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94" r:id="rId4"/>
    <p:sldId id="311" r:id="rId5"/>
    <p:sldId id="295" r:id="rId6"/>
    <p:sldId id="317" r:id="rId7"/>
    <p:sldId id="316" r:id="rId8"/>
    <p:sldId id="276" r:id="rId9"/>
    <p:sldId id="312" r:id="rId10"/>
    <p:sldId id="314" r:id="rId11"/>
    <p:sldId id="313" r:id="rId12"/>
    <p:sldId id="275" r:id="rId13"/>
    <p:sldId id="296" r:id="rId14"/>
    <p:sldId id="315" r:id="rId15"/>
    <p:sldId id="318" r:id="rId16"/>
    <p:sldId id="320" r:id="rId17"/>
    <p:sldId id="319" r:id="rId18"/>
    <p:sldId id="298" r:id="rId19"/>
    <p:sldId id="310" r:id="rId20"/>
    <p:sldId id="274" r:id="rId21"/>
    <p:sldId id="271" r:id="rId22"/>
    <p:sldId id="277" r:id="rId23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A4B1C4"/>
    <a:srgbClr val="B6DBDA"/>
    <a:srgbClr val="404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4" autoAdjust="0"/>
    <p:restoredTop sz="94660"/>
  </p:normalViewPr>
  <p:slideViewPr>
    <p:cSldViewPr snapToObjects="1">
      <p:cViewPr varScale="1">
        <p:scale>
          <a:sx n="106" d="100"/>
          <a:sy n="106" d="100"/>
        </p:scale>
        <p:origin x="72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F8D0E8F-E022-4CCE-855E-55112DBE10D9}" type="presOf" srcId="{AAB6A62F-9EEA-4D89-91F1-3ABED192699A}" destId="{F240C013-83E0-4061-81FD-0278AC1CF155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s://github.com/Ssolmin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kl4314" TargetMode="Externa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syoung9606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Parksoyeon12" TargetMode="External"/><Relationship Id="rId10" Type="http://schemas.openxmlformats.org/officeDocument/2006/relationships/hyperlink" Target="https://github.com/huinee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우수 평가된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5920" y="4113654"/>
            <a:ext cx="66247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5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30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	   | 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64913" y="1453206"/>
            <a:ext cx="3096344" cy="947122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67939"/>
              </p:ext>
            </p:extLst>
          </p:nvPr>
        </p:nvGraphicFramePr>
        <p:xfrm>
          <a:off x="695401" y="1086765"/>
          <a:ext cx="6742976" cy="247761"/>
        </p:xfrm>
        <a:graphic>
          <a:graphicData uri="http://schemas.openxmlformats.org/drawingml/2006/table">
            <a:tbl>
              <a:tblPr/>
              <a:tblGrid>
                <a:gridCol w="972966"/>
                <a:gridCol w="1123829"/>
                <a:gridCol w="772632"/>
                <a:gridCol w="702393"/>
                <a:gridCol w="1812062"/>
                <a:gridCol w="1359094"/>
              </a:tblGrid>
              <a:tr h="2477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75609" y="2996952"/>
            <a:ext cx="429155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해당 서비스는 각 병원에서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건강보험심사평가원으로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신고를 한 자료를 바탕으로 제공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따라서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각 병원마다 칼럼 수가 상이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5572"/>
              </p:ext>
            </p:extLst>
          </p:nvPr>
        </p:nvGraphicFramePr>
        <p:xfrm>
          <a:off x="623392" y="1330537"/>
          <a:ext cx="6814984" cy="5470203"/>
        </p:xfrm>
        <a:graphic>
          <a:graphicData uri="http://schemas.openxmlformats.org/drawingml/2006/table">
            <a:tbl>
              <a:tblPr/>
              <a:tblGrid>
                <a:gridCol w="1133662"/>
                <a:gridCol w="1234881"/>
                <a:gridCol w="644915"/>
                <a:gridCol w="666604"/>
                <a:gridCol w="1732304"/>
                <a:gridCol w="1402618"/>
              </a:tblGrid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plcNm</a:t>
                      </a:r>
                      <a:endParaRPr 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서울성모병원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plcDir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강남고속버스터미널 남쪽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plcDist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200m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parkQty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가능대수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가능대수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13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parkXpnsYn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운영여부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주차비용 부담여부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운영여부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주차비용 부담여부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parkEtc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안내사항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무료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안내사항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noTrmtSun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일요일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전부 휴진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일요일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noTrmtHoli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공휴일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전부 휴진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공휴일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emyDayTelNo1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02-2258-2003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emyDayTelNo2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02-2258-2370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emyNgtTelNo1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02-2258-2003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emyNgtTelNo2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02-2258-2370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lunchWeek</a:t>
                      </a:r>
                      <a:endParaRPr 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점심시간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~13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점심시간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00256" y="1359023"/>
            <a:ext cx="2736304" cy="1091138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평가결과정보조회 서비스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10354"/>
              </p:ext>
            </p:extLst>
          </p:nvPr>
        </p:nvGraphicFramePr>
        <p:xfrm>
          <a:off x="695400" y="1086765"/>
          <a:ext cx="6912771" cy="254000"/>
        </p:xfrm>
        <a:graphic>
          <a:graphicData uri="http://schemas.openxmlformats.org/drawingml/2006/table">
            <a:tbl>
              <a:tblPr/>
              <a:tblGrid>
                <a:gridCol w="1080120"/>
                <a:gridCol w="1152128"/>
                <a:gridCol w="1080120"/>
                <a:gridCol w="864096"/>
                <a:gridCol w="1342990"/>
                <a:gridCol w="1393317"/>
              </a:tblGrid>
              <a:tr h="254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5095"/>
              </p:ext>
            </p:extLst>
          </p:nvPr>
        </p:nvGraphicFramePr>
        <p:xfrm>
          <a:off x="700023" y="4293096"/>
          <a:ext cx="6908148" cy="2236019"/>
        </p:xfrm>
        <a:graphic>
          <a:graphicData uri="http://schemas.openxmlformats.org/drawingml/2006/table">
            <a:tbl>
              <a:tblPr/>
              <a:tblGrid>
                <a:gridCol w="1061554"/>
                <a:gridCol w="1160084"/>
                <a:gridCol w="1068057"/>
                <a:gridCol w="837992"/>
                <a:gridCol w="1390149"/>
                <a:gridCol w="1390312"/>
              </a:tblGrid>
              <a:tr h="989008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9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식도암진료량병원평가등급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3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clCd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3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clCdNm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종합병원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05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yadmNm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요양기관명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서울특별시 동부병원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요양기관명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380"/>
              </p:ext>
            </p:extLst>
          </p:nvPr>
        </p:nvGraphicFramePr>
        <p:xfrm>
          <a:off x="700022" y="1359023"/>
          <a:ext cx="6908148" cy="2718048"/>
        </p:xfrm>
        <a:graphic>
          <a:graphicData uri="http://schemas.openxmlformats.org/drawingml/2006/table">
            <a:tbl>
              <a:tblPr/>
              <a:tblGrid>
                <a:gridCol w="1061554"/>
                <a:gridCol w="1160084"/>
                <a:gridCol w="1068057"/>
                <a:gridCol w="837992"/>
                <a:gridCol w="1390149"/>
                <a:gridCol w="1390312"/>
              </a:tblGrid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addr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500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서울특별시 동대문구 무학로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124 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용두동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급성심근경색증병원평가등급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골수이식진료량병원평가등급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21258" y="4043646"/>
            <a:ext cx="492443" cy="3183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…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7656" y="2861935"/>
            <a:ext cx="3621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전국 병원 중</a:t>
            </a:r>
            <a:r>
              <a:rPr lang="en-US" altLang="ko-KR" sz="2000" b="1" dirty="0">
                <a:latin typeface="+mn-ea"/>
              </a:rPr>
              <a:t> </a:t>
            </a:r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평가항목 보유 병원 레코드 수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30459(18.04</a:t>
            </a:r>
            <a:r>
              <a:rPr lang="ko-KR" altLang="en-US" sz="2000" b="1" dirty="0" smtClean="0">
                <a:latin typeface="+mn-ea"/>
              </a:rPr>
              <a:t>월 기준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데이터 용량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48.9 MB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총 칼럼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35</a:t>
            </a:r>
            <a:endParaRPr lang="ko-KR" altLang="en-US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8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9629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우수평가 병원서비스 개발 </a:t>
            </a:r>
            <a:r>
              <a:rPr lang="ko-KR" altLang="en-US" sz="4000" dirty="0" smtClean="0">
                <a:latin typeface="+mn-ea"/>
              </a:rPr>
              <a:t>환경 준비사항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2" y="1285433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운영체제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|</a:t>
            </a:r>
            <a:r>
              <a:rPr lang="ko-KR" altLang="en-US" sz="2400" dirty="0" smtClean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Linux-Ubuntu(18.04)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3512" y="3542540"/>
            <a:ext cx="774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데이터 처리 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및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분석 </a:t>
            </a:r>
            <a:r>
              <a:rPr lang="en-US" altLang="ko-KR" sz="2400" dirty="0" smtClean="0">
                <a:latin typeface="+mn-ea"/>
              </a:rPr>
              <a:t>| 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R &amp; Python 3.6-rpy2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3512" y="50131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웹 서버</a:t>
            </a:r>
            <a:r>
              <a:rPr lang="en-US" altLang="ko-KR" sz="2400" dirty="0" smtClean="0">
                <a:latin typeface="+mn-ea"/>
              </a:rPr>
              <a:t> | </a:t>
            </a:r>
            <a:r>
              <a:rPr lang="en-US" altLang="ko-KR" sz="2400" dirty="0">
                <a:latin typeface="+mn-ea"/>
              </a:rPr>
              <a:t>Python </a:t>
            </a:r>
            <a:r>
              <a:rPr lang="en-US" altLang="ko-KR" sz="2400" dirty="0" smtClean="0">
                <a:latin typeface="+mn-ea"/>
              </a:rPr>
              <a:t>3.6-Django2.0.4</a:t>
            </a:r>
            <a:endParaRPr lang="en-US" altLang="ko-KR" sz="24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3726" y="1906438"/>
            <a:ext cx="833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깃 허브로의 소스관리와 실질적인 개발을 </a:t>
            </a:r>
            <a:r>
              <a:rPr lang="ko-KR" altLang="en-US" sz="1600" dirty="0" err="1">
                <a:latin typeface="+mn-ea"/>
              </a:rPr>
              <a:t>리눅스의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우분투</a:t>
            </a:r>
            <a:r>
              <a:rPr lang="ko-KR" altLang="en-US" sz="1600" dirty="0">
                <a:latin typeface="+mn-ea"/>
              </a:rPr>
              <a:t> 환경에서 </a:t>
            </a:r>
            <a:r>
              <a:rPr lang="ko-KR" altLang="en-US" sz="1600" dirty="0" smtClean="0">
                <a:latin typeface="+mn-ea"/>
              </a:rPr>
              <a:t>행하기 위해 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3726" y="4220104"/>
            <a:ext cx="772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R</a:t>
            </a:r>
            <a:r>
              <a:rPr lang="ko-KR" altLang="en-US" sz="1600" dirty="0" smtClean="0">
                <a:latin typeface="+mn-ea"/>
              </a:rPr>
              <a:t>의 기능을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내에서 사용할 수 있게 하는 </a:t>
            </a:r>
            <a:r>
              <a:rPr lang="en-US" altLang="ko-KR" sz="1600" dirty="0" smtClean="0">
                <a:latin typeface="+mn-ea"/>
              </a:rPr>
              <a:t>rpy2 </a:t>
            </a:r>
            <a:r>
              <a:rPr lang="ko-KR" altLang="en-US" sz="1600" dirty="0" smtClean="0">
                <a:latin typeface="+mn-ea"/>
              </a:rPr>
              <a:t>모듈을 사용하여 데이터 처리 및 분석을 실시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3726" y="5675807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오픈 소스 웹 어플리케이션 프레임워크로서 컴포넌트의 </a:t>
            </a:r>
            <a:r>
              <a:rPr lang="ko-KR" altLang="en-US" sz="1600" dirty="0" err="1" smtClean="0">
                <a:latin typeface="+mn-ea"/>
              </a:rPr>
              <a:t>재사용성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빠른 개발의 용이성 등의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장점을 보유하여 웹 서버로 사용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3512" y="240418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사용 언어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|</a:t>
            </a:r>
            <a:r>
              <a:rPr lang="ko-KR" altLang="en-US" sz="2400" dirty="0" smtClean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Python3.6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726" y="3010622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웹 서비스 및 데이터 처리를 위해 주로 </a:t>
            </a:r>
            <a:r>
              <a:rPr lang="en-US" altLang="ko-KR" sz="1600" dirty="0" smtClean="0">
                <a:latin typeface="+mn-ea"/>
              </a:rPr>
              <a:t>Python</a:t>
            </a:r>
            <a:r>
              <a:rPr lang="ko-KR" altLang="en-US" sz="1600" dirty="0" smtClean="0">
                <a:latin typeface="+mn-ea"/>
              </a:rPr>
              <a:t>를 사용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27448" y="1628800"/>
            <a:ext cx="0" cy="3755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338" y="12971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준비순서</a:t>
            </a:r>
          </a:p>
        </p:txBody>
      </p:sp>
    </p:spTree>
    <p:extLst>
      <p:ext uri="{BB962C8B-B14F-4D97-AF65-F5344CB8AC3E}">
        <p14:creationId xmlns:p14="http://schemas.microsoft.com/office/powerpoint/2010/main" val="6033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8603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우수평가 병원서비스 </a:t>
            </a:r>
            <a:r>
              <a:rPr lang="ko-KR" altLang="en-US" sz="4000" dirty="0" smtClean="0">
                <a:latin typeface="+mn-ea"/>
              </a:rPr>
              <a:t>시스템 구조도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25" name="_x196751240" descr="EMB000029b428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7437" r="88806" b="70250"/>
          <a:stretch/>
        </p:blipFill>
        <p:spPr bwMode="auto">
          <a:xfrm>
            <a:off x="911424" y="1254539"/>
            <a:ext cx="748622" cy="103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74489" y="2302637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웹 서버</a:t>
            </a:r>
            <a:endParaRPr lang="en-US" altLang="ko-KR" sz="1400" b="1" dirty="0" smtClean="0">
              <a:latin typeface="+mn-ea"/>
            </a:endParaRPr>
          </a:p>
          <a:p>
            <a:pPr algn="ctr"/>
            <a:r>
              <a:rPr lang="en-US" altLang="ko-KR" sz="1400" b="1" dirty="0" smtClean="0">
                <a:latin typeface="+mn-ea"/>
              </a:rPr>
              <a:t>(Django)</a:t>
            </a:r>
            <a:endParaRPr lang="ko-KR" altLang="en-US" sz="1400" b="1" dirty="0" smtClean="0">
              <a:latin typeface="+mn-ea"/>
            </a:endParaRPr>
          </a:p>
        </p:txBody>
      </p:sp>
      <p:pic>
        <p:nvPicPr>
          <p:cNvPr id="9" name="_x196751240" descr="EMB000029b428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1" t="6901" r="54478" b="70785"/>
          <a:stretch/>
        </p:blipFill>
        <p:spPr bwMode="auto">
          <a:xfrm>
            <a:off x="3693449" y="1254539"/>
            <a:ext cx="748622" cy="103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020879" y="1341114"/>
            <a:ext cx="1910882" cy="9615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의료기관 상세정보 서비스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4097" y="22910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사용자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677093" y="3487214"/>
            <a:ext cx="801823" cy="1199787"/>
            <a:chOff x="8785945" y="4132570"/>
            <a:chExt cx="797857" cy="1281302"/>
          </a:xfrm>
        </p:grpSpPr>
        <p:pic>
          <p:nvPicPr>
            <p:cNvPr id="10" name="_x196751240" descr="EMB000029b4289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95" t="63925" r="20150" b="16241"/>
            <a:stretch/>
          </p:blipFill>
          <p:spPr bwMode="auto">
            <a:xfrm>
              <a:off x="8821422" y="4132570"/>
              <a:ext cx="714461" cy="952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785945" y="5085184"/>
              <a:ext cx="797857" cy="328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n-ea"/>
                </a:rPr>
                <a:t>(</a:t>
              </a:r>
              <a:r>
                <a:rPr lang="en-US" altLang="ko-KR" sz="1400" b="1" dirty="0" err="1" smtClean="0">
                  <a:latin typeface="+mn-ea"/>
                </a:rPr>
                <a:t>Rdata</a:t>
              </a:r>
              <a:r>
                <a:rPr lang="en-US" altLang="ko-KR" sz="1400" b="1" dirty="0" smtClean="0">
                  <a:latin typeface="+mn-ea"/>
                </a:rPr>
                <a:t>)</a:t>
              </a: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1821241" y="1628800"/>
            <a:ext cx="165618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821241" y="1988840"/>
            <a:ext cx="165618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524968" y="1603310"/>
            <a:ext cx="329922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524968" y="1963350"/>
            <a:ext cx="329922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011664" y="3030696"/>
            <a:ext cx="8484936" cy="3384376"/>
          </a:xfrm>
          <a:prstGeom prst="roundRect">
            <a:avLst>
              <a:gd name="adj" fmla="val 7563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935760" y="2825856"/>
            <a:ext cx="0" cy="53146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49644" y="26134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데이터 처리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1537" y="1326311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Request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5114" y="2006777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Response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32845" y="1124744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예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광주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광주동구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중이염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24968" y="1167918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사용자가 선택한 병원에 대한 요양기호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45117" y="2066553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선택한 병원에 대한 상세정보 반환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29348" y="225647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호평가의</a:t>
            </a:r>
            <a:r>
              <a:rPr lang="ko-KR" altLang="en-US" sz="1400" dirty="0" smtClean="0">
                <a:latin typeface="+mn-ea"/>
              </a:rPr>
              <a:t> 병원제공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305571" y="3538636"/>
            <a:ext cx="2272999" cy="8677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데이터 수집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병원정보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평가결과정보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442070" y="4628728"/>
            <a:ext cx="0" cy="24043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305571" y="5166925"/>
            <a:ext cx="2345006" cy="9983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데이터 정제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위 두 데이터 병합 및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중복 데이터 제거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40945" y="5180770"/>
            <a:ext cx="2272999" cy="984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군집화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차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시도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시군구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별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차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질병별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04312" y="5180770"/>
            <a:ext cx="2345007" cy="984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데이터 분석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사용자 쿼리에 해당하는 질병 높은 등급으로 오름차순 정렬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40945" y="3534804"/>
            <a:ext cx="2272999" cy="984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분석데이터 반환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사용자 쿼리를 통해 분석된 상위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곳의 병원리스트 제공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741844" y="5637498"/>
            <a:ext cx="27739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544272" y="5637498"/>
            <a:ext cx="27739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10056440" y="4794892"/>
            <a:ext cx="0" cy="2182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8854486" y="4027071"/>
            <a:ext cx="24366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4" idx="0"/>
            <a:endCxn id="2" idx="2"/>
          </p:cNvCxnSpPr>
          <p:nvPr/>
        </p:nvCxnSpPr>
        <p:spPr>
          <a:xfrm rot="16200000" flipV="1">
            <a:off x="5303209" y="1560567"/>
            <a:ext cx="708947" cy="3239527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75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우수병원 서비스 웹 페이지 설계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2225" t="35300" r="34850" b="14300"/>
          <a:stretch/>
        </p:blipFill>
        <p:spPr>
          <a:xfrm>
            <a:off x="767408" y="1590823"/>
            <a:ext cx="4680520" cy="3303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22225" t="34250" r="34850" b="15350"/>
          <a:stretch/>
        </p:blipFill>
        <p:spPr>
          <a:xfrm>
            <a:off x="5951983" y="1590823"/>
            <a:ext cx="4680521" cy="3303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423592" y="113204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초기 화면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8596" y="113204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검색한 화면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36724" y="3250080"/>
            <a:ext cx="1944216" cy="682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207568" y="3933056"/>
            <a:ext cx="0" cy="13782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392" y="5497500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검색하고자 하는 지역과 질병 입력 후 검색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16280" y="2334278"/>
            <a:ext cx="1584176" cy="8455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직사각형 32"/>
          <p:cNvSpPr/>
          <p:nvPr/>
        </p:nvSpPr>
        <p:spPr>
          <a:xfrm>
            <a:off x="6456040" y="2708920"/>
            <a:ext cx="811651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8508268" y="3356992"/>
            <a:ext cx="1692188" cy="1023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7267691" y="3395171"/>
            <a:ext cx="124057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7747564" y="3395173"/>
            <a:ext cx="4621" cy="1916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07392" y="5396304"/>
            <a:ext cx="5562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병원 목록 리스트에서 선택한 병원에 대한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지도정보 및 세부정보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교통정보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진료과목정보 표시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16902" y="1995723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입력된 쿼리를 인자로 분석 후 나온 병원 목록</a:t>
            </a:r>
          </a:p>
        </p:txBody>
      </p:sp>
    </p:spTree>
    <p:extLst>
      <p:ext uri="{BB962C8B-B14F-4D97-AF65-F5344CB8AC3E}">
        <p14:creationId xmlns:p14="http://schemas.microsoft.com/office/powerpoint/2010/main" val="16662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분석 의료 데이터 신빙성 확인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63" t="61550" r="48106" b="20600"/>
          <a:stretch/>
        </p:blipFill>
        <p:spPr>
          <a:xfrm>
            <a:off x="407368" y="1268760"/>
            <a:ext cx="8920520" cy="187220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39416" y="2132857"/>
            <a:ext cx="4104456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6335" t="42325" r="17516" b="16007"/>
          <a:stretch/>
        </p:blipFill>
        <p:spPr>
          <a:xfrm>
            <a:off x="479376" y="3573016"/>
            <a:ext cx="8064896" cy="27363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837500" y="4797152"/>
            <a:ext cx="1954244" cy="8640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8688288" y="1443381"/>
            <a:ext cx="318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R</a:t>
            </a:r>
            <a:r>
              <a:rPr lang="ko-KR" altLang="en-US" sz="2000" b="1" dirty="0" smtClean="0">
                <a:latin typeface="+mn-ea"/>
              </a:rPr>
              <a:t>에서 데이터 분석한 결과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9294" y="3435763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건강보험심사평가원에서</a:t>
            </a:r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검색을 통해 나온 결과</a:t>
            </a:r>
          </a:p>
        </p:txBody>
      </p:sp>
    </p:spTree>
    <p:extLst>
      <p:ext uri="{BB962C8B-B14F-4D97-AF65-F5344CB8AC3E}">
        <p14:creationId xmlns:p14="http://schemas.microsoft.com/office/powerpoint/2010/main" val="13010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내용 개체 틀 37"/>
          <p:cNvGraphicFramePr>
            <a:graphicFrameLocks noGrp="1"/>
          </p:cNvGraphicFramePr>
          <p:nvPr>
            <p:ph idx="1"/>
            <p:extLst/>
          </p:nvPr>
        </p:nvGraphicFramePr>
        <p:xfrm>
          <a:off x="191344" y="848873"/>
          <a:ext cx="11593288" cy="578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720080"/>
                <a:gridCol w="720080"/>
                <a:gridCol w="648072"/>
                <a:gridCol w="648072"/>
                <a:gridCol w="648072"/>
                <a:gridCol w="720080"/>
                <a:gridCol w="648072"/>
                <a:gridCol w="720080"/>
                <a:gridCol w="648072"/>
                <a:gridCol w="720080"/>
                <a:gridCol w="648072"/>
                <a:gridCol w="744760"/>
                <a:gridCol w="623392"/>
              </a:tblGrid>
              <a:tr h="352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활동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계획 수립 및 자료조사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개발 환경 구성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파일 데이터 및 오픈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웹 페이지 작성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수집 데이터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중간 검토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분석 및 처리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모듈과 웹 연동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서버 연동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테스트 및 버그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픽스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경진대회 참가 및 최종 결과보고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27648" y="1412776"/>
            <a:ext cx="208823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15880" y="18448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3952" y="2420888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12176" y="2924944"/>
            <a:ext cx="1368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32104" y="34234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0176" y="3861048"/>
            <a:ext cx="720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01692" y="4293096"/>
            <a:ext cx="13667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68408" y="479715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402314" y="5229200"/>
            <a:ext cx="756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172632" y="5733256"/>
            <a:ext cx="612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136560" y="6309320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474" y="1166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전체 일정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3" name="사다리꼴 52"/>
          <p:cNvSpPr/>
          <p:nvPr/>
        </p:nvSpPr>
        <p:spPr>
          <a:xfrm rot="10800000" flipV="1">
            <a:off x="357351" y="73160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사다리꼴 5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84" y="2060848"/>
            <a:ext cx="528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SzPct val="140000"/>
              <a:buAutoNum type="arabicPeriod"/>
            </a:pPr>
            <a:r>
              <a:rPr lang="ko-KR" altLang="en-US" sz="2800" b="1" dirty="0" smtClean="0">
                <a:latin typeface="+mn-ea"/>
              </a:rPr>
              <a:t> </a:t>
            </a:r>
            <a:r>
              <a:rPr lang="ko-KR" altLang="en-US" sz="2800" b="1" dirty="0" err="1" smtClean="0">
                <a:latin typeface="+mn-ea"/>
              </a:rPr>
              <a:t>프론트</a:t>
            </a:r>
            <a:r>
              <a:rPr lang="ko-KR" altLang="en-US" sz="2800" b="1" dirty="0" smtClean="0">
                <a:latin typeface="+mn-ea"/>
              </a:rPr>
              <a:t> </a:t>
            </a:r>
            <a:r>
              <a:rPr lang="ko-KR" altLang="en-US" sz="2800" b="1" dirty="0" err="1" smtClean="0">
                <a:latin typeface="+mn-ea"/>
              </a:rPr>
              <a:t>엔드와</a:t>
            </a:r>
            <a:r>
              <a:rPr lang="ko-KR" altLang="en-US" sz="2800" b="1" dirty="0" smtClean="0">
                <a:latin typeface="+mn-ea"/>
              </a:rPr>
              <a:t> 백 </a:t>
            </a:r>
            <a:r>
              <a:rPr lang="ko-KR" altLang="en-US" sz="2800" b="1" dirty="0" err="1" smtClean="0">
                <a:latin typeface="+mn-ea"/>
              </a:rPr>
              <a:t>엔드</a:t>
            </a:r>
            <a:r>
              <a:rPr lang="ko-KR" altLang="en-US" sz="2800" b="1" dirty="0" smtClean="0">
                <a:latin typeface="+mn-ea"/>
              </a:rPr>
              <a:t> 연결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284" y="3023830"/>
            <a:ext cx="110113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입력받은</a:t>
            </a:r>
            <a:r>
              <a:rPr lang="ko-KR" altLang="en-US" sz="2400" b="1" dirty="0" smtClean="0">
                <a:latin typeface="+mn-ea"/>
              </a:rPr>
              <a:t> 쿼리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지역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질병</a:t>
            </a:r>
            <a:r>
              <a:rPr lang="en-US" altLang="ko-KR" sz="2400" b="1" dirty="0" smtClean="0">
                <a:latin typeface="+mn-ea"/>
              </a:rPr>
              <a:t>)</a:t>
            </a:r>
            <a:r>
              <a:rPr lang="ko-KR" altLang="en-US" sz="2400" b="1" dirty="0" smtClean="0">
                <a:latin typeface="+mn-ea"/>
              </a:rPr>
              <a:t>에 해당하는 데이터 분석 및 병원 목록 출력</a:t>
            </a:r>
            <a:r>
              <a:rPr lang="en-US" altLang="ko-KR" sz="2400" b="1" dirty="0">
                <a:solidFill>
                  <a:schemeClr val="accent1"/>
                </a:solidFill>
                <a:latin typeface="+mn-ea"/>
              </a:rPr>
              <a:t> (</a:t>
            </a:r>
            <a:r>
              <a:rPr lang="ko-KR" altLang="en-US" sz="2400" b="1" dirty="0">
                <a:solidFill>
                  <a:schemeClr val="accent1"/>
                </a:solidFill>
                <a:latin typeface="+mn-ea"/>
              </a:rPr>
              <a:t>완료</a:t>
            </a:r>
            <a:r>
              <a:rPr lang="en-US" altLang="ko-KR" sz="2400" b="1" dirty="0">
                <a:solidFill>
                  <a:schemeClr val="accent1"/>
                </a:solidFill>
                <a:latin typeface="+mn-ea"/>
              </a:rPr>
              <a:t>)</a:t>
            </a:r>
            <a:endParaRPr lang="en-US" altLang="ko-KR" sz="24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각 병원의 지도정보 표시 </a:t>
            </a:r>
            <a:r>
              <a:rPr lang="en-US" altLang="ko-KR" sz="2400" b="1" dirty="0" smtClean="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accent1"/>
                </a:solidFill>
                <a:latin typeface="+mn-ea"/>
              </a:rPr>
              <a:t>완료</a:t>
            </a:r>
            <a:r>
              <a:rPr lang="en-US" altLang="ko-KR" sz="2400" b="1" dirty="0" smtClean="0">
                <a:solidFill>
                  <a:schemeClr val="accent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상세정보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진료과목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교통정보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세부정보</a:t>
            </a:r>
            <a:r>
              <a:rPr lang="en-US" altLang="ko-KR" sz="2400" b="1" dirty="0" smtClean="0">
                <a:latin typeface="+mn-ea"/>
              </a:rPr>
              <a:t>) </a:t>
            </a:r>
            <a:r>
              <a:rPr lang="ko-KR" altLang="en-US" sz="2400" b="1" dirty="0" smtClean="0">
                <a:latin typeface="+mn-ea"/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1111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1141" y="3557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31789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7368" y="211287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+mn-ea"/>
              </a:rPr>
              <a:t>목 차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19436" y="1223507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4575" y="1532599"/>
            <a:ext cx="3877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n-ea"/>
              </a:rPr>
              <a:t>조원 소개 및 역할 분담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개발 </a:t>
            </a:r>
            <a:r>
              <a:rPr lang="ko-KR" altLang="en-US" sz="2000" b="1" dirty="0" smtClean="0">
                <a:latin typeface="+mn-ea"/>
              </a:rPr>
              <a:t>동기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n-ea"/>
              </a:rPr>
              <a:t>병원 정보 서비스 관련 시장조사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04012" y="1223507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19436" y="3977763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04012" y="3977763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9694" y="1886090"/>
            <a:ext cx="49039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서비스에 활용될 공공데이터 소개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개발 환경 </a:t>
            </a:r>
            <a:r>
              <a:rPr lang="ko-KR" altLang="en-US" sz="2000" b="1" dirty="0" smtClean="0">
                <a:latin typeface="+mn-ea"/>
              </a:rPr>
              <a:t>준비사항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5014" y="4365104"/>
            <a:ext cx="43909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시스템 구조도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웹 페이지 </a:t>
            </a:r>
            <a:r>
              <a:rPr lang="ko-KR" altLang="en-US" sz="2000" b="1" dirty="0" smtClean="0">
                <a:latin typeface="+mn-ea"/>
              </a:rPr>
              <a:t>설계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n-ea"/>
              </a:rPr>
              <a:t>분석 의료 데이터 신빙성 확인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4254" y="4268407"/>
            <a:ext cx="28520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개발 일정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진행 상황 및 향후 계획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latin typeface="+mn-ea"/>
              </a:rPr>
              <a:t>QnA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202" y="1223507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2024" y="1223507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2202" y="397776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2024" y="3977762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향후 계획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1466" y="264778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0338" y="2480642"/>
            <a:ext cx="860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+mn-ea"/>
              </a:rPr>
              <a:t>우분투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18.04 </a:t>
            </a:r>
            <a:r>
              <a:rPr lang="ko-KR" altLang="en-US" sz="2000" dirty="0" smtClean="0">
                <a:latin typeface="+mn-ea"/>
              </a:rPr>
              <a:t>환경에서 </a:t>
            </a:r>
            <a:r>
              <a:rPr lang="en-US" altLang="ko-KR" sz="2000" dirty="0" smtClean="0">
                <a:latin typeface="+mn-ea"/>
              </a:rPr>
              <a:t>Django</a:t>
            </a:r>
            <a:r>
              <a:rPr lang="ko-KR" altLang="en-US" sz="2000" dirty="0" smtClean="0">
                <a:latin typeface="+mn-ea"/>
              </a:rPr>
              <a:t>로 병원평가정보 웹 서비스 실행 및 테스트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0338" y="4107282"/>
            <a:ext cx="892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여러 경우의 수로 웹 서비스 테스트 및 예외사항에 대해 예외처리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버그 수정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678" y="1658561"/>
            <a:ext cx="8594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1. </a:t>
            </a:r>
            <a:r>
              <a:rPr lang="ko-KR" altLang="en-US" sz="3200" dirty="0" smtClean="0">
                <a:latin typeface="+mn-ea"/>
              </a:rPr>
              <a:t>웹 서버 프레임 워크인 </a:t>
            </a:r>
            <a:r>
              <a:rPr lang="en-US" altLang="ko-KR" sz="3200" dirty="0" smtClean="0">
                <a:latin typeface="+mn-ea"/>
              </a:rPr>
              <a:t>Django</a:t>
            </a:r>
            <a:r>
              <a:rPr lang="ko-KR" altLang="en-US" sz="3200" dirty="0" smtClean="0">
                <a:latin typeface="+mn-ea"/>
              </a:rPr>
              <a:t>로 서버 구축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0678" y="3285201"/>
            <a:ext cx="5735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2. </a:t>
            </a:r>
            <a:r>
              <a:rPr lang="ko-KR" altLang="en-US" sz="3200" dirty="0" smtClean="0">
                <a:latin typeface="+mn-ea"/>
              </a:rPr>
              <a:t>종합적 테스트 및 버그 </a:t>
            </a:r>
            <a:r>
              <a:rPr lang="ko-KR" altLang="en-US" sz="3200" dirty="0" err="1" smtClean="0">
                <a:latin typeface="+mn-ea"/>
              </a:rPr>
              <a:t>픽스</a:t>
            </a:r>
            <a:endParaRPr lang="ko-KR" altLang="en-US" sz="32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867" y="4744698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3. UI </a:t>
            </a:r>
            <a:r>
              <a:rPr lang="ko-KR" altLang="en-US" sz="3200" dirty="0" smtClean="0">
                <a:latin typeface="+mn-ea"/>
              </a:rPr>
              <a:t>개선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666" y="5572846"/>
            <a:ext cx="7576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원활한 웹 서비스 사용을 위한 디자인 및 </a:t>
            </a:r>
            <a:r>
              <a:rPr lang="ko-KR" altLang="en-US" sz="2000" dirty="0" err="1" smtClean="0">
                <a:latin typeface="+mn-ea"/>
              </a:rPr>
              <a:t>가독성</a:t>
            </a:r>
            <a:r>
              <a:rPr lang="ko-KR" altLang="en-US" sz="2000" dirty="0" smtClean="0">
                <a:latin typeface="+mn-ea"/>
              </a:rPr>
              <a:t> 향상 등 </a:t>
            </a:r>
            <a:r>
              <a:rPr lang="en-US" altLang="ko-KR" sz="2000" dirty="0" smtClean="0">
                <a:latin typeface="+mn-ea"/>
              </a:rPr>
              <a:t>UI </a:t>
            </a:r>
            <a:r>
              <a:rPr lang="ko-KR" altLang="en-US" sz="2000" dirty="0" smtClean="0">
                <a:latin typeface="+mn-ea"/>
              </a:rPr>
              <a:t>개선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+mn-ea"/>
              </a:rPr>
              <a:t>HoLo</a:t>
            </a:r>
            <a:r>
              <a:rPr lang="ko-KR" altLang="en-US" sz="4000" dirty="0" smtClean="0">
                <a:latin typeface="+mn-ea"/>
              </a:rPr>
              <a:t>조 조원 소개 및 역할 분담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/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96574" y="1772816"/>
            <a:ext cx="2874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김민중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kl4314@likelion.org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hlinkClick r:id="rId7"/>
              </a:rPr>
              <a:t>https://</a:t>
            </a:r>
            <a:r>
              <a:rPr lang="en-US" altLang="ko-KR" sz="1600" dirty="0" smtClean="0">
                <a:latin typeface="+mn-ea"/>
                <a:hlinkClick r:id="rId7"/>
              </a:rPr>
              <a:t>github.com/kl4314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웹 페이지 개발 및 서버 구축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562547"/>
            <a:ext cx="2160000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4730" r="-353" b="20200"/>
          <a:stretch/>
        </p:blipFill>
        <p:spPr>
          <a:xfrm>
            <a:off x="5159896" y="3573256"/>
            <a:ext cx="216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050" y="5750004"/>
            <a:ext cx="34179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 smtClean="0">
                <a:latin typeface="+mn-ea"/>
              </a:rPr>
              <a:t>김새흰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shms1025@naver.com</a:t>
            </a:r>
          </a:p>
          <a:p>
            <a:pPr algn="r"/>
            <a:r>
              <a:rPr lang="en-US" altLang="ko-KR" sz="1600" dirty="0">
                <a:latin typeface="+mn-ea"/>
                <a:hlinkClick r:id="rId10"/>
              </a:rPr>
              <a:t>https://</a:t>
            </a:r>
            <a:r>
              <a:rPr lang="en-US" altLang="ko-KR" sz="1600" dirty="0" smtClean="0">
                <a:latin typeface="+mn-ea"/>
                <a:hlinkClick r:id="rId10"/>
              </a:rPr>
              <a:t>github.com/huinee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>
                <a:latin typeface="+mn-ea"/>
              </a:rPr>
              <a:t>공공데이터 수집 및 분석 기준 제시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5922" y="5750004"/>
            <a:ext cx="3126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진소영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syoung9606@naver.com</a:t>
            </a:r>
          </a:p>
          <a:p>
            <a:pPr algn="r"/>
            <a:r>
              <a:rPr lang="en-US" altLang="ko-KR" sz="1600" dirty="0">
                <a:latin typeface="+mn-ea"/>
                <a:hlinkClick r:id="rId11"/>
              </a:rPr>
              <a:t>https://</a:t>
            </a:r>
            <a:r>
              <a:rPr lang="en-US" altLang="ko-KR" sz="1600" dirty="0" smtClean="0">
                <a:latin typeface="+mn-ea"/>
                <a:hlinkClick r:id="rId11"/>
              </a:rPr>
              <a:t>github.com/syoung9606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>
                <a:latin typeface="+mn-ea"/>
              </a:rPr>
              <a:t>웹 페이지 개발 및 서버 구축</a:t>
            </a:r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557" r="-388" b="15259"/>
          <a:stretch/>
        </p:blipFill>
        <p:spPr>
          <a:xfrm>
            <a:off x="298817" y="1268760"/>
            <a:ext cx="2160000" cy="21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8817" y="1844824"/>
            <a:ext cx="34628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남솔민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nsm1027@naver.com</a:t>
            </a:r>
          </a:p>
          <a:p>
            <a:r>
              <a:rPr lang="en-US" altLang="ko-KR" sz="1600" dirty="0">
                <a:latin typeface="+mn-ea"/>
                <a:hlinkClick r:id="rId13"/>
              </a:rPr>
              <a:t>https://</a:t>
            </a:r>
            <a:r>
              <a:rPr lang="en-US" altLang="ko-KR" sz="1600" dirty="0" smtClean="0">
                <a:latin typeface="+mn-ea"/>
                <a:hlinkClick r:id="rId13"/>
              </a:rPr>
              <a:t>github.com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  <a:hlinkClick r:id="rId13"/>
              </a:rPr>
              <a:t>/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</a:rPr>
              <a:t>Helloworldist</a:t>
            </a:r>
          </a:p>
          <a:p>
            <a:r>
              <a:rPr lang="ko-KR" altLang="en-US" sz="1600" dirty="0" smtClean="0">
                <a:latin typeface="+mn-ea"/>
              </a:rPr>
              <a:t>공공데이터 수집 및 분석 기준 제시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r>
              <a:rPr lang="en-US" altLang="ko-KR" sz="1600" dirty="0" smtClean="0">
                <a:latin typeface="+mn-ea"/>
              </a:rPr>
              <a:t>Rpy2</a:t>
            </a:r>
            <a:r>
              <a:rPr lang="ko-KR" altLang="en-US" sz="1600" dirty="0" smtClean="0">
                <a:latin typeface="+mn-ea"/>
              </a:rPr>
              <a:t>모듈 사용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b="12448"/>
          <a:stretch/>
        </p:blipFill>
        <p:spPr>
          <a:xfrm>
            <a:off x="9192584" y="3573256"/>
            <a:ext cx="2160000" cy="21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50110" y="5733256"/>
            <a:ext cx="32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박소연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rkdi100@naver.com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  <a:hlinkClick r:id="rId15"/>
              </a:rPr>
              <a:t>https://</a:t>
            </a:r>
            <a:r>
              <a:rPr lang="en-US" altLang="ko-KR" sz="1600" dirty="0" smtClean="0">
                <a:latin typeface="+mn-ea"/>
                <a:hlinkClick r:id="rId15"/>
              </a:rPr>
              <a:t>github.com/Parksoyeon12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페이지 개발 및 서버 구축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2" y="117896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39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우수평가 병원서비스 개발 동기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1905794"/>
            <a:ext cx="104086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주변에 병원들은 많으나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어느 병원이 질 좋은 병원인지 모름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병원들에 대한 상세한 정보가 부족함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5520" y="3106974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포털사이트에</a:t>
            </a:r>
            <a:r>
              <a:rPr lang="ko-KR" altLang="en-US" sz="2000" dirty="0" smtClean="0">
                <a:latin typeface="+mn-ea"/>
              </a:rPr>
              <a:t> 병원 검색을 해도 </a:t>
            </a:r>
            <a:r>
              <a:rPr lang="ko-KR" altLang="en-US" sz="2000" dirty="0" err="1" smtClean="0">
                <a:latin typeface="+mn-ea"/>
              </a:rPr>
              <a:t>광고성</a:t>
            </a:r>
            <a:r>
              <a:rPr lang="ko-KR" altLang="en-US" sz="2000" dirty="0" smtClean="0">
                <a:latin typeface="+mn-ea"/>
              </a:rPr>
              <a:t> 병원 </a:t>
            </a:r>
            <a:r>
              <a:rPr lang="ko-KR" altLang="en-US" sz="2000" dirty="0" err="1" smtClean="0">
                <a:latin typeface="+mn-ea"/>
              </a:rPr>
              <a:t>홍보글이</a:t>
            </a:r>
            <a:r>
              <a:rPr lang="ko-KR" altLang="en-US" sz="2000" dirty="0" smtClean="0">
                <a:latin typeface="+mn-ea"/>
              </a:rPr>
              <a:t> 즐비함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5520" y="4708264"/>
            <a:ext cx="8653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검색한 병원이 어떤 과목들을 진료하는지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교통정보는 어떠한지 일일이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    검색해야 하는 번거로움을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20252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57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병원 정보 서비스 관련 시장조사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630" r="14309"/>
          <a:stretch/>
        </p:blipFill>
        <p:spPr>
          <a:xfrm>
            <a:off x="356469" y="1412776"/>
            <a:ext cx="6240800" cy="4752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88088" y="2420888"/>
            <a:ext cx="53014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[</a:t>
            </a:r>
            <a:r>
              <a:rPr lang="ko-KR" altLang="en-US" sz="3200" b="1" dirty="0" smtClean="0">
                <a:latin typeface="+mn-ea"/>
              </a:rPr>
              <a:t>메디 </a:t>
            </a:r>
            <a:r>
              <a:rPr lang="ko-KR" altLang="en-US" sz="3200" b="1" dirty="0" err="1" smtClean="0">
                <a:latin typeface="+mn-ea"/>
              </a:rPr>
              <a:t>서치</a:t>
            </a:r>
            <a:r>
              <a:rPr lang="en-US" altLang="ko-KR" sz="3200" b="1" dirty="0" smtClean="0">
                <a:latin typeface="+mn-ea"/>
              </a:rPr>
              <a:t>]</a:t>
            </a:r>
          </a:p>
          <a:p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전국의 병원정보 제공 서비스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건강에 대한 정보 포함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병원의 구인</a:t>
            </a:r>
            <a:r>
              <a:rPr lang="en-US" altLang="ko-KR" sz="2400" b="1" dirty="0" smtClean="0">
                <a:latin typeface="+mn-ea"/>
              </a:rPr>
              <a:t>/</a:t>
            </a:r>
            <a:r>
              <a:rPr lang="ko-KR" altLang="en-US" sz="2400" b="1" dirty="0" smtClean="0">
                <a:latin typeface="+mn-ea"/>
              </a:rPr>
              <a:t>구직사항도 확인 가능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병원 후기 확인 가능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0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57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병원 정보 서비스 관련 시장조사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8088" y="2420888"/>
            <a:ext cx="46313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[</a:t>
            </a:r>
            <a:r>
              <a:rPr lang="ko-KR" altLang="en-US" sz="3200" b="1" dirty="0" smtClean="0">
                <a:latin typeface="+mn-ea"/>
              </a:rPr>
              <a:t>건강보험심사평가원</a:t>
            </a:r>
            <a:r>
              <a:rPr lang="en-US" altLang="ko-KR" sz="3200" b="1" dirty="0" smtClean="0">
                <a:latin typeface="+mn-ea"/>
              </a:rPr>
              <a:t>]</a:t>
            </a:r>
          </a:p>
          <a:p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병원 및 약국 찾기 서비스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분야별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신체부위별 검색 가능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>
                <a:latin typeface="+mn-ea"/>
              </a:rPr>
              <a:t>질병별</a:t>
            </a:r>
            <a:r>
              <a:rPr lang="ko-KR" altLang="en-US" sz="2400" b="1" dirty="0" smtClean="0">
                <a:latin typeface="+mn-ea"/>
              </a:rPr>
              <a:t> 평가등급 제공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의료정보 제공</a:t>
            </a:r>
            <a:endParaRPr lang="en-US" altLang="ko-KR" sz="2400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744" t="13983" r="16335" b="9616"/>
          <a:stretch/>
        </p:blipFill>
        <p:spPr>
          <a:xfrm>
            <a:off x="376994" y="2277745"/>
            <a:ext cx="6623302" cy="4031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4563" t="8526" r="26375" b="74011"/>
          <a:stretch/>
        </p:blipFill>
        <p:spPr>
          <a:xfrm>
            <a:off x="479376" y="1292886"/>
            <a:ext cx="6336704" cy="10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57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병원 정보 서비스 관련 시장조사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432" y="1676424"/>
            <a:ext cx="995176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병원 정보 서비스는 많으나 어떤 병원이 괜찮은 곳인지 알 수 없었음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건강보험심사평가원의 경우에는 병원 검색을 통해 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</a:rPr>
              <a:t>   </a:t>
            </a:r>
            <a:r>
              <a:rPr lang="ko-KR" altLang="en-US" sz="2400" b="1" dirty="0" err="1" smtClean="0">
                <a:latin typeface="+mn-ea"/>
              </a:rPr>
              <a:t>질병별</a:t>
            </a:r>
            <a:r>
              <a:rPr lang="ko-KR" altLang="en-US" sz="2400" b="1" dirty="0" smtClean="0">
                <a:latin typeface="+mn-ea"/>
              </a:rPr>
              <a:t> 평가등급을 확인할 수 있었으나 추가 정보가 부족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695400" y="5145609"/>
            <a:ext cx="576064" cy="432048"/>
          </a:xfrm>
          <a:prstGeom prst="rightArrow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82786" y="4797152"/>
            <a:ext cx="1023870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검색을 통해 질병 별 평가 등급을 확인하고 우수한 등급의 병원을 선택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검색을 통해 해당 병원의 진료과목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세부정보 등을 </a:t>
            </a:r>
            <a:r>
              <a:rPr lang="ko-KR" altLang="en-US" sz="2400" b="1" dirty="0" smtClean="0">
                <a:latin typeface="+mn-ea"/>
              </a:rPr>
              <a:t>확인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9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744" y="1340768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공공데이터 등록일 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2016-12-14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6051" y="514699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공공데이터 등록일 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2016-12-27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956" y="3193329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공공데이터 등록일 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2016-12-14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00256" y="1473766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40339"/>
              </p:ext>
            </p:extLst>
          </p:nvPr>
        </p:nvGraphicFramePr>
        <p:xfrm>
          <a:off x="706047" y="1340765"/>
          <a:ext cx="6912770" cy="5256587"/>
        </p:xfrm>
        <a:graphic>
          <a:graphicData uri="http://schemas.openxmlformats.org/drawingml/2006/table">
            <a:tbl>
              <a:tblPr/>
              <a:tblGrid>
                <a:gridCol w="982232"/>
                <a:gridCol w="1211072"/>
                <a:gridCol w="724414"/>
                <a:gridCol w="751904"/>
                <a:gridCol w="1819581"/>
                <a:gridCol w="1423567"/>
              </a:tblGrid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ykiho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암호화된 요양기호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암호화된 요양기호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yadmNm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서울특별시서울의료원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종합병원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sidoCd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sidoCdNm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sgguCd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110019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sgguCdNm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중랑구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emdongNm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신내동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postNo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131865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중랑구 신내로 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 (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신내동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telno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02-2276-7000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hospUrl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http://www.seoulmc.or.kr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estbDd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개설일자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20110314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개설일자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drTotCnt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의사총수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의사총수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gdrCnt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intnCnt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인턴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인턴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resdntCnt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레지던트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레지던트 인원수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sdrCnt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xPos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127.09854004628151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소수점 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13)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yPos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37.6132113197367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소수점 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13)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미터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m)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6996"/>
              </p:ext>
            </p:extLst>
          </p:nvPr>
        </p:nvGraphicFramePr>
        <p:xfrm>
          <a:off x="695400" y="1086765"/>
          <a:ext cx="6912771" cy="254000"/>
        </p:xfrm>
        <a:graphic>
          <a:graphicData uri="http://schemas.openxmlformats.org/drawingml/2006/table">
            <a:tbl>
              <a:tblPr/>
              <a:tblGrid>
                <a:gridCol w="997466"/>
                <a:gridCol w="1152128"/>
                <a:gridCol w="792088"/>
                <a:gridCol w="720080"/>
                <a:gridCol w="1857692"/>
                <a:gridCol w="1393317"/>
              </a:tblGrid>
              <a:tr h="254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66889" y="2564904"/>
            <a:ext cx="3308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전국 병원 레코드 수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: 70288(18.04</a:t>
            </a:r>
            <a:r>
              <a:rPr lang="ko-KR" altLang="en-US" sz="2400" b="1" dirty="0" smtClean="0">
                <a:latin typeface="+mn-ea"/>
              </a:rPr>
              <a:t>월 기준</a:t>
            </a:r>
            <a:r>
              <a:rPr lang="en-US" altLang="ko-KR" sz="2400" b="1" dirty="0" smtClean="0">
                <a:latin typeface="+mn-ea"/>
              </a:rPr>
              <a:t>)</a:t>
            </a:r>
          </a:p>
          <a:p>
            <a:endParaRPr lang="en-US" altLang="ko-KR" sz="2400" b="1" dirty="0" smtClean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데이터 용량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: 42.5 MB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총 칼럼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: 21</a:t>
            </a:r>
            <a:endParaRPr lang="ko-KR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1394</Words>
  <Application>Microsoft Office PowerPoint</Application>
  <PresentationFormat>와이드스크린</PresentationFormat>
  <Paragraphs>519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210 콤퓨타세탁 L</vt:lpstr>
      <vt:lpstr>휴먼고딕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246</cp:revision>
  <dcterms:created xsi:type="dcterms:W3CDTF">2018-03-20T01:37:03Z</dcterms:created>
  <dcterms:modified xsi:type="dcterms:W3CDTF">2018-05-30T01:50:36Z</dcterms:modified>
</cp:coreProperties>
</file>