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3" r:id="rId3"/>
    <p:sldId id="294" r:id="rId4"/>
    <p:sldId id="311" r:id="rId5"/>
    <p:sldId id="295" r:id="rId6"/>
    <p:sldId id="317" r:id="rId7"/>
    <p:sldId id="316" r:id="rId8"/>
    <p:sldId id="276" r:id="rId9"/>
    <p:sldId id="312" r:id="rId10"/>
    <p:sldId id="314" r:id="rId11"/>
    <p:sldId id="313" r:id="rId12"/>
    <p:sldId id="275" r:id="rId13"/>
    <p:sldId id="296" r:id="rId14"/>
    <p:sldId id="315" r:id="rId15"/>
    <p:sldId id="318" r:id="rId16"/>
    <p:sldId id="320" r:id="rId17"/>
    <p:sldId id="319" r:id="rId18"/>
    <p:sldId id="298" r:id="rId19"/>
    <p:sldId id="310" r:id="rId20"/>
    <p:sldId id="274" r:id="rId21"/>
    <p:sldId id="271" r:id="rId22"/>
    <p:sldId id="277" r:id="rId23"/>
  </p:sldIdLst>
  <p:sldSz cx="12192000" cy="6858000"/>
  <p:notesSz cx="6858000" cy="9144000"/>
  <p:embeddedFontLst>
    <p:embeddedFont>
      <p:font typeface="맑은 고딕" panose="020B0503020000020004" pitchFamily="50" charset="-127"/>
      <p:regular r:id="rId24"/>
      <p:bold r:id="rId25"/>
    </p:embeddedFont>
    <p:embeddedFont>
      <p:font typeface="210 콤퓨타세탁 L" panose="02020603020101020101" pitchFamily="18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A8B"/>
    <a:srgbClr val="A4B1C4"/>
    <a:srgbClr val="B6DBDA"/>
    <a:srgbClr val="4045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7" autoAdjust="0"/>
    <p:restoredTop sz="94660"/>
  </p:normalViewPr>
  <p:slideViewPr>
    <p:cSldViewPr snapToObjects="1">
      <p:cViewPr varScale="1">
        <p:scale>
          <a:sx n="89" d="100"/>
          <a:sy n="89" d="100"/>
        </p:scale>
        <p:origin x="41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B6A62F-9EEA-4D89-91F1-3ABED192699A}" type="doc">
      <dgm:prSet loTypeId="urn:microsoft.com/office/officeart/2005/8/layout/chart3" loCatId="relationship" qsTypeId="urn:microsoft.com/office/officeart/2005/8/quickstyle/simple1" qsCatId="simple" csTypeId="urn:microsoft.com/office/officeart/2005/8/colors/colorful4" csCatId="colorful" phldr="1"/>
      <dgm:spPr/>
    </dgm:pt>
    <dgm:pt modelId="{F240C013-83E0-4061-81FD-0278AC1CF155}" type="pres">
      <dgm:prSet presAssocID="{AAB6A62F-9EEA-4D89-91F1-3ABED192699A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6F8D0E8F-E022-4CCE-855E-55112DBE10D9}" type="presOf" srcId="{AAB6A62F-9EEA-4D89-91F1-3ABED192699A}" destId="{F240C013-83E0-4061-81FD-0278AC1CF155}" srcOrd="0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78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82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6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4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4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21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26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70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91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7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10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7775-1B4C-4C00-899D-B495F350D141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49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hyperlink" Target="https://github.com/Ssolmini" TargetMode="External"/><Relationship Id="rId3" Type="http://schemas.openxmlformats.org/officeDocument/2006/relationships/diagramLayout" Target="../diagrams/layout1.xml"/><Relationship Id="rId7" Type="http://schemas.openxmlformats.org/officeDocument/2006/relationships/hyperlink" Target="https://github.com/kl4314" TargetMode="External"/><Relationship Id="rId12" Type="http://schemas.openxmlformats.org/officeDocument/2006/relationships/image" Target="../media/image6.jpeg"/><Relationship Id="rId2" Type="http://schemas.openxmlformats.org/officeDocument/2006/relationships/diagramData" Target="../diagrams/data1.xml"/><Relationship Id="rId16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hyperlink" Target="https://github.com/syoung9606" TargetMode="External"/><Relationship Id="rId5" Type="http://schemas.openxmlformats.org/officeDocument/2006/relationships/diagramColors" Target="../diagrams/colors1.xml"/><Relationship Id="rId15" Type="http://schemas.openxmlformats.org/officeDocument/2006/relationships/hyperlink" Target="https://github.com/Parksoyeon12" TargetMode="External"/><Relationship Id="rId10" Type="http://schemas.openxmlformats.org/officeDocument/2006/relationships/hyperlink" Target="https://github.com/huinee" TargetMode="Externa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jpeg"/><Relationship Id="rId1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4654364"/>
            <a:ext cx="12192000" cy="2212428"/>
          </a:xfrm>
          <a:prstGeom prst="rect">
            <a:avLst/>
          </a:prstGeom>
          <a:solidFill>
            <a:srgbClr val="40455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89492" y="1686141"/>
            <a:ext cx="6919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+mn-ea"/>
              </a:rPr>
              <a:t>국내의 우수 평가된 병원을 알려줘</a:t>
            </a:r>
            <a:r>
              <a:rPr lang="en-US" altLang="ko-KR" sz="6000" dirty="0" smtClean="0">
                <a:solidFill>
                  <a:schemeClr val="bg1"/>
                </a:solidFill>
                <a:latin typeface="+mn-ea"/>
              </a:rPr>
              <a:t>!!</a:t>
            </a:r>
            <a:endParaRPr lang="ko-KR" altLang="en-US" sz="6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4165152"/>
            <a:ext cx="12192000" cy="2701640"/>
          </a:xfrm>
          <a:prstGeom prst="rect">
            <a:avLst/>
          </a:prstGeom>
          <a:solidFill>
            <a:srgbClr val="40455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27271" y="900532"/>
            <a:ext cx="68361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+mn-ea"/>
              </a:rPr>
              <a:t>공공데이터를 활용한 의료 웹 서비스</a:t>
            </a:r>
            <a:endParaRPr lang="ko-KR" altLang="en-US" sz="30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75920" y="4113654"/>
            <a:ext cx="662473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200" b="1" dirty="0" err="1" smtClean="0">
                <a:solidFill>
                  <a:schemeClr val="bg1"/>
                </a:solidFill>
                <a:latin typeface="+mn-ea"/>
              </a:rPr>
              <a:t>팀명</a:t>
            </a:r>
            <a:r>
              <a:rPr lang="en-US" altLang="ko-KR" sz="2200" b="1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  |  </a:t>
            </a:r>
            <a:r>
              <a:rPr lang="en-US" altLang="ko-KR" sz="2200" b="1" dirty="0" err="1" smtClean="0">
                <a:solidFill>
                  <a:schemeClr val="bg1"/>
                </a:solidFill>
                <a:latin typeface="+mn-ea"/>
              </a:rPr>
              <a:t>HoLo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(3</a:t>
            </a:r>
            <a:r>
              <a:rPr lang="ko-KR" altLang="en-US" sz="2200" b="1" dirty="0" smtClean="0">
                <a:solidFill>
                  <a:schemeClr val="bg1"/>
                </a:solidFill>
                <a:latin typeface="+mn-ea"/>
              </a:rPr>
              <a:t>조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2200" b="1" dirty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담당교수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| 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정현숙 교수님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(02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분반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발표자   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| </a:t>
            </a:r>
          </a:p>
          <a:p>
            <a:pPr algn="just">
              <a:lnSpc>
                <a:spcPct val="150000"/>
              </a:lnSpc>
            </a:pP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발표일   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|  5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월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30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일</a:t>
            </a:r>
            <a:endParaRPr lang="en-US" altLang="ko-KR" sz="2200" dirty="0" smtClean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조원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	   |  </a:t>
            </a:r>
            <a:r>
              <a:rPr lang="ko-KR" altLang="en-US" sz="2200" b="1" dirty="0" err="1" smtClean="0">
                <a:solidFill>
                  <a:schemeClr val="bg1"/>
                </a:solidFill>
                <a:latin typeface="+mn-ea"/>
              </a:rPr>
              <a:t>남솔민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*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김민중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200" dirty="0" err="1" smtClean="0">
                <a:solidFill>
                  <a:schemeClr val="bg1"/>
                </a:solidFill>
                <a:latin typeface="+mn-ea"/>
              </a:rPr>
              <a:t>김새흰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진소영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박소연</a:t>
            </a:r>
            <a:endParaRPr lang="ko-KR" altLang="en-US" sz="2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360" y="284969"/>
            <a:ext cx="2385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</a:rPr>
              <a:t>산학캡스톤디자인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2000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35360" y="1686141"/>
            <a:ext cx="4707806" cy="3660497"/>
            <a:chOff x="912319" y="1804911"/>
            <a:chExt cx="4353364" cy="3384905"/>
          </a:xfrm>
        </p:grpSpPr>
        <p:grpSp>
          <p:nvGrpSpPr>
            <p:cNvPr id="16" name="그룹 15"/>
            <p:cNvGrpSpPr/>
            <p:nvPr/>
          </p:nvGrpSpPr>
          <p:grpSpPr>
            <a:xfrm>
              <a:off x="912319" y="1804911"/>
              <a:ext cx="4353364" cy="3384905"/>
              <a:chOff x="912319" y="1796119"/>
              <a:chExt cx="4353364" cy="3384905"/>
            </a:xfrm>
          </p:grpSpPr>
          <p:pic>
            <p:nvPicPr>
              <p:cNvPr id="51" name="Picture 4" descr="모니터, 화면, 컴퓨터, 전자 제품, 기술, 컴퓨터 장비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320" y="1796119"/>
                <a:ext cx="4353363" cy="3384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양쪽 모서리가 둥근 사각형 51"/>
              <p:cNvSpPr/>
              <p:nvPr/>
            </p:nvSpPr>
            <p:spPr>
              <a:xfrm rot="10800000">
                <a:off x="912319" y="4141076"/>
                <a:ext cx="4353363" cy="367862"/>
              </a:xfrm>
              <a:prstGeom prst="round2SameRect">
                <a:avLst>
                  <a:gd name="adj1" fmla="val 37255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1127448" y="2011445"/>
              <a:ext cx="3960440" cy="1921611"/>
              <a:chOff x="623392" y="882937"/>
              <a:chExt cx="10801200" cy="5975063"/>
            </a:xfrm>
          </p:grpSpPr>
          <p:pic>
            <p:nvPicPr>
              <p:cNvPr id="18" name="Picture 2" descr="웹브라우저png에 대한 이미지 검색결과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392" y="882937"/>
                <a:ext cx="10801200" cy="59750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1317512" y="1617449"/>
                <a:ext cx="3130062" cy="659423"/>
              </a:xfrm>
              <a:prstGeom prst="rect">
                <a:avLst/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410230" y="1714833"/>
                <a:ext cx="2952000" cy="46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583832" y="1617449"/>
                <a:ext cx="936104" cy="659423"/>
              </a:xfrm>
              <a:prstGeom prst="rect">
                <a:avLst/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latin typeface="+mn-ea"/>
                  </a:rPr>
                  <a:t>검색</a:t>
                </a:r>
                <a:endParaRPr lang="ko-KR" altLang="en-US" sz="600" dirty="0">
                  <a:latin typeface="+mn-ea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57484" y="1696639"/>
                <a:ext cx="918496" cy="575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smtClean="0">
                    <a:latin typeface="+mn-ea"/>
                  </a:rPr>
                  <a:t>충치</a:t>
                </a:r>
              </a:p>
            </p:txBody>
          </p:sp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4"/>
              <a:srcRect l="26571" t="15350" r="15173" b="21650"/>
              <a:stretch/>
            </p:blipFill>
            <p:spPr>
              <a:xfrm>
                <a:off x="1137907" y="2496933"/>
                <a:ext cx="4851950" cy="3812387"/>
              </a:xfrm>
              <a:prstGeom prst="rect">
                <a:avLst/>
              </a:prstGeom>
            </p:spPr>
          </p:pic>
          <p:grpSp>
            <p:nvGrpSpPr>
              <p:cNvPr id="27" name="그룹 26"/>
              <p:cNvGrpSpPr/>
              <p:nvPr/>
            </p:nvGrpSpPr>
            <p:grpSpPr>
              <a:xfrm>
                <a:off x="6240016" y="1628800"/>
                <a:ext cx="4542113" cy="4752528"/>
                <a:chOff x="6240016" y="1412776"/>
                <a:chExt cx="4542113" cy="4752528"/>
              </a:xfrm>
            </p:grpSpPr>
            <p:sp>
              <p:nvSpPr>
                <p:cNvPr id="47" name="직사각형 46"/>
                <p:cNvSpPr/>
                <p:nvPr/>
              </p:nvSpPr>
              <p:spPr>
                <a:xfrm>
                  <a:off x="6240016" y="1412776"/>
                  <a:ext cx="4536504" cy="3168352"/>
                </a:xfrm>
                <a:prstGeom prst="rect">
                  <a:avLst/>
                </a:prstGeom>
                <a:solidFill>
                  <a:srgbClr val="B6DB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6241504" y="4941168"/>
                  <a:ext cx="4540625" cy="1224136"/>
                </a:xfrm>
                <a:prstGeom prst="rect">
                  <a:avLst/>
                </a:prstGeom>
                <a:solidFill>
                  <a:srgbClr val="B6DB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6312024" y="1484784"/>
                  <a:ext cx="4391000" cy="3024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6312024" y="5005862"/>
                  <a:ext cx="4391000" cy="10874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n-ea"/>
                  </a:endParaRPr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6312024" y="1700808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A. XX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312024" y="2492896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B. OO</a:t>
                </a:r>
                <a:r>
                  <a:rPr lang="ko-KR" altLang="en-US" sz="500" dirty="0" smtClean="0">
                    <a:latin typeface="+mn-ea"/>
                  </a:rPr>
                  <a:t> 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312024" y="3284984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C. XO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312024" y="4077072"/>
                <a:ext cx="4391000" cy="648072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D. OX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grpSp>
            <p:nvGrpSpPr>
              <p:cNvPr id="32" name="그룹 31"/>
              <p:cNvGrpSpPr/>
              <p:nvPr/>
            </p:nvGrpSpPr>
            <p:grpSpPr>
              <a:xfrm>
                <a:off x="3287688" y="3589015"/>
                <a:ext cx="144016" cy="196748"/>
                <a:chOff x="3287688" y="3589015"/>
                <a:chExt cx="144016" cy="196748"/>
              </a:xfrm>
            </p:grpSpPr>
            <p:sp>
              <p:nvSpPr>
                <p:cNvPr id="45" name="타원 44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A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6" name="순서도: 병합 45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2999656" y="4813020"/>
                <a:ext cx="144016" cy="196748"/>
                <a:chOff x="3287688" y="3589015"/>
                <a:chExt cx="144016" cy="196748"/>
              </a:xfrm>
            </p:grpSpPr>
            <p:sp>
              <p:nvSpPr>
                <p:cNvPr id="43" name="타원 42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C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4" name="순서도: 병합 43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4" name="그룹 33"/>
              <p:cNvGrpSpPr/>
              <p:nvPr/>
            </p:nvGrpSpPr>
            <p:grpSpPr>
              <a:xfrm>
                <a:off x="4589450" y="4096378"/>
                <a:ext cx="144016" cy="196748"/>
                <a:chOff x="3287688" y="3589015"/>
                <a:chExt cx="144016" cy="196748"/>
              </a:xfrm>
            </p:grpSpPr>
            <p:sp>
              <p:nvSpPr>
                <p:cNvPr id="41" name="타원 40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B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2" name="순서도: 병합 41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5" name="그룹 34"/>
              <p:cNvGrpSpPr/>
              <p:nvPr/>
            </p:nvGrpSpPr>
            <p:grpSpPr>
              <a:xfrm>
                <a:off x="4213783" y="4941037"/>
                <a:ext cx="144016" cy="196748"/>
                <a:chOff x="3287688" y="3589015"/>
                <a:chExt cx="144016" cy="196748"/>
              </a:xfrm>
            </p:grpSpPr>
            <p:sp>
              <p:nvSpPr>
                <p:cNvPr id="39" name="타원 38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D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0" name="순서도: 병합 39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sp>
            <p:nvSpPr>
              <p:cNvPr id="36" name="오른쪽 화살표 35"/>
              <p:cNvSpPr/>
              <p:nvPr/>
            </p:nvSpPr>
            <p:spPr>
              <a:xfrm rot="13296037">
                <a:off x="8966036" y="2026111"/>
                <a:ext cx="458325" cy="360040"/>
              </a:xfrm>
              <a:prstGeom prst="rightArrow">
                <a:avLst>
                  <a:gd name="adj1" fmla="val 33255"/>
                  <a:gd name="adj2" fmla="val 50000"/>
                </a:avLst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312024" y="5200678"/>
                <a:ext cx="4391000" cy="1108641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504370" y="5303940"/>
                <a:ext cx="4056124" cy="929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트위터 실시간 스트리밍 데이터를 </a:t>
                </a:r>
                <a:endParaRPr lang="en-US" altLang="ko-KR" sz="500" dirty="0" smtClean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분석하여 요즘 언급이 많이 되는 </a:t>
                </a:r>
                <a:endParaRPr lang="en-US" altLang="ko-KR" sz="500" dirty="0" smtClean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질병 이슈를 시각화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205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7909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latin typeface="+mn-ea"/>
              </a:rPr>
              <a:t>서비스에 활용될 공공데이터 소개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64913" y="1453206"/>
            <a:ext cx="3096344" cy="947122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+mn-ea"/>
              </a:rPr>
              <a:t>의료기관별 상세정보 서비스</a:t>
            </a:r>
            <a:endParaRPr lang="ko-KR" altLang="en-US" sz="2400" b="1" dirty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967939"/>
              </p:ext>
            </p:extLst>
          </p:nvPr>
        </p:nvGraphicFramePr>
        <p:xfrm>
          <a:off x="695401" y="1086765"/>
          <a:ext cx="6742976" cy="247761"/>
        </p:xfrm>
        <a:graphic>
          <a:graphicData uri="http://schemas.openxmlformats.org/drawingml/2006/table">
            <a:tbl>
              <a:tblPr/>
              <a:tblGrid>
                <a:gridCol w="972966"/>
                <a:gridCol w="1123829"/>
                <a:gridCol w="772632"/>
                <a:gridCol w="702393"/>
                <a:gridCol w="1812062"/>
                <a:gridCol w="1359094"/>
              </a:tblGrid>
              <a:tr h="24776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  <a:r>
                        <a:rPr lang="en-US" altLang="ko-KR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r>
                        <a:rPr lang="en-US" altLang="ko-KR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3179" marR="63179" marT="17467" marB="1746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  <a:r>
                        <a:rPr lang="en-US" altLang="ko-KR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r>
                        <a:rPr lang="en-US" altLang="ko-KR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3179" marR="63179" marT="17467" marB="1746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항목크기</a:t>
                      </a:r>
                      <a:endParaRPr lang="ko-KR" altLang="en-US" sz="1000" b="1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3179" marR="63179" marT="17467" marB="1746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항목구분</a:t>
                      </a:r>
                      <a:endParaRPr lang="ko-KR" altLang="en-US" sz="1000" b="1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3179" marR="63179" marT="17467" marB="1746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샘플데이터</a:t>
                      </a:r>
                      <a:endParaRPr lang="ko-KR" altLang="en-US" sz="1000" b="1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3179" marR="63179" marT="17467" marB="1746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항목설명</a:t>
                      </a:r>
                      <a:endParaRPr lang="ko-KR" altLang="en-US" sz="1000" b="1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3179" marR="63179" marT="17467" marB="1746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875609" y="2996952"/>
            <a:ext cx="429155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+mn-ea"/>
              </a:rPr>
              <a:t>해당 서비스는 각 병원에서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+mn-ea"/>
              </a:rPr>
              <a:t>건강보험심사평가원으로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+mn-ea"/>
              </a:rPr>
              <a:t>신고를 한 자료를 바탕으로 제공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+mn-ea"/>
              </a:rPr>
              <a:t>따라서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각 병원마다 칼럼 수가 상이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55572"/>
              </p:ext>
            </p:extLst>
          </p:nvPr>
        </p:nvGraphicFramePr>
        <p:xfrm>
          <a:off x="623392" y="1330537"/>
          <a:ext cx="6814984" cy="5470203"/>
        </p:xfrm>
        <a:graphic>
          <a:graphicData uri="http://schemas.openxmlformats.org/drawingml/2006/table">
            <a:tbl>
              <a:tblPr/>
              <a:tblGrid>
                <a:gridCol w="1133662"/>
                <a:gridCol w="1234881"/>
                <a:gridCol w="644915"/>
                <a:gridCol w="666604"/>
                <a:gridCol w="1732304"/>
                <a:gridCol w="1402618"/>
              </a:tblGrid>
              <a:tr h="387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plcNm</a:t>
                      </a:r>
                      <a:endParaRPr lang="en-US" sz="11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공공건물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장소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서울성모병원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공공건물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장소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plcDir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공공건물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장소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강남고속버스터미널 남쪽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공공건물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장소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plcDist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공공건물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장소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거리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200m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공공건물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장소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거리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2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parkQty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 가능대수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 가능대수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133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parkXpnsYn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 운영여부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주차비용 부담여부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 운영여부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주차비용 부담여부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2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parkEtc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안내사항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당일 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 무료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안내사항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noTrmtSun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일요일 휴진 안내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전부 휴진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일요일 휴진 안내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noTrmtHoli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공휴일 휴진 안내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전부 휴진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공휴일 휴진 안내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emyDayYn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주간 응급실 운영여부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주간 응급실 운영여부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emyDayTelNo1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주간 응급실 전화번호 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02-2258-2003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주간 응급실 전화번호 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emyDayTelNo2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주간 응급실 전화번호 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02-2258-2370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주간 응급실 전화번호 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emyNgtYn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야간 응급실 운영여부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야간 응급실 운영여부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emyNgtTelNo1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야간 응급실 전화번호 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02-2258-2003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야간 응급실 전화번호 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emyNgtTelNo2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야간 응급실 전화번호 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02-2258-2370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야간 응급실 전화번호 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42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lunchWeek</a:t>
                      </a:r>
                      <a:endParaRPr lang="en-US" sz="11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 점심시간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~13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1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1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1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r>
                        <a:rPr lang="ko-KR" altLang="en-US" sz="11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 점심시간</a:t>
                      </a:r>
                      <a:endParaRPr lang="ko-KR" altLang="en-US" sz="11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3746" marR="73746" marT="20388" marB="20388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36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7909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latin typeface="+mn-ea"/>
              </a:rPr>
              <a:t>서비스에 활용될 공공데이터 소개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00256" y="1359023"/>
            <a:ext cx="2736304" cy="1091138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병원 평가결과정보조회 서비스</a:t>
            </a:r>
            <a:endParaRPr lang="ko-KR" altLang="en-US" sz="2400" b="1" dirty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510354"/>
              </p:ext>
            </p:extLst>
          </p:nvPr>
        </p:nvGraphicFramePr>
        <p:xfrm>
          <a:off x="695400" y="1086765"/>
          <a:ext cx="6912771" cy="254000"/>
        </p:xfrm>
        <a:graphic>
          <a:graphicData uri="http://schemas.openxmlformats.org/drawingml/2006/table">
            <a:tbl>
              <a:tblPr/>
              <a:tblGrid>
                <a:gridCol w="1080120"/>
                <a:gridCol w="1152128"/>
                <a:gridCol w="1080120"/>
                <a:gridCol w="864096"/>
                <a:gridCol w="1342990"/>
                <a:gridCol w="1393317"/>
              </a:tblGrid>
              <a:tr h="254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  <a:r>
                        <a:rPr lang="en-US" altLang="ko-KR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r>
                        <a:rPr lang="en-US" altLang="ko-KR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  <a:r>
                        <a:rPr lang="en-US" altLang="ko-KR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r>
                        <a:rPr lang="en-US" altLang="ko-KR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항목크기</a:t>
                      </a:r>
                      <a:endParaRPr lang="ko-KR" altLang="en-US" sz="1000" b="1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항목구분</a:t>
                      </a:r>
                      <a:endParaRPr lang="ko-KR" altLang="en-US" sz="1000" b="1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샘플데이터</a:t>
                      </a:r>
                      <a:endParaRPr lang="ko-KR" altLang="en-US" sz="1000" b="1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항목설명</a:t>
                      </a:r>
                      <a:endParaRPr lang="ko-KR" altLang="en-US" sz="1000" b="1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065095"/>
              </p:ext>
            </p:extLst>
          </p:nvPr>
        </p:nvGraphicFramePr>
        <p:xfrm>
          <a:off x="700023" y="4293096"/>
          <a:ext cx="6908148" cy="2236019"/>
        </p:xfrm>
        <a:graphic>
          <a:graphicData uri="http://schemas.openxmlformats.org/drawingml/2006/table">
            <a:tbl>
              <a:tblPr/>
              <a:tblGrid>
                <a:gridCol w="1061554"/>
                <a:gridCol w="1160084"/>
                <a:gridCol w="1068057"/>
                <a:gridCol w="837992"/>
                <a:gridCol w="1390149"/>
                <a:gridCol w="1390312"/>
              </a:tblGrid>
              <a:tr h="989008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asmGrd9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평가항목 평가등급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9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평가제외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식도암진료량병원평가등급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평가항목코드는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07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에 해당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03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clCd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종별코드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종별코드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03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clCdNm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종별코드명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50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종합병원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종별코드명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005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yadmNm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요양기관명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200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서울특별시 동부병원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요양기관명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66380"/>
              </p:ext>
            </p:extLst>
          </p:nvPr>
        </p:nvGraphicFramePr>
        <p:xfrm>
          <a:off x="700022" y="1359023"/>
          <a:ext cx="6908148" cy="2718048"/>
        </p:xfrm>
        <a:graphic>
          <a:graphicData uri="http://schemas.openxmlformats.org/drawingml/2006/table">
            <a:tbl>
              <a:tblPr/>
              <a:tblGrid>
                <a:gridCol w="1061554"/>
                <a:gridCol w="1160084"/>
                <a:gridCol w="1068057"/>
                <a:gridCol w="837992"/>
                <a:gridCol w="1390149"/>
                <a:gridCol w="1390312"/>
              </a:tblGrid>
              <a:tr h="906016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addr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주소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500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서울특별시 동대문구 무학로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124 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용두동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주소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6016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asmGrd1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평가항목 평가등급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1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평가제외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급성심근경색증병원평가등급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평가항목코드는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01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에 해당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6016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asmGrd10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평가항목 평가등급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10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평가제외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골수이식진료량병원평가등급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평가항목코드는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07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에 해당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21258" y="4043646"/>
            <a:ext cx="492443" cy="3183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…</a:t>
            </a:r>
            <a:endParaRPr lang="ko-KR" altLang="en-US" sz="2000" b="1" dirty="0" smtClean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57656" y="2861935"/>
            <a:ext cx="36215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전국 병원 중</a:t>
            </a:r>
            <a:r>
              <a:rPr lang="en-US" altLang="ko-KR" sz="2000" b="1" dirty="0">
                <a:latin typeface="+mn-ea"/>
              </a:rPr>
              <a:t> </a:t>
            </a:r>
            <a:endParaRPr lang="en-US" altLang="ko-KR" sz="2000" b="1" dirty="0" smtClean="0">
              <a:latin typeface="+mn-ea"/>
            </a:endParaRPr>
          </a:p>
          <a:p>
            <a:r>
              <a:rPr lang="ko-KR" altLang="en-US" sz="2000" b="1" dirty="0" smtClean="0">
                <a:latin typeface="+mn-ea"/>
              </a:rPr>
              <a:t>평가항목 보유 병원 레코드 수</a:t>
            </a:r>
            <a:endParaRPr lang="en-US" altLang="ko-KR" sz="2000" b="1" dirty="0" smtClean="0">
              <a:latin typeface="+mn-ea"/>
            </a:endParaRPr>
          </a:p>
          <a:p>
            <a:r>
              <a:rPr lang="en-US" altLang="ko-KR" sz="2000" b="1" dirty="0" smtClean="0">
                <a:latin typeface="+mn-ea"/>
              </a:rPr>
              <a:t>: 30459(18.04</a:t>
            </a:r>
            <a:r>
              <a:rPr lang="ko-KR" altLang="en-US" sz="2000" b="1" dirty="0" smtClean="0">
                <a:latin typeface="+mn-ea"/>
              </a:rPr>
              <a:t>월 기준</a:t>
            </a:r>
            <a:r>
              <a:rPr lang="en-US" altLang="ko-KR" sz="2000" b="1" dirty="0" smtClean="0">
                <a:latin typeface="+mn-ea"/>
              </a:rPr>
              <a:t>)</a:t>
            </a:r>
          </a:p>
          <a:p>
            <a:endParaRPr lang="en-US" altLang="ko-KR" sz="2000" b="1" dirty="0" smtClean="0">
              <a:latin typeface="+mn-ea"/>
            </a:endParaRPr>
          </a:p>
          <a:p>
            <a:r>
              <a:rPr lang="ko-KR" altLang="en-US" sz="2000" b="1" dirty="0" smtClean="0">
                <a:latin typeface="+mn-ea"/>
              </a:rPr>
              <a:t>데이터 용량</a:t>
            </a:r>
            <a:endParaRPr lang="en-US" altLang="ko-KR" sz="2000" b="1" dirty="0" smtClean="0">
              <a:latin typeface="+mn-ea"/>
            </a:endParaRPr>
          </a:p>
          <a:p>
            <a:r>
              <a:rPr lang="en-US" altLang="ko-KR" sz="2000" b="1" dirty="0" smtClean="0">
                <a:latin typeface="+mn-ea"/>
              </a:rPr>
              <a:t>: 48.9 MB</a:t>
            </a:r>
          </a:p>
          <a:p>
            <a:endParaRPr lang="en-US" altLang="ko-KR" sz="2000" b="1" dirty="0">
              <a:latin typeface="+mn-ea"/>
            </a:endParaRPr>
          </a:p>
          <a:p>
            <a:r>
              <a:rPr lang="ko-KR" altLang="en-US" sz="2000" b="1" dirty="0" smtClean="0">
                <a:latin typeface="+mn-ea"/>
              </a:rPr>
              <a:t>총 칼럼</a:t>
            </a:r>
            <a:endParaRPr lang="en-US" altLang="ko-KR" sz="2000" b="1" dirty="0" smtClean="0">
              <a:latin typeface="+mn-ea"/>
            </a:endParaRPr>
          </a:p>
          <a:p>
            <a:r>
              <a:rPr lang="en-US" altLang="ko-KR" sz="2000" b="1" dirty="0" smtClean="0">
                <a:latin typeface="+mn-ea"/>
              </a:rPr>
              <a:t>: 35</a:t>
            </a:r>
            <a:endParaRPr lang="ko-KR" altLang="en-US" sz="20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48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27848" y="1340768"/>
            <a:ext cx="2561607" cy="575089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병원 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1384" y="3559768"/>
            <a:ext cx="4248960" cy="575089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+mn-ea"/>
              </a:rPr>
              <a:t>의료기관별 상세정보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60096" y="3559768"/>
            <a:ext cx="4536504" cy="575089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병원 평가결과 정보조회 서비스</a:t>
            </a:r>
            <a:endParaRPr lang="ko-KR" altLang="en-US" sz="2400" b="1" dirty="0">
              <a:latin typeface="+mn-ea"/>
            </a:endParaRPr>
          </a:p>
        </p:txBody>
      </p:sp>
      <p:cxnSp>
        <p:nvCxnSpPr>
          <p:cNvPr id="24" name="꺾인 연결선 23"/>
          <p:cNvCxnSpPr>
            <a:stCxn id="13" idx="1"/>
            <a:endCxn id="14" idx="0"/>
          </p:cNvCxnSpPr>
          <p:nvPr/>
        </p:nvCxnSpPr>
        <p:spPr>
          <a:xfrm rot="10800000" flipV="1">
            <a:off x="2675864" y="1628312"/>
            <a:ext cx="2051984" cy="1931455"/>
          </a:xfrm>
          <a:prstGeom prst="bentConnector2">
            <a:avLst/>
          </a:prstGeom>
          <a:ln w="25400">
            <a:solidFill>
              <a:srgbClr val="FF9A8B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3" idx="3"/>
            <a:endCxn id="15" idx="0"/>
          </p:cNvCxnSpPr>
          <p:nvPr/>
        </p:nvCxnSpPr>
        <p:spPr>
          <a:xfrm>
            <a:off x="7289455" y="1628313"/>
            <a:ext cx="1938893" cy="1931455"/>
          </a:xfrm>
          <a:prstGeom prst="bentConnector2">
            <a:avLst/>
          </a:prstGeom>
          <a:ln w="25400">
            <a:solidFill>
              <a:srgbClr val="FF9A8B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44645" y="2083917"/>
            <a:ext cx="5250155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n-ea"/>
              </a:rPr>
              <a:t>각 병원은 고유한 </a:t>
            </a: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암호화된 요양기호</a:t>
            </a:r>
            <a:r>
              <a:rPr lang="ko-KR" altLang="en-US" sz="2000" dirty="0" smtClean="0">
                <a:latin typeface="+mn-ea"/>
              </a:rPr>
              <a:t>를 가짐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FF9A8B"/>
                </a:solidFill>
                <a:latin typeface="+mn-ea"/>
              </a:rPr>
              <a:t>암호화된 </a:t>
            </a: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요양기호</a:t>
            </a:r>
            <a:r>
              <a:rPr lang="ko-KR" altLang="en-US" sz="2000" dirty="0" smtClean="0">
                <a:latin typeface="+mn-ea"/>
              </a:rPr>
              <a:t>는 병원들을 구분할 목적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1384" y="4202260"/>
            <a:ext cx="464742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암호화된 요양기호</a:t>
            </a:r>
            <a:r>
              <a:rPr lang="ko-KR" altLang="en-US" sz="2000" dirty="0" smtClean="0">
                <a:latin typeface="+mn-ea"/>
              </a:rPr>
              <a:t>를 통해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특정 병원의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시설 및 세부정보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진료과목정보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교통정보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전문병원지정분야 정보 획득 가능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60096" y="4202260"/>
            <a:ext cx="46474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암호화된 요양기호</a:t>
            </a:r>
            <a:r>
              <a:rPr lang="ko-KR" altLang="en-US" sz="2000" dirty="0" smtClean="0">
                <a:latin typeface="+mn-ea"/>
              </a:rPr>
              <a:t>를 통해 특정 병원의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병원평가등급기준목록조회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병원전체평가결과목록조회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질병</a:t>
            </a:r>
            <a:r>
              <a:rPr lang="en-US" altLang="ko-KR" sz="2000" dirty="0" smtClean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수술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등의 평가결과목록조회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8615" y="1232589"/>
            <a:ext cx="1922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암호화된 요양기호</a:t>
            </a:r>
            <a:r>
              <a:rPr lang="en-US" altLang="ko-KR" sz="1600" dirty="0" smtClean="0"/>
              <a:t>Ex) JDQ4MTAxMiM1MSMkMSMkMCMkODkkMzgxMzUxIzExIyQxI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76527" y="1232589"/>
            <a:ext cx="1922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암호화된 요양기호</a:t>
            </a:r>
            <a:r>
              <a:rPr lang="en-US" altLang="ko-KR" sz="1600" dirty="0" smtClean="0"/>
              <a:t>Ex) JDQ4MTAxMiM1MSMkMSMkMCMkODkkMzgxMzUxIzExIyQxI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7351" y="190705"/>
            <a:ext cx="7909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latin typeface="+mn-ea"/>
              </a:rPr>
              <a:t>서비스에 활용될 공공데이터 소개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1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96295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우수평가 병원서비스 개발 </a:t>
            </a:r>
            <a:r>
              <a:rPr lang="ko-KR" altLang="en-US" sz="4000" dirty="0" smtClean="0">
                <a:latin typeface="+mn-ea"/>
              </a:rPr>
              <a:t>환경 준비사항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3512" y="1285433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1. </a:t>
            </a:r>
            <a:r>
              <a:rPr lang="ko-KR" altLang="en-US" sz="2400" dirty="0" smtClean="0">
                <a:solidFill>
                  <a:srgbClr val="FF0000"/>
                </a:solidFill>
                <a:latin typeface="+mn-ea"/>
              </a:rPr>
              <a:t>운영체제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|</a:t>
            </a:r>
            <a:r>
              <a:rPr lang="ko-KR" altLang="en-US" sz="2400" dirty="0" smtClean="0">
                <a:latin typeface="+mn-ea"/>
              </a:rPr>
              <a:t>  </a:t>
            </a:r>
            <a:r>
              <a:rPr lang="en-US" altLang="ko-KR" sz="2400" dirty="0" smtClean="0">
                <a:latin typeface="+mn-ea"/>
              </a:rPr>
              <a:t>Linux-Ubuntu(18.04</a:t>
            </a:r>
            <a:r>
              <a:rPr lang="en-US" altLang="ko-KR" sz="2400" dirty="0" smtClean="0">
                <a:latin typeface="+mn-ea"/>
              </a:rPr>
              <a:t>)</a:t>
            </a:r>
            <a:endParaRPr lang="en-US" altLang="ko-KR" sz="240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03512" y="3542540"/>
            <a:ext cx="774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3</a:t>
            </a:r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sz="2400" dirty="0" smtClean="0">
                <a:solidFill>
                  <a:srgbClr val="FF0000"/>
                </a:solidFill>
                <a:latin typeface="+mn-ea"/>
              </a:rPr>
              <a:t>데이터 처리 </a:t>
            </a:r>
            <a:r>
              <a:rPr lang="ko-KR" altLang="en-US" sz="2400" dirty="0">
                <a:solidFill>
                  <a:srgbClr val="FF0000"/>
                </a:solidFill>
                <a:latin typeface="+mn-ea"/>
              </a:rPr>
              <a:t>및 </a:t>
            </a:r>
            <a:r>
              <a:rPr lang="ko-KR" altLang="en-US" sz="2400" dirty="0" smtClean="0">
                <a:solidFill>
                  <a:srgbClr val="FF0000"/>
                </a:solidFill>
                <a:latin typeface="+mn-ea"/>
              </a:rPr>
              <a:t>분석 </a:t>
            </a:r>
            <a:r>
              <a:rPr lang="en-US" altLang="ko-KR" sz="2400" dirty="0" smtClean="0">
                <a:latin typeface="+mn-ea"/>
              </a:rPr>
              <a:t>| 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R &amp; Python 3.6-rpy2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03512" y="5013176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4</a:t>
            </a:r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sz="2400" dirty="0" smtClean="0">
                <a:solidFill>
                  <a:srgbClr val="FF0000"/>
                </a:solidFill>
                <a:latin typeface="+mn-ea"/>
              </a:rPr>
              <a:t>웹 서버</a:t>
            </a:r>
            <a:r>
              <a:rPr lang="en-US" altLang="ko-KR" sz="2400" dirty="0" smtClean="0">
                <a:latin typeface="+mn-ea"/>
              </a:rPr>
              <a:t> | </a:t>
            </a:r>
            <a:r>
              <a:rPr lang="en-US" altLang="ko-KR" sz="2400" dirty="0">
                <a:latin typeface="+mn-ea"/>
              </a:rPr>
              <a:t>Python </a:t>
            </a:r>
            <a:r>
              <a:rPr lang="en-US" altLang="ko-KR" sz="2400" dirty="0" smtClean="0">
                <a:latin typeface="+mn-ea"/>
              </a:rPr>
              <a:t>3.6-Django2.0.4</a:t>
            </a:r>
            <a:endParaRPr lang="en-US" altLang="ko-KR" sz="24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3726" y="1906438"/>
            <a:ext cx="8339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깃 허브로의 소스관리와 실질적인 개발을 </a:t>
            </a:r>
            <a:r>
              <a:rPr lang="ko-KR" altLang="en-US" sz="1600" dirty="0" err="1">
                <a:latin typeface="+mn-ea"/>
              </a:rPr>
              <a:t>리눅스의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우분투</a:t>
            </a:r>
            <a:r>
              <a:rPr lang="ko-KR" altLang="en-US" sz="1600" dirty="0">
                <a:latin typeface="+mn-ea"/>
              </a:rPr>
              <a:t> 환경에서 </a:t>
            </a:r>
            <a:r>
              <a:rPr lang="ko-KR" altLang="en-US" sz="1600" dirty="0" smtClean="0">
                <a:latin typeface="+mn-ea"/>
              </a:rPr>
              <a:t>행하기 위해 사용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23726" y="4220104"/>
            <a:ext cx="7720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R</a:t>
            </a:r>
            <a:r>
              <a:rPr lang="ko-KR" altLang="en-US" sz="1600" dirty="0" smtClean="0">
                <a:latin typeface="+mn-ea"/>
              </a:rPr>
              <a:t>의 기능을 </a:t>
            </a:r>
            <a:r>
              <a:rPr lang="ko-KR" altLang="en-US" sz="1600" dirty="0" err="1" smtClean="0">
                <a:latin typeface="+mn-ea"/>
              </a:rPr>
              <a:t>파이썬</a:t>
            </a:r>
            <a:r>
              <a:rPr lang="ko-KR" altLang="en-US" sz="1600" dirty="0" smtClean="0">
                <a:latin typeface="+mn-ea"/>
              </a:rPr>
              <a:t> 내에서 사용할 수 있게 하는 </a:t>
            </a:r>
            <a:r>
              <a:rPr lang="en-US" altLang="ko-KR" sz="1600" dirty="0" smtClean="0">
                <a:latin typeface="+mn-ea"/>
              </a:rPr>
              <a:t>rpy2 </a:t>
            </a:r>
            <a:r>
              <a:rPr lang="ko-KR" altLang="en-US" sz="1600" dirty="0" smtClean="0">
                <a:latin typeface="+mn-ea"/>
              </a:rPr>
              <a:t>모듈을 사용하여 데이터 처리 및 분석을 실시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23726" y="5675807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오픈 소스 웹 어플리케이션 프레임워크로서 컴포넌트의 </a:t>
            </a:r>
            <a:r>
              <a:rPr lang="ko-KR" altLang="en-US" sz="1600" dirty="0" err="1" smtClean="0">
                <a:latin typeface="+mn-ea"/>
              </a:rPr>
              <a:t>재사용성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빠른 개발의 용이성 등의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장점을 보유하여 웹 서버로 사용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03512" y="2404184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sz="2400" dirty="0" smtClean="0">
                <a:solidFill>
                  <a:srgbClr val="FF0000"/>
                </a:solidFill>
                <a:latin typeface="+mn-ea"/>
              </a:rPr>
              <a:t>사용 언어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|</a:t>
            </a:r>
            <a:r>
              <a:rPr lang="ko-KR" altLang="en-US" sz="2400" dirty="0" smtClean="0">
                <a:latin typeface="+mn-ea"/>
              </a:rPr>
              <a:t>  </a:t>
            </a:r>
            <a:r>
              <a:rPr lang="en-US" altLang="ko-KR" sz="2400" dirty="0" smtClean="0">
                <a:latin typeface="+mn-ea"/>
              </a:rPr>
              <a:t>Python3.6</a:t>
            </a:r>
            <a:endParaRPr lang="en-US" altLang="ko-KR" sz="2400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23726" y="3010622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웹 서비스 및 데이터 처리를 위해 주로 </a:t>
            </a:r>
            <a:r>
              <a:rPr lang="en-US" altLang="ko-KR" sz="1600" dirty="0" smtClean="0">
                <a:latin typeface="+mn-ea"/>
              </a:rPr>
              <a:t>Python</a:t>
            </a:r>
            <a:r>
              <a:rPr lang="ko-KR" altLang="en-US" sz="1600" dirty="0" smtClean="0">
                <a:latin typeface="+mn-ea"/>
              </a:rPr>
              <a:t>를 사용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127448" y="1628800"/>
            <a:ext cx="0" cy="3755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338" y="129715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준비순서</a:t>
            </a:r>
          </a:p>
        </p:txBody>
      </p:sp>
    </p:spTree>
    <p:extLst>
      <p:ext uri="{BB962C8B-B14F-4D97-AF65-F5344CB8AC3E}">
        <p14:creationId xmlns:p14="http://schemas.microsoft.com/office/powerpoint/2010/main" val="60334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739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우수병원 서비스 </a:t>
            </a:r>
            <a:r>
              <a:rPr lang="ko-KR" altLang="en-US" sz="4000" dirty="0" smtClean="0">
                <a:latin typeface="+mn-ea"/>
              </a:rPr>
              <a:t>시스템 구조도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1025" name="_x196751240" descr="EMB000029b4289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" t="7437" r="88806" b="70250"/>
          <a:stretch/>
        </p:blipFill>
        <p:spPr bwMode="auto">
          <a:xfrm>
            <a:off x="911424" y="1254539"/>
            <a:ext cx="748622" cy="103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74489" y="2302637"/>
            <a:ext cx="926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웹 서버</a:t>
            </a:r>
            <a:endParaRPr lang="en-US" altLang="ko-KR" sz="1400" b="1" dirty="0" smtClean="0">
              <a:latin typeface="+mn-ea"/>
            </a:endParaRPr>
          </a:p>
          <a:p>
            <a:pPr algn="ctr"/>
            <a:r>
              <a:rPr lang="en-US" altLang="ko-KR" sz="1400" b="1" dirty="0" smtClean="0">
                <a:latin typeface="+mn-ea"/>
              </a:rPr>
              <a:t>(Django)</a:t>
            </a:r>
            <a:endParaRPr lang="ko-KR" altLang="en-US" sz="1400" b="1" dirty="0" smtClean="0">
              <a:latin typeface="+mn-ea"/>
            </a:endParaRPr>
          </a:p>
        </p:txBody>
      </p:sp>
      <p:pic>
        <p:nvPicPr>
          <p:cNvPr id="9" name="_x196751240" descr="EMB000029b4289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21" t="6901" r="54478" b="70785"/>
          <a:stretch/>
        </p:blipFill>
        <p:spPr bwMode="auto">
          <a:xfrm>
            <a:off x="3693449" y="1254539"/>
            <a:ext cx="748622" cy="103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8020879" y="1341114"/>
            <a:ext cx="1910882" cy="96152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의료기관 상세정보 서비스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API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4097" y="229109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사용자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9677093" y="3487214"/>
            <a:ext cx="801823" cy="1199787"/>
            <a:chOff x="8785945" y="4132570"/>
            <a:chExt cx="797857" cy="1281302"/>
          </a:xfrm>
        </p:grpSpPr>
        <p:pic>
          <p:nvPicPr>
            <p:cNvPr id="10" name="_x196751240" descr="EMB000029b4289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895" t="63925" r="20150" b="16241"/>
            <a:stretch/>
          </p:blipFill>
          <p:spPr bwMode="auto">
            <a:xfrm>
              <a:off x="8821422" y="4132570"/>
              <a:ext cx="714461" cy="952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8785945" y="5085184"/>
              <a:ext cx="797857" cy="328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+mn-ea"/>
                </a:rPr>
                <a:t>(</a:t>
              </a:r>
              <a:r>
                <a:rPr lang="en-US" altLang="ko-KR" sz="1400" b="1" dirty="0" err="1" smtClean="0">
                  <a:latin typeface="+mn-ea"/>
                </a:rPr>
                <a:t>Rdata</a:t>
              </a:r>
              <a:r>
                <a:rPr lang="en-US" altLang="ko-KR" sz="1400" b="1" dirty="0" smtClean="0">
                  <a:latin typeface="+mn-ea"/>
                </a:rPr>
                <a:t>)</a:t>
              </a:r>
            </a:p>
          </p:txBody>
        </p:sp>
      </p:grpSp>
      <p:cxnSp>
        <p:nvCxnSpPr>
          <p:cNvPr id="11" name="직선 화살표 연결선 10"/>
          <p:cNvCxnSpPr/>
          <p:nvPr/>
        </p:nvCxnSpPr>
        <p:spPr>
          <a:xfrm>
            <a:off x="1821241" y="1628800"/>
            <a:ext cx="1656184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821241" y="1988840"/>
            <a:ext cx="1656184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524968" y="1603310"/>
            <a:ext cx="3299224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524968" y="1963350"/>
            <a:ext cx="3299224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3011664" y="3030696"/>
            <a:ext cx="8484936" cy="3384376"/>
          </a:xfrm>
          <a:prstGeom prst="roundRect">
            <a:avLst>
              <a:gd name="adj" fmla="val 7563"/>
            </a:avLst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3935760" y="2825856"/>
            <a:ext cx="0" cy="53146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149644" y="261343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데이터 처리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61537" y="1326311"/>
            <a:ext cx="741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Request</a:t>
            </a:r>
            <a:endParaRPr lang="ko-KR" altLang="en-US" sz="1200" dirty="0" smtClean="0"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25114" y="2006777"/>
            <a:ext cx="848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Response</a:t>
            </a:r>
            <a:endParaRPr lang="ko-KR" altLang="en-US" sz="1200" dirty="0" smtClean="0"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32845" y="1124744"/>
            <a:ext cx="2287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예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광주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광주동구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중이염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24968" y="1167918"/>
            <a:ext cx="3307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사용자가 선택한 병원에 대한 요양기호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45117" y="2066553"/>
            <a:ext cx="2948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선택한 병원에 대한 상세정보 반환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829348" y="2256470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호평가의</a:t>
            </a:r>
            <a:r>
              <a:rPr lang="ko-KR" altLang="en-US" sz="1400" dirty="0" smtClean="0">
                <a:latin typeface="+mn-ea"/>
              </a:rPr>
              <a:t> 병원제공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305571" y="3538636"/>
            <a:ext cx="2272999" cy="86773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데이터 수집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병원정보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평가결과정보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4442070" y="4628728"/>
            <a:ext cx="0" cy="24043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3305571" y="5166925"/>
            <a:ext cx="2345006" cy="99837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데이터 정제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위 두 데이터 병합 및 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중복 데이터 제거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140945" y="5180770"/>
            <a:ext cx="2272999" cy="9845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군집화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차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시도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시군구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별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차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질병별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8904312" y="5180770"/>
            <a:ext cx="2345007" cy="9845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데이터 분석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사용자 쿼리에 해당하는 질병 높은 등급으로 오름차순 정렬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140945" y="3534804"/>
            <a:ext cx="2272999" cy="9845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분석데이터 반환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사용자 쿼리를 통해 분석된 상위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10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곳의 병원리스트 제공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5741844" y="5637498"/>
            <a:ext cx="277394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544272" y="5637498"/>
            <a:ext cx="277394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10056440" y="4794892"/>
            <a:ext cx="0" cy="2182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8854486" y="4027071"/>
            <a:ext cx="243667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54" idx="0"/>
            <a:endCxn id="2" idx="2"/>
          </p:cNvCxnSpPr>
          <p:nvPr/>
        </p:nvCxnSpPr>
        <p:spPr>
          <a:xfrm rot="16200000" flipV="1">
            <a:off x="5303209" y="1560567"/>
            <a:ext cx="708947" cy="3239527"/>
          </a:xfrm>
          <a:prstGeom prst="bentConnector3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47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7758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우수병원 서비스 웹 페이지 설계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22225" t="35300" r="34850" b="14300"/>
          <a:stretch/>
        </p:blipFill>
        <p:spPr>
          <a:xfrm>
            <a:off x="767408" y="1590823"/>
            <a:ext cx="4680520" cy="33038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rcRect l="22225" t="34250" r="34850" b="15350"/>
          <a:stretch/>
        </p:blipFill>
        <p:spPr>
          <a:xfrm>
            <a:off x="5951983" y="1590823"/>
            <a:ext cx="4680521" cy="3303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2423592" y="1132040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[</a:t>
            </a:r>
            <a:r>
              <a:rPr lang="ko-KR" altLang="en-US" b="1" dirty="0" smtClean="0">
                <a:latin typeface="+mn-ea"/>
              </a:rPr>
              <a:t>초기 화면</a:t>
            </a:r>
            <a:r>
              <a:rPr lang="en-US" altLang="ko-KR" b="1" dirty="0" smtClean="0">
                <a:latin typeface="+mn-ea"/>
              </a:rPr>
              <a:t>]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98596" y="1132040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[</a:t>
            </a:r>
            <a:r>
              <a:rPr lang="ko-KR" altLang="en-US" b="1" dirty="0" smtClean="0">
                <a:latin typeface="+mn-ea"/>
              </a:rPr>
              <a:t>검색한 화면</a:t>
            </a:r>
            <a:r>
              <a:rPr lang="en-US" altLang="ko-KR" b="1" dirty="0" smtClean="0">
                <a:latin typeface="+mn-ea"/>
              </a:rPr>
              <a:t>]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36724" y="3250080"/>
            <a:ext cx="1944216" cy="6829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2207568" y="3933056"/>
            <a:ext cx="0" cy="137828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3392" y="5497500"/>
            <a:ext cx="459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검색하고자 하는 지역과 질병 입력 후 검색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616280" y="2334278"/>
            <a:ext cx="1584176" cy="8455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3" name="직사각형 32"/>
          <p:cNvSpPr/>
          <p:nvPr/>
        </p:nvSpPr>
        <p:spPr>
          <a:xfrm>
            <a:off x="6456040" y="2708920"/>
            <a:ext cx="811651" cy="7200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4" name="직사각형 33"/>
          <p:cNvSpPr/>
          <p:nvPr/>
        </p:nvSpPr>
        <p:spPr>
          <a:xfrm>
            <a:off x="8508268" y="3356992"/>
            <a:ext cx="1692188" cy="10238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7267691" y="3395171"/>
            <a:ext cx="1240577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7747564" y="3395173"/>
            <a:ext cx="4621" cy="19161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07392" y="5396304"/>
            <a:ext cx="55627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병원 목록 리스트에서 선택한 병원에 대한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지도정보 및 세부정보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교통정보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진료과목정보 표시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16902" y="1995723"/>
            <a:ext cx="4382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+mn-ea"/>
              </a:rPr>
              <a:t>입력된 쿼리를 인자로 분석 후 나온 병원 목록</a:t>
            </a:r>
          </a:p>
        </p:txBody>
      </p:sp>
    </p:spTree>
    <p:extLst>
      <p:ext uri="{BB962C8B-B14F-4D97-AF65-F5344CB8AC3E}">
        <p14:creationId xmlns:p14="http://schemas.microsoft.com/office/powerpoint/2010/main" val="166621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7064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분석 의료 데이터 신빙성 확인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763" t="61550" r="48106" b="20600"/>
          <a:stretch/>
        </p:blipFill>
        <p:spPr>
          <a:xfrm>
            <a:off x="407368" y="1268760"/>
            <a:ext cx="8920520" cy="1872208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839416" y="2132857"/>
            <a:ext cx="4104456" cy="2880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6335" t="42325" r="17516" b="16007"/>
          <a:stretch/>
        </p:blipFill>
        <p:spPr>
          <a:xfrm>
            <a:off x="479376" y="3573016"/>
            <a:ext cx="8064896" cy="2736304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1837500" y="4797152"/>
            <a:ext cx="1954244" cy="8640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8688288" y="1443381"/>
            <a:ext cx="3187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R</a:t>
            </a:r>
            <a:r>
              <a:rPr lang="ko-KR" altLang="en-US" sz="2000" b="1" dirty="0" smtClean="0">
                <a:latin typeface="+mn-ea"/>
              </a:rPr>
              <a:t>에서 데이터 분석한 결과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89294" y="3435763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건강보험심사평가원에서</a:t>
            </a:r>
            <a:endParaRPr lang="en-US" altLang="ko-KR" sz="2000" b="1" dirty="0" smtClean="0">
              <a:latin typeface="+mn-ea"/>
            </a:endParaRPr>
          </a:p>
          <a:p>
            <a:r>
              <a:rPr lang="ko-KR" altLang="en-US" sz="2000" b="1" dirty="0" smtClean="0">
                <a:latin typeface="+mn-ea"/>
              </a:rPr>
              <a:t>검색을 통해 나온 결과</a:t>
            </a:r>
          </a:p>
        </p:txBody>
      </p:sp>
    </p:spTree>
    <p:extLst>
      <p:ext uri="{BB962C8B-B14F-4D97-AF65-F5344CB8AC3E}">
        <p14:creationId xmlns:p14="http://schemas.microsoft.com/office/powerpoint/2010/main" val="130106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내용 개체 틀 37"/>
          <p:cNvGraphicFramePr>
            <a:graphicFrameLocks noGrp="1"/>
          </p:cNvGraphicFramePr>
          <p:nvPr>
            <p:ph idx="1"/>
            <p:extLst/>
          </p:nvPr>
        </p:nvGraphicFramePr>
        <p:xfrm>
          <a:off x="191344" y="848873"/>
          <a:ext cx="11593288" cy="5785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304"/>
                <a:gridCol w="720080"/>
                <a:gridCol w="720080"/>
                <a:gridCol w="648072"/>
                <a:gridCol w="648072"/>
                <a:gridCol w="648072"/>
                <a:gridCol w="720080"/>
                <a:gridCol w="648072"/>
                <a:gridCol w="720080"/>
                <a:gridCol w="648072"/>
                <a:gridCol w="720080"/>
                <a:gridCol w="648072"/>
                <a:gridCol w="744760"/>
                <a:gridCol w="623392"/>
              </a:tblGrid>
              <a:tr h="352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활동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3-1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3-2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3-3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3-4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4-1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4-2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4-3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4-4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5-1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5-2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5-3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5-4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6-1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계획 수립 및 자료조사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개발 환경 구성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16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파일 데이터 및 오픈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사용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웹 페이지 작성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수집 데이터 저장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중간 검토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분석 및 처리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모듈과 웹 연동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서버 연동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테스트 및 버그 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픽스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16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경진대회 참가 및 최종 결과보고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2927648" y="1412776"/>
            <a:ext cx="2088232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015880" y="1844824"/>
            <a:ext cx="648072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663952" y="2420888"/>
            <a:ext cx="648072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312176" y="2924944"/>
            <a:ext cx="1368000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032104" y="3423424"/>
            <a:ext cx="648072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680176" y="3861048"/>
            <a:ext cx="720000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401692" y="4293096"/>
            <a:ext cx="1366716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768408" y="4797152"/>
            <a:ext cx="648072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0402314" y="5229200"/>
            <a:ext cx="756000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1172632" y="5733256"/>
            <a:ext cx="612000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1136560" y="6309320"/>
            <a:ext cx="648072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1474" y="116632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전체 일정</a:t>
            </a:r>
            <a:endParaRPr lang="ko-KR" altLang="en-US" sz="4000" dirty="0">
              <a:latin typeface="+mn-ea"/>
            </a:endParaRPr>
          </a:p>
        </p:txBody>
      </p:sp>
      <p:sp>
        <p:nvSpPr>
          <p:cNvPr id="53" name="사다리꼴 52"/>
          <p:cNvSpPr/>
          <p:nvPr/>
        </p:nvSpPr>
        <p:spPr>
          <a:xfrm rot="10800000" flipV="1">
            <a:off x="357351" y="73160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4" name="사다리꼴 5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42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진행 상황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84" y="2060848"/>
            <a:ext cx="5287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SzPct val="140000"/>
              <a:buAutoNum type="arabicPeriod"/>
            </a:pPr>
            <a:r>
              <a:rPr lang="ko-KR" altLang="en-US" sz="2800" b="1" dirty="0" smtClean="0">
                <a:latin typeface="+mn-ea"/>
              </a:rPr>
              <a:t> </a:t>
            </a:r>
            <a:r>
              <a:rPr lang="ko-KR" altLang="en-US" sz="2800" b="1" dirty="0" err="1" smtClean="0">
                <a:latin typeface="+mn-ea"/>
              </a:rPr>
              <a:t>프론트</a:t>
            </a:r>
            <a:r>
              <a:rPr lang="ko-KR" altLang="en-US" sz="2800" b="1" dirty="0" smtClean="0">
                <a:latin typeface="+mn-ea"/>
              </a:rPr>
              <a:t> </a:t>
            </a:r>
            <a:r>
              <a:rPr lang="ko-KR" altLang="en-US" sz="2800" b="1" dirty="0" err="1" smtClean="0">
                <a:latin typeface="+mn-ea"/>
              </a:rPr>
              <a:t>엔드와</a:t>
            </a:r>
            <a:r>
              <a:rPr lang="ko-KR" altLang="en-US" sz="2800" b="1" dirty="0" smtClean="0">
                <a:latin typeface="+mn-ea"/>
              </a:rPr>
              <a:t> 백 </a:t>
            </a:r>
            <a:r>
              <a:rPr lang="ko-KR" altLang="en-US" sz="2800" b="1" dirty="0" err="1" smtClean="0">
                <a:latin typeface="+mn-ea"/>
              </a:rPr>
              <a:t>엔드</a:t>
            </a:r>
            <a:r>
              <a:rPr lang="ko-KR" altLang="en-US" sz="2800" b="1" dirty="0" smtClean="0">
                <a:latin typeface="+mn-ea"/>
              </a:rPr>
              <a:t> 연결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4284" y="3023830"/>
            <a:ext cx="110113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>
                <a:latin typeface="+mn-ea"/>
              </a:rPr>
              <a:t>입력받은</a:t>
            </a:r>
            <a:r>
              <a:rPr lang="ko-KR" altLang="en-US" sz="2400" b="1" dirty="0" smtClean="0">
                <a:latin typeface="+mn-ea"/>
              </a:rPr>
              <a:t> 쿼리</a:t>
            </a:r>
            <a:r>
              <a:rPr lang="en-US" altLang="ko-KR" sz="2400" b="1" dirty="0" smtClean="0">
                <a:latin typeface="+mn-ea"/>
              </a:rPr>
              <a:t>(</a:t>
            </a:r>
            <a:r>
              <a:rPr lang="ko-KR" altLang="en-US" sz="2400" b="1" dirty="0" smtClean="0">
                <a:latin typeface="+mn-ea"/>
              </a:rPr>
              <a:t>지역</a:t>
            </a:r>
            <a:r>
              <a:rPr lang="en-US" altLang="ko-KR" sz="2400" b="1" dirty="0" smtClean="0">
                <a:latin typeface="+mn-ea"/>
              </a:rPr>
              <a:t>, </a:t>
            </a:r>
            <a:r>
              <a:rPr lang="ko-KR" altLang="en-US" sz="2400" b="1" dirty="0" smtClean="0">
                <a:latin typeface="+mn-ea"/>
              </a:rPr>
              <a:t>질병</a:t>
            </a:r>
            <a:r>
              <a:rPr lang="en-US" altLang="ko-KR" sz="2400" b="1" dirty="0" smtClean="0">
                <a:latin typeface="+mn-ea"/>
              </a:rPr>
              <a:t>)</a:t>
            </a:r>
            <a:r>
              <a:rPr lang="ko-KR" altLang="en-US" sz="2400" b="1" dirty="0" smtClean="0">
                <a:latin typeface="+mn-ea"/>
              </a:rPr>
              <a:t>에 해당하는 데이터 분석 및 병원 목록 출력</a:t>
            </a:r>
            <a:r>
              <a:rPr lang="en-US" altLang="ko-KR" sz="2400" b="1" dirty="0">
                <a:solidFill>
                  <a:schemeClr val="accent1"/>
                </a:solidFill>
                <a:latin typeface="+mn-ea"/>
              </a:rPr>
              <a:t> (</a:t>
            </a:r>
            <a:r>
              <a:rPr lang="ko-KR" altLang="en-US" sz="2400" b="1" dirty="0">
                <a:solidFill>
                  <a:schemeClr val="accent1"/>
                </a:solidFill>
                <a:latin typeface="+mn-ea"/>
              </a:rPr>
              <a:t>완료</a:t>
            </a:r>
            <a:r>
              <a:rPr lang="en-US" altLang="ko-KR" sz="2400" b="1" dirty="0">
                <a:solidFill>
                  <a:schemeClr val="accent1"/>
                </a:solidFill>
                <a:latin typeface="+mn-ea"/>
              </a:rPr>
              <a:t>)</a:t>
            </a:r>
            <a:endParaRPr lang="en-US" altLang="ko-KR" sz="2400" b="1" dirty="0" smtClean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+mn-ea"/>
              </a:rPr>
              <a:t>각 병원의 지도정보 표시 </a:t>
            </a:r>
            <a:r>
              <a:rPr lang="en-US" altLang="ko-KR" sz="2400" b="1" dirty="0" smtClean="0">
                <a:solidFill>
                  <a:schemeClr val="accent1"/>
                </a:solidFill>
                <a:latin typeface="+mn-ea"/>
              </a:rPr>
              <a:t>(</a:t>
            </a:r>
            <a:r>
              <a:rPr lang="ko-KR" altLang="en-US" sz="2400" b="1" dirty="0" smtClean="0">
                <a:solidFill>
                  <a:schemeClr val="accent1"/>
                </a:solidFill>
                <a:latin typeface="+mn-ea"/>
              </a:rPr>
              <a:t>완료</a:t>
            </a:r>
            <a:r>
              <a:rPr lang="en-US" altLang="ko-KR" sz="2400" b="1" dirty="0" smtClean="0">
                <a:solidFill>
                  <a:schemeClr val="accent1"/>
                </a:solidFill>
                <a:latin typeface="+mn-ea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+mn-ea"/>
              </a:rPr>
              <a:t>상세정보</a:t>
            </a:r>
            <a:r>
              <a:rPr lang="en-US" altLang="ko-KR" sz="2400" b="1" dirty="0" smtClean="0">
                <a:latin typeface="+mn-ea"/>
              </a:rPr>
              <a:t>(</a:t>
            </a:r>
            <a:r>
              <a:rPr lang="ko-KR" altLang="en-US" sz="2400" b="1" dirty="0" smtClean="0">
                <a:latin typeface="+mn-ea"/>
              </a:rPr>
              <a:t>진료과목</a:t>
            </a:r>
            <a:r>
              <a:rPr lang="en-US" altLang="ko-KR" sz="2400" b="1" dirty="0" smtClean="0">
                <a:latin typeface="+mn-ea"/>
              </a:rPr>
              <a:t>, </a:t>
            </a:r>
            <a:r>
              <a:rPr lang="ko-KR" altLang="en-US" sz="2400" b="1" dirty="0" smtClean="0">
                <a:latin typeface="+mn-ea"/>
              </a:rPr>
              <a:t>교통정보</a:t>
            </a:r>
            <a:r>
              <a:rPr lang="en-US" altLang="ko-KR" sz="2400" b="1" dirty="0" smtClean="0">
                <a:latin typeface="+mn-ea"/>
              </a:rPr>
              <a:t>, </a:t>
            </a:r>
            <a:r>
              <a:rPr lang="ko-KR" altLang="en-US" sz="2400" b="1" dirty="0" smtClean="0">
                <a:latin typeface="+mn-ea"/>
              </a:rPr>
              <a:t>세부정보</a:t>
            </a:r>
            <a:r>
              <a:rPr lang="en-US" altLang="ko-KR" sz="2400" b="1" dirty="0" smtClean="0">
                <a:latin typeface="+mn-ea"/>
              </a:rPr>
              <a:t>) </a:t>
            </a:r>
            <a:r>
              <a:rPr lang="ko-KR" altLang="en-US" sz="2400" b="1" dirty="0" smtClean="0">
                <a:latin typeface="+mn-ea"/>
              </a:rPr>
              <a:t>표시</a:t>
            </a:r>
          </a:p>
        </p:txBody>
      </p:sp>
    </p:spTree>
    <p:extLst>
      <p:ext uri="{BB962C8B-B14F-4D97-AF65-F5344CB8AC3E}">
        <p14:creationId xmlns:p14="http://schemas.microsoft.com/office/powerpoint/2010/main" val="11114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진행 상황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1141" y="35574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동영상</a:t>
            </a:r>
          </a:p>
        </p:txBody>
      </p:sp>
    </p:spTree>
    <p:extLst>
      <p:ext uri="{BB962C8B-B14F-4D97-AF65-F5344CB8AC3E}">
        <p14:creationId xmlns:p14="http://schemas.microsoft.com/office/powerpoint/2010/main" val="317894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7368" y="211287"/>
            <a:ext cx="1656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schemeClr val="bg1"/>
                </a:solidFill>
                <a:latin typeface="+mn-ea"/>
              </a:rPr>
              <a:t>목 차</a:t>
            </a:r>
            <a:endParaRPr lang="ko-KR" altLang="en-US" sz="4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019436" y="1223507"/>
            <a:ext cx="4932548" cy="2520280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84575" y="1532599"/>
            <a:ext cx="38779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 smtClean="0">
                <a:latin typeface="+mn-ea"/>
              </a:rPr>
              <a:t>조원 소개 및 역할 분담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latin typeface="+mn-ea"/>
              </a:rPr>
              <a:t>우수평가 병원서비스 개발 </a:t>
            </a:r>
            <a:r>
              <a:rPr lang="ko-KR" altLang="en-US" sz="2000" b="1" dirty="0" smtClean="0">
                <a:latin typeface="+mn-ea"/>
              </a:rPr>
              <a:t>동기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 smtClean="0">
                <a:latin typeface="+mn-ea"/>
              </a:rPr>
              <a:t>병원 정보 서비스 관련 시장조사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204012" y="1223507"/>
            <a:ext cx="4932548" cy="2520280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019436" y="3977763"/>
            <a:ext cx="4932548" cy="2520280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204012" y="3977763"/>
            <a:ext cx="4932548" cy="2520280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289694" y="1886090"/>
            <a:ext cx="49039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latin typeface="+mn-ea"/>
              </a:rPr>
              <a:t>서비스에 활용될 공공데이터 소개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latin typeface="+mn-ea"/>
              </a:rPr>
              <a:t>우수평가 병원서비스 개발 환경 </a:t>
            </a:r>
            <a:r>
              <a:rPr lang="ko-KR" altLang="en-US" sz="2000" b="1" dirty="0" smtClean="0">
                <a:latin typeface="+mn-ea"/>
              </a:rPr>
              <a:t>준비사항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5014" y="4365104"/>
            <a:ext cx="43909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latin typeface="+mn-ea"/>
              </a:rPr>
              <a:t>우수평가 병원서비스 시스템 구조도</a:t>
            </a:r>
            <a:endParaRPr lang="en-US" altLang="ko-KR" sz="2000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latin typeface="+mn-ea"/>
              </a:rPr>
              <a:t>우수평가 병원서비스 웹 페이지 </a:t>
            </a:r>
            <a:r>
              <a:rPr lang="ko-KR" altLang="en-US" sz="2000" b="1" dirty="0" smtClean="0">
                <a:latin typeface="+mn-ea"/>
              </a:rPr>
              <a:t>설계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 smtClean="0">
                <a:latin typeface="+mn-ea"/>
              </a:rPr>
              <a:t>분석 의료 데이터 신빙성 확인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44254" y="4268407"/>
            <a:ext cx="28520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latin typeface="+mn-ea"/>
              </a:rPr>
              <a:t>개발 일정</a:t>
            </a:r>
            <a:endParaRPr lang="en-US" altLang="ko-KR" sz="2000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latin typeface="+mn-ea"/>
              </a:rPr>
              <a:t>진행 상황 및 향후 계획</a:t>
            </a:r>
            <a:endParaRPr lang="en-US" altLang="ko-KR" sz="2000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err="1" smtClean="0">
                <a:latin typeface="+mn-ea"/>
              </a:rPr>
              <a:t>QnA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2202" y="1223507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4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12024" y="1223507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4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2202" y="3977763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4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12024" y="3977762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4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48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향후 계획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01466" y="2647785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0338" y="2480642"/>
            <a:ext cx="8605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+mn-ea"/>
              </a:rPr>
              <a:t>우분투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18.04 </a:t>
            </a:r>
            <a:r>
              <a:rPr lang="ko-KR" altLang="en-US" sz="2000" dirty="0" smtClean="0">
                <a:latin typeface="+mn-ea"/>
              </a:rPr>
              <a:t>환경에서 </a:t>
            </a:r>
            <a:r>
              <a:rPr lang="en-US" altLang="ko-KR" sz="2000" dirty="0" smtClean="0">
                <a:latin typeface="+mn-ea"/>
              </a:rPr>
              <a:t>Django</a:t>
            </a:r>
            <a:r>
              <a:rPr lang="ko-KR" altLang="en-US" sz="2000" dirty="0" smtClean="0">
                <a:latin typeface="+mn-ea"/>
              </a:rPr>
              <a:t>로 병원평가정보 웹 서비스 실행 및 테스트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0338" y="4107282"/>
            <a:ext cx="892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여러 경우의 수로 웹 서비스 테스트 및 예외사항에 대해 예외처리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버그 수정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0678" y="1658561"/>
            <a:ext cx="85940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+mn-ea"/>
              </a:rPr>
              <a:t>1. </a:t>
            </a:r>
            <a:r>
              <a:rPr lang="ko-KR" altLang="en-US" sz="3200" dirty="0" smtClean="0">
                <a:latin typeface="+mn-ea"/>
              </a:rPr>
              <a:t>웹 서버 프레임 워크인 </a:t>
            </a:r>
            <a:r>
              <a:rPr lang="en-US" altLang="ko-KR" sz="3200" dirty="0" smtClean="0">
                <a:latin typeface="+mn-ea"/>
              </a:rPr>
              <a:t>Django</a:t>
            </a:r>
            <a:r>
              <a:rPr lang="ko-KR" altLang="en-US" sz="3200" dirty="0" smtClean="0">
                <a:latin typeface="+mn-ea"/>
              </a:rPr>
              <a:t>로 서버 구축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30678" y="3285201"/>
            <a:ext cx="5735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+mn-ea"/>
              </a:rPr>
              <a:t>2. </a:t>
            </a:r>
            <a:r>
              <a:rPr lang="ko-KR" altLang="en-US" sz="3200" dirty="0" smtClean="0">
                <a:latin typeface="+mn-ea"/>
              </a:rPr>
              <a:t>종합적 테스트 및 버그 </a:t>
            </a:r>
            <a:r>
              <a:rPr lang="ko-KR" altLang="en-US" sz="3200" dirty="0" err="1" smtClean="0">
                <a:latin typeface="+mn-ea"/>
              </a:rPr>
              <a:t>픽스</a:t>
            </a:r>
            <a:endParaRPr lang="ko-KR" altLang="en-US" sz="3200" dirty="0" smtClean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8867" y="4744698"/>
            <a:ext cx="2008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+mn-ea"/>
              </a:rPr>
              <a:t>3. UI </a:t>
            </a:r>
            <a:r>
              <a:rPr lang="ko-KR" altLang="en-US" sz="3200" dirty="0" smtClean="0">
                <a:latin typeface="+mn-ea"/>
              </a:rPr>
              <a:t>개선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1666" y="5572846"/>
            <a:ext cx="7576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원활한 웹 서비스 사용을 위한 디자인 및 </a:t>
            </a:r>
            <a:r>
              <a:rPr lang="ko-KR" altLang="en-US" sz="2000" dirty="0" err="1" smtClean="0">
                <a:latin typeface="+mn-ea"/>
              </a:rPr>
              <a:t>가독성</a:t>
            </a:r>
            <a:r>
              <a:rPr lang="ko-KR" altLang="en-US" sz="2000" dirty="0" smtClean="0">
                <a:latin typeface="+mn-ea"/>
              </a:rPr>
              <a:t> 향상 등 </a:t>
            </a:r>
            <a:r>
              <a:rPr lang="en-US" altLang="ko-KR" sz="2000" dirty="0" smtClean="0">
                <a:latin typeface="+mn-ea"/>
              </a:rPr>
              <a:t>UI </a:t>
            </a:r>
            <a:r>
              <a:rPr lang="ko-KR" altLang="en-US" sz="2000" dirty="0" smtClean="0">
                <a:latin typeface="+mn-ea"/>
              </a:rPr>
              <a:t>개선</a:t>
            </a:r>
            <a:endParaRPr lang="en-US" altLang="ko-KR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403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1944" y="0"/>
            <a:ext cx="1128811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r</a:t>
            </a:r>
            <a:endParaRPr lang="ko-KR" altLang="en-US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8584" y="2635240"/>
            <a:ext cx="453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err="1" smtClean="0">
                <a:latin typeface="+mn-ea"/>
              </a:rPr>
              <a:t>QnA</a:t>
            </a:r>
            <a:endParaRPr lang="ko-KR" altLang="en-US" sz="6000" b="1" dirty="0" smtClean="0">
              <a:latin typeface="+mn-ea"/>
            </a:endParaRPr>
          </a:p>
        </p:txBody>
      </p:sp>
      <p:sp>
        <p:nvSpPr>
          <p:cNvPr id="4" name="사다리꼴 3"/>
          <p:cNvSpPr/>
          <p:nvPr/>
        </p:nvSpPr>
        <p:spPr>
          <a:xfrm rot="10800000" flipV="1">
            <a:off x="357351" y="3894144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사다리꼴 5"/>
          <p:cNvSpPr/>
          <p:nvPr/>
        </p:nvSpPr>
        <p:spPr>
          <a:xfrm flipV="1">
            <a:off x="357350" y="2381976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11060" y="4345940"/>
            <a:ext cx="8617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+mn-ea"/>
              </a:rPr>
              <a:t>Github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: https://github.com/Helloworldist/MediWeb</a:t>
            </a:r>
            <a:endParaRPr lang="ko-KR" altLang="en-US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174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1944" y="0"/>
            <a:ext cx="1128811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r</a:t>
            </a:r>
            <a:endParaRPr lang="ko-KR" altLang="en-US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8584" y="2635240"/>
            <a:ext cx="453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atin typeface="+mn-ea"/>
              </a:rPr>
              <a:t>감사합니다</a:t>
            </a:r>
          </a:p>
        </p:txBody>
      </p:sp>
      <p:sp>
        <p:nvSpPr>
          <p:cNvPr id="4" name="사다리꼴 3"/>
          <p:cNvSpPr/>
          <p:nvPr/>
        </p:nvSpPr>
        <p:spPr>
          <a:xfrm rot="10800000" flipV="1">
            <a:off x="357351" y="3894144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사다리꼴 5"/>
          <p:cNvSpPr/>
          <p:nvPr/>
        </p:nvSpPr>
        <p:spPr>
          <a:xfrm flipV="1">
            <a:off x="357350" y="2381976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086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7454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>
                <a:latin typeface="+mn-ea"/>
              </a:rPr>
              <a:t>HoLo</a:t>
            </a:r>
            <a:r>
              <a:rPr lang="ko-KR" altLang="en-US" sz="4000" dirty="0" smtClean="0">
                <a:latin typeface="+mn-ea"/>
              </a:rPr>
              <a:t>조 조원 소개 및 역할 분담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8" name="다이어그램 7"/>
          <p:cNvGraphicFramePr/>
          <p:nvPr>
            <p:extLst/>
          </p:nvPr>
        </p:nvGraphicFramePr>
        <p:xfrm>
          <a:off x="-384720" y="980728"/>
          <a:ext cx="12520488" cy="5733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96574" y="1772816"/>
            <a:ext cx="28745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김민중 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kl4314@likelion.org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  <a:hlinkClick r:id="rId7"/>
              </a:rPr>
              <a:t>https://</a:t>
            </a:r>
            <a:r>
              <a:rPr lang="en-US" altLang="ko-KR" sz="1600" dirty="0" smtClean="0">
                <a:latin typeface="+mn-ea"/>
                <a:hlinkClick r:id="rId7"/>
              </a:rPr>
              <a:t>github.com/kl4314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웹 페이지 개발 및 서버 구축</a:t>
            </a:r>
            <a:r>
              <a:rPr lang="en-US" altLang="ko-KR" sz="1600" dirty="0" smtClean="0">
                <a:latin typeface="+mn-ea"/>
              </a:rPr>
              <a:t> </a:t>
            </a:r>
            <a:endParaRPr lang="ko-KR" altLang="en-US" sz="1600" dirty="0" smtClean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3562547"/>
            <a:ext cx="2160000" cy="216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" t="4730" r="-353" b="20200"/>
          <a:stretch/>
        </p:blipFill>
        <p:spPr>
          <a:xfrm>
            <a:off x="5159896" y="3573256"/>
            <a:ext cx="2160000" cy="216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6050" y="5750004"/>
            <a:ext cx="34179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err="1" smtClean="0">
                <a:latin typeface="+mn-ea"/>
              </a:rPr>
              <a:t>김새흰</a:t>
            </a:r>
            <a:endParaRPr lang="en-US" altLang="ko-KR" sz="1600" dirty="0" smtClean="0">
              <a:latin typeface="+mn-ea"/>
            </a:endParaRPr>
          </a:p>
          <a:p>
            <a:pPr algn="r"/>
            <a:r>
              <a:rPr lang="en-US" altLang="ko-KR" sz="1600" dirty="0" smtClean="0">
                <a:latin typeface="+mn-ea"/>
              </a:rPr>
              <a:t>shms1025@naver.com</a:t>
            </a:r>
          </a:p>
          <a:p>
            <a:pPr algn="r"/>
            <a:r>
              <a:rPr lang="en-US" altLang="ko-KR" sz="1600" dirty="0">
                <a:latin typeface="+mn-ea"/>
                <a:hlinkClick r:id="rId10"/>
              </a:rPr>
              <a:t>https://</a:t>
            </a:r>
            <a:r>
              <a:rPr lang="en-US" altLang="ko-KR" sz="1600" dirty="0" smtClean="0">
                <a:latin typeface="+mn-ea"/>
                <a:hlinkClick r:id="rId10"/>
              </a:rPr>
              <a:t>github.com/huinee</a:t>
            </a:r>
            <a:endParaRPr lang="en-US" altLang="ko-KR" sz="1600" dirty="0" smtClean="0">
              <a:latin typeface="+mn-ea"/>
            </a:endParaRPr>
          </a:p>
          <a:p>
            <a:pPr algn="r"/>
            <a:r>
              <a:rPr lang="ko-KR" altLang="en-US" sz="1600" dirty="0">
                <a:latin typeface="+mn-ea"/>
              </a:rPr>
              <a:t>공공데이터 수집 및 분석 기준 제시</a:t>
            </a:r>
            <a:endParaRPr lang="ko-KR" altLang="en-US" sz="16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05922" y="5750004"/>
            <a:ext cx="31266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atin typeface="+mn-ea"/>
              </a:rPr>
              <a:t>진소영</a:t>
            </a:r>
            <a:endParaRPr lang="en-US" altLang="ko-KR" sz="1600" dirty="0" smtClean="0">
              <a:latin typeface="+mn-ea"/>
            </a:endParaRPr>
          </a:p>
          <a:p>
            <a:pPr algn="r"/>
            <a:r>
              <a:rPr lang="en-US" altLang="ko-KR" sz="1600" dirty="0">
                <a:latin typeface="+mn-ea"/>
              </a:rPr>
              <a:t>syoung9606@naver.com</a:t>
            </a:r>
          </a:p>
          <a:p>
            <a:pPr algn="r"/>
            <a:r>
              <a:rPr lang="en-US" altLang="ko-KR" sz="1600" dirty="0">
                <a:latin typeface="+mn-ea"/>
                <a:hlinkClick r:id="rId11"/>
              </a:rPr>
              <a:t>https://</a:t>
            </a:r>
            <a:r>
              <a:rPr lang="en-US" altLang="ko-KR" sz="1600" dirty="0" smtClean="0">
                <a:latin typeface="+mn-ea"/>
                <a:hlinkClick r:id="rId11"/>
              </a:rPr>
              <a:t>github.com/syoung9606</a:t>
            </a:r>
            <a:endParaRPr lang="en-US" altLang="ko-KR" sz="1600" dirty="0" smtClean="0">
              <a:latin typeface="+mn-ea"/>
            </a:endParaRPr>
          </a:p>
          <a:p>
            <a:pPr algn="r"/>
            <a:r>
              <a:rPr lang="ko-KR" altLang="en-US" sz="1600" dirty="0">
                <a:latin typeface="+mn-ea"/>
              </a:rPr>
              <a:t>웹 페이지 개발 및 서버 구축</a:t>
            </a:r>
            <a:r>
              <a:rPr lang="en-US" altLang="ko-KR" sz="1600" dirty="0">
                <a:latin typeface="+mn-ea"/>
              </a:rPr>
              <a:t> 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t="5557" r="-388" b="15259"/>
          <a:stretch/>
        </p:blipFill>
        <p:spPr>
          <a:xfrm>
            <a:off x="298817" y="1268760"/>
            <a:ext cx="2160000" cy="216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58817" y="1844824"/>
            <a:ext cx="34628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+mn-ea"/>
              </a:rPr>
              <a:t>남솔민</a:t>
            </a:r>
            <a:r>
              <a:rPr lang="ko-KR" altLang="en-US" sz="1600" dirty="0" smtClean="0">
                <a:latin typeface="+mn-ea"/>
              </a:rPr>
              <a:t> 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nsm1027@naver.com</a:t>
            </a:r>
          </a:p>
          <a:p>
            <a:r>
              <a:rPr lang="en-US" altLang="ko-KR" sz="1600" dirty="0">
                <a:latin typeface="+mn-ea"/>
                <a:hlinkClick r:id="rId13"/>
              </a:rPr>
              <a:t>https://</a:t>
            </a:r>
            <a:r>
              <a:rPr lang="en-US" altLang="ko-KR" sz="1600" dirty="0" smtClean="0">
                <a:latin typeface="+mn-ea"/>
                <a:hlinkClick r:id="rId13"/>
              </a:rPr>
              <a:t>github.com</a:t>
            </a:r>
            <a:r>
              <a:rPr lang="en-US" altLang="ko-KR" sz="1600" u="sng" dirty="0" smtClean="0">
                <a:solidFill>
                  <a:srgbClr val="0070C0"/>
                </a:solidFill>
                <a:latin typeface="+mn-ea"/>
                <a:hlinkClick r:id="rId13"/>
              </a:rPr>
              <a:t>/</a:t>
            </a:r>
            <a:r>
              <a:rPr lang="en-US" altLang="ko-KR" sz="1600" u="sng" dirty="0" smtClean="0">
                <a:solidFill>
                  <a:srgbClr val="0070C0"/>
                </a:solidFill>
                <a:latin typeface="+mn-ea"/>
              </a:rPr>
              <a:t>Helloworldist</a:t>
            </a:r>
          </a:p>
          <a:p>
            <a:r>
              <a:rPr lang="ko-KR" altLang="en-US" sz="1600" dirty="0" smtClean="0">
                <a:latin typeface="+mn-ea"/>
              </a:rPr>
              <a:t>공공데이터 수집 및 분석 기준 제시</a:t>
            </a:r>
            <a:r>
              <a:rPr lang="en-US" altLang="ko-KR" sz="1600" dirty="0" smtClean="0">
                <a:latin typeface="+mn-ea"/>
              </a:rPr>
              <a:t>,</a:t>
            </a:r>
          </a:p>
          <a:p>
            <a:r>
              <a:rPr lang="en-US" altLang="ko-KR" sz="1600" dirty="0" smtClean="0">
                <a:latin typeface="+mn-ea"/>
              </a:rPr>
              <a:t>Rpy2</a:t>
            </a:r>
            <a:r>
              <a:rPr lang="ko-KR" altLang="en-US" sz="1600" dirty="0" smtClean="0">
                <a:latin typeface="+mn-ea"/>
              </a:rPr>
              <a:t>모듈 사용</a:t>
            </a:r>
            <a:r>
              <a:rPr lang="en-US" altLang="ko-KR" sz="1600" dirty="0" smtClean="0">
                <a:latin typeface="+mn-ea"/>
              </a:rPr>
              <a:t> </a:t>
            </a:r>
            <a:endParaRPr lang="ko-KR" altLang="en-US" sz="1600" dirty="0" smtClean="0">
              <a:latin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8" b="12448"/>
          <a:stretch/>
        </p:blipFill>
        <p:spPr>
          <a:xfrm>
            <a:off x="9192584" y="3573256"/>
            <a:ext cx="2160000" cy="216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150110" y="5733256"/>
            <a:ext cx="32846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atin typeface="+mn-ea"/>
              </a:rPr>
              <a:t>박소연</a:t>
            </a:r>
            <a:endParaRPr lang="en-US" altLang="ko-KR" sz="1600" dirty="0" smtClean="0">
              <a:latin typeface="+mn-ea"/>
            </a:endParaRPr>
          </a:p>
          <a:p>
            <a:pPr algn="r"/>
            <a:r>
              <a:rPr lang="en-US" altLang="ko-KR" sz="1600" dirty="0" smtClean="0">
                <a:latin typeface="+mn-ea"/>
              </a:rPr>
              <a:t>rkdi100@naver.com</a:t>
            </a:r>
            <a:endParaRPr lang="en-US" altLang="ko-KR" sz="1600" dirty="0">
              <a:latin typeface="+mn-ea"/>
            </a:endParaRPr>
          </a:p>
          <a:p>
            <a:pPr algn="r"/>
            <a:r>
              <a:rPr lang="en-US" altLang="ko-KR" sz="1600" dirty="0">
                <a:latin typeface="+mn-ea"/>
                <a:hlinkClick r:id="rId15"/>
              </a:rPr>
              <a:t>https://</a:t>
            </a:r>
            <a:r>
              <a:rPr lang="en-US" altLang="ko-KR" sz="1600" dirty="0" smtClean="0">
                <a:latin typeface="+mn-ea"/>
                <a:hlinkClick r:id="rId15"/>
              </a:rPr>
              <a:t>github.com/Parksoyeon12</a:t>
            </a:r>
            <a:endParaRPr lang="en-US" altLang="ko-KR" sz="1600" dirty="0" smtClean="0">
              <a:latin typeface="+mn-ea"/>
            </a:endParaRPr>
          </a:p>
          <a:p>
            <a:pPr algn="r"/>
            <a:r>
              <a:rPr lang="ko-KR" altLang="en-US" sz="1600" dirty="0" smtClean="0">
                <a:latin typeface="+mn-ea"/>
              </a:rPr>
              <a:t>웹 페이지 개발 및 서버 구축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92" y="1178961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5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739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우수평가 병원서비스 개발 동기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416" y="1905794"/>
            <a:ext cx="104086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SzPct val="140000"/>
              <a:buAutoNum type="arabicPeriod"/>
            </a:pPr>
            <a:r>
              <a:rPr lang="ko-KR" altLang="en-US" sz="2800" dirty="0" smtClean="0">
                <a:latin typeface="+mn-ea"/>
              </a:rPr>
              <a:t> 주변에 병원들은 많으나</a:t>
            </a:r>
            <a:r>
              <a:rPr lang="en-US" altLang="ko-KR" sz="2800" dirty="0" smtClean="0">
                <a:latin typeface="+mn-ea"/>
              </a:rPr>
              <a:t>, </a:t>
            </a:r>
            <a:r>
              <a:rPr lang="ko-KR" altLang="en-US" sz="2800" dirty="0" smtClean="0">
                <a:latin typeface="+mn-ea"/>
              </a:rPr>
              <a:t>어느 병원이 질 좋은 병원인지 모름</a:t>
            </a:r>
            <a:endParaRPr lang="en-US" altLang="ko-KR" sz="2800" dirty="0" smtClean="0">
              <a:latin typeface="+mn-ea"/>
            </a:endParaRPr>
          </a:p>
          <a:p>
            <a:pPr marL="342900" indent="-342900">
              <a:lnSpc>
                <a:spcPct val="200000"/>
              </a:lnSpc>
              <a:buSzPct val="140000"/>
              <a:buAutoNum type="arabicPeriod"/>
            </a:pPr>
            <a:endParaRPr lang="en-US" altLang="ko-KR" sz="2800" dirty="0">
              <a:latin typeface="+mn-ea"/>
            </a:endParaRPr>
          </a:p>
          <a:p>
            <a:pPr marL="342900" indent="-342900">
              <a:lnSpc>
                <a:spcPct val="200000"/>
              </a:lnSpc>
              <a:buSzPct val="140000"/>
              <a:buAutoNum type="arabicPeriod"/>
            </a:pPr>
            <a:r>
              <a:rPr lang="ko-KR" altLang="en-US" sz="2800" dirty="0" smtClean="0">
                <a:latin typeface="+mn-ea"/>
              </a:rPr>
              <a:t> 병원들에 대한 상세한 정보가 부족함</a:t>
            </a:r>
            <a:endParaRPr lang="en-US" altLang="ko-KR" sz="2800" dirty="0" smtClean="0">
              <a:latin typeface="+mn-ea"/>
            </a:endParaRPr>
          </a:p>
          <a:p>
            <a:pPr marL="342900" indent="-342900">
              <a:lnSpc>
                <a:spcPct val="200000"/>
              </a:lnSpc>
              <a:buSzPct val="140000"/>
              <a:buAutoNum type="arabicPeriod"/>
            </a:pPr>
            <a:endParaRPr lang="en-US" altLang="ko-KR" sz="2800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75520" y="3106974"/>
            <a:ext cx="7571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+mn-ea"/>
              </a:rPr>
              <a:t>포털사이트에</a:t>
            </a:r>
            <a:r>
              <a:rPr lang="ko-KR" altLang="en-US" sz="2000" dirty="0" smtClean="0">
                <a:latin typeface="+mn-ea"/>
              </a:rPr>
              <a:t> 병원 검색을 해도 </a:t>
            </a:r>
            <a:r>
              <a:rPr lang="ko-KR" altLang="en-US" sz="2000" dirty="0" err="1" smtClean="0">
                <a:latin typeface="+mn-ea"/>
              </a:rPr>
              <a:t>광고성</a:t>
            </a:r>
            <a:r>
              <a:rPr lang="ko-KR" altLang="en-US" sz="2000" dirty="0" smtClean="0">
                <a:latin typeface="+mn-ea"/>
              </a:rPr>
              <a:t> 병원 </a:t>
            </a:r>
            <a:r>
              <a:rPr lang="ko-KR" altLang="en-US" sz="2000" dirty="0" err="1" smtClean="0">
                <a:latin typeface="+mn-ea"/>
              </a:rPr>
              <a:t>홍보글이</a:t>
            </a:r>
            <a:r>
              <a:rPr lang="ko-KR" altLang="en-US" sz="2000" dirty="0" smtClean="0">
                <a:latin typeface="+mn-ea"/>
              </a:rPr>
              <a:t> 즐비함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75520" y="4708264"/>
            <a:ext cx="86533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검색한 병원이 어떤 과목들을 진료하는지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교통정보는 어떠한지 일일이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n-ea"/>
              </a:rPr>
              <a:t>    검색해야 하는 번거로움을 가지고 있음</a:t>
            </a:r>
          </a:p>
        </p:txBody>
      </p:sp>
    </p:spTree>
    <p:extLst>
      <p:ext uri="{BB962C8B-B14F-4D97-AF65-F5344CB8AC3E}">
        <p14:creationId xmlns:p14="http://schemas.microsoft.com/office/powerpoint/2010/main" val="202528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7577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병원 정보 서비스 관련 시장조사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4630" r="14309"/>
          <a:stretch/>
        </p:blipFill>
        <p:spPr>
          <a:xfrm>
            <a:off x="356469" y="1412776"/>
            <a:ext cx="6240800" cy="47525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88088" y="2420888"/>
            <a:ext cx="530145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+mn-ea"/>
              </a:rPr>
              <a:t>[</a:t>
            </a:r>
            <a:r>
              <a:rPr lang="ko-KR" altLang="en-US" sz="3200" b="1" dirty="0" smtClean="0">
                <a:latin typeface="+mn-ea"/>
              </a:rPr>
              <a:t>메디 </a:t>
            </a:r>
            <a:r>
              <a:rPr lang="ko-KR" altLang="en-US" sz="3200" b="1" dirty="0" err="1" smtClean="0">
                <a:latin typeface="+mn-ea"/>
              </a:rPr>
              <a:t>서치</a:t>
            </a:r>
            <a:r>
              <a:rPr lang="en-US" altLang="ko-KR" sz="3200" b="1" dirty="0" smtClean="0">
                <a:latin typeface="+mn-ea"/>
              </a:rPr>
              <a:t>]</a:t>
            </a:r>
          </a:p>
          <a:p>
            <a:endParaRPr lang="en-US" altLang="ko-KR" sz="24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>
                <a:latin typeface="+mn-ea"/>
              </a:rPr>
              <a:t>전국의 병원정보 제공 서비스</a:t>
            </a:r>
            <a:endParaRPr lang="en-US" altLang="ko-KR" sz="24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>
                <a:latin typeface="+mn-ea"/>
              </a:rPr>
              <a:t>건강에 대한 정보 포함</a:t>
            </a:r>
            <a:endParaRPr lang="en-US" altLang="ko-KR" sz="24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>
                <a:latin typeface="+mn-ea"/>
              </a:rPr>
              <a:t>병원의 구인</a:t>
            </a:r>
            <a:r>
              <a:rPr lang="en-US" altLang="ko-KR" sz="2400" b="1" dirty="0" smtClean="0">
                <a:latin typeface="+mn-ea"/>
              </a:rPr>
              <a:t>/</a:t>
            </a:r>
            <a:r>
              <a:rPr lang="ko-KR" altLang="en-US" sz="2400" b="1" dirty="0" smtClean="0">
                <a:latin typeface="+mn-ea"/>
              </a:rPr>
              <a:t>구직사항도 확인 가능</a:t>
            </a:r>
            <a:endParaRPr lang="en-US" altLang="ko-KR" sz="24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>
                <a:latin typeface="+mn-ea"/>
              </a:rPr>
              <a:t>병원 후기 확인 가능</a:t>
            </a:r>
            <a:endParaRPr lang="en-US" altLang="ko-KR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908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7577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병원 정보 서비스 관련 시장조사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8088" y="2420888"/>
            <a:ext cx="463139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+mn-ea"/>
              </a:rPr>
              <a:t>[</a:t>
            </a:r>
            <a:r>
              <a:rPr lang="ko-KR" altLang="en-US" sz="3200" b="1" dirty="0" smtClean="0">
                <a:latin typeface="+mn-ea"/>
              </a:rPr>
              <a:t>건강보험심사평가원</a:t>
            </a:r>
            <a:r>
              <a:rPr lang="en-US" altLang="ko-KR" sz="3200" b="1" dirty="0" smtClean="0">
                <a:latin typeface="+mn-ea"/>
              </a:rPr>
              <a:t>]</a:t>
            </a:r>
          </a:p>
          <a:p>
            <a:endParaRPr lang="en-US" altLang="ko-KR" sz="24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>
                <a:latin typeface="+mn-ea"/>
              </a:rPr>
              <a:t>병원 및 약국 찾기 서비스</a:t>
            </a:r>
            <a:endParaRPr lang="en-US" altLang="ko-KR" sz="24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>
                <a:latin typeface="+mn-ea"/>
              </a:rPr>
              <a:t>분야별</a:t>
            </a:r>
            <a:r>
              <a:rPr lang="en-US" altLang="ko-KR" sz="2400" b="1" dirty="0" smtClean="0">
                <a:latin typeface="+mn-ea"/>
              </a:rPr>
              <a:t>, </a:t>
            </a:r>
            <a:r>
              <a:rPr lang="ko-KR" altLang="en-US" sz="2400" b="1" dirty="0" smtClean="0">
                <a:latin typeface="+mn-ea"/>
              </a:rPr>
              <a:t>신체부위별 검색 가능</a:t>
            </a:r>
            <a:endParaRPr lang="en-US" altLang="ko-KR" sz="24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err="1" smtClean="0">
                <a:latin typeface="+mn-ea"/>
              </a:rPr>
              <a:t>질병별</a:t>
            </a:r>
            <a:r>
              <a:rPr lang="ko-KR" altLang="en-US" sz="2400" b="1" dirty="0" smtClean="0">
                <a:latin typeface="+mn-ea"/>
              </a:rPr>
              <a:t> 평가등급 제공</a:t>
            </a:r>
            <a:endParaRPr lang="en-US" altLang="ko-KR" sz="24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>
                <a:latin typeface="+mn-ea"/>
              </a:rPr>
              <a:t>의료정보 제공</a:t>
            </a:r>
            <a:endParaRPr lang="en-US" altLang="ko-KR" sz="2400" b="1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5744" t="13983" r="16335" b="9616"/>
          <a:stretch/>
        </p:blipFill>
        <p:spPr>
          <a:xfrm>
            <a:off x="376994" y="2277745"/>
            <a:ext cx="6623302" cy="4031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4563" t="8526" r="26375" b="74011"/>
          <a:stretch/>
        </p:blipFill>
        <p:spPr>
          <a:xfrm>
            <a:off x="479376" y="1292886"/>
            <a:ext cx="6336704" cy="101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9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7577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병원 정보 서비스 관련 시장조사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3432" y="1676424"/>
            <a:ext cx="9951763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 smtClean="0">
                <a:latin typeface="+mn-ea"/>
              </a:rPr>
              <a:t>1. </a:t>
            </a:r>
            <a:r>
              <a:rPr lang="ko-KR" altLang="en-US" sz="2400" b="1" dirty="0" smtClean="0">
                <a:latin typeface="+mn-ea"/>
              </a:rPr>
              <a:t>병원 정보 서비스는 많으나 어떤 병원이 괜찮은 곳인지 알 수 없었음</a:t>
            </a:r>
            <a:endParaRPr lang="en-US" altLang="ko-KR" sz="2400" b="1" dirty="0" smtClean="0">
              <a:latin typeface="+mn-ea"/>
            </a:endParaRPr>
          </a:p>
          <a:p>
            <a:pPr>
              <a:lnSpc>
                <a:spcPct val="200000"/>
              </a:lnSpc>
            </a:pPr>
            <a:endParaRPr lang="en-US" altLang="ko-KR" sz="1400" b="1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 smtClean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건강보험심사평가원의 경우에는 병원 검색을 통해 </a:t>
            </a:r>
            <a:endParaRPr lang="en-US" altLang="ko-KR" sz="2400" b="1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 smtClean="0">
                <a:latin typeface="+mn-ea"/>
              </a:rPr>
              <a:t>   </a:t>
            </a:r>
            <a:r>
              <a:rPr lang="ko-KR" altLang="en-US" sz="2400" b="1" dirty="0" err="1" smtClean="0">
                <a:latin typeface="+mn-ea"/>
              </a:rPr>
              <a:t>질병별</a:t>
            </a:r>
            <a:r>
              <a:rPr lang="ko-KR" altLang="en-US" sz="2400" b="1" dirty="0" smtClean="0">
                <a:latin typeface="+mn-ea"/>
              </a:rPr>
              <a:t> 평가등급을 확인할 수 있었으나 추가 정보가 부족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695400" y="5145609"/>
            <a:ext cx="576064" cy="432048"/>
          </a:xfrm>
          <a:prstGeom prst="rightArrow">
            <a:avLst/>
          </a:prstGeom>
          <a:solidFill>
            <a:srgbClr val="FF9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582786" y="4797152"/>
            <a:ext cx="10238700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+mn-ea"/>
              </a:rPr>
              <a:t>검색을 통해 질병 별 평가 등급을 확인하고 우수한 등급의 병원을 선택</a:t>
            </a:r>
            <a:endParaRPr lang="en-US" altLang="ko-KR" sz="24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+mn-ea"/>
              </a:rPr>
              <a:t>검색을 통해 해당 병원의 진료과목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세부정보 등을 </a:t>
            </a:r>
            <a:r>
              <a:rPr lang="ko-KR" altLang="en-US" sz="2400" b="1" dirty="0" smtClean="0">
                <a:latin typeface="+mn-ea"/>
              </a:rPr>
              <a:t>확인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691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7909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latin typeface="+mn-ea"/>
              </a:rPr>
              <a:t>서비스에 활용될 공공데이터 소개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3877" y="1983603"/>
            <a:ext cx="100912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rgbClr val="FF9A8B"/>
                </a:solidFill>
                <a:latin typeface="+mn-ea"/>
              </a:rPr>
              <a:t>사용 목적 </a:t>
            </a:r>
            <a:r>
              <a:rPr lang="en-US" altLang="ko-KR" sz="2200" b="1" dirty="0" smtClean="0">
                <a:latin typeface="+mn-ea"/>
              </a:rPr>
              <a:t>: </a:t>
            </a:r>
            <a:r>
              <a:rPr lang="ko-KR" altLang="en-US" sz="2200" dirty="0" smtClean="0">
                <a:latin typeface="+mn-ea"/>
              </a:rPr>
              <a:t>웹 서비스에서 검색된 의료기관에 대한 </a:t>
            </a:r>
            <a:r>
              <a:rPr lang="ko-KR" altLang="en-US" sz="2200" dirty="0" err="1" smtClean="0">
                <a:latin typeface="+mn-ea"/>
              </a:rPr>
              <a:t>기관명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smtClean="0">
                <a:latin typeface="+mn-ea"/>
              </a:rPr>
              <a:t>주소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smtClean="0">
                <a:latin typeface="+mn-ea"/>
              </a:rPr>
              <a:t>경도 및 위도</a:t>
            </a:r>
            <a:r>
              <a:rPr lang="en-US" altLang="ko-KR" sz="2200" dirty="0" smtClean="0">
                <a:latin typeface="+mn-ea"/>
              </a:rPr>
              <a:t>,</a:t>
            </a:r>
          </a:p>
          <a:p>
            <a:r>
              <a:rPr lang="en-US" altLang="ko-KR" sz="2200" dirty="0">
                <a:latin typeface="+mn-ea"/>
              </a:rPr>
              <a:t>	</a:t>
            </a:r>
            <a:r>
              <a:rPr lang="en-US" altLang="ko-KR" sz="2200" dirty="0" smtClean="0">
                <a:latin typeface="+mn-ea"/>
              </a:rPr>
              <a:t>      </a:t>
            </a:r>
            <a:r>
              <a:rPr lang="ko-KR" altLang="en-US" sz="2200" dirty="0" smtClean="0">
                <a:latin typeface="+mn-ea"/>
              </a:rPr>
              <a:t>전화번호 정보 제공하기 위함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3876" y="3898612"/>
            <a:ext cx="91662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rgbClr val="FF9A8B"/>
                </a:solidFill>
                <a:latin typeface="+mn-ea"/>
              </a:rPr>
              <a:t>사용 목적 </a:t>
            </a:r>
            <a:r>
              <a:rPr lang="en-US" altLang="ko-KR" sz="2200" b="1" dirty="0" smtClean="0">
                <a:latin typeface="+mn-ea"/>
              </a:rPr>
              <a:t>: </a:t>
            </a:r>
            <a:r>
              <a:rPr lang="ko-KR" altLang="en-US" sz="2200" dirty="0" smtClean="0">
                <a:latin typeface="+mn-ea"/>
              </a:rPr>
              <a:t>웹 서비스에서 검색된 의료기관에 대한 시설정보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smtClean="0">
                <a:latin typeface="+mn-ea"/>
              </a:rPr>
              <a:t>세부정보</a:t>
            </a:r>
            <a:r>
              <a:rPr lang="en-US" altLang="ko-KR" sz="2200" dirty="0" smtClean="0">
                <a:latin typeface="+mn-ea"/>
              </a:rPr>
              <a:t>,</a:t>
            </a:r>
          </a:p>
          <a:p>
            <a:r>
              <a:rPr lang="en-US" altLang="ko-KR" sz="2200" dirty="0">
                <a:latin typeface="+mn-ea"/>
              </a:rPr>
              <a:t>	 </a:t>
            </a:r>
            <a:r>
              <a:rPr lang="en-US" altLang="ko-KR" sz="2200" dirty="0" smtClean="0">
                <a:latin typeface="+mn-ea"/>
              </a:rPr>
              <a:t>     </a:t>
            </a:r>
            <a:r>
              <a:rPr lang="ko-KR" altLang="en-US" sz="2200" dirty="0" smtClean="0">
                <a:latin typeface="+mn-ea"/>
              </a:rPr>
              <a:t>교통정보 등을 표시하기 위함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3876" y="5813759"/>
            <a:ext cx="97049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rgbClr val="FF9A8B"/>
                </a:solidFill>
                <a:latin typeface="+mn-ea"/>
              </a:rPr>
              <a:t>사용 목적 </a:t>
            </a:r>
            <a:r>
              <a:rPr lang="en-US" altLang="ko-KR" sz="2200" b="1" dirty="0" smtClean="0">
                <a:latin typeface="+mn-ea"/>
              </a:rPr>
              <a:t>: </a:t>
            </a:r>
            <a:r>
              <a:rPr lang="ko-KR" altLang="en-US" sz="2200" dirty="0" smtClean="0">
                <a:latin typeface="+mn-ea"/>
              </a:rPr>
              <a:t>사용자에 의해 검색된 병원이 가지는 평가등급을 알려주기 위함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95401" y="1173711"/>
            <a:ext cx="2602268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병원 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5400" y="3088857"/>
            <a:ext cx="4316404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의료기관별 상세정보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8444" y="5004004"/>
            <a:ext cx="4608512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+mn-ea"/>
              </a:rPr>
              <a:t>병원 평가결과 정보조회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91744" y="1340768"/>
            <a:ext cx="344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210 콤퓨타세탁 L" pitchFamily="18" charset="-127"/>
                <a:ea typeface="210 콤퓨타세탁 L" pitchFamily="18" charset="-127"/>
              </a:rPr>
              <a:t>공공데이터 등록일 </a:t>
            </a:r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: 2016-12-14</a:t>
            </a:r>
            <a:endParaRPr lang="ko-KR" altLang="en-US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46051" y="5146992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210 콤퓨타세탁 L" pitchFamily="18" charset="-127"/>
                <a:ea typeface="210 콤퓨타세탁 L" pitchFamily="18" charset="-127"/>
              </a:rPr>
              <a:t>공공데이터 등록일 </a:t>
            </a:r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: 2016-12-27</a:t>
            </a:r>
            <a:endParaRPr lang="ko-KR" altLang="en-US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86956" y="3193329"/>
            <a:ext cx="344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210 콤퓨타세탁 L" pitchFamily="18" charset="-127"/>
                <a:ea typeface="210 콤퓨타세탁 L" pitchFamily="18" charset="-127"/>
              </a:rPr>
              <a:t>공공데이터 등록일 </a:t>
            </a:r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: 2016-12-14</a:t>
            </a:r>
            <a:endParaRPr lang="ko-KR" altLang="en-US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15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7909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latin typeface="+mn-ea"/>
              </a:rPr>
              <a:t>서비스에 활용될 공공데이터 소개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00256" y="1473766"/>
            <a:ext cx="2602268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병원 정보 서비스</a:t>
            </a:r>
            <a:endParaRPr lang="ko-KR" altLang="en-US" sz="2400" b="1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540339"/>
              </p:ext>
            </p:extLst>
          </p:nvPr>
        </p:nvGraphicFramePr>
        <p:xfrm>
          <a:off x="706047" y="1340765"/>
          <a:ext cx="6912770" cy="5256587"/>
        </p:xfrm>
        <a:graphic>
          <a:graphicData uri="http://schemas.openxmlformats.org/drawingml/2006/table">
            <a:tbl>
              <a:tblPr/>
              <a:tblGrid>
                <a:gridCol w="982232"/>
                <a:gridCol w="1211072"/>
                <a:gridCol w="724414"/>
                <a:gridCol w="751904"/>
                <a:gridCol w="1819581"/>
                <a:gridCol w="1423567"/>
              </a:tblGrid>
              <a:tr h="38940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ykiho</a:t>
                      </a:r>
                      <a:endParaRPr lang="en-US" sz="9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암호화된 요양기호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생략</a:t>
                      </a:r>
                      <a:r>
                        <a:rPr lang="en-US" altLang="ko-KR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암호화된 요양기호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yadmNm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병원명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서울특별시서울의료원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병원명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clCd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종별코드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종별코드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clCdNm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종별코드명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종합병원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종별코드명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sidoCd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시도코드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110000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시도코드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sidoCdNm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시도명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시도명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sgguCd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시군구코드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110019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종별코드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sgguCdNm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시군구명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중랑구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시군구명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emdongNm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읍면동명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신내동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읍면동명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postNo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우편번호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131865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우편번호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940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addr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서울특별시 중랑구 신내로 </a:t>
                      </a:r>
                      <a:r>
                        <a:rPr lang="en-US" altLang="ko-KR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156 (</a:t>
                      </a: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신내동</a:t>
                      </a:r>
                      <a:r>
                        <a:rPr lang="en-US" altLang="ko-KR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telno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02-2276-7000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hospUrl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http://www.seoulmc.or.kr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estbDd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개설일자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20110314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개설일자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drTotCnt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의사총수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188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의사총수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gdrCnt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일반의 인원수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일반의 인원수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intnCnt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인턴 인원수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인턴 인원수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940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resdntCnt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레지던트 인원수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레지던트 인원수</a:t>
                      </a:r>
                      <a:endParaRPr lang="ko-KR" altLang="en-US" sz="9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sdrCnt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전문의 인원수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전문의 인원수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xPos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좌표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127.09854004628151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좌표</a:t>
                      </a:r>
                      <a:r>
                        <a:rPr lang="en-US" altLang="ko-KR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소수점 </a:t>
                      </a:r>
                      <a:r>
                        <a:rPr lang="en-US" altLang="ko-KR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13)</a:t>
                      </a:r>
                      <a:endParaRPr lang="ko-KR" altLang="en-US" sz="9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yPos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좌표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37.6132113197367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좌표</a:t>
                      </a:r>
                      <a:r>
                        <a:rPr lang="en-US" altLang="ko-KR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소수점 </a:t>
                      </a:r>
                      <a:r>
                        <a:rPr lang="en-US" altLang="ko-KR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13)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distance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거리</a:t>
                      </a:r>
                      <a:endParaRPr lang="ko-KR" alt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9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</a:t>
                      </a:r>
                      <a:r>
                        <a:rPr lang="en-US" altLang="ko-KR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미터</a:t>
                      </a:r>
                      <a:r>
                        <a:rPr lang="en-US" altLang="ko-KR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9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m)</a:t>
                      </a:r>
                      <a:endParaRPr lang="en-US" sz="9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297" marR="61297" marT="16947" marB="169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956996"/>
              </p:ext>
            </p:extLst>
          </p:nvPr>
        </p:nvGraphicFramePr>
        <p:xfrm>
          <a:off x="695400" y="1086765"/>
          <a:ext cx="6912771" cy="254000"/>
        </p:xfrm>
        <a:graphic>
          <a:graphicData uri="http://schemas.openxmlformats.org/drawingml/2006/table">
            <a:tbl>
              <a:tblPr/>
              <a:tblGrid>
                <a:gridCol w="997466"/>
                <a:gridCol w="1152128"/>
                <a:gridCol w="792088"/>
                <a:gridCol w="720080"/>
                <a:gridCol w="1857692"/>
                <a:gridCol w="1393317"/>
              </a:tblGrid>
              <a:tr h="254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  <a:r>
                        <a:rPr lang="en-US" altLang="ko-KR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r>
                        <a:rPr lang="en-US" altLang="ko-KR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  <a:r>
                        <a:rPr lang="en-US" altLang="ko-KR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r>
                        <a:rPr lang="en-US" altLang="ko-KR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항목크기</a:t>
                      </a:r>
                      <a:endParaRPr lang="ko-KR" altLang="en-US" sz="1000" b="1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항목구분</a:t>
                      </a:r>
                      <a:endParaRPr lang="ko-KR" altLang="en-US" sz="1000" b="1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샘플데이터</a:t>
                      </a:r>
                      <a:endParaRPr lang="ko-KR" altLang="en-US" sz="1000" b="1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항목설명</a:t>
                      </a:r>
                      <a:endParaRPr lang="ko-KR" altLang="en-US" sz="1000" b="1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266889" y="2564904"/>
            <a:ext cx="330891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전국 병원 레코드 수</a:t>
            </a:r>
            <a:endParaRPr lang="en-US" altLang="ko-KR" sz="2400" b="1" dirty="0" smtClean="0">
              <a:latin typeface="+mn-ea"/>
            </a:endParaRPr>
          </a:p>
          <a:p>
            <a:r>
              <a:rPr lang="en-US" altLang="ko-KR" sz="2400" b="1" dirty="0" smtClean="0">
                <a:latin typeface="+mn-ea"/>
              </a:rPr>
              <a:t>: 70288(18.04</a:t>
            </a:r>
            <a:r>
              <a:rPr lang="ko-KR" altLang="en-US" sz="2400" b="1" dirty="0" smtClean="0">
                <a:latin typeface="+mn-ea"/>
              </a:rPr>
              <a:t>월 기준</a:t>
            </a:r>
            <a:r>
              <a:rPr lang="en-US" altLang="ko-KR" sz="2400" b="1" dirty="0" smtClean="0">
                <a:latin typeface="+mn-ea"/>
              </a:rPr>
              <a:t>)</a:t>
            </a:r>
          </a:p>
          <a:p>
            <a:endParaRPr lang="en-US" altLang="ko-KR" sz="2400" b="1" dirty="0" smtClean="0">
              <a:latin typeface="+mn-ea"/>
            </a:endParaRPr>
          </a:p>
          <a:p>
            <a:r>
              <a:rPr lang="ko-KR" altLang="en-US" sz="2400" b="1" dirty="0" smtClean="0">
                <a:latin typeface="+mn-ea"/>
              </a:rPr>
              <a:t>데이터 용량</a:t>
            </a:r>
            <a:endParaRPr lang="en-US" altLang="ko-KR" sz="2400" b="1" dirty="0" smtClean="0">
              <a:latin typeface="+mn-ea"/>
            </a:endParaRPr>
          </a:p>
          <a:p>
            <a:r>
              <a:rPr lang="en-US" altLang="ko-KR" sz="2400" b="1" dirty="0" smtClean="0">
                <a:latin typeface="+mn-ea"/>
              </a:rPr>
              <a:t>: 42.5 MB</a:t>
            </a:r>
          </a:p>
          <a:p>
            <a:endParaRPr lang="en-US" altLang="ko-KR" sz="2400" b="1" dirty="0">
              <a:latin typeface="+mn-ea"/>
            </a:endParaRPr>
          </a:p>
          <a:p>
            <a:r>
              <a:rPr lang="ko-KR" altLang="en-US" sz="2400" b="1" dirty="0" smtClean="0">
                <a:latin typeface="+mn-ea"/>
              </a:rPr>
              <a:t>총 칼럼</a:t>
            </a:r>
            <a:endParaRPr lang="en-US" altLang="ko-KR" sz="2400" b="1" dirty="0" smtClean="0">
              <a:latin typeface="+mn-ea"/>
            </a:endParaRPr>
          </a:p>
          <a:p>
            <a:r>
              <a:rPr lang="en-US" altLang="ko-KR" sz="2400" b="1" dirty="0" smtClean="0">
                <a:latin typeface="+mn-ea"/>
              </a:rPr>
              <a:t>: 21</a:t>
            </a:r>
            <a:endParaRPr lang="ko-KR" altLang="en-US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210 콤퓨타세탁 L" pitchFamily="18" charset="-127"/>
            <a:ea typeface="210 콤퓨타세탁 L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3831</TotalTime>
  <Words>1394</Words>
  <Application>Microsoft Office PowerPoint</Application>
  <PresentationFormat>와이드스크린</PresentationFormat>
  <Paragraphs>519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210 콤퓨타세탁 L</vt:lpstr>
      <vt:lpstr>휴먼고딕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쏠미니</dc:creator>
  <cp:lastModifiedBy>쏠미니</cp:lastModifiedBy>
  <cp:revision>245</cp:revision>
  <dcterms:created xsi:type="dcterms:W3CDTF">2018-03-20T01:37:03Z</dcterms:created>
  <dcterms:modified xsi:type="dcterms:W3CDTF">2018-05-29T15:16:06Z</dcterms:modified>
</cp:coreProperties>
</file>