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B"/>
    <a:srgbClr val="404551"/>
    <a:srgbClr val="A4B1C4"/>
    <a:srgbClr val="B6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1E3E60B1-D522-417D-AFA9-BA6EA2B77BF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병렬처리</a:t>
          </a:r>
          <a:endParaRPr lang="en-US" altLang="ko-KR" b="1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김민중</a:t>
          </a:r>
          <a:endParaRPr lang="ko-KR" altLang="en-US" b="1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696ECFAA-F85E-4232-995C-B8D648FC873B}" type="parTrans" cxnId="{C0D7CCF2-687C-4B29-AC70-0B6329310A84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3C1B05EE-A62A-4FCA-9AD1-1682513424F6}" type="sibTrans" cxnId="{C0D7CCF2-687C-4B29-AC70-0B6329310A84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F465C321-07C1-43D9-BF36-99C79E643BA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데이터 수집 및 분석</a:t>
          </a:r>
          <a:endParaRPr lang="en-US" altLang="ko-KR" b="1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남솔민</a:t>
          </a:r>
          <a:endParaRPr lang="en-US" altLang="ko-KR" b="1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김새흰</a:t>
          </a:r>
          <a:endParaRPr lang="ko-KR" altLang="en-US" b="1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B26D557F-A6BF-4BB0-9F5A-66291AA7F11D}" type="parTrans" cxnId="{DF3B8D9C-06D4-4B44-8E06-B5E09614DB77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0AE0D5D8-D405-403F-824D-A5BA19842C3A}" type="sibTrans" cxnId="{DF3B8D9C-06D4-4B44-8E06-B5E09614DB77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8D946892-B715-4E7F-9A03-87FE1DAD8AA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웹 개발</a:t>
          </a:r>
          <a:endParaRPr lang="en-US" altLang="ko-KR" b="1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진소영</a:t>
          </a:r>
          <a:endParaRPr lang="en-US" altLang="ko-KR" b="1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박소연</a:t>
          </a:r>
          <a:endParaRPr lang="ko-KR" altLang="en-US" b="1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04CDDB62-76FD-471F-9A98-FC7DC0AEE674}" type="parTrans" cxnId="{554CBA2D-B239-439E-8685-32AABC8F0E36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A42C848A-8B6E-4792-B27F-A50EF1B8B98B}" type="sibTrans" cxnId="{554CBA2D-B239-439E-8685-32AABC8F0E36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  <dgm:pt modelId="{B61FF39B-85CC-4C44-94F5-91030DBB461E}" type="pres">
      <dgm:prSet presAssocID="{AAB6A62F-9EEA-4D89-91F1-3ABED192699A}" presName="wedg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94B4E9E-C057-4C66-B05C-0966BAC09FD5}" type="pres">
      <dgm:prSet presAssocID="{AAB6A62F-9EEA-4D89-91F1-3ABED192699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E3B2A0-6175-4724-AF61-AD0DE99E2E2F}" type="pres">
      <dgm:prSet presAssocID="{AAB6A62F-9EEA-4D89-91F1-3ABED192699A}" presName="wedge2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DFEA09-E12A-4409-807F-665AD9B5287D}" type="pres">
      <dgm:prSet presAssocID="{AAB6A62F-9EEA-4D89-91F1-3ABED192699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199421-D234-459D-AC07-F593E8C838C4}" type="pres">
      <dgm:prSet presAssocID="{AAB6A62F-9EEA-4D89-91F1-3ABED192699A}" presName="wedge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5165C35-3108-4111-A718-53747C5EA028}" type="pres">
      <dgm:prSet presAssocID="{AAB6A62F-9EEA-4D89-91F1-3ABED192699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F3B8D9C-06D4-4B44-8E06-B5E09614DB77}" srcId="{AAB6A62F-9EEA-4D89-91F1-3ABED192699A}" destId="{F465C321-07C1-43D9-BF36-99C79E643BA1}" srcOrd="1" destOrd="0" parTransId="{B26D557F-A6BF-4BB0-9F5A-66291AA7F11D}" sibTransId="{0AE0D5D8-D405-403F-824D-A5BA19842C3A}"/>
    <dgm:cxn modelId="{8CB6A7AE-7DF9-498F-8105-5F21F7D4F6C8}" type="presOf" srcId="{F465C321-07C1-43D9-BF36-99C79E643BA1}" destId="{1FE3B2A0-6175-4724-AF61-AD0DE99E2E2F}" srcOrd="0" destOrd="0" presId="urn:microsoft.com/office/officeart/2005/8/layout/chart3"/>
    <dgm:cxn modelId="{D8700D22-267A-4DBC-A892-9255EFB4BA41}" type="presOf" srcId="{1E3E60B1-D522-417D-AFA9-BA6EA2B77BF0}" destId="{B61FF39B-85CC-4C44-94F5-91030DBB461E}" srcOrd="0" destOrd="0" presId="urn:microsoft.com/office/officeart/2005/8/layout/chart3"/>
    <dgm:cxn modelId="{C0D7CCF2-687C-4B29-AC70-0B6329310A84}" srcId="{AAB6A62F-9EEA-4D89-91F1-3ABED192699A}" destId="{1E3E60B1-D522-417D-AFA9-BA6EA2B77BF0}" srcOrd="0" destOrd="0" parTransId="{696ECFAA-F85E-4232-995C-B8D648FC873B}" sibTransId="{3C1B05EE-A62A-4FCA-9AD1-1682513424F6}"/>
    <dgm:cxn modelId="{554CBA2D-B239-439E-8685-32AABC8F0E36}" srcId="{AAB6A62F-9EEA-4D89-91F1-3ABED192699A}" destId="{8D946892-B715-4E7F-9A03-87FE1DAD8AA0}" srcOrd="2" destOrd="0" parTransId="{04CDDB62-76FD-471F-9A98-FC7DC0AEE674}" sibTransId="{A42C848A-8B6E-4792-B27F-A50EF1B8B98B}"/>
    <dgm:cxn modelId="{B4DB4F6A-B765-442D-B260-A0E85DB07B07}" type="presOf" srcId="{1E3E60B1-D522-417D-AFA9-BA6EA2B77BF0}" destId="{D94B4E9E-C057-4C66-B05C-0966BAC09FD5}" srcOrd="1" destOrd="0" presId="urn:microsoft.com/office/officeart/2005/8/layout/chart3"/>
    <dgm:cxn modelId="{5459C50B-DF3C-4D12-8482-BC5D8940BD47}" type="presOf" srcId="{8D946892-B715-4E7F-9A03-87FE1DAD8AA0}" destId="{66199421-D234-459D-AC07-F593E8C838C4}" srcOrd="0" destOrd="0" presId="urn:microsoft.com/office/officeart/2005/8/layout/chart3"/>
    <dgm:cxn modelId="{BF348B53-2135-4B96-AF93-662985B822DF}" type="presOf" srcId="{F465C321-07C1-43D9-BF36-99C79E643BA1}" destId="{5BDFEA09-E12A-4409-807F-665AD9B5287D}" srcOrd="1" destOrd="0" presId="urn:microsoft.com/office/officeart/2005/8/layout/chart3"/>
    <dgm:cxn modelId="{9C12F6EF-5E5C-441B-A7B1-F9D1525E89E5}" type="presOf" srcId="{8D946892-B715-4E7F-9A03-87FE1DAD8AA0}" destId="{05165C35-3108-4111-A718-53747C5EA028}" srcOrd="1" destOrd="0" presId="urn:microsoft.com/office/officeart/2005/8/layout/chart3"/>
    <dgm:cxn modelId="{174A309B-3E52-4A46-ABFD-651C06BB7CB8}" type="presOf" srcId="{AAB6A62F-9EEA-4D89-91F1-3ABED192699A}" destId="{F240C013-83E0-4061-81FD-0278AC1CF155}" srcOrd="0" destOrd="0" presId="urn:microsoft.com/office/officeart/2005/8/layout/chart3"/>
    <dgm:cxn modelId="{F7FF5592-7B53-440C-BD83-A4A222C95BB6}" type="presParOf" srcId="{F240C013-83E0-4061-81FD-0278AC1CF155}" destId="{B61FF39B-85CC-4C44-94F5-91030DBB461E}" srcOrd="0" destOrd="0" presId="urn:microsoft.com/office/officeart/2005/8/layout/chart3"/>
    <dgm:cxn modelId="{33521871-2D19-40DC-A395-B76EF479254A}" type="presParOf" srcId="{F240C013-83E0-4061-81FD-0278AC1CF155}" destId="{D94B4E9E-C057-4C66-B05C-0966BAC09FD5}" srcOrd="1" destOrd="0" presId="urn:microsoft.com/office/officeart/2005/8/layout/chart3"/>
    <dgm:cxn modelId="{D6DBB9F3-4D52-4984-A171-EF37BCDDE437}" type="presParOf" srcId="{F240C013-83E0-4061-81FD-0278AC1CF155}" destId="{1FE3B2A0-6175-4724-AF61-AD0DE99E2E2F}" srcOrd="2" destOrd="0" presId="urn:microsoft.com/office/officeart/2005/8/layout/chart3"/>
    <dgm:cxn modelId="{A4B4383C-7FC0-4FE0-A5ED-4F7494EC920C}" type="presParOf" srcId="{F240C013-83E0-4061-81FD-0278AC1CF155}" destId="{5BDFEA09-E12A-4409-807F-665AD9B5287D}" srcOrd="3" destOrd="0" presId="urn:microsoft.com/office/officeart/2005/8/layout/chart3"/>
    <dgm:cxn modelId="{0E2F3771-0B36-4FDB-BEBD-EF725FA410F2}" type="presParOf" srcId="{F240C013-83E0-4061-81FD-0278AC1CF155}" destId="{66199421-D234-459D-AC07-F593E8C838C4}" srcOrd="4" destOrd="0" presId="urn:microsoft.com/office/officeart/2005/8/layout/chart3"/>
    <dgm:cxn modelId="{ADFCED73-2F5E-43A8-8BB9-9CB8EFCAC60A}" type="presParOf" srcId="{F240C013-83E0-4061-81FD-0278AC1CF155}" destId="{05165C35-3108-4111-A718-53747C5EA02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FF39B-85CC-4C44-94F5-91030DBB461E}">
      <dsp:nvSpPr>
        <dsp:cNvPr id="0" name=""/>
        <dsp:cNvSpPr/>
      </dsp:nvSpPr>
      <dsp:spPr>
        <a:xfrm>
          <a:off x="3976401" y="386994"/>
          <a:ext cx="4815935" cy="4815935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병렬처리</a:t>
          </a:r>
          <a:endParaRPr lang="en-US" altLang="ko-KR" sz="2000" b="1" kern="1200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김민중</a:t>
          </a:r>
          <a:endParaRPr lang="ko-KR" altLang="en-US" sz="2000" b="1" kern="1200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sp:txBody>
      <dsp:txXfrm>
        <a:off x="6594779" y="1275649"/>
        <a:ext cx="1633977" cy="1605311"/>
      </dsp:txXfrm>
    </dsp:sp>
    <dsp:sp modelId="{1FE3B2A0-6175-4724-AF61-AD0DE99E2E2F}">
      <dsp:nvSpPr>
        <dsp:cNvPr id="0" name=""/>
        <dsp:cNvSpPr/>
      </dsp:nvSpPr>
      <dsp:spPr>
        <a:xfrm>
          <a:off x="3728151" y="530326"/>
          <a:ext cx="4815935" cy="4815935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데이터 수집 및 분석</a:t>
          </a:r>
          <a:endParaRPr lang="en-US" altLang="ko-KR" sz="2000" b="1" kern="1200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남솔민</a:t>
          </a:r>
          <a:endParaRPr lang="en-US" altLang="ko-KR" sz="2000" b="1" kern="1200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김새흰</a:t>
          </a:r>
          <a:endParaRPr lang="ko-KR" altLang="en-US" sz="2000" b="1" kern="1200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sp:txBody>
      <dsp:txXfrm>
        <a:off x="5046800" y="3568951"/>
        <a:ext cx="2178637" cy="1490646"/>
      </dsp:txXfrm>
    </dsp:sp>
    <dsp:sp modelId="{66199421-D234-459D-AC07-F593E8C838C4}">
      <dsp:nvSpPr>
        <dsp:cNvPr id="0" name=""/>
        <dsp:cNvSpPr/>
      </dsp:nvSpPr>
      <dsp:spPr>
        <a:xfrm>
          <a:off x="3728151" y="530326"/>
          <a:ext cx="4815935" cy="481593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웹 개발</a:t>
          </a:r>
          <a:endParaRPr lang="en-US" altLang="ko-KR" sz="2000" b="1" kern="1200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진소영</a:t>
          </a:r>
          <a:endParaRPr lang="en-US" altLang="ko-KR" sz="2000" b="1" kern="1200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박소연</a:t>
          </a:r>
          <a:endParaRPr lang="ko-KR" altLang="en-US" sz="2000" b="1" kern="1200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sp:txBody>
      <dsp:txXfrm>
        <a:off x="4244144" y="1476313"/>
        <a:ext cx="1633977" cy="1605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3952" y="2520057"/>
            <a:ext cx="6696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좋은 병원을 </a:t>
            </a:r>
            <a:r>
              <a:rPr lang="ko-KR" altLang="en-US" sz="6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알려줘</a:t>
            </a:r>
            <a:r>
              <a:rPr lang="en-US" altLang="ko-KR" sz="6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284276"/>
            <a:ext cx="12192000" cy="2582516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4278" y="1747796"/>
            <a:ext cx="5882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공공데이터를 활용한 의료 웹 서비스</a:t>
            </a:r>
            <a:endParaRPr lang="ko-KR" altLang="en-US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0883" y="4423171"/>
            <a:ext cx="56763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 </a:t>
            </a:r>
            <a:endParaRPr lang="en-US" altLang="ko-KR" sz="22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팀명</a:t>
            </a:r>
            <a:r>
              <a:rPr lang="en-US" altLang="ko-KR" sz="2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|  </a:t>
            </a:r>
            <a:r>
              <a:rPr lang="en-US" altLang="ko-KR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HoLo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(Hospital Location)</a:t>
            </a: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정현숙 </a:t>
            </a:r>
            <a:r>
              <a:rPr lang="ko-KR" altLang="en-US" sz="2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교수</a:t>
            </a:r>
            <a:endParaRPr lang="en-US" altLang="ko-KR" sz="2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3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28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발표자   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김민중</a:t>
            </a:r>
            <a:endParaRPr lang="en-US" altLang="ko-KR" sz="22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endParaRPr lang="ko-KR" altLang="en-US" sz="2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090" y="284969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4098" y="1615728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감사합니다</a:t>
            </a:r>
            <a:r>
              <a:rPr lang="en-US" altLang="ko-KR" sz="6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6000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78904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rot="10800000" flipV="1">
            <a:off x="407368" y="2276872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23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44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6" y="666113"/>
            <a:ext cx="236482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332656"/>
            <a:ext cx="361950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요구사항분석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환경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 데이터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맡은 역할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전체 일정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예산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브라우저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882937"/>
            <a:ext cx="10801200" cy="59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요구사항분석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7512" y="1617449"/>
            <a:ext cx="3130062" cy="659423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0230" y="1714833"/>
            <a:ext cx="2952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3832" y="1617449"/>
            <a:ext cx="936104" cy="659423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+mn-ea"/>
              </a:rPr>
              <a:t>검색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0178" y="1766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n-ea"/>
              </a:rPr>
              <a:t>ㅊ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0178" y="1766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+mn-ea"/>
              </a:rPr>
              <a:t>추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0178" y="1766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n-ea"/>
              </a:rPr>
              <a:t>충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0178" y="1766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n-ea"/>
              </a:rPr>
              <a:t>충ㅊ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0178" y="1766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충치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487488" y="1766963"/>
            <a:ext cx="0" cy="353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571" t="15350" r="15173" b="21650"/>
          <a:stretch/>
        </p:blipFill>
        <p:spPr>
          <a:xfrm>
            <a:off x="1137907" y="2496933"/>
            <a:ext cx="4851950" cy="381238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240016" y="1628800"/>
            <a:ext cx="4542113" cy="4752528"/>
            <a:chOff x="6240016" y="1412776"/>
            <a:chExt cx="4542113" cy="4752528"/>
          </a:xfrm>
        </p:grpSpPr>
        <p:sp>
          <p:nvSpPr>
            <p:cNvPr id="4" name="직사각형 3"/>
            <p:cNvSpPr/>
            <p:nvPr/>
          </p:nvSpPr>
          <p:spPr>
            <a:xfrm>
              <a:off x="6240016" y="1412776"/>
              <a:ext cx="4536504" cy="3168352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41504" y="4941168"/>
              <a:ext cx="4540625" cy="1224136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12024" y="1484784"/>
              <a:ext cx="4391000" cy="3024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12024" y="5005862"/>
              <a:ext cx="4391000" cy="108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12024" y="1700808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A. XX </a:t>
            </a:r>
            <a:r>
              <a:rPr lang="ko-KR" altLang="en-US" dirty="0" smtClean="0">
                <a:latin typeface="+mn-ea"/>
              </a:rPr>
              <a:t>치과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12024" y="2492896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B. OO</a:t>
            </a:r>
            <a:r>
              <a:rPr lang="ko-KR" altLang="en-US" dirty="0" smtClean="0">
                <a:latin typeface="+mn-ea"/>
              </a:rPr>
              <a:t> 치과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2024" y="3284984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C. XO </a:t>
            </a:r>
            <a:r>
              <a:rPr lang="ko-KR" altLang="en-US" dirty="0" smtClean="0">
                <a:latin typeface="+mn-ea"/>
              </a:rPr>
              <a:t>치과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2024" y="4077072"/>
            <a:ext cx="4391000" cy="648072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D. OX </a:t>
            </a:r>
            <a:r>
              <a:rPr lang="ko-KR" altLang="en-US" dirty="0" smtClean="0">
                <a:latin typeface="+mn-ea"/>
              </a:rPr>
              <a:t>치과</a:t>
            </a:r>
            <a:endParaRPr lang="ko-KR" altLang="en-US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87688" y="3589015"/>
            <a:ext cx="144016" cy="196748"/>
            <a:chOff x="3287688" y="3589015"/>
            <a:chExt cx="144016" cy="196748"/>
          </a:xfrm>
        </p:grpSpPr>
        <p:sp>
          <p:nvSpPr>
            <p:cNvPr id="17" name="타원 16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A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8" name="순서도: 병합 27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99656" y="4813020"/>
            <a:ext cx="144016" cy="196748"/>
            <a:chOff x="3287688" y="3589015"/>
            <a:chExt cx="144016" cy="196748"/>
          </a:xfrm>
        </p:grpSpPr>
        <p:sp>
          <p:nvSpPr>
            <p:cNvPr id="33" name="타원 32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C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89450" y="4096378"/>
            <a:ext cx="144016" cy="196748"/>
            <a:chOff x="3287688" y="3589015"/>
            <a:chExt cx="144016" cy="196748"/>
          </a:xfrm>
        </p:grpSpPr>
        <p:sp>
          <p:nvSpPr>
            <p:cNvPr id="36" name="타원 35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B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13783" y="4941037"/>
            <a:ext cx="144016" cy="196748"/>
            <a:chOff x="3287688" y="3589015"/>
            <a:chExt cx="144016" cy="196748"/>
          </a:xfrm>
        </p:grpSpPr>
        <p:sp>
          <p:nvSpPr>
            <p:cNvPr id="39" name="타원 38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D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30" name="오른쪽 화살표 29"/>
          <p:cNvSpPr/>
          <p:nvPr/>
        </p:nvSpPr>
        <p:spPr>
          <a:xfrm rot="13296037">
            <a:off x="8966036" y="2026111"/>
            <a:ext cx="458325" cy="360040"/>
          </a:xfrm>
          <a:prstGeom prst="rightArrow">
            <a:avLst>
              <a:gd name="adj1" fmla="val 33255"/>
              <a:gd name="adj2" fmla="val 50000"/>
            </a:avLst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024" y="5200678"/>
            <a:ext cx="4391000" cy="1108641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04372" y="5303938"/>
            <a:ext cx="398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특정 질병 트위터 스트리밍 데이터를 분석 후 시각화</a:t>
            </a:r>
          </a:p>
        </p:txBody>
      </p:sp>
    </p:spTree>
    <p:extLst>
      <p:ext uri="{BB962C8B-B14F-4D97-AF65-F5344CB8AC3E}">
        <p14:creationId xmlns:p14="http://schemas.microsoft.com/office/powerpoint/2010/main" val="22450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10" grpId="0" animBg="1"/>
      <p:bldP spid="25" grpId="0" animBg="1"/>
      <p:bldP spid="26" grpId="0" animBg="1"/>
      <p:bldP spid="27" grpId="0" animBg="1"/>
      <p:bldP spid="30" grpId="0" animBg="1"/>
      <p:bldP spid="30" grpId="1" animBg="1"/>
      <p:bldP spid="43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환경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49" y="1285433"/>
            <a:ext cx="633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운영체제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Windows 10</a:t>
            </a:r>
            <a:endParaRPr lang="en-US" altLang="ko-KR" sz="3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349" y="2132856"/>
            <a:ext cx="6487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클러스터 운영체제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 Centos </a:t>
            </a:r>
            <a:r>
              <a:rPr lang="en-US" altLang="ko-KR" sz="3000" dirty="0">
                <a:latin typeface="210 콤퓨타세탁 L" pitchFamily="18" charset="-127"/>
                <a:ea typeface="210 콤퓨타세탁 L" pitchFamily="18" charset="-127"/>
              </a:rPr>
              <a:t>6.7</a:t>
            </a:r>
          </a:p>
          <a:p>
            <a:endParaRPr lang="ko-KR" altLang="en-US" sz="30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4597" y="2996952"/>
            <a:ext cx="7743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데이터 수집 및 </a:t>
            </a:r>
            <a:r>
              <a:rPr lang="ko-KR" altLang="en-US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시각화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 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3000" dirty="0">
                <a:latin typeface="210 콤퓨타세탁 L" pitchFamily="18" charset="-127"/>
                <a:ea typeface="210 콤퓨타세탁 L" pitchFamily="18" charset="-127"/>
              </a:rPr>
              <a:t>Python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3.6</a:t>
            </a:r>
          </a:p>
          <a:p>
            <a:pPr>
              <a:lnSpc>
                <a:spcPct val="150000"/>
              </a:lnSpc>
            </a:pP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			           rpy2</a:t>
            </a:r>
            <a:endParaRPr lang="en-US" altLang="ko-KR" sz="3000" dirty="0">
              <a:latin typeface="210 콤퓨타세탁 L" pitchFamily="18" charset="-127"/>
              <a:ea typeface="210 콤퓨타세탁 L" pitchFamily="18" charset="-127"/>
            </a:endParaRPr>
          </a:p>
          <a:p>
            <a:endParaRPr lang="ko-KR" altLang="en-US" sz="30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3820" y="4365104"/>
            <a:ext cx="4935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Web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 | </a:t>
            </a:r>
            <a:r>
              <a:rPr lang="en-US" altLang="ko-KR" sz="3000" dirty="0">
                <a:latin typeface="210 콤퓨타세탁 L" pitchFamily="18" charset="-127"/>
                <a:ea typeface="210 콤퓨타세탁 L" pitchFamily="18" charset="-127"/>
              </a:rPr>
              <a:t>Python 3.6</a:t>
            </a:r>
          </a:p>
          <a:p>
            <a:endParaRPr lang="ko-KR" altLang="en-US" sz="30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522" y="5517232"/>
            <a:ext cx="4935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데이터 병렬처리 </a:t>
            </a:r>
            <a:r>
              <a:rPr lang="ko-KR" altLang="en-US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 Hadoop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endParaRPr lang="ko-KR" altLang="en-US" sz="3000" dirty="0">
              <a:latin typeface="210 콤퓨타세탁 L" pitchFamily="18" charset="-127"/>
              <a:ea typeface="210 콤퓨타세탁 L" pitchFamily="18" charset="-127"/>
            </a:endParaRPr>
          </a:p>
          <a:p>
            <a:endParaRPr lang="ko-KR" altLang="en-US" sz="30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14" y="1765475"/>
            <a:ext cx="3174298" cy="116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11216"/>
          <a:stretch/>
        </p:blipFill>
        <p:spPr bwMode="auto">
          <a:xfrm>
            <a:off x="8495912" y="3234918"/>
            <a:ext cx="1242902" cy="123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06" y="4872935"/>
            <a:ext cx="1889674" cy="159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사용 데이터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416" y="2554150"/>
            <a:ext cx="2816969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수술별</a:t>
            </a:r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병원평가자료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74223" y="2554150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건강보험심사평가원 질병 검사 정보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9416" y="3483215"/>
            <a:ext cx="4620222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건강보험심사평가원 </a:t>
            </a:r>
            <a:r>
              <a:rPr lang="ko-KR" altLang="en-US" b="1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질병별</a:t>
            </a:r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병원 평가 </a:t>
            </a:r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정보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3952" y="3483215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건강보험심사평가원 </a:t>
            </a:r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병원 평가 </a:t>
            </a:r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대상 정보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8683" y="1412776"/>
            <a:ext cx="5836858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보건 의료 빅데이터 개방 시스템</a:t>
            </a:r>
            <a:endParaRPr lang="ko-KR" altLang="en-US" sz="30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87852" y="2554150"/>
            <a:ext cx="2669616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Twitter streaming data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3016" y="4588167"/>
            <a:ext cx="4897265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비즈니스 오픈 데이터</a:t>
            </a:r>
            <a:endParaRPr lang="ko-KR" altLang="en-US" sz="30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03163" y="5517232"/>
            <a:ext cx="2816969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의료 기관 정보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역할 분담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542308817"/>
              </p:ext>
            </p:extLst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2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내용 개체 틀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796596"/>
              </p:ext>
            </p:extLst>
          </p:nvPr>
        </p:nvGraphicFramePr>
        <p:xfrm>
          <a:off x="191344" y="848873"/>
          <a:ext cx="11593288" cy="578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720080"/>
                <a:gridCol w="720080"/>
                <a:gridCol w="648072"/>
                <a:gridCol w="648072"/>
                <a:gridCol w="648072"/>
                <a:gridCol w="720080"/>
                <a:gridCol w="648072"/>
                <a:gridCol w="720080"/>
                <a:gridCol w="648072"/>
                <a:gridCol w="720080"/>
                <a:gridCol w="648072"/>
                <a:gridCol w="744760"/>
                <a:gridCol w="623392"/>
              </a:tblGrid>
              <a:tr h="352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활동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3-4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4-4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5-4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6-1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계획 수립 및 자료조사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개발 환경 구성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파일 데이터 및 오픈 </a:t>
                      </a:r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API </a:t>
                      </a:r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사용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웹 페이지 작성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수집 데이터 저장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중간 검토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데이터 분석 및 처리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모듈과 웹 연동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서버 연동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테스트 및 버그 </a:t>
                      </a:r>
                      <a:r>
                        <a:rPr lang="ko-KR" altLang="en-US" dirty="0" err="1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픽스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경진대회 참가 및 최종 결과보고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27648" y="1412776"/>
            <a:ext cx="20882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5880" y="18448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3952" y="2420888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176" y="2924944"/>
            <a:ext cx="1368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32104" y="34234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0176" y="3861048"/>
            <a:ext cx="720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01692" y="4293096"/>
            <a:ext cx="13667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8408" y="479715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02314" y="5229200"/>
            <a:ext cx="756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72632" y="5733256"/>
            <a:ext cx="612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36560" y="6309320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474" y="116632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전체 일정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3" name="사다리꼴 52"/>
          <p:cNvSpPr/>
          <p:nvPr/>
        </p:nvSpPr>
        <p:spPr>
          <a:xfrm rot="10800000" flipV="1">
            <a:off x="357351" y="73160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다리꼴 5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7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진행 상황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06134" y="1668586"/>
            <a:ext cx="8127177" cy="9116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조사</a:t>
            </a:r>
            <a:endParaRPr lang="ko-KR" altLang="en-US" sz="36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06132" y="3304877"/>
            <a:ext cx="8127177" cy="9116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Hadoop</a:t>
            </a:r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환경 조성</a:t>
            </a:r>
            <a:r>
              <a:rPr lang="en-US" altLang="ko-KR" sz="36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공부</a:t>
            </a:r>
            <a:endParaRPr lang="ko-KR" altLang="en-US" sz="36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6133" y="4941168"/>
            <a:ext cx="8127177" cy="91169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Twitter </a:t>
            </a:r>
            <a:r>
              <a:rPr lang="en-US" altLang="ko-KR" sz="3600" b="1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</a:t>
            </a:r>
            <a:r>
              <a:rPr lang="en-US" altLang="ko-KR" sz="3600" b="1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pi</a:t>
            </a:r>
            <a:r>
              <a:rPr lang="en-US" altLang="ko-KR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공부</a:t>
            </a:r>
            <a:endParaRPr lang="ko-KR" altLang="en-US" sz="36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3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예산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5520" y="1124744"/>
            <a:ext cx="8134267" cy="4581426"/>
            <a:chOff x="1775520" y="1212738"/>
            <a:chExt cx="8134267" cy="5626290"/>
          </a:xfrm>
        </p:grpSpPr>
        <p:grpSp>
          <p:nvGrpSpPr>
            <p:cNvPr id="16" name="그룹 15"/>
            <p:cNvGrpSpPr/>
            <p:nvPr/>
          </p:nvGrpSpPr>
          <p:grpSpPr>
            <a:xfrm>
              <a:off x="1775520" y="2348880"/>
              <a:ext cx="8134267" cy="992432"/>
              <a:chOff x="260348" y="2477093"/>
              <a:chExt cx="5338716" cy="99243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60348" y="2477093"/>
                <a:ext cx="373358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데이터 노드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PC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 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3993935" y="2477093"/>
                <a:ext cx="1605129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395,000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en-US" altLang="ko-KR" sz="2800" b="1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75521" y="1212738"/>
              <a:ext cx="8134265" cy="992432"/>
              <a:chOff x="-940117" y="2477093"/>
              <a:chExt cx="6626826" cy="992432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-940117" y="2477093"/>
                <a:ext cx="463441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네임 노드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PC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694299" y="2477093"/>
                <a:ext cx="1992410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323,000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ko-KR" altLang="en-US" sz="2800" b="1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775520" y="4695395"/>
              <a:ext cx="8134267" cy="992432"/>
              <a:chOff x="260348" y="2477093"/>
              <a:chExt cx="5338716" cy="992432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0348" y="2477093"/>
                <a:ext cx="373358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중간 점검 및 향후 개발방향 토론 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회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의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회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993935" y="2477093"/>
                <a:ext cx="1605129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200,000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en-US" altLang="ko-KR" sz="2800" b="1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75520" y="3559253"/>
              <a:ext cx="8134266" cy="992432"/>
              <a:chOff x="-940118" y="2477093"/>
              <a:chExt cx="6626827" cy="9924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-940118" y="2477093"/>
                <a:ext cx="4634418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서적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(</a:t>
                </a:r>
                <a:r>
                  <a:rPr lang="ko-KR" altLang="en-US" sz="2000" b="1" dirty="0" err="1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하둡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 </a:t>
                </a:r>
                <a:r>
                  <a:rPr lang="ko-KR" altLang="en-US" sz="2000" b="1" dirty="0" err="1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완벽가이드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)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3694299" y="2477093"/>
                <a:ext cx="1992410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50,000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ko-KR" altLang="en-US" sz="2800" b="1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75520" y="5846596"/>
              <a:ext cx="8134265" cy="992432"/>
              <a:chOff x="-940117" y="2477093"/>
              <a:chExt cx="6626826" cy="992432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-940117" y="2477093"/>
                <a:ext cx="463441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제본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&amp; 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복사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3694299" y="2477093"/>
                <a:ext cx="1992410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20,000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ko-KR" altLang="en-US" sz="2800" b="1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</p:grpSp>
      <p:sp>
        <p:nvSpPr>
          <p:cNvPr id="21" name="모서리가 둥근 직사각형 20"/>
          <p:cNvSpPr/>
          <p:nvPr/>
        </p:nvSpPr>
        <p:spPr>
          <a:xfrm>
            <a:off x="1775520" y="5861234"/>
            <a:ext cx="5688633" cy="8081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총 금</a:t>
            </a:r>
            <a:r>
              <a:rPr lang="ko-KR" altLang="en-US" sz="2000" b="1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액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57649" y="5855149"/>
            <a:ext cx="2445634" cy="808125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988,000</a:t>
            </a:r>
            <a:r>
              <a:rPr lang="ko-KR" altLang="en-US" sz="28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원</a:t>
            </a:r>
            <a:endParaRPr lang="en-US" altLang="ko-KR" sz="2800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274</Words>
  <Application>Microsoft Office PowerPoint</Application>
  <PresentationFormat>사용자 지정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210 콤퓨타세탁 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박소연</cp:lastModifiedBy>
  <cp:revision>40</cp:revision>
  <dcterms:created xsi:type="dcterms:W3CDTF">2018-03-20T01:37:03Z</dcterms:created>
  <dcterms:modified xsi:type="dcterms:W3CDTF">2018-03-27T16:16:28Z</dcterms:modified>
</cp:coreProperties>
</file>