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3" r:id="rId3"/>
    <p:sldId id="272" r:id="rId4"/>
    <p:sldId id="265" r:id="rId5"/>
    <p:sldId id="276" r:id="rId6"/>
    <p:sldId id="275" r:id="rId7"/>
    <p:sldId id="280" r:id="rId8"/>
    <p:sldId id="266" r:id="rId9"/>
    <p:sldId id="278" r:id="rId10"/>
    <p:sldId id="279" r:id="rId11"/>
    <p:sldId id="274" r:id="rId12"/>
    <p:sldId id="271" r:id="rId13"/>
    <p:sldId id="277" r:id="rId14"/>
  </p:sldIdLst>
  <p:sldSz cx="12192000" cy="6858000"/>
  <p:notesSz cx="6858000" cy="9144000"/>
  <p:embeddedFontLst>
    <p:embeddedFont>
      <p:font typeface="210 콤퓨타세탁 L" panose="02020603020101020101" pitchFamily="18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A8B"/>
    <a:srgbClr val="404551"/>
    <a:srgbClr val="B6DBDA"/>
    <a:srgbClr val="A4B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Objects="1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B6A62F-9EEA-4D89-91F1-3ABED192699A}" type="doc">
      <dgm:prSet loTypeId="urn:microsoft.com/office/officeart/2005/8/layout/chart3" loCatId="relationship" qsTypeId="urn:microsoft.com/office/officeart/2005/8/quickstyle/simple1" qsCatId="simple" csTypeId="urn:microsoft.com/office/officeart/2005/8/colors/colorful4" csCatId="colorful" phldr="1"/>
      <dgm:spPr/>
    </dgm:pt>
    <dgm:pt modelId="{F240C013-83E0-4061-81FD-0278AC1CF155}" type="pres">
      <dgm:prSet presAssocID="{AAB6A62F-9EEA-4D89-91F1-3ABED192699A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48A43E1D-C8C4-46FF-A40D-9FB0D80A1EB2}" type="presOf" srcId="{AAB6A62F-9EEA-4D89-91F1-3ABED192699A}" destId="{F240C013-83E0-4061-81FD-0278AC1CF155}" srcOrd="0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78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82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06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64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04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21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26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70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91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7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10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7775-1B4C-4C00-899D-B495F350D141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49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hyperlink" Target="https://github.com/Ssolmini" TargetMode="External"/><Relationship Id="rId3" Type="http://schemas.openxmlformats.org/officeDocument/2006/relationships/diagramLayout" Target="../diagrams/layout1.xml"/><Relationship Id="rId7" Type="http://schemas.openxmlformats.org/officeDocument/2006/relationships/hyperlink" Target="https://github.com/kl4314" TargetMode="External"/><Relationship Id="rId12" Type="http://schemas.openxmlformats.org/officeDocument/2006/relationships/image" Target="../media/image6.jpeg"/><Relationship Id="rId2" Type="http://schemas.openxmlformats.org/officeDocument/2006/relationships/diagramData" Target="../diagrams/data1.xml"/><Relationship Id="rId16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hyperlink" Target="https://github.com/syoung9606" TargetMode="External"/><Relationship Id="rId5" Type="http://schemas.openxmlformats.org/officeDocument/2006/relationships/diagramColors" Target="../diagrams/colors1.xml"/><Relationship Id="rId15" Type="http://schemas.openxmlformats.org/officeDocument/2006/relationships/hyperlink" Target="https://github.com/Parksoyeon12" TargetMode="External"/><Relationship Id="rId10" Type="http://schemas.openxmlformats.org/officeDocument/2006/relationships/hyperlink" Target="https://github.com/huinee" TargetMode="Externa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jpeg"/><Relationship Id="rId1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4654364"/>
            <a:ext cx="12192000" cy="2212428"/>
          </a:xfrm>
          <a:prstGeom prst="rect">
            <a:avLst/>
          </a:prstGeom>
          <a:solidFill>
            <a:srgbClr val="40455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89492" y="1686141"/>
            <a:ext cx="69191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+mn-ea"/>
              </a:rPr>
              <a:t>국내의 좋은 병원을 알려줘</a:t>
            </a:r>
            <a:r>
              <a:rPr lang="en-US" altLang="ko-KR" sz="6000" dirty="0" smtClean="0">
                <a:solidFill>
                  <a:schemeClr val="bg1"/>
                </a:solidFill>
                <a:latin typeface="+mn-ea"/>
              </a:rPr>
              <a:t>!!</a:t>
            </a:r>
            <a:endParaRPr lang="ko-KR" altLang="en-US" sz="6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4165152"/>
            <a:ext cx="12192000" cy="2701640"/>
          </a:xfrm>
          <a:prstGeom prst="rect">
            <a:avLst/>
          </a:prstGeom>
          <a:solidFill>
            <a:srgbClr val="40455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27271" y="900532"/>
            <a:ext cx="68361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+mn-ea"/>
              </a:rPr>
              <a:t>공공데이터를 활용한 의료 웹 서비스</a:t>
            </a:r>
            <a:endParaRPr lang="ko-KR" altLang="en-US" sz="30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48254" y="4102977"/>
            <a:ext cx="567633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200" b="1" dirty="0" err="1" smtClean="0">
                <a:solidFill>
                  <a:schemeClr val="bg1"/>
                </a:solidFill>
                <a:latin typeface="+mn-ea"/>
              </a:rPr>
              <a:t>팀명</a:t>
            </a:r>
            <a:r>
              <a:rPr lang="en-US" altLang="ko-KR" sz="2200" b="1" dirty="0">
                <a:solidFill>
                  <a:schemeClr val="bg1"/>
                </a:solidFill>
                <a:latin typeface="+mn-ea"/>
              </a:rPr>
              <a:t>	 </a:t>
            </a:r>
            <a:r>
              <a:rPr lang="en-US" altLang="ko-KR" sz="2200" b="1" dirty="0" smtClean="0">
                <a:solidFill>
                  <a:schemeClr val="bg1"/>
                </a:solidFill>
                <a:latin typeface="+mn-ea"/>
              </a:rPr>
              <a:t>  |  </a:t>
            </a:r>
            <a:r>
              <a:rPr lang="en-US" altLang="ko-KR" sz="2200" b="1" dirty="0" err="1" smtClean="0">
                <a:solidFill>
                  <a:schemeClr val="bg1"/>
                </a:solidFill>
                <a:latin typeface="+mn-ea"/>
              </a:rPr>
              <a:t>HoLo</a:t>
            </a:r>
            <a:r>
              <a:rPr lang="en-US" altLang="ko-KR" sz="2200" b="1" dirty="0" smtClean="0">
                <a:solidFill>
                  <a:schemeClr val="bg1"/>
                </a:solidFill>
                <a:latin typeface="+mn-ea"/>
              </a:rPr>
              <a:t>(3</a:t>
            </a:r>
            <a:r>
              <a:rPr lang="ko-KR" altLang="en-US" sz="2200" b="1" dirty="0" smtClean="0">
                <a:solidFill>
                  <a:schemeClr val="bg1"/>
                </a:solidFill>
                <a:latin typeface="+mn-ea"/>
              </a:rPr>
              <a:t>조</a:t>
            </a:r>
            <a:r>
              <a:rPr lang="en-US" altLang="ko-KR" sz="2200" b="1" dirty="0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2200" b="1" dirty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담당교수 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|  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정현숙 교수님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(02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분반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발표일    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|  4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월 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4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일</a:t>
            </a:r>
            <a:endParaRPr lang="en-US" altLang="ko-KR" sz="2200" dirty="0" smtClean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200" b="1" dirty="0" smtClean="0">
                <a:solidFill>
                  <a:schemeClr val="bg1"/>
                </a:solidFill>
                <a:latin typeface="+mn-ea"/>
              </a:rPr>
              <a:t>발표자    </a:t>
            </a:r>
            <a:r>
              <a:rPr lang="en-US" altLang="ko-KR" sz="2200" b="1" dirty="0" smtClean="0">
                <a:solidFill>
                  <a:schemeClr val="bg1"/>
                </a:solidFill>
                <a:latin typeface="+mn-ea"/>
              </a:rPr>
              <a:t>|  </a:t>
            </a:r>
            <a:r>
              <a:rPr lang="ko-KR" altLang="en-US" sz="2200" b="1" dirty="0" err="1" smtClean="0">
                <a:solidFill>
                  <a:schemeClr val="bg1"/>
                </a:solidFill>
                <a:latin typeface="+mn-ea"/>
              </a:rPr>
              <a:t>김새흰</a:t>
            </a:r>
            <a:endParaRPr lang="en-US" altLang="ko-KR" sz="2200" b="1" dirty="0" smtClean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조원       </a:t>
            </a:r>
            <a:r>
              <a:rPr lang="en-US" altLang="ko-KR" sz="2200" dirty="0">
                <a:solidFill>
                  <a:schemeClr val="bg1"/>
                </a:solidFill>
                <a:latin typeface="+mn-ea"/>
              </a:rPr>
              <a:t>|  </a:t>
            </a:r>
            <a:r>
              <a:rPr lang="ko-KR" altLang="en-US" sz="2200" dirty="0" err="1" smtClean="0">
                <a:solidFill>
                  <a:schemeClr val="bg1"/>
                </a:solidFill>
                <a:latin typeface="+mn-ea"/>
              </a:rPr>
              <a:t>남솔민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김민중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진소영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박소연</a:t>
            </a:r>
            <a:endParaRPr lang="ko-KR" altLang="en-US" sz="2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360" y="284969"/>
            <a:ext cx="2385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</a:rPr>
              <a:t>산학캡스톤디자인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2000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35360" y="1686141"/>
            <a:ext cx="4707806" cy="3660497"/>
            <a:chOff x="912319" y="1804911"/>
            <a:chExt cx="4353364" cy="3384905"/>
          </a:xfrm>
        </p:grpSpPr>
        <p:grpSp>
          <p:nvGrpSpPr>
            <p:cNvPr id="16" name="그룹 15"/>
            <p:cNvGrpSpPr/>
            <p:nvPr/>
          </p:nvGrpSpPr>
          <p:grpSpPr>
            <a:xfrm>
              <a:off x="912319" y="1804911"/>
              <a:ext cx="4353364" cy="3384905"/>
              <a:chOff x="912319" y="1796119"/>
              <a:chExt cx="4353364" cy="3384905"/>
            </a:xfrm>
          </p:grpSpPr>
          <p:pic>
            <p:nvPicPr>
              <p:cNvPr id="51" name="Picture 4" descr="모니터, 화면, 컴퓨터, 전자 제품, 기술, 컴퓨터 장비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320" y="1796119"/>
                <a:ext cx="4353363" cy="3384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양쪽 모서리가 둥근 사각형 51"/>
              <p:cNvSpPr/>
              <p:nvPr/>
            </p:nvSpPr>
            <p:spPr>
              <a:xfrm rot="10800000">
                <a:off x="912319" y="4141076"/>
                <a:ext cx="4353363" cy="367862"/>
              </a:xfrm>
              <a:prstGeom prst="round2SameRect">
                <a:avLst>
                  <a:gd name="adj1" fmla="val 37255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1127448" y="2011445"/>
              <a:ext cx="3960440" cy="1921611"/>
              <a:chOff x="623392" y="882937"/>
              <a:chExt cx="10801200" cy="5975063"/>
            </a:xfrm>
          </p:grpSpPr>
          <p:pic>
            <p:nvPicPr>
              <p:cNvPr id="18" name="Picture 2" descr="웹브라우저png에 대한 이미지 검색결과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392" y="882937"/>
                <a:ext cx="10801200" cy="59750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직사각형 18"/>
              <p:cNvSpPr/>
              <p:nvPr/>
            </p:nvSpPr>
            <p:spPr>
              <a:xfrm>
                <a:off x="1317512" y="1617449"/>
                <a:ext cx="3130062" cy="659423"/>
              </a:xfrm>
              <a:prstGeom prst="rect">
                <a:avLst/>
              </a:prstGeom>
              <a:solidFill>
                <a:srgbClr val="FF9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1410230" y="1714833"/>
                <a:ext cx="2952000" cy="46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583832" y="1617449"/>
                <a:ext cx="936104" cy="659423"/>
              </a:xfrm>
              <a:prstGeom prst="rect">
                <a:avLst/>
              </a:prstGeom>
              <a:solidFill>
                <a:srgbClr val="FF9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>
                    <a:latin typeface="+mn-ea"/>
                  </a:rPr>
                  <a:t>검색</a:t>
                </a:r>
                <a:endParaRPr lang="ko-KR" altLang="en-US" sz="600" dirty="0">
                  <a:latin typeface="+mn-ea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570179" y="1766963"/>
                <a:ext cx="465881" cy="1327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dirty="0" smtClean="0">
                  <a:latin typeface="+mn-ea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570179" y="1766963"/>
                <a:ext cx="465881" cy="1327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dirty="0" smtClean="0">
                  <a:latin typeface="+mn-ea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70179" y="1766963"/>
                <a:ext cx="465881" cy="1327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dirty="0" smtClean="0">
                  <a:latin typeface="+mn-ea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57484" y="1696639"/>
                <a:ext cx="918496" cy="575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smtClean="0">
                    <a:latin typeface="+mn-ea"/>
                  </a:rPr>
                  <a:t>충치</a:t>
                </a:r>
              </a:p>
            </p:txBody>
          </p:sp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4"/>
              <a:srcRect l="26571" t="15350" r="15173" b="21650"/>
              <a:stretch/>
            </p:blipFill>
            <p:spPr>
              <a:xfrm>
                <a:off x="1137907" y="2496933"/>
                <a:ext cx="4851950" cy="3812387"/>
              </a:xfrm>
              <a:prstGeom prst="rect">
                <a:avLst/>
              </a:prstGeom>
            </p:spPr>
          </p:pic>
          <p:grpSp>
            <p:nvGrpSpPr>
              <p:cNvPr id="27" name="그룹 26"/>
              <p:cNvGrpSpPr/>
              <p:nvPr/>
            </p:nvGrpSpPr>
            <p:grpSpPr>
              <a:xfrm>
                <a:off x="6240016" y="1628800"/>
                <a:ext cx="4542113" cy="4752528"/>
                <a:chOff x="6240016" y="1412776"/>
                <a:chExt cx="4542113" cy="4752528"/>
              </a:xfrm>
            </p:grpSpPr>
            <p:sp>
              <p:nvSpPr>
                <p:cNvPr id="47" name="직사각형 46"/>
                <p:cNvSpPr/>
                <p:nvPr/>
              </p:nvSpPr>
              <p:spPr>
                <a:xfrm>
                  <a:off x="6240016" y="1412776"/>
                  <a:ext cx="4536504" cy="3168352"/>
                </a:xfrm>
                <a:prstGeom prst="rect">
                  <a:avLst/>
                </a:prstGeom>
                <a:solidFill>
                  <a:srgbClr val="B6DB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6241504" y="4941168"/>
                  <a:ext cx="4540625" cy="1224136"/>
                </a:xfrm>
                <a:prstGeom prst="rect">
                  <a:avLst/>
                </a:prstGeom>
                <a:solidFill>
                  <a:srgbClr val="B6DB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6312024" y="1484784"/>
                  <a:ext cx="4391000" cy="30243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6312024" y="5005862"/>
                  <a:ext cx="4391000" cy="10874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n-ea"/>
                  </a:endParaRPr>
                </a:p>
              </p:txBody>
            </p:sp>
          </p:grpSp>
          <p:sp>
            <p:nvSpPr>
              <p:cNvPr id="28" name="직사각형 27"/>
              <p:cNvSpPr/>
              <p:nvPr/>
            </p:nvSpPr>
            <p:spPr>
              <a:xfrm>
                <a:off x="6312024" y="1700808"/>
                <a:ext cx="4391000" cy="720080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A. XX </a:t>
                </a:r>
                <a:r>
                  <a:rPr lang="ko-KR" altLang="en-US" sz="500" dirty="0" smtClean="0">
                    <a:latin typeface="+mn-ea"/>
                  </a:rPr>
                  <a:t>치과</a:t>
                </a:r>
                <a:endParaRPr lang="ko-KR" altLang="en-US" sz="500" dirty="0">
                  <a:latin typeface="+mn-ea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312024" y="2492896"/>
                <a:ext cx="4391000" cy="720080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B. OO</a:t>
                </a:r>
                <a:r>
                  <a:rPr lang="ko-KR" altLang="en-US" sz="500" dirty="0" smtClean="0">
                    <a:latin typeface="+mn-ea"/>
                  </a:rPr>
                  <a:t> 치과</a:t>
                </a:r>
                <a:endParaRPr lang="ko-KR" altLang="en-US" sz="500" dirty="0">
                  <a:latin typeface="+mn-ea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312024" y="3284984"/>
                <a:ext cx="4391000" cy="720080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C. XO </a:t>
                </a:r>
                <a:r>
                  <a:rPr lang="ko-KR" altLang="en-US" sz="500" dirty="0" smtClean="0">
                    <a:latin typeface="+mn-ea"/>
                  </a:rPr>
                  <a:t>치과</a:t>
                </a:r>
                <a:endParaRPr lang="ko-KR" altLang="en-US" sz="500" dirty="0">
                  <a:latin typeface="+mn-ea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312024" y="4077072"/>
                <a:ext cx="4391000" cy="648072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D. OX </a:t>
                </a:r>
                <a:r>
                  <a:rPr lang="ko-KR" altLang="en-US" sz="500" dirty="0" smtClean="0">
                    <a:latin typeface="+mn-ea"/>
                  </a:rPr>
                  <a:t>치과</a:t>
                </a:r>
                <a:endParaRPr lang="ko-KR" altLang="en-US" sz="500" dirty="0">
                  <a:latin typeface="+mn-ea"/>
                </a:endParaRPr>
              </a:p>
            </p:txBody>
          </p:sp>
          <p:grpSp>
            <p:nvGrpSpPr>
              <p:cNvPr id="32" name="그룹 31"/>
              <p:cNvGrpSpPr/>
              <p:nvPr/>
            </p:nvGrpSpPr>
            <p:grpSpPr>
              <a:xfrm>
                <a:off x="3287688" y="3589015"/>
                <a:ext cx="144016" cy="196748"/>
                <a:chOff x="3287688" y="3589015"/>
                <a:chExt cx="144016" cy="196748"/>
              </a:xfrm>
            </p:grpSpPr>
            <p:sp>
              <p:nvSpPr>
                <p:cNvPr id="45" name="타원 44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A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6" name="순서도: 병합 45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3" name="그룹 32"/>
              <p:cNvGrpSpPr/>
              <p:nvPr/>
            </p:nvGrpSpPr>
            <p:grpSpPr>
              <a:xfrm>
                <a:off x="2999656" y="4813020"/>
                <a:ext cx="144016" cy="196748"/>
                <a:chOff x="3287688" y="3589015"/>
                <a:chExt cx="144016" cy="196748"/>
              </a:xfrm>
            </p:grpSpPr>
            <p:sp>
              <p:nvSpPr>
                <p:cNvPr id="43" name="타원 42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C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4" name="순서도: 병합 43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4" name="그룹 33"/>
              <p:cNvGrpSpPr/>
              <p:nvPr/>
            </p:nvGrpSpPr>
            <p:grpSpPr>
              <a:xfrm>
                <a:off x="4589450" y="4096378"/>
                <a:ext cx="144016" cy="196748"/>
                <a:chOff x="3287688" y="3589015"/>
                <a:chExt cx="144016" cy="196748"/>
              </a:xfrm>
            </p:grpSpPr>
            <p:sp>
              <p:nvSpPr>
                <p:cNvPr id="41" name="타원 40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B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2" name="순서도: 병합 41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5" name="그룹 34"/>
              <p:cNvGrpSpPr/>
              <p:nvPr/>
            </p:nvGrpSpPr>
            <p:grpSpPr>
              <a:xfrm>
                <a:off x="4213783" y="4941037"/>
                <a:ext cx="144016" cy="196748"/>
                <a:chOff x="3287688" y="3589015"/>
                <a:chExt cx="144016" cy="196748"/>
              </a:xfrm>
            </p:grpSpPr>
            <p:sp>
              <p:nvSpPr>
                <p:cNvPr id="39" name="타원 38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D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0" name="순서도: 병합 39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sp>
            <p:nvSpPr>
              <p:cNvPr id="36" name="오른쪽 화살표 35"/>
              <p:cNvSpPr/>
              <p:nvPr/>
            </p:nvSpPr>
            <p:spPr>
              <a:xfrm rot="13296037">
                <a:off x="8966036" y="2026111"/>
                <a:ext cx="458325" cy="360040"/>
              </a:xfrm>
              <a:prstGeom prst="rightArrow">
                <a:avLst>
                  <a:gd name="adj1" fmla="val 33255"/>
                  <a:gd name="adj2" fmla="val 50000"/>
                </a:avLst>
              </a:prstGeom>
              <a:solidFill>
                <a:srgbClr val="FF9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312024" y="5200678"/>
                <a:ext cx="4391000" cy="1108641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504370" y="5303940"/>
                <a:ext cx="4056124" cy="929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dirty="0" smtClean="0">
                    <a:solidFill>
                      <a:schemeClr val="bg1"/>
                    </a:solidFill>
                    <a:latin typeface="+mn-ea"/>
                  </a:rPr>
                  <a:t>트위터 실시간 스트리밍 데이터를 </a:t>
                </a:r>
                <a:endParaRPr lang="en-US" altLang="ko-KR" sz="500" dirty="0" smtClean="0">
                  <a:solidFill>
                    <a:schemeClr val="bg1"/>
                  </a:solidFill>
                  <a:latin typeface="+mn-ea"/>
                </a:endParaRPr>
              </a:p>
              <a:p>
                <a:r>
                  <a:rPr lang="ko-KR" altLang="en-US" sz="500" dirty="0" smtClean="0">
                    <a:solidFill>
                      <a:schemeClr val="bg1"/>
                    </a:solidFill>
                    <a:latin typeface="+mn-ea"/>
                  </a:rPr>
                  <a:t>분석하여 요즘 언급이 많이 되는 </a:t>
                </a:r>
                <a:endParaRPr lang="en-US" altLang="ko-KR" sz="500" dirty="0" smtClean="0">
                  <a:solidFill>
                    <a:schemeClr val="bg1"/>
                  </a:solidFill>
                  <a:latin typeface="+mn-ea"/>
                </a:endParaRPr>
              </a:p>
              <a:p>
                <a:r>
                  <a:rPr lang="ko-KR" altLang="en-US" sz="500" dirty="0" smtClean="0">
                    <a:solidFill>
                      <a:schemeClr val="bg1"/>
                    </a:solidFill>
                    <a:latin typeface="+mn-ea"/>
                  </a:rPr>
                  <a:t>질병 이슈를 시각화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205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395" t="26901" r="48105" b="10101"/>
          <a:stretch/>
        </p:blipFill>
        <p:spPr>
          <a:xfrm>
            <a:off x="362504" y="1124743"/>
            <a:ext cx="7317671" cy="548825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7408" y="1168106"/>
            <a:ext cx="6912767" cy="11430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829271" y="1173838"/>
            <a:ext cx="301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병원평가결과를 가져올 수 있는 </a:t>
            </a:r>
            <a:r>
              <a:rPr lang="en-US" altLang="ko-KR" dirty="0" smtClean="0">
                <a:latin typeface="+mn-ea"/>
              </a:rPr>
              <a:t>URL</a:t>
            </a:r>
            <a:r>
              <a:rPr lang="ko-KR" altLang="en-US" dirty="0" smtClean="0">
                <a:latin typeface="+mn-ea"/>
              </a:rPr>
              <a:t>을 만듦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7408" y="2378754"/>
            <a:ext cx="6912767" cy="7622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829271" y="2378754"/>
            <a:ext cx="4243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평가결과에 대한 테이블을 만들고 요양기호 개수 만큼 데이터를 불러오기 위해 요양기호리스트의 행 개수를 카운트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67367" y="3487762"/>
            <a:ext cx="6552769" cy="23895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518212" y="3868869"/>
            <a:ext cx="4243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요양기호 값을 </a:t>
            </a:r>
            <a:r>
              <a:rPr lang="en-US" altLang="ko-KR" dirty="0" smtClean="0">
                <a:latin typeface="+mn-ea"/>
              </a:rPr>
              <a:t>URL</a:t>
            </a:r>
            <a:r>
              <a:rPr lang="ko-KR" altLang="en-US" dirty="0" smtClean="0">
                <a:latin typeface="+mn-ea"/>
              </a:rPr>
              <a:t>에 추가하여 각 병원에 대한 평가결과를 가져와 평가결과 테이블에 정보를 저장함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60959" y="6309319"/>
            <a:ext cx="3894881" cy="3036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817776" y="6286629"/>
            <a:ext cx="725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병원정보와 </a:t>
            </a:r>
            <a:r>
              <a:rPr lang="ko-KR" altLang="en-US" smtClean="0">
                <a:latin typeface="+mn-ea"/>
              </a:rPr>
              <a:t>병원평가결과를 통합하여 관리하기 위해 테이블을 합침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7351" y="190705"/>
            <a:ext cx="5811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진행 상황 </a:t>
            </a:r>
            <a:r>
              <a:rPr lang="en-US" altLang="ko-KR" sz="2000" dirty="0" smtClean="0">
                <a:latin typeface="+mn-ea"/>
              </a:rPr>
              <a:t>–</a:t>
            </a:r>
            <a:r>
              <a:rPr lang="ko-KR" altLang="en-US" sz="2000" dirty="0" smtClean="0">
                <a:latin typeface="+mn-ea"/>
              </a:rPr>
              <a:t>병원 평가결과조회 서비스</a:t>
            </a:r>
            <a:r>
              <a:rPr lang="en-US" altLang="ko-KR" sz="2000" dirty="0" smtClean="0">
                <a:latin typeface="+mn-ea"/>
              </a:rPr>
              <a:t>-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183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향후 계획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553" y="2132856"/>
            <a:ext cx="1166056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SzPct val="140000"/>
              <a:buFont typeface="+mj-lt"/>
              <a:buAutoNum type="arabicPeriod"/>
            </a:pPr>
            <a:r>
              <a:rPr lang="ko-KR" altLang="en-US" sz="2800" dirty="0" smtClean="0">
                <a:latin typeface="+mn-ea"/>
              </a:rPr>
              <a:t> 통합된 데이터를 통해 원하는 결과를 유도할 수 있도록 처리 및 분석</a:t>
            </a:r>
            <a:endParaRPr lang="en-US" altLang="ko-KR" sz="28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SzPct val="140000"/>
              <a:buFont typeface="+mj-lt"/>
              <a:buAutoNum type="arabicPeriod"/>
            </a:pPr>
            <a:endParaRPr lang="en-US" altLang="ko-KR" sz="2800" dirty="0">
              <a:latin typeface="+mn-ea"/>
            </a:endParaRPr>
          </a:p>
          <a:p>
            <a:pPr marL="342900" indent="-342900">
              <a:lnSpc>
                <a:spcPct val="150000"/>
              </a:lnSpc>
              <a:buSzPct val="140000"/>
              <a:buFont typeface="+mj-lt"/>
              <a:buAutoNum type="arabicPeriod"/>
            </a:pPr>
            <a:r>
              <a:rPr lang="ko-KR" altLang="en-US" sz="2800" dirty="0" smtClean="0">
                <a:latin typeface="+mn-ea"/>
              </a:rPr>
              <a:t> 작성 완료된 </a:t>
            </a:r>
            <a:r>
              <a:rPr lang="en-US" altLang="ko-KR" sz="2800" dirty="0" smtClean="0">
                <a:latin typeface="+mn-ea"/>
              </a:rPr>
              <a:t>R</a:t>
            </a:r>
            <a:r>
              <a:rPr lang="ko-KR" altLang="en-US" sz="2800" dirty="0" smtClean="0">
                <a:latin typeface="+mn-ea"/>
              </a:rPr>
              <a:t>코드를 </a:t>
            </a:r>
            <a:r>
              <a:rPr lang="ko-KR" altLang="en-US" sz="2800" dirty="0" err="1" smtClean="0">
                <a:latin typeface="+mn-ea"/>
              </a:rPr>
              <a:t>파이썬</a:t>
            </a:r>
            <a:r>
              <a:rPr lang="ko-KR" altLang="en-US" sz="2800" dirty="0" smtClean="0">
                <a:latin typeface="+mn-ea"/>
              </a:rPr>
              <a:t> 환경에서 실행될 수 있게 </a:t>
            </a:r>
            <a:r>
              <a:rPr lang="en-US" altLang="ko-KR" sz="2800" dirty="0" smtClean="0">
                <a:latin typeface="+mn-ea"/>
              </a:rPr>
              <a:t>rpy2</a:t>
            </a:r>
            <a:r>
              <a:rPr lang="ko-KR" altLang="en-US" sz="2800" dirty="0" smtClean="0">
                <a:latin typeface="+mn-ea"/>
              </a:rPr>
              <a:t>로 작성</a:t>
            </a:r>
            <a:endParaRPr lang="en-US" altLang="ko-KR" sz="28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SzPct val="140000"/>
              <a:buFont typeface="+mj-lt"/>
              <a:buAutoNum type="arabicPeriod"/>
            </a:pPr>
            <a:endParaRPr lang="en-US" altLang="ko-KR" sz="2800" dirty="0">
              <a:latin typeface="+mn-ea"/>
            </a:endParaRPr>
          </a:p>
          <a:p>
            <a:pPr marL="342900" indent="-342900">
              <a:lnSpc>
                <a:spcPct val="150000"/>
              </a:lnSpc>
              <a:buSzPct val="140000"/>
              <a:buFont typeface="+mj-lt"/>
              <a:buAutoNum type="arabicPeriod"/>
            </a:pPr>
            <a:r>
              <a:rPr lang="ko-KR" altLang="en-US" sz="2800" dirty="0" smtClean="0">
                <a:latin typeface="+mn-ea"/>
              </a:rPr>
              <a:t> 웹 서비스를 하게 될 </a:t>
            </a:r>
            <a:r>
              <a:rPr lang="ko-KR" altLang="en-US" sz="2800" dirty="0" err="1" smtClean="0">
                <a:latin typeface="+mn-ea"/>
              </a:rPr>
              <a:t>프론트엔드</a:t>
            </a:r>
            <a:r>
              <a:rPr lang="ko-KR" altLang="en-US" sz="2800" dirty="0" smtClean="0">
                <a:latin typeface="+mn-ea"/>
              </a:rPr>
              <a:t> 구성</a:t>
            </a:r>
          </a:p>
        </p:txBody>
      </p:sp>
    </p:spTree>
    <p:extLst>
      <p:ext uri="{BB962C8B-B14F-4D97-AF65-F5344CB8AC3E}">
        <p14:creationId xmlns:p14="http://schemas.microsoft.com/office/powerpoint/2010/main" val="150403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51944" y="0"/>
            <a:ext cx="1128811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r</a:t>
            </a:r>
            <a:endParaRPr lang="ko-KR" altLang="en-US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8584" y="2635240"/>
            <a:ext cx="4536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err="1" smtClean="0">
                <a:latin typeface="+mn-ea"/>
              </a:rPr>
              <a:t>QnA</a:t>
            </a:r>
            <a:endParaRPr lang="ko-KR" altLang="en-US" sz="6000" b="1" dirty="0" smtClean="0">
              <a:latin typeface="+mn-ea"/>
            </a:endParaRPr>
          </a:p>
        </p:txBody>
      </p:sp>
      <p:sp>
        <p:nvSpPr>
          <p:cNvPr id="4" name="사다리꼴 3"/>
          <p:cNvSpPr/>
          <p:nvPr/>
        </p:nvSpPr>
        <p:spPr>
          <a:xfrm rot="10800000" flipV="1">
            <a:off x="357351" y="3894144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사다리꼴 5"/>
          <p:cNvSpPr/>
          <p:nvPr/>
        </p:nvSpPr>
        <p:spPr>
          <a:xfrm flipV="1">
            <a:off x="357350" y="2381976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11060" y="4345940"/>
            <a:ext cx="8617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+mn-ea"/>
              </a:rPr>
              <a:t>Github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>
                <a:latin typeface="+mn-ea"/>
              </a:rPr>
              <a:t>: https://github.com/Helloworldist/MediWeb</a:t>
            </a:r>
            <a:endParaRPr lang="ko-KR" altLang="en-US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174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51944" y="0"/>
            <a:ext cx="1128811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r</a:t>
            </a:r>
            <a:endParaRPr lang="ko-KR" altLang="en-US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8584" y="2635240"/>
            <a:ext cx="4536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latin typeface="+mn-ea"/>
              </a:rPr>
              <a:t>감사합니다</a:t>
            </a:r>
          </a:p>
        </p:txBody>
      </p:sp>
      <p:sp>
        <p:nvSpPr>
          <p:cNvPr id="4" name="사다리꼴 3"/>
          <p:cNvSpPr/>
          <p:nvPr/>
        </p:nvSpPr>
        <p:spPr>
          <a:xfrm rot="10800000" flipV="1">
            <a:off x="357351" y="3894144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사다리꼴 5"/>
          <p:cNvSpPr/>
          <p:nvPr/>
        </p:nvSpPr>
        <p:spPr>
          <a:xfrm flipV="1">
            <a:off x="357350" y="2381976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086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61848" y="609601"/>
            <a:ext cx="4887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INDEX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106915" y="666113"/>
            <a:ext cx="272871" cy="5657167"/>
          </a:xfrm>
          <a:prstGeom prst="roundRect">
            <a:avLst/>
          </a:prstGeom>
          <a:solidFill>
            <a:srgbClr val="B6DB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15880" y="666113"/>
            <a:ext cx="41764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조원 소개 및 역할 분담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개발 동기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데이터 레이아웃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진행 상황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향후 계획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800" b="1" dirty="0" err="1" smtClean="0">
                <a:solidFill>
                  <a:schemeClr val="bg1"/>
                </a:solidFill>
                <a:latin typeface="+mn-ea"/>
              </a:rPr>
              <a:t>QnA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482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7454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>
                <a:latin typeface="+mn-ea"/>
              </a:rPr>
              <a:t>HoLo</a:t>
            </a:r>
            <a:r>
              <a:rPr lang="ko-KR" altLang="en-US" sz="4000" dirty="0" smtClean="0">
                <a:latin typeface="+mn-ea"/>
              </a:rPr>
              <a:t>조 조원 소개 및 역할 분담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418796549"/>
              </p:ext>
            </p:extLst>
          </p:nvPr>
        </p:nvGraphicFramePr>
        <p:xfrm>
          <a:off x="-384720" y="980728"/>
          <a:ext cx="12520488" cy="5733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96574" y="1772816"/>
            <a:ext cx="26100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+mn-ea"/>
              </a:rPr>
              <a:t>김민중 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kl4314@likelion.org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  <a:hlinkClick r:id="rId7"/>
              </a:rPr>
              <a:t>https://</a:t>
            </a:r>
            <a:r>
              <a:rPr lang="en-US" altLang="ko-KR" sz="1600" dirty="0" smtClean="0">
                <a:latin typeface="+mn-ea"/>
                <a:hlinkClick r:id="rId7"/>
              </a:rPr>
              <a:t>github.com/kl4314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데이터 수집 및 분석</a:t>
            </a:r>
            <a:r>
              <a:rPr lang="en-US" altLang="ko-KR" sz="1600" dirty="0" smtClean="0">
                <a:latin typeface="+mn-ea"/>
              </a:rPr>
              <a:t> </a:t>
            </a:r>
            <a:endParaRPr lang="ko-KR" altLang="en-US" sz="1600" dirty="0" smtClean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3562547"/>
            <a:ext cx="2160000" cy="216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" t="4730" r="-353" b="20200"/>
          <a:stretch/>
        </p:blipFill>
        <p:spPr>
          <a:xfrm>
            <a:off x="5159896" y="3573256"/>
            <a:ext cx="2160000" cy="216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56331" y="5750004"/>
            <a:ext cx="26276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err="1" smtClean="0">
                <a:latin typeface="+mn-ea"/>
              </a:rPr>
              <a:t>김새흰</a:t>
            </a:r>
            <a:endParaRPr lang="en-US" altLang="ko-KR" sz="1600" dirty="0" smtClean="0">
              <a:latin typeface="+mn-ea"/>
            </a:endParaRPr>
          </a:p>
          <a:p>
            <a:pPr algn="r"/>
            <a:r>
              <a:rPr lang="en-US" altLang="ko-KR" sz="1600" dirty="0" smtClean="0">
                <a:latin typeface="+mn-ea"/>
              </a:rPr>
              <a:t>shms1025@naver.com</a:t>
            </a:r>
          </a:p>
          <a:p>
            <a:pPr algn="r"/>
            <a:r>
              <a:rPr lang="en-US" altLang="ko-KR" sz="1600" dirty="0">
                <a:latin typeface="+mn-ea"/>
                <a:hlinkClick r:id="rId10"/>
              </a:rPr>
              <a:t>https://</a:t>
            </a:r>
            <a:r>
              <a:rPr lang="en-US" altLang="ko-KR" sz="1600" dirty="0" smtClean="0">
                <a:latin typeface="+mn-ea"/>
                <a:hlinkClick r:id="rId10"/>
              </a:rPr>
              <a:t>github.com/huinee</a:t>
            </a:r>
            <a:endParaRPr lang="en-US" altLang="ko-KR" sz="1600" dirty="0" smtClean="0">
              <a:latin typeface="+mn-ea"/>
            </a:endParaRPr>
          </a:p>
          <a:p>
            <a:pPr algn="r"/>
            <a:r>
              <a:rPr lang="ko-KR" altLang="en-US" sz="1600" dirty="0" smtClean="0">
                <a:latin typeface="+mn-ea"/>
              </a:rPr>
              <a:t>데이터 수집 및 분석</a:t>
            </a:r>
            <a:r>
              <a:rPr lang="en-US" altLang="ko-KR" sz="1600" dirty="0" smtClean="0">
                <a:latin typeface="+mn-ea"/>
              </a:rPr>
              <a:t> </a:t>
            </a:r>
            <a:endParaRPr lang="ko-KR" altLang="en-US" sz="16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05922" y="5750004"/>
            <a:ext cx="31266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latin typeface="+mn-ea"/>
              </a:rPr>
              <a:t>진소영</a:t>
            </a:r>
            <a:endParaRPr lang="en-US" altLang="ko-KR" sz="1600" dirty="0" smtClean="0">
              <a:latin typeface="+mn-ea"/>
            </a:endParaRPr>
          </a:p>
          <a:p>
            <a:pPr algn="r"/>
            <a:r>
              <a:rPr lang="en-US" altLang="ko-KR" sz="1600" dirty="0">
                <a:latin typeface="+mn-ea"/>
              </a:rPr>
              <a:t>syoung9606@naver.com</a:t>
            </a:r>
          </a:p>
          <a:p>
            <a:pPr algn="r"/>
            <a:r>
              <a:rPr lang="en-US" altLang="ko-KR" sz="1600" dirty="0">
                <a:latin typeface="+mn-ea"/>
                <a:hlinkClick r:id="rId11"/>
              </a:rPr>
              <a:t>https://</a:t>
            </a:r>
            <a:r>
              <a:rPr lang="en-US" altLang="ko-KR" sz="1600" dirty="0" smtClean="0">
                <a:latin typeface="+mn-ea"/>
                <a:hlinkClick r:id="rId11"/>
              </a:rPr>
              <a:t>github.com/syoung9606</a:t>
            </a:r>
            <a:endParaRPr lang="en-US" altLang="ko-KR" sz="1600" dirty="0" smtClean="0">
              <a:latin typeface="+mn-ea"/>
            </a:endParaRPr>
          </a:p>
          <a:p>
            <a:pPr algn="r"/>
            <a:r>
              <a:rPr lang="ko-KR" altLang="en-US" sz="1600" dirty="0" smtClean="0">
                <a:latin typeface="+mn-ea"/>
              </a:rPr>
              <a:t>웹 개발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t="5557" r="-388" b="15259"/>
          <a:stretch/>
        </p:blipFill>
        <p:spPr>
          <a:xfrm>
            <a:off x="298817" y="1268760"/>
            <a:ext cx="2160000" cy="216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58817" y="1844824"/>
            <a:ext cx="32153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+mn-ea"/>
              </a:rPr>
              <a:t>남솔민</a:t>
            </a:r>
            <a:r>
              <a:rPr lang="ko-KR" altLang="en-US" sz="1600" dirty="0" smtClean="0">
                <a:latin typeface="+mn-ea"/>
              </a:rPr>
              <a:t> 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nsm1027@naver.com</a:t>
            </a:r>
          </a:p>
          <a:p>
            <a:r>
              <a:rPr lang="en-US" altLang="ko-KR" sz="1600" dirty="0">
                <a:latin typeface="+mn-ea"/>
                <a:hlinkClick r:id="rId13"/>
              </a:rPr>
              <a:t>https://</a:t>
            </a:r>
            <a:r>
              <a:rPr lang="en-US" altLang="ko-KR" sz="1600" dirty="0" smtClean="0">
                <a:latin typeface="+mn-ea"/>
                <a:hlinkClick r:id="rId13"/>
              </a:rPr>
              <a:t>github.com</a:t>
            </a:r>
            <a:r>
              <a:rPr lang="en-US" altLang="ko-KR" sz="1600" u="sng" dirty="0" smtClean="0">
                <a:solidFill>
                  <a:srgbClr val="0070C0"/>
                </a:solidFill>
                <a:latin typeface="+mn-ea"/>
                <a:hlinkClick r:id="rId13"/>
              </a:rPr>
              <a:t>/</a:t>
            </a:r>
            <a:r>
              <a:rPr lang="en-US" altLang="ko-KR" sz="1600" u="sng" dirty="0" smtClean="0">
                <a:solidFill>
                  <a:srgbClr val="0070C0"/>
                </a:solidFill>
                <a:latin typeface="+mn-ea"/>
              </a:rPr>
              <a:t>Helloworldist</a:t>
            </a:r>
          </a:p>
          <a:p>
            <a:r>
              <a:rPr lang="ko-KR" altLang="en-US" sz="1600" dirty="0" smtClean="0">
                <a:latin typeface="+mn-ea"/>
              </a:rPr>
              <a:t>데이터 수집 및 분석</a:t>
            </a:r>
            <a:r>
              <a:rPr lang="en-US" altLang="ko-KR" sz="1600" dirty="0" smtClean="0">
                <a:latin typeface="+mn-ea"/>
              </a:rPr>
              <a:t> </a:t>
            </a:r>
            <a:endParaRPr lang="ko-KR" altLang="en-US" sz="1600" dirty="0" smtClean="0">
              <a:latin typeface="+mn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48" b="12448"/>
          <a:stretch/>
        </p:blipFill>
        <p:spPr>
          <a:xfrm>
            <a:off x="9192584" y="3573256"/>
            <a:ext cx="2160000" cy="216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150110" y="5733256"/>
            <a:ext cx="32846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latin typeface="+mn-ea"/>
              </a:rPr>
              <a:t>박소연</a:t>
            </a:r>
            <a:endParaRPr lang="en-US" altLang="ko-KR" sz="1600" dirty="0" smtClean="0">
              <a:latin typeface="+mn-ea"/>
            </a:endParaRPr>
          </a:p>
          <a:p>
            <a:pPr algn="r"/>
            <a:r>
              <a:rPr lang="en-US" altLang="ko-KR" sz="1600" dirty="0" smtClean="0">
                <a:latin typeface="+mn-ea"/>
              </a:rPr>
              <a:t>rkdi100@naver.com</a:t>
            </a:r>
            <a:endParaRPr lang="en-US" altLang="ko-KR" sz="1600" dirty="0">
              <a:latin typeface="+mn-ea"/>
            </a:endParaRPr>
          </a:p>
          <a:p>
            <a:pPr algn="r"/>
            <a:r>
              <a:rPr lang="en-US" altLang="ko-KR" sz="1600" dirty="0">
                <a:latin typeface="+mn-ea"/>
                <a:hlinkClick r:id="rId15"/>
              </a:rPr>
              <a:t>https://</a:t>
            </a:r>
            <a:r>
              <a:rPr lang="en-US" altLang="ko-KR" sz="1600" dirty="0" smtClean="0">
                <a:latin typeface="+mn-ea"/>
                <a:hlinkClick r:id="rId15"/>
              </a:rPr>
              <a:t>github.com/Parksoyeon12</a:t>
            </a:r>
            <a:endParaRPr lang="en-US" altLang="ko-KR" sz="1600" dirty="0" smtClean="0">
              <a:latin typeface="+mn-ea"/>
            </a:endParaRPr>
          </a:p>
          <a:p>
            <a:pPr algn="r"/>
            <a:r>
              <a:rPr lang="ko-KR" altLang="en-US" sz="1600" dirty="0" smtClean="0">
                <a:latin typeface="+mn-ea"/>
              </a:rPr>
              <a:t>웹 개발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92" y="1178961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0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개발 동기</a:t>
            </a:r>
            <a:endParaRPr lang="ko-KR" altLang="en-US" sz="4000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416" y="1412776"/>
            <a:ext cx="1040861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SzPct val="140000"/>
              <a:buAutoNum type="arabicPeriod"/>
            </a:pPr>
            <a:r>
              <a:rPr lang="ko-KR" altLang="en-US" sz="2800" dirty="0" smtClean="0">
                <a:latin typeface="+mn-ea"/>
              </a:rPr>
              <a:t> 주변에 병원들은 많으나</a:t>
            </a:r>
            <a:r>
              <a:rPr lang="en-US" altLang="ko-KR" sz="2800" dirty="0" smtClean="0">
                <a:latin typeface="+mn-ea"/>
              </a:rPr>
              <a:t>, </a:t>
            </a:r>
            <a:r>
              <a:rPr lang="ko-KR" altLang="en-US" sz="2800" dirty="0" smtClean="0">
                <a:latin typeface="+mn-ea"/>
              </a:rPr>
              <a:t>어느 병원이 질 좋은 병원인지 모름</a:t>
            </a:r>
            <a:endParaRPr lang="en-US" altLang="ko-KR" sz="2800" dirty="0" smtClean="0">
              <a:latin typeface="+mn-ea"/>
            </a:endParaRPr>
          </a:p>
          <a:p>
            <a:pPr marL="342900" indent="-342900">
              <a:lnSpc>
                <a:spcPct val="200000"/>
              </a:lnSpc>
              <a:buSzPct val="140000"/>
              <a:buAutoNum type="arabicPeriod"/>
            </a:pPr>
            <a:endParaRPr lang="en-US" altLang="ko-KR" sz="2800" dirty="0">
              <a:latin typeface="+mn-ea"/>
            </a:endParaRPr>
          </a:p>
          <a:p>
            <a:pPr marL="342900" indent="-342900">
              <a:lnSpc>
                <a:spcPct val="200000"/>
              </a:lnSpc>
              <a:buSzPct val="140000"/>
              <a:buAutoNum type="arabicPeriod"/>
            </a:pPr>
            <a:r>
              <a:rPr lang="ko-KR" altLang="en-US" sz="2800" dirty="0" smtClean="0">
                <a:latin typeface="+mn-ea"/>
              </a:rPr>
              <a:t> 해당 병원에 대한 상세한 정보가 부족함</a:t>
            </a:r>
            <a:endParaRPr lang="en-US" altLang="ko-KR" sz="2800" dirty="0" smtClean="0">
              <a:latin typeface="+mn-ea"/>
            </a:endParaRPr>
          </a:p>
          <a:p>
            <a:pPr marL="342900" indent="-342900">
              <a:lnSpc>
                <a:spcPct val="200000"/>
              </a:lnSpc>
              <a:buSzPct val="140000"/>
              <a:buAutoNum type="arabicPeriod"/>
            </a:pPr>
            <a:endParaRPr lang="en-US" altLang="ko-KR" sz="2800" dirty="0">
              <a:latin typeface="+mn-ea"/>
            </a:endParaRPr>
          </a:p>
          <a:p>
            <a:pPr marL="342900" indent="-342900">
              <a:lnSpc>
                <a:spcPct val="200000"/>
              </a:lnSpc>
              <a:buSzPct val="140000"/>
              <a:buAutoNum type="arabicPeriod"/>
            </a:pPr>
            <a:r>
              <a:rPr lang="ko-KR" altLang="en-US" sz="2800" dirty="0" smtClean="0">
                <a:latin typeface="+mn-ea"/>
              </a:rPr>
              <a:t> 해당 서비스를 통해 소개된 병원들은 경쟁력을 가질 수 있음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7301" y="2540375"/>
            <a:ext cx="9469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검색을 통해 질병 별 평가 등급을 확인하고 우수한 등급의 병원을 선택할 수 있다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19183" y="4253026"/>
            <a:ext cx="7717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검색을 통해 해당 병원의 진료과목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세부정보 등을 확인할 수 있다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1208657" y="2590388"/>
            <a:ext cx="324037" cy="300083"/>
          </a:xfrm>
          <a:prstGeom prst="rightArrow">
            <a:avLst/>
          </a:prstGeom>
          <a:solidFill>
            <a:srgbClr val="FF9A8B"/>
          </a:solidFill>
          <a:ln w="15875">
            <a:solidFill>
              <a:srgbClr val="4045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1199038" y="4306856"/>
            <a:ext cx="324037" cy="300083"/>
          </a:xfrm>
          <a:prstGeom prst="rightArrow">
            <a:avLst/>
          </a:prstGeom>
          <a:solidFill>
            <a:srgbClr val="FF9A8B"/>
          </a:solidFill>
          <a:ln w="15875">
            <a:solidFill>
              <a:srgbClr val="4045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50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데이터 레이아웃</a:t>
            </a:r>
            <a:endParaRPr lang="ko-KR" altLang="en-US" sz="4000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3877" y="1983603"/>
            <a:ext cx="100912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solidFill>
                  <a:srgbClr val="FF9A8B"/>
                </a:solidFill>
                <a:latin typeface="+mn-ea"/>
              </a:rPr>
              <a:t>사용 목적 </a:t>
            </a:r>
            <a:r>
              <a:rPr lang="en-US" altLang="ko-KR" sz="2200" b="1" dirty="0" smtClean="0">
                <a:latin typeface="+mn-ea"/>
              </a:rPr>
              <a:t>: </a:t>
            </a:r>
            <a:r>
              <a:rPr lang="ko-KR" altLang="en-US" sz="2200" dirty="0" smtClean="0">
                <a:latin typeface="+mn-ea"/>
              </a:rPr>
              <a:t>웹 서비스에서 검색된 의료기관에 대한 </a:t>
            </a:r>
            <a:r>
              <a:rPr lang="ko-KR" altLang="en-US" sz="2200" dirty="0" err="1" smtClean="0">
                <a:latin typeface="+mn-ea"/>
              </a:rPr>
              <a:t>기관명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 smtClean="0">
                <a:latin typeface="+mn-ea"/>
              </a:rPr>
              <a:t>주소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 smtClean="0">
                <a:latin typeface="+mn-ea"/>
              </a:rPr>
              <a:t>경도 및 위도</a:t>
            </a:r>
            <a:r>
              <a:rPr lang="en-US" altLang="ko-KR" sz="2200" dirty="0" smtClean="0">
                <a:latin typeface="+mn-ea"/>
              </a:rPr>
              <a:t>,</a:t>
            </a:r>
          </a:p>
          <a:p>
            <a:r>
              <a:rPr lang="en-US" altLang="ko-KR" sz="2200" dirty="0">
                <a:latin typeface="+mn-ea"/>
              </a:rPr>
              <a:t>	</a:t>
            </a:r>
            <a:r>
              <a:rPr lang="en-US" altLang="ko-KR" sz="2200" dirty="0" smtClean="0">
                <a:latin typeface="+mn-ea"/>
              </a:rPr>
              <a:t>      </a:t>
            </a:r>
            <a:r>
              <a:rPr lang="ko-KR" altLang="en-US" sz="2200" dirty="0" smtClean="0">
                <a:latin typeface="+mn-ea"/>
              </a:rPr>
              <a:t>전화번호 정보 제공하기 위함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3876" y="3898612"/>
            <a:ext cx="91662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solidFill>
                  <a:srgbClr val="FF9A8B"/>
                </a:solidFill>
                <a:latin typeface="+mn-ea"/>
              </a:rPr>
              <a:t>사용 목적 </a:t>
            </a:r>
            <a:r>
              <a:rPr lang="en-US" altLang="ko-KR" sz="2200" b="1" dirty="0" smtClean="0">
                <a:latin typeface="+mn-ea"/>
              </a:rPr>
              <a:t>: </a:t>
            </a:r>
            <a:r>
              <a:rPr lang="ko-KR" altLang="en-US" sz="2200" dirty="0" smtClean="0">
                <a:latin typeface="+mn-ea"/>
              </a:rPr>
              <a:t>웹 서비스에서 검색된 의료기관에 대한 시설정보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 smtClean="0">
                <a:latin typeface="+mn-ea"/>
              </a:rPr>
              <a:t>세부정보</a:t>
            </a:r>
            <a:r>
              <a:rPr lang="en-US" altLang="ko-KR" sz="2200" dirty="0" smtClean="0">
                <a:latin typeface="+mn-ea"/>
              </a:rPr>
              <a:t>,</a:t>
            </a:r>
          </a:p>
          <a:p>
            <a:r>
              <a:rPr lang="en-US" altLang="ko-KR" sz="2200" dirty="0">
                <a:latin typeface="+mn-ea"/>
              </a:rPr>
              <a:t>	 </a:t>
            </a:r>
            <a:r>
              <a:rPr lang="en-US" altLang="ko-KR" sz="2200" dirty="0" smtClean="0">
                <a:latin typeface="+mn-ea"/>
              </a:rPr>
              <a:t>     </a:t>
            </a:r>
            <a:r>
              <a:rPr lang="ko-KR" altLang="en-US" sz="2200" dirty="0" smtClean="0">
                <a:latin typeface="+mn-ea"/>
              </a:rPr>
              <a:t>교통정보 등을 표시하기 위함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3876" y="5813759"/>
            <a:ext cx="97049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solidFill>
                  <a:srgbClr val="FF9A8B"/>
                </a:solidFill>
                <a:latin typeface="+mn-ea"/>
              </a:rPr>
              <a:t>사용 목적 </a:t>
            </a:r>
            <a:r>
              <a:rPr lang="en-US" altLang="ko-KR" sz="2200" b="1" dirty="0" smtClean="0">
                <a:latin typeface="+mn-ea"/>
              </a:rPr>
              <a:t>: </a:t>
            </a:r>
            <a:r>
              <a:rPr lang="ko-KR" altLang="en-US" sz="2200" dirty="0" smtClean="0">
                <a:latin typeface="+mn-ea"/>
              </a:rPr>
              <a:t>사용자에 의해 검색된 병원이 가지는 평가등급을 알려주기 위함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95401" y="1173711"/>
            <a:ext cx="2602268" cy="584217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병원 정보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5400" y="3088857"/>
            <a:ext cx="4316404" cy="584217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의료기관별 상세정보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8444" y="5004004"/>
            <a:ext cx="4608512" cy="584217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latin typeface="+mn-ea"/>
              </a:rPr>
              <a:t>병원 평가결과 정보조회 서비스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15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데이터 레이아웃</a:t>
            </a:r>
            <a:endParaRPr lang="ko-KR" altLang="en-US" sz="4000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27848" y="1340768"/>
            <a:ext cx="2561607" cy="575089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병원 정보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1384" y="3559768"/>
            <a:ext cx="4248960" cy="575089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latin typeface="+mn-ea"/>
              </a:rPr>
              <a:t>의료기관별 상세정보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960096" y="3559768"/>
            <a:ext cx="4536504" cy="575089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병원 평가결과 정보조회 서비스</a:t>
            </a:r>
            <a:endParaRPr lang="ko-KR" altLang="en-US" sz="2400" b="1" dirty="0">
              <a:latin typeface="+mn-ea"/>
            </a:endParaRPr>
          </a:p>
        </p:txBody>
      </p:sp>
      <p:cxnSp>
        <p:nvCxnSpPr>
          <p:cNvPr id="24" name="꺾인 연결선 23"/>
          <p:cNvCxnSpPr>
            <a:stCxn id="13" idx="1"/>
            <a:endCxn id="14" idx="0"/>
          </p:cNvCxnSpPr>
          <p:nvPr/>
        </p:nvCxnSpPr>
        <p:spPr>
          <a:xfrm rot="10800000" flipV="1">
            <a:off x="2675864" y="1628312"/>
            <a:ext cx="2051984" cy="1931455"/>
          </a:xfrm>
          <a:prstGeom prst="bentConnector2">
            <a:avLst/>
          </a:prstGeom>
          <a:ln w="25400">
            <a:solidFill>
              <a:srgbClr val="FF9A8B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3" idx="3"/>
            <a:endCxn id="15" idx="0"/>
          </p:cNvCxnSpPr>
          <p:nvPr/>
        </p:nvCxnSpPr>
        <p:spPr>
          <a:xfrm>
            <a:off x="7289455" y="1628313"/>
            <a:ext cx="1938893" cy="1931455"/>
          </a:xfrm>
          <a:prstGeom prst="bentConnector2">
            <a:avLst/>
          </a:prstGeom>
          <a:ln w="25400">
            <a:solidFill>
              <a:srgbClr val="FF9A8B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44645" y="2083917"/>
            <a:ext cx="5250155" cy="956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n-ea"/>
              </a:rPr>
              <a:t>각 병원은 고유한 </a:t>
            </a: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암호화된 요양기호</a:t>
            </a:r>
            <a:r>
              <a:rPr lang="ko-KR" altLang="en-US" sz="2000" dirty="0" smtClean="0">
                <a:latin typeface="+mn-ea"/>
              </a:rPr>
              <a:t>를 가짐</a:t>
            </a:r>
            <a:endParaRPr lang="en-US" altLang="ko-KR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FF9A8B"/>
                </a:solidFill>
                <a:latin typeface="+mn-ea"/>
              </a:rPr>
              <a:t>암호화된 </a:t>
            </a: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요양기호</a:t>
            </a:r>
            <a:r>
              <a:rPr lang="ko-KR" altLang="en-US" sz="2000" dirty="0" smtClean="0">
                <a:latin typeface="+mn-ea"/>
              </a:rPr>
              <a:t>는 병원들을 구분할 목적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1384" y="4202260"/>
            <a:ext cx="464742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암호화된 요양기호</a:t>
            </a:r>
            <a:r>
              <a:rPr lang="ko-KR" altLang="en-US" sz="2000" dirty="0" smtClean="0">
                <a:latin typeface="+mn-ea"/>
              </a:rPr>
              <a:t>를 통해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특정 병원의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시설 및 세부정보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진료과목정보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교통정보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전문병원지정분야 정보 획득 가능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60096" y="4202260"/>
            <a:ext cx="46474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암호화된 요양기호</a:t>
            </a:r>
            <a:r>
              <a:rPr lang="ko-KR" altLang="en-US" sz="2000" dirty="0" smtClean="0">
                <a:latin typeface="+mn-ea"/>
              </a:rPr>
              <a:t>를 통해 특정 병원의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병원평가등급기준목록조회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병원전체평가결과목록조회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질병</a:t>
            </a:r>
            <a:r>
              <a:rPr lang="en-US" altLang="ko-KR" sz="2000" dirty="0" smtClean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수술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등의 평가결과목록조회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8615" y="1232589"/>
            <a:ext cx="19221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암호화된 요양기호</a:t>
            </a:r>
            <a:r>
              <a:rPr lang="en-US" altLang="ko-KR" sz="1600" dirty="0" smtClean="0"/>
              <a:t>Ex) JDQ4MTAxMiM1MSMkMSMkMCMkODkkMzgxMzUxIzExIyQxI</a:t>
            </a:r>
            <a:endParaRPr lang="ko-KR" altLang="en-US" sz="1600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76527" y="1232589"/>
            <a:ext cx="19221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암호화된 요양기호</a:t>
            </a:r>
            <a:r>
              <a:rPr lang="en-US" altLang="ko-KR" sz="1600" dirty="0" smtClean="0"/>
              <a:t>Ex) JDQ4MTAxMiM1MSMkMSMkMCMkODkkMzgxMzUxIzExIyQxI</a:t>
            </a:r>
            <a:endParaRPr lang="ko-KR" altLang="en-US" sz="1600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17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진행 상황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7782" y="4457633"/>
            <a:ext cx="90973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+mn-ea"/>
              </a:rPr>
              <a:t>데이터를 하나의 테이블에서 처리 </a:t>
            </a:r>
            <a:r>
              <a:rPr lang="en-US" altLang="ko-KR" sz="2800" dirty="0" smtClean="0">
                <a:latin typeface="+mn-ea"/>
              </a:rPr>
              <a:t>· </a:t>
            </a:r>
            <a:r>
              <a:rPr lang="ko-KR" altLang="en-US" sz="2800" dirty="0" smtClean="0">
                <a:latin typeface="+mn-ea"/>
              </a:rPr>
              <a:t>분석하기 위해</a:t>
            </a:r>
            <a:endParaRPr lang="en-US" altLang="ko-KR" sz="2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+mn-ea"/>
              </a:rPr>
              <a:t>분할된 위 세 개의 데이터를 하나로 통합하는 작업을 함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983432" y="1916832"/>
            <a:ext cx="10153128" cy="2160240"/>
            <a:chOff x="1127448" y="1700808"/>
            <a:chExt cx="10153128" cy="2160240"/>
          </a:xfrm>
        </p:grpSpPr>
        <p:sp>
          <p:nvSpPr>
            <p:cNvPr id="7" name="직사각형 6"/>
            <p:cNvSpPr/>
            <p:nvPr/>
          </p:nvSpPr>
          <p:spPr>
            <a:xfrm>
              <a:off x="4788919" y="2032690"/>
              <a:ext cx="2561607" cy="575089"/>
            </a:xfrm>
            <a:prstGeom prst="rect">
              <a:avLst/>
            </a:prstGeom>
            <a:solidFill>
              <a:srgbClr val="404551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latin typeface="+mn-ea"/>
                </a:rPr>
                <a:t>병원 정보 서비스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701174" y="2882170"/>
              <a:ext cx="4248960" cy="575089"/>
            </a:xfrm>
            <a:prstGeom prst="rect">
              <a:avLst/>
            </a:prstGeom>
            <a:solidFill>
              <a:srgbClr val="404551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smtClean="0">
                  <a:latin typeface="+mn-ea"/>
                </a:rPr>
                <a:t>의료기관별 상세정보 서비스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240016" y="2882169"/>
              <a:ext cx="4536504" cy="575089"/>
            </a:xfrm>
            <a:prstGeom prst="rect">
              <a:avLst/>
            </a:prstGeom>
            <a:solidFill>
              <a:srgbClr val="404551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latin typeface="+mn-ea"/>
                </a:rPr>
                <a:t>병원 평가결과 정보조회 서비스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127448" y="1700808"/>
              <a:ext cx="10153128" cy="2160240"/>
            </a:xfrm>
            <a:prstGeom prst="roundRect">
              <a:avLst/>
            </a:prstGeom>
            <a:noFill/>
            <a:ln w="28575">
              <a:solidFill>
                <a:srgbClr val="FF9A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271464" y="145780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n-ea"/>
              </a:rPr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107061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47852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진행 상황 </a:t>
            </a:r>
            <a:r>
              <a:rPr lang="en-US" altLang="ko-KR" sz="2000" dirty="0" smtClean="0">
                <a:latin typeface="+mn-ea"/>
              </a:rPr>
              <a:t>-</a:t>
            </a:r>
            <a:r>
              <a:rPr lang="ko-KR" altLang="en-US" sz="2000" dirty="0" smtClean="0">
                <a:latin typeface="+mn-ea"/>
              </a:rPr>
              <a:t>병원정보 서비스</a:t>
            </a:r>
            <a:r>
              <a:rPr lang="en-US" altLang="ko-KR" sz="2000" dirty="0" smtClean="0">
                <a:latin typeface="+mn-ea"/>
              </a:rPr>
              <a:t>-</a:t>
            </a:r>
            <a:endParaRPr lang="ko-KR" altLang="en-US" sz="2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395" t="14300" r="48105" b="31100"/>
          <a:stretch/>
        </p:blipFill>
        <p:spPr>
          <a:xfrm>
            <a:off x="357216" y="1168105"/>
            <a:ext cx="8317594" cy="540643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39416" y="1168105"/>
            <a:ext cx="2520280" cy="1180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54712" y="2852936"/>
            <a:ext cx="7820098" cy="1180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39416" y="4149080"/>
            <a:ext cx="2520280" cy="2510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39416" y="4544099"/>
            <a:ext cx="7820098" cy="10109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18232" y="1767438"/>
            <a:ext cx="730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XML</a:t>
            </a:r>
            <a:r>
              <a:rPr lang="ko-KR" altLang="en-US" dirty="0" smtClean="0">
                <a:latin typeface="+mn-ea"/>
              </a:rPr>
              <a:t>형식의 데이터를 다루고 페이지를 읽기 위해 패키지설치 및 호출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62839" y="2852936"/>
            <a:ext cx="301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병원정보를 가져올 수 있는 </a:t>
            </a:r>
            <a:r>
              <a:rPr lang="en-US" altLang="ko-KR" dirty="0" smtClean="0">
                <a:latin typeface="+mn-ea"/>
              </a:rPr>
              <a:t>URL</a:t>
            </a:r>
            <a:r>
              <a:rPr lang="ko-KR" altLang="en-US" dirty="0" smtClean="0">
                <a:latin typeface="+mn-ea"/>
              </a:rPr>
              <a:t>을 만듦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31704" y="4103546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병원정보가 저장될 테이블을 만들어 놓음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62839" y="4544099"/>
            <a:ext cx="3168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총 병원정보의 수를 카운트하기 위해 첫 번째 페이지를 읽어와 </a:t>
            </a:r>
            <a:r>
              <a:rPr lang="en-US" altLang="ko-KR" dirty="0" smtClean="0">
                <a:latin typeface="+mn-ea"/>
              </a:rPr>
              <a:t>XML</a:t>
            </a:r>
            <a:r>
              <a:rPr lang="ko-KR" altLang="en-US" dirty="0" smtClean="0">
                <a:latin typeface="+mn-ea"/>
              </a:rPr>
              <a:t>을 데이터프레임 형식으로 바꾼 후 </a:t>
            </a:r>
            <a:r>
              <a:rPr lang="en-US" altLang="ko-KR" dirty="0" smtClean="0">
                <a:latin typeface="+mn-ea"/>
              </a:rPr>
              <a:t>XML</a:t>
            </a:r>
            <a:r>
              <a:rPr lang="ko-KR" altLang="en-US" dirty="0" smtClean="0">
                <a:latin typeface="+mn-ea"/>
              </a:rPr>
              <a:t>내에 있던 총 자료개수를 얻어옴</a:t>
            </a:r>
          </a:p>
        </p:txBody>
      </p:sp>
    </p:spTree>
    <p:extLst>
      <p:ext uri="{BB962C8B-B14F-4D97-AF65-F5344CB8AC3E}">
        <p14:creationId xmlns:p14="http://schemas.microsoft.com/office/powerpoint/2010/main" val="32128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265" t="29218" r="48168" b="13250"/>
          <a:stretch/>
        </p:blipFill>
        <p:spPr>
          <a:xfrm>
            <a:off x="370820" y="1196751"/>
            <a:ext cx="7885419" cy="540078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83432" y="1605115"/>
            <a:ext cx="4752528" cy="95978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03879" y="1581209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매 페이지 </a:t>
            </a:r>
            <a:r>
              <a:rPr lang="ko-KR" altLang="en-US" smtClean="0">
                <a:latin typeface="+mn-ea"/>
              </a:rPr>
              <a:t>마다 아이템을 불러옴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11824" y="2769399"/>
            <a:ext cx="6066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현재 읽고 있는 페이지의 번호가 마지막 페이지와 같다면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마지막 페이지의 항목 수를 구함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83432" y="2636913"/>
            <a:ext cx="3384376" cy="8640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85246" y="3717032"/>
            <a:ext cx="4030633" cy="18722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9416" y="6165304"/>
            <a:ext cx="4536504" cy="3741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223197" y="3911422"/>
            <a:ext cx="6489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페이지 내의 항목 수 만큼 아이템</a:t>
            </a:r>
            <a:r>
              <a:rPr lang="en-US" altLang="ko-KR" dirty="0" smtClean="0">
                <a:latin typeface="+mn-ea"/>
              </a:rPr>
              <a:t>(body</a:t>
            </a:r>
            <a:r>
              <a:rPr lang="ko-KR" altLang="en-US" dirty="0" smtClean="0">
                <a:latin typeface="+mn-ea"/>
              </a:rPr>
              <a:t>태그 내의 </a:t>
            </a:r>
            <a:r>
              <a:rPr lang="en-US" altLang="ko-KR" dirty="0" smtClean="0">
                <a:latin typeface="+mn-ea"/>
              </a:rPr>
              <a:t>items</a:t>
            </a:r>
            <a:r>
              <a:rPr lang="ko-KR" altLang="en-US" dirty="0" smtClean="0">
                <a:latin typeface="+mn-ea"/>
              </a:rPr>
              <a:t>태그 내 정보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을 데이터 프레임형식으로 읽어 </a:t>
            </a:r>
            <a:r>
              <a:rPr lang="en-US" altLang="ko-KR" dirty="0" smtClean="0">
                <a:latin typeface="+mn-ea"/>
              </a:rPr>
              <a:t>ex</a:t>
            </a:r>
            <a:r>
              <a:rPr lang="ko-KR" altLang="en-US" dirty="0" smtClean="0">
                <a:latin typeface="+mn-ea"/>
              </a:rPr>
              <a:t>변수에 넣은 후</a:t>
            </a:r>
            <a:r>
              <a:rPr lang="en-US" altLang="ko-KR" dirty="0" smtClean="0">
                <a:latin typeface="+mn-ea"/>
              </a:rPr>
              <a:t>,</a:t>
            </a:r>
          </a:p>
          <a:p>
            <a:r>
              <a:rPr lang="ko-KR" altLang="en-US" dirty="0" smtClean="0">
                <a:latin typeface="+mn-ea"/>
              </a:rPr>
              <a:t>테이블이 비어있으면 테이블에 변수에 있던 값을 추가하고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비어있지 않으면 마지막 행의 다음부터 추가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91944" y="6029198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각 병원을 </a:t>
            </a:r>
            <a:r>
              <a:rPr lang="ko-KR" altLang="en-US" smtClean="0">
                <a:latin typeface="+mn-ea"/>
              </a:rPr>
              <a:t>조회할 키 값으로 </a:t>
            </a:r>
            <a:r>
              <a:rPr lang="ko-KR" altLang="en-US" dirty="0" smtClean="0">
                <a:latin typeface="+mn-ea"/>
              </a:rPr>
              <a:t>사용될 암호화된 </a:t>
            </a:r>
            <a:r>
              <a:rPr lang="ko-KR" altLang="en-US" smtClean="0">
                <a:latin typeface="+mn-ea"/>
              </a:rPr>
              <a:t>요양기호 값을 따로 추출함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7351" y="190705"/>
            <a:ext cx="47852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진행 상황 </a:t>
            </a:r>
            <a:r>
              <a:rPr lang="en-US" altLang="ko-KR" sz="2000" dirty="0" smtClean="0">
                <a:latin typeface="+mn-ea"/>
              </a:rPr>
              <a:t>-</a:t>
            </a:r>
            <a:r>
              <a:rPr lang="ko-KR" altLang="en-US" sz="2000" dirty="0" smtClean="0">
                <a:latin typeface="+mn-ea"/>
              </a:rPr>
              <a:t>병원정보 서비스</a:t>
            </a:r>
            <a:r>
              <a:rPr lang="en-US" altLang="ko-KR" sz="2000" dirty="0" smtClean="0">
                <a:latin typeface="+mn-ea"/>
              </a:rPr>
              <a:t>-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671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210 콤퓨타세탁 L" pitchFamily="18" charset="-127"/>
            <a:ea typeface="210 콤퓨타세탁 L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516</Words>
  <Application>Microsoft Office PowerPoint</Application>
  <PresentationFormat>와이드스크린</PresentationFormat>
  <Paragraphs>119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210 콤퓨타세탁 L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쏠미니</dc:creator>
  <cp:lastModifiedBy>쏠미니</cp:lastModifiedBy>
  <cp:revision>102</cp:revision>
  <dcterms:created xsi:type="dcterms:W3CDTF">2018-03-20T01:37:03Z</dcterms:created>
  <dcterms:modified xsi:type="dcterms:W3CDTF">2018-04-03T05:47:35Z</dcterms:modified>
</cp:coreProperties>
</file>