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94" r:id="rId4"/>
    <p:sldId id="295" r:id="rId5"/>
    <p:sldId id="296" r:id="rId6"/>
    <p:sldId id="293" r:id="rId7"/>
    <p:sldId id="282" r:id="rId8"/>
    <p:sldId id="276" r:id="rId9"/>
    <p:sldId id="275" r:id="rId10"/>
    <p:sldId id="285" r:id="rId11"/>
    <p:sldId id="280" r:id="rId12"/>
    <p:sldId id="297" r:id="rId13"/>
    <p:sldId id="291" r:id="rId14"/>
    <p:sldId id="274" r:id="rId15"/>
    <p:sldId id="271" r:id="rId16"/>
    <p:sldId id="277" r:id="rId17"/>
  </p:sldIdLst>
  <p:sldSz cx="12192000" cy="6858000"/>
  <p:notesSz cx="6858000" cy="9144000"/>
  <p:embeddedFontLst>
    <p:embeddedFont>
      <p:font typeface="210 콤퓨타세탁 L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A8B"/>
    <a:srgbClr val="B6DBDA"/>
    <a:srgbClr val="404551"/>
    <a:srgbClr val="A4B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Objects="1">
      <p:cViewPr varScale="1">
        <p:scale>
          <a:sx n="106" d="100"/>
          <a:sy n="106" d="100"/>
        </p:scale>
        <p:origin x="101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6A62F-9EEA-4D89-91F1-3ABED192699A}" type="doc">
      <dgm:prSet loTypeId="urn:microsoft.com/office/officeart/2005/8/layout/chart3" loCatId="relationship" qsTypeId="urn:microsoft.com/office/officeart/2005/8/quickstyle/simple1" qsCatId="simple" csTypeId="urn:microsoft.com/office/officeart/2005/8/colors/colorful4" csCatId="colorful" phldr="1"/>
      <dgm:spPr/>
    </dgm:pt>
    <dgm:pt modelId="{F240C013-83E0-4061-81FD-0278AC1CF155}" type="pres">
      <dgm:prSet presAssocID="{AAB6A62F-9EEA-4D89-91F1-3ABED192699A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6F8D0E8F-E022-4CCE-855E-55112DBE10D9}" type="presOf" srcId="{AAB6A62F-9EEA-4D89-91F1-3ABED192699A}" destId="{F240C013-83E0-4061-81FD-0278AC1CF155}" srcOrd="0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2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7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10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7775-1B4C-4C00-899D-B495F350D141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C1052-AA5A-4AFD-B055-2406E9C40D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9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hyperlink" Target="https://github.com/Ssolmini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kl4314" TargetMode="External"/><Relationship Id="rId12" Type="http://schemas.openxmlformats.org/officeDocument/2006/relationships/image" Target="../media/image6.jpeg"/><Relationship Id="rId2" Type="http://schemas.openxmlformats.org/officeDocument/2006/relationships/diagramData" Target="../diagrams/data1.xm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syoung9606" TargetMode="External"/><Relationship Id="rId5" Type="http://schemas.openxmlformats.org/officeDocument/2006/relationships/diagramColors" Target="../diagrams/colors1.xml"/><Relationship Id="rId15" Type="http://schemas.openxmlformats.org/officeDocument/2006/relationships/hyperlink" Target="https://github.com/Parksoyeon12" TargetMode="External"/><Relationship Id="rId10" Type="http://schemas.openxmlformats.org/officeDocument/2006/relationships/hyperlink" Target="https://github.com/huine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eg"/><Relationship Id="rId1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hyperlink" Target="https://pypi.python.org/pypi/rpy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buntu.com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python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654364"/>
            <a:ext cx="12192000" cy="2212428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9492" y="1686141"/>
            <a:ext cx="6919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+mn-ea"/>
              </a:rPr>
              <a:t>국내의 좋은 병원을 알려줘</a:t>
            </a:r>
            <a:r>
              <a:rPr lang="en-US" altLang="ko-KR" sz="6000" dirty="0" smtClean="0">
                <a:solidFill>
                  <a:schemeClr val="bg1"/>
                </a:solidFill>
                <a:latin typeface="+mn-ea"/>
              </a:rPr>
              <a:t>!!</a:t>
            </a:r>
            <a:endParaRPr lang="ko-KR" altLang="en-US" sz="6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4165152"/>
            <a:ext cx="12192000" cy="2701640"/>
          </a:xfrm>
          <a:prstGeom prst="rect">
            <a:avLst/>
          </a:prstGeom>
          <a:solidFill>
            <a:srgbClr val="40455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271" y="900532"/>
            <a:ext cx="6836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+mn-ea"/>
              </a:rPr>
              <a:t>공공데이터를 활용한 의료 웹 서비스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48254" y="4102977"/>
            <a:ext cx="567633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팀명</a:t>
            </a:r>
            <a:r>
              <a:rPr lang="en-US" altLang="ko-KR" sz="2200" b="1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  |  </a:t>
            </a:r>
            <a:r>
              <a:rPr lang="en-US" altLang="ko-KR" sz="2200" b="1" dirty="0" err="1" smtClean="0">
                <a:solidFill>
                  <a:schemeClr val="bg1"/>
                </a:solidFill>
                <a:latin typeface="+mn-ea"/>
              </a:rPr>
              <a:t>HoLo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조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2200" b="1" dirty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담당교수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정현숙 교수님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(02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분반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발표일  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일</a:t>
            </a:r>
            <a:endParaRPr lang="en-US" altLang="ko-KR" sz="2200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b="1" dirty="0" smtClean="0">
                <a:solidFill>
                  <a:schemeClr val="bg1"/>
                </a:solidFill>
                <a:latin typeface="+mn-ea"/>
              </a:rPr>
              <a:t>발표자    </a:t>
            </a:r>
            <a:r>
              <a:rPr lang="en-US" altLang="ko-KR" sz="2200" b="1" dirty="0" smtClean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b="1" dirty="0" err="1" smtClean="0">
                <a:solidFill>
                  <a:schemeClr val="bg1"/>
                </a:solidFill>
                <a:latin typeface="+mn-ea"/>
              </a:rPr>
              <a:t>남솔민</a:t>
            </a:r>
            <a:endParaRPr lang="en-US" altLang="ko-KR" sz="2200" b="1" dirty="0" smtClean="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조원       </a:t>
            </a:r>
            <a:r>
              <a:rPr lang="en-US" altLang="ko-KR" sz="2200" dirty="0">
                <a:solidFill>
                  <a:schemeClr val="bg1"/>
                </a:solidFill>
                <a:latin typeface="+mn-ea"/>
              </a:rPr>
              <a:t>| 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김민중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err="1" smtClean="0">
                <a:solidFill>
                  <a:schemeClr val="bg1"/>
                </a:solidFill>
                <a:latin typeface="+mn-ea"/>
              </a:rPr>
              <a:t>김새흰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진소영</a:t>
            </a:r>
            <a:r>
              <a:rPr lang="en-US" altLang="ko-KR" sz="22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200" dirty="0" smtClean="0">
                <a:solidFill>
                  <a:schemeClr val="bg1"/>
                </a:solidFill>
                <a:latin typeface="+mn-ea"/>
              </a:rPr>
              <a:t>박소연</a:t>
            </a:r>
            <a:endParaRPr lang="ko-KR" altLang="en-US" sz="2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60" y="284969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  <a:latin typeface="+mn-ea"/>
              </a:rPr>
              <a:t>산학캡스톤디자인</a:t>
            </a:r>
            <a:r>
              <a:rPr lang="en-US" altLang="ko-KR" sz="20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2000" b="1" dirty="0" smtClea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360" y="1686141"/>
            <a:ext cx="4707806" cy="3660497"/>
            <a:chOff x="912319" y="1804911"/>
            <a:chExt cx="4353364" cy="3384905"/>
          </a:xfrm>
        </p:grpSpPr>
        <p:grpSp>
          <p:nvGrpSpPr>
            <p:cNvPr id="16" name="그룹 15"/>
            <p:cNvGrpSpPr/>
            <p:nvPr/>
          </p:nvGrpSpPr>
          <p:grpSpPr>
            <a:xfrm>
              <a:off x="912319" y="1804911"/>
              <a:ext cx="4353364" cy="3384905"/>
              <a:chOff x="912319" y="1796119"/>
              <a:chExt cx="4353364" cy="3384905"/>
            </a:xfrm>
          </p:grpSpPr>
          <p:pic>
            <p:nvPicPr>
              <p:cNvPr id="51" name="Picture 4" descr="모니터, 화면, 컴퓨터, 전자 제품, 기술, 컴퓨터 장비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20" y="1796119"/>
                <a:ext cx="4353363" cy="3384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양쪽 모서리가 둥근 사각형 51"/>
              <p:cNvSpPr/>
              <p:nvPr/>
            </p:nvSpPr>
            <p:spPr>
              <a:xfrm rot="10800000">
                <a:off x="912319" y="4141076"/>
                <a:ext cx="4353363" cy="367862"/>
              </a:xfrm>
              <a:prstGeom prst="round2SameRect">
                <a:avLst>
                  <a:gd name="adj1" fmla="val 37255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127448" y="2011445"/>
              <a:ext cx="3960440" cy="1921611"/>
              <a:chOff x="623392" y="882937"/>
              <a:chExt cx="10801200" cy="5975063"/>
            </a:xfrm>
          </p:grpSpPr>
          <p:pic>
            <p:nvPicPr>
              <p:cNvPr id="18" name="Picture 2" descr="웹브라우저png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392" y="882937"/>
                <a:ext cx="10801200" cy="5975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1317512" y="1617449"/>
                <a:ext cx="3130062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410230" y="1714833"/>
                <a:ext cx="2952000" cy="4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583832" y="1617449"/>
                <a:ext cx="936104" cy="659423"/>
              </a:xfrm>
              <a:prstGeom prst="rect">
                <a:avLst/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 smtClean="0">
                    <a:latin typeface="+mn-ea"/>
                  </a:rPr>
                  <a:t>검색</a:t>
                </a:r>
                <a:endParaRPr lang="ko-KR" altLang="en-US" sz="600" dirty="0">
                  <a:latin typeface="+mn-ea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0179" y="1766963"/>
                <a:ext cx="465881" cy="1327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400" dirty="0" smtClean="0">
                  <a:latin typeface="+mn-ea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57484" y="1696639"/>
                <a:ext cx="918496" cy="575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smtClean="0">
                    <a:latin typeface="+mn-ea"/>
                  </a:rPr>
                  <a:t>충치</a:t>
                </a:r>
              </a:p>
            </p:txBody>
          </p:sp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rcRect l="26571" t="15350" r="15173" b="21650"/>
              <a:stretch/>
            </p:blipFill>
            <p:spPr>
              <a:xfrm>
                <a:off x="1137907" y="2496933"/>
                <a:ext cx="4851950" cy="3812387"/>
              </a:xfrm>
              <a:prstGeom prst="rect">
                <a:avLst/>
              </a:prstGeom>
            </p:spPr>
          </p:pic>
          <p:grpSp>
            <p:nvGrpSpPr>
              <p:cNvPr id="27" name="그룹 26"/>
              <p:cNvGrpSpPr/>
              <p:nvPr/>
            </p:nvGrpSpPr>
            <p:grpSpPr>
              <a:xfrm>
                <a:off x="6240016" y="1628800"/>
                <a:ext cx="4542113" cy="4752528"/>
                <a:chOff x="6240016" y="1412776"/>
                <a:chExt cx="4542113" cy="4752528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6240016" y="1412776"/>
                  <a:ext cx="4536504" cy="3168352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6241504" y="4941168"/>
                  <a:ext cx="4540625" cy="1224136"/>
                </a:xfrm>
                <a:prstGeom prst="rect">
                  <a:avLst/>
                </a:prstGeom>
                <a:solidFill>
                  <a:srgbClr val="B6DB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6312024" y="1484784"/>
                  <a:ext cx="4391000" cy="3024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6312024" y="5005862"/>
                  <a:ext cx="4391000" cy="10874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+mn-ea"/>
                  </a:endParaRPr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6312024" y="1700808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A. XX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6312024" y="2492896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B. OO</a:t>
                </a:r>
                <a:r>
                  <a:rPr lang="ko-KR" altLang="en-US" sz="500" dirty="0" smtClean="0">
                    <a:latin typeface="+mn-ea"/>
                  </a:rPr>
                  <a:t> 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6312024" y="3284984"/>
                <a:ext cx="4391000" cy="720080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C. XO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6312024" y="4077072"/>
                <a:ext cx="4391000" cy="648072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" dirty="0" smtClean="0">
                    <a:latin typeface="+mn-ea"/>
                  </a:rPr>
                  <a:t>D. OX </a:t>
                </a:r>
                <a:r>
                  <a:rPr lang="ko-KR" altLang="en-US" sz="500" dirty="0" smtClean="0">
                    <a:latin typeface="+mn-ea"/>
                  </a:rPr>
                  <a:t>치과</a:t>
                </a:r>
                <a:endParaRPr lang="ko-KR" altLang="en-US" sz="500" dirty="0">
                  <a:latin typeface="+mn-ea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287688" y="3589015"/>
                <a:ext cx="144016" cy="196748"/>
                <a:chOff x="3287688" y="3589015"/>
                <a:chExt cx="144016" cy="196748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A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6" name="순서도: 병합 45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999656" y="4813020"/>
                <a:ext cx="144016" cy="196748"/>
                <a:chOff x="3287688" y="3589015"/>
                <a:chExt cx="144016" cy="196748"/>
              </a:xfrm>
            </p:grpSpPr>
            <p:sp>
              <p:nvSpPr>
                <p:cNvPr id="43" name="타원 42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C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4" name="순서도: 병합 43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4" name="그룹 33"/>
              <p:cNvGrpSpPr/>
              <p:nvPr/>
            </p:nvGrpSpPr>
            <p:grpSpPr>
              <a:xfrm>
                <a:off x="4589450" y="4096378"/>
                <a:ext cx="144016" cy="196748"/>
                <a:chOff x="3287688" y="3589015"/>
                <a:chExt cx="144016" cy="196748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B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2" name="순서도: 병합 41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grpSp>
            <p:nvGrpSpPr>
              <p:cNvPr id="35" name="그룹 34"/>
              <p:cNvGrpSpPr/>
              <p:nvPr/>
            </p:nvGrpSpPr>
            <p:grpSpPr>
              <a:xfrm>
                <a:off x="4213783" y="4941037"/>
                <a:ext cx="144016" cy="196748"/>
                <a:chOff x="3287688" y="3589015"/>
                <a:chExt cx="144016" cy="196748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3287688" y="3589015"/>
                  <a:ext cx="144016" cy="144016"/>
                </a:xfrm>
                <a:prstGeom prst="ellips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 smtClean="0">
                      <a:latin typeface="+mn-ea"/>
                    </a:rPr>
                    <a:t>D</a:t>
                  </a:r>
                  <a:endParaRPr lang="ko-KR" altLang="en-US" sz="800" dirty="0">
                    <a:latin typeface="+mn-ea"/>
                  </a:endParaRPr>
                </a:p>
              </p:txBody>
            </p:sp>
            <p:sp>
              <p:nvSpPr>
                <p:cNvPr id="40" name="순서도: 병합 39"/>
                <p:cNvSpPr/>
                <p:nvPr/>
              </p:nvSpPr>
              <p:spPr>
                <a:xfrm>
                  <a:off x="3323692" y="3717032"/>
                  <a:ext cx="72008" cy="68731"/>
                </a:xfrm>
                <a:prstGeom prst="flowChartMerge">
                  <a:avLst/>
                </a:prstGeom>
                <a:solidFill>
                  <a:srgbClr val="4045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+mn-ea"/>
                  </a:endParaRPr>
                </a:p>
              </p:txBody>
            </p:sp>
          </p:grpSp>
          <p:sp>
            <p:nvSpPr>
              <p:cNvPr id="36" name="오른쪽 화살표 35"/>
              <p:cNvSpPr/>
              <p:nvPr/>
            </p:nvSpPr>
            <p:spPr>
              <a:xfrm rot="13296037">
                <a:off x="8966036" y="2026111"/>
                <a:ext cx="458325" cy="360040"/>
              </a:xfrm>
              <a:prstGeom prst="rightArrow">
                <a:avLst>
                  <a:gd name="adj1" fmla="val 33255"/>
                  <a:gd name="adj2" fmla="val 50000"/>
                </a:avLst>
              </a:prstGeom>
              <a:solidFill>
                <a:srgbClr val="FF9A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312024" y="5200678"/>
                <a:ext cx="4391000" cy="1108641"/>
              </a:xfrm>
              <a:prstGeom prst="rect">
                <a:avLst/>
              </a:prstGeom>
              <a:solidFill>
                <a:srgbClr val="A4B1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504370" y="5303940"/>
                <a:ext cx="4056124" cy="929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트위터 실시간 스트리밍 데이터를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분석하여 요즘 언급이 많이 되는 </a:t>
                </a:r>
                <a:endParaRPr lang="en-US" altLang="ko-KR" sz="500" dirty="0" smtClean="0">
                  <a:solidFill>
                    <a:schemeClr val="bg1"/>
                  </a:solidFill>
                  <a:latin typeface="+mn-ea"/>
                </a:endParaRPr>
              </a:p>
              <a:p>
                <a:r>
                  <a:rPr lang="ko-KR" altLang="en-US" sz="500" dirty="0" smtClean="0">
                    <a:solidFill>
                      <a:schemeClr val="bg1"/>
                    </a:solidFill>
                    <a:latin typeface="+mn-ea"/>
                  </a:rPr>
                  <a:t>질병 이슈를 시각화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05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분석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1464" y="1700808"/>
            <a:ext cx="9577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 smtClean="0">
                <a:solidFill>
                  <a:srgbClr val="FF9A8B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도</a:t>
            </a:r>
            <a:r>
              <a:rPr lang="ko-KR" altLang="en-US" sz="2400" dirty="0" smtClean="0">
                <a:latin typeface="+mn-ea"/>
              </a:rPr>
              <a:t> 별 및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시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군</a:t>
            </a:r>
            <a:r>
              <a:rPr lang="en-US" altLang="ko-KR" sz="2400" b="1" dirty="0">
                <a:solidFill>
                  <a:srgbClr val="FF9A8B"/>
                </a:solidFill>
                <a:latin typeface="+mn-ea"/>
              </a:rPr>
              <a:t> ·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구</a:t>
            </a:r>
            <a:r>
              <a:rPr lang="ko-KR" altLang="en-US" sz="2400" dirty="0" smtClean="0">
                <a:latin typeface="+mn-ea"/>
              </a:rPr>
              <a:t> 별로 각 지역의 병원 분류</a:t>
            </a: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endParaRPr lang="en-US" altLang="ko-KR" sz="2400" dirty="0" smtClean="0">
              <a:latin typeface="+mn-ea"/>
            </a:endParaRPr>
          </a:p>
          <a:p>
            <a:pPr marL="457200" indent="-457200">
              <a:lnSpc>
                <a:spcPct val="150000"/>
              </a:lnSpc>
              <a:buSzPct val="120000"/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 사용자의 </a:t>
            </a:r>
            <a:r>
              <a:rPr lang="ko-KR" altLang="en-US" sz="2400" b="1" dirty="0" smtClean="0">
                <a:solidFill>
                  <a:srgbClr val="FF9A8B"/>
                </a:solidFill>
                <a:latin typeface="+mn-ea"/>
              </a:rPr>
              <a:t>위치를 기반</a:t>
            </a:r>
            <a:r>
              <a:rPr lang="ko-KR" altLang="en-US" sz="2400" dirty="0" smtClean="0">
                <a:latin typeface="+mn-ea"/>
              </a:rPr>
              <a:t>으로 평가등급이 높은 병원 중 해당 질병에 대한 진료를 하는 병원 추출</a:t>
            </a:r>
            <a:endParaRPr lang="en-US" altLang="ko-KR" sz="2400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368" y="1196752"/>
            <a:ext cx="2880319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분석 기준 및 방법</a:t>
            </a:r>
            <a:endParaRPr lang="ko-KR" altLang="en-US" sz="24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3812" t="15350" r="45494" b="65750"/>
          <a:stretch/>
        </p:blipFill>
        <p:spPr>
          <a:xfrm>
            <a:off x="2063552" y="2493735"/>
            <a:ext cx="3240360" cy="12961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812" t="47900" r="45494" b="30051"/>
          <a:stretch/>
        </p:blipFill>
        <p:spPr>
          <a:xfrm>
            <a:off x="6419474" y="2385723"/>
            <a:ext cx="3240360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600567" y="2945374"/>
            <a:ext cx="518073" cy="392866"/>
          </a:xfrm>
          <a:prstGeom prst="rightArrow">
            <a:avLst>
              <a:gd name="adj1" fmla="val 35255"/>
              <a:gd name="adj2" fmla="val 50000"/>
            </a:avLst>
          </a:prstGeom>
          <a:solidFill>
            <a:srgbClr val="40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9838" t="66514" r="44094" b="11217"/>
          <a:stretch/>
        </p:blipFill>
        <p:spPr>
          <a:xfrm>
            <a:off x="3215680" y="5068822"/>
            <a:ext cx="5616624" cy="14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558034" y="2420888"/>
            <a:ext cx="5218486" cy="3574060"/>
          </a:xfrm>
          <a:prstGeom prst="rect">
            <a:avLst/>
          </a:prstGeom>
          <a:noFill/>
          <a:ln w="57150">
            <a:solidFill>
              <a:srgbClr val="B6DB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4137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분석 방법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50456" y="1739680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table_eval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23377" y="1739680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table_info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51888" y="2996952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table_united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006570" y="2816048"/>
            <a:ext cx="1440160" cy="937872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analyze1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86730" y="2996952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table_region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830746" y="4579360"/>
            <a:ext cx="1440160" cy="937872"/>
          </a:xfrm>
          <a:prstGeom prst="rect">
            <a:avLst/>
          </a:prstGeom>
          <a:solidFill>
            <a:srgbClr val="FF9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analyze2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62554" y="4760264"/>
            <a:ext cx="1728192" cy="576064"/>
          </a:xfrm>
          <a:prstGeom prst="roundRect">
            <a:avLst/>
          </a:prstGeom>
          <a:solidFill>
            <a:srgbClr val="404551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table_result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6" idx="2"/>
            <a:endCxn id="8" idx="0"/>
          </p:cNvCxnSpPr>
          <p:nvPr/>
        </p:nvCxnSpPr>
        <p:spPr>
          <a:xfrm rot="16200000" flipH="1">
            <a:off x="1974664" y="2155632"/>
            <a:ext cx="681208" cy="100143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2"/>
            <a:endCxn id="8" idx="0"/>
          </p:cNvCxnSpPr>
          <p:nvPr/>
        </p:nvCxnSpPr>
        <p:spPr>
          <a:xfrm rot="5400000">
            <a:off x="3011125" y="2120604"/>
            <a:ext cx="681208" cy="1071489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3" idx="1"/>
          </p:cNvCxnSpPr>
          <p:nvPr/>
        </p:nvCxnSpPr>
        <p:spPr>
          <a:xfrm>
            <a:off x="3680080" y="3284984"/>
            <a:ext cx="232649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3"/>
            <a:endCxn id="10" idx="1"/>
          </p:cNvCxnSpPr>
          <p:nvPr/>
        </p:nvCxnSpPr>
        <p:spPr>
          <a:xfrm>
            <a:off x="7446730" y="3284984"/>
            <a:ext cx="124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2"/>
            <a:endCxn id="11" idx="0"/>
          </p:cNvCxnSpPr>
          <p:nvPr/>
        </p:nvCxnSpPr>
        <p:spPr>
          <a:xfrm>
            <a:off x="9550826" y="3573016"/>
            <a:ext cx="0" cy="10063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1"/>
            <a:endCxn id="12" idx="3"/>
          </p:cNvCxnSpPr>
          <p:nvPr/>
        </p:nvCxnSpPr>
        <p:spPr>
          <a:xfrm flipH="1">
            <a:off x="7590746" y="5048296"/>
            <a:ext cx="1240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503712" y="4602936"/>
            <a:ext cx="745765" cy="914296"/>
            <a:chOff x="3262003" y="4355336"/>
            <a:chExt cx="745765" cy="914296"/>
          </a:xfrm>
        </p:grpSpPr>
        <p:sp>
          <p:nvSpPr>
            <p:cNvPr id="28" name="한쪽 모서리가 잘린 사각형 27"/>
            <p:cNvSpPr/>
            <p:nvPr/>
          </p:nvSpPr>
          <p:spPr>
            <a:xfrm>
              <a:off x="3401826" y="4355336"/>
              <a:ext cx="605942" cy="776424"/>
            </a:xfrm>
            <a:prstGeom prst="snip1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한쪽 모서리가 잘린 사각형 29"/>
            <p:cNvSpPr/>
            <p:nvPr/>
          </p:nvSpPr>
          <p:spPr>
            <a:xfrm>
              <a:off x="3338203" y="4424272"/>
              <a:ext cx="605942" cy="77642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한쪽 모서리가 잘린 사각형 30"/>
            <p:cNvSpPr/>
            <p:nvPr/>
          </p:nvSpPr>
          <p:spPr>
            <a:xfrm>
              <a:off x="3262003" y="4493208"/>
              <a:ext cx="605942" cy="776424"/>
            </a:xfrm>
            <a:prstGeom prst="snip1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/>
          <p:cNvCxnSpPr>
            <a:stCxn id="12" idx="1"/>
          </p:cNvCxnSpPr>
          <p:nvPr/>
        </p:nvCxnSpPr>
        <p:spPr>
          <a:xfrm flipH="1">
            <a:off x="4366250" y="5048296"/>
            <a:ext cx="1496304" cy="117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49145" y="13259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평가 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3362" y="13259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병원 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5210" y="3573016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 통합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2057" y="379185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위치 별로 분석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83299" y="549177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평가등급별 분석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26650" y="613632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 smtClean="0">
                <a:latin typeface="+mn-ea"/>
              </a:rPr>
              <a:t>우수병원 분석 알고리즘</a:t>
            </a:r>
            <a:r>
              <a:rPr lang="en-US" altLang="ko-KR" dirty="0" smtClean="0">
                <a:latin typeface="+mn-ea"/>
              </a:rPr>
              <a:t>&gt;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3594" y="4760264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+mn-ea"/>
              </a:rPr>
              <a:t>사용자가 입력한 </a:t>
            </a:r>
            <a:r>
              <a:rPr lang="ko-KR" altLang="en-US" dirty="0" smtClean="0">
                <a:latin typeface="+mn-ea"/>
              </a:rPr>
              <a:t>키워드를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분석하여 나온 병원 제공</a:t>
            </a:r>
            <a:endParaRPr lang="en-US" altLang="ko-KR" dirty="0" smtClean="0">
              <a:latin typeface="+mn-ea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6168008" y="1916832"/>
            <a:ext cx="0" cy="89921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2554" y="1536091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인자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시도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시군구</a:t>
            </a:r>
            <a:endParaRPr lang="ko-KR" altLang="en-US" dirty="0" smtClean="0">
              <a:latin typeface="+mn-ea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0270906" y="4760264"/>
            <a:ext cx="505614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776520" y="458112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인자 </a:t>
            </a:r>
            <a:r>
              <a:rPr lang="en-US" altLang="ko-KR" dirty="0" smtClean="0">
                <a:latin typeface="+mn-ea"/>
              </a:rPr>
              <a:t>: </a:t>
            </a:r>
          </a:p>
          <a:p>
            <a:r>
              <a:rPr lang="ko-KR" altLang="en-US" dirty="0" smtClean="0">
                <a:latin typeface="+mn-ea"/>
              </a:rPr>
              <a:t>사용자 쿼리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58491" y="2385755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시도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시군구</a:t>
            </a:r>
            <a:r>
              <a:rPr lang="ko-KR" altLang="en-US" dirty="0" smtClean="0">
                <a:latin typeface="+mn-ea"/>
              </a:rPr>
              <a:t> 별로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정리한 병원정보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0721" y="5313304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평가 분석 결과가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저장된 테이블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내용 개체 틀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838351"/>
              </p:ext>
            </p:extLst>
          </p:nvPr>
        </p:nvGraphicFramePr>
        <p:xfrm>
          <a:off x="191344" y="848873"/>
          <a:ext cx="11593288" cy="5785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720080"/>
                <a:gridCol w="720080"/>
                <a:gridCol w="648072"/>
                <a:gridCol w="648072"/>
                <a:gridCol w="648072"/>
                <a:gridCol w="720080"/>
                <a:gridCol w="648072"/>
                <a:gridCol w="720080"/>
                <a:gridCol w="648072"/>
                <a:gridCol w="720080"/>
                <a:gridCol w="648072"/>
                <a:gridCol w="744760"/>
                <a:gridCol w="623392"/>
              </a:tblGrid>
              <a:tr h="352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활동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5-2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5-3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5-4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6-1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계획 수립 및 자료조사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개발 환경 구성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파일 데이터 및 오픈 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사용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웹 페이지 작성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수집 데이터 저장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중간 검토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 분석 및 처리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모듈과 웹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서버 연동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459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테스트 및 버그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픽스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16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경진대회 참가 및 최종 결과보고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27648" y="1412776"/>
            <a:ext cx="208823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15880" y="18448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3952" y="2420888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2176" y="2924944"/>
            <a:ext cx="1368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32104" y="3423424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0176" y="3861048"/>
            <a:ext cx="720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401692" y="4293096"/>
            <a:ext cx="1366716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768408" y="4797152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402314" y="5229200"/>
            <a:ext cx="756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172632" y="5733256"/>
            <a:ext cx="612000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36560" y="6309320"/>
            <a:ext cx="648072" cy="1440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474" y="1166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전체 일정</a:t>
            </a:r>
            <a:endParaRPr lang="ko-KR" altLang="en-US" sz="4000" dirty="0">
              <a:latin typeface="+mn-ea"/>
            </a:endParaRPr>
          </a:p>
        </p:txBody>
      </p:sp>
      <p:sp>
        <p:nvSpPr>
          <p:cNvPr id="53" name="사다리꼴 52"/>
          <p:cNvSpPr/>
          <p:nvPr/>
        </p:nvSpPr>
        <p:spPr>
          <a:xfrm rot="10800000" flipV="1">
            <a:off x="357351" y="73160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사다리꼴 5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99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진행 상황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488" y="1926755"/>
            <a:ext cx="106891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병원평가항목을 이용하여 각 질병에 대한 우수 치료병원 분석 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en-US" altLang="ko-KR" sz="2800" dirty="0" smtClean="0">
                <a:latin typeface="+mn-ea"/>
              </a:rPr>
              <a:t> R</a:t>
            </a:r>
            <a:r>
              <a:rPr lang="ko-KR" altLang="en-US" sz="2800" dirty="0" smtClean="0">
                <a:latin typeface="+mn-ea"/>
              </a:rPr>
              <a:t>스크립트를 </a:t>
            </a:r>
            <a:r>
              <a:rPr lang="en-US" altLang="ko-KR" sz="2800" dirty="0" smtClean="0">
                <a:latin typeface="+mn-ea"/>
              </a:rPr>
              <a:t>Rpy2</a:t>
            </a:r>
            <a:r>
              <a:rPr lang="ko-KR" altLang="en-US" sz="2800" dirty="0" smtClean="0">
                <a:latin typeface="+mn-ea"/>
              </a:rPr>
              <a:t>모듈 형식으로 작성 완료</a:t>
            </a:r>
            <a:endParaRPr lang="en-US" altLang="ko-KR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85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향후 계획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488" y="1926755"/>
            <a:ext cx="6569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 smtClean="0">
                <a:latin typeface="+mn-ea"/>
              </a:rPr>
              <a:t>R Object</a:t>
            </a:r>
            <a:r>
              <a:rPr lang="ko-KR" altLang="en-US" sz="2800" dirty="0" smtClean="0">
                <a:latin typeface="+mn-ea"/>
              </a:rPr>
              <a:t>에서 </a:t>
            </a:r>
            <a:r>
              <a:rPr lang="ko-KR" altLang="en-US" sz="2800" dirty="0" err="1" smtClean="0">
                <a:latin typeface="+mn-ea"/>
              </a:rPr>
              <a:t>파이썬</a:t>
            </a:r>
            <a:r>
              <a:rPr lang="ko-KR" altLang="en-US" sz="2800" dirty="0" smtClean="0">
                <a:latin typeface="+mn-ea"/>
              </a:rPr>
              <a:t> 변수로 </a:t>
            </a:r>
            <a:r>
              <a:rPr lang="ko-KR" altLang="en-US" sz="2800" dirty="0" smtClean="0">
                <a:solidFill>
                  <a:srgbClr val="FF9A8B"/>
                </a:solidFill>
                <a:latin typeface="+mn-ea"/>
              </a:rPr>
              <a:t>형 변환</a:t>
            </a:r>
            <a:endParaRPr lang="en-US" altLang="ko-KR" sz="2800" dirty="0" smtClean="0">
              <a:solidFill>
                <a:srgbClr val="FF9A8B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Font typeface="+mj-lt"/>
              <a:buAutoNum type="arabicPeriod"/>
            </a:pPr>
            <a:r>
              <a:rPr lang="en-US" altLang="ko-KR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프론트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ko-KR" altLang="en-US" sz="2800" dirty="0" err="1" smtClean="0">
                <a:latin typeface="+mn-ea"/>
              </a:rPr>
              <a:t>엔드와</a:t>
            </a:r>
            <a:r>
              <a:rPr lang="ko-KR" altLang="en-US" sz="2800" dirty="0" smtClean="0">
                <a:latin typeface="+mn-ea"/>
              </a:rPr>
              <a:t> 백 </a:t>
            </a:r>
            <a:r>
              <a:rPr lang="ko-KR" altLang="en-US" sz="2800" dirty="0" err="1" smtClean="0">
                <a:latin typeface="+mn-ea"/>
              </a:rPr>
              <a:t>엔드</a:t>
            </a:r>
            <a:r>
              <a:rPr lang="ko-KR" altLang="en-US" sz="2800" dirty="0" smtClean="0">
                <a:latin typeface="+mn-ea"/>
              </a:rPr>
              <a:t> 연결</a:t>
            </a:r>
            <a:endParaRPr lang="en-US" altLang="ko-KR" sz="2800" dirty="0" smtClean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8656" y="310089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0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8656" y="4797152"/>
            <a:ext cx="886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웹 페이지에서 받은 쿼리를 이용하여 데이터 처리 후 분석 결과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웹으로 전달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8655" y="3100898"/>
            <a:ext cx="5852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형식이 일치하지 않아 데이터 전달에 문제가 생김</a:t>
            </a:r>
            <a:endParaRPr lang="en-US" altLang="ko-KR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40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err="1" smtClean="0">
                <a:latin typeface="+mn-ea"/>
              </a:rPr>
              <a:t>QnA</a:t>
            </a:r>
            <a:endParaRPr lang="ko-KR" altLang="en-US" sz="6000" b="1" dirty="0" smtClean="0">
              <a:latin typeface="+mn-ea"/>
            </a:endParaRP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1060" y="4345940"/>
            <a:ext cx="861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 smtClean="0">
                <a:latin typeface="+mn-ea"/>
              </a:rPr>
              <a:t>Github</a:t>
            </a:r>
            <a:r>
              <a:rPr lang="ko-KR" altLang="en-US" sz="2800" dirty="0" smtClean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 https://github.com/Helloworldist/MediWeb</a:t>
            </a:r>
            <a:endParaRPr lang="ko-KR" altLang="en-US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17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944" y="0"/>
            <a:ext cx="112881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r</a:t>
            </a:r>
            <a:endParaRPr lang="ko-KR" altLang="en-US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8584" y="2635240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atin typeface="+mn-ea"/>
              </a:rPr>
              <a:t>감사합니다</a:t>
            </a:r>
          </a:p>
        </p:txBody>
      </p:sp>
      <p:sp>
        <p:nvSpPr>
          <p:cNvPr id="4" name="사다리꼴 3"/>
          <p:cNvSpPr/>
          <p:nvPr/>
        </p:nvSpPr>
        <p:spPr>
          <a:xfrm rot="10800000" flipV="1">
            <a:off x="357351" y="3894144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사다리꼴 5"/>
          <p:cNvSpPr/>
          <p:nvPr/>
        </p:nvSpPr>
        <p:spPr>
          <a:xfrm flipV="1">
            <a:off x="357350" y="2381976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8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848" y="609601"/>
            <a:ext cx="488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atin typeface="+mn-ea"/>
              </a:rPr>
              <a:t>목차</a:t>
            </a:r>
            <a:endParaRPr lang="ko-KR" altLang="en-US" sz="4400" b="1" dirty="0"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42809" y="724161"/>
            <a:ext cx="272871" cy="5657167"/>
          </a:xfrm>
          <a:prstGeom prst="roundRect">
            <a:avLst/>
          </a:prstGeom>
          <a:solidFill>
            <a:srgbClr val="B6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7728" y="476672"/>
            <a:ext cx="6696744" cy="588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조원 소개 및 역할 분담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우수평가 병원서비스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개발 동기 및 환경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병원 서비스 웹 페이지 설계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병원 서비스의 시스템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데이터 레이아웃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데이터 분석 방법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개발 일정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진행 상황 및 향후 계획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n-ea"/>
              </a:rPr>
              <a:t>QnA</a:t>
            </a:r>
            <a:endParaRPr lang="en-US" altLang="ko-KR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48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7454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+mn-ea"/>
              </a:rPr>
              <a:t>HoLo</a:t>
            </a:r>
            <a:r>
              <a:rPr lang="ko-KR" altLang="en-US" sz="4000" dirty="0" smtClean="0">
                <a:latin typeface="+mn-ea"/>
              </a:rPr>
              <a:t>조 조원 소개 및 역할 분담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" name="다이어그램 7"/>
          <p:cNvGraphicFramePr/>
          <p:nvPr>
            <p:extLst/>
          </p:nvPr>
        </p:nvGraphicFramePr>
        <p:xfrm>
          <a:off x="-384720" y="980728"/>
          <a:ext cx="12520488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96574" y="1772816"/>
            <a:ext cx="26100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김민중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kl4314@likelion.org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  <a:hlinkClick r:id="rId7"/>
              </a:rPr>
              <a:t>https://</a:t>
            </a:r>
            <a:r>
              <a:rPr lang="en-US" altLang="ko-KR" sz="1600" dirty="0" smtClean="0">
                <a:latin typeface="+mn-ea"/>
                <a:hlinkClick r:id="rId7"/>
              </a:rPr>
              <a:t>github.com/kl4314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62547"/>
            <a:ext cx="2160000" cy="216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4730" r="-353" b="20200"/>
          <a:stretch/>
        </p:blipFill>
        <p:spPr>
          <a:xfrm>
            <a:off x="5159896" y="3573256"/>
            <a:ext cx="216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331" y="5750004"/>
            <a:ext cx="26276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 smtClean="0">
                <a:latin typeface="+mn-ea"/>
              </a:rPr>
              <a:t>김새흰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shms1025@naver.com</a:t>
            </a:r>
          </a:p>
          <a:p>
            <a:pPr algn="r"/>
            <a:r>
              <a:rPr lang="en-US" altLang="ko-KR" sz="1600" dirty="0">
                <a:latin typeface="+mn-ea"/>
                <a:hlinkClick r:id="rId10"/>
              </a:rPr>
              <a:t>https://</a:t>
            </a:r>
            <a:r>
              <a:rPr lang="en-US" altLang="ko-KR" sz="1600" dirty="0" smtClean="0">
                <a:latin typeface="+mn-ea"/>
                <a:hlinkClick r:id="rId10"/>
              </a:rPr>
              <a:t>github.com/huinee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5922" y="5750004"/>
            <a:ext cx="31266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진소영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</a:rPr>
              <a:t>syoung9606@naver.com</a:t>
            </a:r>
          </a:p>
          <a:p>
            <a:pPr algn="r"/>
            <a:r>
              <a:rPr lang="en-US" altLang="ko-KR" sz="1600" dirty="0">
                <a:latin typeface="+mn-ea"/>
                <a:hlinkClick r:id="rId11"/>
              </a:rPr>
              <a:t>https://</a:t>
            </a:r>
            <a:r>
              <a:rPr lang="en-US" altLang="ko-KR" sz="1600" dirty="0" smtClean="0">
                <a:latin typeface="+mn-ea"/>
                <a:hlinkClick r:id="rId11"/>
              </a:rPr>
              <a:t>github.com/syoung9606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557" r="-388" b="15259"/>
          <a:stretch/>
        </p:blipFill>
        <p:spPr>
          <a:xfrm>
            <a:off x="298817" y="1268760"/>
            <a:ext cx="2160000" cy="216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58817" y="1844824"/>
            <a:ext cx="32153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남솔민</a:t>
            </a:r>
            <a:r>
              <a:rPr lang="ko-KR" altLang="en-US" sz="1600" dirty="0" smtClean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nsm1027@naver.com</a:t>
            </a:r>
          </a:p>
          <a:p>
            <a:r>
              <a:rPr lang="en-US" altLang="ko-KR" sz="1600" dirty="0">
                <a:latin typeface="+mn-ea"/>
                <a:hlinkClick r:id="rId13"/>
              </a:rPr>
              <a:t>https://</a:t>
            </a:r>
            <a:r>
              <a:rPr lang="en-US" altLang="ko-KR" sz="1600" dirty="0" smtClean="0">
                <a:latin typeface="+mn-ea"/>
                <a:hlinkClick r:id="rId13"/>
              </a:rPr>
              <a:t>github.com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  <a:hlinkClick r:id="rId13"/>
              </a:rPr>
              <a:t>/</a:t>
            </a:r>
            <a:r>
              <a:rPr lang="en-US" altLang="ko-KR" sz="1600" u="sng" dirty="0" smtClean="0">
                <a:solidFill>
                  <a:srgbClr val="0070C0"/>
                </a:solidFill>
                <a:latin typeface="+mn-ea"/>
              </a:rPr>
              <a:t>Helloworldist</a:t>
            </a:r>
          </a:p>
          <a:p>
            <a:r>
              <a:rPr lang="ko-KR" altLang="en-US" sz="1600" dirty="0" smtClean="0">
                <a:latin typeface="+mn-ea"/>
              </a:rPr>
              <a:t>데이터 수집 및 분석</a:t>
            </a:r>
            <a:r>
              <a:rPr lang="en-US" altLang="ko-KR" sz="1600" dirty="0" smtClean="0">
                <a:latin typeface="+mn-ea"/>
              </a:rPr>
              <a:t> </a:t>
            </a:r>
            <a:endParaRPr lang="ko-KR" altLang="en-US" sz="1600" dirty="0" smtClean="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8" b="12448"/>
          <a:stretch/>
        </p:blipFill>
        <p:spPr>
          <a:xfrm>
            <a:off x="9192584" y="3573256"/>
            <a:ext cx="2160000" cy="216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50110" y="5733256"/>
            <a:ext cx="32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atin typeface="+mn-ea"/>
              </a:rPr>
              <a:t>박소연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rkdi100@naver.com</a:t>
            </a:r>
            <a:endParaRPr lang="en-US" altLang="ko-KR" sz="1600" dirty="0">
              <a:latin typeface="+mn-ea"/>
            </a:endParaRPr>
          </a:p>
          <a:p>
            <a:pPr algn="r"/>
            <a:r>
              <a:rPr lang="en-US" altLang="ko-KR" sz="1600" dirty="0">
                <a:latin typeface="+mn-ea"/>
                <a:hlinkClick r:id="rId15"/>
              </a:rPr>
              <a:t>https://</a:t>
            </a:r>
            <a:r>
              <a:rPr lang="en-US" altLang="ko-KR" sz="1600" dirty="0" smtClean="0">
                <a:latin typeface="+mn-ea"/>
                <a:hlinkClick r:id="rId15"/>
              </a:rPr>
              <a:t>github.com/Parksoyeon12</a:t>
            </a:r>
            <a:endParaRPr lang="en-US" altLang="ko-KR" sz="1600" dirty="0" smtClean="0">
              <a:latin typeface="+mn-ea"/>
            </a:endParaRPr>
          </a:p>
          <a:p>
            <a:pPr algn="r"/>
            <a:r>
              <a:rPr lang="ko-KR" altLang="en-US" sz="1600" dirty="0" smtClean="0">
                <a:latin typeface="+mn-ea"/>
              </a:rPr>
              <a:t>웹 개발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92" y="1178961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개발 동기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1412776"/>
            <a:ext cx="1040861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주변에 병원들은 많으나</a:t>
            </a:r>
            <a:r>
              <a:rPr lang="en-US" altLang="ko-KR" sz="2800" dirty="0" smtClean="0">
                <a:latin typeface="+mn-ea"/>
              </a:rPr>
              <a:t>, </a:t>
            </a:r>
            <a:r>
              <a:rPr lang="ko-KR" altLang="en-US" sz="2800" dirty="0" smtClean="0">
                <a:latin typeface="+mn-ea"/>
              </a:rPr>
              <a:t>어느 병원이 질 좋은 병원인지 모름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해당 병원에 대한 상세한 정보가 부족함</a:t>
            </a:r>
            <a:endParaRPr lang="en-US" altLang="ko-KR" sz="28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endParaRPr lang="en-US" altLang="ko-KR" sz="2800" dirty="0">
              <a:latin typeface="+mn-ea"/>
            </a:endParaRPr>
          </a:p>
          <a:p>
            <a:pPr marL="342900" indent="-342900">
              <a:lnSpc>
                <a:spcPct val="200000"/>
              </a:lnSpc>
              <a:buSzPct val="140000"/>
              <a:buAutoNum type="arabicPeriod"/>
            </a:pPr>
            <a:r>
              <a:rPr lang="ko-KR" altLang="en-US" sz="2800" dirty="0" smtClean="0">
                <a:latin typeface="+mn-ea"/>
              </a:rPr>
              <a:t> 해당 서비스를 통해 소개된 병원들은 경쟁력을 가질 수 있음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7301" y="2540375"/>
            <a:ext cx="946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검색을 통해 질병 별 평가 등급을 확인하고 우수한 등급의 병원을 선택할 수 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9183" y="4253026"/>
            <a:ext cx="771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검색을 통해 해당 병원의 진료과목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세부정보 등을 확인할 수 있다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1208657" y="2590388"/>
            <a:ext cx="324037" cy="300083"/>
          </a:xfrm>
          <a:prstGeom prst="rightArrow">
            <a:avLst/>
          </a:prstGeom>
          <a:solidFill>
            <a:srgbClr val="FF9A8B"/>
          </a:solidFill>
          <a:ln w="15875">
            <a:solidFill>
              <a:srgbClr val="404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199038" y="4306856"/>
            <a:ext cx="324037" cy="300083"/>
          </a:xfrm>
          <a:prstGeom prst="rightArrow">
            <a:avLst/>
          </a:prstGeom>
          <a:solidFill>
            <a:srgbClr val="FF9A8B"/>
          </a:solidFill>
          <a:ln w="15875">
            <a:solidFill>
              <a:srgbClr val="404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8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개발 환경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349" y="1285433"/>
            <a:ext cx="6336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운영체제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|</a:t>
            </a:r>
            <a:r>
              <a:rPr lang="ko-KR" altLang="en-US" sz="3000" dirty="0" smtClean="0">
                <a:latin typeface="+mn-ea"/>
              </a:rPr>
              <a:t>  </a:t>
            </a:r>
            <a:r>
              <a:rPr lang="en-US" altLang="ko-KR" sz="3000" dirty="0" smtClean="0">
                <a:latin typeface="+mn-ea"/>
              </a:rPr>
              <a:t>Ubuntu(18.04</a:t>
            </a:r>
            <a:r>
              <a:rPr lang="en-US" altLang="ko-KR" sz="3000" dirty="0" smtClean="0"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9905" y="2952403"/>
            <a:ext cx="7743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데이터 </a:t>
            </a:r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처리 </a:t>
            </a:r>
            <a:r>
              <a:rPr lang="ko-KR" altLang="en-US" sz="3000" dirty="0">
                <a:solidFill>
                  <a:srgbClr val="FF0000"/>
                </a:solidFill>
                <a:latin typeface="+mn-ea"/>
              </a:rPr>
              <a:t>및 </a:t>
            </a:r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분석</a:t>
            </a:r>
            <a:r>
              <a:rPr lang="ko-KR" altLang="en-US" sz="3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| 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Python 3.6-rpy2</a:t>
            </a:r>
          </a:p>
          <a:p>
            <a:endParaRPr lang="ko-KR" altLang="en-US" sz="30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3432" y="4805570"/>
            <a:ext cx="4935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en-US" altLang="ko-KR" sz="3000" dirty="0" smtClean="0">
                <a:latin typeface="+mn-ea"/>
              </a:rPr>
              <a:t> | </a:t>
            </a:r>
            <a:r>
              <a:rPr lang="en-US" altLang="ko-KR" sz="3000" dirty="0">
                <a:latin typeface="+mn-ea"/>
              </a:rPr>
              <a:t>Python </a:t>
            </a:r>
            <a:r>
              <a:rPr lang="en-US" altLang="ko-KR" sz="3000" dirty="0" smtClean="0">
                <a:latin typeface="+mn-ea"/>
              </a:rPr>
              <a:t>3.6-Django</a:t>
            </a:r>
            <a:endParaRPr lang="en-US" altLang="ko-KR" sz="3000" dirty="0">
              <a:latin typeface="+mn-ea"/>
            </a:endParaRPr>
          </a:p>
          <a:p>
            <a:endParaRPr lang="ko-KR" altLang="en-US" sz="3000" dirty="0" smtClean="0">
              <a:latin typeface="+mn-ea"/>
            </a:endParaRPr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1216"/>
          <a:stretch/>
        </p:blipFill>
        <p:spPr bwMode="auto">
          <a:xfrm>
            <a:off x="8342870" y="2952403"/>
            <a:ext cx="621452" cy="61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9536" y="206084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깃 허브로의 소스관리와 실질적인 개발을 </a:t>
            </a:r>
            <a:r>
              <a:rPr lang="ko-KR" altLang="en-US" sz="2000" dirty="0" err="1">
                <a:latin typeface="+mn-ea"/>
              </a:rPr>
              <a:t>리눅스의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우분투</a:t>
            </a:r>
            <a:r>
              <a:rPr lang="ko-KR" altLang="en-US" sz="2000" dirty="0">
                <a:latin typeface="+mn-ea"/>
              </a:rPr>
              <a:t> 환경에서 </a:t>
            </a:r>
            <a:r>
              <a:rPr lang="ko-KR" altLang="en-US" sz="2000" dirty="0" smtClean="0">
                <a:latin typeface="+mn-ea"/>
              </a:rPr>
              <a:t>행할 것임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379850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R</a:t>
            </a:r>
            <a:r>
              <a:rPr lang="ko-KR" altLang="en-US" sz="2000" dirty="0" smtClean="0">
                <a:latin typeface="+mn-ea"/>
              </a:rPr>
              <a:t>의 기능을 </a:t>
            </a:r>
            <a:r>
              <a:rPr lang="ko-KR" altLang="en-US" sz="2000" dirty="0" err="1" smtClean="0">
                <a:latin typeface="+mn-ea"/>
              </a:rPr>
              <a:t>파이썬</a:t>
            </a:r>
            <a:r>
              <a:rPr lang="ko-KR" altLang="en-US" sz="2000" dirty="0" smtClean="0">
                <a:latin typeface="+mn-ea"/>
              </a:rPr>
              <a:t> 내에서 사용할 수 있게 하는 </a:t>
            </a:r>
            <a:r>
              <a:rPr lang="en-US" altLang="ko-KR" sz="2000" dirty="0" smtClean="0">
                <a:latin typeface="+mn-ea"/>
              </a:rPr>
              <a:t>rpy2 </a:t>
            </a:r>
            <a:r>
              <a:rPr lang="ko-KR" altLang="en-US" sz="2000" dirty="0" smtClean="0">
                <a:latin typeface="+mn-ea"/>
              </a:rPr>
              <a:t>모듈을 사용하여 데이터 처리 및 </a:t>
            </a:r>
            <a:r>
              <a:rPr lang="ko-KR" altLang="en-US" sz="2000" dirty="0" smtClean="0">
                <a:latin typeface="+mn-ea"/>
              </a:rPr>
              <a:t>분석을 </a:t>
            </a:r>
            <a:r>
              <a:rPr lang="ko-KR" altLang="en-US" sz="2000" dirty="0" smtClean="0">
                <a:latin typeface="+mn-ea"/>
              </a:rPr>
              <a:t>실시할 것임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9536" y="562117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웹 서비스를 제공하기 위해 웹 페이지를 </a:t>
            </a:r>
            <a:r>
              <a:rPr lang="ko-KR" altLang="en-US" sz="2000" dirty="0" err="1" smtClean="0">
                <a:latin typeface="+mn-ea"/>
              </a:rPr>
              <a:t>파이썬으로</a:t>
            </a:r>
            <a:r>
              <a:rPr lang="ko-KR" altLang="en-US" sz="2000" dirty="0" smtClean="0">
                <a:latin typeface="+mn-ea"/>
              </a:rPr>
              <a:t> 작성</a:t>
            </a:r>
          </a:p>
        </p:txBody>
      </p:sp>
      <p:pic>
        <p:nvPicPr>
          <p:cNvPr id="4" name="Picture 2" descr="ì´ë¯¸ì§ ê²ìê²°ê³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4754303"/>
            <a:ext cx="2196009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´ë¯¸ì§ ê²ìê²°ê³¼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43" y="1108093"/>
            <a:ext cx="870960" cy="87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설계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268760"/>
            <a:ext cx="3827864" cy="2592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408" y="3997073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 </a:t>
            </a:r>
            <a:r>
              <a:rPr lang="ko-KR" altLang="en-US" b="1" dirty="0" err="1" smtClean="0"/>
              <a:t>발사믹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목업을</a:t>
            </a:r>
            <a:r>
              <a:rPr lang="ko-KR" altLang="en-US" b="1" dirty="0" smtClean="0"/>
              <a:t> 통한 설계 </a:t>
            </a:r>
            <a:r>
              <a:rPr lang="en-US" altLang="ko-KR" b="1" dirty="0" smtClean="0"/>
              <a:t>&gt;</a:t>
            </a:r>
            <a:endParaRPr lang="ko-KR" altLang="en-US" b="1" dirty="0" smtClean="0">
              <a:latin typeface="210 콤퓨타세탁 L" pitchFamily="18" charset="-127"/>
              <a:ea typeface="210 콤퓨타세탁 L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0671" y="5795972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 </a:t>
            </a:r>
            <a:r>
              <a:rPr lang="ko-KR" altLang="en-US" b="1" dirty="0" smtClean="0">
                <a:latin typeface="+mn-ea"/>
              </a:rPr>
              <a:t>서비스할 웹 페이지 화면</a:t>
            </a:r>
            <a:r>
              <a:rPr lang="en-US" altLang="ko-KR" b="1" dirty="0" smtClean="0">
                <a:latin typeface="+mn-ea"/>
              </a:rPr>
              <a:t> &gt;</a:t>
            </a:r>
            <a:endParaRPr lang="ko-KR" altLang="en-US" b="1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4850"/>
          <a:stretch/>
        </p:blipFill>
        <p:spPr>
          <a:xfrm>
            <a:off x="4655840" y="1328558"/>
            <a:ext cx="7164619" cy="4260681"/>
          </a:xfrm>
          <a:prstGeom prst="rect">
            <a:avLst/>
          </a:prstGeom>
          <a:ln w="15875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8" name="직사각형 7"/>
          <p:cNvSpPr/>
          <p:nvPr/>
        </p:nvSpPr>
        <p:spPr>
          <a:xfrm>
            <a:off x="5303912" y="1628800"/>
            <a:ext cx="2664296" cy="6480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1" name="직사각형 10"/>
          <p:cNvSpPr/>
          <p:nvPr/>
        </p:nvSpPr>
        <p:spPr>
          <a:xfrm>
            <a:off x="5133494" y="2420888"/>
            <a:ext cx="2906722" cy="3025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3" name="직사각형 12"/>
          <p:cNvSpPr/>
          <p:nvPr/>
        </p:nvSpPr>
        <p:spPr>
          <a:xfrm flipH="1" flipV="1">
            <a:off x="8112224" y="3573016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4" name="직사각형 13"/>
          <p:cNvSpPr/>
          <p:nvPr/>
        </p:nvSpPr>
        <p:spPr>
          <a:xfrm flipH="1" flipV="1">
            <a:off x="8112224" y="1620363"/>
            <a:ext cx="3603754" cy="18890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1298193" y="5611306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리스트에 나온 병원 위치 지도에 표시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75011" y="4177389"/>
            <a:ext cx="275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리스트에서 선택한 병원에 대한 세부정보 표시</a:t>
            </a:r>
            <a:endParaRPr lang="ko-KR" altLang="en-US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6948" y="133147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</a:rPr>
              <a:t>질병 명 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22144" y="2203487"/>
            <a:ext cx="275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+mn-ea"/>
              </a:rPr>
              <a:t>질병을 치료할 수 있는 병원 중 우수 평가 등급의 병원 출력</a:t>
            </a:r>
            <a:endParaRPr lang="ko-KR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9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시스템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32" name="사다리꼴 31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8128" y="1782339"/>
            <a:ext cx="1910429" cy="109713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동전"/>
          <p:cNvSpPr/>
          <p:nvPr/>
        </p:nvSpPr>
        <p:spPr>
          <a:xfrm>
            <a:off x="8256240" y="4610105"/>
            <a:ext cx="1335166" cy="133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1" name="컴퓨터"/>
          <p:cNvSpPr/>
          <p:nvPr/>
        </p:nvSpPr>
        <p:spPr>
          <a:xfrm>
            <a:off x="1343472" y="1988840"/>
            <a:ext cx="1227125" cy="9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6" y="0"/>
                </a:moveTo>
                <a:cubicBezTo>
                  <a:pt x="209" y="0"/>
                  <a:pt x="0" y="260"/>
                  <a:pt x="0" y="577"/>
                </a:cubicBezTo>
                <a:lnTo>
                  <a:pt x="0" y="17780"/>
                </a:lnTo>
                <a:cubicBezTo>
                  <a:pt x="0" y="18098"/>
                  <a:pt x="209" y="18358"/>
                  <a:pt x="466" y="18358"/>
                </a:cubicBezTo>
                <a:lnTo>
                  <a:pt x="8927" y="18358"/>
                </a:lnTo>
                <a:lnTo>
                  <a:pt x="8896" y="18519"/>
                </a:lnTo>
                <a:lnTo>
                  <a:pt x="8534" y="20765"/>
                </a:lnTo>
                <a:lnTo>
                  <a:pt x="7472" y="20765"/>
                </a:lnTo>
                <a:lnTo>
                  <a:pt x="7472" y="21600"/>
                </a:lnTo>
                <a:lnTo>
                  <a:pt x="10268" y="21600"/>
                </a:lnTo>
                <a:lnTo>
                  <a:pt x="10891" y="21600"/>
                </a:lnTo>
                <a:lnTo>
                  <a:pt x="13687" y="21600"/>
                </a:lnTo>
                <a:lnTo>
                  <a:pt x="13687" y="20765"/>
                </a:lnTo>
                <a:lnTo>
                  <a:pt x="12626" y="20765"/>
                </a:lnTo>
                <a:lnTo>
                  <a:pt x="12263" y="18519"/>
                </a:lnTo>
                <a:lnTo>
                  <a:pt x="12234" y="18358"/>
                </a:lnTo>
                <a:lnTo>
                  <a:pt x="21134" y="18358"/>
                </a:lnTo>
                <a:cubicBezTo>
                  <a:pt x="21391" y="18358"/>
                  <a:pt x="21600" y="18098"/>
                  <a:pt x="21600" y="17780"/>
                </a:cubicBezTo>
                <a:lnTo>
                  <a:pt x="21600" y="577"/>
                </a:lnTo>
                <a:cubicBezTo>
                  <a:pt x="21600" y="260"/>
                  <a:pt x="21391" y="0"/>
                  <a:pt x="21134" y="0"/>
                </a:cubicBezTo>
                <a:lnTo>
                  <a:pt x="466" y="0"/>
                </a:lnTo>
                <a:close/>
                <a:moveTo>
                  <a:pt x="10800" y="533"/>
                </a:moveTo>
                <a:cubicBezTo>
                  <a:pt x="10914" y="533"/>
                  <a:pt x="11008" y="649"/>
                  <a:pt x="11008" y="791"/>
                </a:cubicBezTo>
                <a:cubicBezTo>
                  <a:pt x="11008" y="933"/>
                  <a:pt x="10914" y="1046"/>
                  <a:pt x="10800" y="1046"/>
                </a:cubicBezTo>
                <a:cubicBezTo>
                  <a:pt x="10686" y="1046"/>
                  <a:pt x="10592" y="933"/>
                  <a:pt x="10592" y="791"/>
                </a:cubicBezTo>
                <a:cubicBezTo>
                  <a:pt x="10592" y="649"/>
                  <a:pt x="10686" y="533"/>
                  <a:pt x="10800" y="533"/>
                </a:cubicBezTo>
                <a:close/>
                <a:moveTo>
                  <a:pt x="1242" y="1732"/>
                </a:moveTo>
                <a:lnTo>
                  <a:pt x="20358" y="1732"/>
                </a:lnTo>
                <a:lnTo>
                  <a:pt x="20358" y="15228"/>
                </a:lnTo>
                <a:lnTo>
                  <a:pt x="1242" y="15228"/>
                </a:lnTo>
                <a:lnTo>
                  <a:pt x="1242" y="17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3" name="선"/>
          <p:cNvSpPr/>
          <p:nvPr/>
        </p:nvSpPr>
        <p:spPr>
          <a:xfrm>
            <a:off x="3121542" y="2133348"/>
            <a:ext cx="3550522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4" name="선"/>
          <p:cNvSpPr/>
          <p:nvPr/>
        </p:nvSpPr>
        <p:spPr>
          <a:xfrm flipH="1" flipV="1">
            <a:off x="3071662" y="2581668"/>
            <a:ext cx="36004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17" name="선"/>
          <p:cNvSpPr/>
          <p:nvPr/>
        </p:nvSpPr>
        <p:spPr>
          <a:xfrm>
            <a:off x="8256240" y="3212977"/>
            <a:ext cx="1" cy="11521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pic>
        <p:nvPicPr>
          <p:cNvPr id="1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90225" y="4593302"/>
            <a:ext cx="2249991" cy="149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59496" y="4365104"/>
            <a:ext cx="1301846" cy="1301845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선"/>
          <p:cNvSpPr/>
          <p:nvPr/>
        </p:nvSpPr>
        <p:spPr>
          <a:xfrm flipH="1">
            <a:off x="3236886" y="5097174"/>
            <a:ext cx="232878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4" name="선"/>
          <p:cNvSpPr/>
          <p:nvPr/>
        </p:nvSpPr>
        <p:spPr>
          <a:xfrm flipV="1">
            <a:off x="3071662" y="3087702"/>
            <a:ext cx="4176466" cy="14161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34875" y="148478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예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중이염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3712" y="28140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호평의 병원 리스트 제공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03273" y="330633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해당 키워드를 진료하는 병원 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DB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에서 탐색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및 의료기관상세정보</a:t>
            </a:r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API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로 세부정보 호출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85493" y="368094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+mn-ea"/>
              </a:rPr>
              <a:t>분석된 값 서버로 리턴</a:t>
            </a:r>
            <a:endParaRPr lang="ko-KR" altLang="en-US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0001" y="5248024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분석을 위해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00B050"/>
                </a:solidFill>
                <a:latin typeface="+mn-ea"/>
              </a:rPr>
              <a:t>rpy2 </a:t>
            </a:r>
            <a:r>
              <a:rPr lang="ko-KR" altLang="en-US" dirty="0" smtClean="0">
                <a:solidFill>
                  <a:srgbClr val="00B050"/>
                </a:solidFill>
                <a:latin typeface="+mn-ea"/>
              </a:rPr>
              <a:t>모듈 사용</a:t>
            </a:r>
            <a:endParaRPr lang="en-US" altLang="ko-KR" dirty="0" smtClean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7397" y="1783164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Request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3792" y="2541928"/>
            <a:ext cx="117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Response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82938" y="1352673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Server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81609" y="464669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DB</a:t>
            </a:r>
            <a:endParaRPr lang="ko-KR" altLang="en-US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59496" y="220486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Client</a:t>
            </a: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2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3877" y="1983603"/>
            <a:ext cx="100912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</a:t>
            </a:r>
            <a:r>
              <a:rPr lang="ko-KR" altLang="en-US" sz="2200" dirty="0" err="1" smtClean="0">
                <a:latin typeface="+mn-ea"/>
              </a:rPr>
              <a:t>기관명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주소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경도 및 위도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</a:t>
            </a:r>
            <a:r>
              <a:rPr lang="en-US" altLang="ko-KR" sz="2200" dirty="0" smtClean="0">
                <a:latin typeface="+mn-ea"/>
              </a:rPr>
              <a:t>      </a:t>
            </a:r>
            <a:r>
              <a:rPr lang="ko-KR" altLang="en-US" sz="2200" dirty="0" smtClean="0">
                <a:latin typeface="+mn-ea"/>
              </a:rPr>
              <a:t>전화번호 정보 제공하기 위함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3876" y="3898612"/>
            <a:ext cx="9166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웹 서비스에서 검색된 의료기관에 대한 시설정보</a:t>
            </a:r>
            <a:r>
              <a:rPr lang="en-US" altLang="ko-KR" sz="2200" dirty="0" smtClean="0">
                <a:latin typeface="+mn-ea"/>
              </a:rPr>
              <a:t>, </a:t>
            </a:r>
            <a:r>
              <a:rPr lang="ko-KR" altLang="en-US" sz="2200" dirty="0" smtClean="0">
                <a:latin typeface="+mn-ea"/>
              </a:rPr>
              <a:t>세부정보</a:t>
            </a:r>
            <a:r>
              <a:rPr lang="en-US" altLang="ko-KR" sz="2200" dirty="0" smtClean="0">
                <a:latin typeface="+mn-ea"/>
              </a:rPr>
              <a:t>,</a:t>
            </a:r>
          </a:p>
          <a:p>
            <a:r>
              <a:rPr lang="en-US" altLang="ko-KR" sz="2200" dirty="0">
                <a:latin typeface="+mn-ea"/>
              </a:rPr>
              <a:t>	 </a:t>
            </a:r>
            <a:r>
              <a:rPr lang="en-US" altLang="ko-KR" sz="2200" dirty="0" smtClean="0">
                <a:latin typeface="+mn-ea"/>
              </a:rPr>
              <a:t>     </a:t>
            </a:r>
            <a:r>
              <a:rPr lang="ko-KR" altLang="en-US" sz="2200" dirty="0" smtClean="0">
                <a:latin typeface="+mn-ea"/>
              </a:rPr>
              <a:t>교통정보 등을 표시하기 위함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3876" y="5813759"/>
            <a:ext cx="9704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rgbClr val="FF9A8B"/>
                </a:solidFill>
                <a:latin typeface="+mn-ea"/>
              </a:rPr>
              <a:t>사용 목적 </a:t>
            </a:r>
            <a:r>
              <a:rPr lang="en-US" altLang="ko-KR" sz="2200" b="1" dirty="0" smtClean="0">
                <a:latin typeface="+mn-ea"/>
              </a:rPr>
              <a:t>: </a:t>
            </a:r>
            <a:r>
              <a:rPr lang="ko-KR" altLang="en-US" sz="2200" dirty="0" smtClean="0">
                <a:latin typeface="+mn-ea"/>
              </a:rPr>
              <a:t>사용자에 의해 검색된 병원이 가지는 평가등급을 알려주기 위함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95401" y="1173711"/>
            <a:ext cx="2602268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5400" y="3088857"/>
            <a:ext cx="4316404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8444" y="5004004"/>
            <a:ext cx="4608512" cy="584217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5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rot="10800000">
            <a:off x="357351" y="0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351" y="1907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n-ea"/>
              </a:rPr>
              <a:t>데이터 레이아웃</a:t>
            </a:r>
            <a:endParaRPr lang="ko-KR" altLang="en-US" sz="4000" dirty="0">
              <a:latin typeface="+mn-ea"/>
            </a:endParaRPr>
          </a:p>
        </p:txBody>
      </p:sp>
      <p:sp>
        <p:nvSpPr>
          <p:cNvPr id="9" name="사다리꼴 8"/>
          <p:cNvSpPr/>
          <p:nvPr/>
        </p:nvSpPr>
        <p:spPr>
          <a:xfrm rot="10800000" flipV="1">
            <a:off x="357351" y="882938"/>
            <a:ext cx="11424745" cy="105103"/>
          </a:xfrm>
          <a:prstGeom prst="trapezoid">
            <a:avLst/>
          </a:prstGeom>
          <a:solidFill>
            <a:srgbClr val="A4B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7848" y="1340768"/>
            <a:ext cx="2561607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384" y="3559768"/>
            <a:ext cx="4248960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latin typeface="+mn-ea"/>
              </a:rPr>
              <a:t>의료기관별 상세정보 서비스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60096" y="3559768"/>
            <a:ext cx="4536504" cy="575089"/>
          </a:xfrm>
          <a:prstGeom prst="rect">
            <a:avLst/>
          </a:prstGeom>
          <a:solidFill>
            <a:srgbClr val="40455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+mn-ea"/>
              </a:rPr>
              <a:t>병원 평가결과 정보조회 서비스</a:t>
            </a:r>
            <a:endParaRPr lang="ko-KR" altLang="en-US" sz="2400" b="1" dirty="0">
              <a:latin typeface="+mn-ea"/>
            </a:endParaRPr>
          </a:p>
        </p:txBody>
      </p:sp>
      <p:cxnSp>
        <p:nvCxnSpPr>
          <p:cNvPr id="24" name="꺾인 연결선 23"/>
          <p:cNvCxnSpPr>
            <a:stCxn id="13" idx="1"/>
            <a:endCxn id="14" idx="0"/>
          </p:cNvCxnSpPr>
          <p:nvPr/>
        </p:nvCxnSpPr>
        <p:spPr>
          <a:xfrm rot="10800000" flipV="1">
            <a:off x="2675864" y="1628312"/>
            <a:ext cx="2051984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3"/>
            <a:endCxn id="15" idx="0"/>
          </p:cNvCxnSpPr>
          <p:nvPr/>
        </p:nvCxnSpPr>
        <p:spPr>
          <a:xfrm>
            <a:off x="7289455" y="1628313"/>
            <a:ext cx="1938893" cy="1931455"/>
          </a:xfrm>
          <a:prstGeom prst="bentConnector2">
            <a:avLst/>
          </a:prstGeom>
          <a:ln w="25400">
            <a:solidFill>
              <a:srgbClr val="FF9A8B"/>
            </a:solidFill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44645" y="2083917"/>
            <a:ext cx="5250155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n-ea"/>
              </a:rPr>
              <a:t>각 병원은 고유한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가짐</a:t>
            </a:r>
            <a:endParaRPr lang="en-US" altLang="ko-KR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FF9A8B"/>
                </a:solidFill>
                <a:latin typeface="+mn-ea"/>
              </a:rPr>
              <a:t>암호화된 </a:t>
            </a: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요양기호</a:t>
            </a:r>
            <a:r>
              <a:rPr lang="ko-KR" altLang="en-US" sz="2000" dirty="0" smtClean="0">
                <a:latin typeface="+mn-ea"/>
              </a:rPr>
              <a:t>는 병원들을 구분할 목적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384" y="4202260"/>
            <a:ext cx="46474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시설 및 세부정보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진료과목정보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교통정보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전문병원지정분야 정보 획득 가능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60096" y="4202260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9A8B"/>
                </a:solidFill>
                <a:latin typeface="+mn-ea"/>
              </a:rPr>
              <a:t>암호화된 요양기호</a:t>
            </a:r>
            <a:r>
              <a:rPr lang="ko-KR" altLang="en-US" sz="2000" dirty="0" smtClean="0">
                <a:latin typeface="+mn-ea"/>
              </a:rPr>
              <a:t>를 통해 특정 병원의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병원평가등급기준목록조회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병원전체평가결과목록조회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n-ea"/>
              </a:rPr>
              <a:t>질병</a:t>
            </a:r>
            <a:r>
              <a:rPr lang="en-US" altLang="ko-KR" sz="2000" dirty="0" smtClean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수술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평가결과목록조회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615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527" y="1232589"/>
            <a:ext cx="1922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암호화된 요양기호</a:t>
            </a:r>
            <a:r>
              <a:rPr lang="en-US" altLang="ko-KR" sz="1600" dirty="0" smtClean="0"/>
              <a:t>Ex) JDQ4MTAxMiM1MSMkMSMkMCMkODkkMzgxMzUxIzExIyQxI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210 콤퓨타세탁 L" pitchFamily="18" charset="-127"/>
            <a:ea typeface="210 콤퓨타세탁 L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643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210 콤퓨타세탁 L</vt:lpstr>
      <vt:lpstr>Helvetica Neue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쏠미니</dc:creator>
  <cp:lastModifiedBy>쏠미니</cp:lastModifiedBy>
  <cp:revision>161</cp:revision>
  <dcterms:created xsi:type="dcterms:W3CDTF">2018-03-20T01:37:03Z</dcterms:created>
  <dcterms:modified xsi:type="dcterms:W3CDTF">2018-05-01T16:13:15Z</dcterms:modified>
</cp:coreProperties>
</file>