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A8B"/>
    <a:srgbClr val="404551"/>
    <a:srgbClr val="A4B1C4"/>
    <a:srgbClr val="B6D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Objects="1">
      <p:cViewPr varScale="1">
        <p:scale>
          <a:sx n="87" d="100"/>
          <a:sy n="87" d="100"/>
        </p:scale>
        <p:origin x="52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B6A62F-9EEA-4D89-91F1-3ABED192699A}" type="doc">
      <dgm:prSet loTypeId="urn:microsoft.com/office/officeart/2005/8/layout/chart3" loCatId="relationship" qsTypeId="urn:microsoft.com/office/officeart/2005/8/quickstyle/simple1" qsCatId="simple" csTypeId="urn:microsoft.com/office/officeart/2005/8/colors/colorful4" csCatId="colorful" phldr="1"/>
      <dgm:spPr/>
    </dgm:pt>
    <dgm:pt modelId="{1E3E60B1-D522-417D-AFA9-BA6EA2B77BF0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rPr>
            <a:t>병렬처리</a:t>
          </a:r>
          <a:endParaRPr lang="en-US" altLang="ko-KR" b="1" dirty="0" smtClean="0">
            <a:solidFill>
              <a:schemeClr val="tx1"/>
            </a:solidFill>
            <a:latin typeface="210 콤퓨타세탁 L" panose="02020603020101020101" pitchFamily="18" charset="-127"/>
            <a:ea typeface="210 콤퓨타세탁 L" panose="02020603020101020101" pitchFamily="18" charset="-127"/>
          </a:endParaRPr>
        </a:p>
        <a:p>
          <a:pPr latinLnBrk="1"/>
          <a:r>
            <a:rPr lang="ko-KR" altLang="en-US" b="1" dirty="0" smtClean="0">
              <a:latin typeface="210 콤퓨타세탁 L" panose="02020603020101020101" pitchFamily="18" charset="-127"/>
              <a:ea typeface="210 콤퓨타세탁 L" panose="02020603020101020101" pitchFamily="18" charset="-127"/>
            </a:rPr>
            <a:t>김민중</a:t>
          </a:r>
          <a:endParaRPr lang="ko-KR" altLang="en-US" b="1" dirty="0">
            <a:latin typeface="210 콤퓨타세탁 L" panose="02020603020101020101" pitchFamily="18" charset="-127"/>
            <a:ea typeface="210 콤퓨타세탁 L" panose="02020603020101020101" pitchFamily="18" charset="-127"/>
          </a:endParaRPr>
        </a:p>
      </dgm:t>
    </dgm:pt>
    <dgm:pt modelId="{696ECFAA-F85E-4232-995C-B8D648FC873B}" type="parTrans" cxnId="{C0D7CCF2-687C-4B29-AC70-0B6329310A84}">
      <dgm:prSet/>
      <dgm:spPr/>
      <dgm:t>
        <a:bodyPr/>
        <a:lstStyle/>
        <a:p>
          <a:pPr latinLnBrk="1"/>
          <a:endParaRPr lang="ko-KR" altLang="en-US" b="1">
            <a:latin typeface="210 콤퓨타세탁 L" panose="02020603020101020101" pitchFamily="18" charset="-127"/>
            <a:ea typeface="210 콤퓨타세탁 L" panose="02020603020101020101" pitchFamily="18" charset="-127"/>
          </a:endParaRPr>
        </a:p>
      </dgm:t>
    </dgm:pt>
    <dgm:pt modelId="{3C1B05EE-A62A-4FCA-9AD1-1682513424F6}" type="sibTrans" cxnId="{C0D7CCF2-687C-4B29-AC70-0B6329310A84}">
      <dgm:prSet/>
      <dgm:spPr/>
      <dgm:t>
        <a:bodyPr/>
        <a:lstStyle/>
        <a:p>
          <a:pPr latinLnBrk="1"/>
          <a:endParaRPr lang="ko-KR" altLang="en-US" b="1">
            <a:latin typeface="210 콤퓨타세탁 L" panose="02020603020101020101" pitchFamily="18" charset="-127"/>
            <a:ea typeface="210 콤퓨타세탁 L" panose="02020603020101020101" pitchFamily="18" charset="-127"/>
          </a:endParaRPr>
        </a:p>
      </dgm:t>
    </dgm:pt>
    <dgm:pt modelId="{F465C321-07C1-43D9-BF36-99C79E643BA1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rPr>
            <a:t>데이터 수집 및 분석</a:t>
          </a:r>
          <a:endParaRPr lang="en-US" altLang="ko-KR" b="1" dirty="0" smtClean="0">
            <a:solidFill>
              <a:schemeClr val="tx1"/>
            </a:solidFill>
            <a:latin typeface="210 콤퓨타세탁 L" panose="02020603020101020101" pitchFamily="18" charset="-127"/>
            <a:ea typeface="210 콤퓨타세탁 L" panose="02020603020101020101" pitchFamily="18" charset="-127"/>
          </a:endParaRPr>
        </a:p>
        <a:p>
          <a:pPr latinLnBrk="1"/>
          <a:r>
            <a:rPr lang="ko-KR" altLang="en-US" b="1" dirty="0" err="1" smtClean="0">
              <a:latin typeface="210 콤퓨타세탁 L" panose="02020603020101020101" pitchFamily="18" charset="-127"/>
              <a:ea typeface="210 콤퓨타세탁 L" panose="02020603020101020101" pitchFamily="18" charset="-127"/>
            </a:rPr>
            <a:t>남솔민</a:t>
          </a:r>
          <a:endParaRPr lang="en-US" altLang="ko-KR" b="1" dirty="0" smtClean="0">
            <a:latin typeface="210 콤퓨타세탁 L" panose="02020603020101020101" pitchFamily="18" charset="-127"/>
            <a:ea typeface="210 콤퓨타세탁 L" panose="02020603020101020101" pitchFamily="18" charset="-127"/>
          </a:endParaRPr>
        </a:p>
        <a:p>
          <a:pPr latinLnBrk="1"/>
          <a:r>
            <a:rPr lang="ko-KR" altLang="en-US" b="1" dirty="0" err="1" smtClean="0">
              <a:latin typeface="210 콤퓨타세탁 L" panose="02020603020101020101" pitchFamily="18" charset="-127"/>
              <a:ea typeface="210 콤퓨타세탁 L" panose="02020603020101020101" pitchFamily="18" charset="-127"/>
            </a:rPr>
            <a:t>김새흰</a:t>
          </a:r>
          <a:endParaRPr lang="ko-KR" altLang="en-US" b="1" dirty="0">
            <a:latin typeface="210 콤퓨타세탁 L" panose="02020603020101020101" pitchFamily="18" charset="-127"/>
            <a:ea typeface="210 콤퓨타세탁 L" panose="02020603020101020101" pitchFamily="18" charset="-127"/>
          </a:endParaRPr>
        </a:p>
      </dgm:t>
    </dgm:pt>
    <dgm:pt modelId="{B26D557F-A6BF-4BB0-9F5A-66291AA7F11D}" type="parTrans" cxnId="{DF3B8D9C-06D4-4B44-8E06-B5E09614DB77}">
      <dgm:prSet/>
      <dgm:spPr/>
      <dgm:t>
        <a:bodyPr/>
        <a:lstStyle/>
        <a:p>
          <a:pPr latinLnBrk="1"/>
          <a:endParaRPr lang="ko-KR" altLang="en-US" b="1">
            <a:latin typeface="210 콤퓨타세탁 L" panose="02020603020101020101" pitchFamily="18" charset="-127"/>
            <a:ea typeface="210 콤퓨타세탁 L" panose="02020603020101020101" pitchFamily="18" charset="-127"/>
          </a:endParaRPr>
        </a:p>
      </dgm:t>
    </dgm:pt>
    <dgm:pt modelId="{0AE0D5D8-D405-403F-824D-A5BA19842C3A}" type="sibTrans" cxnId="{DF3B8D9C-06D4-4B44-8E06-B5E09614DB77}">
      <dgm:prSet/>
      <dgm:spPr/>
      <dgm:t>
        <a:bodyPr/>
        <a:lstStyle/>
        <a:p>
          <a:pPr latinLnBrk="1"/>
          <a:endParaRPr lang="ko-KR" altLang="en-US" b="1">
            <a:latin typeface="210 콤퓨타세탁 L" panose="02020603020101020101" pitchFamily="18" charset="-127"/>
            <a:ea typeface="210 콤퓨타세탁 L" panose="02020603020101020101" pitchFamily="18" charset="-127"/>
          </a:endParaRPr>
        </a:p>
      </dgm:t>
    </dgm:pt>
    <dgm:pt modelId="{8D946892-B715-4E7F-9A03-87FE1DAD8AA0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rPr>
            <a:t>웹 개발</a:t>
          </a:r>
          <a:endParaRPr lang="en-US" altLang="ko-KR" b="1" dirty="0" smtClean="0">
            <a:solidFill>
              <a:schemeClr val="tx1"/>
            </a:solidFill>
            <a:latin typeface="210 콤퓨타세탁 L" panose="02020603020101020101" pitchFamily="18" charset="-127"/>
            <a:ea typeface="210 콤퓨타세탁 L" panose="02020603020101020101" pitchFamily="18" charset="-127"/>
          </a:endParaRPr>
        </a:p>
        <a:p>
          <a:pPr latinLnBrk="1"/>
          <a:r>
            <a:rPr lang="ko-KR" altLang="en-US" b="1" dirty="0" smtClean="0">
              <a:latin typeface="210 콤퓨타세탁 L" panose="02020603020101020101" pitchFamily="18" charset="-127"/>
              <a:ea typeface="210 콤퓨타세탁 L" panose="02020603020101020101" pitchFamily="18" charset="-127"/>
            </a:rPr>
            <a:t>진소영</a:t>
          </a:r>
          <a:endParaRPr lang="en-US" altLang="ko-KR" b="1" dirty="0" smtClean="0">
            <a:latin typeface="210 콤퓨타세탁 L" panose="02020603020101020101" pitchFamily="18" charset="-127"/>
            <a:ea typeface="210 콤퓨타세탁 L" panose="02020603020101020101" pitchFamily="18" charset="-127"/>
          </a:endParaRPr>
        </a:p>
        <a:p>
          <a:pPr latinLnBrk="1"/>
          <a:r>
            <a:rPr lang="ko-KR" altLang="en-US" b="1" dirty="0" smtClean="0">
              <a:latin typeface="210 콤퓨타세탁 L" panose="02020603020101020101" pitchFamily="18" charset="-127"/>
              <a:ea typeface="210 콤퓨타세탁 L" panose="02020603020101020101" pitchFamily="18" charset="-127"/>
            </a:rPr>
            <a:t>박소연</a:t>
          </a:r>
          <a:endParaRPr lang="ko-KR" altLang="en-US" b="1" dirty="0">
            <a:latin typeface="210 콤퓨타세탁 L" panose="02020603020101020101" pitchFamily="18" charset="-127"/>
            <a:ea typeface="210 콤퓨타세탁 L" panose="02020603020101020101" pitchFamily="18" charset="-127"/>
          </a:endParaRPr>
        </a:p>
      </dgm:t>
    </dgm:pt>
    <dgm:pt modelId="{04CDDB62-76FD-471F-9A98-FC7DC0AEE674}" type="parTrans" cxnId="{554CBA2D-B239-439E-8685-32AABC8F0E36}">
      <dgm:prSet/>
      <dgm:spPr/>
      <dgm:t>
        <a:bodyPr/>
        <a:lstStyle/>
        <a:p>
          <a:pPr latinLnBrk="1"/>
          <a:endParaRPr lang="ko-KR" altLang="en-US" b="1">
            <a:latin typeface="210 콤퓨타세탁 L" panose="02020603020101020101" pitchFamily="18" charset="-127"/>
            <a:ea typeface="210 콤퓨타세탁 L" panose="02020603020101020101" pitchFamily="18" charset="-127"/>
          </a:endParaRPr>
        </a:p>
      </dgm:t>
    </dgm:pt>
    <dgm:pt modelId="{A42C848A-8B6E-4792-B27F-A50EF1B8B98B}" type="sibTrans" cxnId="{554CBA2D-B239-439E-8685-32AABC8F0E36}">
      <dgm:prSet/>
      <dgm:spPr/>
      <dgm:t>
        <a:bodyPr/>
        <a:lstStyle/>
        <a:p>
          <a:pPr latinLnBrk="1"/>
          <a:endParaRPr lang="ko-KR" altLang="en-US" b="1">
            <a:latin typeface="210 콤퓨타세탁 L" panose="02020603020101020101" pitchFamily="18" charset="-127"/>
            <a:ea typeface="210 콤퓨타세탁 L" panose="02020603020101020101" pitchFamily="18" charset="-127"/>
          </a:endParaRPr>
        </a:p>
      </dgm:t>
    </dgm:pt>
    <dgm:pt modelId="{F240C013-83E0-4061-81FD-0278AC1CF155}" type="pres">
      <dgm:prSet presAssocID="{AAB6A62F-9EEA-4D89-91F1-3ABED192699A}" presName="compositeShape" presStyleCnt="0">
        <dgm:presLayoutVars>
          <dgm:chMax val="7"/>
          <dgm:dir/>
          <dgm:resizeHandles val="exact"/>
        </dgm:presLayoutVars>
      </dgm:prSet>
      <dgm:spPr/>
    </dgm:pt>
    <dgm:pt modelId="{B61FF39B-85CC-4C44-94F5-91030DBB461E}" type="pres">
      <dgm:prSet presAssocID="{AAB6A62F-9EEA-4D89-91F1-3ABED192699A}" presName="wedge1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D94B4E9E-C057-4C66-B05C-0966BAC09FD5}" type="pres">
      <dgm:prSet presAssocID="{AAB6A62F-9EEA-4D89-91F1-3ABED192699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FE3B2A0-6175-4724-AF61-AD0DE99E2E2F}" type="pres">
      <dgm:prSet presAssocID="{AAB6A62F-9EEA-4D89-91F1-3ABED192699A}" presName="wedge2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5BDFEA09-E12A-4409-807F-665AD9B5287D}" type="pres">
      <dgm:prSet presAssocID="{AAB6A62F-9EEA-4D89-91F1-3ABED192699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199421-D234-459D-AC07-F593E8C838C4}" type="pres">
      <dgm:prSet presAssocID="{AAB6A62F-9EEA-4D89-91F1-3ABED192699A}" presName="wedge3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05165C35-3108-4111-A718-53747C5EA028}" type="pres">
      <dgm:prSet presAssocID="{AAB6A62F-9EEA-4D89-91F1-3ABED192699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459C50B-DF3C-4D12-8482-BC5D8940BD47}" type="presOf" srcId="{8D946892-B715-4E7F-9A03-87FE1DAD8AA0}" destId="{66199421-D234-459D-AC07-F593E8C838C4}" srcOrd="0" destOrd="0" presId="urn:microsoft.com/office/officeart/2005/8/layout/chart3"/>
    <dgm:cxn modelId="{D8700D22-267A-4DBC-A892-9255EFB4BA41}" type="presOf" srcId="{1E3E60B1-D522-417D-AFA9-BA6EA2B77BF0}" destId="{B61FF39B-85CC-4C44-94F5-91030DBB461E}" srcOrd="0" destOrd="0" presId="urn:microsoft.com/office/officeart/2005/8/layout/chart3"/>
    <dgm:cxn modelId="{BF348B53-2135-4B96-AF93-662985B822DF}" type="presOf" srcId="{F465C321-07C1-43D9-BF36-99C79E643BA1}" destId="{5BDFEA09-E12A-4409-807F-665AD9B5287D}" srcOrd="1" destOrd="0" presId="urn:microsoft.com/office/officeart/2005/8/layout/chart3"/>
    <dgm:cxn modelId="{554CBA2D-B239-439E-8685-32AABC8F0E36}" srcId="{AAB6A62F-9EEA-4D89-91F1-3ABED192699A}" destId="{8D946892-B715-4E7F-9A03-87FE1DAD8AA0}" srcOrd="2" destOrd="0" parTransId="{04CDDB62-76FD-471F-9A98-FC7DC0AEE674}" sibTransId="{A42C848A-8B6E-4792-B27F-A50EF1B8B98B}"/>
    <dgm:cxn modelId="{8CB6A7AE-7DF9-498F-8105-5F21F7D4F6C8}" type="presOf" srcId="{F465C321-07C1-43D9-BF36-99C79E643BA1}" destId="{1FE3B2A0-6175-4724-AF61-AD0DE99E2E2F}" srcOrd="0" destOrd="0" presId="urn:microsoft.com/office/officeart/2005/8/layout/chart3"/>
    <dgm:cxn modelId="{174A309B-3E52-4A46-ABFD-651C06BB7CB8}" type="presOf" srcId="{AAB6A62F-9EEA-4D89-91F1-3ABED192699A}" destId="{F240C013-83E0-4061-81FD-0278AC1CF155}" srcOrd="0" destOrd="0" presId="urn:microsoft.com/office/officeart/2005/8/layout/chart3"/>
    <dgm:cxn modelId="{DF3B8D9C-06D4-4B44-8E06-B5E09614DB77}" srcId="{AAB6A62F-9EEA-4D89-91F1-3ABED192699A}" destId="{F465C321-07C1-43D9-BF36-99C79E643BA1}" srcOrd="1" destOrd="0" parTransId="{B26D557F-A6BF-4BB0-9F5A-66291AA7F11D}" sibTransId="{0AE0D5D8-D405-403F-824D-A5BA19842C3A}"/>
    <dgm:cxn modelId="{C0D7CCF2-687C-4B29-AC70-0B6329310A84}" srcId="{AAB6A62F-9EEA-4D89-91F1-3ABED192699A}" destId="{1E3E60B1-D522-417D-AFA9-BA6EA2B77BF0}" srcOrd="0" destOrd="0" parTransId="{696ECFAA-F85E-4232-995C-B8D648FC873B}" sibTransId="{3C1B05EE-A62A-4FCA-9AD1-1682513424F6}"/>
    <dgm:cxn modelId="{9C12F6EF-5E5C-441B-A7B1-F9D1525E89E5}" type="presOf" srcId="{8D946892-B715-4E7F-9A03-87FE1DAD8AA0}" destId="{05165C35-3108-4111-A718-53747C5EA028}" srcOrd="1" destOrd="0" presId="urn:microsoft.com/office/officeart/2005/8/layout/chart3"/>
    <dgm:cxn modelId="{B4DB4F6A-B765-442D-B260-A0E85DB07B07}" type="presOf" srcId="{1E3E60B1-D522-417D-AFA9-BA6EA2B77BF0}" destId="{D94B4E9E-C057-4C66-B05C-0966BAC09FD5}" srcOrd="1" destOrd="0" presId="urn:microsoft.com/office/officeart/2005/8/layout/chart3"/>
    <dgm:cxn modelId="{F7FF5592-7B53-440C-BD83-A4A222C95BB6}" type="presParOf" srcId="{F240C013-83E0-4061-81FD-0278AC1CF155}" destId="{B61FF39B-85CC-4C44-94F5-91030DBB461E}" srcOrd="0" destOrd="0" presId="urn:microsoft.com/office/officeart/2005/8/layout/chart3"/>
    <dgm:cxn modelId="{33521871-2D19-40DC-A395-B76EF479254A}" type="presParOf" srcId="{F240C013-83E0-4061-81FD-0278AC1CF155}" destId="{D94B4E9E-C057-4C66-B05C-0966BAC09FD5}" srcOrd="1" destOrd="0" presId="urn:microsoft.com/office/officeart/2005/8/layout/chart3"/>
    <dgm:cxn modelId="{D6DBB9F3-4D52-4984-A171-EF37BCDDE437}" type="presParOf" srcId="{F240C013-83E0-4061-81FD-0278AC1CF155}" destId="{1FE3B2A0-6175-4724-AF61-AD0DE99E2E2F}" srcOrd="2" destOrd="0" presId="urn:microsoft.com/office/officeart/2005/8/layout/chart3"/>
    <dgm:cxn modelId="{A4B4383C-7FC0-4FE0-A5ED-4F7494EC920C}" type="presParOf" srcId="{F240C013-83E0-4061-81FD-0278AC1CF155}" destId="{5BDFEA09-E12A-4409-807F-665AD9B5287D}" srcOrd="3" destOrd="0" presId="urn:microsoft.com/office/officeart/2005/8/layout/chart3"/>
    <dgm:cxn modelId="{0E2F3771-0B36-4FDB-BEBD-EF725FA410F2}" type="presParOf" srcId="{F240C013-83E0-4061-81FD-0278AC1CF155}" destId="{66199421-D234-459D-AC07-F593E8C838C4}" srcOrd="4" destOrd="0" presId="urn:microsoft.com/office/officeart/2005/8/layout/chart3"/>
    <dgm:cxn modelId="{ADFCED73-2F5E-43A8-8BB9-9CB8EFCAC60A}" type="presParOf" srcId="{F240C013-83E0-4061-81FD-0278AC1CF155}" destId="{05165C35-3108-4111-A718-53747C5EA028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FF39B-85CC-4C44-94F5-91030DBB461E}">
      <dsp:nvSpPr>
        <dsp:cNvPr id="0" name=""/>
        <dsp:cNvSpPr/>
      </dsp:nvSpPr>
      <dsp:spPr>
        <a:xfrm>
          <a:off x="3976401" y="386994"/>
          <a:ext cx="4815935" cy="4815935"/>
        </a:xfrm>
        <a:prstGeom prst="pie">
          <a:avLst>
            <a:gd name="adj1" fmla="val 16200000"/>
            <a:gd name="adj2" fmla="val 1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rPr>
            <a:t>병렬처리</a:t>
          </a:r>
          <a:endParaRPr lang="en-US" altLang="ko-KR" sz="2000" b="1" kern="1200" dirty="0" smtClean="0">
            <a:solidFill>
              <a:schemeClr val="tx1"/>
            </a:solidFill>
            <a:latin typeface="210 콤퓨타세탁 L" panose="02020603020101020101" pitchFamily="18" charset="-127"/>
            <a:ea typeface="210 콤퓨타세탁 L" panose="02020603020101020101" pitchFamily="18" charset="-127"/>
          </a:endParaRPr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>
              <a:latin typeface="210 콤퓨타세탁 L" panose="02020603020101020101" pitchFamily="18" charset="-127"/>
              <a:ea typeface="210 콤퓨타세탁 L" panose="02020603020101020101" pitchFamily="18" charset="-127"/>
            </a:rPr>
            <a:t>김민중</a:t>
          </a:r>
          <a:endParaRPr lang="ko-KR" altLang="en-US" sz="2000" b="1" kern="1200" dirty="0">
            <a:latin typeface="210 콤퓨타세탁 L" panose="02020603020101020101" pitchFamily="18" charset="-127"/>
            <a:ea typeface="210 콤퓨타세탁 L" panose="02020603020101020101" pitchFamily="18" charset="-127"/>
          </a:endParaRPr>
        </a:p>
      </dsp:txBody>
      <dsp:txXfrm>
        <a:off x="6594779" y="1275649"/>
        <a:ext cx="1633977" cy="1605311"/>
      </dsp:txXfrm>
    </dsp:sp>
    <dsp:sp modelId="{1FE3B2A0-6175-4724-AF61-AD0DE99E2E2F}">
      <dsp:nvSpPr>
        <dsp:cNvPr id="0" name=""/>
        <dsp:cNvSpPr/>
      </dsp:nvSpPr>
      <dsp:spPr>
        <a:xfrm>
          <a:off x="3728151" y="530326"/>
          <a:ext cx="4815935" cy="4815935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rPr>
            <a:t>데이터 수집 및 분석</a:t>
          </a:r>
          <a:endParaRPr lang="en-US" altLang="ko-KR" sz="2000" b="1" kern="1200" dirty="0" smtClean="0">
            <a:solidFill>
              <a:schemeClr val="tx1"/>
            </a:solidFill>
            <a:latin typeface="210 콤퓨타세탁 L" panose="02020603020101020101" pitchFamily="18" charset="-127"/>
            <a:ea typeface="210 콤퓨타세탁 L" panose="02020603020101020101" pitchFamily="18" charset="-127"/>
          </a:endParaRPr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err="1" smtClean="0">
              <a:latin typeface="210 콤퓨타세탁 L" panose="02020603020101020101" pitchFamily="18" charset="-127"/>
              <a:ea typeface="210 콤퓨타세탁 L" panose="02020603020101020101" pitchFamily="18" charset="-127"/>
            </a:rPr>
            <a:t>남솔민</a:t>
          </a:r>
          <a:endParaRPr lang="en-US" altLang="ko-KR" sz="2000" b="1" kern="1200" dirty="0" smtClean="0">
            <a:latin typeface="210 콤퓨타세탁 L" panose="02020603020101020101" pitchFamily="18" charset="-127"/>
            <a:ea typeface="210 콤퓨타세탁 L" panose="02020603020101020101" pitchFamily="18" charset="-127"/>
          </a:endParaRPr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err="1" smtClean="0">
              <a:latin typeface="210 콤퓨타세탁 L" panose="02020603020101020101" pitchFamily="18" charset="-127"/>
              <a:ea typeface="210 콤퓨타세탁 L" panose="02020603020101020101" pitchFamily="18" charset="-127"/>
            </a:rPr>
            <a:t>김새흰</a:t>
          </a:r>
          <a:endParaRPr lang="ko-KR" altLang="en-US" sz="2000" b="1" kern="1200" dirty="0">
            <a:latin typeface="210 콤퓨타세탁 L" panose="02020603020101020101" pitchFamily="18" charset="-127"/>
            <a:ea typeface="210 콤퓨타세탁 L" panose="02020603020101020101" pitchFamily="18" charset="-127"/>
          </a:endParaRPr>
        </a:p>
      </dsp:txBody>
      <dsp:txXfrm>
        <a:off x="5046800" y="3568951"/>
        <a:ext cx="2178637" cy="1490646"/>
      </dsp:txXfrm>
    </dsp:sp>
    <dsp:sp modelId="{66199421-D234-459D-AC07-F593E8C838C4}">
      <dsp:nvSpPr>
        <dsp:cNvPr id="0" name=""/>
        <dsp:cNvSpPr/>
      </dsp:nvSpPr>
      <dsp:spPr>
        <a:xfrm>
          <a:off x="3728151" y="530326"/>
          <a:ext cx="4815935" cy="4815935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rPr>
            <a:t>웹 개발</a:t>
          </a:r>
          <a:endParaRPr lang="en-US" altLang="ko-KR" sz="2000" b="1" kern="1200" dirty="0" smtClean="0">
            <a:solidFill>
              <a:schemeClr val="tx1"/>
            </a:solidFill>
            <a:latin typeface="210 콤퓨타세탁 L" panose="02020603020101020101" pitchFamily="18" charset="-127"/>
            <a:ea typeface="210 콤퓨타세탁 L" panose="02020603020101020101" pitchFamily="18" charset="-127"/>
          </a:endParaRPr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>
              <a:latin typeface="210 콤퓨타세탁 L" panose="02020603020101020101" pitchFamily="18" charset="-127"/>
              <a:ea typeface="210 콤퓨타세탁 L" panose="02020603020101020101" pitchFamily="18" charset="-127"/>
            </a:rPr>
            <a:t>진소영</a:t>
          </a:r>
          <a:endParaRPr lang="en-US" altLang="ko-KR" sz="2000" b="1" kern="1200" dirty="0" smtClean="0">
            <a:latin typeface="210 콤퓨타세탁 L" panose="02020603020101020101" pitchFamily="18" charset="-127"/>
            <a:ea typeface="210 콤퓨타세탁 L" panose="02020603020101020101" pitchFamily="18" charset="-127"/>
          </a:endParaRPr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>
              <a:latin typeface="210 콤퓨타세탁 L" panose="02020603020101020101" pitchFamily="18" charset="-127"/>
              <a:ea typeface="210 콤퓨타세탁 L" panose="02020603020101020101" pitchFamily="18" charset="-127"/>
            </a:rPr>
            <a:t>박소연</a:t>
          </a:r>
          <a:endParaRPr lang="ko-KR" altLang="en-US" sz="2000" b="1" kern="1200" dirty="0">
            <a:latin typeface="210 콤퓨타세탁 L" panose="02020603020101020101" pitchFamily="18" charset="-127"/>
            <a:ea typeface="210 콤퓨타세탁 L" panose="02020603020101020101" pitchFamily="18" charset="-127"/>
          </a:endParaRPr>
        </a:p>
      </dsp:txBody>
      <dsp:txXfrm>
        <a:off x="4244144" y="1476313"/>
        <a:ext cx="1633977" cy="16053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78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82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06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64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04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21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26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70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91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7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10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7775-1B4C-4C00-899D-B495F350D141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49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centos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www.ubuntu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adoop.apache.org/" TargetMode="Externa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rpy2.bitbucket.io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4654364"/>
            <a:ext cx="12192000" cy="2212428"/>
          </a:xfrm>
          <a:prstGeom prst="rect">
            <a:avLst/>
          </a:prstGeom>
          <a:solidFill>
            <a:srgbClr val="40455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63952" y="2520057"/>
            <a:ext cx="66967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좋은 병원을 </a:t>
            </a:r>
            <a:r>
              <a:rPr lang="ko-KR" altLang="en-US" sz="60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알려줘</a:t>
            </a:r>
            <a:r>
              <a:rPr lang="en-US" altLang="ko-KR" sz="60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!!</a:t>
            </a:r>
            <a:endParaRPr lang="ko-KR" altLang="en-US" sz="60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4284276"/>
            <a:ext cx="12192000" cy="2582516"/>
          </a:xfrm>
          <a:prstGeom prst="rect">
            <a:avLst/>
          </a:prstGeom>
          <a:solidFill>
            <a:srgbClr val="40455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64278" y="1747796"/>
            <a:ext cx="58828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공공데이터를 활용한 의료 웹 서비스</a:t>
            </a:r>
            <a:endParaRPr lang="ko-KR" altLang="en-US" sz="3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80883" y="4423171"/>
            <a:ext cx="567633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3</a:t>
            </a:r>
            <a:r>
              <a:rPr lang="ko-KR" altLang="en-US" sz="2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조 </a:t>
            </a:r>
            <a:endParaRPr lang="en-US" altLang="ko-KR" sz="2200" dirty="0" smtClean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just"/>
            <a:r>
              <a:rPr lang="ko-KR" altLang="en-US" sz="2200" dirty="0" err="1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팀명</a:t>
            </a:r>
            <a:r>
              <a:rPr lang="en-US" altLang="ko-KR" sz="22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 </a:t>
            </a:r>
            <a:r>
              <a:rPr lang="en-US" altLang="ko-KR" sz="2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|  </a:t>
            </a:r>
            <a:r>
              <a:rPr lang="en-US" altLang="ko-KR" sz="2200" dirty="0" err="1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HoLo</a:t>
            </a:r>
            <a:r>
              <a:rPr lang="en-US" altLang="ko-KR" sz="2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(Hospital Location)</a:t>
            </a:r>
          </a:p>
          <a:p>
            <a:pPr algn="just"/>
            <a:r>
              <a:rPr lang="ko-KR" altLang="en-US" sz="2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담당교수 </a:t>
            </a:r>
            <a:r>
              <a:rPr lang="en-US" altLang="ko-KR" sz="2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|  </a:t>
            </a:r>
            <a:r>
              <a:rPr lang="ko-KR" altLang="en-US" sz="2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정현숙 </a:t>
            </a:r>
            <a:r>
              <a:rPr lang="ko-KR" altLang="en-US" sz="22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교수</a:t>
            </a:r>
            <a:endParaRPr lang="en-US" altLang="ko-KR" sz="22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just"/>
            <a:r>
              <a:rPr lang="ko-KR" altLang="en-US" sz="2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발표일    </a:t>
            </a:r>
            <a:r>
              <a:rPr lang="en-US" altLang="ko-KR" sz="2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|  3</a:t>
            </a:r>
            <a:r>
              <a:rPr lang="ko-KR" altLang="en-US" sz="2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월 </a:t>
            </a:r>
            <a:r>
              <a:rPr lang="en-US" altLang="ko-KR" sz="2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28</a:t>
            </a:r>
            <a:r>
              <a:rPr lang="ko-KR" altLang="en-US" sz="2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일</a:t>
            </a:r>
            <a:endParaRPr lang="en-US" altLang="ko-KR" sz="2200" dirty="0" smtClean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just"/>
            <a:r>
              <a:rPr lang="ko-KR" altLang="en-US" sz="2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발표자    </a:t>
            </a:r>
            <a:r>
              <a:rPr lang="en-US" altLang="ko-KR" sz="2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|  </a:t>
            </a:r>
            <a:r>
              <a:rPr lang="ko-KR" altLang="en-US" sz="2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김민중</a:t>
            </a:r>
            <a:endParaRPr lang="en-US" altLang="ko-KR" sz="2200" dirty="0" smtClean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just"/>
            <a:r>
              <a:rPr lang="ko-KR" altLang="en-US" sz="2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조원       </a:t>
            </a:r>
            <a:r>
              <a:rPr lang="en-US" altLang="ko-KR" sz="22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|  </a:t>
            </a:r>
            <a:r>
              <a:rPr lang="ko-KR" altLang="en-US" sz="2200" dirty="0" err="1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남솔민</a:t>
            </a:r>
            <a:r>
              <a:rPr lang="en-US" altLang="ko-KR" sz="2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sz="2200" dirty="0" err="1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김새흰</a:t>
            </a:r>
            <a:r>
              <a:rPr lang="en-US" altLang="ko-KR" sz="2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sz="2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진소영</a:t>
            </a:r>
            <a:r>
              <a:rPr lang="en-US" altLang="ko-KR" sz="2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sz="2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박소연</a:t>
            </a:r>
            <a:endParaRPr lang="ko-KR" altLang="en-US" sz="22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just"/>
            <a:endParaRPr lang="ko-KR" altLang="en-US" sz="22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2090" y="284969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산학캡스톤디자인</a:t>
            </a:r>
            <a:r>
              <a:rPr lang="en-US" altLang="ko-KR" sz="2000" b="1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</a:t>
            </a:r>
            <a:endParaRPr lang="ko-KR" altLang="en-US" sz="2000" b="1" dirty="0" smtClean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24098" y="1615728"/>
            <a:ext cx="4707806" cy="3660497"/>
            <a:chOff x="912319" y="1804911"/>
            <a:chExt cx="4353364" cy="3384905"/>
          </a:xfrm>
        </p:grpSpPr>
        <p:grpSp>
          <p:nvGrpSpPr>
            <p:cNvPr id="16" name="그룹 15"/>
            <p:cNvGrpSpPr/>
            <p:nvPr/>
          </p:nvGrpSpPr>
          <p:grpSpPr>
            <a:xfrm>
              <a:off x="912319" y="1804911"/>
              <a:ext cx="4353364" cy="3384905"/>
              <a:chOff x="912319" y="1796119"/>
              <a:chExt cx="4353364" cy="3384905"/>
            </a:xfrm>
          </p:grpSpPr>
          <p:pic>
            <p:nvPicPr>
              <p:cNvPr id="51" name="Picture 4" descr="모니터, 화면, 컴퓨터, 전자 제품, 기술, 컴퓨터 장비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320" y="1796119"/>
                <a:ext cx="4353363" cy="3384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양쪽 모서리가 둥근 사각형 51"/>
              <p:cNvSpPr/>
              <p:nvPr/>
            </p:nvSpPr>
            <p:spPr>
              <a:xfrm rot="10800000">
                <a:off x="912319" y="4141076"/>
                <a:ext cx="4353363" cy="367862"/>
              </a:xfrm>
              <a:prstGeom prst="round2SameRect">
                <a:avLst>
                  <a:gd name="adj1" fmla="val 37255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1127448" y="2011445"/>
              <a:ext cx="3960440" cy="1921611"/>
              <a:chOff x="623392" y="882937"/>
              <a:chExt cx="10801200" cy="5975063"/>
            </a:xfrm>
          </p:grpSpPr>
          <p:pic>
            <p:nvPicPr>
              <p:cNvPr id="18" name="Picture 2" descr="웹브라우저png에 대한 이미지 검색결과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392" y="882937"/>
                <a:ext cx="10801200" cy="59750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직사각형 18"/>
              <p:cNvSpPr/>
              <p:nvPr/>
            </p:nvSpPr>
            <p:spPr>
              <a:xfrm>
                <a:off x="1317512" y="1617449"/>
                <a:ext cx="3130062" cy="659423"/>
              </a:xfrm>
              <a:prstGeom prst="rect">
                <a:avLst/>
              </a:prstGeom>
              <a:solidFill>
                <a:srgbClr val="FF9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1410230" y="1714833"/>
                <a:ext cx="2952000" cy="46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583832" y="1617449"/>
                <a:ext cx="936104" cy="659423"/>
              </a:xfrm>
              <a:prstGeom prst="rect">
                <a:avLst/>
              </a:prstGeom>
              <a:solidFill>
                <a:srgbClr val="FF9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>
                    <a:latin typeface="+mn-ea"/>
                  </a:rPr>
                  <a:t>검색</a:t>
                </a:r>
                <a:endParaRPr lang="ko-KR" altLang="en-US" sz="600" dirty="0">
                  <a:latin typeface="+mn-ea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570179" y="1766963"/>
                <a:ext cx="465881" cy="1327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dirty="0" smtClean="0">
                  <a:latin typeface="+mn-ea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570179" y="1766963"/>
                <a:ext cx="465881" cy="1327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dirty="0" smtClean="0">
                  <a:latin typeface="+mn-ea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70179" y="1766963"/>
                <a:ext cx="465881" cy="1327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dirty="0" smtClean="0">
                  <a:latin typeface="+mn-ea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57484" y="1696639"/>
                <a:ext cx="918496" cy="575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smtClean="0">
                    <a:latin typeface="+mn-ea"/>
                  </a:rPr>
                  <a:t>충치</a:t>
                </a:r>
              </a:p>
            </p:txBody>
          </p:sp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4"/>
              <a:srcRect l="26571" t="15350" r="15173" b="21650"/>
              <a:stretch/>
            </p:blipFill>
            <p:spPr>
              <a:xfrm>
                <a:off x="1137907" y="2496933"/>
                <a:ext cx="4851950" cy="3812387"/>
              </a:xfrm>
              <a:prstGeom prst="rect">
                <a:avLst/>
              </a:prstGeom>
            </p:spPr>
          </p:pic>
          <p:grpSp>
            <p:nvGrpSpPr>
              <p:cNvPr id="27" name="그룹 26"/>
              <p:cNvGrpSpPr/>
              <p:nvPr/>
            </p:nvGrpSpPr>
            <p:grpSpPr>
              <a:xfrm>
                <a:off x="6240016" y="1628800"/>
                <a:ext cx="4542113" cy="4752528"/>
                <a:chOff x="6240016" y="1412776"/>
                <a:chExt cx="4542113" cy="4752528"/>
              </a:xfrm>
            </p:grpSpPr>
            <p:sp>
              <p:nvSpPr>
                <p:cNvPr id="47" name="직사각형 46"/>
                <p:cNvSpPr/>
                <p:nvPr/>
              </p:nvSpPr>
              <p:spPr>
                <a:xfrm>
                  <a:off x="6240016" y="1412776"/>
                  <a:ext cx="4536504" cy="3168352"/>
                </a:xfrm>
                <a:prstGeom prst="rect">
                  <a:avLst/>
                </a:prstGeom>
                <a:solidFill>
                  <a:srgbClr val="B6DB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6241504" y="4941168"/>
                  <a:ext cx="4540625" cy="1224136"/>
                </a:xfrm>
                <a:prstGeom prst="rect">
                  <a:avLst/>
                </a:prstGeom>
                <a:solidFill>
                  <a:srgbClr val="B6DB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6312024" y="1484784"/>
                  <a:ext cx="4391000" cy="30243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6312024" y="5005862"/>
                  <a:ext cx="4391000" cy="10874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n-ea"/>
                  </a:endParaRPr>
                </a:p>
              </p:txBody>
            </p:sp>
          </p:grpSp>
          <p:sp>
            <p:nvSpPr>
              <p:cNvPr id="28" name="직사각형 27"/>
              <p:cNvSpPr/>
              <p:nvPr/>
            </p:nvSpPr>
            <p:spPr>
              <a:xfrm>
                <a:off x="6312024" y="1700808"/>
                <a:ext cx="4391000" cy="720080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A. XX </a:t>
                </a:r>
                <a:r>
                  <a:rPr lang="ko-KR" altLang="en-US" sz="500" dirty="0" smtClean="0">
                    <a:latin typeface="+mn-ea"/>
                  </a:rPr>
                  <a:t>치과</a:t>
                </a:r>
                <a:endParaRPr lang="ko-KR" altLang="en-US" sz="500" dirty="0">
                  <a:latin typeface="+mn-ea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312024" y="2492896"/>
                <a:ext cx="4391000" cy="720080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B. OO</a:t>
                </a:r>
                <a:r>
                  <a:rPr lang="ko-KR" altLang="en-US" sz="500" dirty="0" smtClean="0">
                    <a:latin typeface="+mn-ea"/>
                  </a:rPr>
                  <a:t> 치과</a:t>
                </a:r>
                <a:endParaRPr lang="ko-KR" altLang="en-US" sz="500" dirty="0">
                  <a:latin typeface="+mn-ea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312024" y="3284984"/>
                <a:ext cx="4391000" cy="720080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C. XO </a:t>
                </a:r>
                <a:r>
                  <a:rPr lang="ko-KR" altLang="en-US" sz="500" dirty="0" smtClean="0">
                    <a:latin typeface="+mn-ea"/>
                  </a:rPr>
                  <a:t>치과</a:t>
                </a:r>
                <a:endParaRPr lang="ko-KR" altLang="en-US" sz="500" dirty="0">
                  <a:latin typeface="+mn-ea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312024" y="4077072"/>
                <a:ext cx="4391000" cy="648072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D. OX </a:t>
                </a:r>
                <a:r>
                  <a:rPr lang="ko-KR" altLang="en-US" sz="500" dirty="0" smtClean="0">
                    <a:latin typeface="+mn-ea"/>
                  </a:rPr>
                  <a:t>치과</a:t>
                </a:r>
                <a:endParaRPr lang="ko-KR" altLang="en-US" sz="500" dirty="0">
                  <a:latin typeface="+mn-ea"/>
                </a:endParaRPr>
              </a:p>
            </p:txBody>
          </p:sp>
          <p:grpSp>
            <p:nvGrpSpPr>
              <p:cNvPr id="32" name="그룹 31"/>
              <p:cNvGrpSpPr/>
              <p:nvPr/>
            </p:nvGrpSpPr>
            <p:grpSpPr>
              <a:xfrm>
                <a:off x="3287688" y="3589015"/>
                <a:ext cx="144016" cy="196748"/>
                <a:chOff x="3287688" y="3589015"/>
                <a:chExt cx="144016" cy="196748"/>
              </a:xfrm>
            </p:grpSpPr>
            <p:sp>
              <p:nvSpPr>
                <p:cNvPr id="45" name="타원 44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A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6" name="순서도: 병합 45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3" name="그룹 32"/>
              <p:cNvGrpSpPr/>
              <p:nvPr/>
            </p:nvGrpSpPr>
            <p:grpSpPr>
              <a:xfrm>
                <a:off x="2999656" y="4813020"/>
                <a:ext cx="144016" cy="196748"/>
                <a:chOff x="3287688" y="3589015"/>
                <a:chExt cx="144016" cy="196748"/>
              </a:xfrm>
            </p:grpSpPr>
            <p:sp>
              <p:nvSpPr>
                <p:cNvPr id="43" name="타원 42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C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4" name="순서도: 병합 43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4" name="그룹 33"/>
              <p:cNvGrpSpPr/>
              <p:nvPr/>
            </p:nvGrpSpPr>
            <p:grpSpPr>
              <a:xfrm>
                <a:off x="4589450" y="4096378"/>
                <a:ext cx="144016" cy="196748"/>
                <a:chOff x="3287688" y="3589015"/>
                <a:chExt cx="144016" cy="196748"/>
              </a:xfrm>
            </p:grpSpPr>
            <p:sp>
              <p:nvSpPr>
                <p:cNvPr id="41" name="타원 40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B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2" name="순서도: 병합 41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5" name="그룹 34"/>
              <p:cNvGrpSpPr/>
              <p:nvPr/>
            </p:nvGrpSpPr>
            <p:grpSpPr>
              <a:xfrm>
                <a:off x="4213783" y="4941037"/>
                <a:ext cx="144016" cy="196748"/>
                <a:chOff x="3287688" y="3589015"/>
                <a:chExt cx="144016" cy="196748"/>
              </a:xfrm>
            </p:grpSpPr>
            <p:sp>
              <p:nvSpPr>
                <p:cNvPr id="39" name="타원 38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D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0" name="순서도: 병합 39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sp>
            <p:nvSpPr>
              <p:cNvPr id="36" name="오른쪽 화살표 35"/>
              <p:cNvSpPr/>
              <p:nvPr/>
            </p:nvSpPr>
            <p:spPr>
              <a:xfrm rot="13296037">
                <a:off x="8966036" y="2026111"/>
                <a:ext cx="458325" cy="360040"/>
              </a:xfrm>
              <a:prstGeom prst="rightArrow">
                <a:avLst>
                  <a:gd name="adj1" fmla="val 33255"/>
                  <a:gd name="adj2" fmla="val 50000"/>
                </a:avLst>
              </a:prstGeom>
              <a:solidFill>
                <a:srgbClr val="FF9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312024" y="5200678"/>
                <a:ext cx="4391000" cy="1108641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504370" y="5303940"/>
                <a:ext cx="4056124" cy="929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dirty="0" smtClean="0">
                    <a:solidFill>
                      <a:schemeClr val="bg1"/>
                    </a:solidFill>
                    <a:latin typeface="+mn-ea"/>
                  </a:rPr>
                  <a:t>트위터 실시간 스트리밍 데이터를 </a:t>
                </a:r>
                <a:endParaRPr lang="en-US" altLang="ko-KR" sz="500" dirty="0" smtClean="0">
                  <a:solidFill>
                    <a:schemeClr val="bg1"/>
                  </a:solidFill>
                  <a:latin typeface="+mn-ea"/>
                </a:endParaRPr>
              </a:p>
              <a:p>
                <a:r>
                  <a:rPr lang="ko-KR" altLang="en-US" sz="500" dirty="0" smtClean="0">
                    <a:solidFill>
                      <a:schemeClr val="bg1"/>
                    </a:solidFill>
                    <a:latin typeface="+mn-ea"/>
                  </a:rPr>
                  <a:t>분석하여 요즘 언급이 많이 되는 </a:t>
                </a:r>
                <a:endParaRPr lang="en-US" altLang="ko-KR" sz="500" dirty="0" smtClean="0">
                  <a:solidFill>
                    <a:schemeClr val="bg1"/>
                  </a:solidFill>
                  <a:latin typeface="+mn-ea"/>
                </a:endParaRPr>
              </a:p>
              <a:p>
                <a:r>
                  <a:rPr lang="ko-KR" altLang="en-US" sz="500" dirty="0" smtClean="0">
                    <a:solidFill>
                      <a:schemeClr val="bg1"/>
                    </a:solidFill>
                    <a:latin typeface="+mn-ea"/>
                  </a:rPr>
                  <a:t>질병 이슈를 시각화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205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51944" y="0"/>
            <a:ext cx="1128811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8584" y="2635240"/>
            <a:ext cx="4536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감사합니다</a:t>
            </a:r>
            <a:r>
              <a:rPr lang="en-US" altLang="ko-KR" sz="6000" b="1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  <a:endParaRPr lang="ko-KR" altLang="en-US" sz="6000" b="1" dirty="0" smtClean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사다리꼴 3"/>
          <p:cNvSpPr/>
          <p:nvPr/>
        </p:nvSpPr>
        <p:spPr>
          <a:xfrm rot="10800000" flipV="1">
            <a:off x="357351" y="378904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사다리꼴 5"/>
          <p:cNvSpPr/>
          <p:nvPr/>
        </p:nvSpPr>
        <p:spPr>
          <a:xfrm rot="10800000" flipV="1">
            <a:off x="407368" y="2276872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174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61848" y="609601"/>
            <a:ext cx="4235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INDEX</a:t>
            </a:r>
            <a:endParaRPr lang="ko-KR" altLang="en-US" sz="4400" b="1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106916" y="666113"/>
            <a:ext cx="236482" cy="5657167"/>
          </a:xfrm>
          <a:prstGeom prst="roundRect">
            <a:avLst/>
          </a:prstGeom>
          <a:solidFill>
            <a:srgbClr val="B6DB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15880" y="332656"/>
            <a:ext cx="361950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요구사항분석</a:t>
            </a:r>
            <a:endParaRPr lang="en-US" altLang="ko-KR" sz="2800" b="1" dirty="0" smtClean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개발 환경</a:t>
            </a:r>
            <a:endParaRPr lang="en-US" altLang="ko-KR" sz="2800" b="1" dirty="0" smtClean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사용 데이터</a:t>
            </a:r>
            <a:endParaRPr lang="en-US" altLang="ko-KR" sz="2800" b="1" dirty="0" smtClean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맡은 역할</a:t>
            </a:r>
            <a:endParaRPr lang="en-US" altLang="ko-KR" sz="2800" b="1" dirty="0" smtClean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전체 일정</a:t>
            </a:r>
            <a:endParaRPr lang="en-US" altLang="ko-KR" sz="2800" b="1" dirty="0" smtClean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진행 상황</a:t>
            </a:r>
            <a:endParaRPr lang="en-US" altLang="ko-KR" sz="2800" b="1" dirty="0" smtClean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예산</a:t>
            </a:r>
            <a:endParaRPr lang="en-US" altLang="ko-KR" sz="2800" b="1" dirty="0" smtClean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482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웹브라우저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882937"/>
            <a:ext cx="10801200" cy="597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2954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요구사항분석</a:t>
            </a:r>
            <a:endParaRPr lang="ko-KR" altLang="en-US" sz="4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17512" y="1617449"/>
            <a:ext cx="3130062" cy="659423"/>
          </a:xfrm>
          <a:prstGeom prst="rect">
            <a:avLst/>
          </a:prstGeom>
          <a:solidFill>
            <a:srgbClr val="FF9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10230" y="1714833"/>
            <a:ext cx="2952000" cy="4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83832" y="1617449"/>
            <a:ext cx="936104" cy="659423"/>
          </a:xfrm>
          <a:prstGeom prst="rect">
            <a:avLst/>
          </a:prstGeom>
          <a:solidFill>
            <a:srgbClr val="FF9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+mn-ea"/>
              </a:rPr>
              <a:t>검색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70178" y="176696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+mn-ea"/>
              </a:rPr>
              <a:t>ㅊ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70178" y="176696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+mn-ea"/>
              </a:rPr>
              <a:t>추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70178" y="176696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+mn-ea"/>
              </a:rPr>
              <a:t>충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70178" y="1766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+mn-ea"/>
              </a:rPr>
              <a:t>충ㅊ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70178" y="1766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n-ea"/>
              </a:rPr>
              <a:t>충치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487488" y="1766963"/>
            <a:ext cx="0" cy="3533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26571" t="15350" r="15173" b="21650"/>
          <a:stretch/>
        </p:blipFill>
        <p:spPr>
          <a:xfrm>
            <a:off x="1137907" y="2496933"/>
            <a:ext cx="4851950" cy="3812387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6240016" y="1628800"/>
            <a:ext cx="4542113" cy="4752528"/>
            <a:chOff x="6240016" y="1412776"/>
            <a:chExt cx="4542113" cy="4752528"/>
          </a:xfrm>
        </p:grpSpPr>
        <p:sp>
          <p:nvSpPr>
            <p:cNvPr id="4" name="직사각형 3"/>
            <p:cNvSpPr/>
            <p:nvPr/>
          </p:nvSpPr>
          <p:spPr>
            <a:xfrm>
              <a:off x="6240016" y="1412776"/>
              <a:ext cx="4536504" cy="3168352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241504" y="4941168"/>
              <a:ext cx="4540625" cy="1224136"/>
            </a:xfrm>
            <a:prstGeom prst="rect">
              <a:avLst/>
            </a:prstGeom>
            <a:solidFill>
              <a:srgbClr val="B6DB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312024" y="1484784"/>
              <a:ext cx="4391000" cy="3024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312024" y="5005862"/>
              <a:ext cx="4391000" cy="108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312024" y="1700808"/>
            <a:ext cx="4391000" cy="720080"/>
          </a:xfrm>
          <a:prstGeom prst="rect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A. XX </a:t>
            </a:r>
            <a:r>
              <a:rPr lang="ko-KR" altLang="en-US" dirty="0" smtClean="0">
                <a:latin typeface="+mn-ea"/>
              </a:rPr>
              <a:t>치과</a:t>
            </a:r>
            <a:endParaRPr lang="ko-KR" altLang="en-US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312024" y="2492896"/>
            <a:ext cx="4391000" cy="720080"/>
          </a:xfrm>
          <a:prstGeom prst="rect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B. OO</a:t>
            </a:r>
            <a:r>
              <a:rPr lang="ko-KR" altLang="en-US" dirty="0" smtClean="0">
                <a:latin typeface="+mn-ea"/>
              </a:rPr>
              <a:t> 치과</a:t>
            </a:r>
            <a:endParaRPr lang="ko-KR" altLang="en-US" dirty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312024" y="3284984"/>
            <a:ext cx="4391000" cy="720080"/>
          </a:xfrm>
          <a:prstGeom prst="rect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C. XO </a:t>
            </a:r>
            <a:r>
              <a:rPr lang="ko-KR" altLang="en-US" dirty="0" smtClean="0">
                <a:latin typeface="+mn-ea"/>
              </a:rPr>
              <a:t>치과</a:t>
            </a:r>
            <a:endParaRPr lang="ko-KR" altLang="en-US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312024" y="4077072"/>
            <a:ext cx="4391000" cy="648072"/>
          </a:xfrm>
          <a:prstGeom prst="rect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D. OX </a:t>
            </a:r>
            <a:r>
              <a:rPr lang="ko-KR" altLang="en-US" dirty="0" smtClean="0">
                <a:latin typeface="+mn-ea"/>
              </a:rPr>
              <a:t>치과</a:t>
            </a:r>
            <a:endParaRPr lang="ko-KR" altLang="en-US" dirty="0">
              <a:latin typeface="+mn-ea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3287688" y="3589015"/>
            <a:ext cx="144016" cy="196748"/>
            <a:chOff x="3287688" y="3589015"/>
            <a:chExt cx="144016" cy="196748"/>
          </a:xfrm>
        </p:grpSpPr>
        <p:sp>
          <p:nvSpPr>
            <p:cNvPr id="17" name="타원 16"/>
            <p:cNvSpPr/>
            <p:nvPr/>
          </p:nvSpPr>
          <p:spPr>
            <a:xfrm>
              <a:off x="3287688" y="3589015"/>
              <a:ext cx="144016" cy="144016"/>
            </a:xfrm>
            <a:prstGeom prst="ellipse">
              <a:avLst/>
            </a:prstGeom>
            <a:solidFill>
              <a:srgbClr val="404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latin typeface="+mn-ea"/>
                </a:rPr>
                <a:t>A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28" name="순서도: 병합 27"/>
            <p:cNvSpPr/>
            <p:nvPr/>
          </p:nvSpPr>
          <p:spPr>
            <a:xfrm>
              <a:off x="3323692" y="3717032"/>
              <a:ext cx="72008" cy="68731"/>
            </a:xfrm>
            <a:prstGeom prst="flowChartMerge">
              <a:avLst/>
            </a:prstGeom>
            <a:solidFill>
              <a:srgbClr val="404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999656" y="4813020"/>
            <a:ext cx="144016" cy="196748"/>
            <a:chOff x="3287688" y="3589015"/>
            <a:chExt cx="144016" cy="196748"/>
          </a:xfrm>
        </p:grpSpPr>
        <p:sp>
          <p:nvSpPr>
            <p:cNvPr id="33" name="타원 32"/>
            <p:cNvSpPr/>
            <p:nvPr/>
          </p:nvSpPr>
          <p:spPr>
            <a:xfrm>
              <a:off x="3287688" y="3589015"/>
              <a:ext cx="144016" cy="144016"/>
            </a:xfrm>
            <a:prstGeom prst="ellipse">
              <a:avLst/>
            </a:prstGeom>
            <a:solidFill>
              <a:srgbClr val="404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latin typeface="+mn-ea"/>
                </a:rPr>
                <a:t>C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34" name="순서도: 병합 33"/>
            <p:cNvSpPr/>
            <p:nvPr/>
          </p:nvSpPr>
          <p:spPr>
            <a:xfrm>
              <a:off x="3323692" y="3717032"/>
              <a:ext cx="72008" cy="68731"/>
            </a:xfrm>
            <a:prstGeom prst="flowChartMerge">
              <a:avLst/>
            </a:prstGeom>
            <a:solidFill>
              <a:srgbClr val="404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589450" y="4096378"/>
            <a:ext cx="144016" cy="196748"/>
            <a:chOff x="3287688" y="3589015"/>
            <a:chExt cx="144016" cy="196748"/>
          </a:xfrm>
        </p:grpSpPr>
        <p:sp>
          <p:nvSpPr>
            <p:cNvPr id="36" name="타원 35"/>
            <p:cNvSpPr/>
            <p:nvPr/>
          </p:nvSpPr>
          <p:spPr>
            <a:xfrm>
              <a:off x="3287688" y="3589015"/>
              <a:ext cx="144016" cy="144016"/>
            </a:xfrm>
            <a:prstGeom prst="ellipse">
              <a:avLst/>
            </a:prstGeom>
            <a:solidFill>
              <a:srgbClr val="404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latin typeface="+mn-ea"/>
                </a:rPr>
                <a:t>B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37" name="순서도: 병합 36"/>
            <p:cNvSpPr/>
            <p:nvPr/>
          </p:nvSpPr>
          <p:spPr>
            <a:xfrm>
              <a:off x="3323692" y="3717032"/>
              <a:ext cx="72008" cy="68731"/>
            </a:xfrm>
            <a:prstGeom prst="flowChartMerge">
              <a:avLst/>
            </a:prstGeom>
            <a:solidFill>
              <a:srgbClr val="404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213783" y="4941037"/>
            <a:ext cx="144016" cy="196748"/>
            <a:chOff x="3287688" y="3589015"/>
            <a:chExt cx="144016" cy="196748"/>
          </a:xfrm>
        </p:grpSpPr>
        <p:sp>
          <p:nvSpPr>
            <p:cNvPr id="39" name="타원 38"/>
            <p:cNvSpPr/>
            <p:nvPr/>
          </p:nvSpPr>
          <p:spPr>
            <a:xfrm>
              <a:off x="3287688" y="3589015"/>
              <a:ext cx="144016" cy="144016"/>
            </a:xfrm>
            <a:prstGeom prst="ellipse">
              <a:avLst/>
            </a:prstGeom>
            <a:solidFill>
              <a:srgbClr val="404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latin typeface="+mn-ea"/>
                </a:rPr>
                <a:t>D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40" name="순서도: 병합 39"/>
            <p:cNvSpPr/>
            <p:nvPr/>
          </p:nvSpPr>
          <p:spPr>
            <a:xfrm>
              <a:off x="3323692" y="3717032"/>
              <a:ext cx="72008" cy="68731"/>
            </a:xfrm>
            <a:prstGeom prst="flowChartMerge">
              <a:avLst/>
            </a:prstGeom>
            <a:solidFill>
              <a:srgbClr val="404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30" name="오른쪽 화살표 29"/>
          <p:cNvSpPr/>
          <p:nvPr/>
        </p:nvSpPr>
        <p:spPr>
          <a:xfrm rot="13296037">
            <a:off x="8966036" y="2026111"/>
            <a:ext cx="458325" cy="360040"/>
          </a:xfrm>
          <a:prstGeom prst="rightArrow">
            <a:avLst>
              <a:gd name="adj1" fmla="val 33255"/>
              <a:gd name="adj2" fmla="val 50000"/>
            </a:avLst>
          </a:prstGeom>
          <a:solidFill>
            <a:srgbClr val="FF9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312024" y="5200678"/>
            <a:ext cx="4391000" cy="1108641"/>
          </a:xfrm>
          <a:prstGeom prst="rect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04372" y="5303938"/>
            <a:ext cx="3984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특정 질병 트위터 스트리밍 데이터를 분석 후 시각화</a:t>
            </a:r>
          </a:p>
        </p:txBody>
      </p:sp>
    </p:spTree>
    <p:extLst>
      <p:ext uri="{BB962C8B-B14F-4D97-AF65-F5344CB8AC3E}">
        <p14:creationId xmlns:p14="http://schemas.microsoft.com/office/powerpoint/2010/main" val="224507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7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10" grpId="0" animBg="1"/>
      <p:bldP spid="25" grpId="0" animBg="1"/>
      <p:bldP spid="26" grpId="0" animBg="1"/>
      <p:bldP spid="27" grpId="0" animBg="1"/>
      <p:bldP spid="30" grpId="0" animBg="1"/>
      <p:bldP spid="30" grpId="1" animBg="1"/>
      <p:bldP spid="43" grpId="0" animBg="1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2169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개발 환경</a:t>
            </a:r>
            <a:endParaRPr lang="ko-KR" altLang="en-US" sz="4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8349" y="1285433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rgbClr val="FF0000"/>
                </a:solidFill>
                <a:latin typeface="210 콤퓨타세탁 L" pitchFamily="18" charset="-127"/>
                <a:ea typeface="210 콤퓨타세탁 L" pitchFamily="18" charset="-127"/>
              </a:rPr>
              <a:t>운영체제</a:t>
            </a:r>
            <a:r>
              <a:rPr lang="ko-KR" altLang="en-US" sz="3000" dirty="0" smtClean="0">
                <a:latin typeface="210 콤퓨타세탁 L" pitchFamily="18" charset="-127"/>
                <a:ea typeface="210 콤퓨타세탁 L" pitchFamily="18" charset="-127"/>
              </a:rPr>
              <a:t> </a:t>
            </a:r>
            <a:r>
              <a:rPr lang="en-US" altLang="ko-KR" sz="3000" dirty="0" smtClean="0">
                <a:latin typeface="210 콤퓨타세탁 L" pitchFamily="18" charset="-127"/>
                <a:ea typeface="210 콤퓨타세탁 L" pitchFamily="18" charset="-127"/>
              </a:rPr>
              <a:t>|</a:t>
            </a:r>
            <a:r>
              <a:rPr lang="ko-KR" altLang="en-US" sz="3000" dirty="0" smtClean="0">
                <a:latin typeface="210 콤퓨타세탁 L" pitchFamily="18" charset="-127"/>
                <a:ea typeface="210 콤퓨타세탁 L" pitchFamily="18" charset="-127"/>
              </a:rPr>
              <a:t>  </a:t>
            </a:r>
            <a:r>
              <a:rPr lang="en-US" altLang="ko-KR" sz="3000" dirty="0" smtClean="0">
                <a:latin typeface="210 콤퓨타세탁 L" pitchFamily="18" charset="-127"/>
                <a:ea typeface="210 콤퓨타세탁 L" pitchFamily="18" charset="-127"/>
              </a:rPr>
              <a:t>Ubuntu 16.04 ls</a:t>
            </a:r>
          </a:p>
          <a:p>
            <a:r>
              <a:rPr lang="en-US" altLang="ko-KR" sz="2400" dirty="0">
                <a:latin typeface="210 콤퓨타세탁 L" pitchFamily="18" charset="-127"/>
                <a:ea typeface="210 콤퓨타세탁 L" pitchFamily="18" charset="-127"/>
                <a:hlinkClick r:id="rId2"/>
              </a:rPr>
              <a:t>https://www.ubuntu.com/</a:t>
            </a:r>
            <a:endParaRPr lang="en-US" altLang="ko-KR" sz="2400" dirty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8349" y="2132856"/>
            <a:ext cx="6487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FF0000"/>
                </a:solidFill>
                <a:latin typeface="210 콤퓨타세탁 L" pitchFamily="18" charset="-127"/>
                <a:ea typeface="210 콤퓨타세탁 L" pitchFamily="18" charset="-127"/>
              </a:rPr>
              <a:t>클러스터 운영체제 </a:t>
            </a:r>
            <a:r>
              <a:rPr lang="en-US" altLang="ko-KR" sz="3000" dirty="0" smtClean="0">
                <a:latin typeface="210 콤퓨타세탁 L" pitchFamily="18" charset="-127"/>
                <a:ea typeface="210 콤퓨타세탁 L" pitchFamily="18" charset="-127"/>
              </a:rPr>
              <a:t>| Centos </a:t>
            </a:r>
            <a:r>
              <a:rPr lang="en-US" altLang="ko-KR" sz="3000" dirty="0" smtClean="0">
                <a:latin typeface="210 콤퓨타세탁 L" pitchFamily="18" charset="-127"/>
                <a:ea typeface="210 콤퓨타세탁 L" pitchFamily="18" charset="-127"/>
              </a:rPr>
              <a:t>6.7</a:t>
            </a:r>
          </a:p>
          <a:p>
            <a:r>
              <a:rPr lang="en-US" altLang="ko-KR" sz="2400" dirty="0">
                <a:latin typeface="210 콤퓨타세탁 L" pitchFamily="18" charset="-127"/>
                <a:ea typeface="210 콤퓨타세탁 L" pitchFamily="18" charset="-127"/>
                <a:hlinkClick r:id="rId3"/>
              </a:rPr>
              <a:t>https://www.centos.org/</a:t>
            </a:r>
            <a:endParaRPr lang="en-US" altLang="ko-KR" sz="3000" dirty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44597" y="2996952"/>
            <a:ext cx="702361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FF0000"/>
                </a:solidFill>
                <a:latin typeface="210 콤퓨타세탁 L" pitchFamily="18" charset="-127"/>
                <a:ea typeface="210 콤퓨타세탁 L" pitchFamily="18" charset="-127"/>
              </a:rPr>
              <a:t>데이터 수집 및 </a:t>
            </a:r>
            <a:r>
              <a:rPr lang="ko-KR" altLang="en-US" sz="3000" dirty="0" smtClean="0">
                <a:solidFill>
                  <a:srgbClr val="FF0000"/>
                </a:solidFill>
                <a:latin typeface="210 콤퓨타세탁 L" pitchFamily="18" charset="-127"/>
                <a:ea typeface="210 콤퓨타세탁 L" pitchFamily="18" charset="-127"/>
              </a:rPr>
              <a:t>시각화 </a:t>
            </a:r>
            <a:r>
              <a:rPr lang="en-US" altLang="ko-KR" sz="3000" dirty="0" smtClean="0">
                <a:latin typeface="210 콤퓨타세탁 L" pitchFamily="18" charset="-127"/>
                <a:ea typeface="210 콤퓨타세탁 L" pitchFamily="18" charset="-127"/>
              </a:rPr>
              <a:t>| </a:t>
            </a:r>
            <a:r>
              <a:rPr lang="ko-KR" altLang="en-US" sz="3000" dirty="0" smtClean="0">
                <a:latin typeface="210 콤퓨타세탁 L" pitchFamily="18" charset="-127"/>
                <a:ea typeface="210 콤퓨타세탁 L" pitchFamily="18" charset="-127"/>
              </a:rPr>
              <a:t> </a:t>
            </a:r>
            <a:r>
              <a:rPr lang="en-US" altLang="ko-KR" sz="3000" dirty="0" smtClean="0">
                <a:latin typeface="210 콤퓨타세탁 L" pitchFamily="18" charset="-127"/>
                <a:ea typeface="210 콤퓨타세탁 L" pitchFamily="18" charset="-127"/>
              </a:rPr>
              <a:t>Python 3.6, rpy2</a:t>
            </a:r>
          </a:p>
          <a:p>
            <a:r>
              <a:rPr lang="en-US" altLang="ko-KR" sz="2400" dirty="0">
                <a:latin typeface="210 콤퓨타세탁 L" pitchFamily="18" charset="-127"/>
                <a:ea typeface="210 콤퓨타세탁 L" pitchFamily="18" charset="-127"/>
                <a:hlinkClick r:id="rId4"/>
              </a:rPr>
              <a:t>https://rpy2.bitbucket.io</a:t>
            </a:r>
            <a:r>
              <a:rPr lang="en-US" altLang="ko-KR" sz="2400" dirty="0" smtClean="0">
                <a:latin typeface="210 콤퓨타세탁 L" pitchFamily="18" charset="-127"/>
                <a:ea typeface="210 콤퓨타세탁 L" pitchFamily="18" charset="-127"/>
                <a:hlinkClick r:id="rId4"/>
              </a:rPr>
              <a:t>/</a:t>
            </a:r>
            <a:endParaRPr lang="en-US" altLang="ko-KR" sz="2400" dirty="0" smtClean="0">
              <a:latin typeface="210 콤퓨타세탁 L" pitchFamily="18" charset="-127"/>
              <a:ea typeface="210 콤퓨타세탁 L" pitchFamily="18" charset="-127"/>
            </a:endParaRPr>
          </a:p>
          <a:p>
            <a:r>
              <a:rPr lang="en-US" altLang="ko-KR" sz="2400" dirty="0">
                <a:latin typeface="210 콤퓨타세탁 L" pitchFamily="18" charset="-127"/>
                <a:ea typeface="210 콤퓨타세탁 L" pitchFamily="18" charset="-127"/>
                <a:hlinkClick r:id="rId5"/>
              </a:rPr>
              <a:t>https://www.python.org/</a:t>
            </a:r>
            <a:endParaRPr lang="ko-KR" altLang="en-US" sz="2400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53820" y="4365104"/>
            <a:ext cx="4935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rgbClr val="FF0000"/>
                </a:solidFill>
                <a:latin typeface="210 콤퓨타세탁 L" pitchFamily="18" charset="-127"/>
                <a:ea typeface="210 콤퓨타세탁 L" pitchFamily="18" charset="-127"/>
              </a:rPr>
              <a:t>Web</a:t>
            </a:r>
            <a:r>
              <a:rPr lang="en-US" altLang="ko-KR" sz="3000" dirty="0" smtClean="0">
                <a:latin typeface="210 콤퓨타세탁 L" pitchFamily="18" charset="-127"/>
                <a:ea typeface="210 콤퓨타세탁 L" pitchFamily="18" charset="-127"/>
              </a:rPr>
              <a:t> | </a:t>
            </a:r>
            <a:r>
              <a:rPr lang="en-US" altLang="ko-KR" sz="3000" dirty="0">
                <a:latin typeface="210 콤퓨타세탁 L" pitchFamily="18" charset="-127"/>
                <a:ea typeface="210 콤퓨타세탁 L" pitchFamily="18" charset="-127"/>
              </a:rPr>
              <a:t>Python </a:t>
            </a:r>
            <a:r>
              <a:rPr lang="en-US" altLang="ko-KR" sz="3000" dirty="0" smtClean="0">
                <a:latin typeface="210 콤퓨타세탁 L" pitchFamily="18" charset="-127"/>
                <a:ea typeface="210 콤퓨타세탁 L" pitchFamily="18" charset="-127"/>
              </a:rPr>
              <a:t>3.6</a:t>
            </a:r>
            <a:endParaRPr lang="en-US" altLang="ko-KR" sz="3000" dirty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1522" y="5517232"/>
            <a:ext cx="4935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FF0000"/>
                </a:solidFill>
                <a:latin typeface="210 콤퓨타세탁 L" pitchFamily="18" charset="-127"/>
                <a:ea typeface="210 콤퓨타세탁 L" pitchFamily="18" charset="-127"/>
              </a:rPr>
              <a:t>데이터 병렬처리 </a:t>
            </a:r>
            <a:r>
              <a:rPr lang="ko-KR" altLang="en-US" sz="3000" dirty="0" smtClean="0">
                <a:solidFill>
                  <a:srgbClr val="FF0000"/>
                </a:solidFill>
                <a:latin typeface="210 콤퓨타세탁 L" pitchFamily="18" charset="-127"/>
                <a:ea typeface="210 콤퓨타세탁 L" pitchFamily="18" charset="-127"/>
              </a:rPr>
              <a:t> </a:t>
            </a:r>
            <a:r>
              <a:rPr lang="en-US" altLang="ko-KR" sz="3000" dirty="0" smtClean="0">
                <a:latin typeface="210 콤퓨타세탁 L" pitchFamily="18" charset="-127"/>
                <a:ea typeface="210 콤퓨타세탁 L" pitchFamily="18" charset="-127"/>
              </a:rPr>
              <a:t>| </a:t>
            </a:r>
            <a:r>
              <a:rPr lang="en-US" altLang="ko-KR" sz="3000" dirty="0" smtClean="0">
                <a:latin typeface="210 콤퓨타세탁 L" pitchFamily="18" charset="-127"/>
                <a:ea typeface="210 콤퓨타세탁 L" pitchFamily="18" charset="-127"/>
              </a:rPr>
              <a:t>Hadoop</a:t>
            </a:r>
          </a:p>
          <a:p>
            <a:r>
              <a:rPr lang="en-US" altLang="ko-KR" sz="2400" dirty="0">
                <a:latin typeface="210 콤퓨타세탁 L" pitchFamily="18" charset="-127"/>
                <a:ea typeface="210 콤퓨타세탁 L" pitchFamily="18" charset="-127"/>
                <a:hlinkClick r:id="rId6"/>
              </a:rPr>
              <a:t>http://hadoop.apache.org/</a:t>
            </a:r>
            <a:r>
              <a:rPr lang="ko-KR" altLang="en-US" sz="3000" dirty="0" smtClean="0">
                <a:latin typeface="210 콤퓨타세탁 L" pitchFamily="18" charset="-127"/>
                <a:ea typeface="210 콤퓨타세탁 L" pitchFamily="18" charset="-127"/>
              </a:rPr>
              <a:t> </a:t>
            </a:r>
            <a:endParaRPr lang="ko-KR" altLang="en-US" sz="3000" dirty="0">
              <a:latin typeface="210 콤퓨타세탁 L" pitchFamily="18" charset="-127"/>
              <a:ea typeface="210 콤퓨타세탁 L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214" y="1765475"/>
            <a:ext cx="3174298" cy="1161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" r="11216"/>
          <a:stretch/>
        </p:blipFill>
        <p:spPr bwMode="auto">
          <a:xfrm>
            <a:off x="8495912" y="3234918"/>
            <a:ext cx="1242902" cy="123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206" y="4872935"/>
            <a:ext cx="1889674" cy="159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50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2920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사용 데이터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9416" y="2554150"/>
            <a:ext cx="2816969" cy="720080"/>
          </a:xfrm>
          <a:prstGeom prst="rect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수술별</a:t>
            </a:r>
            <a:r>
              <a:rPr lang="ko-KR" altLang="en-US" b="1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b="1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병원평가자료</a:t>
            </a: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74223" y="2554150"/>
            <a:ext cx="4391000" cy="720080"/>
          </a:xfrm>
          <a:prstGeom prst="rect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건강보험심사평가원 질병 검사 정보</a:t>
            </a: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39416" y="3483215"/>
            <a:ext cx="4620222" cy="720080"/>
          </a:xfrm>
          <a:prstGeom prst="rect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건강보험심사평가원 </a:t>
            </a:r>
            <a:r>
              <a:rPr lang="ko-KR" altLang="en-US" b="1" dirty="0" err="1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질병별</a:t>
            </a:r>
            <a:r>
              <a:rPr lang="ko-KR" altLang="en-US" b="1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병원 평가 </a:t>
            </a:r>
            <a:r>
              <a:rPr lang="ko-KR" altLang="en-US" b="1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정보</a:t>
            </a: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63952" y="3483215"/>
            <a:ext cx="4391000" cy="720080"/>
          </a:xfrm>
          <a:prstGeom prst="rect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건강보험심사평가원 </a:t>
            </a:r>
            <a:r>
              <a:rPr lang="ko-KR" altLang="en-US" b="1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병원 평가 </a:t>
            </a:r>
            <a:r>
              <a:rPr lang="ko-KR" altLang="en-US" b="1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대상 정보</a:t>
            </a: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998683" y="1412776"/>
            <a:ext cx="5836858" cy="72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보건 의료 빅데이터 개방 시스템</a:t>
            </a:r>
            <a:endParaRPr lang="ko-KR" altLang="en-US" sz="3000" b="1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87852" y="2554150"/>
            <a:ext cx="2669616" cy="720080"/>
          </a:xfrm>
          <a:prstGeom prst="rect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Twitter streaming data</a:t>
            </a: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63016" y="4588167"/>
            <a:ext cx="4897265" cy="72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비즈니스 오픈 데이터</a:t>
            </a:r>
            <a:endParaRPr lang="ko-KR" altLang="en-US" sz="3000" b="1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03163" y="5517232"/>
            <a:ext cx="2816969" cy="720080"/>
          </a:xfrm>
          <a:prstGeom prst="rect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의료 기관 정보</a:t>
            </a:r>
            <a:endParaRPr lang="ko-KR" altLang="en-US" b="1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28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2169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역할 분담</a:t>
            </a:r>
            <a:endParaRPr lang="ko-KR" altLang="en-US" sz="4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2542308817"/>
              </p:ext>
            </p:extLst>
          </p:nvPr>
        </p:nvGraphicFramePr>
        <p:xfrm>
          <a:off x="-384720" y="980728"/>
          <a:ext cx="12520488" cy="5733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927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내용 개체 틀 3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8796596"/>
              </p:ext>
            </p:extLst>
          </p:nvPr>
        </p:nvGraphicFramePr>
        <p:xfrm>
          <a:off x="191344" y="848873"/>
          <a:ext cx="11593288" cy="5785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47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339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52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활동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3-1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3-2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3-3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3-4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4-1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4-2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4-3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4-4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5-1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5-2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5-3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5-4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6-1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계획 수립 및 자료조사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개발 환경 구성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파일 데이터 및 오픈 </a:t>
                      </a:r>
                      <a:r>
                        <a:rPr lang="en-US" altLang="ko-KR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API </a:t>
                      </a:r>
                      <a:r>
                        <a:rPr lang="ko-KR" altLang="en-US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사용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웹 페이지 작성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수집 데이터 저장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중간 검토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데이터 분석 및 처리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모듈과 웹 연동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서버 연동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테스트 및 버그 </a:t>
                      </a:r>
                      <a:r>
                        <a:rPr lang="ko-KR" altLang="en-US" dirty="0" err="1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픽스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16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경진대회 참가 및 최종 결과보고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2927648" y="1412776"/>
            <a:ext cx="2088232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ea typeface="210 콤퓨타세탁 L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015880" y="1844824"/>
            <a:ext cx="648072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ea typeface="210 콤퓨타세탁 L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663952" y="2420888"/>
            <a:ext cx="648072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ea typeface="210 콤퓨타세탁 L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312176" y="2924944"/>
            <a:ext cx="1368000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ea typeface="210 콤퓨타세탁 L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032104" y="3423424"/>
            <a:ext cx="648072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ea typeface="210 콤퓨타세탁 L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680176" y="3861048"/>
            <a:ext cx="720000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ea typeface="210 콤퓨타세탁 L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401692" y="4293096"/>
            <a:ext cx="1366716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ea typeface="210 콤퓨타세탁 L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768408" y="4797152"/>
            <a:ext cx="648072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ea typeface="210 콤퓨타세탁 L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0402314" y="5229200"/>
            <a:ext cx="756000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ea typeface="210 콤퓨타세탁 L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1172632" y="5733256"/>
            <a:ext cx="612000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ea typeface="210 콤퓨타세탁 L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1136560" y="6309320"/>
            <a:ext cx="648072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ea typeface="210 콤퓨타세탁 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1474" y="116632"/>
            <a:ext cx="2169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전체 일정</a:t>
            </a:r>
            <a:endParaRPr lang="ko-KR" altLang="en-US" sz="4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53" name="사다리꼴 52"/>
          <p:cNvSpPr/>
          <p:nvPr/>
        </p:nvSpPr>
        <p:spPr>
          <a:xfrm rot="10800000" flipV="1">
            <a:off x="357351" y="73160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4" name="사다리꼴 5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5771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2169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진행 상황</a:t>
            </a:r>
            <a:endParaRPr lang="ko-KR" altLang="en-US" sz="4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006134" y="1668586"/>
            <a:ext cx="8127177" cy="91169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자료 조사</a:t>
            </a:r>
            <a:endParaRPr lang="ko-KR" altLang="en-US" sz="3600" b="1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006132" y="3304877"/>
            <a:ext cx="8127177" cy="91169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Hadoop</a:t>
            </a:r>
            <a:r>
              <a:rPr lang="ko-KR" altLang="en-US" sz="3600" b="1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환경 조성</a:t>
            </a:r>
            <a:r>
              <a:rPr lang="en-US" altLang="ko-KR" sz="3600" b="1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3600" b="1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공부</a:t>
            </a:r>
            <a:endParaRPr lang="ko-KR" altLang="en-US" sz="3600" b="1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006133" y="4941168"/>
            <a:ext cx="8127177" cy="91169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Twitter </a:t>
            </a:r>
            <a:r>
              <a:rPr lang="en-US" altLang="ko-KR" sz="3600" b="1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A</a:t>
            </a:r>
            <a:r>
              <a:rPr lang="en-US" altLang="ko-KR" sz="3600" b="1" dirty="0" err="1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pi</a:t>
            </a:r>
            <a:r>
              <a:rPr lang="en-US" altLang="ko-KR" sz="3600" b="1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3600" b="1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공부</a:t>
            </a:r>
            <a:endParaRPr lang="ko-KR" altLang="en-US" sz="3600" b="1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738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1107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예산</a:t>
            </a:r>
            <a:endParaRPr lang="ko-KR" altLang="en-US" sz="4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75520" y="1124744"/>
            <a:ext cx="8134267" cy="4581426"/>
            <a:chOff x="1775520" y="1212738"/>
            <a:chExt cx="8134267" cy="5626290"/>
          </a:xfrm>
        </p:grpSpPr>
        <p:grpSp>
          <p:nvGrpSpPr>
            <p:cNvPr id="16" name="그룹 15"/>
            <p:cNvGrpSpPr/>
            <p:nvPr/>
          </p:nvGrpSpPr>
          <p:grpSpPr>
            <a:xfrm>
              <a:off x="1775520" y="2348880"/>
              <a:ext cx="8134267" cy="992432"/>
              <a:chOff x="260348" y="2477093"/>
              <a:chExt cx="5338716" cy="992432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260348" y="2477093"/>
                <a:ext cx="3733587" cy="9924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 smtClean="0">
                    <a:solidFill>
                      <a:schemeClr val="tx1"/>
                    </a:solidFill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데이터 노드 </a:t>
                </a:r>
                <a:r>
                  <a:rPr lang="en-US" altLang="ko-KR" sz="2000" b="1" dirty="0" smtClean="0">
                    <a:solidFill>
                      <a:schemeClr val="tx1"/>
                    </a:solidFill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PC</a:t>
                </a:r>
                <a:r>
                  <a:rPr lang="ko-KR" altLang="en-US" sz="2000" b="1" dirty="0" smtClean="0">
                    <a:solidFill>
                      <a:schemeClr val="tx1"/>
                    </a:solidFill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 </a:t>
                </a:r>
                <a:endParaRPr lang="ko-KR" altLang="en-US" sz="2000" b="1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3993935" y="2477093"/>
                <a:ext cx="1605129" cy="992431"/>
              </a:xfrm>
              <a:prstGeom prst="round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 smtClean="0"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395,000</a:t>
                </a:r>
                <a:r>
                  <a:rPr lang="ko-KR" altLang="en-US" sz="2800" b="1" dirty="0" smtClean="0"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원</a:t>
                </a:r>
                <a:endParaRPr lang="en-US" altLang="ko-KR" sz="2800" b="1" dirty="0" smtClean="0"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775521" y="1212738"/>
              <a:ext cx="8134265" cy="992432"/>
              <a:chOff x="-940117" y="2477093"/>
              <a:chExt cx="6626826" cy="992432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-940117" y="2477093"/>
                <a:ext cx="4634417" cy="9924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 smtClean="0">
                    <a:solidFill>
                      <a:schemeClr val="tx1"/>
                    </a:solidFill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네임 노드 </a:t>
                </a:r>
                <a:r>
                  <a:rPr lang="en-US" altLang="ko-KR" sz="2000" b="1" dirty="0" smtClean="0">
                    <a:solidFill>
                      <a:schemeClr val="tx1"/>
                    </a:solidFill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PC</a:t>
                </a:r>
                <a:endParaRPr lang="ko-KR" altLang="en-US" sz="2000" b="1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3694299" y="2477093"/>
                <a:ext cx="1992410" cy="992431"/>
              </a:xfrm>
              <a:prstGeom prst="round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 smtClean="0"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323,000</a:t>
                </a:r>
                <a:r>
                  <a:rPr lang="ko-KR" altLang="en-US" sz="2800" b="1" dirty="0" smtClean="0"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원</a:t>
                </a:r>
                <a:endParaRPr lang="ko-KR" altLang="en-US" sz="2800" b="1" dirty="0"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1775520" y="4695395"/>
              <a:ext cx="8134267" cy="992432"/>
              <a:chOff x="260348" y="2477093"/>
              <a:chExt cx="5338716" cy="992432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260348" y="2477093"/>
                <a:ext cx="3733587" cy="9924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 smtClean="0">
                    <a:solidFill>
                      <a:schemeClr val="tx1"/>
                    </a:solidFill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중간 점검 및 향후 개발방향 토론 </a:t>
                </a:r>
                <a:r>
                  <a:rPr lang="ko-KR" altLang="en-US" sz="2000" b="1" dirty="0">
                    <a:solidFill>
                      <a:schemeClr val="tx1"/>
                    </a:solidFill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회</a:t>
                </a:r>
                <a:r>
                  <a:rPr lang="ko-KR" altLang="en-US" sz="2000" b="1" dirty="0" smtClean="0">
                    <a:solidFill>
                      <a:schemeClr val="tx1"/>
                    </a:solidFill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의 </a:t>
                </a:r>
                <a:r>
                  <a:rPr lang="en-US" altLang="ko-KR" sz="2000" b="1" dirty="0" smtClean="0">
                    <a:solidFill>
                      <a:schemeClr val="tx1"/>
                    </a:solidFill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2</a:t>
                </a:r>
                <a:r>
                  <a:rPr lang="ko-KR" altLang="en-US" sz="2000" b="1" dirty="0" smtClean="0">
                    <a:solidFill>
                      <a:schemeClr val="tx1"/>
                    </a:solidFill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회</a:t>
                </a:r>
                <a:endParaRPr lang="ko-KR" altLang="en-US" sz="2000" b="1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3993935" y="2477093"/>
                <a:ext cx="1605129" cy="992431"/>
              </a:xfrm>
              <a:prstGeom prst="round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 smtClean="0"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200,000</a:t>
                </a:r>
                <a:r>
                  <a:rPr lang="ko-KR" altLang="en-US" sz="2800" b="1" dirty="0" smtClean="0"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원</a:t>
                </a:r>
                <a:endParaRPr lang="en-US" altLang="ko-KR" sz="2800" b="1" dirty="0" smtClean="0"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1775520" y="3559253"/>
              <a:ext cx="8134266" cy="992432"/>
              <a:chOff x="-940118" y="2477093"/>
              <a:chExt cx="6626827" cy="992432"/>
            </a:xfrm>
          </p:grpSpPr>
          <p:sp>
            <p:nvSpPr>
              <p:cNvPr id="39" name="모서리가 둥근 직사각형 38"/>
              <p:cNvSpPr/>
              <p:nvPr/>
            </p:nvSpPr>
            <p:spPr>
              <a:xfrm>
                <a:off x="-940118" y="2477093"/>
                <a:ext cx="4634418" cy="9924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 smtClean="0">
                    <a:solidFill>
                      <a:schemeClr val="tx1"/>
                    </a:solidFill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서적</a:t>
                </a:r>
                <a:r>
                  <a:rPr lang="en-US" altLang="ko-KR" sz="2000" b="1" dirty="0" smtClean="0">
                    <a:solidFill>
                      <a:schemeClr val="tx1"/>
                    </a:solidFill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(</a:t>
                </a:r>
                <a:r>
                  <a:rPr lang="ko-KR" altLang="en-US" sz="2000" b="1" dirty="0" err="1" smtClean="0">
                    <a:solidFill>
                      <a:schemeClr val="tx1"/>
                    </a:solidFill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하둡</a:t>
                </a:r>
                <a:r>
                  <a:rPr lang="ko-KR" altLang="en-US" sz="2000" b="1" dirty="0" smtClean="0">
                    <a:solidFill>
                      <a:schemeClr val="tx1"/>
                    </a:solidFill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 </a:t>
                </a:r>
                <a:r>
                  <a:rPr lang="ko-KR" altLang="en-US" sz="2000" b="1" dirty="0" err="1" smtClean="0">
                    <a:solidFill>
                      <a:schemeClr val="tx1"/>
                    </a:solidFill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완벽가이드</a:t>
                </a:r>
                <a:r>
                  <a:rPr lang="en-US" altLang="ko-KR" sz="2000" b="1" dirty="0" smtClean="0">
                    <a:solidFill>
                      <a:schemeClr val="tx1"/>
                    </a:solidFill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)</a:t>
                </a:r>
                <a:endParaRPr lang="ko-KR" altLang="en-US" sz="2000" b="1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  <p:sp>
            <p:nvSpPr>
              <p:cNvPr id="40" name="모서리가 둥근 직사각형 39"/>
              <p:cNvSpPr/>
              <p:nvPr/>
            </p:nvSpPr>
            <p:spPr>
              <a:xfrm>
                <a:off x="3694299" y="2477093"/>
                <a:ext cx="1992410" cy="992431"/>
              </a:xfrm>
              <a:prstGeom prst="round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 smtClean="0"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50,000</a:t>
                </a:r>
                <a:r>
                  <a:rPr lang="ko-KR" altLang="en-US" sz="2800" b="1" dirty="0" smtClean="0"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원</a:t>
                </a:r>
                <a:endParaRPr lang="ko-KR" altLang="en-US" sz="2800" b="1" dirty="0"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1775520" y="5846596"/>
              <a:ext cx="8134265" cy="992432"/>
              <a:chOff x="-940117" y="2477093"/>
              <a:chExt cx="6626826" cy="992432"/>
            </a:xfrm>
          </p:grpSpPr>
          <p:sp>
            <p:nvSpPr>
              <p:cNvPr id="42" name="모서리가 둥근 직사각형 41"/>
              <p:cNvSpPr/>
              <p:nvPr/>
            </p:nvSpPr>
            <p:spPr>
              <a:xfrm>
                <a:off x="-940117" y="2477093"/>
                <a:ext cx="4634417" cy="9924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 smtClean="0">
                    <a:solidFill>
                      <a:schemeClr val="tx1"/>
                    </a:solidFill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제본 </a:t>
                </a:r>
                <a:r>
                  <a:rPr lang="en-US" altLang="ko-KR" sz="2000" b="1" dirty="0" smtClean="0">
                    <a:solidFill>
                      <a:schemeClr val="tx1"/>
                    </a:solidFill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&amp; </a:t>
                </a:r>
                <a:r>
                  <a:rPr lang="ko-KR" altLang="en-US" sz="2000" b="1" dirty="0" smtClean="0">
                    <a:solidFill>
                      <a:schemeClr val="tx1"/>
                    </a:solidFill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복사</a:t>
                </a:r>
                <a:endParaRPr lang="ko-KR" altLang="en-US" sz="2000" b="1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  <p:sp>
            <p:nvSpPr>
              <p:cNvPr id="43" name="모서리가 둥근 직사각형 42"/>
              <p:cNvSpPr/>
              <p:nvPr/>
            </p:nvSpPr>
            <p:spPr>
              <a:xfrm>
                <a:off x="3694299" y="2477093"/>
                <a:ext cx="1992410" cy="992431"/>
              </a:xfrm>
              <a:prstGeom prst="round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 smtClean="0"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20,000</a:t>
                </a:r>
                <a:r>
                  <a:rPr lang="ko-KR" altLang="en-US" sz="2800" b="1" dirty="0" smtClean="0"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원</a:t>
                </a:r>
                <a:endParaRPr lang="ko-KR" altLang="en-US" sz="2800" b="1" dirty="0"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</p:grpSp>
      </p:grpSp>
      <p:sp>
        <p:nvSpPr>
          <p:cNvPr id="21" name="모서리가 둥근 직사각형 20"/>
          <p:cNvSpPr/>
          <p:nvPr/>
        </p:nvSpPr>
        <p:spPr>
          <a:xfrm>
            <a:off x="1775520" y="5861234"/>
            <a:ext cx="5688633" cy="8081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총 금</a:t>
            </a:r>
            <a:r>
              <a:rPr lang="ko-KR" altLang="en-US" sz="2000" b="1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액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457649" y="5855149"/>
            <a:ext cx="2445634" cy="808125"/>
          </a:xfrm>
          <a:prstGeom prst="roundRect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988,000</a:t>
            </a:r>
            <a:r>
              <a:rPr lang="ko-KR" altLang="en-US" sz="2800" b="1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원</a:t>
            </a:r>
            <a:endParaRPr lang="en-US" altLang="ko-KR" sz="2800" b="1" dirty="0" smtClean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19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210 콤퓨타세탁 L" pitchFamily="18" charset="-127"/>
            <a:ea typeface="210 콤퓨타세탁 L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297</Words>
  <Application>Microsoft Office PowerPoint</Application>
  <PresentationFormat>와이드스크린</PresentationFormat>
  <Paragraphs>119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210 콤퓨타세탁 L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쏠미니</dc:creator>
  <cp:lastModifiedBy>박효빈</cp:lastModifiedBy>
  <cp:revision>41</cp:revision>
  <dcterms:created xsi:type="dcterms:W3CDTF">2018-03-20T01:37:03Z</dcterms:created>
  <dcterms:modified xsi:type="dcterms:W3CDTF">2018-03-28T11:29:08Z</dcterms:modified>
</cp:coreProperties>
</file>