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82" r:id="rId4"/>
    <p:sldId id="276" r:id="rId5"/>
    <p:sldId id="275" r:id="rId6"/>
    <p:sldId id="285" r:id="rId7"/>
    <p:sldId id="280" r:id="rId8"/>
    <p:sldId id="291" r:id="rId9"/>
    <p:sldId id="292" r:id="rId10"/>
    <p:sldId id="274" r:id="rId11"/>
    <p:sldId id="271" r:id="rId12"/>
    <p:sldId id="277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8B"/>
    <a:srgbClr val="B6DBDA"/>
    <a:srgbClr val="404551"/>
    <a:srgbClr val="A4B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7" autoAdjust="0"/>
    <p:restoredTop sz="94660"/>
  </p:normalViewPr>
  <p:slideViewPr>
    <p:cSldViewPr snapToObjects="1">
      <p:cViewPr varScale="1">
        <p:scale>
          <a:sx n="106" d="100"/>
          <a:sy n="106" d="100"/>
        </p:scale>
        <p:origin x="101" y="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6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0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7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0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7775-1B4C-4C00-899D-B495F350D14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654364"/>
            <a:ext cx="12192000" cy="2212428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9492" y="1686141"/>
            <a:ext cx="6919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+mn-ea"/>
              </a:rPr>
              <a:t>국내의 좋은 병원을 알려줘</a:t>
            </a:r>
            <a:r>
              <a:rPr lang="en-US" altLang="ko-KR" sz="6000" dirty="0" smtClean="0">
                <a:solidFill>
                  <a:schemeClr val="bg1"/>
                </a:solidFill>
                <a:latin typeface="+mn-ea"/>
              </a:rPr>
              <a:t>!!</a:t>
            </a:r>
            <a:endParaRPr lang="ko-KR" altLang="en-US" sz="6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165152"/>
            <a:ext cx="12192000" cy="2701640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7271" y="900532"/>
            <a:ext cx="6836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+mn-ea"/>
              </a:rPr>
              <a:t>공공데이터를 활용한 의료 웹 서비스</a:t>
            </a:r>
            <a:endParaRPr lang="ko-KR" altLang="en-US" sz="30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8254" y="4102977"/>
            <a:ext cx="567633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200" b="1" dirty="0" err="1" smtClean="0">
                <a:solidFill>
                  <a:schemeClr val="bg1"/>
                </a:solidFill>
                <a:latin typeface="+mn-ea"/>
              </a:rPr>
              <a:t>팀명</a:t>
            </a:r>
            <a:r>
              <a:rPr lang="en-US" altLang="ko-KR" sz="2200" b="1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  |  </a:t>
            </a:r>
            <a:r>
              <a:rPr lang="en-US" altLang="ko-KR" sz="2200" b="1" dirty="0" err="1" smtClean="0">
                <a:solidFill>
                  <a:schemeClr val="bg1"/>
                </a:solidFill>
                <a:latin typeface="+mn-ea"/>
              </a:rPr>
              <a:t>HoLo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(3</a:t>
            </a: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조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200" b="1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담당교수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정현숙 교수님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(02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분반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발표일   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4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18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2200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발표자   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b="1" dirty="0" err="1" smtClean="0">
                <a:solidFill>
                  <a:schemeClr val="bg1"/>
                </a:solidFill>
                <a:latin typeface="+mn-ea"/>
              </a:rPr>
              <a:t>남솔민</a:t>
            </a:r>
            <a:endParaRPr lang="en-US" altLang="ko-KR" sz="2200" b="1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조원       </a:t>
            </a:r>
            <a:r>
              <a:rPr lang="en-US" altLang="ko-KR" sz="2200" dirty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김민중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김새흰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진소영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박소연</a:t>
            </a:r>
            <a:endParaRPr lang="ko-KR" altLang="en-US" sz="2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360" y="284969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산학캡스톤디자인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5360" y="1686141"/>
            <a:ext cx="4707806" cy="3660497"/>
            <a:chOff x="912319" y="1804911"/>
            <a:chExt cx="4353364" cy="3384905"/>
          </a:xfrm>
        </p:grpSpPr>
        <p:grpSp>
          <p:nvGrpSpPr>
            <p:cNvPr id="16" name="그룹 15"/>
            <p:cNvGrpSpPr/>
            <p:nvPr/>
          </p:nvGrpSpPr>
          <p:grpSpPr>
            <a:xfrm>
              <a:off x="912319" y="1804911"/>
              <a:ext cx="4353364" cy="3384905"/>
              <a:chOff x="912319" y="1796119"/>
              <a:chExt cx="4353364" cy="3384905"/>
            </a:xfrm>
          </p:grpSpPr>
          <p:pic>
            <p:nvPicPr>
              <p:cNvPr id="51" name="Picture 4" descr="모니터, 화면, 컴퓨터, 전자 제품, 기술, 컴퓨터 장비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320" y="1796119"/>
                <a:ext cx="4353363" cy="3384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양쪽 모서리가 둥근 사각형 51"/>
              <p:cNvSpPr/>
              <p:nvPr/>
            </p:nvSpPr>
            <p:spPr>
              <a:xfrm rot="10800000">
                <a:off x="912319" y="4141076"/>
                <a:ext cx="4353363" cy="367862"/>
              </a:xfrm>
              <a:prstGeom prst="round2SameRect">
                <a:avLst>
                  <a:gd name="adj1" fmla="val 37255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127448" y="2011445"/>
              <a:ext cx="3960440" cy="1921611"/>
              <a:chOff x="623392" y="882937"/>
              <a:chExt cx="10801200" cy="5975063"/>
            </a:xfrm>
          </p:grpSpPr>
          <p:pic>
            <p:nvPicPr>
              <p:cNvPr id="18" name="Picture 2" descr="웹브라우저png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392" y="882937"/>
                <a:ext cx="10801200" cy="5975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317512" y="1617449"/>
                <a:ext cx="3130062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410230" y="1714833"/>
                <a:ext cx="2952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583832" y="1617449"/>
                <a:ext cx="936104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latin typeface="+mn-ea"/>
                  </a:rPr>
                  <a:t>검색</a:t>
                </a:r>
                <a:endParaRPr lang="ko-KR" altLang="en-US" sz="600" dirty="0">
                  <a:latin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57484" y="1696639"/>
                <a:ext cx="918496" cy="57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</a:rPr>
                  <a:t>충치</a:t>
                </a: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l="26571" t="15350" r="15173" b="21650"/>
              <a:stretch/>
            </p:blipFill>
            <p:spPr>
              <a:xfrm>
                <a:off x="1137907" y="2496933"/>
                <a:ext cx="4851950" cy="3812387"/>
              </a:xfrm>
              <a:prstGeom prst="rect">
                <a:avLst/>
              </a:prstGeom>
            </p:spPr>
          </p:pic>
          <p:grpSp>
            <p:nvGrpSpPr>
              <p:cNvPr id="27" name="그룹 26"/>
              <p:cNvGrpSpPr/>
              <p:nvPr/>
            </p:nvGrpSpPr>
            <p:grpSpPr>
              <a:xfrm>
                <a:off x="6240016" y="1628800"/>
                <a:ext cx="4542113" cy="4752528"/>
                <a:chOff x="6240016" y="1412776"/>
                <a:chExt cx="4542113" cy="4752528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6240016" y="1412776"/>
                  <a:ext cx="4536504" cy="3168352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6241504" y="4941168"/>
                  <a:ext cx="4540625" cy="1224136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6312024" y="1484784"/>
                  <a:ext cx="4391000" cy="3024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6312024" y="5005862"/>
                  <a:ext cx="4391000" cy="10874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6312024" y="1700808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A. XX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312024" y="2492896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B. OO</a:t>
                </a:r>
                <a:r>
                  <a:rPr lang="ko-KR" altLang="en-US" sz="500" dirty="0" smtClean="0">
                    <a:latin typeface="+mn-ea"/>
                  </a:rPr>
                  <a:t> 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312024" y="3284984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C. XO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12024" y="4077072"/>
                <a:ext cx="4391000" cy="648072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D. OX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287688" y="3589015"/>
                <a:ext cx="144016" cy="196748"/>
                <a:chOff x="3287688" y="3589015"/>
                <a:chExt cx="144016" cy="196748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A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6" name="순서도: 병합 45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2999656" y="4813020"/>
                <a:ext cx="144016" cy="196748"/>
                <a:chOff x="3287688" y="3589015"/>
                <a:chExt cx="144016" cy="196748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C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4" name="순서도: 병합 43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4589450" y="4096378"/>
                <a:ext cx="144016" cy="196748"/>
                <a:chOff x="3287688" y="3589015"/>
                <a:chExt cx="144016" cy="196748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B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2" name="순서도: 병합 41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4213783" y="4941037"/>
                <a:ext cx="144016" cy="196748"/>
                <a:chOff x="3287688" y="3589015"/>
                <a:chExt cx="144016" cy="196748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D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0" name="순서도: 병합 39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 rot="13296037">
                <a:off x="8966036" y="2026111"/>
                <a:ext cx="458325" cy="360040"/>
              </a:xfrm>
              <a:prstGeom prst="rightArrow">
                <a:avLst>
                  <a:gd name="adj1" fmla="val 33255"/>
                  <a:gd name="adj2" fmla="val 50000"/>
                </a:avLst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312024" y="5200678"/>
                <a:ext cx="4391000" cy="1108641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04370" y="5303940"/>
                <a:ext cx="4056124" cy="929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트위터 실시간 스트리밍 데이터를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분석하여 요즘 언급이 많이 되는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질병 이슈를 시각화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0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향후 계획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6488" y="1926755"/>
            <a:ext cx="103300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SzPct val="140000"/>
              <a:buFont typeface="+mj-lt"/>
              <a:buAutoNum type="arabicPeriod"/>
            </a:pPr>
            <a:r>
              <a:rPr lang="ko-KR" altLang="en-US" sz="2800" dirty="0" smtClean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사용자가 입력한 </a:t>
            </a:r>
            <a:r>
              <a:rPr lang="ko-KR" altLang="en-US" sz="2800" dirty="0" smtClean="0">
                <a:solidFill>
                  <a:srgbClr val="FF9A8B"/>
                </a:solidFill>
                <a:latin typeface="+mn-ea"/>
              </a:rPr>
              <a:t>키워드</a:t>
            </a:r>
            <a:r>
              <a:rPr lang="ko-KR" altLang="en-US" sz="2800" dirty="0" smtClean="0">
                <a:latin typeface="+mn-ea"/>
              </a:rPr>
              <a:t>에 따라 분석될 수 있도록 코드 작성</a:t>
            </a:r>
            <a:endParaRPr lang="en-US" altLang="ko-KR" sz="28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Font typeface="+mj-lt"/>
              <a:buAutoNum type="arabicPeriod"/>
            </a:pPr>
            <a:endParaRPr lang="en-US" altLang="ko-KR" sz="2800" dirty="0"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Font typeface="+mj-lt"/>
              <a:buAutoNum type="arabicPeriod"/>
            </a:pPr>
            <a:r>
              <a:rPr lang="en-US" altLang="ko-KR" sz="2800" dirty="0" smtClean="0">
                <a:latin typeface="+mn-ea"/>
              </a:rPr>
              <a:t> </a:t>
            </a:r>
            <a:r>
              <a:rPr lang="en-US" altLang="ko-KR" sz="2800" dirty="0" smtClean="0">
                <a:solidFill>
                  <a:srgbClr val="FF9A8B"/>
                </a:solidFill>
                <a:latin typeface="+mn-ea"/>
              </a:rPr>
              <a:t>rpy2</a:t>
            </a:r>
            <a:r>
              <a:rPr lang="ko-KR" altLang="en-US" sz="2800" dirty="0" smtClean="0">
                <a:latin typeface="+mn-ea"/>
              </a:rPr>
              <a:t>로 </a:t>
            </a:r>
            <a:r>
              <a:rPr lang="ko-KR" altLang="en-US" sz="2800" dirty="0" smtClean="0">
                <a:latin typeface="+mn-ea"/>
              </a:rPr>
              <a:t>작성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8656" y="3100898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Ex. </a:t>
            </a:r>
            <a:r>
              <a:rPr lang="ko-KR" altLang="en-US" sz="2000" dirty="0" smtClean="0">
                <a:latin typeface="+mn-ea"/>
              </a:rPr>
              <a:t>중이염을 입력하면 해당 평가등급의 우수 병원 리스트 출력</a:t>
            </a:r>
            <a:endParaRPr lang="ko-KR" altLang="en-US" sz="20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8656" y="4797152"/>
            <a:ext cx="7452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병원정보서비스</a:t>
            </a:r>
            <a:r>
              <a:rPr lang="en-US" altLang="ko-KR" sz="2000" dirty="0" smtClean="0">
                <a:latin typeface="+mn-ea"/>
              </a:rPr>
              <a:t>.r / </a:t>
            </a:r>
            <a:r>
              <a:rPr lang="ko-KR" altLang="en-US" sz="2000" dirty="0" smtClean="0">
                <a:latin typeface="+mn-ea"/>
              </a:rPr>
              <a:t>병원평가결과정보조회서비스</a:t>
            </a:r>
            <a:r>
              <a:rPr lang="en-US" altLang="ko-KR" sz="2000" dirty="0" smtClean="0">
                <a:latin typeface="+mn-ea"/>
              </a:rPr>
              <a:t>.r / </a:t>
            </a:r>
            <a:r>
              <a:rPr lang="ko-KR" altLang="en-US" sz="2000" dirty="0" smtClean="0">
                <a:latin typeface="+mn-ea"/>
              </a:rPr>
              <a:t>병원 분석</a:t>
            </a:r>
            <a:r>
              <a:rPr lang="en-US" altLang="ko-KR" sz="2000" dirty="0" smtClean="0">
                <a:latin typeface="+mn-ea"/>
              </a:rPr>
              <a:t>.r</a:t>
            </a:r>
          </a:p>
        </p:txBody>
      </p:sp>
    </p:spTree>
    <p:extLst>
      <p:ext uri="{BB962C8B-B14F-4D97-AF65-F5344CB8AC3E}">
        <p14:creationId xmlns:p14="http://schemas.microsoft.com/office/powerpoint/2010/main" val="15040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 smtClean="0">
                <a:latin typeface="+mn-ea"/>
              </a:rPr>
              <a:t>QnA</a:t>
            </a:r>
            <a:endParaRPr lang="ko-KR" altLang="en-US" sz="6000" b="1" dirty="0" smtClean="0">
              <a:latin typeface="+mn-ea"/>
            </a:endParaRP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1060" y="4345940"/>
            <a:ext cx="861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+mn-ea"/>
              </a:rPr>
              <a:t>Github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: https://github.com/Helloworldist/MediWeb</a:t>
            </a:r>
            <a:endParaRPr lang="ko-KR" altLang="en-US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7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+mn-ea"/>
              </a:rPr>
              <a:t>감사합니다</a:t>
            </a: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8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1848" y="609601"/>
            <a:ext cx="4887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INDEX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06915" y="666113"/>
            <a:ext cx="272871" cy="5657167"/>
          </a:xfrm>
          <a:prstGeom prst="roundRect">
            <a:avLst/>
          </a:prstGeom>
          <a:solidFill>
            <a:srgbClr val="B6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5880" y="666113"/>
            <a:ext cx="41764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시스템 레이아웃</a:t>
            </a:r>
            <a:endParaRPr lang="en-US" altLang="ko-KR" sz="2800" b="1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smtClean="0">
                <a:solidFill>
                  <a:schemeClr val="bg1"/>
                </a:solidFill>
                <a:latin typeface="+mn-ea"/>
              </a:rPr>
              <a:t>데이터 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레이아웃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진행 상황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향후 계획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물품 구매 현황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800" b="1" dirty="0" err="1" smtClean="0">
                <a:solidFill>
                  <a:schemeClr val="bg1"/>
                </a:solidFill>
                <a:latin typeface="+mn-ea"/>
              </a:rPr>
              <a:t>QnA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시스템 레이아웃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8128" y="1782339"/>
            <a:ext cx="1910429" cy="109713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동전"/>
          <p:cNvSpPr/>
          <p:nvPr/>
        </p:nvSpPr>
        <p:spPr>
          <a:xfrm>
            <a:off x="8256240" y="4610105"/>
            <a:ext cx="1335166" cy="1339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11" name="컴퓨터"/>
          <p:cNvSpPr/>
          <p:nvPr/>
        </p:nvSpPr>
        <p:spPr>
          <a:xfrm>
            <a:off x="1343472" y="1988840"/>
            <a:ext cx="1227125" cy="9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13" name="선"/>
          <p:cNvSpPr/>
          <p:nvPr/>
        </p:nvSpPr>
        <p:spPr>
          <a:xfrm>
            <a:off x="3121542" y="2133348"/>
            <a:ext cx="355052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14" name="선"/>
          <p:cNvSpPr/>
          <p:nvPr/>
        </p:nvSpPr>
        <p:spPr>
          <a:xfrm flipH="1" flipV="1">
            <a:off x="3071662" y="2581668"/>
            <a:ext cx="360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17" name="선"/>
          <p:cNvSpPr/>
          <p:nvPr/>
        </p:nvSpPr>
        <p:spPr>
          <a:xfrm>
            <a:off x="8256240" y="3212977"/>
            <a:ext cx="1" cy="11521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pic>
        <p:nvPicPr>
          <p:cNvPr id="1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0225" y="4593302"/>
            <a:ext cx="2249991" cy="1499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9496" y="4365104"/>
            <a:ext cx="1301846" cy="130184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선"/>
          <p:cNvSpPr/>
          <p:nvPr/>
        </p:nvSpPr>
        <p:spPr>
          <a:xfrm flipH="1">
            <a:off x="3236886" y="5097174"/>
            <a:ext cx="232878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24" name="선"/>
          <p:cNvSpPr/>
          <p:nvPr/>
        </p:nvSpPr>
        <p:spPr>
          <a:xfrm flipV="1">
            <a:off x="3071662" y="3087702"/>
            <a:ext cx="4176466" cy="14161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4875" y="148478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예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. 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중이염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3712" y="2814035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B050"/>
                </a:solidFill>
                <a:latin typeface="+mn-ea"/>
              </a:rPr>
              <a:t>호평의 병원 리스트 제공</a:t>
            </a:r>
            <a:endParaRPr lang="ko-KR" altLang="en-US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03273" y="3306335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해당 키워드를 진료하는 병원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DB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에서 탐색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및 의료기관상세정보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API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로 세부정보 호출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85493" y="368094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B050"/>
                </a:solidFill>
                <a:latin typeface="+mn-ea"/>
              </a:rPr>
              <a:t>분석된 값 서버로 리턴</a:t>
            </a:r>
            <a:endParaRPr lang="ko-KR" altLang="en-US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60001" y="5248024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분석을 위해</a:t>
            </a:r>
            <a:endParaRPr lang="en-US" altLang="ko-KR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rpy2 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모듈 사용</a:t>
            </a:r>
            <a:endParaRPr lang="en-US" altLang="ko-KR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7397" y="1783164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Request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23792" y="2541928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Response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82938" y="1352673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Server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81609" y="464669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DB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59496" y="220486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Client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42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데이터 레이아웃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3877" y="1983603"/>
            <a:ext cx="10091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웹 서비스에서 검색된 의료기관에 대한 </a:t>
            </a:r>
            <a:r>
              <a:rPr lang="ko-KR" altLang="en-US" sz="2200" dirty="0" err="1" smtClean="0">
                <a:latin typeface="+mn-ea"/>
              </a:rPr>
              <a:t>기관명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주소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경도 및 위도</a:t>
            </a:r>
            <a:r>
              <a:rPr lang="en-US" altLang="ko-KR" sz="2200" dirty="0" smtClean="0">
                <a:latin typeface="+mn-ea"/>
              </a:rPr>
              <a:t>,</a:t>
            </a:r>
          </a:p>
          <a:p>
            <a:r>
              <a:rPr lang="en-US" altLang="ko-KR" sz="2200" dirty="0">
                <a:latin typeface="+mn-ea"/>
              </a:rPr>
              <a:t>	</a:t>
            </a:r>
            <a:r>
              <a:rPr lang="en-US" altLang="ko-KR" sz="2200" dirty="0" smtClean="0">
                <a:latin typeface="+mn-ea"/>
              </a:rPr>
              <a:t>      </a:t>
            </a:r>
            <a:r>
              <a:rPr lang="ko-KR" altLang="en-US" sz="2200" dirty="0" smtClean="0">
                <a:latin typeface="+mn-ea"/>
              </a:rPr>
              <a:t>전화번호 정보 제공하기 위함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3876" y="3898612"/>
            <a:ext cx="9166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웹 서비스에서 검색된 의료기관에 대한 시설정보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세부정보</a:t>
            </a:r>
            <a:r>
              <a:rPr lang="en-US" altLang="ko-KR" sz="2200" dirty="0" smtClean="0">
                <a:latin typeface="+mn-ea"/>
              </a:rPr>
              <a:t>,</a:t>
            </a:r>
          </a:p>
          <a:p>
            <a:r>
              <a:rPr lang="en-US" altLang="ko-KR" sz="2200" dirty="0">
                <a:latin typeface="+mn-ea"/>
              </a:rPr>
              <a:t>	 </a:t>
            </a:r>
            <a:r>
              <a:rPr lang="en-US" altLang="ko-KR" sz="2200" dirty="0" smtClean="0">
                <a:latin typeface="+mn-ea"/>
              </a:rPr>
              <a:t>     </a:t>
            </a:r>
            <a:r>
              <a:rPr lang="ko-KR" altLang="en-US" sz="2200" dirty="0" smtClean="0">
                <a:latin typeface="+mn-ea"/>
              </a:rPr>
              <a:t>교통정보 등을 표시하기 위함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3876" y="5813759"/>
            <a:ext cx="9704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사용자에 의해 검색된 병원이 가지는 평가등급을 알려주기 위함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95401" y="1173711"/>
            <a:ext cx="2602268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400" y="3088857"/>
            <a:ext cx="4316404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8444" y="5004004"/>
            <a:ext cx="4608512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15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데이터 레이아웃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27848" y="1340768"/>
            <a:ext cx="2561607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1384" y="3559768"/>
            <a:ext cx="4248960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60096" y="3559768"/>
            <a:ext cx="4536504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24" name="꺾인 연결선 23"/>
          <p:cNvCxnSpPr>
            <a:stCxn id="13" idx="1"/>
            <a:endCxn id="14" idx="0"/>
          </p:cNvCxnSpPr>
          <p:nvPr/>
        </p:nvCxnSpPr>
        <p:spPr>
          <a:xfrm rot="10800000" flipV="1">
            <a:off x="2675864" y="1628312"/>
            <a:ext cx="2051984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3"/>
            <a:endCxn id="15" idx="0"/>
          </p:cNvCxnSpPr>
          <p:nvPr/>
        </p:nvCxnSpPr>
        <p:spPr>
          <a:xfrm>
            <a:off x="7289455" y="1628313"/>
            <a:ext cx="1938893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44645" y="2083917"/>
            <a:ext cx="5250155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각 병원은 고유한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가짐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9A8B"/>
                </a:solidFill>
                <a:latin typeface="+mn-ea"/>
              </a:rPr>
              <a:t>암호화된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요양기호</a:t>
            </a:r>
            <a:r>
              <a:rPr lang="ko-KR" altLang="en-US" sz="2000" dirty="0" smtClean="0">
                <a:latin typeface="+mn-ea"/>
              </a:rPr>
              <a:t>는 병원들을 구분할 목적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384" y="4202260"/>
            <a:ext cx="464742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통해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특정 병원의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시설 및 세부정보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진료과목정보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교통정보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전문병원지정분야 정보 획득 가능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60096" y="4202260"/>
            <a:ext cx="4647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통해 특정 병원의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병원평가등급기준목록조회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병원전체평가결과목록조회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질병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수술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등의 평가결과목록조회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615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암호화된 요양기호</a:t>
            </a:r>
            <a:r>
              <a:rPr lang="en-US" altLang="ko-KR" sz="1600" dirty="0" smtClean="0"/>
              <a:t>Ex) JDQ4MTAxMiM1MSMkMSMkMCMkODkkMzgxMzUxIzExIyQxI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76527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암호화된 요양기호</a:t>
            </a:r>
            <a:r>
              <a:rPr lang="en-US" altLang="ko-KR" sz="1600" dirty="0" smtClean="0"/>
              <a:t>Ex) JDQ4MTAxMiM1MSMkMSMkMCMkODkkMzgxMzUxIzExIyQxI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1464" y="1700808"/>
            <a:ext cx="95770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시</a:t>
            </a:r>
            <a:r>
              <a:rPr lang="en-US" altLang="ko-KR" sz="2400" b="1" dirty="0" smtClean="0">
                <a:solidFill>
                  <a:srgbClr val="FF9A8B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FF9A8B"/>
                </a:solidFill>
                <a:latin typeface="+mn-ea"/>
              </a:rPr>
              <a:t>·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도</a:t>
            </a:r>
            <a:r>
              <a:rPr lang="ko-KR" altLang="en-US" sz="2400" dirty="0" smtClean="0">
                <a:latin typeface="+mn-ea"/>
              </a:rPr>
              <a:t> 별 및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시</a:t>
            </a:r>
            <a:r>
              <a:rPr lang="en-US" altLang="ko-KR" sz="2400" b="1" dirty="0">
                <a:solidFill>
                  <a:srgbClr val="FF9A8B"/>
                </a:solidFill>
                <a:latin typeface="+mn-ea"/>
              </a:rPr>
              <a:t> ·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군</a:t>
            </a:r>
            <a:r>
              <a:rPr lang="en-US" altLang="ko-KR" sz="2400" b="1" dirty="0">
                <a:solidFill>
                  <a:srgbClr val="FF9A8B"/>
                </a:solidFill>
                <a:latin typeface="+mn-ea"/>
              </a:rPr>
              <a:t> ·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구</a:t>
            </a:r>
            <a:r>
              <a:rPr lang="ko-KR" altLang="en-US" sz="2400" dirty="0" smtClean="0">
                <a:latin typeface="+mn-ea"/>
              </a:rPr>
              <a:t> 별로 각 지역의 병원 분류</a:t>
            </a:r>
            <a:endParaRPr lang="en-US" altLang="ko-KR" sz="24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endParaRPr lang="en-US" altLang="ko-KR" sz="24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endParaRPr lang="en-US" altLang="ko-KR" sz="24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endParaRPr lang="en-US" altLang="ko-KR" sz="24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 사용자의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위치를 기반</a:t>
            </a:r>
            <a:r>
              <a:rPr lang="ko-KR" altLang="en-US" sz="2400" dirty="0" smtClean="0">
                <a:latin typeface="+mn-ea"/>
              </a:rPr>
              <a:t>으로 평가등급이 높은 병원 중 해당 질병에 대한 진료를 하는 병원 추출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368" y="1196752"/>
            <a:ext cx="2880319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분석 기준 및 방법</a:t>
            </a:r>
            <a:endParaRPr lang="ko-KR" altLang="en-US" sz="24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812" t="15350" r="45494" b="65750"/>
          <a:stretch/>
        </p:blipFill>
        <p:spPr>
          <a:xfrm>
            <a:off x="2063552" y="2493735"/>
            <a:ext cx="3240360" cy="12961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3812" t="47900" r="45494" b="30051"/>
          <a:stretch/>
        </p:blipFill>
        <p:spPr>
          <a:xfrm>
            <a:off x="6419474" y="2385723"/>
            <a:ext cx="3240360" cy="151216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600567" y="2945374"/>
            <a:ext cx="518073" cy="392866"/>
          </a:xfrm>
          <a:prstGeom prst="rightArrow">
            <a:avLst>
              <a:gd name="adj1" fmla="val 35255"/>
              <a:gd name="adj2" fmla="val 50000"/>
            </a:avLst>
          </a:prstGeom>
          <a:solidFill>
            <a:srgbClr val="404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9838" t="66514" r="44094" b="11217"/>
          <a:stretch/>
        </p:blipFill>
        <p:spPr>
          <a:xfrm>
            <a:off x="3215680" y="5068822"/>
            <a:ext cx="5616624" cy="145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558034" y="2420888"/>
            <a:ext cx="5218486" cy="3574060"/>
          </a:xfrm>
          <a:prstGeom prst="rect">
            <a:avLst/>
          </a:prstGeom>
          <a:noFill/>
          <a:ln w="57150">
            <a:solidFill>
              <a:srgbClr val="B6D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50456" y="1739680"/>
            <a:ext cx="1728192" cy="576064"/>
          </a:xfrm>
          <a:prstGeom prst="roundRect">
            <a:avLst/>
          </a:prstGeom>
          <a:solidFill>
            <a:srgbClr val="404551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table_eval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23377" y="1739680"/>
            <a:ext cx="1728192" cy="576064"/>
          </a:xfrm>
          <a:prstGeom prst="roundRect">
            <a:avLst/>
          </a:prstGeom>
          <a:solidFill>
            <a:srgbClr val="404551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table_info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51888" y="2996952"/>
            <a:ext cx="1728192" cy="576064"/>
          </a:xfrm>
          <a:prstGeom prst="roundRect">
            <a:avLst/>
          </a:prstGeom>
          <a:solidFill>
            <a:srgbClr val="404551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table_united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06570" y="2816048"/>
            <a:ext cx="1440160" cy="937872"/>
          </a:xfrm>
          <a:prstGeom prst="rect">
            <a:avLst/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analyze1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686730" y="2996952"/>
            <a:ext cx="1728192" cy="576064"/>
          </a:xfrm>
          <a:prstGeom prst="roundRect">
            <a:avLst/>
          </a:prstGeom>
          <a:solidFill>
            <a:srgbClr val="404551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table_region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830746" y="4579360"/>
            <a:ext cx="1440160" cy="937872"/>
          </a:xfrm>
          <a:prstGeom prst="rect">
            <a:avLst/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analyze2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62554" y="4760264"/>
            <a:ext cx="1728192" cy="576064"/>
          </a:xfrm>
          <a:prstGeom prst="roundRect">
            <a:avLst/>
          </a:prstGeom>
          <a:solidFill>
            <a:srgbClr val="404551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table_result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6" idx="2"/>
            <a:endCxn id="8" idx="0"/>
          </p:cNvCxnSpPr>
          <p:nvPr/>
        </p:nvCxnSpPr>
        <p:spPr>
          <a:xfrm rot="16200000" flipH="1">
            <a:off x="1974664" y="2155632"/>
            <a:ext cx="681208" cy="1001432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" idx="2"/>
            <a:endCxn id="8" idx="0"/>
          </p:cNvCxnSpPr>
          <p:nvPr/>
        </p:nvCxnSpPr>
        <p:spPr>
          <a:xfrm rot="5400000">
            <a:off x="3011125" y="2120604"/>
            <a:ext cx="681208" cy="1071489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3"/>
            <a:endCxn id="3" idx="1"/>
          </p:cNvCxnSpPr>
          <p:nvPr/>
        </p:nvCxnSpPr>
        <p:spPr>
          <a:xfrm>
            <a:off x="3680080" y="3284984"/>
            <a:ext cx="232649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" idx="3"/>
            <a:endCxn id="10" idx="1"/>
          </p:cNvCxnSpPr>
          <p:nvPr/>
        </p:nvCxnSpPr>
        <p:spPr>
          <a:xfrm>
            <a:off x="7446730" y="3284984"/>
            <a:ext cx="1240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11" idx="0"/>
          </p:cNvCxnSpPr>
          <p:nvPr/>
        </p:nvCxnSpPr>
        <p:spPr>
          <a:xfrm>
            <a:off x="9550826" y="3573016"/>
            <a:ext cx="0" cy="10063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1" idx="1"/>
            <a:endCxn id="12" idx="3"/>
          </p:cNvCxnSpPr>
          <p:nvPr/>
        </p:nvCxnSpPr>
        <p:spPr>
          <a:xfrm flipH="1">
            <a:off x="7590746" y="5048296"/>
            <a:ext cx="1240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3503712" y="4602936"/>
            <a:ext cx="745765" cy="914296"/>
            <a:chOff x="3262003" y="4355336"/>
            <a:chExt cx="745765" cy="914296"/>
          </a:xfrm>
        </p:grpSpPr>
        <p:sp>
          <p:nvSpPr>
            <p:cNvPr id="28" name="한쪽 모서리가 잘린 사각형 27"/>
            <p:cNvSpPr/>
            <p:nvPr/>
          </p:nvSpPr>
          <p:spPr>
            <a:xfrm>
              <a:off x="3401826" y="4355336"/>
              <a:ext cx="605942" cy="776424"/>
            </a:xfrm>
            <a:prstGeom prst="snip1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한쪽 모서리가 잘린 사각형 29"/>
            <p:cNvSpPr/>
            <p:nvPr/>
          </p:nvSpPr>
          <p:spPr>
            <a:xfrm>
              <a:off x="3338203" y="4424272"/>
              <a:ext cx="605942" cy="776424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>
              <a:off x="3262003" y="4493208"/>
              <a:ext cx="605942" cy="776424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/>
          <p:cNvCxnSpPr>
            <a:stCxn id="12" idx="1"/>
          </p:cNvCxnSpPr>
          <p:nvPr/>
        </p:nvCxnSpPr>
        <p:spPr>
          <a:xfrm flipH="1">
            <a:off x="4366250" y="5048296"/>
            <a:ext cx="1496304" cy="117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49145" y="1325944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평가 정보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13362" y="1325944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병원 정보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5210" y="3573016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정보 통합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52057" y="3791858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위치 별로 분석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83299" y="549177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평가등급별 분석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26650" y="6136324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&lt;</a:t>
            </a:r>
            <a:r>
              <a:rPr lang="ko-KR" altLang="en-US" dirty="0" smtClean="0">
                <a:latin typeface="+mn-ea"/>
              </a:rPr>
              <a:t>우수병원 분석 알고리즘</a:t>
            </a:r>
            <a:r>
              <a:rPr lang="en-US" altLang="ko-KR" dirty="0" smtClean="0">
                <a:latin typeface="+mn-ea"/>
              </a:rPr>
              <a:t>&gt;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3594" y="4760264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+mn-ea"/>
              </a:rPr>
              <a:t>사용자가 입력한 </a:t>
            </a:r>
            <a:r>
              <a:rPr lang="ko-KR" altLang="en-US" dirty="0" smtClean="0">
                <a:latin typeface="+mn-ea"/>
              </a:rPr>
              <a:t>키워드를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분석하여 나온 병원 제공</a:t>
            </a:r>
            <a:endParaRPr lang="en-US" altLang="ko-KR" dirty="0" smtClean="0">
              <a:latin typeface="+mn-ea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68008" y="1916832"/>
            <a:ext cx="0" cy="89921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62554" y="1536091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인자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시도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시군구</a:t>
            </a:r>
            <a:endParaRPr lang="ko-KR" altLang="en-US" dirty="0" smtClean="0">
              <a:latin typeface="+mn-ea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0270906" y="4760264"/>
            <a:ext cx="505614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76520" y="4581128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인자 </a:t>
            </a:r>
            <a:r>
              <a:rPr lang="en-US" altLang="ko-KR" dirty="0" smtClean="0">
                <a:latin typeface="+mn-ea"/>
              </a:rPr>
              <a:t>: </a:t>
            </a:r>
          </a:p>
          <a:p>
            <a:r>
              <a:rPr lang="ko-KR" altLang="en-US" dirty="0" smtClean="0">
                <a:latin typeface="+mn-ea"/>
              </a:rPr>
              <a:t>사용자 쿼리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58491" y="2385755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시도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시군구</a:t>
            </a:r>
            <a:r>
              <a:rPr lang="ko-KR" altLang="en-US" dirty="0" smtClean="0">
                <a:latin typeface="+mn-ea"/>
              </a:rPr>
              <a:t> 별로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정리한 병원정보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10721" y="5313304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평가 분석 결과가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저장된 테이블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6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978" t="14769" r="44094" b="55505"/>
          <a:stretch/>
        </p:blipFill>
        <p:spPr>
          <a:xfrm>
            <a:off x="357350" y="1292088"/>
            <a:ext cx="11328915" cy="32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0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978" t="16971" r="44094" b="11466"/>
          <a:stretch/>
        </p:blipFill>
        <p:spPr>
          <a:xfrm>
            <a:off x="357350" y="1124743"/>
            <a:ext cx="7970897" cy="557105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67408" y="1556792"/>
            <a:ext cx="7632848" cy="1872208"/>
          </a:xfrm>
          <a:prstGeom prst="rect">
            <a:avLst/>
          </a:prstGeom>
          <a:noFill/>
          <a:ln w="15875">
            <a:solidFill>
              <a:srgbClr val="FF9A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7408" y="3565700"/>
            <a:ext cx="7632848" cy="1951531"/>
          </a:xfrm>
          <a:prstGeom prst="rect">
            <a:avLst/>
          </a:prstGeom>
          <a:noFill/>
          <a:ln w="15875">
            <a:solidFill>
              <a:srgbClr val="FF9A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67408" y="5589240"/>
            <a:ext cx="7632848" cy="1023932"/>
          </a:xfrm>
          <a:prstGeom prst="rect">
            <a:avLst/>
          </a:prstGeom>
          <a:noFill/>
          <a:ln w="15875">
            <a:solidFill>
              <a:srgbClr val="FF9A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500428" y="1552914"/>
            <a:ext cx="3281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통합된 테이블에서 검색을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원하는 지역의 시작 행 번호를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찾기 위한 함수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00428" y="3565700"/>
            <a:ext cx="3050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통합된 테이블에서 검색을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원하는 지역의 끝 행 번호를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찾기 위한 함수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00428" y="5578486"/>
            <a:ext cx="2738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데이터 프레임 초기화 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선택 지역에 대한 별도의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병원 테이블 생성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6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210 콤퓨타세탁 L" pitchFamily="18" charset="-127"/>
            <a:ea typeface="210 콤퓨타세탁 L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392</Words>
  <Application>Microsoft Office PowerPoint</Application>
  <PresentationFormat>와이드스크린</PresentationFormat>
  <Paragraphs>118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맑은 고딕</vt:lpstr>
      <vt:lpstr>Helvetica Neue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쏠미니</dc:creator>
  <cp:lastModifiedBy>쏠미니</cp:lastModifiedBy>
  <cp:revision>148</cp:revision>
  <dcterms:created xsi:type="dcterms:W3CDTF">2018-03-20T01:37:03Z</dcterms:created>
  <dcterms:modified xsi:type="dcterms:W3CDTF">2018-04-18T02:54:28Z</dcterms:modified>
</cp:coreProperties>
</file>