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82" r:id="rId4"/>
    <p:sldId id="276" r:id="rId5"/>
    <p:sldId id="275" r:id="rId6"/>
    <p:sldId id="281" r:id="rId7"/>
    <p:sldId id="280" r:id="rId8"/>
    <p:sldId id="284" r:id="rId9"/>
    <p:sldId id="287" r:id="rId10"/>
    <p:sldId id="288" r:id="rId11"/>
    <p:sldId id="271" r:id="rId12"/>
    <p:sldId id="277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210 콤퓨타세탁 L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B6DBDA"/>
    <a:srgbClr val="404551"/>
    <a:srgbClr val="A4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4660"/>
  </p:normalViewPr>
  <p:slideViewPr>
    <p:cSldViewPr snapToObjects="1">
      <p:cViewPr varScale="1">
        <p:scale>
          <a:sx n="73" d="100"/>
          <a:sy n="73" d="100"/>
        </p:scale>
        <p:origin x="-564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loworldist/MediWe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  <a:latin typeface="+mn-ea"/>
              </a:rPr>
              <a:t>국내의 좋은 병원을 알려줘</a:t>
            </a:r>
            <a:r>
              <a:rPr lang="en-US" altLang="ko-KR" sz="6000" b="1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+mn-ea"/>
              </a:rPr>
              <a:t>공공데이터를 활용한 의료 웹 서비스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254" y="4102977"/>
            <a:ext cx="56763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향후 계획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553" y="2477795"/>
            <a:ext cx="11492249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ko-KR" altLang="en-US" sz="2800" b="1" dirty="0" smtClean="0">
                <a:latin typeface="+mn-ea"/>
              </a:rPr>
              <a:t> 데이터가 수집 되는대로 데이터 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통합 후 분석</a:t>
            </a:r>
            <a:endParaRPr lang="en-US" altLang="ko-KR" sz="2800" b="1" dirty="0" smtClean="0">
              <a:solidFill>
                <a:srgbClr val="FF9A8B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endParaRPr lang="en-US" altLang="ko-KR" sz="28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SzPct val="140000"/>
              <a:buFont typeface="+mj-lt"/>
              <a:buAutoNum type="arabicPeriod"/>
            </a:pPr>
            <a:r>
              <a:rPr lang="ko-KR" altLang="en-US" sz="2800" b="1" dirty="0" smtClean="0">
                <a:latin typeface="+mn-ea"/>
              </a:rPr>
              <a:t> 작성 완료된 </a:t>
            </a:r>
            <a:r>
              <a:rPr lang="en-US" altLang="ko-KR" sz="2800" b="1" dirty="0" smtClean="0">
                <a:latin typeface="+mn-ea"/>
              </a:rPr>
              <a:t>R</a:t>
            </a:r>
            <a:r>
              <a:rPr lang="ko-KR" altLang="en-US" sz="2800" b="1" dirty="0" smtClean="0">
                <a:latin typeface="+mn-ea"/>
              </a:rPr>
              <a:t>코드를 </a:t>
            </a:r>
            <a:r>
              <a:rPr lang="ko-KR" altLang="en-US" sz="2800" b="1" dirty="0" err="1" smtClean="0">
                <a:latin typeface="+mn-ea"/>
              </a:rPr>
              <a:t>파이썬</a:t>
            </a:r>
            <a:r>
              <a:rPr lang="ko-KR" altLang="en-US" sz="2800" b="1" dirty="0" smtClean="0">
                <a:latin typeface="+mn-ea"/>
              </a:rPr>
              <a:t> 환경에서 실행될 수 있게 </a:t>
            </a:r>
            <a:r>
              <a:rPr lang="en-US" altLang="ko-KR" sz="2800" b="1" dirty="0" smtClean="0">
                <a:solidFill>
                  <a:srgbClr val="FF9A8B"/>
                </a:solidFill>
                <a:latin typeface="+mn-ea"/>
              </a:rPr>
              <a:t>rpy2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로 작성</a:t>
            </a:r>
            <a:endParaRPr lang="en-US" altLang="ko-KR" sz="2800" b="1" dirty="0" smtClean="0">
              <a:solidFill>
                <a:srgbClr val="FF9A8B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64552" y="63232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10/10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88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INDEX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5" y="666113"/>
            <a:ext cx="272871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666113"/>
            <a:ext cx="417646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시스템 레이아웃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데이터 레이아웃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개발 진행 상황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QnA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2/10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시스템 레이아웃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8128" y="1782339"/>
            <a:ext cx="1910429" cy="109713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동전"/>
          <p:cNvSpPr/>
          <p:nvPr/>
        </p:nvSpPr>
        <p:spPr>
          <a:xfrm>
            <a:off x="8256240" y="4610105"/>
            <a:ext cx="1335166" cy="1339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1" name="컴퓨터"/>
          <p:cNvSpPr/>
          <p:nvPr/>
        </p:nvSpPr>
        <p:spPr>
          <a:xfrm>
            <a:off x="1343472" y="1988840"/>
            <a:ext cx="1227125" cy="9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3" name="선"/>
          <p:cNvSpPr/>
          <p:nvPr/>
        </p:nvSpPr>
        <p:spPr>
          <a:xfrm>
            <a:off x="3121542" y="2133348"/>
            <a:ext cx="35505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4" name="선"/>
          <p:cNvSpPr/>
          <p:nvPr/>
        </p:nvSpPr>
        <p:spPr>
          <a:xfrm flipH="1" flipV="1">
            <a:off x="3071662" y="2581668"/>
            <a:ext cx="360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17" name="선"/>
          <p:cNvSpPr/>
          <p:nvPr/>
        </p:nvSpPr>
        <p:spPr>
          <a:xfrm>
            <a:off x="8256240" y="3212977"/>
            <a:ext cx="1" cy="1152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pic>
        <p:nvPicPr>
          <p:cNvPr id="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0225" y="4593302"/>
            <a:ext cx="2249991" cy="1499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9496" y="4365104"/>
            <a:ext cx="1301846" cy="13018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선"/>
          <p:cNvSpPr/>
          <p:nvPr/>
        </p:nvSpPr>
        <p:spPr>
          <a:xfrm flipH="1">
            <a:off x="3236886" y="5097174"/>
            <a:ext cx="232878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24" name="선"/>
          <p:cNvSpPr/>
          <p:nvPr/>
        </p:nvSpPr>
        <p:spPr>
          <a:xfrm flipV="1">
            <a:off x="3071662" y="3087702"/>
            <a:ext cx="4176466" cy="14161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4875" y="148478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예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.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중이염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3712" y="281403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B050"/>
                </a:solidFill>
                <a:latin typeface="+mn-ea"/>
              </a:rPr>
              <a:t>호평의 병원 리스트 제공</a:t>
            </a:r>
            <a:endParaRPr lang="ko-KR" altLang="en-US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3273" y="3306335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해당 키워드를 진료하는 병원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DB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에서 탐색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및 의료기관상세정보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로 세부정보 호출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85493" y="368094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B050"/>
                </a:solidFill>
                <a:latin typeface="+mn-ea"/>
              </a:rPr>
              <a:t>분석된 값 서버로 리턴</a:t>
            </a:r>
            <a:endParaRPr lang="ko-KR" altLang="en-US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0001" y="5248024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분석을 위해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rpy2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모듈 사용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7397" y="1783164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Request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3792" y="2541928"/>
            <a:ext cx="12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Response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2938" y="1352673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Server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81609" y="46466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DB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9496" y="220486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Client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3/10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2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데이터 레이아웃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b="1" dirty="0" smtClean="0">
                <a:latin typeface="+mn-ea"/>
              </a:rPr>
              <a:t>웹 서비스에서 검색된 의료기관에 대한 </a:t>
            </a:r>
            <a:r>
              <a:rPr lang="ko-KR" altLang="en-US" sz="2200" b="1" dirty="0" err="1" smtClean="0">
                <a:latin typeface="+mn-ea"/>
              </a:rPr>
              <a:t>기관명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ko-KR" altLang="en-US" sz="2200" b="1" dirty="0" smtClean="0">
                <a:latin typeface="+mn-ea"/>
              </a:rPr>
              <a:t>주소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ko-KR" altLang="en-US" sz="2200" b="1" dirty="0" smtClean="0">
                <a:latin typeface="+mn-ea"/>
              </a:rPr>
              <a:t>경도 및 위도</a:t>
            </a:r>
            <a:r>
              <a:rPr lang="en-US" altLang="ko-KR" sz="2200" b="1" dirty="0" smtClean="0">
                <a:latin typeface="+mn-ea"/>
              </a:rPr>
              <a:t>,</a:t>
            </a:r>
          </a:p>
          <a:p>
            <a:r>
              <a:rPr lang="en-US" altLang="ko-KR" sz="2200" b="1" dirty="0">
                <a:latin typeface="+mn-ea"/>
              </a:rPr>
              <a:t>	</a:t>
            </a:r>
            <a:r>
              <a:rPr lang="en-US" altLang="ko-KR" sz="2200" b="1" dirty="0" smtClean="0">
                <a:latin typeface="+mn-ea"/>
              </a:rPr>
              <a:t>      </a:t>
            </a:r>
            <a:r>
              <a:rPr lang="ko-KR" altLang="en-US" sz="2200" b="1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b="1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ko-KR" altLang="en-US" sz="2200" b="1" dirty="0" smtClean="0">
                <a:latin typeface="+mn-ea"/>
              </a:rPr>
              <a:t>세부정보</a:t>
            </a:r>
            <a:r>
              <a:rPr lang="en-US" altLang="ko-KR" sz="2200" b="1" dirty="0" smtClean="0">
                <a:latin typeface="+mn-ea"/>
              </a:rPr>
              <a:t>,</a:t>
            </a:r>
          </a:p>
          <a:p>
            <a:r>
              <a:rPr lang="en-US" altLang="ko-KR" sz="2200" b="1" dirty="0">
                <a:latin typeface="+mn-ea"/>
              </a:rPr>
              <a:t>	 </a:t>
            </a:r>
            <a:r>
              <a:rPr lang="en-US" altLang="ko-KR" sz="2200" b="1" dirty="0" smtClean="0">
                <a:latin typeface="+mn-ea"/>
              </a:rPr>
              <a:t>     </a:t>
            </a:r>
            <a:r>
              <a:rPr lang="ko-KR" altLang="en-US" sz="2200" b="1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b="1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4/10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데이터 레이아웃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b="1" dirty="0" smtClean="0">
                <a:latin typeface="+mn-ea"/>
              </a:rPr>
              <a:t>를 가짐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b="1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b="1" dirty="0" smtClean="0">
                <a:latin typeface="+mn-ea"/>
              </a:rPr>
              <a:t>를 통해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특정 병원의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시설 및 세부정보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진료과목정보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교통정보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전문병원지정분야 정보 획득 가능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b="1" dirty="0" smtClean="0">
                <a:latin typeface="+mn-ea"/>
              </a:rPr>
              <a:t>를 통해 특정 병원의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병원평가등급기준목록조회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병원전체평가결과목록조회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latin typeface="+mn-ea"/>
              </a:rPr>
              <a:t>질병</a:t>
            </a:r>
            <a:r>
              <a:rPr lang="en-US" altLang="ko-KR" sz="2000" b="1" dirty="0" smtClean="0">
                <a:latin typeface="+mn-ea"/>
              </a:rPr>
              <a:t>,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수술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등의 평가결과목록조회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암호화된 요양기호</a:t>
            </a:r>
            <a:r>
              <a:rPr lang="en-US" altLang="ko-KR" sz="1600" b="1" dirty="0" smtClean="0"/>
              <a:t>Ex) JDQ4MTAxMiM1MSMkMSMkMCMkODkkMzgxMzUxIzExIyQxI</a:t>
            </a:r>
            <a:endParaRPr lang="ko-KR" altLang="en-US" sz="1600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암호화된 요양기호</a:t>
            </a:r>
            <a:r>
              <a:rPr lang="en-US" altLang="ko-KR" sz="1600" b="1" dirty="0" smtClean="0"/>
              <a:t>Ex) JDQ4MTAxMiM1MSMkMSMkMCMkODkkMzgxMzUxIzExIyQxI</a:t>
            </a:r>
            <a:endParaRPr lang="ko-KR" altLang="en-US" sz="1600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5/10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개발 진행 상황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268760"/>
            <a:ext cx="3827864" cy="2592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408" y="3997073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 </a:t>
            </a:r>
            <a:r>
              <a:rPr lang="ko-KR" altLang="en-US" b="1" dirty="0" err="1" smtClean="0"/>
              <a:t>발사믹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목업을</a:t>
            </a:r>
            <a:r>
              <a:rPr lang="ko-KR" altLang="en-US" b="1" dirty="0" smtClean="0"/>
              <a:t> 통한 설계 </a:t>
            </a:r>
            <a:r>
              <a:rPr lang="en-US" altLang="ko-KR" b="1" dirty="0" smtClean="0"/>
              <a:t>&gt;</a:t>
            </a:r>
            <a:endParaRPr lang="ko-KR" altLang="en-US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0671" y="579597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&lt; </a:t>
            </a:r>
            <a:r>
              <a:rPr lang="ko-KR" altLang="en-US" b="1" dirty="0" smtClean="0">
                <a:latin typeface="+mn-ea"/>
              </a:rPr>
              <a:t>서비스할 웹 페이지 화면</a:t>
            </a:r>
            <a:r>
              <a:rPr lang="en-US" altLang="ko-KR" b="1" dirty="0" smtClean="0">
                <a:latin typeface="+mn-ea"/>
              </a:rPr>
              <a:t> &gt;</a:t>
            </a:r>
            <a:endParaRPr lang="ko-KR" altLang="en-US" b="1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850"/>
          <a:stretch/>
        </p:blipFill>
        <p:spPr>
          <a:xfrm>
            <a:off x="4655840" y="1328558"/>
            <a:ext cx="7164619" cy="4260681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8" name="직사각형 7"/>
          <p:cNvSpPr/>
          <p:nvPr/>
        </p:nvSpPr>
        <p:spPr>
          <a:xfrm>
            <a:off x="5303912" y="1628800"/>
            <a:ext cx="2664296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5133494" y="2420888"/>
            <a:ext cx="2906722" cy="3025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 flipH="1" flipV="1">
            <a:off x="8112224" y="3573016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직사각형 13"/>
          <p:cNvSpPr/>
          <p:nvPr/>
        </p:nvSpPr>
        <p:spPr>
          <a:xfrm flipH="1" flipV="1">
            <a:off x="8112224" y="1620363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1298193" y="561130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리스트에 나온 병원 위치 지도에 표시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5011" y="4177389"/>
            <a:ext cx="275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</a:rPr>
              <a:t>리스트에서 선택한 병원에 대한 세부정보 표시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6948" y="13314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질병 명 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22144" y="2203487"/>
            <a:ext cx="275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</a:rPr>
              <a:t>질병을 치료할 수 있는 병원 중 우수 평가 등급의 병원 출력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6/10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2"/>
          <a:stretch/>
        </p:blipFill>
        <p:spPr>
          <a:xfrm>
            <a:off x="767408" y="1196752"/>
            <a:ext cx="10513168" cy="3341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400" y="4437112"/>
            <a:ext cx="108012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 err="1" smtClean="0">
                <a:latin typeface="+mn-ea"/>
              </a:rPr>
              <a:t>구글</a:t>
            </a:r>
            <a:r>
              <a:rPr lang="ko-KR" altLang="en-US" sz="2500" b="1" dirty="0" smtClean="0">
                <a:latin typeface="+mn-ea"/>
              </a:rPr>
              <a:t> 지도 </a:t>
            </a:r>
            <a:r>
              <a:rPr lang="en-US" altLang="ko-KR" sz="2500" b="1" dirty="0" smtClean="0">
                <a:latin typeface="+mn-ea"/>
              </a:rPr>
              <a:t>API</a:t>
            </a:r>
            <a:r>
              <a:rPr lang="ko-KR" altLang="en-US" sz="2500" b="1" dirty="0" smtClean="0">
                <a:latin typeface="+mn-ea"/>
              </a:rPr>
              <a:t>를 받아오기 위한 코드입니다</a:t>
            </a:r>
            <a:r>
              <a:rPr lang="en-US" altLang="ko-KR" sz="2500" b="1" dirty="0" smtClean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500" b="1" dirty="0">
                <a:latin typeface="+mn-ea"/>
              </a:rPr>
              <a:t>아래서 두 번째 줄에 있는 </a:t>
            </a:r>
            <a:r>
              <a:rPr lang="en-US" altLang="ko-KR" sz="2500" b="1" dirty="0" err="1">
                <a:latin typeface="+mn-ea"/>
              </a:rPr>
              <a:t>url</a:t>
            </a:r>
            <a:r>
              <a:rPr lang="ko-KR" altLang="en-US" sz="2500" b="1" dirty="0">
                <a:latin typeface="+mn-ea"/>
              </a:rPr>
              <a:t>로 </a:t>
            </a:r>
            <a:r>
              <a:rPr lang="en-US" altLang="ko-KR" sz="2500" b="1" dirty="0">
                <a:latin typeface="+mn-ea"/>
              </a:rPr>
              <a:t>request</a:t>
            </a:r>
            <a:r>
              <a:rPr lang="ko-KR" altLang="en-US" sz="2500" b="1" dirty="0">
                <a:latin typeface="+mn-ea"/>
              </a:rPr>
              <a:t>를 보내고 </a:t>
            </a:r>
            <a:endParaRPr lang="en-US" altLang="ko-KR" sz="25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b="1" dirty="0" err="1">
                <a:latin typeface="+mn-ea"/>
              </a:rPr>
              <a:t>initMap</a:t>
            </a:r>
            <a:r>
              <a:rPr lang="ko-KR" altLang="en-US" sz="2500" b="1" dirty="0">
                <a:latin typeface="+mn-ea"/>
              </a:rPr>
              <a:t>함수를 사용하여 </a:t>
            </a:r>
            <a:r>
              <a:rPr lang="ko-KR" altLang="en-US" sz="2500" b="1" dirty="0" err="1">
                <a:latin typeface="+mn-ea"/>
              </a:rPr>
              <a:t>구글</a:t>
            </a:r>
            <a:r>
              <a:rPr lang="ko-KR" altLang="en-US" sz="2500" b="1" dirty="0">
                <a:latin typeface="+mn-ea"/>
              </a:rPr>
              <a:t> 지도 객체를 생성하고 </a:t>
            </a:r>
            <a:r>
              <a:rPr lang="en-US" altLang="ko-KR" sz="2500" b="1" dirty="0" err="1">
                <a:latin typeface="+mn-ea"/>
              </a:rPr>
              <a:t>uluru</a:t>
            </a:r>
            <a:r>
              <a:rPr lang="ko-KR" altLang="en-US" sz="2500" b="1" dirty="0">
                <a:latin typeface="+mn-ea"/>
              </a:rPr>
              <a:t>에 저장된 좌표 값으로 지도의 최초 위치와 </a:t>
            </a:r>
            <a:r>
              <a:rPr lang="en-US" altLang="ko-KR" sz="2500" b="1" dirty="0">
                <a:latin typeface="+mn-ea"/>
              </a:rPr>
              <a:t>marker</a:t>
            </a:r>
            <a:r>
              <a:rPr lang="ko-KR" altLang="en-US" sz="2500" b="1" dirty="0">
                <a:latin typeface="+mn-ea"/>
              </a:rPr>
              <a:t>의</a:t>
            </a:r>
            <a:r>
              <a:rPr lang="en-US" altLang="ko-KR" sz="2500" b="1" dirty="0">
                <a:latin typeface="+mn-ea"/>
              </a:rPr>
              <a:t> </a:t>
            </a:r>
            <a:r>
              <a:rPr lang="ko-KR" altLang="en-US" sz="2500" b="1" dirty="0">
                <a:latin typeface="+mn-ea"/>
              </a:rPr>
              <a:t>최초 위치를 초기화함</a:t>
            </a:r>
            <a:endParaRPr lang="en-US" altLang="ko-KR" sz="25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5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5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7/10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개발 진행 상황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874" y="1801368"/>
            <a:ext cx="1089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현재 해당기관의 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서비스 문제</a:t>
            </a:r>
            <a:r>
              <a:rPr lang="ko-KR" altLang="en-US" sz="2800" b="1" dirty="0" smtClean="0">
                <a:latin typeface="+mn-ea"/>
              </a:rPr>
              <a:t>로 정확한 데이터를 가져올 수 없었음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362915" y="2334949"/>
            <a:ext cx="0" cy="688382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26811" y="2334949"/>
            <a:ext cx="187220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568" y="3023331"/>
            <a:ext cx="951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9A8B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특정 병원의 평가정보를 가져올 수 있는 요양기호 값을 넣어도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NULL</a:t>
            </a:r>
            <a:r>
              <a:rPr lang="ko-KR" altLang="en-US" sz="2000" b="1" dirty="0" smtClean="0">
                <a:latin typeface="+mn-ea"/>
              </a:rPr>
              <a:t>값이 리턴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874" y="4561964"/>
            <a:ext cx="873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+mn-ea"/>
              </a:rPr>
              <a:t>따라서 통합된 데이터에 대한 분석 기준 및 방법 제시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877970" y="5085184"/>
            <a:ext cx="645027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8/10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개발 진행 상황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1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1700808"/>
            <a:ext cx="9577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 smtClean="0">
                <a:solidFill>
                  <a:srgbClr val="FF9A8B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도</a:t>
            </a:r>
            <a:r>
              <a:rPr lang="ko-KR" altLang="en-US" sz="2400" b="1" dirty="0" smtClean="0">
                <a:latin typeface="+mn-ea"/>
              </a:rPr>
              <a:t> 별 및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군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구</a:t>
            </a:r>
            <a:r>
              <a:rPr lang="ko-KR" altLang="en-US" sz="2400" b="1" dirty="0" smtClean="0">
                <a:latin typeface="+mn-ea"/>
              </a:rPr>
              <a:t> 별로 각 지역의 병원 분류</a:t>
            </a: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b="1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b="1" dirty="0" smtClean="0">
                <a:latin typeface="+mn-ea"/>
              </a:rPr>
              <a:t> 사용자의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위치를 기반</a:t>
            </a:r>
            <a:r>
              <a:rPr lang="ko-KR" altLang="en-US" sz="2400" b="1" dirty="0" smtClean="0">
                <a:latin typeface="+mn-ea"/>
              </a:rPr>
              <a:t>으로 평가등급이 높은 병원 중 해당 질병에 대한 진료를 하는 병원 추출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368" y="1196752"/>
            <a:ext cx="2880319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분석 기준 및 방법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812" t="15350" r="45494" b="65750"/>
          <a:stretch/>
        </p:blipFill>
        <p:spPr>
          <a:xfrm>
            <a:off x="2063552" y="2493735"/>
            <a:ext cx="3240360" cy="12961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812" t="47900" r="45494" b="30051"/>
          <a:stretch/>
        </p:blipFill>
        <p:spPr>
          <a:xfrm>
            <a:off x="6419474" y="2385723"/>
            <a:ext cx="3240360" cy="151216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00567" y="2945374"/>
            <a:ext cx="518073" cy="392866"/>
          </a:xfrm>
          <a:prstGeom prst="rightArrow">
            <a:avLst>
              <a:gd name="adj1" fmla="val 35255"/>
              <a:gd name="adj2" fmla="val 50000"/>
            </a:avLst>
          </a:prstGeom>
          <a:solidFill>
            <a:srgbClr val="40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9838" t="66514" r="44094" b="11217"/>
          <a:stretch/>
        </p:blipFill>
        <p:spPr>
          <a:xfrm>
            <a:off x="3215680" y="5068822"/>
            <a:ext cx="5616624" cy="14565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64552" y="63232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9/10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개발 진행 상황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9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398</Words>
  <Application>Microsoft Office PowerPoint</Application>
  <PresentationFormat>사용자 지정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Helvetica Neue Medium</vt:lpstr>
      <vt:lpstr>맑은 고딕</vt:lpstr>
      <vt:lpstr>210 콤퓨타세탁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박소연</cp:lastModifiedBy>
  <cp:revision>132</cp:revision>
  <dcterms:created xsi:type="dcterms:W3CDTF">2018-03-20T01:37:03Z</dcterms:created>
  <dcterms:modified xsi:type="dcterms:W3CDTF">2018-04-11T03:10:29Z</dcterms:modified>
</cp:coreProperties>
</file>