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5" r:id="rId4"/>
    <p:sldId id="261" r:id="rId5"/>
    <p:sldId id="272" r:id="rId6"/>
    <p:sldId id="266" r:id="rId7"/>
    <p:sldId id="270" r:id="rId8"/>
    <p:sldId id="267" r:id="rId9"/>
    <p:sldId id="271" r:id="rId10"/>
    <p:sldId id="262" r:id="rId11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HU바른생활140" pitchFamily="18" charset="-127"/>
      <p:regular r:id="rId14"/>
    </p:embeddedFont>
    <p:embeddedFont>
      <p:font typeface="210 콤퓨타세탁 L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B"/>
    <a:srgbClr val="404551"/>
    <a:srgbClr val="A4B1C4"/>
    <a:srgbClr val="B6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-3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8043" y="2286705"/>
            <a:ext cx="587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의료 웹 서비스</a:t>
            </a:r>
            <a:endParaRPr lang="ko-KR" altLang="en-US" sz="54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12319" y="1804911"/>
            <a:ext cx="4353364" cy="3384905"/>
            <a:chOff x="912319" y="1796119"/>
            <a:chExt cx="4353364" cy="3384905"/>
          </a:xfrm>
        </p:grpSpPr>
        <p:pic>
          <p:nvPicPr>
            <p:cNvPr id="1028" name="Picture 4" descr="모니터, 화면, 컴퓨터, 전자 제품, 기술, 컴퓨터 장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0" y="1796119"/>
              <a:ext cx="4353363" cy="338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kcl.re.kr/files/web1/images/001/bg_001001002005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813" y="1982758"/>
              <a:ext cx="3762705" cy="197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양쪽 모서리가 둥근 사각형 5"/>
            <p:cNvSpPr/>
            <p:nvPr/>
          </p:nvSpPr>
          <p:spPr>
            <a:xfrm rot="10800000">
              <a:off x="912319" y="4141076"/>
              <a:ext cx="4353363" cy="367862"/>
            </a:xfrm>
            <a:prstGeom prst="round2SameRect">
              <a:avLst>
                <a:gd name="adj1" fmla="val 3725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38043" y="1834400"/>
            <a:ext cx="448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B6DBDA"/>
                </a:solidFill>
                <a:latin typeface="210 콤퓨타세탁 L" pitchFamily="18" charset="-127"/>
                <a:ea typeface="210 콤퓨타세탁 L" pitchFamily="18" charset="-127"/>
              </a:rPr>
              <a:t>공공데이터를 활용한</a:t>
            </a:r>
            <a:endParaRPr lang="ko-KR" altLang="en-US" sz="2400" dirty="0">
              <a:solidFill>
                <a:srgbClr val="B6DBDA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0521" y="5575912"/>
            <a:ext cx="39228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u="sng" dirty="0" err="1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삼조세끼</a:t>
            </a:r>
            <a:r>
              <a:rPr lang="ko-KR" altLang="en-US" sz="2400" u="sng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 조</a:t>
            </a:r>
            <a:endParaRPr lang="en-US" altLang="ko-KR" sz="2400" u="sng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남솔민</a:t>
            </a:r>
            <a:r>
              <a:rPr lang="en-US" altLang="ko-KR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김민중</a:t>
            </a:r>
            <a:r>
              <a:rPr lang="en-US" altLang="ko-KR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김새흰</a:t>
            </a:r>
            <a:r>
              <a:rPr lang="en-US" altLang="ko-KR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박소연</a:t>
            </a:r>
            <a:r>
              <a:rPr lang="en-US" altLang="ko-KR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진소영</a:t>
            </a:r>
            <a:endParaRPr lang="ko-KR" altLang="en-US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210 콤퓨타세탁 L" pitchFamily="18" charset="-127"/>
                <a:ea typeface="210 콤퓨타세탁 L" pitchFamily="18" charset="-127"/>
              </a:rPr>
              <a:t>감사합니다</a:t>
            </a:r>
            <a:r>
              <a:rPr lang="en-US" altLang="ko-KR" sz="6000" dirty="0" smtClean="0">
                <a:latin typeface="210 콤퓨타세탁 L" pitchFamily="18" charset="-127"/>
                <a:ea typeface="210 콤퓨타세탁 L" pitchFamily="18" charset="-127"/>
              </a:rPr>
              <a:t>.</a:t>
            </a:r>
            <a:endParaRPr lang="ko-KR" altLang="en-US" sz="60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0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848" y="609601"/>
            <a:ext cx="423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B6DBDA"/>
                </a:solidFill>
                <a:latin typeface="210 콤퓨타세탁 L" pitchFamily="18" charset="-127"/>
                <a:ea typeface="210 콤퓨타세탁 L" pitchFamily="18" charset="-127"/>
              </a:rPr>
              <a:t>INDEX</a:t>
            </a:r>
            <a:endParaRPr lang="ko-KR" altLang="en-US" sz="4400" dirty="0">
              <a:solidFill>
                <a:srgbClr val="B6DBDA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62097" y="1180836"/>
            <a:ext cx="199696" cy="4614042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598" y="1543024"/>
            <a:ext cx="36195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개발 동기 및 목적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기능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기대효과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162097" y="1178885"/>
            <a:ext cx="199696" cy="4614042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598" y="1541073"/>
            <a:ext cx="33909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개발 동기 및 목적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기능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기대효과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121774" y="2003007"/>
            <a:ext cx="273269" cy="683173"/>
          </a:xfrm>
          <a:prstGeom prst="round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3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itchFamily="18" charset="-127"/>
                <a:ea typeface="210 콤퓨타세탁 L" pitchFamily="18" charset="-127"/>
              </a:rPr>
              <a:t>개발 동기 및 목적</a:t>
            </a:r>
            <a:endParaRPr lang="ko-KR" altLang="en-US" sz="4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68983" y="2564904"/>
            <a:ext cx="9824644" cy="1935042"/>
            <a:chOff x="1068983" y="1872795"/>
            <a:chExt cx="9824644" cy="193504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983" y="1948994"/>
              <a:ext cx="1850051" cy="1850051"/>
            </a:xfrm>
            <a:prstGeom prst="rect">
              <a:avLst/>
            </a:prstGeom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2699226" y="1881588"/>
              <a:ext cx="395654" cy="992431"/>
            </a:xfrm>
            <a:prstGeom prst="roundRect">
              <a:avLst/>
            </a:prstGeom>
            <a:solidFill>
              <a:srgbClr val="A4B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HU바른생활140" pitchFamily="18" charset="-127"/>
                  <a:ea typeface="HU바른생활140" pitchFamily="18" charset="-127"/>
                </a:rPr>
                <a:t>안과</a:t>
              </a:r>
              <a:endParaRPr lang="ko-KR" altLang="en-US" sz="2800" dirty="0">
                <a:latin typeface="HU바른생활140" pitchFamily="18" charset="-127"/>
                <a:ea typeface="HU바른생활140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938926" y="2154155"/>
              <a:ext cx="1441938" cy="164489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7F1E6"/>
                </a:clrFrom>
                <a:clrTo>
                  <a:srgbClr val="F7F1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829" y="1957786"/>
              <a:ext cx="1850051" cy="1850051"/>
            </a:xfrm>
            <a:prstGeom prst="rect">
              <a:avLst/>
            </a:prstGeom>
          </p:spPr>
        </p:pic>
        <p:sp>
          <p:nvSpPr>
            <p:cNvPr id="34" name="모서리가 둥근 직사각형 33"/>
            <p:cNvSpPr/>
            <p:nvPr/>
          </p:nvSpPr>
          <p:spPr>
            <a:xfrm>
              <a:off x="5301736" y="1881588"/>
              <a:ext cx="395654" cy="992431"/>
            </a:xfrm>
            <a:prstGeom prst="roundRect">
              <a:avLst/>
            </a:prstGeom>
            <a:solidFill>
              <a:srgbClr val="A4B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HU바른생활140" pitchFamily="18" charset="-127"/>
                  <a:ea typeface="HU바른생활140" pitchFamily="18" charset="-127"/>
                </a:rPr>
                <a:t>치과</a:t>
              </a:r>
              <a:endParaRPr lang="ko-KR" altLang="en-US" sz="2800" dirty="0">
                <a:latin typeface="HU바른생활140" pitchFamily="18" charset="-127"/>
                <a:ea typeface="HU바른생활140" pitchFamily="18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453518" y="2154155"/>
              <a:ext cx="1441938" cy="164489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7F1E6"/>
                </a:clrFrom>
                <a:clrTo>
                  <a:srgbClr val="F7F1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253" y="1957786"/>
              <a:ext cx="1850051" cy="1850051"/>
            </a:xfrm>
            <a:prstGeom prst="rect">
              <a:avLst/>
            </a:prstGeom>
          </p:spPr>
        </p:pic>
        <p:sp>
          <p:nvSpPr>
            <p:cNvPr id="37" name="모서리가 둥근 직사각형 36"/>
            <p:cNvSpPr/>
            <p:nvPr/>
          </p:nvSpPr>
          <p:spPr>
            <a:xfrm>
              <a:off x="7816328" y="1881587"/>
              <a:ext cx="395654" cy="1274885"/>
            </a:xfrm>
            <a:prstGeom prst="roundRect">
              <a:avLst/>
            </a:prstGeom>
            <a:solidFill>
              <a:srgbClr val="A4B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HU바른생활140" pitchFamily="18" charset="-127"/>
                  <a:ea typeface="HU바른생활140" pitchFamily="18" charset="-127"/>
                </a:rPr>
                <a:t>피부과</a:t>
              </a:r>
              <a:endParaRPr lang="ko-KR" altLang="en-US" sz="2800" dirty="0">
                <a:latin typeface="HU바른생활140" pitchFamily="18" charset="-127"/>
                <a:ea typeface="HU바른생활140" pitchFamily="18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35163" y="2145362"/>
              <a:ext cx="1441938" cy="16448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7F1E6"/>
                </a:clrFrom>
                <a:clrTo>
                  <a:srgbClr val="F7F1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106" y="1939445"/>
              <a:ext cx="1850051" cy="1850051"/>
            </a:xfrm>
            <a:prstGeom prst="rect">
              <a:avLst/>
            </a:prstGeom>
          </p:spPr>
        </p:pic>
        <p:sp>
          <p:nvSpPr>
            <p:cNvPr id="40" name="모서리가 둥근 직사각형 39"/>
            <p:cNvSpPr/>
            <p:nvPr/>
          </p:nvSpPr>
          <p:spPr>
            <a:xfrm>
              <a:off x="10497973" y="1872795"/>
              <a:ext cx="395654" cy="992431"/>
            </a:xfrm>
            <a:prstGeom prst="roundRect">
              <a:avLst/>
            </a:prstGeom>
            <a:solidFill>
              <a:srgbClr val="A4B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HU바른생활140" pitchFamily="18" charset="-127"/>
                  <a:ea typeface="HU바른생활140" pitchFamily="18" charset="-127"/>
                </a:rPr>
                <a:t>내과</a:t>
              </a:r>
              <a:endParaRPr lang="ko-KR" altLang="en-US" sz="2800" dirty="0">
                <a:latin typeface="HU바른생활140" pitchFamily="18" charset="-127"/>
                <a:ea typeface="HU바른생활1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3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19544512">
            <a:off x="-915342" y="2646950"/>
            <a:ext cx="13736321" cy="2062480"/>
            <a:chOff x="1" y="2047749"/>
            <a:chExt cx="13736321" cy="206248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047749"/>
              <a:ext cx="2062480" cy="206248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01" y="2047749"/>
              <a:ext cx="2062480" cy="20624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961" y="2047749"/>
              <a:ext cx="2062480" cy="206248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1" y="2047749"/>
              <a:ext cx="2062480" cy="206248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441" y="2047749"/>
              <a:ext cx="2062480" cy="206248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962" y="2047749"/>
              <a:ext cx="2062480" cy="206248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3842" y="2047749"/>
              <a:ext cx="2062480" cy="206248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291146" y="-79513"/>
            <a:ext cx="4202723" cy="1269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351" y="190705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itchFamily="18" charset="-127"/>
                <a:ea typeface="210 콤퓨타세탁 L" pitchFamily="18" charset="-127"/>
              </a:rPr>
              <a:t>개발 동기 및 목적</a:t>
            </a:r>
            <a:endParaRPr lang="ko-KR" altLang="en-US" sz="4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 rot="1081241">
            <a:off x="-772161" y="2806641"/>
            <a:ext cx="13736320" cy="2062482"/>
            <a:chOff x="2" y="2047747"/>
            <a:chExt cx="13736320" cy="206248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2047748"/>
              <a:ext cx="2062480" cy="206248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02" y="2047747"/>
              <a:ext cx="2062480" cy="206248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962" y="2047748"/>
              <a:ext cx="2062480" cy="206248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2" y="2047748"/>
              <a:ext cx="2062480" cy="206248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442" y="2047749"/>
              <a:ext cx="2062480" cy="206248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963" y="2047749"/>
              <a:ext cx="2062480" cy="206248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3842" y="2047749"/>
              <a:ext cx="2062480" cy="2062480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30" y="1100016"/>
            <a:ext cx="1850051" cy="1863342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43773" y="1025130"/>
            <a:ext cx="382651" cy="1411784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altLang="ko-KR" sz="2800" dirty="0" smtClean="0">
                <a:latin typeface="HU바른생활140" pitchFamily="18" charset="-127"/>
                <a:ea typeface="HU바른생활140" pitchFamily="18" charset="-127"/>
              </a:rPr>
              <a:t>A</a:t>
            </a:r>
            <a:r>
              <a:rPr lang="ko-KR" altLang="en-US" sz="2800" dirty="0" smtClean="0">
                <a:latin typeface="HU바른생활140" pitchFamily="18" charset="-127"/>
                <a:ea typeface="HU바른생활140" pitchFamily="18" charset="-127"/>
              </a:rPr>
              <a:t>안과</a:t>
            </a:r>
            <a:endParaRPr lang="en-US" altLang="ko-KR" sz="2800" dirty="0" smtClean="0">
              <a:latin typeface="HU바른생활140" pitchFamily="18" charset="-127"/>
              <a:ea typeface="HU바른생활140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27" y="2805627"/>
            <a:ext cx="1850051" cy="1863342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0861770" y="2730741"/>
            <a:ext cx="382651" cy="1411784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altLang="ko-KR" sz="2800" dirty="0" smtClean="0">
                <a:latin typeface="HU바른생활140" pitchFamily="18" charset="-127"/>
                <a:ea typeface="HU바른생활140" pitchFamily="18" charset="-127"/>
              </a:rPr>
              <a:t>B</a:t>
            </a:r>
            <a:r>
              <a:rPr lang="ko-KR" altLang="en-US" sz="2800" dirty="0" smtClean="0">
                <a:latin typeface="HU바른생활140" pitchFamily="18" charset="-127"/>
                <a:ea typeface="HU바른생활140" pitchFamily="18" charset="-127"/>
              </a:rPr>
              <a:t>안과</a:t>
            </a:r>
            <a:endParaRPr lang="en-US" altLang="ko-KR" sz="2800" dirty="0" smtClean="0">
              <a:latin typeface="HU바른생활140" pitchFamily="18" charset="-127"/>
              <a:ea typeface="HU바른생활140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7" y="4870438"/>
            <a:ext cx="1850051" cy="1863342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5779160" y="4795552"/>
            <a:ext cx="382651" cy="1411784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altLang="ko-KR" sz="2800" dirty="0" smtClean="0">
                <a:latin typeface="HU바른생활140" pitchFamily="18" charset="-127"/>
                <a:ea typeface="HU바른생활140" pitchFamily="18" charset="-127"/>
              </a:rPr>
              <a:t>C</a:t>
            </a:r>
            <a:r>
              <a:rPr lang="ko-KR" altLang="en-US" sz="2800" dirty="0" smtClean="0">
                <a:latin typeface="HU바른생활140" pitchFamily="18" charset="-127"/>
                <a:ea typeface="HU바른생활140" pitchFamily="18" charset="-127"/>
              </a:rPr>
              <a:t>안과</a:t>
            </a:r>
            <a:endParaRPr lang="en-US" altLang="ko-KR" sz="2800" dirty="0" smtClean="0">
              <a:latin typeface="HU바른생활140" pitchFamily="18" charset="-127"/>
              <a:ea typeface="HU바른생활140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3" y="3900676"/>
            <a:ext cx="1850051" cy="1863342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2341576" y="3825790"/>
            <a:ext cx="382651" cy="1411784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altLang="ko-KR" sz="2800" dirty="0">
                <a:latin typeface="HU바른생활140" pitchFamily="18" charset="-127"/>
                <a:ea typeface="HU바른생활140" pitchFamily="18" charset="-127"/>
              </a:rPr>
              <a:t>D</a:t>
            </a:r>
            <a:r>
              <a:rPr lang="ko-KR" altLang="en-US" sz="2800" dirty="0" smtClean="0">
                <a:latin typeface="HU바른생활140" pitchFamily="18" charset="-127"/>
                <a:ea typeface="HU바른생활140" pitchFamily="18" charset="-127"/>
              </a:rPr>
              <a:t>안과</a:t>
            </a:r>
            <a:endParaRPr lang="en-US" altLang="ko-KR" sz="2800" dirty="0" smtClean="0">
              <a:latin typeface="HU바른생활140" pitchFamily="18" charset="-127"/>
              <a:ea typeface="HU바른생활140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6770" y="2314825"/>
            <a:ext cx="6067429" cy="2569865"/>
          </a:xfrm>
          <a:prstGeom prst="roundRect">
            <a:avLst/>
          </a:prstGeom>
          <a:solidFill>
            <a:srgbClr val="B6DBDA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병원에 대한 최신정보 제공</a:t>
            </a:r>
            <a:endParaRPr lang="en-US" altLang="ko-KR" sz="3200" dirty="0">
              <a:solidFill>
                <a:schemeClr val="tx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tx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병원의 위치와 평가지수 제공 </a:t>
            </a:r>
          </a:p>
        </p:txBody>
      </p:sp>
    </p:spTree>
    <p:extLst>
      <p:ext uri="{BB962C8B-B14F-4D97-AF65-F5344CB8AC3E}">
        <p14:creationId xmlns:p14="http://schemas.microsoft.com/office/powerpoint/2010/main" val="7923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162097" y="1178885"/>
            <a:ext cx="199696" cy="4614042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598" y="1541073"/>
            <a:ext cx="345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개발 동기 및 목적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기능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기대효과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121774" y="3204823"/>
            <a:ext cx="273269" cy="683173"/>
          </a:xfrm>
          <a:prstGeom prst="round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1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브라우저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882937"/>
            <a:ext cx="10801200" cy="59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itchFamily="18" charset="-127"/>
                <a:ea typeface="210 콤퓨타세탁 L" pitchFamily="18" charset="-127"/>
              </a:rPr>
              <a:t>기능</a:t>
            </a:r>
            <a:endParaRPr lang="ko-KR" altLang="en-US" sz="4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17512" y="1617449"/>
            <a:ext cx="3130062" cy="659423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10230" y="1714833"/>
            <a:ext cx="2952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3832" y="1617449"/>
            <a:ext cx="936104" cy="659423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210 콤퓨타세탁 L" pitchFamily="18" charset="-127"/>
                <a:ea typeface="210 콤퓨타세탁 L" pitchFamily="18" charset="-127"/>
              </a:rPr>
              <a:t>검색</a:t>
            </a:r>
            <a:endParaRPr lang="ko-KR" altLang="en-US" sz="24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0178" y="1766963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콤퓨타세탁 L" pitchFamily="18" charset="-127"/>
                <a:ea typeface="210 콤퓨타세탁 L" pitchFamily="18" charset="-127"/>
              </a:rPr>
              <a:t>ㅊ</a:t>
            </a:r>
            <a:endParaRPr lang="ko-KR" altLang="en-US" sz="24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0178" y="1766963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210 콤퓨타세탁 L" pitchFamily="18" charset="-127"/>
                <a:ea typeface="210 콤퓨타세탁 L" pitchFamily="18" charset="-127"/>
              </a:rPr>
              <a:t>추</a:t>
            </a:r>
            <a:endParaRPr lang="ko-KR" altLang="en-US" sz="24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0178" y="1766963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콤퓨타세탁 L" pitchFamily="18" charset="-127"/>
                <a:ea typeface="210 콤퓨타세탁 L" pitchFamily="18" charset="-127"/>
              </a:rPr>
              <a:t>충</a:t>
            </a:r>
            <a:endParaRPr lang="ko-KR" altLang="en-US" sz="24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0178" y="1766963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콤퓨타세탁 L" pitchFamily="18" charset="-127"/>
                <a:ea typeface="210 콤퓨타세탁 L" pitchFamily="18" charset="-127"/>
              </a:rPr>
              <a:t>충ㅊ</a:t>
            </a:r>
            <a:endParaRPr lang="ko-KR" altLang="en-US" sz="24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0178" y="1766963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210 콤퓨타세탁 L" pitchFamily="18" charset="-127"/>
                <a:ea typeface="210 콤퓨타세탁 L" pitchFamily="18" charset="-127"/>
              </a:rPr>
              <a:t>충치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487488" y="1766963"/>
            <a:ext cx="0" cy="353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571" t="15350" r="15173" b="21650"/>
          <a:stretch/>
        </p:blipFill>
        <p:spPr>
          <a:xfrm>
            <a:off x="1137907" y="2496933"/>
            <a:ext cx="4851950" cy="381238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240016" y="1628800"/>
            <a:ext cx="4542113" cy="4752528"/>
            <a:chOff x="6240016" y="1412776"/>
            <a:chExt cx="4542113" cy="4752528"/>
          </a:xfrm>
        </p:grpSpPr>
        <p:sp>
          <p:nvSpPr>
            <p:cNvPr id="4" name="직사각형 3"/>
            <p:cNvSpPr/>
            <p:nvPr/>
          </p:nvSpPr>
          <p:spPr>
            <a:xfrm>
              <a:off x="6240016" y="1412776"/>
              <a:ext cx="4536504" cy="3168352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41504" y="4941168"/>
              <a:ext cx="4540625" cy="1224136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12024" y="1484784"/>
              <a:ext cx="4391000" cy="3024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12024" y="5005862"/>
              <a:ext cx="4391000" cy="108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12024" y="1700808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210 콤퓨타세탁 L"/>
              </a:rPr>
              <a:t>A. XX </a:t>
            </a:r>
            <a:r>
              <a:rPr lang="ko-KR" altLang="en-US" dirty="0" smtClean="0">
                <a:ea typeface="210 콤퓨타세탁 L"/>
              </a:rPr>
              <a:t>치과</a:t>
            </a:r>
            <a:endParaRPr lang="ko-KR" altLang="en-US" dirty="0">
              <a:ea typeface="210 콤퓨타세탁 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12024" y="2492896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210 콤퓨타세탁 L"/>
              </a:rPr>
              <a:t>B. OO</a:t>
            </a:r>
            <a:r>
              <a:rPr lang="ko-KR" altLang="en-US" dirty="0" smtClean="0">
                <a:ea typeface="210 콤퓨타세탁 L"/>
              </a:rPr>
              <a:t> 치과</a:t>
            </a:r>
            <a:endParaRPr lang="ko-KR" altLang="en-US" dirty="0">
              <a:ea typeface="210 콤퓨타세탁 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2024" y="3284984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210 콤퓨타세탁 L"/>
              </a:rPr>
              <a:t>C. XO </a:t>
            </a:r>
            <a:r>
              <a:rPr lang="ko-KR" altLang="en-US" dirty="0" smtClean="0">
                <a:ea typeface="210 콤퓨타세탁 L"/>
              </a:rPr>
              <a:t>치과</a:t>
            </a:r>
            <a:endParaRPr lang="ko-KR" altLang="en-US" dirty="0">
              <a:ea typeface="210 콤퓨타세탁 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2024" y="4077072"/>
            <a:ext cx="4391000" cy="648072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210 콤퓨타세탁 L"/>
              </a:rPr>
              <a:t>D. OX </a:t>
            </a:r>
            <a:r>
              <a:rPr lang="ko-KR" altLang="en-US" dirty="0" smtClean="0">
                <a:ea typeface="210 콤퓨타세탁 L"/>
              </a:rPr>
              <a:t>치과</a:t>
            </a:r>
            <a:endParaRPr lang="ko-KR" altLang="en-US" dirty="0">
              <a:ea typeface="210 콤퓨타세탁 L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87688" y="3589015"/>
            <a:ext cx="144016" cy="196748"/>
            <a:chOff x="3287688" y="3589015"/>
            <a:chExt cx="144016" cy="196748"/>
          </a:xfrm>
        </p:grpSpPr>
        <p:sp>
          <p:nvSpPr>
            <p:cNvPr id="17" name="타원 16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</a:t>
              </a:r>
              <a:endParaRPr lang="ko-KR" altLang="en-US" sz="800" dirty="0"/>
            </a:p>
          </p:txBody>
        </p:sp>
        <p:sp>
          <p:nvSpPr>
            <p:cNvPr id="28" name="순서도: 병합 27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99656" y="4813020"/>
            <a:ext cx="144016" cy="196748"/>
            <a:chOff x="3287688" y="3589015"/>
            <a:chExt cx="144016" cy="196748"/>
          </a:xfrm>
        </p:grpSpPr>
        <p:sp>
          <p:nvSpPr>
            <p:cNvPr id="33" name="타원 32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C</a:t>
              </a:r>
              <a:endParaRPr lang="ko-KR" altLang="en-US" sz="800" dirty="0"/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89450" y="4096378"/>
            <a:ext cx="144016" cy="196748"/>
            <a:chOff x="3287688" y="3589015"/>
            <a:chExt cx="144016" cy="196748"/>
          </a:xfrm>
        </p:grpSpPr>
        <p:sp>
          <p:nvSpPr>
            <p:cNvPr id="36" name="타원 35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13783" y="4941037"/>
            <a:ext cx="144016" cy="196748"/>
            <a:chOff x="3287688" y="3589015"/>
            <a:chExt cx="144016" cy="196748"/>
          </a:xfrm>
        </p:grpSpPr>
        <p:sp>
          <p:nvSpPr>
            <p:cNvPr id="39" name="타원 38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</a:t>
              </a:r>
              <a:endParaRPr lang="ko-KR" altLang="en-US" sz="800" dirty="0"/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오른쪽 화살표 29"/>
          <p:cNvSpPr/>
          <p:nvPr/>
        </p:nvSpPr>
        <p:spPr>
          <a:xfrm rot="13296037">
            <a:off x="8966036" y="2026111"/>
            <a:ext cx="458325" cy="360040"/>
          </a:xfrm>
          <a:prstGeom prst="rightArrow">
            <a:avLst>
              <a:gd name="adj1" fmla="val 33255"/>
              <a:gd name="adj2" fmla="val 50000"/>
            </a:avLst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312024" y="5200678"/>
            <a:ext cx="4391000" cy="1108641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210 콤퓨타세탁 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04372" y="5303938"/>
            <a:ext cx="253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병원정보</a:t>
            </a:r>
            <a:endParaRPr lang="en-US" altLang="ko-KR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포털사이트</a:t>
            </a:r>
            <a:r>
              <a:rPr lang="ko-KR" altLang="en-US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 검색 결과</a:t>
            </a:r>
            <a:endParaRPr lang="en-US" altLang="ko-KR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8457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10" grpId="0" animBg="1"/>
      <p:bldP spid="25" grpId="0" animBg="1"/>
      <p:bldP spid="26" grpId="0" animBg="1"/>
      <p:bldP spid="27" grpId="0" animBg="1"/>
      <p:bldP spid="30" grpId="0" animBg="1"/>
      <p:bldP spid="30" grpId="1" animBg="1"/>
      <p:bldP spid="43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162097" y="1187677"/>
            <a:ext cx="199696" cy="4614042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598" y="1541073"/>
            <a:ext cx="37777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개발 동기 및 목적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기능 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기대효과</a:t>
            </a:r>
            <a:endParaRPr lang="en-US" altLang="ko-KR" sz="3200" dirty="0" smtClean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130566" y="4437112"/>
            <a:ext cx="273269" cy="683173"/>
          </a:xfrm>
          <a:prstGeom prst="round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351" y="190705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itchFamily="18" charset="-127"/>
                <a:ea typeface="210 콤퓨타세탁 L" pitchFamily="18" charset="-127"/>
              </a:rPr>
              <a:t>기대효과</a:t>
            </a:r>
            <a:endParaRPr lang="ko-KR" altLang="en-US" sz="4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8" name="사다리꼴 7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71310" y="1764736"/>
            <a:ext cx="8977217" cy="4205234"/>
          </a:xfrm>
          <a:prstGeom prst="roundRect">
            <a:avLst/>
          </a:prstGeom>
          <a:solidFill>
            <a:srgbClr val="B6DBDA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r>
              <a:rPr lang="en-US" altLang="ko-KR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환자들의 질병 </a:t>
            </a:r>
            <a:r>
              <a:rPr lang="ko-KR" altLang="en-US" sz="3200" dirty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별 평가를 통해 병원들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간의</a:t>
            </a:r>
            <a:r>
              <a:rPr lang="en-US" altLang="ko-KR" sz="3200" dirty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질병</a:t>
            </a:r>
            <a:r>
              <a:rPr lang="en-US" altLang="ko-KR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치료에 </a:t>
            </a:r>
            <a:r>
              <a:rPr lang="ko-KR" altLang="en-US" sz="3200" dirty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대한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우수성</a:t>
            </a:r>
            <a:r>
              <a:rPr lang="ko-KR" altLang="en-US" sz="3200" dirty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과</a:t>
            </a:r>
            <a:r>
              <a:rPr lang="en-US" altLang="ko-KR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경쟁력 있는 </a:t>
            </a:r>
            <a:r>
              <a:rPr lang="ko-KR" altLang="en-US" sz="3200" dirty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서비스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제공</a:t>
            </a:r>
            <a:endParaRPr lang="en-US" altLang="ko-KR" sz="3200" dirty="0" smtClean="0">
              <a:solidFill>
                <a:schemeClr val="tx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endParaRPr lang="en-US" altLang="ko-KR" sz="3200" dirty="0">
              <a:solidFill>
                <a:schemeClr val="tx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환자들에게 신뢰성 있는 정보 제공</a:t>
            </a:r>
            <a:endParaRPr lang="en-US" altLang="ko-KR" sz="3200" dirty="0" smtClean="0">
              <a:solidFill>
                <a:schemeClr val="tx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tx1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3. </a:t>
            </a:r>
            <a:r>
              <a:rPr lang="ko-KR" altLang="en-US" sz="3200" dirty="0" smtClean="0">
                <a:solidFill>
                  <a:schemeClr val="tx1"/>
                </a:solidFill>
                <a:latin typeface="210 콤퓨타세탁 L" pitchFamily="18" charset="-127"/>
                <a:ea typeface="210 콤퓨타세탁 L" pitchFamily="18" charset="-127"/>
              </a:rPr>
              <a:t>검색을 통해 질병에 대한 빠른 조치</a:t>
            </a:r>
            <a:endParaRPr lang="en-US" altLang="ko-KR" sz="3200" dirty="0" smtClean="0">
              <a:solidFill>
                <a:schemeClr val="tx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3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135</Words>
  <Application>Microsoft Office PowerPoint</Application>
  <PresentationFormat>사용자 지정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HU바른생활140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jinsoyoung</cp:lastModifiedBy>
  <cp:revision>39</cp:revision>
  <dcterms:created xsi:type="dcterms:W3CDTF">2018-03-20T01:37:03Z</dcterms:created>
  <dcterms:modified xsi:type="dcterms:W3CDTF">2018-03-20T12:25:48Z</dcterms:modified>
</cp:coreProperties>
</file>