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tif" ContentType="image/t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63" r:id="rId3"/>
    <p:sldId id="282" r:id="rId4"/>
    <p:sldId id="276" r:id="rId5"/>
    <p:sldId id="275" r:id="rId6"/>
    <p:sldId id="281" r:id="rId7"/>
    <p:sldId id="280" r:id="rId8"/>
    <p:sldId id="284" r:id="rId9"/>
    <p:sldId id="287" r:id="rId10"/>
    <p:sldId id="288" r:id="rId11"/>
    <p:sldId id="283" r:id="rId12"/>
    <p:sldId id="271" r:id="rId13"/>
    <p:sldId id="277" r:id="rId14"/>
  </p:sldIdLst>
  <p:sldSz cx="12192000" cy="6858000"/>
  <p:notesSz cx="6858000" cy="9144000"/>
  <p:embeddedFontLst>
    <p:embeddedFont>
      <p:font typeface="210 콤퓨타세탁 L" panose="02020603020101020101" pitchFamily="18" charset="-127"/>
      <p:regular r:id="rId15"/>
    </p:embeddedFont>
    <p:embeddedFont>
      <p:font typeface="맑은 고딕" panose="020B0503020000020004" pitchFamily="50" charset="-127"/>
      <p:regular r:id="rId16"/>
      <p:bold r:id="rId1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A8B"/>
    <a:srgbClr val="B6DBDA"/>
    <a:srgbClr val="404551"/>
    <a:srgbClr val="A4B1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207" autoAdjust="0"/>
    <p:restoredTop sz="94660"/>
  </p:normalViewPr>
  <p:slideViewPr>
    <p:cSldViewPr snapToObjects="1">
      <p:cViewPr varScale="1">
        <p:scale>
          <a:sx n="89" d="100"/>
          <a:sy n="89" d="100"/>
        </p:scale>
        <p:origin x="40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7775-1B4C-4C00-899D-B495F350D141}" type="datetimeFigureOut">
              <a:rPr lang="ko-KR" altLang="en-US" smtClean="0"/>
              <a:t>2018-04-09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C1052-AA5A-4AFD-B055-2406E9C40D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4785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7775-1B4C-4C00-899D-B495F350D141}" type="datetimeFigureOut">
              <a:rPr lang="ko-KR" altLang="en-US" smtClean="0"/>
              <a:t>2018-04-09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C1052-AA5A-4AFD-B055-2406E9C40D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5829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7775-1B4C-4C00-899D-B495F350D141}" type="datetimeFigureOut">
              <a:rPr lang="ko-KR" altLang="en-US" smtClean="0"/>
              <a:t>2018-04-09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C1052-AA5A-4AFD-B055-2406E9C40D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1064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7775-1B4C-4C00-899D-B495F350D141}" type="datetimeFigureOut">
              <a:rPr lang="ko-KR" altLang="en-US" smtClean="0"/>
              <a:t>2018-04-09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C1052-AA5A-4AFD-B055-2406E9C40D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8649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7775-1B4C-4C00-899D-B495F350D141}" type="datetimeFigureOut">
              <a:rPr lang="ko-KR" altLang="en-US" smtClean="0"/>
              <a:t>2018-04-09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C1052-AA5A-4AFD-B055-2406E9C40D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0041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7775-1B4C-4C00-899D-B495F350D141}" type="datetimeFigureOut">
              <a:rPr lang="ko-KR" altLang="en-US" smtClean="0"/>
              <a:t>2018-04-09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C1052-AA5A-4AFD-B055-2406E9C40D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9212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7775-1B4C-4C00-899D-B495F350D141}" type="datetimeFigureOut">
              <a:rPr lang="ko-KR" altLang="en-US" smtClean="0"/>
              <a:t>2018-04-09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C1052-AA5A-4AFD-B055-2406E9C40D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0264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7775-1B4C-4C00-899D-B495F350D141}" type="datetimeFigureOut">
              <a:rPr lang="ko-KR" altLang="en-US" smtClean="0"/>
              <a:t>2018-04-09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C1052-AA5A-4AFD-B055-2406E9C40D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4702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7775-1B4C-4C00-899D-B495F350D141}" type="datetimeFigureOut">
              <a:rPr lang="ko-KR" altLang="en-US" smtClean="0"/>
              <a:t>2018-04-09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C1052-AA5A-4AFD-B055-2406E9C40D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9912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7775-1B4C-4C00-899D-B495F350D141}" type="datetimeFigureOut">
              <a:rPr lang="ko-KR" altLang="en-US" smtClean="0"/>
              <a:t>2018-04-09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C1052-AA5A-4AFD-B055-2406E9C40D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8170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7775-1B4C-4C00-899D-B495F350D141}" type="datetimeFigureOut">
              <a:rPr lang="ko-KR" altLang="en-US" smtClean="0"/>
              <a:t>2018-04-09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C1052-AA5A-4AFD-B055-2406E9C40D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3103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DA7775-1B4C-4C00-899D-B495F350D141}" type="datetimeFigureOut">
              <a:rPr lang="ko-KR" altLang="en-US" smtClean="0"/>
              <a:t>2018-04-09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FC1052-AA5A-4AFD-B055-2406E9C40D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1493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"/><Relationship Id="rId2" Type="http://schemas.openxmlformats.org/officeDocument/2006/relationships/image" Target="../media/image4.t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ti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4B1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4654364"/>
            <a:ext cx="12192000" cy="2212428"/>
          </a:xfrm>
          <a:prstGeom prst="rect">
            <a:avLst/>
          </a:prstGeom>
          <a:solidFill>
            <a:srgbClr val="404551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289492" y="1686141"/>
            <a:ext cx="691914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 smtClean="0">
                <a:solidFill>
                  <a:schemeClr val="bg1"/>
                </a:solidFill>
                <a:latin typeface="+mn-ea"/>
              </a:rPr>
              <a:t>국내의 좋은 병원을 알려줘</a:t>
            </a:r>
            <a:r>
              <a:rPr lang="en-US" altLang="ko-KR" sz="6000" dirty="0" smtClean="0">
                <a:solidFill>
                  <a:schemeClr val="bg1"/>
                </a:solidFill>
                <a:latin typeface="+mn-ea"/>
              </a:rPr>
              <a:t>!!</a:t>
            </a:r>
            <a:endParaRPr lang="ko-KR" altLang="en-US" sz="6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0" y="4165152"/>
            <a:ext cx="12192000" cy="2701640"/>
          </a:xfrm>
          <a:prstGeom prst="rect">
            <a:avLst/>
          </a:prstGeom>
          <a:solidFill>
            <a:srgbClr val="404551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27271" y="900532"/>
            <a:ext cx="683611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 smtClean="0">
                <a:latin typeface="+mn-ea"/>
              </a:rPr>
              <a:t>공공데이터를 활용한 의료 웹 서비스</a:t>
            </a:r>
            <a:endParaRPr lang="ko-KR" altLang="en-US" sz="3000" dirty="0">
              <a:latin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748254" y="4102977"/>
            <a:ext cx="5676338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200" b="1" dirty="0" err="1" smtClean="0">
                <a:solidFill>
                  <a:schemeClr val="bg1"/>
                </a:solidFill>
                <a:latin typeface="+mn-ea"/>
              </a:rPr>
              <a:t>팀명</a:t>
            </a:r>
            <a:r>
              <a:rPr lang="en-US" altLang="ko-KR" sz="2200" b="1" dirty="0">
                <a:solidFill>
                  <a:schemeClr val="bg1"/>
                </a:solidFill>
                <a:latin typeface="+mn-ea"/>
              </a:rPr>
              <a:t>	 </a:t>
            </a:r>
            <a:r>
              <a:rPr lang="en-US" altLang="ko-KR" sz="2200" b="1" dirty="0" smtClean="0">
                <a:solidFill>
                  <a:schemeClr val="bg1"/>
                </a:solidFill>
                <a:latin typeface="+mn-ea"/>
              </a:rPr>
              <a:t>  |  </a:t>
            </a:r>
            <a:r>
              <a:rPr lang="en-US" altLang="ko-KR" sz="2200" b="1" dirty="0" err="1" smtClean="0">
                <a:solidFill>
                  <a:schemeClr val="bg1"/>
                </a:solidFill>
                <a:latin typeface="+mn-ea"/>
              </a:rPr>
              <a:t>HoLo</a:t>
            </a:r>
            <a:r>
              <a:rPr lang="en-US" altLang="ko-KR" sz="2200" b="1" dirty="0" smtClean="0">
                <a:solidFill>
                  <a:schemeClr val="bg1"/>
                </a:solidFill>
                <a:latin typeface="+mn-ea"/>
              </a:rPr>
              <a:t>(3</a:t>
            </a:r>
            <a:r>
              <a:rPr lang="ko-KR" altLang="en-US" sz="2200" b="1" dirty="0" smtClean="0">
                <a:solidFill>
                  <a:schemeClr val="bg1"/>
                </a:solidFill>
                <a:latin typeface="+mn-ea"/>
              </a:rPr>
              <a:t>조</a:t>
            </a:r>
            <a:r>
              <a:rPr lang="en-US" altLang="ko-KR" sz="2200" b="1" dirty="0" smtClean="0">
                <a:solidFill>
                  <a:schemeClr val="bg1"/>
                </a:solidFill>
                <a:latin typeface="+mn-ea"/>
              </a:rPr>
              <a:t>)</a:t>
            </a:r>
            <a:endParaRPr lang="en-US" altLang="ko-KR" sz="2200" b="1" dirty="0">
              <a:solidFill>
                <a:schemeClr val="bg1"/>
              </a:solidFill>
              <a:latin typeface="+mn-ea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2200" dirty="0" smtClean="0">
                <a:solidFill>
                  <a:schemeClr val="bg1"/>
                </a:solidFill>
                <a:latin typeface="+mn-ea"/>
              </a:rPr>
              <a:t>담당교수 </a:t>
            </a:r>
            <a:r>
              <a:rPr lang="en-US" altLang="ko-KR" sz="2200" dirty="0" smtClean="0">
                <a:solidFill>
                  <a:schemeClr val="bg1"/>
                </a:solidFill>
                <a:latin typeface="+mn-ea"/>
              </a:rPr>
              <a:t>|  </a:t>
            </a:r>
            <a:r>
              <a:rPr lang="ko-KR" altLang="en-US" sz="2200" dirty="0" smtClean="0">
                <a:solidFill>
                  <a:schemeClr val="bg1"/>
                </a:solidFill>
                <a:latin typeface="+mn-ea"/>
              </a:rPr>
              <a:t>정현숙 교수님</a:t>
            </a:r>
            <a:r>
              <a:rPr lang="en-US" altLang="ko-KR" sz="2200" dirty="0" smtClean="0">
                <a:solidFill>
                  <a:schemeClr val="bg1"/>
                </a:solidFill>
                <a:latin typeface="+mn-ea"/>
              </a:rPr>
              <a:t>(02</a:t>
            </a:r>
            <a:r>
              <a:rPr lang="ko-KR" altLang="en-US" sz="2200" dirty="0" smtClean="0">
                <a:solidFill>
                  <a:schemeClr val="bg1"/>
                </a:solidFill>
                <a:latin typeface="+mn-ea"/>
              </a:rPr>
              <a:t>분반</a:t>
            </a:r>
            <a:r>
              <a:rPr lang="en-US" altLang="ko-KR" sz="2200" dirty="0" smtClean="0">
                <a:solidFill>
                  <a:schemeClr val="bg1"/>
                </a:solidFill>
                <a:latin typeface="+mn-ea"/>
              </a:rPr>
              <a:t>)</a:t>
            </a:r>
          </a:p>
          <a:p>
            <a:pPr algn="just">
              <a:lnSpc>
                <a:spcPct val="150000"/>
              </a:lnSpc>
            </a:pPr>
            <a:r>
              <a:rPr lang="ko-KR" altLang="en-US" sz="2200" dirty="0" smtClean="0">
                <a:solidFill>
                  <a:schemeClr val="bg1"/>
                </a:solidFill>
                <a:latin typeface="+mn-ea"/>
              </a:rPr>
              <a:t>발표일    </a:t>
            </a:r>
            <a:r>
              <a:rPr lang="en-US" altLang="ko-KR" sz="2200" dirty="0" smtClean="0">
                <a:solidFill>
                  <a:schemeClr val="bg1"/>
                </a:solidFill>
                <a:latin typeface="+mn-ea"/>
              </a:rPr>
              <a:t>|  4</a:t>
            </a:r>
            <a:r>
              <a:rPr lang="ko-KR" altLang="en-US" sz="2200" dirty="0" smtClean="0">
                <a:solidFill>
                  <a:schemeClr val="bg1"/>
                </a:solidFill>
                <a:latin typeface="+mn-ea"/>
              </a:rPr>
              <a:t>월 </a:t>
            </a:r>
            <a:r>
              <a:rPr lang="en-US" altLang="ko-KR" sz="2200" dirty="0" smtClean="0">
                <a:solidFill>
                  <a:schemeClr val="bg1"/>
                </a:solidFill>
                <a:latin typeface="+mn-ea"/>
              </a:rPr>
              <a:t>11</a:t>
            </a:r>
            <a:r>
              <a:rPr lang="ko-KR" altLang="en-US" sz="2200" dirty="0" smtClean="0">
                <a:solidFill>
                  <a:schemeClr val="bg1"/>
                </a:solidFill>
                <a:latin typeface="+mn-ea"/>
              </a:rPr>
              <a:t>일</a:t>
            </a:r>
            <a:endParaRPr lang="en-US" altLang="ko-KR" sz="2200" dirty="0" smtClean="0">
              <a:solidFill>
                <a:schemeClr val="bg1"/>
              </a:solidFill>
              <a:latin typeface="+mn-ea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2200" b="1" dirty="0" smtClean="0">
                <a:solidFill>
                  <a:schemeClr val="bg1"/>
                </a:solidFill>
                <a:latin typeface="+mn-ea"/>
              </a:rPr>
              <a:t>발표자    </a:t>
            </a:r>
            <a:r>
              <a:rPr lang="en-US" altLang="ko-KR" sz="2200" b="1" dirty="0" smtClean="0">
                <a:solidFill>
                  <a:schemeClr val="bg1"/>
                </a:solidFill>
                <a:latin typeface="+mn-ea"/>
              </a:rPr>
              <a:t>|  </a:t>
            </a:r>
            <a:r>
              <a:rPr lang="ko-KR" altLang="en-US" sz="2200" b="1" dirty="0" smtClean="0">
                <a:solidFill>
                  <a:schemeClr val="bg1"/>
                </a:solidFill>
                <a:latin typeface="+mn-ea"/>
              </a:rPr>
              <a:t>박소연</a:t>
            </a:r>
            <a:endParaRPr lang="en-US" altLang="ko-KR" sz="2200" b="1" dirty="0" smtClean="0">
              <a:solidFill>
                <a:schemeClr val="bg1"/>
              </a:solidFill>
              <a:latin typeface="+mn-ea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2200" dirty="0" smtClean="0">
                <a:solidFill>
                  <a:schemeClr val="bg1"/>
                </a:solidFill>
                <a:latin typeface="+mn-ea"/>
              </a:rPr>
              <a:t>조원       </a:t>
            </a:r>
            <a:r>
              <a:rPr lang="en-US" altLang="ko-KR" sz="2200" dirty="0">
                <a:solidFill>
                  <a:schemeClr val="bg1"/>
                </a:solidFill>
                <a:latin typeface="+mn-ea"/>
              </a:rPr>
              <a:t>|  </a:t>
            </a:r>
            <a:r>
              <a:rPr lang="ko-KR" altLang="en-US" sz="2200" dirty="0" err="1" smtClean="0">
                <a:solidFill>
                  <a:schemeClr val="bg1"/>
                </a:solidFill>
                <a:latin typeface="+mn-ea"/>
              </a:rPr>
              <a:t>남솔민</a:t>
            </a:r>
            <a:r>
              <a:rPr lang="en-US" altLang="ko-KR" sz="2200" dirty="0" smtClean="0">
                <a:solidFill>
                  <a:schemeClr val="bg1"/>
                </a:solidFill>
                <a:latin typeface="+mn-ea"/>
              </a:rPr>
              <a:t>, </a:t>
            </a:r>
            <a:r>
              <a:rPr lang="ko-KR" altLang="en-US" sz="2200" dirty="0" smtClean="0">
                <a:solidFill>
                  <a:schemeClr val="bg1"/>
                </a:solidFill>
                <a:latin typeface="+mn-ea"/>
              </a:rPr>
              <a:t>김민중</a:t>
            </a:r>
            <a:r>
              <a:rPr lang="en-US" altLang="ko-KR" sz="2200" dirty="0" smtClean="0">
                <a:solidFill>
                  <a:schemeClr val="bg1"/>
                </a:solidFill>
                <a:latin typeface="+mn-ea"/>
              </a:rPr>
              <a:t>, </a:t>
            </a:r>
            <a:r>
              <a:rPr lang="ko-KR" altLang="en-US" sz="2200" dirty="0" err="1" smtClean="0">
                <a:solidFill>
                  <a:schemeClr val="bg1"/>
                </a:solidFill>
                <a:latin typeface="+mn-ea"/>
              </a:rPr>
              <a:t>김새흰</a:t>
            </a:r>
            <a:r>
              <a:rPr lang="en-US" altLang="ko-KR" sz="2200" dirty="0" smtClean="0">
                <a:solidFill>
                  <a:schemeClr val="bg1"/>
                </a:solidFill>
                <a:latin typeface="+mn-ea"/>
              </a:rPr>
              <a:t>, </a:t>
            </a:r>
            <a:r>
              <a:rPr lang="ko-KR" altLang="en-US" sz="2200" dirty="0" smtClean="0">
                <a:solidFill>
                  <a:schemeClr val="bg1"/>
                </a:solidFill>
                <a:latin typeface="+mn-ea"/>
              </a:rPr>
              <a:t>진소영</a:t>
            </a:r>
            <a:endParaRPr lang="ko-KR" altLang="en-US" sz="22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35360" y="284969"/>
            <a:ext cx="23855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err="1" smtClean="0">
                <a:solidFill>
                  <a:schemeClr val="bg1"/>
                </a:solidFill>
                <a:latin typeface="+mn-ea"/>
              </a:rPr>
              <a:t>산학캡스톤디자인</a:t>
            </a:r>
            <a:r>
              <a:rPr lang="en-US" altLang="ko-KR" sz="2000" b="1" dirty="0" smtClean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2000" b="1" dirty="0" smtClean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335360" y="1686141"/>
            <a:ext cx="4707806" cy="3660497"/>
            <a:chOff x="912319" y="1804911"/>
            <a:chExt cx="4353364" cy="3384905"/>
          </a:xfrm>
        </p:grpSpPr>
        <p:grpSp>
          <p:nvGrpSpPr>
            <p:cNvPr id="16" name="그룹 15"/>
            <p:cNvGrpSpPr/>
            <p:nvPr/>
          </p:nvGrpSpPr>
          <p:grpSpPr>
            <a:xfrm>
              <a:off x="912319" y="1804911"/>
              <a:ext cx="4353364" cy="3384905"/>
              <a:chOff x="912319" y="1796119"/>
              <a:chExt cx="4353364" cy="3384905"/>
            </a:xfrm>
          </p:grpSpPr>
          <p:pic>
            <p:nvPicPr>
              <p:cNvPr id="51" name="Picture 4" descr="모니터, 화면, 컴퓨터, 전자 제품, 기술, 컴퓨터 장비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12320" y="1796119"/>
                <a:ext cx="4353363" cy="338490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2" name="양쪽 모서리가 둥근 사각형 51"/>
              <p:cNvSpPr/>
              <p:nvPr/>
            </p:nvSpPr>
            <p:spPr>
              <a:xfrm rot="10800000">
                <a:off x="912319" y="4141076"/>
                <a:ext cx="4353363" cy="367862"/>
              </a:xfrm>
              <a:prstGeom prst="round2SameRect">
                <a:avLst>
                  <a:gd name="adj1" fmla="val 37255"/>
                  <a:gd name="adj2" fmla="val 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</p:grpSp>
        <p:grpSp>
          <p:nvGrpSpPr>
            <p:cNvPr id="17" name="그룹 16"/>
            <p:cNvGrpSpPr/>
            <p:nvPr/>
          </p:nvGrpSpPr>
          <p:grpSpPr>
            <a:xfrm>
              <a:off x="1127448" y="2011445"/>
              <a:ext cx="3960440" cy="1921611"/>
              <a:chOff x="623392" y="882937"/>
              <a:chExt cx="10801200" cy="5975063"/>
            </a:xfrm>
          </p:grpSpPr>
          <p:pic>
            <p:nvPicPr>
              <p:cNvPr id="18" name="Picture 2" descr="웹브라우저png에 대한 이미지 검색결과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3392" y="882937"/>
                <a:ext cx="10801200" cy="59750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9" name="직사각형 18"/>
              <p:cNvSpPr/>
              <p:nvPr/>
            </p:nvSpPr>
            <p:spPr>
              <a:xfrm>
                <a:off x="1317512" y="1617449"/>
                <a:ext cx="3130062" cy="659423"/>
              </a:xfrm>
              <a:prstGeom prst="rect">
                <a:avLst/>
              </a:prstGeom>
              <a:solidFill>
                <a:srgbClr val="FF9A8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20" name="직사각형 19"/>
              <p:cNvSpPr/>
              <p:nvPr/>
            </p:nvSpPr>
            <p:spPr>
              <a:xfrm>
                <a:off x="1410230" y="1714833"/>
                <a:ext cx="2952000" cy="46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21" name="직사각형 20"/>
              <p:cNvSpPr/>
              <p:nvPr/>
            </p:nvSpPr>
            <p:spPr>
              <a:xfrm>
                <a:off x="4583832" y="1617449"/>
                <a:ext cx="936104" cy="659423"/>
              </a:xfrm>
              <a:prstGeom prst="rect">
                <a:avLst/>
              </a:prstGeom>
              <a:solidFill>
                <a:srgbClr val="FF9A8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600" dirty="0" smtClean="0">
                    <a:latin typeface="+mn-ea"/>
                  </a:rPr>
                  <a:t>검색</a:t>
                </a:r>
                <a:endParaRPr lang="ko-KR" altLang="en-US" sz="600" dirty="0">
                  <a:latin typeface="+mn-ea"/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1570179" y="1766963"/>
                <a:ext cx="465881" cy="13274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ko-KR" altLang="en-US" sz="2400" dirty="0" smtClean="0">
                  <a:latin typeface="+mn-ea"/>
                </a:endParaRP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1570179" y="1766963"/>
                <a:ext cx="465881" cy="13274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ko-KR" altLang="en-US" sz="2400" dirty="0" smtClean="0">
                  <a:latin typeface="+mn-ea"/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1570179" y="1766963"/>
                <a:ext cx="465881" cy="13274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ko-KR" altLang="en-US" sz="2400" dirty="0" smtClean="0">
                  <a:latin typeface="+mn-ea"/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1457484" y="1696639"/>
                <a:ext cx="918496" cy="5752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700" dirty="0" smtClean="0">
                    <a:latin typeface="+mn-ea"/>
                  </a:rPr>
                  <a:t>충치</a:t>
                </a:r>
              </a:p>
            </p:txBody>
          </p:sp>
          <p:pic>
            <p:nvPicPr>
              <p:cNvPr id="26" name="그림 25"/>
              <p:cNvPicPr>
                <a:picLocks noChangeAspect="1"/>
              </p:cNvPicPr>
              <p:nvPr/>
            </p:nvPicPr>
            <p:blipFill rotWithShape="1">
              <a:blip r:embed="rId4"/>
              <a:srcRect l="26571" t="15350" r="15173" b="21650"/>
              <a:stretch/>
            </p:blipFill>
            <p:spPr>
              <a:xfrm>
                <a:off x="1137907" y="2496933"/>
                <a:ext cx="4851950" cy="3812387"/>
              </a:xfrm>
              <a:prstGeom prst="rect">
                <a:avLst/>
              </a:prstGeom>
            </p:spPr>
          </p:pic>
          <p:grpSp>
            <p:nvGrpSpPr>
              <p:cNvPr id="27" name="그룹 26"/>
              <p:cNvGrpSpPr/>
              <p:nvPr/>
            </p:nvGrpSpPr>
            <p:grpSpPr>
              <a:xfrm>
                <a:off x="6240016" y="1628800"/>
                <a:ext cx="4542113" cy="4752528"/>
                <a:chOff x="6240016" y="1412776"/>
                <a:chExt cx="4542113" cy="4752528"/>
              </a:xfrm>
            </p:grpSpPr>
            <p:sp>
              <p:nvSpPr>
                <p:cNvPr id="47" name="직사각형 46"/>
                <p:cNvSpPr/>
                <p:nvPr/>
              </p:nvSpPr>
              <p:spPr>
                <a:xfrm>
                  <a:off x="6240016" y="1412776"/>
                  <a:ext cx="4536504" cy="3168352"/>
                </a:xfrm>
                <a:prstGeom prst="rect">
                  <a:avLst/>
                </a:prstGeom>
                <a:solidFill>
                  <a:srgbClr val="B6DBD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+mn-ea"/>
                  </a:endParaRPr>
                </a:p>
              </p:txBody>
            </p:sp>
            <p:sp>
              <p:nvSpPr>
                <p:cNvPr id="48" name="직사각형 47"/>
                <p:cNvSpPr/>
                <p:nvPr/>
              </p:nvSpPr>
              <p:spPr>
                <a:xfrm>
                  <a:off x="6241504" y="4941168"/>
                  <a:ext cx="4540625" cy="1224136"/>
                </a:xfrm>
                <a:prstGeom prst="rect">
                  <a:avLst/>
                </a:prstGeom>
                <a:solidFill>
                  <a:srgbClr val="B6DBD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+mn-ea"/>
                  </a:endParaRPr>
                </a:p>
              </p:txBody>
            </p:sp>
            <p:sp>
              <p:nvSpPr>
                <p:cNvPr id="49" name="직사각형 48"/>
                <p:cNvSpPr/>
                <p:nvPr/>
              </p:nvSpPr>
              <p:spPr>
                <a:xfrm>
                  <a:off x="6312024" y="1484784"/>
                  <a:ext cx="4391000" cy="302433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+mn-ea"/>
                  </a:endParaRPr>
                </a:p>
              </p:txBody>
            </p:sp>
            <p:sp>
              <p:nvSpPr>
                <p:cNvPr id="50" name="직사각형 49"/>
                <p:cNvSpPr/>
                <p:nvPr/>
              </p:nvSpPr>
              <p:spPr>
                <a:xfrm>
                  <a:off x="6312024" y="5005862"/>
                  <a:ext cx="4391000" cy="108743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+mn-ea"/>
                  </a:endParaRPr>
                </a:p>
              </p:txBody>
            </p:sp>
          </p:grpSp>
          <p:sp>
            <p:nvSpPr>
              <p:cNvPr id="28" name="직사각형 27"/>
              <p:cNvSpPr/>
              <p:nvPr/>
            </p:nvSpPr>
            <p:spPr>
              <a:xfrm>
                <a:off x="6312024" y="1700808"/>
                <a:ext cx="4391000" cy="720080"/>
              </a:xfrm>
              <a:prstGeom prst="rect">
                <a:avLst/>
              </a:prstGeom>
              <a:solidFill>
                <a:srgbClr val="A4B1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500" dirty="0" smtClean="0">
                    <a:latin typeface="+mn-ea"/>
                  </a:rPr>
                  <a:t>A. XX </a:t>
                </a:r>
                <a:r>
                  <a:rPr lang="ko-KR" altLang="en-US" sz="500" dirty="0" smtClean="0">
                    <a:latin typeface="+mn-ea"/>
                  </a:rPr>
                  <a:t>치과</a:t>
                </a:r>
                <a:endParaRPr lang="ko-KR" altLang="en-US" sz="500" dirty="0">
                  <a:latin typeface="+mn-ea"/>
                </a:endParaRPr>
              </a:p>
            </p:txBody>
          </p:sp>
          <p:sp>
            <p:nvSpPr>
              <p:cNvPr id="29" name="직사각형 28"/>
              <p:cNvSpPr/>
              <p:nvPr/>
            </p:nvSpPr>
            <p:spPr>
              <a:xfrm>
                <a:off x="6312024" y="2492896"/>
                <a:ext cx="4391000" cy="720080"/>
              </a:xfrm>
              <a:prstGeom prst="rect">
                <a:avLst/>
              </a:prstGeom>
              <a:solidFill>
                <a:srgbClr val="A4B1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500" dirty="0" smtClean="0">
                    <a:latin typeface="+mn-ea"/>
                  </a:rPr>
                  <a:t>B. OO</a:t>
                </a:r>
                <a:r>
                  <a:rPr lang="ko-KR" altLang="en-US" sz="500" dirty="0" smtClean="0">
                    <a:latin typeface="+mn-ea"/>
                  </a:rPr>
                  <a:t> 치과</a:t>
                </a:r>
                <a:endParaRPr lang="ko-KR" altLang="en-US" sz="500" dirty="0">
                  <a:latin typeface="+mn-ea"/>
                </a:endParaRPr>
              </a:p>
            </p:txBody>
          </p:sp>
          <p:sp>
            <p:nvSpPr>
              <p:cNvPr id="30" name="직사각형 29"/>
              <p:cNvSpPr/>
              <p:nvPr/>
            </p:nvSpPr>
            <p:spPr>
              <a:xfrm>
                <a:off x="6312024" y="3284984"/>
                <a:ext cx="4391000" cy="720080"/>
              </a:xfrm>
              <a:prstGeom prst="rect">
                <a:avLst/>
              </a:prstGeom>
              <a:solidFill>
                <a:srgbClr val="A4B1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500" dirty="0" smtClean="0">
                    <a:latin typeface="+mn-ea"/>
                  </a:rPr>
                  <a:t>C. XO </a:t>
                </a:r>
                <a:r>
                  <a:rPr lang="ko-KR" altLang="en-US" sz="500" dirty="0" smtClean="0">
                    <a:latin typeface="+mn-ea"/>
                  </a:rPr>
                  <a:t>치과</a:t>
                </a:r>
                <a:endParaRPr lang="ko-KR" altLang="en-US" sz="500" dirty="0">
                  <a:latin typeface="+mn-ea"/>
                </a:endParaRPr>
              </a:p>
            </p:txBody>
          </p:sp>
          <p:sp>
            <p:nvSpPr>
              <p:cNvPr id="31" name="직사각형 30"/>
              <p:cNvSpPr/>
              <p:nvPr/>
            </p:nvSpPr>
            <p:spPr>
              <a:xfrm>
                <a:off x="6312024" y="4077072"/>
                <a:ext cx="4391000" cy="648072"/>
              </a:xfrm>
              <a:prstGeom prst="rect">
                <a:avLst/>
              </a:prstGeom>
              <a:solidFill>
                <a:srgbClr val="A4B1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500" dirty="0" smtClean="0">
                    <a:latin typeface="+mn-ea"/>
                  </a:rPr>
                  <a:t>D. OX </a:t>
                </a:r>
                <a:r>
                  <a:rPr lang="ko-KR" altLang="en-US" sz="500" dirty="0" smtClean="0">
                    <a:latin typeface="+mn-ea"/>
                  </a:rPr>
                  <a:t>치과</a:t>
                </a:r>
                <a:endParaRPr lang="ko-KR" altLang="en-US" sz="500" dirty="0">
                  <a:latin typeface="+mn-ea"/>
                </a:endParaRPr>
              </a:p>
            </p:txBody>
          </p:sp>
          <p:grpSp>
            <p:nvGrpSpPr>
              <p:cNvPr id="32" name="그룹 31"/>
              <p:cNvGrpSpPr/>
              <p:nvPr/>
            </p:nvGrpSpPr>
            <p:grpSpPr>
              <a:xfrm>
                <a:off x="3287688" y="3589015"/>
                <a:ext cx="144016" cy="196748"/>
                <a:chOff x="3287688" y="3589015"/>
                <a:chExt cx="144016" cy="196748"/>
              </a:xfrm>
            </p:grpSpPr>
            <p:sp>
              <p:nvSpPr>
                <p:cNvPr id="45" name="타원 44"/>
                <p:cNvSpPr/>
                <p:nvPr/>
              </p:nvSpPr>
              <p:spPr>
                <a:xfrm>
                  <a:off x="3287688" y="3589015"/>
                  <a:ext cx="144016" cy="144016"/>
                </a:xfrm>
                <a:prstGeom prst="ellipse">
                  <a:avLst/>
                </a:prstGeom>
                <a:solidFill>
                  <a:srgbClr val="4045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 smtClean="0">
                      <a:latin typeface="+mn-ea"/>
                    </a:rPr>
                    <a:t>A</a:t>
                  </a:r>
                  <a:endParaRPr lang="ko-KR" altLang="en-US" sz="800" dirty="0">
                    <a:latin typeface="+mn-ea"/>
                  </a:endParaRPr>
                </a:p>
              </p:txBody>
            </p:sp>
            <p:sp>
              <p:nvSpPr>
                <p:cNvPr id="46" name="순서도: 병합 45"/>
                <p:cNvSpPr/>
                <p:nvPr/>
              </p:nvSpPr>
              <p:spPr>
                <a:xfrm>
                  <a:off x="3323692" y="3717032"/>
                  <a:ext cx="72008" cy="68731"/>
                </a:xfrm>
                <a:prstGeom prst="flowChartMerge">
                  <a:avLst/>
                </a:prstGeom>
                <a:solidFill>
                  <a:srgbClr val="4045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+mn-ea"/>
                  </a:endParaRPr>
                </a:p>
              </p:txBody>
            </p:sp>
          </p:grpSp>
          <p:grpSp>
            <p:nvGrpSpPr>
              <p:cNvPr id="33" name="그룹 32"/>
              <p:cNvGrpSpPr/>
              <p:nvPr/>
            </p:nvGrpSpPr>
            <p:grpSpPr>
              <a:xfrm>
                <a:off x="2999656" y="4813020"/>
                <a:ext cx="144016" cy="196748"/>
                <a:chOff x="3287688" y="3589015"/>
                <a:chExt cx="144016" cy="196748"/>
              </a:xfrm>
            </p:grpSpPr>
            <p:sp>
              <p:nvSpPr>
                <p:cNvPr id="43" name="타원 42"/>
                <p:cNvSpPr/>
                <p:nvPr/>
              </p:nvSpPr>
              <p:spPr>
                <a:xfrm>
                  <a:off x="3287688" y="3589015"/>
                  <a:ext cx="144016" cy="144016"/>
                </a:xfrm>
                <a:prstGeom prst="ellipse">
                  <a:avLst/>
                </a:prstGeom>
                <a:solidFill>
                  <a:srgbClr val="4045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 smtClean="0">
                      <a:latin typeface="+mn-ea"/>
                    </a:rPr>
                    <a:t>C</a:t>
                  </a:r>
                  <a:endParaRPr lang="ko-KR" altLang="en-US" sz="800" dirty="0">
                    <a:latin typeface="+mn-ea"/>
                  </a:endParaRPr>
                </a:p>
              </p:txBody>
            </p:sp>
            <p:sp>
              <p:nvSpPr>
                <p:cNvPr id="44" name="순서도: 병합 43"/>
                <p:cNvSpPr/>
                <p:nvPr/>
              </p:nvSpPr>
              <p:spPr>
                <a:xfrm>
                  <a:off x="3323692" y="3717032"/>
                  <a:ext cx="72008" cy="68731"/>
                </a:xfrm>
                <a:prstGeom prst="flowChartMerge">
                  <a:avLst/>
                </a:prstGeom>
                <a:solidFill>
                  <a:srgbClr val="4045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+mn-ea"/>
                  </a:endParaRPr>
                </a:p>
              </p:txBody>
            </p:sp>
          </p:grpSp>
          <p:grpSp>
            <p:nvGrpSpPr>
              <p:cNvPr id="34" name="그룹 33"/>
              <p:cNvGrpSpPr/>
              <p:nvPr/>
            </p:nvGrpSpPr>
            <p:grpSpPr>
              <a:xfrm>
                <a:off x="4589450" y="4096378"/>
                <a:ext cx="144016" cy="196748"/>
                <a:chOff x="3287688" y="3589015"/>
                <a:chExt cx="144016" cy="196748"/>
              </a:xfrm>
            </p:grpSpPr>
            <p:sp>
              <p:nvSpPr>
                <p:cNvPr id="41" name="타원 40"/>
                <p:cNvSpPr/>
                <p:nvPr/>
              </p:nvSpPr>
              <p:spPr>
                <a:xfrm>
                  <a:off x="3287688" y="3589015"/>
                  <a:ext cx="144016" cy="144016"/>
                </a:xfrm>
                <a:prstGeom prst="ellipse">
                  <a:avLst/>
                </a:prstGeom>
                <a:solidFill>
                  <a:srgbClr val="4045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 smtClean="0">
                      <a:latin typeface="+mn-ea"/>
                    </a:rPr>
                    <a:t>B</a:t>
                  </a:r>
                  <a:endParaRPr lang="ko-KR" altLang="en-US" sz="800" dirty="0">
                    <a:latin typeface="+mn-ea"/>
                  </a:endParaRPr>
                </a:p>
              </p:txBody>
            </p:sp>
            <p:sp>
              <p:nvSpPr>
                <p:cNvPr id="42" name="순서도: 병합 41"/>
                <p:cNvSpPr/>
                <p:nvPr/>
              </p:nvSpPr>
              <p:spPr>
                <a:xfrm>
                  <a:off x="3323692" y="3717032"/>
                  <a:ext cx="72008" cy="68731"/>
                </a:xfrm>
                <a:prstGeom prst="flowChartMerge">
                  <a:avLst/>
                </a:prstGeom>
                <a:solidFill>
                  <a:srgbClr val="4045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+mn-ea"/>
                  </a:endParaRPr>
                </a:p>
              </p:txBody>
            </p:sp>
          </p:grpSp>
          <p:grpSp>
            <p:nvGrpSpPr>
              <p:cNvPr id="35" name="그룹 34"/>
              <p:cNvGrpSpPr/>
              <p:nvPr/>
            </p:nvGrpSpPr>
            <p:grpSpPr>
              <a:xfrm>
                <a:off x="4213783" y="4941037"/>
                <a:ext cx="144016" cy="196748"/>
                <a:chOff x="3287688" y="3589015"/>
                <a:chExt cx="144016" cy="196748"/>
              </a:xfrm>
            </p:grpSpPr>
            <p:sp>
              <p:nvSpPr>
                <p:cNvPr id="39" name="타원 38"/>
                <p:cNvSpPr/>
                <p:nvPr/>
              </p:nvSpPr>
              <p:spPr>
                <a:xfrm>
                  <a:off x="3287688" y="3589015"/>
                  <a:ext cx="144016" cy="144016"/>
                </a:xfrm>
                <a:prstGeom prst="ellipse">
                  <a:avLst/>
                </a:prstGeom>
                <a:solidFill>
                  <a:srgbClr val="4045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 smtClean="0">
                      <a:latin typeface="+mn-ea"/>
                    </a:rPr>
                    <a:t>D</a:t>
                  </a:r>
                  <a:endParaRPr lang="ko-KR" altLang="en-US" sz="800" dirty="0">
                    <a:latin typeface="+mn-ea"/>
                  </a:endParaRPr>
                </a:p>
              </p:txBody>
            </p:sp>
            <p:sp>
              <p:nvSpPr>
                <p:cNvPr id="40" name="순서도: 병합 39"/>
                <p:cNvSpPr/>
                <p:nvPr/>
              </p:nvSpPr>
              <p:spPr>
                <a:xfrm>
                  <a:off x="3323692" y="3717032"/>
                  <a:ext cx="72008" cy="68731"/>
                </a:xfrm>
                <a:prstGeom prst="flowChartMerge">
                  <a:avLst/>
                </a:prstGeom>
                <a:solidFill>
                  <a:srgbClr val="4045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+mn-ea"/>
                  </a:endParaRPr>
                </a:p>
              </p:txBody>
            </p:sp>
          </p:grpSp>
          <p:sp>
            <p:nvSpPr>
              <p:cNvPr id="36" name="오른쪽 화살표 35"/>
              <p:cNvSpPr/>
              <p:nvPr/>
            </p:nvSpPr>
            <p:spPr>
              <a:xfrm rot="13296037">
                <a:off x="8966036" y="2026111"/>
                <a:ext cx="458325" cy="360040"/>
              </a:xfrm>
              <a:prstGeom prst="rightArrow">
                <a:avLst>
                  <a:gd name="adj1" fmla="val 33255"/>
                  <a:gd name="adj2" fmla="val 50000"/>
                </a:avLst>
              </a:prstGeom>
              <a:solidFill>
                <a:srgbClr val="FF9A8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37" name="직사각형 36"/>
              <p:cNvSpPr/>
              <p:nvPr/>
            </p:nvSpPr>
            <p:spPr>
              <a:xfrm>
                <a:off x="6312024" y="5200678"/>
                <a:ext cx="4391000" cy="1108641"/>
              </a:xfrm>
              <a:prstGeom prst="rect">
                <a:avLst/>
              </a:prstGeom>
              <a:solidFill>
                <a:srgbClr val="A4B1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+mn-ea"/>
                </a:endParaRP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6504370" y="5303940"/>
                <a:ext cx="4056124" cy="9291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500" dirty="0" smtClean="0">
                    <a:solidFill>
                      <a:schemeClr val="bg1"/>
                    </a:solidFill>
                    <a:latin typeface="+mn-ea"/>
                  </a:rPr>
                  <a:t>트위터 실시간 스트리밍 데이터를 </a:t>
                </a:r>
                <a:endParaRPr lang="en-US" altLang="ko-KR" sz="500" dirty="0" smtClean="0">
                  <a:solidFill>
                    <a:schemeClr val="bg1"/>
                  </a:solidFill>
                  <a:latin typeface="+mn-ea"/>
                </a:endParaRPr>
              </a:p>
              <a:p>
                <a:r>
                  <a:rPr lang="ko-KR" altLang="en-US" sz="500" dirty="0" smtClean="0">
                    <a:solidFill>
                      <a:schemeClr val="bg1"/>
                    </a:solidFill>
                    <a:latin typeface="+mn-ea"/>
                  </a:rPr>
                  <a:t>분석하여 요즘 언급이 많이 되는 </a:t>
                </a:r>
                <a:endParaRPr lang="en-US" altLang="ko-KR" sz="500" dirty="0" smtClean="0">
                  <a:solidFill>
                    <a:schemeClr val="bg1"/>
                  </a:solidFill>
                  <a:latin typeface="+mn-ea"/>
                </a:endParaRPr>
              </a:p>
              <a:p>
                <a:r>
                  <a:rPr lang="ko-KR" altLang="en-US" sz="500" dirty="0" smtClean="0">
                    <a:solidFill>
                      <a:schemeClr val="bg1"/>
                    </a:solidFill>
                    <a:latin typeface="+mn-ea"/>
                  </a:rPr>
                  <a:t>질병 이슈를 시각화 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72051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다리꼴 3"/>
          <p:cNvSpPr/>
          <p:nvPr/>
        </p:nvSpPr>
        <p:spPr>
          <a:xfrm rot="10800000">
            <a:off x="357351" y="0"/>
            <a:ext cx="11424745" cy="105103"/>
          </a:xfrm>
          <a:prstGeom prst="trapezoid">
            <a:avLst/>
          </a:prstGeom>
          <a:solidFill>
            <a:srgbClr val="A4B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7351" y="190705"/>
            <a:ext cx="24176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>
                <a:latin typeface="+mn-ea"/>
              </a:rPr>
              <a:t>향후 계획</a:t>
            </a:r>
            <a:endParaRPr lang="ko-KR" altLang="en-US" sz="4000" dirty="0">
              <a:latin typeface="+mn-ea"/>
            </a:endParaRPr>
          </a:p>
        </p:txBody>
      </p:sp>
      <p:sp>
        <p:nvSpPr>
          <p:cNvPr id="32" name="사다리꼴 31"/>
          <p:cNvSpPr/>
          <p:nvPr/>
        </p:nvSpPr>
        <p:spPr>
          <a:xfrm rot="10800000" flipV="1">
            <a:off x="357351" y="882938"/>
            <a:ext cx="11424745" cy="105103"/>
          </a:xfrm>
          <a:prstGeom prst="trapezoid">
            <a:avLst/>
          </a:prstGeom>
          <a:solidFill>
            <a:srgbClr val="A4B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2553" y="2477795"/>
            <a:ext cx="1139286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SzPct val="140000"/>
              <a:buFont typeface="+mj-lt"/>
              <a:buAutoNum type="arabicPeriod"/>
            </a:pPr>
            <a:r>
              <a:rPr lang="ko-KR" altLang="en-US" sz="2800" dirty="0" smtClean="0">
                <a:latin typeface="+mn-ea"/>
              </a:rPr>
              <a:t> 데이터가 수집 되는대로 데이터 </a:t>
            </a:r>
            <a:r>
              <a:rPr lang="ko-KR" altLang="en-US" sz="2800" dirty="0" smtClean="0">
                <a:solidFill>
                  <a:srgbClr val="FF9A8B"/>
                </a:solidFill>
                <a:latin typeface="+mn-ea"/>
              </a:rPr>
              <a:t>통합 후 분석</a:t>
            </a:r>
            <a:endParaRPr lang="en-US" altLang="ko-KR" sz="2800" dirty="0" smtClean="0">
              <a:solidFill>
                <a:srgbClr val="FF9A8B"/>
              </a:solidFill>
              <a:latin typeface="+mn-ea"/>
            </a:endParaRPr>
          </a:p>
          <a:p>
            <a:pPr marL="342900" indent="-342900">
              <a:lnSpc>
                <a:spcPct val="150000"/>
              </a:lnSpc>
              <a:buSzPct val="140000"/>
              <a:buFont typeface="+mj-lt"/>
              <a:buAutoNum type="arabicPeriod"/>
            </a:pPr>
            <a:endParaRPr lang="en-US" altLang="ko-KR" sz="2800" dirty="0">
              <a:latin typeface="+mn-ea"/>
            </a:endParaRPr>
          </a:p>
          <a:p>
            <a:pPr marL="342900" indent="-342900">
              <a:lnSpc>
                <a:spcPct val="150000"/>
              </a:lnSpc>
              <a:buSzPct val="140000"/>
              <a:buFont typeface="+mj-lt"/>
              <a:buAutoNum type="arabicPeriod"/>
            </a:pPr>
            <a:r>
              <a:rPr lang="ko-KR" altLang="en-US" sz="2800" dirty="0" smtClean="0">
                <a:latin typeface="+mn-ea"/>
              </a:rPr>
              <a:t> 작성 완료된 </a:t>
            </a:r>
            <a:r>
              <a:rPr lang="en-US" altLang="ko-KR" sz="2800" dirty="0" smtClean="0">
                <a:latin typeface="+mn-ea"/>
              </a:rPr>
              <a:t>R</a:t>
            </a:r>
            <a:r>
              <a:rPr lang="ko-KR" altLang="en-US" sz="2800" dirty="0" smtClean="0">
                <a:latin typeface="+mn-ea"/>
              </a:rPr>
              <a:t>코드를 </a:t>
            </a:r>
            <a:r>
              <a:rPr lang="ko-KR" altLang="en-US" sz="2800" dirty="0" err="1" smtClean="0">
                <a:latin typeface="+mn-ea"/>
              </a:rPr>
              <a:t>파이썬</a:t>
            </a:r>
            <a:r>
              <a:rPr lang="ko-KR" altLang="en-US" sz="2800" dirty="0" smtClean="0">
                <a:latin typeface="+mn-ea"/>
              </a:rPr>
              <a:t> 환경에서 실행될 수 있게 </a:t>
            </a:r>
            <a:r>
              <a:rPr lang="en-US" altLang="ko-KR" sz="2800" dirty="0" smtClean="0">
                <a:solidFill>
                  <a:srgbClr val="FF9A8B"/>
                </a:solidFill>
                <a:latin typeface="+mn-ea"/>
              </a:rPr>
              <a:t>rpy2</a:t>
            </a:r>
            <a:r>
              <a:rPr lang="ko-KR" altLang="en-US" sz="2800" dirty="0" smtClean="0">
                <a:solidFill>
                  <a:srgbClr val="FF9A8B"/>
                </a:solidFill>
                <a:latin typeface="+mn-ea"/>
              </a:rPr>
              <a:t>로 작성</a:t>
            </a:r>
            <a:endParaRPr lang="en-US" altLang="ko-KR" sz="2800" dirty="0" smtClean="0">
              <a:solidFill>
                <a:srgbClr val="FF9A8B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04005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다리꼴 3"/>
          <p:cNvSpPr/>
          <p:nvPr/>
        </p:nvSpPr>
        <p:spPr>
          <a:xfrm rot="10800000">
            <a:off x="357351" y="0"/>
            <a:ext cx="11424745" cy="105103"/>
          </a:xfrm>
          <a:prstGeom prst="trapezoid">
            <a:avLst/>
          </a:prstGeom>
          <a:solidFill>
            <a:srgbClr val="A4B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7351" y="190705"/>
            <a:ext cx="36247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>
                <a:latin typeface="+mn-ea"/>
              </a:rPr>
              <a:t>물품 구매 현황</a:t>
            </a:r>
            <a:endParaRPr lang="ko-KR" altLang="en-US" sz="4000" dirty="0">
              <a:latin typeface="+mn-ea"/>
            </a:endParaRPr>
          </a:p>
        </p:txBody>
      </p:sp>
      <p:sp>
        <p:nvSpPr>
          <p:cNvPr id="32" name="사다리꼴 31"/>
          <p:cNvSpPr/>
          <p:nvPr/>
        </p:nvSpPr>
        <p:spPr>
          <a:xfrm rot="10800000" flipV="1">
            <a:off x="357351" y="882938"/>
            <a:ext cx="11424745" cy="105103"/>
          </a:xfrm>
          <a:prstGeom prst="trapezoid">
            <a:avLst/>
          </a:prstGeom>
          <a:solidFill>
            <a:srgbClr val="A4B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92654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51944" y="0"/>
            <a:ext cx="11288111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r</a:t>
            </a:r>
            <a:endParaRPr lang="ko-KR" altLang="en-US" dirty="0">
              <a:latin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28584" y="2635240"/>
            <a:ext cx="45365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dirty="0" err="1" smtClean="0">
                <a:latin typeface="+mn-ea"/>
              </a:rPr>
              <a:t>QnA</a:t>
            </a:r>
            <a:endParaRPr lang="ko-KR" altLang="en-US" sz="6000" b="1" dirty="0" smtClean="0">
              <a:latin typeface="+mn-ea"/>
            </a:endParaRPr>
          </a:p>
        </p:txBody>
      </p:sp>
      <p:sp>
        <p:nvSpPr>
          <p:cNvPr id="4" name="사다리꼴 3"/>
          <p:cNvSpPr/>
          <p:nvPr/>
        </p:nvSpPr>
        <p:spPr>
          <a:xfrm rot="10800000" flipV="1">
            <a:off x="357351" y="3894144"/>
            <a:ext cx="11424745" cy="105103"/>
          </a:xfrm>
          <a:prstGeom prst="trapezoid">
            <a:avLst/>
          </a:prstGeom>
          <a:solidFill>
            <a:srgbClr val="A4B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6" name="사다리꼴 5"/>
          <p:cNvSpPr/>
          <p:nvPr/>
        </p:nvSpPr>
        <p:spPr>
          <a:xfrm flipV="1">
            <a:off x="357350" y="2381976"/>
            <a:ext cx="11424745" cy="105103"/>
          </a:xfrm>
          <a:prstGeom prst="trapezoid">
            <a:avLst/>
          </a:prstGeom>
          <a:solidFill>
            <a:srgbClr val="A4B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11060" y="4345940"/>
            <a:ext cx="8617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err="1" smtClean="0">
                <a:latin typeface="+mn-ea"/>
              </a:rPr>
              <a:t>Github</a:t>
            </a:r>
            <a:r>
              <a:rPr lang="ko-KR" altLang="en-US" sz="2800" dirty="0" smtClean="0">
                <a:latin typeface="+mn-ea"/>
              </a:rPr>
              <a:t> </a:t>
            </a:r>
            <a:r>
              <a:rPr lang="en-US" altLang="ko-KR" sz="2800" dirty="0">
                <a:latin typeface="+mn-ea"/>
              </a:rPr>
              <a:t>: https://github.com/Helloworldist/MediWeb</a:t>
            </a:r>
            <a:endParaRPr lang="ko-KR" altLang="en-US" sz="28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41744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51944" y="0"/>
            <a:ext cx="11288111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r</a:t>
            </a:r>
            <a:endParaRPr lang="ko-KR" altLang="en-US" dirty="0">
              <a:latin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28584" y="2635240"/>
            <a:ext cx="45365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b="1" dirty="0" smtClean="0">
                <a:latin typeface="+mn-ea"/>
              </a:rPr>
              <a:t>감사합니다</a:t>
            </a:r>
          </a:p>
        </p:txBody>
      </p:sp>
      <p:sp>
        <p:nvSpPr>
          <p:cNvPr id="4" name="사다리꼴 3"/>
          <p:cNvSpPr/>
          <p:nvPr/>
        </p:nvSpPr>
        <p:spPr>
          <a:xfrm rot="10800000" flipV="1">
            <a:off x="357351" y="3894144"/>
            <a:ext cx="11424745" cy="105103"/>
          </a:xfrm>
          <a:prstGeom prst="trapezoid">
            <a:avLst/>
          </a:prstGeom>
          <a:solidFill>
            <a:srgbClr val="A4B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6" name="사다리꼴 5"/>
          <p:cNvSpPr/>
          <p:nvPr/>
        </p:nvSpPr>
        <p:spPr>
          <a:xfrm flipV="1">
            <a:off x="357350" y="2381976"/>
            <a:ext cx="11424745" cy="105103"/>
          </a:xfrm>
          <a:prstGeom prst="trapezoid">
            <a:avLst/>
          </a:prstGeom>
          <a:solidFill>
            <a:srgbClr val="A4B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30862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4B1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861848" y="609601"/>
            <a:ext cx="48874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smtClean="0">
                <a:latin typeface="+mn-ea"/>
              </a:rPr>
              <a:t>INDEX</a:t>
            </a:r>
            <a:endParaRPr lang="ko-KR" altLang="en-US" sz="4400" b="1" dirty="0">
              <a:latin typeface="+mn-ea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4106915" y="666113"/>
            <a:ext cx="272871" cy="5657167"/>
          </a:xfrm>
          <a:prstGeom prst="roundRect">
            <a:avLst/>
          </a:prstGeom>
          <a:solidFill>
            <a:srgbClr val="B6DB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15880" y="666113"/>
            <a:ext cx="417646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800" b="1" dirty="0" smtClean="0">
                <a:solidFill>
                  <a:schemeClr val="bg1"/>
                </a:solidFill>
                <a:latin typeface="+mn-ea"/>
              </a:rPr>
              <a:t>시스템 레이아웃</a:t>
            </a:r>
            <a:endParaRPr lang="en-US" altLang="ko-KR" sz="2800" b="1" smtClean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ko-KR" altLang="en-US" sz="2800" b="1" smtClean="0">
                <a:solidFill>
                  <a:schemeClr val="bg1"/>
                </a:solidFill>
                <a:latin typeface="+mn-ea"/>
              </a:rPr>
              <a:t>데이터 </a:t>
            </a:r>
            <a:r>
              <a:rPr lang="ko-KR" altLang="en-US" sz="2800" b="1" dirty="0" smtClean="0">
                <a:solidFill>
                  <a:schemeClr val="bg1"/>
                </a:solidFill>
                <a:latin typeface="+mn-ea"/>
              </a:rPr>
              <a:t>레이아웃</a:t>
            </a:r>
            <a:endParaRPr lang="en-US" altLang="ko-KR" sz="2800" b="1" dirty="0" smtClean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ko-KR" altLang="en-US" sz="2800" b="1" dirty="0" smtClean="0">
                <a:solidFill>
                  <a:schemeClr val="bg1"/>
                </a:solidFill>
                <a:latin typeface="+mn-ea"/>
              </a:rPr>
              <a:t>진행 상황</a:t>
            </a:r>
            <a:endParaRPr lang="en-US" altLang="ko-KR" sz="2800" b="1" dirty="0" smtClean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ko-KR" altLang="en-US" sz="2800" b="1" dirty="0" smtClean="0">
                <a:solidFill>
                  <a:schemeClr val="bg1"/>
                </a:solidFill>
                <a:latin typeface="+mn-ea"/>
              </a:rPr>
              <a:t>향후 계획</a:t>
            </a:r>
            <a:endParaRPr lang="en-US" altLang="ko-KR" sz="2800" b="1" dirty="0" smtClean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ko-KR" altLang="en-US" sz="2800" b="1" dirty="0" smtClean="0">
                <a:solidFill>
                  <a:schemeClr val="bg1"/>
                </a:solidFill>
                <a:latin typeface="+mn-ea"/>
              </a:rPr>
              <a:t>물품 구매 현황</a:t>
            </a:r>
            <a:endParaRPr lang="en-US" altLang="ko-KR" sz="2800" b="1" dirty="0" smtClean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en-US" altLang="ko-KR" sz="2800" b="1" dirty="0" err="1" smtClean="0">
                <a:solidFill>
                  <a:schemeClr val="bg1"/>
                </a:solidFill>
                <a:latin typeface="+mn-ea"/>
              </a:rPr>
              <a:t>QnA</a:t>
            </a:r>
            <a:endParaRPr lang="en-US" altLang="ko-KR" sz="2800" b="1" dirty="0" smtClean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94829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다리꼴 3"/>
          <p:cNvSpPr/>
          <p:nvPr/>
        </p:nvSpPr>
        <p:spPr>
          <a:xfrm rot="10800000">
            <a:off x="357351" y="0"/>
            <a:ext cx="11424745" cy="105103"/>
          </a:xfrm>
          <a:prstGeom prst="trapezoid">
            <a:avLst/>
          </a:prstGeom>
          <a:solidFill>
            <a:srgbClr val="A4B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7351" y="190705"/>
            <a:ext cx="39565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>
                <a:latin typeface="+mn-ea"/>
              </a:rPr>
              <a:t>시스템 레이아웃</a:t>
            </a:r>
            <a:endParaRPr lang="ko-KR" altLang="en-US" sz="4000" dirty="0">
              <a:latin typeface="+mn-ea"/>
            </a:endParaRPr>
          </a:p>
        </p:txBody>
      </p:sp>
      <p:sp>
        <p:nvSpPr>
          <p:cNvPr id="32" name="사다리꼴 31"/>
          <p:cNvSpPr/>
          <p:nvPr/>
        </p:nvSpPr>
        <p:spPr>
          <a:xfrm rot="10800000" flipV="1">
            <a:off x="357351" y="882938"/>
            <a:ext cx="11424745" cy="105103"/>
          </a:xfrm>
          <a:prstGeom prst="trapezoid">
            <a:avLst/>
          </a:prstGeom>
          <a:solidFill>
            <a:srgbClr val="A4B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pic>
        <p:nvPicPr>
          <p:cNvPr id="6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48128" y="1782339"/>
            <a:ext cx="1910429" cy="1097132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동전"/>
          <p:cNvSpPr/>
          <p:nvPr/>
        </p:nvSpPr>
        <p:spPr>
          <a:xfrm>
            <a:off x="8256240" y="4610105"/>
            <a:ext cx="1335166" cy="13391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1" y="0"/>
                </a:moveTo>
                <a:cubicBezTo>
                  <a:pt x="7949" y="0"/>
                  <a:pt x="5266" y="392"/>
                  <a:pt x="3255" y="1111"/>
                </a:cubicBezTo>
                <a:cubicBezTo>
                  <a:pt x="1360" y="1787"/>
                  <a:pt x="273" y="2685"/>
                  <a:pt x="273" y="3572"/>
                </a:cubicBezTo>
                <a:cubicBezTo>
                  <a:pt x="273" y="4460"/>
                  <a:pt x="1360" y="5360"/>
                  <a:pt x="3255" y="6035"/>
                </a:cubicBezTo>
                <a:cubicBezTo>
                  <a:pt x="5266" y="6749"/>
                  <a:pt x="7949" y="7147"/>
                  <a:pt x="10801" y="7147"/>
                </a:cubicBezTo>
                <a:cubicBezTo>
                  <a:pt x="13652" y="7147"/>
                  <a:pt x="16334" y="6754"/>
                  <a:pt x="18345" y="6035"/>
                </a:cubicBezTo>
                <a:cubicBezTo>
                  <a:pt x="20240" y="5360"/>
                  <a:pt x="21327" y="4460"/>
                  <a:pt x="21327" y="3572"/>
                </a:cubicBezTo>
                <a:cubicBezTo>
                  <a:pt x="21327" y="2685"/>
                  <a:pt x="20240" y="1787"/>
                  <a:pt x="18345" y="1111"/>
                </a:cubicBezTo>
                <a:cubicBezTo>
                  <a:pt x="16334" y="398"/>
                  <a:pt x="13652" y="0"/>
                  <a:pt x="10801" y="0"/>
                </a:cubicBezTo>
                <a:close/>
                <a:moveTo>
                  <a:pt x="12" y="4505"/>
                </a:moveTo>
                <a:lnTo>
                  <a:pt x="12" y="5914"/>
                </a:lnTo>
                <a:cubicBezTo>
                  <a:pt x="12" y="8033"/>
                  <a:pt x="4846" y="9754"/>
                  <a:pt x="10811" y="9754"/>
                </a:cubicBezTo>
                <a:cubicBezTo>
                  <a:pt x="16776" y="9754"/>
                  <a:pt x="21600" y="8039"/>
                  <a:pt x="21600" y="5914"/>
                </a:cubicBezTo>
                <a:lnTo>
                  <a:pt x="21600" y="4505"/>
                </a:lnTo>
                <a:cubicBezTo>
                  <a:pt x="21136" y="5284"/>
                  <a:pt x="20088" y="5991"/>
                  <a:pt x="18531" y="6541"/>
                </a:cubicBezTo>
                <a:cubicBezTo>
                  <a:pt x="16460" y="7276"/>
                  <a:pt x="13718" y="7679"/>
                  <a:pt x="10806" y="7679"/>
                </a:cubicBezTo>
                <a:cubicBezTo>
                  <a:pt x="7894" y="7679"/>
                  <a:pt x="5146" y="7276"/>
                  <a:pt x="3081" y="6541"/>
                </a:cubicBezTo>
                <a:cubicBezTo>
                  <a:pt x="1524" y="5985"/>
                  <a:pt x="476" y="5284"/>
                  <a:pt x="12" y="4505"/>
                </a:cubicBezTo>
                <a:close/>
                <a:moveTo>
                  <a:pt x="0" y="7320"/>
                </a:moveTo>
                <a:lnTo>
                  <a:pt x="0" y="8284"/>
                </a:lnTo>
                <a:cubicBezTo>
                  <a:pt x="0" y="10402"/>
                  <a:pt x="4836" y="12123"/>
                  <a:pt x="10801" y="12123"/>
                </a:cubicBezTo>
                <a:cubicBezTo>
                  <a:pt x="16766" y="12123"/>
                  <a:pt x="21600" y="10408"/>
                  <a:pt x="21600" y="8284"/>
                </a:cubicBezTo>
                <a:lnTo>
                  <a:pt x="21600" y="7320"/>
                </a:lnTo>
                <a:cubicBezTo>
                  <a:pt x="21458" y="7495"/>
                  <a:pt x="21295" y="7664"/>
                  <a:pt x="21098" y="7827"/>
                </a:cubicBezTo>
                <a:cubicBezTo>
                  <a:pt x="20508" y="8329"/>
                  <a:pt x="19672" y="8769"/>
                  <a:pt x="18618" y="9145"/>
                </a:cubicBezTo>
                <a:cubicBezTo>
                  <a:pt x="16520" y="9891"/>
                  <a:pt x="13745" y="10299"/>
                  <a:pt x="10801" y="10299"/>
                </a:cubicBezTo>
                <a:cubicBezTo>
                  <a:pt x="7856" y="10299"/>
                  <a:pt x="5080" y="9891"/>
                  <a:pt x="2982" y="9145"/>
                </a:cubicBezTo>
                <a:cubicBezTo>
                  <a:pt x="1928" y="8769"/>
                  <a:pt x="1099" y="8329"/>
                  <a:pt x="504" y="7827"/>
                </a:cubicBezTo>
                <a:cubicBezTo>
                  <a:pt x="307" y="7664"/>
                  <a:pt x="142" y="7495"/>
                  <a:pt x="0" y="7320"/>
                </a:cubicBezTo>
                <a:close/>
                <a:moveTo>
                  <a:pt x="0" y="9689"/>
                </a:moveTo>
                <a:lnTo>
                  <a:pt x="0" y="10653"/>
                </a:lnTo>
                <a:cubicBezTo>
                  <a:pt x="0" y="12771"/>
                  <a:pt x="4836" y="14492"/>
                  <a:pt x="10801" y="14492"/>
                </a:cubicBezTo>
                <a:cubicBezTo>
                  <a:pt x="16766" y="14492"/>
                  <a:pt x="21600" y="12777"/>
                  <a:pt x="21600" y="10653"/>
                </a:cubicBezTo>
                <a:lnTo>
                  <a:pt x="21600" y="9689"/>
                </a:lnTo>
                <a:cubicBezTo>
                  <a:pt x="21458" y="9864"/>
                  <a:pt x="21295" y="10033"/>
                  <a:pt x="21098" y="10197"/>
                </a:cubicBezTo>
                <a:cubicBezTo>
                  <a:pt x="20508" y="10698"/>
                  <a:pt x="19672" y="11138"/>
                  <a:pt x="18618" y="11514"/>
                </a:cubicBezTo>
                <a:cubicBezTo>
                  <a:pt x="16520" y="12260"/>
                  <a:pt x="13745" y="12668"/>
                  <a:pt x="10801" y="12668"/>
                </a:cubicBezTo>
                <a:cubicBezTo>
                  <a:pt x="7856" y="12668"/>
                  <a:pt x="5080" y="12260"/>
                  <a:pt x="2982" y="11514"/>
                </a:cubicBezTo>
                <a:cubicBezTo>
                  <a:pt x="1928" y="11138"/>
                  <a:pt x="1099" y="10698"/>
                  <a:pt x="504" y="10197"/>
                </a:cubicBezTo>
                <a:cubicBezTo>
                  <a:pt x="307" y="10033"/>
                  <a:pt x="142" y="9864"/>
                  <a:pt x="0" y="9689"/>
                </a:cubicBezTo>
                <a:close/>
                <a:moveTo>
                  <a:pt x="0" y="12059"/>
                </a:moveTo>
                <a:lnTo>
                  <a:pt x="0" y="13022"/>
                </a:lnTo>
                <a:cubicBezTo>
                  <a:pt x="0" y="15141"/>
                  <a:pt x="4836" y="16862"/>
                  <a:pt x="10801" y="16862"/>
                </a:cubicBezTo>
                <a:cubicBezTo>
                  <a:pt x="16766" y="16862"/>
                  <a:pt x="21600" y="15146"/>
                  <a:pt x="21600" y="13022"/>
                </a:cubicBezTo>
                <a:lnTo>
                  <a:pt x="21600" y="12059"/>
                </a:lnTo>
                <a:cubicBezTo>
                  <a:pt x="21458" y="12233"/>
                  <a:pt x="21295" y="12402"/>
                  <a:pt x="21098" y="12566"/>
                </a:cubicBezTo>
                <a:cubicBezTo>
                  <a:pt x="20508" y="13067"/>
                  <a:pt x="19672" y="13507"/>
                  <a:pt x="18618" y="13883"/>
                </a:cubicBezTo>
                <a:cubicBezTo>
                  <a:pt x="16520" y="14629"/>
                  <a:pt x="13745" y="15037"/>
                  <a:pt x="10801" y="15037"/>
                </a:cubicBezTo>
                <a:cubicBezTo>
                  <a:pt x="7856" y="15037"/>
                  <a:pt x="5080" y="14629"/>
                  <a:pt x="2982" y="13883"/>
                </a:cubicBezTo>
                <a:cubicBezTo>
                  <a:pt x="1928" y="13507"/>
                  <a:pt x="1099" y="13067"/>
                  <a:pt x="504" y="12566"/>
                </a:cubicBezTo>
                <a:cubicBezTo>
                  <a:pt x="307" y="12402"/>
                  <a:pt x="142" y="12233"/>
                  <a:pt x="0" y="12059"/>
                </a:cubicBezTo>
                <a:close/>
                <a:moveTo>
                  <a:pt x="0" y="14428"/>
                </a:moveTo>
                <a:lnTo>
                  <a:pt x="0" y="15391"/>
                </a:lnTo>
                <a:cubicBezTo>
                  <a:pt x="0" y="17510"/>
                  <a:pt x="4836" y="19231"/>
                  <a:pt x="10801" y="19231"/>
                </a:cubicBezTo>
                <a:cubicBezTo>
                  <a:pt x="16766" y="19231"/>
                  <a:pt x="21600" y="17515"/>
                  <a:pt x="21600" y="15391"/>
                </a:cubicBezTo>
                <a:lnTo>
                  <a:pt x="21600" y="14428"/>
                </a:lnTo>
                <a:cubicBezTo>
                  <a:pt x="21458" y="14602"/>
                  <a:pt x="21295" y="14772"/>
                  <a:pt x="21098" y="14935"/>
                </a:cubicBezTo>
                <a:cubicBezTo>
                  <a:pt x="20508" y="15436"/>
                  <a:pt x="19672" y="15877"/>
                  <a:pt x="18618" y="16252"/>
                </a:cubicBezTo>
                <a:cubicBezTo>
                  <a:pt x="16520" y="16998"/>
                  <a:pt x="13745" y="17406"/>
                  <a:pt x="10801" y="17406"/>
                </a:cubicBezTo>
                <a:cubicBezTo>
                  <a:pt x="7856" y="17406"/>
                  <a:pt x="5080" y="16998"/>
                  <a:pt x="2982" y="16252"/>
                </a:cubicBezTo>
                <a:cubicBezTo>
                  <a:pt x="1928" y="15877"/>
                  <a:pt x="1099" y="15436"/>
                  <a:pt x="504" y="14935"/>
                </a:cubicBezTo>
                <a:cubicBezTo>
                  <a:pt x="307" y="14772"/>
                  <a:pt x="142" y="14602"/>
                  <a:pt x="0" y="14428"/>
                </a:cubicBezTo>
                <a:close/>
                <a:moveTo>
                  <a:pt x="0" y="16797"/>
                </a:moveTo>
                <a:lnTo>
                  <a:pt x="0" y="17760"/>
                </a:lnTo>
                <a:cubicBezTo>
                  <a:pt x="0" y="19879"/>
                  <a:pt x="4836" y="21600"/>
                  <a:pt x="10801" y="21600"/>
                </a:cubicBezTo>
                <a:cubicBezTo>
                  <a:pt x="16766" y="21600"/>
                  <a:pt x="21600" y="19879"/>
                  <a:pt x="21600" y="17760"/>
                </a:cubicBezTo>
                <a:lnTo>
                  <a:pt x="21600" y="16797"/>
                </a:lnTo>
                <a:cubicBezTo>
                  <a:pt x="21458" y="16971"/>
                  <a:pt x="21295" y="17141"/>
                  <a:pt x="21098" y="17304"/>
                </a:cubicBezTo>
                <a:cubicBezTo>
                  <a:pt x="20508" y="17805"/>
                  <a:pt x="19672" y="18246"/>
                  <a:pt x="18618" y="18622"/>
                </a:cubicBezTo>
                <a:cubicBezTo>
                  <a:pt x="16520" y="19368"/>
                  <a:pt x="13745" y="19775"/>
                  <a:pt x="10801" y="19775"/>
                </a:cubicBezTo>
                <a:cubicBezTo>
                  <a:pt x="7856" y="19775"/>
                  <a:pt x="5080" y="19368"/>
                  <a:pt x="2982" y="18622"/>
                </a:cubicBezTo>
                <a:cubicBezTo>
                  <a:pt x="1928" y="18246"/>
                  <a:pt x="1099" y="17805"/>
                  <a:pt x="504" y="17304"/>
                </a:cubicBezTo>
                <a:cubicBezTo>
                  <a:pt x="307" y="17141"/>
                  <a:pt x="142" y="16971"/>
                  <a:pt x="0" y="16797"/>
                </a:cubicBezTo>
                <a:close/>
              </a:path>
            </a:pathLst>
          </a:cu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latin typeface="+mn-ea"/>
            </a:endParaRPr>
          </a:p>
        </p:txBody>
      </p:sp>
      <p:sp>
        <p:nvSpPr>
          <p:cNvPr id="11" name="컴퓨터"/>
          <p:cNvSpPr/>
          <p:nvPr/>
        </p:nvSpPr>
        <p:spPr>
          <a:xfrm>
            <a:off x="1343472" y="1988840"/>
            <a:ext cx="1227125" cy="9899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66" y="0"/>
                </a:moveTo>
                <a:cubicBezTo>
                  <a:pt x="209" y="0"/>
                  <a:pt x="0" y="260"/>
                  <a:pt x="0" y="577"/>
                </a:cubicBezTo>
                <a:lnTo>
                  <a:pt x="0" y="17780"/>
                </a:lnTo>
                <a:cubicBezTo>
                  <a:pt x="0" y="18098"/>
                  <a:pt x="209" y="18358"/>
                  <a:pt x="466" y="18358"/>
                </a:cubicBezTo>
                <a:lnTo>
                  <a:pt x="8927" y="18358"/>
                </a:lnTo>
                <a:lnTo>
                  <a:pt x="8896" y="18519"/>
                </a:lnTo>
                <a:lnTo>
                  <a:pt x="8534" y="20765"/>
                </a:lnTo>
                <a:lnTo>
                  <a:pt x="7472" y="20765"/>
                </a:lnTo>
                <a:lnTo>
                  <a:pt x="7472" y="21600"/>
                </a:lnTo>
                <a:lnTo>
                  <a:pt x="10268" y="21600"/>
                </a:lnTo>
                <a:lnTo>
                  <a:pt x="10891" y="21600"/>
                </a:lnTo>
                <a:lnTo>
                  <a:pt x="13687" y="21600"/>
                </a:lnTo>
                <a:lnTo>
                  <a:pt x="13687" y="20765"/>
                </a:lnTo>
                <a:lnTo>
                  <a:pt x="12626" y="20765"/>
                </a:lnTo>
                <a:lnTo>
                  <a:pt x="12263" y="18519"/>
                </a:lnTo>
                <a:lnTo>
                  <a:pt x="12234" y="18358"/>
                </a:lnTo>
                <a:lnTo>
                  <a:pt x="21134" y="18358"/>
                </a:lnTo>
                <a:cubicBezTo>
                  <a:pt x="21391" y="18358"/>
                  <a:pt x="21600" y="18098"/>
                  <a:pt x="21600" y="17780"/>
                </a:cubicBezTo>
                <a:lnTo>
                  <a:pt x="21600" y="577"/>
                </a:lnTo>
                <a:cubicBezTo>
                  <a:pt x="21600" y="260"/>
                  <a:pt x="21391" y="0"/>
                  <a:pt x="21134" y="0"/>
                </a:cubicBezTo>
                <a:lnTo>
                  <a:pt x="466" y="0"/>
                </a:lnTo>
                <a:close/>
                <a:moveTo>
                  <a:pt x="10800" y="533"/>
                </a:moveTo>
                <a:cubicBezTo>
                  <a:pt x="10914" y="533"/>
                  <a:pt x="11008" y="649"/>
                  <a:pt x="11008" y="791"/>
                </a:cubicBezTo>
                <a:cubicBezTo>
                  <a:pt x="11008" y="933"/>
                  <a:pt x="10914" y="1046"/>
                  <a:pt x="10800" y="1046"/>
                </a:cubicBezTo>
                <a:cubicBezTo>
                  <a:pt x="10686" y="1046"/>
                  <a:pt x="10592" y="933"/>
                  <a:pt x="10592" y="791"/>
                </a:cubicBezTo>
                <a:cubicBezTo>
                  <a:pt x="10592" y="649"/>
                  <a:pt x="10686" y="533"/>
                  <a:pt x="10800" y="533"/>
                </a:cubicBezTo>
                <a:close/>
                <a:moveTo>
                  <a:pt x="1242" y="1732"/>
                </a:moveTo>
                <a:lnTo>
                  <a:pt x="20358" y="1732"/>
                </a:lnTo>
                <a:lnTo>
                  <a:pt x="20358" y="15228"/>
                </a:lnTo>
                <a:lnTo>
                  <a:pt x="1242" y="15228"/>
                </a:lnTo>
                <a:lnTo>
                  <a:pt x="1242" y="1732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latin typeface="+mn-ea"/>
            </a:endParaRPr>
          </a:p>
        </p:txBody>
      </p:sp>
      <p:sp>
        <p:nvSpPr>
          <p:cNvPr id="13" name="선"/>
          <p:cNvSpPr/>
          <p:nvPr/>
        </p:nvSpPr>
        <p:spPr>
          <a:xfrm>
            <a:off x="3121542" y="2133348"/>
            <a:ext cx="3550522" cy="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latin typeface="+mn-ea"/>
            </a:endParaRPr>
          </a:p>
        </p:txBody>
      </p:sp>
      <p:sp>
        <p:nvSpPr>
          <p:cNvPr id="14" name="선"/>
          <p:cNvSpPr/>
          <p:nvPr/>
        </p:nvSpPr>
        <p:spPr>
          <a:xfrm flipH="1" flipV="1">
            <a:off x="3071662" y="2581668"/>
            <a:ext cx="3600401" cy="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latin typeface="+mn-ea"/>
            </a:endParaRPr>
          </a:p>
        </p:txBody>
      </p:sp>
      <p:sp>
        <p:nvSpPr>
          <p:cNvPr id="17" name="선"/>
          <p:cNvSpPr/>
          <p:nvPr/>
        </p:nvSpPr>
        <p:spPr>
          <a:xfrm>
            <a:off x="8256240" y="3212977"/>
            <a:ext cx="1" cy="1152128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latin typeface="+mn-ea"/>
            </a:endParaRPr>
          </a:p>
        </p:txBody>
      </p:sp>
      <p:pic>
        <p:nvPicPr>
          <p:cNvPr id="19" name="이미지" descr="이미지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790225" y="4593302"/>
            <a:ext cx="2249991" cy="1499994"/>
          </a:xfrm>
          <a:prstGeom prst="rect">
            <a:avLst/>
          </a:prstGeom>
          <a:ln w="12700">
            <a:miter lim="400000"/>
          </a:ln>
        </p:spPr>
      </p:pic>
      <p:pic>
        <p:nvPicPr>
          <p:cNvPr id="20" name="이미지" descr="이미지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559496" y="4365104"/>
            <a:ext cx="1301846" cy="1301845"/>
          </a:xfrm>
          <a:prstGeom prst="rect">
            <a:avLst/>
          </a:prstGeom>
          <a:ln w="12700">
            <a:miter lim="400000"/>
          </a:ln>
        </p:spPr>
      </p:pic>
      <p:sp>
        <p:nvSpPr>
          <p:cNvPr id="21" name="선"/>
          <p:cNvSpPr/>
          <p:nvPr/>
        </p:nvSpPr>
        <p:spPr>
          <a:xfrm flipH="1">
            <a:off x="3236886" y="5097174"/>
            <a:ext cx="2328780" cy="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latin typeface="+mn-ea"/>
            </a:endParaRPr>
          </a:p>
        </p:txBody>
      </p:sp>
      <p:sp>
        <p:nvSpPr>
          <p:cNvPr id="24" name="선"/>
          <p:cNvSpPr/>
          <p:nvPr/>
        </p:nvSpPr>
        <p:spPr>
          <a:xfrm flipV="1">
            <a:off x="3071662" y="3087702"/>
            <a:ext cx="4176466" cy="1416148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latin typeface="+mn-ea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134875" y="1484784"/>
            <a:ext cx="1241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00B050"/>
                </a:solidFill>
                <a:latin typeface="+mn-ea"/>
              </a:rPr>
              <a:t>예</a:t>
            </a:r>
            <a:r>
              <a:rPr lang="en-US" altLang="ko-KR" dirty="0" smtClean="0">
                <a:solidFill>
                  <a:srgbClr val="00B050"/>
                </a:solidFill>
                <a:latin typeface="+mn-ea"/>
              </a:rPr>
              <a:t>. </a:t>
            </a:r>
            <a:r>
              <a:rPr lang="ko-KR" altLang="en-US" dirty="0" smtClean="0">
                <a:solidFill>
                  <a:srgbClr val="00B050"/>
                </a:solidFill>
                <a:latin typeface="+mn-ea"/>
              </a:rPr>
              <a:t>중이염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503712" y="2814035"/>
            <a:ext cx="2738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solidFill>
                  <a:srgbClr val="00B050"/>
                </a:solidFill>
                <a:latin typeface="+mn-ea"/>
              </a:rPr>
              <a:t>호평의 병원 리스트 제공</a:t>
            </a:r>
            <a:endParaRPr lang="ko-KR" altLang="en-US" dirty="0" smtClean="0">
              <a:solidFill>
                <a:srgbClr val="00B050"/>
              </a:solidFill>
              <a:latin typeface="+mn-e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403273" y="3306335"/>
            <a:ext cx="34563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B050"/>
                </a:solidFill>
                <a:latin typeface="+mn-ea"/>
              </a:rPr>
              <a:t>해당 키워드를 진료하는 병원 </a:t>
            </a:r>
            <a:r>
              <a:rPr lang="en-US" altLang="ko-KR" dirty="0" smtClean="0">
                <a:solidFill>
                  <a:srgbClr val="00B050"/>
                </a:solidFill>
                <a:latin typeface="+mn-ea"/>
              </a:rPr>
              <a:t>DB</a:t>
            </a:r>
            <a:r>
              <a:rPr lang="ko-KR" altLang="en-US" dirty="0" smtClean="0">
                <a:solidFill>
                  <a:srgbClr val="00B050"/>
                </a:solidFill>
                <a:latin typeface="+mn-ea"/>
              </a:rPr>
              <a:t>에서 탐색</a:t>
            </a:r>
            <a:r>
              <a:rPr lang="en-US" altLang="ko-KR" dirty="0" smtClean="0">
                <a:solidFill>
                  <a:srgbClr val="00B050"/>
                </a:solidFill>
                <a:latin typeface="+mn-ea"/>
              </a:rPr>
              <a:t> </a:t>
            </a:r>
            <a:r>
              <a:rPr lang="ko-KR" altLang="en-US" dirty="0" smtClean="0">
                <a:solidFill>
                  <a:srgbClr val="00B050"/>
                </a:solidFill>
                <a:latin typeface="+mn-ea"/>
              </a:rPr>
              <a:t>및 의료기관상세정보</a:t>
            </a:r>
            <a:r>
              <a:rPr lang="en-US" altLang="ko-KR" dirty="0" smtClean="0">
                <a:solidFill>
                  <a:srgbClr val="00B050"/>
                </a:solidFill>
                <a:latin typeface="+mn-ea"/>
              </a:rPr>
              <a:t>API</a:t>
            </a:r>
            <a:r>
              <a:rPr lang="ko-KR" altLang="en-US" dirty="0" smtClean="0">
                <a:solidFill>
                  <a:srgbClr val="00B050"/>
                </a:solidFill>
                <a:latin typeface="+mn-ea"/>
              </a:rPr>
              <a:t>로 세부정보 호출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085493" y="3680947"/>
            <a:ext cx="25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solidFill>
                  <a:srgbClr val="00B050"/>
                </a:solidFill>
                <a:latin typeface="+mn-ea"/>
              </a:rPr>
              <a:t>분석된 값 서버로 리턴</a:t>
            </a:r>
            <a:endParaRPr lang="ko-KR" altLang="en-US" dirty="0" smtClean="0">
              <a:solidFill>
                <a:srgbClr val="00B050"/>
              </a:solidFill>
              <a:latin typeface="+mn-ea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460001" y="5248024"/>
            <a:ext cx="17315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00B050"/>
                </a:solidFill>
                <a:latin typeface="+mn-ea"/>
              </a:rPr>
              <a:t>분석을 위해</a:t>
            </a:r>
            <a:endParaRPr lang="en-US" altLang="ko-KR" dirty="0" smtClean="0">
              <a:solidFill>
                <a:srgbClr val="00B050"/>
              </a:solidFill>
              <a:latin typeface="+mn-ea"/>
            </a:endParaRPr>
          </a:p>
          <a:p>
            <a:r>
              <a:rPr lang="en-US" altLang="ko-KR" dirty="0" smtClean="0">
                <a:solidFill>
                  <a:srgbClr val="00B050"/>
                </a:solidFill>
                <a:latin typeface="+mn-ea"/>
              </a:rPr>
              <a:t>rpy2 </a:t>
            </a:r>
            <a:r>
              <a:rPr lang="ko-KR" altLang="en-US" dirty="0" smtClean="0">
                <a:solidFill>
                  <a:srgbClr val="00B050"/>
                </a:solidFill>
                <a:latin typeface="+mn-ea"/>
              </a:rPr>
              <a:t>모듈 사용</a:t>
            </a:r>
            <a:endParaRPr lang="en-US" altLang="ko-KR" dirty="0" smtClean="0">
              <a:solidFill>
                <a:srgbClr val="00B050"/>
              </a:solidFill>
              <a:latin typeface="+mn-ea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287397" y="1783164"/>
            <a:ext cx="1017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Request</a:t>
            </a:r>
            <a:endParaRPr lang="ko-KR" altLang="en-US" dirty="0" smtClean="0">
              <a:latin typeface="+mn-ea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223792" y="2541928"/>
            <a:ext cx="1173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Response</a:t>
            </a:r>
            <a:endParaRPr lang="ko-KR" altLang="en-US" dirty="0" smtClean="0">
              <a:latin typeface="+mn-ea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782938" y="1352673"/>
            <a:ext cx="840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Server</a:t>
            </a:r>
            <a:endParaRPr lang="ko-KR" altLang="en-US" dirty="0" smtClean="0">
              <a:latin typeface="+mn-ea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681609" y="4646694"/>
            <a:ext cx="48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DB</a:t>
            </a:r>
            <a:endParaRPr lang="ko-KR" altLang="en-US" dirty="0" smtClean="0">
              <a:latin typeface="+mn-ea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559496" y="2204864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Client</a:t>
            </a:r>
            <a:endParaRPr lang="ko-KR" altLang="en-US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64216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다리꼴 6"/>
          <p:cNvSpPr/>
          <p:nvPr/>
        </p:nvSpPr>
        <p:spPr>
          <a:xfrm rot="10800000">
            <a:off x="357351" y="0"/>
            <a:ext cx="11424745" cy="105103"/>
          </a:xfrm>
          <a:prstGeom prst="trapezoid">
            <a:avLst/>
          </a:prstGeom>
          <a:solidFill>
            <a:srgbClr val="A4B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7351" y="190705"/>
            <a:ext cx="39565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>
                <a:latin typeface="+mn-ea"/>
              </a:rPr>
              <a:t>데이터 레이아웃</a:t>
            </a:r>
            <a:endParaRPr lang="ko-KR" altLang="en-US" sz="4000" dirty="0">
              <a:latin typeface="+mn-ea"/>
            </a:endParaRPr>
          </a:p>
        </p:txBody>
      </p:sp>
      <p:sp>
        <p:nvSpPr>
          <p:cNvPr id="9" name="사다리꼴 8"/>
          <p:cNvSpPr/>
          <p:nvPr/>
        </p:nvSpPr>
        <p:spPr>
          <a:xfrm rot="10800000" flipV="1">
            <a:off x="357351" y="882938"/>
            <a:ext cx="11424745" cy="105103"/>
          </a:xfrm>
          <a:prstGeom prst="trapezoid">
            <a:avLst/>
          </a:prstGeom>
          <a:solidFill>
            <a:srgbClr val="A4B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23877" y="1983603"/>
            <a:ext cx="1009122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b="1" dirty="0" smtClean="0">
                <a:solidFill>
                  <a:srgbClr val="FF9A8B"/>
                </a:solidFill>
                <a:latin typeface="+mn-ea"/>
              </a:rPr>
              <a:t>사용 목적 </a:t>
            </a:r>
            <a:r>
              <a:rPr lang="en-US" altLang="ko-KR" sz="2200" b="1" dirty="0" smtClean="0">
                <a:latin typeface="+mn-ea"/>
              </a:rPr>
              <a:t>: </a:t>
            </a:r>
            <a:r>
              <a:rPr lang="ko-KR" altLang="en-US" sz="2200" dirty="0" smtClean="0">
                <a:latin typeface="+mn-ea"/>
              </a:rPr>
              <a:t>웹 서비스에서 검색된 의료기관에 대한 </a:t>
            </a:r>
            <a:r>
              <a:rPr lang="ko-KR" altLang="en-US" sz="2200" dirty="0" err="1" smtClean="0">
                <a:latin typeface="+mn-ea"/>
              </a:rPr>
              <a:t>기관명</a:t>
            </a:r>
            <a:r>
              <a:rPr lang="en-US" altLang="ko-KR" sz="2200" dirty="0" smtClean="0">
                <a:latin typeface="+mn-ea"/>
              </a:rPr>
              <a:t>, </a:t>
            </a:r>
            <a:r>
              <a:rPr lang="ko-KR" altLang="en-US" sz="2200" dirty="0" smtClean="0">
                <a:latin typeface="+mn-ea"/>
              </a:rPr>
              <a:t>주소</a:t>
            </a:r>
            <a:r>
              <a:rPr lang="en-US" altLang="ko-KR" sz="2200" dirty="0" smtClean="0">
                <a:latin typeface="+mn-ea"/>
              </a:rPr>
              <a:t>, </a:t>
            </a:r>
            <a:r>
              <a:rPr lang="ko-KR" altLang="en-US" sz="2200" dirty="0" smtClean="0">
                <a:latin typeface="+mn-ea"/>
              </a:rPr>
              <a:t>경도 및 위도</a:t>
            </a:r>
            <a:r>
              <a:rPr lang="en-US" altLang="ko-KR" sz="2200" dirty="0" smtClean="0">
                <a:latin typeface="+mn-ea"/>
              </a:rPr>
              <a:t>,</a:t>
            </a:r>
          </a:p>
          <a:p>
            <a:r>
              <a:rPr lang="en-US" altLang="ko-KR" sz="2200" dirty="0">
                <a:latin typeface="+mn-ea"/>
              </a:rPr>
              <a:t>	</a:t>
            </a:r>
            <a:r>
              <a:rPr lang="en-US" altLang="ko-KR" sz="2200" dirty="0" smtClean="0">
                <a:latin typeface="+mn-ea"/>
              </a:rPr>
              <a:t>      </a:t>
            </a:r>
            <a:r>
              <a:rPr lang="ko-KR" altLang="en-US" sz="2200" dirty="0" smtClean="0">
                <a:latin typeface="+mn-ea"/>
              </a:rPr>
              <a:t>전화번호 정보 제공하기 위함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23876" y="3898612"/>
            <a:ext cx="91662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b="1" dirty="0" smtClean="0">
                <a:solidFill>
                  <a:srgbClr val="FF9A8B"/>
                </a:solidFill>
                <a:latin typeface="+mn-ea"/>
              </a:rPr>
              <a:t>사용 목적 </a:t>
            </a:r>
            <a:r>
              <a:rPr lang="en-US" altLang="ko-KR" sz="2200" b="1" dirty="0" smtClean="0">
                <a:latin typeface="+mn-ea"/>
              </a:rPr>
              <a:t>: </a:t>
            </a:r>
            <a:r>
              <a:rPr lang="ko-KR" altLang="en-US" sz="2200" dirty="0" smtClean="0">
                <a:latin typeface="+mn-ea"/>
              </a:rPr>
              <a:t>웹 서비스에서 검색된 의료기관에 대한 시설정보</a:t>
            </a:r>
            <a:r>
              <a:rPr lang="en-US" altLang="ko-KR" sz="2200" dirty="0" smtClean="0">
                <a:latin typeface="+mn-ea"/>
              </a:rPr>
              <a:t>, </a:t>
            </a:r>
            <a:r>
              <a:rPr lang="ko-KR" altLang="en-US" sz="2200" dirty="0" smtClean="0">
                <a:latin typeface="+mn-ea"/>
              </a:rPr>
              <a:t>세부정보</a:t>
            </a:r>
            <a:r>
              <a:rPr lang="en-US" altLang="ko-KR" sz="2200" dirty="0" smtClean="0">
                <a:latin typeface="+mn-ea"/>
              </a:rPr>
              <a:t>,</a:t>
            </a:r>
          </a:p>
          <a:p>
            <a:r>
              <a:rPr lang="en-US" altLang="ko-KR" sz="2200" dirty="0">
                <a:latin typeface="+mn-ea"/>
              </a:rPr>
              <a:t>	 </a:t>
            </a:r>
            <a:r>
              <a:rPr lang="en-US" altLang="ko-KR" sz="2200" dirty="0" smtClean="0">
                <a:latin typeface="+mn-ea"/>
              </a:rPr>
              <a:t>     </a:t>
            </a:r>
            <a:r>
              <a:rPr lang="ko-KR" altLang="en-US" sz="2200" dirty="0" smtClean="0">
                <a:latin typeface="+mn-ea"/>
              </a:rPr>
              <a:t>교통정보 등을 표시하기 위함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323876" y="5813759"/>
            <a:ext cx="970490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b="1" dirty="0" smtClean="0">
                <a:solidFill>
                  <a:srgbClr val="FF9A8B"/>
                </a:solidFill>
                <a:latin typeface="+mn-ea"/>
              </a:rPr>
              <a:t>사용 목적 </a:t>
            </a:r>
            <a:r>
              <a:rPr lang="en-US" altLang="ko-KR" sz="2200" b="1" dirty="0" smtClean="0">
                <a:latin typeface="+mn-ea"/>
              </a:rPr>
              <a:t>: </a:t>
            </a:r>
            <a:r>
              <a:rPr lang="ko-KR" altLang="en-US" sz="2200" dirty="0" smtClean="0">
                <a:latin typeface="+mn-ea"/>
              </a:rPr>
              <a:t>사용자에 의해 검색된 병원이 가지는 평가등급을 알려주기 위함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695401" y="1173711"/>
            <a:ext cx="2602268" cy="584217"/>
          </a:xfrm>
          <a:prstGeom prst="rect">
            <a:avLst/>
          </a:prstGeom>
          <a:solidFill>
            <a:srgbClr val="404551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latin typeface="+mn-ea"/>
              </a:rPr>
              <a:t>병원 정보 서비스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95400" y="3088857"/>
            <a:ext cx="4316404" cy="584217"/>
          </a:xfrm>
          <a:prstGeom prst="rect">
            <a:avLst/>
          </a:prstGeom>
          <a:solidFill>
            <a:srgbClr val="404551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latin typeface="+mn-ea"/>
              </a:rPr>
              <a:t>의료기관별 상세정보 서비스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78444" y="5004004"/>
            <a:ext cx="4608512" cy="584217"/>
          </a:xfrm>
          <a:prstGeom prst="rect">
            <a:avLst/>
          </a:prstGeom>
          <a:solidFill>
            <a:srgbClr val="404551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smtClean="0">
                <a:latin typeface="+mn-ea"/>
              </a:rPr>
              <a:t>병원 평가결과 정보조회 서비스</a:t>
            </a:r>
            <a:endParaRPr lang="ko-KR" altLang="en-US" sz="24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11516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다리꼴 6"/>
          <p:cNvSpPr/>
          <p:nvPr/>
        </p:nvSpPr>
        <p:spPr>
          <a:xfrm rot="10800000">
            <a:off x="357351" y="0"/>
            <a:ext cx="11424745" cy="105103"/>
          </a:xfrm>
          <a:prstGeom prst="trapezoid">
            <a:avLst/>
          </a:prstGeom>
          <a:solidFill>
            <a:srgbClr val="A4B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7351" y="190705"/>
            <a:ext cx="39565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>
                <a:latin typeface="+mn-ea"/>
              </a:rPr>
              <a:t>데이터 레이아웃</a:t>
            </a:r>
            <a:endParaRPr lang="ko-KR" altLang="en-US" sz="4000" dirty="0">
              <a:latin typeface="+mn-ea"/>
            </a:endParaRPr>
          </a:p>
        </p:txBody>
      </p:sp>
      <p:sp>
        <p:nvSpPr>
          <p:cNvPr id="9" name="사다리꼴 8"/>
          <p:cNvSpPr/>
          <p:nvPr/>
        </p:nvSpPr>
        <p:spPr>
          <a:xfrm rot="10800000" flipV="1">
            <a:off x="357351" y="882938"/>
            <a:ext cx="11424745" cy="105103"/>
          </a:xfrm>
          <a:prstGeom prst="trapezoid">
            <a:avLst/>
          </a:prstGeom>
          <a:solidFill>
            <a:srgbClr val="A4B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727848" y="1340768"/>
            <a:ext cx="2561607" cy="575089"/>
          </a:xfrm>
          <a:prstGeom prst="rect">
            <a:avLst/>
          </a:prstGeom>
          <a:solidFill>
            <a:srgbClr val="404551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latin typeface="+mn-ea"/>
              </a:rPr>
              <a:t>병원 정보 서비스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51384" y="3559768"/>
            <a:ext cx="4248960" cy="575089"/>
          </a:xfrm>
          <a:prstGeom prst="rect">
            <a:avLst/>
          </a:prstGeom>
          <a:solidFill>
            <a:srgbClr val="404551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smtClean="0">
                <a:latin typeface="+mn-ea"/>
              </a:rPr>
              <a:t>의료기관별 상세정보 서비스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960096" y="3559768"/>
            <a:ext cx="4536504" cy="575089"/>
          </a:xfrm>
          <a:prstGeom prst="rect">
            <a:avLst/>
          </a:prstGeom>
          <a:solidFill>
            <a:srgbClr val="404551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latin typeface="+mn-ea"/>
              </a:rPr>
              <a:t>병원 평가결과 정보조회 서비스</a:t>
            </a:r>
            <a:endParaRPr lang="ko-KR" altLang="en-US" sz="2400" b="1" dirty="0">
              <a:latin typeface="+mn-ea"/>
            </a:endParaRPr>
          </a:p>
        </p:txBody>
      </p:sp>
      <p:cxnSp>
        <p:nvCxnSpPr>
          <p:cNvPr id="24" name="꺾인 연결선 23"/>
          <p:cNvCxnSpPr>
            <a:stCxn id="13" idx="1"/>
            <a:endCxn id="14" idx="0"/>
          </p:cNvCxnSpPr>
          <p:nvPr/>
        </p:nvCxnSpPr>
        <p:spPr>
          <a:xfrm rot="10800000" flipV="1">
            <a:off x="2675864" y="1628312"/>
            <a:ext cx="2051984" cy="1931455"/>
          </a:xfrm>
          <a:prstGeom prst="bentConnector2">
            <a:avLst/>
          </a:prstGeom>
          <a:ln w="25400">
            <a:solidFill>
              <a:srgbClr val="FF9A8B"/>
            </a:solidFill>
            <a:headEnd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꺾인 연결선 25"/>
          <p:cNvCxnSpPr>
            <a:stCxn id="13" idx="3"/>
            <a:endCxn id="15" idx="0"/>
          </p:cNvCxnSpPr>
          <p:nvPr/>
        </p:nvCxnSpPr>
        <p:spPr>
          <a:xfrm>
            <a:off x="7289455" y="1628313"/>
            <a:ext cx="1938893" cy="1931455"/>
          </a:xfrm>
          <a:prstGeom prst="bentConnector2">
            <a:avLst/>
          </a:prstGeom>
          <a:ln w="25400">
            <a:solidFill>
              <a:srgbClr val="FF9A8B"/>
            </a:solidFill>
            <a:headEnd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444645" y="2083917"/>
            <a:ext cx="5250155" cy="9561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smtClean="0">
                <a:latin typeface="+mn-ea"/>
              </a:rPr>
              <a:t>각 병원은 고유한 </a:t>
            </a:r>
            <a:r>
              <a:rPr lang="ko-KR" altLang="en-US" sz="2000" b="1" dirty="0" smtClean="0">
                <a:solidFill>
                  <a:srgbClr val="FF9A8B"/>
                </a:solidFill>
                <a:latin typeface="+mn-ea"/>
              </a:rPr>
              <a:t>암호화된 요양기호</a:t>
            </a:r>
            <a:r>
              <a:rPr lang="ko-KR" altLang="en-US" sz="2000" dirty="0" smtClean="0">
                <a:latin typeface="+mn-ea"/>
              </a:rPr>
              <a:t>를 가짐</a:t>
            </a:r>
            <a:endParaRPr lang="en-US" altLang="ko-KR" sz="20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srgbClr val="FF9A8B"/>
                </a:solidFill>
                <a:latin typeface="+mn-ea"/>
              </a:rPr>
              <a:t>암호화된 </a:t>
            </a:r>
            <a:r>
              <a:rPr lang="ko-KR" altLang="en-US" sz="2000" b="1" dirty="0" smtClean="0">
                <a:solidFill>
                  <a:srgbClr val="FF9A8B"/>
                </a:solidFill>
                <a:latin typeface="+mn-ea"/>
              </a:rPr>
              <a:t>요양기호</a:t>
            </a:r>
            <a:r>
              <a:rPr lang="ko-KR" altLang="en-US" sz="2000" dirty="0" smtClean="0">
                <a:latin typeface="+mn-ea"/>
              </a:rPr>
              <a:t>는 병원들을 구분할 목적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51384" y="4202260"/>
            <a:ext cx="4647426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>
                <a:solidFill>
                  <a:srgbClr val="FF9A8B"/>
                </a:solidFill>
                <a:latin typeface="+mn-ea"/>
              </a:rPr>
              <a:t>암호화된 요양기호</a:t>
            </a:r>
            <a:r>
              <a:rPr lang="ko-KR" altLang="en-US" sz="2000" dirty="0" smtClean="0">
                <a:latin typeface="+mn-ea"/>
              </a:rPr>
              <a:t>를 통해</a:t>
            </a:r>
            <a:r>
              <a:rPr lang="ko-KR" altLang="en-US" sz="2000" dirty="0">
                <a:latin typeface="+mn-ea"/>
              </a:rPr>
              <a:t> </a:t>
            </a:r>
            <a:r>
              <a:rPr lang="ko-KR" altLang="en-US" sz="2000" dirty="0" smtClean="0">
                <a:latin typeface="+mn-ea"/>
              </a:rPr>
              <a:t>특정 병원의</a:t>
            </a:r>
            <a:endParaRPr lang="en-US" altLang="ko-KR" sz="2000" dirty="0" smtClean="0">
              <a:latin typeface="+mn-ea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 smtClean="0">
                <a:latin typeface="+mn-ea"/>
              </a:rPr>
              <a:t>시설 및 세부정보</a:t>
            </a:r>
            <a:endParaRPr lang="en-US" altLang="ko-KR" sz="2000" dirty="0" smtClean="0">
              <a:latin typeface="+mn-ea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 smtClean="0">
                <a:latin typeface="+mn-ea"/>
              </a:rPr>
              <a:t>진료과목정보</a:t>
            </a:r>
            <a:endParaRPr lang="en-US" altLang="ko-KR" sz="2000" dirty="0" smtClean="0">
              <a:latin typeface="+mn-ea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 smtClean="0">
                <a:latin typeface="+mn-ea"/>
              </a:rPr>
              <a:t>교통정보</a:t>
            </a:r>
            <a:endParaRPr lang="en-US" altLang="ko-KR" sz="2000" dirty="0" smtClean="0">
              <a:latin typeface="+mn-ea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 smtClean="0">
                <a:latin typeface="+mn-ea"/>
              </a:rPr>
              <a:t>전문병원지정분야 정보 획득 가능</a:t>
            </a:r>
            <a:endParaRPr lang="en-US" altLang="ko-KR" sz="2000" dirty="0" smtClean="0">
              <a:latin typeface="+mn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960096" y="4202260"/>
            <a:ext cx="464742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>
                <a:solidFill>
                  <a:srgbClr val="FF9A8B"/>
                </a:solidFill>
                <a:latin typeface="+mn-ea"/>
              </a:rPr>
              <a:t>암호화된 요양기호</a:t>
            </a:r>
            <a:r>
              <a:rPr lang="ko-KR" altLang="en-US" sz="2000" dirty="0" smtClean="0">
                <a:latin typeface="+mn-ea"/>
              </a:rPr>
              <a:t>를 통해 특정 병원의</a:t>
            </a:r>
            <a:endParaRPr lang="en-US" altLang="ko-KR" sz="2000" dirty="0" smtClean="0">
              <a:latin typeface="+mn-ea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 smtClean="0">
                <a:latin typeface="+mn-ea"/>
              </a:rPr>
              <a:t>병원평가등급기준목록조회</a:t>
            </a:r>
            <a:endParaRPr lang="en-US" altLang="ko-KR" sz="2000" dirty="0" smtClean="0">
              <a:latin typeface="+mn-ea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 smtClean="0">
                <a:latin typeface="+mn-ea"/>
              </a:rPr>
              <a:t>병원전체평가결과목록조회</a:t>
            </a:r>
            <a:endParaRPr lang="en-US" altLang="ko-KR" sz="2000" dirty="0" smtClean="0">
              <a:latin typeface="+mn-ea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 smtClean="0">
                <a:latin typeface="+mn-ea"/>
              </a:rPr>
              <a:t>질병</a:t>
            </a:r>
            <a:r>
              <a:rPr lang="en-US" altLang="ko-KR" sz="2000" dirty="0" smtClean="0">
                <a:latin typeface="+mn-ea"/>
              </a:rPr>
              <a:t>,</a:t>
            </a:r>
            <a:r>
              <a:rPr lang="ko-KR" altLang="en-US" sz="2000" dirty="0">
                <a:latin typeface="+mn-ea"/>
              </a:rPr>
              <a:t> </a:t>
            </a:r>
            <a:r>
              <a:rPr lang="ko-KR" altLang="en-US" sz="2000" dirty="0" smtClean="0">
                <a:latin typeface="+mn-ea"/>
              </a:rPr>
              <a:t>수술</a:t>
            </a:r>
            <a:r>
              <a:rPr lang="en-US" altLang="ko-KR" sz="2000" dirty="0">
                <a:latin typeface="+mn-ea"/>
              </a:rPr>
              <a:t> </a:t>
            </a:r>
            <a:r>
              <a:rPr lang="ko-KR" altLang="en-US" sz="2000" dirty="0" smtClean="0">
                <a:latin typeface="+mn-ea"/>
              </a:rPr>
              <a:t>등의 평가결과목록조회</a:t>
            </a:r>
            <a:endParaRPr lang="en-US" altLang="ko-KR" sz="2000" dirty="0" smtClean="0">
              <a:latin typeface="+mn-ea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18615" y="1232589"/>
            <a:ext cx="192216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암호화된 요양기호</a:t>
            </a:r>
            <a:r>
              <a:rPr lang="en-US" altLang="ko-KR" sz="1600" dirty="0" smtClean="0"/>
              <a:t>Ex) JDQ4MTAxMiM1MSMkMSMkMCMkODkkMzgxMzUxIzExIyQxI</a:t>
            </a:r>
            <a:endParaRPr lang="ko-KR" altLang="en-US" sz="1600" dirty="0" smtClean="0">
              <a:latin typeface="210 콤퓨타세탁 L" pitchFamily="18" charset="-127"/>
              <a:ea typeface="210 콤퓨타세탁 L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276527" y="1232589"/>
            <a:ext cx="192216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암호화된 요양기호</a:t>
            </a:r>
            <a:r>
              <a:rPr lang="en-US" altLang="ko-KR" sz="1600" dirty="0" smtClean="0"/>
              <a:t>Ex) JDQ4MTAxMiM1MSMkMSMkMCMkODkkMzgxMzUxIzExIyQxI</a:t>
            </a:r>
            <a:endParaRPr lang="ko-KR" altLang="en-US" sz="1600" dirty="0" smtClean="0">
              <a:latin typeface="210 콤퓨타세탁 L" pitchFamily="18" charset="-127"/>
              <a:ea typeface="210 콤퓨타세탁 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8179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다리꼴 3"/>
          <p:cNvSpPr/>
          <p:nvPr/>
        </p:nvSpPr>
        <p:spPr>
          <a:xfrm rot="10800000">
            <a:off x="357351" y="0"/>
            <a:ext cx="11424745" cy="105103"/>
          </a:xfrm>
          <a:prstGeom prst="trapezoid">
            <a:avLst/>
          </a:prstGeom>
          <a:solidFill>
            <a:srgbClr val="A4B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7351" y="190705"/>
            <a:ext cx="24176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>
                <a:latin typeface="+mn-ea"/>
              </a:rPr>
              <a:t>진행 상황</a:t>
            </a:r>
            <a:endParaRPr lang="ko-KR" altLang="en-US" sz="4000" dirty="0">
              <a:latin typeface="+mn-ea"/>
            </a:endParaRPr>
          </a:p>
        </p:txBody>
      </p:sp>
      <p:sp>
        <p:nvSpPr>
          <p:cNvPr id="32" name="사다리꼴 31"/>
          <p:cNvSpPr/>
          <p:nvPr/>
        </p:nvSpPr>
        <p:spPr>
          <a:xfrm rot="10800000" flipV="1">
            <a:off x="357351" y="882938"/>
            <a:ext cx="11424745" cy="105103"/>
          </a:xfrm>
          <a:prstGeom prst="trapezoid">
            <a:avLst/>
          </a:prstGeom>
          <a:solidFill>
            <a:srgbClr val="A4B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76" y="1268760"/>
            <a:ext cx="3827864" cy="259228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67408" y="3997073"/>
            <a:ext cx="3225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 </a:t>
            </a:r>
            <a:r>
              <a:rPr lang="ko-KR" altLang="en-US" dirty="0" err="1" smtClean="0"/>
              <a:t>발사믹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목업을</a:t>
            </a:r>
            <a:r>
              <a:rPr lang="ko-KR" altLang="en-US" dirty="0" smtClean="0"/>
              <a:t> 통한 설계 </a:t>
            </a:r>
            <a:r>
              <a:rPr lang="en-US" altLang="ko-KR" dirty="0" smtClean="0"/>
              <a:t>&gt;</a:t>
            </a:r>
            <a:endParaRPr lang="ko-KR" altLang="en-US" dirty="0" smtClean="0">
              <a:latin typeface="210 콤퓨타세탁 L" pitchFamily="18" charset="-127"/>
              <a:ea typeface="210 콤퓨타세탁 L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00671" y="5795972"/>
            <a:ext cx="3225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&lt; </a:t>
            </a:r>
            <a:r>
              <a:rPr lang="ko-KR" altLang="en-US" dirty="0" smtClean="0">
                <a:latin typeface="+mn-ea"/>
              </a:rPr>
              <a:t>서비스할 웹 페이지 화면</a:t>
            </a:r>
            <a:r>
              <a:rPr lang="en-US" altLang="ko-KR" dirty="0" smtClean="0">
                <a:latin typeface="+mn-ea"/>
              </a:rPr>
              <a:t> &gt;</a:t>
            </a:r>
            <a:endParaRPr lang="ko-KR" altLang="en-US" dirty="0" smtClean="0">
              <a:latin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t="4850"/>
          <a:stretch/>
        </p:blipFill>
        <p:spPr>
          <a:xfrm>
            <a:off x="4655840" y="1328558"/>
            <a:ext cx="7164619" cy="4260681"/>
          </a:xfrm>
          <a:prstGeom prst="rect">
            <a:avLst/>
          </a:prstGeom>
          <a:ln w="15875">
            <a:solidFill>
              <a:schemeClr val="tx1"/>
            </a:solidFill>
          </a:ln>
          <a:effectLst>
            <a:softEdge rad="0"/>
          </a:effectLst>
        </p:spPr>
      </p:pic>
      <p:sp>
        <p:nvSpPr>
          <p:cNvPr id="8" name="직사각형 7"/>
          <p:cNvSpPr/>
          <p:nvPr/>
        </p:nvSpPr>
        <p:spPr>
          <a:xfrm>
            <a:off x="5303912" y="1628800"/>
            <a:ext cx="2664296" cy="64807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5133494" y="2420888"/>
            <a:ext cx="2906722" cy="302508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 flipH="1" flipV="1">
            <a:off x="8112224" y="3573016"/>
            <a:ext cx="3603754" cy="188908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 flipH="1" flipV="1">
            <a:off x="8112224" y="1620363"/>
            <a:ext cx="3603754" cy="188908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298193" y="5611306"/>
            <a:ext cx="4055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+mn-ea"/>
              </a:rPr>
              <a:t>리스트에 나온 병원 위치 지도에 표시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575011" y="4177389"/>
            <a:ext cx="2759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latin typeface="+mn-ea"/>
              </a:rPr>
              <a:t>리스트에서 선택한 병원에 대한 세부정보 표시</a:t>
            </a:r>
            <a:endParaRPr lang="ko-KR" altLang="en-US" dirty="0" smtClean="0">
              <a:latin typeface="+mn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766948" y="1288284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latin typeface="+mn-ea"/>
              </a:rPr>
              <a:t>질병 명 검색</a:t>
            </a:r>
            <a:endParaRPr lang="ko-KR" altLang="en-US" dirty="0" smtClean="0">
              <a:latin typeface="+mn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022144" y="2203487"/>
            <a:ext cx="27599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latin typeface="+mn-ea"/>
              </a:rPr>
              <a:t>질병을 치료할 수 있는 병원 중 우수 평가 등급의 병원 출력</a:t>
            </a:r>
            <a:endParaRPr lang="ko-KR" altLang="en-US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8970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다리꼴 3"/>
          <p:cNvSpPr/>
          <p:nvPr/>
        </p:nvSpPr>
        <p:spPr>
          <a:xfrm rot="10800000">
            <a:off x="357351" y="0"/>
            <a:ext cx="11424745" cy="105103"/>
          </a:xfrm>
          <a:prstGeom prst="trapezoid">
            <a:avLst/>
          </a:prstGeom>
          <a:solidFill>
            <a:srgbClr val="A4B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7351" y="190705"/>
            <a:ext cx="24176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>
                <a:latin typeface="+mn-ea"/>
              </a:rPr>
              <a:t>진행 상황</a:t>
            </a:r>
            <a:endParaRPr lang="ko-KR" altLang="en-US" sz="4000" dirty="0">
              <a:latin typeface="+mn-ea"/>
            </a:endParaRPr>
          </a:p>
        </p:txBody>
      </p:sp>
      <p:sp>
        <p:nvSpPr>
          <p:cNvPr id="32" name="사다리꼴 31"/>
          <p:cNvSpPr/>
          <p:nvPr/>
        </p:nvSpPr>
        <p:spPr>
          <a:xfrm rot="10800000" flipV="1">
            <a:off x="357351" y="882938"/>
            <a:ext cx="11424745" cy="105103"/>
          </a:xfrm>
          <a:prstGeom prst="trapezoid">
            <a:avLst/>
          </a:prstGeom>
          <a:solidFill>
            <a:srgbClr val="A4B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772"/>
          <a:stretch/>
        </p:blipFill>
        <p:spPr>
          <a:xfrm>
            <a:off x="767408" y="1196752"/>
            <a:ext cx="10513168" cy="334169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67408" y="4826476"/>
            <a:ext cx="108012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err="1" smtClean="0">
                <a:latin typeface="+mn-ea"/>
              </a:rPr>
              <a:t>구글</a:t>
            </a:r>
            <a:r>
              <a:rPr lang="ko-KR" altLang="en-US" dirty="0" smtClean="0">
                <a:latin typeface="+mn-ea"/>
              </a:rPr>
              <a:t> 지도 </a:t>
            </a:r>
            <a:r>
              <a:rPr lang="en-US" altLang="ko-KR" dirty="0" smtClean="0">
                <a:latin typeface="+mn-ea"/>
              </a:rPr>
              <a:t>API</a:t>
            </a:r>
            <a:r>
              <a:rPr lang="ko-KR" altLang="en-US" dirty="0" smtClean="0">
                <a:latin typeface="+mn-ea"/>
              </a:rPr>
              <a:t>를 받아오기 위한 코드입니다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+mn-ea"/>
              </a:rPr>
              <a:t>밑에서 두 번째 줄에 있는 </a:t>
            </a:r>
            <a:r>
              <a:rPr lang="en-US" altLang="ko-KR" dirty="0" smtClean="0">
                <a:latin typeface="+mn-ea"/>
              </a:rPr>
              <a:t>URL</a:t>
            </a:r>
            <a:r>
              <a:rPr lang="ko-KR" altLang="en-US" dirty="0" smtClean="0">
                <a:latin typeface="+mn-ea"/>
              </a:rPr>
              <a:t>로 </a:t>
            </a:r>
            <a:r>
              <a:rPr lang="en-US" altLang="ko-KR" dirty="0" smtClean="0">
                <a:latin typeface="+mn-ea"/>
              </a:rPr>
              <a:t>request</a:t>
            </a:r>
            <a:r>
              <a:rPr lang="ko-KR" altLang="en-US" dirty="0" smtClean="0">
                <a:latin typeface="+mn-ea"/>
              </a:rPr>
              <a:t>를 보내고 </a:t>
            </a:r>
            <a:r>
              <a:rPr lang="en-US" altLang="ko-KR" dirty="0" err="1" smtClean="0">
                <a:latin typeface="+mn-ea"/>
              </a:rPr>
              <a:t>initMap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함수를 사용하여 </a:t>
            </a:r>
            <a:r>
              <a:rPr lang="ko-KR" altLang="en-US" dirty="0" err="1" smtClean="0">
                <a:latin typeface="+mn-ea"/>
              </a:rPr>
              <a:t>구글</a:t>
            </a:r>
            <a:r>
              <a:rPr lang="ko-KR" altLang="en-US" dirty="0" smtClean="0">
                <a:latin typeface="+mn-ea"/>
              </a:rPr>
              <a:t> 지도 객체를 생성하고 </a:t>
            </a:r>
            <a:r>
              <a:rPr lang="en-US" altLang="ko-KR" dirty="0" err="1" smtClean="0">
                <a:latin typeface="+mn-ea"/>
              </a:rPr>
              <a:t>uluru</a:t>
            </a:r>
            <a:r>
              <a:rPr lang="ko-KR" altLang="en-US" dirty="0" smtClean="0">
                <a:latin typeface="+mn-ea"/>
              </a:rPr>
              <a:t>에 저장된 좌표 값으로 지도의 최초 위치와 </a:t>
            </a:r>
            <a:r>
              <a:rPr lang="en-US" altLang="ko-KR" dirty="0" smtClean="0">
                <a:latin typeface="+mn-ea"/>
              </a:rPr>
              <a:t>marker</a:t>
            </a:r>
            <a:r>
              <a:rPr lang="ko-KR" altLang="en-US" dirty="0" smtClean="0">
                <a:latin typeface="+mn-ea"/>
              </a:rPr>
              <a:t>의 최초 위치를 초기화하여 줍니다</a:t>
            </a:r>
            <a:r>
              <a:rPr lang="en-US" altLang="ko-KR" dirty="0" smtClean="0">
                <a:latin typeface="+mn-ea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070615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다리꼴 3"/>
          <p:cNvSpPr/>
          <p:nvPr/>
        </p:nvSpPr>
        <p:spPr>
          <a:xfrm rot="10800000">
            <a:off x="357351" y="0"/>
            <a:ext cx="11424745" cy="105103"/>
          </a:xfrm>
          <a:prstGeom prst="trapezoid">
            <a:avLst/>
          </a:prstGeom>
          <a:solidFill>
            <a:srgbClr val="A4B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7351" y="190705"/>
            <a:ext cx="24176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>
                <a:latin typeface="+mn-ea"/>
              </a:rPr>
              <a:t>진행 상황</a:t>
            </a:r>
            <a:endParaRPr lang="ko-KR" altLang="en-US" sz="4000" dirty="0">
              <a:latin typeface="+mn-ea"/>
            </a:endParaRPr>
          </a:p>
        </p:txBody>
      </p:sp>
      <p:sp>
        <p:nvSpPr>
          <p:cNvPr id="32" name="사다리꼴 31"/>
          <p:cNvSpPr/>
          <p:nvPr/>
        </p:nvSpPr>
        <p:spPr>
          <a:xfrm rot="10800000" flipV="1">
            <a:off x="357351" y="882938"/>
            <a:ext cx="11424745" cy="105103"/>
          </a:xfrm>
          <a:prstGeom prst="trapezoid">
            <a:avLst/>
          </a:prstGeom>
          <a:solidFill>
            <a:srgbClr val="A4B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03874" y="1801368"/>
            <a:ext cx="108927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atin typeface="+mn-ea"/>
              </a:rPr>
              <a:t>현재 해당기관의 </a:t>
            </a:r>
            <a:r>
              <a:rPr lang="ko-KR" altLang="en-US" sz="2800" b="1" dirty="0" smtClean="0">
                <a:solidFill>
                  <a:srgbClr val="FF9A8B"/>
                </a:solidFill>
                <a:latin typeface="+mn-ea"/>
              </a:rPr>
              <a:t>서비스 문제</a:t>
            </a:r>
            <a:r>
              <a:rPr lang="ko-KR" altLang="en-US" sz="2800" dirty="0" smtClean="0">
                <a:latin typeface="+mn-ea"/>
              </a:rPr>
              <a:t>로 정확한 데이터를 가져올 수 없었음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4362915" y="2334949"/>
            <a:ext cx="0" cy="688382"/>
          </a:xfrm>
          <a:prstGeom prst="line">
            <a:avLst/>
          </a:prstGeom>
          <a:ln w="34925">
            <a:solidFill>
              <a:srgbClr val="B6DBD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3426811" y="2334949"/>
            <a:ext cx="1872208" cy="0"/>
          </a:xfrm>
          <a:prstGeom prst="line">
            <a:avLst/>
          </a:prstGeom>
          <a:ln w="34925">
            <a:solidFill>
              <a:srgbClr val="B6DBD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207568" y="3023331"/>
            <a:ext cx="9510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FF9A8B"/>
              </a:buClr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+mn-ea"/>
              </a:rPr>
              <a:t>특정 병원의 평가정보를 가져올 수 있는 요양기호 값을 넣어도</a:t>
            </a:r>
            <a:r>
              <a:rPr lang="en-US" altLang="ko-KR" sz="2000" dirty="0">
                <a:latin typeface="+mn-ea"/>
              </a:rPr>
              <a:t> </a:t>
            </a:r>
            <a:r>
              <a:rPr lang="en-US" altLang="ko-KR" sz="2000" dirty="0" smtClean="0">
                <a:latin typeface="+mn-ea"/>
              </a:rPr>
              <a:t>NULL</a:t>
            </a:r>
            <a:r>
              <a:rPr lang="ko-KR" altLang="en-US" sz="2000" dirty="0" smtClean="0">
                <a:latin typeface="+mn-ea"/>
              </a:rPr>
              <a:t>값이 리턴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03874" y="4561964"/>
            <a:ext cx="87382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atin typeface="+mn-ea"/>
              </a:rPr>
              <a:t>따라서 통합된 데이터에 대한 분석 기준 및 방법 제시</a:t>
            </a:r>
          </a:p>
        </p:txBody>
      </p:sp>
      <p:cxnSp>
        <p:nvCxnSpPr>
          <p:cNvPr id="17" name="직선 연결선 16"/>
          <p:cNvCxnSpPr/>
          <p:nvPr/>
        </p:nvCxnSpPr>
        <p:spPr>
          <a:xfrm>
            <a:off x="1877970" y="5085184"/>
            <a:ext cx="6450278" cy="0"/>
          </a:xfrm>
          <a:prstGeom prst="line">
            <a:avLst/>
          </a:prstGeom>
          <a:ln w="34925">
            <a:solidFill>
              <a:srgbClr val="B6DBD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6148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다리꼴 3"/>
          <p:cNvSpPr/>
          <p:nvPr/>
        </p:nvSpPr>
        <p:spPr>
          <a:xfrm rot="10800000">
            <a:off x="357351" y="0"/>
            <a:ext cx="11424745" cy="105103"/>
          </a:xfrm>
          <a:prstGeom prst="trapezoid">
            <a:avLst/>
          </a:prstGeom>
          <a:solidFill>
            <a:srgbClr val="A4B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7351" y="190705"/>
            <a:ext cx="24176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>
                <a:latin typeface="+mn-ea"/>
              </a:rPr>
              <a:t>진행 상황</a:t>
            </a:r>
            <a:endParaRPr lang="ko-KR" altLang="en-US" sz="4000" dirty="0">
              <a:latin typeface="+mn-ea"/>
            </a:endParaRPr>
          </a:p>
        </p:txBody>
      </p:sp>
      <p:sp>
        <p:nvSpPr>
          <p:cNvPr id="32" name="사다리꼴 31"/>
          <p:cNvSpPr/>
          <p:nvPr/>
        </p:nvSpPr>
        <p:spPr>
          <a:xfrm rot="10800000" flipV="1">
            <a:off x="357351" y="882938"/>
            <a:ext cx="11424745" cy="105103"/>
          </a:xfrm>
          <a:prstGeom prst="trapezoid">
            <a:avLst/>
          </a:prstGeom>
          <a:solidFill>
            <a:srgbClr val="A4B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71464" y="1700808"/>
            <a:ext cx="957706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SzPct val="120000"/>
              <a:buFont typeface="+mj-lt"/>
              <a:buAutoNum type="arabicPeriod"/>
            </a:pPr>
            <a:r>
              <a:rPr lang="ko-KR" altLang="en-US" sz="2400" dirty="0" smtClean="0">
                <a:latin typeface="+mn-ea"/>
              </a:rPr>
              <a:t> </a:t>
            </a:r>
            <a:r>
              <a:rPr lang="ko-KR" altLang="en-US" sz="2400" b="1" dirty="0" smtClean="0">
                <a:solidFill>
                  <a:srgbClr val="FF9A8B"/>
                </a:solidFill>
                <a:latin typeface="+mn-ea"/>
              </a:rPr>
              <a:t>시</a:t>
            </a:r>
            <a:r>
              <a:rPr lang="en-US" altLang="ko-KR" sz="2400" b="1" dirty="0" smtClean="0">
                <a:solidFill>
                  <a:srgbClr val="FF9A8B"/>
                </a:solidFill>
                <a:latin typeface="+mn-ea"/>
              </a:rPr>
              <a:t> </a:t>
            </a:r>
            <a:r>
              <a:rPr lang="en-US" altLang="ko-KR" sz="2400" b="1" dirty="0">
                <a:solidFill>
                  <a:srgbClr val="FF9A8B"/>
                </a:solidFill>
                <a:latin typeface="+mn-ea"/>
              </a:rPr>
              <a:t>· </a:t>
            </a:r>
            <a:r>
              <a:rPr lang="ko-KR" altLang="en-US" sz="2400" b="1" dirty="0" smtClean="0">
                <a:solidFill>
                  <a:srgbClr val="FF9A8B"/>
                </a:solidFill>
                <a:latin typeface="+mn-ea"/>
              </a:rPr>
              <a:t>도</a:t>
            </a:r>
            <a:r>
              <a:rPr lang="ko-KR" altLang="en-US" sz="2400" dirty="0" smtClean="0">
                <a:latin typeface="+mn-ea"/>
              </a:rPr>
              <a:t> 별 및 </a:t>
            </a:r>
            <a:r>
              <a:rPr lang="ko-KR" altLang="en-US" sz="2400" b="1" dirty="0" smtClean="0">
                <a:solidFill>
                  <a:srgbClr val="FF9A8B"/>
                </a:solidFill>
                <a:latin typeface="+mn-ea"/>
              </a:rPr>
              <a:t>시</a:t>
            </a:r>
            <a:r>
              <a:rPr lang="en-US" altLang="ko-KR" sz="2400" b="1" dirty="0">
                <a:solidFill>
                  <a:srgbClr val="FF9A8B"/>
                </a:solidFill>
                <a:latin typeface="+mn-ea"/>
              </a:rPr>
              <a:t> · </a:t>
            </a:r>
            <a:r>
              <a:rPr lang="ko-KR" altLang="en-US" sz="2400" b="1" dirty="0" smtClean="0">
                <a:solidFill>
                  <a:srgbClr val="FF9A8B"/>
                </a:solidFill>
                <a:latin typeface="+mn-ea"/>
              </a:rPr>
              <a:t>군</a:t>
            </a:r>
            <a:r>
              <a:rPr lang="en-US" altLang="ko-KR" sz="2400" b="1" dirty="0">
                <a:solidFill>
                  <a:srgbClr val="FF9A8B"/>
                </a:solidFill>
                <a:latin typeface="+mn-ea"/>
              </a:rPr>
              <a:t> · </a:t>
            </a:r>
            <a:r>
              <a:rPr lang="ko-KR" altLang="en-US" sz="2400" b="1" dirty="0" smtClean="0">
                <a:solidFill>
                  <a:srgbClr val="FF9A8B"/>
                </a:solidFill>
                <a:latin typeface="+mn-ea"/>
              </a:rPr>
              <a:t>구</a:t>
            </a:r>
            <a:r>
              <a:rPr lang="ko-KR" altLang="en-US" sz="2400" dirty="0" smtClean="0">
                <a:latin typeface="+mn-ea"/>
              </a:rPr>
              <a:t> 별로 각 지역의 병원 분류</a:t>
            </a:r>
            <a:endParaRPr lang="en-US" altLang="ko-KR" sz="2400" dirty="0" smtClean="0">
              <a:latin typeface="+mn-ea"/>
            </a:endParaRPr>
          </a:p>
          <a:p>
            <a:pPr marL="457200" indent="-457200">
              <a:lnSpc>
                <a:spcPct val="150000"/>
              </a:lnSpc>
              <a:buSzPct val="120000"/>
              <a:buFont typeface="+mj-lt"/>
              <a:buAutoNum type="arabicPeriod"/>
            </a:pPr>
            <a:endParaRPr lang="en-US" altLang="ko-KR" sz="2400" dirty="0" smtClean="0">
              <a:latin typeface="+mn-ea"/>
            </a:endParaRPr>
          </a:p>
          <a:p>
            <a:pPr marL="457200" indent="-457200">
              <a:lnSpc>
                <a:spcPct val="150000"/>
              </a:lnSpc>
              <a:buSzPct val="120000"/>
              <a:buFont typeface="+mj-lt"/>
              <a:buAutoNum type="arabicPeriod"/>
            </a:pPr>
            <a:endParaRPr lang="en-US" altLang="ko-KR" sz="2400" dirty="0" smtClean="0">
              <a:latin typeface="+mn-ea"/>
            </a:endParaRPr>
          </a:p>
          <a:p>
            <a:pPr marL="457200" indent="-457200">
              <a:lnSpc>
                <a:spcPct val="150000"/>
              </a:lnSpc>
              <a:buSzPct val="120000"/>
              <a:buFont typeface="+mj-lt"/>
              <a:buAutoNum type="arabicPeriod"/>
            </a:pPr>
            <a:endParaRPr lang="en-US" altLang="ko-KR" sz="2400" dirty="0" smtClean="0">
              <a:latin typeface="+mn-ea"/>
            </a:endParaRPr>
          </a:p>
          <a:p>
            <a:pPr marL="457200" indent="-457200">
              <a:lnSpc>
                <a:spcPct val="150000"/>
              </a:lnSpc>
              <a:buSzPct val="120000"/>
              <a:buFont typeface="+mj-lt"/>
              <a:buAutoNum type="arabicPeriod"/>
            </a:pPr>
            <a:r>
              <a:rPr lang="ko-KR" altLang="en-US" sz="2400" dirty="0" smtClean="0">
                <a:latin typeface="+mn-ea"/>
              </a:rPr>
              <a:t> 사용자의 </a:t>
            </a:r>
            <a:r>
              <a:rPr lang="ko-KR" altLang="en-US" sz="2400" b="1" dirty="0" smtClean="0">
                <a:solidFill>
                  <a:srgbClr val="FF9A8B"/>
                </a:solidFill>
                <a:latin typeface="+mn-ea"/>
              </a:rPr>
              <a:t>위치를 기반</a:t>
            </a:r>
            <a:r>
              <a:rPr lang="ko-KR" altLang="en-US" sz="2400" dirty="0" smtClean="0">
                <a:latin typeface="+mn-ea"/>
              </a:rPr>
              <a:t>으로 평가등급이 높은 병원 중 해당 질병에 대한 진료를 하는 병원 추출</a:t>
            </a:r>
            <a:endParaRPr lang="en-US" altLang="ko-KR" sz="2400" dirty="0" smtClean="0"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07368" y="1196752"/>
            <a:ext cx="2880319" cy="584217"/>
          </a:xfrm>
          <a:prstGeom prst="rect">
            <a:avLst/>
          </a:prstGeom>
          <a:solidFill>
            <a:srgbClr val="404551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smtClean="0">
                <a:latin typeface="+mn-ea"/>
              </a:rPr>
              <a:t>분석 기준 및 방법</a:t>
            </a:r>
            <a:endParaRPr lang="ko-KR" altLang="en-US" sz="2400" b="1" dirty="0">
              <a:latin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l="3812" t="15350" r="45494" b="65750"/>
          <a:stretch/>
        </p:blipFill>
        <p:spPr>
          <a:xfrm>
            <a:off x="2063552" y="2493735"/>
            <a:ext cx="3240360" cy="129614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rcRect l="3812" t="47900" r="45494" b="30051"/>
          <a:stretch/>
        </p:blipFill>
        <p:spPr>
          <a:xfrm>
            <a:off x="6419474" y="2385723"/>
            <a:ext cx="3240360" cy="1512168"/>
          </a:xfrm>
          <a:prstGeom prst="rect">
            <a:avLst/>
          </a:prstGeom>
        </p:spPr>
      </p:pic>
      <p:sp>
        <p:nvSpPr>
          <p:cNvPr id="9" name="오른쪽 화살표 8"/>
          <p:cNvSpPr/>
          <p:nvPr/>
        </p:nvSpPr>
        <p:spPr>
          <a:xfrm>
            <a:off x="5600567" y="2945374"/>
            <a:ext cx="518073" cy="392866"/>
          </a:xfrm>
          <a:prstGeom prst="rightArrow">
            <a:avLst>
              <a:gd name="adj1" fmla="val 35255"/>
              <a:gd name="adj2" fmla="val 50000"/>
            </a:avLst>
          </a:prstGeom>
          <a:solidFill>
            <a:srgbClr val="4045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4"/>
          <a:srcRect l="9838" t="66514" r="44094" b="11217"/>
          <a:stretch/>
        </p:blipFill>
        <p:spPr>
          <a:xfrm>
            <a:off x="3215680" y="5068822"/>
            <a:ext cx="5616624" cy="1456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984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dirty="0" smtClean="0">
            <a:latin typeface="210 콤퓨타세탁 L" pitchFamily="18" charset="-127"/>
            <a:ea typeface="210 콤퓨타세탁 L" pitchFamily="18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1357</TotalTime>
  <Words>392</Words>
  <Application>Microsoft Office PowerPoint</Application>
  <PresentationFormat>와이드스크린</PresentationFormat>
  <Paragraphs>97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210 콤퓨타세탁 L</vt:lpstr>
      <vt:lpstr>Arial</vt:lpstr>
      <vt:lpstr>맑은 고딕</vt:lpstr>
      <vt:lpstr>Helvetica Neue Medium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쏠미니</dc:creator>
  <cp:lastModifiedBy>쏠미니</cp:lastModifiedBy>
  <cp:revision>124</cp:revision>
  <dcterms:created xsi:type="dcterms:W3CDTF">2018-03-20T01:37:03Z</dcterms:created>
  <dcterms:modified xsi:type="dcterms:W3CDTF">2018-04-09T11:13:55Z</dcterms:modified>
</cp:coreProperties>
</file>