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b322a32e4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b322a32e4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b322a32e4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b322a32e4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301aa58bf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4301aa58bf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ef9f287cc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ef9f287cc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b322a32e4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b322a32e4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ef9f287cc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ef9f287cc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ef9f287cc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ef9f287cc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ef9f287cc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ef9f287cc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ef9f287cc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ef9f287cc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ef9f287cc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ef9f287cc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4301aa58bf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4301aa58bf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ef9f287cc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ef9f287cc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ef9f287cc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ef9f287cc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ef9f287cc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ef9f287cc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ef9fb3d6f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ef9fb3d6f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ef9fb3d6f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ef9fb3d6f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ef9fb3d6f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ef9fb3d6f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ef9fb3d6f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ef9fb3d6f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b322a32e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b322a32e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b322a32e4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b322a32e4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b322a32e4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b322a32e4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11700" y="3382650"/>
            <a:ext cx="8520600" cy="1206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CA" sz="2400">
                <a:solidFill>
                  <a:srgbClr val="000000"/>
                </a:solidFill>
              </a:rPr>
              <a:t>Prof. Aldo Andre Diaz Salazar</a:t>
            </a:r>
            <a:endParaRPr sz="2400">
              <a:solidFill>
                <a:srgbClr val="000000"/>
              </a:solidFill>
            </a:endParaRPr>
          </a:p>
          <a:p>
            <a:pPr indent="0" lvl="0" marL="0" rtl="0" algn="ctr">
              <a:spcBef>
                <a:spcPts val="0"/>
              </a:spcBef>
              <a:spcAft>
                <a:spcPts val="0"/>
              </a:spcAft>
              <a:buNone/>
            </a:pPr>
            <a:r>
              <a:rPr lang="fr-CA" sz="1800">
                <a:solidFill>
                  <a:srgbClr val="000000"/>
                </a:solidFill>
              </a:rPr>
              <a:t>Instituto de Informática - UFG</a:t>
            </a:r>
            <a:endParaRPr sz="1800">
              <a:solidFill>
                <a:srgbClr val="000000"/>
              </a:solidFill>
            </a:endParaRPr>
          </a:p>
          <a:p>
            <a:pPr indent="0" lvl="0" marL="0" rtl="0" algn="ctr">
              <a:spcBef>
                <a:spcPts val="0"/>
              </a:spcBef>
              <a:spcAft>
                <a:spcPts val="0"/>
              </a:spcAft>
              <a:buNone/>
            </a:pPr>
            <a:r>
              <a:rPr lang="fr-CA" sz="2400">
                <a:solidFill>
                  <a:srgbClr val="000000"/>
                </a:solidFill>
              </a:rPr>
              <a:t>2</a:t>
            </a:r>
            <a:r>
              <a:rPr lang="fr-CA" sz="2400">
                <a:solidFill>
                  <a:srgbClr val="000000"/>
                </a:solidFill>
              </a:rPr>
              <a:t>º Semestre de 2023 - BSI</a:t>
            </a:r>
            <a:endParaRPr sz="2400">
              <a:solidFill>
                <a:srgbClr val="000000"/>
              </a:solidFill>
            </a:endParaRPr>
          </a:p>
        </p:txBody>
      </p:sp>
      <p:sp>
        <p:nvSpPr>
          <p:cNvPr id="55" name="Google Shape;55;p13"/>
          <p:cNvSpPr/>
          <p:nvPr/>
        </p:nvSpPr>
        <p:spPr>
          <a:xfrm>
            <a:off x="328650" y="548125"/>
            <a:ext cx="8486700" cy="2189700"/>
          </a:xfrm>
          <a:prstGeom prst="roundRect">
            <a:avLst>
              <a:gd fmla="val 16667" name="adj"/>
            </a:avLst>
          </a:prstGeom>
          <a:solidFill>
            <a:srgbClr val="073763"/>
          </a:solidFill>
          <a:ln>
            <a:noFill/>
          </a:ln>
        </p:spPr>
        <p:txBody>
          <a:bodyPr anchorCtr="0" anchor="ctr" bIns="91425" lIns="91425" spcFirstLastPara="1" rIns="91425" wrap="square" tIns="91425">
            <a:noAutofit/>
          </a:bodyPr>
          <a:lstStyle/>
          <a:p>
            <a:pPr indent="457200" lvl="0" marL="914400" rtl="0" algn="l">
              <a:spcBef>
                <a:spcPts val="0"/>
              </a:spcBef>
              <a:spcAft>
                <a:spcPts val="0"/>
              </a:spcAft>
              <a:buNone/>
            </a:pPr>
            <a:r>
              <a:rPr lang="fr-CA" sz="5200">
                <a:solidFill>
                  <a:srgbClr val="FFFFFF"/>
                </a:solidFill>
              </a:rPr>
              <a:t>Cloud Computing</a:t>
            </a:r>
            <a:endParaRPr/>
          </a:p>
        </p:txBody>
      </p:sp>
      <p:pic>
        <p:nvPicPr>
          <p:cNvPr id="56" name="Google Shape;56;p13"/>
          <p:cNvPicPr preferRelativeResize="0"/>
          <p:nvPr/>
        </p:nvPicPr>
        <p:blipFill>
          <a:blip r:embed="rId3">
            <a:alphaModFix/>
          </a:blip>
          <a:stretch>
            <a:fillRect/>
          </a:stretch>
        </p:blipFill>
        <p:spPr>
          <a:xfrm>
            <a:off x="7298004" y="2962100"/>
            <a:ext cx="1060146" cy="1742600"/>
          </a:xfrm>
          <a:prstGeom prst="rect">
            <a:avLst/>
          </a:prstGeom>
          <a:noFill/>
          <a:ln>
            <a:noFill/>
          </a:ln>
        </p:spPr>
      </p:pic>
      <p:pic>
        <p:nvPicPr>
          <p:cNvPr id="57" name="Google Shape;57;p13"/>
          <p:cNvPicPr preferRelativeResize="0"/>
          <p:nvPr/>
        </p:nvPicPr>
        <p:blipFill>
          <a:blip r:embed="rId4">
            <a:alphaModFix/>
          </a:blip>
          <a:stretch>
            <a:fillRect/>
          </a:stretch>
        </p:blipFill>
        <p:spPr>
          <a:xfrm>
            <a:off x="785850" y="2940575"/>
            <a:ext cx="1169025" cy="1785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2200">
              <a:solidFill>
                <a:schemeClr val="dk1"/>
              </a:solidFill>
            </a:endParaRPr>
          </a:p>
          <a:p>
            <a:pPr indent="0" lvl="0" marL="457200" rtl="0" algn="l">
              <a:spcBef>
                <a:spcPts val="0"/>
              </a:spcBef>
              <a:spcAft>
                <a:spcPts val="0"/>
              </a:spcAft>
              <a:buNone/>
            </a:pPr>
            <a:r>
              <a:t/>
            </a:r>
            <a:endParaRPr sz="2200">
              <a:solidFill>
                <a:schemeClr val="dk1"/>
              </a:solidFill>
            </a:endParaRPr>
          </a:p>
          <a:p>
            <a:pPr indent="0" lvl="0" marL="1371600" rtl="0" algn="l">
              <a:spcBef>
                <a:spcPts val="0"/>
              </a:spcBef>
              <a:spcAft>
                <a:spcPts val="0"/>
              </a:spcAft>
              <a:buNone/>
            </a:pPr>
            <a:r>
              <a:rPr lang="fr-CA" sz="2200">
                <a:solidFill>
                  <a:schemeClr val="dk1"/>
                </a:solidFill>
              </a:rPr>
              <a:t>  </a:t>
            </a:r>
            <a:endParaRPr sz="2200">
              <a:solidFill>
                <a:schemeClr val="dk1"/>
              </a:solidFill>
            </a:endParaRPr>
          </a:p>
        </p:txBody>
      </p:sp>
      <p:sp>
        <p:nvSpPr>
          <p:cNvPr id="119" name="Google Shape;119;p22"/>
          <p:cNvSpPr txBox="1"/>
          <p:nvPr>
            <p:ph type="title"/>
          </p:nvPr>
        </p:nvSpPr>
        <p:spPr>
          <a:xfrm>
            <a:off x="0" y="0"/>
            <a:ext cx="9144000" cy="1017600"/>
          </a:xfrm>
          <a:prstGeom prst="rect">
            <a:avLst/>
          </a:prstGeom>
          <a:solidFill>
            <a:srgbClr val="073763"/>
          </a:solidFill>
        </p:spPr>
        <p:txBody>
          <a:bodyPr anchorCtr="0" anchor="ctr" bIns="91425" lIns="91425" spcFirstLastPara="1" rIns="91425" wrap="square" tIns="91425">
            <a:normAutofit/>
          </a:bodyPr>
          <a:lstStyle/>
          <a:p>
            <a:pPr indent="0" lvl="0" marL="457200" rtl="0" algn="l">
              <a:spcBef>
                <a:spcPts val="0"/>
              </a:spcBef>
              <a:spcAft>
                <a:spcPts val="0"/>
              </a:spcAft>
              <a:buNone/>
            </a:pPr>
            <a:r>
              <a:rPr lang="fr-CA" sz="2600">
                <a:solidFill>
                  <a:schemeClr val="lt1"/>
                </a:solidFill>
              </a:rPr>
              <a:t>Fundamentos teóricos</a:t>
            </a:r>
            <a:endParaRPr sz="2600">
              <a:solidFill>
                <a:schemeClr val="lt1"/>
              </a:solidFill>
            </a:endParaRPr>
          </a:p>
        </p:txBody>
      </p:sp>
      <p:sp>
        <p:nvSpPr>
          <p:cNvPr id="120" name="Google Shape;12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fr-CA" sz="1600">
                <a:solidFill>
                  <a:schemeClr val="dk1"/>
                </a:solidFill>
              </a:rPr>
              <a:t>Machine Learning para Adaptação Dinâmica</a:t>
            </a:r>
            <a:endParaRPr sz="1600">
              <a:solidFill>
                <a:schemeClr val="dk1"/>
              </a:solidFill>
            </a:endParaRPr>
          </a:p>
          <a:p>
            <a:pPr indent="-330200" lvl="1" marL="914400" rtl="0" algn="l">
              <a:spcBef>
                <a:spcPts val="0"/>
              </a:spcBef>
              <a:spcAft>
                <a:spcPts val="0"/>
              </a:spcAft>
              <a:buSzPts val="1600"/>
              <a:buChar char="➢"/>
            </a:pPr>
            <a:r>
              <a:rPr lang="fr-CA" sz="1600">
                <a:solidFill>
                  <a:schemeClr val="dk1"/>
                </a:solidFill>
              </a:rPr>
              <a:t>Algoritmos</a:t>
            </a:r>
            <a:r>
              <a:rPr lang="fr-CA" sz="1600">
                <a:solidFill>
                  <a:schemeClr val="dk1"/>
                </a:solidFill>
              </a:rPr>
              <a:t> de aprendizado de </a:t>
            </a:r>
            <a:r>
              <a:rPr lang="fr-CA" sz="1600">
                <a:solidFill>
                  <a:schemeClr val="dk1"/>
                </a:solidFill>
              </a:rPr>
              <a:t>máquina</a:t>
            </a:r>
            <a:r>
              <a:rPr lang="fr-CA" sz="1600">
                <a:solidFill>
                  <a:schemeClr val="dk1"/>
                </a:solidFill>
              </a:rPr>
              <a:t> também permitem que o Xcloud vá se adaptando em relação a </a:t>
            </a:r>
            <a:r>
              <a:rPr lang="fr-CA" sz="1600">
                <a:solidFill>
                  <a:schemeClr val="dk1"/>
                </a:solidFill>
              </a:rPr>
              <a:t>alocação</a:t>
            </a:r>
            <a:r>
              <a:rPr lang="fr-CA" sz="1600">
                <a:solidFill>
                  <a:schemeClr val="dk1"/>
                </a:solidFill>
              </a:rPr>
              <a:t> de recursos</a:t>
            </a:r>
            <a:endParaRPr sz="1600">
              <a:solidFill>
                <a:schemeClr val="dk1"/>
              </a:solidFill>
            </a:endParaRPr>
          </a:p>
          <a:p>
            <a:pPr indent="-330200" lvl="1" marL="914400" rtl="0" algn="l">
              <a:spcBef>
                <a:spcPts val="0"/>
              </a:spcBef>
              <a:spcAft>
                <a:spcPts val="0"/>
              </a:spcAft>
              <a:buClr>
                <a:schemeClr val="dk1"/>
              </a:buClr>
              <a:buSzPts val="1600"/>
              <a:buChar char="➢"/>
            </a:pPr>
            <a:r>
              <a:rPr lang="fr-CA" sz="1600">
                <a:solidFill>
                  <a:schemeClr val="dk1"/>
                </a:solidFill>
              </a:rPr>
              <a:t>Buscando otimizar o uso dos recursos disponíveis, usando de </a:t>
            </a:r>
            <a:r>
              <a:rPr lang="fr-CA" sz="1600">
                <a:solidFill>
                  <a:schemeClr val="dk1"/>
                </a:solidFill>
              </a:rPr>
              <a:t>análise</a:t>
            </a:r>
            <a:r>
              <a:rPr lang="fr-CA" sz="1600">
                <a:solidFill>
                  <a:schemeClr val="dk1"/>
                </a:solidFill>
              </a:rPr>
              <a:t> em tempo real</a:t>
            </a:r>
            <a:endParaRPr sz="16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2200">
              <a:solidFill>
                <a:schemeClr val="dk1"/>
              </a:solidFill>
            </a:endParaRPr>
          </a:p>
          <a:p>
            <a:pPr indent="0" lvl="0" marL="457200" rtl="0" algn="l">
              <a:spcBef>
                <a:spcPts val="0"/>
              </a:spcBef>
              <a:spcAft>
                <a:spcPts val="0"/>
              </a:spcAft>
              <a:buNone/>
            </a:pPr>
            <a:r>
              <a:t/>
            </a:r>
            <a:endParaRPr sz="2200">
              <a:solidFill>
                <a:schemeClr val="dk1"/>
              </a:solidFill>
            </a:endParaRPr>
          </a:p>
          <a:p>
            <a:pPr indent="0" lvl="0" marL="1371600" rtl="0" algn="l">
              <a:spcBef>
                <a:spcPts val="0"/>
              </a:spcBef>
              <a:spcAft>
                <a:spcPts val="0"/>
              </a:spcAft>
              <a:buNone/>
            </a:pPr>
            <a:r>
              <a:rPr lang="fr-CA" sz="2200">
                <a:solidFill>
                  <a:schemeClr val="dk1"/>
                </a:solidFill>
              </a:rPr>
              <a:t>  </a:t>
            </a:r>
            <a:endParaRPr sz="2200">
              <a:solidFill>
                <a:schemeClr val="dk1"/>
              </a:solidFill>
            </a:endParaRPr>
          </a:p>
        </p:txBody>
      </p:sp>
      <p:sp>
        <p:nvSpPr>
          <p:cNvPr id="126" name="Google Shape;126;p23"/>
          <p:cNvSpPr txBox="1"/>
          <p:nvPr>
            <p:ph type="title"/>
          </p:nvPr>
        </p:nvSpPr>
        <p:spPr>
          <a:xfrm>
            <a:off x="0" y="0"/>
            <a:ext cx="9144000" cy="1017600"/>
          </a:xfrm>
          <a:prstGeom prst="rect">
            <a:avLst/>
          </a:prstGeom>
          <a:solidFill>
            <a:srgbClr val="073763"/>
          </a:solidFill>
        </p:spPr>
        <p:txBody>
          <a:bodyPr anchorCtr="0" anchor="ctr" bIns="91425" lIns="91425" spcFirstLastPara="1" rIns="91425" wrap="square" tIns="91425">
            <a:normAutofit/>
          </a:bodyPr>
          <a:lstStyle/>
          <a:p>
            <a:pPr indent="0" lvl="0" marL="457200" rtl="0" algn="l">
              <a:spcBef>
                <a:spcPts val="0"/>
              </a:spcBef>
              <a:spcAft>
                <a:spcPts val="0"/>
              </a:spcAft>
              <a:buNone/>
            </a:pPr>
            <a:r>
              <a:rPr lang="fr-CA" sz="2600">
                <a:solidFill>
                  <a:schemeClr val="lt1"/>
                </a:solidFill>
              </a:rPr>
              <a:t>Fundamentos teóricos</a:t>
            </a:r>
            <a:endParaRPr sz="2600">
              <a:solidFill>
                <a:schemeClr val="lt1"/>
              </a:solidFill>
            </a:endParaRPr>
          </a:p>
        </p:txBody>
      </p:sp>
      <p:sp>
        <p:nvSpPr>
          <p:cNvPr id="127" name="Google Shape;12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fr-CA" sz="1600">
                <a:solidFill>
                  <a:schemeClr val="dk1"/>
                </a:solidFill>
              </a:rPr>
              <a:t>Segurança e Privacidade com Criptografia Avançada</a:t>
            </a:r>
            <a:endParaRPr sz="1600">
              <a:solidFill>
                <a:schemeClr val="dk1"/>
              </a:solidFill>
            </a:endParaRPr>
          </a:p>
          <a:p>
            <a:pPr indent="-330200" lvl="1" marL="914400" rtl="0" algn="l">
              <a:spcBef>
                <a:spcPts val="0"/>
              </a:spcBef>
              <a:spcAft>
                <a:spcPts val="0"/>
              </a:spcAft>
              <a:buSzPts val="1600"/>
              <a:buChar char="➢"/>
            </a:pPr>
            <a:r>
              <a:rPr lang="fr-CA" sz="1600">
                <a:solidFill>
                  <a:schemeClr val="dk1"/>
                </a:solidFill>
              </a:rPr>
              <a:t>Em um panorama onde a segurança é primordial, o XCloud incorpora criptografia de ponta para salvaguardar a integridade dos dados transmitidos. Essas técnicas avançadas não só protegem contra ameaças cibernéticas, mas também garantem a privacidade intrínseca dos jogadores.</a:t>
            </a:r>
            <a:endParaRPr sz="16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b="1" lang="fr-CA" sz="1900">
                <a:solidFill>
                  <a:schemeClr val="dk1"/>
                </a:solidFill>
              </a:rPr>
              <a:t>Desempenho Técnico do XCloud:</a:t>
            </a:r>
            <a:endParaRPr sz="1900">
              <a:solidFill>
                <a:schemeClr val="dk1"/>
              </a:solidFill>
            </a:endParaRPr>
          </a:p>
          <a:p>
            <a:pPr indent="-349250" lvl="1" marL="914400" rtl="0" algn="l">
              <a:spcBef>
                <a:spcPts val="0"/>
              </a:spcBef>
              <a:spcAft>
                <a:spcPts val="0"/>
              </a:spcAft>
              <a:buClr>
                <a:schemeClr val="dk1"/>
              </a:buClr>
              <a:buSzPts val="1900"/>
              <a:buChar char="➢"/>
            </a:pPr>
            <a:r>
              <a:rPr lang="fr-CA" sz="1900">
                <a:solidFill>
                  <a:schemeClr val="dk1"/>
                </a:solidFill>
              </a:rPr>
              <a:t>Os testes realizados demonstraram que o XCloud apresenta um desempenho técnico notável, superando as limitações tradicionais dos jogos locais. A utilização eficiente da computação em nuvem e virtualização de recursos permitiu uma alocação dinâmica de recursos, garantindo uma experiência de jogo suave e responsiva.</a:t>
            </a:r>
            <a:endParaRPr sz="1900">
              <a:solidFill>
                <a:schemeClr val="dk1"/>
              </a:solidFill>
            </a:endParaRPr>
          </a:p>
        </p:txBody>
      </p:sp>
      <p:sp>
        <p:nvSpPr>
          <p:cNvPr id="133" name="Google Shape;133;p24"/>
          <p:cNvSpPr txBox="1"/>
          <p:nvPr>
            <p:ph type="title"/>
          </p:nvPr>
        </p:nvSpPr>
        <p:spPr>
          <a:xfrm>
            <a:off x="0" y="0"/>
            <a:ext cx="9144000" cy="1017600"/>
          </a:xfrm>
          <a:prstGeom prst="rect">
            <a:avLst/>
          </a:prstGeom>
          <a:solidFill>
            <a:srgbClr val="073763"/>
          </a:solidFill>
        </p:spPr>
        <p:txBody>
          <a:bodyPr anchorCtr="0" anchor="ctr" bIns="91425" lIns="91425" spcFirstLastPara="1" rIns="91425" wrap="square" tIns="91425">
            <a:normAutofit/>
          </a:bodyPr>
          <a:lstStyle/>
          <a:p>
            <a:pPr indent="0" lvl="0" marL="457200" rtl="0" algn="l">
              <a:spcBef>
                <a:spcPts val="0"/>
              </a:spcBef>
              <a:spcAft>
                <a:spcPts val="0"/>
              </a:spcAft>
              <a:buNone/>
            </a:pPr>
            <a:r>
              <a:rPr lang="fr-CA" sz="2600">
                <a:solidFill>
                  <a:schemeClr val="lt1"/>
                </a:solidFill>
              </a:rPr>
              <a:t>Resultados</a:t>
            </a:r>
            <a:endParaRPr sz="2600">
              <a:solidFill>
                <a:schemeClr val="lt1"/>
              </a:solidFill>
            </a:endParaRPr>
          </a:p>
        </p:txBody>
      </p:sp>
      <p:pic>
        <p:nvPicPr>
          <p:cNvPr id="134" name="Google Shape;134;p24"/>
          <p:cNvPicPr preferRelativeResize="0"/>
          <p:nvPr/>
        </p:nvPicPr>
        <p:blipFill>
          <a:blip r:embed="rId3">
            <a:alphaModFix/>
          </a:blip>
          <a:stretch>
            <a:fillRect/>
          </a:stretch>
        </p:blipFill>
        <p:spPr>
          <a:xfrm>
            <a:off x="0" y="3112175"/>
            <a:ext cx="2031325" cy="2031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61950" lvl="0" marL="457200" rtl="0" algn="l">
              <a:spcBef>
                <a:spcPts val="0"/>
              </a:spcBef>
              <a:spcAft>
                <a:spcPts val="0"/>
              </a:spcAft>
              <a:buSzPts val="2100"/>
              <a:buChar char="●"/>
            </a:pPr>
            <a:r>
              <a:rPr b="1" lang="fr-CA" sz="2100">
                <a:solidFill>
                  <a:schemeClr val="dk1"/>
                </a:solidFill>
              </a:rPr>
              <a:t>Streaming de Jogos e Qualidade Visual</a:t>
            </a:r>
            <a:r>
              <a:rPr b="1" lang="fr-CA" sz="2100">
                <a:solidFill>
                  <a:schemeClr val="dk1"/>
                </a:solidFill>
              </a:rPr>
              <a:t>:</a:t>
            </a:r>
            <a:endParaRPr b="1" sz="2100">
              <a:solidFill>
                <a:schemeClr val="dk1"/>
              </a:solidFill>
            </a:endParaRPr>
          </a:p>
          <a:p>
            <a:pPr indent="0" lvl="0" marL="457200" rtl="0" algn="l">
              <a:spcBef>
                <a:spcPts val="0"/>
              </a:spcBef>
              <a:spcAft>
                <a:spcPts val="0"/>
              </a:spcAft>
              <a:buNone/>
            </a:pPr>
            <a:r>
              <a:t/>
            </a:r>
            <a:endParaRPr b="1" sz="2100">
              <a:solidFill>
                <a:schemeClr val="dk1"/>
              </a:solidFill>
            </a:endParaRPr>
          </a:p>
          <a:p>
            <a:pPr indent="-361950" lvl="1" marL="914400" rtl="0" algn="l">
              <a:spcBef>
                <a:spcPts val="0"/>
              </a:spcBef>
              <a:spcAft>
                <a:spcPts val="0"/>
              </a:spcAft>
              <a:buClr>
                <a:schemeClr val="dk1"/>
              </a:buClr>
              <a:buSzPts val="2100"/>
              <a:buChar char="➢"/>
            </a:pPr>
            <a:r>
              <a:rPr lang="fr-CA" sz="2100">
                <a:solidFill>
                  <a:schemeClr val="dk1"/>
                </a:solidFill>
              </a:rPr>
              <a:t>A abordagem avançada de streaming de jogos, com destaque para a codificação de vídeo usando o High Efficiency Video Coding (H.265/HEVC), mostrou-se altamente eficaz. A compressão eficiente dos dados do jogo e a adaptação em tempo real da qualidade de transmissão resultaram em uma entrega consistente e visualmente impressionante, mesmo em condições de largura de banda variável.</a:t>
            </a:r>
            <a:endParaRPr sz="2100">
              <a:solidFill>
                <a:schemeClr val="dk1"/>
              </a:solidFill>
            </a:endParaRPr>
          </a:p>
        </p:txBody>
      </p:sp>
      <p:sp>
        <p:nvSpPr>
          <p:cNvPr id="140" name="Google Shape;140;p25"/>
          <p:cNvSpPr txBox="1"/>
          <p:nvPr>
            <p:ph type="title"/>
          </p:nvPr>
        </p:nvSpPr>
        <p:spPr>
          <a:xfrm>
            <a:off x="0" y="0"/>
            <a:ext cx="9144000" cy="1017600"/>
          </a:xfrm>
          <a:prstGeom prst="rect">
            <a:avLst/>
          </a:prstGeom>
          <a:solidFill>
            <a:srgbClr val="073763"/>
          </a:solidFill>
        </p:spPr>
        <p:txBody>
          <a:bodyPr anchorCtr="0" anchor="ctr" bIns="91425" lIns="91425" spcFirstLastPara="1" rIns="91425" wrap="square" tIns="91425">
            <a:normAutofit/>
          </a:bodyPr>
          <a:lstStyle/>
          <a:p>
            <a:pPr indent="0" lvl="0" marL="457200" rtl="0" algn="l">
              <a:spcBef>
                <a:spcPts val="0"/>
              </a:spcBef>
              <a:spcAft>
                <a:spcPts val="0"/>
              </a:spcAft>
              <a:buNone/>
            </a:pPr>
            <a:r>
              <a:rPr lang="fr-CA" sz="2600">
                <a:solidFill>
                  <a:schemeClr val="lt1"/>
                </a:solidFill>
              </a:rPr>
              <a:t>Resultados</a:t>
            </a:r>
            <a:endParaRPr sz="2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10000"/>
          </a:bodyPr>
          <a:lstStyle/>
          <a:p>
            <a:pPr indent="-311943" lvl="0" marL="457200" rtl="0" algn="l">
              <a:spcBef>
                <a:spcPts val="0"/>
              </a:spcBef>
              <a:spcAft>
                <a:spcPts val="0"/>
              </a:spcAft>
              <a:buSzPct val="100000"/>
              <a:buChar char="●"/>
            </a:pPr>
            <a:r>
              <a:rPr b="1" lang="fr-CA" sz="2100">
                <a:solidFill>
                  <a:schemeClr val="dk1"/>
                </a:solidFill>
              </a:rPr>
              <a:t>Sobre o </a:t>
            </a:r>
            <a:r>
              <a:rPr lang="fr-CA" sz="2100">
                <a:solidFill>
                  <a:schemeClr val="dk1"/>
                </a:solidFill>
              </a:rPr>
              <a:t>H.265</a:t>
            </a:r>
            <a:r>
              <a:rPr b="1" lang="fr-CA" sz="2100">
                <a:solidFill>
                  <a:schemeClr val="dk1"/>
                </a:solidFill>
              </a:rPr>
              <a:t>:</a:t>
            </a:r>
            <a:endParaRPr b="1" sz="2100">
              <a:solidFill>
                <a:schemeClr val="dk1"/>
              </a:solidFill>
            </a:endParaRPr>
          </a:p>
          <a:p>
            <a:pPr indent="0" lvl="0" marL="457200" rtl="0" algn="l">
              <a:spcBef>
                <a:spcPts val="0"/>
              </a:spcBef>
              <a:spcAft>
                <a:spcPts val="0"/>
              </a:spcAft>
              <a:buNone/>
            </a:pPr>
            <a:r>
              <a:t/>
            </a:r>
            <a:endParaRPr b="1" sz="2100">
              <a:solidFill>
                <a:schemeClr val="dk1"/>
              </a:solidFill>
            </a:endParaRPr>
          </a:p>
          <a:p>
            <a:pPr indent="-311943" lvl="1" marL="914400" rtl="0" algn="l">
              <a:spcBef>
                <a:spcPts val="0"/>
              </a:spcBef>
              <a:spcAft>
                <a:spcPts val="0"/>
              </a:spcAft>
              <a:buClr>
                <a:schemeClr val="dk1"/>
              </a:buClr>
              <a:buSzPct val="100000"/>
              <a:buChar char="➢"/>
            </a:pPr>
            <a:r>
              <a:rPr lang="fr-CA" sz="2100">
                <a:solidFill>
                  <a:schemeClr val="dk1"/>
                </a:solidFill>
              </a:rPr>
              <a:t>O H.265 busca detalhes que se repetem nos quadros de um vídeo para registrá-los só uma vez, reduzindo o tamanho do arquivo e a taxa de bits. Por exemplo, o HEVC mantém o primeiro quadro de um vídeo, e depois guarda só os detalhes que mudam – como um personagem se movendo.</a:t>
            </a:r>
            <a:endParaRPr sz="2100">
              <a:solidFill>
                <a:schemeClr val="dk1"/>
              </a:solidFill>
            </a:endParaRPr>
          </a:p>
          <a:p>
            <a:pPr indent="0" lvl="0" marL="914400" rtl="0" algn="l">
              <a:spcBef>
                <a:spcPts val="0"/>
              </a:spcBef>
              <a:spcAft>
                <a:spcPts val="0"/>
              </a:spcAft>
              <a:buNone/>
            </a:pPr>
            <a:r>
              <a:t/>
            </a:r>
            <a:endParaRPr sz="2100">
              <a:solidFill>
                <a:schemeClr val="dk1"/>
              </a:solidFill>
            </a:endParaRPr>
          </a:p>
          <a:p>
            <a:pPr indent="-311943" lvl="1" marL="914400" rtl="0" algn="l">
              <a:spcBef>
                <a:spcPts val="0"/>
              </a:spcBef>
              <a:spcAft>
                <a:spcPts val="0"/>
              </a:spcAft>
              <a:buClr>
                <a:schemeClr val="dk1"/>
              </a:buClr>
              <a:buSzPct val="100000"/>
              <a:buChar char="➢"/>
            </a:pPr>
            <a:r>
              <a:rPr lang="fr-CA" sz="2100">
                <a:solidFill>
                  <a:schemeClr val="dk1"/>
                </a:solidFill>
              </a:rPr>
              <a:t>O H.265 divide os quadros do vídeo em CTUs (unidades de codificação em árvore), que são blocos de até 64×64 pixels e tamanhos variados. Se um bloco não mudar entre um quadro e outro, esta parte da imagem é removida, guardando só a informação de que ela se repete.</a:t>
            </a:r>
            <a:endParaRPr sz="2100">
              <a:solidFill>
                <a:schemeClr val="dk1"/>
              </a:solidFill>
            </a:endParaRPr>
          </a:p>
          <a:p>
            <a:pPr indent="0" lvl="0" marL="914400" rtl="0" algn="l">
              <a:spcBef>
                <a:spcPts val="0"/>
              </a:spcBef>
              <a:spcAft>
                <a:spcPts val="0"/>
              </a:spcAft>
              <a:buNone/>
            </a:pPr>
            <a:r>
              <a:t/>
            </a:r>
            <a:endParaRPr sz="2100">
              <a:solidFill>
                <a:schemeClr val="dk1"/>
              </a:solidFill>
            </a:endParaRPr>
          </a:p>
          <a:p>
            <a:pPr indent="-311943" lvl="1" marL="914400" rtl="0" algn="l">
              <a:spcBef>
                <a:spcPts val="0"/>
              </a:spcBef>
              <a:spcAft>
                <a:spcPts val="0"/>
              </a:spcAft>
              <a:buClr>
                <a:schemeClr val="dk1"/>
              </a:buClr>
              <a:buSzPct val="100000"/>
              <a:buChar char="➢"/>
            </a:pPr>
            <a:r>
              <a:rPr lang="fr-CA" sz="2100">
                <a:solidFill>
                  <a:schemeClr val="dk1"/>
                </a:solidFill>
              </a:rPr>
              <a:t>O HEVC também tem algoritmos para rastrear movimentos com maior precisão, prevendo a direção em que os blocos de pixels se deslocam. Esta técnica se chama previsão de compensação de movimento (motion compensation prediction), e é crucial para a compressão de vídeos. O H.265 pode acompanhar 33 direções de movimento, contra apenas 9 no H.264.</a:t>
            </a:r>
            <a:endParaRPr sz="2100">
              <a:solidFill>
                <a:schemeClr val="dk1"/>
              </a:solidFill>
            </a:endParaRPr>
          </a:p>
          <a:p>
            <a:pPr indent="0" lvl="0" marL="914400" rtl="0" algn="l">
              <a:spcBef>
                <a:spcPts val="0"/>
              </a:spcBef>
              <a:spcAft>
                <a:spcPts val="0"/>
              </a:spcAft>
              <a:buNone/>
            </a:pPr>
            <a:r>
              <a:t/>
            </a:r>
            <a:endParaRPr sz="2100">
              <a:solidFill>
                <a:schemeClr val="dk1"/>
              </a:solidFill>
            </a:endParaRPr>
          </a:p>
        </p:txBody>
      </p:sp>
      <p:sp>
        <p:nvSpPr>
          <p:cNvPr id="146" name="Google Shape;146;p26"/>
          <p:cNvSpPr txBox="1"/>
          <p:nvPr>
            <p:ph type="title"/>
          </p:nvPr>
        </p:nvSpPr>
        <p:spPr>
          <a:xfrm>
            <a:off x="0" y="0"/>
            <a:ext cx="9144000" cy="1017600"/>
          </a:xfrm>
          <a:prstGeom prst="rect">
            <a:avLst/>
          </a:prstGeom>
          <a:solidFill>
            <a:srgbClr val="073763"/>
          </a:solidFill>
        </p:spPr>
        <p:txBody>
          <a:bodyPr anchorCtr="0" anchor="ctr" bIns="91425" lIns="91425" spcFirstLastPara="1" rIns="91425" wrap="square" tIns="91425">
            <a:normAutofit/>
          </a:bodyPr>
          <a:lstStyle/>
          <a:p>
            <a:pPr indent="0" lvl="0" marL="457200" rtl="0" algn="l">
              <a:spcBef>
                <a:spcPts val="0"/>
              </a:spcBef>
              <a:spcAft>
                <a:spcPts val="0"/>
              </a:spcAft>
              <a:buNone/>
            </a:pPr>
            <a:r>
              <a:rPr lang="fr-CA" sz="2600">
                <a:solidFill>
                  <a:schemeClr val="lt1"/>
                </a:solidFill>
              </a:rPr>
              <a:t>Resultados</a:t>
            </a:r>
            <a:endParaRPr sz="2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0" y="0"/>
            <a:ext cx="9144000" cy="1017600"/>
          </a:xfrm>
          <a:prstGeom prst="rect">
            <a:avLst/>
          </a:prstGeom>
          <a:solidFill>
            <a:srgbClr val="073763"/>
          </a:solidFill>
        </p:spPr>
        <p:txBody>
          <a:bodyPr anchorCtr="0" anchor="ctr" bIns="91425" lIns="91425" spcFirstLastPara="1" rIns="91425" wrap="square" tIns="91425">
            <a:normAutofit/>
          </a:bodyPr>
          <a:lstStyle/>
          <a:p>
            <a:pPr indent="0" lvl="0" marL="457200" rtl="0" algn="l">
              <a:spcBef>
                <a:spcPts val="0"/>
              </a:spcBef>
              <a:spcAft>
                <a:spcPts val="0"/>
              </a:spcAft>
              <a:buNone/>
            </a:pPr>
            <a:r>
              <a:rPr lang="fr-CA" sz="2600">
                <a:solidFill>
                  <a:schemeClr val="lt1"/>
                </a:solidFill>
              </a:rPr>
              <a:t>Resultados</a:t>
            </a:r>
            <a:endParaRPr sz="2600">
              <a:solidFill>
                <a:schemeClr val="lt1"/>
              </a:solidFill>
            </a:endParaRPr>
          </a:p>
        </p:txBody>
      </p:sp>
      <p:pic>
        <p:nvPicPr>
          <p:cNvPr id="152" name="Google Shape;152;p27"/>
          <p:cNvPicPr preferRelativeResize="0"/>
          <p:nvPr/>
        </p:nvPicPr>
        <p:blipFill>
          <a:blip r:embed="rId3">
            <a:alphaModFix/>
          </a:blip>
          <a:stretch>
            <a:fillRect/>
          </a:stretch>
        </p:blipFill>
        <p:spPr>
          <a:xfrm>
            <a:off x="971375" y="1180000"/>
            <a:ext cx="7076110" cy="38210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321945" lvl="0" marL="457200" rtl="0" algn="l">
              <a:spcBef>
                <a:spcPts val="0"/>
              </a:spcBef>
              <a:spcAft>
                <a:spcPts val="0"/>
              </a:spcAft>
              <a:buSzPct val="100000"/>
              <a:buChar char="●"/>
            </a:pPr>
            <a:r>
              <a:rPr b="1" lang="fr-CA" sz="2100">
                <a:solidFill>
                  <a:schemeClr val="dk1"/>
                </a:solidFill>
              </a:rPr>
              <a:t>Edge Computing e Minimização de Latência</a:t>
            </a:r>
            <a:r>
              <a:rPr b="1" lang="fr-CA" sz="2100">
                <a:solidFill>
                  <a:schemeClr val="dk1"/>
                </a:solidFill>
              </a:rPr>
              <a:t>:</a:t>
            </a:r>
            <a:endParaRPr b="1" sz="2100">
              <a:solidFill>
                <a:schemeClr val="dk1"/>
              </a:solidFill>
            </a:endParaRPr>
          </a:p>
          <a:p>
            <a:pPr indent="0" lvl="0" marL="457200" rtl="0" algn="l">
              <a:spcBef>
                <a:spcPts val="0"/>
              </a:spcBef>
              <a:spcAft>
                <a:spcPts val="0"/>
              </a:spcAft>
              <a:buNone/>
            </a:pPr>
            <a:r>
              <a:t/>
            </a:r>
            <a:endParaRPr b="1" sz="2100">
              <a:solidFill>
                <a:schemeClr val="dk1"/>
              </a:solidFill>
            </a:endParaRPr>
          </a:p>
          <a:p>
            <a:pPr indent="-321944" lvl="1" marL="914400" rtl="0" algn="l">
              <a:spcBef>
                <a:spcPts val="0"/>
              </a:spcBef>
              <a:spcAft>
                <a:spcPts val="0"/>
              </a:spcAft>
              <a:buClr>
                <a:schemeClr val="dk1"/>
              </a:buClr>
              <a:buSzPct val="100000"/>
              <a:buChar char="➢"/>
            </a:pPr>
            <a:r>
              <a:rPr lang="fr-CA" sz="2100">
                <a:solidFill>
                  <a:schemeClr val="dk1"/>
                </a:solidFill>
              </a:rPr>
              <a:t>A implementação de servidores de borda no conceito de edge computing foi crucial para minimizar a latencia. A descentralização da carga computacional e o posicionamento estratégico dos servidores próximos aos usuários finais contribuíram para manter a sincronia em tempo real e a imersão do jogador</a:t>
            </a:r>
            <a:r>
              <a:rPr lang="fr-CA" sz="2100">
                <a:solidFill>
                  <a:schemeClr val="dk1"/>
                </a:solidFill>
              </a:rPr>
              <a:t>.</a:t>
            </a:r>
            <a:endParaRPr sz="2100">
              <a:solidFill>
                <a:schemeClr val="dk1"/>
              </a:solidFill>
            </a:endParaRPr>
          </a:p>
          <a:p>
            <a:pPr indent="0" lvl="0" marL="914400" rtl="0" algn="l">
              <a:spcBef>
                <a:spcPts val="0"/>
              </a:spcBef>
              <a:spcAft>
                <a:spcPts val="0"/>
              </a:spcAft>
              <a:buNone/>
            </a:pPr>
            <a:r>
              <a:t/>
            </a:r>
            <a:endParaRPr sz="2100">
              <a:solidFill>
                <a:schemeClr val="dk1"/>
              </a:solidFill>
            </a:endParaRPr>
          </a:p>
          <a:p>
            <a:pPr indent="-321944" lvl="1" marL="914400" rtl="0" algn="l">
              <a:spcBef>
                <a:spcPts val="0"/>
              </a:spcBef>
              <a:spcAft>
                <a:spcPts val="0"/>
              </a:spcAft>
              <a:buClr>
                <a:schemeClr val="dk1"/>
              </a:buClr>
              <a:buSzPct val="100000"/>
              <a:buChar char="➢"/>
            </a:pPr>
            <a:r>
              <a:rPr lang="fr-CA" sz="2100">
                <a:solidFill>
                  <a:schemeClr val="dk1"/>
                </a:solidFill>
              </a:rPr>
              <a:t>Dessa forma, a Edge Computing completa a Cloud Computing, melhorando a utilidade dos dispositivos e enviando também dados à nuvem para realizar análises profundas e implementar avanços. Além disso, entre ambas situa-se a Fog Computing ou computação em névoa, que desagrega a nuvem em uma névoa que se espalha pelo mundo para estar mais perto dos dispositivos conectados, processando os dados não na mesma fonte, mas em nodos de rede próximos.</a:t>
            </a:r>
            <a:endParaRPr sz="2100">
              <a:solidFill>
                <a:schemeClr val="dk1"/>
              </a:solidFill>
            </a:endParaRPr>
          </a:p>
        </p:txBody>
      </p:sp>
      <p:sp>
        <p:nvSpPr>
          <p:cNvPr id="158" name="Google Shape;158;p28"/>
          <p:cNvSpPr txBox="1"/>
          <p:nvPr>
            <p:ph type="title"/>
          </p:nvPr>
        </p:nvSpPr>
        <p:spPr>
          <a:xfrm>
            <a:off x="0" y="0"/>
            <a:ext cx="9144000" cy="1017600"/>
          </a:xfrm>
          <a:prstGeom prst="rect">
            <a:avLst/>
          </a:prstGeom>
          <a:solidFill>
            <a:srgbClr val="073763"/>
          </a:solidFill>
        </p:spPr>
        <p:txBody>
          <a:bodyPr anchorCtr="0" anchor="ctr" bIns="91425" lIns="91425" spcFirstLastPara="1" rIns="91425" wrap="square" tIns="91425">
            <a:normAutofit/>
          </a:bodyPr>
          <a:lstStyle/>
          <a:p>
            <a:pPr indent="0" lvl="0" marL="457200" rtl="0" algn="l">
              <a:spcBef>
                <a:spcPts val="0"/>
              </a:spcBef>
              <a:spcAft>
                <a:spcPts val="0"/>
              </a:spcAft>
              <a:buNone/>
            </a:pPr>
            <a:r>
              <a:rPr lang="fr-CA" sz="2600">
                <a:solidFill>
                  <a:schemeClr val="lt1"/>
                </a:solidFill>
              </a:rPr>
              <a:t>Resultados</a:t>
            </a:r>
            <a:endParaRPr sz="2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0" y="0"/>
            <a:ext cx="9144000" cy="1017600"/>
          </a:xfrm>
          <a:prstGeom prst="rect">
            <a:avLst/>
          </a:prstGeom>
          <a:solidFill>
            <a:srgbClr val="073763"/>
          </a:solidFill>
        </p:spPr>
        <p:txBody>
          <a:bodyPr anchorCtr="0" anchor="ctr" bIns="91425" lIns="91425" spcFirstLastPara="1" rIns="91425" wrap="square" tIns="91425">
            <a:normAutofit/>
          </a:bodyPr>
          <a:lstStyle/>
          <a:p>
            <a:pPr indent="0" lvl="0" marL="457200" rtl="0" algn="l">
              <a:spcBef>
                <a:spcPts val="0"/>
              </a:spcBef>
              <a:spcAft>
                <a:spcPts val="0"/>
              </a:spcAft>
              <a:buNone/>
            </a:pPr>
            <a:r>
              <a:rPr lang="fr-CA" sz="2600">
                <a:solidFill>
                  <a:schemeClr val="lt1"/>
                </a:solidFill>
              </a:rPr>
              <a:t>Resultados</a:t>
            </a:r>
            <a:endParaRPr sz="2600">
              <a:solidFill>
                <a:schemeClr val="lt1"/>
              </a:solidFill>
            </a:endParaRPr>
          </a:p>
        </p:txBody>
      </p:sp>
      <p:pic>
        <p:nvPicPr>
          <p:cNvPr id="164" name="Google Shape;164;p29"/>
          <p:cNvPicPr preferRelativeResize="0"/>
          <p:nvPr/>
        </p:nvPicPr>
        <p:blipFill>
          <a:blip r:embed="rId3">
            <a:alphaModFix/>
          </a:blip>
          <a:stretch>
            <a:fillRect/>
          </a:stretch>
        </p:blipFill>
        <p:spPr>
          <a:xfrm>
            <a:off x="2024600" y="1150025"/>
            <a:ext cx="5094800" cy="3821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b="1" lang="fr-CA" sz="2100">
                <a:solidFill>
                  <a:schemeClr val="dk1"/>
                </a:solidFill>
              </a:rPr>
              <a:t>Redes Eficientes e Baixa Latência</a:t>
            </a:r>
            <a:r>
              <a:rPr b="1" lang="fr-CA" sz="2100">
                <a:solidFill>
                  <a:schemeClr val="dk1"/>
                </a:solidFill>
              </a:rPr>
              <a:t>:</a:t>
            </a:r>
            <a:endParaRPr b="1" sz="2100">
              <a:solidFill>
                <a:schemeClr val="dk1"/>
              </a:solidFill>
            </a:endParaRPr>
          </a:p>
          <a:p>
            <a:pPr indent="0" lvl="0" marL="457200" rtl="0" algn="l">
              <a:spcBef>
                <a:spcPts val="0"/>
              </a:spcBef>
              <a:spcAft>
                <a:spcPts val="0"/>
              </a:spcAft>
              <a:buNone/>
            </a:pPr>
            <a:r>
              <a:t/>
            </a:r>
            <a:endParaRPr b="1" sz="2100">
              <a:solidFill>
                <a:schemeClr val="dk1"/>
              </a:solidFill>
            </a:endParaRPr>
          </a:p>
          <a:p>
            <a:pPr indent="-361950" lvl="1" marL="914400" rtl="0" algn="l">
              <a:spcBef>
                <a:spcPts val="0"/>
              </a:spcBef>
              <a:spcAft>
                <a:spcPts val="0"/>
              </a:spcAft>
              <a:buClr>
                <a:schemeClr val="dk1"/>
              </a:buClr>
              <a:buSzPts val="2100"/>
              <a:buChar char="➢"/>
            </a:pPr>
            <a:r>
              <a:rPr lang="fr-CA" sz="2100">
                <a:solidFill>
                  <a:schemeClr val="dk1"/>
                </a:solidFill>
              </a:rPr>
              <a:t>A orquestração de protocolos de comunicação eficientes, como HTTP/2 e WebSockets, foi fundamental para reduzir a latência e melhorar a resposta durante a transmissão de dados. Isso resultou em uma comunicação fluida entre os servidores e os dispositivos dos jogadores, independentemente das condições da rede</a:t>
            </a:r>
            <a:r>
              <a:rPr lang="fr-CA" sz="2100">
                <a:solidFill>
                  <a:schemeClr val="dk1"/>
                </a:solidFill>
              </a:rPr>
              <a:t>.</a:t>
            </a:r>
            <a:endParaRPr sz="2100">
              <a:solidFill>
                <a:schemeClr val="dk1"/>
              </a:solidFill>
            </a:endParaRPr>
          </a:p>
        </p:txBody>
      </p:sp>
      <p:sp>
        <p:nvSpPr>
          <p:cNvPr id="170" name="Google Shape;170;p30"/>
          <p:cNvSpPr txBox="1"/>
          <p:nvPr>
            <p:ph type="title"/>
          </p:nvPr>
        </p:nvSpPr>
        <p:spPr>
          <a:xfrm>
            <a:off x="0" y="0"/>
            <a:ext cx="9144000" cy="1017600"/>
          </a:xfrm>
          <a:prstGeom prst="rect">
            <a:avLst/>
          </a:prstGeom>
          <a:solidFill>
            <a:srgbClr val="073763"/>
          </a:solidFill>
        </p:spPr>
        <p:txBody>
          <a:bodyPr anchorCtr="0" anchor="ctr" bIns="91425" lIns="91425" spcFirstLastPara="1" rIns="91425" wrap="square" tIns="91425">
            <a:normAutofit/>
          </a:bodyPr>
          <a:lstStyle/>
          <a:p>
            <a:pPr indent="0" lvl="0" marL="457200" rtl="0" algn="l">
              <a:spcBef>
                <a:spcPts val="0"/>
              </a:spcBef>
              <a:spcAft>
                <a:spcPts val="0"/>
              </a:spcAft>
              <a:buNone/>
            </a:pPr>
            <a:r>
              <a:rPr lang="fr-CA" sz="2600">
                <a:solidFill>
                  <a:schemeClr val="lt1"/>
                </a:solidFill>
              </a:rPr>
              <a:t>Resultados</a:t>
            </a:r>
            <a:endParaRPr sz="2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b="1" lang="fr-CA" sz="2100">
                <a:solidFill>
                  <a:schemeClr val="dk1"/>
                </a:solidFill>
              </a:rPr>
              <a:t>Adaptação Dinâmica com Machine Learning</a:t>
            </a:r>
            <a:r>
              <a:rPr b="1" lang="fr-CA" sz="2100">
                <a:solidFill>
                  <a:schemeClr val="dk1"/>
                </a:solidFill>
              </a:rPr>
              <a:t>:</a:t>
            </a:r>
            <a:endParaRPr b="1" sz="2100">
              <a:solidFill>
                <a:schemeClr val="dk1"/>
              </a:solidFill>
            </a:endParaRPr>
          </a:p>
          <a:p>
            <a:pPr indent="0" lvl="0" marL="457200" rtl="0" algn="l">
              <a:spcBef>
                <a:spcPts val="0"/>
              </a:spcBef>
              <a:spcAft>
                <a:spcPts val="0"/>
              </a:spcAft>
              <a:buNone/>
            </a:pPr>
            <a:r>
              <a:t/>
            </a:r>
            <a:endParaRPr b="1" sz="2100">
              <a:solidFill>
                <a:schemeClr val="dk1"/>
              </a:solidFill>
            </a:endParaRPr>
          </a:p>
          <a:p>
            <a:pPr indent="-361950" lvl="1" marL="914400" rtl="0" algn="l">
              <a:spcBef>
                <a:spcPts val="0"/>
              </a:spcBef>
              <a:spcAft>
                <a:spcPts val="0"/>
              </a:spcAft>
              <a:buClr>
                <a:schemeClr val="dk1"/>
              </a:buClr>
              <a:buSzPts val="2100"/>
              <a:buChar char="➢"/>
            </a:pPr>
            <a:r>
              <a:rPr lang="fr-CA" sz="2100">
                <a:solidFill>
                  <a:schemeClr val="dk1"/>
                </a:solidFill>
              </a:rPr>
              <a:t>A aplicação de algoritmos de aprendizado de máquina para monitorar padrões de uso em tempo real possibilitou ao XCloud uma adaptação dinâmica. Isso permitiu ajustes proativos na alocação de recursos, otimizando a entrega do jogo conforme as condições de demanda e variações na rede</a:t>
            </a:r>
            <a:r>
              <a:rPr lang="fr-CA" sz="2100">
                <a:solidFill>
                  <a:schemeClr val="dk1"/>
                </a:solidFill>
              </a:rPr>
              <a:t>.</a:t>
            </a:r>
            <a:endParaRPr sz="2100">
              <a:solidFill>
                <a:schemeClr val="dk1"/>
              </a:solidFill>
            </a:endParaRPr>
          </a:p>
        </p:txBody>
      </p:sp>
      <p:sp>
        <p:nvSpPr>
          <p:cNvPr id="176" name="Google Shape;176;p31"/>
          <p:cNvSpPr txBox="1"/>
          <p:nvPr>
            <p:ph type="title"/>
          </p:nvPr>
        </p:nvSpPr>
        <p:spPr>
          <a:xfrm>
            <a:off x="0" y="0"/>
            <a:ext cx="9144000" cy="1017600"/>
          </a:xfrm>
          <a:prstGeom prst="rect">
            <a:avLst/>
          </a:prstGeom>
          <a:solidFill>
            <a:srgbClr val="073763"/>
          </a:solidFill>
        </p:spPr>
        <p:txBody>
          <a:bodyPr anchorCtr="0" anchor="ctr" bIns="91425" lIns="91425" spcFirstLastPara="1" rIns="91425" wrap="square" tIns="91425">
            <a:normAutofit/>
          </a:bodyPr>
          <a:lstStyle/>
          <a:p>
            <a:pPr indent="0" lvl="0" marL="457200" rtl="0" algn="l">
              <a:spcBef>
                <a:spcPts val="0"/>
              </a:spcBef>
              <a:spcAft>
                <a:spcPts val="0"/>
              </a:spcAft>
              <a:buNone/>
            </a:pPr>
            <a:r>
              <a:rPr lang="fr-CA" sz="2600">
                <a:solidFill>
                  <a:schemeClr val="lt1"/>
                </a:solidFill>
              </a:rPr>
              <a:t>Resultados</a:t>
            </a:r>
            <a:endParaRPr sz="2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2200">
              <a:solidFill>
                <a:schemeClr val="dk1"/>
              </a:solidFill>
            </a:endParaRPr>
          </a:p>
          <a:p>
            <a:pPr indent="0" lvl="0" marL="457200" rtl="0" algn="l">
              <a:spcBef>
                <a:spcPts val="0"/>
              </a:spcBef>
              <a:spcAft>
                <a:spcPts val="0"/>
              </a:spcAft>
              <a:buNone/>
            </a:pPr>
            <a:r>
              <a:t/>
            </a:r>
            <a:endParaRPr sz="2200">
              <a:solidFill>
                <a:schemeClr val="dk1"/>
              </a:solidFill>
            </a:endParaRPr>
          </a:p>
          <a:p>
            <a:pPr indent="0" lvl="0" marL="1371600" rtl="0" algn="l">
              <a:spcBef>
                <a:spcPts val="0"/>
              </a:spcBef>
              <a:spcAft>
                <a:spcPts val="0"/>
              </a:spcAft>
              <a:buNone/>
            </a:pPr>
            <a:r>
              <a:rPr lang="fr-CA" sz="2200">
                <a:solidFill>
                  <a:schemeClr val="dk1"/>
                </a:solidFill>
              </a:rPr>
              <a:t>  </a:t>
            </a:r>
            <a:endParaRPr sz="2200">
              <a:solidFill>
                <a:schemeClr val="dk1"/>
              </a:solidFill>
            </a:endParaRPr>
          </a:p>
        </p:txBody>
      </p:sp>
      <p:sp>
        <p:nvSpPr>
          <p:cNvPr id="63" name="Google Shape;63;p14"/>
          <p:cNvSpPr txBox="1"/>
          <p:nvPr>
            <p:ph type="title"/>
          </p:nvPr>
        </p:nvSpPr>
        <p:spPr>
          <a:xfrm>
            <a:off x="0" y="0"/>
            <a:ext cx="9144000" cy="1017600"/>
          </a:xfrm>
          <a:prstGeom prst="rect">
            <a:avLst/>
          </a:prstGeom>
          <a:solidFill>
            <a:srgbClr val="073763"/>
          </a:solidFill>
        </p:spPr>
        <p:txBody>
          <a:bodyPr anchorCtr="0" anchor="ctr" bIns="91425" lIns="91425" spcFirstLastPara="1" rIns="91425" wrap="square" tIns="91425">
            <a:normAutofit/>
          </a:bodyPr>
          <a:lstStyle/>
          <a:p>
            <a:pPr indent="0" lvl="0" marL="457200" rtl="0" algn="l">
              <a:spcBef>
                <a:spcPts val="0"/>
              </a:spcBef>
              <a:spcAft>
                <a:spcPts val="0"/>
              </a:spcAft>
              <a:buNone/>
            </a:pPr>
            <a:r>
              <a:rPr lang="fr-CA" sz="2600">
                <a:solidFill>
                  <a:schemeClr val="lt1"/>
                </a:solidFill>
              </a:rPr>
              <a:t>Introdução ao impacto do XCLOUD no Cloud Gaming</a:t>
            </a:r>
            <a:endParaRPr sz="2600">
              <a:solidFill>
                <a:schemeClr val="lt1"/>
              </a:solidFill>
            </a:endParaRPr>
          </a:p>
        </p:txBody>
      </p:sp>
      <p:sp>
        <p:nvSpPr>
          <p:cNvPr id="64" name="Google Shape;64;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fr-CA" sz="1600">
                <a:solidFill>
                  <a:schemeClr val="dk1"/>
                </a:solidFill>
              </a:rPr>
              <a:t>Introdução</a:t>
            </a:r>
            <a:endParaRPr sz="1600">
              <a:solidFill>
                <a:schemeClr val="dk1"/>
              </a:solidFill>
            </a:endParaRPr>
          </a:p>
          <a:p>
            <a:pPr indent="-330200" lvl="1" marL="914400" rtl="0" algn="l">
              <a:spcBef>
                <a:spcPts val="0"/>
              </a:spcBef>
              <a:spcAft>
                <a:spcPts val="0"/>
              </a:spcAft>
              <a:buSzPts val="1600"/>
              <a:buChar char="➢"/>
            </a:pPr>
            <a:r>
              <a:rPr lang="fr-CA" sz="1600">
                <a:solidFill>
                  <a:schemeClr val="dk1"/>
                </a:solidFill>
              </a:rPr>
              <a:t>Tradicionalmente, na indústria de jogos, era necessário possuir um console ou outro hardware específico para desfrutar dos seus jogos favoritos, executando-os localmente em sua máquina</a:t>
            </a:r>
            <a:endParaRPr sz="1600">
              <a:solidFill>
                <a:schemeClr val="dk1"/>
              </a:solidFill>
            </a:endParaRPr>
          </a:p>
          <a:p>
            <a:pPr indent="-330200" lvl="1" marL="914400" rtl="0" algn="l">
              <a:spcBef>
                <a:spcPts val="0"/>
              </a:spcBef>
              <a:spcAft>
                <a:spcPts val="0"/>
              </a:spcAft>
              <a:buClr>
                <a:schemeClr val="dk1"/>
              </a:buClr>
              <a:buSzPts val="1600"/>
              <a:buChar char="➢"/>
            </a:pPr>
            <a:r>
              <a:rPr lang="fr-CA" sz="1600">
                <a:solidFill>
                  <a:schemeClr val="dk1"/>
                </a:solidFill>
              </a:rPr>
              <a:t>Com o aumento da complexidade na jogabilidade, gráficos e desempenho dos jogos, tornou-se impraticável utilizar dispositivos menos potentes, como computadores ou celulares, para proporcionar uma experiência de jogo satisfatória. Este cenário reflete a crescente demanda por hardware mais robusto para atender às exigências dos jogos contemporâneos.</a:t>
            </a:r>
            <a:endParaRPr sz="16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36550" lvl="0" marL="457200" rtl="0" algn="l">
              <a:spcBef>
                <a:spcPts val="0"/>
              </a:spcBef>
              <a:spcAft>
                <a:spcPts val="0"/>
              </a:spcAft>
              <a:buSzPts val="1700"/>
              <a:buChar char="●"/>
            </a:pPr>
            <a:r>
              <a:rPr b="1" lang="fr-CA" sz="1700">
                <a:solidFill>
                  <a:schemeClr val="dk1"/>
                </a:solidFill>
              </a:rPr>
              <a:t>Transformação do Panorama de Jogos Eletrônicos</a:t>
            </a:r>
            <a:r>
              <a:rPr b="1" lang="fr-CA" sz="1700">
                <a:solidFill>
                  <a:schemeClr val="dk1"/>
                </a:solidFill>
              </a:rPr>
              <a:t>:</a:t>
            </a:r>
            <a:endParaRPr sz="1700">
              <a:solidFill>
                <a:schemeClr val="dk1"/>
              </a:solidFill>
            </a:endParaRPr>
          </a:p>
          <a:p>
            <a:pPr indent="-336550" lvl="1" marL="914400" rtl="0" algn="l">
              <a:spcBef>
                <a:spcPts val="0"/>
              </a:spcBef>
              <a:spcAft>
                <a:spcPts val="0"/>
              </a:spcAft>
              <a:buSzPts val="1700"/>
              <a:buChar char="➢"/>
            </a:pPr>
            <a:r>
              <a:rPr lang="fr-CA" sz="1700">
                <a:solidFill>
                  <a:schemeClr val="dk1"/>
                </a:solidFill>
              </a:rPr>
              <a:t>Com base nos resultados obtidos, concluímos que o XCloud da Microsoft efetivamente transcende as soluções convencionais, consolidando-se como uma disrupção radical na indústria de videogames. A combinação de tecnologias avançadas, como computação em nuvem, streaming eficiente e edge computing, redefiniu o paradigma dos jogos eletrônicos.</a:t>
            </a:r>
            <a:endParaRPr sz="1700">
              <a:solidFill>
                <a:schemeClr val="dk1"/>
              </a:solidFill>
            </a:endParaRPr>
          </a:p>
          <a:p>
            <a:pPr indent="0" lvl="0" marL="0" rtl="0" algn="l">
              <a:spcBef>
                <a:spcPts val="0"/>
              </a:spcBef>
              <a:spcAft>
                <a:spcPts val="0"/>
              </a:spcAft>
              <a:buNone/>
            </a:pPr>
            <a:r>
              <a:t/>
            </a:r>
            <a:endParaRPr sz="1700">
              <a:solidFill>
                <a:schemeClr val="dk1"/>
              </a:solidFill>
            </a:endParaRPr>
          </a:p>
          <a:p>
            <a:pPr indent="-336550" lvl="0" marL="457200" rtl="0" algn="l">
              <a:spcBef>
                <a:spcPts val="0"/>
              </a:spcBef>
              <a:spcAft>
                <a:spcPts val="0"/>
              </a:spcAft>
              <a:buSzPts val="1700"/>
              <a:buChar char="●"/>
            </a:pPr>
            <a:r>
              <a:rPr b="1" lang="fr-CA" sz="1700">
                <a:solidFill>
                  <a:schemeClr val="dk1"/>
                </a:solidFill>
              </a:rPr>
              <a:t>Acessibilidade, Flexibilidade e Qualidade:</a:t>
            </a:r>
            <a:endParaRPr sz="1700">
              <a:solidFill>
                <a:schemeClr val="dk1"/>
              </a:solidFill>
            </a:endParaRPr>
          </a:p>
          <a:p>
            <a:pPr indent="-336550" lvl="1" marL="914400" rtl="0" algn="l">
              <a:spcBef>
                <a:spcPts val="0"/>
              </a:spcBef>
              <a:spcAft>
                <a:spcPts val="0"/>
              </a:spcAft>
              <a:buClr>
                <a:schemeClr val="dk1"/>
              </a:buClr>
              <a:buSzPts val="1700"/>
              <a:buChar char="➢"/>
            </a:pPr>
            <a:r>
              <a:rPr lang="fr-CA" sz="1700">
                <a:solidFill>
                  <a:schemeClr val="dk1"/>
                </a:solidFill>
              </a:rPr>
              <a:t>O XCloud demonstrou ser uma solução eficaz para superar as restrições de hardware local, proporcionando acessibilidade, flexibilidade e qualidade excepcionais. Os jogadores agora podem desfrutar de experiências de jogo de alta qualidade em dispositivos diversos, independentemente de suas capacidades de hardware</a:t>
            </a:r>
            <a:endParaRPr sz="1700">
              <a:solidFill>
                <a:schemeClr val="dk1"/>
              </a:solidFill>
            </a:endParaRPr>
          </a:p>
        </p:txBody>
      </p:sp>
      <p:sp>
        <p:nvSpPr>
          <p:cNvPr id="182" name="Google Shape;182;p32"/>
          <p:cNvSpPr txBox="1"/>
          <p:nvPr>
            <p:ph type="title"/>
          </p:nvPr>
        </p:nvSpPr>
        <p:spPr>
          <a:xfrm>
            <a:off x="0" y="0"/>
            <a:ext cx="9144000" cy="1017600"/>
          </a:xfrm>
          <a:prstGeom prst="rect">
            <a:avLst/>
          </a:prstGeom>
          <a:solidFill>
            <a:srgbClr val="073763"/>
          </a:solidFill>
        </p:spPr>
        <p:txBody>
          <a:bodyPr anchorCtr="0" anchor="ctr" bIns="91425" lIns="91425" spcFirstLastPara="1" rIns="91425" wrap="square" tIns="91425">
            <a:normAutofit/>
          </a:bodyPr>
          <a:lstStyle/>
          <a:p>
            <a:pPr indent="0" lvl="0" marL="457200" rtl="0" algn="l">
              <a:spcBef>
                <a:spcPts val="0"/>
              </a:spcBef>
              <a:spcAft>
                <a:spcPts val="0"/>
              </a:spcAft>
              <a:buNone/>
            </a:pPr>
            <a:r>
              <a:rPr lang="fr-CA" sz="2600">
                <a:solidFill>
                  <a:schemeClr val="lt1"/>
                </a:solidFill>
              </a:rPr>
              <a:t>Conclusões</a:t>
            </a:r>
            <a:endParaRPr sz="26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idx="1" type="body"/>
          </p:nvPr>
        </p:nvSpPr>
        <p:spPr>
          <a:xfrm>
            <a:off x="35165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lang="fr-CA" sz="1700">
                <a:solidFill>
                  <a:schemeClr val="dk1"/>
                </a:solidFill>
              </a:rPr>
              <a:t>Potencial Impacto na Indústria</a:t>
            </a:r>
            <a:r>
              <a:rPr b="1" lang="fr-CA" sz="1700">
                <a:solidFill>
                  <a:schemeClr val="dk1"/>
                </a:solidFill>
              </a:rPr>
              <a:t>:</a:t>
            </a:r>
            <a:endParaRPr sz="1700">
              <a:solidFill>
                <a:schemeClr val="dk1"/>
              </a:solidFill>
            </a:endParaRPr>
          </a:p>
          <a:p>
            <a:pPr indent="-336550" lvl="1" marL="914400" rtl="0" algn="l">
              <a:spcBef>
                <a:spcPts val="0"/>
              </a:spcBef>
              <a:spcAft>
                <a:spcPts val="0"/>
              </a:spcAft>
              <a:buSzPts val="1700"/>
              <a:buChar char="➢"/>
            </a:pPr>
            <a:r>
              <a:rPr lang="fr-CA" sz="1700">
                <a:solidFill>
                  <a:schemeClr val="dk1"/>
                </a:solidFill>
              </a:rPr>
              <a:t>A pesquisa revela que o XCloud tem o potencial de impactar significativamente a indústria de videogames, influenciando a forma como os jogos são acessados e jogados. A integração de segurança avançada e privacidade também contribui para a confiança dos usuários, impulsionando a aceitação desta inovação tecnológica</a:t>
            </a:r>
            <a:r>
              <a:rPr lang="fr-CA" sz="1700">
                <a:solidFill>
                  <a:schemeClr val="dk1"/>
                </a:solidFill>
              </a:rPr>
              <a:t>.</a:t>
            </a:r>
            <a:endParaRPr sz="1700">
              <a:solidFill>
                <a:schemeClr val="dk1"/>
              </a:solidFill>
            </a:endParaRPr>
          </a:p>
          <a:p>
            <a:pPr indent="0" lvl="0" marL="0" rtl="0" algn="l">
              <a:spcBef>
                <a:spcPts val="0"/>
              </a:spcBef>
              <a:spcAft>
                <a:spcPts val="0"/>
              </a:spcAft>
              <a:buNone/>
            </a:pPr>
            <a:r>
              <a:t/>
            </a:r>
            <a:endParaRPr sz="1700">
              <a:solidFill>
                <a:schemeClr val="dk1"/>
              </a:solidFill>
            </a:endParaRPr>
          </a:p>
        </p:txBody>
      </p:sp>
      <p:sp>
        <p:nvSpPr>
          <p:cNvPr id="188" name="Google Shape;188;p33"/>
          <p:cNvSpPr txBox="1"/>
          <p:nvPr>
            <p:ph type="title"/>
          </p:nvPr>
        </p:nvSpPr>
        <p:spPr>
          <a:xfrm>
            <a:off x="0" y="0"/>
            <a:ext cx="9144000" cy="1017600"/>
          </a:xfrm>
          <a:prstGeom prst="rect">
            <a:avLst/>
          </a:prstGeom>
          <a:solidFill>
            <a:srgbClr val="073763"/>
          </a:solidFill>
        </p:spPr>
        <p:txBody>
          <a:bodyPr anchorCtr="0" anchor="ctr" bIns="91425" lIns="91425" spcFirstLastPara="1" rIns="91425" wrap="square" tIns="91425">
            <a:normAutofit/>
          </a:bodyPr>
          <a:lstStyle/>
          <a:p>
            <a:pPr indent="0" lvl="0" marL="457200" rtl="0" algn="l">
              <a:spcBef>
                <a:spcPts val="0"/>
              </a:spcBef>
              <a:spcAft>
                <a:spcPts val="0"/>
              </a:spcAft>
              <a:buNone/>
            </a:pPr>
            <a:r>
              <a:rPr lang="fr-CA" sz="2600">
                <a:solidFill>
                  <a:schemeClr val="lt1"/>
                </a:solidFill>
              </a:rPr>
              <a:t>Conclusões</a:t>
            </a:r>
            <a:endParaRPr sz="2600">
              <a:solidFill>
                <a:schemeClr val="lt1"/>
              </a:solidFill>
            </a:endParaRPr>
          </a:p>
        </p:txBody>
      </p:sp>
      <p:pic>
        <p:nvPicPr>
          <p:cNvPr id="189" name="Google Shape;189;p33"/>
          <p:cNvPicPr preferRelativeResize="0"/>
          <p:nvPr/>
        </p:nvPicPr>
        <p:blipFill>
          <a:blip r:embed="rId3">
            <a:alphaModFix/>
          </a:blip>
          <a:stretch>
            <a:fillRect/>
          </a:stretch>
        </p:blipFill>
        <p:spPr>
          <a:xfrm>
            <a:off x="2908300" y="3170800"/>
            <a:ext cx="3327399" cy="1872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idx="1" type="body"/>
          </p:nvPr>
        </p:nvSpPr>
        <p:spPr>
          <a:xfrm>
            <a:off x="351650" y="1152475"/>
            <a:ext cx="8520600" cy="3416400"/>
          </a:xfrm>
          <a:prstGeom prst="rect">
            <a:avLst/>
          </a:prstGeom>
        </p:spPr>
        <p:txBody>
          <a:bodyPr anchorCtr="0" anchor="t" bIns="91425" lIns="91425" spcFirstLastPara="1" rIns="91425" wrap="square" tIns="91425">
            <a:normAutofit fontScale="92500" lnSpcReduction="10000"/>
          </a:bodyPr>
          <a:lstStyle/>
          <a:p>
            <a:pPr indent="-340201" lvl="0" marL="457200" rtl="0" algn="l">
              <a:spcBef>
                <a:spcPts val="0"/>
              </a:spcBef>
              <a:spcAft>
                <a:spcPts val="0"/>
              </a:spcAft>
              <a:buSzPct val="100000"/>
              <a:buChar char="●"/>
            </a:pPr>
            <a:r>
              <a:rPr b="1" lang="fr-CA" sz="1900">
                <a:solidFill>
                  <a:schemeClr val="dk1"/>
                </a:solidFill>
              </a:rPr>
              <a:t>Desafios Futuros e Oportunidades</a:t>
            </a:r>
            <a:r>
              <a:rPr b="1" lang="fr-CA" sz="1900">
                <a:solidFill>
                  <a:schemeClr val="dk1"/>
                </a:solidFill>
              </a:rPr>
              <a:t>:</a:t>
            </a:r>
            <a:endParaRPr sz="1900">
              <a:solidFill>
                <a:schemeClr val="dk1"/>
              </a:solidFill>
            </a:endParaRPr>
          </a:p>
          <a:p>
            <a:pPr indent="-340201" lvl="1" marL="914400" rtl="0" algn="l">
              <a:spcBef>
                <a:spcPts val="0"/>
              </a:spcBef>
              <a:spcAft>
                <a:spcPts val="0"/>
              </a:spcAft>
              <a:buSzPct val="100000"/>
              <a:buChar char="➢"/>
            </a:pPr>
            <a:r>
              <a:rPr lang="fr-CA" sz="1900">
                <a:solidFill>
                  <a:schemeClr val="dk1"/>
                </a:solidFill>
              </a:rPr>
              <a:t>Desenvolver e manter infraestrutura para cloud gaming pode ser dispendioso. Além disso, encontrar modelos de negócios sustentáveis que ofereçam preços acessíveis para os jogadores, ao mesmo tempo em que garantem lucratividade para os provedores, é um desafio.</a:t>
            </a:r>
            <a:endParaRPr sz="1900">
              <a:solidFill>
                <a:schemeClr val="dk1"/>
              </a:solidFill>
            </a:endParaRPr>
          </a:p>
          <a:p>
            <a:pPr indent="0" lvl="0" marL="914400" rtl="0" algn="l">
              <a:spcBef>
                <a:spcPts val="0"/>
              </a:spcBef>
              <a:spcAft>
                <a:spcPts val="0"/>
              </a:spcAft>
              <a:buNone/>
            </a:pPr>
            <a:r>
              <a:t/>
            </a:r>
            <a:endParaRPr sz="1900">
              <a:solidFill>
                <a:schemeClr val="dk1"/>
              </a:solidFill>
            </a:endParaRPr>
          </a:p>
          <a:p>
            <a:pPr indent="-340201" lvl="1" marL="914400" rtl="0" algn="l">
              <a:spcBef>
                <a:spcPts val="0"/>
              </a:spcBef>
              <a:spcAft>
                <a:spcPts val="0"/>
              </a:spcAft>
              <a:buSzPct val="100000"/>
              <a:buChar char="➢"/>
            </a:pPr>
            <a:r>
              <a:rPr lang="fr-CA" sz="1900">
                <a:solidFill>
                  <a:schemeClr val="dk1"/>
                </a:solidFill>
              </a:rPr>
              <a:t>Apesar dos avanços, ainda existem limitações técnicas em termos de capacidade de processamento em servidores remotos e a capacidade de oferecer uma experiência de jogo tão fluida quanto os jogos locais em hardware de última geração</a:t>
            </a:r>
            <a:r>
              <a:rPr lang="fr-CA" sz="1900">
                <a:solidFill>
                  <a:schemeClr val="dk1"/>
                </a:solidFill>
              </a:rPr>
              <a:t>.</a:t>
            </a:r>
            <a:endParaRPr sz="1900">
              <a:solidFill>
                <a:schemeClr val="dk1"/>
              </a:solidFill>
            </a:endParaRPr>
          </a:p>
          <a:p>
            <a:pPr indent="0" lvl="0" marL="0" rtl="0" algn="l">
              <a:spcBef>
                <a:spcPts val="0"/>
              </a:spcBef>
              <a:spcAft>
                <a:spcPts val="0"/>
              </a:spcAft>
              <a:buNone/>
            </a:pPr>
            <a:r>
              <a:t/>
            </a:r>
            <a:endParaRPr sz="1700">
              <a:solidFill>
                <a:schemeClr val="dk1"/>
              </a:solidFill>
            </a:endParaRPr>
          </a:p>
        </p:txBody>
      </p:sp>
      <p:sp>
        <p:nvSpPr>
          <p:cNvPr id="195" name="Google Shape;195;p34"/>
          <p:cNvSpPr txBox="1"/>
          <p:nvPr>
            <p:ph type="title"/>
          </p:nvPr>
        </p:nvSpPr>
        <p:spPr>
          <a:xfrm>
            <a:off x="0" y="0"/>
            <a:ext cx="9144000" cy="1017600"/>
          </a:xfrm>
          <a:prstGeom prst="rect">
            <a:avLst/>
          </a:prstGeom>
          <a:solidFill>
            <a:srgbClr val="073763"/>
          </a:solidFill>
        </p:spPr>
        <p:txBody>
          <a:bodyPr anchorCtr="0" anchor="ctr" bIns="91425" lIns="91425" spcFirstLastPara="1" rIns="91425" wrap="square" tIns="91425">
            <a:normAutofit/>
          </a:bodyPr>
          <a:lstStyle/>
          <a:p>
            <a:pPr indent="0" lvl="0" marL="457200" rtl="0" algn="l">
              <a:spcBef>
                <a:spcPts val="0"/>
              </a:spcBef>
              <a:spcAft>
                <a:spcPts val="0"/>
              </a:spcAft>
              <a:buNone/>
            </a:pPr>
            <a:r>
              <a:rPr lang="fr-CA" sz="2600">
                <a:solidFill>
                  <a:schemeClr val="lt1"/>
                </a:solidFill>
              </a:rPr>
              <a:t>Conclusões</a:t>
            </a:r>
            <a:endParaRPr sz="26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2200">
              <a:solidFill>
                <a:schemeClr val="dk1"/>
              </a:solidFill>
            </a:endParaRPr>
          </a:p>
          <a:p>
            <a:pPr indent="0" lvl="0" marL="457200" rtl="0" algn="l">
              <a:spcBef>
                <a:spcPts val="0"/>
              </a:spcBef>
              <a:spcAft>
                <a:spcPts val="0"/>
              </a:spcAft>
              <a:buNone/>
            </a:pPr>
            <a:r>
              <a:t/>
            </a:r>
            <a:endParaRPr sz="2200">
              <a:solidFill>
                <a:schemeClr val="dk1"/>
              </a:solidFill>
            </a:endParaRPr>
          </a:p>
          <a:p>
            <a:pPr indent="0" lvl="0" marL="1371600" rtl="0" algn="l">
              <a:spcBef>
                <a:spcPts val="0"/>
              </a:spcBef>
              <a:spcAft>
                <a:spcPts val="0"/>
              </a:spcAft>
              <a:buNone/>
            </a:pPr>
            <a:r>
              <a:rPr lang="fr-CA" sz="2200">
                <a:solidFill>
                  <a:schemeClr val="dk1"/>
                </a:solidFill>
              </a:rPr>
              <a:t>  </a:t>
            </a:r>
            <a:endParaRPr sz="2200">
              <a:solidFill>
                <a:schemeClr val="dk1"/>
              </a:solidFill>
            </a:endParaRPr>
          </a:p>
        </p:txBody>
      </p:sp>
      <p:sp>
        <p:nvSpPr>
          <p:cNvPr id="70" name="Google Shape;70;p15"/>
          <p:cNvSpPr txBox="1"/>
          <p:nvPr>
            <p:ph type="title"/>
          </p:nvPr>
        </p:nvSpPr>
        <p:spPr>
          <a:xfrm>
            <a:off x="0" y="0"/>
            <a:ext cx="9144000" cy="1017600"/>
          </a:xfrm>
          <a:prstGeom prst="rect">
            <a:avLst/>
          </a:prstGeom>
          <a:solidFill>
            <a:srgbClr val="073763"/>
          </a:solidFill>
        </p:spPr>
        <p:txBody>
          <a:bodyPr anchorCtr="0" anchor="ctr" bIns="91425" lIns="91425" spcFirstLastPara="1" rIns="91425" wrap="square" tIns="91425">
            <a:normAutofit/>
          </a:bodyPr>
          <a:lstStyle/>
          <a:p>
            <a:pPr indent="0" lvl="0" marL="457200" rtl="0" algn="l">
              <a:spcBef>
                <a:spcPts val="0"/>
              </a:spcBef>
              <a:spcAft>
                <a:spcPts val="0"/>
              </a:spcAft>
              <a:buNone/>
            </a:pPr>
            <a:r>
              <a:rPr lang="fr-CA" sz="2600">
                <a:solidFill>
                  <a:schemeClr val="lt1"/>
                </a:solidFill>
              </a:rPr>
              <a:t>Introdução ao impacto do XCLOUD no Cloud Gaming</a:t>
            </a:r>
            <a:endParaRPr sz="2600">
              <a:solidFill>
                <a:schemeClr val="lt1"/>
              </a:solidFill>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fr-CA" sz="1600">
                <a:solidFill>
                  <a:schemeClr val="dk1"/>
                </a:solidFill>
              </a:rPr>
              <a:t>Introdução</a:t>
            </a:r>
            <a:endParaRPr sz="1600">
              <a:solidFill>
                <a:schemeClr val="dk1"/>
              </a:solidFill>
            </a:endParaRPr>
          </a:p>
          <a:p>
            <a:pPr indent="-330200" lvl="1" marL="914400" rtl="0" algn="l">
              <a:spcBef>
                <a:spcPts val="0"/>
              </a:spcBef>
              <a:spcAft>
                <a:spcPts val="0"/>
              </a:spcAft>
              <a:buSzPts val="1600"/>
              <a:buChar char="➢"/>
            </a:pPr>
            <a:r>
              <a:rPr lang="fr-CA" sz="1600">
                <a:solidFill>
                  <a:schemeClr val="dk1"/>
                </a:solidFill>
              </a:rPr>
              <a:t>No entanto, o rápido avanço da computação em nuvem tem desafiado essas limitações, mais especificamente o XCLOUD.</a:t>
            </a:r>
            <a:endParaRPr sz="1600">
              <a:solidFill>
                <a:schemeClr val="dk1"/>
              </a:solidFill>
            </a:endParaRPr>
          </a:p>
          <a:p>
            <a:pPr indent="-330200" lvl="1" marL="914400" rtl="0" algn="l">
              <a:spcBef>
                <a:spcPts val="0"/>
              </a:spcBef>
              <a:spcAft>
                <a:spcPts val="0"/>
              </a:spcAft>
              <a:buClr>
                <a:schemeClr val="dk1"/>
              </a:buClr>
              <a:buSzPts val="1600"/>
              <a:buChar char="➢"/>
            </a:pPr>
            <a:r>
              <a:rPr lang="fr-CA" sz="1600">
                <a:solidFill>
                  <a:schemeClr val="dk1"/>
                </a:solidFill>
              </a:rPr>
              <a:t>Com um objetivo muito claro de superar as limitações do hardware local usando o Cloud Gaming, serviço ofertado pela microsoft para os seus jogos.</a:t>
            </a:r>
            <a:endParaRPr sz="1600">
              <a:solidFill>
                <a:schemeClr val="dk1"/>
              </a:solidFill>
            </a:endParaRPr>
          </a:p>
          <a:p>
            <a:pPr indent="-330200" lvl="1" marL="914400" rtl="0" algn="l">
              <a:spcBef>
                <a:spcPts val="0"/>
              </a:spcBef>
              <a:spcAft>
                <a:spcPts val="0"/>
              </a:spcAft>
              <a:buClr>
                <a:schemeClr val="dk1"/>
              </a:buClr>
              <a:buSzPts val="1600"/>
              <a:buChar char="➢"/>
            </a:pPr>
            <a:r>
              <a:rPr lang="fr-CA" sz="1600">
                <a:solidFill>
                  <a:schemeClr val="dk1"/>
                </a:solidFill>
              </a:rPr>
              <a:t>“É possível jogar pelo Xbox diretamente da nuvem, sem precisar tem um console para isso. Com o xCloud, basta o usuário ter uma conexão com a internet e um controle compatível para conseguir ter acesso aos jogos oferecidos pela Microsoft no serviço”</a:t>
            </a:r>
            <a:endParaRPr sz="16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2200">
              <a:solidFill>
                <a:schemeClr val="dk1"/>
              </a:solidFill>
            </a:endParaRPr>
          </a:p>
          <a:p>
            <a:pPr indent="0" lvl="0" marL="457200" rtl="0" algn="l">
              <a:spcBef>
                <a:spcPts val="0"/>
              </a:spcBef>
              <a:spcAft>
                <a:spcPts val="0"/>
              </a:spcAft>
              <a:buNone/>
            </a:pPr>
            <a:r>
              <a:t/>
            </a:r>
            <a:endParaRPr sz="2200">
              <a:solidFill>
                <a:schemeClr val="dk1"/>
              </a:solidFill>
            </a:endParaRPr>
          </a:p>
          <a:p>
            <a:pPr indent="0" lvl="0" marL="1371600" rtl="0" algn="l">
              <a:spcBef>
                <a:spcPts val="0"/>
              </a:spcBef>
              <a:spcAft>
                <a:spcPts val="0"/>
              </a:spcAft>
              <a:buNone/>
            </a:pPr>
            <a:r>
              <a:rPr lang="fr-CA" sz="2200">
                <a:solidFill>
                  <a:schemeClr val="dk1"/>
                </a:solidFill>
              </a:rPr>
              <a:t>  </a:t>
            </a:r>
            <a:endParaRPr sz="2200">
              <a:solidFill>
                <a:schemeClr val="dk1"/>
              </a:solidFill>
            </a:endParaRPr>
          </a:p>
        </p:txBody>
      </p:sp>
      <p:sp>
        <p:nvSpPr>
          <p:cNvPr id="77" name="Google Shape;77;p16"/>
          <p:cNvSpPr txBox="1"/>
          <p:nvPr>
            <p:ph type="title"/>
          </p:nvPr>
        </p:nvSpPr>
        <p:spPr>
          <a:xfrm>
            <a:off x="0" y="0"/>
            <a:ext cx="9144000" cy="1017600"/>
          </a:xfrm>
          <a:prstGeom prst="rect">
            <a:avLst/>
          </a:prstGeom>
          <a:solidFill>
            <a:srgbClr val="073763"/>
          </a:solidFill>
        </p:spPr>
        <p:txBody>
          <a:bodyPr anchorCtr="0" anchor="ctr" bIns="91425" lIns="91425" spcFirstLastPara="1" rIns="91425" wrap="square" tIns="91425">
            <a:normAutofit/>
          </a:bodyPr>
          <a:lstStyle/>
          <a:p>
            <a:pPr indent="0" lvl="0" marL="457200" rtl="0" algn="l">
              <a:spcBef>
                <a:spcPts val="0"/>
              </a:spcBef>
              <a:spcAft>
                <a:spcPts val="0"/>
              </a:spcAft>
              <a:buNone/>
            </a:pPr>
            <a:r>
              <a:rPr lang="fr-CA" sz="2600">
                <a:solidFill>
                  <a:schemeClr val="lt1"/>
                </a:solidFill>
              </a:rPr>
              <a:t>Introdução ao impacto do XCLOUD no Cloud Gaming</a:t>
            </a:r>
            <a:endParaRPr sz="2600">
              <a:solidFill>
                <a:schemeClr val="lt1"/>
              </a:solidFill>
            </a:endParaRPr>
          </a:p>
        </p:txBody>
      </p:sp>
      <p:pic>
        <p:nvPicPr>
          <p:cNvPr id="78" name="Google Shape;78;p16"/>
          <p:cNvPicPr preferRelativeResize="0"/>
          <p:nvPr/>
        </p:nvPicPr>
        <p:blipFill>
          <a:blip r:embed="rId3">
            <a:alphaModFix/>
          </a:blip>
          <a:stretch>
            <a:fillRect/>
          </a:stretch>
        </p:blipFill>
        <p:spPr>
          <a:xfrm>
            <a:off x="0" y="1490810"/>
            <a:ext cx="9144003" cy="315218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2200">
              <a:solidFill>
                <a:schemeClr val="dk1"/>
              </a:solidFill>
            </a:endParaRPr>
          </a:p>
          <a:p>
            <a:pPr indent="0" lvl="0" marL="457200" rtl="0" algn="l">
              <a:spcBef>
                <a:spcPts val="0"/>
              </a:spcBef>
              <a:spcAft>
                <a:spcPts val="0"/>
              </a:spcAft>
              <a:buNone/>
            </a:pPr>
            <a:r>
              <a:t/>
            </a:r>
            <a:endParaRPr sz="2200">
              <a:solidFill>
                <a:schemeClr val="dk1"/>
              </a:solidFill>
            </a:endParaRPr>
          </a:p>
          <a:p>
            <a:pPr indent="0" lvl="0" marL="1371600" rtl="0" algn="l">
              <a:spcBef>
                <a:spcPts val="0"/>
              </a:spcBef>
              <a:spcAft>
                <a:spcPts val="0"/>
              </a:spcAft>
              <a:buNone/>
            </a:pPr>
            <a:r>
              <a:rPr lang="fr-CA" sz="2200">
                <a:solidFill>
                  <a:schemeClr val="dk1"/>
                </a:solidFill>
              </a:rPr>
              <a:t>  </a:t>
            </a:r>
            <a:endParaRPr sz="2200">
              <a:solidFill>
                <a:schemeClr val="dk1"/>
              </a:solidFill>
            </a:endParaRPr>
          </a:p>
        </p:txBody>
      </p:sp>
      <p:sp>
        <p:nvSpPr>
          <p:cNvPr id="84" name="Google Shape;84;p17"/>
          <p:cNvSpPr txBox="1"/>
          <p:nvPr>
            <p:ph type="title"/>
          </p:nvPr>
        </p:nvSpPr>
        <p:spPr>
          <a:xfrm>
            <a:off x="0" y="0"/>
            <a:ext cx="9144000" cy="1017600"/>
          </a:xfrm>
          <a:prstGeom prst="rect">
            <a:avLst/>
          </a:prstGeom>
          <a:solidFill>
            <a:srgbClr val="073763"/>
          </a:solidFill>
        </p:spPr>
        <p:txBody>
          <a:bodyPr anchorCtr="0" anchor="ctr" bIns="91425" lIns="91425" spcFirstLastPara="1" rIns="91425" wrap="square" tIns="91425">
            <a:normAutofit/>
          </a:bodyPr>
          <a:lstStyle/>
          <a:p>
            <a:pPr indent="0" lvl="0" marL="457200" rtl="0" algn="l">
              <a:spcBef>
                <a:spcPts val="0"/>
              </a:spcBef>
              <a:spcAft>
                <a:spcPts val="0"/>
              </a:spcAft>
              <a:buNone/>
            </a:pPr>
            <a:r>
              <a:rPr lang="fr-CA" sz="2600">
                <a:solidFill>
                  <a:schemeClr val="lt1"/>
                </a:solidFill>
              </a:rPr>
              <a:t>Introdução ao impacto do XCLOUD no Cloud Gaming</a:t>
            </a:r>
            <a:endParaRPr sz="2600">
              <a:solidFill>
                <a:schemeClr val="lt1"/>
              </a:solidFill>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fr-CA" sz="1600">
                <a:solidFill>
                  <a:schemeClr val="dk1"/>
                </a:solidFill>
              </a:rPr>
              <a:t>Introdução</a:t>
            </a:r>
            <a:endParaRPr sz="1600">
              <a:solidFill>
                <a:schemeClr val="dk1"/>
              </a:solidFill>
            </a:endParaRPr>
          </a:p>
          <a:p>
            <a:pPr indent="-330200" lvl="1" marL="914400" rtl="0" algn="l">
              <a:spcBef>
                <a:spcPts val="0"/>
              </a:spcBef>
              <a:spcAft>
                <a:spcPts val="0"/>
              </a:spcAft>
              <a:buSzPts val="1600"/>
              <a:buChar char="➢"/>
            </a:pPr>
            <a:r>
              <a:rPr lang="fr-CA" sz="1600">
                <a:solidFill>
                  <a:schemeClr val="dk1"/>
                </a:solidFill>
              </a:rPr>
              <a:t>A partir desse contexto vamos analisar o que o XCLOUD e o que é Cloud Gaming e como ele funciona para solucionar os problemas de mobilidade, acessibilidade e </a:t>
            </a:r>
            <a:r>
              <a:rPr lang="fr-CA" sz="1600">
                <a:solidFill>
                  <a:schemeClr val="dk1"/>
                </a:solidFill>
              </a:rPr>
              <a:t>flexibilidade atribuídos a jogos tradicionalmente jogados em consoles de última geração.</a:t>
            </a:r>
            <a:r>
              <a:rPr lang="fr-CA" sz="1600">
                <a:solidFill>
                  <a:schemeClr val="dk1"/>
                </a:solidFill>
              </a:rPr>
              <a:t>  </a:t>
            </a:r>
            <a:endParaRPr sz="1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2200">
              <a:solidFill>
                <a:schemeClr val="dk1"/>
              </a:solidFill>
            </a:endParaRPr>
          </a:p>
          <a:p>
            <a:pPr indent="0" lvl="0" marL="457200" rtl="0" algn="l">
              <a:spcBef>
                <a:spcPts val="0"/>
              </a:spcBef>
              <a:spcAft>
                <a:spcPts val="0"/>
              </a:spcAft>
              <a:buNone/>
            </a:pPr>
            <a:r>
              <a:t/>
            </a:r>
            <a:endParaRPr sz="2200">
              <a:solidFill>
                <a:schemeClr val="dk1"/>
              </a:solidFill>
            </a:endParaRPr>
          </a:p>
          <a:p>
            <a:pPr indent="0" lvl="0" marL="1371600" rtl="0" algn="l">
              <a:spcBef>
                <a:spcPts val="0"/>
              </a:spcBef>
              <a:spcAft>
                <a:spcPts val="0"/>
              </a:spcAft>
              <a:buNone/>
            </a:pPr>
            <a:r>
              <a:rPr lang="fr-CA" sz="2200">
                <a:solidFill>
                  <a:schemeClr val="dk1"/>
                </a:solidFill>
              </a:rPr>
              <a:t>  </a:t>
            </a:r>
            <a:endParaRPr sz="2200">
              <a:solidFill>
                <a:schemeClr val="dk1"/>
              </a:solidFill>
            </a:endParaRPr>
          </a:p>
        </p:txBody>
      </p:sp>
      <p:sp>
        <p:nvSpPr>
          <p:cNvPr id="91" name="Google Shape;91;p18"/>
          <p:cNvSpPr txBox="1"/>
          <p:nvPr>
            <p:ph type="title"/>
          </p:nvPr>
        </p:nvSpPr>
        <p:spPr>
          <a:xfrm>
            <a:off x="0" y="0"/>
            <a:ext cx="9144000" cy="1017600"/>
          </a:xfrm>
          <a:prstGeom prst="rect">
            <a:avLst/>
          </a:prstGeom>
          <a:solidFill>
            <a:srgbClr val="073763"/>
          </a:solidFill>
        </p:spPr>
        <p:txBody>
          <a:bodyPr anchorCtr="0" anchor="ctr" bIns="91425" lIns="91425" spcFirstLastPara="1" rIns="91425" wrap="square" tIns="91425">
            <a:normAutofit/>
          </a:bodyPr>
          <a:lstStyle/>
          <a:p>
            <a:pPr indent="0" lvl="0" marL="457200" rtl="0" algn="l">
              <a:spcBef>
                <a:spcPts val="0"/>
              </a:spcBef>
              <a:spcAft>
                <a:spcPts val="0"/>
              </a:spcAft>
              <a:buNone/>
            </a:pPr>
            <a:r>
              <a:rPr lang="fr-CA" sz="2600">
                <a:solidFill>
                  <a:schemeClr val="lt1"/>
                </a:solidFill>
              </a:rPr>
              <a:t>Fundamentos teóricos</a:t>
            </a:r>
            <a:endParaRPr sz="2600">
              <a:solidFill>
                <a:schemeClr val="lt1"/>
              </a:solidFill>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fr-CA" sz="1600">
                <a:solidFill>
                  <a:schemeClr val="dk1"/>
                </a:solidFill>
              </a:rPr>
              <a:t>Computação em Nuvem e Virtualização de Recursos:</a:t>
            </a:r>
            <a:endParaRPr sz="1600">
              <a:solidFill>
                <a:schemeClr val="dk1"/>
              </a:solidFill>
            </a:endParaRPr>
          </a:p>
          <a:p>
            <a:pPr indent="-330200" lvl="1" marL="914400" rtl="0" algn="l">
              <a:spcBef>
                <a:spcPts val="0"/>
              </a:spcBef>
              <a:spcAft>
                <a:spcPts val="0"/>
              </a:spcAft>
              <a:buSzPts val="1600"/>
              <a:buChar char="➢"/>
            </a:pPr>
            <a:r>
              <a:rPr lang="fr-CA" sz="1600">
                <a:solidFill>
                  <a:schemeClr val="dk1"/>
                </a:solidFill>
              </a:rPr>
              <a:t>Adequação ao hardware que está sendo utilizado</a:t>
            </a:r>
            <a:endParaRPr sz="1600">
              <a:solidFill>
                <a:schemeClr val="dk1"/>
              </a:solidFill>
            </a:endParaRPr>
          </a:p>
          <a:p>
            <a:pPr indent="-330200" lvl="1" marL="914400" rtl="0" algn="l">
              <a:spcBef>
                <a:spcPts val="0"/>
              </a:spcBef>
              <a:spcAft>
                <a:spcPts val="0"/>
              </a:spcAft>
              <a:buClr>
                <a:schemeClr val="dk1"/>
              </a:buClr>
              <a:buSzPts val="1600"/>
              <a:buChar char="➢"/>
            </a:pPr>
            <a:r>
              <a:rPr lang="fr-CA" sz="1600">
                <a:solidFill>
                  <a:schemeClr val="dk1"/>
                </a:solidFill>
              </a:rPr>
              <a:t>Virtualização e alocação dinâmica de recursos de acordo com as especificações do hardware</a:t>
            </a:r>
            <a:endParaRPr sz="1600">
              <a:solidFill>
                <a:schemeClr val="dk1"/>
              </a:solidFill>
            </a:endParaRPr>
          </a:p>
          <a:p>
            <a:pPr indent="-330200" lvl="1" marL="914400" rtl="0" algn="l">
              <a:spcBef>
                <a:spcPts val="0"/>
              </a:spcBef>
              <a:spcAft>
                <a:spcPts val="0"/>
              </a:spcAft>
              <a:buClr>
                <a:schemeClr val="dk1"/>
              </a:buClr>
              <a:buSzPts val="1600"/>
              <a:buChar char="➢"/>
            </a:pPr>
            <a:r>
              <a:rPr lang="fr-CA" sz="1600">
                <a:solidFill>
                  <a:schemeClr val="dk1"/>
                </a:solidFill>
              </a:rPr>
              <a:t>A virtualização de recursos funciona para tirar o peso do processamento do hardware utilizado, sendo ele um computador, celular, ou outro dispositivo movel</a:t>
            </a:r>
            <a:endParaRPr sz="16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2200">
              <a:solidFill>
                <a:schemeClr val="dk1"/>
              </a:solidFill>
            </a:endParaRPr>
          </a:p>
          <a:p>
            <a:pPr indent="0" lvl="0" marL="457200" rtl="0" algn="l">
              <a:spcBef>
                <a:spcPts val="0"/>
              </a:spcBef>
              <a:spcAft>
                <a:spcPts val="0"/>
              </a:spcAft>
              <a:buNone/>
            </a:pPr>
            <a:r>
              <a:t/>
            </a:r>
            <a:endParaRPr sz="2200">
              <a:solidFill>
                <a:schemeClr val="dk1"/>
              </a:solidFill>
            </a:endParaRPr>
          </a:p>
          <a:p>
            <a:pPr indent="0" lvl="0" marL="1371600" rtl="0" algn="l">
              <a:spcBef>
                <a:spcPts val="0"/>
              </a:spcBef>
              <a:spcAft>
                <a:spcPts val="0"/>
              </a:spcAft>
              <a:buNone/>
            </a:pPr>
            <a:r>
              <a:rPr lang="fr-CA" sz="2200">
                <a:solidFill>
                  <a:schemeClr val="dk1"/>
                </a:solidFill>
              </a:rPr>
              <a:t>  </a:t>
            </a:r>
            <a:endParaRPr sz="2200">
              <a:solidFill>
                <a:schemeClr val="dk1"/>
              </a:solidFill>
            </a:endParaRPr>
          </a:p>
        </p:txBody>
      </p:sp>
      <p:sp>
        <p:nvSpPr>
          <p:cNvPr id="98" name="Google Shape;98;p19"/>
          <p:cNvSpPr txBox="1"/>
          <p:nvPr>
            <p:ph type="title"/>
          </p:nvPr>
        </p:nvSpPr>
        <p:spPr>
          <a:xfrm>
            <a:off x="0" y="0"/>
            <a:ext cx="9144000" cy="1017600"/>
          </a:xfrm>
          <a:prstGeom prst="rect">
            <a:avLst/>
          </a:prstGeom>
          <a:solidFill>
            <a:srgbClr val="073763"/>
          </a:solidFill>
        </p:spPr>
        <p:txBody>
          <a:bodyPr anchorCtr="0" anchor="ctr" bIns="91425" lIns="91425" spcFirstLastPara="1" rIns="91425" wrap="square" tIns="91425">
            <a:normAutofit/>
          </a:bodyPr>
          <a:lstStyle/>
          <a:p>
            <a:pPr indent="0" lvl="0" marL="457200" rtl="0" algn="l">
              <a:spcBef>
                <a:spcPts val="0"/>
              </a:spcBef>
              <a:spcAft>
                <a:spcPts val="0"/>
              </a:spcAft>
              <a:buNone/>
            </a:pPr>
            <a:r>
              <a:rPr lang="fr-CA" sz="2600">
                <a:solidFill>
                  <a:schemeClr val="lt1"/>
                </a:solidFill>
              </a:rPr>
              <a:t>Fundamentos teóricos</a:t>
            </a:r>
            <a:endParaRPr sz="2600">
              <a:solidFill>
                <a:schemeClr val="lt1"/>
              </a:solidFill>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fr-CA" sz="1600">
                <a:solidFill>
                  <a:schemeClr val="dk1"/>
                </a:solidFill>
              </a:rPr>
              <a:t>Streaming de Jogos e Codificação de Vídeo:</a:t>
            </a:r>
            <a:endParaRPr sz="1600">
              <a:solidFill>
                <a:schemeClr val="dk1"/>
              </a:solidFill>
            </a:endParaRPr>
          </a:p>
          <a:p>
            <a:pPr indent="-330200" lvl="1" marL="914400" rtl="0" algn="l">
              <a:spcBef>
                <a:spcPts val="0"/>
              </a:spcBef>
              <a:spcAft>
                <a:spcPts val="0"/>
              </a:spcAft>
              <a:buSzPts val="1600"/>
              <a:buChar char="➢"/>
            </a:pPr>
            <a:r>
              <a:rPr lang="fr-CA" sz="1600">
                <a:solidFill>
                  <a:schemeClr val="dk1"/>
                </a:solidFill>
              </a:rPr>
              <a:t>No âmago do XCloud reside uma abordagem intricada de codificação de vídeo, incorporando algoritmos de última geração como o High Efficiency Video Coding (H.265/HEVC). </a:t>
            </a:r>
            <a:endParaRPr sz="1600">
              <a:solidFill>
                <a:schemeClr val="dk1"/>
              </a:solidFill>
            </a:endParaRPr>
          </a:p>
          <a:p>
            <a:pPr indent="-330200" lvl="1" marL="914400" rtl="0" algn="l">
              <a:spcBef>
                <a:spcPts val="0"/>
              </a:spcBef>
              <a:spcAft>
                <a:spcPts val="0"/>
              </a:spcAft>
              <a:buClr>
                <a:schemeClr val="dk1"/>
              </a:buClr>
              <a:buSzPts val="1600"/>
              <a:buChar char="➢"/>
            </a:pPr>
            <a:r>
              <a:rPr lang="fr-CA" sz="1600">
                <a:solidFill>
                  <a:schemeClr val="dk1"/>
                </a:solidFill>
              </a:rPr>
              <a:t>Esta técnica avançada não apenas comprime eficientemente os dados do jogo, mas também adapta a qualidade da transmissão em tempo real, assegurando uma entrega consistente e visualmente impressionante, mesmo em condições de largura de banda variável.</a:t>
            </a:r>
            <a:endParaRPr sz="1600">
              <a:solidFill>
                <a:schemeClr val="dk1"/>
              </a:solidFill>
            </a:endParaRPr>
          </a:p>
          <a:p>
            <a:pPr indent="-330200" lvl="1" marL="914400" rtl="0" algn="l">
              <a:spcBef>
                <a:spcPts val="0"/>
              </a:spcBef>
              <a:spcAft>
                <a:spcPts val="0"/>
              </a:spcAft>
              <a:buClr>
                <a:schemeClr val="dk1"/>
              </a:buClr>
              <a:buSzPts val="1600"/>
              <a:buChar char="➢"/>
            </a:pPr>
            <a:r>
              <a:rPr lang="fr-CA" sz="1600">
                <a:solidFill>
                  <a:schemeClr val="dk1"/>
                </a:solidFill>
              </a:rPr>
              <a:t>Manter qualidade mesmo quando a conexão com a internet não está no 100%, ele faz comprimindo o vídeo. </a:t>
            </a:r>
            <a:endParaRPr sz="1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2200">
              <a:solidFill>
                <a:schemeClr val="dk1"/>
              </a:solidFill>
            </a:endParaRPr>
          </a:p>
          <a:p>
            <a:pPr indent="0" lvl="0" marL="457200" rtl="0" algn="l">
              <a:spcBef>
                <a:spcPts val="0"/>
              </a:spcBef>
              <a:spcAft>
                <a:spcPts val="0"/>
              </a:spcAft>
              <a:buNone/>
            </a:pPr>
            <a:r>
              <a:t/>
            </a:r>
            <a:endParaRPr sz="2200">
              <a:solidFill>
                <a:schemeClr val="dk1"/>
              </a:solidFill>
            </a:endParaRPr>
          </a:p>
          <a:p>
            <a:pPr indent="0" lvl="0" marL="1371600" rtl="0" algn="l">
              <a:spcBef>
                <a:spcPts val="0"/>
              </a:spcBef>
              <a:spcAft>
                <a:spcPts val="0"/>
              </a:spcAft>
              <a:buNone/>
            </a:pPr>
            <a:r>
              <a:rPr lang="fr-CA" sz="2200">
                <a:solidFill>
                  <a:schemeClr val="dk1"/>
                </a:solidFill>
              </a:rPr>
              <a:t>  </a:t>
            </a:r>
            <a:endParaRPr sz="2200">
              <a:solidFill>
                <a:schemeClr val="dk1"/>
              </a:solidFill>
            </a:endParaRPr>
          </a:p>
        </p:txBody>
      </p:sp>
      <p:sp>
        <p:nvSpPr>
          <p:cNvPr id="105" name="Google Shape;105;p20"/>
          <p:cNvSpPr txBox="1"/>
          <p:nvPr>
            <p:ph type="title"/>
          </p:nvPr>
        </p:nvSpPr>
        <p:spPr>
          <a:xfrm>
            <a:off x="0" y="0"/>
            <a:ext cx="9144000" cy="1017600"/>
          </a:xfrm>
          <a:prstGeom prst="rect">
            <a:avLst/>
          </a:prstGeom>
          <a:solidFill>
            <a:srgbClr val="073763"/>
          </a:solidFill>
        </p:spPr>
        <p:txBody>
          <a:bodyPr anchorCtr="0" anchor="ctr" bIns="91425" lIns="91425" spcFirstLastPara="1" rIns="91425" wrap="square" tIns="91425">
            <a:normAutofit/>
          </a:bodyPr>
          <a:lstStyle/>
          <a:p>
            <a:pPr indent="0" lvl="0" marL="457200" rtl="0" algn="l">
              <a:spcBef>
                <a:spcPts val="0"/>
              </a:spcBef>
              <a:spcAft>
                <a:spcPts val="0"/>
              </a:spcAft>
              <a:buNone/>
            </a:pPr>
            <a:r>
              <a:rPr lang="fr-CA" sz="2600">
                <a:solidFill>
                  <a:schemeClr val="lt1"/>
                </a:solidFill>
              </a:rPr>
              <a:t>Fundamentos teóricos</a:t>
            </a:r>
            <a:endParaRPr sz="2600">
              <a:solidFill>
                <a:schemeClr val="lt1"/>
              </a:solidFill>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fr-CA" sz="1600">
                <a:solidFill>
                  <a:schemeClr val="dk1"/>
                </a:solidFill>
              </a:rPr>
              <a:t>Edge Computing e Processamento Próximo ao Usuário</a:t>
            </a:r>
            <a:endParaRPr sz="1600">
              <a:solidFill>
                <a:schemeClr val="dk1"/>
              </a:solidFill>
            </a:endParaRPr>
          </a:p>
          <a:p>
            <a:pPr indent="-330200" lvl="1" marL="914400" rtl="0" algn="l">
              <a:spcBef>
                <a:spcPts val="0"/>
              </a:spcBef>
              <a:spcAft>
                <a:spcPts val="0"/>
              </a:spcAft>
              <a:buSzPts val="1600"/>
              <a:buChar char="➢"/>
            </a:pPr>
            <a:r>
              <a:rPr lang="fr-CA" sz="1600">
                <a:solidFill>
                  <a:schemeClr val="dk1"/>
                </a:solidFill>
              </a:rPr>
              <a:t>O conceito de edge computing é habilmente incorporado, introduzindo servidores de borda que não apenas descentralizam a carga computacional, mas também estrategicamente posicionam o processamento mais próximo dos usuários finais</a:t>
            </a:r>
            <a:endParaRPr sz="1600">
              <a:solidFill>
                <a:schemeClr val="dk1"/>
              </a:solidFill>
            </a:endParaRPr>
          </a:p>
          <a:p>
            <a:pPr indent="-330200" lvl="1" marL="914400" rtl="0" algn="l">
              <a:spcBef>
                <a:spcPts val="0"/>
              </a:spcBef>
              <a:spcAft>
                <a:spcPts val="0"/>
              </a:spcAft>
              <a:buClr>
                <a:schemeClr val="dk1"/>
              </a:buClr>
              <a:buSzPts val="1600"/>
              <a:buChar char="➢"/>
            </a:pPr>
            <a:r>
              <a:rPr lang="fr-CA" sz="1600">
                <a:solidFill>
                  <a:schemeClr val="dk1"/>
                </a:solidFill>
              </a:rPr>
              <a:t>O objetivo do edge computing é manter a sincronia e reduzir a latência, assim como em qualquer jogo a demora entre inserir um comando e jogo processar esse comando é chamado de latência</a:t>
            </a:r>
            <a:endParaRPr sz="1600">
              <a:solidFill>
                <a:schemeClr val="dk1"/>
              </a:solidFill>
            </a:endParaRPr>
          </a:p>
          <a:p>
            <a:pPr indent="-330200" lvl="1" marL="914400" rtl="0" algn="l">
              <a:spcBef>
                <a:spcPts val="0"/>
              </a:spcBef>
              <a:spcAft>
                <a:spcPts val="0"/>
              </a:spcAft>
              <a:buClr>
                <a:schemeClr val="dk1"/>
              </a:buClr>
              <a:buSzPts val="1600"/>
              <a:buChar char="➢"/>
            </a:pPr>
            <a:r>
              <a:rPr lang="fr-CA" sz="1600">
                <a:solidFill>
                  <a:schemeClr val="dk1"/>
                </a:solidFill>
              </a:rPr>
              <a:t>Esse problema aparece com frequência em jogos online, mas não em jogos locais, porém como o xcloud está rodando o jogo em um servidor a latência pode virar uma problema real</a:t>
            </a:r>
            <a:endParaRPr sz="16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2200">
              <a:solidFill>
                <a:schemeClr val="dk1"/>
              </a:solidFill>
            </a:endParaRPr>
          </a:p>
          <a:p>
            <a:pPr indent="0" lvl="0" marL="457200" rtl="0" algn="l">
              <a:spcBef>
                <a:spcPts val="0"/>
              </a:spcBef>
              <a:spcAft>
                <a:spcPts val="0"/>
              </a:spcAft>
              <a:buNone/>
            </a:pPr>
            <a:r>
              <a:t/>
            </a:r>
            <a:endParaRPr sz="2200">
              <a:solidFill>
                <a:schemeClr val="dk1"/>
              </a:solidFill>
            </a:endParaRPr>
          </a:p>
          <a:p>
            <a:pPr indent="0" lvl="0" marL="1371600" rtl="0" algn="l">
              <a:spcBef>
                <a:spcPts val="0"/>
              </a:spcBef>
              <a:spcAft>
                <a:spcPts val="0"/>
              </a:spcAft>
              <a:buNone/>
            </a:pPr>
            <a:r>
              <a:rPr lang="fr-CA" sz="2200">
                <a:solidFill>
                  <a:schemeClr val="dk1"/>
                </a:solidFill>
              </a:rPr>
              <a:t>  </a:t>
            </a:r>
            <a:endParaRPr sz="2200">
              <a:solidFill>
                <a:schemeClr val="dk1"/>
              </a:solidFill>
            </a:endParaRPr>
          </a:p>
        </p:txBody>
      </p:sp>
      <p:sp>
        <p:nvSpPr>
          <p:cNvPr id="112" name="Google Shape;112;p21"/>
          <p:cNvSpPr txBox="1"/>
          <p:nvPr>
            <p:ph type="title"/>
          </p:nvPr>
        </p:nvSpPr>
        <p:spPr>
          <a:xfrm>
            <a:off x="0" y="0"/>
            <a:ext cx="9144000" cy="1017600"/>
          </a:xfrm>
          <a:prstGeom prst="rect">
            <a:avLst/>
          </a:prstGeom>
          <a:solidFill>
            <a:srgbClr val="073763"/>
          </a:solidFill>
        </p:spPr>
        <p:txBody>
          <a:bodyPr anchorCtr="0" anchor="ctr" bIns="91425" lIns="91425" spcFirstLastPara="1" rIns="91425" wrap="square" tIns="91425">
            <a:normAutofit/>
          </a:bodyPr>
          <a:lstStyle/>
          <a:p>
            <a:pPr indent="0" lvl="0" marL="457200" rtl="0" algn="l">
              <a:spcBef>
                <a:spcPts val="0"/>
              </a:spcBef>
              <a:spcAft>
                <a:spcPts val="0"/>
              </a:spcAft>
              <a:buNone/>
            </a:pPr>
            <a:r>
              <a:rPr lang="fr-CA" sz="2600">
                <a:solidFill>
                  <a:schemeClr val="lt1"/>
                </a:solidFill>
              </a:rPr>
              <a:t>Fundamentos teóricos</a:t>
            </a:r>
            <a:endParaRPr sz="2600">
              <a:solidFill>
                <a:schemeClr val="lt1"/>
              </a:solidFill>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fr-CA" sz="1600">
                <a:solidFill>
                  <a:schemeClr val="dk1"/>
                </a:solidFill>
              </a:rPr>
              <a:t>Redes de Alta Velocidade e Baixa Latência com Protocolos Eficientes</a:t>
            </a:r>
            <a:endParaRPr sz="1600">
              <a:solidFill>
                <a:schemeClr val="dk1"/>
              </a:solidFill>
            </a:endParaRPr>
          </a:p>
          <a:p>
            <a:pPr indent="-330200" lvl="1" marL="914400" rtl="0" algn="l">
              <a:spcBef>
                <a:spcPts val="0"/>
              </a:spcBef>
              <a:spcAft>
                <a:spcPts val="0"/>
              </a:spcAft>
              <a:buSzPts val="1600"/>
              <a:buChar char="➢"/>
            </a:pPr>
            <a:r>
              <a:rPr lang="fr-CA" sz="1600">
                <a:solidFill>
                  <a:schemeClr val="dk1"/>
                </a:solidFill>
              </a:rPr>
              <a:t>O XCloud orquestra uma sinfonia de protocolos de comunicação eficientes, como o HTTP/2 e WebSockets. Estes protocolos são meticulosamente otimizados para reduzir a latência e aprimorar a resposta, garantindo uma comunicação fluída entre os servidores e os dispositivos dos jogadores.</a:t>
            </a:r>
            <a:endParaRPr sz="1600">
              <a:solidFill>
                <a:schemeClr val="dk1"/>
              </a:solidFill>
            </a:endParaRPr>
          </a:p>
          <a:p>
            <a:pPr indent="-330200" lvl="1" marL="914400" rtl="0" algn="l">
              <a:spcBef>
                <a:spcPts val="0"/>
              </a:spcBef>
              <a:spcAft>
                <a:spcPts val="0"/>
              </a:spcAft>
              <a:buClr>
                <a:schemeClr val="dk1"/>
              </a:buClr>
              <a:buSzPts val="1600"/>
              <a:buChar char="➢"/>
            </a:pPr>
            <a:r>
              <a:rPr lang="fr-CA" sz="1600">
                <a:solidFill>
                  <a:schemeClr val="dk1"/>
                </a:solidFill>
              </a:rPr>
              <a:t>É isso que garante a fluidez de comunicação entre os dispositivos e servidores </a:t>
            </a:r>
            <a:endParaRPr sz="1600">
              <a:solidFill>
                <a:schemeClr val="dk1"/>
              </a:solidFill>
            </a:endParaRPr>
          </a:p>
          <a:p>
            <a:pPr indent="-330200" lvl="1" marL="914400" rtl="0" algn="l">
              <a:spcBef>
                <a:spcPts val="0"/>
              </a:spcBef>
              <a:spcAft>
                <a:spcPts val="0"/>
              </a:spcAft>
              <a:buClr>
                <a:schemeClr val="dk1"/>
              </a:buClr>
              <a:buSzPts val="1600"/>
              <a:buChar char="➢"/>
            </a:pPr>
            <a:r>
              <a:rPr lang="fr-CA" sz="1600">
                <a:solidFill>
                  <a:schemeClr val="dk1"/>
                </a:solidFill>
              </a:rPr>
              <a:t>O próprio site do xCloud recomenda que se tenha uma conexão de dados móvel ou Wi-Fi de 5 GHz com velocidade de 10 Mbps, para que não haja travamentos, latência ou resolução baixa.</a:t>
            </a:r>
            <a:endParaRPr sz="1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