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321" r:id="rId3"/>
    <p:sldId id="322" r:id="rId4"/>
    <p:sldId id="290" r:id="rId5"/>
    <p:sldId id="330" r:id="rId6"/>
    <p:sldId id="331" r:id="rId7"/>
    <p:sldId id="333" r:id="rId8"/>
    <p:sldId id="334" r:id="rId9"/>
    <p:sldId id="335" r:id="rId10"/>
    <p:sldId id="337" r:id="rId11"/>
    <p:sldId id="338" r:id="rId12"/>
    <p:sldId id="339" r:id="rId13"/>
    <p:sldId id="340" r:id="rId14"/>
    <p:sldId id="343" r:id="rId15"/>
    <p:sldId id="345" r:id="rId16"/>
    <p:sldId id="346" r:id="rId17"/>
    <p:sldId id="341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4/6 </a:t>
            </a: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76896"/>
              </p:ext>
            </p:extLst>
          </p:nvPr>
        </p:nvGraphicFramePr>
        <p:xfrm>
          <a:off x="750720" y="1268760"/>
          <a:ext cx="7704855" cy="1249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8709"/>
                <a:gridCol w="700441"/>
                <a:gridCol w="622614"/>
                <a:gridCol w="700441"/>
                <a:gridCol w="2012847"/>
                <a:gridCol w="2189803"/>
              </a:tblGrid>
              <a:tr h="3257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61048"/>
            <a:ext cx="3312368" cy="24842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357" y="2636912"/>
            <a:ext cx="208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Trade-off curve:</a:t>
            </a:r>
            <a:endParaRPr 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563" y="3084049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1</a:t>
            </a:r>
            <a:endParaRPr 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004048" y="3084048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361047"/>
            <a:ext cx="3333161" cy="24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0720" y="1268760"/>
          <a:ext cx="7704855" cy="1249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8709"/>
                <a:gridCol w="700441"/>
                <a:gridCol w="622614"/>
                <a:gridCol w="700441"/>
                <a:gridCol w="2012847"/>
                <a:gridCol w="2189803"/>
              </a:tblGrid>
              <a:tr h="3257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61048"/>
            <a:ext cx="3312368" cy="24842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357" y="2636912"/>
            <a:ext cx="208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Trade-off curve:</a:t>
            </a:r>
            <a:endParaRPr 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563" y="3084049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1</a:t>
            </a:r>
            <a:endParaRPr 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004048" y="3084048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361047"/>
            <a:ext cx="3333161" cy="24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0720" y="1268760"/>
          <a:ext cx="7704855" cy="1249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8709"/>
                <a:gridCol w="700441"/>
                <a:gridCol w="622614"/>
                <a:gridCol w="700441"/>
                <a:gridCol w="2012847"/>
                <a:gridCol w="2189803"/>
              </a:tblGrid>
              <a:tr h="3257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6357" y="2636912"/>
            <a:ext cx="647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Distance Metric:  (epsilon = max epsilon=0.0048)</a:t>
            </a:r>
            <a:endParaRPr 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563" y="3084049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1</a:t>
            </a:r>
            <a:endParaRPr 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004048" y="3084048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8" y="3438853"/>
            <a:ext cx="3312369" cy="24842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438851"/>
            <a:ext cx="3312368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7584" y="126876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Another example: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29748"/>
              </p:ext>
            </p:extLst>
          </p:nvPr>
        </p:nvGraphicFramePr>
        <p:xfrm>
          <a:off x="750720" y="1654116"/>
          <a:ext cx="7128794" cy="1803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  <a:gridCol w="1862354"/>
                <a:gridCol w="2026080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Algorithm 1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Algorithm 2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908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645024"/>
            <a:ext cx="3099048" cy="232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0" y="3648666"/>
            <a:ext cx="3101200" cy="2325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82199" y="3789040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1</a:t>
            </a:r>
            <a:endParaRPr 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211960" y="4220091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</a:t>
            </a:r>
            <a:endParaRPr 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90801" y="4651143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</a:t>
            </a:r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14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1560" y="33265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Comparison with LMNN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199" y="887702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platform: x64 vs2013 </a:t>
            </a:r>
            <a:r>
              <a:rPr lang="en-US" sz="1800" dirty="0" err="1" smtClean="0"/>
              <a:t>c++</a:t>
            </a:r>
            <a:endParaRPr 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08570"/>
              </p:ext>
            </p:extLst>
          </p:nvPr>
        </p:nvGraphicFramePr>
        <p:xfrm>
          <a:off x="611199" y="1772816"/>
          <a:ext cx="7201161" cy="15052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0490"/>
                <a:gridCol w="1440232"/>
                <a:gridCol w="1280207"/>
                <a:gridCol w="1440232"/>
              </a:tblGrid>
              <a:tr h="40304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</a:tr>
              <a:tr h="3006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</a:tr>
              <a:tr h="736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SyntheticWithOutliers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0" y="922518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Epsilon=1/2*</a:t>
            </a:r>
            <a:r>
              <a:rPr lang="en-US" sz="1800" dirty="0" err="1" smtClean="0"/>
              <a:t>Max_epsilon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38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1560" y="332656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 Result from </a:t>
            </a:r>
            <a:r>
              <a:rPr lang="en-US" dirty="0" smtClean="0"/>
              <a:t>cross-validation experiment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(Algorithm2)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1942291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platform: x64 vs2013 </a:t>
            </a:r>
            <a:r>
              <a:rPr lang="en-US" sz="1800" dirty="0" err="1" smtClean="0"/>
              <a:t>c++</a:t>
            </a:r>
            <a:endParaRPr 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96001"/>
              </p:ext>
            </p:extLst>
          </p:nvPr>
        </p:nvGraphicFramePr>
        <p:xfrm>
          <a:off x="611199" y="2636912"/>
          <a:ext cx="3240360" cy="1803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</a:tr>
              <a:tr h="908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0" y="1942291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Epsilon=1/2*</a:t>
            </a:r>
            <a:r>
              <a:rPr lang="en-US" sz="1800" dirty="0" err="1" smtClean="0"/>
              <a:t>Max_epsilon</a:t>
            </a:r>
            <a:endParaRPr lang="en-US" sz="18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49771"/>
              </p:ext>
            </p:extLst>
          </p:nvPr>
        </p:nvGraphicFramePr>
        <p:xfrm>
          <a:off x="4355975" y="2604646"/>
          <a:ext cx="3888434" cy="1798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9243"/>
                <a:gridCol w="1259243"/>
                <a:gridCol w="1369948"/>
              </a:tblGrid>
              <a:tr h="4659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Accuracy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Our method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Accuracy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LMNN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33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%</a:t>
                      </a:r>
                      <a:endParaRPr lang="en-US" dirty="0" smtClean="0"/>
                    </a:p>
                  </a:txBody>
                  <a:tcPr/>
                </a:tc>
              </a:tr>
              <a:tr h="81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 cross-validation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finished)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2976"/>
            <a:ext cx="3677264" cy="27579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720" y="29460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4.1 </a:t>
            </a:r>
            <a:r>
              <a:rPr lang="en-US" dirty="0"/>
              <a:t>O</a:t>
            </a:r>
            <a:r>
              <a:rPr lang="en-US" dirty="0" smtClean="0"/>
              <a:t>ther results obtained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0874" y="1268760"/>
          <a:ext cx="7128794" cy="1259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  <a:gridCol w="1862354"/>
                <a:gridCol w="2026080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Mnist</a:t>
                      </a:r>
                      <a:r>
                        <a:rPr lang="en-GB" dirty="0" smtClean="0"/>
                        <a:t>(part)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&gt;1.5hour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1400s=23.3</a:t>
                      </a:r>
                      <a:r>
                        <a:rPr lang="en-GB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5762625" cy="50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6016" y="32129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With Algorithm 2</a:t>
            </a:r>
          </a:p>
        </p:txBody>
      </p:sp>
    </p:spTree>
    <p:extLst>
      <p:ext uri="{BB962C8B-B14F-4D97-AF65-F5344CB8AC3E}">
        <p14:creationId xmlns:p14="http://schemas.microsoft.com/office/powerpoint/2010/main" val="369924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0720" y="29460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4.2 </a:t>
            </a:r>
            <a:r>
              <a:rPr lang="en-US" dirty="0" smtClean="0"/>
              <a:t>Works to be done</a:t>
            </a:r>
            <a:endParaRPr 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55576" y="1268760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Previous data are not good enough to plot Trade-off curve that shows growth of outliers. </a:t>
            </a:r>
            <a:r>
              <a:rPr lang="en-US" sz="1800" dirty="0"/>
              <a:t> </a:t>
            </a:r>
            <a:r>
              <a:rPr lang="en-US" sz="1800" dirty="0" smtClean="0"/>
              <a:t>Find a good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Implement LMNN with synthetic data with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Profile and optimize the code.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005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 Original LP Metric Learning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267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3725562" y="548680"/>
            <a:ext cx="4590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 Fast </a:t>
            </a:r>
            <a:r>
              <a:rPr lang="en-US" dirty="0"/>
              <a:t>LP Algorithm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Row and Column Generation</a:t>
            </a:r>
            <a:endParaRPr lang="en-US" dirty="0" smtClean="0"/>
          </a:p>
        </p:txBody>
      </p:sp>
      <p:sp>
        <p:nvSpPr>
          <p:cNvPr id="4" name="流程图: 数据 3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1268507" y="2008192"/>
            <a:ext cx="1406942" cy="57046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Initialize Matrix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(</a:t>
            </a:r>
            <a:r>
              <a:rPr kumimoji="0" lang="en-GB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eg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. Euclidean</a:t>
            </a:r>
            <a:r>
              <a:rPr kumimoji="0" lang="en-GB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Distance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9" name="直接箭头连接符 8"/>
          <p:cNvCxnSpPr>
            <a:stCxn id="8" idx="2"/>
            <a:endCxn id="4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4" idx="4"/>
            <a:endCxn id="5" idx="0"/>
          </p:cNvCxnSpPr>
          <p:nvPr/>
        </p:nvCxnSpPr>
        <p:spPr bwMode="auto">
          <a:xfrm flipH="1">
            <a:off x="1971978" y="1700808"/>
            <a:ext cx="7734" cy="307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流程图: 决策 15"/>
          <p:cNvSpPr/>
          <p:nvPr/>
        </p:nvSpPr>
        <p:spPr bwMode="auto">
          <a:xfrm>
            <a:off x="1155682" y="4611623"/>
            <a:ext cx="1648060" cy="63217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Violation exist 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70" idx="2"/>
            <a:endCxn id="16" idx="0"/>
          </p:cNvCxnSpPr>
          <p:nvPr/>
        </p:nvCxnSpPr>
        <p:spPr bwMode="auto">
          <a:xfrm>
            <a:off x="1971978" y="4385230"/>
            <a:ext cx="7734" cy="226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流程图: 过程 19"/>
          <p:cNvSpPr/>
          <p:nvPr/>
        </p:nvSpPr>
        <p:spPr bwMode="auto">
          <a:xfrm>
            <a:off x="3086995" y="4714139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Add relative constraints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5215756" y="5455839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6" name="肘形连接符 25"/>
          <p:cNvCxnSpPr>
            <a:stCxn id="16" idx="2"/>
            <a:endCxn id="32" idx="2"/>
          </p:cNvCxnSpPr>
          <p:nvPr/>
        </p:nvCxnSpPr>
        <p:spPr bwMode="auto">
          <a:xfrm rot="16200000" flipH="1">
            <a:off x="2394414" y="4829097"/>
            <a:ext cx="392060" cy="12214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1602599" y="5280169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1971978" y="3670476"/>
            <a:ext cx="601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16" idx="3"/>
            <a:endCxn id="20" idx="1"/>
          </p:cNvCxnSpPr>
          <p:nvPr/>
        </p:nvCxnSpPr>
        <p:spPr bwMode="auto">
          <a:xfrm>
            <a:off x="2803742" y="4927711"/>
            <a:ext cx="283253" cy="1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流程图: 数据 31"/>
          <p:cNvSpPr/>
          <p:nvPr/>
        </p:nvSpPr>
        <p:spPr bwMode="auto">
          <a:xfrm>
            <a:off x="3071562" y="5455839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5"/>
            <a:endCxn id="25" idx="1"/>
          </p:cNvCxnSpPr>
          <p:nvPr/>
        </p:nvCxnSpPr>
        <p:spPr bwMode="auto">
          <a:xfrm>
            <a:off x="4238092" y="5635859"/>
            <a:ext cx="9776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17" y="1691084"/>
            <a:ext cx="4496945" cy="1742737"/>
          </a:xfrm>
          <a:prstGeom prst="rect">
            <a:avLst/>
          </a:prstGeom>
        </p:spPr>
      </p:pic>
      <p:sp>
        <p:nvSpPr>
          <p:cNvPr id="57" name="流程图: 过程 56"/>
          <p:cNvSpPr/>
          <p:nvPr/>
        </p:nvSpPr>
        <p:spPr bwMode="auto">
          <a:xfrm>
            <a:off x="1268507" y="2794310"/>
            <a:ext cx="1406942" cy="28648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Initialize constraints</a:t>
            </a:r>
          </a:p>
        </p:txBody>
      </p:sp>
      <p:cxnSp>
        <p:nvCxnSpPr>
          <p:cNvPr id="58" name="直接箭头连接符 57"/>
          <p:cNvCxnSpPr>
            <a:stCxn id="5" idx="2"/>
            <a:endCxn id="57" idx="0"/>
          </p:cNvCxnSpPr>
          <p:nvPr/>
        </p:nvCxnSpPr>
        <p:spPr bwMode="auto">
          <a:xfrm>
            <a:off x="1971978" y="2578659"/>
            <a:ext cx="0" cy="21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流程图: 过程 63"/>
          <p:cNvSpPr/>
          <p:nvPr/>
        </p:nvSpPr>
        <p:spPr bwMode="auto">
          <a:xfrm>
            <a:off x="1270346" y="3430199"/>
            <a:ext cx="1406942" cy="28648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(Re)Solve LP</a:t>
            </a:r>
          </a:p>
        </p:txBody>
      </p:sp>
      <p:cxnSp>
        <p:nvCxnSpPr>
          <p:cNvPr id="65" name="直接箭头连接符 64"/>
          <p:cNvCxnSpPr>
            <a:stCxn id="57" idx="2"/>
            <a:endCxn id="64" idx="0"/>
          </p:cNvCxnSpPr>
          <p:nvPr/>
        </p:nvCxnSpPr>
        <p:spPr bwMode="auto">
          <a:xfrm>
            <a:off x="1971978" y="3080795"/>
            <a:ext cx="1839" cy="34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流程图: 过程 69"/>
          <p:cNvSpPr/>
          <p:nvPr/>
        </p:nvSpPr>
        <p:spPr bwMode="auto">
          <a:xfrm>
            <a:off x="1268507" y="3954011"/>
            <a:ext cx="1406942" cy="4312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Check violation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/>
              <a:t>Of constraints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endCxn id="70" idx="0"/>
          </p:cNvCxnSpPr>
          <p:nvPr/>
        </p:nvCxnSpPr>
        <p:spPr bwMode="auto">
          <a:xfrm>
            <a:off x="1970139" y="3716684"/>
            <a:ext cx="1839" cy="237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肘形连接符 90"/>
          <p:cNvCxnSpPr>
            <a:stCxn id="20" idx="0"/>
            <a:endCxn id="64" idx="3"/>
          </p:cNvCxnSpPr>
          <p:nvPr/>
        </p:nvCxnSpPr>
        <p:spPr bwMode="auto">
          <a:xfrm rot="16200000" flipV="1">
            <a:off x="2635830" y="3614901"/>
            <a:ext cx="1140697" cy="10577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35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67744" y="437884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 Time consumed </a:t>
            </a:r>
          </a:p>
          <a:p>
            <a:r>
              <a:rPr lang="en-US" dirty="0" smtClean="0"/>
              <a:t>compare to the original LP method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1484784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platform: x64 vs2013 </a:t>
            </a:r>
            <a:r>
              <a:rPr lang="en-US" sz="1800" dirty="0" err="1" smtClean="0"/>
              <a:t>c++</a:t>
            </a:r>
            <a:endParaRPr 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20622"/>
              </p:ext>
            </p:extLst>
          </p:nvPr>
        </p:nvGraphicFramePr>
        <p:xfrm>
          <a:off x="611560" y="1988840"/>
          <a:ext cx="7128794" cy="355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  <a:gridCol w="1862354"/>
                <a:gridCol w="2026080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syntheticNoOutliers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6.18</a:t>
                      </a:r>
                      <a:endParaRPr lang="en-US" dirty="0"/>
                    </a:p>
                  </a:txBody>
                  <a:tcPr/>
                </a:tc>
              </a:tr>
              <a:tr h="908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Mnist</a:t>
                      </a:r>
                      <a:r>
                        <a:rPr lang="en-GB" dirty="0" smtClean="0"/>
                        <a:t>(part)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&gt;1.5hour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1400s=23.3</a:t>
                      </a:r>
                      <a:r>
                        <a:rPr lang="en-GB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CIFAR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&gt;&gt;10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&lt;10</a:t>
                      </a:r>
                      <a:r>
                        <a:rPr lang="en-GB" baseline="0" dirty="0" smtClean="0"/>
                        <a:t> hour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26964" y="1064192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fast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0" cy="191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5036" y="1424232"/>
            <a:ext cx="4676" cy="636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5" idx="2"/>
            <a:endCxn id="36" idx="0"/>
          </p:cNvCxnSpPr>
          <p:nvPr/>
        </p:nvCxnSpPr>
        <p:spPr bwMode="auto">
          <a:xfrm>
            <a:off x="1975036" y="3212976"/>
            <a:ext cx="3058" cy="1006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619672" y="318842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36" idx="2"/>
            <a:endCxn id="44" idx="0"/>
          </p:cNvCxnSpPr>
          <p:nvPr/>
        </p:nvCxnSpPr>
        <p:spPr bwMode="auto">
          <a:xfrm>
            <a:off x="1978094" y="4621109"/>
            <a:ext cx="480" cy="690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282784" y="434310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207284" y="670168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 Iterative </a:t>
            </a:r>
            <a:r>
              <a:rPr lang="en-US" dirty="0"/>
              <a:t>LP </a:t>
            </a:r>
            <a:r>
              <a:rPr lang="en-US" dirty="0" smtClean="0"/>
              <a:t>Algorithm 1 </a:t>
            </a:r>
            <a:r>
              <a:rPr lang="en-US" dirty="0"/>
              <a:t>with Row and Column </a:t>
            </a:r>
            <a:r>
              <a:rPr lang="en-US" dirty="0" smtClean="0"/>
              <a:t>Generation</a:t>
            </a:r>
          </a:p>
          <a:p>
            <a:endParaRPr lang="en-GB" dirty="0"/>
          </a:p>
          <a:p>
            <a:r>
              <a:rPr lang="en-GB" dirty="0" smtClean="0"/>
              <a:t>(outlier </a:t>
            </a:r>
            <a:r>
              <a:rPr lang="en-GB" dirty="0"/>
              <a:t>re-insertion </a:t>
            </a:r>
            <a:r>
              <a:rPr lang="en-GB" dirty="0" smtClean="0"/>
              <a:t>outside </a:t>
            </a:r>
            <a:r>
              <a:rPr lang="en-GB" dirty="0"/>
              <a:t>the </a:t>
            </a:r>
            <a:r>
              <a:rPr lang="en-GB" dirty="0" smtClean="0"/>
              <a:t>generations)</a:t>
            </a:r>
            <a:endParaRPr lang="en-US" dirty="0"/>
          </a:p>
        </p:txBody>
      </p:sp>
      <p:sp>
        <p:nvSpPr>
          <p:cNvPr id="36" name="流程图: 过程 35"/>
          <p:cNvSpPr/>
          <p:nvPr/>
        </p:nvSpPr>
        <p:spPr bwMode="auto">
          <a:xfrm>
            <a:off x="1326964" y="4219234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Re-insert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  </a:t>
            </a:r>
            <a:r>
              <a:rPr lang="en-US" altLang="zh-CN" sz="1100" dirty="0" smtClean="0"/>
              <a:t>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3" name="流程图: 决策 42"/>
          <p:cNvSpPr/>
          <p:nvPr/>
        </p:nvSpPr>
        <p:spPr bwMode="auto">
          <a:xfrm>
            <a:off x="3093498" y="4252138"/>
            <a:ext cx="1694074" cy="70516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changed?</a:t>
            </a:r>
          </a:p>
        </p:txBody>
      </p:sp>
      <p:cxnSp>
        <p:nvCxnSpPr>
          <p:cNvPr id="27" name="肘形连接符 26"/>
          <p:cNvCxnSpPr>
            <a:stCxn id="43" idx="3"/>
            <a:endCxn id="90" idx="0"/>
          </p:cNvCxnSpPr>
          <p:nvPr/>
        </p:nvCxnSpPr>
        <p:spPr bwMode="auto">
          <a:xfrm>
            <a:off x="4787572" y="4604719"/>
            <a:ext cx="1331911" cy="53971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本框 45"/>
          <p:cNvSpPr txBox="1"/>
          <p:nvPr/>
        </p:nvSpPr>
        <p:spPr>
          <a:xfrm>
            <a:off x="3329760" y="380339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37" name="肘形连接符 36"/>
          <p:cNvCxnSpPr>
            <a:stCxn id="44" idx="3"/>
            <a:endCxn id="43" idx="2"/>
          </p:cNvCxnSpPr>
          <p:nvPr/>
        </p:nvCxnSpPr>
        <p:spPr bwMode="auto">
          <a:xfrm flipV="1">
            <a:off x="2626646" y="4957299"/>
            <a:ext cx="1313889" cy="49816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肘形连接符 38"/>
          <p:cNvCxnSpPr>
            <a:stCxn id="43" idx="0"/>
          </p:cNvCxnSpPr>
          <p:nvPr/>
        </p:nvCxnSpPr>
        <p:spPr bwMode="auto">
          <a:xfrm rot="16200000" flipV="1">
            <a:off x="2582221" y="2893823"/>
            <a:ext cx="751130" cy="19654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流程图: 过程 55"/>
          <p:cNvSpPr/>
          <p:nvPr/>
        </p:nvSpPr>
        <p:spPr bwMode="auto">
          <a:xfrm>
            <a:off x="1326964" y="1525049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Set epsilon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916199" y="4042177"/>
            <a:ext cx="2016224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4" name="流程图: 过程 43"/>
          <p:cNvSpPr/>
          <p:nvPr/>
        </p:nvSpPr>
        <p:spPr bwMode="auto">
          <a:xfrm>
            <a:off x="1330502" y="5311449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fast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34419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过程 28"/>
          <p:cNvSpPr/>
          <p:nvPr/>
        </p:nvSpPr>
        <p:spPr bwMode="auto">
          <a:xfrm>
            <a:off x="905707" y="2924944"/>
            <a:ext cx="1296144" cy="83425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points back to data with largest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until we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cannot put back any point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1" name="流程图: 过程 30"/>
          <p:cNvSpPr/>
          <p:nvPr/>
        </p:nvSpPr>
        <p:spPr bwMode="auto">
          <a:xfrm>
            <a:off x="899592" y="2060848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31" idx="2"/>
            <a:endCxn id="29" idx="0"/>
          </p:cNvCxnSpPr>
          <p:nvPr/>
        </p:nvCxnSpPr>
        <p:spPr bwMode="auto">
          <a:xfrm>
            <a:off x="1550722" y="2462723"/>
            <a:ext cx="3057" cy="462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755576" y="10242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</a:t>
            </a:r>
            <a:r>
              <a:rPr lang="en-US" dirty="0"/>
              <a:t> Method</a:t>
            </a:r>
            <a:endParaRPr lang="en-US" dirty="0"/>
          </a:p>
        </p:txBody>
      </p:sp>
      <p:cxnSp>
        <p:nvCxnSpPr>
          <p:cNvPr id="11" name="肘形连接符 10"/>
          <p:cNvCxnSpPr>
            <a:stCxn id="40" idx="2"/>
            <a:endCxn id="31" idx="0"/>
          </p:cNvCxnSpPr>
          <p:nvPr/>
        </p:nvCxnSpPr>
        <p:spPr bwMode="auto">
          <a:xfrm rot="5400000">
            <a:off x="2417031" y="157906"/>
            <a:ext cx="1036633" cy="27692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流程图: 过程 39"/>
          <p:cNvSpPr/>
          <p:nvPr/>
        </p:nvSpPr>
        <p:spPr bwMode="auto">
          <a:xfrm>
            <a:off x="3059832" y="499068"/>
            <a:ext cx="2520280" cy="52514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Re-insert </a:t>
            </a:r>
            <a:r>
              <a:rPr lang="en-US" altLang="zh-CN" dirty="0">
                <a:solidFill>
                  <a:srgbClr val="000000"/>
                </a:solidFill>
              </a:rPr>
              <a:t>outliers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771800" y="365597"/>
            <a:ext cx="3168352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22984" y="112577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MILP </a:t>
            </a:r>
            <a:r>
              <a:rPr lang="en-US" dirty="0"/>
              <a:t>Method</a:t>
            </a:r>
            <a:endParaRPr 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77" y="2719466"/>
            <a:ext cx="5238750" cy="2667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84" y="2044485"/>
            <a:ext cx="4838700" cy="200025"/>
          </a:xfrm>
          <a:prstGeom prst="rect">
            <a:avLst/>
          </a:prstGeom>
        </p:spPr>
      </p:pic>
      <p:cxnSp>
        <p:nvCxnSpPr>
          <p:cNvPr id="41" name="肘形连接符 40"/>
          <p:cNvCxnSpPr>
            <a:endCxn id="26" idx="0"/>
          </p:cNvCxnSpPr>
          <p:nvPr/>
        </p:nvCxnSpPr>
        <p:spPr bwMode="auto">
          <a:xfrm>
            <a:off x="4319972" y="1540995"/>
            <a:ext cx="1769062" cy="5034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 bwMode="auto">
          <a:xfrm>
            <a:off x="3317538" y="2044485"/>
            <a:ext cx="5286909" cy="334198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3725562" y="548680"/>
            <a:ext cx="4878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 Iterative LP Algorithm 2 with Row and Column </a:t>
            </a:r>
            <a:r>
              <a:rPr lang="en-US" dirty="0" smtClean="0"/>
              <a:t>Generation</a:t>
            </a:r>
          </a:p>
          <a:p>
            <a:endParaRPr lang="en-GB" dirty="0" smtClean="0"/>
          </a:p>
          <a:p>
            <a:r>
              <a:rPr lang="en-GB" dirty="0" smtClean="0"/>
              <a:t>(outlier re-insertion inside the loop)</a:t>
            </a:r>
            <a:endParaRPr lang="en-US" dirty="0"/>
          </a:p>
        </p:txBody>
      </p:sp>
      <p:sp>
        <p:nvSpPr>
          <p:cNvPr id="4" name="流程图: 数据 3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1276241" y="1807576"/>
            <a:ext cx="1406942" cy="57046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Initialize Matrix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(</a:t>
            </a:r>
            <a:r>
              <a:rPr kumimoji="0" lang="en-GB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eg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. Euclidean</a:t>
            </a:r>
            <a:r>
              <a:rPr kumimoji="0" lang="en-GB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Distance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9" name="直接箭头连接符 8"/>
          <p:cNvCxnSpPr>
            <a:stCxn id="8" idx="2"/>
            <a:endCxn id="4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4" idx="4"/>
            <a:endCxn id="5" idx="0"/>
          </p:cNvCxnSpPr>
          <p:nvPr/>
        </p:nvCxnSpPr>
        <p:spPr bwMode="auto">
          <a:xfrm>
            <a:off x="1979712" y="1700808"/>
            <a:ext cx="0" cy="106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流程图: 决策 15"/>
          <p:cNvSpPr/>
          <p:nvPr/>
        </p:nvSpPr>
        <p:spPr bwMode="auto">
          <a:xfrm>
            <a:off x="1141925" y="4987259"/>
            <a:ext cx="1648060" cy="63217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Violation exist 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70" idx="2"/>
            <a:endCxn id="16" idx="0"/>
          </p:cNvCxnSpPr>
          <p:nvPr/>
        </p:nvCxnSpPr>
        <p:spPr bwMode="auto">
          <a:xfrm>
            <a:off x="1965954" y="4700774"/>
            <a:ext cx="1" cy="2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流程图: 过程 19"/>
          <p:cNvSpPr/>
          <p:nvPr/>
        </p:nvSpPr>
        <p:spPr bwMode="auto">
          <a:xfrm>
            <a:off x="3077490" y="3613841"/>
            <a:ext cx="1296144" cy="463231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Add relative constraints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5215756" y="5455839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6" name="肘形连接符 25"/>
          <p:cNvCxnSpPr>
            <a:stCxn id="16" idx="2"/>
            <a:endCxn id="32" idx="2"/>
          </p:cNvCxnSpPr>
          <p:nvPr/>
        </p:nvCxnSpPr>
        <p:spPr bwMode="auto">
          <a:xfrm rot="16200000" flipH="1">
            <a:off x="2575353" y="5010036"/>
            <a:ext cx="16424" cy="12352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2203265" y="566489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1971978" y="3670476"/>
            <a:ext cx="601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流程图: 数据 31"/>
          <p:cNvSpPr/>
          <p:nvPr/>
        </p:nvSpPr>
        <p:spPr bwMode="auto">
          <a:xfrm>
            <a:off x="3071562" y="5455839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5"/>
            <a:endCxn id="25" idx="1"/>
          </p:cNvCxnSpPr>
          <p:nvPr/>
        </p:nvCxnSpPr>
        <p:spPr bwMode="auto">
          <a:xfrm>
            <a:off x="4238092" y="5635859"/>
            <a:ext cx="9776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08" y="2334335"/>
            <a:ext cx="4496945" cy="1742737"/>
          </a:xfrm>
          <a:prstGeom prst="rect">
            <a:avLst/>
          </a:prstGeom>
        </p:spPr>
      </p:pic>
      <p:sp>
        <p:nvSpPr>
          <p:cNvPr id="57" name="流程图: 过程 56"/>
          <p:cNvSpPr/>
          <p:nvPr/>
        </p:nvSpPr>
        <p:spPr bwMode="auto">
          <a:xfrm>
            <a:off x="1276241" y="2529177"/>
            <a:ext cx="1406942" cy="28648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Initialize constraints</a:t>
            </a:r>
          </a:p>
        </p:txBody>
      </p:sp>
      <p:cxnSp>
        <p:nvCxnSpPr>
          <p:cNvPr id="58" name="直接箭头连接符 57"/>
          <p:cNvCxnSpPr>
            <a:stCxn id="5" idx="2"/>
            <a:endCxn id="57" idx="0"/>
          </p:cNvCxnSpPr>
          <p:nvPr/>
        </p:nvCxnSpPr>
        <p:spPr bwMode="auto">
          <a:xfrm>
            <a:off x="1979712" y="2378043"/>
            <a:ext cx="0" cy="151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流程图: 过程 63"/>
          <p:cNvSpPr/>
          <p:nvPr/>
        </p:nvSpPr>
        <p:spPr bwMode="auto">
          <a:xfrm>
            <a:off x="1276241" y="3069615"/>
            <a:ext cx="1406942" cy="28648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(Re)Solve LP</a:t>
            </a:r>
          </a:p>
        </p:txBody>
      </p:sp>
      <p:cxnSp>
        <p:nvCxnSpPr>
          <p:cNvPr id="65" name="直接箭头连接符 64"/>
          <p:cNvCxnSpPr>
            <a:stCxn id="57" idx="2"/>
            <a:endCxn id="64" idx="0"/>
          </p:cNvCxnSpPr>
          <p:nvPr/>
        </p:nvCxnSpPr>
        <p:spPr bwMode="auto">
          <a:xfrm>
            <a:off x="1979712" y="2815662"/>
            <a:ext cx="0" cy="253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流程图: 过程 69"/>
          <p:cNvSpPr/>
          <p:nvPr/>
        </p:nvSpPr>
        <p:spPr bwMode="auto">
          <a:xfrm>
            <a:off x="1262483" y="4269555"/>
            <a:ext cx="1406942" cy="4312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Check violation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/>
              <a:t>Of constraints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36" idx="2"/>
            <a:endCxn id="70" idx="0"/>
          </p:cNvCxnSpPr>
          <p:nvPr/>
        </p:nvCxnSpPr>
        <p:spPr bwMode="auto">
          <a:xfrm flipH="1">
            <a:off x="1965954" y="3967287"/>
            <a:ext cx="6024" cy="302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肘形连接符 90"/>
          <p:cNvCxnSpPr>
            <a:stCxn id="20" idx="0"/>
            <a:endCxn id="64" idx="3"/>
          </p:cNvCxnSpPr>
          <p:nvPr/>
        </p:nvCxnSpPr>
        <p:spPr bwMode="auto">
          <a:xfrm rot="16200000" flipV="1">
            <a:off x="3003882" y="2892160"/>
            <a:ext cx="400983" cy="10423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流程图: 过程 35"/>
          <p:cNvSpPr/>
          <p:nvPr/>
        </p:nvSpPr>
        <p:spPr bwMode="auto">
          <a:xfrm>
            <a:off x="1268507" y="3581140"/>
            <a:ext cx="1406942" cy="38614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Create set of alleged outliers.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64" idx="2"/>
            <a:endCxn id="36" idx="0"/>
          </p:cNvCxnSpPr>
          <p:nvPr/>
        </p:nvCxnSpPr>
        <p:spPr bwMode="auto">
          <a:xfrm flipH="1">
            <a:off x="1971978" y="3356100"/>
            <a:ext cx="7734" cy="225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16" idx="3"/>
            <a:endCxn id="49" idx="2"/>
          </p:cNvCxnSpPr>
          <p:nvPr/>
        </p:nvCxnSpPr>
        <p:spPr bwMode="auto">
          <a:xfrm flipV="1">
            <a:off x="2789985" y="4896070"/>
            <a:ext cx="929649" cy="4072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流程图: 过程 48"/>
          <p:cNvSpPr/>
          <p:nvPr/>
        </p:nvSpPr>
        <p:spPr bwMode="auto">
          <a:xfrm>
            <a:off x="3016163" y="4448655"/>
            <a:ext cx="1406942" cy="44741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Determine and reinsert outliers</a:t>
            </a:r>
          </a:p>
        </p:txBody>
      </p:sp>
      <p:cxnSp>
        <p:nvCxnSpPr>
          <p:cNvPr id="82" name="直接箭头连接符 81"/>
          <p:cNvCxnSpPr>
            <a:stCxn id="49" idx="0"/>
            <a:endCxn id="20" idx="2"/>
          </p:cNvCxnSpPr>
          <p:nvPr/>
        </p:nvCxnSpPr>
        <p:spPr bwMode="auto">
          <a:xfrm flipV="1">
            <a:off x="3719634" y="4077072"/>
            <a:ext cx="5928" cy="371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30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1560" y="332656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2.3 Time consumed 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1484784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platform: x64 vs2013 </a:t>
            </a:r>
            <a:r>
              <a:rPr lang="en-US" sz="1800" dirty="0" err="1" smtClean="0"/>
              <a:t>c++</a:t>
            </a:r>
            <a:endParaRPr 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01369"/>
              </p:ext>
            </p:extLst>
          </p:nvPr>
        </p:nvGraphicFramePr>
        <p:xfrm>
          <a:off x="611560" y="1988840"/>
          <a:ext cx="7128794" cy="2814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  <a:gridCol w="1862354"/>
                <a:gridCol w="2026080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Algorithm 1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Algorithm 2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syntheticNoOutliers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41.47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8.43</a:t>
                      </a:r>
                      <a:endParaRPr lang="en-US" dirty="0"/>
                    </a:p>
                  </a:txBody>
                  <a:tcPr/>
                </a:tc>
              </a:tr>
              <a:tr h="908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0" y="1484784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Epsilon=1/2*</a:t>
            </a:r>
            <a:r>
              <a:rPr lang="en-US" sz="1800" dirty="0" err="1" smtClean="0"/>
              <a:t>Max_epsilon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3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126876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most of the cases, the result are the same.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In some cases with different epsilon, results turn out to be different.</a:t>
            </a:r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899592" y="232315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For example: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18398"/>
              </p:ext>
            </p:extLst>
          </p:nvPr>
        </p:nvGraphicFramePr>
        <p:xfrm>
          <a:off x="893837" y="2996952"/>
          <a:ext cx="7704855" cy="1249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8709"/>
                <a:gridCol w="700441"/>
                <a:gridCol w="622614"/>
                <a:gridCol w="700441"/>
                <a:gridCol w="2012847"/>
                <a:gridCol w="2189803"/>
              </a:tblGrid>
              <a:tr h="3257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782</Words>
  <Application>Microsoft Office PowerPoint</Application>
  <PresentationFormat>全屏显示(4:3)</PresentationFormat>
  <Paragraphs>327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116</cp:revision>
  <dcterms:created xsi:type="dcterms:W3CDTF">2011-02-01T19:47:01Z</dcterms:created>
  <dcterms:modified xsi:type="dcterms:W3CDTF">2017-04-06T14:38:14Z</dcterms:modified>
</cp:coreProperties>
</file>