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sldIdLst>
    <p:sldId id="256" r:id="rId2"/>
    <p:sldId id="289" r:id="rId3"/>
    <p:sldId id="310" r:id="rId4"/>
    <p:sldId id="311" r:id="rId5"/>
    <p:sldId id="318" r:id="rId6"/>
    <p:sldId id="312" r:id="rId7"/>
    <p:sldId id="290" r:id="rId8"/>
    <p:sldId id="321" r:id="rId9"/>
    <p:sldId id="322" r:id="rId10"/>
    <p:sldId id="324" r:id="rId11"/>
    <p:sldId id="323" r:id="rId12"/>
    <p:sldId id="325" r:id="rId13"/>
    <p:sldId id="274" r:id="rId1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75" autoAdjust="0"/>
    <p:restoredTop sz="90621" autoAdjust="0"/>
  </p:normalViewPr>
  <p:slideViewPr>
    <p:cSldViewPr>
      <p:cViewPr varScale="1">
        <p:scale>
          <a:sx n="105" d="100"/>
          <a:sy n="105" d="100"/>
        </p:scale>
        <p:origin x="207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873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739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749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5426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67800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5526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719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3399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1368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91475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04528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 descr="LU_ppt_template_interior.jpg                                   001A8C49Macintosh HD                   7C263236: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3175"/>
            <a:ext cx="9140825" cy="685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8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8" descr="LU_ppt_template_cover.jpg                                      001A8C49Macintosh HD                   7C263236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75"/>
            <a:ext cx="9140825" cy="685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ext Box 5"/>
          <p:cNvSpPr txBox="1">
            <a:spLocks noChangeArrowheads="1"/>
          </p:cNvSpPr>
          <p:nvPr/>
        </p:nvSpPr>
        <p:spPr bwMode="auto">
          <a:xfrm>
            <a:off x="1905000" y="3200400"/>
            <a:ext cx="624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endParaRPr lang="zh-CN" altLang="zh-CN">
              <a:ea typeface="宋体" panose="02010600030101010101" pitchFamily="2" charset="-122"/>
            </a:endParaRPr>
          </a:p>
        </p:txBody>
      </p:sp>
      <p:sp>
        <p:nvSpPr>
          <p:cNvPr id="2052" name="Text Box 7"/>
          <p:cNvSpPr txBox="1">
            <a:spLocks noGrp="1" noChangeArrowheads="1"/>
          </p:cNvSpPr>
          <p:nvPr>
            <p:ph type="subTitle" idx="1"/>
          </p:nvPr>
        </p:nvSpPr>
        <p:spPr bwMode="auto">
          <a:xfrm>
            <a:off x="1752600" y="3284538"/>
            <a:ext cx="6400800" cy="990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spcBef>
                <a:spcPct val="0"/>
              </a:spcBef>
            </a:pPr>
            <a:r>
              <a:rPr lang="en-US" altLang="zh-CN" sz="3600" dirty="0" smtClean="0">
                <a:solidFill>
                  <a:schemeClr val="bg1"/>
                </a:solidFill>
                <a:latin typeface="Adobe Garamond Pro" charset="0"/>
                <a:ea typeface="宋体" panose="02010600030101010101" pitchFamily="2" charset="-122"/>
              </a:rPr>
              <a:t>1/6 Report</a:t>
            </a:r>
          </a:p>
          <a:p>
            <a:pPr algn="r">
              <a:spcBef>
                <a:spcPct val="0"/>
              </a:spcBef>
            </a:pPr>
            <a:r>
              <a:rPr lang="en-US" altLang="zh-CN" sz="2000" dirty="0" smtClean="0">
                <a:solidFill>
                  <a:schemeClr val="bg1"/>
                </a:solidFill>
                <a:latin typeface="Adobe Garamond Pro" charset="0"/>
                <a:ea typeface="宋体" panose="02010600030101010101" pitchFamily="2" charset="-122"/>
              </a:rPr>
              <a:t>By Bolun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420888"/>
            <a:ext cx="4002847" cy="300213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43608" y="692696"/>
            <a:ext cx="649192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SVM</a:t>
            </a:r>
          </a:p>
          <a:p>
            <a:r>
              <a:rPr lang="en-US" dirty="0" smtClean="0"/>
              <a:t>(Support </a:t>
            </a:r>
            <a:r>
              <a:rPr lang="en-US" dirty="0"/>
              <a:t>Vector Machine</a:t>
            </a:r>
            <a:r>
              <a:rPr lang="en-US" dirty="0" smtClean="0"/>
              <a:t>)</a:t>
            </a:r>
          </a:p>
          <a:p>
            <a:r>
              <a:rPr lang="en-US" dirty="0" smtClean="0"/>
              <a:t>Without kernel</a:t>
            </a:r>
          </a:p>
          <a:p>
            <a:r>
              <a:rPr lang="en-US" dirty="0" smtClean="0"/>
              <a:t>in python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5544" y="4509120"/>
            <a:ext cx="280035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21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8" name="文本框 3097"/>
          <p:cNvSpPr txBox="1"/>
          <p:nvPr/>
        </p:nvSpPr>
        <p:spPr>
          <a:xfrm>
            <a:off x="1043608" y="692696"/>
            <a:ext cx="649192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SVM</a:t>
            </a:r>
          </a:p>
          <a:p>
            <a:r>
              <a:rPr lang="en-US" dirty="0" smtClean="0"/>
              <a:t>(Support </a:t>
            </a:r>
            <a:r>
              <a:rPr lang="en-US" dirty="0"/>
              <a:t>Vector Machine</a:t>
            </a:r>
            <a:r>
              <a:rPr lang="en-US" dirty="0" smtClean="0"/>
              <a:t>)</a:t>
            </a:r>
          </a:p>
          <a:p>
            <a:r>
              <a:rPr lang="en-US" dirty="0" smtClean="0"/>
              <a:t>Without kernel</a:t>
            </a:r>
          </a:p>
          <a:p>
            <a:r>
              <a:rPr lang="en-US" dirty="0" smtClean="0"/>
              <a:t>in python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104" y="4509120"/>
            <a:ext cx="2667000" cy="60007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850615"/>
            <a:ext cx="4809735" cy="3607301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8062" y="836712"/>
            <a:ext cx="2628217" cy="2327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428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755574" y="1532616"/>
            <a:ext cx="649192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SVM</a:t>
            </a:r>
            <a:r>
              <a:rPr lang="en-US" dirty="0"/>
              <a:t> </a:t>
            </a:r>
            <a:r>
              <a:rPr lang="en-US" dirty="0" smtClean="0"/>
              <a:t>With kernel in python</a:t>
            </a:r>
          </a:p>
          <a:p>
            <a:r>
              <a:rPr lang="en-US" dirty="0" smtClean="0"/>
              <a:t>Our method in python</a:t>
            </a:r>
          </a:p>
          <a:p>
            <a:r>
              <a:rPr lang="en-US" dirty="0" smtClean="0"/>
              <a:t>ANN method</a:t>
            </a:r>
          </a:p>
          <a:p>
            <a:r>
              <a:rPr lang="en-US" dirty="0" smtClean="0"/>
              <a:t>Comparison of all methods we have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755575" y="673184"/>
            <a:ext cx="64919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Pending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6944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8" descr="LU_ppt_template_cover.jpg                                      001A8C49Macintosh HD                   7C263236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75"/>
            <a:ext cx="9140825" cy="685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Text Box 5"/>
          <p:cNvSpPr txBox="1">
            <a:spLocks noChangeArrowheads="1"/>
          </p:cNvSpPr>
          <p:nvPr/>
        </p:nvSpPr>
        <p:spPr bwMode="auto">
          <a:xfrm>
            <a:off x="1905000" y="3200400"/>
            <a:ext cx="624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endParaRPr lang="zh-CN" altLang="zh-CN">
              <a:ea typeface="宋体" panose="02010600030101010101" pitchFamily="2" charset="-122"/>
            </a:endParaRPr>
          </a:p>
        </p:txBody>
      </p:sp>
      <p:sp>
        <p:nvSpPr>
          <p:cNvPr id="6148" name="Text Box 7"/>
          <p:cNvSpPr txBox="1">
            <a:spLocks noGrp="1" noChangeArrowheads="1"/>
          </p:cNvSpPr>
          <p:nvPr>
            <p:ph type="subTitle" idx="1"/>
          </p:nvPr>
        </p:nvSpPr>
        <p:spPr bwMode="auto">
          <a:xfrm>
            <a:off x="1571625" y="2857500"/>
            <a:ext cx="6400800" cy="990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spcBef>
                <a:spcPct val="0"/>
              </a:spcBef>
            </a:pPr>
            <a:r>
              <a:rPr lang="en-US" altLang="zh-CN" sz="3600" smtClean="0">
                <a:solidFill>
                  <a:schemeClr val="bg1"/>
                </a:solidFill>
                <a:latin typeface="Adobe Garamond Pro" charset="0"/>
                <a:ea typeface="宋体" panose="02010600030101010101" pitchFamily="2" charset="-122"/>
              </a:rPr>
              <a:t>Thank you 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流程图: 数据 2"/>
          <p:cNvSpPr/>
          <p:nvPr/>
        </p:nvSpPr>
        <p:spPr bwMode="auto">
          <a:xfrm>
            <a:off x="1331640" y="1340768"/>
            <a:ext cx="1296144" cy="360040"/>
          </a:xfrm>
          <a:prstGeom prst="flowChartInputOutpu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Input Data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sp>
        <p:nvSpPr>
          <p:cNvPr id="4" name="流程图: 过程 3"/>
          <p:cNvSpPr/>
          <p:nvPr/>
        </p:nvSpPr>
        <p:spPr bwMode="auto">
          <a:xfrm>
            <a:off x="1331640" y="2060848"/>
            <a:ext cx="1296144" cy="288032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Solve LP</a:t>
            </a:r>
          </a:p>
        </p:txBody>
      </p:sp>
      <p:sp>
        <p:nvSpPr>
          <p:cNvPr id="5" name="流程图: 决策 4"/>
          <p:cNvSpPr/>
          <p:nvPr/>
        </p:nvSpPr>
        <p:spPr bwMode="auto">
          <a:xfrm>
            <a:off x="1326964" y="2636912"/>
            <a:ext cx="1296144" cy="576064"/>
          </a:xfrm>
          <a:prstGeom prst="flowChartDecisio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Outliers exist?</a:t>
            </a:r>
          </a:p>
        </p:txBody>
      </p:sp>
      <p:sp>
        <p:nvSpPr>
          <p:cNvPr id="8" name="流程图: 过程 7"/>
          <p:cNvSpPr/>
          <p:nvPr/>
        </p:nvSpPr>
        <p:spPr bwMode="auto">
          <a:xfrm>
            <a:off x="2915816" y="2055826"/>
            <a:ext cx="1296144" cy="437069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Delete Outliers from data</a:t>
            </a:r>
          </a:p>
        </p:txBody>
      </p:sp>
      <p:sp>
        <p:nvSpPr>
          <p:cNvPr id="7" name="圆角矩形 6"/>
          <p:cNvSpPr/>
          <p:nvPr/>
        </p:nvSpPr>
        <p:spPr bwMode="auto">
          <a:xfrm>
            <a:off x="1396634" y="512676"/>
            <a:ext cx="1156804" cy="36004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Start</a:t>
            </a:r>
          </a:p>
        </p:txBody>
      </p:sp>
      <p:cxnSp>
        <p:nvCxnSpPr>
          <p:cNvPr id="10" name="直接箭头连接符 9"/>
          <p:cNvCxnSpPr>
            <a:stCxn id="7" idx="2"/>
            <a:endCxn id="3" idx="1"/>
          </p:cNvCxnSpPr>
          <p:nvPr/>
        </p:nvCxnSpPr>
        <p:spPr bwMode="auto">
          <a:xfrm>
            <a:off x="1975036" y="872716"/>
            <a:ext cx="4676" cy="4680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直接箭头连接符 11"/>
          <p:cNvCxnSpPr>
            <a:stCxn id="3" idx="4"/>
            <a:endCxn id="4" idx="0"/>
          </p:cNvCxnSpPr>
          <p:nvPr/>
        </p:nvCxnSpPr>
        <p:spPr bwMode="auto">
          <a:xfrm>
            <a:off x="1979712" y="1700808"/>
            <a:ext cx="0" cy="3600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接箭头连接符 13"/>
          <p:cNvCxnSpPr>
            <a:stCxn id="4" idx="2"/>
            <a:endCxn id="5" idx="0"/>
          </p:cNvCxnSpPr>
          <p:nvPr/>
        </p:nvCxnSpPr>
        <p:spPr bwMode="auto">
          <a:xfrm flipH="1">
            <a:off x="1975036" y="2348880"/>
            <a:ext cx="4676" cy="2880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肘形连接符 15"/>
          <p:cNvCxnSpPr>
            <a:stCxn id="5" idx="3"/>
            <a:endCxn id="8" idx="2"/>
          </p:cNvCxnSpPr>
          <p:nvPr/>
        </p:nvCxnSpPr>
        <p:spPr bwMode="auto">
          <a:xfrm flipV="1">
            <a:off x="2623108" y="2492895"/>
            <a:ext cx="940780" cy="432049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文本框 16"/>
          <p:cNvSpPr txBox="1"/>
          <p:nvPr/>
        </p:nvSpPr>
        <p:spPr>
          <a:xfrm>
            <a:off x="2877926" y="2655545"/>
            <a:ext cx="432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Yes</a:t>
            </a:r>
            <a:endParaRPr lang="en-US" sz="1100" dirty="0"/>
          </a:p>
        </p:txBody>
      </p:sp>
      <p:cxnSp>
        <p:nvCxnSpPr>
          <p:cNvPr id="19" name="肘形连接符 18"/>
          <p:cNvCxnSpPr>
            <a:stCxn id="8" idx="0"/>
          </p:cNvCxnSpPr>
          <p:nvPr/>
        </p:nvCxnSpPr>
        <p:spPr bwMode="auto">
          <a:xfrm rot="16200000" flipV="1">
            <a:off x="2681966" y="1173903"/>
            <a:ext cx="174996" cy="1588849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流程图: 过程 23"/>
          <p:cNvSpPr/>
          <p:nvPr/>
        </p:nvSpPr>
        <p:spPr bwMode="auto">
          <a:xfrm>
            <a:off x="1331640" y="4252138"/>
            <a:ext cx="1296144" cy="430293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Put a point back to data in order</a:t>
            </a:r>
          </a:p>
        </p:txBody>
      </p:sp>
      <p:sp>
        <p:nvSpPr>
          <p:cNvPr id="25" name="流程图: 决策 24"/>
          <p:cNvSpPr/>
          <p:nvPr/>
        </p:nvSpPr>
        <p:spPr bwMode="auto">
          <a:xfrm>
            <a:off x="1331640" y="4906375"/>
            <a:ext cx="1296144" cy="576064"/>
          </a:xfrm>
          <a:prstGeom prst="flowChartDecisio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Is it an</a:t>
            </a:r>
            <a:r>
              <a:rPr kumimoji="0" lang="en-US" sz="11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outlier?</a:t>
            </a:r>
          </a:p>
        </p:txBody>
      </p:sp>
      <p:cxnSp>
        <p:nvCxnSpPr>
          <p:cNvPr id="28" name="直接箭头连接符 27"/>
          <p:cNvCxnSpPr>
            <a:stCxn id="5" idx="2"/>
            <a:endCxn id="24" idx="0"/>
          </p:cNvCxnSpPr>
          <p:nvPr/>
        </p:nvCxnSpPr>
        <p:spPr bwMode="auto">
          <a:xfrm>
            <a:off x="1975036" y="3212976"/>
            <a:ext cx="4676" cy="103916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文本框 29"/>
          <p:cNvSpPr txBox="1"/>
          <p:nvPr/>
        </p:nvSpPr>
        <p:spPr>
          <a:xfrm>
            <a:off x="1669648" y="3180730"/>
            <a:ext cx="432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No</a:t>
            </a:r>
            <a:endParaRPr lang="en-US" sz="1100" dirty="0"/>
          </a:p>
        </p:txBody>
      </p:sp>
      <p:cxnSp>
        <p:nvCxnSpPr>
          <p:cNvPr id="33" name="直接箭头连接符 32"/>
          <p:cNvCxnSpPr>
            <a:stCxn id="24" idx="2"/>
            <a:endCxn id="25" idx="0"/>
          </p:cNvCxnSpPr>
          <p:nvPr/>
        </p:nvCxnSpPr>
        <p:spPr bwMode="auto">
          <a:xfrm>
            <a:off x="1979712" y="4682431"/>
            <a:ext cx="0" cy="22394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流程图: 过程 34"/>
          <p:cNvSpPr/>
          <p:nvPr/>
        </p:nvSpPr>
        <p:spPr bwMode="auto">
          <a:xfrm>
            <a:off x="3732039" y="4979260"/>
            <a:ext cx="1296144" cy="430293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Delete the point from  data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2635313" y="4966084"/>
            <a:ext cx="432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Yes</a:t>
            </a:r>
            <a:endParaRPr lang="en-US" sz="1100" dirty="0"/>
          </a:p>
        </p:txBody>
      </p:sp>
      <p:sp>
        <p:nvSpPr>
          <p:cNvPr id="49" name="文本框 48"/>
          <p:cNvSpPr txBox="1"/>
          <p:nvPr/>
        </p:nvSpPr>
        <p:spPr>
          <a:xfrm>
            <a:off x="1971978" y="5664354"/>
            <a:ext cx="432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No</a:t>
            </a:r>
            <a:endParaRPr lang="en-US" sz="1100" dirty="0"/>
          </a:p>
        </p:txBody>
      </p:sp>
      <p:sp>
        <p:nvSpPr>
          <p:cNvPr id="71" name="流程图: 决策 70"/>
          <p:cNvSpPr/>
          <p:nvPr/>
        </p:nvSpPr>
        <p:spPr bwMode="auto">
          <a:xfrm>
            <a:off x="3376298" y="3807155"/>
            <a:ext cx="2007625" cy="704397"/>
          </a:xfrm>
          <a:prstGeom prst="flowChartDecisio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Loop a whole sequence?</a:t>
            </a:r>
            <a:endParaRPr kumimoji="0" lang="en-US" sz="11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4016636" y="3594344"/>
            <a:ext cx="432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Yes</a:t>
            </a:r>
            <a:endParaRPr lang="en-US" sz="1100" dirty="0"/>
          </a:p>
        </p:txBody>
      </p:sp>
      <p:sp>
        <p:nvSpPr>
          <p:cNvPr id="90" name="圆角矩形 89"/>
          <p:cNvSpPr/>
          <p:nvPr/>
        </p:nvSpPr>
        <p:spPr bwMode="auto">
          <a:xfrm>
            <a:off x="5541081" y="5144432"/>
            <a:ext cx="1156804" cy="36004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/>
              <a:t>End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sp>
        <p:nvSpPr>
          <p:cNvPr id="3098" name="文本框 3097"/>
          <p:cNvSpPr txBox="1"/>
          <p:nvPr/>
        </p:nvSpPr>
        <p:spPr>
          <a:xfrm>
            <a:off x="4488785" y="692696"/>
            <a:ext cx="40436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 </a:t>
            </a:r>
            <a:r>
              <a:rPr lang="en-US" altLang="zh-CN" dirty="0" smtClean="0"/>
              <a:t>i</a:t>
            </a:r>
            <a:r>
              <a:rPr lang="en-US" dirty="0" smtClean="0"/>
              <a:t>teration with putting back points</a:t>
            </a:r>
            <a:r>
              <a:rPr lang="zh-CN" altLang="en-US" dirty="0" smtClean="0"/>
              <a:t>（</a:t>
            </a:r>
            <a:r>
              <a:rPr lang="en-US" altLang="zh-CN" dirty="0" smtClean="0"/>
              <a:t>fixed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dirty="0" smtClean="0"/>
              <a:t>Method 2</a:t>
            </a:r>
          </a:p>
          <a:p>
            <a:r>
              <a:rPr lang="en-US" dirty="0" smtClean="0"/>
              <a:t>( Method 1 is Using LP only)</a:t>
            </a:r>
          </a:p>
        </p:txBody>
      </p:sp>
      <p:cxnSp>
        <p:nvCxnSpPr>
          <p:cNvPr id="26" name="直接箭头连接符 25"/>
          <p:cNvCxnSpPr>
            <a:stCxn id="35" idx="0"/>
            <a:endCxn id="71" idx="2"/>
          </p:cNvCxnSpPr>
          <p:nvPr/>
        </p:nvCxnSpPr>
        <p:spPr bwMode="auto">
          <a:xfrm flipV="1">
            <a:off x="4380111" y="4511552"/>
            <a:ext cx="0" cy="46770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直接箭头连接符 33"/>
          <p:cNvCxnSpPr>
            <a:stCxn id="25" idx="3"/>
            <a:endCxn id="35" idx="1"/>
          </p:cNvCxnSpPr>
          <p:nvPr/>
        </p:nvCxnSpPr>
        <p:spPr bwMode="auto">
          <a:xfrm>
            <a:off x="2627784" y="5194407"/>
            <a:ext cx="110425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肘形连接符 39"/>
          <p:cNvCxnSpPr>
            <a:stCxn id="25" idx="2"/>
          </p:cNvCxnSpPr>
          <p:nvPr/>
        </p:nvCxnSpPr>
        <p:spPr bwMode="auto">
          <a:xfrm rot="5400000" flipH="1" flipV="1">
            <a:off x="2806439" y="3908769"/>
            <a:ext cx="746943" cy="2400398"/>
          </a:xfrm>
          <a:prstGeom prst="bentConnector4">
            <a:avLst>
              <a:gd name="adj1" fmla="val -30605"/>
              <a:gd name="adj2" fmla="val 13516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" name="流程图: 数据 54"/>
          <p:cNvSpPr/>
          <p:nvPr/>
        </p:nvSpPr>
        <p:spPr bwMode="auto">
          <a:xfrm>
            <a:off x="5471411" y="4287264"/>
            <a:ext cx="1296144" cy="360040"/>
          </a:xfrm>
          <a:prstGeom prst="flowChartInputOutpu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100" dirty="0"/>
              <a:t>O</a:t>
            </a:r>
            <a: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utput Data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cxnSp>
        <p:nvCxnSpPr>
          <p:cNvPr id="48" name="直接箭头连接符 47"/>
          <p:cNvCxnSpPr>
            <a:stCxn id="55" idx="4"/>
            <a:endCxn id="90" idx="0"/>
          </p:cNvCxnSpPr>
          <p:nvPr/>
        </p:nvCxnSpPr>
        <p:spPr bwMode="auto">
          <a:xfrm>
            <a:off x="6119483" y="4647304"/>
            <a:ext cx="0" cy="4971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" name="流程图: 决策 49"/>
          <p:cNvSpPr/>
          <p:nvPr/>
        </p:nvSpPr>
        <p:spPr bwMode="auto">
          <a:xfrm>
            <a:off x="3384646" y="2990943"/>
            <a:ext cx="1961874" cy="576064"/>
          </a:xfrm>
          <a:prstGeom prst="flowChartDecisio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 smtClean="0"/>
              <a:t># of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Outliers changed?</a:t>
            </a:r>
          </a:p>
        </p:txBody>
      </p:sp>
      <p:cxnSp>
        <p:nvCxnSpPr>
          <p:cNvPr id="38" name="直接箭头连接符 37"/>
          <p:cNvCxnSpPr>
            <a:stCxn id="71" idx="0"/>
            <a:endCxn id="50" idx="2"/>
          </p:cNvCxnSpPr>
          <p:nvPr/>
        </p:nvCxnSpPr>
        <p:spPr bwMode="auto">
          <a:xfrm flipH="1" flipV="1">
            <a:off x="4365583" y="3567007"/>
            <a:ext cx="14528" cy="2401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7" name="流程图: 过程 56"/>
          <p:cNvSpPr/>
          <p:nvPr/>
        </p:nvSpPr>
        <p:spPr bwMode="auto">
          <a:xfrm>
            <a:off x="1323906" y="3556497"/>
            <a:ext cx="1296144" cy="430293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Start a new loop</a:t>
            </a:r>
          </a:p>
        </p:txBody>
      </p:sp>
      <p:cxnSp>
        <p:nvCxnSpPr>
          <p:cNvPr id="46" name="直接箭头连接符 45"/>
          <p:cNvCxnSpPr>
            <a:stCxn id="71" idx="1"/>
          </p:cNvCxnSpPr>
          <p:nvPr/>
        </p:nvCxnSpPr>
        <p:spPr bwMode="auto">
          <a:xfrm flipH="1" flipV="1">
            <a:off x="1971592" y="4159353"/>
            <a:ext cx="1404706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" name="文本框 58"/>
          <p:cNvSpPr txBox="1"/>
          <p:nvPr/>
        </p:nvSpPr>
        <p:spPr>
          <a:xfrm>
            <a:off x="3005242" y="4102220"/>
            <a:ext cx="432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No</a:t>
            </a:r>
            <a:endParaRPr lang="en-US" sz="1100" dirty="0"/>
          </a:p>
        </p:txBody>
      </p:sp>
      <p:cxnSp>
        <p:nvCxnSpPr>
          <p:cNvPr id="51" name="直接箭头连接符 50"/>
          <p:cNvCxnSpPr>
            <a:stCxn id="50" idx="1"/>
          </p:cNvCxnSpPr>
          <p:nvPr/>
        </p:nvCxnSpPr>
        <p:spPr bwMode="auto">
          <a:xfrm flipH="1">
            <a:off x="1971592" y="3278975"/>
            <a:ext cx="1413054" cy="2564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2" name="文本框 61"/>
          <p:cNvSpPr txBox="1"/>
          <p:nvPr/>
        </p:nvSpPr>
        <p:spPr>
          <a:xfrm>
            <a:off x="2944250" y="3240105"/>
            <a:ext cx="432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Yes</a:t>
            </a:r>
            <a:endParaRPr lang="en-US" sz="1100" dirty="0"/>
          </a:p>
        </p:txBody>
      </p:sp>
      <p:sp>
        <p:nvSpPr>
          <p:cNvPr id="63" name="文本框 62"/>
          <p:cNvSpPr txBox="1"/>
          <p:nvPr/>
        </p:nvSpPr>
        <p:spPr>
          <a:xfrm>
            <a:off x="5383923" y="2912419"/>
            <a:ext cx="432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No</a:t>
            </a:r>
            <a:endParaRPr lang="en-US" sz="1100" dirty="0"/>
          </a:p>
        </p:txBody>
      </p:sp>
      <p:cxnSp>
        <p:nvCxnSpPr>
          <p:cNvPr id="53" name="肘形连接符 52"/>
          <p:cNvCxnSpPr>
            <a:stCxn id="50" idx="3"/>
            <a:endCxn id="55" idx="1"/>
          </p:cNvCxnSpPr>
          <p:nvPr/>
        </p:nvCxnSpPr>
        <p:spPr bwMode="auto">
          <a:xfrm>
            <a:off x="5346520" y="3278975"/>
            <a:ext cx="772963" cy="1008289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10252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流程图: 数据 2"/>
          <p:cNvSpPr/>
          <p:nvPr/>
        </p:nvSpPr>
        <p:spPr bwMode="auto">
          <a:xfrm>
            <a:off x="1331640" y="1340768"/>
            <a:ext cx="1296144" cy="360040"/>
          </a:xfrm>
          <a:prstGeom prst="flowChartInputOutpu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Input Data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sp>
        <p:nvSpPr>
          <p:cNvPr id="4" name="流程图: 过程 3"/>
          <p:cNvSpPr/>
          <p:nvPr/>
        </p:nvSpPr>
        <p:spPr bwMode="auto">
          <a:xfrm>
            <a:off x="1331640" y="2060848"/>
            <a:ext cx="1296144" cy="288032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Solve LP</a:t>
            </a:r>
          </a:p>
        </p:txBody>
      </p:sp>
      <p:sp>
        <p:nvSpPr>
          <p:cNvPr id="5" name="流程图: 决策 4"/>
          <p:cNvSpPr/>
          <p:nvPr/>
        </p:nvSpPr>
        <p:spPr bwMode="auto">
          <a:xfrm>
            <a:off x="1326964" y="2636912"/>
            <a:ext cx="1296144" cy="576064"/>
          </a:xfrm>
          <a:prstGeom prst="flowChartDecisio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Outliers exist?</a:t>
            </a:r>
          </a:p>
        </p:txBody>
      </p:sp>
      <p:sp>
        <p:nvSpPr>
          <p:cNvPr id="8" name="流程图: 过程 7"/>
          <p:cNvSpPr/>
          <p:nvPr/>
        </p:nvSpPr>
        <p:spPr bwMode="auto">
          <a:xfrm>
            <a:off x="2915816" y="2055826"/>
            <a:ext cx="1296144" cy="437069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Delete Outliers from data</a:t>
            </a:r>
          </a:p>
        </p:txBody>
      </p:sp>
      <p:sp>
        <p:nvSpPr>
          <p:cNvPr id="7" name="圆角矩形 6"/>
          <p:cNvSpPr/>
          <p:nvPr/>
        </p:nvSpPr>
        <p:spPr bwMode="auto">
          <a:xfrm>
            <a:off x="1396634" y="512676"/>
            <a:ext cx="1156804" cy="36004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Start</a:t>
            </a:r>
          </a:p>
        </p:txBody>
      </p:sp>
      <p:cxnSp>
        <p:nvCxnSpPr>
          <p:cNvPr id="10" name="直接箭头连接符 9"/>
          <p:cNvCxnSpPr>
            <a:stCxn id="7" idx="2"/>
            <a:endCxn id="3" idx="1"/>
          </p:cNvCxnSpPr>
          <p:nvPr/>
        </p:nvCxnSpPr>
        <p:spPr bwMode="auto">
          <a:xfrm>
            <a:off x="1975036" y="872716"/>
            <a:ext cx="4676" cy="4680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直接箭头连接符 11"/>
          <p:cNvCxnSpPr>
            <a:stCxn id="3" idx="4"/>
            <a:endCxn id="4" idx="0"/>
          </p:cNvCxnSpPr>
          <p:nvPr/>
        </p:nvCxnSpPr>
        <p:spPr bwMode="auto">
          <a:xfrm>
            <a:off x="1979712" y="1700808"/>
            <a:ext cx="0" cy="3600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接箭头连接符 13"/>
          <p:cNvCxnSpPr>
            <a:stCxn id="4" idx="2"/>
            <a:endCxn id="5" idx="0"/>
          </p:cNvCxnSpPr>
          <p:nvPr/>
        </p:nvCxnSpPr>
        <p:spPr bwMode="auto">
          <a:xfrm flipH="1">
            <a:off x="1975036" y="2348880"/>
            <a:ext cx="4676" cy="2880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肘形连接符 15"/>
          <p:cNvCxnSpPr>
            <a:stCxn id="5" idx="3"/>
            <a:endCxn id="8" idx="2"/>
          </p:cNvCxnSpPr>
          <p:nvPr/>
        </p:nvCxnSpPr>
        <p:spPr bwMode="auto">
          <a:xfrm flipV="1">
            <a:off x="2623108" y="2492895"/>
            <a:ext cx="940780" cy="432049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文本框 16"/>
          <p:cNvSpPr txBox="1"/>
          <p:nvPr/>
        </p:nvSpPr>
        <p:spPr>
          <a:xfrm>
            <a:off x="2877926" y="2655545"/>
            <a:ext cx="432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Yes</a:t>
            </a:r>
            <a:endParaRPr lang="en-US" sz="1100" dirty="0"/>
          </a:p>
        </p:txBody>
      </p:sp>
      <p:cxnSp>
        <p:nvCxnSpPr>
          <p:cNvPr id="19" name="肘形连接符 18"/>
          <p:cNvCxnSpPr>
            <a:stCxn id="8" idx="0"/>
          </p:cNvCxnSpPr>
          <p:nvPr/>
        </p:nvCxnSpPr>
        <p:spPr bwMode="auto">
          <a:xfrm rot="16200000" flipV="1">
            <a:off x="2681966" y="1173903"/>
            <a:ext cx="174996" cy="1588849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流程图: 过程 23"/>
          <p:cNvSpPr/>
          <p:nvPr/>
        </p:nvSpPr>
        <p:spPr bwMode="auto">
          <a:xfrm>
            <a:off x="1317344" y="5124310"/>
            <a:ext cx="1296144" cy="430293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Put point with max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Ri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 back to data</a:t>
            </a:r>
          </a:p>
        </p:txBody>
      </p:sp>
      <p:sp>
        <p:nvSpPr>
          <p:cNvPr id="25" name="流程图: 决策 24"/>
          <p:cNvSpPr/>
          <p:nvPr/>
        </p:nvSpPr>
        <p:spPr bwMode="auto">
          <a:xfrm>
            <a:off x="3330180" y="5031151"/>
            <a:ext cx="1296144" cy="576064"/>
          </a:xfrm>
          <a:prstGeom prst="flowChartDecisio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Is it an</a:t>
            </a:r>
            <a:r>
              <a:rPr kumimoji="0" lang="en-US" sz="11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outlier?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1619672" y="3188428"/>
            <a:ext cx="432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No</a:t>
            </a:r>
            <a:endParaRPr lang="en-US" sz="1100" dirty="0"/>
          </a:p>
        </p:txBody>
      </p:sp>
      <p:sp>
        <p:nvSpPr>
          <p:cNvPr id="35" name="流程图: 过程 34"/>
          <p:cNvSpPr/>
          <p:nvPr/>
        </p:nvSpPr>
        <p:spPr bwMode="auto">
          <a:xfrm>
            <a:off x="3330180" y="4280342"/>
            <a:ext cx="1296144" cy="430293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Delete the point from  data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627971" y="4301062"/>
            <a:ext cx="432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Yes</a:t>
            </a:r>
            <a:endParaRPr lang="en-US" sz="1100" dirty="0"/>
          </a:p>
        </p:txBody>
      </p:sp>
      <p:sp>
        <p:nvSpPr>
          <p:cNvPr id="49" name="文本框 48"/>
          <p:cNvSpPr txBox="1"/>
          <p:nvPr/>
        </p:nvSpPr>
        <p:spPr>
          <a:xfrm>
            <a:off x="1523236" y="4869178"/>
            <a:ext cx="432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No</a:t>
            </a:r>
            <a:endParaRPr lang="en-US" sz="1100" dirty="0"/>
          </a:p>
        </p:txBody>
      </p:sp>
      <p:sp>
        <p:nvSpPr>
          <p:cNvPr id="71" name="流程图: 决策 70"/>
          <p:cNvSpPr/>
          <p:nvPr/>
        </p:nvSpPr>
        <p:spPr bwMode="auto">
          <a:xfrm>
            <a:off x="964663" y="4229476"/>
            <a:ext cx="1993690" cy="666392"/>
          </a:xfrm>
          <a:prstGeom prst="flowChartDecisio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 smtClean="0"/>
              <a:t>Is max </a:t>
            </a:r>
            <a:r>
              <a:rPr lang="en-US" sz="1100" dirty="0" err="1" smtClean="0"/>
              <a:t>Ri</a:t>
            </a:r>
            <a:r>
              <a:rPr lang="en-US" sz="1100" dirty="0" smtClean="0"/>
              <a:t> &lt;=1</a:t>
            </a:r>
            <a:endParaRPr kumimoji="0" lang="en-US" sz="11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4551788" y="5367270"/>
            <a:ext cx="432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No</a:t>
            </a:r>
            <a:endParaRPr lang="en-US" sz="1100" dirty="0"/>
          </a:p>
        </p:txBody>
      </p:sp>
      <p:sp>
        <p:nvSpPr>
          <p:cNvPr id="90" name="圆角矩形 89"/>
          <p:cNvSpPr/>
          <p:nvPr/>
        </p:nvSpPr>
        <p:spPr bwMode="auto">
          <a:xfrm>
            <a:off x="5541081" y="5144432"/>
            <a:ext cx="1156804" cy="36004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/>
              <a:t>End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4024360" y="4780078"/>
            <a:ext cx="432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Yes</a:t>
            </a:r>
            <a:endParaRPr lang="en-US" sz="1100" dirty="0"/>
          </a:p>
        </p:txBody>
      </p:sp>
      <p:sp>
        <p:nvSpPr>
          <p:cNvPr id="3098" name="文本框 3097"/>
          <p:cNvSpPr txBox="1"/>
          <p:nvPr/>
        </p:nvSpPr>
        <p:spPr>
          <a:xfrm>
            <a:off x="3995937" y="692696"/>
            <a:ext cx="4248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 </a:t>
            </a:r>
            <a:r>
              <a:rPr lang="en-US" altLang="zh-CN" dirty="0" smtClean="0"/>
              <a:t>i</a:t>
            </a:r>
            <a:r>
              <a:rPr lang="en-US" dirty="0" smtClean="0"/>
              <a:t>teration with </a:t>
            </a:r>
            <a:r>
              <a:rPr lang="en-US" dirty="0" err="1" smtClean="0"/>
              <a:t>Ri</a:t>
            </a:r>
            <a:r>
              <a:rPr lang="zh-CN" altLang="en-US" dirty="0" smtClean="0"/>
              <a:t>（</a:t>
            </a:r>
            <a:r>
              <a:rPr lang="en-US" altLang="zh-CN" dirty="0" smtClean="0"/>
              <a:t>fixed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dirty="0"/>
          </a:p>
          <a:p>
            <a:r>
              <a:rPr lang="en-US" dirty="0" smtClean="0"/>
              <a:t>Method 3</a:t>
            </a:r>
            <a:endParaRPr lang="en-US" dirty="0"/>
          </a:p>
        </p:txBody>
      </p:sp>
      <p:sp>
        <p:nvSpPr>
          <p:cNvPr id="55" name="流程图: 数据 54"/>
          <p:cNvSpPr/>
          <p:nvPr/>
        </p:nvSpPr>
        <p:spPr bwMode="auto">
          <a:xfrm>
            <a:off x="5471411" y="4287264"/>
            <a:ext cx="1296144" cy="360040"/>
          </a:xfrm>
          <a:prstGeom prst="flowChartInputOutpu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Output Data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cxnSp>
        <p:nvCxnSpPr>
          <p:cNvPr id="48" name="直接箭头连接符 47"/>
          <p:cNvCxnSpPr>
            <a:stCxn id="55" idx="4"/>
            <a:endCxn id="90" idx="0"/>
          </p:cNvCxnSpPr>
          <p:nvPr/>
        </p:nvCxnSpPr>
        <p:spPr bwMode="auto">
          <a:xfrm>
            <a:off x="6119483" y="4647304"/>
            <a:ext cx="0" cy="4971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流程图: 过程 35"/>
          <p:cNvSpPr/>
          <p:nvPr/>
        </p:nvSpPr>
        <p:spPr bwMode="auto">
          <a:xfrm>
            <a:off x="1311229" y="3590227"/>
            <a:ext cx="1302259" cy="401875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Compute </a:t>
            </a:r>
            <a:r>
              <a:rPr lang="en-US" sz="1100" dirty="0" err="1" smtClean="0"/>
              <a:t>Ri</a:t>
            </a:r>
            <a:r>
              <a:rPr lang="en-US" sz="1100" dirty="0" smtClean="0"/>
              <a:t> </a:t>
            </a:r>
            <a:r>
              <a:rPr lang="en-US" altLang="zh-CN" sz="1100" dirty="0" smtClean="0"/>
              <a:t>of  outliers</a:t>
            </a:r>
            <a:r>
              <a:rPr lang="en-US" sz="1100" dirty="0" smtClean="0"/>
              <a:t> 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cxnSp>
        <p:nvCxnSpPr>
          <p:cNvPr id="47" name="直接箭头连接符 46"/>
          <p:cNvCxnSpPr>
            <a:stCxn id="25" idx="0"/>
            <a:endCxn id="35" idx="2"/>
          </p:cNvCxnSpPr>
          <p:nvPr/>
        </p:nvCxnSpPr>
        <p:spPr bwMode="auto">
          <a:xfrm flipV="1">
            <a:off x="3978252" y="4710635"/>
            <a:ext cx="0" cy="3205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肘形连接符 51"/>
          <p:cNvCxnSpPr>
            <a:stCxn id="35" idx="0"/>
          </p:cNvCxnSpPr>
          <p:nvPr/>
        </p:nvCxnSpPr>
        <p:spPr bwMode="auto">
          <a:xfrm rot="16200000" flipV="1">
            <a:off x="2502939" y="2805029"/>
            <a:ext cx="918245" cy="2032382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肘形连接符 53"/>
          <p:cNvCxnSpPr>
            <a:stCxn id="25" idx="3"/>
          </p:cNvCxnSpPr>
          <p:nvPr/>
        </p:nvCxnSpPr>
        <p:spPr bwMode="auto">
          <a:xfrm flipH="1" flipV="1">
            <a:off x="3978252" y="3623707"/>
            <a:ext cx="648072" cy="1695476"/>
          </a:xfrm>
          <a:prstGeom prst="bentConnector4">
            <a:avLst>
              <a:gd name="adj1" fmla="val -35274"/>
              <a:gd name="adj2" fmla="val 100144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" name="直接箭头连接符 71"/>
          <p:cNvCxnSpPr>
            <a:stCxn id="5" idx="2"/>
            <a:endCxn id="36" idx="0"/>
          </p:cNvCxnSpPr>
          <p:nvPr/>
        </p:nvCxnSpPr>
        <p:spPr bwMode="auto">
          <a:xfrm flipH="1">
            <a:off x="1962359" y="3212976"/>
            <a:ext cx="12677" cy="37725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直接箭头连接符 73"/>
          <p:cNvCxnSpPr>
            <a:stCxn id="36" idx="2"/>
            <a:endCxn id="71" idx="0"/>
          </p:cNvCxnSpPr>
          <p:nvPr/>
        </p:nvCxnSpPr>
        <p:spPr bwMode="auto">
          <a:xfrm flipH="1">
            <a:off x="1961508" y="3992102"/>
            <a:ext cx="851" cy="2373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7" name="直接箭头连接符 76"/>
          <p:cNvCxnSpPr>
            <a:stCxn id="71" idx="2"/>
            <a:endCxn id="24" idx="0"/>
          </p:cNvCxnSpPr>
          <p:nvPr/>
        </p:nvCxnSpPr>
        <p:spPr bwMode="auto">
          <a:xfrm>
            <a:off x="1961508" y="4895868"/>
            <a:ext cx="3908" cy="22844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9" name="直接箭头连接符 78"/>
          <p:cNvCxnSpPr>
            <a:stCxn id="24" idx="3"/>
            <a:endCxn id="25" idx="1"/>
          </p:cNvCxnSpPr>
          <p:nvPr/>
        </p:nvCxnSpPr>
        <p:spPr bwMode="auto">
          <a:xfrm flipV="1">
            <a:off x="2613488" y="5319183"/>
            <a:ext cx="716692" cy="202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3" name="肘形连接符 82"/>
          <p:cNvCxnSpPr>
            <a:stCxn id="71" idx="1"/>
            <a:endCxn id="55" idx="2"/>
          </p:cNvCxnSpPr>
          <p:nvPr/>
        </p:nvCxnSpPr>
        <p:spPr bwMode="auto">
          <a:xfrm rot="10800000" flipH="1">
            <a:off x="964663" y="4467284"/>
            <a:ext cx="4636362" cy="95388"/>
          </a:xfrm>
          <a:prstGeom prst="bentConnector5">
            <a:avLst>
              <a:gd name="adj1" fmla="val -4931"/>
              <a:gd name="adj2" fmla="val -1432667"/>
              <a:gd name="adj3" fmla="val 92559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82026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8" name="文本框 3097"/>
          <p:cNvSpPr txBox="1"/>
          <p:nvPr/>
        </p:nvSpPr>
        <p:spPr>
          <a:xfrm>
            <a:off x="1331640" y="548680"/>
            <a:ext cx="64087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6.3 MILP </a:t>
            </a:r>
          </a:p>
          <a:p>
            <a:r>
              <a:rPr lang="en-US" dirty="0" smtClean="0"/>
              <a:t>To re-add non-outliers into the dataset</a:t>
            </a:r>
            <a:endParaRPr 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574510" y="3861048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&lt;=Yij≠1 </a:t>
            </a:r>
            <a:r>
              <a:rPr lang="en-US" altLang="zh-CN" sz="1200" dirty="0" smtClean="0"/>
              <a:t>if </a:t>
            </a:r>
            <a:r>
              <a:rPr lang="en-US" altLang="zh-CN" sz="1200" dirty="0" err="1" smtClean="0"/>
              <a:t>Zj</a:t>
            </a:r>
            <a:r>
              <a:rPr lang="en-US" altLang="zh-CN" sz="1200" dirty="0" smtClean="0"/>
              <a:t>=1</a:t>
            </a:r>
            <a:endParaRPr lang="en-US" sz="1200" dirty="0"/>
          </a:p>
        </p:txBody>
      </p:sp>
      <p:sp>
        <p:nvSpPr>
          <p:cNvPr id="36" name="文本框 35"/>
          <p:cNvSpPr txBox="1"/>
          <p:nvPr/>
        </p:nvSpPr>
        <p:spPr>
          <a:xfrm>
            <a:off x="7597952" y="4293096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&lt;=Parameter</a:t>
            </a:r>
            <a:endParaRPr lang="en-US" sz="12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484784"/>
            <a:ext cx="7139136" cy="4304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84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" y="1014412"/>
            <a:ext cx="7658100" cy="482917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42950" y="476672"/>
            <a:ext cx="6408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Improvement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08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流程图: 数据 2"/>
          <p:cNvSpPr/>
          <p:nvPr/>
        </p:nvSpPr>
        <p:spPr bwMode="auto">
          <a:xfrm>
            <a:off x="1331640" y="1340768"/>
            <a:ext cx="1296144" cy="360040"/>
          </a:xfrm>
          <a:prstGeom prst="flowChartInputOutpu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Input Data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sp>
        <p:nvSpPr>
          <p:cNvPr id="4" name="流程图: 过程 3"/>
          <p:cNvSpPr/>
          <p:nvPr/>
        </p:nvSpPr>
        <p:spPr bwMode="auto">
          <a:xfrm>
            <a:off x="1331640" y="2060848"/>
            <a:ext cx="1296144" cy="288032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Solve LP</a:t>
            </a:r>
          </a:p>
        </p:txBody>
      </p:sp>
      <p:sp>
        <p:nvSpPr>
          <p:cNvPr id="5" name="流程图: 决策 4"/>
          <p:cNvSpPr/>
          <p:nvPr/>
        </p:nvSpPr>
        <p:spPr bwMode="auto">
          <a:xfrm>
            <a:off x="1326964" y="2636912"/>
            <a:ext cx="1296144" cy="576064"/>
          </a:xfrm>
          <a:prstGeom prst="flowChartDecisio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Outliers exist?</a:t>
            </a:r>
          </a:p>
        </p:txBody>
      </p:sp>
      <p:sp>
        <p:nvSpPr>
          <p:cNvPr id="8" name="流程图: 过程 7"/>
          <p:cNvSpPr/>
          <p:nvPr/>
        </p:nvSpPr>
        <p:spPr bwMode="auto">
          <a:xfrm>
            <a:off x="2915816" y="2055826"/>
            <a:ext cx="1296144" cy="437069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Delete Outliers from data</a:t>
            </a:r>
          </a:p>
        </p:txBody>
      </p:sp>
      <p:sp>
        <p:nvSpPr>
          <p:cNvPr id="7" name="圆角矩形 6"/>
          <p:cNvSpPr/>
          <p:nvPr/>
        </p:nvSpPr>
        <p:spPr bwMode="auto">
          <a:xfrm>
            <a:off x="1396634" y="512676"/>
            <a:ext cx="1156804" cy="36004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Start</a:t>
            </a:r>
          </a:p>
        </p:txBody>
      </p:sp>
      <p:cxnSp>
        <p:nvCxnSpPr>
          <p:cNvPr id="10" name="直接箭头连接符 9"/>
          <p:cNvCxnSpPr>
            <a:stCxn id="7" idx="2"/>
            <a:endCxn id="3" idx="1"/>
          </p:cNvCxnSpPr>
          <p:nvPr/>
        </p:nvCxnSpPr>
        <p:spPr bwMode="auto">
          <a:xfrm>
            <a:off x="1975036" y="872716"/>
            <a:ext cx="4676" cy="4680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直接箭头连接符 11"/>
          <p:cNvCxnSpPr>
            <a:stCxn id="3" idx="4"/>
            <a:endCxn id="4" idx="0"/>
          </p:cNvCxnSpPr>
          <p:nvPr/>
        </p:nvCxnSpPr>
        <p:spPr bwMode="auto">
          <a:xfrm>
            <a:off x="1979712" y="1700808"/>
            <a:ext cx="0" cy="3600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接箭头连接符 13"/>
          <p:cNvCxnSpPr>
            <a:stCxn id="4" idx="2"/>
            <a:endCxn id="5" idx="0"/>
          </p:cNvCxnSpPr>
          <p:nvPr/>
        </p:nvCxnSpPr>
        <p:spPr bwMode="auto">
          <a:xfrm flipH="1">
            <a:off x="1975036" y="2348880"/>
            <a:ext cx="4676" cy="2880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肘形连接符 15"/>
          <p:cNvCxnSpPr>
            <a:stCxn id="5" idx="3"/>
            <a:endCxn id="8" idx="2"/>
          </p:cNvCxnSpPr>
          <p:nvPr/>
        </p:nvCxnSpPr>
        <p:spPr bwMode="auto">
          <a:xfrm flipV="1">
            <a:off x="2623108" y="2492895"/>
            <a:ext cx="940780" cy="432049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文本框 16"/>
          <p:cNvSpPr txBox="1"/>
          <p:nvPr/>
        </p:nvSpPr>
        <p:spPr>
          <a:xfrm>
            <a:off x="2877926" y="2655545"/>
            <a:ext cx="432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Yes</a:t>
            </a:r>
            <a:endParaRPr lang="en-US" sz="1100" dirty="0"/>
          </a:p>
        </p:txBody>
      </p:sp>
      <p:cxnSp>
        <p:nvCxnSpPr>
          <p:cNvPr id="19" name="肘形连接符 18"/>
          <p:cNvCxnSpPr>
            <a:stCxn id="8" idx="0"/>
          </p:cNvCxnSpPr>
          <p:nvPr/>
        </p:nvCxnSpPr>
        <p:spPr bwMode="auto">
          <a:xfrm rot="16200000" flipV="1">
            <a:off x="2681966" y="1173903"/>
            <a:ext cx="174996" cy="1588849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流程图: 过程 23"/>
          <p:cNvSpPr/>
          <p:nvPr/>
        </p:nvSpPr>
        <p:spPr bwMode="auto">
          <a:xfrm>
            <a:off x="1323906" y="3674914"/>
            <a:ext cx="1296144" cy="430293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Solve MILP</a:t>
            </a:r>
          </a:p>
        </p:txBody>
      </p:sp>
      <p:cxnSp>
        <p:nvCxnSpPr>
          <p:cNvPr id="28" name="直接箭头连接符 27"/>
          <p:cNvCxnSpPr>
            <a:stCxn id="5" idx="2"/>
            <a:endCxn id="24" idx="0"/>
          </p:cNvCxnSpPr>
          <p:nvPr/>
        </p:nvCxnSpPr>
        <p:spPr bwMode="auto">
          <a:xfrm flipH="1">
            <a:off x="1971978" y="3212976"/>
            <a:ext cx="3058" cy="4619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文本框 29"/>
          <p:cNvSpPr txBox="1"/>
          <p:nvPr/>
        </p:nvSpPr>
        <p:spPr>
          <a:xfrm>
            <a:off x="1462380" y="3263068"/>
            <a:ext cx="432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No</a:t>
            </a:r>
            <a:endParaRPr lang="en-US" sz="1100" dirty="0"/>
          </a:p>
        </p:txBody>
      </p:sp>
      <p:sp>
        <p:nvSpPr>
          <p:cNvPr id="90" name="圆角矩形 89"/>
          <p:cNvSpPr/>
          <p:nvPr/>
        </p:nvSpPr>
        <p:spPr bwMode="auto">
          <a:xfrm>
            <a:off x="1396634" y="5116135"/>
            <a:ext cx="1156804" cy="36004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/>
              <a:t>End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sp>
        <p:nvSpPr>
          <p:cNvPr id="3098" name="文本框 3097"/>
          <p:cNvSpPr txBox="1"/>
          <p:nvPr/>
        </p:nvSpPr>
        <p:spPr>
          <a:xfrm>
            <a:off x="4488785" y="692696"/>
            <a:ext cx="37556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Whole Process of MILP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Method4</a:t>
            </a:r>
            <a:endParaRPr lang="en-US" dirty="0"/>
          </a:p>
        </p:txBody>
      </p:sp>
      <p:sp>
        <p:nvSpPr>
          <p:cNvPr id="55" name="流程图: 数据 54"/>
          <p:cNvSpPr/>
          <p:nvPr/>
        </p:nvSpPr>
        <p:spPr bwMode="auto">
          <a:xfrm>
            <a:off x="1331640" y="4440035"/>
            <a:ext cx="1296144" cy="360040"/>
          </a:xfrm>
          <a:prstGeom prst="flowChartInputOutpu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100" dirty="0"/>
              <a:t>O</a:t>
            </a:r>
            <a: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utput Data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cxnSp>
        <p:nvCxnSpPr>
          <p:cNvPr id="48" name="直接箭头连接符 47"/>
          <p:cNvCxnSpPr>
            <a:stCxn id="55" idx="4"/>
            <a:endCxn id="90" idx="0"/>
          </p:cNvCxnSpPr>
          <p:nvPr/>
        </p:nvCxnSpPr>
        <p:spPr bwMode="auto">
          <a:xfrm flipH="1">
            <a:off x="1975036" y="4800075"/>
            <a:ext cx="4676" cy="3160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接箭头连接符 14"/>
          <p:cNvCxnSpPr>
            <a:stCxn id="24" idx="2"/>
            <a:endCxn id="55" idx="1"/>
          </p:cNvCxnSpPr>
          <p:nvPr/>
        </p:nvCxnSpPr>
        <p:spPr bwMode="auto">
          <a:xfrm>
            <a:off x="1971978" y="4105207"/>
            <a:ext cx="7734" cy="3348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91708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059832" y="404664"/>
            <a:ext cx="3755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Original Data</a:t>
            </a:r>
            <a:endParaRPr 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175" y="957262"/>
            <a:ext cx="5581650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776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流程图: 数据 2"/>
          <p:cNvSpPr/>
          <p:nvPr/>
        </p:nvSpPr>
        <p:spPr bwMode="auto">
          <a:xfrm>
            <a:off x="1331640" y="1340768"/>
            <a:ext cx="1296144" cy="360040"/>
          </a:xfrm>
          <a:prstGeom prst="flowChartInputOutpu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Input Data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sp>
        <p:nvSpPr>
          <p:cNvPr id="4" name="流程图: 过程 3"/>
          <p:cNvSpPr/>
          <p:nvPr/>
        </p:nvSpPr>
        <p:spPr bwMode="auto">
          <a:xfrm>
            <a:off x="1331640" y="1886942"/>
            <a:ext cx="1296144" cy="461938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Split Data into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Training&amp;test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 set</a:t>
            </a:r>
          </a:p>
        </p:txBody>
      </p:sp>
      <p:sp>
        <p:nvSpPr>
          <p:cNvPr id="7" name="圆角矩形 6"/>
          <p:cNvSpPr/>
          <p:nvPr/>
        </p:nvSpPr>
        <p:spPr bwMode="auto">
          <a:xfrm>
            <a:off x="1396634" y="512676"/>
            <a:ext cx="1156804" cy="36004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Start</a:t>
            </a:r>
          </a:p>
        </p:txBody>
      </p:sp>
      <p:cxnSp>
        <p:nvCxnSpPr>
          <p:cNvPr id="10" name="直接箭头连接符 9"/>
          <p:cNvCxnSpPr>
            <a:stCxn id="7" idx="2"/>
            <a:endCxn id="3" idx="1"/>
          </p:cNvCxnSpPr>
          <p:nvPr/>
        </p:nvCxnSpPr>
        <p:spPr bwMode="auto">
          <a:xfrm>
            <a:off x="1975036" y="872716"/>
            <a:ext cx="4676" cy="4680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直接箭头连接符 11"/>
          <p:cNvCxnSpPr>
            <a:stCxn id="3" idx="4"/>
            <a:endCxn id="4" idx="0"/>
          </p:cNvCxnSpPr>
          <p:nvPr/>
        </p:nvCxnSpPr>
        <p:spPr bwMode="auto">
          <a:xfrm>
            <a:off x="1979712" y="1700808"/>
            <a:ext cx="0" cy="18613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接箭头连接符 13"/>
          <p:cNvCxnSpPr>
            <a:stCxn id="4" idx="2"/>
          </p:cNvCxnSpPr>
          <p:nvPr/>
        </p:nvCxnSpPr>
        <p:spPr bwMode="auto">
          <a:xfrm flipH="1">
            <a:off x="1975036" y="2348880"/>
            <a:ext cx="4676" cy="2880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流程图: 过程 23"/>
          <p:cNvSpPr/>
          <p:nvPr/>
        </p:nvSpPr>
        <p:spPr bwMode="auto">
          <a:xfrm>
            <a:off x="1259632" y="3740914"/>
            <a:ext cx="1440160" cy="430293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Vote for class of</a:t>
            </a:r>
            <a:endParaRPr lang="en-US" sz="1100" dirty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Test</a:t>
            </a:r>
            <a:r>
              <a:rPr lang="en-US" sz="1100" dirty="0" smtClean="0"/>
              <a:t>ing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set</a:t>
            </a:r>
          </a:p>
        </p:txBody>
      </p:sp>
      <p:cxnSp>
        <p:nvCxnSpPr>
          <p:cNvPr id="28" name="直接箭头连接符 27"/>
          <p:cNvCxnSpPr>
            <a:stCxn id="21" idx="2"/>
            <a:endCxn id="25" idx="0"/>
          </p:cNvCxnSpPr>
          <p:nvPr/>
        </p:nvCxnSpPr>
        <p:spPr bwMode="auto">
          <a:xfrm flipH="1">
            <a:off x="1971978" y="3112832"/>
            <a:ext cx="28060" cy="15216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0" name="圆角矩形 89"/>
          <p:cNvSpPr/>
          <p:nvPr/>
        </p:nvSpPr>
        <p:spPr bwMode="auto">
          <a:xfrm>
            <a:off x="1401310" y="5517232"/>
            <a:ext cx="1156804" cy="36004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/>
              <a:t>End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sp>
        <p:nvSpPr>
          <p:cNvPr id="3098" name="文本框 3097"/>
          <p:cNvSpPr txBox="1"/>
          <p:nvPr/>
        </p:nvSpPr>
        <p:spPr>
          <a:xfrm>
            <a:off x="3779912" y="692696"/>
            <a:ext cx="37556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Method KNN</a:t>
            </a:r>
          </a:p>
          <a:p>
            <a:r>
              <a:rPr lang="en-US" dirty="0" smtClean="0"/>
              <a:t>(k-</a:t>
            </a:r>
            <a:r>
              <a:rPr lang="en-US" dirty="0" err="1" smtClean="0"/>
              <a:t>NearestNeighbor</a:t>
            </a:r>
            <a:r>
              <a:rPr lang="en-US" dirty="0" smtClean="0"/>
              <a:t>)</a:t>
            </a:r>
          </a:p>
          <a:p>
            <a:r>
              <a:rPr lang="en-US" dirty="0" smtClean="0"/>
              <a:t>in python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55" name="流程图: 数据 54"/>
          <p:cNvSpPr/>
          <p:nvPr/>
        </p:nvSpPr>
        <p:spPr bwMode="auto">
          <a:xfrm>
            <a:off x="1331640" y="4906919"/>
            <a:ext cx="1296144" cy="360040"/>
          </a:xfrm>
          <a:prstGeom prst="flowChartInputOutpu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100" dirty="0"/>
              <a:t>O</a:t>
            </a:r>
            <a: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utput Data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cxnSp>
        <p:nvCxnSpPr>
          <p:cNvPr id="48" name="直接箭头连接符 47"/>
          <p:cNvCxnSpPr>
            <a:stCxn id="55" idx="4"/>
            <a:endCxn id="90" idx="0"/>
          </p:cNvCxnSpPr>
          <p:nvPr/>
        </p:nvCxnSpPr>
        <p:spPr bwMode="auto">
          <a:xfrm>
            <a:off x="1979712" y="5266959"/>
            <a:ext cx="0" cy="25027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接箭头连接符 14"/>
          <p:cNvCxnSpPr>
            <a:stCxn id="24" idx="2"/>
            <a:endCxn id="55" idx="1"/>
          </p:cNvCxnSpPr>
          <p:nvPr/>
        </p:nvCxnSpPr>
        <p:spPr bwMode="auto">
          <a:xfrm>
            <a:off x="1979712" y="4171207"/>
            <a:ext cx="0" cy="7357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流程图: 过程 20"/>
          <p:cNvSpPr/>
          <p:nvPr/>
        </p:nvSpPr>
        <p:spPr bwMode="auto">
          <a:xfrm>
            <a:off x="1300284" y="2636912"/>
            <a:ext cx="1399508" cy="475920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Calculate Distance(Euclidean)</a:t>
            </a:r>
          </a:p>
        </p:txBody>
      </p:sp>
      <p:sp>
        <p:nvSpPr>
          <p:cNvPr id="25" name="流程图: 过程 24"/>
          <p:cNvSpPr/>
          <p:nvPr/>
        </p:nvSpPr>
        <p:spPr bwMode="auto">
          <a:xfrm>
            <a:off x="1323906" y="3264994"/>
            <a:ext cx="1296144" cy="248707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Decide value</a:t>
            </a:r>
            <a:r>
              <a:rPr kumimoji="0" lang="en-US" sz="11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 of k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cxnSp>
        <p:nvCxnSpPr>
          <p:cNvPr id="27" name="直接箭头连接符 26"/>
          <p:cNvCxnSpPr>
            <a:endCxn id="24" idx="0"/>
          </p:cNvCxnSpPr>
          <p:nvPr/>
        </p:nvCxnSpPr>
        <p:spPr bwMode="auto">
          <a:xfrm>
            <a:off x="1979712" y="3519569"/>
            <a:ext cx="0" cy="22134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流程图: 过程 41"/>
          <p:cNvSpPr/>
          <p:nvPr/>
        </p:nvSpPr>
        <p:spPr bwMode="auto">
          <a:xfrm>
            <a:off x="1279958" y="4296606"/>
            <a:ext cx="1440160" cy="430293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Compare</a:t>
            </a:r>
            <a:r>
              <a:rPr kumimoji="0" lang="en-US" sz="11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 real value and prediction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2178" y="2195829"/>
            <a:ext cx="2695189" cy="2387036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952" y="4673535"/>
            <a:ext cx="2219325" cy="1304925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0575" y="4673535"/>
            <a:ext cx="971550" cy="152400"/>
          </a:xfrm>
          <a:prstGeom prst="rect">
            <a:avLst/>
          </a:prstGeom>
        </p:spPr>
      </p:pic>
      <p:pic>
        <p:nvPicPr>
          <p:cNvPr id="47" name="图片 4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6114" y="4423418"/>
            <a:ext cx="447675" cy="1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050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流程图: 数据 2"/>
          <p:cNvSpPr/>
          <p:nvPr/>
        </p:nvSpPr>
        <p:spPr bwMode="auto">
          <a:xfrm>
            <a:off x="1331640" y="1340768"/>
            <a:ext cx="1296144" cy="360040"/>
          </a:xfrm>
          <a:prstGeom prst="flowChartInputOutpu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Input Data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sp>
        <p:nvSpPr>
          <p:cNvPr id="4" name="流程图: 过程 3"/>
          <p:cNvSpPr/>
          <p:nvPr/>
        </p:nvSpPr>
        <p:spPr bwMode="auto">
          <a:xfrm>
            <a:off x="1331640" y="1886942"/>
            <a:ext cx="1296144" cy="461938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Split Data into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Training&amp;test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 set</a:t>
            </a:r>
          </a:p>
        </p:txBody>
      </p:sp>
      <p:sp>
        <p:nvSpPr>
          <p:cNvPr id="7" name="圆角矩形 6"/>
          <p:cNvSpPr/>
          <p:nvPr/>
        </p:nvSpPr>
        <p:spPr bwMode="auto">
          <a:xfrm>
            <a:off x="1396634" y="512676"/>
            <a:ext cx="1156804" cy="36004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Start</a:t>
            </a:r>
          </a:p>
        </p:txBody>
      </p:sp>
      <p:cxnSp>
        <p:nvCxnSpPr>
          <p:cNvPr id="10" name="直接箭头连接符 9"/>
          <p:cNvCxnSpPr>
            <a:stCxn id="7" idx="2"/>
            <a:endCxn id="3" idx="1"/>
          </p:cNvCxnSpPr>
          <p:nvPr/>
        </p:nvCxnSpPr>
        <p:spPr bwMode="auto">
          <a:xfrm>
            <a:off x="1975036" y="872716"/>
            <a:ext cx="4676" cy="4680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直接箭头连接符 11"/>
          <p:cNvCxnSpPr>
            <a:stCxn id="3" idx="4"/>
            <a:endCxn id="4" idx="0"/>
          </p:cNvCxnSpPr>
          <p:nvPr/>
        </p:nvCxnSpPr>
        <p:spPr bwMode="auto">
          <a:xfrm>
            <a:off x="1979712" y="1700808"/>
            <a:ext cx="0" cy="18613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接箭头连接符 13"/>
          <p:cNvCxnSpPr>
            <a:stCxn id="4" idx="2"/>
          </p:cNvCxnSpPr>
          <p:nvPr/>
        </p:nvCxnSpPr>
        <p:spPr bwMode="auto">
          <a:xfrm flipH="1">
            <a:off x="1975036" y="2348880"/>
            <a:ext cx="4676" cy="2880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流程图: 过程 23"/>
          <p:cNvSpPr/>
          <p:nvPr/>
        </p:nvSpPr>
        <p:spPr bwMode="auto">
          <a:xfrm>
            <a:off x="1259632" y="3740914"/>
            <a:ext cx="1440160" cy="430293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Vote for class of</a:t>
            </a:r>
            <a:endParaRPr lang="en-US" sz="1100" dirty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Test</a:t>
            </a:r>
            <a:r>
              <a:rPr lang="en-US" sz="1100" dirty="0" smtClean="0"/>
              <a:t>ing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set</a:t>
            </a:r>
          </a:p>
        </p:txBody>
      </p:sp>
      <p:cxnSp>
        <p:nvCxnSpPr>
          <p:cNvPr id="28" name="直接箭头连接符 27"/>
          <p:cNvCxnSpPr>
            <a:stCxn id="21" idx="2"/>
            <a:endCxn id="25" idx="0"/>
          </p:cNvCxnSpPr>
          <p:nvPr/>
        </p:nvCxnSpPr>
        <p:spPr bwMode="auto">
          <a:xfrm flipH="1">
            <a:off x="1971978" y="3112832"/>
            <a:ext cx="28060" cy="15216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0" name="圆角矩形 89"/>
          <p:cNvSpPr/>
          <p:nvPr/>
        </p:nvSpPr>
        <p:spPr bwMode="auto">
          <a:xfrm>
            <a:off x="1401310" y="5517232"/>
            <a:ext cx="1156804" cy="36004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/>
              <a:t>End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sp>
        <p:nvSpPr>
          <p:cNvPr id="3098" name="文本框 3097"/>
          <p:cNvSpPr txBox="1"/>
          <p:nvPr/>
        </p:nvSpPr>
        <p:spPr>
          <a:xfrm>
            <a:off x="3779912" y="692696"/>
            <a:ext cx="37556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Method KNN</a:t>
            </a:r>
          </a:p>
          <a:p>
            <a:r>
              <a:rPr lang="en-US" dirty="0" smtClean="0"/>
              <a:t>(k-</a:t>
            </a:r>
            <a:r>
              <a:rPr lang="en-US" dirty="0" err="1" smtClean="0"/>
              <a:t>NearestNeighbor</a:t>
            </a:r>
            <a:r>
              <a:rPr lang="en-US" dirty="0" smtClean="0"/>
              <a:t>)</a:t>
            </a:r>
          </a:p>
          <a:p>
            <a:r>
              <a:rPr lang="en-US" dirty="0" smtClean="0"/>
              <a:t>in python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55" name="流程图: 数据 54"/>
          <p:cNvSpPr/>
          <p:nvPr/>
        </p:nvSpPr>
        <p:spPr bwMode="auto">
          <a:xfrm>
            <a:off x="1331640" y="4906919"/>
            <a:ext cx="1296144" cy="360040"/>
          </a:xfrm>
          <a:prstGeom prst="flowChartInputOutpu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100" dirty="0"/>
              <a:t>O</a:t>
            </a:r>
            <a: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utput Data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cxnSp>
        <p:nvCxnSpPr>
          <p:cNvPr id="48" name="直接箭头连接符 47"/>
          <p:cNvCxnSpPr>
            <a:stCxn id="55" idx="4"/>
            <a:endCxn id="90" idx="0"/>
          </p:cNvCxnSpPr>
          <p:nvPr/>
        </p:nvCxnSpPr>
        <p:spPr bwMode="auto">
          <a:xfrm>
            <a:off x="1979712" y="5266959"/>
            <a:ext cx="0" cy="25027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接箭头连接符 14"/>
          <p:cNvCxnSpPr>
            <a:stCxn id="24" idx="2"/>
            <a:endCxn id="55" idx="1"/>
          </p:cNvCxnSpPr>
          <p:nvPr/>
        </p:nvCxnSpPr>
        <p:spPr bwMode="auto">
          <a:xfrm>
            <a:off x="1979712" y="4171207"/>
            <a:ext cx="0" cy="7357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流程图: 过程 20"/>
          <p:cNvSpPr/>
          <p:nvPr/>
        </p:nvSpPr>
        <p:spPr bwMode="auto">
          <a:xfrm>
            <a:off x="1300284" y="2636912"/>
            <a:ext cx="1399508" cy="475920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Calculate Distance(Euclidean)</a:t>
            </a:r>
          </a:p>
        </p:txBody>
      </p:sp>
      <p:sp>
        <p:nvSpPr>
          <p:cNvPr id="25" name="流程图: 过程 24"/>
          <p:cNvSpPr/>
          <p:nvPr/>
        </p:nvSpPr>
        <p:spPr bwMode="auto">
          <a:xfrm>
            <a:off x="1323906" y="3264994"/>
            <a:ext cx="1296144" cy="248707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Decide value</a:t>
            </a:r>
            <a:r>
              <a:rPr kumimoji="0" lang="en-US" sz="11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 of k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cxnSp>
        <p:nvCxnSpPr>
          <p:cNvPr id="27" name="直接箭头连接符 26"/>
          <p:cNvCxnSpPr>
            <a:endCxn id="24" idx="0"/>
          </p:cNvCxnSpPr>
          <p:nvPr/>
        </p:nvCxnSpPr>
        <p:spPr bwMode="auto">
          <a:xfrm>
            <a:off x="1979712" y="3519569"/>
            <a:ext cx="0" cy="22134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流程图: 过程 41"/>
          <p:cNvSpPr/>
          <p:nvPr/>
        </p:nvSpPr>
        <p:spPr bwMode="auto">
          <a:xfrm>
            <a:off x="1279958" y="4296606"/>
            <a:ext cx="1440160" cy="430293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Compare</a:t>
            </a:r>
            <a:r>
              <a:rPr kumimoji="0" lang="en-US" sz="11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 real value and prediction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1020" y="2196480"/>
            <a:ext cx="971550" cy="1524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2" y="2162343"/>
            <a:ext cx="2324100" cy="2000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1020" y="2426221"/>
            <a:ext cx="942975" cy="1333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0032" y="2464142"/>
            <a:ext cx="2219325" cy="1524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60032" y="2718316"/>
            <a:ext cx="2228850" cy="17145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21944" y="2991540"/>
            <a:ext cx="2200275" cy="21907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12513" y="3389347"/>
            <a:ext cx="2181225" cy="13335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91163" y="3356009"/>
            <a:ext cx="962025" cy="200025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56248" y="2112208"/>
            <a:ext cx="447675" cy="1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80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anose="02020603050405020304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1520</TotalTime>
  <Words>291</Words>
  <Application>Microsoft Office PowerPoint</Application>
  <PresentationFormat>全屏显示(4:3)</PresentationFormat>
  <Paragraphs>108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Adobe Garamond Pro</vt:lpstr>
      <vt:lpstr>宋体</vt:lpstr>
      <vt:lpstr>Arial</vt:lpstr>
      <vt:lpstr>Times</vt:lpstr>
      <vt:lpstr>Blank Presentation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뿿폰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Stetz</dc:creator>
  <cp:lastModifiedBy>Bolun Xu</cp:lastModifiedBy>
  <cp:revision>75</cp:revision>
  <dcterms:created xsi:type="dcterms:W3CDTF">2011-02-01T19:47:01Z</dcterms:created>
  <dcterms:modified xsi:type="dcterms:W3CDTF">2017-01-06T16:12:56Z</dcterms:modified>
</cp:coreProperties>
</file>