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Lst>
  <p:notesMasterIdLst>
    <p:notesMasterId r:id="rId34"/>
  </p:notesMasterIdLst>
  <p:handoutMasterIdLst>
    <p:handoutMasterId r:id="rId35"/>
  </p:handoutMasterIdLst>
  <p:sldIdLst>
    <p:sldId id="256" r:id="rId3"/>
    <p:sldId id="259" r:id="rId4"/>
    <p:sldId id="388" r:id="rId5"/>
    <p:sldId id="362" r:id="rId6"/>
    <p:sldId id="339" r:id="rId7"/>
    <p:sldId id="370" r:id="rId8"/>
    <p:sldId id="343" r:id="rId9"/>
    <p:sldId id="345" r:id="rId10"/>
    <p:sldId id="346" r:id="rId11"/>
    <p:sldId id="347" r:id="rId12"/>
    <p:sldId id="364" r:id="rId13"/>
    <p:sldId id="372" r:id="rId14"/>
    <p:sldId id="365" r:id="rId15"/>
    <p:sldId id="373" r:id="rId16"/>
    <p:sldId id="379" r:id="rId17"/>
    <p:sldId id="375" r:id="rId18"/>
    <p:sldId id="377" r:id="rId19"/>
    <p:sldId id="378" r:id="rId20"/>
    <p:sldId id="386" r:id="rId21"/>
    <p:sldId id="393" r:id="rId22"/>
    <p:sldId id="394" r:id="rId23"/>
    <p:sldId id="396" r:id="rId24"/>
    <p:sldId id="398" r:id="rId25"/>
    <p:sldId id="399" r:id="rId26"/>
    <p:sldId id="402" r:id="rId27"/>
    <p:sldId id="404" r:id="rId28"/>
    <p:sldId id="405" r:id="rId29"/>
    <p:sldId id="406" r:id="rId30"/>
    <p:sldId id="407" r:id="rId31"/>
    <p:sldId id="408" r:id="rId32"/>
    <p:sldId id="409" r:id="rId33"/>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0099"/>
    <a:srgbClr val="FFFFCC"/>
    <a:srgbClr val="FFFF99"/>
    <a:srgbClr val="FF00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00" autoAdjust="0"/>
    <p:restoredTop sz="97406" autoAdjust="0"/>
  </p:normalViewPr>
  <p:slideViewPr>
    <p:cSldViewPr>
      <p:cViewPr varScale="1">
        <p:scale>
          <a:sx n="106" d="100"/>
          <a:sy n="106" d="100"/>
        </p:scale>
        <p:origin x="1710"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80" d="100"/>
        <a:sy n="180" d="100"/>
      </p:scale>
      <p:origin x="0" y="-20214"/>
    </p:cViewPr>
  </p:sorterViewPr>
  <p:notesViewPr>
    <p:cSldViewPr>
      <p:cViewPr>
        <p:scale>
          <a:sx n="75" d="100"/>
          <a:sy n="75" d="100"/>
        </p:scale>
        <p:origin x="-1386" y="76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545263" y="8896350"/>
            <a:ext cx="39370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201" tIns="45291" rIns="92201" bIns="45291" anchor="ctr">
            <a:spAutoFit/>
          </a:bodyPr>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5413"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pPr algn="r"/>
            <a:fld id="{8123CA8F-DBEF-4AAC-8847-ECD564B650FE}" type="slidenum">
              <a:rPr lang="en-US" altLang="en-US" sz="1400"/>
              <a:pPr algn="r"/>
              <a:t>‹#›</a:t>
            </a:fld>
            <a:endParaRPr lang="en-US" altLang="en-US" sz="1400"/>
          </a:p>
        </p:txBody>
      </p:sp>
    </p:spTree>
    <p:extLst>
      <p:ext uri="{BB962C8B-B14F-4D97-AF65-F5344CB8AC3E}">
        <p14:creationId xmlns:p14="http://schemas.microsoft.com/office/powerpoint/2010/main" val="2543025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01" tIns="45291" rIns="92201" bIns="45291" numCol="1" anchor="t" anchorCtr="0" compatLnSpc="1">
            <a:prstTxWarp prst="textNoShape">
              <a:avLst/>
            </a:prstTxWarp>
          </a:bodyPr>
          <a:lstStyle/>
          <a:p>
            <a:pPr lvl="0"/>
            <a:r>
              <a:rPr lang="en-US" altLang="en-US" smtClean="0"/>
              <a:t>Click to edit Master notes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ChangeArrowheads="1"/>
          </p:cNvSpPr>
          <p:nvPr/>
        </p:nvSpPr>
        <p:spPr bwMode="auto">
          <a:xfrm>
            <a:off x="6545263" y="8896350"/>
            <a:ext cx="393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201" tIns="45291" rIns="92201" bIns="45291" anchor="ctr">
            <a:spAutoFit/>
          </a:bodyPr>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5413"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pPr algn="r"/>
            <a:fld id="{F37FCBED-142A-449F-8C1B-B565F9E94E04}" type="slidenum">
              <a:rPr lang="en-US" altLang="en-US" sz="1400"/>
              <a:pPr algn="r"/>
              <a:t>‹#›</a:t>
            </a:fld>
            <a:endParaRPr lang="en-US" altLang="en-US" sz="1400"/>
          </a:p>
        </p:txBody>
      </p:sp>
    </p:spTree>
    <p:extLst>
      <p:ext uri="{BB962C8B-B14F-4D97-AF65-F5344CB8AC3E}">
        <p14:creationId xmlns:p14="http://schemas.microsoft.com/office/powerpoint/2010/main" val="18876204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pPr>
              <a:buFontTx/>
              <a:buChar char="•"/>
            </a:pPr>
            <a:r>
              <a:rPr lang="en-US" altLang="en-US"/>
              <a:t>Introductions – Names, prior work experience including summer, what do students hope to get from class?</a:t>
            </a:r>
          </a:p>
          <a:p>
            <a:pPr>
              <a:buFontTx/>
              <a:buChar char="•"/>
            </a:pPr>
            <a:r>
              <a:rPr lang="en-US" altLang="en-US"/>
              <a:t>Mention some prototypical supply chains we will use repeatedly in class – Wal-Mart, 7-Eleven, Dell and Compaq, Amazon and Borders, Supermarket and e-grocer, W.W. Grainger and McMaster Carr - our goal is to identify factors that drive supply chain success and make a comparison between different supply chains.</a:t>
            </a:r>
          </a:p>
          <a:p>
            <a:pPr>
              <a:buFontTx/>
              <a:buChar char="•"/>
            </a:pPr>
            <a:r>
              <a:rPr lang="en-US" altLang="en-US"/>
              <a:t>Administration of course - We will discuss concepts and methodologies for supply chain management. The context within which both will be learnt and discussed is provided by cases. Discuss role of case packet readings, cases and book. </a:t>
            </a:r>
          </a:p>
          <a:p>
            <a:pPr lvl="1">
              <a:buFontTx/>
              <a:buChar char="•"/>
            </a:pPr>
            <a:r>
              <a:rPr lang="en-US" altLang="en-US"/>
              <a:t>5 cases due - 10% for each case</a:t>
            </a:r>
          </a:p>
          <a:p>
            <a:pPr lvl="1">
              <a:buFontTx/>
              <a:buChar char="•"/>
            </a:pPr>
            <a:r>
              <a:rPr lang="en-US" altLang="en-US"/>
              <a:t>25% for final project</a:t>
            </a:r>
          </a:p>
          <a:p>
            <a:pPr lvl="1">
              <a:buFontTx/>
              <a:buChar char="•"/>
            </a:pPr>
            <a:r>
              <a:rPr lang="en-US" altLang="en-US"/>
              <a:t>20% for final exam</a:t>
            </a:r>
          </a:p>
          <a:p>
            <a:pPr lvl="1">
              <a:buFontTx/>
              <a:buChar char="•"/>
            </a:pPr>
            <a:r>
              <a:rPr lang="en-US" altLang="en-US"/>
              <a:t>5% for electronic posting</a:t>
            </a:r>
          </a:p>
          <a:p>
            <a:r>
              <a:rPr lang="en-US" altLang="en-US"/>
              <a:t>Discuss key dates for submitting project. Three groups will be selected to present. </a:t>
            </a:r>
          </a:p>
          <a:p>
            <a:pPr>
              <a:buFontTx/>
              <a:buChar char="•"/>
            </a:pPr>
            <a:r>
              <a:rPr lang="en-US" altLang="en-US"/>
              <a:t>Show course web page and its organization</a:t>
            </a:r>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en-US"/>
              <a:t>Notes: Key message here is that logistics costs are a significant fraction of the total value of a product. The problem here is that this a purely cost based view of the supply chain and drives a firm to simply reducing logistics costs. This is an incomplete picture. </a:t>
            </a:r>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r>
              <a:rPr lang="en-US" altLang="en-US"/>
              <a:t>“functions” of a company are customer driven, as a result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body" idx="1"/>
          </p:nvPr>
        </p:nvSpPr>
        <p:spPr bwMode="auto">
          <a:xfrm>
            <a:off x="935038" y="4416425"/>
            <a:ext cx="5140325"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201" tIns="45291" rIns="92201" bIns="45291"/>
          <a:lstStyle/>
          <a:p>
            <a:r>
              <a:rPr lang="en-US" altLang="en-US"/>
              <a:t>Notes:</a:t>
            </a:r>
          </a:p>
          <a:p>
            <a:pPr>
              <a:buFontTx/>
              <a:buChar char="•"/>
            </a:pPr>
            <a:r>
              <a:rPr lang="en-US" altLang="en-US"/>
              <a:t>Supply chain involves everybody, from the customer all the way to the last supplier.</a:t>
            </a:r>
          </a:p>
          <a:p>
            <a:pPr>
              <a:buFontTx/>
              <a:buChar char="•"/>
            </a:pPr>
            <a:r>
              <a:rPr lang="en-US" altLang="en-US"/>
              <a:t>Key flows in the supply chain are - information, product, and cash. It is through these flows that a supply chain fills a customer order. The management of these flows is key to the success or failure of a firm. Give Dell &amp; Compaq example, Amazon &amp; Borders example to bring out the fact that all supply chain interaction is through these flows.</a:t>
            </a:r>
          </a:p>
          <a:p>
            <a:r>
              <a:rPr lang="en-US" altLang="en-US"/>
              <a:t>Customer is an integral part of the supply chain</a:t>
            </a:r>
          </a:p>
          <a:p>
            <a:r>
              <a:rPr lang="en-US" altLang="en-US"/>
              <a:t>Includes movement of products from suppliers to manufacturers to distributors, but also includes movement of information, funds, and products in both directions</a:t>
            </a:r>
          </a:p>
          <a:p>
            <a:r>
              <a:rPr lang="en-US" altLang="en-US"/>
              <a:t>Probably more accurate to use the term “supply network” or “supply web”</a:t>
            </a:r>
          </a:p>
          <a:p>
            <a:r>
              <a:rPr lang="en-US" altLang="en-US"/>
              <a:t>Typical supply chain stages: customers, retailers, distributors, manufacturers, suppliers</a:t>
            </a:r>
          </a:p>
          <a:p>
            <a:r>
              <a:rPr lang="en-US" altLang="en-US"/>
              <a:t>All stages may not be present in all supply chains</a:t>
            </a:r>
            <a:br>
              <a:rPr lang="en-US" altLang="en-US"/>
            </a:br>
            <a:r>
              <a:rPr lang="en-US" altLang="en-US"/>
              <a:t>(e.g., no retailer or distributor for Dell)</a:t>
            </a:r>
          </a:p>
          <a:p>
            <a:pPr>
              <a:buFontTx/>
              <a:buChar char="•"/>
            </a:pPr>
            <a:endParaRPr lang="en-US" altLang="en-US"/>
          </a:p>
        </p:txBody>
      </p:sp>
      <p:sp>
        <p:nvSpPr>
          <p:cNvPr id="243715" name="Rectangle 3"/>
          <p:cNvSpPr>
            <a:spLocks noGrp="1" noRot="1" noChangeAspect="1" noChangeArrowheads="1"/>
          </p:cNvSpPr>
          <p:nvPr>
            <p:ph type="sldImg"/>
          </p:nvPr>
        </p:nvSpPr>
        <p:spPr bwMode="auto">
          <a:xfrm>
            <a:off x="1190625" y="703263"/>
            <a:ext cx="4630738" cy="34734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p:cNvSpPr>
          <p:nvPr>
            <p:ph type="sldImg"/>
          </p:nvPr>
        </p:nvSpPr>
        <p:spPr bwMode="auto">
          <a:xfrm>
            <a:off x="1190625" y="703263"/>
            <a:ext cx="4630738" cy="3473450"/>
          </a:xfrm>
          <a:prstGeom prst="rect">
            <a:avLst/>
          </a:prstGeom>
          <a:solidFill>
            <a:srgbClr val="FFFFFF"/>
          </a:solidFill>
          <a:ln>
            <a:solidFill>
              <a:srgbClr val="000000"/>
            </a:solidFill>
            <a:miter lim="800000"/>
            <a:headEnd/>
            <a:tailEnd/>
          </a:ln>
        </p:spPr>
      </p:sp>
      <p:sp>
        <p:nvSpPr>
          <p:cNvPr id="247811"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2116" tIns="46058" rIns="92116" bIns="46058"/>
          <a:lstStyle/>
          <a:p>
            <a:pPr>
              <a:buFontTx/>
              <a:buChar char="•"/>
            </a:pPr>
            <a:r>
              <a:rPr lang="en-US" altLang="en-US"/>
              <a:t>The supply chain is a concatenation of cycles with each cycle at the interface of two successive stages in the supply chain. Each cycle involves the customer stage placing an order and receiving it after it has been supplied by the supplier stage.</a:t>
            </a:r>
          </a:p>
          <a:p>
            <a:pPr>
              <a:buFontTx/>
              <a:buChar char="•"/>
            </a:pPr>
            <a:r>
              <a:rPr lang="en-US" altLang="en-US"/>
              <a:t>One difference is in size of order. Second difference is in predictability of orders - orders in the procurement cycle are predictable once manufacturing planning has been done.</a:t>
            </a:r>
          </a:p>
          <a:p>
            <a:pPr>
              <a:buFontTx/>
              <a:buChar char="•"/>
            </a:pPr>
            <a:r>
              <a:rPr lang="en-US" altLang="en-US"/>
              <a:t>This is the predominant view for ERP systems. It is a transaction level view and clearly defines each process and its owner.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p:cNvSpPr>
          <p:nvPr>
            <p:ph type="sldImg"/>
          </p:nvPr>
        </p:nvSpPr>
        <p:spPr bwMode="auto">
          <a:xfrm>
            <a:off x="1190625" y="703263"/>
            <a:ext cx="4630738" cy="3473450"/>
          </a:xfrm>
          <a:prstGeom prst="rect">
            <a:avLst/>
          </a:prstGeom>
          <a:solidFill>
            <a:srgbClr val="FFFFFF"/>
          </a:solidFill>
          <a:ln>
            <a:solidFill>
              <a:srgbClr val="000000"/>
            </a:solidFill>
            <a:miter lim="800000"/>
            <a:headEnd/>
            <a:tailEnd/>
          </a:ln>
        </p:spPr>
      </p:sp>
      <p:sp>
        <p:nvSpPr>
          <p:cNvPr id="249859"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2116" tIns="46058" rIns="92116" bIns="46058"/>
          <a:lstStyle/>
          <a:p>
            <a:pPr>
              <a:buFontTx/>
              <a:buChar char="•"/>
            </a:pPr>
            <a:r>
              <a:rPr lang="en-US" altLang="en-US"/>
              <a:t>In this view processes are divided based on their timing relative to the timing of a customer order. Define push and pull processes.</a:t>
            </a:r>
          </a:p>
          <a:p>
            <a:pPr>
              <a:buFontTx/>
              <a:buChar char="•"/>
            </a:pPr>
            <a:r>
              <a:rPr lang="en-US" altLang="en-US"/>
              <a:t>They key difference is the uncertainty during the two phases.</a:t>
            </a:r>
          </a:p>
          <a:p>
            <a:pPr>
              <a:buFontTx/>
              <a:buChar char="•"/>
            </a:pPr>
            <a:r>
              <a:rPr lang="en-US" altLang="en-US"/>
              <a:t>Give examples at Amazon and Borders to illustrate the two views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lIns="92116" tIns="46058" rIns="92116" bIns="46058"/>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lIns="92116" tIns="46058" rIns="92116" bIns="46058"/>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lIns="92116" tIns="46058" rIns="92116" bIns="46058"/>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3954" name="Line 2"/>
          <p:cNvSpPr>
            <a:spLocks noChangeShapeType="1"/>
          </p:cNvSpPr>
          <p:nvPr/>
        </p:nvSpPr>
        <p:spPr bwMode="auto">
          <a:xfrm>
            <a:off x="0" y="3429000"/>
            <a:ext cx="91440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955" name="Rectangle 3"/>
          <p:cNvSpPr>
            <a:spLocks noGrp="1" noChangeArrowheads="1"/>
          </p:cNvSpPr>
          <p:nvPr>
            <p:ph type="ctrTitle"/>
          </p:nvPr>
        </p:nvSpPr>
        <p:spPr>
          <a:xfrm>
            <a:off x="685800" y="2209800"/>
            <a:ext cx="7772400" cy="1143000"/>
          </a:xfrm>
        </p:spPr>
        <p:txBody>
          <a:bodyPr/>
          <a:lstStyle>
            <a:lvl1pPr>
              <a:defRPr/>
            </a:lvl1pPr>
          </a:lstStyle>
          <a:p>
            <a:pPr lvl="0"/>
            <a:r>
              <a:rPr lang="en-US" altLang="en-US" noProof="0" smtClean="0"/>
              <a:t>Click to edit Master title style</a:t>
            </a:r>
          </a:p>
        </p:txBody>
      </p:sp>
      <p:sp>
        <p:nvSpPr>
          <p:cNvPr id="253956"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b="1">
                <a:latin typeface="Arial" charset="0"/>
              </a:defRPr>
            </a:lvl1pPr>
          </a:lstStyle>
          <a:p>
            <a:pPr lvl="0"/>
            <a:r>
              <a:rPr lang="en-US" altLang="en-US" noProof="0" smtClean="0"/>
              <a:t>Chapter 00</a:t>
            </a:r>
          </a:p>
        </p:txBody>
      </p:sp>
      <p:sp>
        <p:nvSpPr>
          <p:cNvPr id="253957" name="Text Box 5"/>
          <p:cNvSpPr txBox="1">
            <a:spLocks noChangeArrowheads="1"/>
          </p:cNvSpPr>
          <p:nvPr/>
        </p:nvSpPr>
        <p:spPr bwMode="auto">
          <a:xfrm>
            <a:off x="0" y="6545263"/>
            <a:ext cx="2895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Arial" charset="0"/>
              </a:rPr>
              <a:t>© 2007 Prentice-Hall, Inc.</a:t>
            </a:r>
            <a:endParaRPr lang="en-US" altLang="en-US" sz="1600"/>
          </a:p>
        </p:txBody>
      </p:sp>
      <p:sp>
        <p:nvSpPr>
          <p:cNvPr id="253963" name="Rectangle 11"/>
          <p:cNvSpPr>
            <a:spLocks noGrp="1" noChangeArrowheads="1"/>
          </p:cNvSpPr>
          <p:nvPr>
            <p:ph type="sldNum" sz="quarter" idx="4"/>
          </p:nvPr>
        </p:nvSpPr>
        <p:spPr/>
        <p:txBody>
          <a:bodyPr/>
          <a:lstStyle>
            <a:lvl1pPr>
              <a:defRPr/>
            </a:lvl1pPr>
          </a:lstStyle>
          <a:p>
            <a:r>
              <a:rPr lang="en-US" altLang="en-US"/>
              <a:t>1-</a:t>
            </a:r>
            <a:fld id="{505E0882-2DEC-45D1-8CC9-E9C518F3747D}" type="slidenum">
              <a:rPr lang="en-US" altLang="en-US"/>
              <a:pPr/>
              <a:t>‹#›</a:t>
            </a:fld>
            <a:endParaRPr lang="en-US" altLang="en-US" sz="1400">
              <a:latin typeface="Times New Roman" pitchFamily="18" charset="0"/>
            </a:endParaRP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1-</a:t>
            </a:r>
            <a:fld id="{CE8F46CC-B21C-4132-86E0-7878D49DD1C2}"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05706491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605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66700"/>
            <a:ext cx="6134100" cy="605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1-</a:t>
            </a:r>
            <a:fld id="{0A1DB2FD-9C2F-47AF-9141-ACFBC7EA3840}"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916216980"/>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8466" name="Line 2"/>
          <p:cNvSpPr>
            <a:spLocks noChangeShapeType="1"/>
          </p:cNvSpPr>
          <p:nvPr/>
        </p:nvSpPr>
        <p:spPr bwMode="auto">
          <a:xfrm>
            <a:off x="0" y="3414713"/>
            <a:ext cx="9144000" cy="14287"/>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67" name="Rectangle 3"/>
          <p:cNvSpPr>
            <a:spLocks noGrp="1" noChangeArrowheads="1"/>
          </p:cNvSpPr>
          <p:nvPr>
            <p:ph type="ctrTitle"/>
          </p:nvPr>
        </p:nvSpPr>
        <p:spPr>
          <a:xfrm>
            <a:off x="685800" y="2209800"/>
            <a:ext cx="7772400" cy="1143000"/>
          </a:xfrm>
        </p:spPr>
        <p:txBody>
          <a:bodyPr/>
          <a:lstStyle>
            <a:lvl1pPr>
              <a:defRPr/>
            </a:lvl1pPr>
          </a:lstStyle>
          <a:p>
            <a:pPr lvl="0"/>
            <a:r>
              <a:rPr lang="en-US" altLang="en-US" noProof="0" smtClean="0"/>
              <a:t>Click to edit Master title style</a:t>
            </a:r>
          </a:p>
        </p:txBody>
      </p:sp>
      <p:sp>
        <p:nvSpPr>
          <p:cNvPr id="318468"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en-US" noProof="0" smtClean="0"/>
              <a:t>Click to edit Master subtitle style</a:t>
            </a:r>
          </a:p>
        </p:txBody>
      </p:sp>
      <p:sp>
        <p:nvSpPr>
          <p:cNvPr id="318469" name="Text Box 5"/>
          <p:cNvSpPr txBox="1">
            <a:spLocks noChangeArrowheads="1"/>
          </p:cNvSpPr>
          <p:nvPr/>
        </p:nvSpPr>
        <p:spPr bwMode="auto">
          <a:xfrm>
            <a:off x="0" y="6545263"/>
            <a:ext cx="2895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Arial" charset="0"/>
              </a:rPr>
              <a:t>© 2007 Prentice-Hall, Inc.</a:t>
            </a:r>
            <a:endParaRPr lang="en-US" altLang="en-US" sz="1600"/>
          </a:p>
        </p:txBody>
      </p:sp>
      <p:sp>
        <p:nvSpPr>
          <p:cNvPr id="318470" name="Rectangle 6"/>
          <p:cNvSpPr>
            <a:spLocks noGrp="1" noChangeArrowheads="1"/>
          </p:cNvSpPr>
          <p:nvPr>
            <p:ph type="sldNum" sz="quarter" idx="4"/>
          </p:nvPr>
        </p:nvSpPr>
        <p:spPr>
          <a:xfrm>
            <a:off x="7239000" y="6400800"/>
            <a:ext cx="1905000" cy="457200"/>
          </a:xfrm>
        </p:spPr>
        <p:txBody>
          <a:bodyPr/>
          <a:lstStyle>
            <a:lvl1pPr>
              <a:defRPr/>
            </a:lvl1pPr>
          </a:lstStyle>
          <a:p>
            <a:r>
              <a:rPr lang="en-US" altLang="en-US"/>
              <a:t>2-</a:t>
            </a:r>
            <a:fld id="{18BE36A0-3966-4DC6-BF19-DCFE7AF971D8}" type="slidenum">
              <a:rPr lang="en-US" altLang="en-US"/>
              <a:pPr/>
              <a:t>‹#›</a:t>
            </a:fld>
            <a:endParaRPr lang="en-US" altLang="en-US" sz="1400">
              <a:latin typeface="Times New Roman" pitchFamily="18"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2-</a:t>
            </a:r>
            <a:fld id="{F2296CEA-5ADE-42E9-A80C-ECEA7FE6CDFE}"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5853128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2-</a:t>
            </a:r>
            <a:fld id="{1A4F7974-D838-4202-9675-A6A85DAD1895}"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37195694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524000"/>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524000"/>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a:t>2-</a:t>
            </a:r>
            <a:fld id="{C1884E40-F477-4E82-B46D-D37C0C4197D2}"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8990819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a:t>2-</a:t>
            </a:r>
            <a:fld id="{B4120152-8292-4DE8-8EDD-9F4300A611A1}"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405271451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a:t>2-</a:t>
            </a:r>
            <a:fld id="{78772884-2DBC-4337-8B9F-BC2937B7BBCD}"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66185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2-</a:t>
            </a:r>
            <a:fld id="{50A986CF-67EB-408F-A4FF-8C274C73C372}"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78539045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2-</a:t>
            </a:r>
            <a:fld id="{678B48C5-5F50-4F80-85A0-09A9B958E806}"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40512126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1-</a:t>
            </a:r>
            <a:fld id="{23149DDA-828D-4DFB-A3B6-E32C736E7709}"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216483337"/>
      </p:ext>
    </p:extLst>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2-</a:t>
            </a:r>
            <a:fld id="{25B920D6-6053-4912-A953-E30EE4E1AAEA}"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82788796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2-</a:t>
            </a:r>
            <a:fld id="{5DF8EEDB-53F8-4D80-B4D3-B320BE29150E}"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414451526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048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2-</a:t>
            </a:r>
            <a:fld id="{9A0C0C38-C449-429D-B956-374F56042548}"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38111564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1-</a:t>
            </a:r>
            <a:fld id="{4150F6FC-C72C-4238-AFA8-03E2EA4D7D4C}"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249107842"/>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600200"/>
            <a:ext cx="40767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600200"/>
            <a:ext cx="40767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a:t>1-</a:t>
            </a:r>
            <a:fld id="{C02C95AD-E99F-460F-BD3F-00876298D1D0}"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85860484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a:t>1-</a:t>
            </a:r>
            <a:fld id="{EEF0678F-47A1-49BD-8B1C-A62E4D1565FB}"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2584850012"/>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a:t>1-</a:t>
            </a:r>
            <a:fld id="{222BE000-2EB5-44C4-AEE8-71FAAD78B937}"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4150733313"/>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1-</a:t>
            </a:r>
            <a:fld id="{B781CF0C-5EF0-42AC-B414-9C381A5D5A40}"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3357446053"/>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1-</a:t>
            </a:r>
            <a:fld id="{D5FD19E7-E624-46CA-87A9-83BC33B43E7E}"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49526863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1-</a:t>
            </a:r>
            <a:fld id="{DA4F4172-A173-47F3-8FF2-16E583AEC309}" type="slidenum">
              <a:rPr lang="en-US" altLang="en-US"/>
              <a:pPr/>
              <a:t>‹#›</a:t>
            </a:fld>
            <a:endParaRPr lang="en-US" altLang="en-US" sz="1400">
              <a:latin typeface="Times New Roman" pitchFamily="18" charset="0"/>
            </a:endParaRPr>
          </a:p>
        </p:txBody>
      </p:sp>
    </p:spTree>
    <p:extLst>
      <p:ext uri="{BB962C8B-B14F-4D97-AF65-F5344CB8AC3E}">
        <p14:creationId xmlns:p14="http://schemas.microsoft.com/office/powerpoint/2010/main" val="162370387"/>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91440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title"/>
          </p:nvPr>
        </p:nvSpPr>
        <p:spPr bwMode="auto">
          <a:xfrm>
            <a:off x="381000" y="266700"/>
            <a:ext cx="83820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381000" y="1600200"/>
            <a:ext cx="8305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5" name="Rectangle 11"/>
          <p:cNvSpPr>
            <a:spLocks noGrp="1" noChangeArrowheads="1"/>
          </p:cNvSpPr>
          <p:nvPr>
            <p:ph type="sldNum" sz="quarter" idx="4"/>
          </p:nvPr>
        </p:nvSpPr>
        <p:spPr bwMode="auto">
          <a:xfrm>
            <a:off x="7086600" y="6477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j-lt"/>
              </a:defRPr>
            </a:lvl1pPr>
          </a:lstStyle>
          <a:p>
            <a:r>
              <a:rPr lang="en-US" altLang="en-US"/>
              <a:t>1-</a:t>
            </a:r>
            <a:fld id="{1A6A75D3-5259-489C-BE47-334660B636FC}" type="slidenum">
              <a:rPr lang="en-US" altLang="en-US"/>
              <a:pPr/>
              <a:t>‹#›</a:t>
            </a:fld>
            <a:endParaRPr lang="en-US" altLang="en-US" sz="1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advClick="0"/>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5pPr>
      <a:lvl6pPr marL="4572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6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5pPr>
      <a:lvl6pPr marL="25146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6pPr>
      <a:lvl7pPr marL="29718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7pPr>
      <a:lvl8pPr marL="34290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8pPr>
      <a:lvl9pPr marL="38862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2" name="Line 2"/>
          <p:cNvSpPr>
            <a:spLocks noChangeShapeType="1"/>
          </p:cNvSpPr>
          <p:nvPr/>
        </p:nvSpPr>
        <p:spPr bwMode="auto">
          <a:xfrm>
            <a:off x="0" y="1295400"/>
            <a:ext cx="91440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3" name="Rectangle 3"/>
          <p:cNvSpPr>
            <a:spLocks noGrp="1" noChangeArrowheads="1"/>
          </p:cNvSpPr>
          <p:nvPr>
            <p:ph type="title"/>
          </p:nvPr>
        </p:nvSpPr>
        <p:spPr bwMode="auto">
          <a:xfrm>
            <a:off x="381000" y="304800"/>
            <a:ext cx="8305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317444" name="Rectangle 4"/>
          <p:cNvSpPr>
            <a:spLocks noGrp="1" noChangeArrowheads="1"/>
          </p:cNvSpPr>
          <p:nvPr>
            <p:ph type="body" idx="1"/>
          </p:nvPr>
        </p:nvSpPr>
        <p:spPr bwMode="auto">
          <a:xfrm>
            <a:off x="381000" y="1524000"/>
            <a:ext cx="8305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445" name="Rectangle 5"/>
          <p:cNvSpPr>
            <a:spLocks noGrp="1" noChangeArrowheads="1"/>
          </p:cNvSpPr>
          <p:nvPr>
            <p:ph type="sldNum" sz="quarter" idx="4"/>
          </p:nvPr>
        </p:nvSpPr>
        <p:spPr bwMode="auto">
          <a:xfrm>
            <a:off x="7086600" y="6477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j-lt"/>
              </a:defRPr>
            </a:lvl1pPr>
          </a:lstStyle>
          <a:p>
            <a:r>
              <a:rPr lang="en-US" altLang="en-US"/>
              <a:t>2-</a:t>
            </a:r>
            <a:fld id="{3596D064-BBAD-49B1-A067-EE5ADF5C601B}" type="slidenum">
              <a:rPr lang="en-US" altLang="en-US"/>
              <a:pPr/>
              <a:t>‹#›</a:t>
            </a:fld>
            <a:endParaRPr lang="en-US" altLang="en-US" sz="1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hf hdr="0" ftr="0" dt="0"/>
  <p:txStyles>
    <p:titleStyle>
      <a:lvl1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5pPr>
      <a:lvl6pPr marL="457200"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6pPr>
      <a:lvl7pPr marL="914400"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7pPr>
      <a:lvl8pPr marL="1371600"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8pPr>
      <a:lvl9pPr marL="1828800" algn="ctr"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1"/>
          </a:solidFill>
          <a:latin typeface="Gill Sans" pitchFamily="34" charset="0"/>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5pPr>
      <a:lvl6pPr marL="25146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6pPr>
      <a:lvl7pPr marL="29718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7pPr>
      <a:lvl8pPr marL="34290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8pPr>
      <a:lvl9pPr marL="38862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4"/>
          </p:nvPr>
        </p:nvSpPr>
        <p:spPr/>
        <p:txBody>
          <a:bodyPr/>
          <a:lstStyle/>
          <a:p>
            <a:r>
              <a:rPr lang="en-US" altLang="en-US"/>
              <a:t>1-</a:t>
            </a:r>
            <a:fld id="{F379AE14-5514-4410-8BE7-1891BE2C4634}" type="slidenum">
              <a:rPr lang="en-US" altLang="en-US"/>
              <a:pPr/>
              <a:t>1</a:t>
            </a:fld>
            <a:endParaRPr lang="en-US" altLang="en-US" sz="1400">
              <a:latin typeface="Times New Roman" pitchFamily="18" charset="0"/>
            </a:endParaRPr>
          </a:p>
        </p:txBody>
      </p:sp>
      <p:sp>
        <p:nvSpPr>
          <p:cNvPr id="4098" name="Rectangle 2"/>
          <p:cNvSpPr>
            <a:spLocks noGrp="1" noChangeArrowheads="1"/>
          </p:cNvSpPr>
          <p:nvPr>
            <p:ph type="ctrTitle"/>
          </p:nvPr>
        </p:nvSpPr>
        <p:spPr>
          <a:xfrm>
            <a:off x="609600" y="1828800"/>
            <a:ext cx="7772400" cy="1219200"/>
          </a:xfrm>
          <a:noFill/>
          <a:ln/>
        </p:spPr>
        <p:txBody>
          <a:bodyPr anchor="ctr"/>
          <a:lstStyle/>
          <a:p>
            <a:r>
              <a:rPr lang="en-US" altLang="en-US" sz="4200" dirty="0">
                <a:solidFill>
                  <a:schemeClr val="tx1"/>
                </a:solidFill>
              </a:rPr>
              <a:t>Logistics and </a:t>
            </a:r>
            <a:br>
              <a:rPr lang="en-US" altLang="en-US" sz="4200" dirty="0">
                <a:solidFill>
                  <a:schemeClr val="tx1"/>
                </a:solidFill>
              </a:rPr>
            </a:br>
            <a:r>
              <a:rPr lang="en-US" altLang="en-US" sz="4200" dirty="0">
                <a:solidFill>
                  <a:schemeClr val="tx1"/>
                </a:solidFill>
              </a:rPr>
              <a:t>Supply Chain Management</a:t>
            </a:r>
            <a:br>
              <a:rPr lang="en-US" altLang="en-US" sz="4200" dirty="0">
                <a:solidFill>
                  <a:schemeClr val="tx1"/>
                </a:solidFill>
              </a:rPr>
            </a:br>
            <a:endParaRPr lang="en-US" altLang="en-US" b="0" dirty="0"/>
          </a:p>
        </p:txBody>
      </p:sp>
      <p:sp>
        <p:nvSpPr>
          <p:cNvPr id="4103" name="Text Box 7"/>
          <p:cNvSpPr txBox="1">
            <a:spLocks noChangeArrowheads="1"/>
          </p:cNvSpPr>
          <p:nvPr/>
        </p:nvSpPr>
        <p:spPr bwMode="auto">
          <a:xfrm>
            <a:off x="457200" y="3886200"/>
            <a:ext cx="822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600" b="1" dirty="0">
                <a:solidFill>
                  <a:schemeClr val="tx2"/>
                </a:solidFill>
                <a:latin typeface="Arial" charset="0"/>
              </a:rPr>
              <a:t>Chapter </a:t>
            </a:r>
            <a:r>
              <a:rPr lang="en-US" altLang="en-US" sz="3600" b="1" dirty="0" smtClean="0">
                <a:solidFill>
                  <a:schemeClr val="tx2"/>
                </a:solidFill>
                <a:latin typeface="Arial" charset="0"/>
              </a:rPr>
              <a:t>1 &amp; 2</a:t>
            </a:r>
            <a:r>
              <a:rPr lang="en-US" altLang="en-US" sz="3600" b="1" dirty="0">
                <a:solidFill>
                  <a:schemeClr val="tx2"/>
                </a:solidFill>
                <a:latin typeface="Arial" charset="0"/>
              </a:rPr>
              <a:t/>
            </a:r>
            <a:br>
              <a:rPr lang="en-US" altLang="en-US" sz="3600" b="1" dirty="0">
                <a:solidFill>
                  <a:schemeClr val="tx2"/>
                </a:solidFill>
                <a:latin typeface="Arial" charset="0"/>
              </a:rPr>
            </a:br>
            <a:r>
              <a:rPr lang="en-US" altLang="en-US" sz="3600" b="1" dirty="0">
                <a:solidFill>
                  <a:schemeClr val="tx2"/>
                </a:solidFill>
                <a:latin typeface="Arial" charset="0"/>
              </a:rPr>
              <a:t>Strategic Framework</a:t>
            </a:r>
            <a:endParaRPr lang="en-US" altLang="en-US" sz="1600" dirty="0"/>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a:t>
            </a:r>
            <a:fld id="{C665B365-3AF2-4274-B0EC-FA5D38EAF4E5}" type="slidenum">
              <a:rPr lang="en-US" altLang="en-US"/>
              <a:pPr/>
              <a:t>10</a:t>
            </a:fld>
            <a:endParaRPr lang="en-US" altLang="en-US" sz="1400">
              <a:latin typeface="Times New Roman" pitchFamily="18" charset="0"/>
            </a:endParaRPr>
          </a:p>
        </p:txBody>
      </p:sp>
      <p:sp>
        <p:nvSpPr>
          <p:cNvPr id="226306" name="Rectangle 2"/>
          <p:cNvSpPr>
            <a:spLocks noGrp="1" noChangeArrowheads="1"/>
          </p:cNvSpPr>
          <p:nvPr>
            <p:ph type="title"/>
          </p:nvPr>
        </p:nvSpPr>
        <p:spPr>
          <a:xfrm>
            <a:off x="381000" y="266700"/>
            <a:ext cx="8382000" cy="1028700"/>
          </a:xfrm>
        </p:spPr>
        <p:txBody>
          <a:bodyPr/>
          <a:lstStyle/>
          <a:p>
            <a:r>
              <a:rPr lang="en-US" altLang="en-US"/>
              <a:t>Process View of a Supply Chain</a:t>
            </a:r>
          </a:p>
        </p:txBody>
      </p:sp>
      <p:sp>
        <p:nvSpPr>
          <p:cNvPr id="226307" name="Rectangle 3"/>
          <p:cNvSpPr>
            <a:spLocks noGrp="1" noChangeArrowheads="1"/>
          </p:cNvSpPr>
          <p:nvPr>
            <p:ph type="body" idx="1"/>
          </p:nvPr>
        </p:nvSpPr>
        <p:spPr>
          <a:xfrm>
            <a:off x="381000" y="1752600"/>
            <a:ext cx="8305800" cy="4876800"/>
          </a:xfrm>
        </p:spPr>
        <p:txBody>
          <a:bodyPr/>
          <a:lstStyle/>
          <a:p>
            <a:r>
              <a:rPr lang="en-US" altLang="en-US" sz="3200" b="1">
                <a:effectLst>
                  <a:outerShdw blurRad="38100" dist="38100" dir="2700000" algn="tl">
                    <a:srgbClr val="C0C0C0"/>
                  </a:outerShdw>
                </a:effectLst>
              </a:rPr>
              <a:t>Cycle view</a:t>
            </a:r>
            <a:r>
              <a:rPr lang="en-US" altLang="en-US" sz="3200"/>
              <a:t>:</a:t>
            </a:r>
            <a:r>
              <a:rPr lang="en-US" altLang="en-US"/>
              <a:t> </a:t>
            </a:r>
            <a:r>
              <a:rPr lang="en-US" altLang="en-US" sz="2400"/>
              <a:t>processes in a supply chain are divided into a series of cycles, each performed at the interfaces between two successive supply chain stages</a:t>
            </a:r>
          </a:p>
          <a:p>
            <a:endParaRPr lang="en-US" altLang="en-US" sz="2400"/>
          </a:p>
          <a:p>
            <a:r>
              <a:rPr lang="en-US" altLang="en-US" sz="3200" b="1">
                <a:effectLst>
                  <a:outerShdw blurRad="38100" dist="38100" dir="2700000" algn="tl">
                    <a:srgbClr val="C0C0C0"/>
                  </a:outerShdw>
                </a:effectLst>
              </a:rPr>
              <a:t>Push/pull view:</a:t>
            </a:r>
            <a:r>
              <a:rPr lang="en-US" altLang="en-US"/>
              <a:t> </a:t>
            </a:r>
            <a:r>
              <a:rPr lang="en-US" altLang="en-US" sz="2400"/>
              <a:t>processes in a supply chain are divided into two categories depending on whether they are executed</a:t>
            </a:r>
            <a:r>
              <a:rPr lang="en-US" altLang="en-US"/>
              <a:t> </a:t>
            </a:r>
          </a:p>
          <a:p>
            <a:pPr lvl="1"/>
            <a:r>
              <a:rPr lang="en-US" altLang="en-US"/>
              <a:t>in response to a customer order (pull) or </a:t>
            </a:r>
          </a:p>
          <a:p>
            <a:pPr lvl="1"/>
            <a:r>
              <a:rPr lang="en-US" altLang="en-US"/>
              <a:t>in anticipation of a customer order (push)</a:t>
            </a: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p:cNvSpPr>
            <a:spLocks noGrp="1"/>
          </p:cNvSpPr>
          <p:nvPr>
            <p:ph type="sldNum" sz="quarter" idx="10"/>
          </p:nvPr>
        </p:nvSpPr>
        <p:spPr/>
        <p:txBody>
          <a:bodyPr/>
          <a:lstStyle/>
          <a:p>
            <a:r>
              <a:rPr lang="en-US" altLang="en-US"/>
              <a:t>1-</a:t>
            </a:r>
            <a:fld id="{C76EC2B3-7B1C-474F-935C-147BB82BC54B}" type="slidenum">
              <a:rPr lang="en-US" altLang="en-US"/>
              <a:pPr/>
              <a:t>11</a:t>
            </a:fld>
            <a:endParaRPr lang="en-US" altLang="en-US" sz="1400">
              <a:latin typeface="Times New Roman" pitchFamily="18" charset="0"/>
            </a:endParaRPr>
          </a:p>
        </p:txBody>
      </p:sp>
      <p:sp>
        <p:nvSpPr>
          <p:cNvPr id="246786" name="Rectangle 2"/>
          <p:cNvSpPr>
            <a:spLocks noGrp="1" noChangeArrowheads="1"/>
          </p:cNvSpPr>
          <p:nvPr>
            <p:ph type="title"/>
          </p:nvPr>
        </p:nvSpPr>
        <p:spPr>
          <a:xfrm>
            <a:off x="381000" y="266700"/>
            <a:ext cx="8382000" cy="952500"/>
          </a:xfrm>
        </p:spPr>
        <p:txBody>
          <a:bodyPr/>
          <a:lstStyle/>
          <a:p>
            <a:r>
              <a:rPr lang="en-US" altLang="en-US"/>
              <a:t>Cycle View of Supply Chains</a:t>
            </a:r>
          </a:p>
        </p:txBody>
      </p:sp>
      <p:grpSp>
        <p:nvGrpSpPr>
          <p:cNvPr id="246787" name="Group 3"/>
          <p:cNvGrpSpPr>
            <a:grpSpLocks/>
          </p:cNvGrpSpPr>
          <p:nvPr/>
        </p:nvGrpSpPr>
        <p:grpSpPr bwMode="auto">
          <a:xfrm>
            <a:off x="3429000" y="1806575"/>
            <a:ext cx="3667125" cy="1146175"/>
            <a:chOff x="1367" y="1172"/>
            <a:chExt cx="2310" cy="722"/>
          </a:xfrm>
        </p:grpSpPr>
        <p:sp>
          <p:nvSpPr>
            <p:cNvPr id="246788" name="Freeform 4"/>
            <p:cNvSpPr>
              <a:spLocks/>
            </p:cNvSpPr>
            <p:nvPr/>
          </p:nvSpPr>
          <p:spPr bwMode="auto">
            <a:xfrm>
              <a:off x="1367" y="1187"/>
              <a:ext cx="2310" cy="707"/>
            </a:xfrm>
            <a:custGeom>
              <a:avLst/>
              <a:gdLst>
                <a:gd name="T0" fmla="*/ 558 w 2310"/>
                <a:gd name="T1" fmla="*/ 48 h 707"/>
                <a:gd name="T2" fmla="*/ 357 w 2310"/>
                <a:gd name="T3" fmla="*/ 121 h 707"/>
                <a:gd name="T4" fmla="*/ 188 w 2310"/>
                <a:gd name="T5" fmla="*/ 194 h 707"/>
                <a:gd name="T6" fmla="*/ 95 w 2310"/>
                <a:gd name="T7" fmla="*/ 244 h 707"/>
                <a:gd name="T8" fmla="*/ 15 w 2310"/>
                <a:gd name="T9" fmla="*/ 312 h 707"/>
                <a:gd name="T10" fmla="*/ 0 w 2310"/>
                <a:gd name="T11" fmla="*/ 370 h 707"/>
                <a:gd name="T12" fmla="*/ 15 w 2310"/>
                <a:gd name="T13" fmla="*/ 402 h 707"/>
                <a:gd name="T14" fmla="*/ 50 w 2310"/>
                <a:gd name="T15" fmla="*/ 435 h 707"/>
                <a:gd name="T16" fmla="*/ 95 w 2310"/>
                <a:gd name="T17" fmla="*/ 460 h 707"/>
                <a:gd name="T18" fmla="*/ 173 w 2310"/>
                <a:gd name="T19" fmla="*/ 498 h 707"/>
                <a:gd name="T20" fmla="*/ 390 w 2310"/>
                <a:gd name="T21" fmla="*/ 573 h 707"/>
                <a:gd name="T22" fmla="*/ 646 w 2310"/>
                <a:gd name="T23" fmla="*/ 639 h 707"/>
                <a:gd name="T24" fmla="*/ 833 w 2310"/>
                <a:gd name="T25" fmla="*/ 677 h 707"/>
                <a:gd name="T26" fmla="*/ 1084 w 2310"/>
                <a:gd name="T27" fmla="*/ 704 h 707"/>
                <a:gd name="T28" fmla="*/ 1311 w 2310"/>
                <a:gd name="T29" fmla="*/ 699 h 707"/>
                <a:gd name="T30" fmla="*/ 1575 w 2310"/>
                <a:gd name="T31" fmla="*/ 659 h 707"/>
                <a:gd name="T32" fmla="*/ 1761 w 2310"/>
                <a:gd name="T33" fmla="*/ 619 h 707"/>
                <a:gd name="T34" fmla="*/ 2010 w 2310"/>
                <a:gd name="T35" fmla="*/ 548 h 707"/>
                <a:gd name="T36" fmla="*/ 2174 w 2310"/>
                <a:gd name="T37" fmla="*/ 485 h 707"/>
                <a:gd name="T38" fmla="*/ 2244 w 2310"/>
                <a:gd name="T39" fmla="*/ 450 h 707"/>
                <a:gd name="T40" fmla="*/ 2282 w 2310"/>
                <a:gd name="T41" fmla="*/ 423 h 707"/>
                <a:gd name="T42" fmla="*/ 2307 w 2310"/>
                <a:gd name="T43" fmla="*/ 382 h 707"/>
                <a:gd name="T44" fmla="*/ 2305 w 2310"/>
                <a:gd name="T45" fmla="*/ 339 h 707"/>
                <a:gd name="T46" fmla="*/ 2254 w 2310"/>
                <a:gd name="T47" fmla="*/ 279 h 707"/>
                <a:gd name="T48" fmla="*/ 2181 w 2310"/>
                <a:gd name="T49" fmla="*/ 234 h 707"/>
                <a:gd name="T50" fmla="*/ 2043 w 2310"/>
                <a:gd name="T51" fmla="*/ 171 h 707"/>
                <a:gd name="T52" fmla="*/ 1867 w 2310"/>
                <a:gd name="T53" fmla="*/ 106 h 707"/>
                <a:gd name="T54" fmla="*/ 1660 w 2310"/>
                <a:gd name="T55" fmla="*/ 70 h 707"/>
                <a:gd name="T56" fmla="*/ 1917 w 2310"/>
                <a:gd name="T57" fmla="*/ 156 h 707"/>
                <a:gd name="T58" fmla="*/ 2081 w 2310"/>
                <a:gd name="T59" fmla="*/ 219 h 707"/>
                <a:gd name="T60" fmla="*/ 2204 w 2310"/>
                <a:gd name="T61" fmla="*/ 284 h 707"/>
                <a:gd name="T62" fmla="*/ 2232 w 2310"/>
                <a:gd name="T63" fmla="*/ 302 h 707"/>
                <a:gd name="T64" fmla="*/ 2282 w 2310"/>
                <a:gd name="T65" fmla="*/ 362 h 707"/>
                <a:gd name="T66" fmla="*/ 2280 w 2310"/>
                <a:gd name="T67" fmla="*/ 370 h 707"/>
                <a:gd name="T68" fmla="*/ 2280 w 2310"/>
                <a:gd name="T69" fmla="*/ 382 h 707"/>
                <a:gd name="T70" fmla="*/ 2244 w 2310"/>
                <a:gd name="T71" fmla="*/ 412 h 707"/>
                <a:gd name="T72" fmla="*/ 2232 w 2310"/>
                <a:gd name="T73" fmla="*/ 423 h 707"/>
                <a:gd name="T74" fmla="*/ 2161 w 2310"/>
                <a:gd name="T75" fmla="*/ 458 h 707"/>
                <a:gd name="T76" fmla="*/ 1998 w 2310"/>
                <a:gd name="T77" fmla="*/ 521 h 707"/>
                <a:gd name="T78" fmla="*/ 1749 w 2310"/>
                <a:gd name="T79" fmla="*/ 591 h 707"/>
                <a:gd name="T80" fmla="*/ 1666 w 2310"/>
                <a:gd name="T81" fmla="*/ 611 h 707"/>
                <a:gd name="T82" fmla="*/ 1396 w 2310"/>
                <a:gd name="T83" fmla="*/ 659 h 707"/>
                <a:gd name="T84" fmla="*/ 1157 w 2310"/>
                <a:gd name="T85" fmla="*/ 677 h 707"/>
                <a:gd name="T86" fmla="*/ 918 w 2310"/>
                <a:gd name="T87" fmla="*/ 659 h 707"/>
                <a:gd name="T88" fmla="*/ 654 w 2310"/>
                <a:gd name="T89" fmla="*/ 611 h 707"/>
                <a:gd name="T90" fmla="*/ 571 w 2310"/>
                <a:gd name="T91" fmla="*/ 591 h 707"/>
                <a:gd name="T92" fmla="*/ 324 w 2310"/>
                <a:gd name="T93" fmla="*/ 521 h 707"/>
                <a:gd name="T94" fmla="*/ 158 w 2310"/>
                <a:gd name="T95" fmla="*/ 458 h 707"/>
                <a:gd name="T96" fmla="*/ 85 w 2310"/>
                <a:gd name="T97" fmla="*/ 423 h 707"/>
                <a:gd name="T98" fmla="*/ 73 w 2310"/>
                <a:gd name="T99" fmla="*/ 412 h 707"/>
                <a:gd name="T100" fmla="*/ 35 w 2310"/>
                <a:gd name="T101" fmla="*/ 380 h 707"/>
                <a:gd name="T102" fmla="*/ 35 w 2310"/>
                <a:gd name="T103" fmla="*/ 380 h 707"/>
                <a:gd name="T104" fmla="*/ 17 w 2310"/>
                <a:gd name="T105" fmla="*/ 347 h 707"/>
                <a:gd name="T106" fmla="*/ 58 w 2310"/>
                <a:gd name="T107" fmla="*/ 312 h 707"/>
                <a:gd name="T108" fmla="*/ 108 w 2310"/>
                <a:gd name="T109" fmla="*/ 256 h 707"/>
                <a:gd name="T110" fmla="*/ 201 w 2310"/>
                <a:gd name="T111" fmla="*/ 221 h 707"/>
                <a:gd name="T112" fmla="*/ 370 w 2310"/>
                <a:gd name="T113" fmla="*/ 148 h 707"/>
                <a:gd name="T114" fmla="*/ 571 w 2310"/>
                <a:gd name="T115" fmla="*/ 75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10" h="707">
                  <a:moveTo>
                    <a:pt x="709" y="28"/>
                  </a:moveTo>
                  <a:lnTo>
                    <a:pt x="699" y="0"/>
                  </a:lnTo>
                  <a:lnTo>
                    <a:pt x="558" y="48"/>
                  </a:lnTo>
                  <a:lnTo>
                    <a:pt x="488" y="73"/>
                  </a:lnTo>
                  <a:lnTo>
                    <a:pt x="422" y="98"/>
                  </a:lnTo>
                  <a:lnTo>
                    <a:pt x="357" y="121"/>
                  </a:lnTo>
                  <a:lnTo>
                    <a:pt x="297" y="146"/>
                  </a:lnTo>
                  <a:lnTo>
                    <a:pt x="241" y="171"/>
                  </a:lnTo>
                  <a:lnTo>
                    <a:pt x="188" y="194"/>
                  </a:lnTo>
                  <a:lnTo>
                    <a:pt x="141" y="219"/>
                  </a:lnTo>
                  <a:lnTo>
                    <a:pt x="100" y="241"/>
                  </a:lnTo>
                  <a:lnTo>
                    <a:pt x="95" y="244"/>
                  </a:lnTo>
                  <a:lnTo>
                    <a:pt x="63" y="267"/>
                  </a:lnTo>
                  <a:lnTo>
                    <a:pt x="35" y="289"/>
                  </a:lnTo>
                  <a:lnTo>
                    <a:pt x="15" y="312"/>
                  </a:lnTo>
                  <a:lnTo>
                    <a:pt x="5" y="334"/>
                  </a:lnTo>
                  <a:lnTo>
                    <a:pt x="2" y="347"/>
                  </a:lnTo>
                  <a:lnTo>
                    <a:pt x="0" y="370"/>
                  </a:lnTo>
                  <a:lnTo>
                    <a:pt x="5" y="380"/>
                  </a:lnTo>
                  <a:lnTo>
                    <a:pt x="7" y="390"/>
                  </a:lnTo>
                  <a:lnTo>
                    <a:pt x="15" y="402"/>
                  </a:lnTo>
                  <a:lnTo>
                    <a:pt x="22" y="412"/>
                  </a:lnTo>
                  <a:lnTo>
                    <a:pt x="35" y="423"/>
                  </a:lnTo>
                  <a:lnTo>
                    <a:pt x="50" y="435"/>
                  </a:lnTo>
                  <a:lnTo>
                    <a:pt x="55" y="438"/>
                  </a:lnTo>
                  <a:lnTo>
                    <a:pt x="73" y="450"/>
                  </a:lnTo>
                  <a:lnTo>
                    <a:pt x="95" y="460"/>
                  </a:lnTo>
                  <a:lnTo>
                    <a:pt x="118" y="473"/>
                  </a:lnTo>
                  <a:lnTo>
                    <a:pt x="146" y="485"/>
                  </a:lnTo>
                  <a:lnTo>
                    <a:pt x="173" y="498"/>
                  </a:lnTo>
                  <a:lnTo>
                    <a:pt x="239" y="523"/>
                  </a:lnTo>
                  <a:lnTo>
                    <a:pt x="312" y="548"/>
                  </a:lnTo>
                  <a:lnTo>
                    <a:pt x="390" y="573"/>
                  </a:lnTo>
                  <a:lnTo>
                    <a:pt x="473" y="596"/>
                  </a:lnTo>
                  <a:lnTo>
                    <a:pt x="558" y="619"/>
                  </a:lnTo>
                  <a:lnTo>
                    <a:pt x="646" y="639"/>
                  </a:lnTo>
                  <a:lnTo>
                    <a:pt x="654" y="641"/>
                  </a:lnTo>
                  <a:lnTo>
                    <a:pt x="742" y="659"/>
                  </a:lnTo>
                  <a:lnTo>
                    <a:pt x="833" y="677"/>
                  </a:lnTo>
                  <a:lnTo>
                    <a:pt x="918" y="689"/>
                  </a:lnTo>
                  <a:lnTo>
                    <a:pt x="1004" y="699"/>
                  </a:lnTo>
                  <a:lnTo>
                    <a:pt x="1084" y="704"/>
                  </a:lnTo>
                  <a:lnTo>
                    <a:pt x="1157" y="707"/>
                  </a:lnTo>
                  <a:lnTo>
                    <a:pt x="1233" y="704"/>
                  </a:lnTo>
                  <a:lnTo>
                    <a:pt x="1311" y="699"/>
                  </a:lnTo>
                  <a:lnTo>
                    <a:pt x="1396" y="689"/>
                  </a:lnTo>
                  <a:lnTo>
                    <a:pt x="1484" y="677"/>
                  </a:lnTo>
                  <a:lnTo>
                    <a:pt x="1575" y="659"/>
                  </a:lnTo>
                  <a:lnTo>
                    <a:pt x="1666" y="641"/>
                  </a:lnTo>
                  <a:lnTo>
                    <a:pt x="1671" y="639"/>
                  </a:lnTo>
                  <a:lnTo>
                    <a:pt x="1761" y="619"/>
                  </a:lnTo>
                  <a:lnTo>
                    <a:pt x="1847" y="596"/>
                  </a:lnTo>
                  <a:lnTo>
                    <a:pt x="1932" y="573"/>
                  </a:lnTo>
                  <a:lnTo>
                    <a:pt x="2010" y="548"/>
                  </a:lnTo>
                  <a:lnTo>
                    <a:pt x="2081" y="523"/>
                  </a:lnTo>
                  <a:lnTo>
                    <a:pt x="2146" y="498"/>
                  </a:lnTo>
                  <a:lnTo>
                    <a:pt x="2174" y="485"/>
                  </a:lnTo>
                  <a:lnTo>
                    <a:pt x="2202" y="473"/>
                  </a:lnTo>
                  <a:lnTo>
                    <a:pt x="2224" y="460"/>
                  </a:lnTo>
                  <a:lnTo>
                    <a:pt x="2244" y="450"/>
                  </a:lnTo>
                  <a:lnTo>
                    <a:pt x="2262" y="438"/>
                  </a:lnTo>
                  <a:lnTo>
                    <a:pt x="2267" y="435"/>
                  </a:lnTo>
                  <a:lnTo>
                    <a:pt x="2282" y="423"/>
                  </a:lnTo>
                  <a:lnTo>
                    <a:pt x="2292" y="412"/>
                  </a:lnTo>
                  <a:lnTo>
                    <a:pt x="2302" y="400"/>
                  </a:lnTo>
                  <a:lnTo>
                    <a:pt x="2307" y="382"/>
                  </a:lnTo>
                  <a:lnTo>
                    <a:pt x="2310" y="370"/>
                  </a:lnTo>
                  <a:lnTo>
                    <a:pt x="2310" y="350"/>
                  </a:lnTo>
                  <a:lnTo>
                    <a:pt x="2305" y="339"/>
                  </a:lnTo>
                  <a:lnTo>
                    <a:pt x="2295" y="319"/>
                  </a:lnTo>
                  <a:lnTo>
                    <a:pt x="2277" y="299"/>
                  </a:lnTo>
                  <a:lnTo>
                    <a:pt x="2254" y="279"/>
                  </a:lnTo>
                  <a:lnTo>
                    <a:pt x="2222" y="259"/>
                  </a:lnTo>
                  <a:lnTo>
                    <a:pt x="2217" y="256"/>
                  </a:lnTo>
                  <a:lnTo>
                    <a:pt x="2181" y="234"/>
                  </a:lnTo>
                  <a:lnTo>
                    <a:pt x="2139" y="214"/>
                  </a:lnTo>
                  <a:lnTo>
                    <a:pt x="2093" y="191"/>
                  </a:lnTo>
                  <a:lnTo>
                    <a:pt x="2043" y="171"/>
                  </a:lnTo>
                  <a:lnTo>
                    <a:pt x="1988" y="151"/>
                  </a:lnTo>
                  <a:lnTo>
                    <a:pt x="1930" y="128"/>
                  </a:lnTo>
                  <a:lnTo>
                    <a:pt x="1867" y="106"/>
                  </a:lnTo>
                  <a:lnTo>
                    <a:pt x="1804" y="85"/>
                  </a:lnTo>
                  <a:lnTo>
                    <a:pt x="1671" y="43"/>
                  </a:lnTo>
                  <a:lnTo>
                    <a:pt x="1660" y="70"/>
                  </a:lnTo>
                  <a:lnTo>
                    <a:pt x="1791" y="113"/>
                  </a:lnTo>
                  <a:lnTo>
                    <a:pt x="1854" y="133"/>
                  </a:lnTo>
                  <a:lnTo>
                    <a:pt x="1917" y="156"/>
                  </a:lnTo>
                  <a:lnTo>
                    <a:pt x="1975" y="178"/>
                  </a:lnTo>
                  <a:lnTo>
                    <a:pt x="2030" y="199"/>
                  </a:lnTo>
                  <a:lnTo>
                    <a:pt x="2081" y="219"/>
                  </a:lnTo>
                  <a:lnTo>
                    <a:pt x="2126" y="241"/>
                  </a:lnTo>
                  <a:lnTo>
                    <a:pt x="2169" y="262"/>
                  </a:lnTo>
                  <a:lnTo>
                    <a:pt x="2204" y="284"/>
                  </a:lnTo>
                  <a:lnTo>
                    <a:pt x="2212" y="269"/>
                  </a:lnTo>
                  <a:lnTo>
                    <a:pt x="2199" y="282"/>
                  </a:lnTo>
                  <a:lnTo>
                    <a:pt x="2232" y="302"/>
                  </a:lnTo>
                  <a:lnTo>
                    <a:pt x="2254" y="322"/>
                  </a:lnTo>
                  <a:lnTo>
                    <a:pt x="2272" y="342"/>
                  </a:lnTo>
                  <a:lnTo>
                    <a:pt x="2282" y="362"/>
                  </a:lnTo>
                  <a:lnTo>
                    <a:pt x="2295" y="350"/>
                  </a:lnTo>
                  <a:lnTo>
                    <a:pt x="2280" y="350"/>
                  </a:lnTo>
                  <a:lnTo>
                    <a:pt x="2280" y="370"/>
                  </a:lnTo>
                  <a:lnTo>
                    <a:pt x="2295" y="370"/>
                  </a:lnTo>
                  <a:lnTo>
                    <a:pt x="2285" y="360"/>
                  </a:lnTo>
                  <a:lnTo>
                    <a:pt x="2280" y="382"/>
                  </a:lnTo>
                  <a:lnTo>
                    <a:pt x="2269" y="390"/>
                  </a:lnTo>
                  <a:lnTo>
                    <a:pt x="2259" y="400"/>
                  </a:lnTo>
                  <a:lnTo>
                    <a:pt x="2244" y="412"/>
                  </a:lnTo>
                  <a:lnTo>
                    <a:pt x="2257" y="423"/>
                  </a:lnTo>
                  <a:lnTo>
                    <a:pt x="2249" y="410"/>
                  </a:lnTo>
                  <a:lnTo>
                    <a:pt x="2232" y="423"/>
                  </a:lnTo>
                  <a:lnTo>
                    <a:pt x="2212" y="433"/>
                  </a:lnTo>
                  <a:lnTo>
                    <a:pt x="2189" y="445"/>
                  </a:lnTo>
                  <a:lnTo>
                    <a:pt x="2161" y="458"/>
                  </a:lnTo>
                  <a:lnTo>
                    <a:pt x="2134" y="470"/>
                  </a:lnTo>
                  <a:lnTo>
                    <a:pt x="2068" y="495"/>
                  </a:lnTo>
                  <a:lnTo>
                    <a:pt x="1998" y="521"/>
                  </a:lnTo>
                  <a:lnTo>
                    <a:pt x="1920" y="546"/>
                  </a:lnTo>
                  <a:lnTo>
                    <a:pt x="1834" y="568"/>
                  </a:lnTo>
                  <a:lnTo>
                    <a:pt x="1749" y="591"/>
                  </a:lnTo>
                  <a:lnTo>
                    <a:pt x="1658" y="611"/>
                  </a:lnTo>
                  <a:lnTo>
                    <a:pt x="1666" y="626"/>
                  </a:lnTo>
                  <a:lnTo>
                    <a:pt x="1666" y="611"/>
                  </a:lnTo>
                  <a:lnTo>
                    <a:pt x="1575" y="629"/>
                  </a:lnTo>
                  <a:lnTo>
                    <a:pt x="1484" y="646"/>
                  </a:lnTo>
                  <a:lnTo>
                    <a:pt x="1396" y="659"/>
                  </a:lnTo>
                  <a:lnTo>
                    <a:pt x="1311" y="669"/>
                  </a:lnTo>
                  <a:lnTo>
                    <a:pt x="1233" y="674"/>
                  </a:lnTo>
                  <a:lnTo>
                    <a:pt x="1157" y="677"/>
                  </a:lnTo>
                  <a:lnTo>
                    <a:pt x="1084" y="674"/>
                  </a:lnTo>
                  <a:lnTo>
                    <a:pt x="1004" y="669"/>
                  </a:lnTo>
                  <a:lnTo>
                    <a:pt x="918" y="659"/>
                  </a:lnTo>
                  <a:lnTo>
                    <a:pt x="833" y="646"/>
                  </a:lnTo>
                  <a:lnTo>
                    <a:pt x="742" y="629"/>
                  </a:lnTo>
                  <a:lnTo>
                    <a:pt x="654" y="611"/>
                  </a:lnTo>
                  <a:lnTo>
                    <a:pt x="654" y="626"/>
                  </a:lnTo>
                  <a:lnTo>
                    <a:pt x="659" y="611"/>
                  </a:lnTo>
                  <a:lnTo>
                    <a:pt x="571" y="591"/>
                  </a:lnTo>
                  <a:lnTo>
                    <a:pt x="485" y="568"/>
                  </a:lnTo>
                  <a:lnTo>
                    <a:pt x="402" y="546"/>
                  </a:lnTo>
                  <a:lnTo>
                    <a:pt x="324" y="521"/>
                  </a:lnTo>
                  <a:lnTo>
                    <a:pt x="251" y="495"/>
                  </a:lnTo>
                  <a:lnTo>
                    <a:pt x="186" y="470"/>
                  </a:lnTo>
                  <a:lnTo>
                    <a:pt x="158" y="458"/>
                  </a:lnTo>
                  <a:lnTo>
                    <a:pt x="131" y="445"/>
                  </a:lnTo>
                  <a:lnTo>
                    <a:pt x="108" y="433"/>
                  </a:lnTo>
                  <a:lnTo>
                    <a:pt x="85" y="423"/>
                  </a:lnTo>
                  <a:lnTo>
                    <a:pt x="68" y="410"/>
                  </a:lnTo>
                  <a:lnTo>
                    <a:pt x="63" y="423"/>
                  </a:lnTo>
                  <a:lnTo>
                    <a:pt x="73" y="412"/>
                  </a:lnTo>
                  <a:lnTo>
                    <a:pt x="58" y="400"/>
                  </a:lnTo>
                  <a:lnTo>
                    <a:pt x="45" y="390"/>
                  </a:lnTo>
                  <a:lnTo>
                    <a:pt x="35" y="380"/>
                  </a:lnTo>
                  <a:lnTo>
                    <a:pt x="30" y="367"/>
                  </a:lnTo>
                  <a:lnTo>
                    <a:pt x="20" y="380"/>
                  </a:lnTo>
                  <a:lnTo>
                    <a:pt x="35" y="380"/>
                  </a:lnTo>
                  <a:lnTo>
                    <a:pt x="30" y="370"/>
                  </a:lnTo>
                  <a:lnTo>
                    <a:pt x="32" y="347"/>
                  </a:lnTo>
                  <a:lnTo>
                    <a:pt x="17" y="347"/>
                  </a:lnTo>
                  <a:lnTo>
                    <a:pt x="27" y="357"/>
                  </a:lnTo>
                  <a:lnTo>
                    <a:pt x="37" y="334"/>
                  </a:lnTo>
                  <a:lnTo>
                    <a:pt x="58" y="312"/>
                  </a:lnTo>
                  <a:lnTo>
                    <a:pt x="85" y="289"/>
                  </a:lnTo>
                  <a:lnTo>
                    <a:pt x="118" y="267"/>
                  </a:lnTo>
                  <a:lnTo>
                    <a:pt x="108" y="256"/>
                  </a:lnTo>
                  <a:lnTo>
                    <a:pt x="113" y="269"/>
                  </a:lnTo>
                  <a:lnTo>
                    <a:pt x="153" y="246"/>
                  </a:lnTo>
                  <a:lnTo>
                    <a:pt x="201" y="221"/>
                  </a:lnTo>
                  <a:lnTo>
                    <a:pt x="254" y="199"/>
                  </a:lnTo>
                  <a:lnTo>
                    <a:pt x="309" y="173"/>
                  </a:lnTo>
                  <a:lnTo>
                    <a:pt x="370" y="148"/>
                  </a:lnTo>
                  <a:lnTo>
                    <a:pt x="435" y="126"/>
                  </a:lnTo>
                  <a:lnTo>
                    <a:pt x="500" y="100"/>
                  </a:lnTo>
                  <a:lnTo>
                    <a:pt x="571" y="75"/>
                  </a:lnTo>
                  <a:lnTo>
                    <a:pt x="70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89" name="Freeform 5"/>
            <p:cNvSpPr>
              <a:spLocks/>
            </p:cNvSpPr>
            <p:nvPr/>
          </p:nvSpPr>
          <p:spPr bwMode="auto">
            <a:xfrm>
              <a:off x="2902" y="1172"/>
              <a:ext cx="156" cy="138"/>
            </a:xfrm>
            <a:custGeom>
              <a:avLst/>
              <a:gdLst>
                <a:gd name="T0" fmla="*/ 156 w 156"/>
                <a:gd name="T1" fmla="*/ 0 h 138"/>
                <a:gd name="T2" fmla="*/ 0 w 156"/>
                <a:gd name="T3" fmla="*/ 27 h 138"/>
                <a:gd name="T4" fmla="*/ 113 w 156"/>
                <a:gd name="T5" fmla="*/ 138 h 138"/>
                <a:gd name="T6" fmla="*/ 156 w 156"/>
                <a:gd name="T7" fmla="*/ 0 h 138"/>
              </a:gdLst>
              <a:ahLst/>
              <a:cxnLst>
                <a:cxn ang="0">
                  <a:pos x="T0" y="T1"/>
                </a:cxn>
                <a:cxn ang="0">
                  <a:pos x="T2" y="T3"/>
                </a:cxn>
                <a:cxn ang="0">
                  <a:pos x="T4" y="T5"/>
                </a:cxn>
                <a:cxn ang="0">
                  <a:pos x="T6" y="T7"/>
                </a:cxn>
              </a:cxnLst>
              <a:rect l="0" t="0" r="r" b="b"/>
              <a:pathLst>
                <a:path w="156" h="138">
                  <a:moveTo>
                    <a:pt x="156" y="0"/>
                  </a:moveTo>
                  <a:lnTo>
                    <a:pt x="0" y="27"/>
                  </a:lnTo>
                  <a:lnTo>
                    <a:pt x="113" y="138"/>
                  </a:lnTo>
                  <a:lnTo>
                    <a:pt x="1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6790" name="Rectangle 6"/>
          <p:cNvSpPr>
            <a:spLocks noChangeArrowheads="1"/>
          </p:cNvSpPr>
          <p:nvPr/>
        </p:nvSpPr>
        <p:spPr bwMode="auto">
          <a:xfrm>
            <a:off x="4187825" y="2089150"/>
            <a:ext cx="2157413"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791" name="Rectangle 7"/>
          <p:cNvSpPr>
            <a:spLocks noChangeArrowheads="1"/>
          </p:cNvSpPr>
          <p:nvPr/>
        </p:nvSpPr>
        <p:spPr bwMode="auto">
          <a:xfrm>
            <a:off x="4002088" y="2232025"/>
            <a:ext cx="2481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b="1">
                <a:solidFill>
                  <a:srgbClr val="000000"/>
                </a:solidFill>
              </a:rPr>
              <a:t>Customer Order Cycle</a:t>
            </a:r>
            <a:endParaRPr lang="en-US" altLang="en-US" sz="1600"/>
          </a:p>
        </p:txBody>
      </p:sp>
      <p:grpSp>
        <p:nvGrpSpPr>
          <p:cNvPr id="246792" name="Group 8"/>
          <p:cNvGrpSpPr>
            <a:grpSpLocks/>
          </p:cNvGrpSpPr>
          <p:nvPr/>
        </p:nvGrpSpPr>
        <p:grpSpPr bwMode="auto">
          <a:xfrm>
            <a:off x="3429000" y="2884488"/>
            <a:ext cx="3667125" cy="1146175"/>
            <a:chOff x="1367" y="1851"/>
            <a:chExt cx="2310" cy="722"/>
          </a:xfrm>
        </p:grpSpPr>
        <p:sp>
          <p:nvSpPr>
            <p:cNvPr id="246793" name="Freeform 9"/>
            <p:cNvSpPr>
              <a:spLocks/>
            </p:cNvSpPr>
            <p:nvPr/>
          </p:nvSpPr>
          <p:spPr bwMode="auto">
            <a:xfrm>
              <a:off x="1367" y="1866"/>
              <a:ext cx="2310" cy="707"/>
            </a:xfrm>
            <a:custGeom>
              <a:avLst/>
              <a:gdLst>
                <a:gd name="T0" fmla="*/ 558 w 2310"/>
                <a:gd name="T1" fmla="*/ 48 h 707"/>
                <a:gd name="T2" fmla="*/ 357 w 2310"/>
                <a:gd name="T3" fmla="*/ 121 h 707"/>
                <a:gd name="T4" fmla="*/ 188 w 2310"/>
                <a:gd name="T5" fmla="*/ 194 h 707"/>
                <a:gd name="T6" fmla="*/ 95 w 2310"/>
                <a:gd name="T7" fmla="*/ 244 h 707"/>
                <a:gd name="T8" fmla="*/ 15 w 2310"/>
                <a:gd name="T9" fmla="*/ 312 h 707"/>
                <a:gd name="T10" fmla="*/ 0 w 2310"/>
                <a:gd name="T11" fmla="*/ 370 h 707"/>
                <a:gd name="T12" fmla="*/ 15 w 2310"/>
                <a:gd name="T13" fmla="*/ 403 h 707"/>
                <a:gd name="T14" fmla="*/ 50 w 2310"/>
                <a:gd name="T15" fmla="*/ 435 h 707"/>
                <a:gd name="T16" fmla="*/ 95 w 2310"/>
                <a:gd name="T17" fmla="*/ 461 h 707"/>
                <a:gd name="T18" fmla="*/ 173 w 2310"/>
                <a:gd name="T19" fmla="*/ 498 h 707"/>
                <a:gd name="T20" fmla="*/ 390 w 2310"/>
                <a:gd name="T21" fmla="*/ 574 h 707"/>
                <a:gd name="T22" fmla="*/ 646 w 2310"/>
                <a:gd name="T23" fmla="*/ 639 h 707"/>
                <a:gd name="T24" fmla="*/ 833 w 2310"/>
                <a:gd name="T25" fmla="*/ 677 h 707"/>
                <a:gd name="T26" fmla="*/ 1084 w 2310"/>
                <a:gd name="T27" fmla="*/ 705 h 707"/>
                <a:gd name="T28" fmla="*/ 1311 w 2310"/>
                <a:gd name="T29" fmla="*/ 700 h 707"/>
                <a:gd name="T30" fmla="*/ 1575 w 2310"/>
                <a:gd name="T31" fmla="*/ 659 h 707"/>
                <a:gd name="T32" fmla="*/ 1761 w 2310"/>
                <a:gd name="T33" fmla="*/ 619 h 707"/>
                <a:gd name="T34" fmla="*/ 2010 w 2310"/>
                <a:gd name="T35" fmla="*/ 549 h 707"/>
                <a:gd name="T36" fmla="*/ 2174 w 2310"/>
                <a:gd name="T37" fmla="*/ 486 h 707"/>
                <a:gd name="T38" fmla="*/ 2244 w 2310"/>
                <a:gd name="T39" fmla="*/ 450 h 707"/>
                <a:gd name="T40" fmla="*/ 2282 w 2310"/>
                <a:gd name="T41" fmla="*/ 423 h 707"/>
                <a:gd name="T42" fmla="*/ 2307 w 2310"/>
                <a:gd name="T43" fmla="*/ 383 h 707"/>
                <a:gd name="T44" fmla="*/ 2305 w 2310"/>
                <a:gd name="T45" fmla="*/ 340 h 707"/>
                <a:gd name="T46" fmla="*/ 2254 w 2310"/>
                <a:gd name="T47" fmla="*/ 279 h 707"/>
                <a:gd name="T48" fmla="*/ 2181 w 2310"/>
                <a:gd name="T49" fmla="*/ 234 h 707"/>
                <a:gd name="T50" fmla="*/ 2043 w 2310"/>
                <a:gd name="T51" fmla="*/ 171 h 707"/>
                <a:gd name="T52" fmla="*/ 1867 w 2310"/>
                <a:gd name="T53" fmla="*/ 106 h 707"/>
                <a:gd name="T54" fmla="*/ 1660 w 2310"/>
                <a:gd name="T55" fmla="*/ 71 h 707"/>
                <a:gd name="T56" fmla="*/ 1917 w 2310"/>
                <a:gd name="T57" fmla="*/ 156 h 707"/>
                <a:gd name="T58" fmla="*/ 2081 w 2310"/>
                <a:gd name="T59" fmla="*/ 219 h 707"/>
                <a:gd name="T60" fmla="*/ 2204 w 2310"/>
                <a:gd name="T61" fmla="*/ 284 h 707"/>
                <a:gd name="T62" fmla="*/ 2232 w 2310"/>
                <a:gd name="T63" fmla="*/ 302 h 707"/>
                <a:gd name="T64" fmla="*/ 2282 w 2310"/>
                <a:gd name="T65" fmla="*/ 362 h 707"/>
                <a:gd name="T66" fmla="*/ 2280 w 2310"/>
                <a:gd name="T67" fmla="*/ 370 h 707"/>
                <a:gd name="T68" fmla="*/ 2280 w 2310"/>
                <a:gd name="T69" fmla="*/ 383 h 707"/>
                <a:gd name="T70" fmla="*/ 2244 w 2310"/>
                <a:gd name="T71" fmla="*/ 413 h 707"/>
                <a:gd name="T72" fmla="*/ 2232 w 2310"/>
                <a:gd name="T73" fmla="*/ 423 h 707"/>
                <a:gd name="T74" fmla="*/ 2161 w 2310"/>
                <a:gd name="T75" fmla="*/ 458 h 707"/>
                <a:gd name="T76" fmla="*/ 1998 w 2310"/>
                <a:gd name="T77" fmla="*/ 521 h 707"/>
                <a:gd name="T78" fmla="*/ 1749 w 2310"/>
                <a:gd name="T79" fmla="*/ 591 h 707"/>
                <a:gd name="T80" fmla="*/ 1666 w 2310"/>
                <a:gd name="T81" fmla="*/ 611 h 707"/>
                <a:gd name="T82" fmla="*/ 1396 w 2310"/>
                <a:gd name="T83" fmla="*/ 659 h 707"/>
                <a:gd name="T84" fmla="*/ 1157 w 2310"/>
                <a:gd name="T85" fmla="*/ 677 h 707"/>
                <a:gd name="T86" fmla="*/ 918 w 2310"/>
                <a:gd name="T87" fmla="*/ 659 h 707"/>
                <a:gd name="T88" fmla="*/ 654 w 2310"/>
                <a:gd name="T89" fmla="*/ 611 h 707"/>
                <a:gd name="T90" fmla="*/ 571 w 2310"/>
                <a:gd name="T91" fmla="*/ 591 h 707"/>
                <a:gd name="T92" fmla="*/ 324 w 2310"/>
                <a:gd name="T93" fmla="*/ 521 h 707"/>
                <a:gd name="T94" fmla="*/ 158 w 2310"/>
                <a:gd name="T95" fmla="*/ 458 h 707"/>
                <a:gd name="T96" fmla="*/ 85 w 2310"/>
                <a:gd name="T97" fmla="*/ 423 h 707"/>
                <a:gd name="T98" fmla="*/ 73 w 2310"/>
                <a:gd name="T99" fmla="*/ 413 h 707"/>
                <a:gd name="T100" fmla="*/ 35 w 2310"/>
                <a:gd name="T101" fmla="*/ 380 h 707"/>
                <a:gd name="T102" fmla="*/ 35 w 2310"/>
                <a:gd name="T103" fmla="*/ 380 h 707"/>
                <a:gd name="T104" fmla="*/ 17 w 2310"/>
                <a:gd name="T105" fmla="*/ 347 h 707"/>
                <a:gd name="T106" fmla="*/ 58 w 2310"/>
                <a:gd name="T107" fmla="*/ 312 h 707"/>
                <a:gd name="T108" fmla="*/ 108 w 2310"/>
                <a:gd name="T109" fmla="*/ 257 h 707"/>
                <a:gd name="T110" fmla="*/ 201 w 2310"/>
                <a:gd name="T111" fmla="*/ 222 h 707"/>
                <a:gd name="T112" fmla="*/ 370 w 2310"/>
                <a:gd name="T113" fmla="*/ 149 h 707"/>
                <a:gd name="T114" fmla="*/ 571 w 2310"/>
                <a:gd name="T115" fmla="*/ 76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10" h="707">
                  <a:moveTo>
                    <a:pt x="709" y="28"/>
                  </a:moveTo>
                  <a:lnTo>
                    <a:pt x="699" y="0"/>
                  </a:lnTo>
                  <a:lnTo>
                    <a:pt x="558" y="48"/>
                  </a:lnTo>
                  <a:lnTo>
                    <a:pt x="488" y="73"/>
                  </a:lnTo>
                  <a:lnTo>
                    <a:pt x="422" y="98"/>
                  </a:lnTo>
                  <a:lnTo>
                    <a:pt x="357" y="121"/>
                  </a:lnTo>
                  <a:lnTo>
                    <a:pt x="297" y="146"/>
                  </a:lnTo>
                  <a:lnTo>
                    <a:pt x="241" y="171"/>
                  </a:lnTo>
                  <a:lnTo>
                    <a:pt x="188" y="194"/>
                  </a:lnTo>
                  <a:lnTo>
                    <a:pt x="141" y="219"/>
                  </a:lnTo>
                  <a:lnTo>
                    <a:pt x="100" y="242"/>
                  </a:lnTo>
                  <a:lnTo>
                    <a:pt x="95" y="244"/>
                  </a:lnTo>
                  <a:lnTo>
                    <a:pt x="63" y="267"/>
                  </a:lnTo>
                  <a:lnTo>
                    <a:pt x="35" y="289"/>
                  </a:lnTo>
                  <a:lnTo>
                    <a:pt x="15" y="312"/>
                  </a:lnTo>
                  <a:lnTo>
                    <a:pt x="5" y="335"/>
                  </a:lnTo>
                  <a:lnTo>
                    <a:pt x="2" y="347"/>
                  </a:lnTo>
                  <a:lnTo>
                    <a:pt x="0" y="370"/>
                  </a:lnTo>
                  <a:lnTo>
                    <a:pt x="5" y="380"/>
                  </a:lnTo>
                  <a:lnTo>
                    <a:pt x="7" y="390"/>
                  </a:lnTo>
                  <a:lnTo>
                    <a:pt x="15" y="403"/>
                  </a:lnTo>
                  <a:lnTo>
                    <a:pt x="22" y="413"/>
                  </a:lnTo>
                  <a:lnTo>
                    <a:pt x="35" y="423"/>
                  </a:lnTo>
                  <a:lnTo>
                    <a:pt x="50" y="435"/>
                  </a:lnTo>
                  <a:lnTo>
                    <a:pt x="55" y="438"/>
                  </a:lnTo>
                  <a:lnTo>
                    <a:pt x="73" y="450"/>
                  </a:lnTo>
                  <a:lnTo>
                    <a:pt x="95" y="461"/>
                  </a:lnTo>
                  <a:lnTo>
                    <a:pt x="118" y="473"/>
                  </a:lnTo>
                  <a:lnTo>
                    <a:pt x="146" y="486"/>
                  </a:lnTo>
                  <a:lnTo>
                    <a:pt x="173" y="498"/>
                  </a:lnTo>
                  <a:lnTo>
                    <a:pt x="239" y="523"/>
                  </a:lnTo>
                  <a:lnTo>
                    <a:pt x="312" y="549"/>
                  </a:lnTo>
                  <a:lnTo>
                    <a:pt x="390" y="574"/>
                  </a:lnTo>
                  <a:lnTo>
                    <a:pt x="473" y="596"/>
                  </a:lnTo>
                  <a:lnTo>
                    <a:pt x="558" y="619"/>
                  </a:lnTo>
                  <a:lnTo>
                    <a:pt x="646" y="639"/>
                  </a:lnTo>
                  <a:lnTo>
                    <a:pt x="654" y="642"/>
                  </a:lnTo>
                  <a:lnTo>
                    <a:pt x="742" y="659"/>
                  </a:lnTo>
                  <a:lnTo>
                    <a:pt x="833" y="677"/>
                  </a:lnTo>
                  <a:lnTo>
                    <a:pt x="918" y="689"/>
                  </a:lnTo>
                  <a:lnTo>
                    <a:pt x="1004" y="700"/>
                  </a:lnTo>
                  <a:lnTo>
                    <a:pt x="1084" y="705"/>
                  </a:lnTo>
                  <a:lnTo>
                    <a:pt x="1157" y="707"/>
                  </a:lnTo>
                  <a:lnTo>
                    <a:pt x="1233" y="705"/>
                  </a:lnTo>
                  <a:lnTo>
                    <a:pt x="1311" y="700"/>
                  </a:lnTo>
                  <a:lnTo>
                    <a:pt x="1396" y="689"/>
                  </a:lnTo>
                  <a:lnTo>
                    <a:pt x="1484" y="677"/>
                  </a:lnTo>
                  <a:lnTo>
                    <a:pt x="1575" y="659"/>
                  </a:lnTo>
                  <a:lnTo>
                    <a:pt x="1666" y="642"/>
                  </a:lnTo>
                  <a:lnTo>
                    <a:pt x="1671" y="639"/>
                  </a:lnTo>
                  <a:lnTo>
                    <a:pt x="1761" y="619"/>
                  </a:lnTo>
                  <a:lnTo>
                    <a:pt x="1847" y="596"/>
                  </a:lnTo>
                  <a:lnTo>
                    <a:pt x="1932" y="574"/>
                  </a:lnTo>
                  <a:lnTo>
                    <a:pt x="2010" y="549"/>
                  </a:lnTo>
                  <a:lnTo>
                    <a:pt x="2081" y="523"/>
                  </a:lnTo>
                  <a:lnTo>
                    <a:pt x="2146" y="498"/>
                  </a:lnTo>
                  <a:lnTo>
                    <a:pt x="2174" y="486"/>
                  </a:lnTo>
                  <a:lnTo>
                    <a:pt x="2202" y="473"/>
                  </a:lnTo>
                  <a:lnTo>
                    <a:pt x="2224" y="461"/>
                  </a:lnTo>
                  <a:lnTo>
                    <a:pt x="2244" y="450"/>
                  </a:lnTo>
                  <a:lnTo>
                    <a:pt x="2262" y="438"/>
                  </a:lnTo>
                  <a:lnTo>
                    <a:pt x="2267" y="435"/>
                  </a:lnTo>
                  <a:lnTo>
                    <a:pt x="2282" y="423"/>
                  </a:lnTo>
                  <a:lnTo>
                    <a:pt x="2292" y="413"/>
                  </a:lnTo>
                  <a:lnTo>
                    <a:pt x="2302" y="400"/>
                  </a:lnTo>
                  <a:lnTo>
                    <a:pt x="2307" y="383"/>
                  </a:lnTo>
                  <a:lnTo>
                    <a:pt x="2310" y="370"/>
                  </a:lnTo>
                  <a:lnTo>
                    <a:pt x="2310" y="350"/>
                  </a:lnTo>
                  <a:lnTo>
                    <a:pt x="2305" y="340"/>
                  </a:lnTo>
                  <a:lnTo>
                    <a:pt x="2295" y="320"/>
                  </a:lnTo>
                  <a:lnTo>
                    <a:pt x="2277" y="300"/>
                  </a:lnTo>
                  <a:lnTo>
                    <a:pt x="2254" y="279"/>
                  </a:lnTo>
                  <a:lnTo>
                    <a:pt x="2222" y="259"/>
                  </a:lnTo>
                  <a:lnTo>
                    <a:pt x="2217" y="257"/>
                  </a:lnTo>
                  <a:lnTo>
                    <a:pt x="2181" y="234"/>
                  </a:lnTo>
                  <a:lnTo>
                    <a:pt x="2139" y="214"/>
                  </a:lnTo>
                  <a:lnTo>
                    <a:pt x="2093" y="191"/>
                  </a:lnTo>
                  <a:lnTo>
                    <a:pt x="2043" y="171"/>
                  </a:lnTo>
                  <a:lnTo>
                    <a:pt x="1988" y="151"/>
                  </a:lnTo>
                  <a:lnTo>
                    <a:pt x="1930" y="128"/>
                  </a:lnTo>
                  <a:lnTo>
                    <a:pt x="1867" y="106"/>
                  </a:lnTo>
                  <a:lnTo>
                    <a:pt x="1804" y="86"/>
                  </a:lnTo>
                  <a:lnTo>
                    <a:pt x="1671" y="43"/>
                  </a:lnTo>
                  <a:lnTo>
                    <a:pt x="1660" y="71"/>
                  </a:lnTo>
                  <a:lnTo>
                    <a:pt x="1791" y="113"/>
                  </a:lnTo>
                  <a:lnTo>
                    <a:pt x="1854" y="133"/>
                  </a:lnTo>
                  <a:lnTo>
                    <a:pt x="1917" y="156"/>
                  </a:lnTo>
                  <a:lnTo>
                    <a:pt x="1975" y="179"/>
                  </a:lnTo>
                  <a:lnTo>
                    <a:pt x="2030" y="199"/>
                  </a:lnTo>
                  <a:lnTo>
                    <a:pt x="2081" y="219"/>
                  </a:lnTo>
                  <a:lnTo>
                    <a:pt x="2126" y="242"/>
                  </a:lnTo>
                  <a:lnTo>
                    <a:pt x="2169" y="262"/>
                  </a:lnTo>
                  <a:lnTo>
                    <a:pt x="2204" y="284"/>
                  </a:lnTo>
                  <a:lnTo>
                    <a:pt x="2212" y="269"/>
                  </a:lnTo>
                  <a:lnTo>
                    <a:pt x="2199" y="282"/>
                  </a:lnTo>
                  <a:lnTo>
                    <a:pt x="2232" y="302"/>
                  </a:lnTo>
                  <a:lnTo>
                    <a:pt x="2254" y="322"/>
                  </a:lnTo>
                  <a:lnTo>
                    <a:pt x="2272" y="342"/>
                  </a:lnTo>
                  <a:lnTo>
                    <a:pt x="2282" y="362"/>
                  </a:lnTo>
                  <a:lnTo>
                    <a:pt x="2295" y="350"/>
                  </a:lnTo>
                  <a:lnTo>
                    <a:pt x="2280" y="350"/>
                  </a:lnTo>
                  <a:lnTo>
                    <a:pt x="2280" y="370"/>
                  </a:lnTo>
                  <a:lnTo>
                    <a:pt x="2295" y="370"/>
                  </a:lnTo>
                  <a:lnTo>
                    <a:pt x="2285" y="360"/>
                  </a:lnTo>
                  <a:lnTo>
                    <a:pt x="2280" y="383"/>
                  </a:lnTo>
                  <a:lnTo>
                    <a:pt x="2269" y="390"/>
                  </a:lnTo>
                  <a:lnTo>
                    <a:pt x="2259" y="400"/>
                  </a:lnTo>
                  <a:lnTo>
                    <a:pt x="2244" y="413"/>
                  </a:lnTo>
                  <a:lnTo>
                    <a:pt x="2257" y="423"/>
                  </a:lnTo>
                  <a:lnTo>
                    <a:pt x="2249" y="410"/>
                  </a:lnTo>
                  <a:lnTo>
                    <a:pt x="2232" y="423"/>
                  </a:lnTo>
                  <a:lnTo>
                    <a:pt x="2212" y="433"/>
                  </a:lnTo>
                  <a:lnTo>
                    <a:pt x="2189" y="445"/>
                  </a:lnTo>
                  <a:lnTo>
                    <a:pt x="2161" y="458"/>
                  </a:lnTo>
                  <a:lnTo>
                    <a:pt x="2134" y="471"/>
                  </a:lnTo>
                  <a:lnTo>
                    <a:pt x="2068" y="496"/>
                  </a:lnTo>
                  <a:lnTo>
                    <a:pt x="1998" y="521"/>
                  </a:lnTo>
                  <a:lnTo>
                    <a:pt x="1920" y="546"/>
                  </a:lnTo>
                  <a:lnTo>
                    <a:pt x="1834" y="569"/>
                  </a:lnTo>
                  <a:lnTo>
                    <a:pt x="1749" y="591"/>
                  </a:lnTo>
                  <a:lnTo>
                    <a:pt x="1658" y="611"/>
                  </a:lnTo>
                  <a:lnTo>
                    <a:pt x="1666" y="627"/>
                  </a:lnTo>
                  <a:lnTo>
                    <a:pt x="1666" y="611"/>
                  </a:lnTo>
                  <a:lnTo>
                    <a:pt x="1575" y="629"/>
                  </a:lnTo>
                  <a:lnTo>
                    <a:pt x="1484" y="647"/>
                  </a:lnTo>
                  <a:lnTo>
                    <a:pt x="1396" y="659"/>
                  </a:lnTo>
                  <a:lnTo>
                    <a:pt x="1311" y="669"/>
                  </a:lnTo>
                  <a:lnTo>
                    <a:pt x="1233" y="674"/>
                  </a:lnTo>
                  <a:lnTo>
                    <a:pt x="1157" y="677"/>
                  </a:lnTo>
                  <a:lnTo>
                    <a:pt x="1084" y="674"/>
                  </a:lnTo>
                  <a:lnTo>
                    <a:pt x="1004" y="669"/>
                  </a:lnTo>
                  <a:lnTo>
                    <a:pt x="918" y="659"/>
                  </a:lnTo>
                  <a:lnTo>
                    <a:pt x="833" y="647"/>
                  </a:lnTo>
                  <a:lnTo>
                    <a:pt x="742" y="629"/>
                  </a:lnTo>
                  <a:lnTo>
                    <a:pt x="654" y="611"/>
                  </a:lnTo>
                  <a:lnTo>
                    <a:pt x="654" y="627"/>
                  </a:lnTo>
                  <a:lnTo>
                    <a:pt x="659" y="611"/>
                  </a:lnTo>
                  <a:lnTo>
                    <a:pt x="571" y="591"/>
                  </a:lnTo>
                  <a:lnTo>
                    <a:pt x="485" y="569"/>
                  </a:lnTo>
                  <a:lnTo>
                    <a:pt x="402" y="546"/>
                  </a:lnTo>
                  <a:lnTo>
                    <a:pt x="324" y="521"/>
                  </a:lnTo>
                  <a:lnTo>
                    <a:pt x="251" y="496"/>
                  </a:lnTo>
                  <a:lnTo>
                    <a:pt x="186" y="471"/>
                  </a:lnTo>
                  <a:lnTo>
                    <a:pt x="158" y="458"/>
                  </a:lnTo>
                  <a:lnTo>
                    <a:pt x="131" y="445"/>
                  </a:lnTo>
                  <a:lnTo>
                    <a:pt x="108" y="433"/>
                  </a:lnTo>
                  <a:lnTo>
                    <a:pt x="85" y="423"/>
                  </a:lnTo>
                  <a:lnTo>
                    <a:pt x="68" y="410"/>
                  </a:lnTo>
                  <a:lnTo>
                    <a:pt x="63" y="423"/>
                  </a:lnTo>
                  <a:lnTo>
                    <a:pt x="73" y="413"/>
                  </a:lnTo>
                  <a:lnTo>
                    <a:pt x="58" y="400"/>
                  </a:lnTo>
                  <a:lnTo>
                    <a:pt x="45" y="390"/>
                  </a:lnTo>
                  <a:lnTo>
                    <a:pt x="35" y="380"/>
                  </a:lnTo>
                  <a:lnTo>
                    <a:pt x="30" y="367"/>
                  </a:lnTo>
                  <a:lnTo>
                    <a:pt x="20" y="380"/>
                  </a:lnTo>
                  <a:lnTo>
                    <a:pt x="35" y="380"/>
                  </a:lnTo>
                  <a:lnTo>
                    <a:pt x="30" y="370"/>
                  </a:lnTo>
                  <a:lnTo>
                    <a:pt x="32" y="347"/>
                  </a:lnTo>
                  <a:lnTo>
                    <a:pt x="17" y="347"/>
                  </a:lnTo>
                  <a:lnTo>
                    <a:pt x="27" y="357"/>
                  </a:lnTo>
                  <a:lnTo>
                    <a:pt x="37" y="335"/>
                  </a:lnTo>
                  <a:lnTo>
                    <a:pt x="58" y="312"/>
                  </a:lnTo>
                  <a:lnTo>
                    <a:pt x="85" y="289"/>
                  </a:lnTo>
                  <a:lnTo>
                    <a:pt x="118" y="267"/>
                  </a:lnTo>
                  <a:lnTo>
                    <a:pt x="108" y="257"/>
                  </a:lnTo>
                  <a:lnTo>
                    <a:pt x="113" y="269"/>
                  </a:lnTo>
                  <a:lnTo>
                    <a:pt x="153" y="247"/>
                  </a:lnTo>
                  <a:lnTo>
                    <a:pt x="201" y="222"/>
                  </a:lnTo>
                  <a:lnTo>
                    <a:pt x="254" y="199"/>
                  </a:lnTo>
                  <a:lnTo>
                    <a:pt x="309" y="174"/>
                  </a:lnTo>
                  <a:lnTo>
                    <a:pt x="370" y="149"/>
                  </a:lnTo>
                  <a:lnTo>
                    <a:pt x="435" y="126"/>
                  </a:lnTo>
                  <a:lnTo>
                    <a:pt x="500" y="101"/>
                  </a:lnTo>
                  <a:lnTo>
                    <a:pt x="571" y="76"/>
                  </a:lnTo>
                  <a:lnTo>
                    <a:pt x="70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94" name="Freeform 10"/>
            <p:cNvSpPr>
              <a:spLocks/>
            </p:cNvSpPr>
            <p:nvPr/>
          </p:nvSpPr>
          <p:spPr bwMode="auto">
            <a:xfrm>
              <a:off x="2902" y="1851"/>
              <a:ext cx="156" cy="138"/>
            </a:xfrm>
            <a:custGeom>
              <a:avLst/>
              <a:gdLst>
                <a:gd name="T0" fmla="*/ 156 w 156"/>
                <a:gd name="T1" fmla="*/ 0 h 138"/>
                <a:gd name="T2" fmla="*/ 0 w 156"/>
                <a:gd name="T3" fmla="*/ 28 h 138"/>
                <a:gd name="T4" fmla="*/ 113 w 156"/>
                <a:gd name="T5" fmla="*/ 138 h 138"/>
                <a:gd name="T6" fmla="*/ 156 w 156"/>
                <a:gd name="T7" fmla="*/ 0 h 138"/>
              </a:gdLst>
              <a:ahLst/>
              <a:cxnLst>
                <a:cxn ang="0">
                  <a:pos x="T0" y="T1"/>
                </a:cxn>
                <a:cxn ang="0">
                  <a:pos x="T2" y="T3"/>
                </a:cxn>
                <a:cxn ang="0">
                  <a:pos x="T4" y="T5"/>
                </a:cxn>
                <a:cxn ang="0">
                  <a:pos x="T6" y="T7"/>
                </a:cxn>
              </a:cxnLst>
              <a:rect l="0" t="0" r="r" b="b"/>
              <a:pathLst>
                <a:path w="156" h="138">
                  <a:moveTo>
                    <a:pt x="156" y="0"/>
                  </a:moveTo>
                  <a:lnTo>
                    <a:pt x="0" y="28"/>
                  </a:lnTo>
                  <a:lnTo>
                    <a:pt x="113" y="138"/>
                  </a:lnTo>
                  <a:lnTo>
                    <a:pt x="1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6795" name="Rectangle 11"/>
          <p:cNvSpPr>
            <a:spLocks noChangeArrowheads="1"/>
          </p:cNvSpPr>
          <p:nvPr/>
        </p:nvSpPr>
        <p:spPr bwMode="auto">
          <a:xfrm>
            <a:off x="4187825" y="3168650"/>
            <a:ext cx="2036763"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796" name="Rectangle 12"/>
          <p:cNvSpPr>
            <a:spLocks noChangeArrowheads="1"/>
          </p:cNvSpPr>
          <p:nvPr/>
        </p:nvSpPr>
        <p:spPr bwMode="auto">
          <a:xfrm>
            <a:off x="4306888" y="3232150"/>
            <a:ext cx="229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b="1">
                <a:solidFill>
                  <a:srgbClr val="000000"/>
                </a:solidFill>
              </a:rPr>
              <a:t>Replenishment Cycle</a:t>
            </a:r>
            <a:endParaRPr lang="en-US" altLang="en-US" sz="1600"/>
          </a:p>
        </p:txBody>
      </p:sp>
      <p:grpSp>
        <p:nvGrpSpPr>
          <p:cNvPr id="246797" name="Group 13"/>
          <p:cNvGrpSpPr>
            <a:grpSpLocks/>
          </p:cNvGrpSpPr>
          <p:nvPr/>
        </p:nvGrpSpPr>
        <p:grpSpPr bwMode="auto">
          <a:xfrm>
            <a:off x="3429000" y="3962400"/>
            <a:ext cx="3667125" cy="1146175"/>
            <a:chOff x="1367" y="2530"/>
            <a:chExt cx="2310" cy="722"/>
          </a:xfrm>
        </p:grpSpPr>
        <p:sp>
          <p:nvSpPr>
            <p:cNvPr id="246798" name="Freeform 14"/>
            <p:cNvSpPr>
              <a:spLocks/>
            </p:cNvSpPr>
            <p:nvPr/>
          </p:nvSpPr>
          <p:spPr bwMode="auto">
            <a:xfrm>
              <a:off x="1367" y="2545"/>
              <a:ext cx="2310" cy="707"/>
            </a:xfrm>
            <a:custGeom>
              <a:avLst/>
              <a:gdLst>
                <a:gd name="T0" fmla="*/ 558 w 2310"/>
                <a:gd name="T1" fmla="*/ 48 h 707"/>
                <a:gd name="T2" fmla="*/ 357 w 2310"/>
                <a:gd name="T3" fmla="*/ 121 h 707"/>
                <a:gd name="T4" fmla="*/ 188 w 2310"/>
                <a:gd name="T5" fmla="*/ 194 h 707"/>
                <a:gd name="T6" fmla="*/ 95 w 2310"/>
                <a:gd name="T7" fmla="*/ 244 h 707"/>
                <a:gd name="T8" fmla="*/ 15 w 2310"/>
                <a:gd name="T9" fmla="*/ 312 h 707"/>
                <a:gd name="T10" fmla="*/ 0 w 2310"/>
                <a:gd name="T11" fmla="*/ 370 h 707"/>
                <a:gd name="T12" fmla="*/ 15 w 2310"/>
                <a:gd name="T13" fmla="*/ 403 h 707"/>
                <a:gd name="T14" fmla="*/ 50 w 2310"/>
                <a:gd name="T15" fmla="*/ 436 h 707"/>
                <a:gd name="T16" fmla="*/ 95 w 2310"/>
                <a:gd name="T17" fmla="*/ 461 h 707"/>
                <a:gd name="T18" fmla="*/ 173 w 2310"/>
                <a:gd name="T19" fmla="*/ 499 h 707"/>
                <a:gd name="T20" fmla="*/ 390 w 2310"/>
                <a:gd name="T21" fmla="*/ 574 h 707"/>
                <a:gd name="T22" fmla="*/ 646 w 2310"/>
                <a:gd name="T23" fmla="*/ 639 h 707"/>
                <a:gd name="T24" fmla="*/ 833 w 2310"/>
                <a:gd name="T25" fmla="*/ 677 h 707"/>
                <a:gd name="T26" fmla="*/ 1084 w 2310"/>
                <a:gd name="T27" fmla="*/ 705 h 707"/>
                <a:gd name="T28" fmla="*/ 1311 w 2310"/>
                <a:gd name="T29" fmla="*/ 700 h 707"/>
                <a:gd name="T30" fmla="*/ 1575 w 2310"/>
                <a:gd name="T31" fmla="*/ 660 h 707"/>
                <a:gd name="T32" fmla="*/ 1761 w 2310"/>
                <a:gd name="T33" fmla="*/ 619 h 707"/>
                <a:gd name="T34" fmla="*/ 2010 w 2310"/>
                <a:gd name="T35" fmla="*/ 549 h 707"/>
                <a:gd name="T36" fmla="*/ 2174 w 2310"/>
                <a:gd name="T37" fmla="*/ 486 h 707"/>
                <a:gd name="T38" fmla="*/ 2244 w 2310"/>
                <a:gd name="T39" fmla="*/ 451 h 707"/>
                <a:gd name="T40" fmla="*/ 2282 w 2310"/>
                <a:gd name="T41" fmla="*/ 423 h 707"/>
                <a:gd name="T42" fmla="*/ 2307 w 2310"/>
                <a:gd name="T43" fmla="*/ 383 h 707"/>
                <a:gd name="T44" fmla="*/ 2305 w 2310"/>
                <a:gd name="T45" fmla="*/ 340 h 707"/>
                <a:gd name="T46" fmla="*/ 2254 w 2310"/>
                <a:gd name="T47" fmla="*/ 280 h 707"/>
                <a:gd name="T48" fmla="*/ 2181 w 2310"/>
                <a:gd name="T49" fmla="*/ 234 h 707"/>
                <a:gd name="T50" fmla="*/ 2043 w 2310"/>
                <a:gd name="T51" fmla="*/ 171 h 707"/>
                <a:gd name="T52" fmla="*/ 1867 w 2310"/>
                <a:gd name="T53" fmla="*/ 106 h 707"/>
                <a:gd name="T54" fmla="*/ 1660 w 2310"/>
                <a:gd name="T55" fmla="*/ 71 h 707"/>
                <a:gd name="T56" fmla="*/ 1917 w 2310"/>
                <a:gd name="T57" fmla="*/ 156 h 707"/>
                <a:gd name="T58" fmla="*/ 2081 w 2310"/>
                <a:gd name="T59" fmla="*/ 219 h 707"/>
                <a:gd name="T60" fmla="*/ 2204 w 2310"/>
                <a:gd name="T61" fmla="*/ 285 h 707"/>
                <a:gd name="T62" fmla="*/ 2232 w 2310"/>
                <a:gd name="T63" fmla="*/ 302 h 707"/>
                <a:gd name="T64" fmla="*/ 2282 w 2310"/>
                <a:gd name="T65" fmla="*/ 363 h 707"/>
                <a:gd name="T66" fmla="*/ 2280 w 2310"/>
                <a:gd name="T67" fmla="*/ 370 h 707"/>
                <a:gd name="T68" fmla="*/ 2280 w 2310"/>
                <a:gd name="T69" fmla="*/ 383 h 707"/>
                <a:gd name="T70" fmla="*/ 2244 w 2310"/>
                <a:gd name="T71" fmla="*/ 413 h 707"/>
                <a:gd name="T72" fmla="*/ 2232 w 2310"/>
                <a:gd name="T73" fmla="*/ 423 h 707"/>
                <a:gd name="T74" fmla="*/ 2161 w 2310"/>
                <a:gd name="T75" fmla="*/ 458 h 707"/>
                <a:gd name="T76" fmla="*/ 1998 w 2310"/>
                <a:gd name="T77" fmla="*/ 521 h 707"/>
                <a:gd name="T78" fmla="*/ 1749 w 2310"/>
                <a:gd name="T79" fmla="*/ 592 h 707"/>
                <a:gd name="T80" fmla="*/ 1666 w 2310"/>
                <a:gd name="T81" fmla="*/ 612 h 707"/>
                <a:gd name="T82" fmla="*/ 1396 w 2310"/>
                <a:gd name="T83" fmla="*/ 660 h 707"/>
                <a:gd name="T84" fmla="*/ 1157 w 2310"/>
                <a:gd name="T85" fmla="*/ 677 h 707"/>
                <a:gd name="T86" fmla="*/ 918 w 2310"/>
                <a:gd name="T87" fmla="*/ 660 h 707"/>
                <a:gd name="T88" fmla="*/ 654 w 2310"/>
                <a:gd name="T89" fmla="*/ 612 h 707"/>
                <a:gd name="T90" fmla="*/ 571 w 2310"/>
                <a:gd name="T91" fmla="*/ 592 h 707"/>
                <a:gd name="T92" fmla="*/ 324 w 2310"/>
                <a:gd name="T93" fmla="*/ 521 h 707"/>
                <a:gd name="T94" fmla="*/ 158 w 2310"/>
                <a:gd name="T95" fmla="*/ 458 h 707"/>
                <a:gd name="T96" fmla="*/ 85 w 2310"/>
                <a:gd name="T97" fmla="*/ 423 h 707"/>
                <a:gd name="T98" fmla="*/ 73 w 2310"/>
                <a:gd name="T99" fmla="*/ 413 h 707"/>
                <a:gd name="T100" fmla="*/ 35 w 2310"/>
                <a:gd name="T101" fmla="*/ 380 h 707"/>
                <a:gd name="T102" fmla="*/ 35 w 2310"/>
                <a:gd name="T103" fmla="*/ 380 h 707"/>
                <a:gd name="T104" fmla="*/ 17 w 2310"/>
                <a:gd name="T105" fmla="*/ 348 h 707"/>
                <a:gd name="T106" fmla="*/ 58 w 2310"/>
                <a:gd name="T107" fmla="*/ 312 h 707"/>
                <a:gd name="T108" fmla="*/ 108 w 2310"/>
                <a:gd name="T109" fmla="*/ 257 h 707"/>
                <a:gd name="T110" fmla="*/ 201 w 2310"/>
                <a:gd name="T111" fmla="*/ 222 h 707"/>
                <a:gd name="T112" fmla="*/ 370 w 2310"/>
                <a:gd name="T113" fmla="*/ 149 h 707"/>
                <a:gd name="T114" fmla="*/ 571 w 2310"/>
                <a:gd name="T115" fmla="*/ 76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10" h="707">
                  <a:moveTo>
                    <a:pt x="709" y="28"/>
                  </a:moveTo>
                  <a:lnTo>
                    <a:pt x="699" y="0"/>
                  </a:lnTo>
                  <a:lnTo>
                    <a:pt x="558" y="48"/>
                  </a:lnTo>
                  <a:lnTo>
                    <a:pt x="488" y="73"/>
                  </a:lnTo>
                  <a:lnTo>
                    <a:pt x="422" y="99"/>
                  </a:lnTo>
                  <a:lnTo>
                    <a:pt x="357" y="121"/>
                  </a:lnTo>
                  <a:lnTo>
                    <a:pt x="297" y="146"/>
                  </a:lnTo>
                  <a:lnTo>
                    <a:pt x="241" y="171"/>
                  </a:lnTo>
                  <a:lnTo>
                    <a:pt x="188" y="194"/>
                  </a:lnTo>
                  <a:lnTo>
                    <a:pt x="141" y="219"/>
                  </a:lnTo>
                  <a:lnTo>
                    <a:pt x="100" y="242"/>
                  </a:lnTo>
                  <a:lnTo>
                    <a:pt x="95" y="244"/>
                  </a:lnTo>
                  <a:lnTo>
                    <a:pt x="63" y="267"/>
                  </a:lnTo>
                  <a:lnTo>
                    <a:pt x="35" y="290"/>
                  </a:lnTo>
                  <a:lnTo>
                    <a:pt x="15" y="312"/>
                  </a:lnTo>
                  <a:lnTo>
                    <a:pt x="5" y="335"/>
                  </a:lnTo>
                  <a:lnTo>
                    <a:pt x="2" y="348"/>
                  </a:lnTo>
                  <a:lnTo>
                    <a:pt x="0" y="370"/>
                  </a:lnTo>
                  <a:lnTo>
                    <a:pt x="5" y="380"/>
                  </a:lnTo>
                  <a:lnTo>
                    <a:pt x="7" y="390"/>
                  </a:lnTo>
                  <a:lnTo>
                    <a:pt x="15" y="403"/>
                  </a:lnTo>
                  <a:lnTo>
                    <a:pt x="22" y="413"/>
                  </a:lnTo>
                  <a:lnTo>
                    <a:pt x="35" y="423"/>
                  </a:lnTo>
                  <a:lnTo>
                    <a:pt x="50" y="436"/>
                  </a:lnTo>
                  <a:lnTo>
                    <a:pt x="55" y="438"/>
                  </a:lnTo>
                  <a:lnTo>
                    <a:pt x="73" y="451"/>
                  </a:lnTo>
                  <a:lnTo>
                    <a:pt x="95" y="461"/>
                  </a:lnTo>
                  <a:lnTo>
                    <a:pt x="118" y="473"/>
                  </a:lnTo>
                  <a:lnTo>
                    <a:pt x="146" y="486"/>
                  </a:lnTo>
                  <a:lnTo>
                    <a:pt x="173" y="499"/>
                  </a:lnTo>
                  <a:lnTo>
                    <a:pt x="239" y="524"/>
                  </a:lnTo>
                  <a:lnTo>
                    <a:pt x="312" y="549"/>
                  </a:lnTo>
                  <a:lnTo>
                    <a:pt x="390" y="574"/>
                  </a:lnTo>
                  <a:lnTo>
                    <a:pt x="473" y="597"/>
                  </a:lnTo>
                  <a:lnTo>
                    <a:pt x="558" y="619"/>
                  </a:lnTo>
                  <a:lnTo>
                    <a:pt x="646" y="639"/>
                  </a:lnTo>
                  <a:lnTo>
                    <a:pt x="654" y="642"/>
                  </a:lnTo>
                  <a:lnTo>
                    <a:pt x="742" y="660"/>
                  </a:lnTo>
                  <a:lnTo>
                    <a:pt x="833" y="677"/>
                  </a:lnTo>
                  <a:lnTo>
                    <a:pt x="918" y="690"/>
                  </a:lnTo>
                  <a:lnTo>
                    <a:pt x="1004" y="700"/>
                  </a:lnTo>
                  <a:lnTo>
                    <a:pt x="1084" y="705"/>
                  </a:lnTo>
                  <a:lnTo>
                    <a:pt x="1157" y="707"/>
                  </a:lnTo>
                  <a:lnTo>
                    <a:pt x="1233" y="705"/>
                  </a:lnTo>
                  <a:lnTo>
                    <a:pt x="1311" y="700"/>
                  </a:lnTo>
                  <a:lnTo>
                    <a:pt x="1396" y="690"/>
                  </a:lnTo>
                  <a:lnTo>
                    <a:pt x="1484" y="677"/>
                  </a:lnTo>
                  <a:lnTo>
                    <a:pt x="1575" y="660"/>
                  </a:lnTo>
                  <a:lnTo>
                    <a:pt x="1666" y="642"/>
                  </a:lnTo>
                  <a:lnTo>
                    <a:pt x="1671" y="639"/>
                  </a:lnTo>
                  <a:lnTo>
                    <a:pt x="1761" y="619"/>
                  </a:lnTo>
                  <a:lnTo>
                    <a:pt x="1847" y="597"/>
                  </a:lnTo>
                  <a:lnTo>
                    <a:pt x="1932" y="574"/>
                  </a:lnTo>
                  <a:lnTo>
                    <a:pt x="2010" y="549"/>
                  </a:lnTo>
                  <a:lnTo>
                    <a:pt x="2081" y="524"/>
                  </a:lnTo>
                  <a:lnTo>
                    <a:pt x="2146" y="499"/>
                  </a:lnTo>
                  <a:lnTo>
                    <a:pt x="2174" y="486"/>
                  </a:lnTo>
                  <a:lnTo>
                    <a:pt x="2202" y="473"/>
                  </a:lnTo>
                  <a:lnTo>
                    <a:pt x="2224" y="461"/>
                  </a:lnTo>
                  <a:lnTo>
                    <a:pt x="2244" y="451"/>
                  </a:lnTo>
                  <a:lnTo>
                    <a:pt x="2262" y="438"/>
                  </a:lnTo>
                  <a:lnTo>
                    <a:pt x="2267" y="436"/>
                  </a:lnTo>
                  <a:lnTo>
                    <a:pt x="2282" y="423"/>
                  </a:lnTo>
                  <a:lnTo>
                    <a:pt x="2292" y="413"/>
                  </a:lnTo>
                  <a:lnTo>
                    <a:pt x="2302" y="400"/>
                  </a:lnTo>
                  <a:lnTo>
                    <a:pt x="2307" y="383"/>
                  </a:lnTo>
                  <a:lnTo>
                    <a:pt x="2310" y="370"/>
                  </a:lnTo>
                  <a:lnTo>
                    <a:pt x="2310" y="350"/>
                  </a:lnTo>
                  <a:lnTo>
                    <a:pt x="2305" y="340"/>
                  </a:lnTo>
                  <a:lnTo>
                    <a:pt x="2295" y="320"/>
                  </a:lnTo>
                  <a:lnTo>
                    <a:pt x="2277" y="300"/>
                  </a:lnTo>
                  <a:lnTo>
                    <a:pt x="2254" y="280"/>
                  </a:lnTo>
                  <a:lnTo>
                    <a:pt x="2222" y="260"/>
                  </a:lnTo>
                  <a:lnTo>
                    <a:pt x="2217" y="257"/>
                  </a:lnTo>
                  <a:lnTo>
                    <a:pt x="2181" y="234"/>
                  </a:lnTo>
                  <a:lnTo>
                    <a:pt x="2139" y="214"/>
                  </a:lnTo>
                  <a:lnTo>
                    <a:pt x="2093" y="192"/>
                  </a:lnTo>
                  <a:lnTo>
                    <a:pt x="2043" y="171"/>
                  </a:lnTo>
                  <a:lnTo>
                    <a:pt x="1988" y="151"/>
                  </a:lnTo>
                  <a:lnTo>
                    <a:pt x="1930" y="129"/>
                  </a:lnTo>
                  <a:lnTo>
                    <a:pt x="1867" y="106"/>
                  </a:lnTo>
                  <a:lnTo>
                    <a:pt x="1804" y="86"/>
                  </a:lnTo>
                  <a:lnTo>
                    <a:pt x="1671" y="43"/>
                  </a:lnTo>
                  <a:lnTo>
                    <a:pt x="1660" y="71"/>
                  </a:lnTo>
                  <a:lnTo>
                    <a:pt x="1791" y="114"/>
                  </a:lnTo>
                  <a:lnTo>
                    <a:pt x="1854" y="134"/>
                  </a:lnTo>
                  <a:lnTo>
                    <a:pt x="1917" y="156"/>
                  </a:lnTo>
                  <a:lnTo>
                    <a:pt x="1975" y="179"/>
                  </a:lnTo>
                  <a:lnTo>
                    <a:pt x="2030" y="199"/>
                  </a:lnTo>
                  <a:lnTo>
                    <a:pt x="2081" y="219"/>
                  </a:lnTo>
                  <a:lnTo>
                    <a:pt x="2126" y="242"/>
                  </a:lnTo>
                  <a:lnTo>
                    <a:pt x="2169" y="262"/>
                  </a:lnTo>
                  <a:lnTo>
                    <a:pt x="2204" y="285"/>
                  </a:lnTo>
                  <a:lnTo>
                    <a:pt x="2212" y="270"/>
                  </a:lnTo>
                  <a:lnTo>
                    <a:pt x="2199" y="282"/>
                  </a:lnTo>
                  <a:lnTo>
                    <a:pt x="2232" y="302"/>
                  </a:lnTo>
                  <a:lnTo>
                    <a:pt x="2254" y="322"/>
                  </a:lnTo>
                  <a:lnTo>
                    <a:pt x="2272" y="343"/>
                  </a:lnTo>
                  <a:lnTo>
                    <a:pt x="2282" y="363"/>
                  </a:lnTo>
                  <a:lnTo>
                    <a:pt x="2295" y="350"/>
                  </a:lnTo>
                  <a:lnTo>
                    <a:pt x="2280" y="350"/>
                  </a:lnTo>
                  <a:lnTo>
                    <a:pt x="2280" y="370"/>
                  </a:lnTo>
                  <a:lnTo>
                    <a:pt x="2295" y="370"/>
                  </a:lnTo>
                  <a:lnTo>
                    <a:pt x="2285" y="360"/>
                  </a:lnTo>
                  <a:lnTo>
                    <a:pt x="2280" y="383"/>
                  </a:lnTo>
                  <a:lnTo>
                    <a:pt x="2269" y="390"/>
                  </a:lnTo>
                  <a:lnTo>
                    <a:pt x="2259" y="400"/>
                  </a:lnTo>
                  <a:lnTo>
                    <a:pt x="2244" y="413"/>
                  </a:lnTo>
                  <a:lnTo>
                    <a:pt x="2257" y="423"/>
                  </a:lnTo>
                  <a:lnTo>
                    <a:pt x="2249" y="410"/>
                  </a:lnTo>
                  <a:lnTo>
                    <a:pt x="2232" y="423"/>
                  </a:lnTo>
                  <a:lnTo>
                    <a:pt x="2212" y="433"/>
                  </a:lnTo>
                  <a:lnTo>
                    <a:pt x="2189" y="446"/>
                  </a:lnTo>
                  <a:lnTo>
                    <a:pt x="2161" y="458"/>
                  </a:lnTo>
                  <a:lnTo>
                    <a:pt x="2134" y="471"/>
                  </a:lnTo>
                  <a:lnTo>
                    <a:pt x="2068" y="496"/>
                  </a:lnTo>
                  <a:lnTo>
                    <a:pt x="1998" y="521"/>
                  </a:lnTo>
                  <a:lnTo>
                    <a:pt x="1920" y="546"/>
                  </a:lnTo>
                  <a:lnTo>
                    <a:pt x="1834" y="569"/>
                  </a:lnTo>
                  <a:lnTo>
                    <a:pt x="1749" y="592"/>
                  </a:lnTo>
                  <a:lnTo>
                    <a:pt x="1658" y="612"/>
                  </a:lnTo>
                  <a:lnTo>
                    <a:pt x="1666" y="627"/>
                  </a:lnTo>
                  <a:lnTo>
                    <a:pt x="1666" y="612"/>
                  </a:lnTo>
                  <a:lnTo>
                    <a:pt x="1575" y="629"/>
                  </a:lnTo>
                  <a:lnTo>
                    <a:pt x="1484" y="647"/>
                  </a:lnTo>
                  <a:lnTo>
                    <a:pt x="1396" y="660"/>
                  </a:lnTo>
                  <a:lnTo>
                    <a:pt x="1311" y="670"/>
                  </a:lnTo>
                  <a:lnTo>
                    <a:pt x="1233" y="675"/>
                  </a:lnTo>
                  <a:lnTo>
                    <a:pt x="1157" y="677"/>
                  </a:lnTo>
                  <a:lnTo>
                    <a:pt x="1084" y="675"/>
                  </a:lnTo>
                  <a:lnTo>
                    <a:pt x="1004" y="670"/>
                  </a:lnTo>
                  <a:lnTo>
                    <a:pt x="918" y="660"/>
                  </a:lnTo>
                  <a:lnTo>
                    <a:pt x="833" y="647"/>
                  </a:lnTo>
                  <a:lnTo>
                    <a:pt x="742" y="629"/>
                  </a:lnTo>
                  <a:lnTo>
                    <a:pt x="654" y="612"/>
                  </a:lnTo>
                  <a:lnTo>
                    <a:pt x="654" y="627"/>
                  </a:lnTo>
                  <a:lnTo>
                    <a:pt x="659" y="612"/>
                  </a:lnTo>
                  <a:lnTo>
                    <a:pt x="571" y="592"/>
                  </a:lnTo>
                  <a:lnTo>
                    <a:pt x="485" y="569"/>
                  </a:lnTo>
                  <a:lnTo>
                    <a:pt x="402" y="546"/>
                  </a:lnTo>
                  <a:lnTo>
                    <a:pt x="324" y="521"/>
                  </a:lnTo>
                  <a:lnTo>
                    <a:pt x="251" y="496"/>
                  </a:lnTo>
                  <a:lnTo>
                    <a:pt x="186" y="471"/>
                  </a:lnTo>
                  <a:lnTo>
                    <a:pt x="158" y="458"/>
                  </a:lnTo>
                  <a:lnTo>
                    <a:pt x="131" y="446"/>
                  </a:lnTo>
                  <a:lnTo>
                    <a:pt x="108" y="433"/>
                  </a:lnTo>
                  <a:lnTo>
                    <a:pt x="85" y="423"/>
                  </a:lnTo>
                  <a:lnTo>
                    <a:pt x="68" y="410"/>
                  </a:lnTo>
                  <a:lnTo>
                    <a:pt x="63" y="423"/>
                  </a:lnTo>
                  <a:lnTo>
                    <a:pt x="73" y="413"/>
                  </a:lnTo>
                  <a:lnTo>
                    <a:pt x="58" y="400"/>
                  </a:lnTo>
                  <a:lnTo>
                    <a:pt x="45" y="390"/>
                  </a:lnTo>
                  <a:lnTo>
                    <a:pt x="35" y="380"/>
                  </a:lnTo>
                  <a:lnTo>
                    <a:pt x="30" y="368"/>
                  </a:lnTo>
                  <a:lnTo>
                    <a:pt x="20" y="380"/>
                  </a:lnTo>
                  <a:lnTo>
                    <a:pt x="35" y="380"/>
                  </a:lnTo>
                  <a:lnTo>
                    <a:pt x="30" y="370"/>
                  </a:lnTo>
                  <a:lnTo>
                    <a:pt x="32" y="348"/>
                  </a:lnTo>
                  <a:lnTo>
                    <a:pt x="17" y="348"/>
                  </a:lnTo>
                  <a:lnTo>
                    <a:pt x="27" y="358"/>
                  </a:lnTo>
                  <a:lnTo>
                    <a:pt x="37" y="335"/>
                  </a:lnTo>
                  <a:lnTo>
                    <a:pt x="58" y="312"/>
                  </a:lnTo>
                  <a:lnTo>
                    <a:pt x="85" y="290"/>
                  </a:lnTo>
                  <a:lnTo>
                    <a:pt x="118" y="267"/>
                  </a:lnTo>
                  <a:lnTo>
                    <a:pt x="108" y="257"/>
                  </a:lnTo>
                  <a:lnTo>
                    <a:pt x="113" y="270"/>
                  </a:lnTo>
                  <a:lnTo>
                    <a:pt x="153" y="247"/>
                  </a:lnTo>
                  <a:lnTo>
                    <a:pt x="201" y="222"/>
                  </a:lnTo>
                  <a:lnTo>
                    <a:pt x="254" y="199"/>
                  </a:lnTo>
                  <a:lnTo>
                    <a:pt x="309" y="174"/>
                  </a:lnTo>
                  <a:lnTo>
                    <a:pt x="370" y="149"/>
                  </a:lnTo>
                  <a:lnTo>
                    <a:pt x="435" y="126"/>
                  </a:lnTo>
                  <a:lnTo>
                    <a:pt x="500" y="101"/>
                  </a:lnTo>
                  <a:lnTo>
                    <a:pt x="571" y="76"/>
                  </a:lnTo>
                  <a:lnTo>
                    <a:pt x="70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99" name="Freeform 15"/>
            <p:cNvSpPr>
              <a:spLocks/>
            </p:cNvSpPr>
            <p:nvPr/>
          </p:nvSpPr>
          <p:spPr bwMode="auto">
            <a:xfrm>
              <a:off x="2902" y="2530"/>
              <a:ext cx="156" cy="139"/>
            </a:xfrm>
            <a:custGeom>
              <a:avLst/>
              <a:gdLst>
                <a:gd name="T0" fmla="*/ 156 w 156"/>
                <a:gd name="T1" fmla="*/ 0 h 139"/>
                <a:gd name="T2" fmla="*/ 0 w 156"/>
                <a:gd name="T3" fmla="*/ 28 h 139"/>
                <a:gd name="T4" fmla="*/ 113 w 156"/>
                <a:gd name="T5" fmla="*/ 139 h 139"/>
                <a:gd name="T6" fmla="*/ 156 w 156"/>
                <a:gd name="T7" fmla="*/ 0 h 139"/>
              </a:gdLst>
              <a:ahLst/>
              <a:cxnLst>
                <a:cxn ang="0">
                  <a:pos x="T0" y="T1"/>
                </a:cxn>
                <a:cxn ang="0">
                  <a:pos x="T2" y="T3"/>
                </a:cxn>
                <a:cxn ang="0">
                  <a:pos x="T4" y="T5"/>
                </a:cxn>
                <a:cxn ang="0">
                  <a:pos x="T6" y="T7"/>
                </a:cxn>
              </a:cxnLst>
              <a:rect l="0" t="0" r="r" b="b"/>
              <a:pathLst>
                <a:path w="156" h="139">
                  <a:moveTo>
                    <a:pt x="156" y="0"/>
                  </a:moveTo>
                  <a:lnTo>
                    <a:pt x="0" y="28"/>
                  </a:lnTo>
                  <a:lnTo>
                    <a:pt x="113" y="139"/>
                  </a:lnTo>
                  <a:lnTo>
                    <a:pt x="1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6800" name="Rectangle 16"/>
          <p:cNvSpPr>
            <a:spLocks noChangeArrowheads="1"/>
          </p:cNvSpPr>
          <p:nvPr/>
        </p:nvSpPr>
        <p:spPr bwMode="auto">
          <a:xfrm>
            <a:off x="4306888" y="4365625"/>
            <a:ext cx="2038350"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801" name="Rectangle 17"/>
          <p:cNvSpPr>
            <a:spLocks noChangeArrowheads="1"/>
          </p:cNvSpPr>
          <p:nvPr/>
        </p:nvSpPr>
        <p:spPr bwMode="auto">
          <a:xfrm>
            <a:off x="4078288" y="4441825"/>
            <a:ext cx="2319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b="1">
                <a:solidFill>
                  <a:srgbClr val="000000"/>
                </a:solidFill>
              </a:rPr>
              <a:t>Manufacturing Cycle</a:t>
            </a:r>
            <a:endParaRPr lang="en-US" altLang="en-US" sz="1600"/>
          </a:p>
        </p:txBody>
      </p:sp>
      <p:grpSp>
        <p:nvGrpSpPr>
          <p:cNvPr id="246802" name="Group 18"/>
          <p:cNvGrpSpPr>
            <a:grpSpLocks/>
          </p:cNvGrpSpPr>
          <p:nvPr/>
        </p:nvGrpSpPr>
        <p:grpSpPr bwMode="auto">
          <a:xfrm>
            <a:off x="3429000" y="5041900"/>
            <a:ext cx="3667125" cy="1146175"/>
            <a:chOff x="1367" y="3210"/>
            <a:chExt cx="2310" cy="722"/>
          </a:xfrm>
        </p:grpSpPr>
        <p:sp>
          <p:nvSpPr>
            <p:cNvPr id="246803" name="Freeform 19"/>
            <p:cNvSpPr>
              <a:spLocks/>
            </p:cNvSpPr>
            <p:nvPr/>
          </p:nvSpPr>
          <p:spPr bwMode="auto">
            <a:xfrm>
              <a:off x="1367" y="3225"/>
              <a:ext cx="2310" cy="707"/>
            </a:xfrm>
            <a:custGeom>
              <a:avLst/>
              <a:gdLst>
                <a:gd name="T0" fmla="*/ 558 w 2310"/>
                <a:gd name="T1" fmla="*/ 47 h 707"/>
                <a:gd name="T2" fmla="*/ 357 w 2310"/>
                <a:gd name="T3" fmla="*/ 120 h 707"/>
                <a:gd name="T4" fmla="*/ 188 w 2310"/>
                <a:gd name="T5" fmla="*/ 193 h 707"/>
                <a:gd name="T6" fmla="*/ 95 w 2310"/>
                <a:gd name="T7" fmla="*/ 244 h 707"/>
                <a:gd name="T8" fmla="*/ 15 w 2310"/>
                <a:gd name="T9" fmla="*/ 312 h 707"/>
                <a:gd name="T10" fmla="*/ 0 w 2310"/>
                <a:gd name="T11" fmla="*/ 370 h 707"/>
                <a:gd name="T12" fmla="*/ 15 w 2310"/>
                <a:gd name="T13" fmla="*/ 402 h 707"/>
                <a:gd name="T14" fmla="*/ 50 w 2310"/>
                <a:gd name="T15" fmla="*/ 435 h 707"/>
                <a:gd name="T16" fmla="*/ 95 w 2310"/>
                <a:gd name="T17" fmla="*/ 460 h 707"/>
                <a:gd name="T18" fmla="*/ 173 w 2310"/>
                <a:gd name="T19" fmla="*/ 498 h 707"/>
                <a:gd name="T20" fmla="*/ 390 w 2310"/>
                <a:gd name="T21" fmla="*/ 573 h 707"/>
                <a:gd name="T22" fmla="*/ 646 w 2310"/>
                <a:gd name="T23" fmla="*/ 639 h 707"/>
                <a:gd name="T24" fmla="*/ 833 w 2310"/>
                <a:gd name="T25" fmla="*/ 676 h 707"/>
                <a:gd name="T26" fmla="*/ 1084 w 2310"/>
                <a:gd name="T27" fmla="*/ 704 h 707"/>
                <a:gd name="T28" fmla="*/ 1311 w 2310"/>
                <a:gd name="T29" fmla="*/ 699 h 707"/>
                <a:gd name="T30" fmla="*/ 1575 w 2310"/>
                <a:gd name="T31" fmla="*/ 659 h 707"/>
                <a:gd name="T32" fmla="*/ 1761 w 2310"/>
                <a:gd name="T33" fmla="*/ 619 h 707"/>
                <a:gd name="T34" fmla="*/ 2010 w 2310"/>
                <a:gd name="T35" fmla="*/ 548 h 707"/>
                <a:gd name="T36" fmla="*/ 2174 w 2310"/>
                <a:gd name="T37" fmla="*/ 485 h 707"/>
                <a:gd name="T38" fmla="*/ 2244 w 2310"/>
                <a:gd name="T39" fmla="*/ 450 h 707"/>
                <a:gd name="T40" fmla="*/ 2282 w 2310"/>
                <a:gd name="T41" fmla="*/ 422 h 707"/>
                <a:gd name="T42" fmla="*/ 2307 w 2310"/>
                <a:gd name="T43" fmla="*/ 382 h 707"/>
                <a:gd name="T44" fmla="*/ 2305 w 2310"/>
                <a:gd name="T45" fmla="*/ 339 h 707"/>
                <a:gd name="T46" fmla="*/ 2254 w 2310"/>
                <a:gd name="T47" fmla="*/ 279 h 707"/>
                <a:gd name="T48" fmla="*/ 2181 w 2310"/>
                <a:gd name="T49" fmla="*/ 234 h 707"/>
                <a:gd name="T50" fmla="*/ 2043 w 2310"/>
                <a:gd name="T51" fmla="*/ 171 h 707"/>
                <a:gd name="T52" fmla="*/ 1867 w 2310"/>
                <a:gd name="T53" fmla="*/ 105 h 707"/>
                <a:gd name="T54" fmla="*/ 1660 w 2310"/>
                <a:gd name="T55" fmla="*/ 70 h 707"/>
                <a:gd name="T56" fmla="*/ 1917 w 2310"/>
                <a:gd name="T57" fmla="*/ 156 h 707"/>
                <a:gd name="T58" fmla="*/ 2081 w 2310"/>
                <a:gd name="T59" fmla="*/ 219 h 707"/>
                <a:gd name="T60" fmla="*/ 2204 w 2310"/>
                <a:gd name="T61" fmla="*/ 284 h 707"/>
                <a:gd name="T62" fmla="*/ 2232 w 2310"/>
                <a:gd name="T63" fmla="*/ 302 h 707"/>
                <a:gd name="T64" fmla="*/ 2282 w 2310"/>
                <a:gd name="T65" fmla="*/ 362 h 707"/>
                <a:gd name="T66" fmla="*/ 2280 w 2310"/>
                <a:gd name="T67" fmla="*/ 370 h 707"/>
                <a:gd name="T68" fmla="*/ 2280 w 2310"/>
                <a:gd name="T69" fmla="*/ 382 h 707"/>
                <a:gd name="T70" fmla="*/ 2244 w 2310"/>
                <a:gd name="T71" fmla="*/ 412 h 707"/>
                <a:gd name="T72" fmla="*/ 2232 w 2310"/>
                <a:gd name="T73" fmla="*/ 422 h 707"/>
                <a:gd name="T74" fmla="*/ 2161 w 2310"/>
                <a:gd name="T75" fmla="*/ 458 h 707"/>
                <a:gd name="T76" fmla="*/ 1998 w 2310"/>
                <a:gd name="T77" fmla="*/ 520 h 707"/>
                <a:gd name="T78" fmla="*/ 1749 w 2310"/>
                <a:gd name="T79" fmla="*/ 591 h 707"/>
                <a:gd name="T80" fmla="*/ 1666 w 2310"/>
                <a:gd name="T81" fmla="*/ 611 h 707"/>
                <a:gd name="T82" fmla="*/ 1396 w 2310"/>
                <a:gd name="T83" fmla="*/ 659 h 707"/>
                <a:gd name="T84" fmla="*/ 1157 w 2310"/>
                <a:gd name="T85" fmla="*/ 676 h 707"/>
                <a:gd name="T86" fmla="*/ 918 w 2310"/>
                <a:gd name="T87" fmla="*/ 659 h 707"/>
                <a:gd name="T88" fmla="*/ 654 w 2310"/>
                <a:gd name="T89" fmla="*/ 611 h 707"/>
                <a:gd name="T90" fmla="*/ 571 w 2310"/>
                <a:gd name="T91" fmla="*/ 591 h 707"/>
                <a:gd name="T92" fmla="*/ 324 w 2310"/>
                <a:gd name="T93" fmla="*/ 520 h 707"/>
                <a:gd name="T94" fmla="*/ 158 w 2310"/>
                <a:gd name="T95" fmla="*/ 458 h 707"/>
                <a:gd name="T96" fmla="*/ 85 w 2310"/>
                <a:gd name="T97" fmla="*/ 422 h 707"/>
                <a:gd name="T98" fmla="*/ 73 w 2310"/>
                <a:gd name="T99" fmla="*/ 412 h 707"/>
                <a:gd name="T100" fmla="*/ 35 w 2310"/>
                <a:gd name="T101" fmla="*/ 380 h 707"/>
                <a:gd name="T102" fmla="*/ 35 w 2310"/>
                <a:gd name="T103" fmla="*/ 380 h 707"/>
                <a:gd name="T104" fmla="*/ 17 w 2310"/>
                <a:gd name="T105" fmla="*/ 347 h 707"/>
                <a:gd name="T106" fmla="*/ 58 w 2310"/>
                <a:gd name="T107" fmla="*/ 312 h 707"/>
                <a:gd name="T108" fmla="*/ 108 w 2310"/>
                <a:gd name="T109" fmla="*/ 256 h 707"/>
                <a:gd name="T110" fmla="*/ 201 w 2310"/>
                <a:gd name="T111" fmla="*/ 221 h 707"/>
                <a:gd name="T112" fmla="*/ 370 w 2310"/>
                <a:gd name="T113" fmla="*/ 148 h 707"/>
                <a:gd name="T114" fmla="*/ 571 w 2310"/>
                <a:gd name="T115" fmla="*/ 75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10" h="707">
                  <a:moveTo>
                    <a:pt x="709" y="27"/>
                  </a:moveTo>
                  <a:lnTo>
                    <a:pt x="699" y="0"/>
                  </a:lnTo>
                  <a:lnTo>
                    <a:pt x="558" y="47"/>
                  </a:lnTo>
                  <a:lnTo>
                    <a:pt x="488" y="73"/>
                  </a:lnTo>
                  <a:lnTo>
                    <a:pt x="422" y="98"/>
                  </a:lnTo>
                  <a:lnTo>
                    <a:pt x="357" y="120"/>
                  </a:lnTo>
                  <a:lnTo>
                    <a:pt x="297" y="146"/>
                  </a:lnTo>
                  <a:lnTo>
                    <a:pt x="241" y="171"/>
                  </a:lnTo>
                  <a:lnTo>
                    <a:pt x="188" y="193"/>
                  </a:lnTo>
                  <a:lnTo>
                    <a:pt x="141" y="219"/>
                  </a:lnTo>
                  <a:lnTo>
                    <a:pt x="100" y="241"/>
                  </a:lnTo>
                  <a:lnTo>
                    <a:pt x="95" y="244"/>
                  </a:lnTo>
                  <a:lnTo>
                    <a:pt x="63" y="266"/>
                  </a:lnTo>
                  <a:lnTo>
                    <a:pt x="35" y="289"/>
                  </a:lnTo>
                  <a:lnTo>
                    <a:pt x="15" y="312"/>
                  </a:lnTo>
                  <a:lnTo>
                    <a:pt x="5" y="334"/>
                  </a:lnTo>
                  <a:lnTo>
                    <a:pt x="2" y="347"/>
                  </a:lnTo>
                  <a:lnTo>
                    <a:pt x="0" y="370"/>
                  </a:lnTo>
                  <a:lnTo>
                    <a:pt x="5" y="380"/>
                  </a:lnTo>
                  <a:lnTo>
                    <a:pt x="7" y="390"/>
                  </a:lnTo>
                  <a:lnTo>
                    <a:pt x="15" y="402"/>
                  </a:lnTo>
                  <a:lnTo>
                    <a:pt x="22" y="412"/>
                  </a:lnTo>
                  <a:lnTo>
                    <a:pt x="35" y="422"/>
                  </a:lnTo>
                  <a:lnTo>
                    <a:pt x="50" y="435"/>
                  </a:lnTo>
                  <a:lnTo>
                    <a:pt x="55" y="437"/>
                  </a:lnTo>
                  <a:lnTo>
                    <a:pt x="73" y="450"/>
                  </a:lnTo>
                  <a:lnTo>
                    <a:pt x="95" y="460"/>
                  </a:lnTo>
                  <a:lnTo>
                    <a:pt x="118" y="473"/>
                  </a:lnTo>
                  <a:lnTo>
                    <a:pt x="146" y="485"/>
                  </a:lnTo>
                  <a:lnTo>
                    <a:pt x="173" y="498"/>
                  </a:lnTo>
                  <a:lnTo>
                    <a:pt x="239" y="523"/>
                  </a:lnTo>
                  <a:lnTo>
                    <a:pt x="312" y="548"/>
                  </a:lnTo>
                  <a:lnTo>
                    <a:pt x="390" y="573"/>
                  </a:lnTo>
                  <a:lnTo>
                    <a:pt x="473" y="596"/>
                  </a:lnTo>
                  <a:lnTo>
                    <a:pt x="558" y="619"/>
                  </a:lnTo>
                  <a:lnTo>
                    <a:pt x="646" y="639"/>
                  </a:lnTo>
                  <a:lnTo>
                    <a:pt x="654" y="641"/>
                  </a:lnTo>
                  <a:lnTo>
                    <a:pt x="742" y="659"/>
                  </a:lnTo>
                  <a:lnTo>
                    <a:pt x="833" y="676"/>
                  </a:lnTo>
                  <a:lnTo>
                    <a:pt x="918" y="689"/>
                  </a:lnTo>
                  <a:lnTo>
                    <a:pt x="1004" y="699"/>
                  </a:lnTo>
                  <a:lnTo>
                    <a:pt x="1084" y="704"/>
                  </a:lnTo>
                  <a:lnTo>
                    <a:pt x="1157" y="707"/>
                  </a:lnTo>
                  <a:lnTo>
                    <a:pt x="1233" y="704"/>
                  </a:lnTo>
                  <a:lnTo>
                    <a:pt x="1311" y="699"/>
                  </a:lnTo>
                  <a:lnTo>
                    <a:pt x="1396" y="689"/>
                  </a:lnTo>
                  <a:lnTo>
                    <a:pt x="1484" y="676"/>
                  </a:lnTo>
                  <a:lnTo>
                    <a:pt x="1575" y="659"/>
                  </a:lnTo>
                  <a:lnTo>
                    <a:pt x="1666" y="641"/>
                  </a:lnTo>
                  <a:lnTo>
                    <a:pt x="1671" y="639"/>
                  </a:lnTo>
                  <a:lnTo>
                    <a:pt x="1761" y="619"/>
                  </a:lnTo>
                  <a:lnTo>
                    <a:pt x="1847" y="596"/>
                  </a:lnTo>
                  <a:lnTo>
                    <a:pt x="1932" y="573"/>
                  </a:lnTo>
                  <a:lnTo>
                    <a:pt x="2010" y="548"/>
                  </a:lnTo>
                  <a:lnTo>
                    <a:pt x="2081" y="523"/>
                  </a:lnTo>
                  <a:lnTo>
                    <a:pt x="2146" y="498"/>
                  </a:lnTo>
                  <a:lnTo>
                    <a:pt x="2174" y="485"/>
                  </a:lnTo>
                  <a:lnTo>
                    <a:pt x="2202" y="473"/>
                  </a:lnTo>
                  <a:lnTo>
                    <a:pt x="2224" y="460"/>
                  </a:lnTo>
                  <a:lnTo>
                    <a:pt x="2244" y="450"/>
                  </a:lnTo>
                  <a:lnTo>
                    <a:pt x="2262" y="437"/>
                  </a:lnTo>
                  <a:lnTo>
                    <a:pt x="2267" y="435"/>
                  </a:lnTo>
                  <a:lnTo>
                    <a:pt x="2282" y="422"/>
                  </a:lnTo>
                  <a:lnTo>
                    <a:pt x="2292" y="412"/>
                  </a:lnTo>
                  <a:lnTo>
                    <a:pt x="2302" y="400"/>
                  </a:lnTo>
                  <a:lnTo>
                    <a:pt x="2307" y="382"/>
                  </a:lnTo>
                  <a:lnTo>
                    <a:pt x="2310" y="370"/>
                  </a:lnTo>
                  <a:lnTo>
                    <a:pt x="2310" y="349"/>
                  </a:lnTo>
                  <a:lnTo>
                    <a:pt x="2305" y="339"/>
                  </a:lnTo>
                  <a:lnTo>
                    <a:pt x="2295" y="319"/>
                  </a:lnTo>
                  <a:lnTo>
                    <a:pt x="2277" y="299"/>
                  </a:lnTo>
                  <a:lnTo>
                    <a:pt x="2254" y="279"/>
                  </a:lnTo>
                  <a:lnTo>
                    <a:pt x="2222" y="259"/>
                  </a:lnTo>
                  <a:lnTo>
                    <a:pt x="2217" y="256"/>
                  </a:lnTo>
                  <a:lnTo>
                    <a:pt x="2181" y="234"/>
                  </a:lnTo>
                  <a:lnTo>
                    <a:pt x="2139" y="214"/>
                  </a:lnTo>
                  <a:lnTo>
                    <a:pt x="2093" y="191"/>
                  </a:lnTo>
                  <a:lnTo>
                    <a:pt x="2043" y="171"/>
                  </a:lnTo>
                  <a:lnTo>
                    <a:pt x="1988" y="151"/>
                  </a:lnTo>
                  <a:lnTo>
                    <a:pt x="1930" y="128"/>
                  </a:lnTo>
                  <a:lnTo>
                    <a:pt x="1867" y="105"/>
                  </a:lnTo>
                  <a:lnTo>
                    <a:pt x="1804" y="85"/>
                  </a:lnTo>
                  <a:lnTo>
                    <a:pt x="1671" y="42"/>
                  </a:lnTo>
                  <a:lnTo>
                    <a:pt x="1660" y="70"/>
                  </a:lnTo>
                  <a:lnTo>
                    <a:pt x="1791" y="113"/>
                  </a:lnTo>
                  <a:lnTo>
                    <a:pt x="1854" y="133"/>
                  </a:lnTo>
                  <a:lnTo>
                    <a:pt x="1917" y="156"/>
                  </a:lnTo>
                  <a:lnTo>
                    <a:pt x="1975" y="178"/>
                  </a:lnTo>
                  <a:lnTo>
                    <a:pt x="2030" y="198"/>
                  </a:lnTo>
                  <a:lnTo>
                    <a:pt x="2081" y="219"/>
                  </a:lnTo>
                  <a:lnTo>
                    <a:pt x="2126" y="241"/>
                  </a:lnTo>
                  <a:lnTo>
                    <a:pt x="2169" y="261"/>
                  </a:lnTo>
                  <a:lnTo>
                    <a:pt x="2204" y="284"/>
                  </a:lnTo>
                  <a:lnTo>
                    <a:pt x="2212" y="269"/>
                  </a:lnTo>
                  <a:lnTo>
                    <a:pt x="2199" y="281"/>
                  </a:lnTo>
                  <a:lnTo>
                    <a:pt x="2232" y="302"/>
                  </a:lnTo>
                  <a:lnTo>
                    <a:pt x="2254" y="322"/>
                  </a:lnTo>
                  <a:lnTo>
                    <a:pt x="2272" y="342"/>
                  </a:lnTo>
                  <a:lnTo>
                    <a:pt x="2282" y="362"/>
                  </a:lnTo>
                  <a:lnTo>
                    <a:pt x="2295" y="349"/>
                  </a:lnTo>
                  <a:lnTo>
                    <a:pt x="2280" y="349"/>
                  </a:lnTo>
                  <a:lnTo>
                    <a:pt x="2280" y="370"/>
                  </a:lnTo>
                  <a:lnTo>
                    <a:pt x="2295" y="370"/>
                  </a:lnTo>
                  <a:lnTo>
                    <a:pt x="2285" y="359"/>
                  </a:lnTo>
                  <a:lnTo>
                    <a:pt x="2280" y="382"/>
                  </a:lnTo>
                  <a:lnTo>
                    <a:pt x="2269" y="390"/>
                  </a:lnTo>
                  <a:lnTo>
                    <a:pt x="2259" y="400"/>
                  </a:lnTo>
                  <a:lnTo>
                    <a:pt x="2244" y="412"/>
                  </a:lnTo>
                  <a:lnTo>
                    <a:pt x="2257" y="422"/>
                  </a:lnTo>
                  <a:lnTo>
                    <a:pt x="2249" y="410"/>
                  </a:lnTo>
                  <a:lnTo>
                    <a:pt x="2232" y="422"/>
                  </a:lnTo>
                  <a:lnTo>
                    <a:pt x="2212" y="432"/>
                  </a:lnTo>
                  <a:lnTo>
                    <a:pt x="2189" y="445"/>
                  </a:lnTo>
                  <a:lnTo>
                    <a:pt x="2161" y="458"/>
                  </a:lnTo>
                  <a:lnTo>
                    <a:pt x="2134" y="470"/>
                  </a:lnTo>
                  <a:lnTo>
                    <a:pt x="2068" y="495"/>
                  </a:lnTo>
                  <a:lnTo>
                    <a:pt x="1998" y="520"/>
                  </a:lnTo>
                  <a:lnTo>
                    <a:pt x="1920" y="546"/>
                  </a:lnTo>
                  <a:lnTo>
                    <a:pt x="1834" y="568"/>
                  </a:lnTo>
                  <a:lnTo>
                    <a:pt x="1749" y="591"/>
                  </a:lnTo>
                  <a:lnTo>
                    <a:pt x="1658" y="611"/>
                  </a:lnTo>
                  <a:lnTo>
                    <a:pt x="1666" y="626"/>
                  </a:lnTo>
                  <a:lnTo>
                    <a:pt x="1666" y="611"/>
                  </a:lnTo>
                  <a:lnTo>
                    <a:pt x="1575" y="629"/>
                  </a:lnTo>
                  <a:lnTo>
                    <a:pt x="1484" y="646"/>
                  </a:lnTo>
                  <a:lnTo>
                    <a:pt x="1396" y="659"/>
                  </a:lnTo>
                  <a:lnTo>
                    <a:pt x="1311" y="669"/>
                  </a:lnTo>
                  <a:lnTo>
                    <a:pt x="1233" y="674"/>
                  </a:lnTo>
                  <a:lnTo>
                    <a:pt x="1157" y="676"/>
                  </a:lnTo>
                  <a:lnTo>
                    <a:pt x="1084" y="674"/>
                  </a:lnTo>
                  <a:lnTo>
                    <a:pt x="1004" y="669"/>
                  </a:lnTo>
                  <a:lnTo>
                    <a:pt x="918" y="659"/>
                  </a:lnTo>
                  <a:lnTo>
                    <a:pt x="833" y="646"/>
                  </a:lnTo>
                  <a:lnTo>
                    <a:pt x="742" y="629"/>
                  </a:lnTo>
                  <a:lnTo>
                    <a:pt x="654" y="611"/>
                  </a:lnTo>
                  <a:lnTo>
                    <a:pt x="654" y="626"/>
                  </a:lnTo>
                  <a:lnTo>
                    <a:pt x="659" y="611"/>
                  </a:lnTo>
                  <a:lnTo>
                    <a:pt x="571" y="591"/>
                  </a:lnTo>
                  <a:lnTo>
                    <a:pt x="485" y="568"/>
                  </a:lnTo>
                  <a:lnTo>
                    <a:pt x="402" y="546"/>
                  </a:lnTo>
                  <a:lnTo>
                    <a:pt x="324" y="520"/>
                  </a:lnTo>
                  <a:lnTo>
                    <a:pt x="251" y="495"/>
                  </a:lnTo>
                  <a:lnTo>
                    <a:pt x="186" y="470"/>
                  </a:lnTo>
                  <a:lnTo>
                    <a:pt x="158" y="458"/>
                  </a:lnTo>
                  <a:lnTo>
                    <a:pt x="131" y="445"/>
                  </a:lnTo>
                  <a:lnTo>
                    <a:pt x="108" y="432"/>
                  </a:lnTo>
                  <a:lnTo>
                    <a:pt x="85" y="422"/>
                  </a:lnTo>
                  <a:lnTo>
                    <a:pt x="68" y="410"/>
                  </a:lnTo>
                  <a:lnTo>
                    <a:pt x="63" y="422"/>
                  </a:lnTo>
                  <a:lnTo>
                    <a:pt x="73" y="412"/>
                  </a:lnTo>
                  <a:lnTo>
                    <a:pt x="58" y="400"/>
                  </a:lnTo>
                  <a:lnTo>
                    <a:pt x="45" y="390"/>
                  </a:lnTo>
                  <a:lnTo>
                    <a:pt x="35" y="380"/>
                  </a:lnTo>
                  <a:lnTo>
                    <a:pt x="30" y="367"/>
                  </a:lnTo>
                  <a:lnTo>
                    <a:pt x="20" y="380"/>
                  </a:lnTo>
                  <a:lnTo>
                    <a:pt x="35" y="380"/>
                  </a:lnTo>
                  <a:lnTo>
                    <a:pt x="30" y="370"/>
                  </a:lnTo>
                  <a:lnTo>
                    <a:pt x="32" y="347"/>
                  </a:lnTo>
                  <a:lnTo>
                    <a:pt x="17" y="347"/>
                  </a:lnTo>
                  <a:lnTo>
                    <a:pt x="27" y="357"/>
                  </a:lnTo>
                  <a:lnTo>
                    <a:pt x="37" y="334"/>
                  </a:lnTo>
                  <a:lnTo>
                    <a:pt x="58" y="312"/>
                  </a:lnTo>
                  <a:lnTo>
                    <a:pt x="85" y="289"/>
                  </a:lnTo>
                  <a:lnTo>
                    <a:pt x="118" y="266"/>
                  </a:lnTo>
                  <a:lnTo>
                    <a:pt x="108" y="256"/>
                  </a:lnTo>
                  <a:lnTo>
                    <a:pt x="113" y="269"/>
                  </a:lnTo>
                  <a:lnTo>
                    <a:pt x="153" y="246"/>
                  </a:lnTo>
                  <a:lnTo>
                    <a:pt x="201" y="221"/>
                  </a:lnTo>
                  <a:lnTo>
                    <a:pt x="254" y="198"/>
                  </a:lnTo>
                  <a:lnTo>
                    <a:pt x="309" y="173"/>
                  </a:lnTo>
                  <a:lnTo>
                    <a:pt x="370" y="148"/>
                  </a:lnTo>
                  <a:lnTo>
                    <a:pt x="435" y="125"/>
                  </a:lnTo>
                  <a:lnTo>
                    <a:pt x="500" y="100"/>
                  </a:lnTo>
                  <a:lnTo>
                    <a:pt x="571" y="75"/>
                  </a:lnTo>
                  <a:lnTo>
                    <a:pt x="709"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804" name="Freeform 20"/>
            <p:cNvSpPr>
              <a:spLocks/>
            </p:cNvSpPr>
            <p:nvPr/>
          </p:nvSpPr>
          <p:spPr bwMode="auto">
            <a:xfrm>
              <a:off x="2902" y="3210"/>
              <a:ext cx="156" cy="138"/>
            </a:xfrm>
            <a:custGeom>
              <a:avLst/>
              <a:gdLst>
                <a:gd name="T0" fmla="*/ 156 w 156"/>
                <a:gd name="T1" fmla="*/ 0 h 138"/>
                <a:gd name="T2" fmla="*/ 0 w 156"/>
                <a:gd name="T3" fmla="*/ 27 h 138"/>
                <a:gd name="T4" fmla="*/ 113 w 156"/>
                <a:gd name="T5" fmla="*/ 138 h 138"/>
                <a:gd name="T6" fmla="*/ 156 w 156"/>
                <a:gd name="T7" fmla="*/ 0 h 138"/>
              </a:gdLst>
              <a:ahLst/>
              <a:cxnLst>
                <a:cxn ang="0">
                  <a:pos x="T0" y="T1"/>
                </a:cxn>
                <a:cxn ang="0">
                  <a:pos x="T2" y="T3"/>
                </a:cxn>
                <a:cxn ang="0">
                  <a:pos x="T4" y="T5"/>
                </a:cxn>
                <a:cxn ang="0">
                  <a:pos x="T6" y="T7"/>
                </a:cxn>
              </a:cxnLst>
              <a:rect l="0" t="0" r="r" b="b"/>
              <a:pathLst>
                <a:path w="156" h="138">
                  <a:moveTo>
                    <a:pt x="156" y="0"/>
                  </a:moveTo>
                  <a:lnTo>
                    <a:pt x="0" y="27"/>
                  </a:lnTo>
                  <a:lnTo>
                    <a:pt x="113" y="138"/>
                  </a:lnTo>
                  <a:lnTo>
                    <a:pt x="1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6805" name="Rectangle 21"/>
          <p:cNvSpPr>
            <a:spLocks noChangeArrowheads="1"/>
          </p:cNvSpPr>
          <p:nvPr/>
        </p:nvSpPr>
        <p:spPr bwMode="auto">
          <a:xfrm>
            <a:off x="4306888" y="5445125"/>
            <a:ext cx="1798637"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806" name="Rectangle 22"/>
          <p:cNvSpPr>
            <a:spLocks noChangeArrowheads="1"/>
          </p:cNvSpPr>
          <p:nvPr/>
        </p:nvSpPr>
        <p:spPr bwMode="auto">
          <a:xfrm>
            <a:off x="4154488" y="5508625"/>
            <a:ext cx="2093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b="1">
                <a:solidFill>
                  <a:srgbClr val="000000"/>
                </a:solidFill>
              </a:rPr>
              <a:t>Procurement Cycle</a:t>
            </a:r>
            <a:endParaRPr lang="en-US" altLang="en-US" sz="1600"/>
          </a:p>
        </p:txBody>
      </p:sp>
      <p:sp>
        <p:nvSpPr>
          <p:cNvPr id="246807" name="Rectangle 23"/>
          <p:cNvSpPr>
            <a:spLocks noChangeArrowheads="1"/>
          </p:cNvSpPr>
          <p:nvPr/>
        </p:nvSpPr>
        <p:spPr bwMode="auto">
          <a:xfrm>
            <a:off x="7064375" y="1609725"/>
            <a:ext cx="1317625"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808" name="Rectangle 24"/>
          <p:cNvSpPr>
            <a:spLocks noChangeArrowheads="1"/>
          </p:cNvSpPr>
          <p:nvPr/>
        </p:nvSpPr>
        <p:spPr bwMode="auto">
          <a:xfrm>
            <a:off x="7183438" y="1674813"/>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b="1" i="1">
                <a:solidFill>
                  <a:srgbClr val="000000"/>
                </a:solidFill>
              </a:rPr>
              <a:t>Customer</a:t>
            </a:r>
            <a:endParaRPr lang="en-US" altLang="en-US" sz="2400"/>
          </a:p>
        </p:txBody>
      </p:sp>
      <p:sp>
        <p:nvSpPr>
          <p:cNvPr id="246809" name="Rectangle 25"/>
          <p:cNvSpPr>
            <a:spLocks noChangeArrowheads="1"/>
          </p:cNvSpPr>
          <p:nvPr/>
        </p:nvSpPr>
        <p:spPr bwMode="auto">
          <a:xfrm>
            <a:off x="7064375" y="2689225"/>
            <a:ext cx="1317625" cy="35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810" name="Rectangle 26"/>
          <p:cNvSpPr>
            <a:spLocks noChangeArrowheads="1"/>
          </p:cNvSpPr>
          <p:nvPr/>
        </p:nvSpPr>
        <p:spPr bwMode="auto">
          <a:xfrm>
            <a:off x="7183438" y="2752725"/>
            <a:ext cx="996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b="1" i="1">
                <a:solidFill>
                  <a:srgbClr val="000000"/>
                </a:solidFill>
              </a:rPr>
              <a:t>Retailer</a:t>
            </a:r>
            <a:endParaRPr lang="en-US" altLang="en-US" sz="1600"/>
          </a:p>
        </p:txBody>
      </p:sp>
      <p:sp>
        <p:nvSpPr>
          <p:cNvPr id="246811" name="Rectangle 27"/>
          <p:cNvSpPr>
            <a:spLocks noChangeArrowheads="1"/>
          </p:cNvSpPr>
          <p:nvPr/>
        </p:nvSpPr>
        <p:spPr bwMode="auto">
          <a:xfrm>
            <a:off x="7064375" y="3648075"/>
            <a:ext cx="1317625" cy="35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812" name="Rectangle 28"/>
          <p:cNvSpPr>
            <a:spLocks noChangeArrowheads="1"/>
          </p:cNvSpPr>
          <p:nvPr/>
        </p:nvSpPr>
        <p:spPr bwMode="auto">
          <a:xfrm>
            <a:off x="7183438" y="3711575"/>
            <a:ext cx="1389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b="1" i="1">
                <a:solidFill>
                  <a:srgbClr val="000000"/>
                </a:solidFill>
              </a:rPr>
              <a:t>Distributor</a:t>
            </a:r>
            <a:endParaRPr lang="en-US" altLang="en-US" sz="2400"/>
          </a:p>
        </p:txBody>
      </p:sp>
      <p:sp>
        <p:nvSpPr>
          <p:cNvPr id="246813" name="Rectangle 29"/>
          <p:cNvSpPr>
            <a:spLocks noChangeArrowheads="1"/>
          </p:cNvSpPr>
          <p:nvPr/>
        </p:nvSpPr>
        <p:spPr bwMode="auto">
          <a:xfrm>
            <a:off x="7064375" y="4845050"/>
            <a:ext cx="1438275"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814" name="Rectangle 30"/>
          <p:cNvSpPr>
            <a:spLocks noChangeArrowheads="1"/>
          </p:cNvSpPr>
          <p:nvPr/>
        </p:nvSpPr>
        <p:spPr bwMode="auto">
          <a:xfrm>
            <a:off x="7183438" y="4910138"/>
            <a:ext cx="1779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b="1" i="1">
                <a:solidFill>
                  <a:srgbClr val="000000"/>
                </a:solidFill>
              </a:rPr>
              <a:t>Manufacturer</a:t>
            </a:r>
            <a:endParaRPr lang="en-US" altLang="en-US" sz="2400"/>
          </a:p>
        </p:txBody>
      </p:sp>
      <p:sp>
        <p:nvSpPr>
          <p:cNvPr id="246815" name="Rectangle 31"/>
          <p:cNvSpPr>
            <a:spLocks noChangeArrowheads="1"/>
          </p:cNvSpPr>
          <p:nvPr/>
        </p:nvSpPr>
        <p:spPr bwMode="auto">
          <a:xfrm>
            <a:off x="7064375" y="6043613"/>
            <a:ext cx="1317625" cy="35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816" name="Rectangle 32"/>
          <p:cNvSpPr>
            <a:spLocks noChangeArrowheads="1"/>
          </p:cNvSpPr>
          <p:nvPr/>
        </p:nvSpPr>
        <p:spPr bwMode="auto">
          <a:xfrm>
            <a:off x="7202488" y="5889625"/>
            <a:ext cx="1066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b="1" i="1">
                <a:solidFill>
                  <a:srgbClr val="000000"/>
                </a:solidFill>
              </a:rPr>
              <a:t>Supplier</a:t>
            </a:r>
            <a:endParaRPr lang="en-US" altLang="en-US" sz="2400"/>
          </a:p>
        </p:txBody>
      </p:sp>
      <p:sp>
        <p:nvSpPr>
          <p:cNvPr id="246817" name="Rectangle 33"/>
          <p:cNvSpPr>
            <a:spLocks noGrp="1" noChangeArrowheads="1"/>
          </p:cNvSpPr>
          <p:nvPr>
            <p:ph type="body" idx="1"/>
          </p:nvPr>
        </p:nvSpPr>
        <p:spPr>
          <a:xfrm>
            <a:off x="228600" y="1447800"/>
            <a:ext cx="3124200" cy="5257800"/>
          </a:xfrm>
          <a:noFill/>
          <a:ln/>
        </p:spPr>
        <p:txBody>
          <a:bodyPr/>
          <a:lstStyle/>
          <a:p>
            <a:pPr>
              <a:lnSpc>
                <a:spcPct val="90000"/>
              </a:lnSpc>
            </a:pPr>
            <a:r>
              <a:rPr lang="en-US" altLang="en-US" sz="2000"/>
              <a:t>Each cycle occurs at the interface between two successive stages</a:t>
            </a:r>
          </a:p>
          <a:p>
            <a:pPr>
              <a:lnSpc>
                <a:spcPct val="90000"/>
              </a:lnSpc>
            </a:pPr>
            <a:endParaRPr lang="en-US" altLang="en-US" sz="2000"/>
          </a:p>
          <a:p>
            <a:pPr>
              <a:lnSpc>
                <a:spcPct val="90000"/>
              </a:lnSpc>
            </a:pPr>
            <a:r>
              <a:rPr lang="en-US" altLang="en-US" sz="2000"/>
              <a:t>Cycle view clearly defines processes involved and the owners of each process.  </a:t>
            </a:r>
          </a:p>
          <a:p>
            <a:pPr>
              <a:lnSpc>
                <a:spcPct val="90000"/>
              </a:lnSpc>
            </a:pPr>
            <a:endParaRPr lang="en-US" altLang="en-US" sz="2000"/>
          </a:p>
          <a:p>
            <a:pPr>
              <a:lnSpc>
                <a:spcPct val="90000"/>
              </a:lnSpc>
            </a:pPr>
            <a:r>
              <a:rPr lang="en-US" altLang="en-US" sz="2000"/>
              <a:t>Specifies the roles and responsibilities of each member and the desired outcome of each process.</a:t>
            </a: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a:t>
            </a:r>
            <a:fld id="{A0130FE0-0C2B-4B04-AE47-79E83A511A0C}" type="slidenum">
              <a:rPr lang="en-US" altLang="en-US"/>
              <a:pPr/>
              <a:t>12</a:t>
            </a:fld>
            <a:endParaRPr lang="en-US" altLang="en-US" sz="1400">
              <a:latin typeface="Times New Roman" pitchFamily="18" charset="0"/>
            </a:endParaRPr>
          </a:p>
        </p:txBody>
      </p:sp>
      <p:sp>
        <p:nvSpPr>
          <p:cNvPr id="260098" name="Rectangle 2"/>
          <p:cNvSpPr>
            <a:spLocks noGrp="1" noChangeArrowheads="1"/>
          </p:cNvSpPr>
          <p:nvPr>
            <p:ph type="title"/>
          </p:nvPr>
        </p:nvSpPr>
        <p:spPr>
          <a:xfrm>
            <a:off x="381000" y="266700"/>
            <a:ext cx="8382000" cy="876300"/>
          </a:xfrm>
        </p:spPr>
        <p:txBody>
          <a:bodyPr/>
          <a:lstStyle/>
          <a:p>
            <a:r>
              <a:rPr lang="en-US" altLang="en-US"/>
              <a:t>Cycle View of Supply Chain</a:t>
            </a:r>
          </a:p>
        </p:txBody>
      </p:sp>
      <p:sp>
        <p:nvSpPr>
          <p:cNvPr id="260099" name="Rectangle 3"/>
          <p:cNvSpPr>
            <a:spLocks noGrp="1" noChangeArrowheads="1"/>
          </p:cNvSpPr>
          <p:nvPr>
            <p:ph type="body" idx="1"/>
          </p:nvPr>
        </p:nvSpPr>
        <p:spPr>
          <a:xfrm>
            <a:off x="228600" y="1447800"/>
            <a:ext cx="8763000" cy="5257800"/>
          </a:xfrm>
        </p:spPr>
        <p:txBody>
          <a:bodyPr/>
          <a:lstStyle/>
          <a:p>
            <a:r>
              <a:rPr lang="en-US" altLang="en-US" sz="2400"/>
              <a:t>Customer Order Cycle</a:t>
            </a:r>
          </a:p>
          <a:p>
            <a:pPr lvl="1"/>
            <a:r>
              <a:rPr lang="en-US" altLang="en-US" sz="2000"/>
              <a:t>Customer arrival, order entry, order fulfillment, and customer order receiving</a:t>
            </a:r>
          </a:p>
          <a:p>
            <a:r>
              <a:rPr lang="en-US" altLang="en-US" sz="2400"/>
              <a:t>Replenishment Cycle</a:t>
            </a:r>
          </a:p>
          <a:p>
            <a:pPr lvl="1"/>
            <a:r>
              <a:rPr lang="en-US" altLang="en-US" sz="2000"/>
              <a:t>Retail order trigger &amp; order entry, retail order fulfillment, retail order receiving</a:t>
            </a:r>
          </a:p>
          <a:p>
            <a:r>
              <a:rPr lang="en-US" altLang="en-US" sz="2400"/>
              <a:t>Manufacturing Cycle</a:t>
            </a:r>
          </a:p>
          <a:p>
            <a:pPr lvl="1"/>
            <a:r>
              <a:rPr lang="en-US" altLang="en-US" sz="2000"/>
              <a:t>Order arrival, production scheduling, manufacturing and shipping, receive at destination</a:t>
            </a:r>
          </a:p>
          <a:p>
            <a:r>
              <a:rPr lang="en-US" altLang="en-US" sz="2400"/>
              <a:t>Procurement Cycle</a:t>
            </a:r>
          </a:p>
          <a:p>
            <a:pPr lvl="1"/>
            <a:r>
              <a:rPr lang="en-US" altLang="en-US" sz="2000"/>
              <a:t>All processes ensuring manufacturing materials available when needed to produce on schedule</a:t>
            </a:r>
          </a:p>
          <a:p>
            <a:pPr lvl="1"/>
            <a:r>
              <a:rPr lang="en-US" altLang="en-US" sz="2000"/>
              <a:t>Important that suppliers be linked to the manufacturer’s production schedule</a:t>
            </a: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0"/>
          </p:nvPr>
        </p:nvSpPr>
        <p:spPr/>
        <p:txBody>
          <a:bodyPr/>
          <a:lstStyle/>
          <a:p>
            <a:r>
              <a:rPr lang="en-US" altLang="en-US"/>
              <a:t>1-</a:t>
            </a:r>
            <a:fld id="{9C3780E0-3BE6-4B6B-B926-64A04F12E1AB}" type="slidenum">
              <a:rPr lang="en-US" altLang="en-US"/>
              <a:pPr/>
              <a:t>13</a:t>
            </a:fld>
            <a:endParaRPr lang="en-US" altLang="en-US" sz="1400">
              <a:latin typeface="Times New Roman" pitchFamily="18" charset="0"/>
            </a:endParaRPr>
          </a:p>
        </p:txBody>
      </p:sp>
      <p:sp>
        <p:nvSpPr>
          <p:cNvPr id="248834" name="Rectangle 2"/>
          <p:cNvSpPr>
            <a:spLocks noGrp="1" noChangeArrowheads="1"/>
          </p:cNvSpPr>
          <p:nvPr>
            <p:ph type="title"/>
          </p:nvPr>
        </p:nvSpPr>
        <p:spPr>
          <a:xfrm>
            <a:off x="682625" y="304800"/>
            <a:ext cx="7702550" cy="838200"/>
          </a:xfrm>
        </p:spPr>
        <p:txBody>
          <a:bodyPr/>
          <a:lstStyle/>
          <a:p>
            <a:r>
              <a:rPr lang="en-US" altLang="en-US"/>
              <a:t>Push/Pull View of Supply Chains</a:t>
            </a:r>
          </a:p>
        </p:txBody>
      </p:sp>
      <p:sp>
        <p:nvSpPr>
          <p:cNvPr id="248835" name="Freeform 3"/>
          <p:cNvSpPr>
            <a:spLocks/>
          </p:cNvSpPr>
          <p:nvPr/>
        </p:nvSpPr>
        <p:spPr bwMode="auto">
          <a:xfrm>
            <a:off x="603250" y="2740025"/>
            <a:ext cx="4748213" cy="1069975"/>
          </a:xfrm>
          <a:custGeom>
            <a:avLst/>
            <a:gdLst>
              <a:gd name="T0" fmla="*/ 2245 w 2991"/>
              <a:gd name="T1" fmla="*/ 0 h 833"/>
              <a:gd name="T2" fmla="*/ 2245 w 2991"/>
              <a:gd name="T3" fmla="*/ 211 h 833"/>
              <a:gd name="T4" fmla="*/ 0 w 2991"/>
              <a:gd name="T5" fmla="*/ 211 h 833"/>
              <a:gd name="T6" fmla="*/ 0 w 2991"/>
              <a:gd name="T7" fmla="*/ 627 h 833"/>
              <a:gd name="T8" fmla="*/ 2245 w 2991"/>
              <a:gd name="T9" fmla="*/ 627 h 833"/>
              <a:gd name="T10" fmla="*/ 2245 w 2991"/>
              <a:gd name="T11" fmla="*/ 833 h 833"/>
              <a:gd name="T12" fmla="*/ 2991 w 2991"/>
              <a:gd name="T13" fmla="*/ 417 h 833"/>
              <a:gd name="T14" fmla="*/ 2245 w 2991"/>
              <a:gd name="T15" fmla="*/ 0 h 8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1" h="833">
                <a:moveTo>
                  <a:pt x="2245" y="0"/>
                </a:moveTo>
                <a:lnTo>
                  <a:pt x="2245" y="211"/>
                </a:lnTo>
                <a:lnTo>
                  <a:pt x="0" y="211"/>
                </a:lnTo>
                <a:lnTo>
                  <a:pt x="0" y="627"/>
                </a:lnTo>
                <a:lnTo>
                  <a:pt x="2245" y="627"/>
                </a:lnTo>
                <a:lnTo>
                  <a:pt x="2245" y="833"/>
                </a:lnTo>
                <a:lnTo>
                  <a:pt x="2991" y="417"/>
                </a:lnTo>
                <a:lnTo>
                  <a:pt x="2245" y="0"/>
                </a:lnTo>
                <a:close/>
              </a:path>
            </a:pathLst>
          </a:custGeom>
          <a:solidFill>
            <a:schemeClr val="accent2"/>
          </a:solidFill>
          <a:ln w="17463">
            <a:solidFill>
              <a:srgbClr val="000000"/>
            </a:solidFill>
            <a:prstDash val="solid"/>
            <a:round/>
            <a:headEnd/>
            <a:tailEnd/>
          </a:ln>
        </p:spPr>
        <p:txBody>
          <a:bodyPr/>
          <a:lstStyle/>
          <a:p>
            <a:endParaRPr lang="en-US"/>
          </a:p>
        </p:txBody>
      </p:sp>
      <p:sp>
        <p:nvSpPr>
          <p:cNvPr id="248836" name="Freeform 4"/>
          <p:cNvSpPr>
            <a:spLocks/>
          </p:cNvSpPr>
          <p:nvPr/>
        </p:nvSpPr>
        <p:spPr bwMode="auto">
          <a:xfrm>
            <a:off x="5562600" y="2590800"/>
            <a:ext cx="2462213" cy="1146175"/>
          </a:xfrm>
          <a:custGeom>
            <a:avLst/>
            <a:gdLst>
              <a:gd name="T0" fmla="*/ 1164 w 1551"/>
              <a:gd name="T1" fmla="*/ 0 h 833"/>
              <a:gd name="T2" fmla="*/ 1164 w 1551"/>
              <a:gd name="T3" fmla="*/ 211 h 833"/>
              <a:gd name="T4" fmla="*/ 0 w 1551"/>
              <a:gd name="T5" fmla="*/ 211 h 833"/>
              <a:gd name="T6" fmla="*/ 0 w 1551"/>
              <a:gd name="T7" fmla="*/ 627 h 833"/>
              <a:gd name="T8" fmla="*/ 1164 w 1551"/>
              <a:gd name="T9" fmla="*/ 627 h 833"/>
              <a:gd name="T10" fmla="*/ 1164 w 1551"/>
              <a:gd name="T11" fmla="*/ 833 h 833"/>
              <a:gd name="T12" fmla="*/ 1551 w 1551"/>
              <a:gd name="T13" fmla="*/ 417 h 833"/>
              <a:gd name="T14" fmla="*/ 1164 w 1551"/>
              <a:gd name="T15" fmla="*/ 0 h 8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1" h="833">
                <a:moveTo>
                  <a:pt x="1164" y="0"/>
                </a:moveTo>
                <a:lnTo>
                  <a:pt x="1164" y="211"/>
                </a:lnTo>
                <a:lnTo>
                  <a:pt x="0" y="211"/>
                </a:lnTo>
                <a:lnTo>
                  <a:pt x="0" y="627"/>
                </a:lnTo>
                <a:lnTo>
                  <a:pt x="1164" y="627"/>
                </a:lnTo>
                <a:lnTo>
                  <a:pt x="1164" y="833"/>
                </a:lnTo>
                <a:lnTo>
                  <a:pt x="1551" y="417"/>
                </a:lnTo>
                <a:lnTo>
                  <a:pt x="1164" y="0"/>
                </a:lnTo>
                <a:close/>
              </a:path>
            </a:pathLst>
          </a:custGeom>
          <a:solidFill>
            <a:srgbClr val="99FF33"/>
          </a:solidFill>
          <a:ln w="17463">
            <a:solidFill>
              <a:srgbClr val="000000"/>
            </a:solidFill>
            <a:prstDash val="solid"/>
            <a:round/>
            <a:headEnd/>
            <a:tailEnd/>
          </a:ln>
        </p:spPr>
        <p:txBody>
          <a:bodyPr/>
          <a:lstStyle/>
          <a:p>
            <a:endParaRPr lang="en-US"/>
          </a:p>
        </p:txBody>
      </p:sp>
      <p:sp>
        <p:nvSpPr>
          <p:cNvPr id="248837" name="Rectangle 5"/>
          <p:cNvSpPr>
            <a:spLocks noChangeArrowheads="1"/>
          </p:cNvSpPr>
          <p:nvPr/>
        </p:nvSpPr>
        <p:spPr bwMode="auto">
          <a:xfrm>
            <a:off x="777875" y="1606550"/>
            <a:ext cx="2990850" cy="1322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838" name="Rectangle 6"/>
          <p:cNvSpPr>
            <a:spLocks noChangeArrowheads="1"/>
          </p:cNvSpPr>
          <p:nvPr/>
        </p:nvSpPr>
        <p:spPr bwMode="auto">
          <a:xfrm>
            <a:off x="954088" y="1695450"/>
            <a:ext cx="163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000000"/>
                </a:solidFill>
              </a:rPr>
              <a:t>Procurement,</a:t>
            </a:r>
            <a:endParaRPr lang="en-US" altLang="en-US" sz="1600"/>
          </a:p>
        </p:txBody>
      </p:sp>
      <p:sp>
        <p:nvSpPr>
          <p:cNvPr id="248839" name="Rectangle 7"/>
          <p:cNvSpPr>
            <a:spLocks noChangeArrowheads="1"/>
          </p:cNvSpPr>
          <p:nvPr/>
        </p:nvSpPr>
        <p:spPr bwMode="auto">
          <a:xfrm>
            <a:off x="954088" y="2022475"/>
            <a:ext cx="23256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000000"/>
                </a:solidFill>
              </a:rPr>
              <a:t>Manufacturing and</a:t>
            </a:r>
            <a:endParaRPr lang="en-US" altLang="en-US" sz="1600"/>
          </a:p>
        </p:txBody>
      </p:sp>
      <p:sp>
        <p:nvSpPr>
          <p:cNvPr id="248840" name="Rectangle 8"/>
          <p:cNvSpPr>
            <a:spLocks noChangeArrowheads="1"/>
          </p:cNvSpPr>
          <p:nvPr/>
        </p:nvSpPr>
        <p:spPr bwMode="auto">
          <a:xfrm>
            <a:off x="954088" y="2368550"/>
            <a:ext cx="2662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000000"/>
                </a:solidFill>
              </a:rPr>
              <a:t>Replenishment cycles</a:t>
            </a:r>
            <a:endParaRPr lang="en-US" altLang="en-US" sz="1600"/>
          </a:p>
        </p:txBody>
      </p:sp>
      <p:sp>
        <p:nvSpPr>
          <p:cNvPr id="248841" name="Rectangle 9"/>
          <p:cNvSpPr>
            <a:spLocks noChangeArrowheads="1"/>
          </p:cNvSpPr>
          <p:nvPr/>
        </p:nvSpPr>
        <p:spPr bwMode="auto">
          <a:xfrm>
            <a:off x="5878513" y="1606550"/>
            <a:ext cx="2286000" cy="944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842" name="Rectangle 10"/>
          <p:cNvSpPr>
            <a:spLocks noChangeArrowheads="1"/>
          </p:cNvSpPr>
          <p:nvPr/>
        </p:nvSpPr>
        <p:spPr bwMode="auto">
          <a:xfrm>
            <a:off x="6054725" y="1695450"/>
            <a:ext cx="1828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000000"/>
                </a:solidFill>
              </a:rPr>
              <a:t>Customer Order</a:t>
            </a:r>
            <a:endParaRPr lang="en-US" altLang="en-US" sz="1600"/>
          </a:p>
        </p:txBody>
      </p:sp>
      <p:sp>
        <p:nvSpPr>
          <p:cNvPr id="248843" name="Rectangle 11"/>
          <p:cNvSpPr>
            <a:spLocks noChangeArrowheads="1"/>
          </p:cNvSpPr>
          <p:nvPr/>
        </p:nvSpPr>
        <p:spPr bwMode="auto">
          <a:xfrm>
            <a:off x="6054725" y="2041525"/>
            <a:ext cx="7143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000000"/>
                </a:solidFill>
              </a:rPr>
              <a:t>Cycle</a:t>
            </a:r>
            <a:endParaRPr lang="en-US" altLang="en-US" sz="1600"/>
          </a:p>
        </p:txBody>
      </p:sp>
      <p:grpSp>
        <p:nvGrpSpPr>
          <p:cNvPr id="248844" name="Group 12"/>
          <p:cNvGrpSpPr>
            <a:grpSpLocks/>
          </p:cNvGrpSpPr>
          <p:nvPr/>
        </p:nvGrpSpPr>
        <p:grpSpPr bwMode="auto">
          <a:xfrm>
            <a:off x="657225" y="4351338"/>
            <a:ext cx="7385050" cy="358775"/>
            <a:chOff x="380" y="2925"/>
            <a:chExt cx="4652" cy="226"/>
          </a:xfrm>
        </p:grpSpPr>
        <p:sp>
          <p:nvSpPr>
            <p:cNvPr id="248845" name="Rectangle 13"/>
            <p:cNvSpPr>
              <a:spLocks noChangeArrowheads="1"/>
            </p:cNvSpPr>
            <p:nvPr/>
          </p:nvSpPr>
          <p:spPr bwMode="auto">
            <a:xfrm>
              <a:off x="380" y="3012"/>
              <a:ext cx="4453"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846" name="Freeform 14"/>
            <p:cNvSpPr>
              <a:spLocks/>
            </p:cNvSpPr>
            <p:nvPr/>
          </p:nvSpPr>
          <p:spPr bwMode="auto">
            <a:xfrm>
              <a:off x="4825" y="2925"/>
              <a:ext cx="207" cy="226"/>
            </a:xfrm>
            <a:custGeom>
              <a:avLst/>
              <a:gdLst>
                <a:gd name="T0" fmla="*/ 0 w 207"/>
                <a:gd name="T1" fmla="*/ 226 h 226"/>
                <a:gd name="T2" fmla="*/ 207 w 207"/>
                <a:gd name="T3" fmla="*/ 111 h 226"/>
                <a:gd name="T4" fmla="*/ 0 w 207"/>
                <a:gd name="T5" fmla="*/ 0 h 226"/>
                <a:gd name="T6" fmla="*/ 0 w 207"/>
                <a:gd name="T7" fmla="*/ 226 h 226"/>
              </a:gdLst>
              <a:ahLst/>
              <a:cxnLst>
                <a:cxn ang="0">
                  <a:pos x="T0" y="T1"/>
                </a:cxn>
                <a:cxn ang="0">
                  <a:pos x="T2" y="T3"/>
                </a:cxn>
                <a:cxn ang="0">
                  <a:pos x="T4" y="T5"/>
                </a:cxn>
                <a:cxn ang="0">
                  <a:pos x="T6" y="T7"/>
                </a:cxn>
              </a:cxnLst>
              <a:rect l="0" t="0" r="r" b="b"/>
              <a:pathLst>
                <a:path w="207" h="226">
                  <a:moveTo>
                    <a:pt x="0" y="226"/>
                  </a:moveTo>
                  <a:lnTo>
                    <a:pt x="207" y="111"/>
                  </a:lnTo>
                  <a:lnTo>
                    <a:pt x="0" y="0"/>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8847" name="Group 15"/>
          <p:cNvGrpSpPr>
            <a:grpSpLocks/>
          </p:cNvGrpSpPr>
          <p:nvPr/>
        </p:nvGrpSpPr>
        <p:grpSpPr bwMode="auto">
          <a:xfrm>
            <a:off x="5575300" y="3765550"/>
            <a:ext cx="17463" cy="1108075"/>
            <a:chOff x="3478" y="2556"/>
            <a:chExt cx="11" cy="698"/>
          </a:xfrm>
        </p:grpSpPr>
        <p:sp>
          <p:nvSpPr>
            <p:cNvPr id="248848" name="Freeform 16"/>
            <p:cNvSpPr>
              <a:spLocks/>
            </p:cNvSpPr>
            <p:nvPr/>
          </p:nvSpPr>
          <p:spPr bwMode="auto">
            <a:xfrm>
              <a:off x="3478" y="2556"/>
              <a:ext cx="11" cy="7"/>
            </a:xfrm>
            <a:custGeom>
              <a:avLst/>
              <a:gdLst>
                <a:gd name="T0" fmla="*/ 11 w 11"/>
                <a:gd name="T1" fmla="*/ 7 h 7"/>
                <a:gd name="T2" fmla="*/ 7 w 11"/>
                <a:gd name="T3" fmla="*/ 3 h 7"/>
                <a:gd name="T4" fmla="*/ 3 w 11"/>
                <a:gd name="T5" fmla="*/ 0 h 7"/>
                <a:gd name="T6" fmla="*/ 3 w 11"/>
                <a:gd name="T7" fmla="*/ 0 h 7"/>
                <a:gd name="T8" fmla="*/ 0 w 11"/>
                <a:gd name="T9" fmla="*/ 3 h 7"/>
                <a:gd name="T10" fmla="*/ 0 w 11"/>
                <a:gd name="T11" fmla="*/ 3 h 7"/>
                <a:gd name="T12" fmla="*/ 0 w 11"/>
                <a:gd name="T13" fmla="*/ 3 h 7"/>
                <a:gd name="T14" fmla="*/ 3 w 11"/>
                <a:gd name="T15" fmla="*/ 7 h 7"/>
                <a:gd name="T16" fmla="*/ 3 w 11"/>
                <a:gd name="T17" fmla="*/ 7 h 7"/>
                <a:gd name="T18" fmla="*/ 11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11" y="7"/>
                  </a:moveTo>
                  <a:lnTo>
                    <a:pt x="7" y="3"/>
                  </a:lnTo>
                  <a:lnTo>
                    <a:pt x="3" y="0"/>
                  </a:lnTo>
                  <a:lnTo>
                    <a:pt x="3" y="0"/>
                  </a:lnTo>
                  <a:lnTo>
                    <a:pt x="0" y="3"/>
                  </a:lnTo>
                  <a:lnTo>
                    <a:pt x="0" y="3"/>
                  </a:lnTo>
                  <a:lnTo>
                    <a:pt x="0" y="3"/>
                  </a:lnTo>
                  <a:lnTo>
                    <a:pt x="3" y="7"/>
                  </a:lnTo>
                  <a:lnTo>
                    <a:pt x="3" y="7"/>
                  </a:lnTo>
                  <a:lnTo>
                    <a:pt x="11" y="7"/>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49" name="Freeform 17"/>
            <p:cNvSpPr>
              <a:spLocks/>
            </p:cNvSpPr>
            <p:nvPr/>
          </p:nvSpPr>
          <p:spPr bwMode="auto">
            <a:xfrm>
              <a:off x="3478" y="2575"/>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50" name="Freeform 18"/>
            <p:cNvSpPr>
              <a:spLocks/>
            </p:cNvSpPr>
            <p:nvPr/>
          </p:nvSpPr>
          <p:spPr bwMode="auto">
            <a:xfrm>
              <a:off x="3478" y="2599"/>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51" name="Freeform 19"/>
            <p:cNvSpPr>
              <a:spLocks/>
            </p:cNvSpPr>
            <p:nvPr/>
          </p:nvSpPr>
          <p:spPr bwMode="auto">
            <a:xfrm>
              <a:off x="3478" y="2623"/>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52" name="Freeform 20"/>
            <p:cNvSpPr>
              <a:spLocks/>
            </p:cNvSpPr>
            <p:nvPr/>
          </p:nvSpPr>
          <p:spPr bwMode="auto">
            <a:xfrm>
              <a:off x="3478" y="2647"/>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53" name="Freeform 21"/>
            <p:cNvSpPr>
              <a:spLocks/>
            </p:cNvSpPr>
            <p:nvPr/>
          </p:nvSpPr>
          <p:spPr bwMode="auto">
            <a:xfrm>
              <a:off x="3478" y="2671"/>
              <a:ext cx="11" cy="11"/>
            </a:xfrm>
            <a:custGeom>
              <a:avLst/>
              <a:gdLst>
                <a:gd name="T0" fmla="*/ 11 w 11"/>
                <a:gd name="T1" fmla="*/ 8 h 11"/>
                <a:gd name="T2" fmla="*/ 11 w 11"/>
                <a:gd name="T3" fmla="*/ 4 h 11"/>
                <a:gd name="T4" fmla="*/ 7 w 11"/>
                <a:gd name="T5" fmla="*/ 0 h 11"/>
                <a:gd name="T6" fmla="*/ 3 w 11"/>
                <a:gd name="T7" fmla="*/ 0 h 11"/>
                <a:gd name="T8" fmla="*/ 0 w 11"/>
                <a:gd name="T9" fmla="*/ 4 h 11"/>
                <a:gd name="T10" fmla="*/ 0 w 11"/>
                <a:gd name="T11" fmla="*/ 8 h 11"/>
                <a:gd name="T12" fmla="*/ 0 w 11"/>
                <a:gd name="T13" fmla="*/ 8 h 11"/>
                <a:gd name="T14" fmla="*/ 3 w 11"/>
                <a:gd name="T15" fmla="*/ 11 h 11"/>
                <a:gd name="T16" fmla="*/ 3 w 11"/>
                <a:gd name="T17" fmla="*/ 11 h 11"/>
                <a:gd name="T18" fmla="*/ 11 w 11"/>
                <a:gd name="T19" fmla="*/ 11 h 11"/>
                <a:gd name="T20" fmla="*/ 11 w 11"/>
                <a:gd name="T21"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11" y="8"/>
                  </a:moveTo>
                  <a:lnTo>
                    <a:pt x="11" y="4"/>
                  </a:lnTo>
                  <a:lnTo>
                    <a:pt x="7" y="0"/>
                  </a:lnTo>
                  <a:lnTo>
                    <a:pt x="3" y="0"/>
                  </a:lnTo>
                  <a:lnTo>
                    <a:pt x="0" y="4"/>
                  </a:lnTo>
                  <a:lnTo>
                    <a:pt x="0" y="8"/>
                  </a:lnTo>
                  <a:lnTo>
                    <a:pt x="0" y="8"/>
                  </a:lnTo>
                  <a:lnTo>
                    <a:pt x="3" y="11"/>
                  </a:lnTo>
                  <a:lnTo>
                    <a:pt x="3" y="11"/>
                  </a:lnTo>
                  <a:lnTo>
                    <a:pt x="11" y="11"/>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54" name="Freeform 22"/>
            <p:cNvSpPr>
              <a:spLocks/>
            </p:cNvSpPr>
            <p:nvPr/>
          </p:nvSpPr>
          <p:spPr bwMode="auto">
            <a:xfrm>
              <a:off x="3478" y="2694"/>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55" name="Freeform 23"/>
            <p:cNvSpPr>
              <a:spLocks/>
            </p:cNvSpPr>
            <p:nvPr/>
          </p:nvSpPr>
          <p:spPr bwMode="auto">
            <a:xfrm>
              <a:off x="3478" y="2718"/>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56" name="Freeform 24"/>
            <p:cNvSpPr>
              <a:spLocks/>
            </p:cNvSpPr>
            <p:nvPr/>
          </p:nvSpPr>
          <p:spPr bwMode="auto">
            <a:xfrm>
              <a:off x="3478" y="2742"/>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57" name="Freeform 25"/>
            <p:cNvSpPr>
              <a:spLocks/>
            </p:cNvSpPr>
            <p:nvPr/>
          </p:nvSpPr>
          <p:spPr bwMode="auto">
            <a:xfrm>
              <a:off x="3478" y="2766"/>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58" name="Freeform 26"/>
            <p:cNvSpPr>
              <a:spLocks/>
            </p:cNvSpPr>
            <p:nvPr/>
          </p:nvSpPr>
          <p:spPr bwMode="auto">
            <a:xfrm>
              <a:off x="3478" y="2790"/>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59" name="Freeform 27"/>
            <p:cNvSpPr>
              <a:spLocks/>
            </p:cNvSpPr>
            <p:nvPr/>
          </p:nvSpPr>
          <p:spPr bwMode="auto">
            <a:xfrm>
              <a:off x="3478" y="2813"/>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60" name="Freeform 28"/>
            <p:cNvSpPr>
              <a:spLocks/>
            </p:cNvSpPr>
            <p:nvPr/>
          </p:nvSpPr>
          <p:spPr bwMode="auto">
            <a:xfrm>
              <a:off x="3478" y="2837"/>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61" name="Freeform 29"/>
            <p:cNvSpPr>
              <a:spLocks/>
            </p:cNvSpPr>
            <p:nvPr/>
          </p:nvSpPr>
          <p:spPr bwMode="auto">
            <a:xfrm>
              <a:off x="3478" y="2861"/>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62" name="Freeform 30"/>
            <p:cNvSpPr>
              <a:spLocks/>
            </p:cNvSpPr>
            <p:nvPr/>
          </p:nvSpPr>
          <p:spPr bwMode="auto">
            <a:xfrm>
              <a:off x="3478" y="2885"/>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63" name="Freeform 31"/>
            <p:cNvSpPr>
              <a:spLocks/>
            </p:cNvSpPr>
            <p:nvPr/>
          </p:nvSpPr>
          <p:spPr bwMode="auto">
            <a:xfrm>
              <a:off x="3478" y="2909"/>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64" name="Freeform 32"/>
            <p:cNvSpPr>
              <a:spLocks/>
            </p:cNvSpPr>
            <p:nvPr/>
          </p:nvSpPr>
          <p:spPr bwMode="auto">
            <a:xfrm>
              <a:off x="3478" y="2932"/>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65" name="Freeform 33"/>
            <p:cNvSpPr>
              <a:spLocks/>
            </p:cNvSpPr>
            <p:nvPr/>
          </p:nvSpPr>
          <p:spPr bwMode="auto">
            <a:xfrm>
              <a:off x="3478" y="2956"/>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66" name="Freeform 34"/>
            <p:cNvSpPr>
              <a:spLocks/>
            </p:cNvSpPr>
            <p:nvPr/>
          </p:nvSpPr>
          <p:spPr bwMode="auto">
            <a:xfrm>
              <a:off x="3478" y="2980"/>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67" name="Freeform 35"/>
            <p:cNvSpPr>
              <a:spLocks/>
            </p:cNvSpPr>
            <p:nvPr/>
          </p:nvSpPr>
          <p:spPr bwMode="auto">
            <a:xfrm>
              <a:off x="3478" y="3004"/>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68" name="Freeform 36"/>
            <p:cNvSpPr>
              <a:spLocks/>
            </p:cNvSpPr>
            <p:nvPr/>
          </p:nvSpPr>
          <p:spPr bwMode="auto">
            <a:xfrm>
              <a:off x="3478" y="3028"/>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69" name="Freeform 37"/>
            <p:cNvSpPr>
              <a:spLocks/>
            </p:cNvSpPr>
            <p:nvPr/>
          </p:nvSpPr>
          <p:spPr bwMode="auto">
            <a:xfrm>
              <a:off x="3478" y="3052"/>
              <a:ext cx="11" cy="11"/>
            </a:xfrm>
            <a:custGeom>
              <a:avLst/>
              <a:gdLst>
                <a:gd name="T0" fmla="*/ 11 w 11"/>
                <a:gd name="T1" fmla="*/ 7 h 11"/>
                <a:gd name="T2" fmla="*/ 11 w 11"/>
                <a:gd name="T3" fmla="*/ 3 h 11"/>
                <a:gd name="T4" fmla="*/ 7 w 11"/>
                <a:gd name="T5" fmla="*/ 0 h 11"/>
                <a:gd name="T6" fmla="*/ 3 w 11"/>
                <a:gd name="T7" fmla="*/ 0 h 11"/>
                <a:gd name="T8" fmla="*/ 0 w 11"/>
                <a:gd name="T9" fmla="*/ 3 h 11"/>
                <a:gd name="T10" fmla="*/ 0 w 11"/>
                <a:gd name="T11" fmla="*/ 7 h 11"/>
                <a:gd name="T12" fmla="*/ 0 w 11"/>
                <a:gd name="T13" fmla="*/ 7 h 11"/>
                <a:gd name="T14" fmla="*/ 3 w 11"/>
                <a:gd name="T15" fmla="*/ 11 h 11"/>
                <a:gd name="T16" fmla="*/ 3 w 11"/>
                <a:gd name="T17" fmla="*/ 11 h 11"/>
                <a:gd name="T18" fmla="*/ 11 w 11"/>
                <a:gd name="T19" fmla="*/ 11 h 11"/>
                <a:gd name="T20" fmla="*/ 11 w 11"/>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11" y="7"/>
                  </a:moveTo>
                  <a:lnTo>
                    <a:pt x="11" y="3"/>
                  </a:lnTo>
                  <a:lnTo>
                    <a:pt x="7" y="0"/>
                  </a:lnTo>
                  <a:lnTo>
                    <a:pt x="3" y="0"/>
                  </a:lnTo>
                  <a:lnTo>
                    <a:pt x="0" y="3"/>
                  </a:lnTo>
                  <a:lnTo>
                    <a:pt x="0" y="7"/>
                  </a:lnTo>
                  <a:lnTo>
                    <a:pt x="0" y="7"/>
                  </a:lnTo>
                  <a:lnTo>
                    <a:pt x="3" y="11"/>
                  </a:lnTo>
                  <a:lnTo>
                    <a:pt x="3" y="11"/>
                  </a:lnTo>
                  <a:lnTo>
                    <a:pt x="11" y="11"/>
                  </a:lnTo>
                  <a:lnTo>
                    <a:pt x="11" y="7"/>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70" name="Freeform 38"/>
            <p:cNvSpPr>
              <a:spLocks/>
            </p:cNvSpPr>
            <p:nvPr/>
          </p:nvSpPr>
          <p:spPr bwMode="auto">
            <a:xfrm>
              <a:off x="3478" y="3075"/>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71" name="Freeform 39"/>
            <p:cNvSpPr>
              <a:spLocks/>
            </p:cNvSpPr>
            <p:nvPr/>
          </p:nvSpPr>
          <p:spPr bwMode="auto">
            <a:xfrm>
              <a:off x="3478" y="3099"/>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72" name="Freeform 40"/>
            <p:cNvSpPr>
              <a:spLocks/>
            </p:cNvSpPr>
            <p:nvPr/>
          </p:nvSpPr>
          <p:spPr bwMode="auto">
            <a:xfrm>
              <a:off x="3478" y="3123"/>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73" name="Freeform 41"/>
            <p:cNvSpPr>
              <a:spLocks/>
            </p:cNvSpPr>
            <p:nvPr/>
          </p:nvSpPr>
          <p:spPr bwMode="auto">
            <a:xfrm>
              <a:off x="3478" y="3147"/>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74" name="Freeform 42"/>
            <p:cNvSpPr>
              <a:spLocks/>
            </p:cNvSpPr>
            <p:nvPr/>
          </p:nvSpPr>
          <p:spPr bwMode="auto">
            <a:xfrm>
              <a:off x="3478" y="3171"/>
              <a:ext cx="11" cy="11"/>
            </a:xfrm>
            <a:custGeom>
              <a:avLst/>
              <a:gdLst>
                <a:gd name="T0" fmla="*/ 11 w 11"/>
                <a:gd name="T1" fmla="*/ 7 h 11"/>
                <a:gd name="T2" fmla="*/ 11 w 11"/>
                <a:gd name="T3" fmla="*/ 4 h 11"/>
                <a:gd name="T4" fmla="*/ 7 w 11"/>
                <a:gd name="T5" fmla="*/ 0 h 11"/>
                <a:gd name="T6" fmla="*/ 3 w 11"/>
                <a:gd name="T7" fmla="*/ 0 h 11"/>
                <a:gd name="T8" fmla="*/ 0 w 11"/>
                <a:gd name="T9" fmla="*/ 4 h 11"/>
                <a:gd name="T10" fmla="*/ 0 w 11"/>
                <a:gd name="T11" fmla="*/ 7 h 11"/>
                <a:gd name="T12" fmla="*/ 0 w 11"/>
                <a:gd name="T13" fmla="*/ 7 h 11"/>
                <a:gd name="T14" fmla="*/ 3 w 11"/>
                <a:gd name="T15" fmla="*/ 11 h 11"/>
                <a:gd name="T16" fmla="*/ 3 w 11"/>
                <a:gd name="T17" fmla="*/ 11 h 11"/>
                <a:gd name="T18" fmla="*/ 11 w 11"/>
                <a:gd name="T19" fmla="*/ 11 h 11"/>
                <a:gd name="T20" fmla="*/ 11 w 11"/>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11" y="7"/>
                  </a:moveTo>
                  <a:lnTo>
                    <a:pt x="11" y="4"/>
                  </a:lnTo>
                  <a:lnTo>
                    <a:pt x="7" y="0"/>
                  </a:lnTo>
                  <a:lnTo>
                    <a:pt x="3" y="0"/>
                  </a:lnTo>
                  <a:lnTo>
                    <a:pt x="0" y="4"/>
                  </a:lnTo>
                  <a:lnTo>
                    <a:pt x="0" y="7"/>
                  </a:lnTo>
                  <a:lnTo>
                    <a:pt x="0" y="7"/>
                  </a:lnTo>
                  <a:lnTo>
                    <a:pt x="3" y="11"/>
                  </a:lnTo>
                  <a:lnTo>
                    <a:pt x="3" y="11"/>
                  </a:lnTo>
                  <a:lnTo>
                    <a:pt x="11" y="11"/>
                  </a:lnTo>
                  <a:lnTo>
                    <a:pt x="11" y="7"/>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75" name="Freeform 43"/>
            <p:cNvSpPr>
              <a:spLocks/>
            </p:cNvSpPr>
            <p:nvPr/>
          </p:nvSpPr>
          <p:spPr bwMode="auto">
            <a:xfrm>
              <a:off x="3478" y="3194"/>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76" name="Freeform 44"/>
            <p:cNvSpPr>
              <a:spLocks/>
            </p:cNvSpPr>
            <p:nvPr/>
          </p:nvSpPr>
          <p:spPr bwMode="auto">
            <a:xfrm>
              <a:off x="3478" y="3218"/>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sp>
          <p:nvSpPr>
            <p:cNvPr id="248877" name="Freeform 45"/>
            <p:cNvSpPr>
              <a:spLocks/>
            </p:cNvSpPr>
            <p:nvPr/>
          </p:nvSpPr>
          <p:spPr bwMode="auto">
            <a:xfrm>
              <a:off x="3478" y="3242"/>
              <a:ext cx="11" cy="12"/>
            </a:xfrm>
            <a:custGeom>
              <a:avLst/>
              <a:gdLst>
                <a:gd name="T0" fmla="*/ 11 w 11"/>
                <a:gd name="T1" fmla="*/ 8 h 12"/>
                <a:gd name="T2" fmla="*/ 11 w 11"/>
                <a:gd name="T3" fmla="*/ 4 h 12"/>
                <a:gd name="T4" fmla="*/ 7 w 11"/>
                <a:gd name="T5" fmla="*/ 0 h 12"/>
                <a:gd name="T6" fmla="*/ 3 w 11"/>
                <a:gd name="T7" fmla="*/ 0 h 12"/>
                <a:gd name="T8" fmla="*/ 0 w 11"/>
                <a:gd name="T9" fmla="*/ 4 h 12"/>
                <a:gd name="T10" fmla="*/ 0 w 11"/>
                <a:gd name="T11" fmla="*/ 8 h 12"/>
                <a:gd name="T12" fmla="*/ 0 w 11"/>
                <a:gd name="T13" fmla="*/ 8 h 12"/>
                <a:gd name="T14" fmla="*/ 3 w 11"/>
                <a:gd name="T15" fmla="*/ 12 h 12"/>
                <a:gd name="T16" fmla="*/ 3 w 11"/>
                <a:gd name="T17" fmla="*/ 12 h 12"/>
                <a:gd name="T18" fmla="*/ 11 w 11"/>
                <a:gd name="T19" fmla="*/ 12 h 12"/>
                <a:gd name="T20" fmla="*/ 11 w 1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US"/>
            </a:p>
          </p:txBody>
        </p:sp>
      </p:grpSp>
      <p:sp>
        <p:nvSpPr>
          <p:cNvPr id="248878" name="Rectangle 46"/>
          <p:cNvSpPr>
            <a:spLocks noChangeArrowheads="1"/>
          </p:cNvSpPr>
          <p:nvPr/>
        </p:nvSpPr>
        <p:spPr bwMode="auto">
          <a:xfrm>
            <a:off x="4702175" y="4637088"/>
            <a:ext cx="1933575" cy="944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879" name="Rectangle 47"/>
          <p:cNvSpPr>
            <a:spLocks noChangeArrowheads="1"/>
          </p:cNvSpPr>
          <p:nvPr/>
        </p:nvSpPr>
        <p:spPr bwMode="auto">
          <a:xfrm>
            <a:off x="4876800" y="4724400"/>
            <a:ext cx="88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rPr>
              <a:t>Customer</a:t>
            </a:r>
            <a:endParaRPr lang="en-US" altLang="en-US" sz="1800"/>
          </a:p>
        </p:txBody>
      </p:sp>
      <p:sp>
        <p:nvSpPr>
          <p:cNvPr id="248880" name="Rectangle 48"/>
          <p:cNvSpPr>
            <a:spLocks noChangeArrowheads="1"/>
          </p:cNvSpPr>
          <p:nvPr/>
        </p:nvSpPr>
        <p:spPr bwMode="auto">
          <a:xfrm>
            <a:off x="4876800" y="4953000"/>
            <a:ext cx="1276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rPr>
              <a:t>Order Arrives</a:t>
            </a:r>
            <a:endParaRPr lang="en-US" altLang="en-US" sz="1800"/>
          </a:p>
        </p:txBody>
      </p:sp>
      <p:sp>
        <p:nvSpPr>
          <p:cNvPr id="248881" name="Rectangle 49"/>
          <p:cNvSpPr>
            <a:spLocks noChangeArrowheads="1"/>
          </p:cNvSpPr>
          <p:nvPr/>
        </p:nvSpPr>
        <p:spPr bwMode="auto">
          <a:xfrm>
            <a:off x="1008063" y="3770313"/>
            <a:ext cx="2814637" cy="568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882" name="Rectangle 50"/>
          <p:cNvSpPr>
            <a:spLocks noChangeArrowheads="1"/>
          </p:cNvSpPr>
          <p:nvPr/>
        </p:nvSpPr>
        <p:spPr bwMode="auto">
          <a:xfrm>
            <a:off x="1184275" y="3871913"/>
            <a:ext cx="250666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i="1">
                <a:solidFill>
                  <a:srgbClr val="000000"/>
                </a:solidFill>
              </a:rPr>
              <a:t>PUSH PROCESSES</a:t>
            </a:r>
            <a:endParaRPr lang="en-US" altLang="en-US" sz="1600"/>
          </a:p>
        </p:txBody>
      </p:sp>
      <p:sp>
        <p:nvSpPr>
          <p:cNvPr id="248883" name="Rectangle 51"/>
          <p:cNvSpPr>
            <a:spLocks noChangeArrowheads="1"/>
          </p:cNvSpPr>
          <p:nvPr/>
        </p:nvSpPr>
        <p:spPr bwMode="auto">
          <a:xfrm>
            <a:off x="5756275" y="3770313"/>
            <a:ext cx="2814638" cy="568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884" name="Rectangle 52"/>
          <p:cNvSpPr>
            <a:spLocks noChangeArrowheads="1"/>
          </p:cNvSpPr>
          <p:nvPr/>
        </p:nvSpPr>
        <p:spPr bwMode="auto">
          <a:xfrm>
            <a:off x="5932488" y="3871913"/>
            <a:ext cx="24733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i="1">
                <a:solidFill>
                  <a:srgbClr val="000000"/>
                </a:solidFill>
              </a:rPr>
              <a:t>PULL PROCESSES</a:t>
            </a:r>
            <a:endParaRPr lang="en-US" altLang="en-US" sz="1600"/>
          </a:p>
        </p:txBody>
      </p:sp>
      <p:sp>
        <p:nvSpPr>
          <p:cNvPr id="248885" name="Rectangle 53"/>
          <p:cNvSpPr>
            <a:spLocks noChangeArrowheads="1"/>
          </p:cNvSpPr>
          <p:nvPr/>
        </p:nvSpPr>
        <p:spPr bwMode="auto">
          <a:xfrm>
            <a:off x="381000" y="5181600"/>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i="1">
                <a:effectLst>
                  <a:outerShdw blurRad="38100" dist="38100" dir="2700000" algn="tl">
                    <a:srgbClr val="C0C0C0"/>
                  </a:outerShdw>
                </a:effectLst>
                <a:latin typeface="Gill Sans" pitchFamily="34" charset="0"/>
              </a:rPr>
              <a:t>Pull:</a:t>
            </a:r>
            <a:r>
              <a:rPr lang="en-US" altLang="en-US" sz="2400">
                <a:latin typeface="Gill Sans" pitchFamily="34" charset="0"/>
              </a:rPr>
              <a:t> execution is initiated in response to a customer order (reactive)</a:t>
            </a:r>
          </a:p>
          <a:p>
            <a:r>
              <a:rPr lang="en-US" altLang="en-US" sz="2400" b="1" i="1">
                <a:effectLst>
                  <a:outerShdw blurRad="38100" dist="38100" dir="2700000" algn="tl">
                    <a:srgbClr val="C0C0C0"/>
                  </a:outerShdw>
                </a:effectLst>
                <a:latin typeface="Gill Sans" pitchFamily="34" charset="0"/>
              </a:rPr>
              <a:t>Push:</a:t>
            </a:r>
            <a:r>
              <a:rPr lang="en-US" altLang="en-US" sz="2400">
                <a:latin typeface="Gill Sans" pitchFamily="34" charset="0"/>
              </a:rPr>
              <a:t> execution is initiated in anticipation of customer orders (speculative)</a:t>
            </a: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r>
              <a:rPr lang="en-US" altLang="en-US"/>
              <a:t>1-</a:t>
            </a:r>
            <a:fld id="{9B9599FA-FD19-4D8E-9414-964BDCF5FE12}" type="slidenum">
              <a:rPr lang="en-US" altLang="en-US"/>
              <a:pPr/>
              <a:t>14</a:t>
            </a:fld>
            <a:endParaRPr lang="en-US" altLang="en-US" sz="1400">
              <a:latin typeface="Times New Roman" pitchFamily="18" charset="0"/>
            </a:endParaRPr>
          </a:p>
        </p:txBody>
      </p:sp>
      <p:sp>
        <p:nvSpPr>
          <p:cNvPr id="291842" name="Rectangle 2"/>
          <p:cNvSpPr>
            <a:spLocks noGrp="1" noChangeArrowheads="1"/>
          </p:cNvSpPr>
          <p:nvPr>
            <p:ph type="title"/>
          </p:nvPr>
        </p:nvSpPr>
        <p:spPr>
          <a:xfrm>
            <a:off x="381000" y="266700"/>
            <a:ext cx="8382000" cy="952500"/>
          </a:xfrm>
        </p:spPr>
        <p:txBody>
          <a:bodyPr/>
          <a:lstStyle/>
          <a:p>
            <a:r>
              <a:rPr lang="en-US" altLang="en-US"/>
              <a:t>What is the SCOR model?</a:t>
            </a:r>
          </a:p>
        </p:txBody>
      </p:sp>
      <p:sp>
        <p:nvSpPr>
          <p:cNvPr id="291843" name="Rectangle 3"/>
          <p:cNvSpPr>
            <a:spLocks noGrp="1" noChangeArrowheads="1"/>
          </p:cNvSpPr>
          <p:nvPr>
            <p:ph type="body" idx="1"/>
          </p:nvPr>
        </p:nvSpPr>
        <p:spPr>
          <a:xfrm>
            <a:off x="609600" y="1725814"/>
            <a:ext cx="8153400" cy="2312786"/>
          </a:xfrm>
        </p:spPr>
        <p:txBody>
          <a:bodyPr/>
          <a:lstStyle/>
          <a:p>
            <a:pPr>
              <a:lnSpc>
                <a:spcPct val="75000"/>
              </a:lnSpc>
            </a:pPr>
            <a:r>
              <a:rPr lang="en-US" altLang="en-US" dirty="0"/>
              <a:t>It stands for </a:t>
            </a:r>
            <a:r>
              <a:rPr lang="en-US" altLang="en-US" u="sng" dirty="0">
                <a:effectLst>
                  <a:outerShdw blurRad="38100" dist="38100" dir="2700000" algn="tl">
                    <a:srgbClr val="000000">
                      <a:alpha val="43137"/>
                    </a:srgbClr>
                  </a:outerShdw>
                </a:effectLst>
              </a:rPr>
              <a:t>S</a:t>
            </a:r>
            <a:r>
              <a:rPr lang="en-US" altLang="en-US" dirty="0">
                <a:effectLst>
                  <a:outerShdw blurRad="38100" dist="38100" dir="2700000" algn="tl">
                    <a:srgbClr val="000000">
                      <a:alpha val="43137"/>
                    </a:srgbClr>
                  </a:outerShdw>
                </a:effectLst>
              </a:rPr>
              <a:t>upply </a:t>
            </a:r>
            <a:r>
              <a:rPr lang="en-US" altLang="en-US" u="sng" dirty="0">
                <a:effectLst>
                  <a:outerShdw blurRad="38100" dist="38100" dir="2700000" algn="tl">
                    <a:srgbClr val="000000">
                      <a:alpha val="43137"/>
                    </a:srgbClr>
                  </a:outerShdw>
                </a:effectLst>
              </a:rPr>
              <a:t>C</a:t>
            </a:r>
            <a:r>
              <a:rPr lang="en-US" altLang="en-US" dirty="0">
                <a:effectLst>
                  <a:outerShdw blurRad="38100" dist="38100" dir="2700000" algn="tl">
                    <a:srgbClr val="000000">
                      <a:alpha val="43137"/>
                    </a:srgbClr>
                  </a:outerShdw>
                </a:effectLst>
              </a:rPr>
              <a:t>hain </a:t>
            </a:r>
            <a:r>
              <a:rPr lang="en-US" altLang="en-US" u="sng" dirty="0">
                <a:effectLst>
                  <a:outerShdw blurRad="38100" dist="38100" dir="2700000" algn="tl">
                    <a:srgbClr val="000000">
                      <a:alpha val="43137"/>
                    </a:srgbClr>
                  </a:outerShdw>
                </a:effectLst>
              </a:rPr>
              <a:t>O</a:t>
            </a:r>
            <a:r>
              <a:rPr lang="en-US" altLang="en-US" dirty="0">
                <a:effectLst>
                  <a:outerShdw blurRad="38100" dist="38100" dir="2700000" algn="tl">
                    <a:srgbClr val="000000">
                      <a:alpha val="43137"/>
                    </a:srgbClr>
                  </a:outerShdw>
                </a:effectLst>
              </a:rPr>
              <a:t>perations </a:t>
            </a:r>
            <a:r>
              <a:rPr lang="en-US" altLang="en-US" u="sng" dirty="0">
                <a:effectLst>
                  <a:outerShdw blurRad="38100" dist="38100" dir="2700000" algn="tl">
                    <a:srgbClr val="000000">
                      <a:alpha val="43137"/>
                    </a:srgbClr>
                  </a:outerShdw>
                </a:effectLst>
              </a:rPr>
              <a:t>R</a:t>
            </a:r>
            <a:r>
              <a:rPr lang="en-US" altLang="en-US" dirty="0">
                <a:effectLst>
                  <a:outerShdw blurRad="38100" dist="38100" dir="2700000" algn="tl">
                    <a:srgbClr val="000000">
                      <a:alpha val="43137"/>
                    </a:srgbClr>
                  </a:outerShdw>
                </a:effectLst>
              </a:rPr>
              <a:t>eference</a:t>
            </a:r>
            <a:r>
              <a:rPr lang="en-US" altLang="en-US" dirty="0"/>
              <a:t> model</a:t>
            </a:r>
          </a:p>
          <a:p>
            <a:pPr>
              <a:lnSpc>
                <a:spcPct val="75000"/>
              </a:lnSpc>
            </a:pPr>
            <a:r>
              <a:rPr lang="en-US" altLang="en-US" dirty="0"/>
              <a:t>It’s a process reference model developed and endorsed by the Supply-Chain Council</a:t>
            </a:r>
          </a:p>
          <a:p>
            <a:pPr>
              <a:lnSpc>
                <a:spcPct val="80000"/>
              </a:lnSpc>
            </a:pPr>
            <a:r>
              <a:rPr lang="en-US" altLang="en-US" dirty="0">
                <a:solidFill>
                  <a:srgbClr val="010000"/>
                </a:solidFill>
              </a:rPr>
              <a:t>It’s based on 5 management processes</a:t>
            </a:r>
          </a:p>
          <a:p>
            <a:pPr>
              <a:lnSpc>
                <a:spcPct val="80000"/>
              </a:lnSpc>
            </a:pPr>
            <a:endParaRPr lang="en-US" altLang="en-US" dirty="0"/>
          </a:p>
          <a:p>
            <a:pPr>
              <a:lnSpc>
                <a:spcPct val="75000"/>
              </a:lnSpc>
            </a:pPr>
            <a:endParaRPr lang="en-US" altLang="en-US" dirty="0"/>
          </a:p>
        </p:txBody>
      </p:sp>
      <p:grpSp>
        <p:nvGrpSpPr>
          <p:cNvPr id="291844" name="Group 4"/>
          <p:cNvGrpSpPr>
            <a:grpSpLocks/>
          </p:cNvGrpSpPr>
          <p:nvPr/>
        </p:nvGrpSpPr>
        <p:grpSpPr bwMode="auto">
          <a:xfrm>
            <a:off x="1600200" y="3948065"/>
            <a:ext cx="4572000" cy="2514600"/>
            <a:chOff x="1680" y="3238"/>
            <a:chExt cx="2414" cy="953"/>
          </a:xfrm>
        </p:grpSpPr>
        <p:grpSp>
          <p:nvGrpSpPr>
            <p:cNvPr id="291845" name="Group 5"/>
            <p:cNvGrpSpPr>
              <a:grpSpLocks/>
            </p:cNvGrpSpPr>
            <p:nvPr/>
          </p:nvGrpSpPr>
          <p:grpSpPr bwMode="auto">
            <a:xfrm>
              <a:off x="1838" y="3238"/>
              <a:ext cx="2256" cy="473"/>
              <a:chOff x="1920" y="2112"/>
              <a:chExt cx="672" cy="384"/>
            </a:xfrm>
          </p:grpSpPr>
          <p:sp>
            <p:nvSpPr>
              <p:cNvPr id="291846" name="AutoShape 6"/>
              <p:cNvSpPr>
                <a:spLocks noChangeArrowheads="1"/>
              </p:cNvSpPr>
              <p:nvPr/>
            </p:nvSpPr>
            <p:spPr bwMode="auto">
              <a:xfrm>
                <a:off x="1968" y="2112"/>
                <a:ext cx="624" cy="384"/>
              </a:xfrm>
              <a:prstGeom prst="rightArrow">
                <a:avLst>
                  <a:gd name="adj1" fmla="val 50000"/>
                  <a:gd name="adj2" fmla="val 4062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p>
            </p:txBody>
          </p:sp>
          <p:sp>
            <p:nvSpPr>
              <p:cNvPr id="291847" name="Text Box 7"/>
              <p:cNvSpPr txBox="1">
                <a:spLocks noChangeArrowheads="1"/>
              </p:cNvSpPr>
              <p:nvPr/>
            </p:nvSpPr>
            <p:spPr bwMode="auto">
              <a:xfrm>
                <a:off x="1920" y="2208"/>
                <a:ext cx="576" cy="1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b="1">
                    <a:latin typeface="Arial" charset="0"/>
                  </a:rPr>
                  <a:t>Plan</a:t>
                </a:r>
              </a:p>
            </p:txBody>
          </p:sp>
        </p:grpSp>
        <p:grpSp>
          <p:nvGrpSpPr>
            <p:cNvPr id="291848" name="Group 8"/>
            <p:cNvGrpSpPr>
              <a:grpSpLocks/>
            </p:cNvGrpSpPr>
            <p:nvPr/>
          </p:nvGrpSpPr>
          <p:grpSpPr bwMode="auto">
            <a:xfrm>
              <a:off x="3086" y="3430"/>
              <a:ext cx="830" cy="473"/>
              <a:chOff x="1920" y="3408"/>
              <a:chExt cx="672" cy="384"/>
            </a:xfrm>
          </p:grpSpPr>
          <p:sp>
            <p:nvSpPr>
              <p:cNvPr id="291849" name="AutoShape 9"/>
              <p:cNvSpPr>
                <a:spLocks noChangeArrowheads="1"/>
              </p:cNvSpPr>
              <p:nvPr/>
            </p:nvSpPr>
            <p:spPr bwMode="auto">
              <a:xfrm>
                <a:off x="1968" y="3408"/>
                <a:ext cx="624" cy="384"/>
              </a:xfrm>
              <a:prstGeom prst="rightArrow">
                <a:avLst>
                  <a:gd name="adj1" fmla="val 50000"/>
                  <a:gd name="adj2" fmla="val 4062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p>
            </p:txBody>
          </p:sp>
          <p:sp>
            <p:nvSpPr>
              <p:cNvPr id="291850" name="Text Box 10"/>
              <p:cNvSpPr txBox="1">
                <a:spLocks noChangeArrowheads="1"/>
              </p:cNvSpPr>
              <p:nvPr/>
            </p:nvSpPr>
            <p:spPr bwMode="auto">
              <a:xfrm>
                <a:off x="1920" y="3504"/>
                <a:ext cx="576" cy="1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b="1">
                    <a:latin typeface="Arial" charset="0"/>
                  </a:rPr>
                  <a:t>Deliver</a:t>
                </a:r>
              </a:p>
            </p:txBody>
          </p:sp>
        </p:grpSp>
        <p:grpSp>
          <p:nvGrpSpPr>
            <p:cNvPr id="291851" name="Group 11"/>
            <p:cNvGrpSpPr>
              <a:grpSpLocks/>
            </p:cNvGrpSpPr>
            <p:nvPr/>
          </p:nvGrpSpPr>
          <p:grpSpPr bwMode="auto">
            <a:xfrm>
              <a:off x="2366" y="3430"/>
              <a:ext cx="830" cy="473"/>
              <a:chOff x="1920" y="2976"/>
              <a:chExt cx="672" cy="384"/>
            </a:xfrm>
          </p:grpSpPr>
          <p:sp>
            <p:nvSpPr>
              <p:cNvPr id="291852" name="AutoShape 12"/>
              <p:cNvSpPr>
                <a:spLocks noChangeArrowheads="1"/>
              </p:cNvSpPr>
              <p:nvPr/>
            </p:nvSpPr>
            <p:spPr bwMode="auto">
              <a:xfrm>
                <a:off x="1968" y="2976"/>
                <a:ext cx="624" cy="384"/>
              </a:xfrm>
              <a:prstGeom prst="rightArrow">
                <a:avLst>
                  <a:gd name="adj1" fmla="val 50000"/>
                  <a:gd name="adj2" fmla="val 4062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p>
            </p:txBody>
          </p:sp>
          <p:sp>
            <p:nvSpPr>
              <p:cNvPr id="291853" name="Text Box 13"/>
              <p:cNvSpPr txBox="1">
                <a:spLocks noChangeArrowheads="1"/>
              </p:cNvSpPr>
              <p:nvPr/>
            </p:nvSpPr>
            <p:spPr bwMode="auto">
              <a:xfrm>
                <a:off x="1920" y="3072"/>
                <a:ext cx="576" cy="1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b="1">
                    <a:latin typeface="Arial" charset="0"/>
                  </a:rPr>
                  <a:t>Make</a:t>
                </a:r>
              </a:p>
            </p:txBody>
          </p:sp>
        </p:grpSp>
        <p:grpSp>
          <p:nvGrpSpPr>
            <p:cNvPr id="291854" name="Group 14"/>
            <p:cNvGrpSpPr>
              <a:grpSpLocks/>
            </p:cNvGrpSpPr>
            <p:nvPr/>
          </p:nvGrpSpPr>
          <p:grpSpPr bwMode="auto">
            <a:xfrm>
              <a:off x="1680" y="3430"/>
              <a:ext cx="830" cy="473"/>
              <a:chOff x="1920" y="2544"/>
              <a:chExt cx="672" cy="384"/>
            </a:xfrm>
          </p:grpSpPr>
          <p:sp>
            <p:nvSpPr>
              <p:cNvPr id="291855" name="AutoShape 15"/>
              <p:cNvSpPr>
                <a:spLocks noChangeArrowheads="1"/>
              </p:cNvSpPr>
              <p:nvPr/>
            </p:nvSpPr>
            <p:spPr bwMode="auto">
              <a:xfrm>
                <a:off x="1968" y="2544"/>
                <a:ext cx="624" cy="384"/>
              </a:xfrm>
              <a:prstGeom prst="rightArrow">
                <a:avLst>
                  <a:gd name="adj1" fmla="val 50000"/>
                  <a:gd name="adj2" fmla="val 4062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p>
            </p:txBody>
          </p:sp>
          <p:sp>
            <p:nvSpPr>
              <p:cNvPr id="291856" name="Text Box 16"/>
              <p:cNvSpPr txBox="1">
                <a:spLocks noChangeArrowheads="1"/>
              </p:cNvSpPr>
              <p:nvPr/>
            </p:nvSpPr>
            <p:spPr bwMode="auto">
              <a:xfrm>
                <a:off x="1920" y="2640"/>
                <a:ext cx="576" cy="1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b="1">
                    <a:latin typeface="Arial" charset="0"/>
                  </a:rPr>
                  <a:t>Source</a:t>
                </a:r>
              </a:p>
            </p:txBody>
          </p:sp>
        </p:grpSp>
        <p:grpSp>
          <p:nvGrpSpPr>
            <p:cNvPr id="291857" name="Group 17"/>
            <p:cNvGrpSpPr>
              <a:grpSpLocks/>
            </p:cNvGrpSpPr>
            <p:nvPr/>
          </p:nvGrpSpPr>
          <p:grpSpPr bwMode="auto">
            <a:xfrm>
              <a:off x="1680" y="3238"/>
              <a:ext cx="2414" cy="665"/>
              <a:chOff x="1680" y="3319"/>
              <a:chExt cx="2414" cy="665"/>
            </a:xfrm>
          </p:grpSpPr>
          <p:grpSp>
            <p:nvGrpSpPr>
              <p:cNvPr id="291858" name="Group 18"/>
              <p:cNvGrpSpPr>
                <a:grpSpLocks/>
              </p:cNvGrpSpPr>
              <p:nvPr/>
            </p:nvGrpSpPr>
            <p:grpSpPr bwMode="auto">
              <a:xfrm>
                <a:off x="1838" y="3319"/>
                <a:ext cx="2256" cy="473"/>
                <a:chOff x="1920" y="2112"/>
                <a:chExt cx="672" cy="384"/>
              </a:xfrm>
            </p:grpSpPr>
            <p:sp>
              <p:nvSpPr>
                <p:cNvPr id="291859" name="AutoShape 19"/>
                <p:cNvSpPr>
                  <a:spLocks noChangeArrowheads="1"/>
                </p:cNvSpPr>
                <p:nvPr/>
              </p:nvSpPr>
              <p:spPr bwMode="auto">
                <a:xfrm>
                  <a:off x="1968" y="2112"/>
                  <a:ext cx="624" cy="384"/>
                </a:xfrm>
                <a:prstGeom prst="rightArrow">
                  <a:avLst>
                    <a:gd name="adj1" fmla="val 50000"/>
                    <a:gd name="adj2" fmla="val 4062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p>
              </p:txBody>
            </p:sp>
            <p:sp>
              <p:nvSpPr>
                <p:cNvPr id="291860" name="Text Box 20"/>
                <p:cNvSpPr txBox="1">
                  <a:spLocks noChangeArrowheads="1"/>
                </p:cNvSpPr>
                <p:nvPr/>
              </p:nvSpPr>
              <p:spPr bwMode="auto">
                <a:xfrm>
                  <a:off x="1920" y="2208"/>
                  <a:ext cx="576" cy="1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b="1">
                      <a:latin typeface="Arial" charset="0"/>
                    </a:rPr>
                    <a:t>Plan</a:t>
                  </a:r>
                </a:p>
              </p:txBody>
            </p:sp>
          </p:grpSp>
          <p:grpSp>
            <p:nvGrpSpPr>
              <p:cNvPr id="291861" name="Group 21"/>
              <p:cNvGrpSpPr>
                <a:grpSpLocks/>
              </p:cNvGrpSpPr>
              <p:nvPr/>
            </p:nvGrpSpPr>
            <p:grpSpPr bwMode="auto">
              <a:xfrm>
                <a:off x="3086" y="3511"/>
                <a:ext cx="830" cy="473"/>
                <a:chOff x="1920" y="3408"/>
                <a:chExt cx="672" cy="384"/>
              </a:xfrm>
            </p:grpSpPr>
            <p:sp>
              <p:nvSpPr>
                <p:cNvPr id="291862" name="AutoShape 22"/>
                <p:cNvSpPr>
                  <a:spLocks noChangeArrowheads="1"/>
                </p:cNvSpPr>
                <p:nvPr/>
              </p:nvSpPr>
              <p:spPr bwMode="auto">
                <a:xfrm>
                  <a:off x="1968" y="3408"/>
                  <a:ext cx="624" cy="384"/>
                </a:xfrm>
                <a:prstGeom prst="rightArrow">
                  <a:avLst>
                    <a:gd name="adj1" fmla="val 50000"/>
                    <a:gd name="adj2" fmla="val 4062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p>
              </p:txBody>
            </p:sp>
            <p:sp>
              <p:nvSpPr>
                <p:cNvPr id="291863" name="Text Box 23"/>
                <p:cNvSpPr txBox="1">
                  <a:spLocks noChangeArrowheads="1"/>
                </p:cNvSpPr>
                <p:nvPr/>
              </p:nvSpPr>
              <p:spPr bwMode="auto">
                <a:xfrm>
                  <a:off x="1920" y="3504"/>
                  <a:ext cx="576" cy="1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b="1">
                      <a:latin typeface="Arial" charset="0"/>
                    </a:rPr>
                    <a:t>Deliver</a:t>
                  </a:r>
                </a:p>
              </p:txBody>
            </p:sp>
          </p:grpSp>
          <p:grpSp>
            <p:nvGrpSpPr>
              <p:cNvPr id="291864" name="Group 24"/>
              <p:cNvGrpSpPr>
                <a:grpSpLocks/>
              </p:cNvGrpSpPr>
              <p:nvPr/>
            </p:nvGrpSpPr>
            <p:grpSpPr bwMode="auto">
              <a:xfrm>
                <a:off x="2366" y="3511"/>
                <a:ext cx="830" cy="473"/>
                <a:chOff x="1920" y="2976"/>
                <a:chExt cx="672" cy="384"/>
              </a:xfrm>
            </p:grpSpPr>
            <p:sp>
              <p:nvSpPr>
                <p:cNvPr id="291865" name="AutoShape 25"/>
                <p:cNvSpPr>
                  <a:spLocks noChangeArrowheads="1"/>
                </p:cNvSpPr>
                <p:nvPr/>
              </p:nvSpPr>
              <p:spPr bwMode="auto">
                <a:xfrm>
                  <a:off x="1968" y="2976"/>
                  <a:ext cx="624" cy="384"/>
                </a:xfrm>
                <a:prstGeom prst="rightArrow">
                  <a:avLst>
                    <a:gd name="adj1" fmla="val 50000"/>
                    <a:gd name="adj2" fmla="val 4062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p>
              </p:txBody>
            </p:sp>
            <p:sp>
              <p:nvSpPr>
                <p:cNvPr id="291866" name="Text Box 26"/>
                <p:cNvSpPr txBox="1">
                  <a:spLocks noChangeArrowheads="1"/>
                </p:cNvSpPr>
                <p:nvPr/>
              </p:nvSpPr>
              <p:spPr bwMode="auto">
                <a:xfrm>
                  <a:off x="1920" y="3072"/>
                  <a:ext cx="576" cy="1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b="1">
                      <a:latin typeface="Arial" charset="0"/>
                    </a:rPr>
                    <a:t>Make</a:t>
                  </a:r>
                </a:p>
              </p:txBody>
            </p:sp>
          </p:grpSp>
          <p:grpSp>
            <p:nvGrpSpPr>
              <p:cNvPr id="291867" name="Group 27"/>
              <p:cNvGrpSpPr>
                <a:grpSpLocks/>
              </p:cNvGrpSpPr>
              <p:nvPr/>
            </p:nvGrpSpPr>
            <p:grpSpPr bwMode="auto">
              <a:xfrm>
                <a:off x="1680" y="3511"/>
                <a:ext cx="830" cy="473"/>
                <a:chOff x="1920" y="2544"/>
                <a:chExt cx="672" cy="384"/>
              </a:xfrm>
            </p:grpSpPr>
            <p:sp>
              <p:nvSpPr>
                <p:cNvPr id="291868" name="AutoShape 28"/>
                <p:cNvSpPr>
                  <a:spLocks noChangeArrowheads="1"/>
                </p:cNvSpPr>
                <p:nvPr/>
              </p:nvSpPr>
              <p:spPr bwMode="auto">
                <a:xfrm>
                  <a:off x="1968" y="2544"/>
                  <a:ext cx="624" cy="384"/>
                </a:xfrm>
                <a:prstGeom prst="rightArrow">
                  <a:avLst>
                    <a:gd name="adj1" fmla="val 50000"/>
                    <a:gd name="adj2" fmla="val 4062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p>
              </p:txBody>
            </p:sp>
            <p:sp>
              <p:nvSpPr>
                <p:cNvPr id="291869" name="Text Box 29"/>
                <p:cNvSpPr txBox="1">
                  <a:spLocks noChangeArrowheads="1"/>
                </p:cNvSpPr>
                <p:nvPr/>
              </p:nvSpPr>
              <p:spPr bwMode="auto">
                <a:xfrm>
                  <a:off x="1920" y="2640"/>
                  <a:ext cx="576" cy="1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b="1">
                      <a:latin typeface="Arial" charset="0"/>
                    </a:rPr>
                    <a:t>Source</a:t>
                  </a:r>
                </a:p>
              </p:txBody>
            </p:sp>
          </p:grpSp>
        </p:grpSp>
        <p:grpSp>
          <p:nvGrpSpPr>
            <p:cNvPr id="291870" name="Group 30"/>
            <p:cNvGrpSpPr>
              <a:grpSpLocks/>
            </p:cNvGrpSpPr>
            <p:nvPr/>
          </p:nvGrpSpPr>
          <p:grpSpPr bwMode="auto">
            <a:xfrm>
              <a:off x="1948" y="3718"/>
              <a:ext cx="832" cy="473"/>
              <a:chOff x="1920" y="3840"/>
              <a:chExt cx="674" cy="384"/>
            </a:xfrm>
          </p:grpSpPr>
          <p:sp>
            <p:nvSpPr>
              <p:cNvPr id="291871" name="AutoShape 31"/>
              <p:cNvSpPr>
                <a:spLocks noChangeArrowheads="1"/>
              </p:cNvSpPr>
              <p:nvPr/>
            </p:nvSpPr>
            <p:spPr bwMode="auto">
              <a:xfrm flipH="1">
                <a:off x="1920" y="3840"/>
                <a:ext cx="624" cy="384"/>
              </a:xfrm>
              <a:prstGeom prst="rightArrow">
                <a:avLst>
                  <a:gd name="adj1" fmla="val 50000"/>
                  <a:gd name="adj2" fmla="val 4062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p>
            </p:txBody>
          </p:sp>
          <p:sp>
            <p:nvSpPr>
              <p:cNvPr id="291872" name="Text Box 32"/>
              <p:cNvSpPr txBox="1">
                <a:spLocks noChangeArrowheads="1"/>
              </p:cNvSpPr>
              <p:nvPr/>
            </p:nvSpPr>
            <p:spPr bwMode="auto">
              <a:xfrm flipH="1">
                <a:off x="2018" y="3936"/>
                <a:ext cx="576" cy="1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b="1">
                    <a:latin typeface="Arial" charset="0"/>
                  </a:rPr>
                  <a:t>Return</a:t>
                </a:r>
              </a:p>
            </p:txBody>
          </p:sp>
        </p:grpSp>
        <p:grpSp>
          <p:nvGrpSpPr>
            <p:cNvPr id="291873" name="Group 33"/>
            <p:cNvGrpSpPr>
              <a:grpSpLocks/>
            </p:cNvGrpSpPr>
            <p:nvPr/>
          </p:nvGrpSpPr>
          <p:grpSpPr bwMode="auto">
            <a:xfrm>
              <a:off x="3126" y="3718"/>
              <a:ext cx="833" cy="473"/>
              <a:chOff x="1920" y="3840"/>
              <a:chExt cx="675" cy="384"/>
            </a:xfrm>
          </p:grpSpPr>
          <p:sp>
            <p:nvSpPr>
              <p:cNvPr id="291874" name="AutoShape 34"/>
              <p:cNvSpPr>
                <a:spLocks noChangeArrowheads="1"/>
              </p:cNvSpPr>
              <p:nvPr/>
            </p:nvSpPr>
            <p:spPr bwMode="auto">
              <a:xfrm flipH="1">
                <a:off x="1920" y="3840"/>
                <a:ext cx="624" cy="384"/>
              </a:xfrm>
              <a:prstGeom prst="rightArrow">
                <a:avLst>
                  <a:gd name="adj1" fmla="val 50000"/>
                  <a:gd name="adj2" fmla="val 4062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p>
            </p:txBody>
          </p:sp>
          <p:sp>
            <p:nvSpPr>
              <p:cNvPr id="291875" name="Text Box 35"/>
              <p:cNvSpPr txBox="1">
                <a:spLocks noChangeArrowheads="1"/>
              </p:cNvSpPr>
              <p:nvPr/>
            </p:nvSpPr>
            <p:spPr bwMode="auto">
              <a:xfrm flipH="1">
                <a:off x="2018" y="3936"/>
                <a:ext cx="577" cy="1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b="1">
                    <a:latin typeface="Arial" charset="0"/>
                  </a:rPr>
                  <a:t>Return</a:t>
                </a:r>
              </a:p>
            </p:txBody>
          </p:sp>
        </p:grpSp>
      </p:gr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a:t>
            </a:r>
            <a:fld id="{96B55213-C09A-4187-A040-DDB382CA8BBF}" type="slidenum">
              <a:rPr lang="en-US" altLang="en-US"/>
              <a:pPr/>
              <a:t>15</a:t>
            </a:fld>
            <a:endParaRPr lang="en-US" altLang="en-US" sz="1400">
              <a:latin typeface="Times New Roman" pitchFamily="18" charset="0"/>
            </a:endParaRPr>
          </a:p>
        </p:txBody>
      </p:sp>
      <p:sp>
        <p:nvSpPr>
          <p:cNvPr id="297986" name="Rectangle 2"/>
          <p:cNvSpPr>
            <a:spLocks noGrp="1" noChangeArrowheads="1"/>
          </p:cNvSpPr>
          <p:nvPr>
            <p:ph type="title"/>
          </p:nvPr>
        </p:nvSpPr>
        <p:spPr>
          <a:xfrm>
            <a:off x="381000" y="457200"/>
            <a:ext cx="8231188" cy="685800"/>
          </a:xfrm>
        </p:spPr>
        <p:txBody>
          <a:bodyPr/>
          <a:lstStyle/>
          <a:p>
            <a:r>
              <a:rPr lang="en-US" altLang="en-US" sz="2800"/>
              <a:t>Scopes of Basic Management Processes</a:t>
            </a:r>
          </a:p>
        </p:txBody>
      </p:sp>
      <p:sp>
        <p:nvSpPr>
          <p:cNvPr id="297987" name="Rectangle 3"/>
          <p:cNvSpPr>
            <a:spLocks noGrp="1" noChangeArrowheads="1"/>
          </p:cNvSpPr>
          <p:nvPr>
            <p:ph type="body" idx="1"/>
          </p:nvPr>
        </p:nvSpPr>
        <p:spPr>
          <a:xfrm>
            <a:off x="228600" y="1524000"/>
            <a:ext cx="8610600" cy="5181600"/>
          </a:xfrm>
        </p:spPr>
        <p:txBody>
          <a:bodyPr/>
          <a:lstStyle/>
          <a:p>
            <a:pPr algn="just">
              <a:lnSpc>
                <a:spcPct val="80000"/>
              </a:lnSpc>
            </a:pPr>
            <a:r>
              <a:rPr lang="en-US" altLang="en-US" sz="2400" b="1" i="1"/>
              <a:t>Plan</a:t>
            </a:r>
            <a:r>
              <a:rPr lang="en-US" altLang="en-US" sz="1800"/>
              <a:t> (Processes that balance aggregate demand and supply to develop a course of action which best meets sourcing, production and delivery requirements)</a:t>
            </a:r>
          </a:p>
          <a:p>
            <a:pPr lvl="1" algn="just">
              <a:lnSpc>
                <a:spcPct val="80000"/>
              </a:lnSpc>
            </a:pPr>
            <a:r>
              <a:rPr lang="en-US" altLang="en-US" sz="1800"/>
              <a:t>Balance resources with requirements</a:t>
            </a:r>
          </a:p>
          <a:p>
            <a:pPr lvl="1" algn="just">
              <a:lnSpc>
                <a:spcPct val="80000"/>
              </a:lnSpc>
            </a:pPr>
            <a:r>
              <a:rPr lang="en-US" altLang="en-US" sz="1800"/>
              <a:t>Establish/communicate plans for the whole supply chain</a:t>
            </a:r>
          </a:p>
          <a:p>
            <a:pPr algn="just">
              <a:lnSpc>
                <a:spcPct val="80000"/>
              </a:lnSpc>
            </a:pPr>
            <a:r>
              <a:rPr lang="en-US" altLang="en-US" sz="2400" b="1" i="1"/>
              <a:t>Source</a:t>
            </a:r>
            <a:r>
              <a:rPr lang="en-US" altLang="en-US" sz="1800"/>
              <a:t> (Processes that procure goods and services to meet planned or</a:t>
            </a:r>
          </a:p>
          <a:p>
            <a:pPr algn="just">
              <a:lnSpc>
                <a:spcPct val="80000"/>
              </a:lnSpc>
              <a:buFont typeface="Monotype Sorts" pitchFamily="2" charset="2"/>
              <a:buNone/>
            </a:pPr>
            <a:r>
              <a:rPr lang="en-US" altLang="en-US" sz="1800"/>
              <a:t>	actual demand)</a:t>
            </a:r>
          </a:p>
          <a:p>
            <a:pPr lvl="1" algn="just">
              <a:lnSpc>
                <a:spcPct val="80000"/>
              </a:lnSpc>
            </a:pPr>
            <a:r>
              <a:rPr lang="en-US" altLang="en-US" sz="1800"/>
              <a:t>Schedule deliveries (receive, verify, transfer)</a:t>
            </a:r>
          </a:p>
          <a:p>
            <a:pPr algn="just">
              <a:lnSpc>
                <a:spcPct val="80000"/>
              </a:lnSpc>
            </a:pPr>
            <a:r>
              <a:rPr lang="en-US" altLang="en-US" sz="2400" b="1" i="1"/>
              <a:t>Make</a:t>
            </a:r>
            <a:r>
              <a:rPr lang="en-US" altLang="en-US" sz="1800" b="1" i="1"/>
              <a:t> </a:t>
            </a:r>
            <a:r>
              <a:rPr lang="en-US" altLang="en-US" sz="1800"/>
              <a:t>(Processes that transform product to a finished state to meet planned or actual demand)</a:t>
            </a:r>
          </a:p>
          <a:p>
            <a:pPr lvl="1" algn="just">
              <a:lnSpc>
                <a:spcPct val="80000"/>
              </a:lnSpc>
            </a:pPr>
            <a:r>
              <a:rPr lang="en-US" altLang="en-US" sz="1800"/>
              <a:t>Schedule production</a:t>
            </a:r>
          </a:p>
          <a:p>
            <a:pPr algn="just">
              <a:lnSpc>
                <a:spcPct val="80000"/>
              </a:lnSpc>
            </a:pPr>
            <a:r>
              <a:rPr lang="en-US" altLang="en-US" sz="2400" b="1" i="1"/>
              <a:t>Deliver</a:t>
            </a:r>
            <a:r>
              <a:rPr lang="en-US" altLang="en-US" sz="1800"/>
              <a:t>  (Processes that provide finished goods and services to meet planned or actual demand, typically including order management, transportation management, and distribution management)</a:t>
            </a:r>
          </a:p>
          <a:p>
            <a:pPr lvl="1" algn="just">
              <a:lnSpc>
                <a:spcPct val="80000"/>
              </a:lnSpc>
            </a:pPr>
            <a:r>
              <a:rPr lang="en-US" altLang="en-US" sz="1800"/>
              <a:t>Warehouse management from receiving and picking product to load and ship product.</a:t>
            </a:r>
          </a:p>
          <a:p>
            <a:pPr algn="just">
              <a:lnSpc>
                <a:spcPct val="80000"/>
              </a:lnSpc>
            </a:pPr>
            <a:r>
              <a:rPr lang="en-US" altLang="en-US" sz="2400" b="1" i="1"/>
              <a:t>Return</a:t>
            </a:r>
            <a:r>
              <a:rPr lang="en-US" altLang="en-US" sz="1800" i="1"/>
              <a:t> </a:t>
            </a:r>
            <a:r>
              <a:rPr lang="en-US" altLang="en-US" sz="1800"/>
              <a:t>(Processes associated with returning or receiving returned products) </a:t>
            </a:r>
          </a:p>
          <a:p>
            <a:pPr lvl="1" algn="just">
              <a:lnSpc>
                <a:spcPct val="80000"/>
              </a:lnSpc>
            </a:pPr>
            <a:r>
              <a:rPr lang="en-US" altLang="en-US" sz="1800"/>
              <a:t>Manage Return business rules</a:t>
            </a:r>
            <a:endParaRPr lang="en-US" altLang="en-US" sz="160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r>
              <a:rPr lang="en-US" altLang="en-US"/>
              <a:t>1-</a:t>
            </a:r>
            <a:fld id="{1A69ACB6-F036-4F4C-9690-369637F0B6E8}" type="slidenum">
              <a:rPr lang="en-US" altLang="en-US"/>
              <a:pPr/>
              <a:t>16</a:t>
            </a:fld>
            <a:endParaRPr lang="en-US" altLang="en-US" sz="1400">
              <a:latin typeface="Times New Roman" pitchFamily="18" charset="0"/>
            </a:endParaRPr>
          </a:p>
        </p:txBody>
      </p:sp>
      <p:sp>
        <p:nvSpPr>
          <p:cNvPr id="293890" name="Rectangle 2"/>
          <p:cNvSpPr>
            <a:spLocks noGrp="1" noChangeArrowheads="1"/>
          </p:cNvSpPr>
          <p:nvPr>
            <p:ph type="title"/>
          </p:nvPr>
        </p:nvSpPr>
        <p:spPr>
          <a:xfrm>
            <a:off x="304800" y="381000"/>
            <a:ext cx="8458200" cy="685800"/>
          </a:xfrm>
        </p:spPr>
        <p:txBody>
          <a:bodyPr/>
          <a:lstStyle/>
          <a:p>
            <a:r>
              <a:rPr lang="en-US" altLang="en-US" sz="2400"/>
              <a:t>Supply Chain Operations Reference Model (SCOR)</a:t>
            </a:r>
          </a:p>
        </p:txBody>
      </p:sp>
      <p:sp>
        <p:nvSpPr>
          <p:cNvPr id="293891" name="Rectangle 3"/>
          <p:cNvSpPr>
            <a:spLocks noGrp="1" noChangeArrowheads="1"/>
          </p:cNvSpPr>
          <p:nvPr>
            <p:ph type="body" idx="1"/>
          </p:nvPr>
        </p:nvSpPr>
        <p:spPr>
          <a:xfrm>
            <a:off x="609600" y="1447800"/>
            <a:ext cx="7772400" cy="4114800"/>
          </a:xfrm>
        </p:spPr>
        <p:txBody>
          <a:bodyPr/>
          <a:lstStyle/>
          <a:p>
            <a:pPr algn="just"/>
            <a:r>
              <a:rPr lang="en-US" altLang="en-US" sz="2400"/>
              <a:t>Integrates Business Process Reengineering, Benchmarking, and Process Measurement into a cross-functional framework.</a:t>
            </a:r>
          </a:p>
          <a:p>
            <a:pPr lvl="1" algn="just"/>
            <a:endParaRPr lang="en-US" altLang="en-US"/>
          </a:p>
        </p:txBody>
      </p:sp>
      <p:sp>
        <p:nvSpPr>
          <p:cNvPr id="293892" name="Rectangle 4"/>
          <p:cNvSpPr>
            <a:spLocks noChangeArrowheads="1"/>
          </p:cNvSpPr>
          <p:nvPr/>
        </p:nvSpPr>
        <p:spPr bwMode="auto">
          <a:xfrm>
            <a:off x="2514600" y="5935663"/>
            <a:ext cx="14128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814" tIns="43841" rIns="90814" bIns="43841">
            <a:spAutoFit/>
          </a:bodyPr>
          <a:lstStyle/>
          <a:p>
            <a:pPr>
              <a:lnSpc>
                <a:spcPts val="1775"/>
              </a:lnSpc>
              <a:spcBef>
                <a:spcPts val="1188"/>
              </a:spcBef>
              <a:spcAft>
                <a:spcPts val="400"/>
              </a:spcAft>
            </a:pPr>
            <a:r>
              <a:rPr lang="en-US" altLang="en-US" b="1">
                <a:latin typeface="Arial" charset="0"/>
              </a:rPr>
              <a:t>Benchmarking</a:t>
            </a:r>
          </a:p>
        </p:txBody>
      </p:sp>
      <p:sp>
        <p:nvSpPr>
          <p:cNvPr id="293893" name="Rectangle 5"/>
          <p:cNvSpPr>
            <a:spLocks noChangeArrowheads="1"/>
          </p:cNvSpPr>
          <p:nvPr/>
        </p:nvSpPr>
        <p:spPr bwMode="auto">
          <a:xfrm>
            <a:off x="4640263" y="5935663"/>
            <a:ext cx="14525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814" tIns="43841" rIns="90814" bIns="43841">
            <a:spAutoFit/>
          </a:bodyPr>
          <a:lstStyle/>
          <a:p>
            <a:pPr algn="ctr">
              <a:lnSpc>
                <a:spcPts val="1375"/>
              </a:lnSpc>
              <a:spcBef>
                <a:spcPts val="1188"/>
              </a:spcBef>
              <a:spcAft>
                <a:spcPts val="400"/>
              </a:spcAft>
            </a:pPr>
            <a:r>
              <a:rPr lang="en-US" altLang="en-US" b="1">
                <a:latin typeface="Arial" charset="0"/>
              </a:rPr>
              <a:t>Best Practices </a:t>
            </a:r>
            <a:br>
              <a:rPr lang="en-US" altLang="en-US" b="1">
                <a:latin typeface="Arial" charset="0"/>
              </a:rPr>
            </a:br>
            <a:r>
              <a:rPr lang="en-US" altLang="en-US" b="1">
                <a:latin typeface="Arial" charset="0"/>
              </a:rPr>
              <a:t>Analysis</a:t>
            </a:r>
          </a:p>
        </p:txBody>
      </p:sp>
      <p:sp>
        <p:nvSpPr>
          <p:cNvPr id="293894" name="Rectangle 6"/>
          <p:cNvSpPr>
            <a:spLocks noChangeArrowheads="1"/>
          </p:cNvSpPr>
          <p:nvPr/>
        </p:nvSpPr>
        <p:spPr bwMode="auto">
          <a:xfrm>
            <a:off x="6934200" y="5935663"/>
            <a:ext cx="18272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814" tIns="43841" rIns="90814" bIns="43841">
            <a:spAutoFit/>
          </a:bodyPr>
          <a:lstStyle/>
          <a:p>
            <a:pPr algn="ctr">
              <a:lnSpc>
                <a:spcPts val="1375"/>
              </a:lnSpc>
              <a:spcBef>
                <a:spcPts val="1188"/>
              </a:spcBef>
              <a:spcAft>
                <a:spcPts val="400"/>
              </a:spcAft>
            </a:pPr>
            <a:r>
              <a:rPr lang="en-US" altLang="en-US" b="1">
                <a:latin typeface="Arial" charset="0"/>
              </a:rPr>
              <a:t>Process Reference </a:t>
            </a:r>
            <a:br>
              <a:rPr lang="en-US" altLang="en-US" b="1">
                <a:latin typeface="Arial" charset="0"/>
              </a:rPr>
            </a:br>
            <a:r>
              <a:rPr lang="en-US" altLang="en-US" b="1">
                <a:latin typeface="Arial" charset="0"/>
              </a:rPr>
              <a:t>Model</a:t>
            </a:r>
          </a:p>
        </p:txBody>
      </p:sp>
      <p:sp>
        <p:nvSpPr>
          <p:cNvPr id="293895" name="Rectangle 7"/>
          <p:cNvSpPr>
            <a:spLocks noChangeArrowheads="1"/>
          </p:cNvSpPr>
          <p:nvPr/>
        </p:nvSpPr>
        <p:spPr bwMode="auto">
          <a:xfrm>
            <a:off x="371475" y="5935663"/>
            <a:ext cx="175736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814" tIns="43841" rIns="90814" bIns="43841">
            <a:spAutoFit/>
          </a:bodyPr>
          <a:lstStyle/>
          <a:p>
            <a:pPr algn="ctr">
              <a:lnSpc>
                <a:spcPts val="1375"/>
              </a:lnSpc>
              <a:spcBef>
                <a:spcPts val="1188"/>
              </a:spcBef>
              <a:spcAft>
                <a:spcPts val="400"/>
              </a:spcAft>
            </a:pPr>
            <a:r>
              <a:rPr lang="en-US" altLang="en-US" b="1">
                <a:latin typeface="Arial" charset="0"/>
              </a:rPr>
              <a:t>Business Process </a:t>
            </a:r>
            <a:br>
              <a:rPr lang="en-US" altLang="en-US" b="1">
                <a:latin typeface="Arial" charset="0"/>
              </a:rPr>
            </a:br>
            <a:r>
              <a:rPr lang="en-US" altLang="en-US" b="1">
                <a:latin typeface="Arial" charset="0"/>
              </a:rPr>
              <a:t>Reengineering</a:t>
            </a:r>
          </a:p>
        </p:txBody>
      </p:sp>
      <p:sp>
        <p:nvSpPr>
          <p:cNvPr id="293896" name="Rectangle 8"/>
          <p:cNvSpPr>
            <a:spLocks noChangeArrowheads="1"/>
          </p:cNvSpPr>
          <p:nvPr/>
        </p:nvSpPr>
        <p:spPr bwMode="auto">
          <a:xfrm>
            <a:off x="2292350" y="2667000"/>
            <a:ext cx="1816100" cy="3187700"/>
          </a:xfrm>
          <a:prstGeom prst="rect">
            <a:avLst/>
          </a:prstGeom>
          <a:solidFill>
            <a:srgbClr val="FFFFCC"/>
          </a:solidFill>
          <a:ln w="12700" algn="ctr">
            <a:solidFill>
              <a:srgbClr val="000000"/>
            </a:solidFill>
            <a:miter lim="800000"/>
            <a:headEnd/>
            <a:tailEnd/>
          </a:ln>
          <a:effectLst>
            <a:outerShdw dist="107763" dir="2700000" algn="ctr" rotWithShape="0">
              <a:schemeClr val="bg2"/>
            </a:outerShdw>
          </a:effectLst>
        </p:spPr>
        <p:txBody>
          <a:bodyPr lIns="90814" tIns="43841" rIns="90814" bIns="43841"/>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r>
              <a:rPr lang="en-US" altLang="en-US" sz="1400" b="1">
                <a:latin typeface="Arial" charset="0"/>
              </a:rPr>
              <a:t>Quantify the operational performance of similar companies and establish internal targets based on “best-in-class” results</a:t>
            </a:r>
          </a:p>
        </p:txBody>
      </p:sp>
      <p:sp>
        <p:nvSpPr>
          <p:cNvPr id="293897" name="Rectangle 9"/>
          <p:cNvSpPr>
            <a:spLocks noChangeArrowheads="1"/>
          </p:cNvSpPr>
          <p:nvPr/>
        </p:nvSpPr>
        <p:spPr bwMode="auto">
          <a:xfrm>
            <a:off x="4349750" y="2667000"/>
            <a:ext cx="1816100" cy="3187700"/>
          </a:xfrm>
          <a:prstGeom prst="rect">
            <a:avLst/>
          </a:prstGeom>
          <a:solidFill>
            <a:srgbClr val="FFFFCC"/>
          </a:solidFill>
          <a:ln w="12700" algn="ctr">
            <a:solidFill>
              <a:srgbClr val="000000"/>
            </a:solidFill>
            <a:miter lim="800000"/>
            <a:headEnd/>
            <a:tailEnd/>
          </a:ln>
          <a:effectLst>
            <a:outerShdw dist="107763" dir="2700000" algn="ctr" rotWithShape="0">
              <a:schemeClr val="bg2"/>
            </a:outerShdw>
          </a:effectLst>
        </p:spPr>
        <p:txBody>
          <a:bodyPr lIns="90814" tIns="43841" rIns="90814" bIns="43841"/>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r>
              <a:rPr lang="en-US" altLang="en-US" sz="1400" b="1">
                <a:latin typeface="Arial" charset="0"/>
              </a:rPr>
              <a:t>Characterize the management practices  and software solutions that result in “best-in-class” performance</a:t>
            </a:r>
          </a:p>
        </p:txBody>
      </p:sp>
      <p:sp>
        <p:nvSpPr>
          <p:cNvPr id="293898" name="Rectangle 10"/>
          <p:cNvSpPr>
            <a:spLocks noChangeArrowheads="1"/>
          </p:cNvSpPr>
          <p:nvPr/>
        </p:nvSpPr>
        <p:spPr bwMode="auto">
          <a:xfrm>
            <a:off x="6407150" y="2667000"/>
            <a:ext cx="2425700" cy="3187700"/>
          </a:xfrm>
          <a:prstGeom prst="rect">
            <a:avLst/>
          </a:prstGeom>
          <a:solidFill>
            <a:srgbClr val="FFFFCC"/>
          </a:solidFill>
          <a:ln w="12700" algn="ctr">
            <a:solidFill>
              <a:schemeClr val="bg2"/>
            </a:solidFill>
            <a:miter lim="800000"/>
            <a:headEnd/>
            <a:tailEnd/>
          </a:ln>
          <a:effectLst>
            <a:outerShdw dist="107763" dir="2700000" algn="ctr" rotWithShape="0">
              <a:schemeClr val="bg2"/>
            </a:outerShdw>
          </a:effectLst>
        </p:spPr>
        <p:txBody>
          <a:bodyPr lIns="90814" tIns="43841" rIns="90814" bIns="43841"/>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endParaRPr lang="en-US" altLang="en-US" sz="1400" b="1">
              <a:latin typeface="Arial" charset="0"/>
            </a:endParaRPr>
          </a:p>
        </p:txBody>
      </p:sp>
      <p:grpSp>
        <p:nvGrpSpPr>
          <p:cNvPr id="293899" name="Group 11"/>
          <p:cNvGrpSpPr>
            <a:grpSpLocks/>
          </p:cNvGrpSpPr>
          <p:nvPr/>
        </p:nvGrpSpPr>
        <p:grpSpPr bwMode="auto">
          <a:xfrm>
            <a:off x="4114800" y="3878263"/>
            <a:ext cx="2425700" cy="376237"/>
            <a:chOff x="2548" y="2597"/>
            <a:chExt cx="1528" cy="136"/>
          </a:xfrm>
        </p:grpSpPr>
        <p:sp>
          <p:nvSpPr>
            <p:cNvPr id="293900" name="AutoShape 12"/>
            <p:cNvSpPr>
              <a:spLocks noChangeArrowheads="1"/>
            </p:cNvSpPr>
            <p:nvPr/>
          </p:nvSpPr>
          <p:spPr bwMode="auto">
            <a:xfrm>
              <a:off x="2548" y="2597"/>
              <a:ext cx="232" cy="136"/>
            </a:xfrm>
            <a:prstGeom prst="rightArrow">
              <a:avLst>
                <a:gd name="adj1" fmla="val 50000"/>
                <a:gd name="adj2" fmla="val 85334"/>
              </a:avLst>
            </a:prstGeom>
            <a:solidFill>
              <a:srgbClr val="FFFFCC"/>
            </a:solidFill>
            <a:ln w="12700" algn="ctr">
              <a:miter lim="800000"/>
              <a:headEnd/>
              <a:tailEnd/>
            </a:ln>
            <a:effectLst/>
            <a:scene3d>
              <a:camera prst="legacyObliqueBottomLeft">
                <a:rot lat="600000" lon="900000" rev="0"/>
              </a:camera>
              <a:lightRig rig="legacyFlat3" dir="t"/>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93901" name="AutoShape 13"/>
            <p:cNvSpPr>
              <a:spLocks noChangeArrowheads="1"/>
            </p:cNvSpPr>
            <p:nvPr/>
          </p:nvSpPr>
          <p:spPr bwMode="auto">
            <a:xfrm>
              <a:off x="3844" y="2597"/>
              <a:ext cx="232" cy="136"/>
            </a:xfrm>
            <a:prstGeom prst="rightArrow">
              <a:avLst>
                <a:gd name="adj1" fmla="val 50000"/>
                <a:gd name="adj2" fmla="val 85334"/>
              </a:avLst>
            </a:prstGeom>
            <a:solidFill>
              <a:srgbClr val="FFFFCC"/>
            </a:solidFill>
            <a:ln w="12700" algn="ctr">
              <a:miter lim="800000"/>
              <a:headEnd/>
              <a:tailEnd/>
            </a:ln>
            <a:effectLst/>
            <a:scene3d>
              <a:camera prst="legacyObliqueBottomLeft">
                <a:rot lat="600000" lon="900000" rev="0"/>
              </a:camera>
              <a:lightRig rig="legacyFlat3" dir="t"/>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sp>
        <p:nvSpPr>
          <p:cNvPr id="293902" name="Rectangle 14"/>
          <p:cNvSpPr>
            <a:spLocks noChangeArrowheads="1"/>
          </p:cNvSpPr>
          <p:nvPr/>
        </p:nvSpPr>
        <p:spPr bwMode="auto">
          <a:xfrm>
            <a:off x="234950" y="2667000"/>
            <a:ext cx="1816100" cy="3187700"/>
          </a:xfrm>
          <a:prstGeom prst="rect">
            <a:avLst/>
          </a:prstGeom>
          <a:solidFill>
            <a:srgbClr val="FFFFCC"/>
          </a:solidFill>
          <a:ln w="12700">
            <a:solidFill>
              <a:srgbClr val="000000"/>
            </a:solidFill>
            <a:miter lim="800000"/>
            <a:headEnd/>
            <a:tailEnd/>
          </a:ln>
          <a:effectLst>
            <a:outerShdw dist="107763" dir="2700000" algn="ctr" rotWithShape="0">
              <a:schemeClr val="bg2"/>
            </a:outerShdw>
          </a:effectLst>
        </p:spPr>
        <p:txBody>
          <a:bodyPr lIns="90814" tIns="43841" rIns="90814" bIns="43841"/>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ts val="1188"/>
              </a:lnSpc>
              <a:spcBef>
                <a:spcPts val="400"/>
              </a:spcBef>
              <a:spcAft>
                <a:spcPts val="400"/>
              </a:spcAft>
            </a:pPr>
            <a:endParaRPr lang="en-US" altLang="en-US" sz="1400" b="1">
              <a:latin typeface="Arial" charset="0"/>
            </a:endParaRPr>
          </a:p>
          <a:p>
            <a:pPr>
              <a:lnSpc>
                <a:spcPts val="1188"/>
              </a:lnSpc>
              <a:spcBef>
                <a:spcPts val="400"/>
              </a:spcBef>
              <a:spcAft>
                <a:spcPts val="400"/>
              </a:spcAft>
            </a:pPr>
            <a:r>
              <a:rPr lang="en-US" altLang="en-US" sz="1400" b="1">
                <a:latin typeface="Arial" charset="0"/>
              </a:rPr>
              <a:t>Capture the “as-is” state of a process and derive the desired “to-be” future state</a:t>
            </a:r>
          </a:p>
        </p:txBody>
      </p:sp>
      <p:grpSp>
        <p:nvGrpSpPr>
          <p:cNvPr id="293903" name="Group 15"/>
          <p:cNvGrpSpPr>
            <a:grpSpLocks/>
          </p:cNvGrpSpPr>
          <p:nvPr/>
        </p:nvGrpSpPr>
        <p:grpSpPr bwMode="auto">
          <a:xfrm>
            <a:off x="2057400" y="3040063"/>
            <a:ext cx="4483100" cy="376237"/>
            <a:chOff x="1252" y="2069"/>
            <a:chExt cx="2824" cy="136"/>
          </a:xfrm>
        </p:grpSpPr>
        <p:sp>
          <p:nvSpPr>
            <p:cNvPr id="293904" name="AutoShape 16"/>
            <p:cNvSpPr>
              <a:spLocks noChangeArrowheads="1"/>
            </p:cNvSpPr>
            <p:nvPr/>
          </p:nvSpPr>
          <p:spPr bwMode="auto">
            <a:xfrm>
              <a:off x="1252" y="2069"/>
              <a:ext cx="232" cy="136"/>
            </a:xfrm>
            <a:prstGeom prst="rightArrow">
              <a:avLst>
                <a:gd name="adj1" fmla="val 50000"/>
                <a:gd name="adj2" fmla="val 85334"/>
              </a:avLst>
            </a:prstGeom>
            <a:solidFill>
              <a:srgbClr val="FFFFCC"/>
            </a:solidFill>
            <a:ln w="12700" algn="ctr">
              <a:miter lim="800000"/>
              <a:headEnd/>
              <a:tailEnd/>
            </a:ln>
            <a:effectLst/>
            <a:scene3d>
              <a:camera prst="legacyObliqueBottomLeft">
                <a:rot lat="600000" lon="900000" rev="0"/>
              </a:camera>
              <a:lightRig rig="legacyFlat3" dir="t"/>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93905" name="AutoShape 17"/>
            <p:cNvSpPr>
              <a:spLocks noChangeArrowheads="1"/>
            </p:cNvSpPr>
            <p:nvPr/>
          </p:nvSpPr>
          <p:spPr bwMode="auto">
            <a:xfrm>
              <a:off x="3844" y="2069"/>
              <a:ext cx="232" cy="136"/>
            </a:xfrm>
            <a:prstGeom prst="rightArrow">
              <a:avLst>
                <a:gd name="adj1" fmla="val 50000"/>
                <a:gd name="adj2" fmla="val 85334"/>
              </a:avLst>
            </a:prstGeom>
            <a:solidFill>
              <a:srgbClr val="FFFFCC"/>
            </a:solidFill>
            <a:ln w="12700" algn="ctr">
              <a:miter lim="800000"/>
              <a:headEnd/>
              <a:tailEnd/>
            </a:ln>
            <a:effectLst/>
            <a:scene3d>
              <a:camera prst="legacyObliqueBottomLeft">
                <a:rot lat="600000" lon="900000" rev="0"/>
              </a:camera>
              <a:lightRig rig="legacyFlat3" dir="t"/>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sp>
        <p:nvSpPr>
          <p:cNvPr id="293906" name="AutoShape 18"/>
          <p:cNvSpPr>
            <a:spLocks noChangeArrowheads="1"/>
          </p:cNvSpPr>
          <p:nvPr/>
        </p:nvSpPr>
        <p:spPr bwMode="auto">
          <a:xfrm>
            <a:off x="6172200" y="4716463"/>
            <a:ext cx="368300" cy="376237"/>
          </a:xfrm>
          <a:prstGeom prst="rightArrow">
            <a:avLst>
              <a:gd name="adj1" fmla="val 50000"/>
              <a:gd name="adj2" fmla="val 50023"/>
            </a:avLst>
          </a:prstGeom>
          <a:solidFill>
            <a:srgbClr val="FFFFCC"/>
          </a:solidFill>
          <a:ln w="12700">
            <a:miter lim="800000"/>
            <a:headEnd/>
            <a:tailEnd/>
          </a:ln>
          <a:effectLst/>
          <a:scene3d>
            <a:camera prst="legacyObliqueBottomLeft">
              <a:rot lat="600000" lon="900000" rev="0"/>
            </a:camera>
            <a:lightRig rig="legacyFlat3" dir="t"/>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93907" name="Rectangle 19"/>
          <p:cNvSpPr>
            <a:spLocks noChangeArrowheads="1"/>
          </p:cNvSpPr>
          <p:nvPr/>
        </p:nvSpPr>
        <p:spPr bwMode="auto">
          <a:xfrm>
            <a:off x="6553200" y="2736850"/>
            <a:ext cx="2279650" cy="836613"/>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lIns="90814" tIns="43841" rIns="90814" bIns="43841"/>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ts val="1188"/>
              </a:lnSpc>
              <a:spcBef>
                <a:spcPts val="400"/>
              </a:spcBef>
              <a:spcAft>
                <a:spcPts val="400"/>
              </a:spcAft>
            </a:pPr>
            <a:r>
              <a:rPr lang="en-US" altLang="en-US" sz="1400" b="1">
                <a:latin typeface="Arial" charset="0"/>
              </a:rPr>
              <a:t>Capture the “as-is” state of a process and derive the desired “to-be” future state</a:t>
            </a:r>
          </a:p>
          <a:p>
            <a:pPr>
              <a:lnSpc>
                <a:spcPts val="1188"/>
              </a:lnSpc>
              <a:spcBef>
                <a:spcPts val="400"/>
              </a:spcBef>
              <a:spcAft>
                <a:spcPts val="400"/>
              </a:spcAft>
            </a:pPr>
            <a:endParaRPr lang="en-US" altLang="en-US" sz="1400" b="1">
              <a:latin typeface="Arial" charset="0"/>
            </a:endParaRPr>
          </a:p>
        </p:txBody>
      </p:sp>
      <p:sp>
        <p:nvSpPr>
          <p:cNvPr id="293908" name="Rectangle 20"/>
          <p:cNvSpPr>
            <a:spLocks noChangeArrowheads="1"/>
          </p:cNvSpPr>
          <p:nvPr/>
        </p:nvSpPr>
        <p:spPr bwMode="auto">
          <a:xfrm>
            <a:off x="6462713" y="3683000"/>
            <a:ext cx="2370137" cy="119856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814" tIns="45407" rIns="90814" bIns="45407">
            <a:spAutoFit/>
          </a:bodyPr>
          <a:lstStyle>
            <a:lvl1pPr defTabSz="901700">
              <a:defRPr sz="2400">
                <a:solidFill>
                  <a:schemeClr val="tx1"/>
                </a:solidFill>
                <a:latin typeface="Times New Roman" pitchFamily="18" charset="0"/>
              </a:defRPr>
            </a:lvl1pPr>
            <a:lvl2pPr marL="450850" defTabSz="901700">
              <a:defRPr sz="2400">
                <a:solidFill>
                  <a:schemeClr val="tx1"/>
                </a:solidFill>
                <a:latin typeface="Times New Roman" pitchFamily="18" charset="0"/>
              </a:defRPr>
            </a:lvl2pPr>
            <a:lvl3pPr marL="901700" defTabSz="901700">
              <a:defRPr sz="2400">
                <a:solidFill>
                  <a:schemeClr val="tx1"/>
                </a:solidFill>
                <a:latin typeface="Times New Roman" pitchFamily="18" charset="0"/>
              </a:defRPr>
            </a:lvl3pPr>
            <a:lvl4pPr marL="1352550" defTabSz="901700">
              <a:defRPr sz="2400">
                <a:solidFill>
                  <a:schemeClr val="tx1"/>
                </a:solidFill>
                <a:latin typeface="Times New Roman" pitchFamily="18" charset="0"/>
              </a:defRPr>
            </a:lvl4pPr>
            <a:lvl5pPr marL="1803400" defTabSz="901700">
              <a:defRPr sz="2400">
                <a:solidFill>
                  <a:schemeClr val="tx1"/>
                </a:solidFill>
                <a:latin typeface="Times New Roman" pitchFamily="18" charset="0"/>
              </a:defRPr>
            </a:lvl5pPr>
            <a:lvl6pPr marL="2260600" defTabSz="901700" eaLnBrk="0" fontAlgn="base" hangingPunct="0">
              <a:spcBef>
                <a:spcPct val="0"/>
              </a:spcBef>
              <a:spcAft>
                <a:spcPct val="0"/>
              </a:spcAft>
              <a:defRPr sz="2400">
                <a:solidFill>
                  <a:schemeClr val="tx1"/>
                </a:solidFill>
                <a:latin typeface="Times New Roman" pitchFamily="18" charset="0"/>
              </a:defRPr>
            </a:lvl6pPr>
            <a:lvl7pPr marL="2717800" defTabSz="901700" eaLnBrk="0" fontAlgn="base" hangingPunct="0">
              <a:spcBef>
                <a:spcPct val="0"/>
              </a:spcBef>
              <a:spcAft>
                <a:spcPct val="0"/>
              </a:spcAft>
              <a:defRPr sz="2400">
                <a:solidFill>
                  <a:schemeClr val="tx1"/>
                </a:solidFill>
                <a:latin typeface="Times New Roman" pitchFamily="18" charset="0"/>
              </a:defRPr>
            </a:lvl7pPr>
            <a:lvl8pPr marL="3175000" defTabSz="901700" eaLnBrk="0" fontAlgn="base" hangingPunct="0">
              <a:spcBef>
                <a:spcPct val="0"/>
              </a:spcBef>
              <a:spcAft>
                <a:spcPct val="0"/>
              </a:spcAft>
              <a:defRPr sz="2400">
                <a:solidFill>
                  <a:schemeClr val="tx1"/>
                </a:solidFill>
                <a:latin typeface="Times New Roman" pitchFamily="18" charset="0"/>
              </a:defRPr>
            </a:lvl8pPr>
            <a:lvl9pPr marL="3632200" defTabSz="901700" eaLnBrk="0" fontAlgn="base" hangingPunct="0">
              <a:spcBef>
                <a:spcPct val="0"/>
              </a:spcBef>
              <a:spcAft>
                <a:spcPct val="0"/>
              </a:spcAft>
              <a:defRPr sz="2400">
                <a:solidFill>
                  <a:schemeClr val="tx1"/>
                </a:solidFill>
                <a:latin typeface="Times New Roman" pitchFamily="18" charset="0"/>
              </a:defRPr>
            </a:lvl9pPr>
          </a:lstStyle>
          <a:p>
            <a:pPr>
              <a:lnSpc>
                <a:spcPts val="1188"/>
              </a:lnSpc>
              <a:spcBef>
                <a:spcPts val="1188"/>
              </a:spcBef>
              <a:spcAft>
                <a:spcPts val="400"/>
              </a:spcAft>
            </a:pPr>
            <a:r>
              <a:rPr lang="en-US" altLang="en-US" sz="1400" b="1">
                <a:latin typeface="Arial" charset="0"/>
              </a:rPr>
              <a:t>Quantify the operational performance of similar companies and establish internal targets based on “best-in-class” results</a:t>
            </a:r>
          </a:p>
          <a:p>
            <a:pPr>
              <a:lnSpc>
                <a:spcPts val="1188"/>
              </a:lnSpc>
              <a:spcBef>
                <a:spcPts val="1188"/>
              </a:spcBef>
              <a:spcAft>
                <a:spcPts val="400"/>
              </a:spcAft>
            </a:pPr>
            <a:endParaRPr lang="en-US" altLang="en-US" sz="1400" b="1">
              <a:latin typeface="Arial" charset="0"/>
            </a:endParaRPr>
          </a:p>
        </p:txBody>
      </p:sp>
      <p:sp>
        <p:nvSpPr>
          <p:cNvPr id="293909" name="Rectangle 21"/>
          <p:cNvSpPr>
            <a:spLocks noChangeArrowheads="1"/>
          </p:cNvSpPr>
          <p:nvPr/>
        </p:nvSpPr>
        <p:spPr bwMode="auto">
          <a:xfrm>
            <a:off x="6462713" y="4652963"/>
            <a:ext cx="2044700" cy="9969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814" tIns="45407" rIns="90814" bIns="45407">
            <a:spAutoFit/>
          </a:bodyPr>
          <a:lstStyle>
            <a:lvl1pPr defTabSz="901700">
              <a:defRPr sz="2400">
                <a:solidFill>
                  <a:schemeClr val="tx1"/>
                </a:solidFill>
                <a:latin typeface="Times New Roman" pitchFamily="18" charset="0"/>
              </a:defRPr>
            </a:lvl1pPr>
            <a:lvl2pPr marL="450850" defTabSz="901700">
              <a:defRPr sz="2400">
                <a:solidFill>
                  <a:schemeClr val="tx1"/>
                </a:solidFill>
                <a:latin typeface="Times New Roman" pitchFamily="18" charset="0"/>
              </a:defRPr>
            </a:lvl2pPr>
            <a:lvl3pPr marL="901700" defTabSz="901700">
              <a:defRPr sz="2400">
                <a:solidFill>
                  <a:schemeClr val="tx1"/>
                </a:solidFill>
                <a:latin typeface="Times New Roman" pitchFamily="18" charset="0"/>
              </a:defRPr>
            </a:lvl3pPr>
            <a:lvl4pPr marL="1352550" defTabSz="901700">
              <a:defRPr sz="2400">
                <a:solidFill>
                  <a:schemeClr val="tx1"/>
                </a:solidFill>
                <a:latin typeface="Times New Roman" pitchFamily="18" charset="0"/>
              </a:defRPr>
            </a:lvl4pPr>
            <a:lvl5pPr marL="1803400" defTabSz="901700">
              <a:defRPr sz="2400">
                <a:solidFill>
                  <a:schemeClr val="tx1"/>
                </a:solidFill>
                <a:latin typeface="Times New Roman" pitchFamily="18" charset="0"/>
              </a:defRPr>
            </a:lvl5pPr>
            <a:lvl6pPr marL="2260600" defTabSz="901700" eaLnBrk="0" fontAlgn="base" hangingPunct="0">
              <a:spcBef>
                <a:spcPct val="0"/>
              </a:spcBef>
              <a:spcAft>
                <a:spcPct val="0"/>
              </a:spcAft>
              <a:defRPr sz="2400">
                <a:solidFill>
                  <a:schemeClr val="tx1"/>
                </a:solidFill>
                <a:latin typeface="Times New Roman" pitchFamily="18" charset="0"/>
              </a:defRPr>
            </a:lvl6pPr>
            <a:lvl7pPr marL="2717800" defTabSz="901700" eaLnBrk="0" fontAlgn="base" hangingPunct="0">
              <a:spcBef>
                <a:spcPct val="0"/>
              </a:spcBef>
              <a:spcAft>
                <a:spcPct val="0"/>
              </a:spcAft>
              <a:defRPr sz="2400">
                <a:solidFill>
                  <a:schemeClr val="tx1"/>
                </a:solidFill>
                <a:latin typeface="Times New Roman" pitchFamily="18" charset="0"/>
              </a:defRPr>
            </a:lvl7pPr>
            <a:lvl8pPr marL="3175000" defTabSz="901700" eaLnBrk="0" fontAlgn="base" hangingPunct="0">
              <a:spcBef>
                <a:spcPct val="0"/>
              </a:spcBef>
              <a:spcAft>
                <a:spcPct val="0"/>
              </a:spcAft>
              <a:defRPr sz="2400">
                <a:solidFill>
                  <a:schemeClr val="tx1"/>
                </a:solidFill>
                <a:latin typeface="Times New Roman" pitchFamily="18" charset="0"/>
              </a:defRPr>
            </a:lvl8pPr>
            <a:lvl9pPr marL="3632200" defTabSz="901700" eaLnBrk="0" fontAlgn="base" hangingPunct="0">
              <a:spcBef>
                <a:spcPct val="0"/>
              </a:spcBef>
              <a:spcAft>
                <a:spcPct val="0"/>
              </a:spcAft>
              <a:defRPr sz="2400">
                <a:solidFill>
                  <a:schemeClr val="tx1"/>
                </a:solidFill>
                <a:latin typeface="Times New Roman" pitchFamily="18" charset="0"/>
              </a:defRPr>
            </a:lvl9pPr>
          </a:lstStyle>
          <a:p>
            <a:pPr>
              <a:lnSpc>
                <a:spcPts val="1188"/>
              </a:lnSpc>
              <a:spcBef>
                <a:spcPts val="1188"/>
              </a:spcBef>
              <a:spcAft>
                <a:spcPts val="400"/>
              </a:spcAft>
            </a:pPr>
            <a:r>
              <a:rPr lang="en-US" altLang="en-US" sz="1400" b="1">
                <a:latin typeface="Arial" charset="0"/>
              </a:rPr>
              <a:t>Characterize the management practices  and software solutions that result in “best-in-class” performance</a:t>
            </a: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a:t>
            </a:r>
            <a:fld id="{62C8CD83-91CB-45FD-89B7-C0BD07DDBCA9}" type="slidenum">
              <a:rPr lang="en-US" altLang="en-US"/>
              <a:pPr/>
              <a:t>17</a:t>
            </a:fld>
            <a:endParaRPr lang="en-US" altLang="en-US" sz="1400">
              <a:latin typeface="Times New Roman" pitchFamily="18" charset="0"/>
            </a:endParaRPr>
          </a:p>
        </p:txBody>
      </p:sp>
      <p:sp>
        <p:nvSpPr>
          <p:cNvPr id="295938" name="Rectangle 2"/>
          <p:cNvSpPr>
            <a:spLocks noGrp="1" noChangeArrowheads="1"/>
          </p:cNvSpPr>
          <p:nvPr>
            <p:ph type="title"/>
          </p:nvPr>
        </p:nvSpPr>
        <p:spPr>
          <a:xfrm>
            <a:off x="381000" y="228600"/>
            <a:ext cx="8458200" cy="1143000"/>
          </a:xfrm>
        </p:spPr>
        <p:txBody>
          <a:bodyPr/>
          <a:lstStyle/>
          <a:p>
            <a:r>
              <a:rPr lang="en-US" altLang="en-US" sz="2400"/>
              <a:t>Supply Chain Operations Reference Model (SCOR): Boundaries</a:t>
            </a:r>
          </a:p>
        </p:txBody>
      </p:sp>
      <p:sp>
        <p:nvSpPr>
          <p:cNvPr id="295939" name="Rectangle 3"/>
          <p:cNvSpPr>
            <a:spLocks noGrp="1" noChangeArrowheads="1"/>
          </p:cNvSpPr>
          <p:nvPr>
            <p:ph type="body" idx="1"/>
          </p:nvPr>
        </p:nvSpPr>
        <p:spPr>
          <a:xfrm>
            <a:off x="304800" y="1524000"/>
            <a:ext cx="8305800" cy="5181600"/>
          </a:xfrm>
        </p:spPr>
        <p:txBody>
          <a:bodyPr/>
          <a:lstStyle/>
          <a:p>
            <a:pPr algn="just">
              <a:lnSpc>
                <a:spcPct val="80000"/>
              </a:lnSpc>
            </a:pPr>
            <a:r>
              <a:rPr lang="en-US" altLang="en-US" dirty="0">
                <a:solidFill>
                  <a:srgbClr val="000099"/>
                </a:solidFill>
                <a:latin typeface="+mj-lt"/>
                <a:cs typeface="Times New Roman" pitchFamily="18" charset="0"/>
              </a:rPr>
              <a:t>SCOR spans:</a:t>
            </a:r>
          </a:p>
          <a:p>
            <a:pPr lvl="1" algn="just">
              <a:lnSpc>
                <a:spcPct val="80000"/>
              </a:lnSpc>
            </a:pPr>
            <a:r>
              <a:rPr lang="en-US" altLang="en-US" dirty="0">
                <a:latin typeface="+mj-lt"/>
                <a:cs typeface="Times New Roman" pitchFamily="18" charset="0"/>
              </a:rPr>
              <a:t>	</a:t>
            </a:r>
            <a:r>
              <a:rPr lang="en-US" altLang="en-US" dirty="0">
                <a:effectLst>
                  <a:outerShdw blurRad="38100" dist="38100" dir="2700000" algn="tl">
                    <a:srgbClr val="000000">
                      <a:alpha val="43137"/>
                    </a:srgbClr>
                  </a:outerShdw>
                </a:effectLst>
                <a:latin typeface="+mj-lt"/>
                <a:cs typeface="Times New Roman" pitchFamily="18" charset="0"/>
              </a:rPr>
              <a:t>All customer interactions</a:t>
            </a:r>
            <a:r>
              <a:rPr lang="en-US" altLang="en-US" dirty="0">
                <a:latin typeface="+mj-lt"/>
                <a:cs typeface="Times New Roman" pitchFamily="18" charset="0"/>
              </a:rPr>
              <a:t>, from order entry through paid invoice.</a:t>
            </a:r>
          </a:p>
          <a:p>
            <a:pPr lvl="1" algn="just">
              <a:lnSpc>
                <a:spcPct val="80000"/>
              </a:lnSpc>
            </a:pPr>
            <a:r>
              <a:rPr lang="en-US" altLang="en-US" dirty="0">
                <a:latin typeface="+mj-lt"/>
                <a:cs typeface="Times New Roman" pitchFamily="18" charset="0"/>
              </a:rPr>
              <a:t>	</a:t>
            </a:r>
            <a:r>
              <a:rPr lang="en-US" altLang="en-US" dirty="0">
                <a:effectLst>
                  <a:outerShdw blurRad="38100" dist="38100" dir="2700000" algn="tl">
                    <a:srgbClr val="000000">
                      <a:alpha val="43137"/>
                    </a:srgbClr>
                  </a:outerShdw>
                </a:effectLst>
                <a:latin typeface="+mj-lt"/>
                <a:cs typeface="Times New Roman" pitchFamily="18" charset="0"/>
              </a:rPr>
              <a:t>All product (physical material and service) transactions</a:t>
            </a:r>
            <a:r>
              <a:rPr lang="en-US" altLang="en-US" dirty="0">
                <a:latin typeface="+mj-lt"/>
                <a:cs typeface="Times New Roman" pitchFamily="18" charset="0"/>
              </a:rPr>
              <a:t>, from supplier’s supplier to customer’s customer, including equipment, supplies, spare parts, bulk product, software, etc.</a:t>
            </a:r>
          </a:p>
          <a:p>
            <a:pPr lvl="1" algn="just">
              <a:lnSpc>
                <a:spcPct val="80000"/>
              </a:lnSpc>
            </a:pPr>
            <a:r>
              <a:rPr lang="en-US" altLang="en-US" dirty="0">
                <a:latin typeface="+mj-lt"/>
                <a:cs typeface="Times New Roman" pitchFamily="18" charset="0"/>
              </a:rPr>
              <a:t>	</a:t>
            </a:r>
            <a:r>
              <a:rPr lang="en-US" altLang="en-US" dirty="0">
                <a:effectLst>
                  <a:outerShdw blurRad="38100" dist="38100" dir="2700000" algn="tl">
                    <a:srgbClr val="000000">
                      <a:alpha val="43137"/>
                    </a:srgbClr>
                  </a:outerShdw>
                </a:effectLst>
                <a:latin typeface="+mj-lt"/>
                <a:cs typeface="Times New Roman" pitchFamily="18" charset="0"/>
              </a:rPr>
              <a:t>All market interactions</a:t>
            </a:r>
            <a:r>
              <a:rPr lang="en-US" altLang="en-US" dirty="0">
                <a:latin typeface="+mj-lt"/>
                <a:cs typeface="Times New Roman" pitchFamily="18" charset="0"/>
              </a:rPr>
              <a:t>, from the understanding of aggregate demand to the fulfillment of each order</a:t>
            </a:r>
          </a:p>
          <a:p>
            <a:pPr algn="just">
              <a:lnSpc>
                <a:spcPct val="80000"/>
              </a:lnSpc>
            </a:pPr>
            <a:r>
              <a:rPr lang="en-US" altLang="en-US" dirty="0">
                <a:solidFill>
                  <a:srgbClr val="000099"/>
                </a:solidFill>
                <a:latin typeface="+mj-lt"/>
                <a:cs typeface="Times New Roman" pitchFamily="18" charset="0"/>
              </a:rPr>
              <a:t>SCOR does not describe :</a:t>
            </a:r>
          </a:p>
          <a:p>
            <a:pPr lvl="1" algn="just">
              <a:lnSpc>
                <a:spcPct val="80000"/>
              </a:lnSpc>
            </a:pPr>
            <a:r>
              <a:rPr lang="en-US" altLang="en-US" dirty="0">
                <a:latin typeface="+mj-lt"/>
                <a:cs typeface="Times New Roman" pitchFamily="18" charset="0"/>
              </a:rPr>
              <a:t>Sales and marketing (demand generation)</a:t>
            </a:r>
          </a:p>
          <a:p>
            <a:pPr lvl="1" algn="just">
              <a:lnSpc>
                <a:spcPct val="80000"/>
              </a:lnSpc>
            </a:pPr>
            <a:r>
              <a:rPr lang="en-US" altLang="en-US" dirty="0">
                <a:latin typeface="+mj-lt"/>
                <a:cs typeface="Times New Roman" pitchFamily="18" charset="0"/>
              </a:rPr>
              <a:t>Research and technology development</a:t>
            </a:r>
          </a:p>
          <a:p>
            <a:pPr lvl="1" algn="just">
              <a:lnSpc>
                <a:spcPct val="80000"/>
              </a:lnSpc>
            </a:pPr>
            <a:r>
              <a:rPr lang="en-US" altLang="en-US" dirty="0">
                <a:latin typeface="+mj-lt"/>
                <a:cs typeface="Times New Roman" pitchFamily="18" charset="0"/>
              </a:rPr>
              <a:t>Product development</a:t>
            </a:r>
          </a:p>
          <a:p>
            <a:pPr lvl="1" algn="just">
              <a:lnSpc>
                <a:spcPct val="80000"/>
              </a:lnSpc>
            </a:pPr>
            <a:r>
              <a:rPr lang="en-US" altLang="en-US" dirty="0">
                <a:latin typeface="+mj-lt"/>
                <a:cs typeface="Times New Roman" pitchFamily="18" charset="0"/>
              </a:rPr>
              <a:t>Some elements of post-delivery customer support</a:t>
            </a: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3"/>
          <p:cNvSpPr>
            <a:spLocks noGrp="1"/>
          </p:cNvSpPr>
          <p:nvPr>
            <p:ph type="sldNum" sz="quarter" idx="10"/>
          </p:nvPr>
        </p:nvSpPr>
        <p:spPr/>
        <p:txBody>
          <a:bodyPr/>
          <a:lstStyle/>
          <a:p>
            <a:r>
              <a:rPr lang="en-US" altLang="en-US"/>
              <a:t>1-</a:t>
            </a:r>
            <a:fld id="{C960085A-7B99-4122-A00C-BA1B03E1C7B6}" type="slidenum">
              <a:rPr lang="en-US" altLang="en-US"/>
              <a:pPr/>
              <a:t>18</a:t>
            </a:fld>
            <a:endParaRPr lang="en-US" altLang="en-US" sz="1400">
              <a:latin typeface="Times New Roman" pitchFamily="18" charset="0"/>
            </a:endParaRPr>
          </a:p>
        </p:txBody>
      </p:sp>
      <p:sp>
        <p:nvSpPr>
          <p:cNvPr id="296962" name="Rectangle 2"/>
          <p:cNvSpPr>
            <a:spLocks noGrp="1" noChangeArrowheads="1"/>
          </p:cNvSpPr>
          <p:nvPr>
            <p:ph type="title"/>
          </p:nvPr>
        </p:nvSpPr>
        <p:spPr>
          <a:xfrm>
            <a:off x="457200" y="152400"/>
            <a:ext cx="8305800" cy="1143000"/>
          </a:xfrm>
        </p:spPr>
        <p:txBody>
          <a:bodyPr/>
          <a:lstStyle/>
          <a:p>
            <a:r>
              <a:rPr lang="en-US" altLang="en-US" sz="2400"/>
              <a:t>Supply Chain Operations Reference Model (SCOR): Basic Management Processes</a:t>
            </a:r>
          </a:p>
        </p:txBody>
      </p:sp>
      <p:sp>
        <p:nvSpPr>
          <p:cNvPr id="296963" name="Rectangle 3"/>
          <p:cNvSpPr>
            <a:spLocks noGrp="1" noChangeArrowheads="1"/>
          </p:cNvSpPr>
          <p:nvPr>
            <p:ph type="body" idx="1"/>
          </p:nvPr>
        </p:nvSpPr>
        <p:spPr/>
        <p:txBody>
          <a:bodyPr/>
          <a:lstStyle/>
          <a:p>
            <a:pPr algn="ctr">
              <a:buFont typeface="Monotype Sorts" pitchFamily="2" charset="2"/>
              <a:buNone/>
            </a:pPr>
            <a:r>
              <a:rPr lang="en-US" altLang="en-US" sz="1800" b="1"/>
              <a:t>Plan-Source-Make-Deliver-Return</a:t>
            </a:r>
          </a:p>
          <a:p>
            <a:pPr algn="ctr">
              <a:buFont typeface="Monotype Sorts" pitchFamily="2" charset="2"/>
              <a:buNone/>
            </a:pPr>
            <a:endParaRPr lang="en-US" altLang="en-US" sz="1800" b="1"/>
          </a:p>
        </p:txBody>
      </p:sp>
      <p:sp>
        <p:nvSpPr>
          <p:cNvPr id="296964" name="Freeform 4"/>
          <p:cNvSpPr>
            <a:spLocks/>
          </p:cNvSpPr>
          <p:nvPr/>
        </p:nvSpPr>
        <p:spPr bwMode="auto">
          <a:xfrm>
            <a:off x="609600" y="2971800"/>
            <a:ext cx="7788275" cy="812800"/>
          </a:xfrm>
          <a:custGeom>
            <a:avLst/>
            <a:gdLst>
              <a:gd name="T0" fmla="*/ 8 w 4905"/>
              <a:gd name="T1" fmla="*/ 543 h 632"/>
              <a:gd name="T2" fmla="*/ 567 w 4905"/>
              <a:gd name="T3" fmla="*/ 452 h 632"/>
              <a:gd name="T4" fmla="*/ 1066 w 4905"/>
              <a:gd name="T5" fmla="*/ 426 h 632"/>
              <a:gd name="T6" fmla="*/ 1530 w 4905"/>
              <a:gd name="T7" fmla="*/ 387 h 632"/>
              <a:gd name="T8" fmla="*/ 1899 w 4905"/>
              <a:gd name="T9" fmla="*/ 335 h 632"/>
              <a:gd name="T10" fmla="*/ 2193 w 4905"/>
              <a:gd name="T11" fmla="*/ 266 h 632"/>
              <a:gd name="T12" fmla="*/ 2342 w 4905"/>
              <a:gd name="T13" fmla="*/ 201 h 632"/>
              <a:gd name="T14" fmla="*/ 2390 w 4905"/>
              <a:gd name="T15" fmla="*/ 148 h 632"/>
              <a:gd name="T16" fmla="*/ 2404 w 4905"/>
              <a:gd name="T17" fmla="*/ 70 h 632"/>
              <a:gd name="T18" fmla="*/ 2342 w 4905"/>
              <a:gd name="T19" fmla="*/ 70 h 632"/>
              <a:gd name="T20" fmla="*/ 2453 w 4905"/>
              <a:gd name="T21" fmla="*/ 0 h 632"/>
              <a:gd name="T22" fmla="*/ 2562 w 4905"/>
              <a:gd name="T23" fmla="*/ 69 h 632"/>
              <a:gd name="T24" fmla="*/ 2494 w 4905"/>
              <a:gd name="T25" fmla="*/ 69 h 632"/>
              <a:gd name="T26" fmla="*/ 2513 w 4905"/>
              <a:gd name="T27" fmla="*/ 148 h 632"/>
              <a:gd name="T28" fmla="*/ 2602 w 4905"/>
              <a:gd name="T29" fmla="*/ 218 h 632"/>
              <a:gd name="T30" fmla="*/ 2814 w 4905"/>
              <a:gd name="T31" fmla="*/ 296 h 632"/>
              <a:gd name="T32" fmla="*/ 2985 w 4905"/>
              <a:gd name="T33" fmla="*/ 331 h 632"/>
              <a:gd name="T34" fmla="*/ 3285 w 4905"/>
              <a:gd name="T35" fmla="*/ 379 h 632"/>
              <a:gd name="T36" fmla="*/ 3600 w 4905"/>
              <a:gd name="T37" fmla="*/ 409 h 632"/>
              <a:gd name="T38" fmla="*/ 4084 w 4905"/>
              <a:gd name="T39" fmla="*/ 444 h 632"/>
              <a:gd name="T40" fmla="*/ 4570 w 4905"/>
              <a:gd name="T41" fmla="*/ 461 h 632"/>
              <a:gd name="T42" fmla="*/ 4904 w 4905"/>
              <a:gd name="T43" fmla="*/ 527 h 632"/>
              <a:gd name="T44" fmla="*/ 4884 w 4905"/>
              <a:gd name="T45" fmla="*/ 631 h 632"/>
              <a:gd name="T46" fmla="*/ 0 w 4905"/>
              <a:gd name="T47" fmla="*/ 631 h 632"/>
              <a:gd name="T48" fmla="*/ 8 w 4905"/>
              <a:gd name="T49" fmla="*/ 543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05" h="632">
                <a:moveTo>
                  <a:pt x="8" y="543"/>
                </a:moveTo>
                <a:lnTo>
                  <a:pt x="567" y="452"/>
                </a:lnTo>
                <a:lnTo>
                  <a:pt x="1066" y="426"/>
                </a:lnTo>
                <a:lnTo>
                  <a:pt x="1530" y="387"/>
                </a:lnTo>
                <a:lnTo>
                  <a:pt x="1899" y="335"/>
                </a:lnTo>
                <a:lnTo>
                  <a:pt x="2193" y="266"/>
                </a:lnTo>
                <a:lnTo>
                  <a:pt x="2342" y="201"/>
                </a:lnTo>
                <a:lnTo>
                  <a:pt x="2390" y="148"/>
                </a:lnTo>
                <a:lnTo>
                  <a:pt x="2404" y="70"/>
                </a:lnTo>
                <a:lnTo>
                  <a:pt x="2342" y="70"/>
                </a:lnTo>
                <a:lnTo>
                  <a:pt x="2453" y="0"/>
                </a:lnTo>
                <a:lnTo>
                  <a:pt x="2562" y="69"/>
                </a:lnTo>
                <a:lnTo>
                  <a:pt x="2494" y="69"/>
                </a:lnTo>
                <a:lnTo>
                  <a:pt x="2513" y="148"/>
                </a:lnTo>
                <a:lnTo>
                  <a:pt x="2602" y="218"/>
                </a:lnTo>
                <a:lnTo>
                  <a:pt x="2814" y="296"/>
                </a:lnTo>
                <a:lnTo>
                  <a:pt x="2985" y="331"/>
                </a:lnTo>
                <a:lnTo>
                  <a:pt x="3285" y="379"/>
                </a:lnTo>
                <a:lnTo>
                  <a:pt x="3600" y="409"/>
                </a:lnTo>
                <a:lnTo>
                  <a:pt x="4084" y="444"/>
                </a:lnTo>
                <a:lnTo>
                  <a:pt x="4570" y="461"/>
                </a:lnTo>
                <a:lnTo>
                  <a:pt x="4904" y="527"/>
                </a:lnTo>
                <a:lnTo>
                  <a:pt x="4884" y="631"/>
                </a:lnTo>
                <a:lnTo>
                  <a:pt x="0" y="631"/>
                </a:lnTo>
                <a:lnTo>
                  <a:pt x="8" y="543"/>
                </a:lnTo>
              </a:path>
            </a:pathLst>
          </a:custGeom>
          <a:gradFill rotWithShape="0">
            <a:gsLst>
              <a:gs pos="0">
                <a:srgbClr val="FFFFFF">
                  <a:gamma/>
                  <a:shade val="0"/>
                  <a:invGamma/>
                </a:srgbClr>
              </a:gs>
              <a:gs pos="100000">
                <a:srgbClr val="FFFFFF"/>
              </a:gs>
            </a:gsLst>
            <a:lin ang="5400000" scaled="1"/>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6965" name="Line 5"/>
          <p:cNvSpPr>
            <a:spLocks noChangeShapeType="1"/>
          </p:cNvSpPr>
          <p:nvPr/>
        </p:nvSpPr>
        <p:spPr bwMode="auto">
          <a:xfrm flipV="1">
            <a:off x="7778750" y="3001963"/>
            <a:ext cx="0" cy="1417637"/>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66" name="Line 6"/>
          <p:cNvSpPr>
            <a:spLocks noChangeShapeType="1"/>
          </p:cNvSpPr>
          <p:nvPr/>
        </p:nvSpPr>
        <p:spPr bwMode="auto">
          <a:xfrm flipV="1">
            <a:off x="2924175" y="2962275"/>
            <a:ext cx="0" cy="1417638"/>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67" name="Line 7"/>
          <p:cNvSpPr>
            <a:spLocks noChangeShapeType="1"/>
          </p:cNvSpPr>
          <p:nvPr/>
        </p:nvSpPr>
        <p:spPr bwMode="auto">
          <a:xfrm flipV="1">
            <a:off x="6130925" y="3001963"/>
            <a:ext cx="0" cy="1417637"/>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68" name="Line 8"/>
          <p:cNvSpPr>
            <a:spLocks noChangeShapeType="1"/>
          </p:cNvSpPr>
          <p:nvPr/>
        </p:nvSpPr>
        <p:spPr bwMode="auto">
          <a:xfrm flipV="1">
            <a:off x="1216025" y="2947988"/>
            <a:ext cx="0" cy="1417637"/>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69" name="Rectangle 9"/>
          <p:cNvSpPr>
            <a:spLocks noChangeArrowheads="1"/>
          </p:cNvSpPr>
          <p:nvPr/>
        </p:nvSpPr>
        <p:spPr bwMode="auto">
          <a:xfrm>
            <a:off x="0" y="3962400"/>
            <a:ext cx="1143000" cy="495300"/>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893" tIns="34447" rIns="68893" bIns="34447">
            <a:spAutoFit/>
          </a:bodyPr>
          <a:lstStyle>
            <a:lvl1pPr defTabSz="508000">
              <a:defRPr sz="2400">
                <a:solidFill>
                  <a:schemeClr val="tx1"/>
                </a:solidFill>
                <a:latin typeface="Times New Roman" pitchFamily="18" charset="0"/>
              </a:defRPr>
            </a:lvl1pPr>
            <a:lvl2pPr marL="338138" defTabSz="508000">
              <a:defRPr sz="2400">
                <a:solidFill>
                  <a:schemeClr val="tx1"/>
                </a:solidFill>
                <a:latin typeface="Times New Roman" pitchFamily="18" charset="0"/>
              </a:defRPr>
            </a:lvl2pPr>
            <a:lvl3pPr marL="676275" defTabSz="508000">
              <a:defRPr sz="2400">
                <a:solidFill>
                  <a:schemeClr val="tx1"/>
                </a:solidFill>
                <a:latin typeface="Times New Roman" pitchFamily="18" charset="0"/>
              </a:defRPr>
            </a:lvl3pPr>
            <a:lvl4pPr marL="1012825" defTabSz="508000">
              <a:defRPr sz="2400">
                <a:solidFill>
                  <a:schemeClr val="tx1"/>
                </a:solidFill>
                <a:latin typeface="Times New Roman" pitchFamily="18" charset="0"/>
              </a:defRPr>
            </a:lvl4pPr>
            <a:lvl5pPr marL="1352550" defTabSz="508000">
              <a:defRPr sz="2400">
                <a:solidFill>
                  <a:schemeClr val="tx1"/>
                </a:solidFill>
                <a:latin typeface="Times New Roman" pitchFamily="18" charset="0"/>
              </a:defRPr>
            </a:lvl5pPr>
            <a:lvl6pPr marL="1809750" defTabSz="508000" eaLnBrk="0" fontAlgn="base" hangingPunct="0">
              <a:spcBef>
                <a:spcPct val="0"/>
              </a:spcBef>
              <a:spcAft>
                <a:spcPct val="0"/>
              </a:spcAft>
              <a:defRPr sz="2400">
                <a:solidFill>
                  <a:schemeClr val="tx1"/>
                </a:solidFill>
                <a:latin typeface="Times New Roman" pitchFamily="18" charset="0"/>
              </a:defRPr>
            </a:lvl6pPr>
            <a:lvl7pPr marL="2266950" defTabSz="508000" eaLnBrk="0" fontAlgn="base" hangingPunct="0">
              <a:spcBef>
                <a:spcPct val="0"/>
              </a:spcBef>
              <a:spcAft>
                <a:spcPct val="0"/>
              </a:spcAft>
              <a:defRPr sz="2400">
                <a:solidFill>
                  <a:schemeClr val="tx1"/>
                </a:solidFill>
                <a:latin typeface="Times New Roman" pitchFamily="18" charset="0"/>
              </a:defRPr>
            </a:lvl7pPr>
            <a:lvl8pPr marL="2724150" defTabSz="508000" eaLnBrk="0" fontAlgn="base" hangingPunct="0">
              <a:spcBef>
                <a:spcPct val="0"/>
              </a:spcBef>
              <a:spcAft>
                <a:spcPct val="0"/>
              </a:spcAft>
              <a:defRPr sz="2400">
                <a:solidFill>
                  <a:schemeClr val="tx1"/>
                </a:solidFill>
                <a:latin typeface="Times New Roman" pitchFamily="18" charset="0"/>
              </a:defRPr>
            </a:lvl8pPr>
            <a:lvl9pPr marL="3181350" defTabSz="5080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b="1">
                <a:solidFill>
                  <a:srgbClr val="FFFFFF"/>
                </a:solidFill>
                <a:latin typeface="Arial" charset="0"/>
              </a:rPr>
              <a:t>Supplier’s</a:t>
            </a:r>
            <a:br>
              <a:rPr lang="en-US" altLang="en-US" sz="1400" b="1">
                <a:solidFill>
                  <a:srgbClr val="FFFFFF"/>
                </a:solidFill>
                <a:latin typeface="Arial" charset="0"/>
              </a:rPr>
            </a:br>
            <a:r>
              <a:rPr lang="en-US" altLang="en-US" sz="1400" b="1">
                <a:solidFill>
                  <a:srgbClr val="FFFFFF"/>
                </a:solidFill>
                <a:latin typeface="Arial" charset="0"/>
              </a:rPr>
              <a:t>Supplier</a:t>
            </a:r>
          </a:p>
        </p:txBody>
      </p:sp>
      <p:sp>
        <p:nvSpPr>
          <p:cNvPr id="296970" name="Line 10"/>
          <p:cNvSpPr>
            <a:spLocks noChangeShapeType="1"/>
          </p:cNvSpPr>
          <p:nvPr/>
        </p:nvSpPr>
        <p:spPr bwMode="auto">
          <a:xfrm>
            <a:off x="2487613" y="3797300"/>
            <a:ext cx="28575" cy="238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71" name="Line 11"/>
          <p:cNvSpPr>
            <a:spLocks noChangeShapeType="1"/>
          </p:cNvSpPr>
          <p:nvPr/>
        </p:nvSpPr>
        <p:spPr bwMode="auto">
          <a:xfrm flipV="1">
            <a:off x="2498725" y="3775075"/>
            <a:ext cx="42863" cy="317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72" name="Rectangle 12"/>
          <p:cNvSpPr>
            <a:spLocks noChangeArrowheads="1"/>
          </p:cNvSpPr>
          <p:nvPr/>
        </p:nvSpPr>
        <p:spPr bwMode="auto">
          <a:xfrm>
            <a:off x="1871663" y="3656013"/>
            <a:ext cx="487362" cy="14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Make</a:t>
            </a:r>
          </a:p>
        </p:txBody>
      </p:sp>
      <p:sp>
        <p:nvSpPr>
          <p:cNvPr id="296973" name="Oval 13"/>
          <p:cNvSpPr>
            <a:spLocks noChangeArrowheads="1"/>
          </p:cNvSpPr>
          <p:nvPr/>
        </p:nvSpPr>
        <p:spPr bwMode="auto">
          <a:xfrm>
            <a:off x="4970463" y="3478213"/>
            <a:ext cx="1228725" cy="41751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74" name="Rectangle 14"/>
          <p:cNvSpPr>
            <a:spLocks noChangeArrowheads="1"/>
          </p:cNvSpPr>
          <p:nvPr/>
        </p:nvSpPr>
        <p:spPr bwMode="auto">
          <a:xfrm>
            <a:off x="5176838" y="3575050"/>
            <a:ext cx="814387"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447" tIns="17223" rIns="34447" bIns="17223">
            <a:spAutoFit/>
          </a:bodyPr>
          <a:lstStyle>
            <a:lvl1pPr defTabSz="127000">
              <a:defRPr sz="2400">
                <a:solidFill>
                  <a:schemeClr val="tx1"/>
                </a:solidFill>
                <a:latin typeface="Times New Roman" pitchFamily="18" charset="0"/>
              </a:defRPr>
            </a:lvl1pPr>
            <a:lvl2pPr marL="169863" defTabSz="127000">
              <a:defRPr sz="2400">
                <a:solidFill>
                  <a:schemeClr val="tx1"/>
                </a:solidFill>
                <a:latin typeface="Times New Roman" pitchFamily="18" charset="0"/>
              </a:defRPr>
            </a:lvl2pPr>
            <a:lvl3pPr marL="338138" defTabSz="127000">
              <a:defRPr sz="2400">
                <a:solidFill>
                  <a:schemeClr val="tx1"/>
                </a:solidFill>
                <a:latin typeface="Times New Roman" pitchFamily="18" charset="0"/>
              </a:defRPr>
            </a:lvl3pPr>
            <a:lvl4pPr marL="508000" defTabSz="127000">
              <a:defRPr sz="2400">
                <a:solidFill>
                  <a:schemeClr val="tx1"/>
                </a:solidFill>
                <a:latin typeface="Times New Roman" pitchFamily="18" charset="0"/>
              </a:defRPr>
            </a:lvl4pPr>
            <a:lvl5pPr marL="676275" defTabSz="127000">
              <a:defRPr sz="2400">
                <a:solidFill>
                  <a:schemeClr val="tx1"/>
                </a:solidFill>
                <a:latin typeface="Times New Roman" pitchFamily="18" charset="0"/>
              </a:defRPr>
            </a:lvl5pPr>
            <a:lvl6pPr marL="1133475" defTabSz="127000" eaLnBrk="0" fontAlgn="base" hangingPunct="0">
              <a:spcBef>
                <a:spcPct val="0"/>
              </a:spcBef>
              <a:spcAft>
                <a:spcPct val="0"/>
              </a:spcAft>
              <a:defRPr sz="2400">
                <a:solidFill>
                  <a:schemeClr val="tx1"/>
                </a:solidFill>
                <a:latin typeface="Times New Roman" pitchFamily="18" charset="0"/>
              </a:defRPr>
            </a:lvl6pPr>
            <a:lvl7pPr marL="1590675" defTabSz="127000" eaLnBrk="0" fontAlgn="base" hangingPunct="0">
              <a:spcBef>
                <a:spcPct val="0"/>
              </a:spcBef>
              <a:spcAft>
                <a:spcPct val="0"/>
              </a:spcAft>
              <a:defRPr sz="2400">
                <a:solidFill>
                  <a:schemeClr val="tx1"/>
                </a:solidFill>
                <a:latin typeface="Times New Roman" pitchFamily="18" charset="0"/>
              </a:defRPr>
            </a:lvl7pPr>
            <a:lvl8pPr marL="2047875" defTabSz="127000" eaLnBrk="0" fontAlgn="base" hangingPunct="0">
              <a:spcBef>
                <a:spcPct val="0"/>
              </a:spcBef>
              <a:spcAft>
                <a:spcPct val="0"/>
              </a:spcAft>
              <a:defRPr sz="2400">
                <a:solidFill>
                  <a:schemeClr val="tx1"/>
                </a:solidFill>
                <a:latin typeface="Times New Roman" pitchFamily="18" charset="0"/>
              </a:defRPr>
            </a:lvl8pPr>
            <a:lvl9pPr marL="2505075" defTabSz="1270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b="1">
                <a:solidFill>
                  <a:schemeClr val="bg2"/>
                </a:solidFill>
                <a:latin typeface="Arial" charset="0"/>
              </a:rPr>
              <a:t>Deliver</a:t>
            </a:r>
          </a:p>
        </p:txBody>
      </p:sp>
      <p:sp>
        <p:nvSpPr>
          <p:cNvPr id="296975" name="Oval 15"/>
          <p:cNvSpPr>
            <a:spLocks noChangeArrowheads="1"/>
          </p:cNvSpPr>
          <p:nvPr/>
        </p:nvSpPr>
        <p:spPr bwMode="auto">
          <a:xfrm>
            <a:off x="7693025" y="3625850"/>
            <a:ext cx="728663"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76" name="Oval 16"/>
          <p:cNvSpPr>
            <a:spLocks noChangeArrowheads="1"/>
          </p:cNvSpPr>
          <p:nvPr/>
        </p:nvSpPr>
        <p:spPr bwMode="auto">
          <a:xfrm>
            <a:off x="2820988" y="3478213"/>
            <a:ext cx="1231900" cy="41751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77" name="Rectangle 17"/>
          <p:cNvSpPr>
            <a:spLocks noChangeArrowheads="1"/>
          </p:cNvSpPr>
          <p:nvPr/>
        </p:nvSpPr>
        <p:spPr bwMode="auto">
          <a:xfrm>
            <a:off x="3033713" y="3575050"/>
            <a:ext cx="80962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447" tIns="17223" rIns="34447" bIns="17223">
            <a:spAutoFit/>
          </a:bodyPr>
          <a:lstStyle>
            <a:lvl1pPr defTabSz="127000">
              <a:defRPr sz="2400">
                <a:solidFill>
                  <a:schemeClr val="tx1"/>
                </a:solidFill>
                <a:latin typeface="Times New Roman" pitchFamily="18" charset="0"/>
              </a:defRPr>
            </a:lvl1pPr>
            <a:lvl2pPr marL="169863" defTabSz="127000">
              <a:defRPr sz="2400">
                <a:solidFill>
                  <a:schemeClr val="tx1"/>
                </a:solidFill>
                <a:latin typeface="Times New Roman" pitchFamily="18" charset="0"/>
              </a:defRPr>
            </a:lvl2pPr>
            <a:lvl3pPr marL="338138" defTabSz="127000">
              <a:defRPr sz="2400">
                <a:solidFill>
                  <a:schemeClr val="tx1"/>
                </a:solidFill>
                <a:latin typeface="Times New Roman" pitchFamily="18" charset="0"/>
              </a:defRPr>
            </a:lvl3pPr>
            <a:lvl4pPr marL="508000" defTabSz="127000">
              <a:defRPr sz="2400">
                <a:solidFill>
                  <a:schemeClr val="tx1"/>
                </a:solidFill>
                <a:latin typeface="Times New Roman" pitchFamily="18" charset="0"/>
              </a:defRPr>
            </a:lvl4pPr>
            <a:lvl5pPr marL="676275" defTabSz="127000">
              <a:defRPr sz="2400">
                <a:solidFill>
                  <a:schemeClr val="tx1"/>
                </a:solidFill>
                <a:latin typeface="Times New Roman" pitchFamily="18" charset="0"/>
              </a:defRPr>
            </a:lvl5pPr>
            <a:lvl6pPr marL="1133475" defTabSz="127000" eaLnBrk="0" fontAlgn="base" hangingPunct="0">
              <a:spcBef>
                <a:spcPct val="0"/>
              </a:spcBef>
              <a:spcAft>
                <a:spcPct val="0"/>
              </a:spcAft>
              <a:defRPr sz="2400">
                <a:solidFill>
                  <a:schemeClr val="tx1"/>
                </a:solidFill>
                <a:latin typeface="Times New Roman" pitchFamily="18" charset="0"/>
              </a:defRPr>
            </a:lvl6pPr>
            <a:lvl7pPr marL="1590675" defTabSz="127000" eaLnBrk="0" fontAlgn="base" hangingPunct="0">
              <a:spcBef>
                <a:spcPct val="0"/>
              </a:spcBef>
              <a:spcAft>
                <a:spcPct val="0"/>
              </a:spcAft>
              <a:defRPr sz="2400">
                <a:solidFill>
                  <a:schemeClr val="tx1"/>
                </a:solidFill>
                <a:latin typeface="Times New Roman" pitchFamily="18" charset="0"/>
              </a:defRPr>
            </a:lvl7pPr>
            <a:lvl8pPr marL="2047875" defTabSz="127000" eaLnBrk="0" fontAlgn="base" hangingPunct="0">
              <a:spcBef>
                <a:spcPct val="0"/>
              </a:spcBef>
              <a:spcAft>
                <a:spcPct val="0"/>
              </a:spcAft>
              <a:defRPr sz="2400">
                <a:solidFill>
                  <a:schemeClr val="tx1"/>
                </a:solidFill>
                <a:latin typeface="Times New Roman" pitchFamily="18" charset="0"/>
              </a:defRPr>
            </a:lvl8pPr>
            <a:lvl9pPr marL="2505075" defTabSz="1270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b="1">
                <a:solidFill>
                  <a:schemeClr val="bg2"/>
                </a:solidFill>
                <a:latin typeface="Arial" charset="0"/>
              </a:rPr>
              <a:t>Source</a:t>
            </a:r>
          </a:p>
        </p:txBody>
      </p:sp>
      <p:sp>
        <p:nvSpPr>
          <p:cNvPr id="296978" name="Oval 18"/>
          <p:cNvSpPr>
            <a:spLocks noChangeArrowheads="1"/>
          </p:cNvSpPr>
          <p:nvPr/>
        </p:nvSpPr>
        <p:spPr bwMode="auto">
          <a:xfrm>
            <a:off x="3903663" y="3478213"/>
            <a:ext cx="1235075" cy="41751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79" name="Rectangle 19"/>
          <p:cNvSpPr>
            <a:spLocks noChangeArrowheads="1"/>
          </p:cNvSpPr>
          <p:nvPr/>
        </p:nvSpPr>
        <p:spPr bwMode="auto">
          <a:xfrm>
            <a:off x="4113213" y="3575050"/>
            <a:ext cx="814387"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447" tIns="17223" rIns="34447" bIns="17223">
            <a:spAutoFit/>
          </a:bodyPr>
          <a:lstStyle>
            <a:lvl1pPr defTabSz="127000">
              <a:defRPr sz="2400">
                <a:solidFill>
                  <a:schemeClr val="tx1"/>
                </a:solidFill>
                <a:latin typeface="Times New Roman" pitchFamily="18" charset="0"/>
              </a:defRPr>
            </a:lvl1pPr>
            <a:lvl2pPr marL="169863" defTabSz="127000">
              <a:defRPr sz="2400">
                <a:solidFill>
                  <a:schemeClr val="tx1"/>
                </a:solidFill>
                <a:latin typeface="Times New Roman" pitchFamily="18" charset="0"/>
              </a:defRPr>
            </a:lvl2pPr>
            <a:lvl3pPr marL="338138" defTabSz="127000">
              <a:defRPr sz="2400">
                <a:solidFill>
                  <a:schemeClr val="tx1"/>
                </a:solidFill>
                <a:latin typeface="Times New Roman" pitchFamily="18" charset="0"/>
              </a:defRPr>
            </a:lvl3pPr>
            <a:lvl4pPr marL="508000" defTabSz="127000">
              <a:defRPr sz="2400">
                <a:solidFill>
                  <a:schemeClr val="tx1"/>
                </a:solidFill>
                <a:latin typeface="Times New Roman" pitchFamily="18" charset="0"/>
              </a:defRPr>
            </a:lvl4pPr>
            <a:lvl5pPr marL="676275" defTabSz="127000">
              <a:defRPr sz="2400">
                <a:solidFill>
                  <a:schemeClr val="tx1"/>
                </a:solidFill>
                <a:latin typeface="Times New Roman" pitchFamily="18" charset="0"/>
              </a:defRPr>
            </a:lvl5pPr>
            <a:lvl6pPr marL="1133475" defTabSz="127000" eaLnBrk="0" fontAlgn="base" hangingPunct="0">
              <a:spcBef>
                <a:spcPct val="0"/>
              </a:spcBef>
              <a:spcAft>
                <a:spcPct val="0"/>
              </a:spcAft>
              <a:defRPr sz="2400">
                <a:solidFill>
                  <a:schemeClr val="tx1"/>
                </a:solidFill>
                <a:latin typeface="Times New Roman" pitchFamily="18" charset="0"/>
              </a:defRPr>
            </a:lvl6pPr>
            <a:lvl7pPr marL="1590675" defTabSz="127000" eaLnBrk="0" fontAlgn="base" hangingPunct="0">
              <a:spcBef>
                <a:spcPct val="0"/>
              </a:spcBef>
              <a:spcAft>
                <a:spcPct val="0"/>
              </a:spcAft>
              <a:defRPr sz="2400">
                <a:solidFill>
                  <a:schemeClr val="tx1"/>
                </a:solidFill>
                <a:latin typeface="Times New Roman" pitchFamily="18" charset="0"/>
              </a:defRPr>
            </a:lvl7pPr>
            <a:lvl8pPr marL="2047875" defTabSz="127000" eaLnBrk="0" fontAlgn="base" hangingPunct="0">
              <a:spcBef>
                <a:spcPct val="0"/>
              </a:spcBef>
              <a:spcAft>
                <a:spcPct val="0"/>
              </a:spcAft>
              <a:defRPr sz="2400">
                <a:solidFill>
                  <a:schemeClr val="tx1"/>
                </a:solidFill>
                <a:latin typeface="Times New Roman" pitchFamily="18" charset="0"/>
              </a:defRPr>
            </a:lvl8pPr>
            <a:lvl9pPr marL="2505075" defTabSz="1270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b="1">
                <a:solidFill>
                  <a:schemeClr val="bg2"/>
                </a:solidFill>
                <a:latin typeface="Arial" charset="0"/>
              </a:rPr>
              <a:t>Make</a:t>
            </a:r>
          </a:p>
        </p:txBody>
      </p:sp>
      <p:sp>
        <p:nvSpPr>
          <p:cNvPr id="296980" name="Oval 20"/>
          <p:cNvSpPr>
            <a:spLocks noChangeArrowheads="1"/>
          </p:cNvSpPr>
          <p:nvPr/>
        </p:nvSpPr>
        <p:spPr bwMode="auto">
          <a:xfrm>
            <a:off x="1730375" y="3625850"/>
            <a:ext cx="728663"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81" name="Rectangle 21"/>
          <p:cNvSpPr>
            <a:spLocks noChangeArrowheads="1"/>
          </p:cNvSpPr>
          <p:nvPr/>
        </p:nvSpPr>
        <p:spPr bwMode="auto">
          <a:xfrm>
            <a:off x="7258050" y="3644900"/>
            <a:ext cx="485775" cy="14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Deliver</a:t>
            </a:r>
          </a:p>
        </p:txBody>
      </p:sp>
      <p:sp>
        <p:nvSpPr>
          <p:cNvPr id="296982" name="Oval 22"/>
          <p:cNvSpPr>
            <a:spLocks noChangeArrowheads="1"/>
          </p:cNvSpPr>
          <p:nvPr/>
        </p:nvSpPr>
        <p:spPr bwMode="auto">
          <a:xfrm>
            <a:off x="7123113" y="3625850"/>
            <a:ext cx="730250"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83" name="Oval 23"/>
          <p:cNvSpPr>
            <a:spLocks noChangeArrowheads="1"/>
          </p:cNvSpPr>
          <p:nvPr/>
        </p:nvSpPr>
        <p:spPr bwMode="auto">
          <a:xfrm>
            <a:off x="6567488" y="3625850"/>
            <a:ext cx="730250"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84" name="Rectangle 24"/>
          <p:cNvSpPr>
            <a:spLocks noChangeArrowheads="1"/>
          </p:cNvSpPr>
          <p:nvPr/>
        </p:nvSpPr>
        <p:spPr bwMode="auto">
          <a:xfrm>
            <a:off x="6716713" y="3644900"/>
            <a:ext cx="485775" cy="14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Make</a:t>
            </a:r>
          </a:p>
        </p:txBody>
      </p:sp>
      <p:sp>
        <p:nvSpPr>
          <p:cNvPr id="296985" name="Rectangle 25"/>
          <p:cNvSpPr>
            <a:spLocks noChangeArrowheads="1"/>
          </p:cNvSpPr>
          <p:nvPr/>
        </p:nvSpPr>
        <p:spPr bwMode="auto">
          <a:xfrm>
            <a:off x="6151563" y="3644900"/>
            <a:ext cx="485775" cy="14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Source</a:t>
            </a:r>
          </a:p>
        </p:txBody>
      </p:sp>
      <p:sp>
        <p:nvSpPr>
          <p:cNvPr id="296986" name="Oval 26"/>
          <p:cNvSpPr>
            <a:spLocks noChangeArrowheads="1"/>
          </p:cNvSpPr>
          <p:nvPr/>
        </p:nvSpPr>
        <p:spPr bwMode="auto">
          <a:xfrm>
            <a:off x="6061075" y="3625850"/>
            <a:ext cx="725488"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87" name="Oval 27"/>
          <p:cNvSpPr>
            <a:spLocks noChangeArrowheads="1"/>
          </p:cNvSpPr>
          <p:nvPr/>
        </p:nvSpPr>
        <p:spPr bwMode="auto">
          <a:xfrm>
            <a:off x="555625" y="3625850"/>
            <a:ext cx="727075"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88" name="Rectangle 28"/>
          <p:cNvSpPr>
            <a:spLocks noChangeArrowheads="1"/>
          </p:cNvSpPr>
          <p:nvPr/>
        </p:nvSpPr>
        <p:spPr bwMode="auto">
          <a:xfrm>
            <a:off x="687388" y="3656013"/>
            <a:ext cx="485775" cy="14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Deliver</a:t>
            </a:r>
          </a:p>
        </p:txBody>
      </p:sp>
      <p:sp>
        <p:nvSpPr>
          <p:cNvPr id="296989" name="Rectangle 29"/>
          <p:cNvSpPr>
            <a:spLocks noChangeArrowheads="1"/>
          </p:cNvSpPr>
          <p:nvPr/>
        </p:nvSpPr>
        <p:spPr bwMode="auto">
          <a:xfrm>
            <a:off x="7829550" y="3644900"/>
            <a:ext cx="485775" cy="14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Source</a:t>
            </a:r>
          </a:p>
        </p:txBody>
      </p:sp>
      <p:sp>
        <p:nvSpPr>
          <p:cNvPr id="296990" name="Oval 30"/>
          <p:cNvSpPr>
            <a:spLocks noChangeArrowheads="1"/>
          </p:cNvSpPr>
          <p:nvPr/>
        </p:nvSpPr>
        <p:spPr bwMode="auto">
          <a:xfrm>
            <a:off x="2287588" y="3625850"/>
            <a:ext cx="728662"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p>
            <a:endParaRPr lang="en-US"/>
          </a:p>
        </p:txBody>
      </p:sp>
      <p:sp>
        <p:nvSpPr>
          <p:cNvPr id="296991" name="Rectangle 31"/>
          <p:cNvSpPr>
            <a:spLocks noChangeArrowheads="1"/>
          </p:cNvSpPr>
          <p:nvPr/>
        </p:nvSpPr>
        <p:spPr bwMode="auto">
          <a:xfrm>
            <a:off x="2411413" y="3656013"/>
            <a:ext cx="488950" cy="14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Deliver</a:t>
            </a:r>
          </a:p>
        </p:txBody>
      </p:sp>
      <p:sp>
        <p:nvSpPr>
          <p:cNvPr id="296992" name="Oval 32"/>
          <p:cNvSpPr>
            <a:spLocks noChangeArrowheads="1"/>
          </p:cNvSpPr>
          <p:nvPr/>
        </p:nvSpPr>
        <p:spPr bwMode="auto">
          <a:xfrm>
            <a:off x="1136650" y="3625850"/>
            <a:ext cx="727075"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3" name="Rectangle 33"/>
          <p:cNvSpPr>
            <a:spLocks noChangeArrowheads="1"/>
          </p:cNvSpPr>
          <p:nvPr/>
        </p:nvSpPr>
        <p:spPr bwMode="auto">
          <a:xfrm>
            <a:off x="1260475" y="3659188"/>
            <a:ext cx="485775" cy="14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Source</a:t>
            </a:r>
          </a:p>
        </p:txBody>
      </p:sp>
      <p:sp>
        <p:nvSpPr>
          <p:cNvPr id="296994" name="Rectangle 34"/>
          <p:cNvSpPr>
            <a:spLocks noChangeArrowheads="1"/>
          </p:cNvSpPr>
          <p:nvPr/>
        </p:nvSpPr>
        <p:spPr bwMode="auto">
          <a:xfrm>
            <a:off x="7924800" y="4038600"/>
            <a:ext cx="1219200" cy="495300"/>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893" tIns="34447" rIns="68893" bIns="34447">
            <a:spAutoFit/>
          </a:bodyPr>
          <a:lstStyle>
            <a:lvl1pPr defTabSz="508000">
              <a:defRPr sz="2400">
                <a:solidFill>
                  <a:schemeClr val="tx1"/>
                </a:solidFill>
                <a:latin typeface="Times New Roman" pitchFamily="18" charset="0"/>
              </a:defRPr>
            </a:lvl1pPr>
            <a:lvl2pPr marL="338138" defTabSz="508000">
              <a:defRPr sz="2400">
                <a:solidFill>
                  <a:schemeClr val="tx1"/>
                </a:solidFill>
                <a:latin typeface="Times New Roman" pitchFamily="18" charset="0"/>
              </a:defRPr>
            </a:lvl2pPr>
            <a:lvl3pPr marL="676275" defTabSz="508000">
              <a:defRPr sz="2400">
                <a:solidFill>
                  <a:schemeClr val="tx1"/>
                </a:solidFill>
                <a:latin typeface="Times New Roman" pitchFamily="18" charset="0"/>
              </a:defRPr>
            </a:lvl3pPr>
            <a:lvl4pPr marL="1012825" defTabSz="508000">
              <a:defRPr sz="2400">
                <a:solidFill>
                  <a:schemeClr val="tx1"/>
                </a:solidFill>
                <a:latin typeface="Times New Roman" pitchFamily="18" charset="0"/>
              </a:defRPr>
            </a:lvl4pPr>
            <a:lvl5pPr marL="1352550" defTabSz="508000">
              <a:defRPr sz="2400">
                <a:solidFill>
                  <a:schemeClr val="tx1"/>
                </a:solidFill>
                <a:latin typeface="Times New Roman" pitchFamily="18" charset="0"/>
              </a:defRPr>
            </a:lvl5pPr>
            <a:lvl6pPr marL="1809750" defTabSz="508000" eaLnBrk="0" fontAlgn="base" hangingPunct="0">
              <a:spcBef>
                <a:spcPct val="0"/>
              </a:spcBef>
              <a:spcAft>
                <a:spcPct val="0"/>
              </a:spcAft>
              <a:defRPr sz="2400">
                <a:solidFill>
                  <a:schemeClr val="tx1"/>
                </a:solidFill>
                <a:latin typeface="Times New Roman" pitchFamily="18" charset="0"/>
              </a:defRPr>
            </a:lvl6pPr>
            <a:lvl7pPr marL="2266950" defTabSz="508000" eaLnBrk="0" fontAlgn="base" hangingPunct="0">
              <a:spcBef>
                <a:spcPct val="0"/>
              </a:spcBef>
              <a:spcAft>
                <a:spcPct val="0"/>
              </a:spcAft>
              <a:defRPr sz="2400">
                <a:solidFill>
                  <a:schemeClr val="tx1"/>
                </a:solidFill>
                <a:latin typeface="Times New Roman" pitchFamily="18" charset="0"/>
              </a:defRPr>
            </a:lvl7pPr>
            <a:lvl8pPr marL="2724150" defTabSz="508000" eaLnBrk="0" fontAlgn="base" hangingPunct="0">
              <a:spcBef>
                <a:spcPct val="0"/>
              </a:spcBef>
              <a:spcAft>
                <a:spcPct val="0"/>
              </a:spcAft>
              <a:defRPr sz="2400">
                <a:solidFill>
                  <a:schemeClr val="tx1"/>
                </a:solidFill>
                <a:latin typeface="Times New Roman" pitchFamily="18" charset="0"/>
              </a:defRPr>
            </a:lvl8pPr>
            <a:lvl9pPr marL="3181350" defTabSz="5080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b="1">
                <a:solidFill>
                  <a:srgbClr val="FFFFFF"/>
                </a:solidFill>
                <a:latin typeface="Arial" charset="0"/>
              </a:rPr>
              <a:t>Customer’s Customer</a:t>
            </a:r>
          </a:p>
        </p:txBody>
      </p:sp>
      <p:sp>
        <p:nvSpPr>
          <p:cNvPr id="296995" name="Rectangle 35"/>
          <p:cNvSpPr>
            <a:spLocks noChangeArrowheads="1"/>
          </p:cNvSpPr>
          <p:nvPr/>
        </p:nvSpPr>
        <p:spPr bwMode="auto">
          <a:xfrm>
            <a:off x="3810000" y="2590800"/>
            <a:ext cx="1360488" cy="2825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893" tIns="34447" rIns="68893" bIns="34447">
            <a:spAutoFit/>
          </a:bodyPr>
          <a:lstStyle>
            <a:lvl1pPr defTabSz="508000">
              <a:defRPr sz="2400">
                <a:solidFill>
                  <a:schemeClr val="tx1"/>
                </a:solidFill>
                <a:latin typeface="Times New Roman" pitchFamily="18" charset="0"/>
              </a:defRPr>
            </a:lvl1pPr>
            <a:lvl2pPr marL="338138" defTabSz="508000">
              <a:defRPr sz="2400">
                <a:solidFill>
                  <a:schemeClr val="tx1"/>
                </a:solidFill>
                <a:latin typeface="Times New Roman" pitchFamily="18" charset="0"/>
              </a:defRPr>
            </a:lvl2pPr>
            <a:lvl3pPr marL="676275" defTabSz="508000">
              <a:defRPr sz="2400">
                <a:solidFill>
                  <a:schemeClr val="tx1"/>
                </a:solidFill>
                <a:latin typeface="Times New Roman" pitchFamily="18" charset="0"/>
              </a:defRPr>
            </a:lvl3pPr>
            <a:lvl4pPr marL="1012825" defTabSz="508000">
              <a:defRPr sz="2400">
                <a:solidFill>
                  <a:schemeClr val="tx1"/>
                </a:solidFill>
                <a:latin typeface="Times New Roman" pitchFamily="18" charset="0"/>
              </a:defRPr>
            </a:lvl4pPr>
            <a:lvl5pPr marL="1352550" defTabSz="508000">
              <a:defRPr sz="2400">
                <a:solidFill>
                  <a:schemeClr val="tx1"/>
                </a:solidFill>
                <a:latin typeface="Times New Roman" pitchFamily="18" charset="0"/>
              </a:defRPr>
            </a:lvl5pPr>
            <a:lvl6pPr marL="1809750" defTabSz="508000" eaLnBrk="0" fontAlgn="base" hangingPunct="0">
              <a:spcBef>
                <a:spcPct val="0"/>
              </a:spcBef>
              <a:spcAft>
                <a:spcPct val="0"/>
              </a:spcAft>
              <a:defRPr sz="2400">
                <a:solidFill>
                  <a:schemeClr val="tx1"/>
                </a:solidFill>
                <a:latin typeface="Times New Roman" pitchFamily="18" charset="0"/>
              </a:defRPr>
            </a:lvl6pPr>
            <a:lvl7pPr marL="2266950" defTabSz="508000" eaLnBrk="0" fontAlgn="base" hangingPunct="0">
              <a:spcBef>
                <a:spcPct val="0"/>
              </a:spcBef>
              <a:spcAft>
                <a:spcPct val="0"/>
              </a:spcAft>
              <a:defRPr sz="2400">
                <a:solidFill>
                  <a:schemeClr val="tx1"/>
                </a:solidFill>
                <a:latin typeface="Times New Roman" pitchFamily="18" charset="0"/>
              </a:defRPr>
            </a:lvl7pPr>
            <a:lvl8pPr marL="2724150" defTabSz="508000" eaLnBrk="0" fontAlgn="base" hangingPunct="0">
              <a:spcBef>
                <a:spcPct val="0"/>
              </a:spcBef>
              <a:spcAft>
                <a:spcPct val="0"/>
              </a:spcAft>
              <a:defRPr sz="2400">
                <a:solidFill>
                  <a:schemeClr val="tx1"/>
                </a:solidFill>
                <a:latin typeface="Times New Roman" pitchFamily="18" charset="0"/>
              </a:defRPr>
            </a:lvl8pPr>
            <a:lvl9pPr marL="3181350" defTabSz="5080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b="1">
                <a:solidFill>
                  <a:srgbClr val="FFFFFF"/>
                </a:solidFill>
                <a:latin typeface="Arial" charset="0"/>
              </a:rPr>
              <a:t>Plan</a:t>
            </a:r>
          </a:p>
        </p:txBody>
      </p:sp>
      <p:sp>
        <p:nvSpPr>
          <p:cNvPr id="296996" name="Rectangle 36"/>
          <p:cNvSpPr>
            <a:spLocks noChangeArrowheads="1"/>
          </p:cNvSpPr>
          <p:nvPr/>
        </p:nvSpPr>
        <p:spPr bwMode="auto">
          <a:xfrm>
            <a:off x="1447800" y="4343400"/>
            <a:ext cx="1360488" cy="70802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893" tIns="34447" rIns="68893" bIns="34447">
            <a:spAutoFit/>
          </a:bodyPr>
          <a:lstStyle>
            <a:lvl1pPr defTabSz="508000">
              <a:defRPr sz="2400">
                <a:solidFill>
                  <a:schemeClr val="tx1"/>
                </a:solidFill>
                <a:latin typeface="Times New Roman" pitchFamily="18" charset="0"/>
              </a:defRPr>
            </a:lvl1pPr>
            <a:lvl2pPr marL="338138" defTabSz="508000">
              <a:defRPr sz="2400">
                <a:solidFill>
                  <a:schemeClr val="tx1"/>
                </a:solidFill>
                <a:latin typeface="Times New Roman" pitchFamily="18" charset="0"/>
              </a:defRPr>
            </a:lvl2pPr>
            <a:lvl3pPr marL="676275" defTabSz="508000">
              <a:defRPr sz="2400">
                <a:solidFill>
                  <a:schemeClr val="tx1"/>
                </a:solidFill>
                <a:latin typeface="Times New Roman" pitchFamily="18" charset="0"/>
              </a:defRPr>
            </a:lvl3pPr>
            <a:lvl4pPr marL="1012825" defTabSz="508000">
              <a:defRPr sz="2400">
                <a:solidFill>
                  <a:schemeClr val="tx1"/>
                </a:solidFill>
                <a:latin typeface="Times New Roman" pitchFamily="18" charset="0"/>
              </a:defRPr>
            </a:lvl4pPr>
            <a:lvl5pPr marL="1352550" defTabSz="508000">
              <a:defRPr sz="2400">
                <a:solidFill>
                  <a:schemeClr val="tx1"/>
                </a:solidFill>
                <a:latin typeface="Times New Roman" pitchFamily="18" charset="0"/>
              </a:defRPr>
            </a:lvl5pPr>
            <a:lvl6pPr marL="1809750" defTabSz="508000" eaLnBrk="0" fontAlgn="base" hangingPunct="0">
              <a:spcBef>
                <a:spcPct val="0"/>
              </a:spcBef>
              <a:spcAft>
                <a:spcPct val="0"/>
              </a:spcAft>
              <a:defRPr sz="2400">
                <a:solidFill>
                  <a:schemeClr val="tx1"/>
                </a:solidFill>
                <a:latin typeface="Times New Roman" pitchFamily="18" charset="0"/>
              </a:defRPr>
            </a:lvl6pPr>
            <a:lvl7pPr marL="2266950" defTabSz="508000" eaLnBrk="0" fontAlgn="base" hangingPunct="0">
              <a:spcBef>
                <a:spcPct val="0"/>
              </a:spcBef>
              <a:spcAft>
                <a:spcPct val="0"/>
              </a:spcAft>
              <a:defRPr sz="2400">
                <a:solidFill>
                  <a:schemeClr val="tx1"/>
                </a:solidFill>
                <a:latin typeface="Times New Roman" pitchFamily="18" charset="0"/>
              </a:defRPr>
            </a:lvl7pPr>
            <a:lvl8pPr marL="2724150" defTabSz="508000" eaLnBrk="0" fontAlgn="base" hangingPunct="0">
              <a:spcBef>
                <a:spcPct val="0"/>
              </a:spcBef>
              <a:spcAft>
                <a:spcPct val="0"/>
              </a:spcAft>
              <a:defRPr sz="2400">
                <a:solidFill>
                  <a:schemeClr val="tx1"/>
                </a:solidFill>
                <a:latin typeface="Times New Roman" pitchFamily="18" charset="0"/>
              </a:defRPr>
            </a:lvl8pPr>
            <a:lvl9pPr marL="3181350" defTabSz="5080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b="1">
                <a:solidFill>
                  <a:srgbClr val="FFFFFF"/>
                </a:solidFill>
                <a:latin typeface="Arial" charset="0"/>
              </a:rPr>
              <a:t>Supplier (Internal or External)</a:t>
            </a:r>
          </a:p>
        </p:txBody>
      </p:sp>
      <p:sp>
        <p:nvSpPr>
          <p:cNvPr id="296997" name="Text Box 37"/>
          <p:cNvSpPr txBox="1">
            <a:spLocks noChangeArrowheads="1"/>
          </p:cNvSpPr>
          <p:nvPr/>
        </p:nvSpPr>
        <p:spPr bwMode="auto">
          <a:xfrm>
            <a:off x="3276600" y="4648200"/>
            <a:ext cx="2514600" cy="3048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FFFFF"/>
                </a:solidFill>
                <a:latin typeface="Arial" charset="0"/>
              </a:rPr>
              <a:t>Your Company </a:t>
            </a:r>
            <a:endParaRPr lang="en-US" altLang="en-US" sz="2400"/>
          </a:p>
        </p:txBody>
      </p:sp>
      <p:sp>
        <p:nvSpPr>
          <p:cNvPr id="296998" name="Rectangle 38"/>
          <p:cNvSpPr>
            <a:spLocks noChangeArrowheads="1"/>
          </p:cNvSpPr>
          <p:nvPr/>
        </p:nvSpPr>
        <p:spPr bwMode="auto">
          <a:xfrm>
            <a:off x="6248400" y="4267200"/>
            <a:ext cx="1360488" cy="70802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893" tIns="34447" rIns="68893" bIns="34447">
            <a:spAutoFit/>
          </a:bodyPr>
          <a:lstStyle>
            <a:lvl1pPr defTabSz="508000">
              <a:defRPr sz="2400">
                <a:solidFill>
                  <a:schemeClr val="tx1"/>
                </a:solidFill>
                <a:latin typeface="Times New Roman" pitchFamily="18" charset="0"/>
              </a:defRPr>
            </a:lvl1pPr>
            <a:lvl2pPr marL="338138" defTabSz="508000">
              <a:defRPr sz="2400">
                <a:solidFill>
                  <a:schemeClr val="tx1"/>
                </a:solidFill>
                <a:latin typeface="Times New Roman" pitchFamily="18" charset="0"/>
              </a:defRPr>
            </a:lvl2pPr>
            <a:lvl3pPr marL="676275" defTabSz="508000">
              <a:defRPr sz="2400">
                <a:solidFill>
                  <a:schemeClr val="tx1"/>
                </a:solidFill>
                <a:latin typeface="Times New Roman" pitchFamily="18" charset="0"/>
              </a:defRPr>
            </a:lvl3pPr>
            <a:lvl4pPr marL="1012825" defTabSz="508000">
              <a:defRPr sz="2400">
                <a:solidFill>
                  <a:schemeClr val="tx1"/>
                </a:solidFill>
                <a:latin typeface="Times New Roman" pitchFamily="18" charset="0"/>
              </a:defRPr>
            </a:lvl4pPr>
            <a:lvl5pPr marL="1352550" defTabSz="508000">
              <a:defRPr sz="2400">
                <a:solidFill>
                  <a:schemeClr val="tx1"/>
                </a:solidFill>
                <a:latin typeface="Times New Roman" pitchFamily="18" charset="0"/>
              </a:defRPr>
            </a:lvl5pPr>
            <a:lvl6pPr marL="1809750" defTabSz="508000" eaLnBrk="0" fontAlgn="base" hangingPunct="0">
              <a:spcBef>
                <a:spcPct val="0"/>
              </a:spcBef>
              <a:spcAft>
                <a:spcPct val="0"/>
              </a:spcAft>
              <a:defRPr sz="2400">
                <a:solidFill>
                  <a:schemeClr val="tx1"/>
                </a:solidFill>
                <a:latin typeface="Times New Roman" pitchFamily="18" charset="0"/>
              </a:defRPr>
            </a:lvl6pPr>
            <a:lvl7pPr marL="2266950" defTabSz="508000" eaLnBrk="0" fontAlgn="base" hangingPunct="0">
              <a:spcBef>
                <a:spcPct val="0"/>
              </a:spcBef>
              <a:spcAft>
                <a:spcPct val="0"/>
              </a:spcAft>
              <a:defRPr sz="2400">
                <a:solidFill>
                  <a:schemeClr val="tx1"/>
                </a:solidFill>
                <a:latin typeface="Times New Roman" pitchFamily="18" charset="0"/>
              </a:defRPr>
            </a:lvl7pPr>
            <a:lvl8pPr marL="2724150" defTabSz="508000" eaLnBrk="0" fontAlgn="base" hangingPunct="0">
              <a:spcBef>
                <a:spcPct val="0"/>
              </a:spcBef>
              <a:spcAft>
                <a:spcPct val="0"/>
              </a:spcAft>
              <a:defRPr sz="2400">
                <a:solidFill>
                  <a:schemeClr val="tx1"/>
                </a:solidFill>
                <a:latin typeface="Times New Roman" pitchFamily="18" charset="0"/>
              </a:defRPr>
            </a:lvl8pPr>
            <a:lvl9pPr marL="3181350" defTabSz="5080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b="1">
                <a:solidFill>
                  <a:srgbClr val="FFFFFF"/>
                </a:solidFill>
                <a:latin typeface="Arial" charset="0"/>
              </a:rPr>
              <a:t>Customer (Internal or External)</a:t>
            </a:r>
          </a:p>
        </p:txBody>
      </p:sp>
      <p:sp>
        <p:nvSpPr>
          <p:cNvPr id="296999" name="Oval 39"/>
          <p:cNvSpPr>
            <a:spLocks noChangeArrowheads="1"/>
          </p:cNvSpPr>
          <p:nvPr/>
        </p:nvSpPr>
        <p:spPr bwMode="auto">
          <a:xfrm>
            <a:off x="4953000" y="3810000"/>
            <a:ext cx="1235075" cy="41751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0" name="Rectangle 40"/>
          <p:cNvSpPr>
            <a:spLocks noChangeArrowheads="1"/>
          </p:cNvSpPr>
          <p:nvPr/>
        </p:nvSpPr>
        <p:spPr bwMode="auto">
          <a:xfrm>
            <a:off x="5162550" y="3906838"/>
            <a:ext cx="81438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447" tIns="17223" rIns="34447" bIns="17223">
            <a:spAutoFit/>
          </a:bodyPr>
          <a:lstStyle>
            <a:lvl1pPr defTabSz="127000">
              <a:defRPr sz="2400">
                <a:solidFill>
                  <a:schemeClr val="tx1"/>
                </a:solidFill>
                <a:latin typeface="Times New Roman" pitchFamily="18" charset="0"/>
              </a:defRPr>
            </a:lvl1pPr>
            <a:lvl2pPr marL="169863" defTabSz="127000">
              <a:defRPr sz="2400">
                <a:solidFill>
                  <a:schemeClr val="tx1"/>
                </a:solidFill>
                <a:latin typeface="Times New Roman" pitchFamily="18" charset="0"/>
              </a:defRPr>
            </a:lvl2pPr>
            <a:lvl3pPr marL="338138" defTabSz="127000">
              <a:defRPr sz="2400">
                <a:solidFill>
                  <a:schemeClr val="tx1"/>
                </a:solidFill>
                <a:latin typeface="Times New Roman" pitchFamily="18" charset="0"/>
              </a:defRPr>
            </a:lvl3pPr>
            <a:lvl4pPr marL="508000" defTabSz="127000">
              <a:defRPr sz="2400">
                <a:solidFill>
                  <a:schemeClr val="tx1"/>
                </a:solidFill>
                <a:latin typeface="Times New Roman" pitchFamily="18" charset="0"/>
              </a:defRPr>
            </a:lvl4pPr>
            <a:lvl5pPr marL="676275" defTabSz="127000">
              <a:defRPr sz="2400">
                <a:solidFill>
                  <a:schemeClr val="tx1"/>
                </a:solidFill>
                <a:latin typeface="Times New Roman" pitchFamily="18" charset="0"/>
              </a:defRPr>
            </a:lvl5pPr>
            <a:lvl6pPr marL="1133475" defTabSz="127000" eaLnBrk="0" fontAlgn="base" hangingPunct="0">
              <a:spcBef>
                <a:spcPct val="0"/>
              </a:spcBef>
              <a:spcAft>
                <a:spcPct val="0"/>
              </a:spcAft>
              <a:defRPr sz="2400">
                <a:solidFill>
                  <a:schemeClr val="tx1"/>
                </a:solidFill>
                <a:latin typeface="Times New Roman" pitchFamily="18" charset="0"/>
              </a:defRPr>
            </a:lvl6pPr>
            <a:lvl7pPr marL="1590675" defTabSz="127000" eaLnBrk="0" fontAlgn="base" hangingPunct="0">
              <a:spcBef>
                <a:spcPct val="0"/>
              </a:spcBef>
              <a:spcAft>
                <a:spcPct val="0"/>
              </a:spcAft>
              <a:defRPr sz="2400">
                <a:solidFill>
                  <a:schemeClr val="tx1"/>
                </a:solidFill>
                <a:latin typeface="Times New Roman" pitchFamily="18" charset="0"/>
              </a:defRPr>
            </a:lvl7pPr>
            <a:lvl8pPr marL="2047875" defTabSz="127000" eaLnBrk="0" fontAlgn="base" hangingPunct="0">
              <a:spcBef>
                <a:spcPct val="0"/>
              </a:spcBef>
              <a:spcAft>
                <a:spcPct val="0"/>
              </a:spcAft>
              <a:defRPr sz="2400">
                <a:solidFill>
                  <a:schemeClr val="tx1"/>
                </a:solidFill>
                <a:latin typeface="Times New Roman" pitchFamily="18" charset="0"/>
              </a:defRPr>
            </a:lvl8pPr>
            <a:lvl9pPr marL="2505075" defTabSz="1270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b="1">
                <a:solidFill>
                  <a:schemeClr val="bg2"/>
                </a:solidFill>
                <a:latin typeface="Arial" charset="0"/>
              </a:rPr>
              <a:t>Return</a:t>
            </a:r>
          </a:p>
        </p:txBody>
      </p:sp>
      <p:sp>
        <p:nvSpPr>
          <p:cNvPr id="297001" name="Line 41"/>
          <p:cNvSpPr>
            <a:spLocks noChangeShapeType="1"/>
          </p:cNvSpPr>
          <p:nvPr/>
        </p:nvSpPr>
        <p:spPr bwMode="auto">
          <a:xfrm>
            <a:off x="2438400" y="3986213"/>
            <a:ext cx="28575" cy="238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2" name="Line 42"/>
          <p:cNvSpPr>
            <a:spLocks noChangeShapeType="1"/>
          </p:cNvSpPr>
          <p:nvPr/>
        </p:nvSpPr>
        <p:spPr bwMode="auto">
          <a:xfrm flipV="1">
            <a:off x="2449513" y="3963988"/>
            <a:ext cx="42862" cy="317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3" name="Oval 43"/>
          <p:cNvSpPr>
            <a:spLocks noChangeArrowheads="1"/>
          </p:cNvSpPr>
          <p:nvPr/>
        </p:nvSpPr>
        <p:spPr bwMode="auto">
          <a:xfrm>
            <a:off x="2238375" y="3814763"/>
            <a:ext cx="728663"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p>
            <a:endParaRPr lang="en-US"/>
          </a:p>
        </p:txBody>
      </p:sp>
      <p:sp>
        <p:nvSpPr>
          <p:cNvPr id="297004" name="Rectangle 44"/>
          <p:cNvSpPr>
            <a:spLocks noChangeArrowheads="1"/>
          </p:cNvSpPr>
          <p:nvPr/>
        </p:nvSpPr>
        <p:spPr bwMode="auto">
          <a:xfrm>
            <a:off x="2362200" y="3844925"/>
            <a:ext cx="488950" cy="14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Return</a:t>
            </a:r>
          </a:p>
        </p:txBody>
      </p:sp>
      <p:sp>
        <p:nvSpPr>
          <p:cNvPr id="297005" name="Line 45"/>
          <p:cNvSpPr>
            <a:spLocks noChangeShapeType="1"/>
          </p:cNvSpPr>
          <p:nvPr/>
        </p:nvSpPr>
        <p:spPr bwMode="auto">
          <a:xfrm>
            <a:off x="7315200" y="3981450"/>
            <a:ext cx="28575" cy="238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6" name="Line 46"/>
          <p:cNvSpPr>
            <a:spLocks noChangeShapeType="1"/>
          </p:cNvSpPr>
          <p:nvPr/>
        </p:nvSpPr>
        <p:spPr bwMode="auto">
          <a:xfrm flipV="1">
            <a:off x="7326313" y="3959225"/>
            <a:ext cx="42862" cy="317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7" name="Oval 47"/>
          <p:cNvSpPr>
            <a:spLocks noChangeArrowheads="1"/>
          </p:cNvSpPr>
          <p:nvPr/>
        </p:nvSpPr>
        <p:spPr bwMode="auto">
          <a:xfrm>
            <a:off x="7115175" y="3810000"/>
            <a:ext cx="728663"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p>
            <a:endParaRPr lang="en-US"/>
          </a:p>
        </p:txBody>
      </p:sp>
      <p:sp>
        <p:nvSpPr>
          <p:cNvPr id="297008" name="Rectangle 48"/>
          <p:cNvSpPr>
            <a:spLocks noChangeArrowheads="1"/>
          </p:cNvSpPr>
          <p:nvPr/>
        </p:nvSpPr>
        <p:spPr bwMode="auto">
          <a:xfrm>
            <a:off x="7239000" y="3840163"/>
            <a:ext cx="488950" cy="14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Return</a:t>
            </a:r>
          </a:p>
        </p:txBody>
      </p:sp>
      <p:sp>
        <p:nvSpPr>
          <p:cNvPr id="297009" name="Line 49"/>
          <p:cNvSpPr>
            <a:spLocks noChangeShapeType="1"/>
          </p:cNvSpPr>
          <p:nvPr/>
        </p:nvSpPr>
        <p:spPr bwMode="auto">
          <a:xfrm>
            <a:off x="1419225" y="4027488"/>
            <a:ext cx="28575" cy="238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0" name="Line 50"/>
          <p:cNvSpPr>
            <a:spLocks noChangeShapeType="1"/>
          </p:cNvSpPr>
          <p:nvPr/>
        </p:nvSpPr>
        <p:spPr bwMode="auto">
          <a:xfrm flipV="1">
            <a:off x="1430338" y="4005263"/>
            <a:ext cx="42862" cy="317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1" name="Oval 51"/>
          <p:cNvSpPr>
            <a:spLocks noChangeArrowheads="1"/>
          </p:cNvSpPr>
          <p:nvPr/>
        </p:nvSpPr>
        <p:spPr bwMode="auto">
          <a:xfrm>
            <a:off x="1219200" y="3810000"/>
            <a:ext cx="728663" cy="287338"/>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p>
            <a:endParaRPr lang="en-US"/>
          </a:p>
        </p:txBody>
      </p:sp>
      <p:sp>
        <p:nvSpPr>
          <p:cNvPr id="297012" name="Rectangle 52"/>
          <p:cNvSpPr>
            <a:spLocks noChangeArrowheads="1"/>
          </p:cNvSpPr>
          <p:nvPr/>
        </p:nvSpPr>
        <p:spPr bwMode="auto">
          <a:xfrm>
            <a:off x="1343025" y="3886200"/>
            <a:ext cx="488950" cy="14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Return</a:t>
            </a:r>
          </a:p>
        </p:txBody>
      </p:sp>
      <p:sp>
        <p:nvSpPr>
          <p:cNvPr id="297013" name="Line 53"/>
          <p:cNvSpPr>
            <a:spLocks noChangeShapeType="1"/>
          </p:cNvSpPr>
          <p:nvPr/>
        </p:nvSpPr>
        <p:spPr bwMode="auto">
          <a:xfrm>
            <a:off x="2640013" y="3832225"/>
            <a:ext cx="28575" cy="238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4" name="Line 54"/>
          <p:cNvSpPr>
            <a:spLocks noChangeShapeType="1"/>
          </p:cNvSpPr>
          <p:nvPr/>
        </p:nvSpPr>
        <p:spPr bwMode="auto">
          <a:xfrm flipV="1">
            <a:off x="2651125" y="3810000"/>
            <a:ext cx="42863" cy="317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5" name="Oval 55"/>
          <p:cNvSpPr>
            <a:spLocks noChangeArrowheads="1"/>
          </p:cNvSpPr>
          <p:nvPr/>
        </p:nvSpPr>
        <p:spPr bwMode="auto">
          <a:xfrm>
            <a:off x="2895600" y="3810000"/>
            <a:ext cx="1235075" cy="41751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6" name="Rectangle 56"/>
          <p:cNvSpPr>
            <a:spLocks noChangeArrowheads="1"/>
          </p:cNvSpPr>
          <p:nvPr/>
        </p:nvSpPr>
        <p:spPr bwMode="auto">
          <a:xfrm>
            <a:off x="3105150" y="3906838"/>
            <a:ext cx="81438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447" tIns="17223" rIns="34447" bIns="17223">
            <a:spAutoFit/>
          </a:bodyPr>
          <a:lstStyle>
            <a:lvl1pPr defTabSz="127000">
              <a:defRPr sz="2400">
                <a:solidFill>
                  <a:schemeClr val="tx1"/>
                </a:solidFill>
                <a:latin typeface="Times New Roman" pitchFamily="18" charset="0"/>
              </a:defRPr>
            </a:lvl1pPr>
            <a:lvl2pPr marL="169863" defTabSz="127000">
              <a:defRPr sz="2400">
                <a:solidFill>
                  <a:schemeClr val="tx1"/>
                </a:solidFill>
                <a:latin typeface="Times New Roman" pitchFamily="18" charset="0"/>
              </a:defRPr>
            </a:lvl2pPr>
            <a:lvl3pPr marL="338138" defTabSz="127000">
              <a:defRPr sz="2400">
                <a:solidFill>
                  <a:schemeClr val="tx1"/>
                </a:solidFill>
                <a:latin typeface="Times New Roman" pitchFamily="18" charset="0"/>
              </a:defRPr>
            </a:lvl3pPr>
            <a:lvl4pPr marL="508000" defTabSz="127000">
              <a:defRPr sz="2400">
                <a:solidFill>
                  <a:schemeClr val="tx1"/>
                </a:solidFill>
                <a:latin typeface="Times New Roman" pitchFamily="18" charset="0"/>
              </a:defRPr>
            </a:lvl4pPr>
            <a:lvl5pPr marL="676275" defTabSz="127000">
              <a:defRPr sz="2400">
                <a:solidFill>
                  <a:schemeClr val="tx1"/>
                </a:solidFill>
                <a:latin typeface="Times New Roman" pitchFamily="18" charset="0"/>
              </a:defRPr>
            </a:lvl5pPr>
            <a:lvl6pPr marL="1133475" defTabSz="127000" eaLnBrk="0" fontAlgn="base" hangingPunct="0">
              <a:spcBef>
                <a:spcPct val="0"/>
              </a:spcBef>
              <a:spcAft>
                <a:spcPct val="0"/>
              </a:spcAft>
              <a:defRPr sz="2400">
                <a:solidFill>
                  <a:schemeClr val="tx1"/>
                </a:solidFill>
                <a:latin typeface="Times New Roman" pitchFamily="18" charset="0"/>
              </a:defRPr>
            </a:lvl6pPr>
            <a:lvl7pPr marL="1590675" defTabSz="127000" eaLnBrk="0" fontAlgn="base" hangingPunct="0">
              <a:spcBef>
                <a:spcPct val="0"/>
              </a:spcBef>
              <a:spcAft>
                <a:spcPct val="0"/>
              </a:spcAft>
              <a:defRPr sz="2400">
                <a:solidFill>
                  <a:schemeClr val="tx1"/>
                </a:solidFill>
                <a:latin typeface="Times New Roman" pitchFamily="18" charset="0"/>
              </a:defRPr>
            </a:lvl7pPr>
            <a:lvl8pPr marL="2047875" defTabSz="127000" eaLnBrk="0" fontAlgn="base" hangingPunct="0">
              <a:spcBef>
                <a:spcPct val="0"/>
              </a:spcBef>
              <a:spcAft>
                <a:spcPct val="0"/>
              </a:spcAft>
              <a:defRPr sz="2400">
                <a:solidFill>
                  <a:schemeClr val="tx1"/>
                </a:solidFill>
                <a:latin typeface="Times New Roman" pitchFamily="18" charset="0"/>
              </a:defRPr>
            </a:lvl8pPr>
            <a:lvl9pPr marL="2505075" defTabSz="1270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1400" b="1">
                <a:solidFill>
                  <a:schemeClr val="bg2"/>
                </a:solidFill>
                <a:latin typeface="Arial" charset="0"/>
              </a:rPr>
              <a:t>Return</a:t>
            </a:r>
          </a:p>
        </p:txBody>
      </p:sp>
      <p:sp>
        <p:nvSpPr>
          <p:cNvPr id="297017" name="Line 57"/>
          <p:cNvSpPr>
            <a:spLocks noChangeShapeType="1"/>
          </p:cNvSpPr>
          <p:nvPr/>
        </p:nvSpPr>
        <p:spPr bwMode="auto">
          <a:xfrm>
            <a:off x="6372225" y="3981450"/>
            <a:ext cx="28575" cy="238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8" name="Line 58"/>
          <p:cNvSpPr>
            <a:spLocks noChangeShapeType="1"/>
          </p:cNvSpPr>
          <p:nvPr/>
        </p:nvSpPr>
        <p:spPr bwMode="auto">
          <a:xfrm flipV="1">
            <a:off x="6383338" y="3959225"/>
            <a:ext cx="42862" cy="317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9" name="Oval 59"/>
          <p:cNvSpPr>
            <a:spLocks noChangeArrowheads="1"/>
          </p:cNvSpPr>
          <p:nvPr/>
        </p:nvSpPr>
        <p:spPr bwMode="auto">
          <a:xfrm>
            <a:off x="6172200" y="3810000"/>
            <a:ext cx="728663" cy="241300"/>
          </a:xfrm>
          <a:prstGeom prst="ellipse">
            <a:avLst/>
          </a:prstGeom>
          <a:noFill/>
          <a:ln w="25400">
            <a:solidFill>
              <a:srgbClr val="91919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p>
            <a:endParaRPr lang="en-US"/>
          </a:p>
        </p:txBody>
      </p:sp>
      <p:sp>
        <p:nvSpPr>
          <p:cNvPr id="297020" name="Rectangle 60"/>
          <p:cNvSpPr>
            <a:spLocks noChangeArrowheads="1"/>
          </p:cNvSpPr>
          <p:nvPr/>
        </p:nvSpPr>
        <p:spPr bwMode="auto">
          <a:xfrm>
            <a:off x="6296025" y="3840163"/>
            <a:ext cx="488950" cy="14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355" tIns="10960" rIns="20355" bIns="10960">
            <a:spAutoFit/>
          </a:bodyPr>
          <a:lstStyle>
            <a:lvl1pPr defTabSz="46038">
              <a:defRPr sz="2400">
                <a:solidFill>
                  <a:schemeClr val="tx1"/>
                </a:solidFill>
                <a:latin typeface="Times New Roman" pitchFamily="18" charset="0"/>
              </a:defRPr>
            </a:lvl1pPr>
            <a:lvl2pPr marL="112713" defTabSz="46038">
              <a:defRPr sz="2400">
                <a:solidFill>
                  <a:schemeClr val="tx1"/>
                </a:solidFill>
                <a:latin typeface="Times New Roman" pitchFamily="18" charset="0"/>
              </a:defRPr>
            </a:lvl2pPr>
            <a:lvl3pPr marL="225425" defTabSz="46038">
              <a:defRPr sz="2400">
                <a:solidFill>
                  <a:schemeClr val="tx1"/>
                </a:solidFill>
                <a:latin typeface="Times New Roman" pitchFamily="18" charset="0"/>
              </a:defRPr>
            </a:lvl3pPr>
            <a:lvl4pPr marL="338138" defTabSz="46038">
              <a:defRPr sz="2400">
                <a:solidFill>
                  <a:schemeClr val="tx1"/>
                </a:solidFill>
                <a:latin typeface="Times New Roman" pitchFamily="18" charset="0"/>
              </a:defRPr>
            </a:lvl4pPr>
            <a:lvl5pPr marL="450850" defTabSz="46038">
              <a:defRPr sz="2400">
                <a:solidFill>
                  <a:schemeClr val="tx1"/>
                </a:solidFill>
                <a:latin typeface="Times New Roman" pitchFamily="18" charset="0"/>
              </a:defRPr>
            </a:lvl5pPr>
            <a:lvl6pPr marL="908050" defTabSz="46038" eaLnBrk="0" fontAlgn="base" hangingPunct="0">
              <a:spcBef>
                <a:spcPct val="0"/>
              </a:spcBef>
              <a:spcAft>
                <a:spcPct val="0"/>
              </a:spcAft>
              <a:defRPr sz="2400">
                <a:solidFill>
                  <a:schemeClr val="tx1"/>
                </a:solidFill>
                <a:latin typeface="Times New Roman" pitchFamily="18" charset="0"/>
              </a:defRPr>
            </a:lvl6pPr>
            <a:lvl7pPr marL="1365250" defTabSz="46038" eaLnBrk="0" fontAlgn="base" hangingPunct="0">
              <a:spcBef>
                <a:spcPct val="0"/>
              </a:spcBef>
              <a:spcAft>
                <a:spcPct val="0"/>
              </a:spcAft>
              <a:defRPr sz="2400">
                <a:solidFill>
                  <a:schemeClr val="tx1"/>
                </a:solidFill>
                <a:latin typeface="Times New Roman" pitchFamily="18" charset="0"/>
              </a:defRPr>
            </a:lvl7pPr>
            <a:lvl8pPr marL="1822450" defTabSz="46038" eaLnBrk="0" fontAlgn="base" hangingPunct="0">
              <a:spcBef>
                <a:spcPct val="0"/>
              </a:spcBef>
              <a:spcAft>
                <a:spcPct val="0"/>
              </a:spcAft>
              <a:defRPr sz="2400">
                <a:solidFill>
                  <a:schemeClr val="tx1"/>
                </a:solidFill>
                <a:latin typeface="Times New Roman" pitchFamily="18" charset="0"/>
              </a:defRPr>
            </a:lvl8pPr>
            <a:lvl9pPr marL="2279650" defTabSz="4603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800" b="1">
                <a:solidFill>
                  <a:schemeClr val="bg2"/>
                </a:solidFill>
                <a:latin typeface="Arial" charset="0"/>
              </a:rPr>
              <a:t>Return</a:t>
            </a:r>
          </a:p>
        </p:txBody>
      </p:sp>
      <p:sp>
        <p:nvSpPr>
          <p:cNvPr id="297021" name="Text Box 61"/>
          <p:cNvSpPr txBox="1">
            <a:spLocks noChangeArrowheads="1"/>
          </p:cNvSpPr>
          <p:nvPr/>
        </p:nvSpPr>
        <p:spPr bwMode="auto">
          <a:xfrm>
            <a:off x="1219200" y="5699125"/>
            <a:ext cx="701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20000"/>
              </a:spcBef>
              <a:buSzPct val="90000"/>
            </a:pPr>
            <a:r>
              <a:rPr lang="en-US" altLang="en-US" sz="2000" b="1">
                <a:latin typeface="Tahoma" pitchFamily="34" charset="0"/>
              </a:rPr>
              <a:t>Plan-Source-Make-Deliver-Return provide the organizational structure of the SCOR-model</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0"/>
          </p:nvPr>
        </p:nvSpPr>
        <p:spPr/>
        <p:txBody>
          <a:bodyPr/>
          <a:lstStyle/>
          <a:p>
            <a:r>
              <a:rPr lang="en-US" altLang="en-US"/>
              <a:t>1-</a:t>
            </a:r>
            <a:fld id="{9EF42926-5AE9-4C21-9524-C5B08D3943A7}" type="slidenum">
              <a:rPr lang="en-US" altLang="en-US"/>
              <a:pPr/>
              <a:t>19</a:t>
            </a:fld>
            <a:endParaRPr lang="en-US" altLang="en-US" sz="1400">
              <a:latin typeface="Times New Roman" pitchFamily="18" charset="0"/>
            </a:endParaRPr>
          </a:p>
        </p:txBody>
      </p:sp>
      <p:pic>
        <p:nvPicPr>
          <p:cNvPr id="305154" name="Picture 2" descr="asisbig picture0521w dis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4000" cy="6172200"/>
          </a:xfrm>
          <a:prstGeom prst="rect">
            <a:avLst/>
          </a:prstGeom>
          <a:noFill/>
          <a:extLst>
            <a:ext uri="{909E8E84-426E-40DD-AFC4-6F175D3DCCD1}">
              <a14:hiddenFill xmlns:a14="http://schemas.microsoft.com/office/drawing/2010/main">
                <a:solidFill>
                  <a:srgbClr val="FFFFFF"/>
                </a:solidFill>
              </a14:hiddenFill>
            </a:ext>
          </a:extLst>
        </p:spPr>
      </p:pic>
      <p:sp>
        <p:nvSpPr>
          <p:cNvPr id="305155" name="Text Box 3"/>
          <p:cNvSpPr txBox="1">
            <a:spLocks noChangeArrowheads="1"/>
          </p:cNvSpPr>
          <p:nvPr/>
        </p:nvSpPr>
        <p:spPr bwMode="auto">
          <a:xfrm>
            <a:off x="374650" y="1447800"/>
            <a:ext cx="760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b="1"/>
              <a:t>Suppliers Supplier</a:t>
            </a:r>
          </a:p>
        </p:txBody>
      </p:sp>
      <p:sp>
        <p:nvSpPr>
          <p:cNvPr id="305156" name="Text Box 4"/>
          <p:cNvSpPr txBox="1">
            <a:spLocks noChangeArrowheads="1"/>
          </p:cNvSpPr>
          <p:nvPr/>
        </p:nvSpPr>
        <p:spPr bwMode="auto">
          <a:xfrm>
            <a:off x="1289050" y="1447800"/>
            <a:ext cx="6969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Suppliers</a:t>
            </a:r>
            <a:endParaRPr lang="en-US" altLang="en-US" sz="1000"/>
          </a:p>
        </p:txBody>
      </p:sp>
      <p:sp>
        <p:nvSpPr>
          <p:cNvPr id="305157" name="Text Box 5"/>
          <p:cNvSpPr txBox="1">
            <a:spLocks noChangeArrowheads="1"/>
          </p:cNvSpPr>
          <p:nvPr/>
        </p:nvSpPr>
        <p:spPr bwMode="auto">
          <a:xfrm>
            <a:off x="2508250" y="1447800"/>
            <a:ext cx="1295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b="1"/>
              <a:t>Assemble/ Package</a:t>
            </a:r>
          </a:p>
        </p:txBody>
      </p:sp>
      <p:sp>
        <p:nvSpPr>
          <p:cNvPr id="305158" name="Text Box 6"/>
          <p:cNvSpPr txBox="1">
            <a:spLocks noChangeArrowheads="1"/>
          </p:cNvSpPr>
          <p:nvPr/>
        </p:nvSpPr>
        <p:spPr bwMode="auto">
          <a:xfrm>
            <a:off x="3879850" y="1447800"/>
            <a:ext cx="13033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Distribution Centers</a:t>
            </a:r>
          </a:p>
        </p:txBody>
      </p:sp>
      <p:sp>
        <p:nvSpPr>
          <p:cNvPr id="305159" name="Text Box 7"/>
          <p:cNvSpPr txBox="1">
            <a:spLocks noChangeArrowheads="1"/>
          </p:cNvSpPr>
          <p:nvPr/>
        </p:nvSpPr>
        <p:spPr bwMode="auto">
          <a:xfrm>
            <a:off x="5403850" y="1447800"/>
            <a:ext cx="1212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Geo Ports of Entry</a:t>
            </a:r>
          </a:p>
        </p:txBody>
      </p:sp>
      <p:sp>
        <p:nvSpPr>
          <p:cNvPr id="305160" name="Text Box 8"/>
          <p:cNvSpPr txBox="1">
            <a:spLocks noChangeArrowheads="1"/>
          </p:cNvSpPr>
          <p:nvPr/>
        </p:nvSpPr>
        <p:spPr bwMode="auto">
          <a:xfrm>
            <a:off x="4213225" y="2157413"/>
            <a:ext cx="10429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Americas---&gt;</a:t>
            </a:r>
            <a:endParaRPr lang="en-US" altLang="en-US" sz="1200"/>
          </a:p>
        </p:txBody>
      </p:sp>
      <p:sp>
        <p:nvSpPr>
          <p:cNvPr id="305161" name="Text Box 9"/>
          <p:cNvSpPr txBox="1">
            <a:spLocks noChangeArrowheads="1"/>
          </p:cNvSpPr>
          <p:nvPr/>
        </p:nvSpPr>
        <p:spPr bwMode="auto">
          <a:xfrm>
            <a:off x="4302125" y="2995613"/>
            <a:ext cx="9064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Europe---&gt;</a:t>
            </a:r>
            <a:endParaRPr lang="en-US" altLang="en-US" sz="1200"/>
          </a:p>
        </p:txBody>
      </p:sp>
      <p:sp>
        <p:nvSpPr>
          <p:cNvPr id="305162" name="Text Box 10"/>
          <p:cNvSpPr txBox="1">
            <a:spLocks noChangeArrowheads="1"/>
          </p:cNvSpPr>
          <p:nvPr/>
        </p:nvSpPr>
        <p:spPr bwMode="auto">
          <a:xfrm>
            <a:off x="4403725" y="4291013"/>
            <a:ext cx="711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Asia---&gt;</a:t>
            </a:r>
            <a:endParaRPr lang="en-US" altLang="en-US" sz="1200"/>
          </a:p>
        </p:txBody>
      </p:sp>
      <p:sp>
        <p:nvSpPr>
          <p:cNvPr id="305163" name="Text Box 11"/>
          <p:cNvSpPr txBox="1">
            <a:spLocks noGrp="1" noChangeArrowheads="1"/>
          </p:cNvSpPr>
          <p:nvPr>
            <p:ph type="title"/>
          </p:nvPr>
        </p:nvSpPr>
        <p:spPr>
          <a:xfrm>
            <a:off x="838200" y="76200"/>
            <a:ext cx="7951788" cy="601663"/>
          </a:xfrm>
          <a:noFill/>
          <a:ln/>
          <a:extLs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lstStyle/>
          <a:p>
            <a:pPr algn="l">
              <a:spcBef>
                <a:spcPct val="50000"/>
              </a:spcBef>
              <a:spcAft>
                <a:spcPts val="300"/>
              </a:spcAft>
            </a:pPr>
            <a:r>
              <a:rPr lang="en-US" altLang="en-US" sz="2400"/>
              <a:t>Process Map Example created in ARIS EasySCOR</a:t>
            </a: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r>
              <a:rPr lang="en-US" altLang="en-US"/>
              <a:t>1-</a:t>
            </a:r>
            <a:fld id="{4D36D4B5-E84D-44F8-850A-0A135F7C78A9}" type="slidenum">
              <a:rPr lang="en-US" altLang="en-US"/>
              <a:pPr/>
              <a:t>2</a:t>
            </a:fld>
            <a:endParaRPr lang="en-US" altLang="en-US" sz="1400">
              <a:latin typeface="Times New Roman" pitchFamily="18" charset="0"/>
            </a:endParaRPr>
          </a:p>
        </p:txBody>
      </p:sp>
      <p:sp>
        <p:nvSpPr>
          <p:cNvPr id="10242" name="Rectangle 2"/>
          <p:cNvSpPr>
            <a:spLocks noGrp="1" noChangeArrowheads="1"/>
          </p:cNvSpPr>
          <p:nvPr>
            <p:ph type="title"/>
          </p:nvPr>
        </p:nvSpPr>
        <p:spPr>
          <a:xfrm>
            <a:off x="381000" y="266700"/>
            <a:ext cx="8382000" cy="952500"/>
          </a:xfrm>
          <a:noFill/>
          <a:ln/>
        </p:spPr>
        <p:txBody>
          <a:bodyPr/>
          <a:lstStyle/>
          <a:p>
            <a:r>
              <a:rPr lang="en-US" altLang="en-US"/>
              <a:t>Logistics in the Manufacturing Firm</a:t>
            </a:r>
            <a:endParaRPr lang="en-US" altLang="en-US" b="0"/>
          </a:p>
        </p:txBody>
      </p:sp>
      <p:sp>
        <p:nvSpPr>
          <p:cNvPr id="10243" name="Rectangle 3"/>
          <p:cNvSpPr>
            <a:spLocks noGrp="1" noChangeArrowheads="1"/>
          </p:cNvSpPr>
          <p:nvPr>
            <p:ph type="body" idx="1"/>
          </p:nvPr>
        </p:nvSpPr>
        <p:spPr>
          <a:noFill/>
          <a:ln/>
        </p:spPr>
        <p:txBody>
          <a:bodyPr/>
          <a:lstStyle/>
          <a:p>
            <a:pPr>
              <a:lnSpc>
                <a:spcPct val="225000"/>
              </a:lnSpc>
            </a:pPr>
            <a:r>
              <a:rPr lang="en-US" altLang="en-US" dirty="0"/>
              <a:t>Profit			4%</a:t>
            </a:r>
          </a:p>
          <a:p>
            <a:pPr>
              <a:lnSpc>
                <a:spcPct val="225000"/>
              </a:lnSpc>
            </a:pPr>
            <a:r>
              <a:rPr lang="en-US" altLang="en-US" b="1" dirty="0">
                <a:effectLst>
                  <a:outerShdw blurRad="38100" dist="38100" dir="2700000" algn="tl">
                    <a:srgbClr val="C0C0C0"/>
                  </a:outerShdw>
                </a:effectLst>
              </a:rPr>
              <a:t>Logistics Cost		21%</a:t>
            </a:r>
          </a:p>
          <a:p>
            <a:pPr>
              <a:lnSpc>
                <a:spcPct val="225000"/>
              </a:lnSpc>
            </a:pPr>
            <a:r>
              <a:rPr lang="en-US" altLang="en-US" dirty="0"/>
              <a:t>Marketing Cost		27%</a:t>
            </a:r>
          </a:p>
          <a:p>
            <a:pPr>
              <a:lnSpc>
                <a:spcPct val="225000"/>
              </a:lnSpc>
            </a:pPr>
            <a:r>
              <a:rPr lang="en-US" altLang="en-US" dirty="0"/>
              <a:t>Manufacturing Cost	48%</a:t>
            </a:r>
          </a:p>
        </p:txBody>
      </p:sp>
      <p:sp>
        <p:nvSpPr>
          <p:cNvPr id="10244" name="Rectangle 4"/>
          <p:cNvSpPr>
            <a:spLocks noChangeArrowheads="1"/>
          </p:cNvSpPr>
          <p:nvPr/>
        </p:nvSpPr>
        <p:spPr bwMode="auto">
          <a:xfrm>
            <a:off x="6186488" y="2068513"/>
            <a:ext cx="1865312" cy="2936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ChangeArrowheads="1"/>
          </p:cNvSpPr>
          <p:nvPr/>
        </p:nvSpPr>
        <p:spPr bwMode="auto">
          <a:xfrm>
            <a:off x="6186488" y="2363788"/>
            <a:ext cx="1865312" cy="800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6"/>
          <p:cNvSpPr>
            <a:spLocks noChangeArrowheads="1"/>
          </p:cNvSpPr>
          <p:nvPr/>
        </p:nvSpPr>
        <p:spPr bwMode="auto">
          <a:xfrm>
            <a:off x="6186488" y="3176588"/>
            <a:ext cx="1865312" cy="10429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7" name="Rectangle 7"/>
          <p:cNvSpPr>
            <a:spLocks noChangeArrowheads="1"/>
          </p:cNvSpPr>
          <p:nvPr/>
        </p:nvSpPr>
        <p:spPr bwMode="auto">
          <a:xfrm>
            <a:off x="6186488" y="4233863"/>
            <a:ext cx="1865312" cy="1855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Rectangle 8"/>
          <p:cNvSpPr>
            <a:spLocks noChangeArrowheads="1"/>
          </p:cNvSpPr>
          <p:nvPr/>
        </p:nvSpPr>
        <p:spPr bwMode="auto">
          <a:xfrm>
            <a:off x="6729413" y="2044700"/>
            <a:ext cx="8143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t>Profit</a:t>
            </a:r>
            <a:endParaRPr lang="en-US" altLang="en-US" b="1"/>
          </a:p>
        </p:txBody>
      </p:sp>
      <p:sp>
        <p:nvSpPr>
          <p:cNvPr id="10249" name="Rectangle 9"/>
          <p:cNvSpPr>
            <a:spLocks noChangeArrowheads="1"/>
          </p:cNvSpPr>
          <p:nvPr/>
        </p:nvSpPr>
        <p:spPr bwMode="auto">
          <a:xfrm>
            <a:off x="6248400" y="2438400"/>
            <a:ext cx="1752600" cy="6985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2000" b="1" i="1"/>
              <a:t>Logistics </a:t>
            </a:r>
          </a:p>
          <a:p>
            <a:pPr algn="ctr"/>
            <a:r>
              <a:rPr lang="en-US" altLang="en-US" sz="2000" b="1" i="1"/>
              <a:t>Cost</a:t>
            </a:r>
            <a:endParaRPr lang="en-US" altLang="en-US" i="1"/>
          </a:p>
        </p:txBody>
      </p:sp>
      <p:sp>
        <p:nvSpPr>
          <p:cNvPr id="10250" name="Rectangle 10"/>
          <p:cNvSpPr>
            <a:spLocks noChangeArrowheads="1"/>
          </p:cNvSpPr>
          <p:nvPr/>
        </p:nvSpPr>
        <p:spPr bwMode="auto">
          <a:xfrm>
            <a:off x="6435725" y="3332163"/>
            <a:ext cx="14001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a:t>Marketing </a:t>
            </a:r>
          </a:p>
          <a:p>
            <a:pPr algn="ctr"/>
            <a:r>
              <a:rPr lang="en-US" altLang="en-US" sz="2000" b="1"/>
              <a:t>Cost</a:t>
            </a:r>
            <a:endParaRPr lang="en-US" altLang="en-US" sz="2000"/>
          </a:p>
        </p:txBody>
      </p:sp>
      <p:sp>
        <p:nvSpPr>
          <p:cNvPr id="10251" name="Rectangle 11"/>
          <p:cNvSpPr>
            <a:spLocks noChangeArrowheads="1"/>
          </p:cNvSpPr>
          <p:nvPr/>
        </p:nvSpPr>
        <p:spPr bwMode="auto">
          <a:xfrm>
            <a:off x="6219825" y="4957763"/>
            <a:ext cx="189388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a:t>Manufacturing </a:t>
            </a:r>
          </a:p>
          <a:p>
            <a:pPr algn="ctr"/>
            <a:r>
              <a:rPr lang="en-US" altLang="en-US" sz="2000" b="1"/>
              <a:t>Cost</a:t>
            </a:r>
            <a:endParaRPr lang="en-US" altLang="en-US" sz="2000"/>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2-</a:t>
            </a:r>
            <a:fld id="{D796351D-B19B-403E-B65D-D24FB9C4DF36}" type="slidenum">
              <a:rPr lang="en-US" altLang="en-US"/>
              <a:pPr/>
              <a:t>20</a:t>
            </a:fld>
            <a:endParaRPr lang="en-US" altLang="en-US" sz="1400">
              <a:latin typeface="Times New Roman" pitchFamily="18" charset="0"/>
            </a:endParaRPr>
          </a:p>
        </p:txBody>
      </p:sp>
      <p:sp>
        <p:nvSpPr>
          <p:cNvPr id="320514" name="Rectangle 2"/>
          <p:cNvSpPr>
            <a:spLocks noGrp="1" noChangeArrowheads="1"/>
          </p:cNvSpPr>
          <p:nvPr>
            <p:ph type="title"/>
          </p:nvPr>
        </p:nvSpPr>
        <p:spPr/>
        <p:txBody>
          <a:bodyPr/>
          <a:lstStyle/>
          <a:p>
            <a:r>
              <a:rPr lang="en-US" altLang="en-US"/>
              <a:t>Strategies</a:t>
            </a:r>
          </a:p>
        </p:txBody>
      </p:sp>
      <p:sp>
        <p:nvSpPr>
          <p:cNvPr id="320515" name="Rectangle 3"/>
          <p:cNvSpPr>
            <a:spLocks noGrp="1" noChangeArrowheads="1"/>
          </p:cNvSpPr>
          <p:nvPr>
            <p:ph type="body" idx="1"/>
          </p:nvPr>
        </p:nvSpPr>
        <p:spPr>
          <a:xfrm>
            <a:off x="228600" y="1447800"/>
            <a:ext cx="8686800" cy="5257800"/>
          </a:xfrm>
        </p:spPr>
        <p:txBody>
          <a:bodyPr/>
          <a:lstStyle/>
          <a:p>
            <a:pPr>
              <a:lnSpc>
                <a:spcPct val="80000"/>
              </a:lnSpc>
            </a:pPr>
            <a:r>
              <a:rPr lang="en-US" altLang="en-US" sz="2400" b="1" i="1">
                <a:solidFill>
                  <a:srgbClr val="000099"/>
                </a:solidFill>
                <a:effectLst>
                  <a:outerShdw blurRad="38100" dist="38100" dir="2700000" algn="tl">
                    <a:srgbClr val="C0C0C0"/>
                  </a:outerShdw>
                </a:effectLst>
              </a:rPr>
              <a:t>Competitive strategy:</a:t>
            </a:r>
            <a:r>
              <a:rPr lang="en-US" altLang="en-US" sz="2400"/>
              <a:t> defines the set of customer needs a firm seeks to satisfy through its products and services</a:t>
            </a:r>
          </a:p>
          <a:p>
            <a:pPr>
              <a:lnSpc>
                <a:spcPct val="80000"/>
              </a:lnSpc>
            </a:pPr>
            <a:r>
              <a:rPr lang="en-US" altLang="en-US" sz="2400" b="1" i="1">
                <a:solidFill>
                  <a:srgbClr val="000099"/>
                </a:solidFill>
                <a:effectLst>
                  <a:outerShdw blurRad="38100" dist="38100" dir="2700000" algn="tl">
                    <a:srgbClr val="C0C0C0"/>
                  </a:outerShdw>
                </a:effectLst>
              </a:rPr>
              <a:t>Product development strategy:</a:t>
            </a:r>
            <a:r>
              <a:rPr lang="en-US" altLang="en-US" sz="2400"/>
              <a:t> specifies the portfolio of new products that the company will try to develop</a:t>
            </a:r>
          </a:p>
          <a:p>
            <a:pPr>
              <a:lnSpc>
                <a:spcPct val="80000"/>
              </a:lnSpc>
            </a:pPr>
            <a:r>
              <a:rPr lang="en-US" altLang="en-US" sz="2400" b="1" i="1">
                <a:solidFill>
                  <a:srgbClr val="000099"/>
                </a:solidFill>
                <a:effectLst>
                  <a:outerShdw blurRad="38100" dist="38100" dir="2700000" algn="tl">
                    <a:srgbClr val="C0C0C0"/>
                  </a:outerShdw>
                </a:effectLst>
              </a:rPr>
              <a:t>Marketing and sales strategy:</a:t>
            </a:r>
            <a:r>
              <a:rPr lang="en-US" altLang="en-US" sz="2400"/>
              <a:t> specifies how the market will be segmented and product positioned, priced, and promoted</a:t>
            </a:r>
          </a:p>
          <a:p>
            <a:pPr>
              <a:lnSpc>
                <a:spcPct val="80000"/>
              </a:lnSpc>
            </a:pPr>
            <a:r>
              <a:rPr lang="en-US" altLang="en-US" sz="2400" b="1" i="1">
                <a:solidFill>
                  <a:srgbClr val="000099"/>
                </a:solidFill>
                <a:effectLst>
                  <a:outerShdw blurRad="38100" dist="38100" dir="2700000" algn="tl">
                    <a:srgbClr val="C0C0C0"/>
                  </a:outerShdw>
                </a:effectLst>
              </a:rPr>
              <a:t>Supply chain strategy:</a:t>
            </a:r>
            <a:r>
              <a:rPr lang="en-US" altLang="en-US" sz="2400"/>
              <a:t>  </a:t>
            </a:r>
          </a:p>
          <a:p>
            <a:pPr lvl="1">
              <a:lnSpc>
                <a:spcPct val="80000"/>
              </a:lnSpc>
            </a:pPr>
            <a:r>
              <a:rPr lang="en-US" altLang="en-US" sz="2000"/>
              <a:t>determines the nature of material procurement, transportation of materials, manufacture of product or creation of service, distribution of product</a:t>
            </a:r>
          </a:p>
          <a:p>
            <a:pPr lvl="1">
              <a:lnSpc>
                <a:spcPct val="80000"/>
              </a:lnSpc>
            </a:pPr>
            <a:r>
              <a:rPr lang="en-US" altLang="en-US" sz="2000"/>
              <a:t>Consistency and support between supply chain strategy, competitive strategy, and other functional strategies is important</a:t>
            </a:r>
          </a:p>
          <a:p>
            <a:pPr>
              <a:lnSpc>
                <a:spcPct val="80000"/>
              </a:lnSpc>
            </a:pPr>
            <a:r>
              <a:rPr lang="en-US" altLang="en-US" sz="2400"/>
              <a:t>The </a:t>
            </a:r>
            <a:r>
              <a:rPr lang="en-US" altLang="en-US" sz="2400" b="1" i="1" u="sng">
                <a:solidFill>
                  <a:srgbClr val="000099"/>
                </a:solidFill>
                <a:effectLst>
                  <a:outerShdw blurRad="38100" dist="38100" dir="2700000" algn="tl">
                    <a:srgbClr val="C0C0C0"/>
                  </a:outerShdw>
                </a:effectLst>
              </a:rPr>
              <a:t>value chain</a:t>
            </a:r>
            <a:r>
              <a:rPr lang="en-US" altLang="en-US" sz="2400"/>
              <a:t> determines the relationship between a company’s competitive strategy and its supply chain strategy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2"/>
          <p:cNvSpPr>
            <a:spLocks noGrp="1"/>
          </p:cNvSpPr>
          <p:nvPr>
            <p:ph type="sldNum" sz="quarter" idx="10"/>
          </p:nvPr>
        </p:nvSpPr>
        <p:spPr/>
        <p:txBody>
          <a:bodyPr/>
          <a:lstStyle/>
          <a:p>
            <a:r>
              <a:rPr lang="en-US" altLang="en-US"/>
              <a:t>2-</a:t>
            </a:r>
            <a:fld id="{7CCF78CA-B5FA-4D7C-BC79-9AFC624CD351}" type="slidenum">
              <a:rPr lang="en-US" altLang="en-US"/>
              <a:pPr/>
              <a:t>21</a:t>
            </a:fld>
            <a:endParaRPr lang="en-US" altLang="en-US" sz="1400">
              <a:latin typeface="Times New Roman" pitchFamily="18" charset="0"/>
            </a:endParaRPr>
          </a:p>
        </p:txBody>
      </p:sp>
      <p:sp>
        <p:nvSpPr>
          <p:cNvPr id="321538" name="Rectangle 2"/>
          <p:cNvSpPr>
            <a:spLocks noGrp="1" noChangeArrowheads="1"/>
          </p:cNvSpPr>
          <p:nvPr>
            <p:ph type="title"/>
          </p:nvPr>
        </p:nvSpPr>
        <p:spPr>
          <a:xfrm>
            <a:off x="609600" y="457200"/>
            <a:ext cx="7772400" cy="685800"/>
          </a:xfrm>
        </p:spPr>
        <p:txBody>
          <a:bodyPr/>
          <a:lstStyle/>
          <a:p>
            <a:r>
              <a:rPr lang="en-US" altLang="en-US" i="1" dirty="0"/>
              <a:t>The Value Chain</a:t>
            </a:r>
            <a:r>
              <a:rPr lang="en-US" altLang="en-US" dirty="0"/>
              <a:t>: Linking Supply Chain and Business Strategy</a:t>
            </a:r>
          </a:p>
        </p:txBody>
      </p:sp>
      <p:sp>
        <p:nvSpPr>
          <p:cNvPr id="321539" name="AutoShape 3"/>
          <p:cNvSpPr>
            <a:spLocks noChangeArrowheads="1"/>
          </p:cNvSpPr>
          <p:nvPr/>
        </p:nvSpPr>
        <p:spPr bwMode="auto">
          <a:xfrm>
            <a:off x="228600" y="3657600"/>
            <a:ext cx="2057400" cy="2057400"/>
          </a:xfrm>
          <a:prstGeom prst="homePlat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1"/>
              <a:t>New</a:t>
            </a:r>
          </a:p>
          <a:p>
            <a:pPr algn="ctr"/>
            <a:r>
              <a:rPr lang="en-US" altLang="en-US" sz="2400" b="1" i="1"/>
              <a:t>Product</a:t>
            </a:r>
          </a:p>
          <a:p>
            <a:pPr algn="ctr"/>
            <a:r>
              <a:rPr lang="en-US" altLang="en-US" sz="2400" b="1" i="1"/>
              <a:t>Development</a:t>
            </a:r>
            <a:endParaRPr lang="en-US" altLang="en-US" sz="2400"/>
          </a:p>
        </p:txBody>
      </p:sp>
      <p:sp>
        <p:nvSpPr>
          <p:cNvPr id="321540" name="AutoShape 4"/>
          <p:cNvSpPr>
            <a:spLocks noChangeArrowheads="1"/>
          </p:cNvSpPr>
          <p:nvPr/>
        </p:nvSpPr>
        <p:spPr bwMode="auto">
          <a:xfrm>
            <a:off x="1752600" y="3657600"/>
            <a:ext cx="2209800" cy="2057400"/>
          </a:xfrm>
          <a:prstGeom prst="chevron">
            <a:avLst>
              <a:gd name="adj" fmla="val 2685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1"/>
              <a:t>          Marketing</a:t>
            </a:r>
          </a:p>
          <a:p>
            <a:pPr algn="ctr"/>
            <a:r>
              <a:rPr lang="en-US" altLang="en-US" sz="2400" b="1" i="1"/>
              <a:t>and</a:t>
            </a:r>
          </a:p>
          <a:p>
            <a:pPr algn="ctr"/>
            <a:r>
              <a:rPr lang="en-US" altLang="en-US" sz="2400" b="1" i="1"/>
              <a:t>Sales</a:t>
            </a:r>
          </a:p>
        </p:txBody>
      </p:sp>
      <p:sp>
        <p:nvSpPr>
          <p:cNvPr id="321541" name="AutoShape 5"/>
          <p:cNvSpPr>
            <a:spLocks noChangeArrowheads="1"/>
          </p:cNvSpPr>
          <p:nvPr/>
        </p:nvSpPr>
        <p:spPr bwMode="auto">
          <a:xfrm>
            <a:off x="3429000" y="3657600"/>
            <a:ext cx="2209800" cy="2057400"/>
          </a:xfrm>
          <a:prstGeom prst="chevron">
            <a:avLst>
              <a:gd name="adj" fmla="val 2685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1"/>
              <a:t>        Operations</a:t>
            </a:r>
          </a:p>
        </p:txBody>
      </p:sp>
      <p:sp>
        <p:nvSpPr>
          <p:cNvPr id="321542" name="AutoShape 6"/>
          <p:cNvSpPr>
            <a:spLocks noChangeArrowheads="1"/>
          </p:cNvSpPr>
          <p:nvPr/>
        </p:nvSpPr>
        <p:spPr bwMode="auto">
          <a:xfrm>
            <a:off x="5105400" y="3657600"/>
            <a:ext cx="2209800" cy="2057400"/>
          </a:xfrm>
          <a:prstGeom prst="chevron">
            <a:avLst>
              <a:gd name="adj" fmla="val 2685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1"/>
              <a:t>          Distribution</a:t>
            </a:r>
          </a:p>
        </p:txBody>
      </p:sp>
      <p:sp>
        <p:nvSpPr>
          <p:cNvPr id="321543" name="AutoShape 7"/>
          <p:cNvSpPr>
            <a:spLocks noChangeArrowheads="1"/>
          </p:cNvSpPr>
          <p:nvPr/>
        </p:nvSpPr>
        <p:spPr bwMode="auto">
          <a:xfrm>
            <a:off x="6781800" y="3657600"/>
            <a:ext cx="2209800" cy="2057400"/>
          </a:xfrm>
          <a:prstGeom prst="chevron">
            <a:avLst>
              <a:gd name="adj" fmla="val 2685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1"/>
              <a:t>          Service</a:t>
            </a:r>
          </a:p>
        </p:txBody>
      </p:sp>
      <p:sp>
        <p:nvSpPr>
          <p:cNvPr id="321544" name="Text Box 8"/>
          <p:cNvSpPr txBox="1">
            <a:spLocks noChangeArrowheads="1"/>
          </p:cNvSpPr>
          <p:nvPr/>
        </p:nvSpPr>
        <p:spPr bwMode="auto">
          <a:xfrm>
            <a:off x="152400" y="5715000"/>
            <a:ext cx="8564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t>Finance, Accounting, Information Technology, Human Resources</a:t>
            </a:r>
          </a:p>
        </p:txBody>
      </p:sp>
      <p:sp>
        <p:nvSpPr>
          <p:cNvPr id="321545" name="Text Box 9"/>
          <p:cNvSpPr txBox="1">
            <a:spLocks noChangeArrowheads="1"/>
          </p:cNvSpPr>
          <p:nvPr/>
        </p:nvSpPr>
        <p:spPr bwMode="auto">
          <a:xfrm>
            <a:off x="2286000" y="1600200"/>
            <a:ext cx="3155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t>Business Strategy</a:t>
            </a:r>
            <a:endParaRPr lang="en-US" altLang="en-US" sz="2400" b="1" i="1"/>
          </a:p>
        </p:txBody>
      </p:sp>
      <p:sp>
        <p:nvSpPr>
          <p:cNvPr id="321546" name="Text Box 10"/>
          <p:cNvSpPr txBox="1">
            <a:spLocks noChangeArrowheads="1"/>
          </p:cNvSpPr>
          <p:nvPr/>
        </p:nvSpPr>
        <p:spPr bwMode="auto">
          <a:xfrm>
            <a:off x="304800" y="2771775"/>
            <a:ext cx="1546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t>New Product</a:t>
            </a:r>
          </a:p>
          <a:p>
            <a:r>
              <a:rPr lang="en-US" altLang="en-US" sz="2000" b="1" i="1"/>
              <a:t>Strategy</a:t>
            </a:r>
            <a:endParaRPr lang="en-US" altLang="en-US" sz="1600" b="1" i="1"/>
          </a:p>
        </p:txBody>
      </p:sp>
      <p:sp>
        <p:nvSpPr>
          <p:cNvPr id="321547" name="Text Box 11"/>
          <p:cNvSpPr txBox="1">
            <a:spLocks noChangeArrowheads="1"/>
          </p:cNvSpPr>
          <p:nvPr/>
        </p:nvSpPr>
        <p:spPr bwMode="auto">
          <a:xfrm>
            <a:off x="1905000" y="2847975"/>
            <a:ext cx="1282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t>Marketing</a:t>
            </a:r>
          </a:p>
          <a:p>
            <a:r>
              <a:rPr lang="en-US" altLang="en-US" sz="2000" b="1" i="1"/>
              <a:t>Strategy</a:t>
            </a:r>
          </a:p>
        </p:txBody>
      </p:sp>
      <p:sp>
        <p:nvSpPr>
          <p:cNvPr id="321548" name="Text Box 12"/>
          <p:cNvSpPr txBox="1">
            <a:spLocks noChangeArrowheads="1"/>
          </p:cNvSpPr>
          <p:nvPr/>
        </p:nvSpPr>
        <p:spPr bwMode="auto">
          <a:xfrm>
            <a:off x="4343400" y="2971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t>Supply Chain Strategy</a:t>
            </a:r>
          </a:p>
        </p:txBody>
      </p:sp>
      <p:sp>
        <p:nvSpPr>
          <p:cNvPr id="321549" name="Line 13"/>
          <p:cNvSpPr>
            <a:spLocks noChangeShapeType="1"/>
          </p:cNvSpPr>
          <p:nvPr/>
        </p:nvSpPr>
        <p:spPr bwMode="auto">
          <a:xfrm flipH="1">
            <a:off x="1447800" y="2209800"/>
            <a:ext cx="22098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0" name="Line 14"/>
          <p:cNvSpPr>
            <a:spLocks noChangeShapeType="1"/>
          </p:cNvSpPr>
          <p:nvPr/>
        </p:nvSpPr>
        <p:spPr bwMode="auto">
          <a:xfrm flipH="1">
            <a:off x="2667000" y="2209800"/>
            <a:ext cx="990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1" name="Line 15"/>
          <p:cNvSpPr>
            <a:spLocks noChangeShapeType="1"/>
          </p:cNvSpPr>
          <p:nvPr/>
        </p:nvSpPr>
        <p:spPr bwMode="auto">
          <a:xfrm>
            <a:off x="3657600" y="2209800"/>
            <a:ext cx="18288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2-</a:t>
            </a:r>
            <a:fld id="{378D15A8-3B23-48C7-832B-9547F5685EC8}" type="slidenum">
              <a:rPr lang="en-US" altLang="en-US"/>
              <a:pPr/>
              <a:t>22</a:t>
            </a:fld>
            <a:endParaRPr lang="en-US" altLang="en-US" sz="1400">
              <a:latin typeface="Times New Roman" pitchFamily="18" charset="0"/>
            </a:endParaRPr>
          </a:p>
        </p:txBody>
      </p:sp>
      <p:sp>
        <p:nvSpPr>
          <p:cNvPr id="324610" name="Rectangle 2"/>
          <p:cNvSpPr>
            <a:spLocks noGrp="1" noChangeArrowheads="1"/>
          </p:cNvSpPr>
          <p:nvPr>
            <p:ph type="title"/>
          </p:nvPr>
        </p:nvSpPr>
        <p:spPr>
          <a:xfrm>
            <a:off x="228600" y="152400"/>
            <a:ext cx="8610600" cy="1066800"/>
          </a:xfrm>
        </p:spPr>
        <p:txBody>
          <a:bodyPr/>
          <a:lstStyle/>
          <a:p>
            <a:r>
              <a:rPr lang="en-US" altLang="en-US"/>
              <a:t>Step 1:  Understanding the Customer and Supply Chain Uncertainty</a:t>
            </a:r>
          </a:p>
        </p:txBody>
      </p:sp>
      <p:sp>
        <p:nvSpPr>
          <p:cNvPr id="324611" name="Rectangle 3"/>
          <p:cNvSpPr>
            <a:spLocks noGrp="1" noChangeArrowheads="1"/>
          </p:cNvSpPr>
          <p:nvPr>
            <p:ph type="body" idx="1"/>
          </p:nvPr>
        </p:nvSpPr>
        <p:spPr>
          <a:xfrm>
            <a:off x="381000" y="1447800"/>
            <a:ext cx="8305800" cy="5334000"/>
          </a:xfrm>
        </p:spPr>
        <p:txBody>
          <a:bodyPr/>
          <a:lstStyle/>
          <a:p>
            <a:r>
              <a:rPr lang="en-US" altLang="en-US" b="1" i="1" dirty="0">
                <a:solidFill>
                  <a:srgbClr val="000099"/>
                </a:solidFill>
                <a:effectLst>
                  <a:outerShdw blurRad="38100" dist="38100" dir="2700000" algn="tl">
                    <a:srgbClr val="C0C0C0"/>
                  </a:outerShdw>
                </a:effectLst>
              </a:rPr>
              <a:t>Demand uncertainty:</a:t>
            </a:r>
            <a:r>
              <a:rPr lang="en-US" altLang="en-US" dirty="0"/>
              <a:t> uncertainty of customer demand for a product</a:t>
            </a:r>
          </a:p>
          <a:p>
            <a:endParaRPr lang="en-US" altLang="en-US" b="1" i="1" dirty="0" smtClean="0">
              <a:solidFill>
                <a:srgbClr val="000099"/>
              </a:solidFill>
              <a:effectLst>
                <a:outerShdw blurRad="38100" dist="38100" dir="2700000" algn="tl">
                  <a:srgbClr val="C0C0C0"/>
                </a:outerShdw>
              </a:effectLst>
            </a:endParaRPr>
          </a:p>
          <a:p>
            <a:r>
              <a:rPr lang="en-US" altLang="en-US" b="1" i="1" dirty="0" smtClean="0">
                <a:solidFill>
                  <a:srgbClr val="000099"/>
                </a:solidFill>
                <a:effectLst>
                  <a:outerShdw blurRad="38100" dist="38100" dir="2700000" algn="tl">
                    <a:srgbClr val="C0C0C0"/>
                  </a:outerShdw>
                </a:effectLst>
              </a:rPr>
              <a:t>Implied </a:t>
            </a:r>
            <a:r>
              <a:rPr lang="en-US" altLang="en-US" b="1" i="1" dirty="0">
                <a:solidFill>
                  <a:srgbClr val="000099"/>
                </a:solidFill>
                <a:effectLst>
                  <a:outerShdw blurRad="38100" dist="38100" dir="2700000" algn="tl">
                    <a:srgbClr val="C0C0C0"/>
                  </a:outerShdw>
                </a:effectLst>
              </a:rPr>
              <a:t>demand uncertainty:</a:t>
            </a:r>
            <a:r>
              <a:rPr lang="en-US" altLang="en-US" dirty="0"/>
              <a:t> resulting uncertainty for the supply chain given the portion of the demand the supply chain must handle and attributes of customer desires</a:t>
            </a:r>
          </a:p>
          <a:p>
            <a:pPr lvl="1"/>
            <a:r>
              <a:rPr lang="en-US" altLang="en-US" dirty="0"/>
              <a:t>Implied demand uncertainty also related to </a:t>
            </a:r>
            <a:r>
              <a:rPr lang="en-US" altLang="en-US" b="1" i="1" dirty="0"/>
              <a:t>customer needs and product attributes</a:t>
            </a:r>
          </a:p>
          <a:p>
            <a:pPr lvl="1"/>
            <a:r>
              <a:rPr lang="en-US" altLang="en-US" dirty="0"/>
              <a:t>First step to strategic fit is to understand customers by mapping their demand on the </a:t>
            </a:r>
            <a:r>
              <a:rPr lang="en-US" altLang="en-US" b="1" dirty="0">
                <a:effectLst>
                  <a:outerShdw blurRad="38100" dist="38100" dir="2700000" algn="tl">
                    <a:srgbClr val="C0C0C0"/>
                  </a:outerShdw>
                </a:effectLst>
              </a:rPr>
              <a:t>implied uncertainty spectrum</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2"/>
          <p:cNvSpPr>
            <a:spLocks noGrp="1"/>
          </p:cNvSpPr>
          <p:nvPr>
            <p:ph type="sldNum" sz="quarter" idx="10"/>
          </p:nvPr>
        </p:nvSpPr>
        <p:spPr/>
        <p:txBody>
          <a:bodyPr/>
          <a:lstStyle/>
          <a:p>
            <a:r>
              <a:rPr lang="en-US" altLang="en-US"/>
              <a:t>2-</a:t>
            </a:r>
            <a:fld id="{B8DA7E25-AC53-49AA-9B43-725410B7A1EC}" type="slidenum">
              <a:rPr lang="en-US" altLang="en-US"/>
              <a:pPr/>
              <a:t>23</a:t>
            </a:fld>
            <a:endParaRPr lang="en-US" altLang="en-US" sz="1400">
              <a:latin typeface="Times New Roman" pitchFamily="18" charset="0"/>
            </a:endParaRPr>
          </a:p>
        </p:txBody>
      </p:sp>
      <p:sp>
        <p:nvSpPr>
          <p:cNvPr id="327682" name="Rectangle 2"/>
          <p:cNvSpPr>
            <a:spLocks noGrp="1" noChangeArrowheads="1"/>
          </p:cNvSpPr>
          <p:nvPr>
            <p:ph type="title"/>
          </p:nvPr>
        </p:nvSpPr>
        <p:spPr>
          <a:xfrm>
            <a:off x="990600" y="266700"/>
            <a:ext cx="6400800" cy="952500"/>
          </a:xfrm>
        </p:spPr>
        <p:txBody>
          <a:bodyPr/>
          <a:lstStyle/>
          <a:p>
            <a:r>
              <a:rPr lang="en-US" altLang="en-US" sz="2800"/>
              <a:t>Impact of Customer Needs on </a:t>
            </a:r>
            <a:r>
              <a:rPr lang="en-US" altLang="en-US" sz="2800" i="1"/>
              <a:t>Implied Demand Uncertainty</a:t>
            </a:r>
          </a:p>
        </p:txBody>
      </p:sp>
      <p:graphicFrame>
        <p:nvGraphicFramePr>
          <p:cNvPr id="327683" name="Group 3"/>
          <p:cNvGraphicFramePr>
            <a:graphicFrameLocks noGrp="1"/>
          </p:cNvGraphicFramePr>
          <p:nvPr/>
        </p:nvGraphicFramePr>
        <p:xfrm>
          <a:off x="457200" y="1371600"/>
          <a:ext cx="8305800" cy="5152073"/>
        </p:xfrm>
        <a:graphic>
          <a:graphicData uri="http://schemas.openxmlformats.org/drawingml/2006/table">
            <a:tbl>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1044575">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1" i="0" u="none" strike="noStrike" cap="none" normalizeH="0" baseline="0" smtClean="0">
                          <a:ln>
                            <a:noFill/>
                          </a:ln>
                          <a:solidFill>
                            <a:schemeClr val="tx1"/>
                          </a:solidFill>
                          <a:effectLst/>
                          <a:latin typeface="Trebuchet MS" pitchFamily="34" charset="0"/>
                        </a:rPr>
                        <a:t>Customer Need</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1" i="0" u="none" strike="noStrike" cap="none" normalizeH="0" baseline="0" smtClean="0">
                          <a:ln>
                            <a:noFill/>
                          </a:ln>
                          <a:solidFill>
                            <a:schemeClr val="tx1"/>
                          </a:solidFill>
                          <a:effectLst/>
                          <a:latin typeface="Trebuchet MS" pitchFamily="34" charset="0"/>
                        </a:rPr>
                        <a:t>Causes implied demand uncertainty to increase because …</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7075">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Range of quantity increases</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Wider range of quantity implies greater variance in demand</a:t>
                      </a: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76263">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Lead time decreases</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Less time to react to orders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00088">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Variety of products required increases</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Demand per product becomes more disaggregated</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700088">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Number of channels increases</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Total customer demand is now disaggregated over more channels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74688">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Rate of innovation increases</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New products tend to have more uncertain demand</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73100">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Required service level increases</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Trebuchet MS" pitchFamily="34" charset="0"/>
                        </a:rPr>
                        <a:t>Firm now has to handle unusual surges in demand</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0"/>
          </p:nvPr>
        </p:nvSpPr>
        <p:spPr/>
        <p:txBody>
          <a:bodyPr/>
          <a:lstStyle/>
          <a:p>
            <a:r>
              <a:rPr lang="en-US" altLang="en-US"/>
              <a:t>2-</a:t>
            </a:r>
            <a:fld id="{F072C5B8-3671-4A23-82CB-84CFA2787E1C}" type="slidenum">
              <a:rPr lang="en-US" altLang="en-US"/>
              <a:pPr/>
              <a:t>24</a:t>
            </a:fld>
            <a:endParaRPr lang="en-US" altLang="en-US" sz="1400">
              <a:latin typeface="Times New Roman" pitchFamily="18" charset="0"/>
            </a:endParaRPr>
          </a:p>
        </p:txBody>
      </p:sp>
      <p:sp>
        <p:nvSpPr>
          <p:cNvPr id="328706" name="Rectangle 2"/>
          <p:cNvSpPr>
            <a:spLocks noGrp="1" noChangeArrowheads="1"/>
          </p:cNvSpPr>
          <p:nvPr>
            <p:ph type="title"/>
          </p:nvPr>
        </p:nvSpPr>
        <p:spPr/>
        <p:txBody>
          <a:bodyPr/>
          <a:lstStyle/>
          <a:p>
            <a:r>
              <a:rPr lang="en-US" altLang="en-US"/>
              <a:t>Levels of Implied Demand Uncertainty</a:t>
            </a:r>
          </a:p>
        </p:txBody>
      </p:sp>
      <p:sp>
        <p:nvSpPr>
          <p:cNvPr id="328707" name="Line 3"/>
          <p:cNvSpPr>
            <a:spLocks noChangeShapeType="1"/>
          </p:cNvSpPr>
          <p:nvPr/>
        </p:nvSpPr>
        <p:spPr bwMode="auto">
          <a:xfrm>
            <a:off x="1060450" y="4868863"/>
            <a:ext cx="70993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08" name="Text Box 4"/>
          <p:cNvSpPr txBox="1">
            <a:spLocks noChangeArrowheads="1"/>
          </p:cNvSpPr>
          <p:nvPr/>
        </p:nvSpPr>
        <p:spPr bwMode="auto">
          <a:xfrm>
            <a:off x="1082675" y="5181600"/>
            <a:ext cx="63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t>Low</a:t>
            </a:r>
          </a:p>
        </p:txBody>
      </p:sp>
      <p:sp>
        <p:nvSpPr>
          <p:cNvPr id="328709" name="Text Box 5"/>
          <p:cNvSpPr txBox="1">
            <a:spLocks noChangeArrowheads="1"/>
          </p:cNvSpPr>
          <p:nvPr/>
        </p:nvSpPr>
        <p:spPr bwMode="auto">
          <a:xfrm>
            <a:off x="7100888" y="5200650"/>
            <a:ext cx="71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t>High</a:t>
            </a:r>
            <a:endParaRPr lang="en-US" altLang="en-US" sz="2000"/>
          </a:p>
        </p:txBody>
      </p:sp>
      <p:sp>
        <p:nvSpPr>
          <p:cNvPr id="328710" name="Text Box 6"/>
          <p:cNvSpPr txBox="1">
            <a:spLocks noChangeArrowheads="1"/>
          </p:cNvSpPr>
          <p:nvPr/>
        </p:nvSpPr>
        <p:spPr bwMode="auto">
          <a:xfrm>
            <a:off x="1006475" y="4038600"/>
            <a:ext cx="733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t>Price</a:t>
            </a:r>
          </a:p>
        </p:txBody>
      </p:sp>
      <p:sp>
        <p:nvSpPr>
          <p:cNvPr id="328711" name="Text Box 7"/>
          <p:cNvSpPr txBox="1">
            <a:spLocks noChangeArrowheads="1"/>
          </p:cNvSpPr>
          <p:nvPr/>
        </p:nvSpPr>
        <p:spPr bwMode="auto">
          <a:xfrm>
            <a:off x="6340475" y="4114800"/>
            <a:ext cx="1804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t>Responsiveness</a:t>
            </a:r>
          </a:p>
        </p:txBody>
      </p:sp>
      <p:sp>
        <p:nvSpPr>
          <p:cNvPr id="328712" name="Text Box 8"/>
          <p:cNvSpPr txBox="1">
            <a:spLocks noChangeArrowheads="1"/>
          </p:cNvSpPr>
          <p:nvPr/>
        </p:nvSpPr>
        <p:spPr bwMode="auto">
          <a:xfrm>
            <a:off x="2835275" y="3429000"/>
            <a:ext cx="2763838" cy="617538"/>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Customer Need</a:t>
            </a:r>
            <a:endParaRPr lang="en-US" altLang="en-US" sz="2000"/>
          </a:p>
        </p:txBody>
      </p:sp>
      <p:sp>
        <p:nvSpPr>
          <p:cNvPr id="328713" name="Text Box 9"/>
          <p:cNvSpPr txBox="1">
            <a:spLocks noChangeArrowheads="1"/>
          </p:cNvSpPr>
          <p:nvPr/>
        </p:nvSpPr>
        <p:spPr bwMode="auto">
          <a:xfrm>
            <a:off x="2073275" y="5562600"/>
            <a:ext cx="4986338" cy="617538"/>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Implied Demand Uncertainty</a:t>
            </a:r>
          </a:p>
        </p:txBody>
      </p:sp>
      <p:sp>
        <p:nvSpPr>
          <p:cNvPr id="328714" name="Text Box 10"/>
          <p:cNvSpPr txBox="1">
            <a:spLocks noChangeArrowheads="1"/>
          </p:cNvSpPr>
          <p:nvPr/>
        </p:nvSpPr>
        <p:spPr bwMode="auto">
          <a:xfrm>
            <a:off x="838200" y="1489075"/>
            <a:ext cx="34147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rPr>
              <a:t>Detergent</a:t>
            </a:r>
          </a:p>
          <a:p>
            <a:r>
              <a:rPr lang="en-US" altLang="en-US" sz="2400">
                <a:solidFill>
                  <a:srgbClr val="FF0000"/>
                </a:solidFill>
              </a:rPr>
              <a:t>Long lead time steel</a:t>
            </a:r>
          </a:p>
          <a:p>
            <a:r>
              <a:rPr lang="en-US" altLang="en-US" sz="2400">
                <a:solidFill>
                  <a:srgbClr val="FF0000"/>
                </a:solidFill>
              </a:rPr>
              <a:t>Purely functional products</a:t>
            </a:r>
          </a:p>
        </p:txBody>
      </p:sp>
      <p:sp>
        <p:nvSpPr>
          <p:cNvPr id="328715" name="Text Box 11"/>
          <p:cNvSpPr txBox="1">
            <a:spLocks noChangeArrowheads="1"/>
          </p:cNvSpPr>
          <p:nvPr/>
        </p:nvSpPr>
        <p:spPr bwMode="auto">
          <a:xfrm>
            <a:off x="5426075" y="1524000"/>
            <a:ext cx="28733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400">
                <a:solidFill>
                  <a:srgbClr val="FF0000"/>
                </a:solidFill>
              </a:rPr>
              <a:t>High Fashion</a:t>
            </a:r>
          </a:p>
          <a:p>
            <a:pPr algn="r"/>
            <a:r>
              <a:rPr lang="en-US" altLang="en-US" sz="2400" b="1" i="1">
                <a:solidFill>
                  <a:srgbClr val="FF0000"/>
                </a:solidFill>
                <a:effectLst>
                  <a:outerShdw blurRad="38100" dist="38100" dir="2700000" algn="tl">
                    <a:srgbClr val="C0C0C0"/>
                  </a:outerShdw>
                </a:effectLst>
              </a:rPr>
              <a:t>Palm Pilot</a:t>
            </a:r>
          </a:p>
          <a:p>
            <a:pPr algn="r"/>
            <a:r>
              <a:rPr lang="en-US" altLang="en-US" sz="2400">
                <a:solidFill>
                  <a:srgbClr val="FF0000"/>
                </a:solidFill>
              </a:rPr>
              <a:t>Entirely new products</a:t>
            </a:r>
            <a:endParaRPr lang="en-US" altLang="en-US" sz="24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r>
              <a:rPr lang="en-US" altLang="en-US"/>
              <a:t>2-</a:t>
            </a:r>
            <a:fld id="{A6FEB9E6-8B3F-4588-A285-A7AA74609A5B}" type="slidenum">
              <a:rPr lang="en-US" altLang="en-US"/>
              <a:pPr/>
              <a:t>25</a:t>
            </a:fld>
            <a:endParaRPr lang="en-US" altLang="en-US" sz="1400">
              <a:latin typeface="Times New Roman" pitchFamily="18" charset="0"/>
            </a:endParaRPr>
          </a:p>
        </p:txBody>
      </p:sp>
      <p:sp>
        <p:nvSpPr>
          <p:cNvPr id="333827" name="Rectangle 3"/>
          <p:cNvSpPr>
            <a:spLocks noGrp="1" noChangeArrowheads="1"/>
          </p:cNvSpPr>
          <p:nvPr>
            <p:ph type="body" idx="1"/>
          </p:nvPr>
        </p:nvSpPr>
        <p:spPr>
          <a:xfrm>
            <a:off x="152400" y="228600"/>
            <a:ext cx="4495800" cy="6477000"/>
          </a:xfrm>
          <a:solidFill>
            <a:srgbClr val="FFFFFF"/>
          </a:solidFill>
          <a:ln/>
        </p:spPr>
        <p:txBody>
          <a:bodyPr/>
          <a:lstStyle/>
          <a:p>
            <a:pPr>
              <a:lnSpc>
                <a:spcPct val="90000"/>
              </a:lnSpc>
              <a:buFont typeface="Monotype Sorts" pitchFamily="2" charset="2"/>
              <a:buNone/>
            </a:pPr>
            <a:r>
              <a:rPr lang="en-US" altLang="en-US" b="1">
                <a:latin typeface="Tahoma" pitchFamily="34" charset="0"/>
              </a:rPr>
              <a:t>How does the firm best meet demand?</a:t>
            </a:r>
          </a:p>
          <a:p>
            <a:pPr>
              <a:lnSpc>
                <a:spcPct val="90000"/>
              </a:lnSpc>
              <a:buFont typeface="Monotype Sorts" pitchFamily="2" charset="2"/>
              <a:buNone/>
            </a:pPr>
            <a:endParaRPr lang="en-US" altLang="en-US" b="1">
              <a:latin typeface="Tahoma" pitchFamily="34" charset="0"/>
            </a:endParaRPr>
          </a:p>
          <a:p>
            <a:pPr>
              <a:lnSpc>
                <a:spcPct val="90000"/>
              </a:lnSpc>
            </a:pPr>
            <a:r>
              <a:rPr lang="en-US" altLang="en-US" sz="2400" b="1" i="1">
                <a:solidFill>
                  <a:srgbClr val="000099"/>
                </a:solidFill>
                <a:effectLst>
                  <a:outerShdw blurRad="38100" dist="38100" dir="2700000" algn="tl">
                    <a:srgbClr val="C0C0C0"/>
                  </a:outerShdw>
                </a:effectLst>
              </a:rPr>
              <a:t>Supply chain responsiveness</a:t>
            </a:r>
            <a:r>
              <a:rPr lang="en-US" altLang="en-US" sz="2400"/>
              <a:t> -- </a:t>
            </a:r>
            <a:r>
              <a:rPr lang="en-US" altLang="en-US" sz="2000"/>
              <a:t>ability to</a:t>
            </a:r>
          </a:p>
          <a:p>
            <a:pPr lvl="1">
              <a:lnSpc>
                <a:spcPct val="90000"/>
              </a:lnSpc>
            </a:pPr>
            <a:r>
              <a:rPr lang="en-US" altLang="en-US" sz="2000"/>
              <a:t>respond to wide ranges of quantities demanded</a:t>
            </a:r>
          </a:p>
          <a:p>
            <a:pPr lvl="1">
              <a:lnSpc>
                <a:spcPct val="90000"/>
              </a:lnSpc>
            </a:pPr>
            <a:r>
              <a:rPr lang="en-US" altLang="en-US" sz="2000"/>
              <a:t>meet short lead times</a:t>
            </a:r>
          </a:p>
          <a:p>
            <a:pPr lvl="1">
              <a:lnSpc>
                <a:spcPct val="90000"/>
              </a:lnSpc>
            </a:pPr>
            <a:r>
              <a:rPr lang="en-US" altLang="en-US" sz="2000"/>
              <a:t>handle a large variety of products</a:t>
            </a:r>
          </a:p>
          <a:p>
            <a:pPr lvl="1">
              <a:lnSpc>
                <a:spcPct val="90000"/>
              </a:lnSpc>
            </a:pPr>
            <a:r>
              <a:rPr lang="en-US" altLang="en-US" sz="2000"/>
              <a:t>build highly innovative products</a:t>
            </a:r>
          </a:p>
          <a:p>
            <a:pPr lvl="1">
              <a:lnSpc>
                <a:spcPct val="90000"/>
              </a:lnSpc>
            </a:pPr>
            <a:r>
              <a:rPr lang="en-US" altLang="en-US" sz="2000"/>
              <a:t>meet a very high service level</a:t>
            </a:r>
          </a:p>
          <a:p>
            <a:pPr>
              <a:lnSpc>
                <a:spcPct val="90000"/>
              </a:lnSpc>
            </a:pPr>
            <a:endParaRPr lang="en-US" altLang="en-US" sz="2400" b="1" i="1">
              <a:solidFill>
                <a:srgbClr val="000099"/>
              </a:solidFill>
              <a:effectLst>
                <a:outerShdw blurRad="38100" dist="38100" dir="2700000" algn="tl">
                  <a:srgbClr val="C0C0C0"/>
                </a:outerShdw>
              </a:effectLst>
            </a:endParaRPr>
          </a:p>
          <a:p>
            <a:pPr>
              <a:lnSpc>
                <a:spcPct val="90000"/>
              </a:lnSpc>
            </a:pPr>
            <a:r>
              <a:rPr lang="en-US" altLang="en-US" sz="2400" b="1" i="1">
                <a:solidFill>
                  <a:srgbClr val="000099"/>
                </a:solidFill>
                <a:effectLst>
                  <a:outerShdw blurRad="38100" dist="38100" dir="2700000" algn="tl">
                    <a:srgbClr val="C0C0C0"/>
                  </a:outerShdw>
                </a:effectLst>
              </a:rPr>
              <a:t>Supply chain efficiency:</a:t>
            </a:r>
            <a:r>
              <a:rPr lang="en-US" altLang="en-US" sz="2400"/>
              <a:t> </a:t>
            </a:r>
            <a:r>
              <a:rPr lang="en-US" altLang="en-US" sz="2000"/>
              <a:t>cost of making and delivering the product to the customer</a:t>
            </a:r>
          </a:p>
          <a:p>
            <a:pPr lvl="1">
              <a:lnSpc>
                <a:spcPct val="90000"/>
              </a:lnSpc>
            </a:pPr>
            <a:r>
              <a:rPr lang="en-US" altLang="en-US" sz="2000"/>
              <a:t>Increasing responsiveness results in higher costs that lower efficiency </a:t>
            </a:r>
          </a:p>
        </p:txBody>
      </p:sp>
      <p:sp>
        <p:nvSpPr>
          <p:cNvPr id="333826" name="Rectangle 2"/>
          <p:cNvSpPr>
            <a:spLocks noGrp="1" noChangeArrowheads="1"/>
          </p:cNvSpPr>
          <p:nvPr>
            <p:ph type="title"/>
          </p:nvPr>
        </p:nvSpPr>
        <p:spPr>
          <a:xfrm>
            <a:off x="4648200" y="381000"/>
            <a:ext cx="4267200" cy="685800"/>
          </a:xfrm>
        </p:spPr>
        <p:txBody>
          <a:bodyPr/>
          <a:lstStyle/>
          <a:p>
            <a:r>
              <a:rPr lang="en-US" altLang="en-US" sz="2400"/>
              <a:t>Step 2: Understanding the </a:t>
            </a:r>
            <a:br>
              <a:rPr lang="en-US" altLang="en-US" sz="2400"/>
            </a:br>
            <a:r>
              <a:rPr lang="en-US" altLang="en-US" sz="2400"/>
              <a:t>Supply Chain</a:t>
            </a:r>
          </a:p>
        </p:txBody>
      </p:sp>
      <p:sp>
        <p:nvSpPr>
          <p:cNvPr id="333829" name="Line 5"/>
          <p:cNvSpPr>
            <a:spLocks noChangeShapeType="1"/>
          </p:cNvSpPr>
          <p:nvPr/>
        </p:nvSpPr>
        <p:spPr bwMode="auto">
          <a:xfrm flipV="1">
            <a:off x="5143500" y="1868488"/>
            <a:ext cx="0" cy="4270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30" name="Line 6"/>
          <p:cNvSpPr>
            <a:spLocks noChangeShapeType="1"/>
          </p:cNvSpPr>
          <p:nvPr/>
        </p:nvSpPr>
        <p:spPr bwMode="auto">
          <a:xfrm>
            <a:off x="5143500" y="6138863"/>
            <a:ext cx="3138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31" name="Text Box 7"/>
          <p:cNvSpPr txBox="1">
            <a:spLocks noChangeArrowheads="1"/>
          </p:cNvSpPr>
          <p:nvPr/>
        </p:nvSpPr>
        <p:spPr bwMode="auto">
          <a:xfrm>
            <a:off x="5133975" y="618490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1"/>
              <a:t>High</a:t>
            </a:r>
          </a:p>
        </p:txBody>
      </p:sp>
      <p:sp>
        <p:nvSpPr>
          <p:cNvPr id="333832" name="Text Box 8"/>
          <p:cNvSpPr txBox="1">
            <a:spLocks noChangeArrowheads="1"/>
          </p:cNvSpPr>
          <p:nvPr/>
        </p:nvSpPr>
        <p:spPr bwMode="auto">
          <a:xfrm>
            <a:off x="7419975" y="6184900"/>
            <a:ext cx="59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1"/>
              <a:t>Low</a:t>
            </a:r>
          </a:p>
        </p:txBody>
      </p:sp>
      <p:sp>
        <p:nvSpPr>
          <p:cNvPr id="333833" name="Text Box 9"/>
          <p:cNvSpPr txBox="1">
            <a:spLocks noChangeArrowheads="1"/>
          </p:cNvSpPr>
          <p:nvPr/>
        </p:nvSpPr>
        <p:spPr bwMode="auto">
          <a:xfrm>
            <a:off x="4495800" y="5562600"/>
            <a:ext cx="59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1"/>
              <a:t>Low</a:t>
            </a:r>
          </a:p>
        </p:txBody>
      </p:sp>
      <p:sp>
        <p:nvSpPr>
          <p:cNvPr id="333834" name="Text Box 10"/>
          <p:cNvSpPr txBox="1">
            <a:spLocks noChangeArrowheads="1"/>
          </p:cNvSpPr>
          <p:nvPr/>
        </p:nvSpPr>
        <p:spPr bwMode="auto">
          <a:xfrm>
            <a:off x="4572000" y="251460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1"/>
              <a:t>High</a:t>
            </a:r>
          </a:p>
        </p:txBody>
      </p:sp>
      <p:sp>
        <p:nvSpPr>
          <p:cNvPr id="333835" name="Text Box 11"/>
          <p:cNvSpPr txBox="1">
            <a:spLocks noChangeArrowheads="1"/>
          </p:cNvSpPr>
          <p:nvPr/>
        </p:nvSpPr>
        <p:spPr bwMode="auto">
          <a:xfrm>
            <a:off x="4572000" y="1524000"/>
            <a:ext cx="1784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Gill Sans" pitchFamily="34" charset="0"/>
              </a:rPr>
              <a:t>Responsiveness</a:t>
            </a:r>
          </a:p>
        </p:txBody>
      </p:sp>
      <p:sp>
        <p:nvSpPr>
          <p:cNvPr id="333836" name="Freeform 12"/>
          <p:cNvSpPr>
            <a:spLocks/>
          </p:cNvSpPr>
          <p:nvPr/>
        </p:nvSpPr>
        <p:spPr bwMode="auto">
          <a:xfrm>
            <a:off x="5167313" y="2963863"/>
            <a:ext cx="2239962" cy="3203575"/>
          </a:xfrm>
          <a:custGeom>
            <a:avLst/>
            <a:gdLst>
              <a:gd name="T0" fmla="*/ 0 w 2352"/>
              <a:gd name="T1" fmla="*/ 0 h 2064"/>
              <a:gd name="T2" fmla="*/ 576 w 2352"/>
              <a:gd name="T3" fmla="*/ 192 h 2064"/>
              <a:gd name="T4" fmla="*/ 1776 w 2352"/>
              <a:gd name="T5" fmla="*/ 1056 h 2064"/>
              <a:gd name="T6" fmla="*/ 2352 w 2352"/>
              <a:gd name="T7" fmla="*/ 2064 h 2064"/>
            </a:gdLst>
            <a:ahLst/>
            <a:cxnLst>
              <a:cxn ang="0">
                <a:pos x="T0" y="T1"/>
              </a:cxn>
              <a:cxn ang="0">
                <a:pos x="T2" y="T3"/>
              </a:cxn>
              <a:cxn ang="0">
                <a:pos x="T4" y="T5"/>
              </a:cxn>
              <a:cxn ang="0">
                <a:pos x="T6" y="T7"/>
              </a:cxn>
            </a:cxnLst>
            <a:rect l="0" t="0" r="r" b="b"/>
            <a:pathLst>
              <a:path w="2352" h="2064">
                <a:moveTo>
                  <a:pt x="0" y="0"/>
                </a:moveTo>
                <a:cubicBezTo>
                  <a:pt x="140" y="8"/>
                  <a:pt x="280" y="16"/>
                  <a:pt x="576" y="192"/>
                </a:cubicBezTo>
                <a:cubicBezTo>
                  <a:pt x="872" y="368"/>
                  <a:pt x="1480" y="744"/>
                  <a:pt x="1776" y="1056"/>
                </a:cubicBezTo>
                <a:cubicBezTo>
                  <a:pt x="2072" y="1368"/>
                  <a:pt x="2212" y="1716"/>
                  <a:pt x="2352" y="206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37" name="Text Box 13"/>
          <p:cNvSpPr txBox="1">
            <a:spLocks noChangeArrowheads="1"/>
          </p:cNvSpPr>
          <p:nvPr/>
        </p:nvSpPr>
        <p:spPr bwMode="auto">
          <a:xfrm>
            <a:off x="8291513" y="6010275"/>
            <a:ext cx="642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latin typeface="Gill Sans" pitchFamily="34" charset="0"/>
              </a:rPr>
              <a:t>Cost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
          <p:cNvSpPr>
            <a:spLocks noGrp="1"/>
          </p:cNvSpPr>
          <p:nvPr>
            <p:ph type="sldNum" sz="quarter" idx="10"/>
          </p:nvPr>
        </p:nvSpPr>
        <p:spPr/>
        <p:txBody>
          <a:bodyPr/>
          <a:lstStyle/>
          <a:p>
            <a:r>
              <a:rPr lang="en-US" altLang="en-US"/>
              <a:t>2-</a:t>
            </a:r>
            <a:fld id="{92407C4F-A584-4A3D-8FF9-68AE8471EE33}" type="slidenum">
              <a:rPr lang="en-US" altLang="en-US"/>
              <a:pPr/>
              <a:t>26</a:t>
            </a:fld>
            <a:endParaRPr lang="en-US" altLang="en-US" sz="1400">
              <a:latin typeface="Times New Roman" pitchFamily="18" charset="0"/>
            </a:endParaRPr>
          </a:p>
        </p:txBody>
      </p:sp>
      <p:sp>
        <p:nvSpPr>
          <p:cNvPr id="335874" name="Rectangle 2"/>
          <p:cNvSpPr>
            <a:spLocks noGrp="1" noChangeArrowheads="1"/>
          </p:cNvSpPr>
          <p:nvPr>
            <p:ph type="title"/>
          </p:nvPr>
        </p:nvSpPr>
        <p:spPr>
          <a:xfrm>
            <a:off x="304800" y="152400"/>
            <a:ext cx="8534400" cy="1066800"/>
          </a:xfrm>
        </p:spPr>
        <p:txBody>
          <a:bodyPr/>
          <a:lstStyle/>
          <a:p>
            <a:r>
              <a:rPr lang="en-US" altLang="en-US"/>
              <a:t>Achieving Strategic Fit Shown on the Uncertainty/Responsiveness Map</a:t>
            </a:r>
          </a:p>
        </p:txBody>
      </p:sp>
      <p:sp>
        <p:nvSpPr>
          <p:cNvPr id="335876" name="Line 4"/>
          <p:cNvSpPr>
            <a:spLocks noChangeShapeType="1"/>
          </p:cNvSpPr>
          <p:nvPr/>
        </p:nvSpPr>
        <p:spPr bwMode="auto">
          <a:xfrm>
            <a:off x="2620963" y="1420813"/>
            <a:ext cx="0" cy="26670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77" name="Line 5"/>
          <p:cNvSpPr>
            <a:spLocks noChangeShapeType="1"/>
          </p:cNvSpPr>
          <p:nvPr/>
        </p:nvSpPr>
        <p:spPr bwMode="auto">
          <a:xfrm flipH="1" flipV="1">
            <a:off x="2620963" y="4087813"/>
            <a:ext cx="552926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78" name="Text Box 6"/>
          <p:cNvSpPr txBox="1">
            <a:spLocks noChangeArrowheads="1"/>
          </p:cNvSpPr>
          <p:nvPr/>
        </p:nvSpPr>
        <p:spPr bwMode="auto">
          <a:xfrm>
            <a:off x="4522788" y="4238625"/>
            <a:ext cx="17065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t>Implied uncertainty spectrum</a:t>
            </a:r>
          </a:p>
        </p:txBody>
      </p:sp>
      <p:sp>
        <p:nvSpPr>
          <p:cNvPr id="335879" name="Text Box 7"/>
          <p:cNvSpPr txBox="1">
            <a:spLocks noChangeArrowheads="1"/>
          </p:cNvSpPr>
          <p:nvPr/>
        </p:nvSpPr>
        <p:spPr bwMode="auto">
          <a:xfrm>
            <a:off x="838200" y="1370013"/>
            <a:ext cx="170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t>Responsive supply chain</a:t>
            </a:r>
          </a:p>
        </p:txBody>
      </p:sp>
      <p:sp>
        <p:nvSpPr>
          <p:cNvPr id="335880" name="Text Box 8"/>
          <p:cNvSpPr txBox="1">
            <a:spLocks noChangeArrowheads="1"/>
          </p:cNvSpPr>
          <p:nvPr/>
        </p:nvSpPr>
        <p:spPr bwMode="auto">
          <a:xfrm>
            <a:off x="838200" y="3714750"/>
            <a:ext cx="170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t>Efficient supply chain</a:t>
            </a:r>
          </a:p>
        </p:txBody>
      </p:sp>
      <p:sp>
        <p:nvSpPr>
          <p:cNvPr id="335881" name="Text Box 9"/>
          <p:cNvSpPr txBox="1">
            <a:spLocks noChangeArrowheads="1"/>
          </p:cNvSpPr>
          <p:nvPr/>
        </p:nvSpPr>
        <p:spPr bwMode="auto">
          <a:xfrm>
            <a:off x="2084388" y="4238625"/>
            <a:ext cx="17033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t>Certain demand</a:t>
            </a:r>
          </a:p>
        </p:txBody>
      </p:sp>
      <p:sp>
        <p:nvSpPr>
          <p:cNvPr id="335882" name="Text Box 10"/>
          <p:cNvSpPr txBox="1">
            <a:spLocks noChangeArrowheads="1"/>
          </p:cNvSpPr>
          <p:nvPr/>
        </p:nvSpPr>
        <p:spPr bwMode="auto">
          <a:xfrm>
            <a:off x="6907213" y="4238625"/>
            <a:ext cx="17033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t>Uncertain demand</a:t>
            </a:r>
          </a:p>
        </p:txBody>
      </p:sp>
      <p:sp>
        <p:nvSpPr>
          <p:cNvPr id="335883" name="Text Box 11"/>
          <p:cNvSpPr txBox="1">
            <a:spLocks noChangeArrowheads="1"/>
          </p:cNvSpPr>
          <p:nvPr/>
        </p:nvSpPr>
        <p:spPr bwMode="auto">
          <a:xfrm>
            <a:off x="838200" y="2476500"/>
            <a:ext cx="170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t>Responsiveness spectrum</a:t>
            </a:r>
          </a:p>
        </p:txBody>
      </p:sp>
      <p:sp>
        <p:nvSpPr>
          <p:cNvPr id="335884" name="Line 12"/>
          <p:cNvSpPr>
            <a:spLocks noChangeShapeType="1"/>
          </p:cNvSpPr>
          <p:nvPr/>
        </p:nvSpPr>
        <p:spPr bwMode="auto">
          <a:xfrm flipV="1">
            <a:off x="1752600" y="1981200"/>
            <a:ext cx="0" cy="53975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85" name="Line 13"/>
          <p:cNvSpPr>
            <a:spLocks noChangeShapeType="1"/>
          </p:cNvSpPr>
          <p:nvPr/>
        </p:nvSpPr>
        <p:spPr bwMode="auto">
          <a:xfrm>
            <a:off x="1676400" y="3124200"/>
            <a:ext cx="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86" name="Line 14"/>
          <p:cNvSpPr>
            <a:spLocks noChangeShapeType="1"/>
          </p:cNvSpPr>
          <p:nvPr/>
        </p:nvSpPr>
        <p:spPr bwMode="auto">
          <a:xfrm flipH="1" flipV="1">
            <a:off x="3465513" y="4440238"/>
            <a:ext cx="12287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87" name="Line 15"/>
          <p:cNvSpPr>
            <a:spLocks noChangeShapeType="1"/>
          </p:cNvSpPr>
          <p:nvPr/>
        </p:nvSpPr>
        <p:spPr bwMode="auto">
          <a:xfrm flipV="1">
            <a:off x="6076950" y="4440238"/>
            <a:ext cx="115093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88" name="Line 16"/>
          <p:cNvSpPr>
            <a:spLocks noChangeShapeType="1"/>
          </p:cNvSpPr>
          <p:nvPr/>
        </p:nvSpPr>
        <p:spPr bwMode="auto">
          <a:xfrm flipV="1">
            <a:off x="2620963" y="1420813"/>
            <a:ext cx="4837112" cy="2314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89" name="Line 17"/>
          <p:cNvSpPr>
            <a:spLocks noChangeShapeType="1"/>
          </p:cNvSpPr>
          <p:nvPr/>
        </p:nvSpPr>
        <p:spPr bwMode="auto">
          <a:xfrm flipV="1">
            <a:off x="3387725" y="1773238"/>
            <a:ext cx="4838700" cy="2314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90" name="Text Box 18"/>
          <p:cNvSpPr txBox="1">
            <a:spLocks noChangeArrowheads="1"/>
          </p:cNvSpPr>
          <p:nvPr/>
        </p:nvSpPr>
        <p:spPr bwMode="auto">
          <a:xfrm rot="-2106480">
            <a:off x="4745038" y="2460625"/>
            <a:ext cx="1701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b="1"/>
              <a:t>Zone of Strategic Fit</a:t>
            </a:r>
          </a:p>
        </p:txBody>
      </p:sp>
      <p:grpSp>
        <p:nvGrpSpPr>
          <p:cNvPr id="335901" name="Group 29"/>
          <p:cNvGrpSpPr>
            <a:grpSpLocks/>
          </p:cNvGrpSpPr>
          <p:nvPr/>
        </p:nvGrpSpPr>
        <p:grpSpPr bwMode="auto">
          <a:xfrm>
            <a:off x="1676400" y="5181600"/>
            <a:ext cx="5956300" cy="1555750"/>
            <a:chOff x="1104" y="3168"/>
            <a:chExt cx="3752" cy="980"/>
          </a:xfrm>
        </p:grpSpPr>
        <p:sp>
          <p:nvSpPr>
            <p:cNvPr id="335892" name="Line 20"/>
            <p:cNvSpPr>
              <a:spLocks noChangeShapeType="1"/>
            </p:cNvSpPr>
            <p:nvPr/>
          </p:nvSpPr>
          <p:spPr bwMode="auto">
            <a:xfrm>
              <a:off x="1152" y="3600"/>
              <a:ext cx="3704"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93" name="Text Box 21"/>
            <p:cNvSpPr txBox="1">
              <a:spLocks noChangeArrowheads="1"/>
            </p:cNvSpPr>
            <p:nvPr/>
          </p:nvSpPr>
          <p:spPr bwMode="auto">
            <a:xfrm>
              <a:off x="1155" y="3629"/>
              <a:ext cx="665"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a:solidFill>
                    <a:srgbClr val="CC0000"/>
                  </a:solidFill>
                </a:rPr>
                <a:t>Integrated</a:t>
              </a:r>
            </a:p>
            <a:p>
              <a:r>
                <a:rPr lang="en-US" altLang="en-US" sz="1600" b="1" i="1">
                  <a:solidFill>
                    <a:srgbClr val="CC0000"/>
                  </a:solidFill>
                </a:rPr>
                <a:t>steel mill</a:t>
              </a:r>
            </a:p>
          </p:txBody>
        </p:sp>
        <p:sp>
          <p:nvSpPr>
            <p:cNvPr id="335894" name="Text Box 22"/>
            <p:cNvSpPr txBox="1">
              <a:spLocks noChangeArrowheads="1"/>
            </p:cNvSpPr>
            <p:nvPr/>
          </p:nvSpPr>
          <p:spPr bwMode="auto">
            <a:xfrm>
              <a:off x="4351" y="3627"/>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b="1" i="1">
                  <a:solidFill>
                    <a:srgbClr val="CC0000"/>
                  </a:solidFill>
                </a:rPr>
                <a:t>Dell</a:t>
              </a:r>
              <a:endParaRPr lang="en-US" altLang="en-US" sz="1600">
                <a:solidFill>
                  <a:srgbClr val="CC0000"/>
                </a:solidFill>
              </a:endParaRPr>
            </a:p>
          </p:txBody>
        </p:sp>
        <p:sp>
          <p:nvSpPr>
            <p:cNvPr id="335895" name="Text Box 23"/>
            <p:cNvSpPr txBox="1">
              <a:spLocks noChangeArrowheads="1"/>
            </p:cNvSpPr>
            <p:nvPr/>
          </p:nvSpPr>
          <p:spPr bwMode="auto">
            <a:xfrm>
              <a:off x="1104" y="3168"/>
              <a:ext cx="55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a:solidFill>
                    <a:srgbClr val="CC0000"/>
                  </a:solidFill>
                </a:rPr>
                <a:t>Highly</a:t>
              </a:r>
            </a:p>
            <a:p>
              <a:r>
                <a:rPr lang="en-US" altLang="en-US" sz="1600" b="1" i="1">
                  <a:solidFill>
                    <a:srgbClr val="CC0000"/>
                  </a:solidFill>
                </a:rPr>
                <a:t>efficient</a:t>
              </a:r>
            </a:p>
          </p:txBody>
        </p:sp>
        <p:sp>
          <p:nvSpPr>
            <p:cNvPr id="335896" name="Text Box 24"/>
            <p:cNvSpPr txBox="1">
              <a:spLocks noChangeArrowheads="1"/>
            </p:cNvSpPr>
            <p:nvPr/>
          </p:nvSpPr>
          <p:spPr bwMode="auto">
            <a:xfrm>
              <a:off x="4154" y="3168"/>
              <a:ext cx="68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1600" b="1" i="1">
                  <a:solidFill>
                    <a:srgbClr val="CC0000"/>
                  </a:solidFill>
                </a:rPr>
                <a:t>Highly</a:t>
              </a:r>
            </a:p>
            <a:p>
              <a:pPr algn="r"/>
              <a:r>
                <a:rPr lang="en-US" altLang="en-US" sz="1600" b="1" i="1">
                  <a:solidFill>
                    <a:srgbClr val="CC0000"/>
                  </a:solidFill>
                </a:rPr>
                <a:t>responsive</a:t>
              </a:r>
            </a:p>
          </p:txBody>
        </p:sp>
        <p:sp>
          <p:nvSpPr>
            <p:cNvPr id="335897" name="Text Box 25"/>
            <p:cNvSpPr txBox="1">
              <a:spLocks noChangeArrowheads="1"/>
            </p:cNvSpPr>
            <p:nvPr/>
          </p:nvSpPr>
          <p:spPr bwMode="auto">
            <a:xfrm>
              <a:off x="2058" y="3168"/>
              <a:ext cx="70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i="1">
                  <a:solidFill>
                    <a:srgbClr val="CC0000"/>
                  </a:solidFill>
                </a:rPr>
                <a:t>Somewhat</a:t>
              </a:r>
            </a:p>
            <a:p>
              <a:r>
                <a:rPr lang="en-US" altLang="en-US" sz="1600" b="1" i="1">
                  <a:solidFill>
                    <a:srgbClr val="CC0000"/>
                  </a:solidFill>
                </a:rPr>
                <a:t>efficient</a:t>
              </a:r>
            </a:p>
          </p:txBody>
        </p:sp>
        <p:sp>
          <p:nvSpPr>
            <p:cNvPr id="335898" name="Text Box 26"/>
            <p:cNvSpPr txBox="1">
              <a:spLocks noChangeArrowheads="1"/>
            </p:cNvSpPr>
            <p:nvPr/>
          </p:nvSpPr>
          <p:spPr bwMode="auto">
            <a:xfrm>
              <a:off x="3210" y="3168"/>
              <a:ext cx="67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b="1" i="1">
                  <a:solidFill>
                    <a:srgbClr val="CC0000"/>
                  </a:solidFill>
                </a:rPr>
                <a:t>Somewhat</a:t>
              </a:r>
            </a:p>
            <a:p>
              <a:pPr algn="r"/>
              <a:r>
                <a:rPr lang="en-US" altLang="en-US" sz="1600" b="1" i="1">
                  <a:solidFill>
                    <a:srgbClr val="CC0000"/>
                  </a:solidFill>
                </a:rPr>
                <a:t>responsive</a:t>
              </a:r>
            </a:p>
          </p:txBody>
        </p:sp>
        <p:sp>
          <p:nvSpPr>
            <p:cNvPr id="335899" name="Text Box 27"/>
            <p:cNvSpPr txBox="1">
              <a:spLocks noChangeArrowheads="1"/>
            </p:cNvSpPr>
            <p:nvPr/>
          </p:nvSpPr>
          <p:spPr bwMode="auto">
            <a:xfrm>
              <a:off x="2059" y="3627"/>
              <a:ext cx="515"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a:solidFill>
                    <a:srgbClr val="CC0000"/>
                  </a:solidFill>
                </a:rPr>
                <a:t>Hanes</a:t>
              </a:r>
            </a:p>
            <a:p>
              <a:r>
                <a:rPr lang="en-US" altLang="en-US" sz="1600" b="1" i="1">
                  <a:solidFill>
                    <a:srgbClr val="CC0000"/>
                  </a:solidFill>
                </a:rPr>
                <a:t>apparel</a:t>
              </a:r>
            </a:p>
          </p:txBody>
        </p:sp>
        <p:sp>
          <p:nvSpPr>
            <p:cNvPr id="335900" name="Text Box 28"/>
            <p:cNvSpPr txBox="1">
              <a:spLocks noChangeArrowheads="1"/>
            </p:cNvSpPr>
            <p:nvPr/>
          </p:nvSpPr>
          <p:spPr bwMode="auto">
            <a:xfrm>
              <a:off x="3131" y="3628"/>
              <a:ext cx="701"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b="1" i="1">
                  <a:solidFill>
                    <a:srgbClr val="CC0000"/>
                  </a:solidFill>
                </a:rPr>
                <a:t>Most</a:t>
              </a:r>
            </a:p>
            <a:p>
              <a:pPr algn="r"/>
              <a:r>
                <a:rPr lang="en-US" altLang="en-US" sz="1600" b="1" i="1">
                  <a:solidFill>
                    <a:srgbClr val="CC0000"/>
                  </a:solidFill>
                </a:rPr>
                <a:t>automotive</a:t>
              </a:r>
            </a:p>
            <a:p>
              <a:pPr algn="r"/>
              <a:r>
                <a:rPr lang="en-US" altLang="en-US" sz="1600" b="1" i="1">
                  <a:solidFill>
                    <a:srgbClr val="CC0000"/>
                  </a:solidFill>
                </a:rPr>
                <a:t>production</a:t>
              </a:r>
              <a:endParaRPr lang="en-US" altLang="en-US" sz="1600">
                <a:solidFill>
                  <a:srgbClr val="CC0000"/>
                </a:solidFill>
              </a:endParaRP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2-</a:t>
            </a:r>
            <a:fld id="{073ABE9E-7293-4A88-9CEF-3D96863A3D31}" type="slidenum">
              <a:rPr lang="en-US" altLang="en-US"/>
              <a:pPr/>
              <a:t>27</a:t>
            </a:fld>
            <a:endParaRPr lang="en-US" altLang="en-US" sz="1400">
              <a:latin typeface="Times New Roman" pitchFamily="18" charset="0"/>
            </a:endParaRPr>
          </a:p>
        </p:txBody>
      </p:sp>
      <p:sp>
        <p:nvSpPr>
          <p:cNvPr id="337922" name="Rectangle 2"/>
          <p:cNvSpPr>
            <a:spLocks noGrp="1" noChangeArrowheads="1"/>
          </p:cNvSpPr>
          <p:nvPr>
            <p:ph type="title"/>
          </p:nvPr>
        </p:nvSpPr>
        <p:spPr/>
        <p:txBody>
          <a:bodyPr/>
          <a:lstStyle/>
          <a:p>
            <a:r>
              <a:rPr lang="en-US" altLang="en-US"/>
              <a:t>Step 3: Achieving Strategic Fit</a:t>
            </a:r>
          </a:p>
        </p:txBody>
      </p:sp>
      <p:sp>
        <p:nvSpPr>
          <p:cNvPr id="337923" name="Rectangle 3"/>
          <p:cNvSpPr>
            <a:spLocks noGrp="1" noChangeArrowheads="1"/>
          </p:cNvSpPr>
          <p:nvPr>
            <p:ph type="body" idx="1"/>
          </p:nvPr>
        </p:nvSpPr>
        <p:spPr>
          <a:xfrm>
            <a:off x="381000" y="1524000"/>
            <a:ext cx="8305800" cy="4953000"/>
          </a:xfrm>
        </p:spPr>
        <p:txBody>
          <a:bodyPr/>
          <a:lstStyle/>
          <a:p>
            <a:r>
              <a:rPr lang="en-US" altLang="en-US" sz="2400" dirty="0"/>
              <a:t>Step is to ensure that what the supply chain does well is consistent with target customer’s needs</a:t>
            </a:r>
          </a:p>
          <a:p>
            <a:r>
              <a:rPr lang="en-US" altLang="en-US" sz="2400" dirty="0"/>
              <a:t>All functions in the value chain must support the competitive strategy to achieve strategic fit</a:t>
            </a:r>
          </a:p>
          <a:p>
            <a:r>
              <a:rPr lang="en-US" altLang="en-US" sz="2400" b="1" i="1" dirty="0"/>
              <a:t>Two extremes:</a:t>
            </a:r>
            <a:r>
              <a:rPr lang="en-US" altLang="en-US" sz="2400" dirty="0"/>
              <a:t>  Efficient supply chains (Barilla) and responsive supply chains (Dell)</a:t>
            </a:r>
          </a:p>
          <a:p>
            <a:r>
              <a:rPr lang="en-US" altLang="en-US" sz="2400" i="1" dirty="0"/>
              <a:t>Two key points</a:t>
            </a:r>
          </a:p>
          <a:p>
            <a:pPr lvl="1"/>
            <a:r>
              <a:rPr lang="en-US" altLang="en-US" dirty="0"/>
              <a:t>there is </a:t>
            </a:r>
            <a:r>
              <a:rPr lang="en-US" altLang="en-US" b="1" i="1" dirty="0">
                <a:solidFill>
                  <a:srgbClr val="FF0000"/>
                </a:solidFill>
              </a:rPr>
              <a:t>no</a:t>
            </a:r>
            <a:r>
              <a:rPr lang="en-US" altLang="en-US" dirty="0"/>
              <a:t> right supply chain strategy </a:t>
            </a:r>
            <a:r>
              <a:rPr lang="en-US" altLang="en-US" dirty="0">
                <a:solidFill>
                  <a:srgbClr val="FF0000"/>
                </a:solidFill>
              </a:rPr>
              <a:t>independent</a:t>
            </a:r>
            <a:r>
              <a:rPr lang="en-US" altLang="en-US" dirty="0"/>
              <a:t> of competitive strategy</a:t>
            </a:r>
          </a:p>
          <a:p>
            <a:pPr lvl="1"/>
            <a:r>
              <a:rPr lang="en-US" altLang="en-US" dirty="0"/>
              <a:t>there </a:t>
            </a:r>
            <a:r>
              <a:rPr lang="en-US" altLang="en-US" b="1" i="1" dirty="0">
                <a:solidFill>
                  <a:srgbClr val="FF0000"/>
                </a:solidFill>
              </a:rPr>
              <a:t>is</a:t>
            </a:r>
            <a:r>
              <a:rPr lang="en-US" altLang="en-US" dirty="0"/>
              <a:t> a right supply chain strategy for a </a:t>
            </a:r>
            <a:r>
              <a:rPr lang="en-US" altLang="en-US" dirty="0">
                <a:solidFill>
                  <a:srgbClr val="FF0000"/>
                </a:solidFill>
              </a:rPr>
              <a:t>given competitive strategy</a:t>
            </a:r>
          </a:p>
        </p:txBody>
      </p:sp>
      <p:sp>
        <p:nvSpPr>
          <p:cNvPr id="2" name="Rounded Rectangular Callout 1"/>
          <p:cNvSpPr/>
          <p:nvPr/>
        </p:nvSpPr>
        <p:spPr bwMode="auto">
          <a:xfrm>
            <a:off x="7772400" y="2667000"/>
            <a:ext cx="762000" cy="457200"/>
          </a:xfrm>
          <a:prstGeom prst="wedgeRoundRectCallout">
            <a:avLst>
              <a:gd name="adj1" fmla="val -120635"/>
              <a:gd name="adj2" fmla="val 62500"/>
              <a:gd name="adj3" fmla="val 16667"/>
            </a:avLst>
          </a:prstGeom>
          <a:solidFill>
            <a:schemeClr val="bg1"/>
          </a:solidFill>
          <a:ln w="31750" cap="flat" cmpd="dbl"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pasta</a:t>
            </a:r>
          </a:p>
        </p:txBody>
      </p:sp>
      <p:sp>
        <p:nvSpPr>
          <p:cNvPr id="3" name="Rounded Rectangular Callout 2"/>
          <p:cNvSpPr/>
          <p:nvPr/>
        </p:nvSpPr>
        <p:spPr bwMode="auto">
          <a:xfrm>
            <a:off x="6096000" y="3581400"/>
            <a:ext cx="1219200" cy="381000"/>
          </a:xfrm>
          <a:prstGeom prst="wedgeRoundRectCallout">
            <a:avLst>
              <a:gd name="adj1" fmla="val -138731"/>
              <a:gd name="adj2" fmla="val 375"/>
              <a:gd name="adj3" fmla="val 16667"/>
            </a:avLst>
          </a:prstGeom>
          <a:solidFill>
            <a:schemeClr val="bg1"/>
          </a:solidFill>
          <a:ln w="31750" cap="flat" cmpd="dbl" algn="ctr">
            <a:solidFill>
              <a:schemeClr val="accent6">
                <a:lumMod val="60000"/>
                <a:lumOff val="40000"/>
              </a:schemeClr>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computers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2"/>
          <p:cNvSpPr>
            <a:spLocks noGrp="1"/>
          </p:cNvSpPr>
          <p:nvPr>
            <p:ph type="sldNum" sz="quarter" idx="10"/>
          </p:nvPr>
        </p:nvSpPr>
        <p:spPr/>
        <p:txBody>
          <a:bodyPr/>
          <a:lstStyle/>
          <a:p>
            <a:r>
              <a:rPr lang="en-US" altLang="en-US"/>
              <a:t>2-</a:t>
            </a:r>
            <a:fld id="{C8D9009E-68DA-4B29-B0C8-854D004979F6}" type="slidenum">
              <a:rPr lang="en-US" altLang="en-US"/>
              <a:pPr/>
              <a:t>28</a:t>
            </a:fld>
            <a:endParaRPr lang="en-US" altLang="en-US" sz="1400">
              <a:latin typeface="Times New Roman" pitchFamily="18" charset="0"/>
            </a:endParaRPr>
          </a:p>
        </p:txBody>
      </p:sp>
      <p:sp>
        <p:nvSpPr>
          <p:cNvPr id="338946" name="Rectangle 2"/>
          <p:cNvSpPr>
            <a:spLocks noGrp="1" noChangeArrowheads="1"/>
          </p:cNvSpPr>
          <p:nvPr>
            <p:ph type="title"/>
          </p:nvPr>
        </p:nvSpPr>
        <p:spPr>
          <a:xfrm>
            <a:off x="381000" y="152400"/>
            <a:ext cx="8458200" cy="1066800"/>
          </a:xfrm>
        </p:spPr>
        <p:txBody>
          <a:bodyPr/>
          <a:lstStyle/>
          <a:p>
            <a:r>
              <a:rPr lang="en-US" altLang="en-US"/>
              <a:t>Comparison of Efficient and Responsive Supply Chains</a:t>
            </a:r>
          </a:p>
        </p:txBody>
      </p:sp>
      <p:graphicFrame>
        <p:nvGraphicFramePr>
          <p:cNvPr id="338993" name="Group 49"/>
          <p:cNvGraphicFramePr>
            <a:graphicFrameLocks noGrp="1"/>
          </p:cNvGraphicFramePr>
          <p:nvPr/>
        </p:nvGraphicFramePr>
        <p:xfrm>
          <a:off x="381000" y="1600200"/>
          <a:ext cx="8534400" cy="4819334"/>
        </p:xfrm>
        <a:graphic>
          <a:graphicData uri="http://schemas.openxmlformats.org/drawingml/2006/table">
            <a:tbl>
              <a:tblPr/>
              <a:tblGrid>
                <a:gridCol w="28702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50850">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altLang="en-US" sz="1800" b="1" i="0" u="none" strike="noStrike" cap="none" normalizeH="0" baseline="0" smtClean="0">
                        <a:ln>
                          <a:noFill/>
                        </a:ln>
                        <a:solidFill>
                          <a:schemeClr val="tx1"/>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1" i="0" u="none" strike="noStrike" cap="none" normalizeH="0" baseline="0" smtClean="0">
                          <a:ln>
                            <a:noFill/>
                          </a:ln>
                          <a:solidFill>
                            <a:schemeClr val="tx1"/>
                          </a:solidFill>
                          <a:effectLst/>
                          <a:latin typeface="Trebuchet MS" pitchFamily="34" charset="0"/>
                        </a:rPr>
                        <a:t>Efficient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1" i="0" u="none" strike="noStrike" cap="none" normalizeH="0" baseline="0" smtClean="0">
                          <a:ln>
                            <a:noFill/>
                          </a:ln>
                          <a:solidFill>
                            <a:schemeClr val="tx1"/>
                          </a:solidFill>
                          <a:effectLst/>
                          <a:latin typeface="Trebuchet MS" pitchFamily="34" charset="0"/>
                        </a:rPr>
                        <a:t>Responsive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Primary goal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Lowest cost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Quick 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Product design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Min product cost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Modularity to allow postponement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Pricing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Lower margins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Higher margins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Mfg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High utilization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Capacity flexibility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Inventory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Minimize inventory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Buffer inventory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Lead time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Reduce but not at expense of greater cost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Aggressively reduce even if costs are significant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Supplier selection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Cost and low quality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Speed, flexibility, quality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Transportation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Greater reliance on low cost modes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Monotype Sorts" pitchFamily="2" charset="2"/>
                        <a:defRPr sz="2400">
                          <a:solidFill>
                            <a:schemeClr val="tx1"/>
                          </a:solidFill>
                          <a:latin typeface="Trebuchet MS" pitchFamily="34" charset="0"/>
                        </a:defRPr>
                      </a:lvl1pPr>
                      <a:lvl2pPr>
                        <a:spcBef>
                          <a:spcPct val="20000"/>
                        </a:spcBef>
                        <a:buClr>
                          <a:schemeClr val="tx1"/>
                        </a:buClr>
                        <a:buSzPct val="100000"/>
                        <a:defRPr sz="2000">
                          <a:solidFill>
                            <a:schemeClr val="tx1"/>
                          </a:solidFill>
                          <a:latin typeface="Gill Sans" pitchFamily="34" charset="0"/>
                        </a:defRPr>
                      </a:lvl2pPr>
                      <a:lvl3pPr>
                        <a:spcBef>
                          <a:spcPct val="20000"/>
                        </a:spcBef>
                        <a:buClr>
                          <a:schemeClr val="tx1"/>
                        </a:buClr>
                        <a:buSzPct val="100000"/>
                        <a:defRPr>
                          <a:solidFill>
                            <a:schemeClr val="tx1"/>
                          </a:solidFill>
                          <a:latin typeface="Times New Roman" pitchFamily="18" charset="0"/>
                        </a:defRPr>
                      </a:lvl3pPr>
                      <a:lvl4pPr>
                        <a:spcBef>
                          <a:spcPct val="20000"/>
                        </a:spcBef>
                        <a:buClr>
                          <a:schemeClr val="accent2"/>
                        </a:buClr>
                        <a:buSzPct val="65000"/>
                        <a:buFont typeface="Monotype Sorts" pitchFamily="2" charset="2"/>
                        <a:defRPr sz="1600">
                          <a:solidFill>
                            <a:schemeClr val="tx1"/>
                          </a:solidFill>
                          <a:latin typeface="Times New Roman" pitchFamily="18" charset="0"/>
                        </a:defRPr>
                      </a:lvl4pPr>
                      <a:lvl5pPr>
                        <a:spcBef>
                          <a:spcPct val="20000"/>
                        </a:spcBef>
                        <a:buClr>
                          <a:schemeClr val="tx1"/>
                        </a:buClr>
                        <a:buSzPct val="100000"/>
                        <a:defRPr sz="1400">
                          <a:solidFill>
                            <a:schemeClr val="tx1"/>
                          </a:solidFill>
                          <a:latin typeface="Times New Roman" pitchFamily="18" charset="0"/>
                        </a:defRPr>
                      </a:lvl5pPr>
                      <a:lvl6pPr eaLnBrk="0" fontAlgn="base" hangingPunct="0">
                        <a:spcBef>
                          <a:spcPct val="20000"/>
                        </a:spcBef>
                        <a:spcAft>
                          <a:spcPct val="0"/>
                        </a:spcAft>
                        <a:buClr>
                          <a:schemeClr val="tx1"/>
                        </a:buClr>
                        <a:buSzPct val="100000"/>
                        <a:defRPr sz="1400">
                          <a:solidFill>
                            <a:schemeClr val="tx1"/>
                          </a:solidFill>
                          <a:latin typeface="Times New Roman" pitchFamily="18" charset="0"/>
                        </a:defRPr>
                      </a:lvl6pPr>
                      <a:lvl7pPr eaLnBrk="0" fontAlgn="base" hangingPunct="0">
                        <a:spcBef>
                          <a:spcPct val="20000"/>
                        </a:spcBef>
                        <a:spcAft>
                          <a:spcPct val="0"/>
                        </a:spcAft>
                        <a:buClr>
                          <a:schemeClr val="tx1"/>
                        </a:buClr>
                        <a:buSzPct val="100000"/>
                        <a:defRPr sz="1400">
                          <a:solidFill>
                            <a:schemeClr val="tx1"/>
                          </a:solidFill>
                          <a:latin typeface="Times New Roman" pitchFamily="18" charset="0"/>
                        </a:defRPr>
                      </a:lvl7pPr>
                      <a:lvl8pPr eaLnBrk="0" fontAlgn="base" hangingPunct="0">
                        <a:spcBef>
                          <a:spcPct val="20000"/>
                        </a:spcBef>
                        <a:spcAft>
                          <a:spcPct val="0"/>
                        </a:spcAft>
                        <a:buClr>
                          <a:schemeClr val="tx1"/>
                        </a:buClr>
                        <a:buSzPct val="100000"/>
                        <a:defRPr sz="1400">
                          <a:solidFill>
                            <a:schemeClr val="tx1"/>
                          </a:solidFill>
                          <a:latin typeface="Times New Roman" pitchFamily="18" charset="0"/>
                        </a:defRPr>
                      </a:lvl8pPr>
                      <a:lvl9pPr eaLnBrk="0" fontAlgn="base" hangingPunct="0">
                        <a:spcBef>
                          <a:spcPct val="20000"/>
                        </a:spcBef>
                        <a:spcAft>
                          <a:spcPct val="0"/>
                        </a:spcAft>
                        <a:buClr>
                          <a:schemeClr val="tx1"/>
                        </a:buClr>
                        <a:buSzPct val="100000"/>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Trebuchet MS" pitchFamily="34" charset="0"/>
                        </a:rPr>
                        <a:t>Greater reliance on responsive (fast) modes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2-</a:t>
            </a:r>
            <a:fld id="{ACE08B93-3901-4689-9801-FC68D1705844}" type="slidenum">
              <a:rPr lang="en-US" altLang="en-US"/>
              <a:pPr/>
              <a:t>29</a:t>
            </a:fld>
            <a:endParaRPr lang="en-US" altLang="en-US" sz="1400">
              <a:latin typeface="Times New Roman" pitchFamily="18" charset="0"/>
            </a:endParaRPr>
          </a:p>
        </p:txBody>
      </p:sp>
      <p:sp>
        <p:nvSpPr>
          <p:cNvPr id="339970" name="Rectangle 2"/>
          <p:cNvSpPr>
            <a:spLocks noGrp="1" noChangeArrowheads="1"/>
          </p:cNvSpPr>
          <p:nvPr>
            <p:ph type="title"/>
          </p:nvPr>
        </p:nvSpPr>
        <p:spPr>
          <a:xfrm>
            <a:off x="381000" y="457200"/>
            <a:ext cx="7772400" cy="685800"/>
          </a:xfrm>
        </p:spPr>
        <p:txBody>
          <a:bodyPr/>
          <a:lstStyle/>
          <a:p>
            <a:r>
              <a:rPr lang="en-US" altLang="en-US"/>
              <a:t>Multiple Products and </a:t>
            </a:r>
            <a:br>
              <a:rPr lang="en-US" altLang="en-US"/>
            </a:br>
            <a:r>
              <a:rPr lang="en-US" altLang="en-US"/>
              <a:t>Customer Segments</a:t>
            </a:r>
          </a:p>
        </p:txBody>
      </p:sp>
      <p:sp>
        <p:nvSpPr>
          <p:cNvPr id="339971" name="Rectangle 3"/>
          <p:cNvSpPr>
            <a:spLocks noGrp="1" noChangeArrowheads="1"/>
          </p:cNvSpPr>
          <p:nvPr>
            <p:ph type="body" idx="1"/>
          </p:nvPr>
        </p:nvSpPr>
        <p:spPr>
          <a:xfrm>
            <a:off x="381000" y="1600200"/>
            <a:ext cx="8305800" cy="4953000"/>
          </a:xfrm>
        </p:spPr>
        <p:txBody>
          <a:bodyPr/>
          <a:lstStyle/>
          <a:p>
            <a:r>
              <a:rPr lang="en-US" altLang="en-US"/>
              <a:t>Firms sell different products to different customer segments (with different implied demand uncertainty)</a:t>
            </a:r>
          </a:p>
          <a:p>
            <a:r>
              <a:rPr lang="en-US" altLang="en-US"/>
              <a:t>The supply chain has to be able to </a:t>
            </a:r>
            <a:r>
              <a:rPr lang="en-US" altLang="en-US" i="1">
                <a:solidFill>
                  <a:srgbClr val="FF0000"/>
                </a:solidFill>
              </a:rPr>
              <a:t>balance efficiency and responsiveness</a:t>
            </a:r>
            <a:r>
              <a:rPr lang="en-US" altLang="en-US"/>
              <a:t> given its portfolio of products and customer segments</a:t>
            </a:r>
          </a:p>
          <a:p>
            <a:r>
              <a:rPr lang="en-US" altLang="en-US" i="1"/>
              <a:t>Two approaches:</a:t>
            </a:r>
          </a:p>
          <a:p>
            <a:pPr lvl="1"/>
            <a:r>
              <a:rPr lang="en-US" altLang="en-US"/>
              <a:t>Different supply chains</a:t>
            </a:r>
          </a:p>
          <a:p>
            <a:pPr lvl="1"/>
            <a:r>
              <a:rPr lang="en-US" altLang="en-US" b="1" i="1">
                <a:solidFill>
                  <a:srgbClr val="FF0000"/>
                </a:solidFill>
                <a:effectLst>
                  <a:outerShdw blurRad="38100" dist="38100" dir="2700000" algn="tl">
                    <a:srgbClr val="C0C0C0"/>
                  </a:outerShdw>
                </a:effectLst>
              </a:rPr>
              <a:t>Tailor</a:t>
            </a:r>
            <a:r>
              <a:rPr lang="en-US" altLang="en-US" b="1">
                <a:effectLst>
                  <a:outerShdw blurRad="38100" dist="38100" dir="2700000" algn="tl">
                    <a:srgbClr val="C0C0C0"/>
                  </a:outerShdw>
                </a:effectLst>
              </a:rPr>
              <a:t> </a:t>
            </a:r>
            <a:r>
              <a:rPr lang="en-US" altLang="en-US"/>
              <a:t>supply chain to best meet the needs of each product’s demand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a:t>
            </a:r>
            <a:fld id="{5004008F-D160-4DEA-B92C-435DCAADB553}" type="slidenum">
              <a:rPr lang="en-US" altLang="en-US"/>
              <a:pPr/>
              <a:t>3</a:t>
            </a:fld>
            <a:endParaRPr lang="en-US" altLang="en-US" sz="1400">
              <a:latin typeface="Times New Roman" pitchFamily="18" charset="0"/>
            </a:endParaRPr>
          </a:p>
        </p:txBody>
      </p:sp>
      <p:sp>
        <p:nvSpPr>
          <p:cNvPr id="311298" name="Rectangle 2"/>
          <p:cNvSpPr>
            <a:spLocks noGrp="1" noChangeArrowheads="1"/>
          </p:cNvSpPr>
          <p:nvPr>
            <p:ph type="title"/>
          </p:nvPr>
        </p:nvSpPr>
        <p:spPr>
          <a:xfrm>
            <a:off x="381000" y="266700"/>
            <a:ext cx="8382000" cy="952500"/>
          </a:xfrm>
        </p:spPr>
        <p:txBody>
          <a:bodyPr/>
          <a:lstStyle/>
          <a:p>
            <a:r>
              <a:rPr lang="en-US" altLang="en-US"/>
              <a:t>What is a Supply Chain?</a:t>
            </a:r>
          </a:p>
        </p:txBody>
      </p:sp>
      <p:sp>
        <p:nvSpPr>
          <p:cNvPr id="311299" name="Rectangle 3"/>
          <p:cNvSpPr>
            <a:spLocks noGrp="1" noChangeArrowheads="1"/>
          </p:cNvSpPr>
          <p:nvPr>
            <p:ph type="body" idx="1"/>
          </p:nvPr>
        </p:nvSpPr>
        <p:spPr>
          <a:xfrm>
            <a:off x="381000" y="1600200"/>
            <a:ext cx="8305800" cy="5029200"/>
          </a:xfrm>
        </p:spPr>
        <p:txBody>
          <a:bodyPr/>
          <a:lstStyle/>
          <a:p>
            <a:pPr>
              <a:lnSpc>
                <a:spcPct val="90000"/>
              </a:lnSpc>
            </a:pPr>
            <a:r>
              <a:rPr lang="en-US" altLang="en-US" sz="2400" dirty="0"/>
              <a:t>All stages involved, directly or indirectly, in fulfilling a customer request</a:t>
            </a:r>
          </a:p>
          <a:p>
            <a:pPr>
              <a:lnSpc>
                <a:spcPct val="90000"/>
              </a:lnSpc>
            </a:pPr>
            <a:endParaRPr lang="en-US" altLang="en-US" sz="2400" dirty="0" smtClean="0"/>
          </a:p>
          <a:p>
            <a:pPr>
              <a:lnSpc>
                <a:spcPct val="90000"/>
              </a:lnSpc>
            </a:pPr>
            <a:r>
              <a:rPr lang="en-US" altLang="en-US" sz="2400" dirty="0" smtClean="0"/>
              <a:t>Includes </a:t>
            </a:r>
            <a:r>
              <a:rPr lang="en-US" altLang="en-US" sz="2400" dirty="0"/>
              <a:t>manufacturers, suppliers, transporters, warehouses, retailers, and customers</a:t>
            </a:r>
          </a:p>
          <a:p>
            <a:pPr>
              <a:lnSpc>
                <a:spcPct val="90000"/>
              </a:lnSpc>
            </a:pPr>
            <a:endParaRPr lang="en-US" altLang="en-US" sz="2400" dirty="0" smtClean="0"/>
          </a:p>
          <a:p>
            <a:pPr>
              <a:lnSpc>
                <a:spcPct val="90000"/>
              </a:lnSpc>
            </a:pPr>
            <a:r>
              <a:rPr lang="en-US" altLang="en-US" sz="2400" dirty="0" smtClean="0"/>
              <a:t>Within </a:t>
            </a:r>
            <a:r>
              <a:rPr lang="en-US" altLang="en-US" sz="2400" dirty="0"/>
              <a:t>each company, the supply chain includes all functions involved in fulfilling a customer request (product development, marketing, operations, distribution, finance, customer service)</a:t>
            </a:r>
          </a:p>
          <a:p>
            <a:pPr>
              <a:lnSpc>
                <a:spcPct val="90000"/>
              </a:lnSpc>
            </a:pPr>
            <a:endParaRPr lang="en-US" altLang="en-US" sz="2400" u="sng" dirty="0" smtClean="0">
              <a:effectLst>
                <a:outerShdw blurRad="38100" dist="38100" dir="2700000" algn="tl">
                  <a:srgbClr val="C0C0C0"/>
                </a:outerShdw>
              </a:effectLst>
            </a:endParaRPr>
          </a:p>
          <a:p>
            <a:pPr>
              <a:lnSpc>
                <a:spcPct val="90000"/>
              </a:lnSpc>
            </a:pPr>
            <a:r>
              <a:rPr lang="en-US" altLang="en-US" sz="2400" u="sng" dirty="0" smtClean="0">
                <a:effectLst>
                  <a:outerShdw blurRad="38100" dist="38100" dir="2700000" algn="tl">
                    <a:srgbClr val="C0C0C0"/>
                  </a:outerShdw>
                </a:effectLst>
              </a:rPr>
              <a:t>Examples</a:t>
            </a:r>
            <a:r>
              <a:rPr lang="en-US" altLang="en-US" sz="2400" u="sng" dirty="0">
                <a:effectLst>
                  <a:outerShdw blurRad="38100" dist="38100" dir="2700000" algn="tl">
                    <a:srgbClr val="C0C0C0"/>
                  </a:outerShdw>
                </a:effectLst>
              </a:rPr>
              <a:t>:</a:t>
            </a:r>
            <a:r>
              <a:rPr lang="en-US" altLang="en-US" sz="2400" dirty="0"/>
              <a:t> Detergent supply chain (Wal-Mart), Dell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2-</a:t>
            </a:r>
            <a:fld id="{B2990A92-C483-4FAC-80B2-D9B5483EB6B7}" type="slidenum">
              <a:rPr lang="en-US" altLang="en-US"/>
              <a:pPr/>
              <a:t>30</a:t>
            </a:fld>
            <a:endParaRPr lang="en-US" altLang="en-US" sz="1400">
              <a:latin typeface="Times New Roman" pitchFamily="18" charset="0"/>
            </a:endParaRPr>
          </a:p>
        </p:txBody>
      </p:sp>
      <p:sp>
        <p:nvSpPr>
          <p:cNvPr id="340994" name="Rectangle 2"/>
          <p:cNvSpPr>
            <a:spLocks noGrp="1" noChangeArrowheads="1"/>
          </p:cNvSpPr>
          <p:nvPr>
            <p:ph type="title"/>
          </p:nvPr>
        </p:nvSpPr>
        <p:spPr/>
        <p:txBody>
          <a:bodyPr/>
          <a:lstStyle/>
          <a:p>
            <a:r>
              <a:rPr lang="en-US" altLang="en-US"/>
              <a:t>Product Life Cycle</a:t>
            </a:r>
          </a:p>
        </p:txBody>
      </p:sp>
      <p:sp>
        <p:nvSpPr>
          <p:cNvPr id="340995" name="Rectangle 3"/>
          <p:cNvSpPr>
            <a:spLocks noGrp="1" noChangeArrowheads="1"/>
          </p:cNvSpPr>
          <p:nvPr>
            <p:ph type="body" idx="1"/>
          </p:nvPr>
        </p:nvSpPr>
        <p:spPr>
          <a:xfrm>
            <a:off x="228600" y="1371600"/>
            <a:ext cx="8686800" cy="5334000"/>
          </a:xfrm>
        </p:spPr>
        <p:txBody>
          <a:bodyPr/>
          <a:lstStyle/>
          <a:p>
            <a:pPr>
              <a:lnSpc>
                <a:spcPct val="80000"/>
              </a:lnSpc>
            </a:pPr>
            <a:r>
              <a:rPr lang="en-US" altLang="en-US" sz="2400" dirty="0"/>
              <a:t>The demand characteristics of a product and the needs of a customer segment change as a product goes through its life cycle</a:t>
            </a:r>
          </a:p>
          <a:p>
            <a:pPr>
              <a:lnSpc>
                <a:spcPct val="80000"/>
              </a:lnSpc>
            </a:pPr>
            <a:endParaRPr lang="en-US" altLang="en-US" sz="2400" dirty="0"/>
          </a:p>
          <a:p>
            <a:pPr>
              <a:lnSpc>
                <a:spcPct val="80000"/>
              </a:lnSpc>
            </a:pPr>
            <a:r>
              <a:rPr lang="en-US" altLang="en-US" sz="2400" dirty="0"/>
              <a:t>Supply chain strategy must evolve throughout the life cycle</a:t>
            </a:r>
          </a:p>
          <a:p>
            <a:pPr lvl="1">
              <a:lnSpc>
                <a:spcPct val="80000"/>
              </a:lnSpc>
            </a:pPr>
            <a:r>
              <a:rPr lang="en-US" altLang="en-US" b="1" i="1" u="sng" dirty="0">
                <a:solidFill>
                  <a:srgbClr val="000099"/>
                </a:solidFill>
                <a:effectLst>
                  <a:outerShdw blurRad="38100" dist="38100" dir="2700000" algn="tl">
                    <a:srgbClr val="C0C0C0"/>
                  </a:outerShdw>
                </a:effectLst>
              </a:rPr>
              <a:t>Early:</a:t>
            </a:r>
            <a:r>
              <a:rPr lang="en-US" altLang="en-US" dirty="0"/>
              <a:t> uncertain demand, high margins (time is important), product availability is most important, cost is secondary</a:t>
            </a:r>
          </a:p>
          <a:p>
            <a:pPr lvl="1">
              <a:lnSpc>
                <a:spcPct val="80000"/>
              </a:lnSpc>
            </a:pPr>
            <a:r>
              <a:rPr lang="en-US" altLang="en-US" b="1" i="1" u="sng" dirty="0">
                <a:solidFill>
                  <a:srgbClr val="000099"/>
                </a:solidFill>
                <a:effectLst>
                  <a:outerShdw blurRad="38100" dist="38100" dir="2700000" algn="tl">
                    <a:srgbClr val="C0C0C0"/>
                  </a:outerShdw>
                </a:effectLst>
              </a:rPr>
              <a:t>Late:</a:t>
            </a:r>
            <a:r>
              <a:rPr lang="en-US" altLang="en-US" dirty="0"/>
              <a:t> predictable demand, lower margins, price is important</a:t>
            </a:r>
            <a:endParaRPr lang="en-US" altLang="en-US" sz="2000" i="1" dirty="0">
              <a:solidFill>
                <a:srgbClr val="000099"/>
              </a:solidFill>
              <a:effectLst>
                <a:outerShdw blurRad="38100" dist="38100" dir="2700000" algn="tl">
                  <a:srgbClr val="C0C0C0"/>
                </a:outerShdw>
              </a:effectLst>
            </a:endParaRPr>
          </a:p>
          <a:p>
            <a:pPr lvl="1">
              <a:lnSpc>
                <a:spcPct val="80000"/>
              </a:lnSpc>
            </a:pPr>
            <a:r>
              <a:rPr lang="en-US" altLang="en-US" i="1" dirty="0">
                <a:solidFill>
                  <a:srgbClr val="000099"/>
                </a:solidFill>
                <a:effectLst>
                  <a:outerShdw blurRad="38100" dist="38100" dir="2700000" algn="tl">
                    <a:srgbClr val="C0C0C0"/>
                  </a:outerShdw>
                </a:effectLst>
              </a:rPr>
              <a:t>Examples:</a:t>
            </a:r>
            <a:r>
              <a:rPr lang="en-US" altLang="en-US" dirty="0"/>
              <a:t> pharmaceutical firms, Intel</a:t>
            </a:r>
          </a:p>
          <a:p>
            <a:pPr>
              <a:lnSpc>
                <a:spcPct val="80000"/>
              </a:lnSpc>
            </a:pPr>
            <a:endParaRPr lang="en-US" altLang="en-US" sz="2000" dirty="0"/>
          </a:p>
          <a:p>
            <a:pPr>
              <a:lnSpc>
                <a:spcPct val="80000"/>
              </a:lnSpc>
            </a:pPr>
            <a:r>
              <a:rPr lang="en-US" altLang="en-US" sz="2400" dirty="0"/>
              <a:t>As the product goes through the life cycle, the supply chain changes </a:t>
            </a:r>
            <a:r>
              <a:rPr lang="en-US" altLang="en-US" sz="2400" i="1" dirty="0">
                <a:solidFill>
                  <a:srgbClr val="FF0000"/>
                </a:solidFill>
              </a:rPr>
              <a:t>from one emphasizing responsiveness to one emphasizing efficiency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2-</a:t>
            </a:r>
            <a:fld id="{A8FB48C5-5AD6-4D6D-B2BB-C25ECF625C85}" type="slidenum">
              <a:rPr lang="en-US" altLang="en-US"/>
              <a:pPr/>
              <a:t>31</a:t>
            </a:fld>
            <a:endParaRPr lang="en-US" altLang="en-US" sz="1400">
              <a:latin typeface="Times New Roman" pitchFamily="18" charset="0"/>
            </a:endParaRPr>
          </a:p>
        </p:txBody>
      </p:sp>
      <p:sp>
        <p:nvSpPr>
          <p:cNvPr id="342018" name="Rectangle 2"/>
          <p:cNvSpPr>
            <a:spLocks noGrp="1" noChangeArrowheads="1"/>
          </p:cNvSpPr>
          <p:nvPr>
            <p:ph type="title"/>
          </p:nvPr>
        </p:nvSpPr>
        <p:spPr/>
        <p:txBody>
          <a:bodyPr/>
          <a:lstStyle/>
          <a:p>
            <a:r>
              <a:rPr lang="en-US" altLang="en-US"/>
              <a:t>Competitive Changes Over Time</a:t>
            </a:r>
          </a:p>
        </p:txBody>
      </p:sp>
      <p:sp>
        <p:nvSpPr>
          <p:cNvPr id="342019" name="Rectangle 3"/>
          <p:cNvSpPr>
            <a:spLocks noGrp="1" noChangeArrowheads="1"/>
          </p:cNvSpPr>
          <p:nvPr>
            <p:ph type="body" idx="1"/>
          </p:nvPr>
        </p:nvSpPr>
        <p:spPr/>
        <p:txBody>
          <a:bodyPr/>
          <a:lstStyle/>
          <a:p>
            <a:r>
              <a:rPr lang="en-US" altLang="en-US" dirty="0"/>
              <a:t>Competitive pressures can change over time</a:t>
            </a:r>
          </a:p>
          <a:p>
            <a:endParaRPr lang="en-US" altLang="en-US" dirty="0"/>
          </a:p>
          <a:p>
            <a:r>
              <a:rPr lang="en-US" altLang="en-US" dirty="0"/>
              <a:t>More competitors may result in an increased emphasis on variety at a reasonable price</a:t>
            </a:r>
          </a:p>
          <a:p>
            <a:endParaRPr lang="en-US" altLang="en-US" dirty="0"/>
          </a:p>
          <a:p>
            <a:r>
              <a:rPr lang="en-US" altLang="en-US" dirty="0"/>
              <a:t>The Internet makes it easier to offer a wide variety of products</a:t>
            </a:r>
          </a:p>
          <a:p>
            <a:endParaRPr lang="en-US" altLang="en-US" dirty="0"/>
          </a:p>
          <a:p>
            <a:r>
              <a:rPr lang="en-US" altLang="en-US" i="1" dirty="0">
                <a:solidFill>
                  <a:schemeClr val="tx2"/>
                </a:solidFill>
              </a:rPr>
              <a:t>The supply chain must change to meet these changing competitive conditions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r>
              <a:rPr lang="en-US" altLang="en-US"/>
              <a:t>1-</a:t>
            </a:r>
            <a:fld id="{10E20B54-7212-4B75-8AC7-94787BCF021A}" type="slidenum">
              <a:rPr lang="en-US" altLang="en-US"/>
              <a:pPr/>
              <a:t>4</a:t>
            </a:fld>
            <a:endParaRPr lang="en-US" altLang="en-US" sz="1400">
              <a:latin typeface="Times New Roman" pitchFamily="18" charset="0"/>
            </a:endParaRPr>
          </a:p>
        </p:txBody>
      </p:sp>
      <p:sp>
        <p:nvSpPr>
          <p:cNvPr id="242690" name="Rectangle 2"/>
          <p:cNvSpPr>
            <a:spLocks noGrp="1" noChangeArrowheads="1"/>
          </p:cNvSpPr>
          <p:nvPr>
            <p:ph type="title"/>
          </p:nvPr>
        </p:nvSpPr>
        <p:spPr>
          <a:xfrm>
            <a:off x="381000" y="266700"/>
            <a:ext cx="8382000" cy="952500"/>
          </a:xfrm>
          <a:noFill/>
          <a:ln/>
        </p:spPr>
        <p:txBody>
          <a:bodyPr/>
          <a:lstStyle/>
          <a:p>
            <a:r>
              <a:rPr lang="en-US" altLang="en-US" dirty="0"/>
              <a:t>What is a Supply Chain?</a:t>
            </a:r>
            <a:endParaRPr lang="en-US" altLang="en-US" b="0" i="1" dirty="0">
              <a:solidFill>
                <a:schemeClr val="hlink"/>
              </a:solidFill>
            </a:endParaRPr>
          </a:p>
        </p:txBody>
      </p:sp>
      <p:grpSp>
        <p:nvGrpSpPr>
          <p:cNvPr id="242711" name="Group 23"/>
          <p:cNvGrpSpPr>
            <a:grpSpLocks/>
          </p:cNvGrpSpPr>
          <p:nvPr/>
        </p:nvGrpSpPr>
        <p:grpSpPr bwMode="auto">
          <a:xfrm>
            <a:off x="838200" y="1676400"/>
            <a:ext cx="7239000" cy="3200400"/>
            <a:chOff x="96" y="1056"/>
            <a:chExt cx="5616" cy="2688"/>
          </a:xfrm>
        </p:grpSpPr>
        <p:sp>
          <p:nvSpPr>
            <p:cNvPr id="242691" name="Rectangle 3"/>
            <p:cNvSpPr>
              <a:spLocks noChangeArrowheads="1"/>
            </p:cNvSpPr>
            <p:nvPr/>
          </p:nvSpPr>
          <p:spPr bwMode="auto">
            <a:xfrm>
              <a:off x="4368" y="1056"/>
              <a:ext cx="1344" cy="672"/>
            </a:xfrm>
            <a:prstGeom prst="rect">
              <a:avLst/>
            </a:prstGeom>
            <a:solidFill>
              <a:srgbClr val="99FF33"/>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r>
                <a:rPr lang="en-US" altLang="en-US" b="1"/>
                <a:t>Customer wants</a:t>
              </a:r>
            </a:p>
            <a:p>
              <a:pPr algn="ctr"/>
              <a:r>
                <a:rPr lang="en-US" altLang="en-US" b="1"/>
                <a:t>detergent and goes </a:t>
              </a:r>
            </a:p>
            <a:p>
              <a:pPr algn="ctr"/>
              <a:r>
                <a:rPr lang="en-US" altLang="en-US" b="1"/>
                <a:t>to Jewel</a:t>
              </a:r>
              <a:endParaRPr lang="en-US" altLang="en-US"/>
            </a:p>
          </p:txBody>
        </p:sp>
        <p:sp>
          <p:nvSpPr>
            <p:cNvPr id="242692" name="Rectangle 4"/>
            <p:cNvSpPr>
              <a:spLocks noChangeArrowheads="1"/>
            </p:cNvSpPr>
            <p:nvPr/>
          </p:nvSpPr>
          <p:spPr bwMode="auto">
            <a:xfrm>
              <a:off x="2976" y="1056"/>
              <a:ext cx="1104" cy="672"/>
            </a:xfrm>
            <a:prstGeom prst="rect">
              <a:avLst/>
            </a:prstGeom>
            <a:solidFill>
              <a:srgbClr val="CCFFFF"/>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r>
                <a:rPr lang="en-US" altLang="en-US" b="1"/>
                <a:t>Jewel</a:t>
              </a:r>
            </a:p>
            <a:p>
              <a:pPr algn="ctr"/>
              <a:r>
                <a:rPr lang="en-US" altLang="en-US" b="1"/>
                <a:t>Supermarket</a:t>
              </a:r>
              <a:endParaRPr lang="en-US" altLang="en-US"/>
            </a:p>
          </p:txBody>
        </p:sp>
        <p:sp>
          <p:nvSpPr>
            <p:cNvPr id="242693" name="Rectangle 5"/>
            <p:cNvSpPr>
              <a:spLocks noChangeArrowheads="1"/>
            </p:cNvSpPr>
            <p:nvPr/>
          </p:nvSpPr>
          <p:spPr bwMode="auto">
            <a:xfrm>
              <a:off x="1584" y="1056"/>
              <a:ext cx="1104" cy="672"/>
            </a:xfrm>
            <a:prstGeom prst="rect">
              <a:avLst/>
            </a:prstGeom>
            <a:solidFill>
              <a:srgbClr val="CCFFFF"/>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r>
                <a:rPr lang="en-US" altLang="en-US" b="1"/>
                <a:t>Jewel or third</a:t>
              </a:r>
            </a:p>
            <a:p>
              <a:pPr algn="ctr"/>
              <a:r>
                <a:rPr lang="en-US" altLang="en-US" b="1"/>
                <a:t>party DC</a:t>
              </a:r>
              <a:endParaRPr lang="en-US" altLang="en-US"/>
            </a:p>
          </p:txBody>
        </p:sp>
        <p:sp>
          <p:nvSpPr>
            <p:cNvPr id="242694" name="Rectangle 6"/>
            <p:cNvSpPr>
              <a:spLocks noChangeArrowheads="1"/>
            </p:cNvSpPr>
            <p:nvPr/>
          </p:nvSpPr>
          <p:spPr bwMode="auto">
            <a:xfrm>
              <a:off x="192" y="1056"/>
              <a:ext cx="1104" cy="672"/>
            </a:xfrm>
            <a:prstGeom prst="rect">
              <a:avLst/>
            </a:prstGeom>
            <a:solidFill>
              <a:srgbClr val="CCFFFF"/>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r>
                <a:rPr lang="en-US" altLang="en-US" b="1"/>
                <a:t>P&amp;G or other</a:t>
              </a:r>
            </a:p>
            <a:p>
              <a:pPr algn="ctr"/>
              <a:r>
                <a:rPr lang="en-US" altLang="en-US" b="1"/>
                <a:t>manufacturer</a:t>
              </a:r>
              <a:endParaRPr lang="en-US" altLang="en-US"/>
            </a:p>
          </p:txBody>
        </p:sp>
        <p:sp>
          <p:nvSpPr>
            <p:cNvPr id="242695" name="Rectangle 7"/>
            <p:cNvSpPr>
              <a:spLocks noChangeArrowheads="1"/>
            </p:cNvSpPr>
            <p:nvPr/>
          </p:nvSpPr>
          <p:spPr bwMode="auto">
            <a:xfrm>
              <a:off x="192" y="2112"/>
              <a:ext cx="1104" cy="672"/>
            </a:xfrm>
            <a:prstGeom prst="rect">
              <a:avLst/>
            </a:prstGeom>
            <a:solidFill>
              <a:srgbClr val="CCFFFF"/>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r>
                <a:rPr lang="en-US" altLang="en-US" b="1"/>
                <a:t>Plastic</a:t>
              </a:r>
            </a:p>
            <a:p>
              <a:pPr algn="ctr"/>
              <a:r>
                <a:rPr lang="en-US" altLang="en-US" b="1"/>
                <a:t>Producer</a:t>
              </a:r>
              <a:endParaRPr lang="en-US" altLang="en-US"/>
            </a:p>
          </p:txBody>
        </p:sp>
        <p:sp>
          <p:nvSpPr>
            <p:cNvPr id="242696" name="Rectangle 8"/>
            <p:cNvSpPr>
              <a:spLocks noChangeArrowheads="1"/>
            </p:cNvSpPr>
            <p:nvPr/>
          </p:nvSpPr>
          <p:spPr bwMode="auto">
            <a:xfrm>
              <a:off x="96" y="3072"/>
              <a:ext cx="1296" cy="672"/>
            </a:xfrm>
            <a:prstGeom prst="rect">
              <a:avLst/>
            </a:prstGeom>
            <a:solidFill>
              <a:srgbClr val="CCFFFF"/>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r>
                <a:rPr lang="en-US" altLang="en-US" b="1"/>
                <a:t>Chemical</a:t>
              </a:r>
            </a:p>
            <a:p>
              <a:pPr algn="ctr"/>
              <a:r>
                <a:rPr lang="en-US" altLang="en-US" b="1"/>
                <a:t>manufacturer</a:t>
              </a:r>
            </a:p>
            <a:p>
              <a:pPr algn="ctr"/>
              <a:r>
                <a:rPr lang="en-US" altLang="en-US" b="1"/>
                <a:t>(e.g. Oil Company)</a:t>
              </a:r>
              <a:endParaRPr lang="en-US" altLang="en-US"/>
            </a:p>
          </p:txBody>
        </p:sp>
        <p:sp>
          <p:nvSpPr>
            <p:cNvPr id="242697" name="Rectangle 9"/>
            <p:cNvSpPr>
              <a:spLocks noChangeArrowheads="1"/>
            </p:cNvSpPr>
            <p:nvPr/>
          </p:nvSpPr>
          <p:spPr bwMode="auto">
            <a:xfrm>
              <a:off x="1632" y="2112"/>
              <a:ext cx="1104" cy="672"/>
            </a:xfrm>
            <a:prstGeom prst="rect">
              <a:avLst/>
            </a:prstGeom>
            <a:solidFill>
              <a:srgbClr val="CCFFFF"/>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r>
                <a:rPr lang="en-US" altLang="en-US" b="1"/>
                <a:t>Tenneco</a:t>
              </a:r>
            </a:p>
            <a:p>
              <a:pPr algn="ctr"/>
              <a:r>
                <a:rPr lang="en-US" altLang="en-US" b="1"/>
                <a:t>Packaging</a:t>
              </a:r>
              <a:endParaRPr lang="en-US" altLang="en-US"/>
            </a:p>
          </p:txBody>
        </p:sp>
        <p:sp>
          <p:nvSpPr>
            <p:cNvPr id="242698" name="Rectangle 10"/>
            <p:cNvSpPr>
              <a:spLocks noChangeArrowheads="1"/>
            </p:cNvSpPr>
            <p:nvPr/>
          </p:nvSpPr>
          <p:spPr bwMode="auto">
            <a:xfrm>
              <a:off x="1536" y="3072"/>
              <a:ext cx="1200" cy="672"/>
            </a:xfrm>
            <a:prstGeom prst="rect">
              <a:avLst/>
            </a:prstGeom>
            <a:solidFill>
              <a:srgbClr val="CCFFFF"/>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r>
                <a:rPr lang="en-US" altLang="en-US" b="1"/>
                <a:t>Paper </a:t>
              </a:r>
            </a:p>
            <a:p>
              <a:pPr algn="ctr"/>
              <a:r>
                <a:rPr lang="en-US" altLang="en-US" b="1"/>
                <a:t>Manufacturer</a:t>
              </a:r>
              <a:endParaRPr lang="en-US" altLang="en-US"/>
            </a:p>
          </p:txBody>
        </p:sp>
        <p:sp>
          <p:nvSpPr>
            <p:cNvPr id="242699" name="Rectangle 11"/>
            <p:cNvSpPr>
              <a:spLocks noChangeArrowheads="1"/>
            </p:cNvSpPr>
            <p:nvPr/>
          </p:nvSpPr>
          <p:spPr bwMode="auto">
            <a:xfrm>
              <a:off x="3168" y="3072"/>
              <a:ext cx="1104" cy="672"/>
            </a:xfrm>
            <a:prstGeom prst="rect">
              <a:avLst/>
            </a:prstGeom>
            <a:solidFill>
              <a:srgbClr val="CCFFFF"/>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r>
                <a:rPr lang="en-US" altLang="en-US" b="1"/>
                <a:t>Timber</a:t>
              </a:r>
            </a:p>
            <a:p>
              <a:pPr algn="ctr"/>
              <a:r>
                <a:rPr lang="en-US" altLang="en-US" b="1"/>
                <a:t>Industry</a:t>
              </a:r>
              <a:endParaRPr lang="en-US" altLang="en-US"/>
            </a:p>
          </p:txBody>
        </p:sp>
        <p:sp>
          <p:nvSpPr>
            <p:cNvPr id="242700" name="Line 12"/>
            <p:cNvSpPr>
              <a:spLocks noChangeShapeType="1"/>
            </p:cNvSpPr>
            <p:nvPr/>
          </p:nvSpPr>
          <p:spPr bwMode="auto">
            <a:xfrm>
              <a:off x="1296" y="144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1" name="Line 13"/>
            <p:cNvSpPr>
              <a:spLocks noChangeShapeType="1"/>
            </p:cNvSpPr>
            <p:nvPr/>
          </p:nvSpPr>
          <p:spPr bwMode="auto">
            <a:xfrm>
              <a:off x="2688" y="144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2" name="Line 14"/>
            <p:cNvSpPr>
              <a:spLocks noChangeShapeType="1"/>
            </p:cNvSpPr>
            <p:nvPr/>
          </p:nvSpPr>
          <p:spPr bwMode="auto">
            <a:xfrm>
              <a:off x="4080" y="144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3" name="Line 15"/>
            <p:cNvSpPr>
              <a:spLocks noChangeShapeType="1"/>
            </p:cNvSpPr>
            <p:nvPr/>
          </p:nvSpPr>
          <p:spPr bwMode="auto">
            <a:xfrm flipV="1">
              <a:off x="720" y="1728"/>
              <a:ext cx="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4" name="Line 16"/>
            <p:cNvSpPr>
              <a:spLocks noChangeShapeType="1"/>
            </p:cNvSpPr>
            <p:nvPr/>
          </p:nvSpPr>
          <p:spPr bwMode="auto">
            <a:xfrm flipV="1">
              <a:off x="720" y="2784"/>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5" name="Line 17"/>
            <p:cNvSpPr>
              <a:spLocks noChangeShapeType="1"/>
            </p:cNvSpPr>
            <p:nvPr/>
          </p:nvSpPr>
          <p:spPr bwMode="auto">
            <a:xfrm flipV="1">
              <a:off x="2160" y="1920"/>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6" name="Line 18"/>
            <p:cNvSpPr>
              <a:spLocks noChangeShapeType="1"/>
            </p:cNvSpPr>
            <p:nvPr/>
          </p:nvSpPr>
          <p:spPr bwMode="auto">
            <a:xfrm flipV="1">
              <a:off x="2160" y="2784"/>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7" name="Line 19"/>
            <p:cNvSpPr>
              <a:spLocks noChangeShapeType="1"/>
            </p:cNvSpPr>
            <p:nvPr/>
          </p:nvSpPr>
          <p:spPr bwMode="auto">
            <a:xfrm flipH="1">
              <a:off x="2736" y="3408"/>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8" name="Rectangle 20"/>
            <p:cNvSpPr>
              <a:spLocks noChangeArrowheads="1"/>
            </p:cNvSpPr>
            <p:nvPr/>
          </p:nvSpPr>
          <p:spPr bwMode="auto">
            <a:xfrm>
              <a:off x="3840" y="2112"/>
              <a:ext cx="1344" cy="672"/>
            </a:xfrm>
            <a:prstGeom prst="rect">
              <a:avLst/>
            </a:prstGeom>
            <a:solidFill>
              <a:srgbClr val="CCFFFF"/>
            </a:soli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r>
                <a:rPr lang="en-US" altLang="en-US" b="1"/>
                <a:t>Chemical</a:t>
              </a:r>
            </a:p>
            <a:p>
              <a:pPr algn="ctr"/>
              <a:r>
                <a:rPr lang="en-US" altLang="en-US" b="1"/>
                <a:t>manufacturer</a:t>
              </a:r>
            </a:p>
            <a:p>
              <a:pPr algn="ctr"/>
              <a:r>
                <a:rPr lang="en-US" altLang="en-US" b="1"/>
                <a:t>(e.g. Oil Company)</a:t>
              </a:r>
              <a:endParaRPr lang="en-US" altLang="en-US"/>
            </a:p>
          </p:txBody>
        </p:sp>
        <p:sp>
          <p:nvSpPr>
            <p:cNvPr id="242709" name="Line 21"/>
            <p:cNvSpPr>
              <a:spLocks noChangeShapeType="1"/>
            </p:cNvSpPr>
            <p:nvPr/>
          </p:nvSpPr>
          <p:spPr bwMode="auto">
            <a:xfrm flipV="1">
              <a:off x="4368" y="1920"/>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0" name="Line 22"/>
            <p:cNvSpPr>
              <a:spLocks noChangeShapeType="1"/>
            </p:cNvSpPr>
            <p:nvPr/>
          </p:nvSpPr>
          <p:spPr bwMode="auto">
            <a:xfrm flipH="1">
              <a:off x="720" y="1920"/>
              <a:ext cx="364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2712" name="Group 24"/>
          <p:cNvGrpSpPr>
            <a:grpSpLocks/>
          </p:cNvGrpSpPr>
          <p:nvPr/>
        </p:nvGrpSpPr>
        <p:grpSpPr bwMode="auto">
          <a:xfrm>
            <a:off x="1371600" y="5181600"/>
            <a:ext cx="5318125" cy="1282700"/>
            <a:chOff x="864" y="1728"/>
            <a:chExt cx="3446" cy="975"/>
          </a:xfrm>
        </p:grpSpPr>
        <p:sp>
          <p:nvSpPr>
            <p:cNvPr id="242713" name="Rectangle 25"/>
            <p:cNvSpPr>
              <a:spLocks noChangeArrowheads="1"/>
            </p:cNvSpPr>
            <p:nvPr/>
          </p:nvSpPr>
          <p:spPr bwMode="auto">
            <a:xfrm>
              <a:off x="3456" y="1968"/>
              <a:ext cx="854" cy="72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a:t>Customer</a:t>
              </a:r>
              <a:endParaRPr lang="en-US" altLang="en-US" sz="2000"/>
            </a:p>
          </p:txBody>
        </p:sp>
        <p:sp>
          <p:nvSpPr>
            <p:cNvPr id="242714" name="Line 26"/>
            <p:cNvSpPr>
              <a:spLocks noChangeShapeType="1"/>
            </p:cNvSpPr>
            <p:nvPr/>
          </p:nvSpPr>
          <p:spPr bwMode="auto">
            <a:xfrm>
              <a:off x="2160" y="1969"/>
              <a:ext cx="1227" cy="0"/>
            </a:xfrm>
            <a:prstGeom prst="line">
              <a:avLst/>
            </a:prstGeom>
            <a:noFill/>
            <a:ln w="76200" cmpd="tri">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5" name="Line 27"/>
            <p:cNvSpPr>
              <a:spLocks noChangeShapeType="1"/>
            </p:cNvSpPr>
            <p:nvPr/>
          </p:nvSpPr>
          <p:spPr bwMode="auto">
            <a:xfrm>
              <a:off x="2187" y="2299"/>
              <a:ext cx="1227" cy="0"/>
            </a:xfrm>
            <a:prstGeom prst="line">
              <a:avLst/>
            </a:prstGeom>
            <a:noFill/>
            <a:ln w="76200" cmpd="tri">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6" name="Line 28"/>
            <p:cNvSpPr>
              <a:spLocks noChangeShapeType="1"/>
            </p:cNvSpPr>
            <p:nvPr/>
          </p:nvSpPr>
          <p:spPr bwMode="auto">
            <a:xfrm>
              <a:off x="2187" y="2665"/>
              <a:ext cx="1227" cy="0"/>
            </a:xfrm>
            <a:prstGeom prst="line">
              <a:avLst/>
            </a:prstGeom>
            <a:noFill/>
            <a:ln w="76200" cmpd="tri">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7" name="Text Box 29"/>
            <p:cNvSpPr txBox="1">
              <a:spLocks noChangeArrowheads="1"/>
            </p:cNvSpPr>
            <p:nvPr/>
          </p:nvSpPr>
          <p:spPr bwMode="auto">
            <a:xfrm>
              <a:off x="2448" y="1728"/>
              <a:ext cx="787"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a:t>Information</a:t>
              </a:r>
            </a:p>
          </p:txBody>
        </p:sp>
        <p:sp>
          <p:nvSpPr>
            <p:cNvPr id="242718" name="Text Box 30"/>
            <p:cNvSpPr txBox="1">
              <a:spLocks noChangeArrowheads="1"/>
            </p:cNvSpPr>
            <p:nvPr/>
          </p:nvSpPr>
          <p:spPr bwMode="auto">
            <a:xfrm>
              <a:off x="2496" y="2063"/>
              <a:ext cx="552"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a:t>Product</a:t>
              </a:r>
            </a:p>
          </p:txBody>
        </p:sp>
        <p:sp>
          <p:nvSpPr>
            <p:cNvPr id="242719" name="Text Box 31"/>
            <p:cNvSpPr txBox="1">
              <a:spLocks noChangeArrowheads="1"/>
            </p:cNvSpPr>
            <p:nvPr/>
          </p:nvSpPr>
          <p:spPr bwMode="auto">
            <a:xfrm>
              <a:off x="2544" y="2447"/>
              <a:ext cx="512"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i="1"/>
                <a:t>Funds</a:t>
              </a:r>
            </a:p>
          </p:txBody>
        </p:sp>
        <p:sp>
          <p:nvSpPr>
            <p:cNvPr id="242720" name="WordArt 32"/>
            <p:cNvSpPr>
              <a:spLocks noChangeArrowheads="1" noChangeShapeType="1" noTextEdit="1"/>
            </p:cNvSpPr>
            <p:nvPr/>
          </p:nvSpPr>
          <p:spPr bwMode="auto">
            <a:xfrm>
              <a:off x="864" y="2016"/>
              <a:ext cx="1193" cy="67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600" kern="10">
                  <a:ln w="9525">
                    <a:solidFill>
                      <a:srgbClr val="000000"/>
                    </a:solidFill>
                    <a:round/>
                    <a:headEnd/>
                    <a:tailEnd/>
                  </a:ln>
                  <a:solidFill>
                    <a:schemeClr val="accent1"/>
                  </a:solidFill>
                  <a:latin typeface="Arial Black"/>
                </a:rPr>
                <a:t>Supply Chain</a:t>
              </a:r>
            </a:p>
          </p:txBody>
        </p:sp>
      </p:gr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a:t>
            </a:r>
            <a:fld id="{6E8B13CD-D95E-4334-B9E0-C03AD3E72813}" type="slidenum">
              <a:rPr lang="en-US" altLang="en-US"/>
              <a:pPr/>
              <a:t>5</a:t>
            </a:fld>
            <a:endParaRPr lang="en-US" altLang="en-US" sz="1400">
              <a:latin typeface="Times New Roman" pitchFamily="18" charset="0"/>
            </a:endParaRPr>
          </a:p>
        </p:txBody>
      </p:sp>
      <p:sp>
        <p:nvSpPr>
          <p:cNvPr id="218114" name="Rectangle 2"/>
          <p:cNvSpPr>
            <a:spLocks noGrp="1" noChangeArrowheads="1"/>
          </p:cNvSpPr>
          <p:nvPr>
            <p:ph type="title"/>
          </p:nvPr>
        </p:nvSpPr>
        <p:spPr/>
        <p:txBody>
          <a:bodyPr/>
          <a:lstStyle/>
          <a:p>
            <a:r>
              <a:rPr lang="en-US" altLang="en-US"/>
              <a:t>The Objective of a Supply Chain</a:t>
            </a:r>
          </a:p>
        </p:txBody>
      </p:sp>
      <p:sp>
        <p:nvSpPr>
          <p:cNvPr id="218115" name="Rectangle 3"/>
          <p:cNvSpPr>
            <a:spLocks noGrp="1" noChangeArrowheads="1"/>
          </p:cNvSpPr>
          <p:nvPr>
            <p:ph type="body" idx="1"/>
          </p:nvPr>
        </p:nvSpPr>
        <p:spPr>
          <a:xfrm>
            <a:off x="381000" y="1447800"/>
            <a:ext cx="8458200" cy="5257800"/>
          </a:xfrm>
        </p:spPr>
        <p:txBody>
          <a:bodyPr/>
          <a:lstStyle/>
          <a:p>
            <a:pPr marL="0" indent="0">
              <a:buNone/>
            </a:pPr>
            <a:r>
              <a:rPr lang="en-US" altLang="en-US" sz="3200" b="1" i="1" dirty="0"/>
              <a:t>Maximize overall value created</a:t>
            </a:r>
            <a:endParaRPr lang="en-US" altLang="en-US" sz="3200" i="1" dirty="0">
              <a:effectLst>
                <a:outerShdw blurRad="38100" dist="38100" dir="2700000" algn="tl">
                  <a:srgbClr val="C0C0C0"/>
                </a:outerShdw>
              </a:effectLst>
            </a:endParaRPr>
          </a:p>
          <a:p>
            <a:r>
              <a:rPr lang="en-US" altLang="en-US" i="1" dirty="0">
                <a:solidFill>
                  <a:srgbClr val="000099"/>
                </a:solidFill>
                <a:effectLst>
                  <a:outerShdw blurRad="38100" dist="38100" dir="2700000" algn="tl">
                    <a:srgbClr val="C0C0C0"/>
                  </a:outerShdw>
                </a:effectLst>
              </a:rPr>
              <a:t>Supply chain value:</a:t>
            </a:r>
            <a:r>
              <a:rPr lang="en-US" altLang="en-US" dirty="0"/>
              <a:t> </a:t>
            </a:r>
            <a:r>
              <a:rPr lang="en-US" altLang="en-US" sz="2400" dirty="0"/>
              <a:t>difference between what the final product is worth to the customer and the effort the supply chain expends in filling the customer’s request</a:t>
            </a:r>
          </a:p>
          <a:p>
            <a:endParaRPr lang="en-US" altLang="en-US" i="1" dirty="0">
              <a:solidFill>
                <a:srgbClr val="000099"/>
              </a:solidFill>
              <a:effectLst>
                <a:outerShdw blurRad="38100" dist="38100" dir="2700000" algn="tl">
                  <a:srgbClr val="C0C0C0"/>
                </a:outerShdw>
              </a:effectLst>
            </a:endParaRPr>
          </a:p>
          <a:p>
            <a:r>
              <a:rPr lang="en-US" altLang="en-US" i="1" dirty="0">
                <a:solidFill>
                  <a:srgbClr val="000099"/>
                </a:solidFill>
                <a:effectLst>
                  <a:outerShdw blurRad="38100" dist="38100" dir="2700000" algn="tl">
                    <a:srgbClr val="C0C0C0"/>
                  </a:outerShdw>
                </a:effectLst>
              </a:rPr>
              <a:t>Value</a:t>
            </a:r>
            <a:r>
              <a:rPr lang="en-US" altLang="en-US" dirty="0">
                <a:solidFill>
                  <a:srgbClr val="000099"/>
                </a:solidFill>
              </a:rPr>
              <a:t> is correlated to supply chain </a:t>
            </a:r>
            <a:r>
              <a:rPr lang="en-US" altLang="en-US" i="1" dirty="0">
                <a:solidFill>
                  <a:srgbClr val="000099"/>
                </a:solidFill>
                <a:effectLst>
                  <a:outerShdw blurRad="38100" dist="38100" dir="2700000" algn="tl">
                    <a:srgbClr val="C0C0C0"/>
                  </a:outerShdw>
                </a:effectLst>
              </a:rPr>
              <a:t>profitability</a:t>
            </a:r>
            <a:r>
              <a:rPr lang="en-US" altLang="en-US" dirty="0"/>
              <a:t> </a:t>
            </a:r>
            <a:r>
              <a:rPr lang="en-US" altLang="en-US" sz="2400" dirty="0"/>
              <a:t>(difference between revenue generated from the customer and the overall cost across the supply chain)</a:t>
            </a:r>
          </a:p>
          <a:p>
            <a:endParaRPr lang="en-US" altLang="en-US" i="1" dirty="0">
              <a:solidFill>
                <a:srgbClr val="000099"/>
              </a:solidFill>
              <a:effectLst>
                <a:outerShdw blurRad="38100" dist="38100" dir="2700000" algn="tl">
                  <a:srgbClr val="C0C0C0"/>
                </a:outerShdw>
              </a:effectLst>
            </a:endParaRPr>
          </a:p>
          <a:p>
            <a:r>
              <a:rPr lang="en-US" altLang="en-US" i="1" dirty="0">
                <a:solidFill>
                  <a:srgbClr val="000099"/>
                </a:solidFill>
                <a:effectLst>
                  <a:outerShdw blurRad="38100" dist="38100" dir="2700000" algn="tl">
                    <a:srgbClr val="C0C0C0"/>
                  </a:outerShdw>
                </a:effectLst>
              </a:rPr>
              <a:t>Supply chain profitability</a:t>
            </a:r>
            <a:r>
              <a:rPr lang="en-US" altLang="en-US" dirty="0"/>
              <a:t> </a:t>
            </a:r>
            <a:r>
              <a:rPr lang="en-US" altLang="en-US" sz="2400" dirty="0"/>
              <a:t>is total profit to be shared across all stages of the supply chain</a:t>
            </a: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a:t>
            </a:r>
            <a:fld id="{AF6580A4-EFAC-48FF-96EC-ED100565F88B}" type="slidenum">
              <a:rPr lang="en-US" altLang="en-US"/>
              <a:pPr/>
              <a:t>6</a:t>
            </a:fld>
            <a:endParaRPr lang="en-US" altLang="en-US" sz="1400">
              <a:latin typeface="Times New Roman" pitchFamily="18" charset="0"/>
            </a:endParaRPr>
          </a:p>
        </p:txBody>
      </p:sp>
      <p:sp>
        <p:nvSpPr>
          <p:cNvPr id="258050" name="Rectangle 2"/>
          <p:cNvSpPr>
            <a:spLocks noGrp="1" noChangeArrowheads="1"/>
          </p:cNvSpPr>
          <p:nvPr>
            <p:ph type="title"/>
          </p:nvPr>
        </p:nvSpPr>
        <p:spPr/>
        <p:txBody>
          <a:bodyPr/>
          <a:lstStyle/>
          <a:p>
            <a:r>
              <a:rPr lang="en-US" altLang="en-US"/>
              <a:t>Three Decision Phases in a Supply Chain</a:t>
            </a:r>
          </a:p>
        </p:txBody>
      </p:sp>
      <p:sp>
        <p:nvSpPr>
          <p:cNvPr id="258051" name="Rectangle 3"/>
          <p:cNvSpPr>
            <a:spLocks noGrp="1" noChangeArrowheads="1"/>
          </p:cNvSpPr>
          <p:nvPr>
            <p:ph type="body" idx="1"/>
          </p:nvPr>
        </p:nvSpPr>
        <p:spPr>
          <a:xfrm>
            <a:off x="381000" y="1447800"/>
            <a:ext cx="8305800" cy="5410200"/>
          </a:xfrm>
        </p:spPr>
        <p:txBody>
          <a:bodyPr/>
          <a:lstStyle/>
          <a:p>
            <a:r>
              <a:rPr lang="en-US" altLang="en-US" sz="2400" dirty="0"/>
              <a:t>Supply Chain Strategy and Design (Years)</a:t>
            </a:r>
          </a:p>
          <a:p>
            <a:pPr lvl="1"/>
            <a:r>
              <a:rPr lang="en-US" altLang="en-US" sz="2000" dirty="0">
                <a:latin typeface="Gill Sans" pitchFamily="34" charset="0"/>
              </a:rPr>
              <a:t>Supply chain design must support strategic objectives</a:t>
            </a:r>
          </a:p>
          <a:p>
            <a:pPr lvl="1"/>
            <a:r>
              <a:rPr lang="en-US" altLang="en-US" sz="2000" i="1" u="sng" dirty="0">
                <a:effectLst>
                  <a:outerShdw blurRad="38100" dist="38100" dir="2700000" algn="tl">
                    <a:srgbClr val="C0C0C0"/>
                  </a:outerShdw>
                </a:effectLst>
                <a:latin typeface="Gill Sans" pitchFamily="34" charset="0"/>
              </a:rPr>
              <a:t>Network Design </a:t>
            </a:r>
            <a:r>
              <a:rPr lang="en-US" altLang="en-US" sz="2000" i="1" dirty="0">
                <a:effectLst>
                  <a:outerShdw blurRad="38100" dist="38100" dir="2700000" algn="tl">
                    <a:srgbClr val="C0C0C0"/>
                  </a:outerShdw>
                </a:effectLst>
                <a:latin typeface="Gill Sans" pitchFamily="34" charset="0"/>
              </a:rPr>
              <a:t>:</a:t>
            </a:r>
            <a:r>
              <a:rPr lang="en-US" altLang="en-US" sz="2000" dirty="0">
                <a:latin typeface="Gill Sans" pitchFamily="34" charset="0"/>
              </a:rPr>
              <a:t>  Decisions about the structure of the supply chain and what processes each stage will perform</a:t>
            </a:r>
          </a:p>
          <a:p>
            <a:endParaRPr lang="en-US" altLang="en-US" sz="2400" dirty="0"/>
          </a:p>
          <a:p>
            <a:r>
              <a:rPr lang="en-US" altLang="en-US" sz="2400" dirty="0"/>
              <a:t>Supply Chain Planning (Quarter to a Year)</a:t>
            </a:r>
          </a:p>
          <a:p>
            <a:pPr lvl="1"/>
            <a:r>
              <a:rPr lang="en-US" altLang="en-US" sz="2000" dirty="0">
                <a:latin typeface="Gill Sans" pitchFamily="34" charset="0"/>
              </a:rPr>
              <a:t>Definition of a set of policies that govern short-term operations</a:t>
            </a:r>
          </a:p>
          <a:p>
            <a:pPr lvl="1"/>
            <a:r>
              <a:rPr lang="en-US" altLang="en-US" sz="2000" dirty="0">
                <a:latin typeface="Gill Sans" pitchFamily="34" charset="0"/>
              </a:rPr>
              <a:t>Demand and Supply Planning </a:t>
            </a:r>
          </a:p>
          <a:p>
            <a:pPr lvl="1"/>
            <a:r>
              <a:rPr lang="en-US" altLang="en-US" sz="2000" dirty="0">
                <a:latin typeface="Gill Sans" pitchFamily="34" charset="0"/>
              </a:rPr>
              <a:t>Inventory Planning</a:t>
            </a:r>
          </a:p>
          <a:p>
            <a:endParaRPr lang="en-US" altLang="en-US" sz="2400" dirty="0"/>
          </a:p>
          <a:p>
            <a:r>
              <a:rPr lang="en-US" altLang="en-US" sz="2400" dirty="0"/>
              <a:t>Supply Chain Operation (Daily to Weekly)</a:t>
            </a:r>
          </a:p>
          <a:p>
            <a:pPr lvl="1"/>
            <a:r>
              <a:rPr lang="en-US" altLang="en-US" sz="2000" dirty="0">
                <a:latin typeface="Gill Sans" pitchFamily="34" charset="0"/>
              </a:rPr>
              <a:t>Manufacturing</a:t>
            </a:r>
          </a:p>
          <a:p>
            <a:pPr lvl="1"/>
            <a:r>
              <a:rPr lang="en-US" altLang="en-US" sz="2000" dirty="0">
                <a:latin typeface="Gill Sans" pitchFamily="34" charset="0"/>
              </a:rPr>
              <a:t>Distribution</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a:t>
            </a:r>
            <a:fld id="{F9548138-25B4-433C-9FAE-7FE68E31F5C9}" type="slidenum">
              <a:rPr lang="en-US" altLang="en-US"/>
              <a:pPr/>
              <a:t>7</a:t>
            </a:fld>
            <a:endParaRPr lang="en-US" altLang="en-US" sz="1400">
              <a:latin typeface="Times New Roman" pitchFamily="18" charset="0"/>
            </a:endParaRPr>
          </a:p>
        </p:txBody>
      </p:sp>
      <p:sp>
        <p:nvSpPr>
          <p:cNvPr id="222210" name="Rectangle 2"/>
          <p:cNvSpPr>
            <a:spLocks noGrp="1" noChangeArrowheads="1"/>
          </p:cNvSpPr>
          <p:nvPr>
            <p:ph type="title"/>
          </p:nvPr>
        </p:nvSpPr>
        <p:spPr>
          <a:xfrm>
            <a:off x="381000" y="266700"/>
            <a:ext cx="8382000" cy="800100"/>
          </a:xfrm>
        </p:spPr>
        <p:txBody>
          <a:bodyPr/>
          <a:lstStyle/>
          <a:p>
            <a:r>
              <a:rPr lang="en-US" altLang="en-US"/>
              <a:t>Supply Chain Strategy or Design</a:t>
            </a:r>
          </a:p>
        </p:txBody>
      </p:sp>
      <p:sp>
        <p:nvSpPr>
          <p:cNvPr id="222211" name="Rectangle 3"/>
          <p:cNvSpPr>
            <a:spLocks noGrp="1" noChangeArrowheads="1"/>
          </p:cNvSpPr>
          <p:nvPr>
            <p:ph type="body" idx="1"/>
          </p:nvPr>
        </p:nvSpPr>
        <p:spPr>
          <a:xfrm>
            <a:off x="304800" y="1524000"/>
            <a:ext cx="8305800" cy="4876800"/>
          </a:xfrm>
        </p:spPr>
        <p:txBody>
          <a:bodyPr/>
          <a:lstStyle/>
          <a:p>
            <a:pPr>
              <a:lnSpc>
                <a:spcPct val="90000"/>
              </a:lnSpc>
            </a:pPr>
            <a:endParaRPr lang="en-US" altLang="en-US"/>
          </a:p>
          <a:p>
            <a:pPr>
              <a:lnSpc>
                <a:spcPct val="90000"/>
              </a:lnSpc>
            </a:pPr>
            <a:r>
              <a:rPr lang="en-US" altLang="en-US"/>
              <a:t>Strategic supply chain decisions</a:t>
            </a:r>
          </a:p>
          <a:p>
            <a:pPr lvl="1">
              <a:lnSpc>
                <a:spcPct val="90000"/>
              </a:lnSpc>
            </a:pPr>
            <a:r>
              <a:rPr lang="en-US" altLang="en-US"/>
              <a:t>Locations and capacities of facilities</a:t>
            </a:r>
          </a:p>
          <a:p>
            <a:pPr lvl="1">
              <a:lnSpc>
                <a:spcPct val="90000"/>
              </a:lnSpc>
            </a:pPr>
            <a:r>
              <a:rPr lang="en-US" altLang="en-US"/>
              <a:t>Products to be made or stored at various locations</a:t>
            </a:r>
          </a:p>
          <a:p>
            <a:pPr lvl="1">
              <a:lnSpc>
                <a:spcPct val="90000"/>
              </a:lnSpc>
            </a:pPr>
            <a:r>
              <a:rPr lang="en-US" altLang="en-US"/>
              <a:t>Modes of transportation</a:t>
            </a:r>
          </a:p>
          <a:p>
            <a:pPr lvl="1">
              <a:lnSpc>
                <a:spcPct val="90000"/>
              </a:lnSpc>
            </a:pPr>
            <a:r>
              <a:rPr lang="en-US" altLang="en-US"/>
              <a:t>Information systems</a:t>
            </a:r>
            <a:endParaRPr lang="en-US" altLang="en-US" sz="2800"/>
          </a:p>
          <a:p>
            <a:pPr>
              <a:lnSpc>
                <a:spcPct val="90000"/>
              </a:lnSpc>
            </a:pPr>
            <a:endParaRPr lang="en-US" altLang="en-US"/>
          </a:p>
          <a:p>
            <a:pPr>
              <a:lnSpc>
                <a:spcPct val="90000"/>
              </a:lnSpc>
            </a:pPr>
            <a:r>
              <a:rPr lang="en-US" altLang="en-US"/>
              <a:t>Supply chain design decisions are long-term and expensive to reverse </a:t>
            </a:r>
          </a:p>
          <a:p>
            <a:pPr>
              <a:lnSpc>
                <a:spcPct val="90000"/>
              </a:lnSpc>
              <a:buFont typeface="Monotype Sorts" pitchFamily="2" charset="2"/>
              <a:buNone/>
            </a:pPr>
            <a:r>
              <a:rPr lang="en-US" altLang="en-US"/>
              <a:t>	</a:t>
            </a:r>
            <a:r>
              <a:rPr lang="en-US" altLang="en-US" i="1"/>
              <a:t>– must take into account market uncertainty</a:t>
            </a:r>
            <a:endParaRPr lang="en-US" altLang="en-US" sz="2400" i="1"/>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a:t>
            </a:r>
            <a:fld id="{78E1A769-9271-4723-98DC-0B526F7299C7}" type="slidenum">
              <a:rPr lang="en-US" altLang="en-US"/>
              <a:pPr/>
              <a:t>8</a:t>
            </a:fld>
            <a:endParaRPr lang="en-US" altLang="en-US" sz="1400">
              <a:latin typeface="Times New Roman" pitchFamily="18" charset="0"/>
            </a:endParaRPr>
          </a:p>
        </p:txBody>
      </p:sp>
      <p:sp>
        <p:nvSpPr>
          <p:cNvPr id="224258" name="Rectangle 2"/>
          <p:cNvSpPr>
            <a:spLocks noGrp="1" noChangeArrowheads="1"/>
          </p:cNvSpPr>
          <p:nvPr>
            <p:ph type="title"/>
          </p:nvPr>
        </p:nvSpPr>
        <p:spPr>
          <a:xfrm>
            <a:off x="381000" y="266700"/>
            <a:ext cx="8382000" cy="952500"/>
          </a:xfrm>
        </p:spPr>
        <p:txBody>
          <a:bodyPr/>
          <a:lstStyle/>
          <a:p>
            <a:r>
              <a:rPr lang="en-US" altLang="en-US"/>
              <a:t>Supply Chain Planning</a:t>
            </a:r>
          </a:p>
        </p:txBody>
      </p:sp>
      <p:sp>
        <p:nvSpPr>
          <p:cNvPr id="224259" name="Rectangle 3"/>
          <p:cNvSpPr>
            <a:spLocks noGrp="1" noChangeArrowheads="1"/>
          </p:cNvSpPr>
          <p:nvPr>
            <p:ph type="body" idx="1"/>
          </p:nvPr>
        </p:nvSpPr>
        <p:spPr>
          <a:xfrm>
            <a:off x="304800" y="1447800"/>
            <a:ext cx="8610600" cy="5257800"/>
          </a:xfrm>
        </p:spPr>
        <p:txBody>
          <a:bodyPr/>
          <a:lstStyle/>
          <a:p>
            <a:r>
              <a:rPr lang="en-US" altLang="en-US" sz="2400" dirty="0"/>
              <a:t>Fixed by the supply configuration from previous phase</a:t>
            </a:r>
          </a:p>
          <a:p>
            <a:r>
              <a:rPr lang="en-US" altLang="en-US" sz="2400" dirty="0"/>
              <a:t>Starts with a forecast of demand in the coming year</a:t>
            </a:r>
          </a:p>
          <a:p>
            <a:r>
              <a:rPr lang="en-US" altLang="en-US" sz="2400" i="1" dirty="0">
                <a:solidFill>
                  <a:schemeClr val="tx2"/>
                </a:solidFill>
                <a:effectLst>
                  <a:outerShdw blurRad="38100" dist="38100" dir="2700000" algn="tl">
                    <a:srgbClr val="000000">
                      <a:alpha val="43137"/>
                    </a:srgbClr>
                  </a:outerShdw>
                </a:effectLst>
              </a:rPr>
              <a:t>Planning decisions:</a:t>
            </a:r>
          </a:p>
          <a:p>
            <a:pPr lvl="1"/>
            <a:r>
              <a:rPr lang="en-US" altLang="en-US" dirty="0"/>
              <a:t>Which markets will be supplied from which locations</a:t>
            </a:r>
          </a:p>
          <a:p>
            <a:pPr lvl="1"/>
            <a:r>
              <a:rPr lang="en-US" altLang="en-US" dirty="0"/>
              <a:t>Planned buildup of inventories</a:t>
            </a:r>
          </a:p>
          <a:p>
            <a:pPr lvl="1"/>
            <a:r>
              <a:rPr lang="en-US" altLang="en-US" dirty="0"/>
              <a:t>Subcontracting, backup locations</a:t>
            </a:r>
          </a:p>
          <a:p>
            <a:pPr lvl="1"/>
            <a:r>
              <a:rPr lang="en-US" altLang="en-US" dirty="0"/>
              <a:t>Inventory policies</a:t>
            </a:r>
          </a:p>
          <a:p>
            <a:pPr lvl="1"/>
            <a:r>
              <a:rPr lang="en-US" altLang="en-US" dirty="0"/>
              <a:t>Timing and size of market promotions</a:t>
            </a:r>
          </a:p>
          <a:p>
            <a:endParaRPr lang="en-US" altLang="en-US" sz="2400" dirty="0"/>
          </a:p>
          <a:p>
            <a:r>
              <a:rPr lang="en-US" altLang="en-US" sz="2400" dirty="0"/>
              <a:t>Must consider in planning decisions demand uncertainty, exchange rates, competition over the time horizon</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a:t>
            </a:r>
            <a:fld id="{521E5E11-45C0-4C64-9838-60EDE8526E0E}" type="slidenum">
              <a:rPr lang="en-US" altLang="en-US"/>
              <a:pPr/>
              <a:t>9</a:t>
            </a:fld>
            <a:endParaRPr lang="en-US" altLang="en-US" sz="1400">
              <a:latin typeface="Times New Roman" pitchFamily="18" charset="0"/>
            </a:endParaRPr>
          </a:p>
        </p:txBody>
      </p:sp>
      <p:sp>
        <p:nvSpPr>
          <p:cNvPr id="225282" name="Rectangle 2"/>
          <p:cNvSpPr>
            <a:spLocks noGrp="1" noChangeArrowheads="1"/>
          </p:cNvSpPr>
          <p:nvPr>
            <p:ph type="title"/>
          </p:nvPr>
        </p:nvSpPr>
        <p:spPr>
          <a:xfrm>
            <a:off x="381000" y="266700"/>
            <a:ext cx="8382000" cy="952500"/>
          </a:xfrm>
        </p:spPr>
        <p:txBody>
          <a:bodyPr/>
          <a:lstStyle/>
          <a:p>
            <a:r>
              <a:rPr lang="en-US" altLang="en-US"/>
              <a:t>Supply Chain Operation</a:t>
            </a:r>
          </a:p>
        </p:txBody>
      </p:sp>
      <p:sp>
        <p:nvSpPr>
          <p:cNvPr id="225283" name="Rectangle 3"/>
          <p:cNvSpPr>
            <a:spLocks noGrp="1" noChangeArrowheads="1"/>
          </p:cNvSpPr>
          <p:nvPr>
            <p:ph type="body" idx="1"/>
          </p:nvPr>
        </p:nvSpPr>
        <p:spPr>
          <a:xfrm>
            <a:off x="381000" y="1676400"/>
            <a:ext cx="8610600" cy="5029200"/>
          </a:xfrm>
        </p:spPr>
        <p:txBody>
          <a:bodyPr/>
          <a:lstStyle/>
          <a:p>
            <a:r>
              <a:rPr lang="en-US" altLang="en-US" sz="2400" dirty="0"/>
              <a:t>Time horizon is weekly or daily</a:t>
            </a:r>
          </a:p>
          <a:p>
            <a:r>
              <a:rPr lang="en-US" altLang="en-US" sz="2400" dirty="0"/>
              <a:t>Decisions regarding individual customer orders</a:t>
            </a:r>
          </a:p>
          <a:p>
            <a:r>
              <a:rPr lang="en-US" altLang="en-US" sz="2400" dirty="0"/>
              <a:t>Goal is to implement the operating policies as effectively as possible</a:t>
            </a:r>
          </a:p>
          <a:p>
            <a:r>
              <a:rPr lang="en-US" altLang="en-US" sz="2400" i="1" dirty="0">
                <a:solidFill>
                  <a:schemeClr val="tx2"/>
                </a:solidFill>
                <a:effectLst>
                  <a:outerShdw blurRad="38100" dist="38100" dir="2700000" algn="tl">
                    <a:srgbClr val="000000">
                      <a:alpha val="43137"/>
                    </a:srgbClr>
                  </a:outerShdw>
                </a:effectLst>
              </a:rPr>
              <a:t>Decisions:</a:t>
            </a:r>
          </a:p>
          <a:p>
            <a:pPr lvl="1"/>
            <a:r>
              <a:rPr lang="en-US" altLang="en-US" sz="2000" dirty="0"/>
              <a:t>allocate orders to inventory or production </a:t>
            </a:r>
          </a:p>
          <a:p>
            <a:pPr lvl="1"/>
            <a:r>
              <a:rPr lang="en-US" altLang="en-US" sz="2000" dirty="0"/>
              <a:t>set order due dates </a:t>
            </a:r>
          </a:p>
          <a:p>
            <a:pPr lvl="1"/>
            <a:r>
              <a:rPr lang="en-US" altLang="en-US" sz="2000" dirty="0"/>
              <a:t>generate pick lists at a warehouse </a:t>
            </a:r>
          </a:p>
          <a:p>
            <a:pPr lvl="1"/>
            <a:r>
              <a:rPr lang="en-US" altLang="en-US" sz="2000" dirty="0"/>
              <a:t>allocate an order to a particular shipment </a:t>
            </a:r>
          </a:p>
          <a:p>
            <a:pPr lvl="1"/>
            <a:r>
              <a:rPr lang="en-US" altLang="en-US" sz="2000" dirty="0"/>
              <a:t>set delivery schedules </a:t>
            </a:r>
          </a:p>
          <a:p>
            <a:pPr lvl="1"/>
            <a:r>
              <a:rPr lang="en-US" altLang="en-US" sz="2000" dirty="0"/>
              <a:t>place replenishment orders</a:t>
            </a:r>
            <a:endParaRPr lang="en-US" altLang="en-US" sz="2000" i="1" dirty="0"/>
          </a:p>
          <a:p>
            <a:r>
              <a:rPr lang="en-US" altLang="en-US" sz="2400" i="1" dirty="0"/>
              <a:t>Much less uncertainty (short time horizon)</a:t>
            </a:r>
          </a:p>
        </p:txBody>
      </p:sp>
    </p:spTree>
  </p:cSld>
  <p:clrMapOvr>
    <a:masterClrMapping/>
  </p:clrMapOvr>
  <p:transition advClick="0"/>
</p:sld>
</file>

<file path=ppt/theme/theme1.xml><?xml version="1.0" encoding="utf-8"?>
<a:theme xmlns:a="http://schemas.openxmlformats.org/drawingml/2006/main" name="sidebars">
  <a:themeElements>
    <a:clrScheme name="">
      <a:dk1>
        <a:srgbClr val="000000"/>
      </a:dk1>
      <a:lt1>
        <a:srgbClr val="FFFFFF"/>
      </a:lt1>
      <a:dk2>
        <a:srgbClr val="3333CC"/>
      </a:dk2>
      <a:lt2>
        <a:srgbClr val="7999FF"/>
      </a:lt2>
      <a:accent1>
        <a:srgbClr val="F57B49"/>
      </a:accent1>
      <a:accent2>
        <a:srgbClr val="FF00FF"/>
      </a:accent2>
      <a:accent3>
        <a:srgbClr val="FFFFFF"/>
      </a:accent3>
      <a:accent4>
        <a:srgbClr val="000000"/>
      </a:accent4>
      <a:accent5>
        <a:srgbClr val="F9BFB1"/>
      </a:accent5>
      <a:accent6>
        <a:srgbClr val="E700E7"/>
      </a:accent6>
      <a:hlink>
        <a:srgbClr val="FF0000"/>
      </a:hlink>
      <a:folHlink>
        <a:srgbClr val="919191"/>
      </a:folHlink>
    </a:clrScheme>
    <a:fontScheme name="sidebars">
      <a:majorFont>
        <a:latin typeface="Arial"/>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ba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deba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deba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debars">
  <a:themeElements>
    <a:clrScheme name="">
      <a:dk1>
        <a:srgbClr val="000000"/>
      </a:dk1>
      <a:lt1>
        <a:srgbClr val="FFFFFF"/>
      </a:lt1>
      <a:dk2>
        <a:srgbClr val="3333CC"/>
      </a:dk2>
      <a:lt2>
        <a:srgbClr val="7999FF"/>
      </a:lt2>
      <a:accent1>
        <a:srgbClr val="F57B49"/>
      </a:accent1>
      <a:accent2>
        <a:srgbClr val="FF00FF"/>
      </a:accent2>
      <a:accent3>
        <a:srgbClr val="FFFFFF"/>
      </a:accent3>
      <a:accent4>
        <a:srgbClr val="000000"/>
      </a:accent4>
      <a:accent5>
        <a:srgbClr val="F9BFB1"/>
      </a:accent5>
      <a:accent6>
        <a:srgbClr val="E700E7"/>
      </a:accent6>
      <a:hlink>
        <a:srgbClr val="FF0000"/>
      </a:hlink>
      <a:folHlink>
        <a:srgbClr val="919191"/>
      </a:folHlink>
    </a:clrScheme>
    <a:fontScheme name="1_sidebars">
      <a:majorFont>
        <a:latin typeface="Arial"/>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1750" cap="flat" cmpd="dbl" algn="ctr">
          <a:solidFill>
            <a:schemeClr val="accent6">
              <a:lumMod val="60000"/>
              <a:lumOff val="40000"/>
            </a:schemeClr>
          </a:solidFill>
          <a:prstDash val="solid"/>
          <a:round/>
          <a:headEnd type="none" w="med" len="med"/>
          <a:tailEnd type="none" w="med" len="med"/>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sideba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ideba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ideba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ideba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ideba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ideba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ideba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c:\msoffice\powerpnt\template\sldshow\sidebars.ppt</Template>
  <TotalTime>12726788</TotalTime>
  <Pages>33</Pages>
  <Words>2433</Words>
  <Application>Microsoft Office PowerPoint</Application>
  <PresentationFormat>On-screen Show (4:3)</PresentationFormat>
  <Paragraphs>459</Paragraphs>
  <Slides>31</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Arial Black</vt:lpstr>
      <vt:lpstr>Gill Sans</vt:lpstr>
      <vt:lpstr>Monotype Sorts</vt:lpstr>
      <vt:lpstr>Tahoma</vt:lpstr>
      <vt:lpstr>Times New Roman</vt:lpstr>
      <vt:lpstr>Trebuchet MS</vt:lpstr>
      <vt:lpstr>sidebars</vt:lpstr>
      <vt:lpstr>1_sidebars</vt:lpstr>
      <vt:lpstr>Logistics and  Supply Chain Management </vt:lpstr>
      <vt:lpstr>Logistics in the Manufacturing Firm</vt:lpstr>
      <vt:lpstr>What is a Supply Chain?</vt:lpstr>
      <vt:lpstr>What is a Supply Chain?</vt:lpstr>
      <vt:lpstr>The Objective of a Supply Chain</vt:lpstr>
      <vt:lpstr>Three Decision Phases in a Supply Chain</vt:lpstr>
      <vt:lpstr>Supply Chain Strategy or Design</vt:lpstr>
      <vt:lpstr>Supply Chain Planning</vt:lpstr>
      <vt:lpstr>Supply Chain Operation</vt:lpstr>
      <vt:lpstr>Process View of a Supply Chain</vt:lpstr>
      <vt:lpstr>Cycle View of Supply Chains</vt:lpstr>
      <vt:lpstr>Cycle View of Supply Chain</vt:lpstr>
      <vt:lpstr>Push/Pull View of Supply Chains</vt:lpstr>
      <vt:lpstr>What is the SCOR model?</vt:lpstr>
      <vt:lpstr>Scopes of Basic Management Processes</vt:lpstr>
      <vt:lpstr>Supply Chain Operations Reference Model (SCOR)</vt:lpstr>
      <vt:lpstr>Supply Chain Operations Reference Model (SCOR): Boundaries</vt:lpstr>
      <vt:lpstr>Supply Chain Operations Reference Model (SCOR): Basic Management Processes</vt:lpstr>
      <vt:lpstr>Process Map Example created in ARIS EasySCOR</vt:lpstr>
      <vt:lpstr>Strategies</vt:lpstr>
      <vt:lpstr>The Value Chain: Linking Supply Chain and Business Strategy</vt:lpstr>
      <vt:lpstr>Step 1:  Understanding the Customer and Supply Chain Uncertainty</vt:lpstr>
      <vt:lpstr>Impact of Customer Needs on Implied Demand Uncertainty</vt:lpstr>
      <vt:lpstr>Levels of Implied Demand Uncertainty</vt:lpstr>
      <vt:lpstr>Step 2: Understanding the  Supply Chain</vt:lpstr>
      <vt:lpstr>Achieving Strategic Fit Shown on the Uncertainty/Responsiveness Map</vt:lpstr>
      <vt:lpstr>Step 3: Achieving Strategic Fit</vt:lpstr>
      <vt:lpstr>Comparison of Efficient and Responsive Supply Chains</vt:lpstr>
      <vt:lpstr>Multiple Products and  Customer Segments</vt:lpstr>
      <vt:lpstr>Product Life Cycle</vt:lpstr>
      <vt:lpstr>Competitive Changes Over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Chopra, 2nd Edition, Chapter 1</dc:title>
  <dc:creator>Gregory Stock</dc:creator>
  <cp:lastModifiedBy>GRW</cp:lastModifiedBy>
  <cp:revision>121</cp:revision>
  <cp:lastPrinted>2000-08-25T19:02:00Z</cp:lastPrinted>
  <dcterms:created xsi:type="dcterms:W3CDTF">1995-06-15T16:14:44Z</dcterms:created>
  <dcterms:modified xsi:type="dcterms:W3CDTF">2016-01-26T03:45:15Z</dcterms:modified>
</cp:coreProperties>
</file>