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6" r:id="rId4"/>
    <p:sldId id="304" r:id="rId5"/>
    <p:sldId id="305" r:id="rId6"/>
    <p:sldId id="261" r:id="rId7"/>
    <p:sldId id="306" r:id="rId8"/>
    <p:sldId id="307" r:id="rId9"/>
    <p:sldId id="308" r:id="rId10"/>
    <p:sldId id="265" r:id="rId11"/>
    <p:sldId id="266" r:id="rId12"/>
    <p:sldId id="309" r:id="rId13"/>
    <p:sldId id="268" r:id="rId14"/>
    <p:sldId id="269" r:id="rId15"/>
    <p:sldId id="310" r:id="rId16"/>
    <p:sldId id="311" r:id="rId17"/>
    <p:sldId id="312" r:id="rId18"/>
    <p:sldId id="313" r:id="rId19"/>
    <p:sldId id="314" r:id="rId20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66"/>
    <a:srgbClr val="FF7C80"/>
    <a:srgbClr val="DDDDDD"/>
    <a:srgbClr val="C0C0C0"/>
    <a:srgbClr val="99FF33"/>
    <a:srgbClr val="FFFF99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6091" autoAdjust="0"/>
  </p:normalViewPr>
  <p:slideViewPr>
    <p:cSldViewPr>
      <p:cViewPr>
        <p:scale>
          <a:sx n="100" d="100"/>
          <a:sy n="100" d="100"/>
        </p:scale>
        <p:origin x="137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848"/>
    </p:cViewPr>
  </p:sorterViewPr>
  <p:notesViewPr>
    <p:cSldViewPr>
      <p:cViewPr>
        <p:scale>
          <a:sx n="75" d="100"/>
          <a:sy n="75" d="100"/>
        </p:scale>
        <p:origin x="-1386" y="7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29425" y="9188450"/>
            <a:ext cx="41116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649" tIns="46985" rIns="95649" bIns="46985" anchor="ctr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78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3357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CD137BE-FA82-4CDB-822A-BBFCFAB2F224}" type="slidenum">
              <a:rPr lang="en-US" altLang="en-US" sz="1500"/>
              <a:pPr algn="r"/>
              <a:t>‹#›</a:t>
            </a:fld>
            <a:endParaRPr lang="en-US" alt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49" tIns="46985" rIns="95649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notes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29425" y="9188450"/>
            <a:ext cx="4111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649" tIns="46985" rIns="95649" bIns="46985" anchor="ctr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78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3357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F294C7C-EF30-47AA-94AA-92E26D92E1C3}" type="slidenum">
              <a:rPr lang="en-US" altLang="en-US" sz="1500"/>
              <a:pPr algn="r"/>
              <a:t>‹#›</a:t>
            </a:fld>
            <a:endParaRPr lang="en-US" alt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42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01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Line 2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anose="05010101010101010101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379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34A82C-5143-4329-B035-D40B884ADD5D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77000"/>
            <a:ext cx="30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latin typeface="+mn-lt"/>
                <a:cs typeface="Helvetica"/>
              </a:rPr>
              <a:t>Copyright © 2016 Pearson Education, Inc.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6C1AD-D5BF-47F6-AB5C-FFC0BDF70418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7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66700"/>
            <a:ext cx="2114550" cy="6438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91250" cy="64389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6B090F-75E0-4E1F-8FAB-6F8442DB9E6C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Line 2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b="1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Chapter 00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0" y="654526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Arial" charset="0"/>
              </a:rPr>
              <a:t>© 2007 Prentice-Hall, Inc.</a:t>
            </a:r>
            <a:endParaRPr lang="en-US" altLang="en-US" sz="1600"/>
          </a:p>
        </p:txBody>
      </p:sp>
      <p:sp>
        <p:nvSpPr>
          <p:cNvPr id="25396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05E0882-2DEC-45D1-8CC9-E9C518F3747D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3149DDA-828D-4DFB-A3B6-E32C736E7709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5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150F6FC-C72C-4238-AFA8-03E2EA4D7D4C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02C95AD-E99F-460F-BD3F-00876298D1D0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EF0678F-47A1-49BD-8B1C-A62E4D1565FB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22BE000-2EB5-44C4-AEE8-71FAAD78B937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781CF0C-5EF0-42AC-B414-9C381A5D5A40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5FD19E7-E624-46CA-87A9-83BC33B43E7E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A19241-2300-4706-8579-E9F603632121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5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A4F4172-A173-47F3-8FF2-16E583AEC309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E8F46CC-B21C-4132-86E0-7878D49DD1C2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1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605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605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A1DB2FD-9C2F-47AF-9141-ACFBC7EA3840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Line 2"/>
          <p:cNvSpPr>
            <a:spLocks noChangeShapeType="1"/>
          </p:cNvSpPr>
          <p:nvPr/>
        </p:nvSpPr>
        <p:spPr bwMode="auto">
          <a:xfrm flipV="1">
            <a:off x="0" y="3429000"/>
            <a:ext cx="9144000" cy="31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0" y="654526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latin typeface="Arial" charset="0"/>
              </a:rPr>
              <a:t>© 2007Prentice-Hall, Inc.</a:t>
            </a:r>
            <a:endParaRPr lang="en-US" altLang="en-US" sz="1600"/>
          </a:p>
        </p:txBody>
      </p:sp>
      <p:sp>
        <p:nvSpPr>
          <p:cNvPr id="3543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B5BCB77F-17EE-4D6C-9D58-846794EE5CDC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FA25DC2F-7806-4C99-A27E-903297E2F608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51BF4AF0-2614-4A4C-B29A-C2DEA8CDA857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319B328-15F7-493F-B1CF-049133B4A42D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AE6D1586-F33F-4E54-A25D-AFA0B33C92AA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AE12AA1C-9437-4F25-B694-7A6C5C2709FE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BDAA0F9C-E8E4-4E8A-9963-7E73B1DD129F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71E0C5-4252-4A52-A404-FE94B193BB75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88175C56-256F-4400-8BFA-D05BFDD9AD91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CC3736A-D611-46ED-9734-16348DBF063B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6A39500-3C04-4605-B422-25CA0212110F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66700"/>
            <a:ext cx="2114550" cy="605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91250" cy="605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8C7ECACE-AF16-4238-830F-B81F99E03790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8458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866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F486B77-B49A-40A5-93CE-D04E374E002B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E523C1-3B40-4977-9FB6-5ACFE361565F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9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036BD3-BB6D-457E-B086-A9BE95BB1935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BD7333-BE5C-4D24-B931-267C73DCE2ED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7CCE7-A0B0-4350-BAB0-A979FE13E834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9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A0197-21B5-4FDA-B0C2-5407B03FE709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30BBC2-75B2-4CB2-ADB4-E9D1EA15C2D9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8458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1649BF9E-6C4C-4617-BA44-257F93623D72}" type="slidenum">
              <a:rPr lang="en-US" altLang="en-US"/>
              <a:pPr/>
              <a:t>‹#›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anose="05010101010101010101" pitchFamily="2" charset="2"/>
        <a:buChar char="u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anose="05010101010101010101" pitchFamily="2" charset="2"/>
        <a:buChar char="u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83820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r>
              <a:rPr lang="en-US" altLang="en-US"/>
              <a:t>1-</a:t>
            </a:r>
            <a:fld id="{1A6A75D3-5259-489C-BE47-334660B636FC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Line 2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8458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r>
              <a:rPr lang="en-US" altLang="en-US"/>
              <a:t>3-</a:t>
            </a:r>
            <a:fld id="{15E3CDB3-8BCC-405B-956B-0EC09A1F671F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Gill Sans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altLang="en-US" sz="42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Logistics and </a:t>
            </a:r>
            <a:br>
              <a:rPr lang="en-US" altLang="en-US" sz="42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42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 Chain Management</a:t>
            </a:r>
            <a:br>
              <a:rPr lang="en-US" altLang="en-US" sz="42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58000" cy="251460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2"/>
                </a:solidFill>
                <a:latin typeface="Calibri"/>
                <a:ea typeface="+mj-ea"/>
              </a:rPr>
              <a:t>Chapter 3  </a:t>
            </a:r>
          </a:p>
          <a:p>
            <a:r>
              <a:rPr lang="en-US" sz="4400" b="1" dirty="0" smtClean="0">
                <a:solidFill>
                  <a:schemeClr val="tx2"/>
                </a:solidFill>
                <a:latin typeface="Calibri"/>
                <a:ea typeface="+mj-ea"/>
              </a:rPr>
              <a:t>Supply </a:t>
            </a:r>
            <a:r>
              <a:rPr lang="en-US" sz="4400" b="1" dirty="0">
                <a:solidFill>
                  <a:schemeClr val="tx2"/>
                </a:solidFill>
                <a:latin typeface="Calibri"/>
                <a:ea typeface="+mj-ea"/>
              </a:rPr>
              <a:t>Chain Drivers </a:t>
            </a:r>
            <a:br>
              <a:rPr lang="en-US" sz="4400" b="1" dirty="0">
                <a:solidFill>
                  <a:schemeClr val="tx2"/>
                </a:solidFill>
                <a:latin typeface="Calibri"/>
                <a:ea typeface="+mj-ea"/>
              </a:rPr>
            </a:br>
            <a:r>
              <a:rPr lang="en-US" sz="4400" b="1" dirty="0">
                <a:solidFill>
                  <a:schemeClr val="tx2"/>
                </a:solidFill>
                <a:latin typeface="Calibri"/>
                <a:ea typeface="+mj-ea"/>
              </a:rPr>
              <a:t>and Metrics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4A82C-5143-4329-B035-D40B884ADD5D}" type="slidenum">
              <a:rPr lang="en-US" altLang="en-US" smtClean="0"/>
              <a:pPr/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3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Markdowns and Lost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800000"/>
                </a:solidFill>
              </a:rPr>
              <a:t>Markdowns:</a:t>
            </a:r>
            <a:r>
              <a:rPr lang="en-US" sz="2800" dirty="0" smtClean="0"/>
              <a:t> discounts required to sell excess inventory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Lost sales: </a:t>
            </a:r>
            <a:r>
              <a:rPr lang="en-US" sz="2800" dirty="0" smtClean="0"/>
              <a:t>revenue lost because product was out of stock</a:t>
            </a:r>
          </a:p>
          <a:p>
            <a:r>
              <a:rPr lang="en-US" sz="2800" dirty="0" smtClean="0"/>
              <a:t>Neither is explicitly on financial statement</a:t>
            </a:r>
          </a:p>
          <a:p>
            <a:pPr lvl="1"/>
            <a:r>
              <a:rPr lang="en-US" sz="2400" dirty="0" smtClean="0"/>
              <a:t>But both are represented in Net Income</a:t>
            </a:r>
          </a:p>
          <a:p>
            <a:r>
              <a:rPr lang="en-US" sz="2800" b="1" dirty="0" smtClean="0"/>
              <a:t>Arguably the greatest impact of supply chain performance on the financial performance of the firm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3-</a:t>
            </a:r>
            <a:fld id="{FA25DC2F-7806-4C99-A27E-903297E2F608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6700"/>
            <a:ext cx="8458200" cy="1104900"/>
          </a:xfrm>
        </p:spPr>
        <p:txBody>
          <a:bodyPr>
            <a:normAutofit/>
          </a:bodyPr>
          <a:lstStyle/>
          <a:p>
            <a:r>
              <a:rPr lang="en-US" dirty="0"/>
              <a:t>Drivers of Supply Chain Performance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676400"/>
            <a:ext cx="7810500" cy="4445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dirty="0" smtClean="0"/>
              <a:t>Facilities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physical </a:t>
            </a:r>
            <a:r>
              <a:rPr lang="en-US" dirty="0"/>
              <a:t>locations in the supply chain network where </a:t>
            </a:r>
            <a:r>
              <a:rPr lang="en-US" dirty="0" smtClean="0"/>
              <a:t>product </a:t>
            </a:r>
            <a:r>
              <a:rPr lang="en-US" dirty="0"/>
              <a:t>is stored, assembled, or </a:t>
            </a:r>
            <a:r>
              <a:rPr lang="en-US" dirty="0" smtClean="0"/>
              <a:t>fabricated</a:t>
            </a:r>
            <a:endParaRPr lang="en-US" dirty="0"/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dirty="0"/>
              <a:t>Inventory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raw materials, work in process, and finished goods within a supply chain</a:t>
            </a:r>
            <a:endParaRPr lang="en-US" dirty="0" smtClean="0"/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dirty="0" smtClean="0"/>
              <a:t>Transportation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oving </a:t>
            </a:r>
            <a:r>
              <a:rPr lang="en-US" dirty="0"/>
              <a:t>inventory from point to point in the supply </a:t>
            </a:r>
            <a:r>
              <a:rPr lang="en-US" dirty="0" smtClean="0"/>
              <a:t>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6700"/>
            <a:ext cx="8458200" cy="1104900"/>
          </a:xfrm>
        </p:spPr>
        <p:txBody>
          <a:bodyPr>
            <a:normAutofit/>
          </a:bodyPr>
          <a:lstStyle/>
          <a:p>
            <a:r>
              <a:rPr lang="en-US" dirty="0"/>
              <a:t>Drivers of Supply Chain Performance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638300"/>
            <a:ext cx="7810500" cy="4445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Information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and analysis concerning facilities, inventory, </a:t>
            </a:r>
            <a:r>
              <a:rPr lang="en-US" dirty="0" smtClean="0"/>
              <a:t>transportation</a:t>
            </a:r>
            <a:r>
              <a:rPr lang="en-US" dirty="0"/>
              <a:t>, costs, prices, and customers throughout the supply chain</a:t>
            </a:r>
            <a:endParaRPr lang="en-US" dirty="0" smtClean="0"/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Sourcing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ho </a:t>
            </a:r>
            <a:r>
              <a:rPr lang="en-US" dirty="0"/>
              <a:t>will perform a particular supply chain activity </a:t>
            </a:r>
            <a:endParaRPr lang="en-US" dirty="0" smtClean="0"/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Pricing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much a firm will charge for the goods and services that it makes available in the supply </a:t>
            </a:r>
            <a:r>
              <a:rPr lang="en-US" dirty="0" smtClean="0"/>
              <a:t>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3-</a:t>
            </a:r>
            <a:fld id="{223F279B-C718-4C99-909A-3E4927D89530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Framework for </a:t>
            </a:r>
            <a:br>
              <a:rPr lang="en-US" altLang="en-US"/>
            </a:br>
            <a:r>
              <a:rPr lang="en-US" altLang="en-US"/>
              <a:t>Structuring Drivers</a:t>
            </a:r>
          </a:p>
        </p:txBody>
      </p:sp>
      <p:pic>
        <p:nvPicPr>
          <p:cNvPr id="357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391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92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3-</a:t>
            </a:r>
            <a:fld id="{5F38B04E-323C-498F-B2EE-9DA79B30E819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Considerations for</a:t>
            </a:r>
            <a:br>
              <a:rPr lang="en-US" altLang="en-US"/>
            </a:br>
            <a:r>
              <a:rPr lang="en-US" altLang="en-US"/>
              <a:t>Supply Chain Drivers</a:t>
            </a:r>
          </a:p>
        </p:txBody>
      </p:sp>
      <p:graphicFrame>
        <p:nvGraphicFramePr>
          <p:cNvPr id="365571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388938" y="1600200"/>
          <a:ext cx="855662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2" name="Document" r:id="rId4" imgW="8553960" imgH="4609440" progId="Word.Document.8">
                  <p:embed/>
                </p:oleObj>
              </mc:Choice>
              <mc:Fallback>
                <p:oleObj name="Document" r:id="rId4" imgW="8553960" imgH="4609440" progId="Word.Document.8">
                  <p:embed/>
                  <p:pic>
                    <p:nvPicPr>
                      <p:cNvPr id="365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600200"/>
                        <a:ext cx="8556625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71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3-</a:t>
            </a:r>
            <a:fld id="{142533EB-BEE5-472B-B39D-E94E528ACB06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Sourcing: Role in</a:t>
            </a:r>
            <a:br>
              <a:rPr lang="en-US" altLang="en-US"/>
            </a:br>
            <a:r>
              <a:rPr lang="en-US" altLang="en-US"/>
              <a:t>the Supply Chain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5029200"/>
          </a:xfrm>
        </p:spPr>
        <p:txBody>
          <a:bodyPr/>
          <a:lstStyle/>
          <a:p>
            <a:r>
              <a:rPr lang="en-US" altLang="en-US"/>
              <a:t>Set of business processes required to purchase goods and services in a supply chain</a:t>
            </a:r>
          </a:p>
          <a:p>
            <a:r>
              <a:rPr lang="en-US" altLang="en-US"/>
              <a:t>Supplier selection, single vs. multiple suppliers, contract negotiation</a:t>
            </a:r>
          </a:p>
          <a:p>
            <a:r>
              <a:rPr lang="en-US" altLang="en-US"/>
              <a:t>Role in the Competitive Strategy</a:t>
            </a:r>
          </a:p>
          <a:p>
            <a:pPr lvl="1"/>
            <a:r>
              <a:rPr lang="en-US" altLang="en-US"/>
              <a:t>Sourcing decisions are crucial because they affect the level of efficiency and responsiveness in a supply chain</a:t>
            </a:r>
          </a:p>
          <a:p>
            <a:pPr lvl="1"/>
            <a:r>
              <a:rPr lang="en-US" altLang="en-US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In-house vs. outsource decisions-</a:t>
            </a:r>
            <a:r>
              <a:rPr lang="en-US" altLang="en-US"/>
              <a:t> improving efficiency and responsiveness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5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3-</a:t>
            </a:r>
            <a:fld id="{4DA87B26-A89A-464B-AEB1-E368495B000B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Obstacles to Achieving </a:t>
            </a:r>
            <a:br>
              <a:rPr lang="en-US" altLang="en-US"/>
            </a:br>
            <a:r>
              <a:rPr lang="en-US" altLang="en-US"/>
              <a:t>Strategic Fit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Increasing variety of products</a:t>
            </a:r>
          </a:p>
          <a:p>
            <a:r>
              <a:rPr lang="en-US" altLang="en-US"/>
              <a:t>Decreasing product life cycles</a:t>
            </a:r>
          </a:p>
          <a:p>
            <a:r>
              <a:rPr lang="en-US" altLang="en-US"/>
              <a:t>Increasingly demanding customers</a:t>
            </a:r>
          </a:p>
          <a:p>
            <a:r>
              <a:rPr lang="en-US" altLang="en-US"/>
              <a:t>Fragmentation of supply chain ownership</a:t>
            </a:r>
          </a:p>
          <a:p>
            <a:r>
              <a:rPr lang="en-US" altLang="en-US"/>
              <a:t>Globalization</a:t>
            </a:r>
          </a:p>
          <a:p>
            <a:r>
              <a:rPr lang="en-US" altLang="en-US"/>
              <a:t>Difficulty executing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9928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3-</a:t>
            </a:r>
            <a:fld id="{A50661FD-0BB0-4BF2-B9A9-24B8FB7D6068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Obstacles to Achieving Fit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Multiple owners / incentives in a supply chain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Increasing product variety / shrinking life cycles / customer fragmentation</a:t>
            </a:r>
          </a:p>
          <a:p>
            <a:endParaRPr lang="en-US" altLang="en-US"/>
          </a:p>
        </p:txBody>
      </p:sp>
      <p:sp>
        <p:nvSpPr>
          <p:cNvPr id="372740" name="AutoShape 4"/>
          <p:cNvSpPr>
            <a:spLocks noChangeArrowheads="1"/>
          </p:cNvSpPr>
          <p:nvPr/>
        </p:nvSpPr>
        <p:spPr bwMode="auto">
          <a:xfrm>
            <a:off x="3276600" y="2209800"/>
            <a:ext cx="22098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2133600" y="5486400"/>
            <a:ext cx="470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Increasing implied uncertainty</a:t>
            </a:r>
          </a:p>
        </p:txBody>
      </p:sp>
      <p:sp>
        <p:nvSpPr>
          <p:cNvPr id="372742" name="AutoShape 6"/>
          <p:cNvSpPr>
            <a:spLocks noChangeArrowheads="1"/>
          </p:cNvSpPr>
          <p:nvPr/>
        </p:nvSpPr>
        <p:spPr bwMode="auto">
          <a:xfrm>
            <a:off x="3276600" y="4572000"/>
            <a:ext cx="22098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447800" y="3048000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Local optimization and lack of global fit</a:t>
            </a:r>
          </a:p>
        </p:txBody>
      </p:sp>
    </p:spTree>
    <p:extLst>
      <p:ext uri="{BB962C8B-B14F-4D97-AF65-F5344CB8AC3E}">
        <p14:creationId xmlns:p14="http://schemas.microsoft.com/office/powerpoint/2010/main" val="40236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Return on Equity (ROE)</a:t>
            </a:r>
            <a:endParaRPr lang="en-US" dirty="0"/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65300"/>
          </a:xfrm>
        </p:spPr>
        <p:txBody>
          <a:bodyPr/>
          <a:lstStyle/>
          <a:p>
            <a:pPr eaLnBrk="1" hangingPunct="1"/>
            <a:r>
              <a:rPr lang="en-US" dirty="0" smtClean="0"/>
              <a:t>From a shareholder perspective, </a:t>
            </a:r>
            <a:r>
              <a:rPr lang="en-US" dirty="0" smtClean="0">
                <a:solidFill>
                  <a:srgbClr val="800000"/>
                </a:solidFill>
              </a:rPr>
              <a:t>return on equity (ROE)</a:t>
            </a:r>
            <a:r>
              <a:rPr lang="en-US" dirty="0" smtClean="0"/>
              <a:t> is the main summary measure of a firm’s performance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(For every $1 of shareholder equity, the firm earns $ROE in net income)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159000" y="3574145"/>
          <a:ext cx="482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43" name="Equation" r:id="rId3" imgW="4818240" imgH="822600" progId="Equation.DSMT4">
                  <p:embed/>
                </p:oleObj>
              </mc:Choice>
              <mc:Fallback>
                <p:oleObj name="Equation" r:id="rId3" imgW="4818240" imgH="8226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574145"/>
                        <a:ext cx="4826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3-</a:t>
            </a:r>
            <a:fld id="{FA25DC2F-7806-4C99-A27E-903297E2F608}" type="slidenum">
              <a:rPr lang="en-US" altLang="en-US" smtClean="0"/>
              <a:pPr/>
              <a:t>2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0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Return on Assets (ROA)</a:t>
            </a:r>
            <a:endParaRPr lang="en-US" dirty="0"/>
          </a:p>
        </p:txBody>
      </p:sp>
      <p:sp>
        <p:nvSpPr>
          <p:cNvPr id="2057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46817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800000"/>
                </a:solidFill>
              </a:rPr>
              <a:t>Return on assets (ROA) </a:t>
            </a:r>
            <a:r>
              <a:rPr lang="en-US" sz="2800" dirty="0" smtClean="0"/>
              <a:t>measures the return earned on each dollar invested by the firm in assets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(For every $1 invested by the firm in assets, the firm earns $ROA)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028700" y="3165938"/>
            <a:ext cx="7080250" cy="2006600"/>
            <a:chOff x="1447800" y="3175000"/>
            <a:chExt cx="7080250" cy="2006600"/>
          </a:xfrm>
        </p:grpSpPr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1447800" y="3175000"/>
            <a:ext cx="41910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772" name="Equation" r:id="rId3" imgW="4178160" imgH="822600" progId="Equation.DSMT4">
                    <p:embed/>
                  </p:oleObj>
                </mc:Choice>
                <mc:Fallback>
                  <p:oleObj name="Equation" r:id="rId3" imgW="4178160" imgH="822600" progId="Equation.DSMT4">
                    <p:embed/>
                    <p:pic>
                      <p:nvPicPr>
                        <p:cNvPr id="20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3175000"/>
                          <a:ext cx="4191000" cy="838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2114550" y="4241800"/>
            <a:ext cx="64135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773" name="Equation" r:id="rId5" imgW="6399720" imgH="923400" progId="Equation.DSMT4">
                    <p:embed/>
                  </p:oleObj>
                </mc:Choice>
                <mc:Fallback>
                  <p:oleObj name="Equation" r:id="rId5" imgW="6399720" imgH="923400" progId="Equation.DSMT4">
                    <p:embed/>
                    <p:pic>
                      <p:nvPicPr>
                        <p:cNvPr id="20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550" y="4241800"/>
                          <a:ext cx="6413500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" name="Elbow Connector 3"/>
          <p:cNvCxnSpPr/>
          <p:nvPr/>
        </p:nvCxnSpPr>
        <p:spPr>
          <a:xfrm>
            <a:off x="5219700" y="3391355"/>
            <a:ext cx="3002862" cy="1071529"/>
          </a:xfrm>
          <a:prstGeom prst="bentConnector3">
            <a:avLst>
              <a:gd name="adj1" fmla="val 11496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3-</a:t>
            </a:r>
            <a:fld id="{FA25DC2F-7806-4C99-A27E-903297E2F608}" type="slidenum">
              <a:rPr lang="en-US" altLang="en-US" smtClean="0"/>
              <a:pPr/>
              <a:t>3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84500" cy="2671762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smtClean="0"/>
              <a:t>Financial Data for Amazon and Nordstrom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5600" y="6184900"/>
            <a:ext cx="9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3-1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52400"/>
            <a:ext cx="4940300" cy="6413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85643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Accounts Payable Turnover (APT)</a:t>
            </a:r>
            <a:endParaRPr lang="en-US" dirty="0"/>
          </a:p>
        </p:txBody>
      </p:sp>
      <p:sp>
        <p:nvSpPr>
          <p:cNvPr id="30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65300"/>
          </a:xfrm>
        </p:spPr>
        <p:txBody>
          <a:bodyPr/>
          <a:lstStyle/>
          <a:p>
            <a:pPr eaLnBrk="1" hangingPunct="1"/>
            <a:r>
              <a:rPr lang="en-US" dirty="0" smtClean="0"/>
              <a:t>An important ratio that defines financial leverage is </a:t>
            </a:r>
            <a:r>
              <a:rPr lang="en-US" dirty="0" smtClean="0">
                <a:solidFill>
                  <a:srgbClr val="800000"/>
                </a:solidFill>
              </a:rPr>
              <a:t>accounts payable turnover (APT)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5750" y="3733800"/>
          <a:ext cx="349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1" name="Equation" r:id="rId3" imgW="3483360" imgH="822600" progId="Equation.DSMT4">
                  <p:embed/>
                </p:oleObj>
              </mc:Choice>
              <mc:Fallback>
                <p:oleObj name="Equation" r:id="rId3" imgW="3483360" imgH="822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3733800"/>
                        <a:ext cx="3492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3-</a:t>
            </a:r>
            <a:fld id="{FA25DC2F-7806-4C99-A27E-903297E2F608}" type="slidenum">
              <a:rPr lang="en-US" altLang="en-US" smtClean="0"/>
              <a:pPr/>
              <a:t>5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Another Way to Write ROA</a:t>
            </a:r>
            <a:endParaRPr lang="en-US" dirty="0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>
            <p:extLst/>
          </p:nvPr>
        </p:nvGraphicFramePr>
        <p:xfrm>
          <a:off x="1610934" y="1831375"/>
          <a:ext cx="6434090" cy="170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5" name="Equation" r:id="rId3" imgW="3318840" imgH="849960" progId="Equation.DSMT4">
                  <p:embed/>
                </p:oleObj>
              </mc:Choice>
              <mc:Fallback>
                <p:oleObj name="Equation" r:id="rId3" imgW="3318840" imgH="849960" progId="Equation.DSMT4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934" y="1831375"/>
                        <a:ext cx="6434090" cy="1700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3767668" y="2340435"/>
            <a:ext cx="308429" cy="275166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6668952" y="2492592"/>
            <a:ext cx="308429" cy="244371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952" y="3988200"/>
            <a:ext cx="149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Profit Margin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6020" y="3988200"/>
            <a:ext cx="174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Asset Turnover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72533" y="4533283"/>
            <a:ext cx="8229600" cy="1765300"/>
          </a:xfrm>
        </p:spPr>
        <p:txBody>
          <a:bodyPr/>
          <a:lstStyle/>
          <a:p>
            <a:pPr eaLnBrk="1" hangingPunct="1"/>
            <a:r>
              <a:rPr lang="en-US" dirty="0" smtClean="0"/>
              <a:t>So firm can improve ROA by increasing profit margin and/or increasing asset turnover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3-</a:t>
            </a:r>
            <a:fld id="{FA25DC2F-7806-4C99-A27E-903297E2F608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Asset Turnover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9086" cy="5105400"/>
          </a:xfrm>
        </p:spPr>
        <p:txBody>
          <a:bodyPr/>
          <a:lstStyle/>
          <a:p>
            <a:r>
              <a:rPr lang="en-US" sz="2800" dirty="0" smtClean="0"/>
              <a:t>Just like we can define turnover for total assets, we can define it for individual asset types</a:t>
            </a:r>
          </a:p>
          <a:p>
            <a:pPr lvl="1"/>
            <a:r>
              <a:rPr lang="en-US" sz="2400" dirty="0" smtClean="0">
                <a:solidFill>
                  <a:srgbClr val="800000"/>
                </a:solidFill>
              </a:rPr>
              <a:t>Accounts receivable turnover (ART)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>
                <a:solidFill>
                  <a:srgbClr val="800000"/>
                </a:solidFill>
              </a:rPr>
              <a:t>Inventory turnover (INVT)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>
                <a:solidFill>
                  <a:srgbClr val="800000"/>
                </a:solidFill>
              </a:rPr>
              <a:t>Property, plant, and equipment turnover (PPET)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3757095" y="3114298"/>
          <a:ext cx="2662015" cy="61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9" name="Equation" r:id="rId3" imgW="1728000" imgH="383760" progId="Equation.DSMT4">
                  <p:embed/>
                </p:oleObj>
              </mc:Choice>
              <mc:Fallback>
                <p:oleObj name="Equation" r:id="rId3" imgW="1728000" imgH="38376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095" y="3114298"/>
                        <a:ext cx="2662015" cy="613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786188" y="4476828"/>
          <a:ext cx="2603829" cy="61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50" name="Equation" r:id="rId5" imgW="1691280" imgH="383760" progId="Equation.DSMT4">
                  <p:embed/>
                </p:oleObj>
              </mc:Choice>
              <mc:Fallback>
                <p:oleObj name="Equation" r:id="rId5" imgW="1691280" imgH="3837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476828"/>
                        <a:ext cx="2603829" cy="613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991051" y="5724525"/>
          <a:ext cx="2194103" cy="61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51" name="Equation" r:id="rId7" imgW="1425960" imgH="383760" progId="Equation.DSMT4">
                  <p:embed/>
                </p:oleObj>
              </mc:Choice>
              <mc:Fallback>
                <p:oleObj name="Equation" r:id="rId7" imgW="1425960" imgH="3837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51" y="5724525"/>
                        <a:ext cx="2194103" cy="613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74095" y="3870476"/>
            <a:ext cx="7789334" cy="13183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3-</a:t>
            </a:r>
            <a:fld id="{FA25DC2F-7806-4C99-A27E-903297E2F608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Measures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5109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ash</a:t>
            </a:r>
            <a:r>
              <a:rPr lang="en-US" dirty="0"/>
              <a:t>-to-cash (C2C) </a:t>
            </a:r>
            <a:r>
              <a:rPr lang="en-US" dirty="0" smtClean="0"/>
              <a:t>cycle </a:t>
            </a:r>
            <a:r>
              <a:rPr lang="en-US" dirty="0"/>
              <a:t>roughly measures the average amount time from when cash enters the process as cost to when it returns as collected revenue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3970635"/>
            <a:ext cx="5219700" cy="130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0" indent="-901700">
              <a:lnSpc>
                <a:spcPct val="110000"/>
              </a:lnSpc>
            </a:pPr>
            <a:r>
              <a:rPr lang="en-US" sz="2400" dirty="0"/>
              <a:t>C2C </a:t>
            </a:r>
            <a:r>
              <a:rPr lang="en-US" sz="2400" dirty="0" smtClean="0"/>
              <a:t>=	– Weeks Payable </a:t>
            </a:r>
            <a:r>
              <a:rPr lang="en-US" sz="2400" dirty="0"/>
              <a:t>(1/APT</a:t>
            </a:r>
            <a:r>
              <a:rPr lang="en-US" sz="2400" dirty="0" smtClean="0"/>
              <a:t>) </a:t>
            </a:r>
            <a:br>
              <a:rPr lang="en-US" sz="2400" dirty="0" smtClean="0"/>
            </a:br>
            <a:r>
              <a:rPr lang="en-US" sz="2400" dirty="0" smtClean="0"/>
              <a:t>+ Weeks </a:t>
            </a:r>
            <a:r>
              <a:rPr lang="en-US" sz="2400" dirty="0"/>
              <a:t>in </a:t>
            </a:r>
            <a:r>
              <a:rPr lang="en-US" sz="2400" dirty="0" smtClean="0"/>
              <a:t>Inventory </a:t>
            </a:r>
            <a:r>
              <a:rPr lang="en-US" sz="2400" dirty="0"/>
              <a:t>(1/INVT)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+ Weeks </a:t>
            </a:r>
            <a:r>
              <a:rPr lang="en-US" sz="2400" dirty="0"/>
              <a:t>R</a:t>
            </a:r>
            <a:r>
              <a:rPr lang="en-US" sz="2400" dirty="0" smtClean="0"/>
              <a:t>eceivable </a:t>
            </a:r>
            <a:r>
              <a:rPr lang="en-US" sz="2400" dirty="0"/>
              <a:t>(1/ART)</a:t>
            </a:r>
          </a:p>
        </p:txBody>
      </p:sp>
    </p:spTree>
    <p:extLst>
      <p:ext uri="{BB962C8B-B14F-4D97-AF65-F5344CB8AC3E}">
        <p14:creationId xmlns:p14="http://schemas.microsoft.com/office/powerpoint/2010/main" val="23071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Selected Financial Metrics Across Industries, 2000–2012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189122"/>
            <a:ext cx="8064500" cy="3246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0300" y="6031011"/>
            <a:ext cx="9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3-2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84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idebars">
  <a:themeElements>
    <a:clrScheme name="">
      <a:dk1>
        <a:srgbClr val="000000"/>
      </a:dk1>
      <a:lt1>
        <a:srgbClr val="FFFFFF"/>
      </a:lt1>
      <a:dk2>
        <a:srgbClr val="3333CC"/>
      </a:dk2>
      <a:lt2>
        <a:srgbClr val="7999FF"/>
      </a:lt2>
      <a:accent1>
        <a:srgbClr val="F57B49"/>
      </a:accent1>
      <a:accent2>
        <a:srgbClr val="FF00FF"/>
      </a:accent2>
      <a:accent3>
        <a:srgbClr val="FFFFFF"/>
      </a:accent3>
      <a:accent4>
        <a:srgbClr val="000000"/>
      </a:accent4>
      <a:accent5>
        <a:srgbClr val="F9BFB1"/>
      </a:accent5>
      <a:accent6>
        <a:srgbClr val="E700E7"/>
      </a:accent6>
      <a:hlink>
        <a:srgbClr val="FF0000"/>
      </a:hlink>
      <a:folHlink>
        <a:srgbClr val="919191"/>
      </a:folHlink>
    </a:clrScheme>
    <a:fontScheme name="sidebars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ideba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idebars">
  <a:themeElements>
    <a:clrScheme name="">
      <a:dk1>
        <a:srgbClr val="000000"/>
      </a:dk1>
      <a:lt1>
        <a:srgbClr val="FFFFFF"/>
      </a:lt1>
      <a:dk2>
        <a:srgbClr val="3333CC"/>
      </a:dk2>
      <a:lt2>
        <a:srgbClr val="7999FF"/>
      </a:lt2>
      <a:accent1>
        <a:srgbClr val="F57B49"/>
      </a:accent1>
      <a:accent2>
        <a:srgbClr val="FF00FF"/>
      </a:accent2>
      <a:accent3>
        <a:srgbClr val="FFFFFF"/>
      </a:accent3>
      <a:accent4>
        <a:srgbClr val="000000"/>
      </a:accent4>
      <a:accent5>
        <a:srgbClr val="F9BFB1"/>
      </a:accent5>
      <a:accent6>
        <a:srgbClr val="E700E7"/>
      </a:accent6>
      <a:hlink>
        <a:srgbClr val="FF0000"/>
      </a:hlink>
      <a:folHlink>
        <a:srgbClr val="919191"/>
      </a:folHlink>
    </a:clrScheme>
    <a:fontScheme name="sidebars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ba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debars">
  <a:themeElements>
    <a:clrScheme name="">
      <a:dk1>
        <a:srgbClr val="000000"/>
      </a:dk1>
      <a:lt1>
        <a:srgbClr val="FFFFFF"/>
      </a:lt1>
      <a:dk2>
        <a:srgbClr val="3333CC"/>
      </a:dk2>
      <a:lt2>
        <a:srgbClr val="7999FF"/>
      </a:lt2>
      <a:accent1>
        <a:srgbClr val="F57B49"/>
      </a:accent1>
      <a:accent2>
        <a:srgbClr val="FF00FF"/>
      </a:accent2>
      <a:accent3>
        <a:srgbClr val="FFFFFF"/>
      </a:accent3>
      <a:accent4>
        <a:srgbClr val="000000"/>
      </a:accent4>
      <a:accent5>
        <a:srgbClr val="F9BFB1"/>
      </a:accent5>
      <a:accent6>
        <a:srgbClr val="E700E7"/>
      </a:accent6>
      <a:hlink>
        <a:srgbClr val="FF0000"/>
      </a:hlink>
      <a:folHlink>
        <a:srgbClr val="919191"/>
      </a:folHlink>
    </a:clrScheme>
    <a:fontScheme name="2_sidebars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sideba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deba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ideba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deba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deba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deba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ideba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c:\msoffice\powerpnt\template\sldshow\sidebars.ppt</Template>
  <TotalTime>12719748</TotalTime>
  <Pages>33</Pages>
  <Words>518</Words>
  <Application>Microsoft Office PowerPoint</Application>
  <PresentationFormat>On-screen Show (4:3)</PresentationFormat>
  <Paragraphs>94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Gill Sans</vt:lpstr>
      <vt:lpstr>Helvetica</vt:lpstr>
      <vt:lpstr>Monotype Sorts</vt:lpstr>
      <vt:lpstr>Times New Roman</vt:lpstr>
      <vt:lpstr>Trebuchet MS</vt:lpstr>
      <vt:lpstr>sidebars</vt:lpstr>
      <vt:lpstr>1_sidebars</vt:lpstr>
      <vt:lpstr>2_sidebars</vt:lpstr>
      <vt:lpstr>Equation</vt:lpstr>
      <vt:lpstr>Document</vt:lpstr>
      <vt:lpstr>Logistics and  Supply Chain Management </vt:lpstr>
      <vt:lpstr>Return on Equity (ROE)</vt:lpstr>
      <vt:lpstr>Return on Assets (ROA)</vt:lpstr>
      <vt:lpstr>Financial Data for Amazon and Nordstrom</vt:lpstr>
      <vt:lpstr>Accounts Payable Turnover (APT)</vt:lpstr>
      <vt:lpstr>Another Way to Write ROA</vt:lpstr>
      <vt:lpstr>Components of Asset Turnover</vt:lpstr>
      <vt:lpstr>Financial Measures Of Performance</vt:lpstr>
      <vt:lpstr>Selected Financial Metrics Across Industries, 2000–2012 </vt:lpstr>
      <vt:lpstr>Markdowns and Lost Sales</vt:lpstr>
      <vt:lpstr>Drivers of Supply Chain Performance</vt:lpstr>
      <vt:lpstr>Drivers of Supply Chain Performance</vt:lpstr>
      <vt:lpstr>A Framework for  Structuring Drivers</vt:lpstr>
      <vt:lpstr>Considerations for Supply Chain Drivers</vt:lpstr>
      <vt:lpstr>Sourcing: Role in the Supply Chain</vt:lpstr>
      <vt:lpstr>Obstacles to Achieving  Strategic Fit</vt:lpstr>
      <vt:lpstr>Major Obstacles to Achieving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Chopra, 2nd Ed, Chapter 4</dc:title>
  <dc:subject/>
  <dc:creator>Gregory Stock</dc:creator>
  <cp:keywords/>
  <dc:description/>
  <cp:lastModifiedBy>GRW</cp:lastModifiedBy>
  <cp:revision>116</cp:revision>
  <cp:lastPrinted>2000-08-25T19:02:00Z</cp:lastPrinted>
  <dcterms:created xsi:type="dcterms:W3CDTF">1995-06-15T16:14:44Z</dcterms:created>
  <dcterms:modified xsi:type="dcterms:W3CDTF">2016-01-28T03:30:31Z</dcterms:modified>
</cp:coreProperties>
</file>