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70"/>
  </p:notesMasterIdLst>
  <p:handoutMasterIdLst>
    <p:handoutMasterId r:id="rId71"/>
  </p:handoutMasterIdLst>
  <p:sldIdLst>
    <p:sldId id="334" r:id="rId2"/>
    <p:sldId id="419" r:id="rId3"/>
    <p:sldId id="418" r:id="rId4"/>
    <p:sldId id="415" r:id="rId5"/>
    <p:sldId id="416" r:id="rId6"/>
    <p:sldId id="417" r:id="rId7"/>
    <p:sldId id="374" r:id="rId8"/>
    <p:sldId id="375" r:id="rId9"/>
    <p:sldId id="376" r:id="rId10"/>
    <p:sldId id="336" r:id="rId11"/>
    <p:sldId id="389" r:id="rId12"/>
    <p:sldId id="390" r:id="rId13"/>
    <p:sldId id="402" r:id="rId14"/>
    <p:sldId id="403" r:id="rId15"/>
    <p:sldId id="360" r:id="rId16"/>
    <p:sldId id="404" r:id="rId17"/>
    <p:sldId id="406" r:id="rId18"/>
    <p:sldId id="407" r:id="rId19"/>
    <p:sldId id="408" r:id="rId20"/>
    <p:sldId id="410" r:id="rId21"/>
    <p:sldId id="411" r:id="rId22"/>
    <p:sldId id="412" r:id="rId23"/>
    <p:sldId id="413" r:id="rId24"/>
    <p:sldId id="352" r:id="rId25"/>
    <p:sldId id="377" r:id="rId26"/>
    <p:sldId id="378" r:id="rId27"/>
    <p:sldId id="379" r:id="rId28"/>
    <p:sldId id="380" r:id="rId29"/>
    <p:sldId id="381" r:id="rId30"/>
    <p:sldId id="353" r:id="rId31"/>
    <p:sldId id="391" r:id="rId32"/>
    <p:sldId id="392" r:id="rId33"/>
    <p:sldId id="394" r:id="rId34"/>
    <p:sldId id="395" r:id="rId35"/>
    <p:sldId id="397" r:id="rId36"/>
    <p:sldId id="363" r:id="rId37"/>
    <p:sldId id="355" r:id="rId38"/>
    <p:sldId id="382" r:id="rId39"/>
    <p:sldId id="401" r:id="rId40"/>
    <p:sldId id="400" r:id="rId41"/>
    <p:sldId id="365" r:id="rId42"/>
    <p:sldId id="384" r:id="rId43"/>
    <p:sldId id="373" r:id="rId44"/>
    <p:sldId id="385" r:id="rId45"/>
    <p:sldId id="371" r:id="rId46"/>
    <p:sldId id="386" r:id="rId47"/>
    <p:sldId id="372" r:id="rId48"/>
    <p:sldId id="387" r:id="rId49"/>
    <p:sldId id="370" r:id="rId50"/>
    <p:sldId id="358" r:id="rId51"/>
    <p:sldId id="359" r:id="rId52"/>
    <p:sldId id="422" r:id="rId53"/>
    <p:sldId id="423" r:id="rId54"/>
    <p:sldId id="424" r:id="rId55"/>
    <p:sldId id="425" r:id="rId56"/>
    <p:sldId id="426" r:id="rId57"/>
    <p:sldId id="428" r:id="rId58"/>
    <p:sldId id="429" r:id="rId59"/>
    <p:sldId id="430" r:id="rId60"/>
    <p:sldId id="431" r:id="rId61"/>
    <p:sldId id="432" r:id="rId62"/>
    <p:sldId id="434" r:id="rId63"/>
    <p:sldId id="436" r:id="rId64"/>
    <p:sldId id="437" r:id="rId65"/>
    <p:sldId id="438" r:id="rId66"/>
    <p:sldId id="440" r:id="rId67"/>
    <p:sldId id="441" r:id="rId68"/>
    <p:sldId id="420" r:id="rId69"/>
  </p:sldIdLst>
  <p:sldSz cx="9144000" cy="6858000" type="screen4x3"/>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FF33"/>
    <a:srgbClr val="FF9966"/>
    <a:srgbClr val="FF7C80"/>
    <a:srgbClr val="DDDDDD"/>
    <a:srgbClr val="C0C0C0"/>
    <a:srgbClr val="FFFF99"/>
    <a:srgbClr val="FFCC99"/>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6370" autoAdjust="0"/>
  </p:normalViewPr>
  <p:slideViewPr>
    <p:cSldViewPr>
      <p:cViewPr>
        <p:scale>
          <a:sx n="100" d="100"/>
          <a:sy n="100" d="100"/>
        </p:scale>
        <p:origin x="1326"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0" d="100"/>
        <a:sy n="140" d="100"/>
      </p:scale>
      <p:origin x="0" y="0"/>
    </p:cViewPr>
  </p:sorterViewPr>
  <p:notesViewPr>
    <p:cSldViewPr>
      <p:cViewPr>
        <p:scale>
          <a:sx n="75" d="100"/>
          <a:sy n="75" d="100"/>
        </p:scale>
        <p:origin x="-1386" y="76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829425" y="9188450"/>
            <a:ext cx="411163"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649" tIns="46985" rIns="95649" bIns="46985" anchor="ctr">
            <a:spAutoFit/>
          </a:bodyPr>
          <a:lstStyle>
            <a:lvl1pPr defTabSz="966788">
              <a:defRPr sz="2400">
                <a:solidFill>
                  <a:schemeClr val="tx1"/>
                </a:solidFill>
                <a:latin typeface="Times New Roman" pitchFamily="18" charset="0"/>
              </a:defRPr>
            </a:lvl1pPr>
            <a:lvl2pPr marL="482600" defTabSz="966788">
              <a:defRPr sz="2400">
                <a:solidFill>
                  <a:schemeClr val="tx1"/>
                </a:solidFill>
                <a:latin typeface="Times New Roman" pitchFamily="18" charset="0"/>
              </a:defRPr>
            </a:lvl2pPr>
            <a:lvl3pPr marL="966788" defTabSz="966788">
              <a:defRPr sz="2400">
                <a:solidFill>
                  <a:schemeClr val="tx1"/>
                </a:solidFill>
                <a:latin typeface="Times New Roman" pitchFamily="18" charset="0"/>
              </a:defRPr>
            </a:lvl3pPr>
            <a:lvl4pPr marL="1447800" defTabSz="966788">
              <a:defRPr sz="2400">
                <a:solidFill>
                  <a:schemeClr val="tx1"/>
                </a:solidFill>
                <a:latin typeface="Times New Roman" pitchFamily="18" charset="0"/>
              </a:defRPr>
            </a:lvl4pPr>
            <a:lvl5pPr marL="1933575" defTabSz="966788">
              <a:defRPr sz="2400">
                <a:solidFill>
                  <a:schemeClr val="tx1"/>
                </a:solidFill>
                <a:latin typeface="Times New Roman" pitchFamily="18" charset="0"/>
              </a:defRPr>
            </a:lvl5pPr>
            <a:lvl6pPr marL="2390775" defTabSz="966788" eaLnBrk="0" fontAlgn="base" hangingPunct="0">
              <a:spcBef>
                <a:spcPct val="0"/>
              </a:spcBef>
              <a:spcAft>
                <a:spcPct val="0"/>
              </a:spcAft>
              <a:defRPr sz="2400">
                <a:solidFill>
                  <a:schemeClr val="tx1"/>
                </a:solidFill>
                <a:latin typeface="Times New Roman" pitchFamily="18" charset="0"/>
              </a:defRPr>
            </a:lvl6pPr>
            <a:lvl7pPr marL="2847975" defTabSz="966788" eaLnBrk="0" fontAlgn="base" hangingPunct="0">
              <a:spcBef>
                <a:spcPct val="0"/>
              </a:spcBef>
              <a:spcAft>
                <a:spcPct val="0"/>
              </a:spcAft>
              <a:defRPr sz="2400">
                <a:solidFill>
                  <a:schemeClr val="tx1"/>
                </a:solidFill>
                <a:latin typeface="Times New Roman" pitchFamily="18" charset="0"/>
              </a:defRPr>
            </a:lvl7pPr>
            <a:lvl8pPr marL="3305175" defTabSz="966788" eaLnBrk="0" fontAlgn="base" hangingPunct="0">
              <a:spcBef>
                <a:spcPct val="0"/>
              </a:spcBef>
              <a:spcAft>
                <a:spcPct val="0"/>
              </a:spcAft>
              <a:defRPr sz="2400">
                <a:solidFill>
                  <a:schemeClr val="tx1"/>
                </a:solidFill>
                <a:latin typeface="Times New Roman" pitchFamily="18" charset="0"/>
              </a:defRPr>
            </a:lvl8pPr>
            <a:lvl9pPr marL="3762375" defTabSz="966788" eaLnBrk="0" fontAlgn="base" hangingPunct="0">
              <a:spcBef>
                <a:spcPct val="0"/>
              </a:spcBef>
              <a:spcAft>
                <a:spcPct val="0"/>
              </a:spcAft>
              <a:defRPr sz="2400">
                <a:solidFill>
                  <a:schemeClr val="tx1"/>
                </a:solidFill>
                <a:latin typeface="Times New Roman" pitchFamily="18" charset="0"/>
              </a:defRPr>
            </a:lvl9pPr>
          </a:lstStyle>
          <a:p>
            <a:pPr algn="r"/>
            <a:fld id="{432E249C-096F-474A-8FAF-40F90FF55405}" type="slidenum">
              <a:rPr lang="en-US" altLang="en-US" sz="1500"/>
              <a:pPr algn="r"/>
              <a:t>‹#›</a:t>
            </a:fld>
            <a:endParaRPr lang="en-US" altLang="en-US" sz="1500"/>
          </a:p>
        </p:txBody>
      </p:sp>
    </p:spTree>
    <p:extLst>
      <p:ext uri="{BB962C8B-B14F-4D97-AF65-F5344CB8AC3E}">
        <p14:creationId xmlns:p14="http://schemas.microsoft.com/office/powerpoint/2010/main" val="32120174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49" tIns="46985" rIns="95649" bIns="46985" numCol="1" anchor="t" anchorCtr="0" compatLnSpc="1">
            <a:prstTxWarp prst="textNoShape">
              <a:avLst/>
            </a:prstTxWarp>
          </a:bodyPr>
          <a:lstStyle/>
          <a:p>
            <a:pPr lvl="0"/>
            <a:r>
              <a:rPr lang="en-US" altLang="en-US" smtClean="0"/>
              <a:t>Click to edit Master notes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1" name="Rectangle 3"/>
          <p:cNvSpPr>
            <a:spLocks noGrp="1" noRot="1" noChangeAspect="1" noChangeArrowheads="1" noTextEdit="1"/>
          </p:cNvSpPr>
          <p:nvPr>
            <p:ph type="sldImg" idx="2"/>
          </p:nvPr>
        </p:nvSpPr>
        <p:spPr bwMode="auto">
          <a:xfrm>
            <a:off x="1266825" y="727075"/>
            <a:ext cx="4781550" cy="3586163"/>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2" name="Rectangle 4"/>
          <p:cNvSpPr>
            <a:spLocks noChangeArrowheads="1"/>
          </p:cNvSpPr>
          <p:nvPr/>
        </p:nvSpPr>
        <p:spPr bwMode="auto">
          <a:xfrm>
            <a:off x="6829425" y="9188450"/>
            <a:ext cx="411163"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649" tIns="46985" rIns="95649" bIns="46985" anchor="ctr">
            <a:spAutoFit/>
          </a:bodyPr>
          <a:lstStyle>
            <a:lvl1pPr defTabSz="966788">
              <a:defRPr sz="2400">
                <a:solidFill>
                  <a:schemeClr val="tx1"/>
                </a:solidFill>
                <a:latin typeface="Times New Roman" pitchFamily="18" charset="0"/>
              </a:defRPr>
            </a:lvl1pPr>
            <a:lvl2pPr marL="482600" defTabSz="966788">
              <a:defRPr sz="2400">
                <a:solidFill>
                  <a:schemeClr val="tx1"/>
                </a:solidFill>
                <a:latin typeface="Times New Roman" pitchFamily="18" charset="0"/>
              </a:defRPr>
            </a:lvl2pPr>
            <a:lvl3pPr marL="966788" defTabSz="966788">
              <a:defRPr sz="2400">
                <a:solidFill>
                  <a:schemeClr val="tx1"/>
                </a:solidFill>
                <a:latin typeface="Times New Roman" pitchFamily="18" charset="0"/>
              </a:defRPr>
            </a:lvl3pPr>
            <a:lvl4pPr marL="1447800" defTabSz="966788">
              <a:defRPr sz="2400">
                <a:solidFill>
                  <a:schemeClr val="tx1"/>
                </a:solidFill>
                <a:latin typeface="Times New Roman" pitchFamily="18" charset="0"/>
              </a:defRPr>
            </a:lvl4pPr>
            <a:lvl5pPr marL="1933575" defTabSz="966788">
              <a:defRPr sz="2400">
                <a:solidFill>
                  <a:schemeClr val="tx1"/>
                </a:solidFill>
                <a:latin typeface="Times New Roman" pitchFamily="18" charset="0"/>
              </a:defRPr>
            </a:lvl5pPr>
            <a:lvl6pPr marL="2390775" defTabSz="966788" eaLnBrk="0" fontAlgn="base" hangingPunct="0">
              <a:spcBef>
                <a:spcPct val="0"/>
              </a:spcBef>
              <a:spcAft>
                <a:spcPct val="0"/>
              </a:spcAft>
              <a:defRPr sz="2400">
                <a:solidFill>
                  <a:schemeClr val="tx1"/>
                </a:solidFill>
                <a:latin typeface="Times New Roman" pitchFamily="18" charset="0"/>
              </a:defRPr>
            </a:lvl6pPr>
            <a:lvl7pPr marL="2847975" defTabSz="966788" eaLnBrk="0" fontAlgn="base" hangingPunct="0">
              <a:spcBef>
                <a:spcPct val="0"/>
              </a:spcBef>
              <a:spcAft>
                <a:spcPct val="0"/>
              </a:spcAft>
              <a:defRPr sz="2400">
                <a:solidFill>
                  <a:schemeClr val="tx1"/>
                </a:solidFill>
                <a:latin typeface="Times New Roman" pitchFamily="18" charset="0"/>
              </a:defRPr>
            </a:lvl7pPr>
            <a:lvl8pPr marL="3305175" defTabSz="966788" eaLnBrk="0" fontAlgn="base" hangingPunct="0">
              <a:spcBef>
                <a:spcPct val="0"/>
              </a:spcBef>
              <a:spcAft>
                <a:spcPct val="0"/>
              </a:spcAft>
              <a:defRPr sz="2400">
                <a:solidFill>
                  <a:schemeClr val="tx1"/>
                </a:solidFill>
                <a:latin typeface="Times New Roman" pitchFamily="18" charset="0"/>
              </a:defRPr>
            </a:lvl8pPr>
            <a:lvl9pPr marL="3762375" defTabSz="966788" eaLnBrk="0" fontAlgn="base" hangingPunct="0">
              <a:spcBef>
                <a:spcPct val="0"/>
              </a:spcBef>
              <a:spcAft>
                <a:spcPct val="0"/>
              </a:spcAft>
              <a:defRPr sz="2400">
                <a:solidFill>
                  <a:schemeClr val="tx1"/>
                </a:solidFill>
                <a:latin typeface="Times New Roman" pitchFamily="18" charset="0"/>
              </a:defRPr>
            </a:lvl9pPr>
          </a:lstStyle>
          <a:p>
            <a:pPr algn="r"/>
            <a:fld id="{17B5B6AC-F83F-42E6-8694-0B0916EB967D}" type="slidenum">
              <a:rPr lang="en-US" altLang="en-US" sz="1500"/>
              <a:pPr algn="r"/>
              <a:t>‹#›</a:t>
            </a:fld>
            <a:endParaRPr lang="en-US" altLang="en-US" sz="1500"/>
          </a:p>
        </p:txBody>
      </p:sp>
    </p:spTree>
    <p:extLst>
      <p:ext uri="{BB962C8B-B14F-4D97-AF65-F5344CB8AC3E}">
        <p14:creationId xmlns:p14="http://schemas.microsoft.com/office/powerpoint/2010/main" val="27725529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body" idx="1"/>
          </p:nvPr>
        </p:nvSpPr>
        <p:spPr>
          <a:noFill/>
          <a:ln/>
        </p:spPr>
        <p:txBody>
          <a:bodyPr lIns="95653" tIns="46986" rIns="95653" bIns="46986"/>
          <a:lstStyle/>
          <a:p>
            <a:r>
              <a:rPr lang="en-US" altLang="en-US"/>
              <a:t>Notes:</a:t>
            </a:r>
          </a:p>
        </p:txBody>
      </p:sp>
      <p:sp>
        <p:nvSpPr>
          <p:cNvPr id="339971"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body" idx="1"/>
          </p:nvPr>
        </p:nvSpPr>
        <p:spPr>
          <a:ln/>
        </p:spPr>
        <p:txBody>
          <a:bodyPr lIns="95653" tIns="46986" rIns="95653" bIns="46986"/>
          <a:lstStyle/>
          <a:p>
            <a:endParaRPr lang="en-US" altLang="en-US"/>
          </a:p>
        </p:txBody>
      </p:sp>
      <p:sp>
        <p:nvSpPr>
          <p:cNvPr id="354307" name="Rectangle 3"/>
          <p:cNvSpPr>
            <a:spLocks noGrp="1" noRot="1" noChangeAspect="1"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body" idx="1"/>
          </p:nvPr>
        </p:nvSpPr>
        <p:spPr>
          <a:noFill/>
          <a:ln/>
        </p:spPr>
        <p:txBody>
          <a:bodyPr lIns="95652" rIns="95652"/>
          <a:lstStyle/>
          <a:p>
            <a:r>
              <a:rPr lang="en-US" altLang="en-US" dirty="0"/>
              <a:t>Notes: </a:t>
            </a:r>
            <a:r>
              <a:rPr lang="en-US" altLang="en-US" sz="1400" dirty="0"/>
              <a:t>As the customer is willing to tolerate longer lead times, the pull phase of the supply chain increases. The supply chain design must try and exploit this increase by centralizing assets to the extent possible.</a:t>
            </a:r>
          </a:p>
          <a:p>
            <a:r>
              <a:rPr lang="en-US" altLang="en-US" sz="1400" dirty="0"/>
              <a:t>Local finished goods: Borders (Immediate response)</a:t>
            </a:r>
          </a:p>
          <a:p>
            <a:r>
              <a:rPr lang="en-US" altLang="en-US" sz="1400" dirty="0"/>
              <a:t>Mix: W.W. Grainger (same day to next day response)</a:t>
            </a:r>
          </a:p>
          <a:p>
            <a:r>
              <a:rPr lang="en-US" altLang="en-US" sz="1400" dirty="0"/>
              <a:t>Regional: McMaster Carr (next day response)</a:t>
            </a:r>
          </a:p>
          <a:p>
            <a:r>
              <a:rPr lang="en-US" altLang="en-US" sz="1400" dirty="0"/>
              <a:t>Local WIP: PC assembler in India</a:t>
            </a:r>
          </a:p>
          <a:p>
            <a:r>
              <a:rPr lang="en-US" altLang="en-US" sz="1400" dirty="0"/>
              <a:t>Central FG/WIP: Dell</a:t>
            </a:r>
          </a:p>
          <a:p>
            <a:r>
              <a:rPr lang="en-US" altLang="en-US" sz="1400" dirty="0"/>
              <a:t>Central Raw Material and custom production: furniture manufacture (Amish in particular)</a:t>
            </a:r>
            <a:endParaRPr lang="en-US" altLang="en-US" dirty="0"/>
          </a:p>
        </p:txBody>
      </p:sp>
      <p:sp>
        <p:nvSpPr>
          <p:cNvPr id="303107"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body" idx="1"/>
          </p:nvPr>
        </p:nvSpPr>
        <p:spPr bwMode="auto">
          <a:noFill/>
        </p:spPr>
        <p:txBody>
          <a:bodyPr wrap="square" lIns="95652" rIns="95652" numCol="1" anchor="t" anchorCtr="0" compatLnSpc="1">
            <a:prstTxWarp prst="textNoShape">
              <a:avLst/>
            </a:prstTxWarp>
          </a:bodyPr>
          <a:lstStyle/>
          <a:p>
            <a:pPr>
              <a:spcBef>
                <a:spcPct val="0"/>
              </a:spcBef>
            </a:pPr>
            <a:r>
              <a:rPr lang="en-US" smtClean="0">
                <a:latin typeface="Times New Roman" pitchFamily="18" charset="0"/>
              </a:rPr>
              <a:t>Notes:</a:t>
            </a:r>
            <a:r>
              <a:rPr lang="en-US" sz="1500"/>
              <a:t> Inventory costs increase, facility costs increase, and transportation costs decrease as we increase the number of facilities.</a:t>
            </a:r>
            <a:endParaRPr lang="en-US" smtClean="0">
              <a:latin typeface="Times New Roman" pitchFamily="18" charset="0"/>
            </a:endParaRPr>
          </a:p>
        </p:txBody>
      </p:sp>
      <p:sp>
        <p:nvSpPr>
          <p:cNvPr id="24578" name="Rectangle 3"/>
          <p:cNvSpPr>
            <a:spLocks noGrp="1" noRot="1" noChangeAspect="1" noChangeArrowheads="1" noTextEdit="1"/>
          </p:cNvSpPr>
          <p:nvPr>
            <p:ph type="sldImg"/>
          </p:nvPr>
        </p:nvSpPr>
        <p:spPr bwMode="auto">
          <a:noFill/>
          <a:ln cap="flat">
            <a:solidFill>
              <a:srgbClr val="000000"/>
            </a:solidFill>
            <a:miter lim="800000"/>
            <a:headEnd/>
            <a:tailEn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body" idx="1"/>
          </p:nvPr>
        </p:nvSpPr>
        <p:spPr bwMode="auto">
          <a:noFill/>
        </p:spPr>
        <p:txBody>
          <a:bodyPr wrap="square" lIns="95652" rIns="95652" numCol="1" anchor="t" anchorCtr="0" compatLnSpc="1">
            <a:prstTxWarp prst="textNoShape">
              <a:avLst/>
            </a:prstTxWarp>
          </a:bodyPr>
          <a:lstStyle/>
          <a:p>
            <a:pPr>
              <a:spcBef>
                <a:spcPct val="0"/>
              </a:spcBef>
            </a:pPr>
            <a:r>
              <a:rPr lang="en-US" smtClean="0">
                <a:latin typeface="Times New Roman" pitchFamily="18" charset="0"/>
              </a:rPr>
              <a:t>Notes:</a:t>
            </a:r>
            <a:r>
              <a:rPr lang="en-US" sz="1500"/>
              <a:t> Inventory costs increase, facility costs increase, and transportation costs decrease as we increase the number of facilities.</a:t>
            </a:r>
            <a:endParaRPr lang="en-US" smtClean="0">
              <a:latin typeface="Times New Roman" pitchFamily="18" charset="0"/>
            </a:endParaRPr>
          </a:p>
        </p:txBody>
      </p:sp>
      <p:sp>
        <p:nvSpPr>
          <p:cNvPr id="24578" name="Rectangle 3"/>
          <p:cNvSpPr>
            <a:spLocks noGrp="1" noRot="1" noChangeAspect="1" noChangeArrowheads="1" noTextEdit="1"/>
          </p:cNvSpPr>
          <p:nvPr>
            <p:ph type="sldImg"/>
          </p:nvPr>
        </p:nvSpPr>
        <p:spPr bwMode="auto">
          <a:noFill/>
          <a:ln cap="flat">
            <a:solidFill>
              <a:srgbClr val="000000"/>
            </a:solidFill>
            <a:miter lim="800000"/>
            <a:headEnd/>
            <a:tailEn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body" idx="1"/>
          </p:nvPr>
        </p:nvSpPr>
        <p:spPr bwMode="auto">
          <a:xfrm>
            <a:off x="974725" y="4560888"/>
            <a:ext cx="5365750"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652" tIns="46985" rIns="95652" bIns="46985"/>
          <a:lstStyle/>
          <a:p>
            <a:r>
              <a:rPr lang="en-US" altLang="en-US"/>
              <a:t>Notes:</a:t>
            </a:r>
            <a:r>
              <a:rPr lang="en-US" altLang="en-US" sz="1400"/>
              <a:t> Total costs decrease and then increase as we increase the number of facilities. The responsiveness improves as we increase the number of facilities. A supply chain should always operate above the lowest cost point. Operating beyond that point makes sense if the revenue generated from better responsiveness exceeds the cost of better responsiveness.</a:t>
            </a:r>
            <a:endParaRPr lang="en-US" altLang="en-US"/>
          </a:p>
        </p:txBody>
      </p:sp>
      <p:sp>
        <p:nvSpPr>
          <p:cNvPr id="324611" name="Rectangle 3"/>
          <p:cNvSpPr>
            <a:spLocks noGrp="1" noRot="1" noChangeAspect="1" noChangeArrowheads="1"/>
          </p:cNvSpPr>
          <p:nvPr>
            <p:ph type="sldImg"/>
          </p:nvPr>
        </p:nvSpPr>
        <p:spPr bwMode="auto">
          <a:xfrm>
            <a:off x="1266825" y="727075"/>
            <a:ext cx="4781550" cy="3586163"/>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body" idx="1"/>
          </p:nvPr>
        </p:nvSpPr>
        <p:spPr>
          <a:noFill/>
          <a:ln/>
        </p:spPr>
        <p:txBody>
          <a:bodyPr lIns="95652" rIns="95652"/>
          <a:lstStyle/>
          <a:p>
            <a:r>
              <a:rPr lang="en-US" altLang="en-US"/>
              <a:t>Notes:</a:t>
            </a:r>
            <a:r>
              <a:rPr lang="en-US" altLang="en-US" sz="1400"/>
              <a:t> Total costs decrease and then increase as we increase the number of facilities. The responsiveness improves as we increase the number of facilities. A supply chain should always operate above the lowest cost point. Operating beyond that point makes sense if the revenue generated from better responsiveness exceeds the cost of better responsiveness.</a:t>
            </a:r>
            <a:endParaRPr lang="en-US" altLang="en-US"/>
          </a:p>
        </p:txBody>
      </p:sp>
      <p:sp>
        <p:nvSpPr>
          <p:cNvPr id="307203" name="Rectangle 3"/>
          <p:cNvSpPr>
            <a:spLocks noGrp="1" noRot="1" noChangeAspect="1" noChangeArrowheads="1" noTextEdit="1"/>
          </p:cNvSpPr>
          <p:nvPr>
            <p:ph type="sldImg"/>
          </p:nvPr>
        </p:nvSpPr>
        <p:spPr>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body" idx="1"/>
          </p:nvPr>
        </p:nvSpPr>
        <p:spPr>
          <a:noFill/>
          <a:ln/>
        </p:spPr>
        <p:txBody>
          <a:bodyPr lIns="95653" tIns="46986" rIns="95653" bIns="46986"/>
          <a:lstStyle/>
          <a:p>
            <a:r>
              <a:rPr lang="en-US" altLang="en-US"/>
              <a:t>Notes:</a:t>
            </a:r>
          </a:p>
        </p:txBody>
      </p:sp>
      <p:sp>
        <p:nvSpPr>
          <p:cNvPr id="362499" name="Rectangle 3"/>
          <p:cNvSpPr>
            <a:spLocks noGrp="1" noRot="1" noChangeAspect="1" noChangeArrowheads="1" noTextEdit="1"/>
          </p:cNvSpPr>
          <p:nvPr>
            <p:ph type="sldImg"/>
          </p:nvPr>
        </p:nvSpPr>
        <p:spPr>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Rot="1" noChangeAspect="1" noChangeArrowheads="1" noTextEdit="1"/>
          </p:cNvSpPr>
          <p:nvPr>
            <p:ph type="sldImg"/>
          </p:nvPr>
        </p:nvSpPr>
        <p:spPr>
          <a:ln/>
        </p:spPr>
      </p:sp>
      <p:sp>
        <p:nvSpPr>
          <p:cNvPr id="368643" name="Rectangle 3"/>
          <p:cNvSpPr>
            <a:spLocks noGrp="1" noChangeArrowheads="1"/>
          </p:cNvSpPr>
          <p:nvPr>
            <p:ph type="body" idx="1"/>
          </p:nvPr>
        </p:nvSpPr>
        <p:spPr/>
        <p:txBody>
          <a:bodyPr lIns="95149" tIns="47574" rIns="95149" bIns="47574"/>
          <a:lstStyle/>
          <a:p>
            <a:r>
              <a:rPr lang="en-US" altLang="en-US" sz="1400"/>
              <a:t>Identify the best and worst network along various dimensions.</a:t>
            </a:r>
          </a:p>
          <a:p>
            <a:endParaRPr lang="en-US" altLang="en-US" sz="1400"/>
          </a:p>
          <a:p>
            <a:r>
              <a:rPr lang="en-US" altLang="en-US" sz="1400"/>
              <a:t>Response time: (B) retail stores (W) Manufacturer storage with direct ship</a:t>
            </a:r>
          </a:p>
          <a:p>
            <a:r>
              <a:rPr lang="en-US" altLang="en-US" sz="1400"/>
              <a:t>Product variety: (W) retail stores (B) Manufacturer storage with direct ship</a:t>
            </a:r>
          </a:p>
          <a:p>
            <a:r>
              <a:rPr lang="en-US" altLang="en-US" sz="1400"/>
              <a:t>Product availability: (W) retail store (B) Manufacturer storage</a:t>
            </a:r>
          </a:p>
          <a:p>
            <a:r>
              <a:rPr lang="en-US" altLang="en-US" sz="1400"/>
              <a:t>Inventory: (W) retail store (B) manufacturer storage</a:t>
            </a:r>
          </a:p>
          <a:p>
            <a:r>
              <a:rPr lang="en-US" altLang="en-US" sz="1400"/>
              <a:t>Transportation: (B) retail store (W) last mile delivery</a:t>
            </a:r>
          </a:p>
          <a:p>
            <a:r>
              <a:rPr lang="en-US" altLang="en-US" sz="1400"/>
              <a:t>Facility: (W) retail store (B) manufacturer storage</a:t>
            </a:r>
          </a:p>
          <a:p>
            <a:r>
              <a:rPr lang="en-US" altLang="en-US" sz="1400"/>
              <a:t>Handling: (W) Distributor storage with last mile delivery (B)</a:t>
            </a:r>
          </a:p>
          <a:p>
            <a:r>
              <a:rPr lang="en-US" altLang="en-US" sz="1400"/>
              <a:t>Information: Retail stores may be less complex; manufacturer storage with pickup may be very complex</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lIns="95149" tIns="47574" rIns="95149" bIns="47574"/>
          <a:lstStyle/>
          <a:p>
            <a:r>
              <a:rPr lang="en-US" altLang="en-US" sz="1400"/>
              <a:t>Identify the best and worst network along various dimensions.</a:t>
            </a:r>
          </a:p>
          <a:p>
            <a:endParaRPr lang="en-US" altLang="en-US" sz="1400"/>
          </a:p>
          <a:p>
            <a:r>
              <a:rPr lang="en-US" altLang="en-US" sz="1400"/>
              <a:t>Response time: (B) retail stores (W) Manufacturer storage with direct ship</a:t>
            </a:r>
          </a:p>
          <a:p>
            <a:r>
              <a:rPr lang="en-US" altLang="en-US" sz="1400"/>
              <a:t>Product variety: (W) retail stores (B) Manufacturer storage with direct ship</a:t>
            </a:r>
          </a:p>
          <a:p>
            <a:r>
              <a:rPr lang="en-US" altLang="en-US" sz="1400"/>
              <a:t>Product availability: (W) retail store (B) Manufacturer storage</a:t>
            </a:r>
          </a:p>
          <a:p>
            <a:r>
              <a:rPr lang="en-US" altLang="en-US" sz="1400"/>
              <a:t>Inventory: (W) retail store (B) manufacturer storage</a:t>
            </a:r>
          </a:p>
          <a:p>
            <a:r>
              <a:rPr lang="en-US" altLang="en-US" sz="1400"/>
              <a:t>Transportation: (B) retail store (W) last mile delivery</a:t>
            </a:r>
          </a:p>
          <a:p>
            <a:r>
              <a:rPr lang="en-US" altLang="en-US" sz="1400"/>
              <a:t>Facility: (W) retail store (B) manufacturer storage</a:t>
            </a:r>
          </a:p>
          <a:p>
            <a:r>
              <a:rPr lang="en-US" altLang="en-US" sz="1400"/>
              <a:t>Handling: (W) Distributor storage with last mile delivery (B)</a:t>
            </a:r>
          </a:p>
          <a:p>
            <a:r>
              <a:rPr lang="en-US" altLang="en-US" sz="1400"/>
              <a:t>Information: Retail stores may be less complex; manufacturer storage with pickup may be very complex</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Rot="1" noChangeAspect="1" noChangeArrowheads="1" noTextEdit="1"/>
          </p:cNvSpPr>
          <p:nvPr>
            <p:ph type="sldImg"/>
          </p:nvPr>
        </p:nvSpPr>
        <p:spPr>
          <a:ln/>
        </p:spPr>
      </p:sp>
      <p:sp>
        <p:nvSpPr>
          <p:cNvPr id="372739" name="Rectangle 3"/>
          <p:cNvSpPr>
            <a:spLocks noGrp="1" noChangeArrowheads="1"/>
          </p:cNvSpPr>
          <p:nvPr>
            <p:ph type="body" idx="1"/>
          </p:nvPr>
        </p:nvSpPr>
        <p:spPr/>
        <p:txBody>
          <a:bodyPr lIns="95149" tIns="47574" rIns="95149" bIns="47574"/>
          <a:lstStyle/>
          <a:p>
            <a:r>
              <a:rPr lang="en-US" altLang="en-US" sz="1400"/>
              <a:t>If low cost, high volume products…. Distributor storage has advantage over Manufacturer Storage</a:t>
            </a:r>
          </a:p>
          <a:p>
            <a:endParaRPr lang="en-US" altLang="en-US" sz="1400"/>
          </a:p>
          <a:p>
            <a:r>
              <a:rPr lang="en-US" altLang="en-US" sz="1400"/>
              <a:t>Response time: (B) retail stores (W) Manufacturer storage with direct ship</a:t>
            </a:r>
          </a:p>
          <a:p>
            <a:r>
              <a:rPr lang="en-US" altLang="en-US" sz="1400"/>
              <a:t>Product variety: (W) retail stores (B) Manufacturer storage with direct ship</a:t>
            </a:r>
          </a:p>
          <a:p>
            <a:r>
              <a:rPr lang="en-US" altLang="en-US" sz="1400"/>
              <a:t>Product availability: (W) retail store (B) Manufacturer storage</a:t>
            </a:r>
          </a:p>
          <a:p>
            <a:r>
              <a:rPr lang="en-US" altLang="en-US" sz="1400"/>
              <a:t>Inventory: (W) retail store (B) manufacturer storage</a:t>
            </a:r>
          </a:p>
          <a:p>
            <a:r>
              <a:rPr lang="en-US" altLang="en-US" sz="1400"/>
              <a:t>Transportation: (B) retail store (W) last mile delivery</a:t>
            </a:r>
          </a:p>
          <a:p>
            <a:r>
              <a:rPr lang="en-US" altLang="en-US" sz="1400"/>
              <a:t>Facility: (W) retail store (B) manufacturer storage</a:t>
            </a:r>
          </a:p>
          <a:p>
            <a:r>
              <a:rPr lang="en-US" altLang="en-US" sz="1400"/>
              <a:t>Handling: (W) Distributor storage with last mile delivery (B)</a:t>
            </a:r>
          </a:p>
          <a:p>
            <a:r>
              <a:rPr lang="en-US" altLang="en-US" sz="1400"/>
              <a:t>Information: Retail stores may be less complex; manufacturer storage with pickup may be very complex</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body" idx="1"/>
          </p:nvPr>
        </p:nvSpPr>
        <p:spPr>
          <a:noFill/>
          <a:ln/>
        </p:spPr>
        <p:txBody>
          <a:bodyPr lIns="95653" tIns="46986" rIns="95653" bIns="46986"/>
          <a:lstStyle/>
          <a:p>
            <a:r>
              <a:rPr lang="en-US" altLang="en-US"/>
              <a:t>Notes:</a:t>
            </a:r>
          </a:p>
        </p:txBody>
      </p:sp>
      <p:sp>
        <p:nvSpPr>
          <p:cNvPr id="342019" name="Rectangle 3"/>
          <p:cNvSpPr>
            <a:spLocks noGrp="1" noRot="1" noChangeAspect="1" noChangeArrowheads="1" noTextEdit="1"/>
          </p:cNvSpPr>
          <p:nvPr>
            <p:ph type="sldImg"/>
          </p:nvPr>
        </p:nvSpPr>
        <p:spPr>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Rot="1" noChangeAspect="1" noChangeArrowheads="1" noTextEdit="1"/>
          </p:cNvSpPr>
          <p:nvPr>
            <p:ph type="sldImg"/>
          </p:nvPr>
        </p:nvSpPr>
        <p:spPr>
          <a:ln/>
        </p:spPr>
      </p:sp>
      <p:sp>
        <p:nvSpPr>
          <p:cNvPr id="374787" name="Rectangle 3"/>
          <p:cNvSpPr>
            <a:spLocks noGrp="1" noChangeArrowheads="1"/>
          </p:cNvSpPr>
          <p:nvPr>
            <p:ph type="body" idx="1"/>
          </p:nvPr>
        </p:nvSpPr>
        <p:spPr/>
        <p:txBody>
          <a:bodyPr lIns="95149" tIns="47574" rIns="95149" bIns="47574"/>
          <a:lstStyle/>
          <a:p>
            <a:r>
              <a:rPr lang="en-US" altLang="en-US" sz="1400"/>
              <a:t>Big Example….. automotive spare parts delivery to dealerships</a:t>
            </a:r>
          </a:p>
          <a:p>
            <a:endParaRPr lang="en-US" altLang="en-US" sz="1400"/>
          </a:p>
          <a:p>
            <a:r>
              <a:rPr lang="en-US" altLang="en-US" sz="1400"/>
              <a:t>Response time: (B) retail stores (W) Manufacturer storage with direct ship</a:t>
            </a:r>
          </a:p>
          <a:p>
            <a:r>
              <a:rPr lang="en-US" altLang="en-US" sz="1400"/>
              <a:t>Product variety: (W) retail stores (B) Manufacturer storage with direct ship</a:t>
            </a:r>
          </a:p>
          <a:p>
            <a:r>
              <a:rPr lang="en-US" altLang="en-US" sz="1400"/>
              <a:t>Product availability: (W) retail store (B) Manufacturer storage</a:t>
            </a:r>
          </a:p>
          <a:p>
            <a:r>
              <a:rPr lang="en-US" altLang="en-US" sz="1400"/>
              <a:t>Inventory: (W) retail store (B) manufacturer storage</a:t>
            </a:r>
          </a:p>
          <a:p>
            <a:r>
              <a:rPr lang="en-US" altLang="en-US" sz="1400"/>
              <a:t>Transportation: (B) retail store (W) last mile delivery</a:t>
            </a:r>
          </a:p>
          <a:p>
            <a:r>
              <a:rPr lang="en-US" altLang="en-US" sz="1400"/>
              <a:t>Facility: (W) retail store (B) manufacturer storage</a:t>
            </a:r>
          </a:p>
          <a:p>
            <a:r>
              <a:rPr lang="en-US" altLang="en-US" sz="1400"/>
              <a:t>Handling: (W) Distributor storage with last mile delivery (B)</a:t>
            </a:r>
          </a:p>
          <a:p>
            <a:r>
              <a:rPr lang="en-US" altLang="en-US" sz="1400"/>
              <a:t>Information: Retail stores may be less complex; manufacturer storage with pickup may be very complex</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p:txBody>
          <a:bodyPr lIns="95149" tIns="47574" rIns="95149" bIns="47574"/>
          <a:lstStyle/>
          <a:p>
            <a:r>
              <a:rPr lang="en-US" altLang="en-US" sz="1400"/>
              <a:t>Identify the best and worst network along various dimensions.</a:t>
            </a:r>
          </a:p>
          <a:p>
            <a:endParaRPr lang="en-US" altLang="en-US" sz="1400"/>
          </a:p>
          <a:p>
            <a:r>
              <a:rPr lang="en-US" altLang="en-US" sz="1400"/>
              <a:t>Response time: (B) retail stores (W) Manufacturer storage with direct ship</a:t>
            </a:r>
          </a:p>
          <a:p>
            <a:r>
              <a:rPr lang="en-US" altLang="en-US" sz="1400"/>
              <a:t>Product variety: (W) retail stores (B) Manufacturer storage with direct ship</a:t>
            </a:r>
          </a:p>
          <a:p>
            <a:r>
              <a:rPr lang="en-US" altLang="en-US" sz="1400"/>
              <a:t>Product availability: (W) retail store (B) Manufacturer storage</a:t>
            </a:r>
          </a:p>
          <a:p>
            <a:r>
              <a:rPr lang="en-US" altLang="en-US" sz="1400"/>
              <a:t>Inventory: (W) retail store (B) manufacturer storage</a:t>
            </a:r>
          </a:p>
          <a:p>
            <a:r>
              <a:rPr lang="en-US" altLang="en-US" sz="1400"/>
              <a:t>Transportation: (B) retail store (W) last mile delivery</a:t>
            </a:r>
          </a:p>
          <a:p>
            <a:r>
              <a:rPr lang="en-US" altLang="en-US" sz="1400"/>
              <a:t>Facility: (W) retail store (B) manufacturer storage</a:t>
            </a:r>
          </a:p>
          <a:p>
            <a:r>
              <a:rPr lang="en-US" altLang="en-US" sz="1400"/>
              <a:t>Handling: (W) Distributor storage with last mile delivery (B)</a:t>
            </a:r>
          </a:p>
          <a:p>
            <a:r>
              <a:rPr lang="en-US" altLang="en-US" sz="1400"/>
              <a:t>Information: Retail stores may be less complex; manufacturer storage with pickup may be very complex</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Rot="1" noChangeAspect="1" noChangeArrowheads="1" noTextEdit="1"/>
          </p:cNvSpPr>
          <p:nvPr>
            <p:ph type="sldImg"/>
          </p:nvPr>
        </p:nvSpPr>
        <p:spPr>
          <a:ln/>
        </p:spPr>
      </p:sp>
      <p:sp>
        <p:nvSpPr>
          <p:cNvPr id="315395" name="Rectangle 3"/>
          <p:cNvSpPr>
            <a:spLocks noGrp="1" noChangeArrowheads="1"/>
          </p:cNvSpPr>
          <p:nvPr>
            <p:ph type="body" idx="1"/>
          </p:nvPr>
        </p:nvSpPr>
        <p:spPr/>
        <p:txBody>
          <a:bodyPr lIns="95149" tIns="47574" rIns="95149" bIns="47574"/>
          <a:lstStyle/>
          <a:p>
            <a:r>
              <a:rPr lang="en-US" altLang="en-US" sz="1400" dirty="0"/>
              <a:t>When designing the delivery network we should account for product and market characteristics.</a:t>
            </a:r>
          </a:p>
          <a:p>
            <a:r>
              <a:rPr lang="en-US" altLang="en-US" sz="1400" dirty="0"/>
              <a:t>High demand products will have transportation cost play a significant role. Use network with good transportation cost (retail stores)</a:t>
            </a:r>
          </a:p>
          <a:p>
            <a:r>
              <a:rPr lang="en-US" altLang="en-US" sz="1400" dirty="0"/>
              <a:t>Very low demand products will have inventory play a significant role. Use network with low inventory costs (direct shipping)</a:t>
            </a:r>
          </a:p>
          <a:p>
            <a:r>
              <a:rPr lang="en-US" altLang="en-US" sz="1400" dirty="0"/>
              <a:t>Many product sources: transportation + information plays a role. Distributor storage with package carrier</a:t>
            </a:r>
          </a:p>
          <a:p>
            <a:r>
              <a:rPr lang="en-US" altLang="en-US" sz="1400" dirty="0"/>
              <a:t>Few product sources but high customization: manufacturer storage with merge in transit</a:t>
            </a:r>
          </a:p>
          <a:p>
            <a:r>
              <a:rPr lang="en-US" altLang="en-US" sz="1400" dirty="0"/>
              <a:t>High product variety: inventory cost will be significant. Use distributor storage</a:t>
            </a:r>
          </a:p>
          <a:p>
            <a:r>
              <a:rPr lang="en-US" altLang="en-US" sz="1400" dirty="0"/>
              <a:t>Low customer effort: Distributor storage with package carrier delivery or last mile delivery depending upon desired response time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body" idx="1"/>
          </p:nvPr>
        </p:nvSpPr>
        <p:spPr>
          <a:noFill/>
          <a:ln/>
        </p:spPr>
        <p:txBody>
          <a:bodyPr lIns="95653" tIns="46986" rIns="95653" bIns="46986"/>
          <a:lstStyle/>
          <a:p>
            <a:r>
              <a:rPr lang="en-US" altLang="en-US"/>
              <a:t>Notes:</a:t>
            </a:r>
          </a:p>
        </p:txBody>
      </p:sp>
      <p:sp>
        <p:nvSpPr>
          <p:cNvPr id="344067"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Rot="1" noChangeAspect="1" noChangeArrowheads="1" noTextEdit="1"/>
          </p:cNvSpPr>
          <p:nvPr>
            <p:ph type="sldImg"/>
          </p:nvPr>
        </p:nvSpPr>
        <p:spPr>
          <a:ln/>
        </p:spPr>
      </p:sp>
      <p:sp>
        <p:nvSpPr>
          <p:cNvPr id="364547" name="Rectangle 3"/>
          <p:cNvSpPr>
            <a:spLocks noGrp="1" noChangeArrowheads="1"/>
          </p:cNvSpPr>
          <p:nvPr>
            <p:ph type="body" idx="1"/>
          </p:nvPr>
        </p:nvSpPr>
        <p:spPr/>
        <p:txBody>
          <a:bodyPr/>
          <a:lstStyle/>
          <a:p>
            <a:r>
              <a:rPr lang="en-US" altLang="en-US"/>
              <a:t>Distribution network performance evaluated along two dimensions at the highest level:</a:t>
            </a:r>
          </a:p>
          <a:p>
            <a:pPr lvl="1"/>
            <a:r>
              <a:rPr lang="en-US" altLang="en-US"/>
              <a:t>Customer needs that are met</a:t>
            </a:r>
          </a:p>
          <a:p>
            <a:pPr lvl="1"/>
            <a:r>
              <a:rPr lang="en-US" altLang="en-US"/>
              <a:t>Cost of meeting customer needs</a:t>
            </a:r>
          </a:p>
          <a:p>
            <a:r>
              <a:rPr lang="en-US" altLang="en-US"/>
              <a:t>Distribution network design options must therefore be compared according to their impact on customer service and the cost to provide this level of service</a:t>
            </a:r>
          </a:p>
          <a:p>
            <a:r>
              <a:rPr lang="en-US" altLang="en-US"/>
              <a:t>Distribution network performance evaluated along two dimensions at the highest level:</a:t>
            </a:r>
          </a:p>
          <a:p>
            <a:pPr lvl="1"/>
            <a:r>
              <a:rPr lang="en-US" altLang="en-US"/>
              <a:t>Customer needs that are met</a:t>
            </a:r>
          </a:p>
          <a:p>
            <a:pPr lvl="1"/>
            <a:r>
              <a:rPr lang="en-US" altLang="en-US"/>
              <a:t>Cost of meeting customer needs</a:t>
            </a:r>
          </a:p>
          <a:p>
            <a:r>
              <a:rPr lang="en-US" altLang="en-US"/>
              <a:t>Distribution network design options must therefore be compared according to their impact on customer service and the cost to provide this level of service</a:t>
            </a:r>
          </a:p>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body" idx="1"/>
          </p:nvPr>
        </p:nvSpPr>
        <p:spPr>
          <a:noFill/>
          <a:ln/>
        </p:spPr>
        <p:txBody>
          <a:bodyPr lIns="95652" rIns="95652"/>
          <a:lstStyle/>
          <a:p>
            <a:r>
              <a:rPr lang="en-US" altLang="en-US"/>
              <a:t>Notes: </a:t>
            </a:r>
            <a:r>
              <a:rPr lang="en-US" altLang="en-US" sz="1400"/>
              <a:t>Increasing the number of facilities moves them closer to the end consumer. This reduces the response time. As Amazon has built warehouses, the average time from the warehouse to the end consumer has decreased. McMaster-Carr provides 1-2 day coverage of most of the U.S from 6 facilities. W.W. Grainger is able to increase coverage to same day delivery using about 370 facilities.</a:t>
            </a:r>
            <a:endParaRPr lang="en-US" altLang="en-US"/>
          </a:p>
        </p:txBody>
      </p:sp>
      <p:sp>
        <p:nvSpPr>
          <p:cNvPr id="301059"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body" idx="1"/>
          </p:nvPr>
        </p:nvSpPr>
        <p:spPr>
          <a:ln/>
        </p:spPr>
        <p:txBody>
          <a:bodyPr lIns="95653" tIns="46986" rIns="95653" bIns="46986"/>
          <a:lstStyle/>
          <a:p>
            <a:endParaRPr lang="en-US" altLang="en-US"/>
          </a:p>
        </p:txBody>
      </p:sp>
      <p:sp>
        <p:nvSpPr>
          <p:cNvPr id="346115"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body" idx="1"/>
          </p:nvPr>
        </p:nvSpPr>
        <p:spPr>
          <a:ln/>
        </p:spPr>
        <p:txBody>
          <a:bodyPr lIns="95653" tIns="46986" rIns="95653" bIns="46986"/>
          <a:lstStyle/>
          <a:p>
            <a:endParaRPr lang="en-US" altLang="en-US"/>
          </a:p>
        </p:txBody>
      </p:sp>
      <p:sp>
        <p:nvSpPr>
          <p:cNvPr id="348163"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body" idx="1"/>
          </p:nvPr>
        </p:nvSpPr>
        <p:spPr>
          <a:ln/>
        </p:spPr>
        <p:txBody>
          <a:bodyPr lIns="95653" tIns="46986" rIns="95653" bIns="46986"/>
          <a:lstStyle/>
          <a:p>
            <a:endParaRPr lang="en-US" altLang="en-US"/>
          </a:p>
        </p:txBody>
      </p:sp>
      <p:sp>
        <p:nvSpPr>
          <p:cNvPr id="350211"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body" idx="1"/>
          </p:nvPr>
        </p:nvSpPr>
        <p:spPr>
          <a:ln/>
        </p:spPr>
        <p:txBody>
          <a:bodyPr lIns="95653" tIns="46986" rIns="95653" bIns="46986"/>
          <a:lstStyle/>
          <a:p>
            <a:endParaRPr lang="en-US" altLang="en-US"/>
          </a:p>
        </p:txBody>
      </p:sp>
      <p:sp>
        <p:nvSpPr>
          <p:cNvPr id="352259"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37922" name="Line 2"/>
          <p:cNvSpPr>
            <a:spLocks noChangeShapeType="1"/>
          </p:cNvSpPr>
          <p:nvPr/>
        </p:nvSpPr>
        <p:spPr bwMode="auto">
          <a:xfrm>
            <a:off x="0" y="3429000"/>
            <a:ext cx="9144000" cy="0"/>
          </a:xfrm>
          <a:prstGeom prst="line">
            <a:avLst/>
          </a:prstGeom>
          <a:noFill/>
          <a:ln w="508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23" name="Rectangle 3"/>
          <p:cNvSpPr>
            <a:spLocks noGrp="1" noChangeArrowheads="1"/>
          </p:cNvSpPr>
          <p:nvPr>
            <p:ph type="ctrTitle"/>
          </p:nvPr>
        </p:nvSpPr>
        <p:spPr>
          <a:xfrm>
            <a:off x="685800" y="2209800"/>
            <a:ext cx="7772400" cy="1143000"/>
          </a:xfrm>
        </p:spPr>
        <p:txBody>
          <a:bodyPr/>
          <a:lstStyle>
            <a:lvl1pPr>
              <a:defRPr/>
            </a:lvl1pPr>
          </a:lstStyle>
          <a:p>
            <a:pPr lvl="0"/>
            <a:r>
              <a:rPr lang="en-US" altLang="en-US" noProof="0" smtClean="0"/>
              <a:t>Click to edit Master title style</a:t>
            </a:r>
          </a:p>
        </p:txBody>
      </p:sp>
      <p:sp>
        <p:nvSpPr>
          <p:cNvPr id="337924" name="Rectangle 4"/>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pPr lvl="0"/>
            <a:r>
              <a:rPr lang="en-US" altLang="en-US" noProof="0" smtClean="0"/>
              <a:t>Click to edit Master subtitle style</a:t>
            </a:r>
          </a:p>
        </p:txBody>
      </p:sp>
      <p:sp>
        <p:nvSpPr>
          <p:cNvPr id="337925" name="Text Box 5"/>
          <p:cNvSpPr txBox="1">
            <a:spLocks noChangeArrowheads="1"/>
          </p:cNvSpPr>
          <p:nvPr/>
        </p:nvSpPr>
        <p:spPr bwMode="auto">
          <a:xfrm>
            <a:off x="0" y="6545263"/>
            <a:ext cx="2895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latin typeface="Arial" charset="0"/>
              </a:rPr>
              <a:t>© 2007 Prentice-Hall, Inc.</a:t>
            </a:r>
            <a:endParaRPr lang="en-US" altLang="en-US"/>
          </a:p>
        </p:txBody>
      </p:sp>
      <p:sp>
        <p:nvSpPr>
          <p:cNvPr id="337926" name="Rectangle 6"/>
          <p:cNvSpPr>
            <a:spLocks noGrp="1" noChangeArrowheads="1"/>
          </p:cNvSpPr>
          <p:nvPr>
            <p:ph type="sldNum" sz="quarter" idx="4"/>
          </p:nvPr>
        </p:nvSpPr>
        <p:spPr>
          <a:xfrm>
            <a:off x="7086600" y="6400800"/>
            <a:ext cx="1905000" cy="457200"/>
          </a:xfrm>
        </p:spPr>
        <p:txBody>
          <a:bodyPr/>
          <a:lstStyle>
            <a:lvl1pPr>
              <a:defRPr/>
            </a:lvl1pPr>
          </a:lstStyle>
          <a:p>
            <a:fld id="{FFB57DB5-D6B3-4C67-876E-6F9E395249C8}" type="slidenum">
              <a:rPr lang="en-US" altLang="en-US"/>
              <a:pPr/>
              <a:t>‹#›</a:t>
            </a:fld>
            <a:endParaRPr lang="en-US" altLang="en-US" sz="1400">
              <a:latin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321C640-815C-4F2D-B722-40AD1A0C170A}" type="slidenum">
              <a:rPr lang="en-US" altLang="en-US"/>
              <a:pPr/>
              <a:t>‹#›</a:t>
            </a:fld>
            <a:endParaRPr lang="en-US" altLang="en-US" sz="1400">
              <a:latin typeface="Times New Roman" pitchFamily="18" charset="0"/>
            </a:endParaRPr>
          </a:p>
        </p:txBody>
      </p:sp>
    </p:spTree>
    <p:extLst>
      <p:ext uri="{BB962C8B-B14F-4D97-AF65-F5344CB8AC3E}">
        <p14:creationId xmlns:p14="http://schemas.microsoft.com/office/powerpoint/2010/main" val="14938065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66700"/>
            <a:ext cx="2114550" cy="6438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66700"/>
            <a:ext cx="6191250" cy="6438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20FDAEB3-BA64-4168-8987-B53CA6F3CD54}" type="slidenum">
              <a:rPr lang="en-US" altLang="en-US"/>
              <a:pPr/>
              <a:t>‹#›</a:t>
            </a:fld>
            <a:endParaRPr lang="en-US" altLang="en-US" sz="1400">
              <a:latin typeface="Times New Roman" pitchFamily="18" charset="0"/>
            </a:endParaRPr>
          </a:p>
        </p:txBody>
      </p:sp>
    </p:spTree>
    <p:extLst>
      <p:ext uri="{BB962C8B-B14F-4D97-AF65-F5344CB8AC3E}">
        <p14:creationId xmlns:p14="http://schemas.microsoft.com/office/powerpoint/2010/main" val="11653850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
            <a:ext cx="8458200" cy="8763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81000" y="1447800"/>
            <a:ext cx="8305800" cy="5257800"/>
          </a:xfrm>
        </p:spPr>
        <p:txBody>
          <a:bodyPr/>
          <a:lstStyle/>
          <a:p>
            <a:endParaRPr lang="en-US"/>
          </a:p>
        </p:txBody>
      </p:sp>
      <p:sp>
        <p:nvSpPr>
          <p:cNvPr id="4" name="Slide Number Placeholder 3"/>
          <p:cNvSpPr>
            <a:spLocks noGrp="1"/>
          </p:cNvSpPr>
          <p:nvPr>
            <p:ph type="sldNum" sz="quarter" idx="10"/>
          </p:nvPr>
        </p:nvSpPr>
        <p:spPr>
          <a:xfrm>
            <a:off x="7086600" y="6477000"/>
            <a:ext cx="1905000" cy="381000"/>
          </a:xfrm>
        </p:spPr>
        <p:txBody>
          <a:bodyPr/>
          <a:lstStyle>
            <a:lvl1pPr>
              <a:defRPr/>
            </a:lvl1pPr>
          </a:lstStyle>
          <a:p>
            <a:fld id="{E84F483E-2A26-4932-9013-18287EA2ABB6}" type="slidenum">
              <a:rPr lang="en-US" altLang="en-US"/>
              <a:pPr/>
              <a:t>‹#›</a:t>
            </a:fld>
            <a:endParaRPr lang="en-US" altLang="en-US" sz="1400">
              <a:latin typeface="Times New Roman" pitchFamily="18" charset="0"/>
            </a:endParaRPr>
          </a:p>
        </p:txBody>
      </p:sp>
    </p:spTree>
    <p:extLst>
      <p:ext uri="{BB962C8B-B14F-4D97-AF65-F5344CB8AC3E}">
        <p14:creationId xmlns:p14="http://schemas.microsoft.com/office/powerpoint/2010/main" val="21708389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2B1C837C-E7C8-43BC-9D65-9D3FD9407067}" type="slidenum">
              <a:rPr lang="en-US" altLang="en-US"/>
              <a:pPr/>
              <a:t>‹#›</a:t>
            </a:fld>
            <a:endParaRPr lang="en-US" altLang="en-US" sz="1400">
              <a:latin typeface="Times New Roman" pitchFamily="18" charset="0"/>
            </a:endParaRPr>
          </a:p>
        </p:txBody>
      </p:sp>
    </p:spTree>
    <p:extLst>
      <p:ext uri="{BB962C8B-B14F-4D97-AF65-F5344CB8AC3E}">
        <p14:creationId xmlns:p14="http://schemas.microsoft.com/office/powerpoint/2010/main" val="33459189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62BE06D3-3B06-4F10-8282-D2FBBA2F8FE0}" type="slidenum">
              <a:rPr lang="en-US" altLang="en-US"/>
              <a:pPr/>
              <a:t>‹#›</a:t>
            </a:fld>
            <a:endParaRPr lang="en-US" altLang="en-US" sz="1400">
              <a:latin typeface="Times New Roman" pitchFamily="18" charset="0"/>
            </a:endParaRPr>
          </a:p>
        </p:txBody>
      </p:sp>
    </p:spTree>
    <p:extLst>
      <p:ext uri="{BB962C8B-B14F-4D97-AF65-F5344CB8AC3E}">
        <p14:creationId xmlns:p14="http://schemas.microsoft.com/office/powerpoint/2010/main" val="29113580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800"/>
            <a:ext cx="40767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447800"/>
            <a:ext cx="40767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63201B6E-5F76-4E29-9BC1-8423D8BDA8F8}" type="slidenum">
              <a:rPr lang="en-US" altLang="en-US"/>
              <a:pPr/>
              <a:t>‹#›</a:t>
            </a:fld>
            <a:endParaRPr lang="en-US" altLang="en-US" sz="1400">
              <a:latin typeface="Times New Roman" pitchFamily="18" charset="0"/>
            </a:endParaRPr>
          </a:p>
        </p:txBody>
      </p:sp>
    </p:spTree>
    <p:extLst>
      <p:ext uri="{BB962C8B-B14F-4D97-AF65-F5344CB8AC3E}">
        <p14:creationId xmlns:p14="http://schemas.microsoft.com/office/powerpoint/2010/main" val="36933840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D4DE68B7-3AD2-4D67-BCA9-F14D38C9EF88}" type="slidenum">
              <a:rPr lang="en-US" altLang="en-US"/>
              <a:pPr/>
              <a:t>‹#›</a:t>
            </a:fld>
            <a:endParaRPr lang="en-US" altLang="en-US" sz="1400">
              <a:latin typeface="Times New Roman" pitchFamily="18" charset="0"/>
            </a:endParaRPr>
          </a:p>
        </p:txBody>
      </p:sp>
    </p:spTree>
    <p:extLst>
      <p:ext uri="{BB962C8B-B14F-4D97-AF65-F5344CB8AC3E}">
        <p14:creationId xmlns:p14="http://schemas.microsoft.com/office/powerpoint/2010/main" val="13217604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D0ABF35F-8F5A-4835-A45D-62941DD0A956}" type="slidenum">
              <a:rPr lang="en-US" altLang="en-US"/>
              <a:pPr/>
              <a:t>‹#›</a:t>
            </a:fld>
            <a:endParaRPr lang="en-US" altLang="en-US" sz="1400">
              <a:latin typeface="Times New Roman" pitchFamily="18" charset="0"/>
            </a:endParaRPr>
          </a:p>
        </p:txBody>
      </p:sp>
    </p:spTree>
    <p:extLst>
      <p:ext uri="{BB962C8B-B14F-4D97-AF65-F5344CB8AC3E}">
        <p14:creationId xmlns:p14="http://schemas.microsoft.com/office/powerpoint/2010/main" val="23631872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E6400C27-29AD-459C-98F1-658BCC0BCCDC}" type="slidenum">
              <a:rPr lang="en-US" altLang="en-US"/>
              <a:pPr/>
              <a:t>‹#›</a:t>
            </a:fld>
            <a:endParaRPr lang="en-US" altLang="en-US" sz="1400">
              <a:latin typeface="Times New Roman" pitchFamily="18" charset="0"/>
            </a:endParaRPr>
          </a:p>
        </p:txBody>
      </p:sp>
    </p:spTree>
    <p:extLst>
      <p:ext uri="{BB962C8B-B14F-4D97-AF65-F5344CB8AC3E}">
        <p14:creationId xmlns:p14="http://schemas.microsoft.com/office/powerpoint/2010/main" val="42298318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C1869D50-8A68-4393-87F1-CF75FF0A8DF6}" type="slidenum">
              <a:rPr lang="en-US" altLang="en-US"/>
              <a:pPr/>
              <a:t>‹#›</a:t>
            </a:fld>
            <a:endParaRPr lang="en-US" altLang="en-US" sz="1400">
              <a:latin typeface="Times New Roman" pitchFamily="18" charset="0"/>
            </a:endParaRPr>
          </a:p>
        </p:txBody>
      </p:sp>
    </p:spTree>
    <p:extLst>
      <p:ext uri="{BB962C8B-B14F-4D97-AF65-F5344CB8AC3E}">
        <p14:creationId xmlns:p14="http://schemas.microsoft.com/office/powerpoint/2010/main" val="29873417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9A5EEB1A-E222-4C25-BC41-D368F8FE2EC8}" type="slidenum">
              <a:rPr lang="en-US" altLang="en-US"/>
              <a:pPr/>
              <a:t>‹#›</a:t>
            </a:fld>
            <a:endParaRPr lang="en-US" altLang="en-US" sz="1400">
              <a:latin typeface="Times New Roman" pitchFamily="18" charset="0"/>
            </a:endParaRPr>
          </a:p>
        </p:txBody>
      </p:sp>
    </p:spTree>
    <p:extLst>
      <p:ext uri="{BB962C8B-B14F-4D97-AF65-F5344CB8AC3E}">
        <p14:creationId xmlns:p14="http://schemas.microsoft.com/office/powerpoint/2010/main" val="41483913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0" y="1371600"/>
            <a:ext cx="9144000" cy="0"/>
          </a:xfrm>
          <a:prstGeom prst="line">
            <a:avLst/>
          </a:prstGeom>
          <a:noFill/>
          <a:ln w="508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title"/>
          </p:nvPr>
        </p:nvSpPr>
        <p:spPr bwMode="auto">
          <a:xfrm>
            <a:off x="381000" y="266700"/>
            <a:ext cx="8458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b"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381000" y="1447800"/>
            <a:ext cx="83058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3" name="Rectangle 9"/>
          <p:cNvSpPr>
            <a:spLocks noGrp="1" noChangeArrowheads="1"/>
          </p:cNvSpPr>
          <p:nvPr>
            <p:ph type="sldNum" sz="quarter" idx="4"/>
          </p:nvPr>
        </p:nvSpPr>
        <p:spPr bwMode="auto">
          <a:xfrm>
            <a:off x="7086600" y="6477000"/>
            <a:ext cx="190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mj-lt"/>
              </a:defRPr>
            </a:lvl1pPr>
          </a:lstStyle>
          <a:p>
            <a:fld id="{977EF90F-AC7D-4D39-ABFE-37649C97ED70}" type="slidenum">
              <a:rPr lang="en-US" altLang="en-US"/>
              <a:pPr/>
              <a:t>‹#›</a:t>
            </a:fld>
            <a:endParaRPr lang="en-US" altLang="en-US" sz="1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p14:dur="0"/>
    </mc:Choice>
    <mc:Fallback>
      <p:transition/>
    </mc:Fallback>
  </mc:AlternateConten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charset="0"/>
        </a:defRPr>
      </a:lvl2pPr>
      <a:lvl3pPr algn="ctr" rtl="0" eaLnBrk="0" fontAlgn="base" hangingPunct="0">
        <a:spcBef>
          <a:spcPct val="0"/>
        </a:spcBef>
        <a:spcAft>
          <a:spcPct val="0"/>
        </a:spcAft>
        <a:defRPr sz="3600" b="1">
          <a:solidFill>
            <a:schemeClr val="tx2"/>
          </a:solidFill>
          <a:latin typeface="Arial" charset="0"/>
        </a:defRPr>
      </a:lvl3pPr>
      <a:lvl4pPr algn="ctr" rtl="0" eaLnBrk="0" fontAlgn="base" hangingPunct="0">
        <a:spcBef>
          <a:spcPct val="0"/>
        </a:spcBef>
        <a:spcAft>
          <a:spcPct val="0"/>
        </a:spcAft>
        <a:defRPr sz="3600" b="1">
          <a:solidFill>
            <a:schemeClr val="tx2"/>
          </a:solidFill>
          <a:latin typeface="Arial" charset="0"/>
        </a:defRPr>
      </a:lvl4pPr>
      <a:lvl5pPr algn="ctr" rtl="0" eaLnBrk="0" fontAlgn="base" hangingPunct="0">
        <a:spcBef>
          <a:spcPct val="0"/>
        </a:spcBef>
        <a:spcAft>
          <a:spcPct val="0"/>
        </a:spcAft>
        <a:defRPr sz="3600" b="1">
          <a:solidFill>
            <a:schemeClr val="tx2"/>
          </a:solidFill>
          <a:latin typeface="Arial" charset="0"/>
        </a:defRPr>
      </a:lvl5pPr>
      <a:lvl6pPr marL="457200" algn="ctr" rtl="0" eaLnBrk="0" fontAlgn="base" hangingPunct="0">
        <a:spcBef>
          <a:spcPct val="0"/>
        </a:spcBef>
        <a:spcAft>
          <a:spcPct val="0"/>
        </a:spcAft>
        <a:defRPr sz="3600" b="1">
          <a:solidFill>
            <a:schemeClr val="tx2"/>
          </a:solidFill>
          <a:latin typeface="Arial" charset="0"/>
        </a:defRPr>
      </a:lvl6pPr>
      <a:lvl7pPr marL="914400" algn="ctr" rtl="0" eaLnBrk="0" fontAlgn="base" hangingPunct="0">
        <a:spcBef>
          <a:spcPct val="0"/>
        </a:spcBef>
        <a:spcAft>
          <a:spcPct val="0"/>
        </a:spcAft>
        <a:defRPr sz="3600" b="1">
          <a:solidFill>
            <a:schemeClr val="tx2"/>
          </a:solidFill>
          <a:latin typeface="Arial" charset="0"/>
        </a:defRPr>
      </a:lvl7pPr>
      <a:lvl8pPr marL="1371600" algn="ctr" rtl="0" eaLnBrk="0" fontAlgn="base" hangingPunct="0">
        <a:spcBef>
          <a:spcPct val="0"/>
        </a:spcBef>
        <a:spcAft>
          <a:spcPct val="0"/>
        </a:spcAft>
        <a:defRPr sz="3600" b="1">
          <a:solidFill>
            <a:schemeClr val="tx2"/>
          </a:solidFill>
          <a:latin typeface="Arial" charset="0"/>
        </a:defRPr>
      </a:lvl8pPr>
      <a:lvl9pPr marL="1828800" algn="ctr" rtl="0" eaLnBrk="0" fontAlgn="base" hangingPunct="0">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accent2"/>
        </a:buClr>
        <a:buSzPct val="75000"/>
        <a:buFont typeface="Monotype Sorts" pitchFamily="2" charset="2"/>
        <a:buChar char="u"/>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100000"/>
        <a:buChar char="–"/>
        <a:defRPr sz="2400">
          <a:solidFill>
            <a:schemeClr val="tx1"/>
          </a:solidFill>
          <a:latin typeface="+mj-lt"/>
        </a:defRPr>
      </a:lvl2pPr>
      <a:lvl3pPr marL="1143000" indent="-228600" algn="l" rtl="0" eaLnBrk="0" fontAlgn="base" hangingPunct="0">
        <a:spcBef>
          <a:spcPct val="20000"/>
        </a:spcBef>
        <a:spcAft>
          <a:spcPct val="0"/>
        </a:spcAft>
        <a:buClr>
          <a:schemeClr val="tx1"/>
        </a:buClr>
        <a:buSzPct val="100000"/>
        <a:buChar char="»"/>
        <a:defRPr sz="2000">
          <a:solidFill>
            <a:schemeClr val="tx1"/>
          </a:solidFill>
          <a:latin typeface="Times New Roman" pitchFamily="18" charset="0"/>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a:solidFill>
            <a:schemeClr val="tx1"/>
          </a:solidFill>
          <a:latin typeface="Times New Roman" pitchFamily="18" charset="0"/>
        </a:defRPr>
      </a:lvl4pPr>
      <a:lvl5pPr marL="2057400" indent="-228600" algn="l" rtl="0" eaLnBrk="0" fontAlgn="base" hangingPunct="0">
        <a:spcBef>
          <a:spcPct val="20000"/>
        </a:spcBef>
        <a:spcAft>
          <a:spcPct val="0"/>
        </a:spcAft>
        <a:buClr>
          <a:schemeClr val="tx1"/>
        </a:buClr>
        <a:buSzPct val="100000"/>
        <a:buChar char="–"/>
        <a:defRPr sz="1600">
          <a:solidFill>
            <a:schemeClr val="tx1"/>
          </a:solidFill>
          <a:latin typeface="Times New Roman" pitchFamily="18" charset="0"/>
        </a:defRPr>
      </a:lvl5pPr>
      <a:lvl6pPr marL="2514600" indent="-228600" algn="l" rtl="0" eaLnBrk="0" fontAlgn="base" hangingPunct="0">
        <a:spcBef>
          <a:spcPct val="20000"/>
        </a:spcBef>
        <a:spcAft>
          <a:spcPct val="0"/>
        </a:spcAft>
        <a:buClr>
          <a:schemeClr val="tx1"/>
        </a:buClr>
        <a:buSzPct val="100000"/>
        <a:buChar char="–"/>
        <a:defRPr sz="1600">
          <a:solidFill>
            <a:schemeClr val="tx1"/>
          </a:solidFill>
          <a:latin typeface="Times New Roman" pitchFamily="18" charset="0"/>
        </a:defRPr>
      </a:lvl6pPr>
      <a:lvl7pPr marL="2971800" indent="-228600" algn="l" rtl="0" eaLnBrk="0" fontAlgn="base" hangingPunct="0">
        <a:spcBef>
          <a:spcPct val="20000"/>
        </a:spcBef>
        <a:spcAft>
          <a:spcPct val="0"/>
        </a:spcAft>
        <a:buClr>
          <a:schemeClr val="tx1"/>
        </a:buClr>
        <a:buSzPct val="100000"/>
        <a:buChar char="–"/>
        <a:defRPr sz="1600">
          <a:solidFill>
            <a:schemeClr val="tx1"/>
          </a:solidFill>
          <a:latin typeface="Times New Roman" pitchFamily="18" charset="0"/>
        </a:defRPr>
      </a:lvl7pPr>
      <a:lvl8pPr marL="3429000" indent="-228600" algn="l" rtl="0" eaLnBrk="0" fontAlgn="base" hangingPunct="0">
        <a:spcBef>
          <a:spcPct val="20000"/>
        </a:spcBef>
        <a:spcAft>
          <a:spcPct val="0"/>
        </a:spcAft>
        <a:buClr>
          <a:schemeClr val="tx1"/>
        </a:buClr>
        <a:buSzPct val="100000"/>
        <a:buChar char="–"/>
        <a:defRPr sz="1600">
          <a:solidFill>
            <a:schemeClr val="tx1"/>
          </a:solidFill>
          <a:latin typeface="Times New Roman" pitchFamily="18" charset="0"/>
        </a:defRPr>
      </a:lvl8pPr>
      <a:lvl9pPr marL="3886200" indent="-228600" algn="l" rtl="0" eaLnBrk="0" fontAlgn="base" hangingPunct="0">
        <a:spcBef>
          <a:spcPct val="20000"/>
        </a:spcBef>
        <a:spcAft>
          <a:spcPct val="0"/>
        </a:spcAft>
        <a:buClr>
          <a:schemeClr val="tx1"/>
        </a:buClr>
        <a:buSzPct val="100000"/>
        <a:buChar char="–"/>
        <a:defRPr sz="16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14.bin"/></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2.wmf"/><Relationship Id="rId12"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6.bin"/><Relationship Id="rId5" Type="http://schemas.openxmlformats.org/officeDocument/2006/relationships/image" Target="../media/image1.wmf"/><Relationship Id="rId10" Type="http://schemas.openxmlformats.org/officeDocument/2006/relationships/oleObject" Target="../embeddings/oleObject5.bin"/><Relationship Id="rId4" Type="http://schemas.openxmlformats.org/officeDocument/2006/relationships/oleObject" Target="../embeddings/oleObject1.bin"/><Relationship Id="rId9"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3.xml"/><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9.bin"/><Relationship Id="rId5" Type="http://schemas.openxmlformats.org/officeDocument/2006/relationships/image" Target="../media/image1.wmf"/><Relationship Id="rId10" Type="http://schemas.openxmlformats.org/officeDocument/2006/relationships/oleObject" Target="../embeddings/oleObject13.bin"/><Relationship Id="rId4" Type="http://schemas.openxmlformats.org/officeDocument/2006/relationships/oleObject" Target="../embeddings/oleObject8.bin"/><Relationship Id="rId9"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4"/>
          </p:nvPr>
        </p:nvSpPr>
        <p:spPr/>
        <p:txBody>
          <a:bodyPr/>
          <a:lstStyle/>
          <a:p>
            <a:fld id="{9427D97D-F22D-40D7-A50E-B6BD2E1474E3}" type="slidenum">
              <a:rPr lang="en-US" altLang="en-US"/>
              <a:pPr/>
              <a:t>1</a:t>
            </a:fld>
            <a:endParaRPr lang="en-US" altLang="en-US" sz="1400">
              <a:latin typeface="Times New Roman" pitchFamily="18" charset="0"/>
            </a:endParaRPr>
          </a:p>
        </p:txBody>
      </p:sp>
      <p:sp>
        <p:nvSpPr>
          <p:cNvPr id="212994" name="Rectangle 2"/>
          <p:cNvSpPr>
            <a:spLocks noGrp="1" noChangeArrowheads="1"/>
          </p:cNvSpPr>
          <p:nvPr>
            <p:ph type="ctrTitle"/>
          </p:nvPr>
        </p:nvSpPr>
        <p:spPr>
          <a:xfrm>
            <a:off x="685800" y="4495800"/>
            <a:ext cx="7239000" cy="1143000"/>
          </a:xfrm>
        </p:spPr>
        <p:txBody>
          <a:bodyPr/>
          <a:lstStyle/>
          <a:p>
            <a:r>
              <a:rPr lang="en-US" altLang="en-US"/>
              <a:t>Chapter 4 and 5</a:t>
            </a:r>
            <a:br>
              <a:rPr lang="en-US" altLang="en-US"/>
            </a:br>
            <a:r>
              <a:rPr lang="en-US" altLang="en-US"/>
              <a:t> Supply Chain Logistics Network Design</a:t>
            </a:r>
          </a:p>
        </p:txBody>
      </p:sp>
      <p:sp>
        <p:nvSpPr>
          <p:cNvPr id="212997" name="Rectangle 5"/>
          <p:cNvSpPr>
            <a:spLocks noChangeArrowheads="1"/>
          </p:cNvSpPr>
          <p:nvPr/>
        </p:nvSpPr>
        <p:spPr bwMode="auto">
          <a:xfrm>
            <a:off x="685800" y="2209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ctr">
              <a:defRPr sz="3600" b="1">
                <a:solidFill>
                  <a:schemeClr val="tx2"/>
                </a:solidFill>
                <a:latin typeface="Arial" charset="0"/>
              </a:defRPr>
            </a:lvl1pPr>
            <a:lvl2pPr algn="ctr">
              <a:defRPr sz="3600" b="1">
                <a:solidFill>
                  <a:schemeClr val="tx2"/>
                </a:solidFill>
                <a:latin typeface="Arial" charset="0"/>
              </a:defRPr>
            </a:lvl2pPr>
            <a:lvl3pPr algn="ctr">
              <a:defRPr sz="3600" b="1">
                <a:solidFill>
                  <a:schemeClr val="tx2"/>
                </a:solidFill>
                <a:latin typeface="Arial" charset="0"/>
              </a:defRPr>
            </a:lvl3pPr>
            <a:lvl4pPr algn="ctr">
              <a:defRPr sz="3600" b="1">
                <a:solidFill>
                  <a:schemeClr val="tx2"/>
                </a:solidFill>
                <a:latin typeface="Arial" charset="0"/>
              </a:defRPr>
            </a:lvl4pPr>
            <a:lvl5pPr algn="ctr">
              <a:defRPr sz="3600" b="1">
                <a:solidFill>
                  <a:schemeClr val="tx2"/>
                </a:solidFill>
                <a:latin typeface="Arial" charset="0"/>
              </a:defRPr>
            </a:lvl5pPr>
            <a:lvl6pPr marL="457200" algn="ctr" eaLnBrk="0" fontAlgn="base" hangingPunct="0">
              <a:spcBef>
                <a:spcPct val="0"/>
              </a:spcBef>
              <a:spcAft>
                <a:spcPct val="0"/>
              </a:spcAft>
              <a:defRPr sz="3600" b="1">
                <a:solidFill>
                  <a:schemeClr val="tx2"/>
                </a:solidFill>
                <a:latin typeface="Arial" charset="0"/>
              </a:defRPr>
            </a:lvl6pPr>
            <a:lvl7pPr marL="914400" algn="ctr" eaLnBrk="0" fontAlgn="base" hangingPunct="0">
              <a:spcBef>
                <a:spcPct val="0"/>
              </a:spcBef>
              <a:spcAft>
                <a:spcPct val="0"/>
              </a:spcAft>
              <a:defRPr sz="3600" b="1">
                <a:solidFill>
                  <a:schemeClr val="tx2"/>
                </a:solidFill>
                <a:latin typeface="Arial" charset="0"/>
              </a:defRPr>
            </a:lvl7pPr>
            <a:lvl8pPr marL="1371600" algn="ctr" eaLnBrk="0" fontAlgn="base" hangingPunct="0">
              <a:spcBef>
                <a:spcPct val="0"/>
              </a:spcBef>
              <a:spcAft>
                <a:spcPct val="0"/>
              </a:spcAft>
              <a:defRPr sz="3600" b="1">
                <a:solidFill>
                  <a:schemeClr val="tx2"/>
                </a:solidFill>
                <a:latin typeface="Arial" charset="0"/>
              </a:defRPr>
            </a:lvl8pPr>
            <a:lvl9pPr marL="1828800" algn="ctr" eaLnBrk="0" fontAlgn="base" hangingPunct="0">
              <a:spcBef>
                <a:spcPct val="0"/>
              </a:spcBef>
              <a:spcAft>
                <a:spcPct val="0"/>
              </a:spcAft>
              <a:defRPr sz="3600" b="1">
                <a:solidFill>
                  <a:schemeClr val="tx2"/>
                </a:solidFill>
                <a:latin typeface="Arial" charset="0"/>
              </a:defRPr>
            </a:lvl9pPr>
          </a:lstStyle>
          <a:p>
            <a:r>
              <a:rPr lang="en-US" altLang="en-US" sz="4200">
                <a:solidFill>
                  <a:schemeClr val="tx1"/>
                </a:solidFill>
              </a:rPr>
              <a:t>Supply Chain Management</a:t>
            </a:r>
            <a:br>
              <a:rPr lang="en-US" altLang="en-US" sz="4200">
                <a:solidFill>
                  <a:schemeClr val="tx1"/>
                </a:solidFill>
              </a:rPr>
            </a:br>
            <a:r>
              <a:rPr lang="en-US" altLang="en-US"/>
              <a:t/>
            </a:r>
            <a:br>
              <a:rPr lang="en-US" altLang="en-US"/>
            </a:br>
            <a:endParaRPr lang="en-US" altLang="en-US" b="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71844EB-69C9-48DC-8B0A-E49C5CBAF9CB}" type="slidenum">
              <a:rPr lang="en-US" altLang="en-US"/>
              <a:pPr/>
              <a:t>10</a:t>
            </a:fld>
            <a:endParaRPr lang="en-US" altLang="en-US" sz="1400">
              <a:latin typeface="Times New Roman" pitchFamily="18" charset="0"/>
            </a:endParaRPr>
          </a:p>
        </p:txBody>
      </p:sp>
      <p:sp>
        <p:nvSpPr>
          <p:cNvPr id="273410" name="Rectangle 2"/>
          <p:cNvSpPr>
            <a:spLocks noGrp="1" noChangeArrowheads="1"/>
          </p:cNvSpPr>
          <p:nvPr>
            <p:ph type="title"/>
          </p:nvPr>
        </p:nvSpPr>
        <p:spPr/>
        <p:txBody>
          <a:bodyPr/>
          <a:lstStyle/>
          <a:p>
            <a:r>
              <a:rPr lang="en-US" altLang="en-US"/>
              <a:t>The Role of Distribution</a:t>
            </a:r>
            <a:br>
              <a:rPr lang="en-US" altLang="en-US"/>
            </a:br>
            <a:r>
              <a:rPr lang="en-US" altLang="en-US"/>
              <a:t>in the Supply Chain</a:t>
            </a:r>
          </a:p>
        </p:txBody>
      </p:sp>
      <p:sp>
        <p:nvSpPr>
          <p:cNvPr id="273411" name="Rectangle 3"/>
          <p:cNvSpPr>
            <a:spLocks noGrp="1" noChangeArrowheads="1"/>
          </p:cNvSpPr>
          <p:nvPr>
            <p:ph type="body" idx="1"/>
          </p:nvPr>
        </p:nvSpPr>
        <p:spPr>
          <a:xfrm>
            <a:off x="381000" y="1524000"/>
            <a:ext cx="8305800" cy="5105400"/>
          </a:xfrm>
        </p:spPr>
        <p:txBody>
          <a:bodyPr/>
          <a:lstStyle/>
          <a:p>
            <a:r>
              <a:rPr lang="en-US" altLang="en-US" sz="2400" b="1" i="1" dirty="0">
                <a:solidFill>
                  <a:srgbClr val="000099"/>
                </a:solidFill>
                <a:effectLst>
                  <a:outerShdw blurRad="38100" dist="38100" dir="2700000" algn="tl">
                    <a:srgbClr val="C0C0C0"/>
                  </a:outerShdw>
                </a:effectLst>
              </a:rPr>
              <a:t>Distribution</a:t>
            </a:r>
            <a:r>
              <a:rPr lang="en-US" altLang="en-US" sz="2400" dirty="0">
                <a:solidFill>
                  <a:srgbClr val="000099"/>
                </a:solidFill>
                <a:effectLst>
                  <a:outerShdw blurRad="38100" dist="38100" dir="2700000" algn="tl">
                    <a:srgbClr val="C0C0C0"/>
                  </a:outerShdw>
                </a:effectLst>
              </a:rPr>
              <a:t>:</a:t>
            </a:r>
            <a:r>
              <a:rPr lang="en-US" altLang="en-US" sz="2400" dirty="0"/>
              <a:t> the steps taken to move and store a product from the supplier stage to the customer stage in a supply chain</a:t>
            </a:r>
          </a:p>
          <a:p>
            <a:pPr>
              <a:buFont typeface="Monotype Sorts" pitchFamily="2" charset="2"/>
              <a:buNone/>
            </a:pPr>
            <a:r>
              <a:rPr lang="en-US" altLang="en-US" sz="2400" dirty="0"/>
              <a:t>   ------------------------------------------------------------</a:t>
            </a:r>
          </a:p>
          <a:p>
            <a:r>
              <a:rPr lang="en-US" altLang="en-US" sz="2400" dirty="0"/>
              <a:t>Distribution directly affects cost and the customer experience and therefore drives profitability</a:t>
            </a:r>
          </a:p>
          <a:p>
            <a:r>
              <a:rPr lang="en-US" altLang="en-US" sz="2400" dirty="0"/>
              <a:t>Choice of distribution network can achieve supply chain objectives from low cost to high </a:t>
            </a:r>
            <a:r>
              <a:rPr lang="en-US" altLang="en-US" sz="2400" dirty="0" smtClean="0"/>
              <a:t>responsiveness</a:t>
            </a:r>
            <a:endParaRPr lang="en-US" altLang="en-US" sz="24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Phases of Network Design</a:t>
            </a:r>
            <a:endParaRPr lang="en-US" dirty="0"/>
          </a:p>
        </p:txBody>
      </p:sp>
      <p:sp>
        <p:nvSpPr>
          <p:cNvPr id="3" name="Content Placeholder 2"/>
          <p:cNvSpPr>
            <a:spLocks noGrp="1"/>
          </p:cNvSpPr>
          <p:nvPr>
            <p:ph idx="1"/>
          </p:nvPr>
        </p:nvSpPr>
        <p:spPr/>
        <p:txBody>
          <a:bodyPr/>
          <a:lstStyle/>
          <a:p>
            <a:pPr marL="514350" indent="-514350">
              <a:buSzPct val="100000"/>
              <a:buFont typeface="+mj-lt"/>
              <a:buAutoNum type="arabicPeriod"/>
            </a:pPr>
            <a:r>
              <a:rPr lang="en-US" dirty="0" smtClean="0"/>
              <a:t>Answer macro-level questions</a:t>
            </a:r>
          </a:p>
          <a:p>
            <a:pPr marL="914400" lvl="1" indent="-514350">
              <a:buSzPct val="100000"/>
            </a:pPr>
            <a:r>
              <a:rPr lang="en-US" dirty="0" smtClean="0"/>
              <a:t>Will product will be sold directly or through intermediary (distributor, retailer)?</a:t>
            </a:r>
          </a:p>
          <a:p>
            <a:pPr marL="914400" lvl="1" indent="-514350">
              <a:buSzPct val="100000"/>
            </a:pPr>
            <a:r>
              <a:rPr lang="en-US" dirty="0" smtClean="0"/>
              <a:t>Will end customer pick product up or will we deliver?</a:t>
            </a:r>
          </a:p>
          <a:p>
            <a:pPr marL="914400" lvl="1" indent="-514350">
              <a:buSzPct val="100000"/>
            </a:pPr>
            <a:r>
              <a:rPr lang="en-US" dirty="0" smtClean="0"/>
              <a:t>Aim for efficiency or responsiveness?</a:t>
            </a:r>
          </a:p>
          <a:p>
            <a:pPr marL="514350" indent="-514350">
              <a:buSzPct val="100000"/>
              <a:buFont typeface="+mj-lt"/>
              <a:buAutoNum type="arabicPeriod"/>
            </a:pPr>
            <a:r>
              <a:rPr lang="en-US" dirty="0" smtClean="0"/>
              <a:t>Choose specific locations</a:t>
            </a:r>
          </a:p>
          <a:p>
            <a:pPr marL="914400" lvl="1" indent="-514350"/>
            <a:r>
              <a:rPr lang="en-US" dirty="0" smtClean="0"/>
              <a:t>And capacity, capabilities, and demand allocation for each</a:t>
            </a:r>
            <a:endParaRPr lang="en-US" dirty="0"/>
          </a:p>
        </p:txBody>
      </p:sp>
      <p:grpSp>
        <p:nvGrpSpPr>
          <p:cNvPr id="12" name="Group 11"/>
          <p:cNvGrpSpPr/>
          <p:nvPr/>
        </p:nvGrpSpPr>
        <p:grpSpPr>
          <a:xfrm>
            <a:off x="6466573" y="1291886"/>
            <a:ext cx="2264160" cy="522602"/>
            <a:chOff x="6645519" y="1414378"/>
            <a:chExt cx="2264160" cy="522602"/>
          </a:xfrm>
        </p:grpSpPr>
        <p:sp>
          <p:nvSpPr>
            <p:cNvPr id="4" name="TextBox 3"/>
            <p:cNvSpPr txBox="1"/>
            <p:nvPr/>
          </p:nvSpPr>
          <p:spPr>
            <a:xfrm>
              <a:off x="7598653" y="1414378"/>
              <a:ext cx="1311026" cy="400110"/>
            </a:xfrm>
            <a:prstGeom prst="rect">
              <a:avLst/>
            </a:prstGeom>
            <a:noFill/>
          </p:spPr>
          <p:txBody>
            <a:bodyPr wrap="none" rtlCol="0">
              <a:spAutoFit/>
            </a:bodyPr>
            <a:lstStyle/>
            <a:p>
              <a:r>
                <a:rPr lang="en-US" sz="2000" dirty="0" smtClean="0">
                  <a:solidFill>
                    <a:schemeClr val="tx2"/>
                  </a:solidFill>
                </a:rPr>
                <a:t>Chapter 4</a:t>
              </a:r>
              <a:endParaRPr lang="en-US" sz="2000" dirty="0">
                <a:solidFill>
                  <a:schemeClr val="tx2"/>
                </a:solidFill>
              </a:endParaRPr>
            </a:p>
          </p:txBody>
        </p:sp>
        <p:cxnSp>
          <p:nvCxnSpPr>
            <p:cNvPr id="6" name="Elbow Connector 5"/>
            <p:cNvCxnSpPr>
              <a:stCxn id="4" idx="2"/>
            </p:cNvCxnSpPr>
            <p:nvPr/>
          </p:nvCxnSpPr>
          <p:spPr>
            <a:xfrm rot="5400000">
              <a:off x="7388596" y="1071410"/>
              <a:ext cx="122493" cy="160864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3" name="Group 12"/>
          <p:cNvGrpSpPr/>
          <p:nvPr/>
        </p:nvGrpSpPr>
        <p:grpSpPr>
          <a:xfrm>
            <a:off x="5556586" y="3872587"/>
            <a:ext cx="3353093" cy="1578120"/>
            <a:chOff x="5708986" y="4861703"/>
            <a:chExt cx="3353093" cy="1578120"/>
          </a:xfrm>
        </p:grpSpPr>
        <p:sp>
          <p:nvSpPr>
            <p:cNvPr id="8" name="TextBox 7"/>
            <p:cNvSpPr txBox="1"/>
            <p:nvPr/>
          </p:nvSpPr>
          <p:spPr>
            <a:xfrm>
              <a:off x="7408912" y="6039713"/>
              <a:ext cx="1653167" cy="400110"/>
            </a:xfrm>
            <a:prstGeom prst="rect">
              <a:avLst/>
            </a:prstGeom>
            <a:noFill/>
          </p:spPr>
          <p:txBody>
            <a:bodyPr wrap="none" rtlCol="0">
              <a:spAutoFit/>
            </a:bodyPr>
            <a:lstStyle/>
            <a:p>
              <a:pPr algn="r"/>
              <a:r>
                <a:rPr lang="en-US" sz="2000" dirty="0" smtClean="0">
                  <a:solidFill>
                    <a:schemeClr val="tx2"/>
                  </a:solidFill>
                </a:rPr>
                <a:t>Chapters 5,6</a:t>
              </a:r>
              <a:endParaRPr lang="en-US" sz="2000" dirty="0">
                <a:solidFill>
                  <a:schemeClr val="tx2"/>
                </a:solidFill>
              </a:endParaRPr>
            </a:p>
          </p:txBody>
        </p:sp>
        <p:cxnSp>
          <p:nvCxnSpPr>
            <p:cNvPr id="9" name="Elbow Connector 8"/>
            <p:cNvCxnSpPr>
              <a:stCxn id="8" idx="0"/>
            </p:cNvCxnSpPr>
            <p:nvPr/>
          </p:nvCxnSpPr>
          <p:spPr>
            <a:xfrm rot="16200000" flipV="1">
              <a:off x="6383236" y="4187453"/>
              <a:ext cx="1178010" cy="252651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5" name="Slide Number Placeholder 4"/>
          <p:cNvSpPr>
            <a:spLocks noGrp="1"/>
          </p:cNvSpPr>
          <p:nvPr>
            <p:ph type="sldNum" sz="quarter" idx="10"/>
          </p:nvPr>
        </p:nvSpPr>
        <p:spPr/>
        <p:txBody>
          <a:bodyPr/>
          <a:lstStyle/>
          <a:p>
            <a:fld id="{2B1C837C-E7C8-43BC-9D65-9D3FD9407067}" type="slidenum">
              <a:rPr lang="en-US" altLang="en-US" smtClean="0"/>
              <a:pPr/>
              <a:t>11</a:t>
            </a:fld>
            <a:endParaRPr lang="en-US" altLang="en-US" sz="1400">
              <a:latin typeface="Times New Roman" pitchFamily="18" charset="0"/>
            </a:endParaRPr>
          </a:p>
        </p:txBody>
      </p:sp>
    </p:spTree>
    <p:extLst>
      <p:ext uri="{BB962C8B-B14F-4D97-AF65-F5344CB8AC3E}">
        <p14:creationId xmlns:p14="http://schemas.microsoft.com/office/powerpoint/2010/main" val="13145692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rtlCol="0">
            <a:normAutofit/>
          </a:bodyPr>
          <a:lstStyle/>
          <a:p>
            <a:pPr fontAlgn="auto">
              <a:spcAft>
                <a:spcPts val="0"/>
              </a:spcAft>
              <a:defRPr/>
            </a:pPr>
            <a:r>
              <a:rPr lang="en-US" dirty="0" smtClean="0"/>
              <a:t>Evaluating Performance</a:t>
            </a:r>
            <a:endParaRPr lang="en-US" dirty="0"/>
          </a:p>
        </p:txBody>
      </p:sp>
      <p:sp>
        <p:nvSpPr>
          <p:cNvPr id="17412" name="Rectangle 3"/>
          <p:cNvSpPr>
            <a:spLocks noGrp="1" noChangeArrowheads="1"/>
          </p:cNvSpPr>
          <p:nvPr>
            <p:ph type="body" idx="1"/>
          </p:nvPr>
        </p:nvSpPr>
        <p:spPr>
          <a:xfrm>
            <a:off x="381000" y="1600200"/>
            <a:ext cx="8305800" cy="5105400"/>
          </a:xfrm>
        </p:spPr>
        <p:txBody>
          <a:bodyPr rtlCol="0">
            <a:normAutofit/>
          </a:bodyPr>
          <a:lstStyle/>
          <a:p>
            <a:pPr fontAlgn="auto">
              <a:spcBef>
                <a:spcPts val="0"/>
              </a:spcBef>
              <a:defRPr/>
            </a:pPr>
            <a:r>
              <a:rPr lang="en-US" dirty="0"/>
              <a:t>Distribution network performance evaluated along two </a:t>
            </a:r>
            <a:r>
              <a:rPr lang="en-US" dirty="0" smtClean="0"/>
              <a:t>dimensions</a:t>
            </a:r>
            <a:endParaRPr lang="en-US" dirty="0"/>
          </a:p>
          <a:p>
            <a:pPr marL="914400" lvl="1" indent="-457200" fontAlgn="auto">
              <a:spcBef>
                <a:spcPts val="0"/>
              </a:spcBef>
              <a:buFont typeface="+mj-lt"/>
              <a:buAutoNum type="arabicPeriod"/>
              <a:defRPr/>
            </a:pPr>
            <a:r>
              <a:rPr lang="en-US" dirty="0"/>
              <a:t>Customer needs that are met</a:t>
            </a:r>
          </a:p>
          <a:p>
            <a:pPr marL="914400" lvl="1" indent="-457200" fontAlgn="auto">
              <a:spcBef>
                <a:spcPts val="0"/>
              </a:spcBef>
              <a:buFont typeface="+mj-lt"/>
              <a:buAutoNum type="arabicPeriod"/>
              <a:defRPr/>
            </a:pPr>
            <a:r>
              <a:rPr lang="en-US" dirty="0"/>
              <a:t>Cost of meeting customer needs</a:t>
            </a:r>
          </a:p>
          <a:p>
            <a:pPr fontAlgn="auto">
              <a:spcBef>
                <a:spcPts val="0"/>
              </a:spcBef>
              <a:defRPr/>
            </a:pPr>
            <a:endParaRPr lang="en-US" dirty="0" smtClean="0"/>
          </a:p>
          <a:p>
            <a:pPr fontAlgn="auto">
              <a:spcBef>
                <a:spcPts val="0"/>
              </a:spcBef>
              <a:defRPr/>
            </a:pPr>
            <a:r>
              <a:rPr lang="en-US" dirty="0" smtClean="0"/>
              <a:t>Former affects revenues, latter affects costs</a:t>
            </a:r>
          </a:p>
          <a:p>
            <a:pPr fontAlgn="auto">
              <a:spcBef>
                <a:spcPts val="0"/>
              </a:spcBef>
              <a:defRPr/>
            </a:pPr>
            <a:endParaRPr lang="en-US" dirty="0" smtClean="0"/>
          </a:p>
          <a:p>
            <a:pPr fontAlgn="auto">
              <a:spcBef>
                <a:spcPts val="0"/>
              </a:spcBef>
              <a:defRPr/>
            </a:pPr>
            <a:r>
              <a:rPr lang="en-US" dirty="0" smtClean="0"/>
              <a:t>Both affect supply chain profitability</a:t>
            </a:r>
          </a:p>
        </p:txBody>
      </p:sp>
      <p:sp>
        <p:nvSpPr>
          <p:cNvPr id="2" name="Slide Number Placeholder 1"/>
          <p:cNvSpPr>
            <a:spLocks noGrp="1"/>
          </p:cNvSpPr>
          <p:nvPr>
            <p:ph type="sldNum" sz="quarter" idx="10"/>
          </p:nvPr>
        </p:nvSpPr>
        <p:spPr/>
        <p:txBody>
          <a:bodyPr/>
          <a:lstStyle/>
          <a:p>
            <a:fld id="{2B1C837C-E7C8-43BC-9D65-9D3FD9407067}" type="slidenum">
              <a:rPr lang="en-US" altLang="en-US" smtClean="0"/>
              <a:pPr/>
              <a:t>12</a:t>
            </a:fld>
            <a:endParaRPr lang="en-US" altLang="en-US" sz="1400">
              <a:latin typeface="Times New Roman" pitchFamily="18" charset="0"/>
            </a:endParaRPr>
          </a:p>
        </p:txBody>
      </p:sp>
    </p:spTree>
    <p:extLst>
      <p:ext uri="{BB962C8B-B14F-4D97-AF65-F5344CB8AC3E}">
        <p14:creationId xmlns:p14="http://schemas.microsoft.com/office/powerpoint/2010/main" val="27255885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smtClean="0"/>
              <a:t>Network Design Decisions</a:t>
            </a:r>
          </a:p>
        </p:txBody>
      </p:sp>
      <p:sp>
        <p:nvSpPr>
          <p:cNvPr id="18434" name="Rectangle 3"/>
          <p:cNvSpPr>
            <a:spLocks noGrp="1" noChangeArrowheads="1"/>
          </p:cNvSpPr>
          <p:nvPr>
            <p:ph type="body" idx="1"/>
          </p:nvPr>
        </p:nvSpPr>
        <p:spPr>
          <a:xfrm>
            <a:off x="990600" y="1676400"/>
            <a:ext cx="7727950" cy="4610100"/>
          </a:xfrm>
        </p:spPr>
        <p:txBody>
          <a:bodyPr/>
          <a:lstStyle/>
          <a:p>
            <a:r>
              <a:rPr lang="en-US" dirty="0" smtClean="0"/>
              <a:t>Facility role</a:t>
            </a:r>
          </a:p>
          <a:p>
            <a:pPr lvl="1"/>
            <a:r>
              <a:rPr lang="en-US" dirty="0" smtClean="0"/>
              <a:t>What role, what processes?</a:t>
            </a:r>
          </a:p>
          <a:p>
            <a:r>
              <a:rPr lang="en-US" dirty="0" smtClean="0"/>
              <a:t>Facility location</a:t>
            </a:r>
          </a:p>
          <a:p>
            <a:pPr lvl="1"/>
            <a:r>
              <a:rPr lang="en-US" dirty="0" smtClean="0"/>
              <a:t>Where should facilities be located?</a:t>
            </a:r>
          </a:p>
          <a:p>
            <a:r>
              <a:rPr lang="en-US" dirty="0" smtClean="0"/>
              <a:t>Capacity allocation</a:t>
            </a:r>
          </a:p>
          <a:p>
            <a:pPr lvl="1"/>
            <a:r>
              <a:rPr lang="en-US" dirty="0" smtClean="0"/>
              <a:t>How much capacity at each facility?</a:t>
            </a:r>
          </a:p>
          <a:p>
            <a:pPr lvl="1"/>
            <a:r>
              <a:rPr lang="en-US" dirty="0" smtClean="0"/>
              <a:t>(What is the tradeoff?)</a:t>
            </a:r>
          </a:p>
          <a:p>
            <a:r>
              <a:rPr lang="en-US" dirty="0" smtClean="0"/>
              <a:t>Market and supply allocation</a:t>
            </a:r>
          </a:p>
          <a:p>
            <a:pPr lvl="1"/>
            <a:r>
              <a:rPr lang="en-US" dirty="0" smtClean="0"/>
              <a:t>What markets? Which supply sources?</a:t>
            </a:r>
          </a:p>
        </p:txBody>
      </p:sp>
      <p:sp>
        <p:nvSpPr>
          <p:cNvPr id="2" name="Slide Number Placeholder 1"/>
          <p:cNvSpPr>
            <a:spLocks noGrp="1"/>
          </p:cNvSpPr>
          <p:nvPr>
            <p:ph type="sldNum" sz="quarter" idx="10"/>
          </p:nvPr>
        </p:nvSpPr>
        <p:spPr/>
        <p:txBody>
          <a:bodyPr/>
          <a:lstStyle/>
          <a:p>
            <a:fld id="{2B1C837C-E7C8-43BC-9D65-9D3FD9407067}" type="slidenum">
              <a:rPr lang="en-US" altLang="en-US" smtClean="0"/>
              <a:pPr/>
              <a:t>13</a:t>
            </a:fld>
            <a:endParaRPr lang="en-US" altLang="en-US" sz="1400">
              <a:latin typeface="Times New Roman" pitchFamily="18" charset="0"/>
            </a:endParaRPr>
          </a:p>
        </p:txBody>
      </p:sp>
    </p:spTree>
    <p:extLst>
      <p:ext uri="{BB962C8B-B14F-4D97-AF65-F5344CB8AC3E}">
        <p14:creationId xmlns:p14="http://schemas.microsoft.com/office/powerpoint/2010/main" val="19156233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
            <a:ext cx="8458200" cy="1104900"/>
          </a:xfrm>
        </p:spPr>
        <p:txBody>
          <a:bodyPr/>
          <a:lstStyle/>
          <a:p>
            <a:r>
              <a:rPr lang="en-US" sz="4000" dirty="0" smtClean="0"/>
              <a:t>Importance of </a:t>
            </a:r>
            <a:br>
              <a:rPr lang="en-US" sz="4000" dirty="0" smtClean="0"/>
            </a:br>
            <a:r>
              <a:rPr lang="en-US" sz="4000" dirty="0" smtClean="0"/>
              <a:t>Network Design Decisions</a:t>
            </a:r>
            <a:endParaRPr lang="en-US" sz="4000" dirty="0"/>
          </a:p>
        </p:txBody>
      </p:sp>
      <p:sp>
        <p:nvSpPr>
          <p:cNvPr id="3" name="Content Placeholder 2"/>
          <p:cNvSpPr>
            <a:spLocks noGrp="1"/>
          </p:cNvSpPr>
          <p:nvPr>
            <p:ph idx="1"/>
          </p:nvPr>
        </p:nvSpPr>
        <p:spPr/>
        <p:txBody>
          <a:bodyPr/>
          <a:lstStyle/>
          <a:p>
            <a:r>
              <a:rPr lang="en-US" sz="2800" dirty="0" smtClean="0"/>
              <a:t>Determine Supply Chain configuration and constraints</a:t>
            </a:r>
          </a:p>
          <a:p>
            <a:pPr lvl="1"/>
            <a:r>
              <a:rPr lang="en-US" sz="2400" dirty="0" smtClean="0"/>
              <a:t>All other decisions are affected</a:t>
            </a:r>
          </a:p>
          <a:p>
            <a:r>
              <a:rPr lang="en-US" sz="2800" dirty="0" smtClean="0"/>
              <a:t>Difficult to change in the short term</a:t>
            </a:r>
          </a:p>
          <a:p>
            <a:r>
              <a:rPr lang="en-US" sz="2800" dirty="0" smtClean="0"/>
              <a:t>When should companies revisit network design decisions?</a:t>
            </a:r>
          </a:p>
          <a:p>
            <a:pPr lvl="1"/>
            <a:r>
              <a:rPr lang="en-US" sz="2400" dirty="0" smtClean="0"/>
              <a:t>Periodically</a:t>
            </a:r>
          </a:p>
          <a:p>
            <a:pPr lvl="1"/>
            <a:r>
              <a:rPr lang="en-US" sz="2400" dirty="0" smtClean="0"/>
              <a:t>After mergers</a:t>
            </a:r>
          </a:p>
          <a:p>
            <a:pPr lvl="1"/>
            <a:r>
              <a:rPr lang="en-US" sz="2400" dirty="0" smtClean="0"/>
              <a:t>When costs (e.g., fuel) change significantly</a:t>
            </a:r>
          </a:p>
          <a:p>
            <a:pPr lvl="1"/>
            <a:r>
              <a:rPr lang="en-US" sz="2400" dirty="0" smtClean="0"/>
              <a:t>When market conditions change</a:t>
            </a:r>
          </a:p>
          <a:p>
            <a:pPr lvl="2"/>
            <a:r>
              <a:rPr lang="en-US" sz="2000" dirty="0" smtClean="0"/>
              <a:t>Example: Netflix—60 new DCs by 2010, reduced or slowed DC growth after that</a:t>
            </a:r>
            <a:endParaRPr lang="en-US" sz="2000" dirty="0"/>
          </a:p>
        </p:txBody>
      </p:sp>
      <p:sp>
        <p:nvSpPr>
          <p:cNvPr id="4" name="Slide Number Placeholder 3"/>
          <p:cNvSpPr>
            <a:spLocks noGrp="1"/>
          </p:cNvSpPr>
          <p:nvPr>
            <p:ph type="sldNum" sz="quarter" idx="10"/>
          </p:nvPr>
        </p:nvSpPr>
        <p:spPr/>
        <p:txBody>
          <a:bodyPr/>
          <a:lstStyle/>
          <a:p>
            <a:fld id="{2B1C837C-E7C8-43BC-9D65-9D3FD9407067}" type="slidenum">
              <a:rPr lang="en-US" altLang="en-US" smtClean="0"/>
              <a:pPr/>
              <a:t>14</a:t>
            </a:fld>
            <a:endParaRPr lang="en-US" altLang="en-US" sz="1400">
              <a:latin typeface="Times New Roman" pitchFamily="18" charset="0"/>
            </a:endParaRPr>
          </a:p>
        </p:txBody>
      </p:sp>
    </p:spTree>
    <p:extLst>
      <p:ext uri="{BB962C8B-B14F-4D97-AF65-F5344CB8AC3E}">
        <p14:creationId xmlns:p14="http://schemas.microsoft.com/office/powerpoint/2010/main" val="40341406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8923D84-B2F5-4BD5-A8CB-787F6AEE8D4E}" type="slidenum">
              <a:rPr lang="en-US" altLang="en-US"/>
              <a:pPr/>
              <a:t>15</a:t>
            </a:fld>
            <a:endParaRPr lang="en-US" altLang="en-US" sz="1400">
              <a:latin typeface="Times New Roman" pitchFamily="18" charset="0"/>
            </a:endParaRPr>
          </a:p>
        </p:txBody>
      </p:sp>
      <p:sp>
        <p:nvSpPr>
          <p:cNvPr id="316418" name="Rectangle 2"/>
          <p:cNvSpPr>
            <a:spLocks noGrp="1" noChangeArrowheads="1"/>
          </p:cNvSpPr>
          <p:nvPr>
            <p:ph type="title"/>
          </p:nvPr>
        </p:nvSpPr>
        <p:spPr/>
        <p:txBody>
          <a:bodyPr/>
          <a:lstStyle/>
          <a:p>
            <a:r>
              <a:rPr lang="en-US" altLang="en-US" dirty="0"/>
              <a:t>Factors Influencing</a:t>
            </a:r>
            <a:br>
              <a:rPr lang="en-US" altLang="en-US" dirty="0"/>
            </a:br>
            <a:r>
              <a:rPr lang="en-US" altLang="en-US" dirty="0"/>
              <a:t>Distribution Network Design</a:t>
            </a:r>
          </a:p>
        </p:txBody>
      </p:sp>
      <p:sp>
        <p:nvSpPr>
          <p:cNvPr id="316419" name="Rectangle 3"/>
          <p:cNvSpPr>
            <a:spLocks noGrp="1" noChangeArrowheads="1"/>
          </p:cNvSpPr>
          <p:nvPr>
            <p:ph type="body" idx="1"/>
          </p:nvPr>
        </p:nvSpPr>
        <p:spPr>
          <a:xfrm>
            <a:off x="152400" y="1524000"/>
            <a:ext cx="8991600" cy="5181600"/>
          </a:xfrm>
        </p:spPr>
        <p:txBody>
          <a:bodyPr/>
          <a:lstStyle/>
          <a:p>
            <a:pPr>
              <a:lnSpc>
                <a:spcPct val="90000"/>
              </a:lnSpc>
            </a:pPr>
            <a:r>
              <a:rPr lang="en-US" altLang="en-US" sz="2400"/>
              <a:t>Elements of </a:t>
            </a:r>
            <a:r>
              <a:rPr lang="en-US" altLang="en-US" sz="2400" i="1">
                <a:solidFill>
                  <a:srgbClr val="000099"/>
                </a:solidFill>
                <a:effectLst>
                  <a:outerShdw blurRad="38100" dist="38100" dir="2700000" algn="tl">
                    <a:srgbClr val="C0C0C0"/>
                  </a:outerShdw>
                </a:effectLst>
              </a:rPr>
              <a:t>customer service</a:t>
            </a:r>
            <a:r>
              <a:rPr lang="en-US" altLang="en-US" sz="2400"/>
              <a:t> influenced by network structure:</a:t>
            </a:r>
          </a:p>
          <a:p>
            <a:pPr lvl="1">
              <a:lnSpc>
                <a:spcPct val="90000"/>
              </a:lnSpc>
            </a:pPr>
            <a:r>
              <a:rPr lang="en-US" altLang="en-US" sz="2200"/>
              <a:t>Response time</a:t>
            </a:r>
          </a:p>
          <a:p>
            <a:pPr lvl="1">
              <a:lnSpc>
                <a:spcPct val="90000"/>
              </a:lnSpc>
            </a:pPr>
            <a:r>
              <a:rPr lang="en-US" altLang="en-US" sz="2200"/>
              <a:t>Product variety</a:t>
            </a:r>
          </a:p>
          <a:p>
            <a:pPr lvl="1">
              <a:lnSpc>
                <a:spcPct val="90000"/>
              </a:lnSpc>
            </a:pPr>
            <a:r>
              <a:rPr lang="en-US" altLang="en-US" sz="2200"/>
              <a:t>Product availability</a:t>
            </a:r>
          </a:p>
          <a:p>
            <a:pPr lvl="1">
              <a:lnSpc>
                <a:spcPct val="90000"/>
              </a:lnSpc>
            </a:pPr>
            <a:r>
              <a:rPr lang="en-US" altLang="en-US" sz="2200"/>
              <a:t>Customer experience</a:t>
            </a:r>
          </a:p>
          <a:p>
            <a:pPr lvl="1">
              <a:lnSpc>
                <a:spcPct val="90000"/>
              </a:lnSpc>
            </a:pPr>
            <a:r>
              <a:rPr lang="en-US" altLang="en-US" sz="2200"/>
              <a:t>Order visibility</a:t>
            </a:r>
          </a:p>
          <a:p>
            <a:pPr lvl="1">
              <a:lnSpc>
                <a:spcPct val="90000"/>
              </a:lnSpc>
            </a:pPr>
            <a:r>
              <a:rPr lang="en-US" altLang="en-US" sz="2200"/>
              <a:t>Returnability</a:t>
            </a:r>
            <a:endParaRPr lang="en-US" altLang="en-US" sz="2000"/>
          </a:p>
          <a:p>
            <a:pPr>
              <a:lnSpc>
                <a:spcPct val="90000"/>
              </a:lnSpc>
            </a:pPr>
            <a:r>
              <a:rPr lang="en-US" altLang="en-US" sz="2400"/>
              <a:t>Supply chain </a:t>
            </a:r>
            <a:r>
              <a:rPr lang="en-US" altLang="en-US" sz="2400" i="1">
                <a:solidFill>
                  <a:srgbClr val="000099"/>
                </a:solidFill>
                <a:effectLst>
                  <a:outerShdw blurRad="38100" dist="38100" dir="2700000" algn="tl">
                    <a:srgbClr val="C0C0C0"/>
                  </a:outerShdw>
                </a:effectLst>
              </a:rPr>
              <a:t>costs</a:t>
            </a:r>
            <a:r>
              <a:rPr lang="en-US" altLang="en-US" sz="2400"/>
              <a:t> affected by network structure:</a:t>
            </a:r>
          </a:p>
          <a:p>
            <a:pPr lvl="1">
              <a:lnSpc>
                <a:spcPct val="90000"/>
              </a:lnSpc>
            </a:pPr>
            <a:r>
              <a:rPr lang="en-US" altLang="en-US" sz="2200"/>
              <a:t>Inventories</a:t>
            </a:r>
          </a:p>
          <a:p>
            <a:pPr lvl="1">
              <a:lnSpc>
                <a:spcPct val="90000"/>
              </a:lnSpc>
            </a:pPr>
            <a:r>
              <a:rPr lang="en-US" altLang="en-US" sz="2200"/>
              <a:t>Transportation</a:t>
            </a:r>
          </a:p>
          <a:p>
            <a:pPr lvl="1">
              <a:lnSpc>
                <a:spcPct val="90000"/>
              </a:lnSpc>
            </a:pPr>
            <a:r>
              <a:rPr lang="en-US" altLang="en-US" sz="2200"/>
              <a:t>Facilities and handling</a:t>
            </a:r>
          </a:p>
          <a:p>
            <a:pPr lvl="1">
              <a:lnSpc>
                <a:spcPct val="90000"/>
              </a:lnSpc>
            </a:pPr>
            <a:r>
              <a:rPr lang="en-US" altLang="en-US" sz="2200"/>
              <a:t>Information</a:t>
            </a:r>
            <a:endParaRPr lang="en-US" altLang="en-US" sz="20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66700"/>
            <a:ext cx="8458200" cy="952500"/>
          </a:xfrm>
        </p:spPr>
        <p:txBody>
          <a:bodyPr/>
          <a:lstStyle/>
          <a:p>
            <a:r>
              <a:rPr lang="en-US" altLang="en-US" dirty="0">
                <a:solidFill>
                  <a:srgbClr val="3333CC"/>
                </a:solidFill>
              </a:rPr>
              <a:t>Factors Influencing</a:t>
            </a:r>
            <a:br>
              <a:rPr lang="en-US" altLang="en-US" dirty="0">
                <a:solidFill>
                  <a:srgbClr val="3333CC"/>
                </a:solidFill>
              </a:rPr>
            </a:br>
            <a:r>
              <a:rPr lang="en-US" altLang="en-US" dirty="0">
                <a:solidFill>
                  <a:srgbClr val="3333CC"/>
                </a:solidFill>
              </a:rPr>
              <a:t>Distribution Network Design</a:t>
            </a:r>
            <a:endParaRPr lang="en-US" dirty="0"/>
          </a:p>
        </p:txBody>
      </p:sp>
      <p:sp>
        <p:nvSpPr>
          <p:cNvPr id="5" name="Content Placeholder 4"/>
          <p:cNvSpPr>
            <a:spLocks noGrp="1"/>
          </p:cNvSpPr>
          <p:nvPr>
            <p:ph idx="1"/>
          </p:nvPr>
        </p:nvSpPr>
        <p:spPr/>
        <p:txBody>
          <a:bodyPr/>
          <a:lstStyle/>
          <a:p>
            <a:r>
              <a:rPr lang="en-US" dirty="0"/>
              <a:t>Strategic </a:t>
            </a:r>
            <a:r>
              <a:rPr lang="en-US" dirty="0" smtClean="0"/>
              <a:t>Factors</a:t>
            </a:r>
          </a:p>
          <a:p>
            <a:pPr lvl="1"/>
            <a:r>
              <a:rPr lang="en-US" dirty="0" smtClean="0"/>
              <a:t>Network design decisions should support competitive strategy</a:t>
            </a:r>
          </a:p>
          <a:p>
            <a:pPr lvl="1"/>
            <a:r>
              <a:rPr lang="en-US" dirty="0" smtClean="0"/>
              <a:t>Geographic choices: </a:t>
            </a:r>
            <a:r>
              <a:rPr lang="en-US" dirty="0" err="1" smtClean="0"/>
              <a:t>Foxconn</a:t>
            </a:r>
            <a:r>
              <a:rPr lang="en-US" dirty="0"/>
              <a:t> </a:t>
            </a:r>
            <a:r>
              <a:rPr lang="en-US" dirty="0" smtClean="0"/>
              <a:t>vs. Zara</a:t>
            </a:r>
          </a:p>
          <a:p>
            <a:pPr lvl="1"/>
            <a:r>
              <a:rPr lang="en-US" dirty="0" smtClean="0"/>
              <a:t># of facilities: Wawa vs. Sam’s Club</a:t>
            </a:r>
          </a:p>
          <a:p>
            <a:endParaRPr lang="en-US" dirty="0" smtClean="0"/>
          </a:p>
          <a:p>
            <a:r>
              <a:rPr lang="en-US" dirty="0" smtClean="0"/>
              <a:t>Technological Factors</a:t>
            </a:r>
          </a:p>
          <a:p>
            <a:pPr lvl="1"/>
            <a:r>
              <a:rPr lang="en-US" dirty="0"/>
              <a:t>If significant economies of scale, locate few high-capacity </a:t>
            </a:r>
            <a:r>
              <a:rPr lang="en-US" dirty="0" smtClean="0"/>
              <a:t>facilities</a:t>
            </a:r>
            <a:endParaRPr lang="en-US" dirty="0"/>
          </a:p>
          <a:p>
            <a:pPr lvl="2"/>
            <a:r>
              <a:rPr lang="en-US" dirty="0"/>
              <a:t>Semiconductors</a:t>
            </a:r>
          </a:p>
          <a:p>
            <a:pPr lvl="1"/>
            <a:r>
              <a:rPr lang="en-US" dirty="0"/>
              <a:t>Otherwise, locate many regional facilities</a:t>
            </a:r>
          </a:p>
          <a:p>
            <a:pPr lvl="2"/>
            <a:r>
              <a:rPr lang="en-US" dirty="0" smtClean="0"/>
              <a:t>Coca-Cola </a:t>
            </a:r>
            <a:r>
              <a:rPr lang="en-US" dirty="0"/>
              <a:t>bottling</a:t>
            </a:r>
          </a:p>
          <a:p>
            <a:pPr lvl="2"/>
            <a:endParaRPr lang="en-US" dirty="0"/>
          </a:p>
        </p:txBody>
      </p:sp>
      <p:sp>
        <p:nvSpPr>
          <p:cNvPr id="2" name="Slide Number Placeholder 1"/>
          <p:cNvSpPr>
            <a:spLocks noGrp="1"/>
          </p:cNvSpPr>
          <p:nvPr>
            <p:ph type="sldNum" sz="quarter" idx="10"/>
          </p:nvPr>
        </p:nvSpPr>
        <p:spPr/>
        <p:txBody>
          <a:bodyPr/>
          <a:lstStyle/>
          <a:p>
            <a:fld id="{2B1C837C-E7C8-43BC-9D65-9D3FD9407067}" type="slidenum">
              <a:rPr lang="en-US" altLang="en-US" smtClean="0"/>
              <a:pPr/>
              <a:t>16</a:t>
            </a:fld>
            <a:endParaRPr lang="en-US" altLang="en-US" sz="1400">
              <a:latin typeface="Times New Roman" pitchFamily="18" charset="0"/>
            </a:endParaRPr>
          </a:p>
        </p:txBody>
      </p:sp>
      <p:sp>
        <p:nvSpPr>
          <p:cNvPr id="3" name="Rounded Rectangular Callout 2"/>
          <p:cNvSpPr/>
          <p:nvPr/>
        </p:nvSpPr>
        <p:spPr bwMode="auto">
          <a:xfrm>
            <a:off x="3962400" y="2362200"/>
            <a:ext cx="4953000" cy="304800"/>
          </a:xfrm>
          <a:prstGeom prst="wedgeRoundRectCallout">
            <a:avLst>
              <a:gd name="adj1" fmla="val -33193"/>
              <a:gd name="adj2" fmla="val 123138"/>
              <a:gd name="adj3" fmla="val 16667"/>
            </a:avLst>
          </a:prstGeom>
          <a:noFill/>
          <a:ln w="57150" cap="flat" cmpd="thickThin"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locate where cheap labor exists for electronic assembly </a:t>
            </a:r>
          </a:p>
        </p:txBody>
      </p:sp>
      <p:sp>
        <p:nvSpPr>
          <p:cNvPr id="6" name="Rounded Rectangular Callout 5"/>
          <p:cNvSpPr/>
          <p:nvPr/>
        </p:nvSpPr>
        <p:spPr bwMode="auto">
          <a:xfrm>
            <a:off x="7086600" y="2819496"/>
            <a:ext cx="1828800" cy="1447704"/>
          </a:xfrm>
          <a:prstGeom prst="wedgeRoundRectCallout">
            <a:avLst>
              <a:gd name="adj1" fmla="val -81051"/>
              <a:gd name="adj2" fmla="val -34287"/>
              <a:gd name="adj3" fmla="val 16667"/>
            </a:avLst>
          </a:prstGeom>
          <a:noFill/>
          <a:ln w="57150" cap="flat" cmpd="thickThin"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locate close to customer to offer customized service, even if more expensive</a:t>
            </a:r>
          </a:p>
        </p:txBody>
      </p:sp>
      <p:sp>
        <p:nvSpPr>
          <p:cNvPr id="7" name="Rounded Rectangular Callout 6"/>
          <p:cNvSpPr/>
          <p:nvPr/>
        </p:nvSpPr>
        <p:spPr bwMode="auto">
          <a:xfrm>
            <a:off x="1752600" y="3669143"/>
            <a:ext cx="1828800" cy="598057"/>
          </a:xfrm>
          <a:prstGeom prst="wedgeRoundRectCallout">
            <a:avLst>
              <a:gd name="adj1" fmla="val 55231"/>
              <a:gd name="adj2" fmla="val -70877"/>
              <a:gd name="adj3" fmla="val 16667"/>
            </a:avLst>
          </a:prstGeom>
          <a:noFill/>
          <a:ln w="57150" cap="flat" cmpd="thickThin"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locate for customer convenience</a:t>
            </a:r>
          </a:p>
        </p:txBody>
      </p:sp>
      <p:sp>
        <p:nvSpPr>
          <p:cNvPr id="8" name="Rounded Rectangular Callout 7"/>
          <p:cNvSpPr/>
          <p:nvPr/>
        </p:nvSpPr>
        <p:spPr bwMode="auto">
          <a:xfrm>
            <a:off x="4774660" y="3733800"/>
            <a:ext cx="1828800" cy="612648"/>
          </a:xfrm>
          <a:prstGeom prst="wedgeRoundRectCallout">
            <a:avLst>
              <a:gd name="adj1" fmla="val -16046"/>
              <a:gd name="adj2" fmla="val -77226"/>
              <a:gd name="adj3" fmla="val 16667"/>
            </a:avLst>
          </a:prstGeom>
          <a:noFill/>
          <a:ln w="57150" cap="flat" cmpd="thickThin"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locate to keep overhead costs</a:t>
            </a:r>
            <a:r>
              <a:rPr kumimoji="0" lang="en-US" sz="1600" b="0" i="0" u="none" strike="noStrike" cap="none" normalizeH="0" dirty="0" smtClean="0">
                <a:ln>
                  <a:noFill/>
                </a:ln>
                <a:solidFill>
                  <a:schemeClr val="tx1"/>
                </a:solidFill>
                <a:effectLst/>
                <a:latin typeface="Times New Roman" pitchFamily="18" charset="0"/>
              </a:rPr>
              <a:t> low</a:t>
            </a:r>
            <a:endParaRPr kumimoji="0" lang="en-US" sz="1600" b="0" i="0" u="none" strike="noStrike" cap="none" normalizeH="0" baseline="0" dirty="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5494429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Macroeconomic Factors</a:t>
            </a:r>
            <a:endParaRPr lang="en-US" dirty="0"/>
          </a:p>
        </p:txBody>
      </p:sp>
      <p:sp>
        <p:nvSpPr>
          <p:cNvPr id="3" name="Content Placeholder 2"/>
          <p:cNvSpPr>
            <a:spLocks noGrp="1"/>
          </p:cNvSpPr>
          <p:nvPr>
            <p:ph idx="1"/>
          </p:nvPr>
        </p:nvSpPr>
        <p:spPr/>
        <p:txBody>
          <a:bodyPr/>
          <a:lstStyle/>
          <a:p>
            <a:r>
              <a:rPr lang="en-US" sz="2800" dirty="0" smtClean="0">
                <a:solidFill>
                  <a:srgbClr val="800000"/>
                </a:solidFill>
              </a:rPr>
              <a:t>Tariffs:</a:t>
            </a:r>
            <a:r>
              <a:rPr lang="en-US" sz="2800" dirty="0" smtClean="0"/>
              <a:t> duties paid when products cross boundaries</a:t>
            </a:r>
          </a:p>
          <a:p>
            <a:pPr lvl="1"/>
            <a:r>
              <a:rPr lang="en-US" sz="2400" dirty="0" smtClean="0"/>
              <a:t>If country has high tariffs, companies will…?</a:t>
            </a:r>
          </a:p>
          <a:p>
            <a:pPr lvl="1"/>
            <a:r>
              <a:rPr lang="en-US" sz="2400" dirty="0" smtClean="0"/>
              <a:t>High tariffs ==&gt; more production locations</a:t>
            </a:r>
          </a:p>
          <a:p>
            <a:pPr lvl="1"/>
            <a:r>
              <a:rPr lang="en-US" sz="2400" dirty="0" smtClean="0"/>
              <a:t>As tariffs have decreased (NAFTA, etc.), global firms have consolidated</a:t>
            </a:r>
          </a:p>
          <a:p>
            <a:r>
              <a:rPr lang="en-US" sz="2800" dirty="0" smtClean="0">
                <a:solidFill>
                  <a:srgbClr val="800000"/>
                </a:solidFill>
              </a:rPr>
              <a:t>Tax incentives: </a:t>
            </a:r>
            <a:r>
              <a:rPr lang="en-US" sz="2800" dirty="0" smtClean="0"/>
              <a:t>reduction in tariffs or taxes to encourage companies to locate</a:t>
            </a:r>
          </a:p>
          <a:p>
            <a:pPr lvl="1"/>
            <a:r>
              <a:rPr lang="en-US" sz="2400" dirty="0" smtClean="0">
                <a:solidFill>
                  <a:srgbClr val="800000"/>
                </a:solidFill>
              </a:rPr>
              <a:t>Free trade zones: </a:t>
            </a:r>
            <a:r>
              <a:rPr lang="en-US" sz="2400" dirty="0" smtClean="0"/>
              <a:t>duties and tariffs relaxed but production must be used mostly for export</a:t>
            </a:r>
          </a:p>
          <a:p>
            <a:pPr lvl="1"/>
            <a:r>
              <a:rPr lang="en-US" sz="2400" dirty="0" smtClean="0"/>
              <a:t>Esp. developing countries, e.g., China (Guangzhou)</a:t>
            </a:r>
            <a:endParaRPr lang="en-US" sz="2400" dirty="0"/>
          </a:p>
        </p:txBody>
      </p:sp>
      <p:sp>
        <p:nvSpPr>
          <p:cNvPr id="4" name="Slide Number Placeholder 3"/>
          <p:cNvSpPr>
            <a:spLocks noGrp="1"/>
          </p:cNvSpPr>
          <p:nvPr>
            <p:ph type="sldNum" sz="quarter" idx="10"/>
          </p:nvPr>
        </p:nvSpPr>
        <p:spPr/>
        <p:txBody>
          <a:bodyPr/>
          <a:lstStyle/>
          <a:p>
            <a:fld id="{2B1C837C-E7C8-43BC-9D65-9D3FD9407067}" type="slidenum">
              <a:rPr lang="en-US" altLang="en-US" smtClean="0"/>
              <a:pPr/>
              <a:t>17</a:t>
            </a:fld>
            <a:endParaRPr lang="en-US" altLang="en-US" sz="1400">
              <a:latin typeface="Times New Roman" pitchFamily="18" charset="0"/>
            </a:endParaRPr>
          </a:p>
        </p:txBody>
      </p:sp>
    </p:spTree>
    <p:extLst>
      <p:ext uri="{BB962C8B-B14F-4D97-AF65-F5344CB8AC3E}">
        <p14:creationId xmlns:p14="http://schemas.microsoft.com/office/powerpoint/2010/main" val="30362910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Macroeconomic Factors</a:t>
            </a:r>
            <a:endParaRPr lang="en-US" dirty="0"/>
          </a:p>
        </p:txBody>
      </p:sp>
      <p:sp>
        <p:nvSpPr>
          <p:cNvPr id="3" name="Content Placeholder 2"/>
          <p:cNvSpPr>
            <a:spLocks noGrp="1"/>
          </p:cNvSpPr>
          <p:nvPr>
            <p:ph idx="1"/>
          </p:nvPr>
        </p:nvSpPr>
        <p:spPr/>
        <p:txBody>
          <a:bodyPr/>
          <a:lstStyle/>
          <a:p>
            <a:r>
              <a:rPr lang="en-US" dirty="0" smtClean="0"/>
              <a:t>Tax incentives may be based on services offered to workers</a:t>
            </a:r>
          </a:p>
          <a:p>
            <a:pPr lvl="1"/>
            <a:r>
              <a:rPr lang="en-US" dirty="0" smtClean="0"/>
              <a:t>Meals, housing, transportation, training, …</a:t>
            </a:r>
          </a:p>
          <a:p>
            <a:r>
              <a:rPr lang="en-US" dirty="0" smtClean="0"/>
              <a:t>Or on technology type</a:t>
            </a:r>
          </a:p>
          <a:p>
            <a:pPr lvl="1"/>
            <a:r>
              <a:rPr lang="en-US" dirty="0" smtClean="0"/>
              <a:t>e.g., high-tech</a:t>
            </a:r>
          </a:p>
          <a:p>
            <a:r>
              <a:rPr lang="en-US" dirty="0" smtClean="0"/>
              <a:t>Many countries impose </a:t>
            </a:r>
            <a:r>
              <a:rPr lang="en-US" dirty="0" smtClean="0">
                <a:solidFill>
                  <a:srgbClr val="800000"/>
                </a:solidFill>
              </a:rPr>
              <a:t>minimum-local-content</a:t>
            </a:r>
            <a:r>
              <a:rPr lang="en-US" dirty="0" smtClean="0"/>
              <a:t> rules</a:t>
            </a:r>
            <a:endParaRPr lang="en-US" dirty="0"/>
          </a:p>
        </p:txBody>
      </p:sp>
      <p:sp>
        <p:nvSpPr>
          <p:cNvPr id="4" name="Slide Number Placeholder 3"/>
          <p:cNvSpPr>
            <a:spLocks noGrp="1"/>
          </p:cNvSpPr>
          <p:nvPr>
            <p:ph type="sldNum" sz="quarter" idx="10"/>
          </p:nvPr>
        </p:nvSpPr>
        <p:spPr/>
        <p:txBody>
          <a:bodyPr/>
          <a:lstStyle/>
          <a:p>
            <a:fld id="{2B1C837C-E7C8-43BC-9D65-9D3FD9407067}" type="slidenum">
              <a:rPr lang="en-US" altLang="en-US" smtClean="0"/>
              <a:pPr/>
              <a:t>18</a:t>
            </a:fld>
            <a:endParaRPr lang="en-US" altLang="en-US" sz="1400">
              <a:latin typeface="Times New Roman" pitchFamily="18" charset="0"/>
            </a:endParaRPr>
          </a:p>
        </p:txBody>
      </p:sp>
    </p:spTree>
    <p:extLst>
      <p:ext uri="{BB962C8B-B14F-4D97-AF65-F5344CB8AC3E}">
        <p14:creationId xmlns:p14="http://schemas.microsoft.com/office/powerpoint/2010/main" val="320328479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Macroeconomic Factors</a:t>
            </a:r>
            <a:endParaRPr lang="en-US" dirty="0"/>
          </a:p>
        </p:txBody>
      </p:sp>
      <p:sp>
        <p:nvSpPr>
          <p:cNvPr id="3" name="Content Placeholder 2"/>
          <p:cNvSpPr>
            <a:spLocks noGrp="1"/>
          </p:cNvSpPr>
          <p:nvPr>
            <p:ph idx="1"/>
          </p:nvPr>
        </p:nvSpPr>
        <p:spPr/>
        <p:txBody>
          <a:bodyPr/>
          <a:lstStyle/>
          <a:p>
            <a:r>
              <a:rPr lang="en-US" sz="2800" dirty="0" smtClean="0"/>
              <a:t>Exchange-rate risk</a:t>
            </a:r>
          </a:p>
          <a:p>
            <a:pPr lvl="1"/>
            <a:r>
              <a:rPr lang="en-US" sz="2400" dirty="0" smtClean="0"/>
              <a:t>U.S. $ fluctuated between ¥124 in 2007 and ¥81 in 2010</a:t>
            </a:r>
          </a:p>
          <a:p>
            <a:pPr lvl="1"/>
            <a:r>
              <a:rPr lang="en-US" sz="2400" dirty="0" smtClean="0"/>
              <a:t>What firms are hurt by appreciation in ¥?</a:t>
            </a:r>
          </a:p>
          <a:p>
            <a:pPr lvl="2"/>
            <a:r>
              <a:rPr lang="en-US" sz="2000" dirty="0" smtClean="0"/>
              <a:t>Produce in Japan but sell in U.S.</a:t>
            </a:r>
          </a:p>
          <a:p>
            <a:pPr lvl="2"/>
            <a:r>
              <a:rPr lang="en-US" sz="2000" dirty="0" smtClean="0"/>
              <a:t>Production costs in ¥, revenues in $</a:t>
            </a:r>
          </a:p>
          <a:p>
            <a:pPr lvl="1"/>
            <a:r>
              <a:rPr lang="en-US" sz="2400" dirty="0" smtClean="0"/>
              <a:t>U.S. $ reached €1.15 in early 2000s and dropped to €0.63 in 2008</a:t>
            </a:r>
          </a:p>
          <a:p>
            <a:pPr lvl="1"/>
            <a:r>
              <a:rPr lang="en-US" sz="2400" dirty="0" smtClean="0"/>
              <a:t>What firms were hurt?</a:t>
            </a:r>
          </a:p>
          <a:p>
            <a:pPr lvl="2"/>
            <a:r>
              <a:rPr lang="en-US" sz="2000" dirty="0" smtClean="0"/>
              <a:t>European automakers (BMW, Daimler, …)</a:t>
            </a:r>
          </a:p>
          <a:p>
            <a:pPr lvl="2"/>
            <a:r>
              <a:rPr lang="en-US" sz="2000" dirty="0" smtClean="0"/>
              <a:t>Every 1¢ rise in € cost BMW and Mercedes $75M/year each!</a:t>
            </a:r>
          </a:p>
        </p:txBody>
      </p:sp>
      <p:sp>
        <p:nvSpPr>
          <p:cNvPr id="4" name="Slide Number Placeholder 3"/>
          <p:cNvSpPr>
            <a:spLocks noGrp="1"/>
          </p:cNvSpPr>
          <p:nvPr>
            <p:ph type="sldNum" sz="quarter" idx="10"/>
          </p:nvPr>
        </p:nvSpPr>
        <p:spPr/>
        <p:txBody>
          <a:bodyPr/>
          <a:lstStyle/>
          <a:p>
            <a:fld id="{2B1C837C-E7C8-43BC-9D65-9D3FD9407067}" type="slidenum">
              <a:rPr lang="en-US" altLang="en-US" smtClean="0"/>
              <a:pPr/>
              <a:t>19</a:t>
            </a:fld>
            <a:endParaRPr lang="en-US" altLang="en-US" sz="1400">
              <a:latin typeface="Times New Roman" pitchFamily="18" charset="0"/>
            </a:endParaRPr>
          </a:p>
        </p:txBody>
      </p:sp>
    </p:spTree>
    <p:extLst>
      <p:ext uri="{BB962C8B-B14F-4D97-AF65-F5344CB8AC3E}">
        <p14:creationId xmlns:p14="http://schemas.microsoft.com/office/powerpoint/2010/main" val="19740435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normAutofit fontScale="90000"/>
          </a:bodyPr>
          <a:lstStyle/>
          <a:p>
            <a:r>
              <a:rPr lang="en-US" dirty="0"/>
              <a:t>Factors Influencing</a:t>
            </a:r>
            <a:br>
              <a:rPr lang="en-US" dirty="0"/>
            </a:br>
            <a:r>
              <a:rPr lang="en-US" dirty="0"/>
              <a:t>Distribution Network Design</a:t>
            </a:r>
          </a:p>
        </p:txBody>
      </p:sp>
      <p:sp>
        <p:nvSpPr>
          <p:cNvPr id="17412" name="Rectangle 3"/>
          <p:cNvSpPr>
            <a:spLocks noGrp="1" noChangeArrowheads="1"/>
          </p:cNvSpPr>
          <p:nvPr>
            <p:ph type="body" idx="1"/>
          </p:nvPr>
        </p:nvSpPr>
        <p:spPr>
          <a:xfrm>
            <a:off x="457200" y="1769530"/>
            <a:ext cx="8229600" cy="4525963"/>
          </a:xfrm>
        </p:spPr>
        <p:txBody>
          <a:bodyPr>
            <a:normAutofit/>
          </a:bodyPr>
          <a:lstStyle/>
          <a:p>
            <a:r>
              <a:rPr lang="en-US" dirty="0"/>
              <a:t>Distribution network performance evaluated along two </a:t>
            </a:r>
            <a:r>
              <a:rPr lang="en-US" dirty="0" smtClean="0"/>
              <a:t>dimensions</a:t>
            </a:r>
            <a:endParaRPr lang="en-US" dirty="0"/>
          </a:p>
          <a:p>
            <a:pPr marL="971550" lvl="1" indent="-514350">
              <a:buFont typeface="+mj-lt"/>
              <a:buAutoNum type="arabicPeriod"/>
            </a:pPr>
            <a:r>
              <a:rPr lang="en-US" dirty="0" smtClean="0"/>
              <a:t>Value provided to the customer </a:t>
            </a:r>
          </a:p>
          <a:p>
            <a:pPr marL="971550" lvl="1" indent="-514350">
              <a:buFont typeface="+mj-lt"/>
              <a:buAutoNum type="arabicPeriod"/>
            </a:pPr>
            <a:r>
              <a:rPr lang="en-US" dirty="0" smtClean="0"/>
              <a:t>Cost </a:t>
            </a:r>
            <a:r>
              <a:rPr lang="en-US" dirty="0"/>
              <a:t>of meeting customer needs</a:t>
            </a:r>
          </a:p>
          <a:p>
            <a:r>
              <a:rPr lang="en-US" dirty="0"/>
              <a:t>E</a:t>
            </a:r>
            <a:r>
              <a:rPr lang="en-US" dirty="0" smtClean="0"/>
              <a:t>valuate </a:t>
            </a:r>
            <a:r>
              <a:rPr lang="en-US" dirty="0"/>
              <a:t>the impact on customer service and cost </a:t>
            </a:r>
            <a:r>
              <a:rPr lang="en-US" dirty="0" smtClean="0"/>
              <a:t>for </a:t>
            </a:r>
            <a:r>
              <a:rPr lang="en-US" dirty="0"/>
              <a:t>different distribution network </a:t>
            </a:r>
            <a:r>
              <a:rPr lang="en-US" dirty="0" smtClean="0"/>
              <a:t>options</a:t>
            </a:r>
          </a:p>
          <a:p>
            <a:r>
              <a:rPr lang="en-US" dirty="0" smtClean="0"/>
              <a:t>Profitability </a:t>
            </a:r>
            <a:r>
              <a:rPr lang="en-US" dirty="0"/>
              <a:t>of the delivery </a:t>
            </a:r>
            <a:r>
              <a:rPr lang="en-US" dirty="0" smtClean="0"/>
              <a:t>network determined by revenue from met customer </a:t>
            </a:r>
            <a:r>
              <a:rPr lang="en-US" dirty="0"/>
              <a:t>needs </a:t>
            </a:r>
            <a:r>
              <a:rPr lang="en-US" dirty="0" smtClean="0"/>
              <a:t>and network costs</a:t>
            </a:r>
            <a:endParaRPr lang="en-US" dirty="0"/>
          </a:p>
        </p:txBody>
      </p:sp>
      <p:sp>
        <p:nvSpPr>
          <p:cNvPr id="2" name="Slide Number Placeholder 1"/>
          <p:cNvSpPr>
            <a:spLocks noGrp="1"/>
          </p:cNvSpPr>
          <p:nvPr>
            <p:ph type="sldNum" sz="quarter" idx="10"/>
          </p:nvPr>
        </p:nvSpPr>
        <p:spPr/>
        <p:txBody>
          <a:bodyPr/>
          <a:lstStyle/>
          <a:p>
            <a:fld id="{2B1C837C-E7C8-43BC-9D65-9D3FD9407067}" type="slidenum">
              <a:rPr lang="en-US" altLang="en-US" smtClean="0"/>
              <a:pPr/>
              <a:t>2</a:t>
            </a:fld>
            <a:endParaRPr lang="en-US" altLang="en-US" sz="1400">
              <a:latin typeface="Times New Roman" pitchFamily="18" charset="0"/>
            </a:endParaRPr>
          </a:p>
        </p:txBody>
      </p:sp>
    </p:spTree>
    <p:extLst>
      <p:ext uri="{BB962C8B-B14F-4D97-AF65-F5344CB8AC3E}">
        <p14:creationId xmlns:p14="http://schemas.microsoft.com/office/powerpoint/2010/main" val="25572701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Competitive Factors</a:t>
            </a:r>
            <a:endParaRPr lang="en-US" dirty="0"/>
          </a:p>
        </p:txBody>
      </p:sp>
      <p:sp>
        <p:nvSpPr>
          <p:cNvPr id="3" name="Content Placeholder 2"/>
          <p:cNvSpPr>
            <a:spLocks noGrp="1"/>
          </p:cNvSpPr>
          <p:nvPr>
            <p:ph idx="1"/>
          </p:nvPr>
        </p:nvSpPr>
        <p:spPr/>
        <p:txBody>
          <a:bodyPr/>
          <a:lstStyle/>
          <a:p>
            <a:r>
              <a:rPr lang="en-US" dirty="0" smtClean="0"/>
              <a:t>Why would competitors locate close to one another?</a:t>
            </a:r>
          </a:p>
          <a:p>
            <a:pPr lvl="1"/>
            <a:r>
              <a:rPr lang="en-US" dirty="0" smtClean="0"/>
              <a:t>Increase total customer base (positive externalities)</a:t>
            </a:r>
          </a:p>
          <a:p>
            <a:pPr lvl="2"/>
            <a:r>
              <a:rPr lang="en-US" dirty="0" smtClean="0"/>
              <a:t>e.g., shopping malls</a:t>
            </a:r>
          </a:p>
          <a:p>
            <a:pPr lvl="1"/>
            <a:r>
              <a:rPr lang="en-US" dirty="0" smtClean="0"/>
              <a:t>Improve supply base</a:t>
            </a:r>
          </a:p>
          <a:p>
            <a:pPr lvl="2"/>
            <a:r>
              <a:rPr lang="en-US" dirty="0" smtClean="0"/>
              <a:t>e.g., Suzuki in India ==&gt; supplier network develops ==&gt; Suzuki’s competitors locate there, too</a:t>
            </a:r>
          </a:p>
          <a:p>
            <a:pPr lvl="1"/>
            <a:endParaRPr lang="en-US" i="1" dirty="0" smtClean="0">
              <a:effectLst>
                <a:outerShdw blurRad="38100" dist="38100" dir="2700000" algn="tl">
                  <a:srgbClr val="000000">
                    <a:alpha val="43137"/>
                  </a:srgbClr>
                </a:outerShdw>
              </a:effectLst>
            </a:endParaRPr>
          </a:p>
          <a:p>
            <a:pPr lvl="1"/>
            <a:r>
              <a:rPr lang="en-US" i="1" dirty="0" smtClean="0">
                <a:effectLst>
                  <a:outerShdw blurRad="38100" dist="38100" dir="2700000" algn="tl">
                    <a:srgbClr val="000000">
                      <a:alpha val="43137"/>
                    </a:srgbClr>
                  </a:outerShdw>
                </a:effectLst>
              </a:rPr>
              <a:t>Split market</a:t>
            </a:r>
            <a:endParaRPr lang="en-US" i="1"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0"/>
          </p:nvPr>
        </p:nvSpPr>
        <p:spPr/>
        <p:txBody>
          <a:bodyPr/>
          <a:lstStyle/>
          <a:p>
            <a:fld id="{2B1C837C-E7C8-43BC-9D65-9D3FD9407067}" type="slidenum">
              <a:rPr lang="en-US" altLang="en-US" smtClean="0"/>
              <a:pPr/>
              <a:t>20</a:t>
            </a:fld>
            <a:endParaRPr lang="en-US" altLang="en-US" sz="1400">
              <a:latin typeface="Times New Roman" pitchFamily="18" charset="0"/>
            </a:endParaRPr>
          </a:p>
        </p:txBody>
      </p:sp>
    </p:spTree>
    <p:extLst>
      <p:ext uri="{BB962C8B-B14F-4D97-AF65-F5344CB8AC3E}">
        <p14:creationId xmlns:p14="http://schemas.microsoft.com/office/powerpoint/2010/main" val="89161420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Locating to Split the Market</a:t>
            </a:r>
            <a:endParaRPr lang="en-US" dirty="0"/>
          </a:p>
        </p:txBody>
      </p:sp>
      <p:sp>
        <p:nvSpPr>
          <p:cNvPr id="3" name="Content Placeholder 2"/>
          <p:cNvSpPr>
            <a:spLocks noGrp="1"/>
          </p:cNvSpPr>
          <p:nvPr>
            <p:ph idx="1"/>
          </p:nvPr>
        </p:nvSpPr>
        <p:spPr>
          <a:xfrm>
            <a:off x="457200" y="3221831"/>
            <a:ext cx="8229600" cy="2904332"/>
          </a:xfrm>
        </p:spPr>
        <p:txBody>
          <a:bodyPr/>
          <a:lstStyle/>
          <a:p>
            <a:r>
              <a:rPr lang="en-US" sz="2800" dirty="0" smtClean="0"/>
              <a:t>Simple model by </a:t>
            </a:r>
            <a:r>
              <a:rPr lang="en-US" sz="2800" dirty="0" err="1" smtClean="0"/>
              <a:t>Hotelling</a:t>
            </a:r>
            <a:r>
              <a:rPr lang="en-US" sz="2800" dirty="0" smtClean="0"/>
              <a:t> (1929)</a:t>
            </a:r>
          </a:p>
          <a:p>
            <a:pPr lvl="1"/>
            <a:r>
              <a:rPr lang="en-US" sz="2400" dirty="0" smtClean="0"/>
              <a:t>Customers located along a line segment, total demand = 1</a:t>
            </a:r>
          </a:p>
          <a:p>
            <a:pPr lvl="1"/>
            <a:r>
              <a:rPr lang="en-US" sz="2400" dirty="0" smtClean="0"/>
              <a:t>Two firms compete on distance (not price)</a:t>
            </a:r>
          </a:p>
          <a:p>
            <a:pPr lvl="1"/>
            <a:r>
              <a:rPr lang="en-US" sz="2400" dirty="0" smtClean="0"/>
              <a:t>Each wants to max market share</a:t>
            </a:r>
            <a:endParaRPr lang="en-US" dirty="0" smtClean="0"/>
          </a:p>
          <a:p>
            <a:endParaRPr lang="en-US" dirty="0" smtClean="0"/>
          </a:p>
        </p:txBody>
      </p:sp>
      <p:sp>
        <p:nvSpPr>
          <p:cNvPr id="4" name="TextBox 3"/>
          <p:cNvSpPr txBox="1">
            <a:spLocks noChangeArrowheads="1"/>
          </p:cNvSpPr>
          <p:nvPr/>
        </p:nvSpPr>
        <p:spPr bwMode="auto">
          <a:xfrm>
            <a:off x="6654800" y="1463564"/>
            <a:ext cx="1003300" cy="307975"/>
          </a:xfrm>
          <a:prstGeom prst="rect">
            <a:avLst/>
          </a:prstGeom>
          <a:noFill/>
          <a:ln w="9525">
            <a:noFill/>
            <a:miter lim="800000"/>
            <a:headEnd/>
            <a:tailEnd/>
          </a:ln>
        </p:spPr>
        <p:txBody>
          <a:bodyPr wrap="none">
            <a:spAutoFit/>
          </a:bodyPr>
          <a:lstStyle/>
          <a:p>
            <a:r>
              <a:rPr lang="en-US" sz="1400"/>
              <a:t>Figure 5-1</a:t>
            </a:r>
          </a:p>
        </p:txBody>
      </p:sp>
      <p:pic>
        <p:nvPicPr>
          <p:cNvPr id="5" name="Picture 9" descr="FG_05_001"/>
          <p:cNvPicPr>
            <a:picLocks noChangeAspect="1" noChangeArrowheads="1"/>
          </p:cNvPicPr>
          <p:nvPr/>
        </p:nvPicPr>
        <p:blipFill>
          <a:blip r:embed="rId2"/>
          <a:srcRect/>
          <a:stretch>
            <a:fillRect/>
          </a:stretch>
        </p:blipFill>
        <p:spPr bwMode="auto">
          <a:xfrm>
            <a:off x="935038" y="1754004"/>
            <a:ext cx="7389812" cy="1201737"/>
          </a:xfrm>
          <a:prstGeom prst="rect">
            <a:avLst/>
          </a:prstGeom>
          <a:noFill/>
        </p:spPr>
      </p:pic>
      <p:sp>
        <p:nvSpPr>
          <p:cNvPr id="6" name="Slide Number Placeholder 5"/>
          <p:cNvSpPr>
            <a:spLocks noGrp="1"/>
          </p:cNvSpPr>
          <p:nvPr>
            <p:ph type="sldNum" sz="quarter" idx="10"/>
          </p:nvPr>
        </p:nvSpPr>
        <p:spPr/>
        <p:txBody>
          <a:bodyPr/>
          <a:lstStyle/>
          <a:p>
            <a:fld id="{2B1C837C-E7C8-43BC-9D65-9D3FD9407067}" type="slidenum">
              <a:rPr lang="en-US" altLang="en-US" smtClean="0"/>
              <a:pPr/>
              <a:t>21</a:t>
            </a:fld>
            <a:endParaRPr lang="en-US" altLang="en-US" sz="1400">
              <a:latin typeface="Times New Roman" pitchFamily="18" charset="0"/>
            </a:endParaRPr>
          </a:p>
        </p:txBody>
      </p:sp>
    </p:spTree>
    <p:extLst>
      <p:ext uri="{BB962C8B-B14F-4D97-AF65-F5344CB8AC3E}">
        <p14:creationId xmlns:p14="http://schemas.microsoft.com/office/powerpoint/2010/main" val="36845575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Locating to Split the Market</a:t>
            </a:r>
            <a:endParaRPr lang="en-US" dirty="0"/>
          </a:p>
        </p:txBody>
      </p:sp>
      <p:sp>
        <p:nvSpPr>
          <p:cNvPr id="3" name="Content Placeholder 2"/>
          <p:cNvSpPr>
            <a:spLocks noGrp="1"/>
          </p:cNvSpPr>
          <p:nvPr>
            <p:ph idx="1"/>
          </p:nvPr>
        </p:nvSpPr>
        <p:spPr>
          <a:xfrm>
            <a:off x="457200" y="3221831"/>
            <a:ext cx="8229600" cy="2904332"/>
          </a:xfrm>
        </p:spPr>
        <p:txBody>
          <a:bodyPr/>
          <a:lstStyle/>
          <a:p>
            <a:r>
              <a:rPr lang="en-US" sz="2800" dirty="0" smtClean="0"/>
              <a:t>Firm 1 locates at </a:t>
            </a:r>
            <a:r>
              <a:rPr lang="en-US" sz="2800" i="1" dirty="0" smtClean="0">
                <a:latin typeface="Times New Roman"/>
                <a:cs typeface="Times New Roman"/>
              </a:rPr>
              <a:t>a</a:t>
            </a:r>
            <a:r>
              <a:rPr lang="en-US" sz="2800" dirty="0" smtClean="0"/>
              <a:t>, firm 2 at </a:t>
            </a:r>
            <a:r>
              <a:rPr lang="en-US" sz="2800" dirty="0" smtClean="0">
                <a:latin typeface="Times New Roman"/>
                <a:cs typeface="Times New Roman"/>
              </a:rPr>
              <a:t>1 – </a:t>
            </a:r>
            <a:r>
              <a:rPr lang="en-US" sz="2800" i="1" dirty="0" smtClean="0">
                <a:latin typeface="Times New Roman"/>
                <a:cs typeface="Times New Roman"/>
              </a:rPr>
              <a:t>b</a:t>
            </a:r>
          </a:p>
          <a:p>
            <a:r>
              <a:rPr lang="en-US" sz="2800" dirty="0" smtClean="0"/>
              <a:t>Demands (market shares) are:</a:t>
            </a:r>
            <a:endParaRPr lang="en-US" dirty="0" smtClean="0"/>
          </a:p>
          <a:p>
            <a:endParaRPr lang="en-US" dirty="0" smtClean="0"/>
          </a:p>
          <a:p>
            <a:endParaRPr lang="en-US" dirty="0"/>
          </a:p>
          <a:p>
            <a:r>
              <a:rPr lang="en-US" dirty="0" smtClean="0"/>
              <a:t>Optimal strategy is </a:t>
            </a:r>
            <a:r>
              <a:rPr lang="en-US" i="1" dirty="0" smtClean="0">
                <a:latin typeface="Times New Roman"/>
                <a:cs typeface="Times New Roman"/>
              </a:rPr>
              <a:t>a </a:t>
            </a:r>
            <a:r>
              <a:rPr lang="en-US" dirty="0" smtClean="0">
                <a:latin typeface="Times New Roman"/>
                <a:cs typeface="Times New Roman"/>
              </a:rPr>
              <a:t>=</a:t>
            </a:r>
            <a:r>
              <a:rPr lang="en-US" i="1" dirty="0" smtClean="0">
                <a:latin typeface="Times New Roman"/>
                <a:cs typeface="Times New Roman"/>
              </a:rPr>
              <a:t> b </a:t>
            </a:r>
            <a:r>
              <a:rPr lang="en-US" dirty="0" smtClean="0">
                <a:latin typeface="Times New Roman"/>
                <a:cs typeface="Times New Roman"/>
              </a:rPr>
              <a:t>= ½ </a:t>
            </a:r>
            <a:r>
              <a:rPr lang="en-US" dirty="0" smtClean="0">
                <a:solidFill>
                  <a:srgbClr val="800000"/>
                </a:solidFill>
                <a:latin typeface="Arial"/>
                <a:cs typeface="Arial"/>
              </a:rPr>
              <a:t>(co-location)</a:t>
            </a:r>
          </a:p>
          <a:p>
            <a:pPr lvl="1"/>
            <a:r>
              <a:rPr lang="en-US" dirty="0" smtClean="0"/>
              <a:t>Why?</a:t>
            </a:r>
          </a:p>
        </p:txBody>
      </p:sp>
      <p:sp>
        <p:nvSpPr>
          <p:cNvPr id="4" name="TextBox 3"/>
          <p:cNvSpPr txBox="1">
            <a:spLocks noChangeArrowheads="1"/>
          </p:cNvSpPr>
          <p:nvPr/>
        </p:nvSpPr>
        <p:spPr bwMode="auto">
          <a:xfrm>
            <a:off x="6654800" y="1463564"/>
            <a:ext cx="1003300" cy="307975"/>
          </a:xfrm>
          <a:prstGeom prst="rect">
            <a:avLst/>
          </a:prstGeom>
          <a:noFill/>
          <a:ln w="9525">
            <a:noFill/>
            <a:miter lim="800000"/>
            <a:headEnd/>
            <a:tailEnd/>
          </a:ln>
        </p:spPr>
        <p:txBody>
          <a:bodyPr wrap="none">
            <a:spAutoFit/>
          </a:bodyPr>
          <a:lstStyle/>
          <a:p>
            <a:r>
              <a:rPr lang="en-US" sz="1400"/>
              <a:t>Figure 5-1</a:t>
            </a:r>
          </a:p>
        </p:txBody>
      </p:sp>
      <p:pic>
        <p:nvPicPr>
          <p:cNvPr id="5" name="Picture 9" descr="FG_05_001"/>
          <p:cNvPicPr>
            <a:picLocks noChangeAspect="1" noChangeArrowheads="1"/>
          </p:cNvPicPr>
          <p:nvPr/>
        </p:nvPicPr>
        <p:blipFill>
          <a:blip r:embed="rId3"/>
          <a:srcRect/>
          <a:stretch>
            <a:fillRect/>
          </a:stretch>
        </p:blipFill>
        <p:spPr bwMode="auto">
          <a:xfrm>
            <a:off x="935038" y="1754004"/>
            <a:ext cx="7389812" cy="1201737"/>
          </a:xfrm>
          <a:prstGeom prst="rect">
            <a:avLst/>
          </a:prstGeom>
          <a:noFill/>
        </p:spPr>
      </p:pic>
      <p:graphicFrame>
        <p:nvGraphicFramePr>
          <p:cNvPr id="6" name="Object 1"/>
          <p:cNvGraphicFramePr>
            <a:graphicFrameLocks noChangeAspect="1"/>
          </p:cNvGraphicFramePr>
          <p:nvPr>
            <p:extLst>
              <p:ext uri="{D42A27DB-BD31-4B8C-83A1-F6EECF244321}">
                <p14:modId xmlns:p14="http://schemas.microsoft.com/office/powerpoint/2010/main" val="675789422"/>
              </p:ext>
            </p:extLst>
          </p:nvPr>
        </p:nvGraphicFramePr>
        <p:xfrm>
          <a:off x="2070100" y="4348354"/>
          <a:ext cx="4584700" cy="774886"/>
        </p:xfrm>
        <a:graphic>
          <a:graphicData uri="http://schemas.openxmlformats.org/presentationml/2006/ole">
            <mc:AlternateContent xmlns:mc="http://schemas.openxmlformats.org/markup-compatibility/2006">
              <mc:Choice xmlns:v="urn:schemas-microsoft-com:vml" Requires="v">
                <p:oleObj spid="_x0000_s378903" name="Equation" r:id="rId4" imgW="4571280" imgH="758520" progId="Equation.DSMT4">
                  <p:embed/>
                </p:oleObj>
              </mc:Choice>
              <mc:Fallback>
                <p:oleObj name="Equation" r:id="rId4" imgW="4571280" imgH="75852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0100" y="4348354"/>
                        <a:ext cx="4584700" cy="7748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6"/>
          <p:cNvSpPr>
            <a:spLocks noGrp="1"/>
          </p:cNvSpPr>
          <p:nvPr>
            <p:ph type="sldNum" sz="quarter" idx="10"/>
          </p:nvPr>
        </p:nvSpPr>
        <p:spPr/>
        <p:txBody>
          <a:bodyPr/>
          <a:lstStyle/>
          <a:p>
            <a:fld id="{2B1C837C-E7C8-43BC-9D65-9D3FD9407067}" type="slidenum">
              <a:rPr lang="en-US" altLang="en-US" smtClean="0"/>
              <a:pPr/>
              <a:t>22</a:t>
            </a:fld>
            <a:endParaRPr lang="en-US" altLang="en-US" sz="1400">
              <a:latin typeface="Times New Roman" pitchFamily="18" charset="0"/>
            </a:endParaRPr>
          </a:p>
        </p:txBody>
      </p:sp>
    </p:spTree>
    <p:extLst>
      <p:ext uri="{BB962C8B-B14F-4D97-AF65-F5344CB8AC3E}">
        <p14:creationId xmlns:p14="http://schemas.microsoft.com/office/powerpoint/2010/main" val="37142629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Locating to Split the Market</a:t>
            </a:r>
            <a:endParaRPr lang="en-US" dirty="0"/>
          </a:p>
        </p:txBody>
      </p:sp>
      <p:sp>
        <p:nvSpPr>
          <p:cNvPr id="3" name="Content Placeholder 2"/>
          <p:cNvSpPr>
            <a:spLocks noGrp="1"/>
          </p:cNvSpPr>
          <p:nvPr>
            <p:ph idx="1"/>
          </p:nvPr>
        </p:nvSpPr>
        <p:spPr>
          <a:xfrm>
            <a:off x="457200" y="3221831"/>
            <a:ext cx="8229600" cy="2904332"/>
          </a:xfrm>
        </p:spPr>
        <p:txBody>
          <a:bodyPr/>
          <a:lstStyle/>
          <a:p>
            <a:r>
              <a:rPr lang="en-US" sz="2800" dirty="0" smtClean="0"/>
              <a:t>Is co-location best for customers?</a:t>
            </a:r>
          </a:p>
          <a:p>
            <a:pPr lvl="1"/>
            <a:r>
              <a:rPr lang="en-US" sz="2400" dirty="0" smtClean="0"/>
              <a:t>Average distance if co-located = ?</a:t>
            </a:r>
          </a:p>
          <a:p>
            <a:pPr lvl="1"/>
            <a:r>
              <a:rPr lang="en-US" sz="2400" dirty="0" smtClean="0"/>
              <a:t>Average distance if located at ¼, ¾ = ?</a:t>
            </a:r>
            <a:endParaRPr lang="en-US" dirty="0" smtClean="0"/>
          </a:p>
        </p:txBody>
      </p:sp>
      <p:sp>
        <p:nvSpPr>
          <p:cNvPr id="4" name="TextBox 3"/>
          <p:cNvSpPr txBox="1">
            <a:spLocks noChangeArrowheads="1"/>
          </p:cNvSpPr>
          <p:nvPr/>
        </p:nvSpPr>
        <p:spPr bwMode="auto">
          <a:xfrm>
            <a:off x="6654800" y="1463564"/>
            <a:ext cx="1003300" cy="307975"/>
          </a:xfrm>
          <a:prstGeom prst="rect">
            <a:avLst/>
          </a:prstGeom>
          <a:noFill/>
          <a:ln w="9525">
            <a:noFill/>
            <a:miter lim="800000"/>
            <a:headEnd/>
            <a:tailEnd/>
          </a:ln>
        </p:spPr>
        <p:txBody>
          <a:bodyPr wrap="none">
            <a:spAutoFit/>
          </a:bodyPr>
          <a:lstStyle/>
          <a:p>
            <a:r>
              <a:rPr lang="en-US" sz="1400"/>
              <a:t>Figure 5-1</a:t>
            </a:r>
          </a:p>
        </p:txBody>
      </p:sp>
      <p:pic>
        <p:nvPicPr>
          <p:cNvPr id="5" name="Picture 9" descr="FG_05_001"/>
          <p:cNvPicPr>
            <a:picLocks noChangeAspect="1" noChangeArrowheads="1"/>
          </p:cNvPicPr>
          <p:nvPr/>
        </p:nvPicPr>
        <p:blipFill>
          <a:blip r:embed="rId2"/>
          <a:srcRect/>
          <a:stretch>
            <a:fillRect/>
          </a:stretch>
        </p:blipFill>
        <p:spPr bwMode="auto">
          <a:xfrm>
            <a:off x="935038" y="1754004"/>
            <a:ext cx="7389812" cy="1201737"/>
          </a:xfrm>
          <a:prstGeom prst="rect">
            <a:avLst/>
          </a:prstGeom>
          <a:noFill/>
        </p:spPr>
      </p:pic>
      <p:sp>
        <p:nvSpPr>
          <p:cNvPr id="6" name="Slide Number Placeholder 5"/>
          <p:cNvSpPr>
            <a:spLocks noGrp="1"/>
          </p:cNvSpPr>
          <p:nvPr>
            <p:ph type="sldNum" sz="quarter" idx="10"/>
          </p:nvPr>
        </p:nvSpPr>
        <p:spPr/>
        <p:txBody>
          <a:bodyPr/>
          <a:lstStyle/>
          <a:p>
            <a:fld id="{2B1C837C-E7C8-43BC-9D65-9D3FD9407067}" type="slidenum">
              <a:rPr lang="en-US" altLang="en-US" smtClean="0"/>
              <a:pPr/>
              <a:t>23</a:t>
            </a:fld>
            <a:endParaRPr lang="en-US" altLang="en-US" sz="1400">
              <a:latin typeface="Times New Roman" pitchFamily="18" charset="0"/>
            </a:endParaRPr>
          </a:p>
        </p:txBody>
      </p:sp>
    </p:spTree>
    <p:extLst>
      <p:ext uri="{BB962C8B-B14F-4D97-AF65-F5344CB8AC3E}">
        <p14:creationId xmlns:p14="http://schemas.microsoft.com/office/powerpoint/2010/main" val="38132516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9E5F1C54-7065-4E35-AF2E-2C2D92A2EA71}" type="slidenum">
              <a:rPr lang="en-US" altLang="en-US"/>
              <a:pPr/>
              <a:t>24</a:t>
            </a:fld>
            <a:endParaRPr lang="en-US" altLang="en-US" sz="1400">
              <a:latin typeface="Times New Roman" pitchFamily="18" charset="0"/>
            </a:endParaRPr>
          </a:p>
        </p:txBody>
      </p:sp>
      <p:sp>
        <p:nvSpPr>
          <p:cNvPr id="300034" name="Rectangle 2"/>
          <p:cNvSpPr>
            <a:spLocks noGrp="1" noChangeArrowheads="1"/>
          </p:cNvSpPr>
          <p:nvPr>
            <p:ph type="title"/>
          </p:nvPr>
        </p:nvSpPr>
        <p:spPr>
          <a:noFill/>
          <a:ln/>
        </p:spPr>
        <p:txBody>
          <a:bodyPr/>
          <a:lstStyle/>
          <a:p>
            <a:r>
              <a:rPr lang="en-US" altLang="en-US"/>
              <a:t>Service and Number of Facilities</a:t>
            </a:r>
            <a:endParaRPr lang="en-US" altLang="en-US" sz="3400"/>
          </a:p>
        </p:txBody>
      </p:sp>
      <p:sp>
        <p:nvSpPr>
          <p:cNvPr id="300035" name="Line 3"/>
          <p:cNvSpPr>
            <a:spLocks noChangeShapeType="1"/>
          </p:cNvSpPr>
          <p:nvPr/>
        </p:nvSpPr>
        <p:spPr bwMode="auto">
          <a:xfrm>
            <a:off x="2514600" y="1905000"/>
            <a:ext cx="0" cy="37973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36" name="Line 4"/>
          <p:cNvSpPr>
            <a:spLocks noChangeShapeType="1"/>
          </p:cNvSpPr>
          <p:nvPr/>
        </p:nvSpPr>
        <p:spPr bwMode="auto">
          <a:xfrm>
            <a:off x="2520950" y="5708650"/>
            <a:ext cx="5251450" cy="63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37" name="Rectangle 5"/>
          <p:cNvSpPr>
            <a:spLocks noChangeArrowheads="1"/>
          </p:cNvSpPr>
          <p:nvPr/>
        </p:nvSpPr>
        <p:spPr bwMode="auto">
          <a:xfrm>
            <a:off x="609600" y="1828800"/>
            <a:ext cx="18288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sz="2400"/>
              <a:t>Number of Facilities</a:t>
            </a:r>
          </a:p>
        </p:txBody>
      </p:sp>
      <p:sp>
        <p:nvSpPr>
          <p:cNvPr id="300038" name="Rectangle 6"/>
          <p:cNvSpPr>
            <a:spLocks noChangeArrowheads="1"/>
          </p:cNvSpPr>
          <p:nvPr/>
        </p:nvSpPr>
        <p:spPr bwMode="auto">
          <a:xfrm>
            <a:off x="5715000" y="5791200"/>
            <a:ext cx="2209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sz="2400"/>
              <a:t>Response Time</a:t>
            </a:r>
          </a:p>
        </p:txBody>
      </p:sp>
      <p:sp>
        <p:nvSpPr>
          <p:cNvPr id="300039" name="Arc 7"/>
          <p:cNvSpPr>
            <a:spLocks/>
          </p:cNvSpPr>
          <p:nvPr/>
        </p:nvSpPr>
        <p:spPr bwMode="auto">
          <a:xfrm rot="10800000" flipV="1">
            <a:off x="2743200" y="2508250"/>
            <a:ext cx="5022850" cy="28130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lide Number Placeholder 3"/>
          <p:cNvSpPr>
            <a:spLocks noGrp="1"/>
          </p:cNvSpPr>
          <p:nvPr>
            <p:ph type="sldNum" sz="quarter" idx="10"/>
          </p:nvPr>
        </p:nvSpPr>
        <p:spPr/>
        <p:txBody>
          <a:bodyPr/>
          <a:lstStyle/>
          <a:p>
            <a:fld id="{44356B55-3ADC-4B5A-8ED1-9F408D5DF3AA}" type="slidenum">
              <a:rPr lang="en-US" altLang="en-US"/>
              <a:pPr/>
              <a:t>25</a:t>
            </a:fld>
            <a:endParaRPr lang="en-US" altLang="en-US" sz="1400">
              <a:latin typeface="Times New Roman" pitchFamily="18" charset="0"/>
            </a:endParaRPr>
          </a:p>
        </p:txBody>
      </p:sp>
      <p:sp>
        <p:nvSpPr>
          <p:cNvPr id="345090" name="Rectangle 2"/>
          <p:cNvSpPr>
            <a:spLocks noGrp="1" noChangeArrowheads="1"/>
          </p:cNvSpPr>
          <p:nvPr>
            <p:ph type="title"/>
          </p:nvPr>
        </p:nvSpPr>
        <p:spPr>
          <a:xfrm>
            <a:off x="381000" y="266700"/>
            <a:ext cx="8458200" cy="438150"/>
          </a:xfrm>
          <a:ln/>
        </p:spPr>
        <p:txBody>
          <a:bodyPr/>
          <a:lstStyle/>
          <a:p>
            <a:endParaRPr lang="en-US" altLang="en-US"/>
          </a:p>
        </p:txBody>
      </p:sp>
      <p:sp>
        <p:nvSpPr>
          <p:cNvPr id="345091" name="Rectangle 3"/>
          <p:cNvSpPr>
            <a:spLocks noGrp="1" noChangeArrowheads="1"/>
          </p:cNvSpPr>
          <p:nvPr>
            <p:ph type="body" idx="1"/>
          </p:nvPr>
        </p:nvSpPr>
        <p:spPr>
          <a:xfrm>
            <a:off x="990600" y="1614488"/>
            <a:ext cx="7696200" cy="4579937"/>
          </a:xfrm>
          <a:ln/>
        </p:spPr>
        <p:txBody>
          <a:bodyPr/>
          <a:lstStyle/>
          <a:p>
            <a:endParaRPr lang="en-US" altLang="en-US"/>
          </a:p>
        </p:txBody>
      </p:sp>
      <p:pic>
        <p:nvPicPr>
          <p:cNvPr id="345092"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 y="-3175"/>
            <a:ext cx="9137650" cy="68453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5093" name="Rectangle 5"/>
          <p:cNvSpPr>
            <a:spLocks noChangeArrowheads="1"/>
          </p:cNvSpPr>
          <p:nvPr/>
        </p:nvSpPr>
        <p:spPr bwMode="auto">
          <a:xfrm>
            <a:off x="0" y="0"/>
            <a:ext cx="9131300" cy="549275"/>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094" name="Rectangle 6"/>
          <p:cNvSpPr>
            <a:spLocks noChangeArrowheads="1"/>
          </p:cNvSpPr>
          <p:nvPr/>
        </p:nvSpPr>
        <p:spPr bwMode="auto">
          <a:xfrm>
            <a:off x="4370388" y="4267200"/>
            <a:ext cx="179387" cy="142875"/>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095" name="Rectangle 7"/>
          <p:cNvSpPr>
            <a:spLocks noChangeArrowheads="1"/>
          </p:cNvSpPr>
          <p:nvPr/>
        </p:nvSpPr>
        <p:spPr bwMode="auto">
          <a:xfrm>
            <a:off x="5191125" y="43624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096" name="Line 8"/>
          <p:cNvSpPr>
            <a:spLocks noChangeShapeType="1"/>
          </p:cNvSpPr>
          <p:nvPr/>
        </p:nvSpPr>
        <p:spPr bwMode="auto">
          <a:xfrm>
            <a:off x="5197475" y="43561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097" name="Line 9"/>
          <p:cNvSpPr>
            <a:spLocks noChangeShapeType="1"/>
          </p:cNvSpPr>
          <p:nvPr/>
        </p:nvSpPr>
        <p:spPr bwMode="auto">
          <a:xfrm>
            <a:off x="5197475" y="44100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098" name="Line 10"/>
          <p:cNvSpPr>
            <a:spLocks noChangeShapeType="1"/>
          </p:cNvSpPr>
          <p:nvPr/>
        </p:nvSpPr>
        <p:spPr bwMode="auto">
          <a:xfrm flipV="1">
            <a:off x="5183188" y="43545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099" name="Line 11"/>
          <p:cNvSpPr>
            <a:spLocks noChangeShapeType="1"/>
          </p:cNvSpPr>
          <p:nvPr/>
        </p:nvSpPr>
        <p:spPr bwMode="auto">
          <a:xfrm flipV="1">
            <a:off x="5240338" y="43545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00" name="Rectangle 12"/>
          <p:cNvSpPr>
            <a:spLocks noChangeArrowheads="1"/>
          </p:cNvSpPr>
          <p:nvPr/>
        </p:nvSpPr>
        <p:spPr bwMode="auto">
          <a:xfrm>
            <a:off x="6410325" y="44386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01" name="Line 13"/>
          <p:cNvSpPr>
            <a:spLocks noChangeShapeType="1"/>
          </p:cNvSpPr>
          <p:nvPr/>
        </p:nvSpPr>
        <p:spPr bwMode="auto">
          <a:xfrm>
            <a:off x="6416675" y="44323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02" name="Line 14"/>
          <p:cNvSpPr>
            <a:spLocks noChangeShapeType="1"/>
          </p:cNvSpPr>
          <p:nvPr/>
        </p:nvSpPr>
        <p:spPr bwMode="auto">
          <a:xfrm>
            <a:off x="6416675" y="44862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03" name="Line 15"/>
          <p:cNvSpPr>
            <a:spLocks noChangeShapeType="1"/>
          </p:cNvSpPr>
          <p:nvPr/>
        </p:nvSpPr>
        <p:spPr bwMode="auto">
          <a:xfrm flipV="1">
            <a:off x="6402388" y="44307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04" name="Line 16"/>
          <p:cNvSpPr>
            <a:spLocks noChangeShapeType="1"/>
          </p:cNvSpPr>
          <p:nvPr/>
        </p:nvSpPr>
        <p:spPr bwMode="auto">
          <a:xfrm flipV="1">
            <a:off x="6459538" y="44307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05" name="Rectangle 17"/>
          <p:cNvSpPr>
            <a:spLocks noChangeArrowheads="1"/>
          </p:cNvSpPr>
          <p:nvPr/>
        </p:nvSpPr>
        <p:spPr bwMode="auto">
          <a:xfrm>
            <a:off x="4491038" y="43624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06" name="Line 18"/>
          <p:cNvSpPr>
            <a:spLocks noChangeShapeType="1"/>
          </p:cNvSpPr>
          <p:nvPr/>
        </p:nvSpPr>
        <p:spPr bwMode="auto">
          <a:xfrm>
            <a:off x="4497388" y="43561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07" name="Line 19"/>
          <p:cNvSpPr>
            <a:spLocks noChangeShapeType="1"/>
          </p:cNvSpPr>
          <p:nvPr/>
        </p:nvSpPr>
        <p:spPr bwMode="auto">
          <a:xfrm>
            <a:off x="4497388" y="44100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08" name="Line 20"/>
          <p:cNvSpPr>
            <a:spLocks noChangeShapeType="1"/>
          </p:cNvSpPr>
          <p:nvPr/>
        </p:nvSpPr>
        <p:spPr bwMode="auto">
          <a:xfrm flipV="1">
            <a:off x="4483100" y="43545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09" name="Line 21"/>
          <p:cNvSpPr>
            <a:spLocks noChangeShapeType="1"/>
          </p:cNvSpPr>
          <p:nvPr/>
        </p:nvSpPr>
        <p:spPr bwMode="auto">
          <a:xfrm flipV="1">
            <a:off x="4540250" y="43545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10" name="Rectangle 22"/>
          <p:cNvSpPr>
            <a:spLocks noChangeArrowheads="1"/>
          </p:cNvSpPr>
          <p:nvPr/>
        </p:nvSpPr>
        <p:spPr bwMode="auto">
          <a:xfrm>
            <a:off x="6380163" y="4549775"/>
            <a:ext cx="90487" cy="130175"/>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11" name="Rectangle 23"/>
          <p:cNvSpPr>
            <a:spLocks noChangeArrowheads="1"/>
          </p:cNvSpPr>
          <p:nvPr/>
        </p:nvSpPr>
        <p:spPr bwMode="auto">
          <a:xfrm>
            <a:off x="6289675" y="4568825"/>
            <a:ext cx="88900" cy="111125"/>
          </a:xfrm>
          <a:prstGeom prst="rect">
            <a:avLst/>
          </a:prstGeom>
          <a:solidFill>
            <a:srgbClr val="0303B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12" name="Rectangle 24"/>
          <p:cNvSpPr>
            <a:spLocks noChangeArrowheads="1"/>
          </p:cNvSpPr>
          <p:nvPr/>
        </p:nvSpPr>
        <p:spPr bwMode="auto">
          <a:xfrm>
            <a:off x="6308725" y="4657725"/>
            <a:ext cx="85725" cy="25400"/>
          </a:xfrm>
          <a:prstGeom prst="rect">
            <a:avLst/>
          </a:prstGeom>
          <a:solidFill>
            <a:srgbClr val="0303B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13" name="Freeform 25"/>
          <p:cNvSpPr>
            <a:spLocks/>
          </p:cNvSpPr>
          <p:nvPr/>
        </p:nvSpPr>
        <p:spPr bwMode="auto">
          <a:xfrm>
            <a:off x="6378575" y="4556125"/>
            <a:ext cx="23813" cy="131763"/>
          </a:xfrm>
          <a:custGeom>
            <a:avLst/>
            <a:gdLst>
              <a:gd name="T0" fmla="*/ 14 w 15"/>
              <a:gd name="T1" fmla="*/ 82 h 83"/>
              <a:gd name="T2" fmla="*/ 12 w 15"/>
              <a:gd name="T3" fmla="*/ 76 h 83"/>
              <a:gd name="T4" fmla="*/ 10 w 15"/>
              <a:gd name="T5" fmla="*/ 70 h 83"/>
              <a:gd name="T6" fmla="*/ 4 w 15"/>
              <a:gd name="T7" fmla="*/ 66 h 83"/>
              <a:gd name="T8" fmla="*/ 2 w 15"/>
              <a:gd name="T9" fmla="*/ 60 h 83"/>
              <a:gd name="T10" fmla="*/ 0 w 15"/>
              <a:gd name="T11" fmla="*/ 54 h 83"/>
              <a:gd name="T12" fmla="*/ 2 w 15"/>
              <a:gd name="T13" fmla="*/ 48 h 83"/>
              <a:gd name="T14" fmla="*/ 6 w 15"/>
              <a:gd name="T15" fmla="*/ 42 h 83"/>
              <a:gd name="T16" fmla="*/ 8 w 15"/>
              <a:gd name="T17" fmla="*/ 36 h 83"/>
              <a:gd name="T18" fmla="*/ 10 w 15"/>
              <a:gd name="T19" fmla="*/ 30 h 83"/>
              <a:gd name="T20" fmla="*/ 8 w 15"/>
              <a:gd name="T21" fmla="*/ 24 h 83"/>
              <a:gd name="T22" fmla="*/ 10 w 15"/>
              <a:gd name="T23" fmla="*/ 18 h 83"/>
              <a:gd name="T24" fmla="*/ 12 w 15"/>
              <a:gd name="T25" fmla="*/ 12 h 83"/>
              <a:gd name="T26" fmla="*/ 8 w 15"/>
              <a:gd name="T27" fmla="*/ 6 h 83"/>
              <a:gd name="T28" fmla="*/ 6 w 15"/>
              <a:gd name="T29" fmla="*/ 0 h 83"/>
              <a:gd name="T30" fmla="*/ 4 w 15"/>
              <a:gd name="T31" fmla="*/ 52 h 83"/>
              <a:gd name="T32" fmla="*/ 4 w 15"/>
              <a:gd name="T33" fmla="*/ 5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83">
                <a:moveTo>
                  <a:pt x="14" y="82"/>
                </a:moveTo>
                <a:lnTo>
                  <a:pt x="12" y="76"/>
                </a:lnTo>
                <a:lnTo>
                  <a:pt x="10" y="70"/>
                </a:lnTo>
                <a:lnTo>
                  <a:pt x="4" y="66"/>
                </a:lnTo>
                <a:lnTo>
                  <a:pt x="2" y="60"/>
                </a:lnTo>
                <a:lnTo>
                  <a:pt x="0" y="54"/>
                </a:lnTo>
                <a:lnTo>
                  <a:pt x="2" y="48"/>
                </a:lnTo>
                <a:lnTo>
                  <a:pt x="6" y="42"/>
                </a:lnTo>
                <a:lnTo>
                  <a:pt x="8" y="36"/>
                </a:lnTo>
                <a:lnTo>
                  <a:pt x="10" y="30"/>
                </a:lnTo>
                <a:lnTo>
                  <a:pt x="8" y="24"/>
                </a:lnTo>
                <a:lnTo>
                  <a:pt x="10" y="18"/>
                </a:lnTo>
                <a:lnTo>
                  <a:pt x="12" y="12"/>
                </a:lnTo>
                <a:lnTo>
                  <a:pt x="8" y="6"/>
                </a:lnTo>
                <a:lnTo>
                  <a:pt x="6" y="0"/>
                </a:lnTo>
                <a:lnTo>
                  <a:pt x="4" y="52"/>
                </a:lnTo>
                <a:lnTo>
                  <a:pt x="4" y="5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5114" name="Rectangle 26"/>
          <p:cNvSpPr>
            <a:spLocks noChangeArrowheads="1"/>
          </p:cNvSpPr>
          <p:nvPr/>
        </p:nvSpPr>
        <p:spPr bwMode="auto">
          <a:xfrm>
            <a:off x="6376988" y="4614863"/>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15" name="Line 27"/>
          <p:cNvSpPr>
            <a:spLocks noChangeShapeType="1"/>
          </p:cNvSpPr>
          <p:nvPr/>
        </p:nvSpPr>
        <p:spPr bwMode="auto">
          <a:xfrm>
            <a:off x="6383338" y="4608513"/>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16" name="Line 28"/>
          <p:cNvSpPr>
            <a:spLocks noChangeShapeType="1"/>
          </p:cNvSpPr>
          <p:nvPr/>
        </p:nvSpPr>
        <p:spPr bwMode="auto">
          <a:xfrm>
            <a:off x="6383338" y="4662488"/>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17" name="Line 29"/>
          <p:cNvSpPr>
            <a:spLocks noChangeShapeType="1"/>
          </p:cNvSpPr>
          <p:nvPr/>
        </p:nvSpPr>
        <p:spPr bwMode="auto">
          <a:xfrm flipV="1">
            <a:off x="6369050" y="4606925"/>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18" name="Line 30"/>
          <p:cNvSpPr>
            <a:spLocks noChangeShapeType="1"/>
          </p:cNvSpPr>
          <p:nvPr/>
        </p:nvSpPr>
        <p:spPr bwMode="auto">
          <a:xfrm flipV="1">
            <a:off x="6426200" y="4606925"/>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19" name="Rectangle 31"/>
          <p:cNvSpPr>
            <a:spLocks noChangeArrowheads="1"/>
          </p:cNvSpPr>
          <p:nvPr/>
        </p:nvSpPr>
        <p:spPr bwMode="auto">
          <a:xfrm>
            <a:off x="1924050" y="1795463"/>
            <a:ext cx="133350" cy="109537"/>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20" name="Rectangle 32"/>
          <p:cNvSpPr>
            <a:spLocks noChangeArrowheads="1"/>
          </p:cNvSpPr>
          <p:nvPr/>
        </p:nvSpPr>
        <p:spPr bwMode="auto">
          <a:xfrm>
            <a:off x="5772150" y="2776538"/>
            <a:ext cx="171450" cy="131762"/>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21" name="Rectangle 33"/>
          <p:cNvSpPr>
            <a:spLocks noChangeArrowheads="1"/>
          </p:cNvSpPr>
          <p:nvPr/>
        </p:nvSpPr>
        <p:spPr bwMode="auto">
          <a:xfrm>
            <a:off x="5294313" y="2309813"/>
            <a:ext cx="163512" cy="134937"/>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22" name="Rectangle 34"/>
          <p:cNvSpPr>
            <a:spLocks noChangeArrowheads="1"/>
          </p:cNvSpPr>
          <p:nvPr/>
        </p:nvSpPr>
        <p:spPr bwMode="auto">
          <a:xfrm>
            <a:off x="3717925" y="3109913"/>
            <a:ext cx="163513" cy="142875"/>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23" name="Rectangle 35"/>
          <p:cNvSpPr>
            <a:spLocks noChangeArrowheads="1"/>
          </p:cNvSpPr>
          <p:nvPr/>
        </p:nvSpPr>
        <p:spPr bwMode="auto">
          <a:xfrm>
            <a:off x="7100888" y="34194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24" name="Line 36"/>
          <p:cNvSpPr>
            <a:spLocks noChangeShapeType="1"/>
          </p:cNvSpPr>
          <p:nvPr/>
        </p:nvSpPr>
        <p:spPr bwMode="auto">
          <a:xfrm>
            <a:off x="7107238" y="34131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25" name="Line 37"/>
          <p:cNvSpPr>
            <a:spLocks noChangeShapeType="1"/>
          </p:cNvSpPr>
          <p:nvPr/>
        </p:nvSpPr>
        <p:spPr bwMode="auto">
          <a:xfrm>
            <a:off x="7107238" y="34671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26" name="Line 38"/>
          <p:cNvSpPr>
            <a:spLocks noChangeShapeType="1"/>
          </p:cNvSpPr>
          <p:nvPr/>
        </p:nvSpPr>
        <p:spPr bwMode="auto">
          <a:xfrm flipV="1">
            <a:off x="7092950" y="34115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27" name="Line 39"/>
          <p:cNvSpPr>
            <a:spLocks noChangeShapeType="1"/>
          </p:cNvSpPr>
          <p:nvPr/>
        </p:nvSpPr>
        <p:spPr bwMode="auto">
          <a:xfrm flipV="1">
            <a:off x="7150100" y="34115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28" name="Rectangle 40"/>
          <p:cNvSpPr>
            <a:spLocks noChangeArrowheads="1"/>
          </p:cNvSpPr>
          <p:nvPr/>
        </p:nvSpPr>
        <p:spPr bwMode="auto">
          <a:xfrm>
            <a:off x="7143750" y="35909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29" name="Line 41"/>
          <p:cNvSpPr>
            <a:spLocks noChangeShapeType="1"/>
          </p:cNvSpPr>
          <p:nvPr/>
        </p:nvSpPr>
        <p:spPr bwMode="auto">
          <a:xfrm>
            <a:off x="7150100" y="35845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30" name="Line 42"/>
          <p:cNvSpPr>
            <a:spLocks noChangeShapeType="1"/>
          </p:cNvSpPr>
          <p:nvPr/>
        </p:nvSpPr>
        <p:spPr bwMode="auto">
          <a:xfrm>
            <a:off x="7150100" y="36385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31" name="Line 43"/>
          <p:cNvSpPr>
            <a:spLocks noChangeShapeType="1"/>
          </p:cNvSpPr>
          <p:nvPr/>
        </p:nvSpPr>
        <p:spPr bwMode="auto">
          <a:xfrm flipV="1">
            <a:off x="7135813" y="35829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32" name="Line 44"/>
          <p:cNvSpPr>
            <a:spLocks noChangeShapeType="1"/>
          </p:cNvSpPr>
          <p:nvPr/>
        </p:nvSpPr>
        <p:spPr bwMode="auto">
          <a:xfrm flipV="1">
            <a:off x="7192963" y="35829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33" name="Rectangle 45"/>
          <p:cNvSpPr>
            <a:spLocks noChangeArrowheads="1"/>
          </p:cNvSpPr>
          <p:nvPr/>
        </p:nvSpPr>
        <p:spPr bwMode="auto">
          <a:xfrm>
            <a:off x="5548313" y="21145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34" name="Line 46"/>
          <p:cNvSpPr>
            <a:spLocks noChangeShapeType="1"/>
          </p:cNvSpPr>
          <p:nvPr/>
        </p:nvSpPr>
        <p:spPr bwMode="auto">
          <a:xfrm>
            <a:off x="5554663" y="21082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35" name="Line 47"/>
          <p:cNvSpPr>
            <a:spLocks noChangeShapeType="1"/>
          </p:cNvSpPr>
          <p:nvPr/>
        </p:nvSpPr>
        <p:spPr bwMode="auto">
          <a:xfrm>
            <a:off x="5554663" y="21621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36" name="Line 48"/>
          <p:cNvSpPr>
            <a:spLocks noChangeShapeType="1"/>
          </p:cNvSpPr>
          <p:nvPr/>
        </p:nvSpPr>
        <p:spPr bwMode="auto">
          <a:xfrm flipV="1">
            <a:off x="5540375" y="21066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37" name="Line 49"/>
          <p:cNvSpPr>
            <a:spLocks noChangeShapeType="1"/>
          </p:cNvSpPr>
          <p:nvPr/>
        </p:nvSpPr>
        <p:spPr bwMode="auto">
          <a:xfrm flipV="1">
            <a:off x="5597525" y="21066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38" name="Rectangle 50"/>
          <p:cNvSpPr>
            <a:spLocks noChangeArrowheads="1"/>
          </p:cNvSpPr>
          <p:nvPr/>
        </p:nvSpPr>
        <p:spPr bwMode="auto">
          <a:xfrm>
            <a:off x="5538788" y="18954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39" name="Line 51"/>
          <p:cNvSpPr>
            <a:spLocks noChangeShapeType="1"/>
          </p:cNvSpPr>
          <p:nvPr/>
        </p:nvSpPr>
        <p:spPr bwMode="auto">
          <a:xfrm>
            <a:off x="5545138" y="18891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40" name="Line 52"/>
          <p:cNvSpPr>
            <a:spLocks noChangeShapeType="1"/>
          </p:cNvSpPr>
          <p:nvPr/>
        </p:nvSpPr>
        <p:spPr bwMode="auto">
          <a:xfrm>
            <a:off x="5545138" y="19431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41" name="Line 53"/>
          <p:cNvSpPr>
            <a:spLocks noChangeShapeType="1"/>
          </p:cNvSpPr>
          <p:nvPr/>
        </p:nvSpPr>
        <p:spPr bwMode="auto">
          <a:xfrm flipV="1">
            <a:off x="5530850" y="18875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42" name="Line 54"/>
          <p:cNvSpPr>
            <a:spLocks noChangeShapeType="1"/>
          </p:cNvSpPr>
          <p:nvPr/>
        </p:nvSpPr>
        <p:spPr bwMode="auto">
          <a:xfrm flipV="1">
            <a:off x="5588000" y="18875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43" name="Rectangle 55"/>
          <p:cNvSpPr>
            <a:spLocks noChangeArrowheads="1"/>
          </p:cNvSpPr>
          <p:nvPr/>
        </p:nvSpPr>
        <p:spPr bwMode="auto">
          <a:xfrm>
            <a:off x="7924800" y="259080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44" name="Line 56"/>
          <p:cNvSpPr>
            <a:spLocks noChangeShapeType="1"/>
          </p:cNvSpPr>
          <p:nvPr/>
        </p:nvSpPr>
        <p:spPr bwMode="auto">
          <a:xfrm>
            <a:off x="7931150" y="25844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45" name="Line 57"/>
          <p:cNvSpPr>
            <a:spLocks noChangeShapeType="1"/>
          </p:cNvSpPr>
          <p:nvPr/>
        </p:nvSpPr>
        <p:spPr bwMode="auto">
          <a:xfrm>
            <a:off x="7931150" y="26384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46" name="Line 58"/>
          <p:cNvSpPr>
            <a:spLocks noChangeShapeType="1"/>
          </p:cNvSpPr>
          <p:nvPr/>
        </p:nvSpPr>
        <p:spPr bwMode="auto">
          <a:xfrm flipV="1">
            <a:off x="7916863" y="25828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47" name="Line 59"/>
          <p:cNvSpPr>
            <a:spLocks noChangeShapeType="1"/>
          </p:cNvSpPr>
          <p:nvPr/>
        </p:nvSpPr>
        <p:spPr bwMode="auto">
          <a:xfrm flipV="1">
            <a:off x="7974013" y="25828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48" name="Rectangle 60"/>
          <p:cNvSpPr>
            <a:spLocks noChangeArrowheads="1"/>
          </p:cNvSpPr>
          <p:nvPr/>
        </p:nvSpPr>
        <p:spPr bwMode="auto">
          <a:xfrm>
            <a:off x="7748588" y="27146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49" name="Line 61"/>
          <p:cNvSpPr>
            <a:spLocks noChangeShapeType="1"/>
          </p:cNvSpPr>
          <p:nvPr/>
        </p:nvSpPr>
        <p:spPr bwMode="auto">
          <a:xfrm>
            <a:off x="7754938" y="27082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50" name="Line 62"/>
          <p:cNvSpPr>
            <a:spLocks noChangeShapeType="1"/>
          </p:cNvSpPr>
          <p:nvPr/>
        </p:nvSpPr>
        <p:spPr bwMode="auto">
          <a:xfrm>
            <a:off x="7754938" y="27622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51" name="Line 63"/>
          <p:cNvSpPr>
            <a:spLocks noChangeShapeType="1"/>
          </p:cNvSpPr>
          <p:nvPr/>
        </p:nvSpPr>
        <p:spPr bwMode="auto">
          <a:xfrm flipV="1">
            <a:off x="7740650" y="27066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52" name="Line 64"/>
          <p:cNvSpPr>
            <a:spLocks noChangeShapeType="1"/>
          </p:cNvSpPr>
          <p:nvPr/>
        </p:nvSpPr>
        <p:spPr bwMode="auto">
          <a:xfrm flipV="1">
            <a:off x="7797800" y="27066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53" name="Rectangle 65"/>
          <p:cNvSpPr>
            <a:spLocks noChangeArrowheads="1"/>
          </p:cNvSpPr>
          <p:nvPr/>
        </p:nvSpPr>
        <p:spPr bwMode="auto">
          <a:xfrm>
            <a:off x="7596188" y="281940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54" name="Line 66"/>
          <p:cNvSpPr>
            <a:spLocks noChangeShapeType="1"/>
          </p:cNvSpPr>
          <p:nvPr/>
        </p:nvSpPr>
        <p:spPr bwMode="auto">
          <a:xfrm>
            <a:off x="7602538" y="28130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55" name="Line 67"/>
          <p:cNvSpPr>
            <a:spLocks noChangeShapeType="1"/>
          </p:cNvSpPr>
          <p:nvPr/>
        </p:nvSpPr>
        <p:spPr bwMode="auto">
          <a:xfrm>
            <a:off x="7602538" y="28670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56" name="Line 68"/>
          <p:cNvSpPr>
            <a:spLocks noChangeShapeType="1"/>
          </p:cNvSpPr>
          <p:nvPr/>
        </p:nvSpPr>
        <p:spPr bwMode="auto">
          <a:xfrm flipV="1">
            <a:off x="7588250" y="28114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57" name="Line 69"/>
          <p:cNvSpPr>
            <a:spLocks noChangeShapeType="1"/>
          </p:cNvSpPr>
          <p:nvPr/>
        </p:nvSpPr>
        <p:spPr bwMode="auto">
          <a:xfrm flipV="1">
            <a:off x="7645400" y="28114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58" name="Rectangle 70"/>
          <p:cNvSpPr>
            <a:spLocks noChangeArrowheads="1"/>
          </p:cNvSpPr>
          <p:nvPr/>
        </p:nvSpPr>
        <p:spPr bwMode="auto">
          <a:xfrm>
            <a:off x="7562850" y="26479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59" name="Line 71"/>
          <p:cNvSpPr>
            <a:spLocks noChangeShapeType="1"/>
          </p:cNvSpPr>
          <p:nvPr/>
        </p:nvSpPr>
        <p:spPr bwMode="auto">
          <a:xfrm>
            <a:off x="7569200" y="2641600"/>
            <a:ext cx="285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60" name="Line 72"/>
          <p:cNvSpPr>
            <a:spLocks noChangeShapeType="1"/>
          </p:cNvSpPr>
          <p:nvPr/>
        </p:nvSpPr>
        <p:spPr bwMode="auto">
          <a:xfrm>
            <a:off x="7569200" y="2695575"/>
            <a:ext cx="285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61" name="Line 73"/>
          <p:cNvSpPr>
            <a:spLocks noChangeShapeType="1"/>
          </p:cNvSpPr>
          <p:nvPr/>
        </p:nvSpPr>
        <p:spPr bwMode="auto">
          <a:xfrm flipV="1">
            <a:off x="7554913" y="2640013"/>
            <a:ext cx="0" cy="539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62" name="Line 74"/>
          <p:cNvSpPr>
            <a:spLocks noChangeShapeType="1"/>
          </p:cNvSpPr>
          <p:nvPr/>
        </p:nvSpPr>
        <p:spPr bwMode="auto">
          <a:xfrm flipV="1">
            <a:off x="7612063" y="2640013"/>
            <a:ext cx="0" cy="539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63" name="Rectangle 75"/>
          <p:cNvSpPr>
            <a:spLocks noChangeArrowheads="1"/>
          </p:cNvSpPr>
          <p:nvPr/>
        </p:nvSpPr>
        <p:spPr bwMode="auto">
          <a:xfrm>
            <a:off x="7177088" y="26479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64" name="Line 76"/>
          <p:cNvSpPr>
            <a:spLocks noChangeShapeType="1"/>
          </p:cNvSpPr>
          <p:nvPr/>
        </p:nvSpPr>
        <p:spPr bwMode="auto">
          <a:xfrm>
            <a:off x="7183438" y="26416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65" name="Line 77"/>
          <p:cNvSpPr>
            <a:spLocks noChangeShapeType="1"/>
          </p:cNvSpPr>
          <p:nvPr/>
        </p:nvSpPr>
        <p:spPr bwMode="auto">
          <a:xfrm>
            <a:off x="7183438" y="26955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66" name="Line 78"/>
          <p:cNvSpPr>
            <a:spLocks noChangeShapeType="1"/>
          </p:cNvSpPr>
          <p:nvPr/>
        </p:nvSpPr>
        <p:spPr bwMode="auto">
          <a:xfrm flipV="1">
            <a:off x="7169150" y="2640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67" name="Line 79"/>
          <p:cNvSpPr>
            <a:spLocks noChangeShapeType="1"/>
          </p:cNvSpPr>
          <p:nvPr/>
        </p:nvSpPr>
        <p:spPr bwMode="auto">
          <a:xfrm flipV="1">
            <a:off x="7226300" y="2640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68" name="Rectangle 80"/>
          <p:cNvSpPr>
            <a:spLocks noChangeArrowheads="1"/>
          </p:cNvSpPr>
          <p:nvPr/>
        </p:nvSpPr>
        <p:spPr bwMode="auto">
          <a:xfrm>
            <a:off x="6424613" y="26479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69" name="Line 81"/>
          <p:cNvSpPr>
            <a:spLocks noChangeShapeType="1"/>
          </p:cNvSpPr>
          <p:nvPr/>
        </p:nvSpPr>
        <p:spPr bwMode="auto">
          <a:xfrm>
            <a:off x="6430963" y="26416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70" name="Line 82"/>
          <p:cNvSpPr>
            <a:spLocks noChangeShapeType="1"/>
          </p:cNvSpPr>
          <p:nvPr/>
        </p:nvSpPr>
        <p:spPr bwMode="auto">
          <a:xfrm>
            <a:off x="6430963" y="26955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71" name="Line 83"/>
          <p:cNvSpPr>
            <a:spLocks noChangeShapeType="1"/>
          </p:cNvSpPr>
          <p:nvPr/>
        </p:nvSpPr>
        <p:spPr bwMode="auto">
          <a:xfrm flipV="1">
            <a:off x="6416675" y="2640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72" name="Line 84"/>
          <p:cNvSpPr>
            <a:spLocks noChangeShapeType="1"/>
          </p:cNvSpPr>
          <p:nvPr/>
        </p:nvSpPr>
        <p:spPr bwMode="auto">
          <a:xfrm flipV="1">
            <a:off x="6473825" y="2640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73" name="Rectangle 85"/>
          <p:cNvSpPr>
            <a:spLocks noChangeArrowheads="1"/>
          </p:cNvSpPr>
          <p:nvPr/>
        </p:nvSpPr>
        <p:spPr bwMode="auto">
          <a:xfrm>
            <a:off x="7486650" y="28765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74" name="Line 86"/>
          <p:cNvSpPr>
            <a:spLocks noChangeShapeType="1"/>
          </p:cNvSpPr>
          <p:nvPr/>
        </p:nvSpPr>
        <p:spPr bwMode="auto">
          <a:xfrm>
            <a:off x="7493000" y="28702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75" name="Line 87"/>
          <p:cNvSpPr>
            <a:spLocks noChangeShapeType="1"/>
          </p:cNvSpPr>
          <p:nvPr/>
        </p:nvSpPr>
        <p:spPr bwMode="auto">
          <a:xfrm>
            <a:off x="7493000" y="29241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76" name="Line 88"/>
          <p:cNvSpPr>
            <a:spLocks noChangeShapeType="1"/>
          </p:cNvSpPr>
          <p:nvPr/>
        </p:nvSpPr>
        <p:spPr bwMode="auto">
          <a:xfrm flipV="1">
            <a:off x="7478713" y="28686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77" name="Line 89"/>
          <p:cNvSpPr>
            <a:spLocks noChangeShapeType="1"/>
          </p:cNvSpPr>
          <p:nvPr/>
        </p:nvSpPr>
        <p:spPr bwMode="auto">
          <a:xfrm flipV="1">
            <a:off x="7535863" y="28686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78" name="Rectangle 90"/>
          <p:cNvSpPr>
            <a:spLocks noChangeArrowheads="1"/>
          </p:cNvSpPr>
          <p:nvPr/>
        </p:nvSpPr>
        <p:spPr bwMode="auto">
          <a:xfrm>
            <a:off x="5543550" y="266700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79" name="Line 91"/>
          <p:cNvSpPr>
            <a:spLocks noChangeShapeType="1"/>
          </p:cNvSpPr>
          <p:nvPr/>
        </p:nvSpPr>
        <p:spPr bwMode="auto">
          <a:xfrm>
            <a:off x="5549900" y="26606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80" name="Line 92"/>
          <p:cNvSpPr>
            <a:spLocks noChangeShapeType="1"/>
          </p:cNvSpPr>
          <p:nvPr/>
        </p:nvSpPr>
        <p:spPr bwMode="auto">
          <a:xfrm>
            <a:off x="5549900" y="27146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81" name="Line 93"/>
          <p:cNvSpPr>
            <a:spLocks noChangeShapeType="1"/>
          </p:cNvSpPr>
          <p:nvPr/>
        </p:nvSpPr>
        <p:spPr bwMode="auto">
          <a:xfrm flipV="1">
            <a:off x="5535613" y="26590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82" name="Line 94"/>
          <p:cNvSpPr>
            <a:spLocks noChangeShapeType="1"/>
          </p:cNvSpPr>
          <p:nvPr/>
        </p:nvSpPr>
        <p:spPr bwMode="auto">
          <a:xfrm flipV="1">
            <a:off x="5592763" y="26590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83" name="Rectangle 95"/>
          <p:cNvSpPr>
            <a:spLocks noChangeArrowheads="1"/>
          </p:cNvSpPr>
          <p:nvPr/>
        </p:nvSpPr>
        <p:spPr bwMode="auto">
          <a:xfrm>
            <a:off x="5495925" y="25050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84" name="Line 96"/>
          <p:cNvSpPr>
            <a:spLocks noChangeShapeType="1"/>
          </p:cNvSpPr>
          <p:nvPr/>
        </p:nvSpPr>
        <p:spPr bwMode="auto">
          <a:xfrm>
            <a:off x="5502275" y="24987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85" name="Line 97"/>
          <p:cNvSpPr>
            <a:spLocks noChangeShapeType="1"/>
          </p:cNvSpPr>
          <p:nvPr/>
        </p:nvSpPr>
        <p:spPr bwMode="auto">
          <a:xfrm>
            <a:off x="5502275" y="25527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86" name="Line 98"/>
          <p:cNvSpPr>
            <a:spLocks noChangeShapeType="1"/>
          </p:cNvSpPr>
          <p:nvPr/>
        </p:nvSpPr>
        <p:spPr bwMode="auto">
          <a:xfrm flipV="1">
            <a:off x="5487988" y="24971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87" name="Line 99"/>
          <p:cNvSpPr>
            <a:spLocks noChangeShapeType="1"/>
          </p:cNvSpPr>
          <p:nvPr/>
        </p:nvSpPr>
        <p:spPr bwMode="auto">
          <a:xfrm flipV="1">
            <a:off x="5545138" y="24971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88" name="Rectangle 100"/>
          <p:cNvSpPr>
            <a:spLocks noChangeArrowheads="1"/>
          </p:cNvSpPr>
          <p:nvPr/>
        </p:nvSpPr>
        <p:spPr bwMode="auto">
          <a:xfrm>
            <a:off x="7262813" y="29908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89" name="Line 101"/>
          <p:cNvSpPr>
            <a:spLocks noChangeShapeType="1"/>
          </p:cNvSpPr>
          <p:nvPr/>
        </p:nvSpPr>
        <p:spPr bwMode="auto">
          <a:xfrm>
            <a:off x="7269163" y="29845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90" name="Line 102"/>
          <p:cNvSpPr>
            <a:spLocks noChangeShapeType="1"/>
          </p:cNvSpPr>
          <p:nvPr/>
        </p:nvSpPr>
        <p:spPr bwMode="auto">
          <a:xfrm>
            <a:off x="7269163" y="30384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91" name="Line 103"/>
          <p:cNvSpPr>
            <a:spLocks noChangeShapeType="1"/>
          </p:cNvSpPr>
          <p:nvPr/>
        </p:nvSpPr>
        <p:spPr bwMode="auto">
          <a:xfrm flipV="1">
            <a:off x="7254875" y="29829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92" name="Line 104"/>
          <p:cNvSpPr>
            <a:spLocks noChangeShapeType="1"/>
          </p:cNvSpPr>
          <p:nvPr/>
        </p:nvSpPr>
        <p:spPr bwMode="auto">
          <a:xfrm flipV="1">
            <a:off x="7312025" y="29829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93" name="Rectangle 105"/>
          <p:cNvSpPr>
            <a:spLocks noChangeArrowheads="1"/>
          </p:cNvSpPr>
          <p:nvPr/>
        </p:nvSpPr>
        <p:spPr bwMode="auto">
          <a:xfrm>
            <a:off x="7167563" y="24669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94" name="Line 106"/>
          <p:cNvSpPr>
            <a:spLocks noChangeShapeType="1"/>
          </p:cNvSpPr>
          <p:nvPr/>
        </p:nvSpPr>
        <p:spPr bwMode="auto">
          <a:xfrm>
            <a:off x="7173913" y="24606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95" name="Line 107"/>
          <p:cNvSpPr>
            <a:spLocks noChangeShapeType="1"/>
          </p:cNvSpPr>
          <p:nvPr/>
        </p:nvSpPr>
        <p:spPr bwMode="auto">
          <a:xfrm>
            <a:off x="7173913" y="25146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96" name="Line 108"/>
          <p:cNvSpPr>
            <a:spLocks noChangeShapeType="1"/>
          </p:cNvSpPr>
          <p:nvPr/>
        </p:nvSpPr>
        <p:spPr bwMode="auto">
          <a:xfrm flipV="1">
            <a:off x="7159625" y="24590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97" name="Line 109"/>
          <p:cNvSpPr>
            <a:spLocks noChangeShapeType="1"/>
          </p:cNvSpPr>
          <p:nvPr/>
        </p:nvSpPr>
        <p:spPr bwMode="auto">
          <a:xfrm flipV="1">
            <a:off x="7216775" y="24590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98" name="Rectangle 110"/>
          <p:cNvSpPr>
            <a:spLocks noChangeArrowheads="1"/>
          </p:cNvSpPr>
          <p:nvPr/>
        </p:nvSpPr>
        <p:spPr bwMode="auto">
          <a:xfrm>
            <a:off x="1014413" y="228600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99" name="Line 111"/>
          <p:cNvSpPr>
            <a:spLocks noChangeShapeType="1"/>
          </p:cNvSpPr>
          <p:nvPr/>
        </p:nvSpPr>
        <p:spPr bwMode="auto">
          <a:xfrm>
            <a:off x="1020763" y="22796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00" name="Line 112"/>
          <p:cNvSpPr>
            <a:spLocks noChangeShapeType="1"/>
          </p:cNvSpPr>
          <p:nvPr/>
        </p:nvSpPr>
        <p:spPr bwMode="auto">
          <a:xfrm>
            <a:off x="1020763" y="23336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01" name="Line 113"/>
          <p:cNvSpPr>
            <a:spLocks noChangeShapeType="1"/>
          </p:cNvSpPr>
          <p:nvPr/>
        </p:nvSpPr>
        <p:spPr bwMode="auto">
          <a:xfrm flipV="1">
            <a:off x="1006475" y="22780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02" name="Line 114"/>
          <p:cNvSpPr>
            <a:spLocks noChangeShapeType="1"/>
          </p:cNvSpPr>
          <p:nvPr/>
        </p:nvSpPr>
        <p:spPr bwMode="auto">
          <a:xfrm flipV="1">
            <a:off x="1063625" y="22780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03" name="Rectangle 115"/>
          <p:cNvSpPr>
            <a:spLocks noChangeArrowheads="1"/>
          </p:cNvSpPr>
          <p:nvPr/>
        </p:nvSpPr>
        <p:spPr bwMode="auto">
          <a:xfrm>
            <a:off x="1233488" y="37909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04" name="Line 116"/>
          <p:cNvSpPr>
            <a:spLocks noChangeShapeType="1"/>
          </p:cNvSpPr>
          <p:nvPr/>
        </p:nvSpPr>
        <p:spPr bwMode="auto">
          <a:xfrm>
            <a:off x="1239838" y="37846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05" name="Line 117"/>
          <p:cNvSpPr>
            <a:spLocks noChangeShapeType="1"/>
          </p:cNvSpPr>
          <p:nvPr/>
        </p:nvSpPr>
        <p:spPr bwMode="auto">
          <a:xfrm>
            <a:off x="1239838" y="38385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06" name="Line 118"/>
          <p:cNvSpPr>
            <a:spLocks noChangeShapeType="1"/>
          </p:cNvSpPr>
          <p:nvPr/>
        </p:nvSpPr>
        <p:spPr bwMode="auto">
          <a:xfrm flipV="1">
            <a:off x="1225550" y="3783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07" name="Line 119"/>
          <p:cNvSpPr>
            <a:spLocks noChangeShapeType="1"/>
          </p:cNvSpPr>
          <p:nvPr/>
        </p:nvSpPr>
        <p:spPr bwMode="auto">
          <a:xfrm flipV="1">
            <a:off x="1282700" y="3783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08" name="Rectangle 120"/>
          <p:cNvSpPr>
            <a:spLocks noChangeArrowheads="1"/>
          </p:cNvSpPr>
          <p:nvPr/>
        </p:nvSpPr>
        <p:spPr bwMode="auto">
          <a:xfrm>
            <a:off x="876300" y="35528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09" name="Line 121"/>
          <p:cNvSpPr>
            <a:spLocks noChangeShapeType="1"/>
          </p:cNvSpPr>
          <p:nvPr/>
        </p:nvSpPr>
        <p:spPr bwMode="auto">
          <a:xfrm>
            <a:off x="882650" y="35464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10" name="Line 122"/>
          <p:cNvSpPr>
            <a:spLocks noChangeShapeType="1"/>
          </p:cNvSpPr>
          <p:nvPr/>
        </p:nvSpPr>
        <p:spPr bwMode="auto">
          <a:xfrm>
            <a:off x="882650" y="36004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11" name="Line 123"/>
          <p:cNvSpPr>
            <a:spLocks noChangeShapeType="1"/>
          </p:cNvSpPr>
          <p:nvPr/>
        </p:nvSpPr>
        <p:spPr bwMode="auto">
          <a:xfrm flipV="1">
            <a:off x="868363" y="35448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12" name="Line 124"/>
          <p:cNvSpPr>
            <a:spLocks noChangeShapeType="1"/>
          </p:cNvSpPr>
          <p:nvPr/>
        </p:nvSpPr>
        <p:spPr bwMode="auto">
          <a:xfrm flipV="1">
            <a:off x="925513" y="35448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13" name="Rectangle 125"/>
          <p:cNvSpPr>
            <a:spLocks noChangeArrowheads="1"/>
          </p:cNvSpPr>
          <p:nvPr/>
        </p:nvSpPr>
        <p:spPr bwMode="auto">
          <a:xfrm>
            <a:off x="738188" y="34766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14" name="Line 126"/>
          <p:cNvSpPr>
            <a:spLocks noChangeShapeType="1"/>
          </p:cNvSpPr>
          <p:nvPr/>
        </p:nvSpPr>
        <p:spPr bwMode="auto">
          <a:xfrm>
            <a:off x="744538" y="34702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15" name="Line 127"/>
          <p:cNvSpPr>
            <a:spLocks noChangeShapeType="1"/>
          </p:cNvSpPr>
          <p:nvPr/>
        </p:nvSpPr>
        <p:spPr bwMode="auto">
          <a:xfrm>
            <a:off x="744538" y="35242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16" name="Line 128"/>
          <p:cNvSpPr>
            <a:spLocks noChangeShapeType="1"/>
          </p:cNvSpPr>
          <p:nvPr/>
        </p:nvSpPr>
        <p:spPr bwMode="auto">
          <a:xfrm flipV="1">
            <a:off x="730250" y="34686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17" name="Line 129"/>
          <p:cNvSpPr>
            <a:spLocks noChangeShapeType="1"/>
          </p:cNvSpPr>
          <p:nvPr/>
        </p:nvSpPr>
        <p:spPr bwMode="auto">
          <a:xfrm flipV="1">
            <a:off x="787400" y="34686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18" name="Rectangle 130"/>
          <p:cNvSpPr>
            <a:spLocks noChangeArrowheads="1"/>
          </p:cNvSpPr>
          <p:nvPr/>
        </p:nvSpPr>
        <p:spPr bwMode="auto">
          <a:xfrm>
            <a:off x="400050" y="30003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19" name="Line 131"/>
          <p:cNvSpPr>
            <a:spLocks noChangeShapeType="1"/>
          </p:cNvSpPr>
          <p:nvPr/>
        </p:nvSpPr>
        <p:spPr bwMode="auto">
          <a:xfrm>
            <a:off x="406400" y="29940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20" name="Line 132"/>
          <p:cNvSpPr>
            <a:spLocks noChangeShapeType="1"/>
          </p:cNvSpPr>
          <p:nvPr/>
        </p:nvSpPr>
        <p:spPr bwMode="auto">
          <a:xfrm>
            <a:off x="406400" y="30480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21" name="Line 133"/>
          <p:cNvSpPr>
            <a:spLocks noChangeShapeType="1"/>
          </p:cNvSpPr>
          <p:nvPr/>
        </p:nvSpPr>
        <p:spPr bwMode="auto">
          <a:xfrm flipV="1">
            <a:off x="392113" y="29924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22" name="Line 134"/>
          <p:cNvSpPr>
            <a:spLocks noChangeShapeType="1"/>
          </p:cNvSpPr>
          <p:nvPr/>
        </p:nvSpPr>
        <p:spPr bwMode="auto">
          <a:xfrm flipV="1">
            <a:off x="449263" y="29924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23" name="Rectangle 135"/>
          <p:cNvSpPr>
            <a:spLocks noChangeArrowheads="1"/>
          </p:cNvSpPr>
          <p:nvPr/>
        </p:nvSpPr>
        <p:spPr bwMode="auto">
          <a:xfrm>
            <a:off x="1676400" y="22764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24" name="Line 136"/>
          <p:cNvSpPr>
            <a:spLocks noChangeShapeType="1"/>
          </p:cNvSpPr>
          <p:nvPr/>
        </p:nvSpPr>
        <p:spPr bwMode="auto">
          <a:xfrm>
            <a:off x="1682750" y="22701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25" name="Line 137"/>
          <p:cNvSpPr>
            <a:spLocks noChangeShapeType="1"/>
          </p:cNvSpPr>
          <p:nvPr/>
        </p:nvSpPr>
        <p:spPr bwMode="auto">
          <a:xfrm>
            <a:off x="1682750" y="23241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26" name="Line 138"/>
          <p:cNvSpPr>
            <a:spLocks noChangeShapeType="1"/>
          </p:cNvSpPr>
          <p:nvPr/>
        </p:nvSpPr>
        <p:spPr bwMode="auto">
          <a:xfrm flipV="1">
            <a:off x="1668463" y="22685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27" name="Line 139"/>
          <p:cNvSpPr>
            <a:spLocks noChangeShapeType="1"/>
          </p:cNvSpPr>
          <p:nvPr/>
        </p:nvSpPr>
        <p:spPr bwMode="auto">
          <a:xfrm flipV="1">
            <a:off x="1725613" y="22685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28" name="Rectangle 140"/>
          <p:cNvSpPr>
            <a:spLocks noChangeArrowheads="1"/>
          </p:cNvSpPr>
          <p:nvPr/>
        </p:nvSpPr>
        <p:spPr bwMode="auto">
          <a:xfrm>
            <a:off x="1114425" y="35718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29" name="Line 141"/>
          <p:cNvSpPr>
            <a:spLocks noChangeShapeType="1"/>
          </p:cNvSpPr>
          <p:nvPr/>
        </p:nvSpPr>
        <p:spPr bwMode="auto">
          <a:xfrm>
            <a:off x="1120775" y="35655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30" name="Line 142"/>
          <p:cNvSpPr>
            <a:spLocks noChangeShapeType="1"/>
          </p:cNvSpPr>
          <p:nvPr/>
        </p:nvSpPr>
        <p:spPr bwMode="auto">
          <a:xfrm>
            <a:off x="1120775" y="36195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31" name="Line 143"/>
          <p:cNvSpPr>
            <a:spLocks noChangeShapeType="1"/>
          </p:cNvSpPr>
          <p:nvPr/>
        </p:nvSpPr>
        <p:spPr bwMode="auto">
          <a:xfrm flipV="1">
            <a:off x="1106488" y="35639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32" name="Line 144"/>
          <p:cNvSpPr>
            <a:spLocks noChangeShapeType="1"/>
          </p:cNvSpPr>
          <p:nvPr/>
        </p:nvSpPr>
        <p:spPr bwMode="auto">
          <a:xfrm flipV="1">
            <a:off x="1163638" y="35639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33" name="Rectangle 145"/>
          <p:cNvSpPr>
            <a:spLocks noChangeArrowheads="1"/>
          </p:cNvSpPr>
          <p:nvPr/>
        </p:nvSpPr>
        <p:spPr bwMode="auto">
          <a:xfrm>
            <a:off x="962025" y="361950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34" name="Line 146"/>
          <p:cNvSpPr>
            <a:spLocks noChangeShapeType="1"/>
          </p:cNvSpPr>
          <p:nvPr/>
        </p:nvSpPr>
        <p:spPr bwMode="auto">
          <a:xfrm>
            <a:off x="968375" y="3613150"/>
            <a:ext cx="285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35" name="Line 147"/>
          <p:cNvSpPr>
            <a:spLocks noChangeShapeType="1"/>
          </p:cNvSpPr>
          <p:nvPr/>
        </p:nvSpPr>
        <p:spPr bwMode="auto">
          <a:xfrm>
            <a:off x="968375" y="3667125"/>
            <a:ext cx="285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36" name="Line 148"/>
          <p:cNvSpPr>
            <a:spLocks noChangeShapeType="1"/>
          </p:cNvSpPr>
          <p:nvPr/>
        </p:nvSpPr>
        <p:spPr bwMode="auto">
          <a:xfrm flipV="1">
            <a:off x="954088" y="3611563"/>
            <a:ext cx="0" cy="539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37" name="Line 149"/>
          <p:cNvSpPr>
            <a:spLocks noChangeShapeType="1"/>
          </p:cNvSpPr>
          <p:nvPr/>
        </p:nvSpPr>
        <p:spPr bwMode="auto">
          <a:xfrm flipV="1">
            <a:off x="1011238" y="3611563"/>
            <a:ext cx="0" cy="539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38" name="Rectangle 150"/>
          <p:cNvSpPr>
            <a:spLocks noChangeArrowheads="1"/>
          </p:cNvSpPr>
          <p:nvPr/>
        </p:nvSpPr>
        <p:spPr bwMode="auto">
          <a:xfrm>
            <a:off x="1295400" y="38766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39" name="Line 151"/>
          <p:cNvSpPr>
            <a:spLocks noChangeShapeType="1"/>
          </p:cNvSpPr>
          <p:nvPr/>
        </p:nvSpPr>
        <p:spPr bwMode="auto">
          <a:xfrm>
            <a:off x="1301750" y="38703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40" name="Line 152"/>
          <p:cNvSpPr>
            <a:spLocks noChangeShapeType="1"/>
          </p:cNvSpPr>
          <p:nvPr/>
        </p:nvSpPr>
        <p:spPr bwMode="auto">
          <a:xfrm>
            <a:off x="1301750" y="39243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41" name="Line 153"/>
          <p:cNvSpPr>
            <a:spLocks noChangeShapeType="1"/>
          </p:cNvSpPr>
          <p:nvPr/>
        </p:nvSpPr>
        <p:spPr bwMode="auto">
          <a:xfrm flipV="1">
            <a:off x="1287463" y="38687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42" name="Line 154"/>
          <p:cNvSpPr>
            <a:spLocks noChangeShapeType="1"/>
          </p:cNvSpPr>
          <p:nvPr/>
        </p:nvSpPr>
        <p:spPr bwMode="auto">
          <a:xfrm flipV="1">
            <a:off x="1344613" y="38687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43" name="Rectangle 155"/>
          <p:cNvSpPr>
            <a:spLocks noChangeArrowheads="1"/>
          </p:cNvSpPr>
          <p:nvPr/>
        </p:nvSpPr>
        <p:spPr bwMode="auto">
          <a:xfrm>
            <a:off x="666750" y="34099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44" name="Line 156"/>
          <p:cNvSpPr>
            <a:spLocks noChangeShapeType="1"/>
          </p:cNvSpPr>
          <p:nvPr/>
        </p:nvSpPr>
        <p:spPr bwMode="auto">
          <a:xfrm>
            <a:off x="673100" y="34036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45" name="Line 157"/>
          <p:cNvSpPr>
            <a:spLocks noChangeShapeType="1"/>
          </p:cNvSpPr>
          <p:nvPr/>
        </p:nvSpPr>
        <p:spPr bwMode="auto">
          <a:xfrm>
            <a:off x="673100" y="34575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46" name="Line 158"/>
          <p:cNvSpPr>
            <a:spLocks noChangeShapeType="1"/>
          </p:cNvSpPr>
          <p:nvPr/>
        </p:nvSpPr>
        <p:spPr bwMode="auto">
          <a:xfrm flipV="1">
            <a:off x="658813" y="3402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47" name="Line 159"/>
          <p:cNvSpPr>
            <a:spLocks noChangeShapeType="1"/>
          </p:cNvSpPr>
          <p:nvPr/>
        </p:nvSpPr>
        <p:spPr bwMode="auto">
          <a:xfrm flipV="1">
            <a:off x="715963" y="3402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48" name="Rectangle 160"/>
          <p:cNvSpPr>
            <a:spLocks noChangeArrowheads="1"/>
          </p:cNvSpPr>
          <p:nvPr/>
        </p:nvSpPr>
        <p:spPr bwMode="auto">
          <a:xfrm>
            <a:off x="8037513" y="2508250"/>
            <a:ext cx="71437" cy="52388"/>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49" name="Rectangle 161"/>
          <p:cNvSpPr>
            <a:spLocks noChangeArrowheads="1"/>
          </p:cNvSpPr>
          <p:nvPr/>
        </p:nvSpPr>
        <p:spPr bwMode="auto">
          <a:xfrm>
            <a:off x="8031163" y="2551113"/>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50" name="Line 162"/>
          <p:cNvSpPr>
            <a:spLocks noChangeShapeType="1"/>
          </p:cNvSpPr>
          <p:nvPr/>
        </p:nvSpPr>
        <p:spPr bwMode="auto">
          <a:xfrm>
            <a:off x="8037513" y="2544763"/>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51" name="Line 163"/>
          <p:cNvSpPr>
            <a:spLocks noChangeShapeType="1"/>
          </p:cNvSpPr>
          <p:nvPr/>
        </p:nvSpPr>
        <p:spPr bwMode="auto">
          <a:xfrm>
            <a:off x="8037513" y="2598738"/>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52" name="Line 164"/>
          <p:cNvSpPr>
            <a:spLocks noChangeShapeType="1"/>
          </p:cNvSpPr>
          <p:nvPr/>
        </p:nvSpPr>
        <p:spPr bwMode="auto">
          <a:xfrm flipV="1">
            <a:off x="8023225" y="2543175"/>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53" name="Line 165"/>
          <p:cNvSpPr>
            <a:spLocks noChangeShapeType="1"/>
          </p:cNvSpPr>
          <p:nvPr/>
        </p:nvSpPr>
        <p:spPr bwMode="auto">
          <a:xfrm flipV="1">
            <a:off x="8080375" y="2543175"/>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54" name="Rectangle 166"/>
          <p:cNvSpPr>
            <a:spLocks noChangeArrowheads="1"/>
          </p:cNvSpPr>
          <p:nvPr/>
        </p:nvSpPr>
        <p:spPr bwMode="auto">
          <a:xfrm>
            <a:off x="8001000" y="2633663"/>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55" name="Line 167"/>
          <p:cNvSpPr>
            <a:spLocks noChangeShapeType="1"/>
          </p:cNvSpPr>
          <p:nvPr/>
        </p:nvSpPr>
        <p:spPr bwMode="auto">
          <a:xfrm>
            <a:off x="8007350" y="2627313"/>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56" name="Line 168"/>
          <p:cNvSpPr>
            <a:spLocks noChangeShapeType="1"/>
          </p:cNvSpPr>
          <p:nvPr/>
        </p:nvSpPr>
        <p:spPr bwMode="auto">
          <a:xfrm>
            <a:off x="8007350" y="2681288"/>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57" name="Line 169"/>
          <p:cNvSpPr>
            <a:spLocks noChangeShapeType="1"/>
          </p:cNvSpPr>
          <p:nvPr/>
        </p:nvSpPr>
        <p:spPr bwMode="auto">
          <a:xfrm flipV="1">
            <a:off x="7993063" y="2625725"/>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58" name="Line 170"/>
          <p:cNvSpPr>
            <a:spLocks noChangeShapeType="1"/>
          </p:cNvSpPr>
          <p:nvPr/>
        </p:nvSpPr>
        <p:spPr bwMode="auto">
          <a:xfrm flipV="1">
            <a:off x="8050213" y="2625725"/>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59" name="Rectangle 171"/>
          <p:cNvSpPr>
            <a:spLocks noChangeArrowheads="1"/>
          </p:cNvSpPr>
          <p:nvPr/>
        </p:nvSpPr>
        <p:spPr bwMode="auto">
          <a:xfrm>
            <a:off x="7562850" y="28670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60" name="Line 172"/>
          <p:cNvSpPr>
            <a:spLocks noChangeShapeType="1"/>
          </p:cNvSpPr>
          <p:nvPr/>
        </p:nvSpPr>
        <p:spPr bwMode="auto">
          <a:xfrm>
            <a:off x="7569200" y="28606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61" name="Line 173"/>
          <p:cNvSpPr>
            <a:spLocks noChangeShapeType="1"/>
          </p:cNvSpPr>
          <p:nvPr/>
        </p:nvSpPr>
        <p:spPr bwMode="auto">
          <a:xfrm>
            <a:off x="7569200" y="29146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62" name="Line 174"/>
          <p:cNvSpPr>
            <a:spLocks noChangeShapeType="1"/>
          </p:cNvSpPr>
          <p:nvPr/>
        </p:nvSpPr>
        <p:spPr bwMode="auto">
          <a:xfrm flipV="1">
            <a:off x="7554913" y="28590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63" name="Line 175"/>
          <p:cNvSpPr>
            <a:spLocks noChangeShapeType="1"/>
          </p:cNvSpPr>
          <p:nvPr/>
        </p:nvSpPr>
        <p:spPr bwMode="auto">
          <a:xfrm flipV="1">
            <a:off x="7612063" y="28590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64" name="Rectangle 176"/>
          <p:cNvSpPr>
            <a:spLocks noChangeArrowheads="1"/>
          </p:cNvSpPr>
          <p:nvPr/>
        </p:nvSpPr>
        <p:spPr bwMode="auto">
          <a:xfrm>
            <a:off x="5581650" y="25241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65" name="Line 177"/>
          <p:cNvSpPr>
            <a:spLocks noChangeShapeType="1"/>
          </p:cNvSpPr>
          <p:nvPr/>
        </p:nvSpPr>
        <p:spPr bwMode="auto">
          <a:xfrm>
            <a:off x="5588000" y="25177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66" name="Line 178"/>
          <p:cNvSpPr>
            <a:spLocks noChangeShapeType="1"/>
          </p:cNvSpPr>
          <p:nvPr/>
        </p:nvSpPr>
        <p:spPr bwMode="auto">
          <a:xfrm>
            <a:off x="5588000" y="25717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67" name="Line 179"/>
          <p:cNvSpPr>
            <a:spLocks noChangeShapeType="1"/>
          </p:cNvSpPr>
          <p:nvPr/>
        </p:nvSpPr>
        <p:spPr bwMode="auto">
          <a:xfrm flipV="1">
            <a:off x="5573713" y="25161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68" name="Line 180"/>
          <p:cNvSpPr>
            <a:spLocks noChangeShapeType="1"/>
          </p:cNvSpPr>
          <p:nvPr/>
        </p:nvSpPr>
        <p:spPr bwMode="auto">
          <a:xfrm flipV="1">
            <a:off x="5630863" y="25161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69" name="Rectangle 181"/>
          <p:cNvSpPr>
            <a:spLocks noChangeArrowheads="1"/>
          </p:cNvSpPr>
          <p:nvPr/>
        </p:nvSpPr>
        <p:spPr bwMode="auto">
          <a:xfrm>
            <a:off x="6210300" y="30003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70" name="Line 182"/>
          <p:cNvSpPr>
            <a:spLocks noChangeShapeType="1"/>
          </p:cNvSpPr>
          <p:nvPr/>
        </p:nvSpPr>
        <p:spPr bwMode="auto">
          <a:xfrm>
            <a:off x="6216650" y="29940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71" name="Line 183"/>
          <p:cNvSpPr>
            <a:spLocks noChangeShapeType="1"/>
          </p:cNvSpPr>
          <p:nvPr/>
        </p:nvSpPr>
        <p:spPr bwMode="auto">
          <a:xfrm>
            <a:off x="6216650" y="30480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72" name="Line 184"/>
          <p:cNvSpPr>
            <a:spLocks noChangeShapeType="1"/>
          </p:cNvSpPr>
          <p:nvPr/>
        </p:nvSpPr>
        <p:spPr bwMode="auto">
          <a:xfrm flipV="1">
            <a:off x="6202363" y="29924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73" name="Line 185"/>
          <p:cNvSpPr>
            <a:spLocks noChangeShapeType="1"/>
          </p:cNvSpPr>
          <p:nvPr/>
        </p:nvSpPr>
        <p:spPr bwMode="auto">
          <a:xfrm flipV="1">
            <a:off x="6259513" y="29924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74" name="Rectangle 186"/>
          <p:cNvSpPr>
            <a:spLocks noChangeArrowheads="1"/>
          </p:cNvSpPr>
          <p:nvPr/>
        </p:nvSpPr>
        <p:spPr bwMode="auto">
          <a:xfrm>
            <a:off x="5924550" y="27908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75" name="Line 187"/>
          <p:cNvSpPr>
            <a:spLocks noChangeShapeType="1"/>
          </p:cNvSpPr>
          <p:nvPr/>
        </p:nvSpPr>
        <p:spPr bwMode="auto">
          <a:xfrm>
            <a:off x="5930900" y="27844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76" name="Line 188"/>
          <p:cNvSpPr>
            <a:spLocks noChangeShapeType="1"/>
          </p:cNvSpPr>
          <p:nvPr/>
        </p:nvSpPr>
        <p:spPr bwMode="auto">
          <a:xfrm>
            <a:off x="5930900" y="28384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77" name="Line 189"/>
          <p:cNvSpPr>
            <a:spLocks noChangeShapeType="1"/>
          </p:cNvSpPr>
          <p:nvPr/>
        </p:nvSpPr>
        <p:spPr bwMode="auto">
          <a:xfrm flipV="1">
            <a:off x="5916613" y="27828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78" name="Line 190"/>
          <p:cNvSpPr>
            <a:spLocks noChangeShapeType="1"/>
          </p:cNvSpPr>
          <p:nvPr/>
        </p:nvSpPr>
        <p:spPr bwMode="auto">
          <a:xfrm flipV="1">
            <a:off x="5973763" y="27828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79" name="Rectangle 191"/>
          <p:cNvSpPr>
            <a:spLocks noChangeArrowheads="1"/>
          </p:cNvSpPr>
          <p:nvPr/>
        </p:nvSpPr>
        <p:spPr bwMode="auto">
          <a:xfrm>
            <a:off x="8043863" y="2457450"/>
            <a:ext cx="71437" cy="52388"/>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80" name="Rectangle 192"/>
          <p:cNvSpPr>
            <a:spLocks noChangeArrowheads="1"/>
          </p:cNvSpPr>
          <p:nvPr/>
        </p:nvSpPr>
        <p:spPr bwMode="auto">
          <a:xfrm>
            <a:off x="8053388" y="2438400"/>
            <a:ext cx="71437" cy="52388"/>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81" name="Rectangle 193"/>
          <p:cNvSpPr>
            <a:spLocks noChangeArrowheads="1"/>
          </p:cNvSpPr>
          <p:nvPr/>
        </p:nvSpPr>
        <p:spPr bwMode="auto">
          <a:xfrm>
            <a:off x="8104188" y="2517775"/>
            <a:ext cx="71437" cy="52388"/>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82" name="Rectangle 194"/>
          <p:cNvSpPr>
            <a:spLocks noChangeArrowheads="1"/>
          </p:cNvSpPr>
          <p:nvPr/>
        </p:nvSpPr>
        <p:spPr bwMode="auto">
          <a:xfrm>
            <a:off x="8091488" y="2473325"/>
            <a:ext cx="71437" cy="52388"/>
          </a:xfrm>
          <a:prstGeom prst="rect">
            <a:avLst/>
          </a:prstGeom>
          <a:solidFill>
            <a:srgbClr val="67676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83" name="Rectangle 195"/>
          <p:cNvSpPr>
            <a:spLocks noChangeArrowheads="1"/>
          </p:cNvSpPr>
          <p:nvPr/>
        </p:nvSpPr>
        <p:spPr bwMode="auto">
          <a:xfrm>
            <a:off x="8093075" y="2425700"/>
            <a:ext cx="41275" cy="57150"/>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84" name="Line 196"/>
          <p:cNvSpPr>
            <a:spLocks noChangeShapeType="1"/>
          </p:cNvSpPr>
          <p:nvPr/>
        </p:nvSpPr>
        <p:spPr bwMode="auto">
          <a:xfrm>
            <a:off x="8089900" y="2428875"/>
            <a:ext cx="6032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85" name="Freeform 197"/>
          <p:cNvSpPr>
            <a:spLocks/>
          </p:cNvSpPr>
          <p:nvPr/>
        </p:nvSpPr>
        <p:spPr bwMode="auto">
          <a:xfrm>
            <a:off x="8147050" y="2454275"/>
            <a:ext cx="36513" cy="80963"/>
          </a:xfrm>
          <a:custGeom>
            <a:avLst/>
            <a:gdLst>
              <a:gd name="T0" fmla="*/ 0 w 23"/>
              <a:gd name="T1" fmla="*/ 0 h 51"/>
              <a:gd name="T2" fmla="*/ 2 w 23"/>
              <a:gd name="T3" fmla="*/ 8 h 51"/>
              <a:gd name="T4" fmla="*/ 4 w 23"/>
              <a:gd name="T5" fmla="*/ 14 h 51"/>
              <a:gd name="T6" fmla="*/ 8 w 23"/>
              <a:gd name="T7" fmla="*/ 20 h 51"/>
              <a:gd name="T8" fmla="*/ 12 w 23"/>
              <a:gd name="T9" fmla="*/ 26 h 51"/>
              <a:gd name="T10" fmla="*/ 14 w 23"/>
              <a:gd name="T11" fmla="*/ 32 h 51"/>
              <a:gd name="T12" fmla="*/ 18 w 23"/>
              <a:gd name="T13" fmla="*/ 38 h 51"/>
              <a:gd name="T14" fmla="*/ 20 w 23"/>
              <a:gd name="T15" fmla="*/ 44 h 51"/>
              <a:gd name="T16" fmla="*/ 22 w 23"/>
              <a:gd name="T17" fmla="*/ 5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51">
                <a:moveTo>
                  <a:pt x="0" y="0"/>
                </a:moveTo>
                <a:lnTo>
                  <a:pt x="2" y="8"/>
                </a:lnTo>
                <a:lnTo>
                  <a:pt x="4" y="14"/>
                </a:lnTo>
                <a:lnTo>
                  <a:pt x="8" y="20"/>
                </a:lnTo>
                <a:lnTo>
                  <a:pt x="12" y="26"/>
                </a:lnTo>
                <a:lnTo>
                  <a:pt x="14" y="32"/>
                </a:lnTo>
                <a:lnTo>
                  <a:pt x="18" y="38"/>
                </a:lnTo>
                <a:lnTo>
                  <a:pt x="20" y="44"/>
                </a:lnTo>
                <a:lnTo>
                  <a:pt x="22" y="5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5286" name="Rectangle 198"/>
          <p:cNvSpPr>
            <a:spLocks noChangeArrowheads="1"/>
          </p:cNvSpPr>
          <p:nvPr/>
        </p:nvSpPr>
        <p:spPr bwMode="auto">
          <a:xfrm>
            <a:off x="8151813" y="2538413"/>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87" name="Line 199"/>
          <p:cNvSpPr>
            <a:spLocks noChangeShapeType="1"/>
          </p:cNvSpPr>
          <p:nvPr/>
        </p:nvSpPr>
        <p:spPr bwMode="auto">
          <a:xfrm>
            <a:off x="8158163" y="2532063"/>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88" name="Line 200"/>
          <p:cNvSpPr>
            <a:spLocks noChangeShapeType="1"/>
          </p:cNvSpPr>
          <p:nvPr/>
        </p:nvSpPr>
        <p:spPr bwMode="auto">
          <a:xfrm>
            <a:off x="8158163" y="2586038"/>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89" name="Line 201"/>
          <p:cNvSpPr>
            <a:spLocks noChangeShapeType="1"/>
          </p:cNvSpPr>
          <p:nvPr/>
        </p:nvSpPr>
        <p:spPr bwMode="auto">
          <a:xfrm flipV="1">
            <a:off x="8143875" y="2530475"/>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90" name="Line 202"/>
          <p:cNvSpPr>
            <a:spLocks noChangeShapeType="1"/>
          </p:cNvSpPr>
          <p:nvPr/>
        </p:nvSpPr>
        <p:spPr bwMode="auto">
          <a:xfrm flipV="1">
            <a:off x="8201025" y="2530475"/>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91" name="Rectangle 203"/>
          <p:cNvSpPr>
            <a:spLocks noChangeArrowheads="1"/>
          </p:cNvSpPr>
          <p:nvPr/>
        </p:nvSpPr>
        <p:spPr bwMode="auto">
          <a:xfrm>
            <a:off x="8088313" y="2484438"/>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92" name="Line 204"/>
          <p:cNvSpPr>
            <a:spLocks noChangeShapeType="1"/>
          </p:cNvSpPr>
          <p:nvPr/>
        </p:nvSpPr>
        <p:spPr bwMode="auto">
          <a:xfrm>
            <a:off x="8094663" y="2478088"/>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93" name="Line 205"/>
          <p:cNvSpPr>
            <a:spLocks noChangeShapeType="1"/>
          </p:cNvSpPr>
          <p:nvPr/>
        </p:nvSpPr>
        <p:spPr bwMode="auto">
          <a:xfrm>
            <a:off x="8094663" y="2532063"/>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94" name="Line 206"/>
          <p:cNvSpPr>
            <a:spLocks noChangeShapeType="1"/>
          </p:cNvSpPr>
          <p:nvPr/>
        </p:nvSpPr>
        <p:spPr bwMode="auto">
          <a:xfrm flipV="1">
            <a:off x="8080375" y="2476500"/>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95" name="Line 207"/>
          <p:cNvSpPr>
            <a:spLocks noChangeShapeType="1"/>
          </p:cNvSpPr>
          <p:nvPr/>
        </p:nvSpPr>
        <p:spPr bwMode="auto">
          <a:xfrm flipV="1">
            <a:off x="8137525" y="2476500"/>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96" name="Line 208"/>
          <p:cNvSpPr>
            <a:spLocks noChangeShapeType="1"/>
          </p:cNvSpPr>
          <p:nvPr/>
        </p:nvSpPr>
        <p:spPr bwMode="auto">
          <a:xfrm>
            <a:off x="5343525" y="23209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97" name="Rectangle 209"/>
          <p:cNvSpPr>
            <a:spLocks noChangeArrowheads="1"/>
          </p:cNvSpPr>
          <p:nvPr/>
        </p:nvSpPr>
        <p:spPr bwMode="auto">
          <a:xfrm>
            <a:off x="1000125" y="3629025"/>
            <a:ext cx="155575" cy="130175"/>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98" name="Rectangle 210"/>
          <p:cNvSpPr>
            <a:spLocks noChangeArrowheads="1"/>
          </p:cNvSpPr>
          <p:nvPr/>
        </p:nvSpPr>
        <p:spPr bwMode="auto">
          <a:xfrm>
            <a:off x="6010275" y="3651250"/>
            <a:ext cx="193675" cy="195263"/>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299" name="Rectangle 211"/>
          <p:cNvSpPr>
            <a:spLocks noChangeArrowheads="1"/>
          </p:cNvSpPr>
          <p:nvPr/>
        </p:nvSpPr>
        <p:spPr bwMode="auto">
          <a:xfrm>
            <a:off x="7597775" y="2638425"/>
            <a:ext cx="95250" cy="160338"/>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00" name="Rectangle 212"/>
          <p:cNvSpPr>
            <a:spLocks noChangeArrowheads="1"/>
          </p:cNvSpPr>
          <p:nvPr/>
        </p:nvSpPr>
        <p:spPr bwMode="auto">
          <a:xfrm>
            <a:off x="7691438" y="2765425"/>
            <a:ext cx="134937" cy="147638"/>
          </a:xfrm>
          <a:prstGeom prst="rect">
            <a:avLst/>
          </a:prstGeom>
          <a:solidFill>
            <a:srgbClr val="0303B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01" name="Rectangle 213"/>
          <p:cNvSpPr>
            <a:spLocks noChangeArrowheads="1"/>
          </p:cNvSpPr>
          <p:nvPr/>
        </p:nvSpPr>
        <p:spPr bwMode="auto">
          <a:xfrm>
            <a:off x="977900" y="3746500"/>
            <a:ext cx="104775" cy="111125"/>
          </a:xfrm>
          <a:prstGeom prst="rect">
            <a:avLst/>
          </a:prstGeom>
          <a:solidFill>
            <a:srgbClr val="0303B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02" name="Rectangle 214"/>
          <p:cNvSpPr>
            <a:spLocks noChangeArrowheads="1"/>
          </p:cNvSpPr>
          <p:nvPr/>
        </p:nvSpPr>
        <p:spPr bwMode="auto">
          <a:xfrm>
            <a:off x="1098550" y="3749675"/>
            <a:ext cx="38100" cy="50800"/>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03" name="Rectangle 215"/>
          <p:cNvSpPr>
            <a:spLocks noChangeArrowheads="1"/>
          </p:cNvSpPr>
          <p:nvPr/>
        </p:nvSpPr>
        <p:spPr bwMode="auto">
          <a:xfrm>
            <a:off x="1041400" y="3717925"/>
            <a:ext cx="38100" cy="50800"/>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04" name="Rectangle 216"/>
          <p:cNvSpPr>
            <a:spLocks noChangeArrowheads="1"/>
          </p:cNvSpPr>
          <p:nvPr/>
        </p:nvSpPr>
        <p:spPr bwMode="auto">
          <a:xfrm>
            <a:off x="977900" y="3733800"/>
            <a:ext cx="88900" cy="111125"/>
          </a:xfrm>
          <a:prstGeom prst="rect">
            <a:avLst/>
          </a:prstGeom>
          <a:solidFill>
            <a:srgbClr val="0303B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05" name="Rectangle 217"/>
          <p:cNvSpPr>
            <a:spLocks noChangeArrowheads="1"/>
          </p:cNvSpPr>
          <p:nvPr/>
        </p:nvSpPr>
        <p:spPr bwMode="auto">
          <a:xfrm>
            <a:off x="1054100" y="3781425"/>
            <a:ext cx="88900" cy="111125"/>
          </a:xfrm>
          <a:prstGeom prst="rect">
            <a:avLst/>
          </a:prstGeom>
          <a:solidFill>
            <a:srgbClr val="0303B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06" name="Freeform 218"/>
          <p:cNvSpPr>
            <a:spLocks/>
          </p:cNvSpPr>
          <p:nvPr/>
        </p:nvSpPr>
        <p:spPr bwMode="auto">
          <a:xfrm>
            <a:off x="962025" y="3717925"/>
            <a:ext cx="106363" cy="26988"/>
          </a:xfrm>
          <a:custGeom>
            <a:avLst/>
            <a:gdLst>
              <a:gd name="T0" fmla="*/ 0 w 67"/>
              <a:gd name="T1" fmla="*/ 0 h 17"/>
              <a:gd name="T2" fmla="*/ 30 w 67"/>
              <a:gd name="T3" fmla="*/ 6 h 17"/>
              <a:gd name="T4" fmla="*/ 30 w 67"/>
              <a:gd name="T5" fmla="*/ 6 h 17"/>
              <a:gd name="T6" fmla="*/ 66 w 67"/>
              <a:gd name="T7" fmla="*/ 16 h 17"/>
            </a:gdLst>
            <a:ahLst/>
            <a:cxnLst>
              <a:cxn ang="0">
                <a:pos x="T0" y="T1"/>
              </a:cxn>
              <a:cxn ang="0">
                <a:pos x="T2" y="T3"/>
              </a:cxn>
              <a:cxn ang="0">
                <a:pos x="T4" y="T5"/>
              </a:cxn>
              <a:cxn ang="0">
                <a:pos x="T6" y="T7"/>
              </a:cxn>
            </a:cxnLst>
            <a:rect l="0" t="0" r="r" b="b"/>
            <a:pathLst>
              <a:path w="67" h="17">
                <a:moveTo>
                  <a:pt x="0" y="0"/>
                </a:moveTo>
                <a:lnTo>
                  <a:pt x="30" y="6"/>
                </a:lnTo>
                <a:lnTo>
                  <a:pt x="30" y="6"/>
                </a:lnTo>
                <a:lnTo>
                  <a:pt x="66" y="1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5307" name="Rectangle 219"/>
          <p:cNvSpPr>
            <a:spLocks noChangeArrowheads="1"/>
          </p:cNvSpPr>
          <p:nvPr/>
        </p:nvSpPr>
        <p:spPr bwMode="auto">
          <a:xfrm>
            <a:off x="1054100" y="3759200"/>
            <a:ext cx="44450" cy="44450"/>
          </a:xfrm>
          <a:prstGeom prst="rect">
            <a:avLst/>
          </a:prstGeom>
          <a:solidFill>
            <a:srgbClr val="0303B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08" name="Freeform 220"/>
          <p:cNvSpPr>
            <a:spLocks/>
          </p:cNvSpPr>
          <p:nvPr/>
        </p:nvSpPr>
        <p:spPr bwMode="auto">
          <a:xfrm>
            <a:off x="1016000" y="3733800"/>
            <a:ext cx="150813" cy="87313"/>
          </a:xfrm>
          <a:custGeom>
            <a:avLst/>
            <a:gdLst>
              <a:gd name="T0" fmla="*/ 0 w 95"/>
              <a:gd name="T1" fmla="*/ 0 h 55"/>
              <a:gd name="T2" fmla="*/ 10 w 95"/>
              <a:gd name="T3" fmla="*/ 0 h 55"/>
              <a:gd name="T4" fmla="*/ 16 w 95"/>
              <a:gd name="T5" fmla="*/ 2 h 55"/>
              <a:gd name="T6" fmla="*/ 22 w 95"/>
              <a:gd name="T7" fmla="*/ 4 h 55"/>
              <a:gd name="T8" fmla="*/ 28 w 95"/>
              <a:gd name="T9" fmla="*/ 8 h 55"/>
              <a:gd name="T10" fmla="*/ 34 w 95"/>
              <a:gd name="T11" fmla="*/ 12 h 55"/>
              <a:gd name="T12" fmla="*/ 40 w 95"/>
              <a:gd name="T13" fmla="*/ 14 h 55"/>
              <a:gd name="T14" fmla="*/ 46 w 95"/>
              <a:gd name="T15" fmla="*/ 18 h 55"/>
              <a:gd name="T16" fmla="*/ 52 w 95"/>
              <a:gd name="T17" fmla="*/ 22 h 55"/>
              <a:gd name="T18" fmla="*/ 58 w 95"/>
              <a:gd name="T19" fmla="*/ 26 h 55"/>
              <a:gd name="T20" fmla="*/ 64 w 95"/>
              <a:gd name="T21" fmla="*/ 28 h 55"/>
              <a:gd name="T22" fmla="*/ 70 w 95"/>
              <a:gd name="T23" fmla="*/ 32 h 55"/>
              <a:gd name="T24" fmla="*/ 76 w 95"/>
              <a:gd name="T25" fmla="*/ 34 h 55"/>
              <a:gd name="T26" fmla="*/ 82 w 95"/>
              <a:gd name="T27" fmla="*/ 38 h 55"/>
              <a:gd name="T28" fmla="*/ 84 w 95"/>
              <a:gd name="T29" fmla="*/ 44 h 55"/>
              <a:gd name="T30" fmla="*/ 88 w 95"/>
              <a:gd name="T31" fmla="*/ 50 h 55"/>
              <a:gd name="T32" fmla="*/ 94 w 95"/>
              <a:gd name="T33" fmla="*/ 5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55">
                <a:moveTo>
                  <a:pt x="0" y="0"/>
                </a:moveTo>
                <a:lnTo>
                  <a:pt x="10" y="0"/>
                </a:lnTo>
                <a:lnTo>
                  <a:pt x="16" y="2"/>
                </a:lnTo>
                <a:lnTo>
                  <a:pt x="22" y="4"/>
                </a:lnTo>
                <a:lnTo>
                  <a:pt x="28" y="8"/>
                </a:lnTo>
                <a:lnTo>
                  <a:pt x="34" y="12"/>
                </a:lnTo>
                <a:lnTo>
                  <a:pt x="40" y="14"/>
                </a:lnTo>
                <a:lnTo>
                  <a:pt x="46" y="18"/>
                </a:lnTo>
                <a:lnTo>
                  <a:pt x="52" y="22"/>
                </a:lnTo>
                <a:lnTo>
                  <a:pt x="58" y="26"/>
                </a:lnTo>
                <a:lnTo>
                  <a:pt x="64" y="28"/>
                </a:lnTo>
                <a:lnTo>
                  <a:pt x="70" y="32"/>
                </a:lnTo>
                <a:lnTo>
                  <a:pt x="76" y="34"/>
                </a:lnTo>
                <a:lnTo>
                  <a:pt x="82" y="38"/>
                </a:lnTo>
                <a:lnTo>
                  <a:pt x="84" y="44"/>
                </a:lnTo>
                <a:lnTo>
                  <a:pt x="88" y="50"/>
                </a:lnTo>
                <a:lnTo>
                  <a:pt x="94" y="5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5309" name="Rectangle 221"/>
          <p:cNvSpPr>
            <a:spLocks noChangeArrowheads="1"/>
          </p:cNvSpPr>
          <p:nvPr/>
        </p:nvSpPr>
        <p:spPr bwMode="auto">
          <a:xfrm>
            <a:off x="1076325" y="36798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10" name="Line 222"/>
          <p:cNvSpPr>
            <a:spLocks noChangeShapeType="1"/>
          </p:cNvSpPr>
          <p:nvPr/>
        </p:nvSpPr>
        <p:spPr bwMode="auto">
          <a:xfrm>
            <a:off x="1082675" y="36734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11" name="Line 223"/>
          <p:cNvSpPr>
            <a:spLocks noChangeShapeType="1"/>
          </p:cNvSpPr>
          <p:nvPr/>
        </p:nvSpPr>
        <p:spPr bwMode="auto">
          <a:xfrm>
            <a:off x="1082675" y="37274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12" name="Line 224"/>
          <p:cNvSpPr>
            <a:spLocks noChangeShapeType="1"/>
          </p:cNvSpPr>
          <p:nvPr/>
        </p:nvSpPr>
        <p:spPr bwMode="auto">
          <a:xfrm flipV="1">
            <a:off x="1068388" y="36718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13" name="Line 225"/>
          <p:cNvSpPr>
            <a:spLocks noChangeShapeType="1"/>
          </p:cNvSpPr>
          <p:nvPr/>
        </p:nvSpPr>
        <p:spPr bwMode="auto">
          <a:xfrm flipV="1">
            <a:off x="1125538" y="36718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14" name="Rectangle 226"/>
          <p:cNvSpPr>
            <a:spLocks noChangeArrowheads="1"/>
          </p:cNvSpPr>
          <p:nvPr/>
        </p:nvSpPr>
        <p:spPr bwMode="auto">
          <a:xfrm>
            <a:off x="6108700" y="373380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15" name="Line 227"/>
          <p:cNvSpPr>
            <a:spLocks noChangeShapeType="1"/>
          </p:cNvSpPr>
          <p:nvPr/>
        </p:nvSpPr>
        <p:spPr bwMode="auto">
          <a:xfrm>
            <a:off x="6115050" y="37274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16" name="Line 228"/>
          <p:cNvSpPr>
            <a:spLocks noChangeShapeType="1"/>
          </p:cNvSpPr>
          <p:nvPr/>
        </p:nvSpPr>
        <p:spPr bwMode="auto">
          <a:xfrm>
            <a:off x="6115050" y="37814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17" name="Line 229"/>
          <p:cNvSpPr>
            <a:spLocks noChangeShapeType="1"/>
          </p:cNvSpPr>
          <p:nvPr/>
        </p:nvSpPr>
        <p:spPr bwMode="auto">
          <a:xfrm flipV="1">
            <a:off x="6100763" y="37258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18" name="Line 230"/>
          <p:cNvSpPr>
            <a:spLocks noChangeShapeType="1"/>
          </p:cNvSpPr>
          <p:nvPr/>
        </p:nvSpPr>
        <p:spPr bwMode="auto">
          <a:xfrm flipV="1">
            <a:off x="6157913" y="37258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19" name="Rectangle 231"/>
          <p:cNvSpPr>
            <a:spLocks noChangeArrowheads="1"/>
          </p:cNvSpPr>
          <p:nvPr/>
        </p:nvSpPr>
        <p:spPr bwMode="auto">
          <a:xfrm>
            <a:off x="962025" y="36163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20" name="Line 232"/>
          <p:cNvSpPr>
            <a:spLocks noChangeShapeType="1"/>
          </p:cNvSpPr>
          <p:nvPr/>
        </p:nvSpPr>
        <p:spPr bwMode="auto">
          <a:xfrm>
            <a:off x="968375" y="36099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21" name="Line 233"/>
          <p:cNvSpPr>
            <a:spLocks noChangeShapeType="1"/>
          </p:cNvSpPr>
          <p:nvPr/>
        </p:nvSpPr>
        <p:spPr bwMode="auto">
          <a:xfrm>
            <a:off x="968375" y="36639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22" name="Line 234"/>
          <p:cNvSpPr>
            <a:spLocks noChangeShapeType="1"/>
          </p:cNvSpPr>
          <p:nvPr/>
        </p:nvSpPr>
        <p:spPr bwMode="auto">
          <a:xfrm flipV="1">
            <a:off x="954088" y="36083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23" name="Line 235"/>
          <p:cNvSpPr>
            <a:spLocks noChangeShapeType="1"/>
          </p:cNvSpPr>
          <p:nvPr/>
        </p:nvSpPr>
        <p:spPr bwMode="auto">
          <a:xfrm flipV="1">
            <a:off x="1011238" y="36083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24" name="Rectangle 236"/>
          <p:cNvSpPr>
            <a:spLocks noChangeArrowheads="1"/>
          </p:cNvSpPr>
          <p:nvPr/>
        </p:nvSpPr>
        <p:spPr bwMode="auto">
          <a:xfrm>
            <a:off x="1133475" y="37369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25" name="Line 237"/>
          <p:cNvSpPr>
            <a:spLocks noChangeShapeType="1"/>
          </p:cNvSpPr>
          <p:nvPr/>
        </p:nvSpPr>
        <p:spPr bwMode="auto">
          <a:xfrm>
            <a:off x="1139825" y="37306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26" name="Line 238"/>
          <p:cNvSpPr>
            <a:spLocks noChangeShapeType="1"/>
          </p:cNvSpPr>
          <p:nvPr/>
        </p:nvSpPr>
        <p:spPr bwMode="auto">
          <a:xfrm>
            <a:off x="1139825" y="37846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27" name="Line 239"/>
          <p:cNvSpPr>
            <a:spLocks noChangeShapeType="1"/>
          </p:cNvSpPr>
          <p:nvPr/>
        </p:nvSpPr>
        <p:spPr bwMode="auto">
          <a:xfrm flipV="1">
            <a:off x="1125538" y="37290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28" name="Line 240"/>
          <p:cNvSpPr>
            <a:spLocks noChangeShapeType="1"/>
          </p:cNvSpPr>
          <p:nvPr/>
        </p:nvSpPr>
        <p:spPr bwMode="auto">
          <a:xfrm flipV="1">
            <a:off x="1182688" y="37290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29" name="Rectangle 241"/>
          <p:cNvSpPr>
            <a:spLocks noChangeArrowheads="1"/>
          </p:cNvSpPr>
          <p:nvPr/>
        </p:nvSpPr>
        <p:spPr bwMode="auto">
          <a:xfrm>
            <a:off x="7673975" y="2667000"/>
            <a:ext cx="60325" cy="101600"/>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30" name="Line 242"/>
          <p:cNvSpPr>
            <a:spLocks noChangeShapeType="1"/>
          </p:cNvSpPr>
          <p:nvPr/>
        </p:nvSpPr>
        <p:spPr bwMode="auto">
          <a:xfrm>
            <a:off x="7591425" y="2632075"/>
            <a:ext cx="114300" cy="31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31" name="Rectangle 243"/>
          <p:cNvSpPr>
            <a:spLocks noChangeArrowheads="1"/>
          </p:cNvSpPr>
          <p:nvPr/>
        </p:nvSpPr>
        <p:spPr bwMode="auto">
          <a:xfrm>
            <a:off x="7588250" y="27273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32" name="Line 244"/>
          <p:cNvSpPr>
            <a:spLocks noChangeShapeType="1"/>
          </p:cNvSpPr>
          <p:nvPr/>
        </p:nvSpPr>
        <p:spPr bwMode="auto">
          <a:xfrm>
            <a:off x="7594600" y="27209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33" name="Line 245"/>
          <p:cNvSpPr>
            <a:spLocks noChangeShapeType="1"/>
          </p:cNvSpPr>
          <p:nvPr/>
        </p:nvSpPr>
        <p:spPr bwMode="auto">
          <a:xfrm>
            <a:off x="7594600" y="27749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34" name="Line 246"/>
          <p:cNvSpPr>
            <a:spLocks noChangeShapeType="1"/>
          </p:cNvSpPr>
          <p:nvPr/>
        </p:nvSpPr>
        <p:spPr bwMode="auto">
          <a:xfrm flipV="1">
            <a:off x="7580313" y="27193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35" name="Line 247"/>
          <p:cNvSpPr>
            <a:spLocks noChangeShapeType="1"/>
          </p:cNvSpPr>
          <p:nvPr/>
        </p:nvSpPr>
        <p:spPr bwMode="auto">
          <a:xfrm flipV="1">
            <a:off x="7637463" y="27193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36" name="Rectangle 248"/>
          <p:cNvSpPr>
            <a:spLocks noChangeArrowheads="1"/>
          </p:cNvSpPr>
          <p:nvPr/>
        </p:nvSpPr>
        <p:spPr bwMode="auto">
          <a:xfrm>
            <a:off x="7562850" y="26479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37" name="Line 249"/>
          <p:cNvSpPr>
            <a:spLocks noChangeShapeType="1"/>
          </p:cNvSpPr>
          <p:nvPr/>
        </p:nvSpPr>
        <p:spPr bwMode="auto">
          <a:xfrm>
            <a:off x="7569200" y="26416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38" name="Line 250"/>
          <p:cNvSpPr>
            <a:spLocks noChangeShapeType="1"/>
          </p:cNvSpPr>
          <p:nvPr/>
        </p:nvSpPr>
        <p:spPr bwMode="auto">
          <a:xfrm>
            <a:off x="7569200" y="26955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39" name="Line 251"/>
          <p:cNvSpPr>
            <a:spLocks noChangeShapeType="1"/>
          </p:cNvSpPr>
          <p:nvPr/>
        </p:nvSpPr>
        <p:spPr bwMode="auto">
          <a:xfrm flipV="1">
            <a:off x="7554913" y="2640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40" name="Line 252"/>
          <p:cNvSpPr>
            <a:spLocks noChangeShapeType="1"/>
          </p:cNvSpPr>
          <p:nvPr/>
        </p:nvSpPr>
        <p:spPr bwMode="auto">
          <a:xfrm flipV="1">
            <a:off x="7612063" y="2640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41" name="Rectangle 253"/>
          <p:cNvSpPr>
            <a:spLocks noChangeArrowheads="1"/>
          </p:cNvSpPr>
          <p:nvPr/>
        </p:nvSpPr>
        <p:spPr bwMode="auto">
          <a:xfrm>
            <a:off x="7870825" y="26860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42" name="Line 254"/>
          <p:cNvSpPr>
            <a:spLocks noChangeShapeType="1"/>
          </p:cNvSpPr>
          <p:nvPr/>
        </p:nvSpPr>
        <p:spPr bwMode="auto">
          <a:xfrm>
            <a:off x="7877175" y="26797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43" name="Line 255"/>
          <p:cNvSpPr>
            <a:spLocks noChangeShapeType="1"/>
          </p:cNvSpPr>
          <p:nvPr/>
        </p:nvSpPr>
        <p:spPr bwMode="auto">
          <a:xfrm>
            <a:off x="7877175" y="27336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44" name="Line 256"/>
          <p:cNvSpPr>
            <a:spLocks noChangeShapeType="1"/>
          </p:cNvSpPr>
          <p:nvPr/>
        </p:nvSpPr>
        <p:spPr bwMode="auto">
          <a:xfrm flipV="1">
            <a:off x="7862888" y="26781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45" name="Line 257"/>
          <p:cNvSpPr>
            <a:spLocks noChangeShapeType="1"/>
          </p:cNvSpPr>
          <p:nvPr/>
        </p:nvSpPr>
        <p:spPr bwMode="auto">
          <a:xfrm flipV="1">
            <a:off x="7920038" y="26781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46" name="Rectangle 258"/>
          <p:cNvSpPr>
            <a:spLocks noChangeArrowheads="1"/>
          </p:cNvSpPr>
          <p:nvPr/>
        </p:nvSpPr>
        <p:spPr bwMode="auto">
          <a:xfrm>
            <a:off x="7667625" y="27019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47" name="Line 259"/>
          <p:cNvSpPr>
            <a:spLocks noChangeShapeType="1"/>
          </p:cNvSpPr>
          <p:nvPr/>
        </p:nvSpPr>
        <p:spPr bwMode="auto">
          <a:xfrm>
            <a:off x="7673975" y="2695575"/>
            <a:ext cx="444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48" name="Line 260"/>
          <p:cNvSpPr>
            <a:spLocks noChangeShapeType="1"/>
          </p:cNvSpPr>
          <p:nvPr/>
        </p:nvSpPr>
        <p:spPr bwMode="auto">
          <a:xfrm>
            <a:off x="7673975" y="27495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49" name="Line 261"/>
          <p:cNvSpPr>
            <a:spLocks noChangeShapeType="1"/>
          </p:cNvSpPr>
          <p:nvPr/>
        </p:nvSpPr>
        <p:spPr bwMode="auto">
          <a:xfrm flipV="1">
            <a:off x="7659688" y="26939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50" name="Line 262"/>
          <p:cNvSpPr>
            <a:spLocks noChangeShapeType="1"/>
          </p:cNvSpPr>
          <p:nvPr/>
        </p:nvSpPr>
        <p:spPr bwMode="auto">
          <a:xfrm flipV="1">
            <a:off x="7716838" y="26939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51" name="Rectangle 263"/>
          <p:cNvSpPr>
            <a:spLocks noChangeArrowheads="1"/>
          </p:cNvSpPr>
          <p:nvPr/>
        </p:nvSpPr>
        <p:spPr bwMode="auto">
          <a:xfrm>
            <a:off x="7400925" y="294640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52" name="Line 264"/>
          <p:cNvSpPr>
            <a:spLocks noChangeShapeType="1"/>
          </p:cNvSpPr>
          <p:nvPr/>
        </p:nvSpPr>
        <p:spPr bwMode="auto">
          <a:xfrm>
            <a:off x="7407275" y="29400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53" name="Line 265"/>
          <p:cNvSpPr>
            <a:spLocks noChangeShapeType="1"/>
          </p:cNvSpPr>
          <p:nvPr/>
        </p:nvSpPr>
        <p:spPr bwMode="auto">
          <a:xfrm>
            <a:off x="7407275" y="29940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54" name="Line 266"/>
          <p:cNvSpPr>
            <a:spLocks noChangeShapeType="1"/>
          </p:cNvSpPr>
          <p:nvPr/>
        </p:nvSpPr>
        <p:spPr bwMode="auto">
          <a:xfrm flipV="1">
            <a:off x="7392988" y="29384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55" name="Line 267"/>
          <p:cNvSpPr>
            <a:spLocks noChangeShapeType="1"/>
          </p:cNvSpPr>
          <p:nvPr/>
        </p:nvSpPr>
        <p:spPr bwMode="auto">
          <a:xfrm flipV="1">
            <a:off x="7450138" y="29384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56" name="Rectangle 268"/>
          <p:cNvSpPr>
            <a:spLocks noChangeArrowheads="1"/>
          </p:cNvSpPr>
          <p:nvPr/>
        </p:nvSpPr>
        <p:spPr bwMode="auto">
          <a:xfrm>
            <a:off x="7705725" y="264160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57" name="Line 269"/>
          <p:cNvSpPr>
            <a:spLocks noChangeShapeType="1"/>
          </p:cNvSpPr>
          <p:nvPr/>
        </p:nvSpPr>
        <p:spPr bwMode="auto">
          <a:xfrm>
            <a:off x="7712075" y="26352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58" name="Line 270"/>
          <p:cNvSpPr>
            <a:spLocks noChangeShapeType="1"/>
          </p:cNvSpPr>
          <p:nvPr/>
        </p:nvSpPr>
        <p:spPr bwMode="auto">
          <a:xfrm>
            <a:off x="7712075" y="26892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59" name="Line 271"/>
          <p:cNvSpPr>
            <a:spLocks noChangeShapeType="1"/>
          </p:cNvSpPr>
          <p:nvPr/>
        </p:nvSpPr>
        <p:spPr bwMode="auto">
          <a:xfrm flipV="1">
            <a:off x="7697788" y="26336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60" name="Line 272"/>
          <p:cNvSpPr>
            <a:spLocks noChangeShapeType="1"/>
          </p:cNvSpPr>
          <p:nvPr/>
        </p:nvSpPr>
        <p:spPr bwMode="auto">
          <a:xfrm flipV="1">
            <a:off x="7754938" y="26336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61" name="Rectangle 273"/>
          <p:cNvSpPr>
            <a:spLocks noChangeArrowheads="1"/>
          </p:cNvSpPr>
          <p:nvPr/>
        </p:nvSpPr>
        <p:spPr bwMode="auto">
          <a:xfrm>
            <a:off x="7673975" y="27654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62" name="Line 274"/>
          <p:cNvSpPr>
            <a:spLocks noChangeShapeType="1"/>
          </p:cNvSpPr>
          <p:nvPr/>
        </p:nvSpPr>
        <p:spPr bwMode="auto">
          <a:xfrm>
            <a:off x="7680325" y="27590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63" name="Line 275"/>
          <p:cNvSpPr>
            <a:spLocks noChangeShapeType="1"/>
          </p:cNvSpPr>
          <p:nvPr/>
        </p:nvSpPr>
        <p:spPr bwMode="auto">
          <a:xfrm>
            <a:off x="7680325" y="28130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64" name="Line 276"/>
          <p:cNvSpPr>
            <a:spLocks noChangeShapeType="1"/>
          </p:cNvSpPr>
          <p:nvPr/>
        </p:nvSpPr>
        <p:spPr bwMode="auto">
          <a:xfrm flipV="1">
            <a:off x="7666038" y="27574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65" name="Line 277"/>
          <p:cNvSpPr>
            <a:spLocks noChangeShapeType="1"/>
          </p:cNvSpPr>
          <p:nvPr/>
        </p:nvSpPr>
        <p:spPr bwMode="auto">
          <a:xfrm flipV="1">
            <a:off x="7723188" y="27574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66" name="Rectangle 278"/>
          <p:cNvSpPr>
            <a:spLocks noChangeArrowheads="1"/>
          </p:cNvSpPr>
          <p:nvPr/>
        </p:nvSpPr>
        <p:spPr bwMode="auto">
          <a:xfrm>
            <a:off x="7286625" y="4083050"/>
            <a:ext cx="1762125" cy="1365250"/>
          </a:xfrm>
          <a:prstGeom prst="rect">
            <a:avLst/>
          </a:prstGeom>
          <a:solidFill>
            <a:srgbClr val="0303B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67" name="Rectangle 279"/>
          <p:cNvSpPr>
            <a:spLocks noChangeArrowheads="1"/>
          </p:cNvSpPr>
          <p:nvPr/>
        </p:nvSpPr>
        <p:spPr bwMode="auto">
          <a:xfrm>
            <a:off x="5832475" y="2887663"/>
            <a:ext cx="25400" cy="109537"/>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68" name="Rectangle 280"/>
          <p:cNvSpPr>
            <a:spLocks noChangeArrowheads="1"/>
          </p:cNvSpPr>
          <p:nvPr/>
        </p:nvSpPr>
        <p:spPr bwMode="auto">
          <a:xfrm>
            <a:off x="7651750" y="3962400"/>
            <a:ext cx="1292225" cy="584200"/>
          </a:xfrm>
          <a:prstGeom prst="rect">
            <a:avLst/>
          </a:prstGeom>
          <a:solidFill>
            <a:schemeClr val="bg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69" name="Rectangle 281"/>
          <p:cNvSpPr>
            <a:spLocks noChangeArrowheads="1"/>
          </p:cNvSpPr>
          <p:nvPr/>
        </p:nvSpPr>
        <p:spPr bwMode="auto">
          <a:xfrm>
            <a:off x="7767638" y="43021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70" name="Line 282"/>
          <p:cNvSpPr>
            <a:spLocks noChangeShapeType="1"/>
          </p:cNvSpPr>
          <p:nvPr/>
        </p:nvSpPr>
        <p:spPr bwMode="auto">
          <a:xfrm>
            <a:off x="7816850" y="40862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71" name="Line 283"/>
          <p:cNvSpPr>
            <a:spLocks noChangeShapeType="1"/>
          </p:cNvSpPr>
          <p:nvPr/>
        </p:nvSpPr>
        <p:spPr bwMode="auto">
          <a:xfrm>
            <a:off x="7816850" y="41402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72" name="Line 284"/>
          <p:cNvSpPr>
            <a:spLocks noChangeShapeType="1"/>
          </p:cNvSpPr>
          <p:nvPr/>
        </p:nvSpPr>
        <p:spPr bwMode="auto">
          <a:xfrm flipV="1">
            <a:off x="7802563" y="40846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73" name="Line 285"/>
          <p:cNvSpPr>
            <a:spLocks noChangeShapeType="1"/>
          </p:cNvSpPr>
          <p:nvPr/>
        </p:nvSpPr>
        <p:spPr bwMode="auto">
          <a:xfrm flipV="1">
            <a:off x="7864475" y="4089400"/>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74" name="Rectangle 286"/>
          <p:cNvSpPr>
            <a:spLocks noChangeArrowheads="1"/>
          </p:cNvSpPr>
          <p:nvPr/>
        </p:nvSpPr>
        <p:spPr bwMode="auto">
          <a:xfrm>
            <a:off x="7810500" y="4090988"/>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75" name="Rectangle 287"/>
          <p:cNvSpPr>
            <a:spLocks noChangeArrowheads="1"/>
          </p:cNvSpPr>
          <p:nvPr/>
        </p:nvSpPr>
        <p:spPr bwMode="auto">
          <a:xfrm>
            <a:off x="7986713" y="3981450"/>
            <a:ext cx="8239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b="1">
                <a:solidFill>
                  <a:srgbClr val="000000"/>
                </a:solidFill>
              </a:rPr>
              <a:t>Customer</a:t>
            </a:r>
          </a:p>
        </p:txBody>
      </p:sp>
      <p:sp>
        <p:nvSpPr>
          <p:cNvPr id="345376" name="Rectangle 288"/>
          <p:cNvSpPr>
            <a:spLocks noChangeArrowheads="1"/>
          </p:cNvSpPr>
          <p:nvPr/>
        </p:nvSpPr>
        <p:spPr bwMode="auto">
          <a:xfrm>
            <a:off x="7986713" y="4232275"/>
            <a:ext cx="400050"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b="1">
                <a:solidFill>
                  <a:srgbClr val="000000"/>
                </a:solidFill>
              </a:rPr>
              <a:t>DC</a:t>
            </a:r>
          </a:p>
        </p:txBody>
      </p:sp>
      <p:sp>
        <p:nvSpPr>
          <p:cNvPr id="345377" name="Rectangle 289"/>
          <p:cNvSpPr>
            <a:spLocks noChangeArrowheads="1"/>
          </p:cNvSpPr>
          <p:nvPr/>
        </p:nvSpPr>
        <p:spPr bwMode="auto">
          <a:xfrm>
            <a:off x="6350" y="520700"/>
            <a:ext cx="9118600" cy="501650"/>
          </a:xfrm>
          <a:prstGeom prst="rect">
            <a:avLst/>
          </a:prstGeom>
          <a:solidFill>
            <a:srgbClr val="0000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78" name="Rectangle 290"/>
          <p:cNvSpPr>
            <a:spLocks noChangeArrowheads="1"/>
          </p:cNvSpPr>
          <p:nvPr/>
        </p:nvSpPr>
        <p:spPr bwMode="auto">
          <a:xfrm>
            <a:off x="1588" y="4763"/>
            <a:ext cx="9128125" cy="106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sz="3200" b="1">
                <a:solidFill>
                  <a:schemeClr val="bg2"/>
                </a:solidFill>
                <a:effectLst>
                  <a:outerShdw blurRad="38100" dist="38100" dir="2700000" algn="tl">
                    <a:srgbClr val="C0C0C0"/>
                  </a:outerShdw>
                </a:effectLst>
              </a:rPr>
              <a:t>Where inventory needs to be for a one week order response time - typical results  --&gt; 1 DC</a:t>
            </a:r>
          </a:p>
        </p:txBody>
      </p:sp>
      <p:sp>
        <p:nvSpPr>
          <p:cNvPr id="345379" name="Rectangle 291"/>
          <p:cNvSpPr>
            <a:spLocks noChangeArrowheads="1"/>
          </p:cNvSpPr>
          <p:nvPr/>
        </p:nvSpPr>
        <p:spPr bwMode="auto">
          <a:xfrm>
            <a:off x="5405438" y="2590800"/>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380" name="Oval 292"/>
          <p:cNvSpPr>
            <a:spLocks noChangeArrowheads="1"/>
          </p:cNvSpPr>
          <p:nvPr/>
        </p:nvSpPr>
        <p:spPr bwMode="auto">
          <a:xfrm>
            <a:off x="0" y="152400"/>
            <a:ext cx="9118600" cy="6553200"/>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Slide Number Placeholder 3"/>
          <p:cNvSpPr>
            <a:spLocks noGrp="1"/>
          </p:cNvSpPr>
          <p:nvPr>
            <p:ph type="sldNum" sz="quarter" idx="10"/>
          </p:nvPr>
        </p:nvSpPr>
        <p:spPr/>
        <p:txBody>
          <a:bodyPr/>
          <a:lstStyle/>
          <a:p>
            <a:fld id="{C7322044-D86C-49E5-8EA9-A06BE7CDDFE7}" type="slidenum">
              <a:rPr lang="en-US" altLang="en-US"/>
              <a:pPr/>
              <a:t>26</a:t>
            </a:fld>
            <a:endParaRPr lang="en-US" altLang="en-US" sz="1400">
              <a:latin typeface="Times New Roman" pitchFamily="18" charset="0"/>
            </a:endParaRPr>
          </a:p>
        </p:txBody>
      </p:sp>
      <p:sp>
        <p:nvSpPr>
          <p:cNvPr id="347138" name="Rectangle 2"/>
          <p:cNvSpPr>
            <a:spLocks noGrp="1" noChangeArrowheads="1"/>
          </p:cNvSpPr>
          <p:nvPr>
            <p:ph type="title"/>
          </p:nvPr>
        </p:nvSpPr>
        <p:spPr>
          <a:xfrm>
            <a:off x="381000" y="266700"/>
            <a:ext cx="8458200" cy="438150"/>
          </a:xfrm>
          <a:ln/>
        </p:spPr>
        <p:txBody>
          <a:bodyPr/>
          <a:lstStyle/>
          <a:p>
            <a:endParaRPr lang="en-US" altLang="en-US"/>
          </a:p>
        </p:txBody>
      </p:sp>
      <p:sp>
        <p:nvSpPr>
          <p:cNvPr id="347139" name="Rectangle 3"/>
          <p:cNvSpPr>
            <a:spLocks noGrp="1" noChangeArrowheads="1"/>
          </p:cNvSpPr>
          <p:nvPr>
            <p:ph type="body" idx="1"/>
          </p:nvPr>
        </p:nvSpPr>
        <p:spPr>
          <a:xfrm>
            <a:off x="990600" y="1614488"/>
            <a:ext cx="7696200" cy="4579937"/>
          </a:xfrm>
          <a:ln/>
        </p:spPr>
        <p:txBody>
          <a:bodyPr/>
          <a:lstStyle/>
          <a:p>
            <a:endParaRPr lang="en-US" altLang="en-US"/>
          </a:p>
        </p:txBody>
      </p:sp>
      <p:pic>
        <p:nvPicPr>
          <p:cNvPr id="347140"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 y="-3175"/>
            <a:ext cx="9137650" cy="68453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7141" name="Rectangle 5"/>
          <p:cNvSpPr>
            <a:spLocks noChangeArrowheads="1"/>
          </p:cNvSpPr>
          <p:nvPr/>
        </p:nvSpPr>
        <p:spPr bwMode="auto">
          <a:xfrm>
            <a:off x="0" y="0"/>
            <a:ext cx="9131300" cy="549275"/>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42" name="Rectangle 6"/>
          <p:cNvSpPr>
            <a:spLocks noChangeArrowheads="1"/>
          </p:cNvSpPr>
          <p:nvPr/>
        </p:nvSpPr>
        <p:spPr bwMode="auto">
          <a:xfrm>
            <a:off x="4370388" y="4267200"/>
            <a:ext cx="179387" cy="142875"/>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43" name="Rectangle 7"/>
          <p:cNvSpPr>
            <a:spLocks noChangeArrowheads="1"/>
          </p:cNvSpPr>
          <p:nvPr/>
        </p:nvSpPr>
        <p:spPr bwMode="auto">
          <a:xfrm>
            <a:off x="5191125" y="43624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44" name="Line 8"/>
          <p:cNvSpPr>
            <a:spLocks noChangeShapeType="1"/>
          </p:cNvSpPr>
          <p:nvPr/>
        </p:nvSpPr>
        <p:spPr bwMode="auto">
          <a:xfrm>
            <a:off x="5197475" y="43561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45" name="Line 9"/>
          <p:cNvSpPr>
            <a:spLocks noChangeShapeType="1"/>
          </p:cNvSpPr>
          <p:nvPr/>
        </p:nvSpPr>
        <p:spPr bwMode="auto">
          <a:xfrm>
            <a:off x="5197475" y="44100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46" name="Line 10"/>
          <p:cNvSpPr>
            <a:spLocks noChangeShapeType="1"/>
          </p:cNvSpPr>
          <p:nvPr/>
        </p:nvSpPr>
        <p:spPr bwMode="auto">
          <a:xfrm flipV="1">
            <a:off x="5183188" y="43545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47" name="Line 11"/>
          <p:cNvSpPr>
            <a:spLocks noChangeShapeType="1"/>
          </p:cNvSpPr>
          <p:nvPr/>
        </p:nvSpPr>
        <p:spPr bwMode="auto">
          <a:xfrm flipV="1">
            <a:off x="5240338" y="43545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48" name="Rectangle 12"/>
          <p:cNvSpPr>
            <a:spLocks noChangeArrowheads="1"/>
          </p:cNvSpPr>
          <p:nvPr/>
        </p:nvSpPr>
        <p:spPr bwMode="auto">
          <a:xfrm>
            <a:off x="6410325" y="44386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49" name="Line 13"/>
          <p:cNvSpPr>
            <a:spLocks noChangeShapeType="1"/>
          </p:cNvSpPr>
          <p:nvPr/>
        </p:nvSpPr>
        <p:spPr bwMode="auto">
          <a:xfrm>
            <a:off x="6416675" y="44323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50" name="Line 14"/>
          <p:cNvSpPr>
            <a:spLocks noChangeShapeType="1"/>
          </p:cNvSpPr>
          <p:nvPr/>
        </p:nvSpPr>
        <p:spPr bwMode="auto">
          <a:xfrm>
            <a:off x="6416675" y="44862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51" name="Line 15"/>
          <p:cNvSpPr>
            <a:spLocks noChangeShapeType="1"/>
          </p:cNvSpPr>
          <p:nvPr/>
        </p:nvSpPr>
        <p:spPr bwMode="auto">
          <a:xfrm flipV="1">
            <a:off x="6402388" y="44307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52" name="Line 16"/>
          <p:cNvSpPr>
            <a:spLocks noChangeShapeType="1"/>
          </p:cNvSpPr>
          <p:nvPr/>
        </p:nvSpPr>
        <p:spPr bwMode="auto">
          <a:xfrm flipV="1">
            <a:off x="6459538" y="44307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53" name="Rectangle 17"/>
          <p:cNvSpPr>
            <a:spLocks noChangeArrowheads="1"/>
          </p:cNvSpPr>
          <p:nvPr/>
        </p:nvSpPr>
        <p:spPr bwMode="auto">
          <a:xfrm>
            <a:off x="4491038" y="43624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54" name="Line 18"/>
          <p:cNvSpPr>
            <a:spLocks noChangeShapeType="1"/>
          </p:cNvSpPr>
          <p:nvPr/>
        </p:nvSpPr>
        <p:spPr bwMode="auto">
          <a:xfrm>
            <a:off x="4497388" y="43561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55" name="Line 19"/>
          <p:cNvSpPr>
            <a:spLocks noChangeShapeType="1"/>
          </p:cNvSpPr>
          <p:nvPr/>
        </p:nvSpPr>
        <p:spPr bwMode="auto">
          <a:xfrm>
            <a:off x="4497388" y="44100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56" name="Line 20"/>
          <p:cNvSpPr>
            <a:spLocks noChangeShapeType="1"/>
          </p:cNvSpPr>
          <p:nvPr/>
        </p:nvSpPr>
        <p:spPr bwMode="auto">
          <a:xfrm flipV="1">
            <a:off x="4483100" y="43545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57" name="Line 21"/>
          <p:cNvSpPr>
            <a:spLocks noChangeShapeType="1"/>
          </p:cNvSpPr>
          <p:nvPr/>
        </p:nvSpPr>
        <p:spPr bwMode="auto">
          <a:xfrm flipV="1">
            <a:off x="4540250" y="43545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58" name="Rectangle 22"/>
          <p:cNvSpPr>
            <a:spLocks noChangeArrowheads="1"/>
          </p:cNvSpPr>
          <p:nvPr/>
        </p:nvSpPr>
        <p:spPr bwMode="auto">
          <a:xfrm>
            <a:off x="6380163" y="4549775"/>
            <a:ext cx="90487" cy="130175"/>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59" name="Rectangle 23"/>
          <p:cNvSpPr>
            <a:spLocks noChangeArrowheads="1"/>
          </p:cNvSpPr>
          <p:nvPr/>
        </p:nvSpPr>
        <p:spPr bwMode="auto">
          <a:xfrm>
            <a:off x="6289675" y="4568825"/>
            <a:ext cx="88900" cy="111125"/>
          </a:xfrm>
          <a:prstGeom prst="rect">
            <a:avLst/>
          </a:prstGeom>
          <a:solidFill>
            <a:srgbClr val="0303B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60" name="Rectangle 24"/>
          <p:cNvSpPr>
            <a:spLocks noChangeArrowheads="1"/>
          </p:cNvSpPr>
          <p:nvPr/>
        </p:nvSpPr>
        <p:spPr bwMode="auto">
          <a:xfrm>
            <a:off x="6308725" y="4657725"/>
            <a:ext cx="85725" cy="25400"/>
          </a:xfrm>
          <a:prstGeom prst="rect">
            <a:avLst/>
          </a:prstGeom>
          <a:solidFill>
            <a:srgbClr val="0303B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61" name="Freeform 25"/>
          <p:cNvSpPr>
            <a:spLocks/>
          </p:cNvSpPr>
          <p:nvPr/>
        </p:nvSpPr>
        <p:spPr bwMode="auto">
          <a:xfrm>
            <a:off x="6378575" y="4556125"/>
            <a:ext cx="23813" cy="131763"/>
          </a:xfrm>
          <a:custGeom>
            <a:avLst/>
            <a:gdLst>
              <a:gd name="T0" fmla="*/ 14 w 15"/>
              <a:gd name="T1" fmla="*/ 82 h 83"/>
              <a:gd name="T2" fmla="*/ 12 w 15"/>
              <a:gd name="T3" fmla="*/ 76 h 83"/>
              <a:gd name="T4" fmla="*/ 10 w 15"/>
              <a:gd name="T5" fmla="*/ 70 h 83"/>
              <a:gd name="T6" fmla="*/ 4 w 15"/>
              <a:gd name="T7" fmla="*/ 66 h 83"/>
              <a:gd name="T8" fmla="*/ 2 w 15"/>
              <a:gd name="T9" fmla="*/ 60 h 83"/>
              <a:gd name="T10" fmla="*/ 0 w 15"/>
              <a:gd name="T11" fmla="*/ 54 h 83"/>
              <a:gd name="T12" fmla="*/ 2 w 15"/>
              <a:gd name="T13" fmla="*/ 48 h 83"/>
              <a:gd name="T14" fmla="*/ 6 w 15"/>
              <a:gd name="T15" fmla="*/ 42 h 83"/>
              <a:gd name="T16" fmla="*/ 8 w 15"/>
              <a:gd name="T17" fmla="*/ 36 h 83"/>
              <a:gd name="T18" fmla="*/ 10 w 15"/>
              <a:gd name="T19" fmla="*/ 30 h 83"/>
              <a:gd name="T20" fmla="*/ 8 w 15"/>
              <a:gd name="T21" fmla="*/ 24 h 83"/>
              <a:gd name="T22" fmla="*/ 10 w 15"/>
              <a:gd name="T23" fmla="*/ 18 h 83"/>
              <a:gd name="T24" fmla="*/ 12 w 15"/>
              <a:gd name="T25" fmla="*/ 12 h 83"/>
              <a:gd name="T26" fmla="*/ 8 w 15"/>
              <a:gd name="T27" fmla="*/ 6 h 83"/>
              <a:gd name="T28" fmla="*/ 6 w 15"/>
              <a:gd name="T29" fmla="*/ 0 h 83"/>
              <a:gd name="T30" fmla="*/ 4 w 15"/>
              <a:gd name="T31" fmla="*/ 52 h 83"/>
              <a:gd name="T32" fmla="*/ 4 w 15"/>
              <a:gd name="T33" fmla="*/ 5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83">
                <a:moveTo>
                  <a:pt x="14" y="82"/>
                </a:moveTo>
                <a:lnTo>
                  <a:pt x="12" y="76"/>
                </a:lnTo>
                <a:lnTo>
                  <a:pt x="10" y="70"/>
                </a:lnTo>
                <a:lnTo>
                  <a:pt x="4" y="66"/>
                </a:lnTo>
                <a:lnTo>
                  <a:pt x="2" y="60"/>
                </a:lnTo>
                <a:lnTo>
                  <a:pt x="0" y="54"/>
                </a:lnTo>
                <a:lnTo>
                  <a:pt x="2" y="48"/>
                </a:lnTo>
                <a:lnTo>
                  <a:pt x="6" y="42"/>
                </a:lnTo>
                <a:lnTo>
                  <a:pt x="8" y="36"/>
                </a:lnTo>
                <a:lnTo>
                  <a:pt x="10" y="30"/>
                </a:lnTo>
                <a:lnTo>
                  <a:pt x="8" y="24"/>
                </a:lnTo>
                <a:lnTo>
                  <a:pt x="10" y="18"/>
                </a:lnTo>
                <a:lnTo>
                  <a:pt x="12" y="12"/>
                </a:lnTo>
                <a:lnTo>
                  <a:pt x="8" y="6"/>
                </a:lnTo>
                <a:lnTo>
                  <a:pt x="6" y="0"/>
                </a:lnTo>
                <a:lnTo>
                  <a:pt x="4" y="52"/>
                </a:lnTo>
                <a:lnTo>
                  <a:pt x="4" y="5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7162" name="Rectangle 26"/>
          <p:cNvSpPr>
            <a:spLocks noChangeArrowheads="1"/>
          </p:cNvSpPr>
          <p:nvPr/>
        </p:nvSpPr>
        <p:spPr bwMode="auto">
          <a:xfrm>
            <a:off x="6376988" y="4614863"/>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63" name="Line 27"/>
          <p:cNvSpPr>
            <a:spLocks noChangeShapeType="1"/>
          </p:cNvSpPr>
          <p:nvPr/>
        </p:nvSpPr>
        <p:spPr bwMode="auto">
          <a:xfrm>
            <a:off x="6383338" y="4608513"/>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64" name="Line 28"/>
          <p:cNvSpPr>
            <a:spLocks noChangeShapeType="1"/>
          </p:cNvSpPr>
          <p:nvPr/>
        </p:nvSpPr>
        <p:spPr bwMode="auto">
          <a:xfrm>
            <a:off x="6383338" y="4662488"/>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65" name="Line 29"/>
          <p:cNvSpPr>
            <a:spLocks noChangeShapeType="1"/>
          </p:cNvSpPr>
          <p:nvPr/>
        </p:nvSpPr>
        <p:spPr bwMode="auto">
          <a:xfrm flipV="1">
            <a:off x="6369050" y="4606925"/>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66" name="Line 30"/>
          <p:cNvSpPr>
            <a:spLocks noChangeShapeType="1"/>
          </p:cNvSpPr>
          <p:nvPr/>
        </p:nvSpPr>
        <p:spPr bwMode="auto">
          <a:xfrm flipV="1">
            <a:off x="6426200" y="4606925"/>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67" name="Rectangle 31"/>
          <p:cNvSpPr>
            <a:spLocks noChangeArrowheads="1"/>
          </p:cNvSpPr>
          <p:nvPr/>
        </p:nvSpPr>
        <p:spPr bwMode="auto">
          <a:xfrm>
            <a:off x="1924050" y="1795463"/>
            <a:ext cx="133350" cy="109537"/>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68" name="Rectangle 32"/>
          <p:cNvSpPr>
            <a:spLocks noChangeArrowheads="1"/>
          </p:cNvSpPr>
          <p:nvPr/>
        </p:nvSpPr>
        <p:spPr bwMode="auto">
          <a:xfrm>
            <a:off x="5772150" y="2776538"/>
            <a:ext cx="171450" cy="131762"/>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69" name="Rectangle 33"/>
          <p:cNvSpPr>
            <a:spLocks noChangeArrowheads="1"/>
          </p:cNvSpPr>
          <p:nvPr/>
        </p:nvSpPr>
        <p:spPr bwMode="auto">
          <a:xfrm>
            <a:off x="5294313" y="2309813"/>
            <a:ext cx="163512" cy="134937"/>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70" name="Rectangle 34"/>
          <p:cNvSpPr>
            <a:spLocks noChangeArrowheads="1"/>
          </p:cNvSpPr>
          <p:nvPr/>
        </p:nvSpPr>
        <p:spPr bwMode="auto">
          <a:xfrm>
            <a:off x="3717925" y="3109913"/>
            <a:ext cx="163513" cy="142875"/>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71" name="Rectangle 35"/>
          <p:cNvSpPr>
            <a:spLocks noChangeArrowheads="1"/>
          </p:cNvSpPr>
          <p:nvPr/>
        </p:nvSpPr>
        <p:spPr bwMode="auto">
          <a:xfrm>
            <a:off x="7100888" y="34194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72" name="Line 36"/>
          <p:cNvSpPr>
            <a:spLocks noChangeShapeType="1"/>
          </p:cNvSpPr>
          <p:nvPr/>
        </p:nvSpPr>
        <p:spPr bwMode="auto">
          <a:xfrm>
            <a:off x="7107238" y="34131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73" name="Line 37"/>
          <p:cNvSpPr>
            <a:spLocks noChangeShapeType="1"/>
          </p:cNvSpPr>
          <p:nvPr/>
        </p:nvSpPr>
        <p:spPr bwMode="auto">
          <a:xfrm>
            <a:off x="7107238" y="34671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74" name="Line 38"/>
          <p:cNvSpPr>
            <a:spLocks noChangeShapeType="1"/>
          </p:cNvSpPr>
          <p:nvPr/>
        </p:nvSpPr>
        <p:spPr bwMode="auto">
          <a:xfrm flipV="1">
            <a:off x="7092950" y="34115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75" name="Line 39"/>
          <p:cNvSpPr>
            <a:spLocks noChangeShapeType="1"/>
          </p:cNvSpPr>
          <p:nvPr/>
        </p:nvSpPr>
        <p:spPr bwMode="auto">
          <a:xfrm flipV="1">
            <a:off x="7150100" y="34115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76" name="Rectangle 40"/>
          <p:cNvSpPr>
            <a:spLocks noChangeArrowheads="1"/>
          </p:cNvSpPr>
          <p:nvPr/>
        </p:nvSpPr>
        <p:spPr bwMode="auto">
          <a:xfrm>
            <a:off x="7143750" y="35909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77" name="Line 41"/>
          <p:cNvSpPr>
            <a:spLocks noChangeShapeType="1"/>
          </p:cNvSpPr>
          <p:nvPr/>
        </p:nvSpPr>
        <p:spPr bwMode="auto">
          <a:xfrm>
            <a:off x="7150100" y="35845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78" name="Line 42"/>
          <p:cNvSpPr>
            <a:spLocks noChangeShapeType="1"/>
          </p:cNvSpPr>
          <p:nvPr/>
        </p:nvSpPr>
        <p:spPr bwMode="auto">
          <a:xfrm>
            <a:off x="7150100" y="36385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79" name="Line 43"/>
          <p:cNvSpPr>
            <a:spLocks noChangeShapeType="1"/>
          </p:cNvSpPr>
          <p:nvPr/>
        </p:nvSpPr>
        <p:spPr bwMode="auto">
          <a:xfrm flipV="1">
            <a:off x="7135813" y="35829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80" name="Line 44"/>
          <p:cNvSpPr>
            <a:spLocks noChangeShapeType="1"/>
          </p:cNvSpPr>
          <p:nvPr/>
        </p:nvSpPr>
        <p:spPr bwMode="auto">
          <a:xfrm flipV="1">
            <a:off x="7192963" y="35829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81" name="Rectangle 45"/>
          <p:cNvSpPr>
            <a:spLocks noChangeArrowheads="1"/>
          </p:cNvSpPr>
          <p:nvPr/>
        </p:nvSpPr>
        <p:spPr bwMode="auto">
          <a:xfrm>
            <a:off x="5548313" y="21145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82" name="Line 46"/>
          <p:cNvSpPr>
            <a:spLocks noChangeShapeType="1"/>
          </p:cNvSpPr>
          <p:nvPr/>
        </p:nvSpPr>
        <p:spPr bwMode="auto">
          <a:xfrm>
            <a:off x="5554663" y="21082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83" name="Line 47"/>
          <p:cNvSpPr>
            <a:spLocks noChangeShapeType="1"/>
          </p:cNvSpPr>
          <p:nvPr/>
        </p:nvSpPr>
        <p:spPr bwMode="auto">
          <a:xfrm>
            <a:off x="5554663" y="21621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84" name="Line 48"/>
          <p:cNvSpPr>
            <a:spLocks noChangeShapeType="1"/>
          </p:cNvSpPr>
          <p:nvPr/>
        </p:nvSpPr>
        <p:spPr bwMode="auto">
          <a:xfrm flipV="1">
            <a:off x="5540375" y="21066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85" name="Line 49"/>
          <p:cNvSpPr>
            <a:spLocks noChangeShapeType="1"/>
          </p:cNvSpPr>
          <p:nvPr/>
        </p:nvSpPr>
        <p:spPr bwMode="auto">
          <a:xfrm flipV="1">
            <a:off x="5597525" y="21066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86" name="Rectangle 50"/>
          <p:cNvSpPr>
            <a:spLocks noChangeArrowheads="1"/>
          </p:cNvSpPr>
          <p:nvPr/>
        </p:nvSpPr>
        <p:spPr bwMode="auto">
          <a:xfrm>
            <a:off x="5538788" y="18954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87" name="Line 51"/>
          <p:cNvSpPr>
            <a:spLocks noChangeShapeType="1"/>
          </p:cNvSpPr>
          <p:nvPr/>
        </p:nvSpPr>
        <p:spPr bwMode="auto">
          <a:xfrm>
            <a:off x="5545138" y="18891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88" name="Line 52"/>
          <p:cNvSpPr>
            <a:spLocks noChangeShapeType="1"/>
          </p:cNvSpPr>
          <p:nvPr/>
        </p:nvSpPr>
        <p:spPr bwMode="auto">
          <a:xfrm>
            <a:off x="5545138" y="19431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89" name="Line 53"/>
          <p:cNvSpPr>
            <a:spLocks noChangeShapeType="1"/>
          </p:cNvSpPr>
          <p:nvPr/>
        </p:nvSpPr>
        <p:spPr bwMode="auto">
          <a:xfrm flipV="1">
            <a:off x="5530850" y="18875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90" name="Line 54"/>
          <p:cNvSpPr>
            <a:spLocks noChangeShapeType="1"/>
          </p:cNvSpPr>
          <p:nvPr/>
        </p:nvSpPr>
        <p:spPr bwMode="auto">
          <a:xfrm flipV="1">
            <a:off x="5588000" y="18875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91" name="Rectangle 55"/>
          <p:cNvSpPr>
            <a:spLocks noChangeArrowheads="1"/>
          </p:cNvSpPr>
          <p:nvPr/>
        </p:nvSpPr>
        <p:spPr bwMode="auto">
          <a:xfrm>
            <a:off x="7924800" y="259080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92" name="Line 56"/>
          <p:cNvSpPr>
            <a:spLocks noChangeShapeType="1"/>
          </p:cNvSpPr>
          <p:nvPr/>
        </p:nvSpPr>
        <p:spPr bwMode="auto">
          <a:xfrm>
            <a:off x="7931150" y="25844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93" name="Line 57"/>
          <p:cNvSpPr>
            <a:spLocks noChangeShapeType="1"/>
          </p:cNvSpPr>
          <p:nvPr/>
        </p:nvSpPr>
        <p:spPr bwMode="auto">
          <a:xfrm>
            <a:off x="7931150" y="26384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94" name="Line 58"/>
          <p:cNvSpPr>
            <a:spLocks noChangeShapeType="1"/>
          </p:cNvSpPr>
          <p:nvPr/>
        </p:nvSpPr>
        <p:spPr bwMode="auto">
          <a:xfrm flipV="1">
            <a:off x="7916863" y="25828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95" name="Line 59"/>
          <p:cNvSpPr>
            <a:spLocks noChangeShapeType="1"/>
          </p:cNvSpPr>
          <p:nvPr/>
        </p:nvSpPr>
        <p:spPr bwMode="auto">
          <a:xfrm flipV="1">
            <a:off x="7974013" y="25828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96" name="Rectangle 60"/>
          <p:cNvSpPr>
            <a:spLocks noChangeArrowheads="1"/>
          </p:cNvSpPr>
          <p:nvPr/>
        </p:nvSpPr>
        <p:spPr bwMode="auto">
          <a:xfrm>
            <a:off x="7748588" y="27146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97" name="Line 61"/>
          <p:cNvSpPr>
            <a:spLocks noChangeShapeType="1"/>
          </p:cNvSpPr>
          <p:nvPr/>
        </p:nvSpPr>
        <p:spPr bwMode="auto">
          <a:xfrm>
            <a:off x="7754938" y="27082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98" name="Line 62"/>
          <p:cNvSpPr>
            <a:spLocks noChangeShapeType="1"/>
          </p:cNvSpPr>
          <p:nvPr/>
        </p:nvSpPr>
        <p:spPr bwMode="auto">
          <a:xfrm>
            <a:off x="7754938" y="27622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99" name="Line 63"/>
          <p:cNvSpPr>
            <a:spLocks noChangeShapeType="1"/>
          </p:cNvSpPr>
          <p:nvPr/>
        </p:nvSpPr>
        <p:spPr bwMode="auto">
          <a:xfrm flipV="1">
            <a:off x="7740650" y="27066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00" name="Line 64"/>
          <p:cNvSpPr>
            <a:spLocks noChangeShapeType="1"/>
          </p:cNvSpPr>
          <p:nvPr/>
        </p:nvSpPr>
        <p:spPr bwMode="auto">
          <a:xfrm flipV="1">
            <a:off x="7797800" y="27066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01" name="Rectangle 65"/>
          <p:cNvSpPr>
            <a:spLocks noChangeArrowheads="1"/>
          </p:cNvSpPr>
          <p:nvPr/>
        </p:nvSpPr>
        <p:spPr bwMode="auto">
          <a:xfrm>
            <a:off x="7596188" y="281940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02" name="Line 66"/>
          <p:cNvSpPr>
            <a:spLocks noChangeShapeType="1"/>
          </p:cNvSpPr>
          <p:nvPr/>
        </p:nvSpPr>
        <p:spPr bwMode="auto">
          <a:xfrm>
            <a:off x="7602538" y="28130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03" name="Line 67"/>
          <p:cNvSpPr>
            <a:spLocks noChangeShapeType="1"/>
          </p:cNvSpPr>
          <p:nvPr/>
        </p:nvSpPr>
        <p:spPr bwMode="auto">
          <a:xfrm>
            <a:off x="7602538" y="28670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04" name="Line 68"/>
          <p:cNvSpPr>
            <a:spLocks noChangeShapeType="1"/>
          </p:cNvSpPr>
          <p:nvPr/>
        </p:nvSpPr>
        <p:spPr bwMode="auto">
          <a:xfrm flipV="1">
            <a:off x="7588250" y="28114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05" name="Line 69"/>
          <p:cNvSpPr>
            <a:spLocks noChangeShapeType="1"/>
          </p:cNvSpPr>
          <p:nvPr/>
        </p:nvSpPr>
        <p:spPr bwMode="auto">
          <a:xfrm flipV="1">
            <a:off x="7645400" y="28114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06" name="Rectangle 70"/>
          <p:cNvSpPr>
            <a:spLocks noChangeArrowheads="1"/>
          </p:cNvSpPr>
          <p:nvPr/>
        </p:nvSpPr>
        <p:spPr bwMode="auto">
          <a:xfrm>
            <a:off x="7562850" y="26479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07" name="Line 71"/>
          <p:cNvSpPr>
            <a:spLocks noChangeShapeType="1"/>
          </p:cNvSpPr>
          <p:nvPr/>
        </p:nvSpPr>
        <p:spPr bwMode="auto">
          <a:xfrm>
            <a:off x="7569200" y="2641600"/>
            <a:ext cx="285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08" name="Line 72"/>
          <p:cNvSpPr>
            <a:spLocks noChangeShapeType="1"/>
          </p:cNvSpPr>
          <p:nvPr/>
        </p:nvSpPr>
        <p:spPr bwMode="auto">
          <a:xfrm>
            <a:off x="7569200" y="2695575"/>
            <a:ext cx="285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09" name="Line 73"/>
          <p:cNvSpPr>
            <a:spLocks noChangeShapeType="1"/>
          </p:cNvSpPr>
          <p:nvPr/>
        </p:nvSpPr>
        <p:spPr bwMode="auto">
          <a:xfrm flipV="1">
            <a:off x="7554913" y="2640013"/>
            <a:ext cx="0" cy="539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10" name="Line 74"/>
          <p:cNvSpPr>
            <a:spLocks noChangeShapeType="1"/>
          </p:cNvSpPr>
          <p:nvPr/>
        </p:nvSpPr>
        <p:spPr bwMode="auto">
          <a:xfrm flipV="1">
            <a:off x="7612063" y="2640013"/>
            <a:ext cx="0" cy="539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11" name="Rectangle 75"/>
          <p:cNvSpPr>
            <a:spLocks noChangeArrowheads="1"/>
          </p:cNvSpPr>
          <p:nvPr/>
        </p:nvSpPr>
        <p:spPr bwMode="auto">
          <a:xfrm>
            <a:off x="7177088" y="26479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12" name="Line 76"/>
          <p:cNvSpPr>
            <a:spLocks noChangeShapeType="1"/>
          </p:cNvSpPr>
          <p:nvPr/>
        </p:nvSpPr>
        <p:spPr bwMode="auto">
          <a:xfrm>
            <a:off x="7183438" y="26416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13" name="Line 77"/>
          <p:cNvSpPr>
            <a:spLocks noChangeShapeType="1"/>
          </p:cNvSpPr>
          <p:nvPr/>
        </p:nvSpPr>
        <p:spPr bwMode="auto">
          <a:xfrm>
            <a:off x="7183438" y="26955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14" name="Line 78"/>
          <p:cNvSpPr>
            <a:spLocks noChangeShapeType="1"/>
          </p:cNvSpPr>
          <p:nvPr/>
        </p:nvSpPr>
        <p:spPr bwMode="auto">
          <a:xfrm flipV="1">
            <a:off x="7169150" y="2640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15" name="Line 79"/>
          <p:cNvSpPr>
            <a:spLocks noChangeShapeType="1"/>
          </p:cNvSpPr>
          <p:nvPr/>
        </p:nvSpPr>
        <p:spPr bwMode="auto">
          <a:xfrm flipV="1">
            <a:off x="7226300" y="2640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16" name="Rectangle 80"/>
          <p:cNvSpPr>
            <a:spLocks noChangeArrowheads="1"/>
          </p:cNvSpPr>
          <p:nvPr/>
        </p:nvSpPr>
        <p:spPr bwMode="auto">
          <a:xfrm>
            <a:off x="6424613" y="26479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17" name="Line 81"/>
          <p:cNvSpPr>
            <a:spLocks noChangeShapeType="1"/>
          </p:cNvSpPr>
          <p:nvPr/>
        </p:nvSpPr>
        <p:spPr bwMode="auto">
          <a:xfrm>
            <a:off x="6430963" y="26416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18" name="Line 82"/>
          <p:cNvSpPr>
            <a:spLocks noChangeShapeType="1"/>
          </p:cNvSpPr>
          <p:nvPr/>
        </p:nvSpPr>
        <p:spPr bwMode="auto">
          <a:xfrm>
            <a:off x="6430963" y="26955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19" name="Line 83"/>
          <p:cNvSpPr>
            <a:spLocks noChangeShapeType="1"/>
          </p:cNvSpPr>
          <p:nvPr/>
        </p:nvSpPr>
        <p:spPr bwMode="auto">
          <a:xfrm flipV="1">
            <a:off x="6416675" y="2640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20" name="Line 84"/>
          <p:cNvSpPr>
            <a:spLocks noChangeShapeType="1"/>
          </p:cNvSpPr>
          <p:nvPr/>
        </p:nvSpPr>
        <p:spPr bwMode="auto">
          <a:xfrm flipV="1">
            <a:off x="6473825" y="2640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21" name="Rectangle 85"/>
          <p:cNvSpPr>
            <a:spLocks noChangeArrowheads="1"/>
          </p:cNvSpPr>
          <p:nvPr/>
        </p:nvSpPr>
        <p:spPr bwMode="auto">
          <a:xfrm>
            <a:off x="7486650" y="28765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22" name="Line 86"/>
          <p:cNvSpPr>
            <a:spLocks noChangeShapeType="1"/>
          </p:cNvSpPr>
          <p:nvPr/>
        </p:nvSpPr>
        <p:spPr bwMode="auto">
          <a:xfrm>
            <a:off x="7493000" y="28702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23" name="Line 87"/>
          <p:cNvSpPr>
            <a:spLocks noChangeShapeType="1"/>
          </p:cNvSpPr>
          <p:nvPr/>
        </p:nvSpPr>
        <p:spPr bwMode="auto">
          <a:xfrm>
            <a:off x="7493000" y="29241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24" name="Line 88"/>
          <p:cNvSpPr>
            <a:spLocks noChangeShapeType="1"/>
          </p:cNvSpPr>
          <p:nvPr/>
        </p:nvSpPr>
        <p:spPr bwMode="auto">
          <a:xfrm flipV="1">
            <a:off x="7478713" y="28686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25" name="Line 89"/>
          <p:cNvSpPr>
            <a:spLocks noChangeShapeType="1"/>
          </p:cNvSpPr>
          <p:nvPr/>
        </p:nvSpPr>
        <p:spPr bwMode="auto">
          <a:xfrm flipV="1">
            <a:off x="7535863" y="28686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26" name="Rectangle 90"/>
          <p:cNvSpPr>
            <a:spLocks noChangeArrowheads="1"/>
          </p:cNvSpPr>
          <p:nvPr/>
        </p:nvSpPr>
        <p:spPr bwMode="auto">
          <a:xfrm>
            <a:off x="5543550" y="266700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27" name="Line 91"/>
          <p:cNvSpPr>
            <a:spLocks noChangeShapeType="1"/>
          </p:cNvSpPr>
          <p:nvPr/>
        </p:nvSpPr>
        <p:spPr bwMode="auto">
          <a:xfrm>
            <a:off x="5549900" y="26606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28" name="Line 92"/>
          <p:cNvSpPr>
            <a:spLocks noChangeShapeType="1"/>
          </p:cNvSpPr>
          <p:nvPr/>
        </p:nvSpPr>
        <p:spPr bwMode="auto">
          <a:xfrm>
            <a:off x="5549900" y="27146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29" name="Line 93"/>
          <p:cNvSpPr>
            <a:spLocks noChangeShapeType="1"/>
          </p:cNvSpPr>
          <p:nvPr/>
        </p:nvSpPr>
        <p:spPr bwMode="auto">
          <a:xfrm flipV="1">
            <a:off x="5535613" y="26590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30" name="Line 94"/>
          <p:cNvSpPr>
            <a:spLocks noChangeShapeType="1"/>
          </p:cNvSpPr>
          <p:nvPr/>
        </p:nvSpPr>
        <p:spPr bwMode="auto">
          <a:xfrm flipV="1">
            <a:off x="5592763" y="26590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31" name="Rectangle 95"/>
          <p:cNvSpPr>
            <a:spLocks noChangeArrowheads="1"/>
          </p:cNvSpPr>
          <p:nvPr/>
        </p:nvSpPr>
        <p:spPr bwMode="auto">
          <a:xfrm>
            <a:off x="5495925" y="25050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32" name="Line 96"/>
          <p:cNvSpPr>
            <a:spLocks noChangeShapeType="1"/>
          </p:cNvSpPr>
          <p:nvPr/>
        </p:nvSpPr>
        <p:spPr bwMode="auto">
          <a:xfrm>
            <a:off x="5502275" y="24987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33" name="Line 97"/>
          <p:cNvSpPr>
            <a:spLocks noChangeShapeType="1"/>
          </p:cNvSpPr>
          <p:nvPr/>
        </p:nvSpPr>
        <p:spPr bwMode="auto">
          <a:xfrm>
            <a:off x="5502275" y="25527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34" name="Line 98"/>
          <p:cNvSpPr>
            <a:spLocks noChangeShapeType="1"/>
          </p:cNvSpPr>
          <p:nvPr/>
        </p:nvSpPr>
        <p:spPr bwMode="auto">
          <a:xfrm flipV="1">
            <a:off x="5487988" y="24971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35" name="Line 99"/>
          <p:cNvSpPr>
            <a:spLocks noChangeShapeType="1"/>
          </p:cNvSpPr>
          <p:nvPr/>
        </p:nvSpPr>
        <p:spPr bwMode="auto">
          <a:xfrm flipV="1">
            <a:off x="5545138" y="24971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36" name="Rectangle 100"/>
          <p:cNvSpPr>
            <a:spLocks noChangeArrowheads="1"/>
          </p:cNvSpPr>
          <p:nvPr/>
        </p:nvSpPr>
        <p:spPr bwMode="auto">
          <a:xfrm>
            <a:off x="7262813" y="29908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37" name="Line 101"/>
          <p:cNvSpPr>
            <a:spLocks noChangeShapeType="1"/>
          </p:cNvSpPr>
          <p:nvPr/>
        </p:nvSpPr>
        <p:spPr bwMode="auto">
          <a:xfrm>
            <a:off x="7269163" y="29845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38" name="Line 102"/>
          <p:cNvSpPr>
            <a:spLocks noChangeShapeType="1"/>
          </p:cNvSpPr>
          <p:nvPr/>
        </p:nvSpPr>
        <p:spPr bwMode="auto">
          <a:xfrm>
            <a:off x="7269163" y="30384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39" name="Line 103"/>
          <p:cNvSpPr>
            <a:spLocks noChangeShapeType="1"/>
          </p:cNvSpPr>
          <p:nvPr/>
        </p:nvSpPr>
        <p:spPr bwMode="auto">
          <a:xfrm flipV="1">
            <a:off x="7254875" y="29829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40" name="Line 104"/>
          <p:cNvSpPr>
            <a:spLocks noChangeShapeType="1"/>
          </p:cNvSpPr>
          <p:nvPr/>
        </p:nvSpPr>
        <p:spPr bwMode="auto">
          <a:xfrm flipV="1">
            <a:off x="7312025" y="29829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41" name="Rectangle 105"/>
          <p:cNvSpPr>
            <a:spLocks noChangeArrowheads="1"/>
          </p:cNvSpPr>
          <p:nvPr/>
        </p:nvSpPr>
        <p:spPr bwMode="auto">
          <a:xfrm>
            <a:off x="7167563" y="24669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42" name="Line 106"/>
          <p:cNvSpPr>
            <a:spLocks noChangeShapeType="1"/>
          </p:cNvSpPr>
          <p:nvPr/>
        </p:nvSpPr>
        <p:spPr bwMode="auto">
          <a:xfrm>
            <a:off x="7173913" y="24606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43" name="Line 107"/>
          <p:cNvSpPr>
            <a:spLocks noChangeShapeType="1"/>
          </p:cNvSpPr>
          <p:nvPr/>
        </p:nvSpPr>
        <p:spPr bwMode="auto">
          <a:xfrm>
            <a:off x="7173913" y="25146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44" name="Line 108"/>
          <p:cNvSpPr>
            <a:spLocks noChangeShapeType="1"/>
          </p:cNvSpPr>
          <p:nvPr/>
        </p:nvSpPr>
        <p:spPr bwMode="auto">
          <a:xfrm flipV="1">
            <a:off x="7159625" y="24590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45" name="Line 109"/>
          <p:cNvSpPr>
            <a:spLocks noChangeShapeType="1"/>
          </p:cNvSpPr>
          <p:nvPr/>
        </p:nvSpPr>
        <p:spPr bwMode="auto">
          <a:xfrm flipV="1">
            <a:off x="7216775" y="24590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46" name="Rectangle 110"/>
          <p:cNvSpPr>
            <a:spLocks noChangeArrowheads="1"/>
          </p:cNvSpPr>
          <p:nvPr/>
        </p:nvSpPr>
        <p:spPr bwMode="auto">
          <a:xfrm>
            <a:off x="1014413" y="228600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47" name="Line 111"/>
          <p:cNvSpPr>
            <a:spLocks noChangeShapeType="1"/>
          </p:cNvSpPr>
          <p:nvPr/>
        </p:nvSpPr>
        <p:spPr bwMode="auto">
          <a:xfrm>
            <a:off x="1020763" y="22796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48" name="Line 112"/>
          <p:cNvSpPr>
            <a:spLocks noChangeShapeType="1"/>
          </p:cNvSpPr>
          <p:nvPr/>
        </p:nvSpPr>
        <p:spPr bwMode="auto">
          <a:xfrm>
            <a:off x="1020763" y="23336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49" name="Line 113"/>
          <p:cNvSpPr>
            <a:spLocks noChangeShapeType="1"/>
          </p:cNvSpPr>
          <p:nvPr/>
        </p:nvSpPr>
        <p:spPr bwMode="auto">
          <a:xfrm flipV="1">
            <a:off x="1006475" y="22780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50" name="Line 114"/>
          <p:cNvSpPr>
            <a:spLocks noChangeShapeType="1"/>
          </p:cNvSpPr>
          <p:nvPr/>
        </p:nvSpPr>
        <p:spPr bwMode="auto">
          <a:xfrm flipV="1">
            <a:off x="1063625" y="22780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51" name="Rectangle 115"/>
          <p:cNvSpPr>
            <a:spLocks noChangeArrowheads="1"/>
          </p:cNvSpPr>
          <p:nvPr/>
        </p:nvSpPr>
        <p:spPr bwMode="auto">
          <a:xfrm>
            <a:off x="1233488" y="37909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52" name="Line 116"/>
          <p:cNvSpPr>
            <a:spLocks noChangeShapeType="1"/>
          </p:cNvSpPr>
          <p:nvPr/>
        </p:nvSpPr>
        <p:spPr bwMode="auto">
          <a:xfrm>
            <a:off x="1239838" y="37846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53" name="Line 117"/>
          <p:cNvSpPr>
            <a:spLocks noChangeShapeType="1"/>
          </p:cNvSpPr>
          <p:nvPr/>
        </p:nvSpPr>
        <p:spPr bwMode="auto">
          <a:xfrm>
            <a:off x="1239838" y="38385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54" name="Line 118"/>
          <p:cNvSpPr>
            <a:spLocks noChangeShapeType="1"/>
          </p:cNvSpPr>
          <p:nvPr/>
        </p:nvSpPr>
        <p:spPr bwMode="auto">
          <a:xfrm flipV="1">
            <a:off x="1225550" y="3783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55" name="Line 119"/>
          <p:cNvSpPr>
            <a:spLocks noChangeShapeType="1"/>
          </p:cNvSpPr>
          <p:nvPr/>
        </p:nvSpPr>
        <p:spPr bwMode="auto">
          <a:xfrm flipV="1">
            <a:off x="1282700" y="3783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56" name="Rectangle 120"/>
          <p:cNvSpPr>
            <a:spLocks noChangeArrowheads="1"/>
          </p:cNvSpPr>
          <p:nvPr/>
        </p:nvSpPr>
        <p:spPr bwMode="auto">
          <a:xfrm>
            <a:off x="876300" y="35528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57" name="Line 121"/>
          <p:cNvSpPr>
            <a:spLocks noChangeShapeType="1"/>
          </p:cNvSpPr>
          <p:nvPr/>
        </p:nvSpPr>
        <p:spPr bwMode="auto">
          <a:xfrm>
            <a:off x="882650" y="35464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58" name="Line 122"/>
          <p:cNvSpPr>
            <a:spLocks noChangeShapeType="1"/>
          </p:cNvSpPr>
          <p:nvPr/>
        </p:nvSpPr>
        <p:spPr bwMode="auto">
          <a:xfrm>
            <a:off x="882650" y="36004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59" name="Line 123"/>
          <p:cNvSpPr>
            <a:spLocks noChangeShapeType="1"/>
          </p:cNvSpPr>
          <p:nvPr/>
        </p:nvSpPr>
        <p:spPr bwMode="auto">
          <a:xfrm flipV="1">
            <a:off x="868363" y="35448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60" name="Line 124"/>
          <p:cNvSpPr>
            <a:spLocks noChangeShapeType="1"/>
          </p:cNvSpPr>
          <p:nvPr/>
        </p:nvSpPr>
        <p:spPr bwMode="auto">
          <a:xfrm flipV="1">
            <a:off x="925513" y="35448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61" name="Rectangle 125"/>
          <p:cNvSpPr>
            <a:spLocks noChangeArrowheads="1"/>
          </p:cNvSpPr>
          <p:nvPr/>
        </p:nvSpPr>
        <p:spPr bwMode="auto">
          <a:xfrm>
            <a:off x="738188" y="34766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62" name="Line 126"/>
          <p:cNvSpPr>
            <a:spLocks noChangeShapeType="1"/>
          </p:cNvSpPr>
          <p:nvPr/>
        </p:nvSpPr>
        <p:spPr bwMode="auto">
          <a:xfrm>
            <a:off x="744538" y="34702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63" name="Line 127"/>
          <p:cNvSpPr>
            <a:spLocks noChangeShapeType="1"/>
          </p:cNvSpPr>
          <p:nvPr/>
        </p:nvSpPr>
        <p:spPr bwMode="auto">
          <a:xfrm>
            <a:off x="744538" y="35242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64" name="Line 128"/>
          <p:cNvSpPr>
            <a:spLocks noChangeShapeType="1"/>
          </p:cNvSpPr>
          <p:nvPr/>
        </p:nvSpPr>
        <p:spPr bwMode="auto">
          <a:xfrm flipV="1">
            <a:off x="730250" y="34686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65" name="Line 129"/>
          <p:cNvSpPr>
            <a:spLocks noChangeShapeType="1"/>
          </p:cNvSpPr>
          <p:nvPr/>
        </p:nvSpPr>
        <p:spPr bwMode="auto">
          <a:xfrm flipV="1">
            <a:off x="787400" y="34686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66" name="Rectangle 130"/>
          <p:cNvSpPr>
            <a:spLocks noChangeArrowheads="1"/>
          </p:cNvSpPr>
          <p:nvPr/>
        </p:nvSpPr>
        <p:spPr bwMode="auto">
          <a:xfrm>
            <a:off x="400050" y="30003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67" name="Line 131"/>
          <p:cNvSpPr>
            <a:spLocks noChangeShapeType="1"/>
          </p:cNvSpPr>
          <p:nvPr/>
        </p:nvSpPr>
        <p:spPr bwMode="auto">
          <a:xfrm>
            <a:off x="406400" y="29940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68" name="Line 132"/>
          <p:cNvSpPr>
            <a:spLocks noChangeShapeType="1"/>
          </p:cNvSpPr>
          <p:nvPr/>
        </p:nvSpPr>
        <p:spPr bwMode="auto">
          <a:xfrm>
            <a:off x="406400" y="30480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69" name="Line 133"/>
          <p:cNvSpPr>
            <a:spLocks noChangeShapeType="1"/>
          </p:cNvSpPr>
          <p:nvPr/>
        </p:nvSpPr>
        <p:spPr bwMode="auto">
          <a:xfrm flipV="1">
            <a:off x="392113" y="29924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70" name="Line 134"/>
          <p:cNvSpPr>
            <a:spLocks noChangeShapeType="1"/>
          </p:cNvSpPr>
          <p:nvPr/>
        </p:nvSpPr>
        <p:spPr bwMode="auto">
          <a:xfrm flipV="1">
            <a:off x="449263" y="29924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71" name="Rectangle 135"/>
          <p:cNvSpPr>
            <a:spLocks noChangeArrowheads="1"/>
          </p:cNvSpPr>
          <p:nvPr/>
        </p:nvSpPr>
        <p:spPr bwMode="auto">
          <a:xfrm>
            <a:off x="1676400" y="22764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72" name="Line 136"/>
          <p:cNvSpPr>
            <a:spLocks noChangeShapeType="1"/>
          </p:cNvSpPr>
          <p:nvPr/>
        </p:nvSpPr>
        <p:spPr bwMode="auto">
          <a:xfrm>
            <a:off x="1682750" y="22701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73" name="Line 137"/>
          <p:cNvSpPr>
            <a:spLocks noChangeShapeType="1"/>
          </p:cNvSpPr>
          <p:nvPr/>
        </p:nvSpPr>
        <p:spPr bwMode="auto">
          <a:xfrm>
            <a:off x="1682750" y="23241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74" name="Line 138"/>
          <p:cNvSpPr>
            <a:spLocks noChangeShapeType="1"/>
          </p:cNvSpPr>
          <p:nvPr/>
        </p:nvSpPr>
        <p:spPr bwMode="auto">
          <a:xfrm flipV="1">
            <a:off x="1668463" y="22685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75" name="Line 139"/>
          <p:cNvSpPr>
            <a:spLocks noChangeShapeType="1"/>
          </p:cNvSpPr>
          <p:nvPr/>
        </p:nvSpPr>
        <p:spPr bwMode="auto">
          <a:xfrm flipV="1">
            <a:off x="1725613" y="22685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76" name="Rectangle 140"/>
          <p:cNvSpPr>
            <a:spLocks noChangeArrowheads="1"/>
          </p:cNvSpPr>
          <p:nvPr/>
        </p:nvSpPr>
        <p:spPr bwMode="auto">
          <a:xfrm>
            <a:off x="1114425" y="35718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77" name="Line 141"/>
          <p:cNvSpPr>
            <a:spLocks noChangeShapeType="1"/>
          </p:cNvSpPr>
          <p:nvPr/>
        </p:nvSpPr>
        <p:spPr bwMode="auto">
          <a:xfrm>
            <a:off x="1120775" y="35655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78" name="Line 142"/>
          <p:cNvSpPr>
            <a:spLocks noChangeShapeType="1"/>
          </p:cNvSpPr>
          <p:nvPr/>
        </p:nvSpPr>
        <p:spPr bwMode="auto">
          <a:xfrm>
            <a:off x="1120775" y="36195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79" name="Line 143"/>
          <p:cNvSpPr>
            <a:spLocks noChangeShapeType="1"/>
          </p:cNvSpPr>
          <p:nvPr/>
        </p:nvSpPr>
        <p:spPr bwMode="auto">
          <a:xfrm flipV="1">
            <a:off x="1106488" y="35639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80" name="Line 144"/>
          <p:cNvSpPr>
            <a:spLocks noChangeShapeType="1"/>
          </p:cNvSpPr>
          <p:nvPr/>
        </p:nvSpPr>
        <p:spPr bwMode="auto">
          <a:xfrm flipV="1">
            <a:off x="1163638" y="35639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81" name="Rectangle 145"/>
          <p:cNvSpPr>
            <a:spLocks noChangeArrowheads="1"/>
          </p:cNvSpPr>
          <p:nvPr/>
        </p:nvSpPr>
        <p:spPr bwMode="auto">
          <a:xfrm>
            <a:off x="962025" y="361950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82" name="Line 146"/>
          <p:cNvSpPr>
            <a:spLocks noChangeShapeType="1"/>
          </p:cNvSpPr>
          <p:nvPr/>
        </p:nvSpPr>
        <p:spPr bwMode="auto">
          <a:xfrm>
            <a:off x="968375" y="3613150"/>
            <a:ext cx="285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83" name="Line 147"/>
          <p:cNvSpPr>
            <a:spLocks noChangeShapeType="1"/>
          </p:cNvSpPr>
          <p:nvPr/>
        </p:nvSpPr>
        <p:spPr bwMode="auto">
          <a:xfrm>
            <a:off x="968375" y="3667125"/>
            <a:ext cx="285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84" name="Line 148"/>
          <p:cNvSpPr>
            <a:spLocks noChangeShapeType="1"/>
          </p:cNvSpPr>
          <p:nvPr/>
        </p:nvSpPr>
        <p:spPr bwMode="auto">
          <a:xfrm flipV="1">
            <a:off x="954088" y="3611563"/>
            <a:ext cx="0" cy="539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85" name="Line 149"/>
          <p:cNvSpPr>
            <a:spLocks noChangeShapeType="1"/>
          </p:cNvSpPr>
          <p:nvPr/>
        </p:nvSpPr>
        <p:spPr bwMode="auto">
          <a:xfrm flipV="1">
            <a:off x="1011238" y="3611563"/>
            <a:ext cx="0" cy="539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86" name="Rectangle 150"/>
          <p:cNvSpPr>
            <a:spLocks noChangeArrowheads="1"/>
          </p:cNvSpPr>
          <p:nvPr/>
        </p:nvSpPr>
        <p:spPr bwMode="auto">
          <a:xfrm>
            <a:off x="1295400" y="38766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87" name="Line 151"/>
          <p:cNvSpPr>
            <a:spLocks noChangeShapeType="1"/>
          </p:cNvSpPr>
          <p:nvPr/>
        </p:nvSpPr>
        <p:spPr bwMode="auto">
          <a:xfrm>
            <a:off x="1301750" y="38703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88" name="Line 152"/>
          <p:cNvSpPr>
            <a:spLocks noChangeShapeType="1"/>
          </p:cNvSpPr>
          <p:nvPr/>
        </p:nvSpPr>
        <p:spPr bwMode="auto">
          <a:xfrm>
            <a:off x="1301750" y="39243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89" name="Line 153"/>
          <p:cNvSpPr>
            <a:spLocks noChangeShapeType="1"/>
          </p:cNvSpPr>
          <p:nvPr/>
        </p:nvSpPr>
        <p:spPr bwMode="auto">
          <a:xfrm flipV="1">
            <a:off x="1287463" y="38687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90" name="Line 154"/>
          <p:cNvSpPr>
            <a:spLocks noChangeShapeType="1"/>
          </p:cNvSpPr>
          <p:nvPr/>
        </p:nvSpPr>
        <p:spPr bwMode="auto">
          <a:xfrm flipV="1">
            <a:off x="1344613" y="38687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91" name="Rectangle 155"/>
          <p:cNvSpPr>
            <a:spLocks noChangeArrowheads="1"/>
          </p:cNvSpPr>
          <p:nvPr/>
        </p:nvSpPr>
        <p:spPr bwMode="auto">
          <a:xfrm>
            <a:off x="666750" y="34099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92" name="Line 156"/>
          <p:cNvSpPr>
            <a:spLocks noChangeShapeType="1"/>
          </p:cNvSpPr>
          <p:nvPr/>
        </p:nvSpPr>
        <p:spPr bwMode="auto">
          <a:xfrm>
            <a:off x="673100" y="34036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93" name="Line 157"/>
          <p:cNvSpPr>
            <a:spLocks noChangeShapeType="1"/>
          </p:cNvSpPr>
          <p:nvPr/>
        </p:nvSpPr>
        <p:spPr bwMode="auto">
          <a:xfrm>
            <a:off x="673100" y="34575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94" name="Line 158"/>
          <p:cNvSpPr>
            <a:spLocks noChangeShapeType="1"/>
          </p:cNvSpPr>
          <p:nvPr/>
        </p:nvSpPr>
        <p:spPr bwMode="auto">
          <a:xfrm flipV="1">
            <a:off x="658813" y="3402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95" name="Line 159"/>
          <p:cNvSpPr>
            <a:spLocks noChangeShapeType="1"/>
          </p:cNvSpPr>
          <p:nvPr/>
        </p:nvSpPr>
        <p:spPr bwMode="auto">
          <a:xfrm flipV="1">
            <a:off x="715963" y="3402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96" name="Rectangle 160"/>
          <p:cNvSpPr>
            <a:spLocks noChangeArrowheads="1"/>
          </p:cNvSpPr>
          <p:nvPr/>
        </p:nvSpPr>
        <p:spPr bwMode="auto">
          <a:xfrm>
            <a:off x="8037513" y="2508250"/>
            <a:ext cx="71437" cy="52388"/>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97" name="Rectangle 161"/>
          <p:cNvSpPr>
            <a:spLocks noChangeArrowheads="1"/>
          </p:cNvSpPr>
          <p:nvPr/>
        </p:nvSpPr>
        <p:spPr bwMode="auto">
          <a:xfrm>
            <a:off x="8031163" y="2551113"/>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98" name="Line 162"/>
          <p:cNvSpPr>
            <a:spLocks noChangeShapeType="1"/>
          </p:cNvSpPr>
          <p:nvPr/>
        </p:nvSpPr>
        <p:spPr bwMode="auto">
          <a:xfrm>
            <a:off x="8037513" y="2544763"/>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99" name="Line 163"/>
          <p:cNvSpPr>
            <a:spLocks noChangeShapeType="1"/>
          </p:cNvSpPr>
          <p:nvPr/>
        </p:nvSpPr>
        <p:spPr bwMode="auto">
          <a:xfrm>
            <a:off x="8037513" y="2598738"/>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00" name="Line 164"/>
          <p:cNvSpPr>
            <a:spLocks noChangeShapeType="1"/>
          </p:cNvSpPr>
          <p:nvPr/>
        </p:nvSpPr>
        <p:spPr bwMode="auto">
          <a:xfrm flipV="1">
            <a:off x="8023225" y="2543175"/>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01" name="Line 165"/>
          <p:cNvSpPr>
            <a:spLocks noChangeShapeType="1"/>
          </p:cNvSpPr>
          <p:nvPr/>
        </p:nvSpPr>
        <p:spPr bwMode="auto">
          <a:xfrm flipV="1">
            <a:off x="8080375" y="2543175"/>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02" name="Rectangle 166"/>
          <p:cNvSpPr>
            <a:spLocks noChangeArrowheads="1"/>
          </p:cNvSpPr>
          <p:nvPr/>
        </p:nvSpPr>
        <p:spPr bwMode="auto">
          <a:xfrm>
            <a:off x="8001000" y="2633663"/>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03" name="Line 167"/>
          <p:cNvSpPr>
            <a:spLocks noChangeShapeType="1"/>
          </p:cNvSpPr>
          <p:nvPr/>
        </p:nvSpPr>
        <p:spPr bwMode="auto">
          <a:xfrm>
            <a:off x="8007350" y="2627313"/>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04" name="Line 168"/>
          <p:cNvSpPr>
            <a:spLocks noChangeShapeType="1"/>
          </p:cNvSpPr>
          <p:nvPr/>
        </p:nvSpPr>
        <p:spPr bwMode="auto">
          <a:xfrm>
            <a:off x="8007350" y="2681288"/>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05" name="Line 169"/>
          <p:cNvSpPr>
            <a:spLocks noChangeShapeType="1"/>
          </p:cNvSpPr>
          <p:nvPr/>
        </p:nvSpPr>
        <p:spPr bwMode="auto">
          <a:xfrm flipV="1">
            <a:off x="7993063" y="2625725"/>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06" name="Line 170"/>
          <p:cNvSpPr>
            <a:spLocks noChangeShapeType="1"/>
          </p:cNvSpPr>
          <p:nvPr/>
        </p:nvSpPr>
        <p:spPr bwMode="auto">
          <a:xfrm flipV="1">
            <a:off x="8050213" y="2625725"/>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07" name="Rectangle 171"/>
          <p:cNvSpPr>
            <a:spLocks noChangeArrowheads="1"/>
          </p:cNvSpPr>
          <p:nvPr/>
        </p:nvSpPr>
        <p:spPr bwMode="auto">
          <a:xfrm>
            <a:off x="7562850" y="28670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08" name="Line 172"/>
          <p:cNvSpPr>
            <a:spLocks noChangeShapeType="1"/>
          </p:cNvSpPr>
          <p:nvPr/>
        </p:nvSpPr>
        <p:spPr bwMode="auto">
          <a:xfrm>
            <a:off x="7569200" y="28606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09" name="Line 173"/>
          <p:cNvSpPr>
            <a:spLocks noChangeShapeType="1"/>
          </p:cNvSpPr>
          <p:nvPr/>
        </p:nvSpPr>
        <p:spPr bwMode="auto">
          <a:xfrm>
            <a:off x="7569200" y="29146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10" name="Line 174"/>
          <p:cNvSpPr>
            <a:spLocks noChangeShapeType="1"/>
          </p:cNvSpPr>
          <p:nvPr/>
        </p:nvSpPr>
        <p:spPr bwMode="auto">
          <a:xfrm flipV="1">
            <a:off x="7554913" y="28590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11" name="Line 175"/>
          <p:cNvSpPr>
            <a:spLocks noChangeShapeType="1"/>
          </p:cNvSpPr>
          <p:nvPr/>
        </p:nvSpPr>
        <p:spPr bwMode="auto">
          <a:xfrm flipV="1">
            <a:off x="7612063" y="28590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12" name="Rectangle 176"/>
          <p:cNvSpPr>
            <a:spLocks noChangeArrowheads="1"/>
          </p:cNvSpPr>
          <p:nvPr/>
        </p:nvSpPr>
        <p:spPr bwMode="auto">
          <a:xfrm>
            <a:off x="5581650" y="25241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13" name="Line 177"/>
          <p:cNvSpPr>
            <a:spLocks noChangeShapeType="1"/>
          </p:cNvSpPr>
          <p:nvPr/>
        </p:nvSpPr>
        <p:spPr bwMode="auto">
          <a:xfrm>
            <a:off x="5588000" y="25177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14" name="Line 178"/>
          <p:cNvSpPr>
            <a:spLocks noChangeShapeType="1"/>
          </p:cNvSpPr>
          <p:nvPr/>
        </p:nvSpPr>
        <p:spPr bwMode="auto">
          <a:xfrm>
            <a:off x="5588000" y="25717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15" name="Line 179"/>
          <p:cNvSpPr>
            <a:spLocks noChangeShapeType="1"/>
          </p:cNvSpPr>
          <p:nvPr/>
        </p:nvSpPr>
        <p:spPr bwMode="auto">
          <a:xfrm flipV="1">
            <a:off x="5573713" y="25161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16" name="Line 180"/>
          <p:cNvSpPr>
            <a:spLocks noChangeShapeType="1"/>
          </p:cNvSpPr>
          <p:nvPr/>
        </p:nvSpPr>
        <p:spPr bwMode="auto">
          <a:xfrm flipV="1">
            <a:off x="5630863" y="25161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17" name="Rectangle 181"/>
          <p:cNvSpPr>
            <a:spLocks noChangeArrowheads="1"/>
          </p:cNvSpPr>
          <p:nvPr/>
        </p:nvSpPr>
        <p:spPr bwMode="auto">
          <a:xfrm>
            <a:off x="6210300" y="30003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18" name="Line 182"/>
          <p:cNvSpPr>
            <a:spLocks noChangeShapeType="1"/>
          </p:cNvSpPr>
          <p:nvPr/>
        </p:nvSpPr>
        <p:spPr bwMode="auto">
          <a:xfrm>
            <a:off x="6216650" y="29940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19" name="Line 183"/>
          <p:cNvSpPr>
            <a:spLocks noChangeShapeType="1"/>
          </p:cNvSpPr>
          <p:nvPr/>
        </p:nvSpPr>
        <p:spPr bwMode="auto">
          <a:xfrm>
            <a:off x="6216650" y="30480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20" name="Line 184"/>
          <p:cNvSpPr>
            <a:spLocks noChangeShapeType="1"/>
          </p:cNvSpPr>
          <p:nvPr/>
        </p:nvSpPr>
        <p:spPr bwMode="auto">
          <a:xfrm flipV="1">
            <a:off x="6202363" y="29924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21" name="Line 185"/>
          <p:cNvSpPr>
            <a:spLocks noChangeShapeType="1"/>
          </p:cNvSpPr>
          <p:nvPr/>
        </p:nvSpPr>
        <p:spPr bwMode="auto">
          <a:xfrm flipV="1">
            <a:off x="6259513" y="29924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22" name="Rectangle 186"/>
          <p:cNvSpPr>
            <a:spLocks noChangeArrowheads="1"/>
          </p:cNvSpPr>
          <p:nvPr/>
        </p:nvSpPr>
        <p:spPr bwMode="auto">
          <a:xfrm>
            <a:off x="5924550" y="27908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23" name="Line 187"/>
          <p:cNvSpPr>
            <a:spLocks noChangeShapeType="1"/>
          </p:cNvSpPr>
          <p:nvPr/>
        </p:nvSpPr>
        <p:spPr bwMode="auto">
          <a:xfrm>
            <a:off x="5930900" y="27844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24" name="Line 188"/>
          <p:cNvSpPr>
            <a:spLocks noChangeShapeType="1"/>
          </p:cNvSpPr>
          <p:nvPr/>
        </p:nvSpPr>
        <p:spPr bwMode="auto">
          <a:xfrm>
            <a:off x="5930900" y="28384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25" name="Line 189"/>
          <p:cNvSpPr>
            <a:spLocks noChangeShapeType="1"/>
          </p:cNvSpPr>
          <p:nvPr/>
        </p:nvSpPr>
        <p:spPr bwMode="auto">
          <a:xfrm flipV="1">
            <a:off x="5916613" y="27828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26" name="Line 190"/>
          <p:cNvSpPr>
            <a:spLocks noChangeShapeType="1"/>
          </p:cNvSpPr>
          <p:nvPr/>
        </p:nvSpPr>
        <p:spPr bwMode="auto">
          <a:xfrm flipV="1">
            <a:off x="5973763" y="27828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27" name="Rectangle 191"/>
          <p:cNvSpPr>
            <a:spLocks noChangeArrowheads="1"/>
          </p:cNvSpPr>
          <p:nvPr/>
        </p:nvSpPr>
        <p:spPr bwMode="auto">
          <a:xfrm>
            <a:off x="8043863" y="2457450"/>
            <a:ext cx="71437" cy="52388"/>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28" name="Rectangle 192"/>
          <p:cNvSpPr>
            <a:spLocks noChangeArrowheads="1"/>
          </p:cNvSpPr>
          <p:nvPr/>
        </p:nvSpPr>
        <p:spPr bwMode="auto">
          <a:xfrm>
            <a:off x="8053388" y="2438400"/>
            <a:ext cx="71437" cy="52388"/>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29" name="Rectangle 193"/>
          <p:cNvSpPr>
            <a:spLocks noChangeArrowheads="1"/>
          </p:cNvSpPr>
          <p:nvPr/>
        </p:nvSpPr>
        <p:spPr bwMode="auto">
          <a:xfrm>
            <a:off x="8104188" y="2517775"/>
            <a:ext cx="71437" cy="52388"/>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30" name="Rectangle 194"/>
          <p:cNvSpPr>
            <a:spLocks noChangeArrowheads="1"/>
          </p:cNvSpPr>
          <p:nvPr/>
        </p:nvSpPr>
        <p:spPr bwMode="auto">
          <a:xfrm>
            <a:off x="8091488" y="2473325"/>
            <a:ext cx="71437" cy="52388"/>
          </a:xfrm>
          <a:prstGeom prst="rect">
            <a:avLst/>
          </a:prstGeom>
          <a:solidFill>
            <a:srgbClr val="67676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31" name="Rectangle 195"/>
          <p:cNvSpPr>
            <a:spLocks noChangeArrowheads="1"/>
          </p:cNvSpPr>
          <p:nvPr/>
        </p:nvSpPr>
        <p:spPr bwMode="auto">
          <a:xfrm>
            <a:off x="8093075" y="2425700"/>
            <a:ext cx="41275" cy="57150"/>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32" name="Line 196"/>
          <p:cNvSpPr>
            <a:spLocks noChangeShapeType="1"/>
          </p:cNvSpPr>
          <p:nvPr/>
        </p:nvSpPr>
        <p:spPr bwMode="auto">
          <a:xfrm>
            <a:off x="8089900" y="2428875"/>
            <a:ext cx="6032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33" name="Freeform 197"/>
          <p:cNvSpPr>
            <a:spLocks/>
          </p:cNvSpPr>
          <p:nvPr/>
        </p:nvSpPr>
        <p:spPr bwMode="auto">
          <a:xfrm>
            <a:off x="8147050" y="2454275"/>
            <a:ext cx="36513" cy="80963"/>
          </a:xfrm>
          <a:custGeom>
            <a:avLst/>
            <a:gdLst>
              <a:gd name="T0" fmla="*/ 0 w 23"/>
              <a:gd name="T1" fmla="*/ 0 h 51"/>
              <a:gd name="T2" fmla="*/ 2 w 23"/>
              <a:gd name="T3" fmla="*/ 8 h 51"/>
              <a:gd name="T4" fmla="*/ 4 w 23"/>
              <a:gd name="T5" fmla="*/ 14 h 51"/>
              <a:gd name="T6" fmla="*/ 8 w 23"/>
              <a:gd name="T7" fmla="*/ 20 h 51"/>
              <a:gd name="T8" fmla="*/ 12 w 23"/>
              <a:gd name="T9" fmla="*/ 26 h 51"/>
              <a:gd name="T10" fmla="*/ 14 w 23"/>
              <a:gd name="T11" fmla="*/ 32 h 51"/>
              <a:gd name="T12" fmla="*/ 18 w 23"/>
              <a:gd name="T13" fmla="*/ 38 h 51"/>
              <a:gd name="T14" fmla="*/ 20 w 23"/>
              <a:gd name="T15" fmla="*/ 44 h 51"/>
              <a:gd name="T16" fmla="*/ 22 w 23"/>
              <a:gd name="T17" fmla="*/ 5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51">
                <a:moveTo>
                  <a:pt x="0" y="0"/>
                </a:moveTo>
                <a:lnTo>
                  <a:pt x="2" y="8"/>
                </a:lnTo>
                <a:lnTo>
                  <a:pt x="4" y="14"/>
                </a:lnTo>
                <a:lnTo>
                  <a:pt x="8" y="20"/>
                </a:lnTo>
                <a:lnTo>
                  <a:pt x="12" y="26"/>
                </a:lnTo>
                <a:lnTo>
                  <a:pt x="14" y="32"/>
                </a:lnTo>
                <a:lnTo>
                  <a:pt x="18" y="38"/>
                </a:lnTo>
                <a:lnTo>
                  <a:pt x="20" y="44"/>
                </a:lnTo>
                <a:lnTo>
                  <a:pt x="22" y="5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7334" name="Rectangle 198"/>
          <p:cNvSpPr>
            <a:spLocks noChangeArrowheads="1"/>
          </p:cNvSpPr>
          <p:nvPr/>
        </p:nvSpPr>
        <p:spPr bwMode="auto">
          <a:xfrm>
            <a:off x="8151813" y="2538413"/>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35" name="Line 199"/>
          <p:cNvSpPr>
            <a:spLocks noChangeShapeType="1"/>
          </p:cNvSpPr>
          <p:nvPr/>
        </p:nvSpPr>
        <p:spPr bwMode="auto">
          <a:xfrm>
            <a:off x="8158163" y="2532063"/>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36" name="Line 200"/>
          <p:cNvSpPr>
            <a:spLocks noChangeShapeType="1"/>
          </p:cNvSpPr>
          <p:nvPr/>
        </p:nvSpPr>
        <p:spPr bwMode="auto">
          <a:xfrm>
            <a:off x="8158163" y="2586038"/>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37" name="Line 201"/>
          <p:cNvSpPr>
            <a:spLocks noChangeShapeType="1"/>
          </p:cNvSpPr>
          <p:nvPr/>
        </p:nvSpPr>
        <p:spPr bwMode="auto">
          <a:xfrm flipV="1">
            <a:off x="8143875" y="2530475"/>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38" name="Line 202"/>
          <p:cNvSpPr>
            <a:spLocks noChangeShapeType="1"/>
          </p:cNvSpPr>
          <p:nvPr/>
        </p:nvSpPr>
        <p:spPr bwMode="auto">
          <a:xfrm flipV="1">
            <a:off x="8201025" y="2530475"/>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39" name="Rectangle 203"/>
          <p:cNvSpPr>
            <a:spLocks noChangeArrowheads="1"/>
          </p:cNvSpPr>
          <p:nvPr/>
        </p:nvSpPr>
        <p:spPr bwMode="auto">
          <a:xfrm>
            <a:off x="8088313" y="2484438"/>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40" name="Line 204"/>
          <p:cNvSpPr>
            <a:spLocks noChangeShapeType="1"/>
          </p:cNvSpPr>
          <p:nvPr/>
        </p:nvSpPr>
        <p:spPr bwMode="auto">
          <a:xfrm>
            <a:off x="8094663" y="2478088"/>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41" name="Line 205"/>
          <p:cNvSpPr>
            <a:spLocks noChangeShapeType="1"/>
          </p:cNvSpPr>
          <p:nvPr/>
        </p:nvSpPr>
        <p:spPr bwMode="auto">
          <a:xfrm>
            <a:off x="8094663" y="2532063"/>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42" name="Line 206"/>
          <p:cNvSpPr>
            <a:spLocks noChangeShapeType="1"/>
          </p:cNvSpPr>
          <p:nvPr/>
        </p:nvSpPr>
        <p:spPr bwMode="auto">
          <a:xfrm flipV="1">
            <a:off x="8080375" y="2476500"/>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43" name="Line 207"/>
          <p:cNvSpPr>
            <a:spLocks noChangeShapeType="1"/>
          </p:cNvSpPr>
          <p:nvPr/>
        </p:nvSpPr>
        <p:spPr bwMode="auto">
          <a:xfrm flipV="1">
            <a:off x="8137525" y="2476500"/>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44" name="Line 208"/>
          <p:cNvSpPr>
            <a:spLocks noChangeShapeType="1"/>
          </p:cNvSpPr>
          <p:nvPr/>
        </p:nvSpPr>
        <p:spPr bwMode="auto">
          <a:xfrm>
            <a:off x="5343525" y="23209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45" name="Rectangle 209"/>
          <p:cNvSpPr>
            <a:spLocks noChangeArrowheads="1"/>
          </p:cNvSpPr>
          <p:nvPr/>
        </p:nvSpPr>
        <p:spPr bwMode="auto">
          <a:xfrm>
            <a:off x="1000125" y="3629025"/>
            <a:ext cx="155575" cy="130175"/>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46" name="Rectangle 210"/>
          <p:cNvSpPr>
            <a:spLocks noChangeArrowheads="1"/>
          </p:cNvSpPr>
          <p:nvPr/>
        </p:nvSpPr>
        <p:spPr bwMode="auto">
          <a:xfrm>
            <a:off x="6010275" y="3651250"/>
            <a:ext cx="193675" cy="195263"/>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47" name="Rectangle 211"/>
          <p:cNvSpPr>
            <a:spLocks noChangeArrowheads="1"/>
          </p:cNvSpPr>
          <p:nvPr/>
        </p:nvSpPr>
        <p:spPr bwMode="auto">
          <a:xfrm>
            <a:off x="7597775" y="2638425"/>
            <a:ext cx="95250" cy="160338"/>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48" name="Rectangle 212"/>
          <p:cNvSpPr>
            <a:spLocks noChangeArrowheads="1"/>
          </p:cNvSpPr>
          <p:nvPr/>
        </p:nvSpPr>
        <p:spPr bwMode="auto">
          <a:xfrm>
            <a:off x="7691438" y="2765425"/>
            <a:ext cx="134937" cy="147638"/>
          </a:xfrm>
          <a:prstGeom prst="rect">
            <a:avLst/>
          </a:prstGeom>
          <a:solidFill>
            <a:srgbClr val="0303B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49" name="Rectangle 213"/>
          <p:cNvSpPr>
            <a:spLocks noChangeArrowheads="1"/>
          </p:cNvSpPr>
          <p:nvPr/>
        </p:nvSpPr>
        <p:spPr bwMode="auto">
          <a:xfrm>
            <a:off x="977900" y="3746500"/>
            <a:ext cx="104775" cy="111125"/>
          </a:xfrm>
          <a:prstGeom prst="rect">
            <a:avLst/>
          </a:prstGeom>
          <a:solidFill>
            <a:srgbClr val="0303B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50" name="Rectangle 214"/>
          <p:cNvSpPr>
            <a:spLocks noChangeArrowheads="1"/>
          </p:cNvSpPr>
          <p:nvPr/>
        </p:nvSpPr>
        <p:spPr bwMode="auto">
          <a:xfrm>
            <a:off x="1098550" y="3749675"/>
            <a:ext cx="38100" cy="50800"/>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51" name="Rectangle 215"/>
          <p:cNvSpPr>
            <a:spLocks noChangeArrowheads="1"/>
          </p:cNvSpPr>
          <p:nvPr/>
        </p:nvSpPr>
        <p:spPr bwMode="auto">
          <a:xfrm>
            <a:off x="1041400" y="3717925"/>
            <a:ext cx="38100" cy="50800"/>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52" name="Rectangle 216"/>
          <p:cNvSpPr>
            <a:spLocks noChangeArrowheads="1"/>
          </p:cNvSpPr>
          <p:nvPr/>
        </p:nvSpPr>
        <p:spPr bwMode="auto">
          <a:xfrm>
            <a:off x="977900" y="3733800"/>
            <a:ext cx="88900" cy="111125"/>
          </a:xfrm>
          <a:prstGeom prst="rect">
            <a:avLst/>
          </a:prstGeom>
          <a:solidFill>
            <a:srgbClr val="0303B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53" name="Rectangle 217"/>
          <p:cNvSpPr>
            <a:spLocks noChangeArrowheads="1"/>
          </p:cNvSpPr>
          <p:nvPr/>
        </p:nvSpPr>
        <p:spPr bwMode="auto">
          <a:xfrm>
            <a:off x="1054100" y="3781425"/>
            <a:ext cx="88900" cy="111125"/>
          </a:xfrm>
          <a:prstGeom prst="rect">
            <a:avLst/>
          </a:prstGeom>
          <a:solidFill>
            <a:srgbClr val="0303B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54" name="Freeform 218"/>
          <p:cNvSpPr>
            <a:spLocks/>
          </p:cNvSpPr>
          <p:nvPr/>
        </p:nvSpPr>
        <p:spPr bwMode="auto">
          <a:xfrm>
            <a:off x="962025" y="3717925"/>
            <a:ext cx="106363" cy="26988"/>
          </a:xfrm>
          <a:custGeom>
            <a:avLst/>
            <a:gdLst>
              <a:gd name="T0" fmla="*/ 0 w 67"/>
              <a:gd name="T1" fmla="*/ 0 h 17"/>
              <a:gd name="T2" fmla="*/ 30 w 67"/>
              <a:gd name="T3" fmla="*/ 6 h 17"/>
              <a:gd name="T4" fmla="*/ 30 w 67"/>
              <a:gd name="T5" fmla="*/ 6 h 17"/>
              <a:gd name="T6" fmla="*/ 66 w 67"/>
              <a:gd name="T7" fmla="*/ 16 h 17"/>
            </a:gdLst>
            <a:ahLst/>
            <a:cxnLst>
              <a:cxn ang="0">
                <a:pos x="T0" y="T1"/>
              </a:cxn>
              <a:cxn ang="0">
                <a:pos x="T2" y="T3"/>
              </a:cxn>
              <a:cxn ang="0">
                <a:pos x="T4" y="T5"/>
              </a:cxn>
              <a:cxn ang="0">
                <a:pos x="T6" y="T7"/>
              </a:cxn>
            </a:cxnLst>
            <a:rect l="0" t="0" r="r" b="b"/>
            <a:pathLst>
              <a:path w="67" h="17">
                <a:moveTo>
                  <a:pt x="0" y="0"/>
                </a:moveTo>
                <a:lnTo>
                  <a:pt x="30" y="6"/>
                </a:lnTo>
                <a:lnTo>
                  <a:pt x="30" y="6"/>
                </a:lnTo>
                <a:lnTo>
                  <a:pt x="66" y="1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7355" name="Rectangle 219"/>
          <p:cNvSpPr>
            <a:spLocks noChangeArrowheads="1"/>
          </p:cNvSpPr>
          <p:nvPr/>
        </p:nvSpPr>
        <p:spPr bwMode="auto">
          <a:xfrm>
            <a:off x="1054100" y="3759200"/>
            <a:ext cx="44450" cy="44450"/>
          </a:xfrm>
          <a:prstGeom prst="rect">
            <a:avLst/>
          </a:prstGeom>
          <a:solidFill>
            <a:srgbClr val="0303B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56" name="Freeform 220"/>
          <p:cNvSpPr>
            <a:spLocks/>
          </p:cNvSpPr>
          <p:nvPr/>
        </p:nvSpPr>
        <p:spPr bwMode="auto">
          <a:xfrm>
            <a:off x="1016000" y="3733800"/>
            <a:ext cx="150813" cy="87313"/>
          </a:xfrm>
          <a:custGeom>
            <a:avLst/>
            <a:gdLst>
              <a:gd name="T0" fmla="*/ 0 w 95"/>
              <a:gd name="T1" fmla="*/ 0 h 55"/>
              <a:gd name="T2" fmla="*/ 10 w 95"/>
              <a:gd name="T3" fmla="*/ 0 h 55"/>
              <a:gd name="T4" fmla="*/ 16 w 95"/>
              <a:gd name="T5" fmla="*/ 2 h 55"/>
              <a:gd name="T6" fmla="*/ 22 w 95"/>
              <a:gd name="T7" fmla="*/ 4 h 55"/>
              <a:gd name="T8" fmla="*/ 28 w 95"/>
              <a:gd name="T9" fmla="*/ 8 h 55"/>
              <a:gd name="T10" fmla="*/ 34 w 95"/>
              <a:gd name="T11" fmla="*/ 12 h 55"/>
              <a:gd name="T12" fmla="*/ 40 w 95"/>
              <a:gd name="T13" fmla="*/ 14 h 55"/>
              <a:gd name="T14" fmla="*/ 46 w 95"/>
              <a:gd name="T15" fmla="*/ 18 h 55"/>
              <a:gd name="T16" fmla="*/ 52 w 95"/>
              <a:gd name="T17" fmla="*/ 22 h 55"/>
              <a:gd name="T18" fmla="*/ 58 w 95"/>
              <a:gd name="T19" fmla="*/ 26 h 55"/>
              <a:gd name="T20" fmla="*/ 64 w 95"/>
              <a:gd name="T21" fmla="*/ 28 h 55"/>
              <a:gd name="T22" fmla="*/ 70 w 95"/>
              <a:gd name="T23" fmla="*/ 32 h 55"/>
              <a:gd name="T24" fmla="*/ 76 w 95"/>
              <a:gd name="T25" fmla="*/ 34 h 55"/>
              <a:gd name="T26" fmla="*/ 82 w 95"/>
              <a:gd name="T27" fmla="*/ 38 h 55"/>
              <a:gd name="T28" fmla="*/ 84 w 95"/>
              <a:gd name="T29" fmla="*/ 44 h 55"/>
              <a:gd name="T30" fmla="*/ 88 w 95"/>
              <a:gd name="T31" fmla="*/ 50 h 55"/>
              <a:gd name="T32" fmla="*/ 94 w 95"/>
              <a:gd name="T33" fmla="*/ 5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55">
                <a:moveTo>
                  <a:pt x="0" y="0"/>
                </a:moveTo>
                <a:lnTo>
                  <a:pt x="10" y="0"/>
                </a:lnTo>
                <a:lnTo>
                  <a:pt x="16" y="2"/>
                </a:lnTo>
                <a:lnTo>
                  <a:pt x="22" y="4"/>
                </a:lnTo>
                <a:lnTo>
                  <a:pt x="28" y="8"/>
                </a:lnTo>
                <a:lnTo>
                  <a:pt x="34" y="12"/>
                </a:lnTo>
                <a:lnTo>
                  <a:pt x="40" y="14"/>
                </a:lnTo>
                <a:lnTo>
                  <a:pt x="46" y="18"/>
                </a:lnTo>
                <a:lnTo>
                  <a:pt x="52" y="22"/>
                </a:lnTo>
                <a:lnTo>
                  <a:pt x="58" y="26"/>
                </a:lnTo>
                <a:lnTo>
                  <a:pt x="64" y="28"/>
                </a:lnTo>
                <a:lnTo>
                  <a:pt x="70" y="32"/>
                </a:lnTo>
                <a:lnTo>
                  <a:pt x="76" y="34"/>
                </a:lnTo>
                <a:lnTo>
                  <a:pt x="82" y="38"/>
                </a:lnTo>
                <a:lnTo>
                  <a:pt x="84" y="44"/>
                </a:lnTo>
                <a:lnTo>
                  <a:pt x="88" y="50"/>
                </a:lnTo>
                <a:lnTo>
                  <a:pt x="94" y="5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7357" name="Rectangle 221"/>
          <p:cNvSpPr>
            <a:spLocks noChangeArrowheads="1"/>
          </p:cNvSpPr>
          <p:nvPr/>
        </p:nvSpPr>
        <p:spPr bwMode="auto">
          <a:xfrm>
            <a:off x="1076325" y="36798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58" name="Line 222"/>
          <p:cNvSpPr>
            <a:spLocks noChangeShapeType="1"/>
          </p:cNvSpPr>
          <p:nvPr/>
        </p:nvSpPr>
        <p:spPr bwMode="auto">
          <a:xfrm>
            <a:off x="1082675" y="36734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59" name="Line 223"/>
          <p:cNvSpPr>
            <a:spLocks noChangeShapeType="1"/>
          </p:cNvSpPr>
          <p:nvPr/>
        </p:nvSpPr>
        <p:spPr bwMode="auto">
          <a:xfrm>
            <a:off x="1082675" y="37274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60" name="Line 224"/>
          <p:cNvSpPr>
            <a:spLocks noChangeShapeType="1"/>
          </p:cNvSpPr>
          <p:nvPr/>
        </p:nvSpPr>
        <p:spPr bwMode="auto">
          <a:xfrm flipV="1">
            <a:off x="1068388" y="36718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61" name="Line 225"/>
          <p:cNvSpPr>
            <a:spLocks noChangeShapeType="1"/>
          </p:cNvSpPr>
          <p:nvPr/>
        </p:nvSpPr>
        <p:spPr bwMode="auto">
          <a:xfrm flipV="1">
            <a:off x="1125538" y="36718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62" name="Rectangle 226"/>
          <p:cNvSpPr>
            <a:spLocks noChangeArrowheads="1"/>
          </p:cNvSpPr>
          <p:nvPr/>
        </p:nvSpPr>
        <p:spPr bwMode="auto">
          <a:xfrm>
            <a:off x="6108700" y="373380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63" name="Line 227"/>
          <p:cNvSpPr>
            <a:spLocks noChangeShapeType="1"/>
          </p:cNvSpPr>
          <p:nvPr/>
        </p:nvSpPr>
        <p:spPr bwMode="auto">
          <a:xfrm>
            <a:off x="6115050" y="37274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64" name="Line 228"/>
          <p:cNvSpPr>
            <a:spLocks noChangeShapeType="1"/>
          </p:cNvSpPr>
          <p:nvPr/>
        </p:nvSpPr>
        <p:spPr bwMode="auto">
          <a:xfrm>
            <a:off x="6115050" y="37814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65" name="Line 229"/>
          <p:cNvSpPr>
            <a:spLocks noChangeShapeType="1"/>
          </p:cNvSpPr>
          <p:nvPr/>
        </p:nvSpPr>
        <p:spPr bwMode="auto">
          <a:xfrm flipV="1">
            <a:off x="6100763" y="37258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66" name="Line 230"/>
          <p:cNvSpPr>
            <a:spLocks noChangeShapeType="1"/>
          </p:cNvSpPr>
          <p:nvPr/>
        </p:nvSpPr>
        <p:spPr bwMode="auto">
          <a:xfrm flipV="1">
            <a:off x="6157913" y="37258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67" name="Rectangle 231"/>
          <p:cNvSpPr>
            <a:spLocks noChangeArrowheads="1"/>
          </p:cNvSpPr>
          <p:nvPr/>
        </p:nvSpPr>
        <p:spPr bwMode="auto">
          <a:xfrm>
            <a:off x="962025" y="36163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68" name="Line 232"/>
          <p:cNvSpPr>
            <a:spLocks noChangeShapeType="1"/>
          </p:cNvSpPr>
          <p:nvPr/>
        </p:nvSpPr>
        <p:spPr bwMode="auto">
          <a:xfrm>
            <a:off x="968375" y="36099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69" name="Line 233"/>
          <p:cNvSpPr>
            <a:spLocks noChangeShapeType="1"/>
          </p:cNvSpPr>
          <p:nvPr/>
        </p:nvSpPr>
        <p:spPr bwMode="auto">
          <a:xfrm>
            <a:off x="968375" y="36639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70" name="Line 234"/>
          <p:cNvSpPr>
            <a:spLocks noChangeShapeType="1"/>
          </p:cNvSpPr>
          <p:nvPr/>
        </p:nvSpPr>
        <p:spPr bwMode="auto">
          <a:xfrm flipV="1">
            <a:off x="954088" y="36083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71" name="Line 235"/>
          <p:cNvSpPr>
            <a:spLocks noChangeShapeType="1"/>
          </p:cNvSpPr>
          <p:nvPr/>
        </p:nvSpPr>
        <p:spPr bwMode="auto">
          <a:xfrm flipV="1">
            <a:off x="1011238" y="36083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72" name="Rectangle 236"/>
          <p:cNvSpPr>
            <a:spLocks noChangeArrowheads="1"/>
          </p:cNvSpPr>
          <p:nvPr/>
        </p:nvSpPr>
        <p:spPr bwMode="auto">
          <a:xfrm>
            <a:off x="1133475" y="37369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73" name="Line 237"/>
          <p:cNvSpPr>
            <a:spLocks noChangeShapeType="1"/>
          </p:cNvSpPr>
          <p:nvPr/>
        </p:nvSpPr>
        <p:spPr bwMode="auto">
          <a:xfrm>
            <a:off x="1139825" y="37306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74" name="Line 238"/>
          <p:cNvSpPr>
            <a:spLocks noChangeShapeType="1"/>
          </p:cNvSpPr>
          <p:nvPr/>
        </p:nvSpPr>
        <p:spPr bwMode="auto">
          <a:xfrm>
            <a:off x="1139825" y="37846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75" name="Line 239"/>
          <p:cNvSpPr>
            <a:spLocks noChangeShapeType="1"/>
          </p:cNvSpPr>
          <p:nvPr/>
        </p:nvSpPr>
        <p:spPr bwMode="auto">
          <a:xfrm flipV="1">
            <a:off x="1125538" y="37290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76" name="Line 240"/>
          <p:cNvSpPr>
            <a:spLocks noChangeShapeType="1"/>
          </p:cNvSpPr>
          <p:nvPr/>
        </p:nvSpPr>
        <p:spPr bwMode="auto">
          <a:xfrm flipV="1">
            <a:off x="1182688" y="37290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77" name="Rectangle 241"/>
          <p:cNvSpPr>
            <a:spLocks noChangeArrowheads="1"/>
          </p:cNvSpPr>
          <p:nvPr/>
        </p:nvSpPr>
        <p:spPr bwMode="auto">
          <a:xfrm>
            <a:off x="7673975" y="2667000"/>
            <a:ext cx="60325" cy="101600"/>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78" name="Line 242"/>
          <p:cNvSpPr>
            <a:spLocks noChangeShapeType="1"/>
          </p:cNvSpPr>
          <p:nvPr/>
        </p:nvSpPr>
        <p:spPr bwMode="auto">
          <a:xfrm>
            <a:off x="7591425" y="2632075"/>
            <a:ext cx="114300" cy="31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79" name="Rectangle 243"/>
          <p:cNvSpPr>
            <a:spLocks noChangeArrowheads="1"/>
          </p:cNvSpPr>
          <p:nvPr/>
        </p:nvSpPr>
        <p:spPr bwMode="auto">
          <a:xfrm>
            <a:off x="7588250" y="27273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80" name="Line 244"/>
          <p:cNvSpPr>
            <a:spLocks noChangeShapeType="1"/>
          </p:cNvSpPr>
          <p:nvPr/>
        </p:nvSpPr>
        <p:spPr bwMode="auto">
          <a:xfrm>
            <a:off x="7594600" y="27209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81" name="Line 245"/>
          <p:cNvSpPr>
            <a:spLocks noChangeShapeType="1"/>
          </p:cNvSpPr>
          <p:nvPr/>
        </p:nvSpPr>
        <p:spPr bwMode="auto">
          <a:xfrm>
            <a:off x="7594600" y="27749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82" name="Line 246"/>
          <p:cNvSpPr>
            <a:spLocks noChangeShapeType="1"/>
          </p:cNvSpPr>
          <p:nvPr/>
        </p:nvSpPr>
        <p:spPr bwMode="auto">
          <a:xfrm flipV="1">
            <a:off x="7580313" y="27193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83" name="Line 247"/>
          <p:cNvSpPr>
            <a:spLocks noChangeShapeType="1"/>
          </p:cNvSpPr>
          <p:nvPr/>
        </p:nvSpPr>
        <p:spPr bwMode="auto">
          <a:xfrm flipV="1">
            <a:off x="7637463" y="27193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84" name="Rectangle 248"/>
          <p:cNvSpPr>
            <a:spLocks noChangeArrowheads="1"/>
          </p:cNvSpPr>
          <p:nvPr/>
        </p:nvSpPr>
        <p:spPr bwMode="auto">
          <a:xfrm>
            <a:off x="7562850" y="26479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85" name="Line 249"/>
          <p:cNvSpPr>
            <a:spLocks noChangeShapeType="1"/>
          </p:cNvSpPr>
          <p:nvPr/>
        </p:nvSpPr>
        <p:spPr bwMode="auto">
          <a:xfrm>
            <a:off x="7569200" y="26416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86" name="Line 250"/>
          <p:cNvSpPr>
            <a:spLocks noChangeShapeType="1"/>
          </p:cNvSpPr>
          <p:nvPr/>
        </p:nvSpPr>
        <p:spPr bwMode="auto">
          <a:xfrm>
            <a:off x="7569200" y="26955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87" name="Line 251"/>
          <p:cNvSpPr>
            <a:spLocks noChangeShapeType="1"/>
          </p:cNvSpPr>
          <p:nvPr/>
        </p:nvSpPr>
        <p:spPr bwMode="auto">
          <a:xfrm flipV="1">
            <a:off x="7554913" y="2640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88" name="Line 252"/>
          <p:cNvSpPr>
            <a:spLocks noChangeShapeType="1"/>
          </p:cNvSpPr>
          <p:nvPr/>
        </p:nvSpPr>
        <p:spPr bwMode="auto">
          <a:xfrm flipV="1">
            <a:off x="7612063" y="2640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89" name="Rectangle 253"/>
          <p:cNvSpPr>
            <a:spLocks noChangeArrowheads="1"/>
          </p:cNvSpPr>
          <p:nvPr/>
        </p:nvSpPr>
        <p:spPr bwMode="auto">
          <a:xfrm>
            <a:off x="7870825" y="26860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90" name="Line 254"/>
          <p:cNvSpPr>
            <a:spLocks noChangeShapeType="1"/>
          </p:cNvSpPr>
          <p:nvPr/>
        </p:nvSpPr>
        <p:spPr bwMode="auto">
          <a:xfrm>
            <a:off x="7877175" y="26797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91" name="Line 255"/>
          <p:cNvSpPr>
            <a:spLocks noChangeShapeType="1"/>
          </p:cNvSpPr>
          <p:nvPr/>
        </p:nvSpPr>
        <p:spPr bwMode="auto">
          <a:xfrm>
            <a:off x="7877175" y="27336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92" name="Line 256"/>
          <p:cNvSpPr>
            <a:spLocks noChangeShapeType="1"/>
          </p:cNvSpPr>
          <p:nvPr/>
        </p:nvSpPr>
        <p:spPr bwMode="auto">
          <a:xfrm flipV="1">
            <a:off x="7862888" y="26781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93" name="Line 257"/>
          <p:cNvSpPr>
            <a:spLocks noChangeShapeType="1"/>
          </p:cNvSpPr>
          <p:nvPr/>
        </p:nvSpPr>
        <p:spPr bwMode="auto">
          <a:xfrm flipV="1">
            <a:off x="7920038" y="26781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94" name="Rectangle 258"/>
          <p:cNvSpPr>
            <a:spLocks noChangeArrowheads="1"/>
          </p:cNvSpPr>
          <p:nvPr/>
        </p:nvSpPr>
        <p:spPr bwMode="auto">
          <a:xfrm>
            <a:off x="7667625" y="27019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95" name="Line 259"/>
          <p:cNvSpPr>
            <a:spLocks noChangeShapeType="1"/>
          </p:cNvSpPr>
          <p:nvPr/>
        </p:nvSpPr>
        <p:spPr bwMode="auto">
          <a:xfrm>
            <a:off x="7673975" y="2695575"/>
            <a:ext cx="444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96" name="Line 260"/>
          <p:cNvSpPr>
            <a:spLocks noChangeShapeType="1"/>
          </p:cNvSpPr>
          <p:nvPr/>
        </p:nvSpPr>
        <p:spPr bwMode="auto">
          <a:xfrm>
            <a:off x="7673975" y="27495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97" name="Line 261"/>
          <p:cNvSpPr>
            <a:spLocks noChangeShapeType="1"/>
          </p:cNvSpPr>
          <p:nvPr/>
        </p:nvSpPr>
        <p:spPr bwMode="auto">
          <a:xfrm flipV="1">
            <a:off x="7659688" y="26939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98" name="Line 262"/>
          <p:cNvSpPr>
            <a:spLocks noChangeShapeType="1"/>
          </p:cNvSpPr>
          <p:nvPr/>
        </p:nvSpPr>
        <p:spPr bwMode="auto">
          <a:xfrm flipV="1">
            <a:off x="7716838" y="26939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399" name="Rectangle 263"/>
          <p:cNvSpPr>
            <a:spLocks noChangeArrowheads="1"/>
          </p:cNvSpPr>
          <p:nvPr/>
        </p:nvSpPr>
        <p:spPr bwMode="auto">
          <a:xfrm>
            <a:off x="7400925" y="294640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400" name="Line 264"/>
          <p:cNvSpPr>
            <a:spLocks noChangeShapeType="1"/>
          </p:cNvSpPr>
          <p:nvPr/>
        </p:nvSpPr>
        <p:spPr bwMode="auto">
          <a:xfrm>
            <a:off x="7407275" y="29400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401" name="Line 265"/>
          <p:cNvSpPr>
            <a:spLocks noChangeShapeType="1"/>
          </p:cNvSpPr>
          <p:nvPr/>
        </p:nvSpPr>
        <p:spPr bwMode="auto">
          <a:xfrm>
            <a:off x="7407275" y="29940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402" name="Line 266"/>
          <p:cNvSpPr>
            <a:spLocks noChangeShapeType="1"/>
          </p:cNvSpPr>
          <p:nvPr/>
        </p:nvSpPr>
        <p:spPr bwMode="auto">
          <a:xfrm flipV="1">
            <a:off x="7392988" y="29384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403" name="Line 267"/>
          <p:cNvSpPr>
            <a:spLocks noChangeShapeType="1"/>
          </p:cNvSpPr>
          <p:nvPr/>
        </p:nvSpPr>
        <p:spPr bwMode="auto">
          <a:xfrm flipV="1">
            <a:off x="7450138" y="29384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404" name="Rectangle 268"/>
          <p:cNvSpPr>
            <a:spLocks noChangeArrowheads="1"/>
          </p:cNvSpPr>
          <p:nvPr/>
        </p:nvSpPr>
        <p:spPr bwMode="auto">
          <a:xfrm>
            <a:off x="7705725" y="264160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405" name="Line 269"/>
          <p:cNvSpPr>
            <a:spLocks noChangeShapeType="1"/>
          </p:cNvSpPr>
          <p:nvPr/>
        </p:nvSpPr>
        <p:spPr bwMode="auto">
          <a:xfrm>
            <a:off x="7712075" y="26352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406" name="Line 270"/>
          <p:cNvSpPr>
            <a:spLocks noChangeShapeType="1"/>
          </p:cNvSpPr>
          <p:nvPr/>
        </p:nvSpPr>
        <p:spPr bwMode="auto">
          <a:xfrm>
            <a:off x="7712075" y="26892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407" name="Line 271"/>
          <p:cNvSpPr>
            <a:spLocks noChangeShapeType="1"/>
          </p:cNvSpPr>
          <p:nvPr/>
        </p:nvSpPr>
        <p:spPr bwMode="auto">
          <a:xfrm flipV="1">
            <a:off x="7697788" y="26336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408" name="Line 272"/>
          <p:cNvSpPr>
            <a:spLocks noChangeShapeType="1"/>
          </p:cNvSpPr>
          <p:nvPr/>
        </p:nvSpPr>
        <p:spPr bwMode="auto">
          <a:xfrm flipV="1">
            <a:off x="7754938" y="26336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409" name="Rectangle 273"/>
          <p:cNvSpPr>
            <a:spLocks noChangeArrowheads="1"/>
          </p:cNvSpPr>
          <p:nvPr/>
        </p:nvSpPr>
        <p:spPr bwMode="auto">
          <a:xfrm>
            <a:off x="7673975" y="27654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410" name="Line 274"/>
          <p:cNvSpPr>
            <a:spLocks noChangeShapeType="1"/>
          </p:cNvSpPr>
          <p:nvPr/>
        </p:nvSpPr>
        <p:spPr bwMode="auto">
          <a:xfrm>
            <a:off x="7680325" y="27590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411" name="Line 275"/>
          <p:cNvSpPr>
            <a:spLocks noChangeShapeType="1"/>
          </p:cNvSpPr>
          <p:nvPr/>
        </p:nvSpPr>
        <p:spPr bwMode="auto">
          <a:xfrm>
            <a:off x="7680325" y="28130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412" name="Line 276"/>
          <p:cNvSpPr>
            <a:spLocks noChangeShapeType="1"/>
          </p:cNvSpPr>
          <p:nvPr/>
        </p:nvSpPr>
        <p:spPr bwMode="auto">
          <a:xfrm flipV="1">
            <a:off x="7666038" y="27574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413" name="Line 277"/>
          <p:cNvSpPr>
            <a:spLocks noChangeShapeType="1"/>
          </p:cNvSpPr>
          <p:nvPr/>
        </p:nvSpPr>
        <p:spPr bwMode="auto">
          <a:xfrm flipV="1">
            <a:off x="7723188" y="27574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414" name="Rectangle 278"/>
          <p:cNvSpPr>
            <a:spLocks noChangeArrowheads="1"/>
          </p:cNvSpPr>
          <p:nvPr/>
        </p:nvSpPr>
        <p:spPr bwMode="auto">
          <a:xfrm>
            <a:off x="7286625" y="4083050"/>
            <a:ext cx="1762125" cy="1365250"/>
          </a:xfrm>
          <a:prstGeom prst="rect">
            <a:avLst/>
          </a:prstGeom>
          <a:solidFill>
            <a:srgbClr val="0303B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415" name="Rectangle 279"/>
          <p:cNvSpPr>
            <a:spLocks noChangeArrowheads="1"/>
          </p:cNvSpPr>
          <p:nvPr/>
        </p:nvSpPr>
        <p:spPr bwMode="auto">
          <a:xfrm>
            <a:off x="5832475" y="2887663"/>
            <a:ext cx="25400" cy="109537"/>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416" name="Rectangle 280"/>
          <p:cNvSpPr>
            <a:spLocks noChangeArrowheads="1"/>
          </p:cNvSpPr>
          <p:nvPr/>
        </p:nvSpPr>
        <p:spPr bwMode="auto">
          <a:xfrm>
            <a:off x="7651750" y="3962400"/>
            <a:ext cx="1292225" cy="584200"/>
          </a:xfrm>
          <a:prstGeom prst="rect">
            <a:avLst/>
          </a:prstGeom>
          <a:solidFill>
            <a:schemeClr val="bg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417" name="Rectangle 281"/>
          <p:cNvSpPr>
            <a:spLocks noChangeArrowheads="1"/>
          </p:cNvSpPr>
          <p:nvPr/>
        </p:nvSpPr>
        <p:spPr bwMode="auto">
          <a:xfrm>
            <a:off x="7767638" y="43021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418" name="Line 282"/>
          <p:cNvSpPr>
            <a:spLocks noChangeShapeType="1"/>
          </p:cNvSpPr>
          <p:nvPr/>
        </p:nvSpPr>
        <p:spPr bwMode="auto">
          <a:xfrm>
            <a:off x="7816850" y="40862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419" name="Line 283"/>
          <p:cNvSpPr>
            <a:spLocks noChangeShapeType="1"/>
          </p:cNvSpPr>
          <p:nvPr/>
        </p:nvSpPr>
        <p:spPr bwMode="auto">
          <a:xfrm>
            <a:off x="7816850" y="41402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420" name="Line 284"/>
          <p:cNvSpPr>
            <a:spLocks noChangeShapeType="1"/>
          </p:cNvSpPr>
          <p:nvPr/>
        </p:nvSpPr>
        <p:spPr bwMode="auto">
          <a:xfrm flipV="1">
            <a:off x="7802563" y="40846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421" name="Line 285"/>
          <p:cNvSpPr>
            <a:spLocks noChangeShapeType="1"/>
          </p:cNvSpPr>
          <p:nvPr/>
        </p:nvSpPr>
        <p:spPr bwMode="auto">
          <a:xfrm flipV="1">
            <a:off x="7864475" y="4089400"/>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422" name="Rectangle 286"/>
          <p:cNvSpPr>
            <a:spLocks noChangeArrowheads="1"/>
          </p:cNvSpPr>
          <p:nvPr/>
        </p:nvSpPr>
        <p:spPr bwMode="auto">
          <a:xfrm>
            <a:off x="7810500" y="4090988"/>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423" name="Rectangle 287"/>
          <p:cNvSpPr>
            <a:spLocks noChangeArrowheads="1"/>
          </p:cNvSpPr>
          <p:nvPr/>
        </p:nvSpPr>
        <p:spPr bwMode="auto">
          <a:xfrm>
            <a:off x="7986713" y="3981450"/>
            <a:ext cx="8239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b="1">
                <a:solidFill>
                  <a:srgbClr val="000000"/>
                </a:solidFill>
              </a:rPr>
              <a:t>Customer</a:t>
            </a:r>
          </a:p>
        </p:txBody>
      </p:sp>
      <p:sp>
        <p:nvSpPr>
          <p:cNvPr id="347424" name="Rectangle 288"/>
          <p:cNvSpPr>
            <a:spLocks noChangeArrowheads="1"/>
          </p:cNvSpPr>
          <p:nvPr/>
        </p:nvSpPr>
        <p:spPr bwMode="auto">
          <a:xfrm>
            <a:off x="7986713" y="4232275"/>
            <a:ext cx="400050"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b="1">
                <a:solidFill>
                  <a:srgbClr val="000000"/>
                </a:solidFill>
              </a:rPr>
              <a:t>DC</a:t>
            </a:r>
          </a:p>
        </p:txBody>
      </p:sp>
      <p:sp>
        <p:nvSpPr>
          <p:cNvPr id="347425" name="Rectangle 289"/>
          <p:cNvSpPr>
            <a:spLocks noChangeArrowheads="1"/>
          </p:cNvSpPr>
          <p:nvPr/>
        </p:nvSpPr>
        <p:spPr bwMode="auto">
          <a:xfrm>
            <a:off x="6350" y="520700"/>
            <a:ext cx="9118600" cy="501650"/>
          </a:xfrm>
          <a:prstGeom prst="rect">
            <a:avLst/>
          </a:prstGeom>
          <a:solidFill>
            <a:srgbClr val="0000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426" name="Rectangle 290"/>
          <p:cNvSpPr>
            <a:spLocks noChangeArrowheads="1"/>
          </p:cNvSpPr>
          <p:nvPr/>
        </p:nvSpPr>
        <p:spPr bwMode="auto">
          <a:xfrm>
            <a:off x="1588" y="4763"/>
            <a:ext cx="9128125" cy="106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sz="3200" b="1">
                <a:solidFill>
                  <a:schemeClr val="bg2"/>
                </a:solidFill>
                <a:effectLst>
                  <a:outerShdw blurRad="38100" dist="38100" dir="2700000" algn="tl">
                    <a:srgbClr val="C0C0C0"/>
                  </a:outerShdw>
                </a:effectLst>
              </a:rPr>
              <a:t>Where inventory needs to be for a 5 day order response time - typical results --&gt; 2 DCs</a:t>
            </a:r>
          </a:p>
        </p:txBody>
      </p:sp>
      <p:sp>
        <p:nvSpPr>
          <p:cNvPr id="347427" name="Rectangle 291"/>
          <p:cNvSpPr>
            <a:spLocks noChangeArrowheads="1"/>
          </p:cNvSpPr>
          <p:nvPr/>
        </p:nvSpPr>
        <p:spPr bwMode="auto">
          <a:xfrm>
            <a:off x="7234238" y="26765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428" name="Rectangle 292"/>
          <p:cNvSpPr>
            <a:spLocks noChangeArrowheads="1"/>
          </p:cNvSpPr>
          <p:nvPr/>
        </p:nvSpPr>
        <p:spPr bwMode="auto">
          <a:xfrm>
            <a:off x="1049338" y="34893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429" name="Oval 293"/>
          <p:cNvSpPr>
            <a:spLocks noChangeArrowheads="1"/>
          </p:cNvSpPr>
          <p:nvPr/>
        </p:nvSpPr>
        <p:spPr bwMode="auto">
          <a:xfrm>
            <a:off x="4038600" y="152400"/>
            <a:ext cx="5715000" cy="6477000"/>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430" name="Oval 294"/>
          <p:cNvSpPr>
            <a:spLocks noChangeArrowheads="1"/>
          </p:cNvSpPr>
          <p:nvPr/>
        </p:nvSpPr>
        <p:spPr bwMode="auto">
          <a:xfrm>
            <a:off x="-1219200" y="152400"/>
            <a:ext cx="5892800" cy="6477000"/>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lide Number Placeholder 3"/>
          <p:cNvSpPr>
            <a:spLocks noGrp="1"/>
          </p:cNvSpPr>
          <p:nvPr>
            <p:ph type="sldNum" sz="quarter" idx="10"/>
          </p:nvPr>
        </p:nvSpPr>
        <p:spPr/>
        <p:txBody>
          <a:bodyPr/>
          <a:lstStyle/>
          <a:p>
            <a:fld id="{1E6259F5-4B8B-4CA4-9200-14BABE00D1B9}" type="slidenum">
              <a:rPr lang="en-US" altLang="en-US"/>
              <a:pPr/>
              <a:t>27</a:t>
            </a:fld>
            <a:endParaRPr lang="en-US" altLang="en-US" sz="1400">
              <a:latin typeface="Times New Roman" pitchFamily="18" charset="0"/>
            </a:endParaRPr>
          </a:p>
        </p:txBody>
      </p:sp>
      <p:sp>
        <p:nvSpPr>
          <p:cNvPr id="349186" name="Rectangle 2"/>
          <p:cNvSpPr>
            <a:spLocks noGrp="1" noChangeArrowheads="1"/>
          </p:cNvSpPr>
          <p:nvPr>
            <p:ph type="title"/>
          </p:nvPr>
        </p:nvSpPr>
        <p:spPr>
          <a:xfrm>
            <a:off x="381000" y="266700"/>
            <a:ext cx="8458200" cy="438150"/>
          </a:xfrm>
          <a:ln/>
        </p:spPr>
        <p:txBody>
          <a:bodyPr/>
          <a:lstStyle/>
          <a:p>
            <a:endParaRPr lang="en-US" altLang="en-US"/>
          </a:p>
        </p:txBody>
      </p:sp>
      <p:sp>
        <p:nvSpPr>
          <p:cNvPr id="349187" name="Rectangle 3"/>
          <p:cNvSpPr>
            <a:spLocks noGrp="1" noChangeArrowheads="1"/>
          </p:cNvSpPr>
          <p:nvPr>
            <p:ph type="body" idx="1"/>
          </p:nvPr>
        </p:nvSpPr>
        <p:spPr>
          <a:xfrm>
            <a:off x="990600" y="1614488"/>
            <a:ext cx="7696200" cy="4579937"/>
          </a:xfrm>
          <a:ln/>
        </p:spPr>
        <p:txBody>
          <a:bodyPr/>
          <a:lstStyle/>
          <a:p>
            <a:endParaRPr lang="en-US" altLang="en-US"/>
          </a:p>
        </p:txBody>
      </p:sp>
      <p:pic>
        <p:nvPicPr>
          <p:cNvPr id="349188"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 y="-3175"/>
            <a:ext cx="9137650" cy="68453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9189" name="Rectangle 5"/>
          <p:cNvSpPr>
            <a:spLocks noChangeArrowheads="1"/>
          </p:cNvSpPr>
          <p:nvPr/>
        </p:nvSpPr>
        <p:spPr bwMode="auto">
          <a:xfrm>
            <a:off x="0" y="0"/>
            <a:ext cx="9131300" cy="549275"/>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90" name="Rectangle 6"/>
          <p:cNvSpPr>
            <a:spLocks noChangeArrowheads="1"/>
          </p:cNvSpPr>
          <p:nvPr/>
        </p:nvSpPr>
        <p:spPr bwMode="auto">
          <a:xfrm>
            <a:off x="4370388" y="4267200"/>
            <a:ext cx="179387" cy="142875"/>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91" name="Rectangle 7"/>
          <p:cNvSpPr>
            <a:spLocks noChangeArrowheads="1"/>
          </p:cNvSpPr>
          <p:nvPr/>
        </p:nvSpPr>
        <p:spPr bwMode="auto">
          <a:xfrm>
            <a:off x="5191125" y="43624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92" name="Line 8"/>
          <p:cNvSpPr>
            <a:spLocks noChangeShapeType="1"/>
          </p:cNvSpPr>
          <p:nvPr/>
        </p:nvSpPr>
        <p:spPr bwMode="auto">
          <a:xfrm>
            <a:off x="5197475" y="43561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93" name="Line 9"/>
          <p:cNvSpPr>
            <a:spLocks noChangeShapeType="1"/>
          </p:cNvSpPr>
          <p:nvPr/>
        </p:nvSpPr>
        <p:spPr bwMode="auto">
          <a:xfrm>
            <a:off x="5197475" y="44100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94" name="Line 10"/>
          <p:cNvSpPr>
            <a:spLocks noChangeShapeType="1"/>
          </p:cNvSpPr>
          <p:nvPr/>
        </p:nvSpPr>
        <p:spPr bwMode="auto">
          <a:xfrm flipV="1">
            <a:off x="5183188" y="43545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95" name="Line 11"/>
          <p:cNvSpPr>
            <a:spLocks noChangeShapeType="1"/>
          </p:cNvSpPr>
          <p:nvPr/>
        </p:nvSpPr>
        <p:spPr bwMode="auto">
          <a:xfrm flipV="1">
            <a:off x="5240338" y="43545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96" name="Rectangle 12"/>
          <p:cNvSpPr>
            <a:spLocks noChangeArrowheads="1"/>
          </p:cNvSpPr>
          <p:nvPr/>
        </p:nvSpPr>
        <p:spPr bwMode="auto">
          <a:xfrm>
            <a:off x="6410325" y="44386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97" name="Line 13"/>
          <p:cNvSpPr>
            <a:spLocks noChangeShapeType="1"/>
          </p:cNvSpPr>
          <p:nvPr/>
        </p:nvSpPr>
        <p:spPr bwMode="auto">
          <a:xfrm>
            <a:off x="6416675" y="44323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98" name="Line 14"/>
          <p:cNvSpPr>
            <a:spLocks noChangeShapeType="1"/>
          </p:cNvSpPr>
          <p:nvPr/>
        </p:nvSpPr>
        <p:spPr bwMode="auto">
          <a:xfrm>
            <a:off x="6416675" y="44862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99" name="Line 15"/>
          <p:cNvSpPr>
            <a:spLocks noChangeShapeType="1"/>
          </p:cNvSpPr>
          <p:nvPr/>
        </p:nvSpPr>
        <p:spPr bwMode="auto">
          <a:xfrm flipV="1">
            <a:off x="6402388" y="44307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00" name="Line 16"/>
          <p:cNvSpPr>
            <a:spLocks noChangeShapeType="1"/>
          </p:cNvSpPr>
          <p:nvPr/>
        </p:nvSpPr>
        <p:spPr bwMode="auto">
          <a:xfrm flipV="1">
            <a:off x="6459538" y="44307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01" name="Rectangle 17"/>
          <p:cNvSpPr>
            <a:spLocks noChangeArrowheads="1"/>
          </p:cNvSpPr>
          <p:nvPr/>
        </p:nvSpPr>
        <p:spPr bwMode="auto">
          <a:xfrm>
            <a:off x="4491038" y="43624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02" name="Line 18"/>
          <p:cNvSpPr>
            <a:spLocks noChangeShapeType="1"/>
          </p:cNvSpPr>
          <p:nvPr/>
        </p:nvSpPr>
        <p:spPr bwMode="auto">
          <a:xfrm>
            <a:off x="4497388" y="43561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03" name="Line 19"/>
          <p:cNvSpPr>
            <a:spLocks noChangeShapeType="1"/>
          </p:cNvSpPr>
          <p:nvPr/>
        </p:nvSpPr>
        <p:spPr bwMode="auto">
          <a:xfrm>
            <a:off x="4497388" y="44100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04" name="Line 20"/>
          <p:cNvSpPr>
            <a:spLocks noChangeShapeType="1"/>
          </p:cNvSpPr>
          <p:nvPr/>
        </p:nvSpPr>
        <p:spPr bwMode="auto">
          <a:xfrm flipV="1">
            <a:off x="4483100" y="43545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05" name="Line 21"/>
          <p:cNvSpPr>
            <a:spLocks noChangeShapeType="1"/>
          </p:cNvSpPr>
          <p:nvPr/>
        </p:nvSpPr>
        <p:spPr bwMode="auto">
          <a:xfrm flipV="1">
            <a:off x="4540250" y="43545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06" name="Rectangle 22"/>
          <p:cNvSpPr>
            <a:spLocks noChangeArrowheads="1"/>
          </p:cNvSpPr>
          <p:nvPr/>
        </p:nvSpPr>
        <p:spPr bwMode="auto">
          <a:xfrm>
            <a:off x="6380163" y="4549775"/>
            <a:ext cx="90487" cy="130175"/>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07" name="Rectangle 23"/>
          <p:cNvSpPr>
            <a:spLocks noChangeArrowheads="1"/>
          </p:cNvSpPr>
          <p:nvPr/>
        </p:nvSpPr>
        <p:spPr bwMode="auto">
          <a:xfrm>
            <a:off x="6289675" y="4568825"/>
            <a:ext cx="88900" cy="111125"/>
          </a:xfrm>
          <a:prstGeom prst="rect">
            <a:avLst/>
          </a:prstGeom>
          <a:solidFill>
            <a:srgbClr val="0303B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08" name="Rectangle 24"/>
          <p:cNvSpPr>
            <a:spLocks noChangeArrowheads="1"/>
          </p:cNvSpPr>
          <p:nvPr/>
        </p:nvSpPr>
        <p:spPr bwMode="auto">
          <a:xfrm>
            <a:off x="6308725" y="4657725"/>
            <a:ext cx="85725" cy="25400"/>
          </a:xfrm>
          <a:prstGeom prst="rect">
            <a:avLst/>
          </a:prstGeom>
          <a:solidFill>
            <a:srgbClr val="0303B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09" name="Freeform 25"/>
          <p:cNvSpPr>
            <a:spLocks/>
          </p:cNvSpPr>
          <p:nvPr/>
        </p:nvSpPr>
        <p:spPr bwMode="auto">
          <a:xfrm>
            <a:off x="6378575" y="4556125"/>
            <a:ext cx="23813" cy="131763"/>
          </a:xfrm>
          <a:custGeom>
            <a:avLst/>
            <a:gdLst>
              <a:gd name="T0" fmla="*/ 14 w 15"/>
              <a:gd name="T1" fmla="*/ 82 h 83"/>
              <a:gd name="T2" fmla="*/ 12 w 15"/>
              <a:gd name="T3" fmla="*/ 76 h 83"/>
              <a:gd name="T4" fmla="*/ 10 w 15"/>
              <a:gd name="T5" fmla="*/ 70 h 83"/>
              <a:gd name="T6" fmla="*/ 4 w 15"/>
              <a:gd name="T7" fmla="*/ 66 h 83"/>
              <a:gd name="T8" fmla="*/ 2 w 15"/>
              <a:gd name="T9" fmla="*/ 60 h 83"/>
              <a:gd name="T10" fmla="*/ 0 w 15"/>
              <a:gd name="T11" fmla="*/ 54 h 83"/>
              <a:gd name="T12" fmla="*/ 2 w 15"/>
              <a:gd name="T13" fmla="*/ 48 h 83"/>
              <a:gd name="T14" fmla="*/ 6 w 15"/>
              <a:gd name="T15" fmla="*/ 42 h 83"/>
              <a:gd name="T16" fmla="*/ 8 w 15"/>
              <a:gd name="T17" fmla="*/ 36 h 83"/>
              <a:gd name="T18" fmla="*/ 10 w 15"/>
              <a:gd name="T19" fmla="*/ 30 h 83"/>
              <a:gd name="T20" fmla="*/ 8 w 15"/>
              <a:gd name="T21" fmla="*/ 24 h 83"/>
              <a:gd name="T22" fmla="*/ 10 w 15"/>
              <a:gd name="T23" fmla="*/ 18 h 83"/>
              <a:gd name="T24" fmla="*/ 12 w 15"/>
              <a:gd name="T25" fmla="*/ 12 h 83"/>
              <a:gd name="T26" fmla="*/ 8 w 15"/>
              <a:gd name="T27" fmla="*/ 6 h 83"/>
              <a:gd name="T28" fmla="*/ 6 w 15"/>
              <a:gd name="T29" fmla="*/ 0 h 83"/>
              <a:gd name="T30" fmla="*/ 4 w 15"/>
              <a:gd name="T31" fmla="*/ 52 h 83"/>
              <a:gd name="T32" fmla="*/ 4 w 15"/>
              <a:gd name="T33" fmla="*/ 5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83">
                <a:moveTo>
                  <a:pt x="14" y="82"/>
                </a:moveTo>
                <a:lnTo>
                  <a:pt x="12" y="76"/>
                </a:lnTo>
                <a:lnTo>
                  <a:pt x="10" y="70"/>
                </a:lnTo>
                <a:lnTo>
                  <a:pt x="4" y="66"/>
                </a:lnTo>
                <a:lnTo>
                  <a:pt x="2" y="60"/>
                </a:lnTo>
                <a:lnTo>
                  <a:pt x="0" y="54"/>
                </a:lnTo>
                <a:lnTo>
                  <a:pt x="2" y="48"/>
                </a:lnTo>
                <a:lnTo>
                  <a:pt x="6" y="42"/>
                </a:lnTo>
                <a:lnTo>
                  <a:pt x="8" y="36"/>
                </a:lnTo>
                <a:lnTo>
                  <a:pt x="10" y="30"/>
                </a:lnTo>
                <a:lnTo>
                  <a:pt x="8" y="24"/>
                </a:lnTo>
                <a:lnTo>
                  <a:pt x="10" y="18"/>
                </a:lnTo>
                <a:lnTo>
                  <a:pt x="12" y="12"/>
                </a:lnTo>
                <a:lnTo>
                  <a:pt x="8" y="6"/>
                </a:lnTo>
                <a:lnTo>
                  <a:pt x="6" y="0"/>
                </a:lnTo>
                <a:lnTo>
                  <a:pt x="4" y="52"/>
                </a:lnTo>
                <a:lnTo>
                  <a:pt x="4" y="5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210" name="Rectangle 26"/>
          <p:cNvSpPr>
            <a:spLocks noChangeArrowheads="1"/>
          </p:cNvSpPr>
          <p:nvPr/>
        </p:nvSpPr>
        <p:spPr bwMode="auto">
          <a:xfrm>
            <a:off x="6376988" y="4614863"/>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11" name="Line 27"/>
          <p:cNvSpPr>
            <a:spLocks noChangeShapeType="1"/>
          </p:cNvSpPr>
          <p:nvPr/>
        </p:nvSpPr>
        <p:spPr bwMode="auto">
          <a:xfrm>
            <a:off x="6383338" y="4608513"/>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12" name="Line 28"/>
          <p:cNvSpPr>
            <a:spLocks noChangeShapeType="1"/>
          </p:cNvSpPr>
          <p:nvPr/>
        </p:nvSpPr>
        <p:spPr bwMode="auto">
          <a:xfrm>
            <a:off x="6383338" y="4662488"/>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13" name="Line 29"/>
          <p:cNvSpPr>
            <a:spLocks noChangeShapeType="1"/>
          </p:cNvSpPr>
          <p:nvPr/>
        </p:nvSpPr>
        <p:spPr bwMode="auto">
          <a:xfrm flipV="1">
            <a:off x="6369050" y="4606925"/>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14" name="Line 30"/>
          <p:cNvSpPr>
            <a:spLocks noChangeShapeType="1"/>
          </p:cNvSpPr>
          <p:nvPr/>
        </p:nvSpPr>
        <p:spPr bwMode="auto">
          <a:xfrm flipV="1">
            <a:off x="6426200" y="4606925"/>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15" name="Rectangle 31"/>
          <p:cNvSpPr>
            <a:spLocks noChangeArrowheads="1"/>
          </p:cNvSpPr>
          <p:nvPr/>
        </p:nvSpPr>
        <p:spPr bwMode="auto">
          <a:xfrm>
            <a:off x="1924050" y="1795463"/>
            <a:ext cx="133350" cy="109537"/>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16" name="Rectangle 32"/>
          <p:cNvSpPr>
            <a:spLocks noChangeArrowheads="1"/>
          </p:cNvSpPr>
          <p:nvPr/>
        </p:nvSpPr>
        <p:spPr bwMode="auto">
          <a:xfrm>
            <a:off x="5772150" y="2776538"/>
            <a:ext cx="171450" cy="131762"/>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17" name="Rectangle 33"/>
          <p:cNvSpPr>
            <a:spLocks noChangeArrowheads="1"/>
          </p:cNvSpPr>
          <p:nvPr/>
        </p:nvSpPr>
        <p:spPr bwMode="auto">
          <a:xfrm>
            <a:off x="5294313" y="2309813"/>
            <a:ext cx="163512" cy="134937"/>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18" name="Rectangle 34"/>
          <p:cNvSpPr>
            <a:spLocks noChangeArrowheads="1"/>
          </p:cNvSpPr>
          <p:nvPr/>
        </p:nvSpPr>
        <p:spPr bwMode="auto">
          <a:xfrm>
            <a:off x="3717925" y="3109913"/>
            <a:ext cx="163513" cy="142875"/>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19" name="Rectangle 35"/>
          <p:cNvSpPr>
            <a:spLocks noChangeArrowheads="1"/>
          </p:cNvSpPr>
          <p:nvPr/>
        </p:nvSpPr>
        <p:spPr bwMode="auto">
          <a:xfrm>
            <a:off x="7100888" y="34194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20" name="Line 36"/>
          <p:cNvSpPr>
            <a:spLocks noChangeShapeType="1"/>
          </p:cNvSpPr>
          <p:nvPr/>
        </p:nvSpPr>
        <p:spPr bwMode="auto">
          <a:xfrm>
            <a:off x="7107238" y="34131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21" name="Line 37"/>
          <p:cNvSpPr>
            <a:spLocks noChangeShapeType="1"/>
          </p:cNvSpPr>
          <p:nvPr/>
        </p:nvSpPr>
        <p:spPr bwMode="auto">
          <a:xfrm>
            <a:off x="7107238" y="34671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22" name="Line 38"/>
          <p:cNvSpPr>
            <a:spLocks noChangeShapeType="1"/>
          </p:cNvSpPr>
          <p:nvPr/>
        </p:nvSpPr>
        <p:spPr bwMode="auto">
          <a:xfrm flipV="1">
            <a:off x="7092950" y="34115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23" name="Line 39"/>
          <p:cNvSpPr>
            <a:spLocks noChangeShapeType="1"/>
          </p:cNvSpPr>
          <p:nvPr/>
        </p:nvSpPr>
        <p:spPr bwMode="auto">
          <a:xfrm flipV="1">
            <a:off x="7150100" y="34115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24" name="Rectangle 40"/>
          <p:cNvSpPr>
            <a:spLocks noChangeArrowheads="1"/>
          </p:cNvSpPr>
          <p:nvPr/>
        </p:nvSpPr>
        <p:spPr bwMode="auto">
          <a:xfrm>
            <a:off x="7143750" y="35909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25" name="Line 41"/>
          <p:cNvSpPr>
            <a:spLocks noChangeShapeType="1"/>
          </p:cNvSpPr>
          <p:nvPr/>
        </p:nvSpPr>
        <p:spPr bwMode="auto">
          <a:xfrm>
            <a:off x="7150100" y="35845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26" name="Line 42"/>
          <p:cNvSpPr>
            <a:spLocks noChangeShapeType="1"/>
          </p:cNvSpPr>
          <p:nvPr/>
        </p:nvSpPr>
        <p:spPr bwMode="auto">
          <a:xfrm>
            <a:off x="7150100" y="36385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27" name="Line 43"/>
          <p:cNvSpPr>
            <a:spLocks noChangeShapeType="1"/>
          </p:cNvSpPr>
          <p:nvPr/>
        </p:nvSpPr>
        <p:spPr bwMode="auto">
          <a:xfrm flipV="1">
            <a:off x="7135813" y="35829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28" name="Line 44"/>
          <p:cNvSpPr>
            <a:spLocks noChangeShapeType="1"/>
          </p:cNvSpPr>
          <p:nvPr/>
        </p:nvSpPr>
        <p:spPr bwMode="auto">
          <a:xfrm flipV="1">
            <a:off x="7192963" y="35829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29" name="Rectangle 45"/>
          <p:cNvSpPr>
            <a:spLocks noChangeArrowheads="1"/>
          </p:cNvSpPr>
          <p:nvPr/>
        </p:nvSpPr>
        <p:spPr bwMode="auto">
          <a:xfrm>
            <a:off x="5548313" y="21145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30" name="Line 46"/>
          <p:cNvSpPr>
            <a:spLocks noChangeShapeType="1"/>
          </p:cNvSpPr>
          <p:nvPr/>
        </p:nvSpPr>
        <p:spPr bwMode="auto">
          <a:xfrm>
            <a:off x="5554663" y="21082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31" name="Line 47"/>
          <p:cNvSpPr>
            <a:spLocks noChangeShapeType="1"/>
          </p:cNvSpPr>
          <p:nvPr/>
        </p:nvSpPr>
        <p:spPr bwMode="auto">
          <a:xfrm>
            <a:off x="5554663" y="21621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32" name="Line 48"/>
          <p:cNvSpPr>
            <a:spLocks noChangeShapeType="1"/>
          </p:cNvSpPr>
          <p:nvPr/>
        </p:nvSpPr>
        <p:spPr bwMode="auto">
          <a:xfrm flipV="1">
            <a:off x="5540375" y="21066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33" name="Line 49"/>
          <p:cNvSpPr>
            <a:spLocks noChangeShapeType="1"/>
          </p:cNvSpPr>
          <p:nvPr/>
        </p:nvSpPr>
        <p:spPr bwMode="auto">
          <a:xfrm flipV="1">
            <a:off x="5597525" y="21066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34" name="Rectangle 50"/>
          <p:cNvSpPr>
            <a:spLocks noChangeArrowheads="1"/>
          </p:cNvSpPr>
          <p:nvPr/>
        </p:nvSpPr>
        <p:spPr bwMode="auto">
          <a:xfrm>
            <a:off x="5538788" y="18954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35" name="Line 51"/>
          <p:cNvSpPr>
            <a:spLocks noChangeShapeType="1"/>
          </p:cNvSpPr>
          <p:nvPr/>
        </p:nvSpPr>
        <p:spPr bwMode="auto">
          <a:xfrm>
            <a:off x="5545138" y="18891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36" name="Line 52"/>
          <p:cNvSpPr>
            <a:spLocks noChangeShapeType="1"/>
          </p:cNvSpPr>
          <p:nvPr/>
        </p:nvSpPr>
        <p:spPr bwMode="auto">
          <a:xfrm>
            <a:off x="5545138" y="19431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37" name="Line 53"/>
          <p:cNvSpPr>
            <a:spLocks noChangeShapeType="1"/>
          </p:cNvSpPr>
          <p:nvPr/>
        </p:nvSpPr>
        <p:spPr bwMode="auto">
          <a:xfrm flipV="1">
            <a:off x="5530850" y="18875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38" name="Line 54"/>
          <p:cNvSpPr>
            <a:spLocks noChangeShapeType="1"/>
          </p:cNvSpPr>
          <p:nvPr/>
        </p:nvSpPr>
        <p:spPr bwMode="auto">
          <a:xfrm flipV="1">
            <a:off x="5588000" y="18875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39" name="Rectangle 55"/>
          <p:cNvSpPr>
            <a:spLocks noChangeArrowheads="1"/>
          </p:cNvSpPr>
          <p:nvPr/>
        </p:nvSpPr>
        <p:spPr bwMode="auto">
          <a:xfrm>
            <a:off x="7924800" y="259080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40" name="Line 56"/>
          <p:cNvSpPr>
            <a:spLocks noChangeShapeType="1"/>
          </p:cNvSpPr>
          <p:nvPr/>
        </p:nvSpPr>
        <p:spPr bwMode="auto">
          <a:xfrm>
            <a:off x="7931150" y="25844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41" name="Line 57"/>
          <p:cNvSpPr>
            <a:spLocks noChangeShapeType="1"/>
          </p:cNvSpPr>
          <p:nvPr/>
        </p:nvSpPr>
        <p:spPr bwMode="auto">
          <a:xfrm>
            <a:off x="7931150" y="26384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42" name="Line 58"/>
          <p:cNvSpPr>
            <a:spLocks noChangeShapeType="1"/>
          </p:cNvSpPr>
          <p:nvPr/>
        </p:nvSpPr>
        <p:spPr bwMode="auto">
          <a:xfrm flipV="1">
            <a:off x="7916863" y="25828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43" name="Line 59"/>
          <p:cNvSpPr>
            <a:spLocks noChangeShapeType="1"/>
          </p:cNvSpPr>
          <p:nvPr/>
        </p:nvSpPr>
        <p:spPr bwMode="auto">
          <a:xfrm flipV="1">
            <a:off x="7974013" y="25828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44" name="Rectangle 60"/>
          <p:cNvSpPr>
            <a:spLocks noChangeArrowheads="1"/>
          </p:cNvSpPr>
          <p:nvPr/>
        </p:nvSpPr>
        <p:spPr bwMode="auto">
          <a:xfrm>
            <a:off x="7748588" y="27146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45" name="Line 61"/>
          <p:cNvSpPr>
            <a:spLocks noChangeShapeType="1"/>
          </p:cNvSpPr>
          <p:nvPr/>
        </p:nvSpPr>
        <p:spPr bwMode="auto">
          <a:xfrm>
            <a:off x="7754938" y="27082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46" name="Line 62"/>
          <p:cNvSpPr>
            <a:spLocks noChangeShapeType="1"/>
          </p:cNvSpPr>
          <p:nvPr/>
        </p:nvSpPr>
        <p:spPr bwMode="auto">
          <a:xfrm>
            <a:off x="7754938" y="27622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47" name="Line 63"/>
          <p:cNvSpPr>
            <a:spLocks noChangeShapeType="1"/>
          </p:cNvSpPr>
          <p:nvPr/>
        </p:nvSpPr>
        <p:spPr bwMode="auto">
          <a:xfrm flipV="1">
            <a:off x="7740650" y="27066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48" name="Line 64"/>
          <p:cNvSpPr>
            <a:spLocks noChangeShapeType="1"/>
          </p:cNvSpPr>
          <p:nvPr/>
        </p:nvSpPr>
        <p:spPr bwMode="auto">
          <a:xfrm flipV="1">
            <a:off x="7797800" y="27066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49" name="Rectangle 65"/>
          <p:cNvSpPr>
            <a:spLocks noChangeArrowheads="1"/>
          </p:cNvSpPr>
          <p:nvPr/>
        </p:nvSpPr>
        <p:spPr bwMode="auto">
          <a:xfrm>
            <a:off x="7596188" y="281940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50" name="Line 66"/>
          <p:cNvSpPr>
            <a:spLocks noChangeShapeType="1"/>
          </p:cNvSpPr>
          <p:nvPr/>
        </p:nvSpPr>
        <p:spPr bwMode="auto">
          <a:xfrm>
            <a:off x="7602538" y="28130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51" name="Line 67"/>
          <p:cNvSpPr>
            <a:spLocks noChangeShapeType="1"/>
          </p:cNvSpPr>
          <p:nvPr/>
        </p:nvSpPr>
        <p:spPr bwMode="auto">
          <a:xfrm>
            <a:off x="7602538" y="28670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52" name="Line 68"/>
          <p:cNvSpPr>
            <a:spLocks noChangeShapeType="1"/>
          </p:cNvSpPr>
          <p:nvPr/>
        </p:nvSpPr>
        <p:spPr bwMode="auto">
          <a:xfrm flipV="1">
            <a:off x="7588250" y="28114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53" name="Line 69"/>
          <p:cNvSpPr>
            <a:spLocks noChangeShapeType="1"/>
          </p:cNvSpPr>
          <p:nvPr/>
        </p:nvSpPr>
        <p:spPr bwMode="auto">
          <a:xfrm flipV="1">
            <a:off x="7645400" y="28114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54" name="Rectangle 70"/>
          <p:cNvSpPr>
            <a:spLocks noChangeArrowheads="1"/>
          </p:cNvSpPr>
          <p:nvPr/>
        </p:nvSpPr>
        <p:spPr bwMode="auto">
          <a:xfrm>
            <a:off x="7562850" y="26479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55" name="Line 71"/>
          <p:cNvSpPr>
            <a:spLocks noChangeShapeType="1"/>
          </p:cNvSpPr>
          <p:nvPr/>
        </p:nvSpPr>
        <p:spPr bwMode="auto">
          <a:xfrm>
            <a:off x="7569200" y="2641600"/>
            <a:ext cx="285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56" name="Line 72"/>
          <p:cNvSpPr>
            <a:spLocks noChangeShapeType="1"/>
          </p:cNvSpPr>
          <p:nvPr/>
        </p:nvSpPr>
        <p:spPr bwMode="auto">
          <a:xfrm>
            <a:off x="7569200" y="2695575"/>
            <a:ext cx="285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57" name="Line 73"/>
          <p:cNvSpPr>
            <a:spLocks noChangeShapeType="1"/>
          </p:cNvSpPr>
          <p:nvPr/>
        </p:nvSpPr>
        <p:spPr bwMode="auto">
          <a:xfrm flipV="1">
            <a:off x="7554913" y="2640013"/>
            <a:ext cx="0" cy="539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58" name="Line 74"/>
          <p:cNvSpPr>
            <a:spLocks noChangeShapeType="1"/>
          </p:cNvSpPr>
          <p:nvPr/>
        </p:nvSpPr>
        <p:spPr bwMode="auto">
          <a:xfrm flipV="1">
            <a:off x="7612063" y="2640013"/>
            <a:ext cx="0" cy="539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59" name="Rectangle 75"/>
          <p:cNvSpPr>
            <a:spLocks noChangeArrowheads="1"/>
          </p:cNvSpPr>
          <p:nvPr/>
        </p:nvSpPr>
        <p:spPr bwMode="auto">
          <a:xfrm>
            <a:off x="7177088" y="26479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60" name="Line 76"/>
          <p:cNvSpPr>
            <a:spLocks noChangeShapeType="1"/>
          </p:cNvSpPr>
          <p:nvPr/>
        </p:nvSpPr>
        <p:spPr bwMode="auto">
          <a:xfrm>
            <a:off x="7183438" y="26416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61" name="Line 77"/>
          <p:cNvSpPr>
            <a:spLocks noChangeShapeType="1"/>
          </p:cNvSpPr>
          <p:nvPr/>
        </p:nvSpPr>
        <p:spPr bwMode="auto">
          <a:xfrm>
            <a:off x="7183438" y="26955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62" name="Line 78"/>
          <p:cNvSpPr>
            <a:spLocks noChangeShapeType="1"/>
          </p:cNvSpPr>
          <p:nvPr/>
        </p:nvSpPr>
        <p:spPr bwMode="auto">
          <a:xfrm flipV="1">
            <a:off x="7169150" y="2640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63" name="Line 79"/>
          <p:cNvSpPr>
            <a:spLocks noChangeShapeType="1"/>
          </p:cNvSpPr>
          <p:nvPr/>
        </p:nvSpPr>
        <p:spPr bwMode="auto">
          <a:xfrm flipV="1">
            <a:off x="7226300" y="2640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64" name="Rectangle 80"/>
          <p:cNvSpPr>
            <a:spLocks noChangeArrowheads="1"/>
          </p:cNvSpPr>
          <p:nvPr/>
        </p:nvSpPr>
        <p:spPr bwMode="auto">
          <a:xfrm>
            <a:off x="6424613" y="26479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65" name="Line 81"/>
          <p:cNvSpPr>
            <a:spLocks noChangeShapeType="1"/>
          </p:cNvSpPr>
          <p:nvPr/>
        </p:nvSpPr>
        <p:spPr bwMode="auto">
          <a:xfrm>
            <a:off x="6430963" y="26416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66" name="Line 82"/>
          <p:cNvSpPr>
            <a:spLocks noChangeShapeType="1"/>
          </p:cNvSpPr>
          <p:nvPr/>
        </p:nvSpPr>
        <p:spPr bwMode="auto">
          <a:xfrm>
            <a:off x="6430963" y="26955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67" name="Line 83"/>
          <p:cNvSpPr>
            <a:spLocks noChangeShapeType="1"/>
          </p:cNvSpPr>
          <p:nvPr/>
        </p:nvSpPr>
        <p:spPr bwMode="auto">
          <a:xfrm flipV="1">
            <a:off x="6416675" y="2640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68" name="Line 84"/>
          <p:cNvSpPr>
            <a:spLocks noChangeShapeType="1"/>
          </p:cNvSpPr>
          <p:nvPr/>
        </p:nvSpPr>
        <p:spPr bwMode="auto">
          <a:xfrm flipV="1">
            <a:off x="6473825" y="2640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69" name="Rectangle 85"/>
          <p:cNvSpPr>
            <a:spLocks noChangeArrowheads="1"/>
          </p:cNvSpPr>
          <p:nvPr/>
        </p:nvSpPr>
        <p:spPr bwMode="auto">
          <a:xfrm>
            <a:off x="7486650" y="28765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70" name="Line 86"/>
          <p:cNvSpPr>
            <a:spLocks noChangeShapeType="1"/>
          </p:cNvSpPr>
          <p:nvPr/>
        </p:nvSpPr>
        <p:spPr bwMode="auto">
          <a:xfrm>
            <a:off x="7493000" y="28702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71" name="Line 87"/>
          <p:cNvSpPr>
            <a:spLocks noChangeShapeType="1"/>
          </p:cNvSpPr>
          <p:nvPr/>
        </p:nvSpPr>
        <p:spPr bwMode="auto">
          <a:xfrm>
            <a:off x="7493000" y="29241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72" name="Line 88"/>
          <p:cNvSpPr>
            <a:spLocks noChangeShapeType="1"/>
          </p:cNvSpPr>
          <p:nvPr/>
        </p:nvSpPr>
        <p:spPr bwMode="auto">
          <a:xfrm flipV="1">
            <a:off x="7478713" y="28686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73" name="Line 89"/>
          <p:cNvSpPr>
            <a:spLocks noChangeShapeType="1"/>
          </p:cNvSpPr>
          <p:nvPr/>
        </p:nvSpPr>
        <p:spPr bwMode="auto">
          <a:xfrm flipV="1">
            <a:off x="7535863" y="28686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74" name="Rectangle 90"/>
          <p:cNvSpPr>
            <a:spLocks noChangeArrowheads="1"/>
          </p:cNvSpPr>
          <p:nvPr/>
        </p:nvSpPr>
        <p:spPr bwMode="auto">
          <a:xfrm>
            <a:off x="5543550" y="266700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75" name="Line 91"/>
          <p:cNvSpPr>
            <a:spLocks noChangeShapeType="1"/>
          </p:cNvSpPr>
          <p:nvPr/>
        </p:nvSpPr>
        <p:spPr bwMode="auto">
          <a:xfrm>
            <a:off x="5549900" y="26606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76" name="Line 92"/>
          <p:cNvSpPr>
            <a:spLocks noChangeShapeType="1"/>
          </p:cNvSpPr>
          <p:nvPr/>
        </p:nvSpPr>
        <p:spPr bwMode="auto">
          <a:xfrm>
            <a:off x="5549900" y="27146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77" name="Line 93"/>
          <p:cNvSpPr>
            <a:spLocks noChangeShapeType="1"/>
          </p:cNvSpPr>
          <p:nvPr/>
        </p:nvSpPr>
        <p:spPr bwMode="auto">
          <a:xfrm flipV="1">
            <a:off x="5535613" y="26590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78" name="Line 94"/>
          <p:cNvSpPr>
            <a:spLocks noChangeShapeType="1"/>
          </p:cNvSpPr>
          <p:nvPr/>
        </p:nvSpPr>
        <p:spPr bwMode="auto">
          <a:xfrm flipV="1">
            <a:off x="5592763" y="26590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79" name="Rectangle 95"/>
          <p:cNvSpPr>
            <a:spLocks noChangeArrowheads="1"/>
          </p:cNvSpPr>
          <p:nvPr/>
        </p:nvSpPr>
        <p:spPr bwMode="auto">
          <a:xfrm>
            <a:off x="5495925" y="25050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80" name="Line 96"/>
          <p:cNvSpPr>
            <a:spLocks noChangeShapeType="1"/>
          </p:cNvSpPr>
          <p:nvPr/>
        </p:nvSpPr>
        <p:spPr bwMode="auto">
          <a:xfrm>
            <a:off x="5502275" y="24987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81" name="Line 97"/>
          <p:cNvSpPr>
            <a:spLocks noChangeShapeType="1"/>
          </p:cNvSpPr>
          <p:nvPr/>
        </p:nvSpPr>
        <p:spPr bwMode="auto">
          <a:xfrm>
            <a:off x="5502275" y="25527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82" name="Line 98"/>
          <p:cNvSpPr>
            <a:spLocks noChangeShapeType="1"/>
          </p:cNvSpPr>
          <p:nvPr/>
        </p:nvSpPr>
        <p:spPr bwMode="auto">
          <a:xfrm flipV="1">
            <a:off x="5487988" y="24971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83" name="Line 99"/>
          <p:cNvSpPr>
            <a:spLocks noChangeShapeType="1"/>
          </p:cNvSpPr>
          <p:nvPr/>
        </p:nvSpPr>
        <p:spPr bwMode="auto">
          <a:xfrm flipV="1">
            <a:off x="5545138" y="24971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84" name="Rectangle 100"/>
          <p:cNvSpPr>
            <a:spLocks noChangeArrowheads="1"/>
          </p:cNvSpPr>
          <p:nvPr/>
        </p:nvSpPr>
        <p:spPr bwMode="auto">
          <a:xfrm>
            <a:off x="7262813" y="29908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85" name="Line 101"/>
          <p:cNvSpPr>
            <a:spLocks noChangeShapeType="1"/>
          </p:cNvSpPr>
          <p:nvPr/>
        </p:nvSpPr>
        <p:spPr bwMode="auto">
          <a:xfrm>
            <a:off x="7269163" y="29845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86" name="Line 102"/>
          <p:cNvSpPr>
            <a:spLocks noChangeShapeType="1"/>
          </p:cNvSpPr>
          <p:nvPr/>
        </p:nvSpPr>
        <p:spPr bwMode="auto">
          <a:xfrm>
            <a:off x="7269163" y="30384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87" name="Line 103"/>
          <p:cNvSpPr>
            <a:spLocks noChangeShapeType="1"/>
          </p:cNvSpPr>
          <p:nvPr/>
        </p:nvSpPr>
        <p:spPr bwMode="auto">
          <a:xfrm flipV="1">
            <a:off x="7254875" y="29829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88" name="Line 104"/>
          <p:cNvSpPr>
            <a:spLocks noChangeShapeType="1"/>
          </p:cNvSpPr>
          <p:nvPr/>
        </p:nvSpPr>
        <p:spPr bwMode="auto">
          <a:xfrm flipV="1">
            <a:off x="7312025" y="29829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89" name="Rectangle 105"/>
          <p:cNvSpPr>
            <a:spLocks noChangeArrowheads="1"/>
          </p:cNvSpPr>
          <p:nvPr/>
        </p:nvSpPr>
        <p:spPr bwMode="auto">
          <a:xfrm>
            <a:off x="7167563" y="24669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90" name="Line 106"/>
          <p:cNvSpPr>
            <a:spLocks noChangeShapeType="1"/>
          </p:cNvSpPr>
          <p:nvPr/>
        </p:nvSpPr>
        <p:spPr bwMode="auto">
          <a:xfrm>
            <a:off x="7173913" y="24606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91" name="Line 107"/>
          <p:cNvSpPr>
            <a:spLocks noChangeShapeType="1"/>
          </p:cNvSpPr>
          <p:nvPr/>
        </p:nvSpPr>
        <p:spPr bwMode="auto">
          <a:xfrm>
            <a:off x="7173913" y="25146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92" name="Line 108"/>
          <p:cNvSpPr>
            <a:spLocks noChangeShapeType="1"/>
          </p:cNvSpPr>
          <p:nvPr/>
        </p:nvSpPr>
        <p:spPr bwMode="auto">
          <a:xfrm flipV="1">
            <a:off x="7159625" y="24590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93" name="Line 109"/>
          <p:cNvSpPr>
            <a:spLocks noChangeShapeType="1"/>
          </p:cNvSpPr>
          <p:nvPr/>
        </p:nvSpPr>
        <p:spPr bwMode="auto">
          <a:xfrm flipV="1">
            <a:off x="7216775" y="24590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94" name="Rectangle 110"/>
          <p:cNvSpPr>
            <a:spLocks noChangeArrowheads="1"/>
          </p:cNvSpPr>
          <p:nvPr/>
        </p:nvSpPr>
        <p:spPr bwMode="auto">
          <a:xfrm>
            <a:off x="1014413" y="228600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95" name="Line 111"/>
          <p:cNvSpPr>
            <a:spLocks noChangeShapeType="1"/>
          </p:cNvSpPr>
          <p:nvPr/>
        </p:nvSpPr>
        <p:spPr bwMode="auto">
          <a:xfrm>
            <a:off x="1020763" y="22796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96" name="Line 112"/>
          <p:cNvSpPr>
            <a:spLocks noChangeShapeType="1"/>
          </p:cNvSpPr>
          <p:nvPr/>
        </p:nvSpPr>
        <p:spPr bwMode="auto">
          <a:xfrm>
            <a:off x="1020763" y="23336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97" name="Line 113"/>
          <p:cNvSpPr>
            <a:spLocks noChangeShapeType="1"/>
          </p:cNvSpPr>
          <p:nvPr/>
        </p:nvSpPr>
        <p:spPr bwMode="auto">
          <a:xfrm flipV="1">
            <a:off x="1006475" y="22780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98" name="Line 114"/>
          <p:cNvSpPr>
            <a:spLocks noChangeShapeType="1"/>
          </p:cNvSpPr>
          <p:nvPr/>
        </p:nvSpPr>
        <p:spPr bwMode="auto">
          <a:xfrm flipV="1">
            <a:off x="1063625" y="22780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99" name="Rectangle 115"/>
          <p:cNvSpPr>
            <a:spLocks noChangeArrowheads="1"/>
          </p:cNvSpPr>
          <p:nvPr/>
        </p:nvSpPr>
        <p:spPr bwMode="auto">
          <a:xfrm>
            <a:off x="1233488" y="37909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00" name="Line 116"/>
          <p:cNvSpPr>
            <a:spLocks noChangeShapeType="1"/>
          </p:cNvSpPr>
          <p:nvPr/>
        </p:nvSpPr>
        <p:spPr bwMode="auto">
          <a:xfrm>
            <a:off x="1239838" y="37846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01" name="Line 117"/>
          <p:cNvSpPr>
            <a:spLocks noChangeShapeType="1"/>
          </p:cNvSpPr>
          <p:nvPr/>
        </p:nvSpPr>
        <p:spPr bwMode="auto">
          <a:xfrm>
            <a:off x="1239838" y="38385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02" name="Line 118"/>
          <p:cNvSpPr>
            <a:spLocks noChangeShapeType="1"/>
          </p:cNvSpPr>
          <p:nvPr/>
        </p:nvSpPr>
        <p:spPr bwMode="auto">
          <a:xfrm flipV="1">
            <a:off x="1225550" y="3783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03" name="Line 119"/>
          <p:cNvSpPr>
            <a:spLocks noChangeShapeType="1"/>
          </p:cNvSpPr>
          <p:nvPr/>
        </p:nvSpPr>
        <p:spPr bwMode="auto">
          <a:xfrm flipV="1">
            <a:off x="1282700" y="3783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04" name="Rectangle 120"/>
          <p:cNvSpPr>
            <a:spLocks noChangeArrowheads="1"/>
          </p:cNvSpPr>
          <p:nvPr/>
        </p:nvSpPr>
        <p:spPr bwMode="auto">
          <a:xfrm>
            <a:off x="876300" y="35528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05" name="Line 121"/>
          <p:cNvSpPr>
            <a:spLocks noChangeShapeType="1"/>
          </p:cNvSpPr>
          <p:nvPr/>
        </p:nvSpPr>
        <p:spPr bwMode="auto">
          <a:xfrm>
            <a:off x="882650" y="35464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06" name="Line 122"/>
          <p:cNvSpPr>
            <a:spLocks noChangeShapeType="1"/>
          </p:cNvSpPr>
          <p:nvPr/>
        </p:nvSpPr>
        <p:spPr bwMode="auto">
          <a:xfrm>
            <a:off x="882650" y="36004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07" name="Line 123"/>
          <p:cNvSpPr>
            <a:spLocks noChangeShapeType="1"/>
          </p:cNvSpPr>
          <p:nvPr/>
        </p:nvSpPr>
        <p:spPr bwMode="auto">
          <a:xfrm flipV="1">
            <a:off x="868363" y="35448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08" name="Line 124"/>
          <p:cNvSpPr>
            <a:spLocks noChangeShapeType="1"/>
          </p:cNvSpPr>
          <p:nvPr/>
        </p:nvSpPr>
        <p:spPr bwMode="auto">
          <a:xfrm flipV="1">
            <a:off x="925513" y="35448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09" name="Rectangle 125"/>
          <p:cNvSpPr>
            <a:spLocks noChangeArrowheads="1"/>
          </p:cNvSpPr>
          <p:nvPr/>
        </p:nvSpPr>
        <p:spPr bwMode="auto">
          <a:xfrm>
            <a:off x="738188" y="34766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10" name="Line 126"/>
          <p:cNvSpPr>
            <a:spLocks noChangeShapeType="1"/>
          </p:cNvSpPr>
          <p:nvPr/>
        </p:nvSpPr>
        <p:spPr bwMode="auto">
          <a:xfrm>
            <a:off x="744538" y="34702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11" name="Line 127"/>
          <p:cNvSpPr>
            <a:spLocks noChangeShapeType="1"/>
          </p:cNvSpPr>
          <p:nvPr/>
        </p:nvSpPr>
        <p:spPr bwMode="auto">
          <a:xfrm>
            <a:off x="744538" y="35242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12" name="Line 128"/>
          <p:cNvSpPr>
            <a:spLocks noChangeShapeType="1"/>
          </p:cNvSpPr>
          <p:nvPr/>
        </p:nvSpPr>
        <p:spPr bwMode="auto">
          <a:xfrm flipV="1">
            <a:off x="730250" y="34686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13" name="Line 129"/>
          <p:cNvSpPr>
            <a:spLocks noChangeShapeType="1"/>
          </p:cNvSpPr>
          <p:nvPr/>
        </p:nvSpPr>
        <p:spPr bwMode="auto">
          <a:xfrm flipV="1">
            <a:off x="787400" y="34686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14" name="Rectangle 130"/>
          <p:cNvSpPr>
            <a:spLocks noChangeArrowheads="1"/>
          </p:cNvSpPr>
          <p:nvPr/>
        </p:nvSpPr>
        <p:spPr bwMode="auto">
          <a:xfrm>
            <a:off x="400050" y="30003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15" name="Line 131"/>
          <p:cNvSpPr>
            <a:spLocks noChangeShapeType="1"/>
          </p:cNvSpPr>
          <p:nvPr/>
        </p:nvSpPr>
        <p:spPr bwMode="auto">
          <a:xfrm>
            <a:off x="406400" y="29940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16" name="Line 132"/>
          <p:cNvSpPr>
            <a:spLocks noChangeShapeType="1"/>
          </p:cNvSpPr>
          <p:nvPr/>
        </p:nvSpPr>
        <p:spPr bwMode="auto">
          <a:xfrm>
            <a:off x="406400" y="30480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17" name="Line 133"/>
          <p:cNvSpPr>
            <a:spLocks noChangeShapeType="1"/>
          </p:cNvSpPr>
          <p:nvPr/>
        </p:nvSpPr>
        <p:spPr bwMode="auto">
          <a:xfrm flipV="1">
            <a:off x="392113" y="29924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18" name="Line 134"/>
          <p:cNvSpPr>
            <a:spLocks noChangeShapeType="1"/>
          </p:cNvSpPr>
          <p:nvPr/>
        </p:nvSpPr>
        <p:spPr bwMode="auto">
          <a:xfrm flipV="1">
            <a:off x="449263" y="29924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19" name="Rectangle 135"/>
          <p:cNvSpPr>
            <a:spLocks noChangeArrowheads="1"/>
          </p:cNvSpPr>
          <p:nvPr/>
        </p:nvSpPr>
        <p:spPr bwMode="auto">
          <a:xfrm>
            <a:off x="1676400" y="22764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20" name="Line 136"/>
          <p:cNvSpPr>
            <a:spLocks noChangeShapeType="1"/>
          </p:cNvSpPr>
          <p:nvPr/>
        </p:nvSpPr>
        <p:spPr bwMode="auto">
          <a:xfrm>
            <a:off x="1682750" y="22701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21" name="Line 137"/>
          <p:cNvSpPr>
            <a:spLocks noChangeShapeType="1"/>
          </p:cNvSpPr>
          <p:nvPr/>
        </p:nvSpPr>
        <p:spPr bwMode="auto">
          <a:xfrm>
            <a:off x="1682750" y="23241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22" name="Line 138"/>
          <p:cNvSpPr>
            <a:spLocks noChangeShapeType="1"/>
          </p:cNvSpPr>
          <p:nvPr/>
        </p:nvSpPr>
        <p:spPr bwMode="auto">
          <a:xfrm flipV="1">
            <a:off x="1668463" y="22685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23" name="Line 139"/>
          <p:cNvSpPr>
            <a:spLocks noChangeShapeType="1"/>
          </p:cNvSpPr>
          <p:nvPr/>
        </p:nvSpPr>
        <p:spPr bwMode="auto">
          <a:xfrm flipV="1">
            <a:off x="1725613" y="22685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24" name="Rectangle 140"/>
          <p:cNvSpPr>
            <a:spLocks noChangeArrowheads="1"/>
          </p:cNvSpPr>
          <p:nvPr/>
        </p:nvSpPr>
        <p:spPr bwMode="auto">
          <a:xfrm>
            <a:off x="1114425" y="35718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25" name="Line 141"/>
          <p:cNvSpPr>
            <a:spLocks noChangeShapeType="1"/>
          </p:cNvSpPr>
          <p:nvPr/>
        </p:nvSpPr>
        <p:spPr bwMode="auto">
          <a:xfrm>
            <a:off x="1120775" y="35655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26" name="Line 142"/>
          <p:cNvSpPr>
            <a:spLocks noChangeShapeType="1"/>
          </p:cNvSpPr>
          <p:nvPr/>
        </p:nvSpPr>
        <p:spPr bwMode="auto">
          <a:xfrm>
            <a:off x="1120775" y="36195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27" name="Line 143"/>
          <p:cNvSpPr>
            <a:spLocks noChangeShapeType="1"/>
          </p:cNvSpPr>
          <p:nvPr/>
        </p:nvSpPr>
        <p:spPr bwMode="auto">
          <a:xfrm flipV="1">
            <a:off x="1106488" y="35639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28" name="Line 144"/>
          <p:cNvSpPr>
            <a:spLocks noChangeShapeType="1"/>
          </p:cNvSpPr>
          <p:nvPr/>
        </p:nvSpPr>
        <p:spPr bwMode="auto">
          <a:xfrm flipV="1">
            <a:off x="1163638" y="35639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29" name="Rectangle 145"/>
          <p:cNvSpPr>
            <a:spLocks noChangeArrowheads="1"/>
          </p:cNvSpPr>
          <p:nvPr/>
        </p:nvSpPr>
        <p:spPr bwMode="auto">
          <a:xfrm>
            <a:off x="962025" y="361950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30" name="Line 146"/>
          <p:cNvSpPr>
            <a:spLocks noChangeShapeType="1"/>
          </p:cNvSpPr>
          <p:nvPr/>
        </p:nvSpPr>
        <p:spPr bwMode="auto">
          <a:xfrm>
            <a:off x="968375" y="3613150"/>
            <a:ext cx="285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31" name="Line 147"/>
          <p:cNvSpPr>
            <a:spLocks noChangeShapeType="1"/>
          </p:cNvSpPr>
          <p:nvPr/>
        </p:nvSpPr>
        <p:spPr bwMode="auto">
          <a:xfrm>
            <a:off x="968375" y="3667125"/>
            <a:ext cx="285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32" name="Line 148"/>
          <p:cNvSpPr>
            <a:spLocks noChangeShapeType="1"/>
          </p:cNvSpPr>
          <p:nvPr/>
        </p:nvSpPr>
        <p:spPr bwMode="auto">
          <a:xfrm flipV="1">
            <a:off x="954088" y="3611563"/>
            <a:ext cx="0" cy="539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33" name="Line 149"/>
          <p:cNvSpPr>
            <a:spLocks noChangeShapeType="1"/>
          </p:cNvSpPr>
          <p:nvPr/>
        </p:nvSpPr>
        <p:spPr bwMode="auto">
          <a:xfrm flipV="1">
            <a:off x="1011238" y="3611563"/>
            <a:ext cx="0" cy="539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34" name="Rectangle 150"/>
          <p:cNvSpPr>
            <a:spLocks noChangeArrowheads="1"/>
          </p:cNvSpPr>
          <p:nvPr/>
        </p:nvSpPr>
        <p:spPr bwMode="auto">
          <a:xfrm>
            <a:off x="1295400" y="38766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35" name="Line 151"/>
          <p:cNvSpPr>
            <a:spLocks noChangeShapeType="1"/>
          </p:cNvSpPr>
          <p:nvPr/>
        </p:nvSpPr>
        <p:spPr bwMode="auto">
          <a:xfrm>
            <a:off x="1301750" y="38703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36" name="Line 152"/>
          <p:cNvSpPr>
            <a:spLocks noChangeShapeType="1"/>
          </p:cNvSpPr>
          <p:nvPr/>
        </p:nvSpPr>
        <p:spPr bwMode="auto">
          <a:xfrm>
            <a:off x="1301750" y="39243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37" name="Line 153"/>
          <p:cNvSpPr>
            <a:spLocks noChangeShapeType="1"/>
          </p:cNvSpPr>
          <p:nvPr/>
        </p:nvSpPr>
        <p:spPr bwMode="auto">
          <a:xfrm flipV="1">
            <a:off x="1287463" y="38687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38" name="Line 154"/>
          <p:cNvSpPr>
            <a:spLocks noChangeShapeType="1"/>
          </p:cNvSpPr>
          <p:nvPr/>
        </p:nvSpPr>
        <p:spPr bwMode="auto">
          <a:xfrm flipV="1">
            <a:off x="1344613" y="38687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39" name="Rectangle 155"/>
          <p:cNvSpPr>
            <a:spLocks noChangeArrowheads="1"/>
          </p:cNvSpPr>
          <p:nvPr/>
        </p:nvSpPr>
        <p:spPr bwMode="auto">
          <a:xfrm>
            <a:off x="666750" y="34099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40" name="Line 156"/>
          <p:cNvSpPr>
            <a:spLocks noChangeShapeType="1"/>
          </p:cNvSpPr>
          <p:nvPr/>
        </p:nvSpPr>
        <p:spPr bwMode="auto">
          <a:xfrm>
            <a:off x="673100" y="34036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41" name="Line 157"/>
          <p:cNvSpPr>
            <a:spLocks noChangeShapeType="1"/>
          </p:cNvSpPr>
          <p:nvPr/>
        </p:nvSpPr>
        <p:spPr bwMode="auto">
          <a:xfrm>
            <a:off x="673100" y="34575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42" name="Line 158"/>
          <p:cNvSpPr>
            <a:spLocks noChangeShapeType="1"/>
          </p:cNvSpPr>
          <p:nvPr/>
        </p:nvSpPr>
        <p:spPr bwMode="auto">
          <a:xfrm flipV="1">
            <a:off x="658813" y="3402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43" name="Line 159"/>
          <p:cNvSpPr>
            <a:spLocks noChangeShapeType="1"/>
          </p:cNvSpPr>
          <p:nvPr/>
        </p:nvSpPr>
        <p:spPr bwMode="auto">
          <a:xfrm flipV="1">
            <a:off x="715963" y="3402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44" name="Rectangle 160"/>
          <p:cNvSpPr>
            <a:spLocks noChangeArrowheads="1"/>
          </p:cNvSpPr>
          <p:nvPr/>
        </p:nvSpPr>
        <p:spPr bwMode="auto">
          <a:xfrm>
            <a:off x="8037513" y="2508250"/>
            <a:ext cx="71437" cy="52388"/>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45" name="Rectangle 161"/>
          <p:cNvSpPr>
            <a:spLocks noChangeArrowheads="1"/>
          </p:cNvSpPr>
          <p:nvPr/>
        </p:nvSpPr>
        <p:spPr bwMode="auto">
          <a:xfrm>
            <a:off x="8031163" y="2551113"/>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46" name="Line 162"/>
          <p:cNvSpPr>
            <a:spLocks noChangeShapeType="1"/>
          </p:cNvSpPr>
          <p:nvPr/>
        </p:nvSpPr>
        <p:spPr bwMode="auto">
          <a:xfrm>
            <a:off x="8037513" y="2544763"/>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47" name="Line 163"/>
          <p:cNvSpPr>
            <a:spLocks noChangeShapeType="1"/>
          </p:cNvSpPr>
          <p:nvPr/>
        </p:nvSpPr>
        <p:spPr bwMode="auto">
          <a:xfrm>
            <a:off x="8037513" y="2598738"/>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48" name="Line 164"/>
          <p:cNvSpPr>
            <a:spLocks noChangeShapeType="1"/>
          </p:cNvSpPr>
          <p:nvPr/>
        </p:nvSpPr>
        <p:spPr bwMode="auto">
          <a:xfrm flipV="1">
            <a:off x="8023225" y="2543175"/>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49" name="Line 165"/>
          <p:cNvSpPr>
            <a:spLocks noChangeShapeType="1"/>
          </p:cNvSpPr>
          <p:nvPr/>
        </p:nvSpPr>
        <p:spPr bwMode="auto">
          <a:xfrm flipV="1">
            <a:off x="8080375" y="2543175"/>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50" name="Rectangle 166"/>
          <p:cNvSpPr>
            <a:spLocks noChangeArrowheads="1"/>
          </p:cNvSpPr>
          <p:nvPr/>
        </p:nvSpPr>
        <p:spPr bwMode="auto">
          <a:xfrm>
            <a:off x="8001000" y="2633663"/>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51" name="Line 167"/>
          <p:cNvSpPr>
            <a:spLocks noChangeShapeType="1"/>
          </p:cNvSpPr>
          <p:nvPr/>
        </p:nvSpPr>
        <p:spPr bwMode="auto">
          <a:xfrm>
            <a:off x="8007350" y="2627313"/>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52" name="Line 168"/>
          <p:cNvSpPr>
            <a:spLocks noChangeShapeType="1"/>
          </p:cNvSpPr>
          <p:nvPr/>
        </p:nvSpPr>
        <p:spPr bwMode="auto">
          <a:xfrm>
            <a:off x="8007350" y="2681288"/>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53" name="Line 169"/>
          <p:cNvSpPr>
            <a:spLocks noChangeShapeType="1"/>
          </p:cNvSpPr>
          <p:nvPr/>
        </p:nvSpPr>
        <p:spPr bwMode="auto">
          <a:xfrm flipV="1">
            <a:off x="7993063" y="2625725"/>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54" name="Line 170"/>
          <p:cNvSpPr>
            <a:spLocks noChangeShapeType="1"/>
          </p:cNvSpPr>
          <p:nvPr/>
        </p:nvSpPr>
        <p:spPr bwMode="auto">
          <a:xfrm flipV="1">
            <a:off x="8050213" y="2625725"/>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55" name="Rectangle 171"/>
          <p:cNvSpPr>
            <a:spLocks noChangeArrowheads="1"/>
          </p:cNvSpPr>
          <p:nvPr/>
        </p:nvSpPr>
        <p:spPr bwMode="auto">
          <a:xfrm>
            <a:off x="7562850" y="28670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56" name="Line 172"/>
          <p:cNvSpPr>
            <a:spLocks noChangeShapeType="1"/>
          </p:cNvSpPr>
          <p:nvPr/>
        </p:nvSpPr>
        <p:spPr bwMode="auto">
          <a:xfrm>
            <a:off x="7569200" y="28606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57" name="Line 173"/>
          <p:cNvSpPr>
            <a:spLocks noChangeShapeType="1"/>
          </p:cNvSpPr>
          <p:nvPr/>
        </p:nvSpPr>
        <p:spPr bwMode="auto">
          <a:xfrm>
            <a:off x="7569200" y="29146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58" name="Line 174"/>
          <p:cNvSpPr>
            <a:spLocks noChangeShapeType="1"/>
          </p:cNvSpPr>
          <p:nvPr/>
        </p:nvSpPr>
        <p:spPr bwMode="auto">
          <a:xfrm flipV="1">
            <a:off x="7554913" y="28590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59" name="Line 175"/>
          <p:cNvSpPr>
            <a:spLocks noChangeShapeType="1"/>
          </p:cNvSpPr>
          <p:nvPr/>
        </p:nvSpPr>
        <p:spPr bwMode="auto">
          <a:xfrm flipV="1">
            <a:off x="7612063" y="28590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60" name="Rectangle 176"/>
          <p:cNvSpPr>
            <a:spLocks noChangeArrowheads="1"/>
          </p:cNvSpPr>
          <p:nvPr/>
        </p:nvSpPr>
        <p:spPr bwMode="auto">
          <a:xfrm>
            <a:off x="5581650" y="25241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61" name="Line 177"/>
          <p:cNvSpPr>
            <a:spLocks noChangeShapeType="1"/>
          </p:cNvSpPr>
          <p:nvPr/>
        </p:nvSpPr>
        <p:spPr bwMode="auto">
          <a:xfrm>
            <a:off x="5588000" y="25177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62" name="Line 178"/>
          <p:cNvSpPr>
            <a:spLocks noChangeShapeType="1"/>
          </p:cNvSpPr>
          <p:nvPr/>
        </p:nvSpPr>
        <p:spPr bwMode="auto">
          <a:xfrm>
            <a:off x="5588000" y="25717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63" name="Line 179"/>
          <p:cNvSpPr>
            <a:spLocks noChangeShapeType="1"/>
          </p:cNvSpPr>
          <p:nvPr/>
        </p:nvSpPr>
        <p:spPr bwMode="auto">
          <a:xfrm flipV="1">
            <a:off x="5573713" y="25161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64" name="Line 180"/>
          <p:cNvSpPr>
            <a:spLocks noChangeShapeType="1"/>
          </p:cNvSpPr>
          <p:nvPr/>
        </p:nvSpPr>
        <p:spPr bwMode="auto">
          <a:xfrm flipV="1">
            <a:off x="5630863" y="25161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65" name="Rectangle 181"/>
          <p:cNvSpPr>
            <a:spLocks noChangeArrowheads="1"/>
          </p:cNvSpPr>
          <p:nvPr/>
        </p:nvSpPr>
        <p:spPr bwMode="auto">
          <a:xfrm>
            <a:off x="6210300" y="30003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66" name="Line 182"/>
          <p:cNvSpPr>
            <a:spLocks noChangeShapeType="1"/>
          </p:cNvSpPr>
          <p:nvPr/>
        </p:nvSpPr>
        <p:spPr bwMode="auto">
          <a:xfrm>
            <a:off x="6216650" y="29940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67" name="Line 183"/>
          <p:cNvSpPr>
            <a:spLocks noChangeShapeType="1"/>
          </p:cNvSpPr>
          <p:nvPr/>
        </p:nvSpPr>
        <p:spPr bwMode="auto">
          <a:xfrm>
            <a:off x="6216650" y="30480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68" name="Line 184"/>
          <p:cNvSpPr>
            <a:spLocks noChangeShapeType="1"/>
          </p:cNvSpPr>
          <p:nvPr/>
        </p:nvSpPr>
        <p:spPr bwMode="auto">
          <a:xfrm flipV="1">
            <a:off x="6202363" y="29924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69" name="Line 185"/>
          <p:cNvSpPr>
            <a:spLocks noChangeShapeType="1"/>
          </p:cNvSpPr>
          <p:nvPr/>
        </p:nvSpPr>
        <p:spPr bwMode="auto">
          <a:xfrm flipV="1">
            <a:off x="6259513" y="29924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70" name="Rectangle 186"/>
          <p:cNvSpPr>
            <a:spLocks noChangeArrowheads="1"/>
          </p:cNvSpPr>
          <p:nvPr/>
        </p:nvSpPr>
        <p:spPr bwMode="auto">
          <a:xfrm>
            <a:off x="5924550" y="27908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71" name="Line 187"/>
          <p:cNvSpPr>
            <a:spLocks noChangeShapeType="1"/>
          </p:cNvSpPr>
          <p:nvPr/>
        </p:nvSpPr>
        <p:spPr bwMode="auto">
          <a:xfrm>
            <a:off x="5930900" y="27844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72" name="Line 188"/>
          <p:cNvSpPr>
            <a:spLocks noChangeShapeType="1"/>
          </p:cNvSpPr>
          <p:nvPr/>
        </p:nvSpPr>
        <p:spPr bwMode="auto">
          <a:xfrm>
            <a:off x="5930900" y="28384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73" name="Line 189"/>
          <p:cNvSpPr>
            <a:spLocks noChangeShapeType="1"/>
          </p:cNvSpPr>
          <p:nvPr/>
        </p:nvSpPr>
        <p:spPr bwMode="auto">
          <a:xfrm flipV="1">
            <a:off x="5916613" y="27828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74" name="Line 190"/>
          <p:cNvSpPr>
            <a:spLocks noChangeShapeType="1"/>
          </p:cNvSpPr>
          <p:nvPr/>
        </p:nvSpPr>
        <p:spPr bwMode="auto">
          <a:xfrm flipV="1">
            <a:off x="5973763" y="27828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75" name="Rectangle 191"/>
          <p:cNvSpPr>
            <a:spLocks noChangeArrowheads="1"/>
          </p:cNvSpPr>
          <p:nvPr/>
        </p:nvSpPr>
        <p:spPr bwMode="auto">
          <a:xfrm>
            <a:off x="8043863" y="2457450"/>
            <a:ext cx="71437" cy="52388"/>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76" name="Rectangle 192"/>
          <p:cNvSpPr>
            <a:spLocks noChangeArrowheads="1"/>
          </p:cNvSpPr>
          <p:nvPr/>
        </p:nvSpPr>
        <p:spPr bwMode="auto">
          <a:xfrm>
            <a:off x="8053388" y="2438400"/>
            <a:ext cx="71437" cy="52388"/>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77" name="Rectangle 193"/>
          <p:cNvSpPr>
            <a:spLocks noChangeArrowheads="1"/>
          </p:cNvSpPr>
          <p:nvPr/>
        </p:nvSpPr>
        <p:spPr bwMode="auto">
          <a:xfrm>
            <a:off x="8104188" y="2517775"/>
            <a:ext cx="71437" cy="52388"/>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78" name="Rectangle 194"/>
          <p:cNvSpPr>
            <a:spLocks noChangeArrowheads="1"/>
          </p:cNvSpPr>
          <p:nvPr/>
        </p:nvSpPr>
        <p:spPr bwMode="auto">
          <a:xfrm>
            <a:off x="8091488" y="2473325"/>
            <a:ext cx="71437" cy="52388"/>
          </a:xfrm>
          <a:prstGeom prst="rect">
            <a:avLst/>
          </a:prstGeom>
          <a:solidFill>
            <a:srgbClr val="67676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79" name="Rectangle 195"/>
          <p:cNvSpPr>
            <a:spLocks noChangeArrowheads="1"/>
          </p:cNvSpPr>
          <p:nvPr/>
        </p:nvSpPr>
        <p:spPr bwMode="auto">
          <a:xfrm>
            <a:off x="8093075" y="2425700"/>
            <a:ext cx="41275" cy="57150"/>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80" name="Line 196"/>
          <p:cNvSpPr>
            <a:spLocks noChangeShapeType="1"/>
          </p:cNvSpPr>
          <p:nvPr/>
        </p:nvSpPr>
        <p:spPr bwMode="auto">
          <a:xfrm>
            <a:off x="8089900" y="2428875"/>
            <a:ext cx="6032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81" name="Freeform 197"/>
          <p:cNvSpPr>
            <a:spLocks/>
          </p:cNvSpPr>
          <p:nvPr/>
        </p:nvSpPr>
        <p:spPr bwMode="auto">
          <a:xfrm>
            <a:off x="8147050" y="2454275"/>
            <a:ext cx="36513" cy="80963"/>
          </a:xfrm>
          <a:custGeom>
            <a:avLst/>
            <a:gdLst>
              <a:gd name="T0" fmla="*/ 0 w 23"/>
              <a:gd name="T1" fmla="*/ 0 h 51"/>
              <a:gd name="T2" fmla="*/ 2 w 23"/>
              <a:gd name="T3" fmla="*/ 8 h 51"/>
              <a:gd name="T4" fmla="*/ 4 w 23"/>
              <a:gd name="T5" fmla="*/ 14 h 51"/>
              <a:gd name="T6" fmla="*/ 8 w 23"/>
              <a:gd name="T7" fmla="*/ 20 h 51"/>
              <a:gd name="T8" fmla="*/ 12 w 23"/>
              <a:gd name="T9" fmla="*/ 26 h 51"/>
              <a:gd name="T10" fmla="*/ 14 w 23"/>
              <a:gd name="T11" fmla="*/ 32 h 51"/>
              <a:gd name="T12" fmla="*/ 18 w 23"/>
              <a:gd name="T13" fmla="*/ 38 h 51"/>
              <a:gd name="T14" fmla="*/ 20 w 23"/>
              <a:gd name="T15" fmla="*/ 44 h 51"/>
              <a:gd name="T16" fmla="*/ 22 w 23"/>
              <a:gd name="T17" fmla="*/ 5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51">
                <a:moveTo>
                  <a:pt x="0" y="0"/>
                </a:moveTo>
                <a:lnTo>
                  <a:pt x="2" y="8"/>
                </a:lnTo>
                <a:lnTo>
                  <a:pt x="4" y="14"/>
                </a:lnTo>
                <a:lnTo>
                  <a:pt x="8" y="20"/>
                </a:lnTo>
                <a:lnTo>
                  <a:pt x="12" y="26"/>
                </a:lnTo>
                <a:lnTo>
                  <a:pt x="14" y="32"/>
                </a:lnTo>
                <a:lnTo>
                  <a:pt x="18" y="38"/>
                </a:lnTo>
                <a:lnTo>
                  <a:pt x="20" y="44"/>
                </a:lnTo>
                <a:lnTo>
                  <a:pt x="22" y="5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382" name="Rectangle 198"/>
          <p:cNvSpPr>
            <a:spLocks noChangeArrowheads="1"/>
          </p:cNvSpPr>
          <p:nvPr/>
        </p:nvSpPr>
        <p:spPr bwMode="auto">
          <a:xfrm>
            <a:off x="8151813" y="2538413"/>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83" name="Line 199"/>
          <p:cNvSpPr>
            <a:spLocks noChangeShapeType="1"/>
          </p:cNvSpPr>
          <p:nvPr/>
        </p:nvSpPr>
        <p:spPr bwMode="auto">
          <a:xfrm>
            <a:off x="8158163" y="2532063"/>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84" name="Line 200"/>
          <p:cNvSpPr>
            <a:spLocks noChangeShapeType="1"/>
          </p:cNvSpPr>
          <p:nvPr/>
        </p:nvSpPr>
        <p:spPr bwMode="auto">
          <a:xfrm>
            <a:off x="8158163" y="2586038"/>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85" name="Line 201"/>
          <p:cNvSpPr>
            <a:spLocks noChangeShapeType="1"/>
          </p:cNvSpPr>
          <p:nvPr/>
        </p:nvSpPr>
        <p:spPr bwMode="auto">
          <a:xfrm flipV="1">
            <a:off x="8143875" y="2530475"/>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86" name="Line 202"/>
          <p:cNvSpPr>
            <a:spLocks noChangeShapeType="1"/>
          </p:cNvSpPr>
          <p:nvPr/>
        </p:nvSpPr>
        <p:spPr bwMode="auto">
          <a:xfrm flipV="1">
            <a:off x="8201025" y="2530475"/>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87" name="Rectangle 203"/>
          <p:cNvSpPr>
            <a:spLocks noChangeArrowheads="1"/>
          </p:cNvSpPr>
          <p:nvPr/>
        </p:nvSpPr>
        <p:spPr bwMode="auto">
          <a:xfrm>
            <a:off x="8088313" y="2484438"/>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88" name="Line 204"/>
          <p:cNvSpPr>
            <a:spLocks noChangeShapeType="1"/>
          </p:cNvSpPr>
          <p:nvPr/>
        </p:nvSpPr>
        <p:spPr bwMode="auto">
          <a:xfrm>
            <a:off x="8094663" y="2478088"/>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89" name="Line 205"/>
          <p:cNvSpPr>
            <a:spLocks noChangeShapeType="1"/>
          </p:cNvSpPr>
          <p:nvPr/>
        </p:nvSpPr>
        <p:spPr bwMode="auto">
          <a:xfrm>
            <a:off x="8094663" y="2532063"/>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90" name="Line 206"/>
          <p:cNvSpPr>
            <a:spLocks noChangeShapeType="1"/>
          </p:cNvSpPr>
          <p:nvPr/>
        </p:nvSpPr>
        <p:spPr bwMode="auto">
          <a:xfrm flipV="1">
            <a:off x="8080375" y="2476500"/>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91" name="Line 207"/>
          <p:cNvSpPr>
            <a:spLocks noChangeShapeType="1"/>
          </p:cNvSpPr>
          <p:nvPr/>
        </p:nvSpPr>
        <p:spPr bwMode="auto">
          <a:xfrm flipV="1">
            <a:off x="8137525" y="2476500"/>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92" name="Line 208"/>
          <p:cNvSpPr>
            <a:spLocks noChangeShapeType="1"/>
          </p:cNvSpPr>
          <p:nvPr/>
        </p:nvSpPr>
        <p:spPr bwMode="auto">
          <a:xfrm>
            <a:off x="5343525" y="23209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93" name="Rectangle 209"/>
          <p:cNvSpPr>
            <a:spLocks noChangeArrowheads="1"/>
          </p:cNvSpPr>
          <p:nvPr/>
        </p:nvSpPr>
        <p:spPr bwMode="auto">
          <a:xfrm>
            <a:off x="1000125" y="3629025"/>
            <a:ext cx="155575" cy="130175"/>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94" name="Rectangle 210"/>
          <p:cNvSpPr>
            <a:spLocks noChangeArrowheads="1"/>
          </p:cNvSpPr>
          <p:nvPr/>
        </p:nvSpPr>
        <p:spPr bwMode="auto">
          <a:xfrm>
            <a:off x="6010275" y="3651250"/>
            <a:ext cx="193675" cy="195263"/>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95" name="Rectangle 211"/>
          <p:cNvSpPr>
            <a:spLocks noChangeArrowheads="1"/>
          </p:cNvSpPr>
          <p:nvPr/>
        </p:nvSpPr>
        <p:spPr bwMode="auto">
          <a:xfrm>
            <a:off x="7597775" y="2638425"/>
            <a:ext cx="95250" cy="160338"/>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96" name="Rectangle 212"/>
          <p:cNvSpPr>
            <a:spLocks noChangeArrowheads="1"/>
          </p:cNvSpPr>
          <p:nvPr/>
        </p:nvSpPr>
        <p:spPr bwMode="auto">
          <a:xfrm>
            <a:off x="7691438" y="2765425"/>
            <a:ext cx="134937" cy="147638"/>
          </a:xfrm>
          <a:prstGeom prst="rect">
            <a:avLst/>
          </a:prstGeom>
          <a:solidFill>
            <a:srgbClr val="0303B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97" name="Rectangle 213"/>
          <p:cNvSpPr>
            <a:spLocks noChangeArrowheads="1"/>
          </p:cNvSpPr>
          <p:nvPr/>
        </p:nvSpPr>
        <p:spPr bwMode="auto">
          <a:xfrm>
            <a:off x="977900" y="3746500"/>
            <a:ext cx="104775" cy="111125"/>
          </a:xfrm>
          <a:prstGeom prst="rect">
            <a:avLst/>
          </a:prstGeom>
          <a:solidFill>
            <a:srgbClr val="0303B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98" name="Rectangle 214"/>
          <p:cNvSpPr>
            <a:spLocks noChangeArrowheads="1"/>
          </p:cNvSpPr>
          <p:nvPr/>
        </p:nvSpPr>
        <p:spPr bwMode="auto">
          <a:xfrm>
            <a:off x="1098550" y="3749675"/>
            <a:ext cx="38100" cy="50800"/>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99" name="Rectangle 215"/>
          <p:cNvSpPr>
            <a:spLocks noChangeArrowheads="1"/>
          </p:cNvSpPr>
          <p:nvPr/>
        </p:nvSpPr>
        <p:spPr bwMode="auto">
          <a:xfrm>
            <a:off x="1041400" y="3717925"/>
            <a:ext cx="38100" cy="50800"/>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00" name="Rectangle 216"/>
          <p:cNvSpPr>
            <a:spLocks noChangeArrowheads="1"/>
          </p:cNvSpPr>
          <p:nvPr/>
        </p:nvSpPr>
        <p:spPr bwMode="auto">
          <a:xfrm>
            <a:off x="977900" y="3733800"/>
            <a:ext cx="88900" cy="111125"/>
          </a:xfrm>
          <a:prstGeom prst="rect">
            <a:avLst/>
          </a:prstGeom>
          <a:solidFill>
            <a:srgbClr val="0303B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01" name="Rectangle 217"/>
          <p:cNvSpPr>
            <a:spLocks noChangeArrowheads="1"/>
          </p:cNvSpPr>
          <p:nvPr/>
        </p:nvSpPr>
        <p:spPr bwMode="auto">
          <a:xfrm>
            <a:off x="1054100" y="3781425"/>
            <a:ext cx="88900" cy="111125"/>
          </a:xfrm>
          <a:prstGeom prst="rect">
            <a:avLst/>
          </a:prstGeom>
          <a:solidFill>
            <a:srgbClr val="0303B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02" name="Freeform 218"/>
          <p:cNvSpPr>
            <a:spLocks/>
          </p:cNvSpPr>
          <p:nvPr/>
        </p:nvSpPr>
        <p:spPr bwMode="auto">
          <a:xfrm>
            <a:off x="962025" y="3717925"/>
            <a:ext cx="106363" cy="26988"/>
          </a:xfrm>
          <a:custGeom>
            <a:avLst/>
            <a:gdLst>
              <a:gd name="T0" fmla="*/ 0 w 67"/>
              <a:gd name="T1" fmla="*/ 0 h 17"/>
              <a:gd name="T2" fmla="*/ 30 w 67"/>
              <a:gd name="T3" fmla="*/ 6 h 17"/>
              <a:gd name="T4" fmla="*/ 30 w 67"/>
              <a:gd name="T5" fmla="*/ 6 h 17"/>
              <a:gd name="T6" fmla="*/ 66 w 67"/>
              <a:gd name="T7" fmla="*/ 16 h 17"/>
            </a:gdLst>
            <a:ahLst/>
            <a:cxnLst>
              <a:cxn ang="0">
                <a:pos x="T0" y="T1"/>
              </a:cxn>
              <a:cxn ang="0">
                <a:pos x="T2" y="T3"/>
              </a:cxn>
              <a:cxn ang="0">
                <a:pos x="T4" y="T5"/>
              </a:cxn>
              <a:cxn ang="0">
                <a:pos x="T6" y="T7"/>
              </a:cxn>
            </a:cxnLst>
            <a:rect l="0" t="0" r="r" b="b"/>
            <a:pathLst>
              <a:path w="67" h="17">
                <a:moveTo>
                  <a:pt x="0" y="0"/>
                </a:moveTo>
                <a:lnTo>
                  <a:pt x="30" y="6"/>
                </a:lnTo>
                <a:lnTo>
                  <a:pt x="30" y="6"/>
                </a:lnTo>
                <a:lnTo>
                  <a:pt x="66" y="1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403" name="Rectangle 219"/>
          <p:cNvSpPr>
            <a:spLocks noChangeArrowheads="1"/>
          </p:cNvSpPr>
          <p:nvPr/>
        </p:nvSpPr>
        <p:spPr bwMode="auto">
          <a:xfrm>
            <a:off x="1054100" y="3759200"/>
            <a:ext cx="44450" cy="44450"/>
          </a:xfrm>
          <a:prstGeom prst="rect">
            <a:avLst/>
          </a:prstGeom>
          <a:solidFill>
            <a:srgbClr val="0303B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04" name="Freeform 220"/>
          <p:cNvSpPr>
            <a:spLocks/>
          </p:cNvSpPr>
          <p:nvPr/>
        </p:nvSpPr>
        <p:spPr bwMode="auto">
          <a:xfrm>
            <a:off x="1016000" y="3733800"/>
            <a:ext cx="150813" cy="87313"/>
          </a:xfrm>
          <a:custGeom>
            <a:avLst/>
            <a:gdLst>
              <a:gd name="T0" fmla="*/ 0 w 95"/>
              <a:gd name="T1" fmla="*/ 0 h 55"/>
              <a:gd name="T2" fmla="*/ 10 w 95"/>
              <a:gd name="T3" fmla="*/ 0 h 55"/>
              <a:gd name="T4" fmla="*/ 16 w 95"/>
              <a:gd name="T5" fmla="*/ 2 h 55"/>
              <a:gd name="T6" fmla="*/ 22 w 95"/>
              <a:gd name="T7" fmla="*/ 4 h 55"/>
              <a:gd name="T8" fmla="*/ 28 w 95"/>
              <a:gd name="T9" fmla="*/ 8 h 55"/>
              <a:gd name="T10" fmla="*/ 34 w 95"/>
              <a:gd name="T11" fmla="*/ 12 h 55"/>
              <a:gd name="T12" fmla="*/ 40 w 95"/>
              <a:gd name="T13" fmla="*/ 14 h 55"/>
              <a:gd name="T14" fmla="*/ 46 w 95"/>
              <a:gd name="T15" fmla="*/ 18 h 55"/>
              <a:gd name="T16" fmla="*/ 52 w 95"/>
              <a:gd name="T17" fmla="*/ 22 h 55"/>
              <a:gd name="T18" fmla="*/ 58 w 95"/>
              <a:gd name="T19" fmla="*/ 26 h 55"/>
              <a:gd name="T20" fmla="*/ 64 w 95"/>
              <a:gd name="T21" fmla="*/ 28 h 55"/>
              <a:gd name="T22" fmla="*/ 70 w 95"/>
              <a:gd name="T23" fmla="*/ 32 h 55"/>
              <a:gd name="T24" fmla="*/ 76 w 95"/>
              <a:gd name="T25" fmla="*/ 34 h 55"/>
              <a:gd name="T26" fmla="*/ 82 w 95"/>
              <a:gd name="T27" fmla="*/ 38 h 55"/>
              <a:gd name="T28" fmla="*/ 84 w 95"/>
              <a:gd name="T29" fmla="*/ 44 h 55"/>
              <a:gd name="T30" fmla="*/ 88 w 95"/>
              <a:gd name="T31" fmla="*/ 50 h 55"/>
              <a:gd name="T32" fmla="*/ 94 w 95"/>
              <a:gd name="T33" fmla="*/ 5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55">
                <a:moveTo>
                  <a:pt x="0" y="0"/>
                </a:moveTo>
                <a:lnTo>
                  <a:pt x="10" y="0"/>
                </a:lnTo>
                <a:lnTo>
                  <a:pt x="16" y="2"/>
                </a:lnTo>
                <a:lnTo>
                  <a:pt x="22" y="4"/>
                </a:lnTo>
                <a:lnTo>
                  <a:pt x="28" y="8"/>
                </a:lnTo>
                <a:lnTo>
                  <a:pt x="34" y="12"/>
                </a:lnTo>
                <a:lnTo>
                  <a:pt x="40" y="14"/>
                </a:lnTo>
                <a:lnTo>
                  <a:pt x="46" y="18"/>
                </a:lnTo>
                <a:lnTo>
                  <a:pt x="52" y="22"/>
                </a:lnTo>
                <a:lnTo>
                  <a:pt x="58" y="26"/>
                </a:lnTo>
                <a:lnTo>
                  <a:pt x="64" y="28"/>
                </a:lnTo>
                <a:lnTo>
                  <a:pt x="70" y="32"/>
                </a:lnTo>
                <a:lnTo>
                  <a:pt x="76" y="34"/>
                </a:lnTo>
                <a:lnTo>
                  <a:pt x="82" y="38"/>
                </a:lnTo>
                <a:lnTo>
                  <a:pt x="84" y="44"/>
                </a:lnTo>
                <a:lnTo>
                  <a:pt x="88" y="50"/>
                </a:lnTo>
                <a:lnTo>
                  <a:pt x="94" y="5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405" name="Rectangle 221"/>
          <p:cNvSpPr>
            <a:spLocks noChangeArrowheads="1"/>
          </p:cNvSpPr>
          <p:nvPr/>
        </p:nvSpPr>
        <p:spPr bwMode="auto">
          <a:xfrm>
            <a:off x="1076325" y="36798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06" name="Line 222"/>
          <p:cNvSpPr>
            <a:spLocks noChangeShapeType="1"/>
          </p:cNvSpPr>
          <p:nvPr/>
        </p:nvSpPr>
        <p:spPr bwMode="auto">
          <a:xfrm>
            <a:off x="1082675" y="36734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07" name="Line 223"/>
          <p:cNvSpPr>
            <a:spLocks noChangeShapeType="1"/>
          </p:cNvSpPr>
          <p:nvPr/>
        </p:nvSpPr>
        <p:spPr bwMode="auto">
          <a:xfrm>
            <a:off x="1082675" y="37274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08" name="Line 224"/>
          <p:cNvSpPr>
            <a:spLocks noChangeShapeType="1"/>
          </p:cNvSpPr>
          <p:nvPr/>
        </p:nvSpPr>
        <p:spPr bwMode="auto">
          <a:xfrm flipV="1">
            <a:off x="1068388" y="36718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09" name="Line 225"/>
          <p:cNvSpPr>
            <a:spLocks noChangeShapeType="1"/>
          </p:cNvSpPr>
          <p:nvPr/>
        </p:nvSpPr>
        <p:spPr bwMode="auto">
          <a:xfrm flipV="1">
            <a:off x="1125538" y="36718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10" name="Rectangle 226"/>
          <p:cNvSpPr>
            <a:spLocks noChangeArrowheads="1"/>
          </p:cNvSpPr>
          <p:nvPr/>
        </p:nvSpPr>
        <p:spPr bwMode="auto">
          <a:xfrm>
            <a:off x="6108700" y="373380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11" name="Line 227"/>
          <p:cNvSpPr>
            <a:spLocks noChangeShapeType="1"/>
          </p:cNvSpPr>
          <p:nvPr/>
        </p:nvSpPr>
        <p:spPr bwMode="auto">
          <a:xfrm>
            <a:off x="6115050" y="37274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12" name="Line 228"/>
          <p:cNvSpPr>
            <a:spLocks noChangeShapeType="1"/>
          </p:cNvSpPr>
          <p:nvPr/>
        </p:nvSpPr>
        <p:spPr bwMode="auto">
          <a:xfrm>
            <a:off x="6115050" y="37814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13" name="Line 229"/>
          <p:cNvSpPr>
            <a:spLocks noChangeShapeType="1"/>
          </p:cNvSpPr>
          <p:nvPr/>
        </p:nvSpPr>
        <p:spPr bwMode="auto">
          <a:xfrm flipV="1">
            <a:off x="6100763" y="37258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14" name="Line 230"/>
          <p:cNvSpPr>
            <a:spLocks noChangeShapeType="1"/>
          </p:cNvSpPr>
          <p:nvPr/>
        </p:nvSpPr>
        <p:spPr bwMode="auto">
          <a:xfrm flipV="1">
            <a:off x="6157913" y="37258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15" name="Rectangle 231"/>
          <p:cNvSpPr>
            <a:spLocks noChangeArrowheads="1"/>
          </p:cNvSpPr>
          <p:nvPr/>
        </p:nvSpPr>
        <p:spPr bwMode="auto">
          <a:xfrm>
            <a:off x="962025" y="36163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16" name="Line 232"/>
          <p:cNvSpPr>
            <a:spLocks noChangeShapeType="1"/>
          </p:cNvSpPr>
          <p:nvPr/>
        </p:nvSpPr>
        <p:spPr bwMode="auto">
          <a:xfrm>
            <a:off x="968375" y="36099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17" name="Line 233"/>
          <p:cNvSpPr>
            <a:spLocks noChangeShapeType="1"/>
          </p:cNvSpPr>
          <p:nvPr/>
        </p:nvSpPr>
        <p:spPr bwMode="auto">
          <a:xfrm>
            <a:off x="968375" y="36639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18" name="Line 234"/>
          <p:cNvSpPr>
            <a:spLocks noChangeShapeType="1"/>
          </p:cNvSpPr>
          <p:nvPr/>
        </p:nvSpPr>
        <p:spPr bwMode="auto">
          <a:xfrm flipV="1">
            <a:off x="954088" y="36083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19" name="Line 235"/>
          <p:cNvSpPr>
            <a:spLocks noChangeShapeType="1"/>
          </p:cNvSpPr>
          <p:nvPr/>
        </p:nvSpPr>
        <p:spPr bwMode="auto">
          <a:xfrm flipV="1">
            <a:off x="1011238" y="36083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20" name="Rectangle 236"/>
          <p:cNvSpPr>
            <a:spLocks noChangeArrowheads="1"/>
          </p:cNvSpPr>
          <p:nvPr/>
        </p:nvSpPr>
        <p:spPr bwMode="auto">
          <a:xfrm>
            <a:off x="1133475" y="37369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21" name="Line 237"/>
          <p:cNvSpPr>
            <a:spLocks noChangeShapeType="1"/>
          </p:cNvSpPr>
          <p:nvPr/>
        </p:nvSpPr>
        <p:spPr bwMode="auto">
          <a:xfrm>
            <a:off x="1139825" y="37306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22" name="Line 238"/>
          <p:cNvSpPr>
            <a:spLocks noChangeShapeType="1"/>
          </p:cNvSpPr>
          <p:nvPr/>
        </p:nvSpPr>
        <p:spPr bwMode="auto">
          <a:xfrm>
            <a:off x="1139825" y="37846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23" name="Line 239"/>
          <p:cNvSpPr>
            <a:spLocks noChangeShapeType="1"/>
          </p:cNvSpPr>
          <p:nvPr/>
        </p:nvSpPr>
        <p:spPr bwMode="auto">
          <a:xfrm flipV="1">
            <a:off x="1125538" y="37290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24" name="Line 240"/>
          <p:cNvSpPr>
            <a:spLocks noChangeShapeType="1"/>
          </p:cNvSpPr>
          <p:nvPr/>
        </p:nvSpPr>
        <p:spPr bwMode="auto">
          <a:xfrm flipV="1">
            <a:off x="1182688" y="37290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25" name="Rectangle 241"/>
          <p:cNvSpPr>
            <a:spLocks noChangeArrowheads="1"/>
          </p:cNvSpPr>
          <p:nvPr/>
        </p:nvSpPr>
        <p:spPr bwMode="auto">
          <a:xfrm>
            <a:off x="7673975" y="2667000"/>
            <a:ext cx="60325" cy="101600"/>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26" name="Line 242"/>
          <p:cNvSpPr>
            <a:spLocks noChangeShapeType="1"/>
          </p:cNvSpPr>
          <p:nvPr/>
        </p:nvSpPr>
        <p:spPr bwMode="auto">
          <a:xfrm>
            <a:off x="7591425" y="2632075"/>
            <a:ext cx="114300" cy="31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27" name="Rectangle 243"/>
          <p:cNvSpPr>
            <a:spLocks noChangeArrowheads="1"/>
          </p:cNvSpPr>
          <p:nvPr/>
        </p:nvSpPr>
        <p:spPr bwMode="auto">
          <a:xfrm>
            <a:off x="7588250" y="27273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28" name="Line 244"/>
          <p:cNvSpPr>
            <a:spLocks noChangeShapeType="1"/>
          </p:cNvSpPr>
          <p:nvPr/>
        </p:nvSpPr>
        <p:spPr bwMode="auto">
          <a:xfrm>
            <a:off x="7594600" y="27209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29" name="Line 245"/>
          <p:cNvSpPr>
            <a:spLocks noChangeShapeType="1"/>
          </p:cNvSpPr>
          <p:nvPr/>
        </p:nvSpPr>
        <p:spPr bwMode="auto">
          <a:xfrm>
            <a:off x="7594600" y="27749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30" name="Line 246"/>
          <p:cNvSpPr>
            <a:spLocks noChangeShapeType="1"/>
          </p:cNvSpPr>
          <p:nvPr/>
        </p:nvSpPr>
        <p:spPr bwMode="auto">
          <a:xfrm flipV="1">
            <a:off x="7580313" y="27193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31" name="Line 247"/>
          <p:cNvSpPr>
            <a:spLocks noChangeShapeType="1"/>
          </p:cNvSpPr>
          <p:nvPr/>
        </p:nvSpPr>
        <p:spPr bwMode="auto">
          <a:xfrm flipV="1">
            <a:off x="7637463" y="27193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32" name="Rectangle 248"/>
          <p:cNvSpPr>
            <a:spLocks noChangeArrowheads="1"/>
          </p:cNvSpPr>
          <p:nvPr/>
        </p:nvSpPr>
        <p:spPr bwMode="auto">
          <a:xfrm>
            <a:off x="7562850" y="26479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33" name="Line 249"/>
          <p:cNvSpPr>
            <a:spLocks noChangeShapeType="1"/>
          </p:cNvSpPr>
          <p:nvPr/>
        </p:nvSpPr>
        <p:spPr bwMode="auto">
          <a:xfrm>
            <a:off x="7569200" y="26416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34" name="Line 250"/>
          <p:cNvSpPr>
            <a:spLocks noChangeShapeType="1"/>
          </p:cNvSpPr>
          <p:nvPr/>
        </p:nvSpPr>
        <p:spPr bwMode="auto">
          <a:xfrm>
            <a:off x="7569200" y="26955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35" name="Line 251"/>
          <p:cNvSpPr>
            <a:spLocks noChangeShapeType="1"/>
          </p:cNvSpPr>
          <p:nvPr/>
        </p:nvSpPr>
        <p:spPr bwMode="auto">
          <a:xfrm flipV="1">
            <a:off x="7554913" y="2640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36" name="Line 252"/>
          <p:cNvSpPr>
            <a:spLocks noChangeShapeType="1"/>
          </p:cNvSpPr>
          <p:nvPr/>
        </p:nvSpPr>
        <p:spPr bwMode="auto">
          <a:xfrm flipV="1">
            <a:off x="7612063" y="2640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37" name="Rectangle 253"/>
          <p:cNvSpPr>
            <a:spLocks noChangeArrowheads="1"/>
          </p:cNvSpPr>
          <p:nvPr/>
        </p:nvSpPr>
        <p:spPr bwMode="auto">
          <a:xfrm>
            <a:off x="7870825" y="26860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38" name="Line 254"/>
          <p:cNvSpPr>
            <a:spLocks noChangeShapeType="1"/>
          </p:cNvSpPr>
          <p:nvPr/>
        </p:nvSpPr>
        <p:spPr bwMode="auto">
          <a:xfrm>
            <a:off x="7877175" y="26797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39" name="Line 255"/>
          <p:cNvSpPr>
            <a:spLocks noChangeShapeType="1"/>
          </p:cNvSpPr>
          <p:nvPr/>
        </p:nvSpPr>
        <p:spPr bwMode="auto">
          <a:xfrm>
            <a:off x="7877175" y="27336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40" name="Line 256"/>
          <p:cNvSpPr>
            <a:spLocks noChangeShapeType="1"/>
          </p:cNvSpPr>
          <p:nvPr/>
        </p:nvSpPr>
        <p:spPr bwMode="auto">
          <a:xfrm flipV="1">
            <a:off x="7862888" y="26781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41" name="Line 257"/>
          <p:cNvSpPr>
            <a:spLocks noChangeShapeType="1"/>
          </p:cNvSpPr>
          <p:nvPr/>
        </p:nvSpPr>
        <p:spPr bwMode="auto">
          <a:xfrm flipV="1">
            <a:off x="7920038" y="26781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42" name="Rectangle 258"/>
          <p:cNvSpPr>
            <a:spLocks noChangeArrowheads="1"/>
          </p:cNvSpPr>
          <p:nvPr/>
        </p:nvSpPr>
        <p:spPr bwMode="auto">
          <a:xfrm>
            <a:off x="7667625" y="27019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43" name="Line 259"/>
          <p:cNvSpPr>
            <a:spLocks noChangeShapeType="1"/>
          </p:cNvSpPr>
          <p:nvPr/>
        </p:nvSpPr>
        <p:spPr bwMode="auto">
          <a:xfrm>
            <a:off x="7673975" y="2695575"/>
            <a:ext cx="444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44" name="Line 260"/>
          <p:cNvSpPr>
            <a:spLocks noChangeShapeType="1"/>
          </p:cNvSpPr>
          <p:nvPr/>
        </p:nvSpPr>
        <p:spPr bwMode="auto">
          <a:xfrm>
            <a:off x="7673975" y="27495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45" name="Line 261"/>
          <p:cNvSpPr>
            <a:spLocks noChangeShapeType="1"/>
          </p:cNvSpPr>
          <p:nvPr/>
        </p:nvSpPr>
        <p:spPr bwMode="auto">
          <a:xfrm flipV="1">
            <a:off x="7659688" y="26939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46" name="Line 262"/>
          <p:cNvSpPr>
            <a:spLocks noChangeShapeType="1"/>
          </p:cNvSpPr>
          <p:nvPr/>
        </p:nvSpPr>
        <p:spPr bwMode="auto">
          <a:xfrm flipV="1">
            <a:off x="7716838" y="26939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47" name="Rectangle 263"/>
          <p:cNvSpPr>
            <a:spLocks noChangeArrowheads="1"/>
          </p:cNvSpPr>
          <p:nvPr/>
        </p:nvSpPr>
        <p:spPr bwMode="auto">
          <a:xfrm>
            <a:off x="7400925" y="294640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48" name="Line 264"/>
          <p:cNvSpPr>
            <a:spLocks noChangeShapeType="1"/>
          </p:cNvSpPr>
          <p:nvPr/>
        </p:nvSpPr>
        <p:spPr bwMode="auto">
          <a:xfrm>
            <a:off x="7407275" y="29400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49" name="Line 265"/>
          <p:cNvSpPr>
            <a:spLocks noChangeShapeType="1"/>
          </p:cNvSpPr>
          <p:nvPr/>
        </p:nvSpPr>
        <p:spPr bwMode="auto">
          <a:xfrm>
            <a:off x="7407275" y="29940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50" name="Line 266"/>
          <p:cNvSpPr>
            <a:spLocks noChangeShapeType="1"/>
          </p:cNvSpPr>
          <p:nvPr/>
        </p:nvSpPr>
        <p:spPr bwMode="auto">
          <a:xfrm flipV="1">
            <a:off x="7392988" y="29384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51" name="Line 267"/>
          <p:cNvSpPr>
            <a:spLocks noChangeShapeType="1"/>
          </p:cNvSpPr>
          <p:nvPr/>
        </p:nvSpPr>
        <p:spPr bwMode="auto">
          <a:xfrm flipV="1">
            <a:off x="7450138" y="29384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52" name="Rectangle 268"/>
          <p:cNvSpPr>
            <a:spLocks noChangeArrowheads="1"/>
          </p:cNvSpPr>
          <p:nvPr/>
        </p:nvSpPr>
        <p:spPr bwMode="auto">
          <a:xfrm>
            <a:off x="7705725" y="264160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53" name="Line 269"/>
          <p:cNvSpPr>
            <a:spLocks noChangeShapeType="1"/>
          </p:cNvSpPr>
          <p:nvPr/>
        </p:nvSpPr>
        <p:spPr bwMode="auto">
          <a:xfrm>
            <a:off x="7712075" y="26352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54" name="Line 270"/>
          <p:cNvSpPr>
            <a:spLocks noChangeShapeType="1"/>
          </p:cNvSpPr>
          <p:nvPr/>
        </p:nvSpPr>
        <p:spPr bwMode="auto">
          <a:xfrm>
            <a:off x="7712075" y="26892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55" name="Line 271"/>
          <p:cNvSpPr>
            <a:spLocks noChangeShapeType="1"/>
          </p:cNvSpPr>
          <p:nvPr/>
        </p:nvSpPr>
        <p:spPr bwMode="auto">
          <a:xfrm flipV="1">
            <a:off x="7697788" y="26336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56" name="Line 272"/>
          <p:cNvSpPr>
            <a:spLocks noChangeShapeType="1"/>
          </p:cNvSpPr>
          <p:nvPr/>
        </p:nvSpPr>
        <p:spPr bwMode="auto">
          <a:xfrm flipV="1">
            <a:off x="7754938" y="26336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57" name="Rectangle 273"/>
          <p:cNvSpPr>
            <a:spLocks noChangeArrowheads="1"/>
          </p:cNvSpPr>
          <p:nvPr/>
        </p:nvSpPr>
        <p:spPr bwMode="auto">
          <a:xfrm>
            <a:off x="7673975" y="27654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58" name="Line 274"/>
          <p:cNvSpPr>
            <a:spLocks noChangeShapeType="1"/>
          </p:cNvSpPr>
          <p:nvPr/>
        </p:nvSpPr>
        <p:spPr bwMode="auto">
          <a:xfrm>
            <a:off x="7680325" y="27590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59" name="Line 275"/>
          <p:cNvSpPr>
            <a:spLocks noChangeShapeType="1"/>
          </p:cNvSpPr>
          <p:nvPr/>
        </p:nvSpPr>
        <p:spPr bwMode="auto">
          <a:xfrm>
            <a:off x="7680325" y="28130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60" name="Line 276"/>
          <p:cNvSpPr>
            <a:spLocks noChangeShapeType="1"/>
          </p:cNvSpPr>
          <p:nvPr/>
        </p:nvSpPr>
        <p:spPr bwMode="auto">
          <a:xfrm flipV="1">
            <a:off x="7666038" y="27574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61" name="Line 277"/>
          <p:cNvSpPr>
            <a:spLocks noChangeShapeType="1"/>
          </p:cNvSpPr>
          <p:nvPr/>
        </p:nvSpPr>
        <p:spPr bwMode="auto">
          <a:xfrm flipV="1">
            <a:off x="7723188" y="27574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62" name="Rectangle 278"/>
          <p:cNvSpPr>
            <a:spLocks noChangeArrowheads="1"/>
          </p:cNvSpPr>
          <p:nvPr/>
        </p:nvSpPr>
        <p:spPr bwMode="auto">
          <a:xfrm>
            <a:off x="7286625" y="4083050"/>
            <a:ext cx="1762125" cy="1365250"/>
          </a:xfrm>
          <a:prstGeom prst="rect">
            <a:avLst/>
          </a:prstGeom>
          <a:solidFill>
            <a:srgbClr val="0303B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63" name="Rectangle 279"/>
          <p:cNvSpPr>
            <a:spLocks noChangeArrowheads="1"/>
          </p:cNvSpPr>
          <p:nvPr/>
        </p:nvSpPr>
        <p:spPr bwMode="auto">
          <a:xfrm>
            <a:off x="5832475" y="2887663"/>
            <a:ext cx="25400" cy="109537"/>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64" name="Rectangle 280"/>
          <p:cNvSpPr>
            <a:spLocks noChangeArrowheads="1"/>
          </p:cNvSpPr>
          <p:nvPr/>
        </p:nvSpPr>
        <p:spPr bwMode="auto">
          <a:xfrm>
            <a:off x="7651750" y="3962400"/>
            <a:ext cx="1292225" cy="584200"/>
          </a:xfrm>
          <a:prstGeom prst="rect">
            <a:avLst/>
          </a:prstGeom>
          <a:solidFill>
            <a:schemeClr val="bg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65" name="Rectangle 281"/>
          <p:cNvSpPr>
            <a:spLocks noChangeArrowheads="1"/>
          </p:cNvSpPr>
          <p:nvPr/>
        </p:nvSpPr>
        <p:spPr bwMode="auto">
          <a:xfrm>
            <a:off x="7767638" y="43021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66" name="Line 282"/>
          <p:cNvSpPr>
            <a:spLocks noChangeShapeType="1"/>
          </p:cNvSpPr>
          <p:nvPr/>
        </p:nvSpPr>
        <p:spPr bwMode="auto">
          <a:xfrm>
            <a:off x="7816850" y="40862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67" name="Line 283"/>
          <p:cNvSpPr>
            <a:spLocks noChangeShapeType="1"/>
          </p:cNvSpPr>
          <p:nvPr/>
        </p:nvSpPr>
        <p:spPr bwMode="auto">
          <a:xfrm>
            <a:off x="7816850" y="41402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68" name="Line 284"/>
          <p:cNvSpPr>
            <a:spLocks noChangeShapeType="1"/>
          </p:cNvSpPr>
          <p:nvPr/>
        </p:nvSpPr>
        <p:spPr bwMode="auto">
          <a:xfrm flipV="1">
            <a:off x="7802563" y="40846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69" name="Line 285"/>
          <p:cNvSpPr>
            <a:spLocks noChangeShapeType="1"/>
          </p:cNvSpPr>
          <p:nvPr/>
        </p:nvSpPr>
        <p:spPr bwMode="auto">
          <a:xfrm flipV="1">
            <a:off x="7864475" y="4089400"/>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70" name="Rectangle 286"/>
          <p:cNvSpPr>
            <a:spLocks noChangeArrowheads="1"/>
          </p:cNvSpPr>
          <p:nvPr/>
        </p:nvSpPr>
        <p:spPr bwMode="auto">
          <a:xfrm>
            <a:off x="7810500" y="4090988"/>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71" name="Rectangle 287"/>
          <p:cNvSpPr>
            <a:spLocks noChangeArrowheads="1"/>
          </p:cNvSpPr>
          <p:nvPr/>
        </p:nvSpPr>
        <p:spPr bwMode="auto">
          <a:xfrm>
            <a:off x="7986713" y="3981450"/>
            <a:ext cx="8239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b="1">
                <a:solidFill>
                  <a:srgbClr val="000000"/>
                </a:solidFill>
              </a:rPr>
              <a:t>Customer</a:t>
            </a:r>
          </a:p>
        </p:txBody>
      </p:sp>
      <p:sp>
        <p:nvSpPr>
          <p:cNvPr id="349472" name="Rectangle 288"/>
          <p:cNvSpPr>
            <a:spLocks noChangeArrowheads="1"/>
          </p:cNvSpPr>
          <p:nvPr/>
        </p:nvSpPr>
        <p:spPr bwMode="auto">
          <a:xfrm>
            <a:off x="7986713" y="4232275"/>
            <a:ext cx="400050"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b="1">
                <a:solidFill>
                  <a:srgbClr val="000000"/>
                </a:solidFill>
              </a:rPr>
              <a:t>DC</a:t>
            </a:r>
          </a:p>
        </p:txBody>
      </p:sp>
      <p:sp>
        <p:nvSpPr>
          <p:cNvPr id="349473" name="Rectangle 289"/>
          <p:cNvSpPr>
            <a:spLocks noChangeArrowheads="1"/>
          </p:cNvSpPr>
          <p:nvPr/>
        </p:nvSpPr>
        <p:spPr bwMode="auto">
          <a:xfrm>
            <a:off x="6350" y="520700"/>
            <a:ext cx="9118600" cy="501650"/>
          </a:xfrm>
          <a:prstGeom prst="rect">
            <a:avLst/>
          </a:prstGeom>
          <a:solidFill>
            <a:srgbClr val="0000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74" name="Rectangle 290"/>
          <p:cNvSpPr>
            <a:spLocks noChangeArrowheads="1"/>
          </p:cNvSpPr>
          <p:nvPr/>
        </p:nvSpPr>
        <p:spPr bwMode="auto">
          <a:xfrm>
            <a:off x="1588" y="4763"/>
            <a:ext cx="9128125" cy="106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sz="3200" b="1">
                <a:solidFill>
                  <a:schemeClr val="bg2"/>
                </a:solidFill>
                <a:effectLst>
                  <a:outerShdw blurRad="38100" dist="38100" dir="2700000" algn="tl">
                    <a:srgbClr val="C0C0C0"/>
                  </a:outerShdw>
                </a:effectLst>
              </a:rPr>
              <a:t>Where inventory needs to be for a 3 day order response time - typical results --&gt; 5 DCs</a:t>
            </a:r>
          </a:p>
        </p:txBody>
      </p:sp>
      <p:sp>
        <p:nvSpPr>
          <p:cNvPr id="349475" name="Rectangle 291"/>
          <p:cNvSpPr>
            <a:spLocks noChangeArrowheads="1"/>
          </p:cNvSpPr>
          <p:nvPr/>
        </p:nvSpPr>
        <p:spPr bwMode="auto">
          <a:xfrm>
            <a:off x="7577138" y="26511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76" name="Rectangle 292"/>
          <p:cNvSpPr>
            <a:spLocks noChangeArrowheads="1"/>
          </p:cNvSpPr>
          <p:nvPr/>
        </p:nvSpPr>
        <p:spPr bwMode="auto">
          <a:xfrm>
            <a:off x="6154738" y="36417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77" name="Oval 293"/>
          <p:cNvSpPr>
            <a:spLocks noChangeArrowheads="1"/>
          </p:cNvSpPr>
          <p:nvPr/>
        </p:nvSpPr>
        <p:spPr bwMode="auto">
          <a:xfrm>
            <a:off x="2111375" y="1946275"/>
            <a:ext cx="3546475" cy="3546475"/>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78" name="Oval 294"/>
          <p:cNvSpPr>
            <a:spLocks noChangeArrowheads="1"/>
          </p:cNvSpPr>
          <p:nvPr/>
        </p:nvSpPr>
        <p:spPr bwMode="auto">
          <a:xfrm>
            <a:off x="3476625" y="933450"/>
            <a:ext cx="3546475" cy="3546475"/>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79" name="Oval 295"/>
          <p:cNvSpPr>
            <a:spLocks noChangeArrowheads="1"/>
          </p:cNvSpPr>
          <p:nvPr/>
        </p:nvSpPr>
        <p:spPr bwMode="auto">
          <a:xfrm>
            <a:off x="4464050" y="2565400"/>
            <a:ext cx="3546475" cy="3546475"/>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80" name="Oval 296"/>
          <p:cNvSpPr>
            <a:spLocks noChangeArrowheads="1"/>
          </p:cNvSpPr>
          <p:nvPr/>
        </p:nvSpPr>
        <p:spPr bwMode="auto">
          <a:xfrm>
            <a:off x="5572125" y="1108075"/>
            <a:ext cx="3546475" cy="3546475"/>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81" name="Oval 297"/>
          <p:cNvSpPr>
            <a:spLocks noChangeArrowheads="1"/>
          </p:cNvSpPr>
          <p:nvPr/>
        </p:nvSpPr>
        <p:spPr bwMode="auto">
          <a:xfrm>
            <a:off x="-584200" y="1708150"/>
            <a:ext cx="3333750" cy="3333750"/>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82" name="Rectangle 298"/>
          <p:cNvSpPr>
            <a:spLocks noChangeArrowheads="1"/>
          </p:cNvSpPr>
          <p:nvPr/>
        </p:nvSpPr>
        <p:spPr bwMode="auto">
          <a:xfrm>
            <a:off x="1201738" y="36417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83" name="Rectangle 299"/>
          <p:cNvSpPr>
            <a:spLocks noChangeArrowheads="1"/>
          </p:cNvSpPr>
          <p:nvPr/>
        </p:nvSpPr>
        <p:spPr bwMode="auto">
          <a:xfrm>
            <a:off x="5405438" y="24860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84" name="Rectangle 300"/>
          <p:cNvSpPr>
            <a:spLocks noChangeArrowheads="1"/>
          </p:cNvSpPr>
          <p:nvPr/>
        </p:nvSpPr>
        <p:spPr bwMode="auto">
          <a:xfrm>
            <a:off x="4008438" y="38195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Slide Number Placeholder 3"/>
          <p:cNvSpPr>
            <a:spLocks noGrp="1"/>
          </p:cNvSpPr>
          <p:nvPr>
            <p:ph type="sldNum" sz="quarter" idx="10"/>
          </p:nvPr>
        </p:nvSpPr>
        <p:spPr/>
        <p:txBody>
          <a:bodyPr/>
          <a:lstStyle/>
          <a:p>
            <a:fld id="{E88F9EEB-5A57-454E-BE44-B4805C6219B0}" type="slidenum">
              <a:rPr lang="en-US" altLang="en-US"/>
              <a:pPr/>
              <a:t>28</a:t>
            </a:fld>
            <a:endParaRPr lang="en-US" altLang="en-US" sz="1400">
              <a:latin typeface="Times New Roman" pitchFamily="18" charset="0"/>
            </a:endParaRPr>
          </a:p>
        </p:txBody>
      </p:sp>
      <p:sp>
        <p:nvSpPr>
          <p:cNvPr id="351234" name="Rectangle 2"/>
          <p:cNvSpPr>
            <a:spLocks noGrp="1" noChangeArrowheads="1"/>
          </p:cNvSpPr>
          <p:nvPr>
            <p:ph type="title"/>
          </p:nvPr>
        </p:nvSpPr>
        <p:spPr>
          <a:xfrm>
            <a:off x="381000" y="266700"/>
            <a:ext cx="8458200" cy="438150"/>
          </a:xfrm>
          <a:ln/>
        </p:spPr>
        <p:txBody>
          <a:bodyPr/>
          <a:lstStyle/>
          <a:p>
            <a:endParaRPr lang="en-US" altLang="en-US"/>
          </a:p>
        </p:txBody>
      </p:sp>
      <p:sp>
        <p:nvSpPr>
          <p:cNvPr id="351235" name="Rectangle 3"/>
          <p:cNvSpPr>
            <a:spLocks noGrp="1" noChangeArrowheads="1"/>
          </p:cNvSpPr>
          <p:nvPr>
            <p:ph type="body" idx="1"/>
          </p:nvPr>
        </p:nvSpPr>
        <p:spPr>
          <a:xfrm>
            <a:off x="990600" y="1614488"/>
            <a:ext cx="7696200" cy="4579937"/>
          </a:xfrm>
          <a:ln/>
        </p:spPr>
        <p:txBody>
          <a:bodyPr/>
          <a:lstStyle/>
          <a:p>
            <a:endParaRPr lang="en-US" altLang="en-US"/>
          </a:p>
        </p:txBody>
      </p:sp>
      <p:pic>
        <p:nvPicPr>
          <p:cNvPr id="3512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 y="-3175"/>
            <a:ext cx="9137650" cy="68453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1237" name="Rectangle 5"/>
          <p:cNvSpPr>
            <a:spLocks noChangeArrowheads="1"/>
          </p:cNvSpPr>
          <p:nvPr/>
        </p:nvSpPr>
        <p:spPr bwMode="auto">
          <a:xfrm>
            <a:off x="0" y="0"/>
            <a:ext cx="9131300" cy="549275"/>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38" name="Rectangle 6"/>
          <p:cNvSpPr>
            <a:spLocks noChangeArrowheads="1"/>
          </p:cNvSpPr>
          <p:nvPr/>
        </p:nvSpPr>
        <p:spPr bwMode="auto">
          <a:xfrm>
            <a:off x="4370388" y="4267200"/>
            <a:ext cx="179387" cy="142875"/>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39" name="Rectangle 7"/>
          <p:cNvSpPr>
            <a:spLocks noChangeArrowheads="1"/>
          </p:cNvSpPr>
          <p:nvPr/>
        </p:nvSpPr>
        <p:spPr bwMode="auto">
          <a:xfrm>
            <a:off x="5191125" y="43624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40" name="Line 8"/>
          <p:cNvSpPr>
            <a:spLocks noChangeShapeType="1"/>
          </p:cNvSpPr>
          <p:nvPr/>
        </p:nvSpPr>
        <p:spPr bwMode="auto">
          <a:xfrm>
            <a:off x="5197475" y="43561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41" name="Line 9"/>
          <p:cNvSpPr>
            <a:spLocks noChangeShapeType="1"/>
          </p:cNvSpPr>
          <p:nvPr/>
        </p:nvSpPr>
        <p:spPr bwMode="auto">
          <a:xfrm>
            <a:off x="5197475" y="44100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42" name="Line 10"/>
          <p:cNvSpPr>
            <a:spLocks noChangeShapeType="1"/>
          </p:cNvSpPr>
          <p:nvPr/>
        </p:nvSpPr>
        <p:spPr bwMode="auto">
          <a:xfrm flipV="1">
            <a:off x="5183188" y="43545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43" name="Line 11"/>
          <p:cNvSpPr>
            <a:spLocks noChangeShapeType="1"/>
          </p:cNvSpPr>
          <p:nvPr/>
        </p:nvSpPr>
        <p:spPr bwMode="auto">
          <a:xfrm flipV="1">
            <a:off x="5240338" y="43545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44" name="Rectangle 12"/>
          <p:cNvSpPr>
            <a:spLocks noChangeArrowheads="1"/>
          </p:cNvSpPr>
          <p:nvPr/>
        </p:nvSpPr>
        <p:spPr bwMode="auto">
          <a:xfrm>
            <a:off x="6410325" y="44386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45" name="Line 13"/>
          <p:cNvSpPr>
            <a:spLocks noChangeShapeType="1"/>
          </p:cNvSpPr>
          <p:nvPr/>
        </p:nvSpPr>
        <p:spPr bwMode="auto">
          <a:xfrm>
            <a:off x="6416675" y="44323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46" name="Line 14"/>
          <p:cNvSpPr>
            <a:spLocks noChangeShapeType="1"/>
          </p:cNvSpPr>
          <p:nvPr/>
        </p:nvSpPr>
        <p:spPr bwMode="auto">
          <a:xfrm>
            <a:off x="6416675" y="44862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47" name="Line 15"/>
          <p:cNvSpPr>
            <a:spLocks noChangeShapeType="1"/>
          </p:cNvSpPr>
          <p:nvPr/>
        </p:nvSpPr>
        <p:spPr bwMode="auto">
          <a:xfrm flipV="1">
            <a:off x="6402388" y="44307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48" name="Line 16"/>
          <p:cNvSpPr>
            <a:spLocks noChangeShapeType="1"/>
          </p:cNvSpPr>
          <p:nvPr/>
        </p:nvSpPr>
        <p:spPr bwMode="auto">
          <a:xfrm flipV="1">
            <a:off x="6459538" y="44307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49" name="Rectangle 17"/>
          <p:cNvSpPr>
            <a:spLocks noChangeArrowheads="1"/>
          </p:cNvSpPr>
          <p:nvPr/>
        </p:nvSpPr>
        <p:spPr bwMode="auto">
          <a:xfrm>
            <a:off x="4491038" y="43624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50" name="Line 18"/>
          <p:cNvSpPr>
            <a:spLocks noChangeShapeType="1"/>
          </p:cNvSpPr>
          <p:nvPr/>
        </p:nvSpPr>
        <p:spPr bwMode="auto">
          <a:xfrm>
            <a:off x="4497388" y="43561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51" name="Line 19"/>
          <p:cNvSpPr>
            <a:spLocks noChangeShapeType="1"/>
          </p:cNvSpPr>
          <p:nvPr/>
        </p:nvSpPr>
        <p:spPr bwMode="auto">
          <a:xfrm>
            <a:off x="4497388" y="44100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52" name="Line 20"/>
          <p:cNvSpPr>
            <a:spLocks noChangeShapeType="1"/>
          </p:cNvSpPr>
          <p:nvPr/>
        </p:nvSpPr>
        <p:spPr bwMode="auto">
          <a:xfrm flipV="1">
            <a:off x="4483100" y="43545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53" name="Line 21"/>
          <p:cNvSpPr>
            <a:spLocks noChangeShapeType="1"/>
          </p:cNvSpPr>
          <p:nvPr/>
        </p:nvSpPr>
        <p:spPr bwMode="auto">
          <a:xfrm flipV="1">
            <a:off x="4540250" y="43545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54" name="Rectangle 22"/>
          <p:cNvSpPr>
            <a:spLocks noChangeArrowheads="1"/>
          </p:cNvSpPr>
          <p:nvPr/>
        </p:nvSpPr>
        <p:spPr bwMode="auto">
          <a:xfrm>
            <a:off x="6380163" y="4549775"/>
            <a:ext cx="90487" cy="130175"/>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55" name="Rectangle 23"/>
          <p:cNvSpPr>
            <a:spLocks noChangeArrowheads="1"/>
          </p:cNvSpPr>
          <p:nvPr/>
        </p:nvSpPr>
        <p:spPr bwMode="auto">
          <a:xfrm>
            <a:off x="6289675" y="4568825"/>
            <a:ext cx="88900" cy="111125"/>
          </a:xfrm>
          <a:prstGeom prst="rect">
            <a:avLst/>
          </a:prstGeom>
          <a:solidFill>
            <a:srgbClr val="0303B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56" name="Rectangle 24"/>
          <p:cNvSpPr>
            <a:spLocks noChangeArrowheads="1"/>
          </p:cNvSpPr>
          <p:nvPr/>
        </p:nvSpPr>
        <p:spPr bwMode="auto">
          <a:xfrm>
            <a:off x="6308725" y="4657725"/>
            <a:ext cx="85725" cy="25400"/>
          </a:xfrm>
          <a:prstGeom prst="rect">
            <a:avLst/>
          </a:prstGeom>
          <a:solidFill>
            <a:srgbClr val="0303B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57" name="Freeform 25"/>
          <p:cNvSpPr>
            <a:spLocks/>
          </p:cNvSpPr>
          <p:nvPr/>
        </p:nvSpPr>
        <p:spPr bwMode="auto">
          <a:xfrm>
            <a:off x="6378575" y="4556125"/>
            <a:ext cx="23813" cy="131763"/>
          </a:xfrm>
          <a:custGeom>
            <a:avLst/>
            <a:gdLst>
              <a:gd name="T0" fmla="*/ 14 w 15"/>
              <a:gd name="T1" fmla="*/ 82 h 83"/>
              <a:gd name="T2" fmla="*/ 12 w 15"/>
              <a:gd name="T3" fmla="*/ 76 h 83"/>
              <a:gd name="T4" fmla="*/ 10 w 15"/>
              <a:gd name="T5" fmla="*/ 70 h 83"/>
              <a:gd name="T6" fmla="*/ 4 w 15"/>
              <a:gd name="T7" fmla="*/ 66 h 83"/>
              <a:gd name="T8" fmla="*/ 2 w 15"/>
              <a:gd name="T9" fmla="*/ 60 h 83"/>
              <a:gd name="T10" fmla="*/ 0 w 15"/>
              <a:gd name="T11" fmla="*/ 54 h 83"/>
              <a:gd name="T12" fmla="*/ 2 w 15"/>
              <a:gd name="T13" fmla="*/ 48 h 83"/>
              <a:gd name="T14" fmla="*/ 6 w 15"/>
              <a:gd name="T15" fmla="*/ 42 h 83"/>
              <a:gd name="T16" fmla="*/ 8 w 15"/>
              <a:gd name="T17" fmla="*/ 36 h 83"/>
              <a:gd name="T18" fmla="*/ 10 w 15"/>
              <a:gd name="T19" fmla="*/ 30 h 83"/>
              <a:gd name="T20" fmla="*/ 8 w 15"/>
              <a:gd name="T21" fmla="*/ 24 h 83"/>
              <a:gd name="T22" fmla="*/ 10 w 15"/>
              <a:gd name="T23" fmla="*/ 18 h 83"/>
              <a:gd name="T24" fmla="*/ 12 w 15"/>
              <a:gd name="T25" fmla="*/ 12 h 83"/>
              <a:gd name="T26" fmla="*/ 8 w 15"/>
              <a:gd name="T27" fmla="*/ 6 h 83"/>
              <a:gd name="T28" fmla="*/ 6 w 15"/>
              <a:gd name="T29" fmla="*/ 0 h 83"/>
              <a:gd name="T30" fmla="*/ 4 w 15"/>
              <a:gd name="T31" fmla="*/ 52 h 83"/>
              <a:gd name="T32" fmla="*/ 4 w 15"/>
              <a:gd name="T33" fmla="*/ 5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83">
                <a:moveTo>
                  <a:pt x="14" y="82"/>
                </a:moveTo>
                <a:lnTo>
                  <a:pt x="12" y="76"/>
                </a:lnTo>
                <a:lnTo>
                  <a:pt x="10" y="70"/>
                </a:lnTo>
                <a:lnTo>
                  <a:pt x="4" y="66"/>
                </a:lnTo>
                <a:lnTo>
                  <a:pt x="2" y="60"/>
                </a:lnTo>
                <a:lnTo>
                  <a:pt x="0" y="54"/>
                </a:lnTo>
                <a:lnTo>
                  <a:pt x="2" y="48"/>
                </a:lnTo>
                <a:lnTo>
                  <a:pt x="6" y="42"/>
                </a:lnTo>
                <a:lnTo>
                  <a:pt x="8" y="36"/>
                </a:lnTo>
                <a:lnTo>
                  <a:pt x="10" y="30"/>
                </a:lnTo>
                <a:lnTo>
                  <a:pt x="8" y="24"/>
                </a:lnTo>
                <a:lnTo>
                  <a:pt x="10" y="18"/>
                </a:lnTo>
                <a:lnTo>
                  <a:pt x="12" y="12"/>
                </a:lnTo>
                <a:lnTo>
                  <a:pt x="8" y="6"/>
                </a:lnTo>
                <a:lnTo>
                  <a:pt x="6" y="0"/>
                </a:lnTo>
                <a:lnTo>
                  <a:pt x="4" y="52"/>
                </a:lnTo>
                <a:lnTo>
                  <a:pt x="4" y="5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1258" name="Rectangle 26"/>
          <p:cNvSpPr>
            <a:spLocks noChangeArrowheads="1"/>
          </p:cNvSpPr>
          <p:nvPr/>
        </p:nvSpPr>
        <p:spPr bwMode="auto">
          <a:xfrm>
            <a:off x="6376988" y="4614863"/>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59" name="Line 27"/>
          <p:cNvSpPr>
            <a:spLocks noChangeShapeType="1"/>
          </p:cNvSpPr>
          <p:nvPr/>
        </p:nvSpPr>
        <p:spPr bwMode="auto">
          <a:xfrm>
            <a:off x="6383338" y="4608513"/>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60" name="Line 28"/>
          <p:cNvSpPr>
            <a:spLocks noChangeShapeType="1"/>
          </p:cNvSpPr>
          <p:nvPr/>
        </p:nvSpPr>
        <p:spPr bwMode="auto">
          <a:xfrm>
            <a:off x="6383338" y="4662488"/>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61" name="Line 29"/>
          <p:cNvSpPr>
            <a:spLocks noChangeShapeType="1"/>
          </p:cNvSpPr>
          <p:nvPr/>
        </p:nvSpPr>
        <p:spPr bwMode="auto">
          <a:xfrm flipV="1">
            <a:off x="6369050" y="4606925"/>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62" name="Line 30"/>
          <p:cNvSpPr>
            <a:spLocks noChangeShapeType="1"/>
          </p:cNvSpPr>
          <p:nvPr/>
        </p:nvSpPr>
        <p:spPr bwMode="auto">
          <a:xfrm flipV="1">
            <a:off x="6426200" y="4606925"/>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63" name="Rectangle 31"/>
          <p:cNvSpPr>
            <a:spLocks noChangeArrowheads="1"/>
          </p:cNvSpPr>
          <p:nvPr/>
        </p:nvSpPr>
        <p:spPr bwMode="auto">
          <a:xfrm>
            <a:off x="1905000" y="1828800"/>
            <a:ext cx="152400" cy="152400"/>
          </a:xfrm>
          <a:prstGeom prst="rect">
            <a:avLst/>
          </a:prstGeom>
          <a:solidFill>
            <a:srgbClr val="7C7C7C"/>
          </a:solidFill>
          <a:ln>
            <a:noFill/>
          </a:ln>
          <a:effectLst/>
          <a:extLst>
            <a:ext uri="{91240B29-F687-4F45-9708-019B960494DF}">
              <a14:hiddenLine xmlns:a14="http://schemas.microsoft.com/office/drawing/2010/main" w="127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64" name="Rectangle 32"/>
          <p:cNvSpPr>
            <a:spLocks noChangeArrowheads="1"/>
          </p:cNvSpPr>
          <p:nvPr/>
        </p:nvSpPr>
        <p:spPr bwMode="auto">
          <a:xfrm>
            <a:off x="5772150" y="2776538"/>
            <a:ext cx="171450" cy="131762"/>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65" name="Rectangle 33"/>
          <p:cNvSpPr>
            <a:spLocks noChangeArrowheads="1"/>
          </p:cNvSpPr>
          <p:nvPr/>
        </p:nvSpPr>
        <p:spPr bwMode="auto">
          <a:xfrm>
            <a:off x="5294313" y="2309813"/>
            <a:ext cx="163512" cy="134937"/>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66" name="Rectangle 34"/>
          <p:cNvSpPr>
            <a:spLocks noChangeArrowheads="1"/>
          </p:cNvSpPr>
          <p:nvPr/>
        </p:nvSpPr>
        <p:spPr bwMode="auto">
          <a:xfrm>
            <a:off x="3717925" y="3109913"/>
            <a:ext cx="163513" cy="142875"/>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67" name="Rectangle 35"/>
          <p:cNvSpPr>
            <a:spLocks noChangeArrowheads="1"/>
          </p:cNvSpPr>
          <p:nvPr/>
        </p:nvSpPr>
        <p:spPr bwMode="auto">
          <a:xfrm>
            <a:off x="7100888" y="34194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68" name="Line 36"/>
          <p:cNvSpPr>
            <a:spLocks noChangeShapeType="1"/>
          </p:cNvSpPr>
          <p:nvPr/>
        </p:nvSpPr>
        <p:spPr bwMode="auto">
          <a:xfrm>
            <a:off x="7107238" y="34131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69" name="Line 37"/>
          <p:cNvSpPr>
            <a:spLocks noChangeShapeType="1"/>
          </p:cNvSpPr>
          <p:nvPr/>
        </p:nvSpPr>
        <p:spPr bwMode="auto">
          <a:xfrm>
            <a:off x="7107238" y="34671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70" name="Line 38"/>
          <p:cNvSpPr>
            <a:spLocks noChangeShapeType="1"/>
          </p:cNvSpPr>
          <p:nvPr/>
        </p:nvSpPr>
        <p:spPr bwMode="auto">
          <a:xfrm flipV="1">
            <a:off x="7092950" y="34115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71" name="Line 39"/>
          <p:cNvSpPr>
            <a:spLocks noChangeShapeType="1"/>
          </p:cNvSpPr>
          <p:nvPr/>
        </p:nvSpPr>
        <p:spPr bwMode="auto">
          <a:xfrm flipV="1">
            <a:off x="7150100" y="34115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72" name="Rectangle 40"/>
          <p:cNvSpPr>
            <a:spLocks noChangeArrowheads="1"/>
          </p:cNvSpPr>
          <p:nvPr/>
        </p:nvSpPr>
        <p:spPr bwMode="auto">
          <a:xfrm>
            <a:off x="7143750" y="35909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73" name="Line 41"/>
          <p:cNvSpPr>
            <a:spLocks noChangeShapeType="1"/>
          </p:cNvSpPr>
          <p:nvPr/>
        </p:nvSpPr>
        <p:spPr bwMode="auto">
          <a:xfrm>
            <a:off x="7150100" y="35845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74" name="Line 42"/>
          <p:cNvSpPr>
            <a:spLocks noChangeShapeType="1"/>
          </p:cNvSpPr>
          <p:nvPr/>
        </p:nvSpPr>
        <p:spPr bwMode="auto">
          <a:xfrm>
            <a:off x="7150100" y="36385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75" name="Line 43"/>
          <p:cNvSpPr>
            <a:spLocks noChangeShapeType="1"/>
          </p:cNvSpPr>
          <p:nvPr/>
        </p:nvSpPr>
        <p:spPr bwMode="auto">
          <a:xfrm flipV="1">
            <a:off x="7135813" y="35829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76" name="Line 44"/>
          <p:cNvSpPr>
            <a:spLocks noChangeShapeType="1"/>
          </p:cNvSpPr>
          <p:nvPr/>
        </p:nvSpPr>
        <p:spPr bwMode="auto">
          <a:xfrm flipV="1">
            <a:off x="7192963" y="35829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77" name="Rectangle 45"/>
          <p:cNvSpPr>
            <a:spLocks noChangeArrowheads="1"/>
          </p:cNvSpPr>
          <p:nvPr/>
        </p:nvSpPr>
        <p:spPr bwMode="auto">
          <a:xfrm>
            <a:off x="5548313" y="21145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78" name="Line 46"/>
          <p:cNvSpPr>
            <a:spLocks noChangeShapeType="1"/>
          </p:cNvSpPr>
          <p:nvPr/>
        </p:nvSpPr>
        <p:spPr bwMode="auto">
          <a:xfrm>
            <a:off x="5554663" y="21082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79" name="Line 47"/>
          <p:cNvSpPr>
            <a:spLocks noChangeShapeType="1"/>
          </p:cNvSpPr>
          <p:nvPr/>
        </p:nvSpPr>
        <p:spPr bwMode="auto">
          <a:xfrm>
            <a:off x="5554663" y="21621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80" name="Line 48"/>
          <p:cNvSpPr>
            <a:spLocks noChangeShapeType="1"/>
          </p:cNvSpPr>
          <p:nvPr/>
        </p:nvSpPr>
        <p:spPr bwMode="auto">
          <a:xfrm flipV="1">
            <a:off x="5540375" y="21066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81" name="Line 49"/>
          <p:cNvSpPr>
            <a:spLocks noChangeShapeType="1"/>
          </p:cNvSpPr>
          <p:nvPr/>
        </p:nvSpPr>
        <p:spPr bwMode="auto">
          <a:xfrm flipV="1">
            <a:off x="5597525" y="21066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82" name="Rectangle 50"/>
          <p:cNvSpPr>
            <a:spLocks noChangeArrowheads="1"/>
          </p:cNvSpPr>
          <p:nvPr/>
        </p:nvSpPr>
        <p:spPr bwMode="auto">
          <a:xfrm>
            <a:off x="5538788" y="18954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83" name="Line 51"/>
          <p:cNvSpPr>
            <a:spLocks noChangeShapeType="1"/>
          </p:cNvSpPr>
          <p:nvPr/>
        </p:nvSpPr>
        <p:spPr bwMode="auto">
          <a:xfrm>
            <a:off x="5545138" y="18891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84" name="Line 52"/>
          <p:cNvSpPr>
            <a:spLocks noChangeShapeType="1"/>
          </p:cNvSpPr>
          <p:nvPr/>
        </p:nvSpPr>
        <p:spPr bwMode="auto">
          <a:xfrm>
            <a:off x="5545138" y="19431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85" name="Line 53"/>
          <p:cNvSpPr>
            <a:spLocks noChangeShapeType="1"/>
          </p:cNvSpPr>
          <p:nvPr/>
        </p:nvSpPr>
        <p:spPr bwMode="auto">
          <a:xfrm flipV="1">
            <a:off x="5530850" y="18875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86" name="Line 54"/>
          <p:cNvSpPr>
            <a:spLocks noChangeShapeType="1"/>
          </p:cNvSpPr>
          <p:nvPr/>
        </p:nvSpPr>
        <p:spPr bwMode="auto">
          <a:xfrm flipV="1">
            <a:off x="5588000" y="18875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87" name="Rectangle 55"/>
          <p:cNvSpPr>
            <a:spLocks noChangeArrowheads="1"/>
          </p:cNvSpPr>
          <p:nvPr/>
        </p:nvSpPr>
        <p:spPr bwMode="auto">
          <a:xfrm>
            <a:off x="7924800" y="259080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88" name="Line 56"/>
          <p:cNvSpPr>
            <a:spLocks noChangeShapeType="1"/>
          </p:cNvSpPr>
          <p:nvPr/>
        </p:nvSpPr>
        <p:spPr bwMode="auto">
          <a:xfrm>
            <a:off x="7931150" y="25844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89" name="Line 57"/>
          <p:cNvSpPr>
            <a:spLocks noChangeShapeType="1"/>
          </p:cNvSpPr>
          <p:nvPr/>
        </p:nvSpPr>
        <p:spPr bwMode="auto">
          <a:xfrm>
            <a:off x="7931150" y="26384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90" name="Line 58"/>
          <p:cNvSpPr>
            <a:spLocks noChangeShapeType="1"/>
          </p:cNvSpPr>
          <p:nvPr/>
        </p:nvSpPr>
        <p:spPr bwMode="auto">
          <a:xfrm flipV="1">
            <a:off x="7916863" y="25828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91" name="Line 59"/>
          <p:cNvSpPr>
            <a:spLocks noChangeShapeType="1"/>
          </p:cNvSpPr>
          <p:nvPr/>
        </p:nvSpPr>
        <p:spPr bwMode="auto">
          <a:xfrm flipV="1">
            <a:off x="7974013" y="25828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92" name="Rectangle 60"/>
          <p:cNvSpPr>
            <a:spLocks noChangeArrowheads="1"/>
          </p:cNvSpPr>
          <p:nvPr/>
        </p:nvSpPr>
        <p:spPr bwMode="auto">
          <a:xfrm>
            <a:off x="7748588" y="27146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93" name="Line 61"/>
          <p:cNvSpPr>
            <a:spLocks noChangeShapeType="1"/>
          </p:cNvSpPr>
          <p:nvPr/>
        </p:nvSpPr>
        <p:spPr bwMode="auto">
          <a:xfrm>
            <a:off x="7754938" y="27082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94" name="Line 62"/>
          <p:cNvSpPr>
            <a:spLocks noChangeShapeType="1"/>
          </p:cNvSpPr>
          <p:nvPr/>
        </p:nvSpPr>
        <p:spPr bwMode="auto">
          <a:xfrm>
            <a:off x="7754938" y="27622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95" name="Line 63"/>
          <p:cNvSpPr>
            <a:spLocks noChangeShapeType="1"/>
          </p:cNvSpPr>
          <p:nvPr/>
        </p:nvSpPr>
        <p:spPr bwMode="auto">
          <a:xfrm flipV="1">
            <a:off x="7740650" y="27066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96" name="Line 64"/>
          <p:cNvSpPr>
            <a:spLocks noChangeShapeType="1"/>
          </p:cNvSpPr>
          <p:nvPr/>
        </p:nvSpPr>
        <p:spPr bwMode="auto">
          <a:xfrm flipV="1">
            <a:off x="7797800" y="27066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97" name="Rectangle 65"/>
          <p:cNvSpPr>
            <a:spLocks noChangeArrowheads="1"/>
          </p:cNvSpPr>
          <p:nvPr/>
        </p:nvSpPr>
        <p:spPr bwMode="auto">
          <a:xfrm>
            <a:off x="7596188" y="281940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98" name="Line 66"/>
          <p:cNvSpPr>
            <a:spLocks noChangeShapeType="1"/>
          </p:cNvSpPr>
          <p:nvPr/>
        </p:nvSpPr>
        <p:spPr bwMode="auto">
          <a:xfrm>
            <a:off x="7602538" y="28130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99" name="Line 67"/>
          <p:cNvSpPr>
            <a:spLocks noChangeShapeType="1"/>
          </p:cNvSpPr>
          <p:nvPr/>
        </p:nvSpPr>
        <p:spPr bwMode="auto">
          <a:xfrm>
            <a:off x="7602538" y="28670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00" name="Line 68"/>
          <p:cNvSpPr>
            <a:spLocks noChangeShapeType="1"/>
          </p:cNvSpPr>
          <p:nvPr/>
        </p:nvSpPr>
        <p:spPr bwMode="auto">
          <a:xfrm flipV="1">
            <a:off x="7588250" y="28114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01" name="Line 69"/>
          <p:cNvSpPr>
            <a:spLocks noChangeShapeType="1"/>
          </p:cNvSpPr>
          <p:nvPr/>
        </p:nvSpPr>
        <p:spPr bwMode="auto">
          <a:xfrm flipV="1">
            <a:off x="7645400" y="28114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02" name="Rectangle 70"/>
          <p:cNvSpPr>
            <a:spLocks noChangeArrowheads="1"/>
          </p:cNvSpPr>
          <p:nvPr/>
        </p:nvSpPr>
        <p:spPr bwMode="auto">
          <a:xfrm>
            <a:off x="7562850" y="26479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03" name="Line 71"/>
          <p:cNvSpPr>
            <a:spLocks noChangeShapeType="1"/>
          </p:cNvSpPr>
          <p:nvPr/>
        </p:nvSpPr>
        <p:spPr bwMode="auto">
          <a:xfrm>
            <a:off x="7569200" y="2641600"/>
            <a:ext cx="285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04" name="Line 72"/>
          <p:cNvSpPr>
            <a:spLocks noChangeShapeType="1"/>
          </p:cNvSpPr>
          <p:nvPr/>
        </p:nvSpPr>
        <p:spPr bwMode="auto">
          <a:xfrm>
            <a:off x="7569200" y="2695575"/>
            <a:ext cx="285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05" name="Line 73"/>
          <p:cNvSpPr>
            <a:spLocks noChangeShapeType="1"/>
          </p:cNvSpPr>
          <p:nvPr/>
        </p:nvSpPr>
        <p:spPr bwMode="auto">
          <a:xfrm flipV="1">
            <a:off x="7554913" y="2640013"/>
            <a:ext cx="0" cy="539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06" name="Line 74"/>
          <p:cNvSpPr>
            <a:spLocks noChangeShapeType="1"/>
          </p:cNvSpPr>
          <p:nvPr/>
        </p:nvSpPr>
        <p:spPr bwMode="auto">
          <a:xfrm flipV="1">
            <a:off x="7612063" y="2640013"/>
            <a:ext cx="0" cy="539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07" name="Rectangle 75"/>
          <p:cNvSpPr>
            <a:spLocks noChangeArrowheads="1"/>
          </p:cNvSpPr>
          <p:nvPr/>
        </p:nvSpPr>
        <p:spPr bwMode="auto">
          <a:xfrm>
            <a:off x="7177088" y="26479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08" name="Line 76"/>
          <p:cNvSpPr>
            <a:spLocks noChangeShapeType="1"/>
          </p:cNvSpPr>
          <p:nvPr/>
        </p:nvSpPr>
        <p:spPr bwMode="auto">
          <a:xfrm>
            <a:off x="7183438" y="26416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09" name="Line 77"/>
          <p:cNvSpPr>
            <a:spLocks noChangeShapeType="1"/>
          </p:cNvSpPr>
          <p:nvPr/>
        </p:nvSpPr>
        <p:spPr bwMode="auto">
          <a:xfrm>
            <a:off x="7183438" y="26955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10" name="Line 78"/>
          <p:cNvSpPr>
            <a:spLocks noChangeShapeType="1"/>
          </p:cNvSpPr>
          <p:nvPr/>
        </p:nvSpPr>
        <p:spPr bwMode="auto">
          <a:xfrm flipV="1">
            <a:off x="7169150" y="2640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11" name="Line 79"/>
          <p:cNvSpPr>
            <a:spLocks noChangeShapeType="1"/>
          </p:cNvSpPr>
          <p:nvPr/>
        </p:nvSpPr>
        <p:spPr bwMode="auto">
          <a:xfrm flipV="1">
            <a:off x="7226300" y="2640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12" name="Rectangle 80"/>
          <p:cNvSpPr>
            <a:spLocks noChangeArrowheads="1"/>
          </p:cNvSpPr>
          <p:nvPr/>
        </p:nvSpPr>
        <p:spPr bwMode="auto">
          <a:xfrm>
            <a:off x="6424613" y="26479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13" name="Line 81"/>
          <p:cNvSpPr>
            <a:spLocks noChangeShapeType="1"/>
          </p:cNvSpPr>
          <p:nvPr/>
        </p:nvSpPr>
        <p:spPr bwMode="auto">
          <a:xfrm>
            <a:off x="6430963" y="26416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14" name="Line 82"/>
          <p:cNvSpPr>
            <a:spLocks noChangeShapeType="1"/>
          </p:cNvSpPr>
          <p:nvPr/>
        </p:nvSpPr>
        <p:spPr bwMode="auto">
          <a:xfrm>
            <a:off x="6430963" y="26955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15" name="Line 83"/>
          <p:cNvSpPr>
            <a:spLocks noChangeShapeType="1"/>
          </p:cNvSpPr>
          <p:nvPr/>
        </p:nvSpPr>
        <p:spPr bwMode="auto">
          <a:xfrm flipV="1">
            <a:off x="6416675" y="2640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16" name="Line 84"/>
          <p:cNvSpPr>
            <a:spLocks noChangeShapeType="1"/>
          </p:cNvSpPr>
          <p:nvPr/>
        </p:nvSpPr>
        <p:spPr bwMode="auto">
          <a:xfrm flipV="1">
            <a:off x="6473825" y="2640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17" name="Rectangle 85"/>
          <p:cNvSpPr>
            <a:spLocks noChangeArrowheads="1"/>
          </p:cNvSpPr>
          <p:nvPr/>
        </p:nvSpPr>
        <p:spPr bwMode="auto">
          <a:xfrm>
            <a:off x="7486650" y="28765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18" name="Line 86"/>
          <p:cNvSpPr>
            <a:spLocks noChangeShapeType="1"/>
          </p:cNvSpPr>
          <p:nvPr/>
        </p:nvSpPr>
        <p:spPr bwMode="auto">
          <a:xfrm>
            <a:off x="7493000" y="28702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19" name="Line 87"/>
          <p:cNvSpPr>
            <a:spLocks noChangeShapeType="1"/>
          </p:cNvSpPr>
          <p:nvPr/>
        </p:nvSpPr>
        <p:spPr bwMode="auto">
          <a:xfrm>
            <a:off x="7493000" y="29241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20" name="Line 88"/>
          <p:cNvSpPr>
            <a:spLocks noChangeShapeType="1"/>
          </p:cNvSpPr>
          <p:nvPr/>
        </p:nvSpPr>
        <p:spPr bwMode="auto">
          <a:xfrm flipV="1">
            <a:off x="7478713" y="28686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21" name="Line 89"/>
          <p:cNvSpPr>
            <a:spLocks noChangeShapeType="1"/>
          </p:cNvSpPr>
          <p:nvPr/>
        </p:nvSpPr>
        <p:spPr bwMode="auto">
          <a:xfrm flipV="1">
            <a:off x="7535863" y="28686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22" name="Rectangle 90"/>
          <p:cNvSpPr>
            <a:spLocks noChangeArrowheads="1"/>
          </p:cNvSpPr>
          <p:nvPr/>
        </p:nvSpPr>
        <p:spPr bwMode="auto">
          <a:xfrm>
            <a:off x="5543550" y="266700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23" name="Line 91"/>
          <p:cNvSpPr>
            <a:spLocks noChangeShapeType="1"/>
          </p:cNvSpPr>
          <p:nvPr/>
        </p:nvSpPr>
        <p:spPr bwMode="auto">
          <a:xfrm>
            <a:off x="5549900" y="26606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24" name="Line 92"/>
          <p:cNvSpPr>
            <a:spLocks noChangeShapeType="1"/>
          </p:cNvSpPr>
          <p:nvPr/>
        </p:nvSpPr>
        <p:spPr bwMode="auto">
          <a:xfrm>
            <a:off x="5549900" y="27146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25" name="Line 93"/>
          <p:cNvSpPr>
            <a:spLocks noChangeShapeType="1"/>
          </p:cNvSpPr>
          <p:nvPr/>
        </p:nvSpPr>
        <p:spPr bwMode="auto">
          <a:xfrm flipV="1">
            <a:off x="5535613" y="26590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26" name="Line 94"/>
          <p:cNvSpPr>
            <a:spLocks noChangeShapeType="1"/>
          </p:cNvSpPr>
          <p:nvPr/>
        </p:nvSpPr>
        <p:spPr bwMode="auto">
          <a:xfrm flipV="1">
            <a:off x="5592763" y="26590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27" name="Rectangle 95"/>
          <p:cNvSpPr>
            <a:spLocks noChangeArrowheads="1"/>
          </p:cNvSpPr>
          <p:nvPr/>
        </p:nvSpPr>
        <p:spPr bwMode="auto">
          <a:xfrm>
            <a:off x="5495925" y="25050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28" name="Line 96"/>
          <p:cNvSpPr>
            <a:spLocks noChangeShapeType="1"/>
          </p:cNvSpPr>
          <p:nvPr/>
        </p:nvSpPr>
        <p:spPr bwMode="auto">
          <a:xfrm>
            <a:off x="5502275" y="24987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29" name="Line 97"/>
          <p:cNvSpPr>
            <a:spLocks noChangeShapeType="1"/>
          </p:cNvSpPr>
          <p:nvPr/>
        </p:nvSpPr>
        <p:spPr bwMode="auto">
          <a:xfrm>
            <a:off x="5502275" y="25527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30" name="Line 98"/>
          <p:cNvSpPr>
            <a:spLocks noChangeShapeType="1"/>
          </p:cNvSpPr>
          <p:nvPr/>
        </p:nvSpPr>
        <p:spPr bwMode="auto">
          <a:xfrm flipV="1">
            <a:off x="5487988" y="24971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31" name="Line 99"/>
          <p:cNvSpPr>
            <a:spLocks noChangeShapeType="1"/>
          </p:cNvSpPr>
          <p:nvPr/>
        </p:nvSpPr>
        <p:spPr bwMode="auto">
          <a:xfrm flipV="1">
            <a:off x="5545138" y="24971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32" name="Rectangle 100"/>
          <p:cNvSpPr>
            <a:spLocks noChangeArrowheads="1"/>
          </p:cNvSpPr>
          <p:nvPr/>
        </p:nvSpPr>
        <p:spPr bwMode="auto">
          <a:xfrm>
            <a:off x="7262813" y="29908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33" name="Line 101"/>
          <p:cNvSpPr>
            <a:spLocks noChangeShapeType="1"/>
          </p:cNvSpPr>
          <p:nvPr/>
        </p:nvSpPr>
        <p:spPr bwMode="auto">
          <a:xfrm>
            <a:off x="7269163" y="29845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34" name="Line 102"/>
          <p:cNvSpPr>
            <a:spLocks noChangeShapeType="1"/>
          </p:cNvSpPr>
          <p:nvPr/>
        </p:nvSpPr>
        <p:spPr bwMode="auto">
          <a:xfrm>
            <a:off x="7269163" y="30384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35" name="Line 103"/>
          <p:cNvSpPr>
            <a:spLocks noChangeShapeType="1"/>
          </p:cNvSpPr>
          <p:nvPr/>
        </p:nvSpPr>
        <p:spPr bwMode="auto">
          <a:xfrm flipV="1">
            <a:off x="7254875" y="29829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36" name="Line 104"/>
          <p:cNvSpPr>
            <a:spLocks noChangeShapeType="1"/>
          </p:cNvSpPr>
          <p:nvPr/>
        </p:nvSpPr>
        <p:spPr bwMode="auto">
          <a:xfrm flipV="1">
            <a:off x="7312025" y="29829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37" name="Rectangle 105"/>
          <p:cNvSpPr>
            <a:spLocks noChangeArrowheads="1"/>
          </p:cNvSpPr>
          <p:nvPr/>
        </p:nvSpPr>
        <p:spPr bwMode="auto">
          <a:xfrm>
            <a:off x="7167563" y="24669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38" name="Line 106"/>
          <p:cNvSpPr>
            <a:spLocks noChangeShapeType="1"/>
          </p:cNvSpPr>
          <p:nvPr/>
        </p:nvSpPr>
        <p:spPr bwMode="auto">
          <a:xfrm>
            <a:off x="7173913" y="24606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39" name="Line 107"/>
          <p:cNvSpPr>
            <a:spLocks noChangeShapeType="1"/>
          </p:cNvSpPr>
          <p:nvPr/>
        </p:nvSpPr>
        <p:spPr bwMode="auto">
          <a:xfrm>
            <a:off x="7173913" y="25146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40" name="Line 108"/>
          <p:cNvSpPr>
            <a:spLocks noChangeShapeType="1"/>
          </p:cNvSpPr>
          <p:nvPr/>
        </p:nvSpPr>
        <p:spPr bwMode="auto">
          <a:xfrm flipV="1">
            <a:off x="7159625" y="24590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41" name="Line 109"/>
          <p:cNvSpPr>
            <a:spLocks noChangeShapeType="1"/>
          </p:cNvSpPr>
          <p:nvPr/>
        </p:nvSpPr>
        <p:spPr bwMode="auto">
          <a:xfrm flipV="1">
            <a:off x="7216775" y="24590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42" name="Rectangle 110"/>
          <p:cNvSpPr>
            <a:spLocks noChangeArrowheads="1"/>
          </p:cNvSpPr>
          <p:nvPr/>
        </p:nvSpPr>
        <p:spPr bwMode="auto">
          <a:xfrm>
            <a:off x="1014413" y="228600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43" name="Line 111"/>
          <p:cNvSpPr>
            <a:spLocks noChangeShapeType="1"/>
          </p:cNvSpPr>
          <p:nvPr/>
        </p:nvSpPr>
        <p:spPr bwMode="auto">
          <a:xfrm>
            <a:off x="1020763" y="22796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44" name="Line 112"/>
          <p:cNvSpPr>
            <a:spLocks noChangeShapeType="1"/>
          </p:cNvSpPr>
          <p:nvPr/>
        </p:nvSpPr>
        <p:spPr bwMode="auto">
          <a:xfrm>
            <a:off x="1020763" y="23336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45" name="Line 113"/>
          <p:cNvSpPr>
            <a:spLocks noChangeShapeType="1"/>
          </p:cNvSpPr>
          <p:nvPr/>
        </p:nvSpPr>
        <p:spPr bwMode="auto">
          <a:xfrm flipV="1">
            <a:off x="1006475" y="22780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46" name="Line 114"/>
          <p:cNvSpPr>
            <a:spLocks noChangeShapeType="1"/>
          </p:cNvSpPr>
          <p:nvPr/>
        </p:nvSpPr>
        <p:spPr bwMode="auto">
          <a:xfrm flipV="1">
            <a:off x="1063625" y="22780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47" name="Rectangle 115"/>
          <p:cNvSpPr>
            <a:spLocks noChangeArrowheads="1"/>
          </p:cNvSpPr>
          <p:nvPr/>
        </p:nvSpPr>
        <p:spPr bwMode="auto">
          <a:xfrm>
            <a:off x="1233488" y="37909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48" name="Line 116"/>
          <p:cNvSpPr>
            <a:spLocks noChangeShapeType="1"/>
          </p:cNvSpPr>
          <p:nvPr/>
        </p:nvSpPr>
        <p:spPr bwMode="auto">
          <a:xfrm>
            <a:off x="1239838" y="37846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49" name="Line 117"/>
          <p:cNvSpPr>
            <a:spLocks noChangeShapeType="1"/>
          </p:cNvSpPr>
          <p:nvPr/>
        </p:nvSpPr>
        <p:spPr bwMode="auto">
          <a:xfrm>
            <a:off x="1239838" y="38385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50" name="Line 118"/>
          <p:cNvSpPr>
            <a:spLocks noChangeShapeType="1"/>
          </p:cNvSpPr>
          <p:nvPr/>
        </p:nvSpPr>
        <p:spPr bwMode="auto">
          <a:xfrm flipV="1">
            <a:off x="1225550" y="3783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51" name="Line 119"/>
          <p:cNvSpPr>
            <a:spLocks noChangeShapeType="1"/>
          </p:cNvSpPr>
          <p:nvPr/>
        </p:nvSpPr>
        <p:spPr bwMode="auto">
          <a:xfrm flipV="1">
            <a:off x="1282700" y="3783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52" name="Rectangle 120"/>
          <p:cNvSpPr>
            <a:spLocks noChangeArrowheads="1"/>
          </p:cNvSpPr>
          <p:nvPr/>
        </p:nvSpPr>
        <p:spPr bwMode="auto">
          <a:xfrm>
            <a:off x="876300" y="35528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53" name="Line 121"/>
          <p:cNvSpPr>
            <a:spLocks noChangeShapeType="1"/>
          </p:cNvSpPr>
          <p:nvPr/>
        </p:nvSpPr>
        <p:spPr bwMode="auto">
          <a:xfrm>
            <a:off x="882650" y="35464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54" name="Line 122"/>
          <p:cNvSpPr>
            <a:spLocks noChangeShapeType="1"/>
          </p:cNvSpPr>
          <p:nvPr/>
        </p:nvSpPr>
        <p:spPr bwMode="auto">
          <a:xfrm>
            <a:off x="882650" y="36004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55" name="Line 123"/>
          <p:cNvSpPr>
            <a:spLocks noChangeShapeType="1"/>
          </p:cNvSpPr>
          <p:nvPr/>
        </p:nvSpPr>
        <p:spPr bwMode="auto">
          <a:xfrm flipV="1">
            <a:off x="868363" y="35448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56" name="Line 124"/>
          <p:cNvSpPr>
            <a:spLocks noChangeShapeType="1"/>
          </p:cNvSpPr>
          <p:nvPr/>
        </p:nvSpPr>
        <p:spPr bwMode="auto">
          <a:xfrm flipV="1">
            <a:off x="925513" y="35448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57" name="Rectangle 125"/>
          <p:cNvSpPr>
            <a:spLocks noChangeArrowheads="1"/>
          </p:cNvSpPr>
          <p:nvPr/>
        </p:nvSpPr>
        <p:spPr bwMode="auto">
          <a:xfrm>
            <a:off x="738188" y="34766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58" name="Line 126"/>
          <p:cNvSpPr>
            <a:spLocks noChangeShapeType="1"/>
          </p:cNvSpPr>
          <p:nvPr/>
        </p:nvSpPr>
        <p:spPr bwMode="auto">
          <a:xfrm>
            <a:off x="744538" y="34702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59" name="Line 127"/>
          <p:cNvSpPr>
            <a:spLocks noChangeShapeType="1"/>
          </p:cNvSpPr>
          <p:nvPr/>
        </p:nvSpPr>
        <p:spPr bwMode="auto">
          <a:xfrm>
            <a:off x="744538" y="35242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60" name="Line 128"/>
          <p:cNvSpPr>
            <a:spLocks noChangeShapeType="1"/>
          </p:cNvSpPr>
          <p:nvPr/>
        </p:nvSpPr>
        <p:spPr bwMode="auto">
          <a:xfrm flipV="1">
            <a:off x="730250" y="34686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61" name="Line 129"/>
          <p:cNvSpPr>
            <a:spLocks noChangeShapeType="1"/>
          </p:cNvSpPr>
          <p:nvPr/>
        </p:nvSpPr>
        <p:spPr bwMode="auto">
          <a:xfrm flipV="1">
            <a:off x="787400" y="34686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62" name="Rectangle 130"/>
          <p:cNvSpPr>
            <a:spLocks noChangeArrowheads="1"/>
          </p:cNvSpPr>
          <p:nvPr/>
        </p:nvSpPr>
        <p:spPr bwMode="auto">
          <a:xfrm>
            <a:off x="400050" y="30003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63" name="Line 131"/>
          <p:cNvSpPr>
            <a:spLocks noChangeShapeType="1"/>
          </p:cNvSpPr>
          <p:nvPr/>
        </p:nvSpPr>
        <p:spPr bwMode="auto">
          <a:xfrm>
            <a:off x="406400" y="29940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64" name="Line 132"/>
          <p:cNvSpPr>
            <a:spLocks noChangeShapeType="1"/>
          </p:cNvSpPr>
          <p:nvPr/>
        </p:nvSpPr>
        <p:spPr bwMode="auto">
          <a:xfrm>
            <a:off x="406400" y="30480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65" name="Line 133"/>
          <p:cNvSpPr>
            <a:spLocks noChangeShapeType="1"/>
          </p:cNvSpPr>
          <p:nvPr/>
        </p:nvSpPr>
        <p:spPr bwMode="auto">
          <a:xfrm flipV="1">
            <a:off x="392113" y="29924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66" name="Line 134"/>
          <p:cNvSpPr>
            <a:spLocks noChangeShapeType="1"/>
          </p:cNvSpPr>
          <p:nvPr/>
        </p:nvSpPr>
        <p:spPr bwMode="auto">
          <a:xfrm flipV="1">
            <a:off x="449263" y="29924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67" name="Rectangle 135"/>
          <p:cNvSpPr>
            <a:spLocks noChangeArrowheads="1"/>
          </p:cNvSpPr>
          <p:nvPr/>
        </p:nvSpPr>
        <p:spPr bwMode="auto">
          <a:xfrm>
            <a:off x="1676400" y="22764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68" name="Line 136"/>
          <p:cNvSpPr>
            <a:spLocks noChangeShapeType="1"/>
          </p:cNvSpPr>
          <p:nvPr/>
        </p:nvSpPr>
        <p:spPr bwMode="auto">
          <a:xfrm>
            <a:off x="1682750" y="22701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69" name="Line 137"/>
          <p:cNvSpPr>
            <a:spLocks noChangeShapeType="1"/>
          </p:cNvSpPr>
          <p:nvPr/>
        </p:nvSpPr>
        <p:spPr bwMode="auto">
          <a:xfrm>
            <a:off x="1682750" y="23241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70" name="Line 138"/>
          <p:cNvSpPr>
            <a:spLocks noChangeShapeType="1"/>
          </p:cNvSpPr>
          <p:nvPr/>
        </p:nvSpPr>
        <p:spPr bwMode="auto">
          <a:xfrm flipV="1">
            <a:off x="1668463" y="22685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71" name="Line 139"/>
          <p:cNvSpPr>
            <a:spLocks noChangeShapeType="1"/>
          </p:cNvSpPr>
          <p:nvPr/>
        </p:nvSpPr>
        <p:spPr bwMode="auto">
          <a:xfrm flipV="1">
            <a:off x="1725613" y="22685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72" name="Rectangle 140"/>
          <p:cNvSpPr>
            <a:spLocks noChangeArrowheads="1"/>
          </p:cNvSpPr>
          <p:nvPr/>
        </p:nvSpPr>
        <p:spPr bwMode="auto">
          <a:xfrm>
            <a:off x="1114425" y="35718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73" name="Line 141"/>
          <p:cNvSpPr>
            <a:spLocks noChangeShapeType="1"/>
          </p:cNvSpPr>
          <p:nvPr/>
        </p:nvSpPr>
        <p:spPr bwMode="auto">
          <a:xfrm>
            <a:off x="1120775" y="35655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74" name="Line 142"/>
          <p:cNvSpPr>
            <a:spLocks noChangeShapeType="1"/>
          </p:cNvSpPr>
          <p:nvPr/>
        </p:nvSpPr>
        <p:spPr bwMode="auto">
          <a:xfrm>
            <a:off x="1120775" y="36195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75" name="Line 143"/>
          <p:cNvSpPr>
            <a:spLocks noChangeShapeType="1"/>
          </p:cNvSpPr>
          <p:nvPr/>
        </p:nvSpPr>
        <p:spPr bwMode="auto">
          <a:xfrm flipV="1">
            <a:off x="1106488" y="35639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76" name="Line 144"/>
          <p:cNvSpPr>
            <a:spLocks noChangeShapeType="1"/>
          </p:cNvSpPr>
          <p:nvPr/>
        </p:nvSpPr>
        <p:spPr bwMode="auto">
          <a:xfrm flipV="1">
            <a:off x="1163638" y="35639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77" name="Rectangle 145"/>
          <p:cNvSpPr>
            <a:spLocks noChangeArrowheads="1"/>
          </p:cNvSpPr>
          <p:nvPr/>
        </p:nvSpPr>
        <p:spPr bwMode="auto">
          <a:xfrm>
            <a:off x="962025" y="361950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78" name="Line 146"/>
          <p:cNvSpPr>
            <a:spLocks noChangeShapeType="1"/>
          </p:cNvSpPr>
          <p:nvPr/>
        </p:nvSpPr>
        <p:spPr bwMode="auto">
          <a:xfrm>
            <a:off x="968375" y="3613150"/>
            <a:ext cx="285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79" name="Line 147"/>
          <p:cNvSpPr>
            <a:spLocks noChangeShapeType="1"/>
          </p:cNvSpPr>
          <p:nvPr/>
        </p:nvSpPr>
        <p:spPr bwMode="auto">
          <a:xfrm>
            <a:off x="968375" y="3667125"/>
            <a:ext cx="285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80" name="Line 148"/>
          <p:cNvSpPr>
            <a:spLocks noChangeShapeType="1"/>
          </p:cNvSpPr>
          <p:nvPr/>
        </p:nvSpPr>
        <p:spPr bwMode="auto">
          <a:xfrm flipV="1">
            <a:off x="954088" y="3611563"/>
            <a:ext cx="0" cy="539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81" name="Line 149"/>
          <p:cNvSpPr>
            <a:spLocks noChangeShapeType="1"/>
          </p:cNvSpPr>
          <p:nvPr/>
        </p:nvSpPr>
        <p:spPr bwMode="auto">
          <a:xfrm flipV="1">
            <a:off x="1011238" y="3611563"/>
            <a:ext cx="0" cy="539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82" name="Rectangle 150"/>
          <p:cNvSpPr>
            <a:spLocks noChangeArrowheads="1"/>
          </p:cNvSpPr>
          <p:nvPr/>
        </p:nvSpPr>
        <p:spPr bwMode="auto">
          <a:xfrm>
            <a:off x="1295400" y="38766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83" name="Line 151"/>
          <p:cNvSpPr>
            <a:spLocks noChangeShapeType="1"/>
          </p:cNvSpPr>
          <p:nvPr/>
        </p:nvSpPr>
        <p:spPr bwMode="auto">
          <a:xfrm>
            <a:off x="1301750" y="38703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84" name="Line 152"/>
          <p:cNvSpPr>
            <a:spLocks noChangeShapeType="1"/>
          </p:cNvSpPr>
          <p:nvPr/>
        </p:nvSpPr>
        <p:spPr bwMode="auto">
          <a:xfrm>
            <a:off x="1301750" y="39243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85" name="Line 153"/>
          <p:cNvSpPr>
            <a:spLocks noChangeShapeType="1"/>
          </p:cNvSpPr>
          <p:nvPr/>
        </p:nvSpPr>
        <p:spPr bwMode="auto">
          <a:xfrm flipV="1">
            <a:off x="1287463" y="38687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86" name="Line 154"/>
          <p:cNvSpPr>
            <a:spLocks noChangeShapeType="1"/>
          </p:cNvSpPr>
          <p:nvPr/>
        </p:nvSpPr>
        <p:spPr bwMode="auto">
          <a:xfrm flipV="1">
            <a:off x="1344613" y="38687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87" name="Rectangle 155"/>
          <p:cNvSpPr>
            <a:spLocks noChangeArrowheads="1"/>
          </p:cNvSpPr>
          <p:nvPr/>
        </p:nvSpPr>
        <p:spPr bwMode="auto">
          <a:xfrm>
            <a:off x="666750" y="34099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88" name="Line 156"/>
          <p:cNvSpPr>
            <a:spLocks noChangeShapeType="1"/>
          </p:cNvSpPr>
          <p:nvPr/>
        </p:nvSpPr>
        <p:spPr bwMode="auto">
          <a:xfrm>
            <a:off x="673100" y="34036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89" name="Line 157"/>
          <p:cNvSpPr>
            <a:spLocks noChangeShapeType="1"/>
          </p:cNvSpPr>
          <p:nvPr/>
        </p:nvSpPr>
        <p:spPr bwMode="auto">
          <a:xfrm>
            <a:off x="673100" y="34575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90" name="Line 158"/>
          <p:cNvSpPr>
            <a:spLocks noChangeShapeType="1"/>
          </p:cNvSpPr>
          <p:nvPr/>
        </p:nvSpPr>
        <p:spPr bwMode="auto">
          <a:xfrm flipV="1">
            <a:off x="658813" y="3402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91" name="Line 159"/>
          <p:cNvSpPr>
            <a:spLocks noChangeShapeType="1"/>
          </p:cNvSpPr>
          <p:nvPr/>
        </p:nvSpPr>
        <p:spPr bwMode="auto">
          <a:xfrm flipV="1">
            <a:off x="715963" y="3402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92" name="Rectangle 160"/>
          <p:cNvSpPr>
            <a:spLocks noChangeArrowheads="1"/>
          </p:cNvSpPr>
          <p:nvPr/>
        </p:nvSpPr>
        <p:spPr bwMode="auto">
          <a:xfrm>
            <a:off x="8037513" y="2508250"/>
            <a:ext cx="71437" cy="52388"/>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93" name="Rectangle 161"/>
          <p:cNvSpPr>
            <a:spLocks noChangeArrowheads="1"/>
          </p:cNvSpPr>
          <p:nvPr/>
        </p:nvSpPr>
        <p:spPr bwMode="auto">
          <a:xfrm>
            <a:off x="8031163" y="2551113"/>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94" name="Line 162"/>
          <p:cNvSpPr>
            <a:spLocks noChangeShapeType="1"/>
          </p:cNvSpPr>
          <p:nvPr/>
        </p:nvSpPr>
        <p:spPr bwMode="auto">
          <a:xfrm>
            <a:off x="8037513" y="2544763"/>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95" name="Line 163"/>
          <p:cNvSpPr>
            <a:spLocks noChangeShapeType="1"/>
          </p:cNvSpPr>
          <p:nvPr/>
        </p:nvSpPr>
        <p:spPr bwMode="auto">
          <a:xfrm>
            <a:off x="8037513" y="2598738"/>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96" name="Line 164"/>
          <p:cNvSpPr>
            <a:spLocks noChangeShapeType="1"/>
          </p:cNvSpPr>
          <p:nvPr/>
        </p:nvSpPr>
        <p:spPr bwMode="auto">
          <a:xfrm flipV="1">
            <a:off x="8023225" y="2543175"/>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97" name="Line 165"/>
          <p:cNvSpPr>
            <a:spLocks noChangeShapeType="1"/>
          </p:cNvSpPr>
          <p:nvPr/>
        </p:nvSpPr>
        <p:spPr bwMode="auto">
          <a:xfrm flipV="1">
            <a:off x="8080375" y="2543175"/>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98" name="Rectangle 166"/>
          <p:cNvSpPr>
            <a:spLocks noChangeArrowheads="1"/>
          </p:cNvSpPr>
          <p:nvPr/>
        </p:nvSpPr>
        <p:spPr bwMode="auto">
          <a:xfrm>
            <a:off x="8001000" y="2633663"/>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399" name="Line 167"/>
          <p:cNvSpPr>
            <a:spLocks noChangeShapeType="1"/>
          </p:cNvSpPr>
          <p:nvPr/>
        </p:nvSpPr>
        <p:spPr bwMode="auto">
          <a:xfrm>
            <a:off x="8007350" y="2627313"/>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00" name="Line 168"/>
          <p:cNvSpPr>
            <a:spLocks noChangeShapeType="1"/>
          </p:cNvSpPr>
          <p:nvPr/>
        </p:nvSpPr>
        <p:spPr bwMode="auto">
          <a:xfrm>
            <a:off x="8007350" y="2681288"/>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01" name="Line 169"/>
          <p:cNvSpPr>
            <a:spLocks noChangeShapeType="1"/>
          </p:cNvSpPr>
          <p:nvPr/>
        </p:nvSpPr>
        <p:spPr bwMode="auto">
          <a:xfrm flipV="1">
            <a:off x="7993063" y="2625725"/>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02" name="Line 170"/>
          <p:cNvSpPr>
            <a:spLocks noChangeShapeType="1"/>
          </p:cNvSpPr>
          <p:nvPr/>
        </p:nvSpPr>
        <p:spPr bwMode="auto">
          <a:xfrm flipV="1">
            <a:off x="8050213" y="2625725"/>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03" name="Rectangle 171"/>
          <p:cNvSpPr>
            <a:spLocks noChangeArrowheads="1"/>
          </p:cNvSpPr>
          <p:nvPr/>
        </p:nvSpPr>
        <p:spPr bwMode="auto">
          <a:xfrm>
            <a:off x="7562850" y="28670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04" name="Line 172"/>
          <p:cNvSpPr>
            <a:spLocks noChangeShapeType="1"/>
          </p:cNvSpPr>
          <p:nvPr/>
        </p:nvSpPr>
        <p:spPr bwMode="auto">
          <a:xfrm>
            <a:off x="7569200" y="28606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05" name="Line 173"/>
          <p:cNvSpPr>
            <a:spLocks noChangeShapeType="1"/>
          </p:cNvSpPr>
          <p:nvPr/>
        </p:nvSpPr>
        <p:spPr bwMode="auto">
          <a:xfrm>
            <a:off x="7569200" y="29146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06" name="Line 174"/>
          <p:cNvSpPr>
            <a:spLocks noChangeShapeType="1"/>
          </p:cNvSpPr>
          <p:nvPr/>
        </p:nvSpPr>
        <p:spPr bwMode="auto">
          <a:xfrm flipV="1">
            <a:off x="7554913" y="28590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07" name="Line 175"/>
          <p:cNvSpPr>
            <a:spLocks noChangeShapeType="1"/>
          </p:cNvSpPr>
          <p:nvPr/>
        </p:nvSpPr>
        <p:spPr bwMode="auto">
          <a:xfrm flipV="1">
            <a:off x="7612063" y="28590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08" name="Rectangle 176"/>
          <p:cNvSpPr>
            <a:spLocks noChangeArrowheads="1"/>
          </p:cNvSpPr>
          <p:nvPr/>
        </p:nvSpPr>
        <p:spPr bwMode="auto">
          <a:xfrm>
            <a:off x="5581650" y="25241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09" name="Line 177"/>
          <p:cNvSpPr>
            <a:spLocks noChangeShapeType="1"/>
          </p:cNvSpPr>
          <p:nvPr/>
        </p:nvSpPr>
        <p:spPr bwMode="auto">
          <a:xfrm>
            <a:off x="5588000" y="25177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10" name="Line 178"/>
          <p:cNvSpPr>
            <a:spLocks noChangeShapeType="1"/>
          </p:cNvSpPr>
          <p:nvPr/>
        </p:nvSpPr>
        <p:spPr bwMode="auto">
          <a:xfrm>
            <a:off x="5588000" y="25717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11" name="Line 179"/>
          <p:cNvSpPr>
            <a:spLocks noChangeShapeType="1"/>
          </p:cNvSpPr>
          <p:nvPr/>
        </p:nvSpPr>
        <p:spPr bwMode="auto">
          <a:xfrm flipV="1">
            <a:off x="5573713" y="25161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12" name="Line 180"/>
          <p:cNvSpPr>
            <a:spLocks noChangeShapeType="1"/>
          </p:cNvSpPr>
          <p:nvPr/>
        </p:nvSpPr>
        <p:spPr bwMode="auto">
          <a:xfrm flipV="1">
            <a:off x="5630863" y="25161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13" name="Rectangle 181"/>
          <p:cNvSpPr>
            <a:spLocks noChangeArrowheads="1"/>
          </p:cNvSpPr>
          <p:nvPr/>
        </p:nvSpPr>
        <p:spPr bwMode="auto">
          <a:xfrm>
            <a:off x="6210300" y="30003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14" name="Line 182"/>
          <p:cNvSpPr>
            <a:spLocks noChangeShapeType="1"/>
          </p:cNvSpPr>
          <p:nvPr/>
        </p:nvSpPr>
        <p:spPr bwMode="auto">
          <a:xfrm>
            <a:off x="6216650" y="29940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15" name="Line 183"/>
          <p:cNvSpPr>
            <a:spLocks noChangeShapeType="1"/>
          </p:cNvSpPr>
          <p:nvPr/>
        </p:nvSpPr>
        <p:spPr bwMode="auto">
          <a:xfrm>
            <a:off x="6216650" y="30480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16" name="Line 184"/>
          <p:cNvSpPr>
            <a:spLocks noChangeShapeType="1"/>
          </p:cNvSpPr>
          <p:nvPr/>
        </p:nvSpPr>
        <p:spPr bwMode="auto">
          <a:xfrm flipV="1">
            <a:off x="6202363" y="29924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17" name="Line 185"/>
          <p:cNvSpPr>
            <a:spLocks noChangeShapeType="1"/>
          </p:cNvSpPr>
          <p:nvPr/>
        </p:nvSpPr>
        <p:spPr bwMode="auto">
          <a:xfrm flipV="1">
            <a:off x="6259513" y="29924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18" name="Rectangle 186"/>
          <p:cNvSpPr>
            <a:spLocks noChangeArrowheads="1"/>
          </p:cNvSpPr>
          <p:nvPr/>
        </p:nvSpPr>
        <p:spPr bwMode="auto">
          <a:xfrm>
            <a:off x="5924550" y="27908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19" name="Line 187"/>
          <p:cNvSpPr>
            <a:spLocks noChangeShapeType="1"/>
          </p:cNvSpPr>
          <p:nvPr/>
        </p:nvSpPr>
        <p:spPr bwMode="auto">
          <a:xfrm>
            <a:off x="5930900" y="27844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20" name="Line 188"/>
          <p:cNvSpPr>
            <a:spLocks noChangeShapeType="1"/>
          </p:cNvSpPr>
          <p:nvPr/>
        </p:nvSpPr>
        <p:spPr bwMode="auto">
          <a:xfrm>
            <a:off x="5930900" y="28384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21" name="Line 189"/>
          <p:cNvSpPr>
            <a:spLocks noChangeShapeType="1"/>
          </p:cNvSpPr>
          <p:nvPr/>
        </p:nvSpPr>
        <p:spPr bwMode="auto">
          <a:xfrm flipV="1">
            <a:off x="5916613" y="27828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22" name="Line 190"/>
          <p:cNvSpPr>
            <a:spLocks noChangeShapeType="1"/>
          </p:cNvSpPr>
          <p:nvPr/>
        </p:nvSpPr>
        <p:spPr bwMode="auto">
          <a:xfrm flipV="1">
            <a:off x="5973763" y="27828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23" name="Rectangle 191"/>
          <p:cNvSpPr>
            <a:spLocks noChangeArrowheads="1"/>
          </p:cNvSpPr>
          <p:nvPr/>
        </p:nvSpPr>
        <p:spPr bwMode="auto">
          <a:xfrm>
            <a:off x="8043863" y="2457450"/>
            <a:ext cx="71437" cy="52388"/>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24" name="Rectangle 192"/>
          <p:cNvSpPr>
            <a:spLocks noChangeArrowheads="1"/>
          </p:cNvSpPr>
          <p:nvPr/>
        </p:nvSpPr>
        <p:spPr bwMode="auto">
          <a:xfrm>
            <a:off x="8053388" y="2438400"/>
            <a:ext cx="71437" cy="52388"/>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25" name="Rectangle 193"/>
          <p:cNvSpPr>
            <a:spLocks noChangeArrowheads="1"/>
          </p:cNvSpPr>
          <p:nvPr/>
        </p:nvSpPr>
        <p:spPr bwMode="auto">
          <a:xfrm>
            <a:off x="8104188" y="2517775"/>
            <a:ext cx="71437" cy="52388"/>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26" name="Rectangle 194"/>
          <p:cNvSpPr>
            <a:spLocks noChangeArrowheads="1"/>
          </p:cNvSpPr>
          <p:nvPr/>
        </p:nvSpPr>
        <p:spPr bwMode="auto">
          <a:xfrm>
            <a:off x="8091488" y="2473325"/>
            <a:ext cx="71437" cy="52388"/>
          </a:xfrm>
          <a:prstGeom prst="rect">
            <a:avLst/>
          </a:prstGeom>
          <a:solidFill>
            <a:srgbClr val="67676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27" name="Rectangle 195"/>
          <p:cNvSpPr>
            <a:spLocks noChangeArrowheads="1"/>
          </p:cNvSpPr>
          <p:nvPr/>
        </p:nvSpPr>
        <p:spPr bwMode="auto">
          <a:xfrm>
            <a:off x="8093075" y="2425700"/>
            <a:ext cx="41275" cy="57150"/>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28" name="Line 196"/>
          <p:cNvSpPr>
            <a:spLocks noChangeShapeType="1"/>
          </p:cNvSpPr>
          <p:nvPr/>
        </p:nvSpPr>
        <p:spPr bwMode="auto">
          <a:xfrm>
            <a:off x="8089900" y="2428875"/>
            <a:ext cx="6032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29" name="Freeform 197"/>
          <p:cNvSpPr>
            <a:spLocks/>
          </p:cNvSpPr>
          <p:nvPr/>
        </p:nvSpPr>
        <p:spPr bwMode="auto">
          <a:xfrm>
            <a:off x="8147050" y="2454275"/>
            <a:ext cx="36513" cy="80963"/>
          </a:xfrm>
          <a:custGeom>
            <a:avLst/>
            <a:gdLst>
              <a:gd name="T0" fmla="*/ 0 w 23"/>
              <a:gd name="T1" fmla="*/ 0 h 51"/>
              <a:gd name="T2" fmla="*/ 2 w 23"/>
              <a:gd name="T3" fmla="*/ 8 h 51"/>
              <a:gd name="T4" fmla="*/ 4 w 23"/>
              <a:gd name="T5" fmla="*/ 14 h 51"/>
              <a:gd name="T6" fmla="*/ 8 w 23"/>
              <a:gd name="T7" fmla="*/ 20 h 51"/>
              <a:gd name="T8" fmla="*/ 12 w 23"/>
              <a:gd name="T9" fmla="*/ 26 h 51"/>
              <a:gd name="T10" fmla="*/ 14 w 23"/>
              <a:gd name="T11" fmla="*/ 32 h 51"/>
              <a:gd name="T12" fmla="*/ 18 w 23"/>
              <a:gd name="T13" fmla="*/ 38 h 51"/>
              <a:gd name="T14" fmla="*/ 20 w 23"/>
              <a:gd name="T15" fmla="*/ 44 h 51"/>
              <a:gd name="T16" fmla="*/ 22 w 23"/>
              <a:gd name="T17" fmla="*/ 5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51">
                <a:moveTo>
                  <a:pt x="0" y="0"/>
                </a:moveTo>
                <a:lnTo>
                  <a:pt x="2" y="8"/>
                </a:lnTo>
                <a:lnTo>
                  <a:pt x="4" y="14"/>
                </a:lnTo>
                <a:lnTo>
                  <a:pt x="8" y="20"/>
                </a:lnTo>
                <a:lnTo>
                  <a:pt x="12" y="26"/>
                </a:lnTo>
                <a:lnTo>
                  <a:pt x="14" y="32"/>
                </a:lnTo>
                <a:lnTo>
                  <a:pt x="18" y="38"/>
                </a:lnTo>
                <a:lnTo>
                  <a:pt x="20" y="44"/>
                </a:lnTo>
                <a:lnTo>
                  <a:pt x="22" y="5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1430" name="Rectangle 198"/>
          <p:cNvSpPr>
            <a:spLocks noChangeArrowheads="1"/>
          </p:cNvSpPr>
          <p:nvPr/>
        </p:nvSpPr>
        <p:spPr bwMode="auto">
          <a:xfrm>
            <a:off x="8151813" y="2538413"/>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31" name="Line 199"/>
          <p:cNvSpPr>
            <a:spLocks noChangeShapeType="1"/>
          </p:cNvSpPr>
          <p:nvPr/>
        </p:nvSpPr>
        <p:spPr bwMode="auto">
          <a:xfrm>
            <a:off x="8158163" y="2532063"/>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32" name="Line 200"/>
          <p:cNvSpPr>
            <a:spLocks noChangeShapeType="1"/>
          </p:cNvSpPr>
          <p:nvPr/>
        </p:nvSpPr>
        <p:spPr bwMode="auto">
          <a:xfrm>
            <a:off x="8158163" y="2586038"/>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33" name="Line 201"/>
          <p:cNvSpPr>
            <a:spLocks noChangeShapeType="1"/>
          </p:cNvSpPr>
          <p:nvPr/>
        </p:nvSpPr>
        <p:spPr bwMode="auto">
          <a:xfrm flipV="1">
            <a:off x="8143875" y="2530475"/>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34" name="Line 202"/>
          <p:cNvSpPr>
            <a:spLocks noChangeShapeType="1"/>
          </p:cNvSpPr>
          <p:nvPr/>
        </p:nvSpPr>
        <p:spPr bwMode="auto">
          <a:xfrm flipV="1">
            <a:off x="8201025" y="2530475"/>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35" name="Rectangle 203"/>
          <p:cNvSpPr>
            <a:spLocks noChangeArrowheads="1"/>
          </p:cNvSpPr>
          <p:nvPr/>
        </p:nvSpPr>
        <p:spPr bwMode="auto">
          <a:xfrm>
            <a:off x="8088313" y="2484438"/>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36" name="Line 204"/>
          <p:cNvSpPr>
            <a:spLocks noChangeShapeType="1"/>
          </p:cNvSpPr>
          <p:nvPr/>
        </p:nvSpPr>
        <p:spPr bwMode="auto">
          <a:xfrm>
            <a:off x="8094663" y="2478088"/>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37" name="Line 205"/>
          <p:cNvSpPr>
            <a:spLocks noChangeShapeType="1"/>
          </p:cNvSpPr>
          <p:nvPr/>
        </p:nvSpPr>
        <p:spPr bwMode="auto">
          <a:xfrm>
            <a:off x="8094663" y="2532063"/>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38" name="Line 206"/>
          <p:cNvSpPr>
            <a:spLocks noChangeShapeType="1"/>
          </p:cNvSpPr>
          <p:nvPr/>
        </p:nvSpPr>
        <p:spPr bwMode="auto">
          <a:xfrm flipV="1">
            <a:off x="8080375" y="2476500"/>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39" name="Line 207"/>
          <p:cNvSpPr>
            <a:spLocks noChangeShapeType="1"/>
          </p:cNvSpPr>
          <p:nvPr/>
        </p:nvSpPr>
        <p:spPr bwMode="auto">
          <a:xfrm flipV="1">
            <a:off x="8137525" y="2476500"/>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40" name="Line 208"/>
          <p:cNvSpPr>
            <a:spLocks noChangeShapeType="1"/>
          </p:cNvSpPr>
          <p:nvPr/>
        </p:nvSpPr>
        <p:spPr bwMode="auto">
          <a:xfrm>
            <a:off x="5343525" y="23209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41" name="Rectangle 209"/>
          <p:cNvSpPr>
            <a:spLocks noChangeArrowheads="1"/>
          </p:cNvSpPr>
          <p:nvPr/>
        </p:nvSpPr>
        <p:spPr bwMode="auto">
          <a:xfrm>
            <a:off x="1000125" y="3629025"/>
            <a:ext cx="155575" cy="130175"/>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42" name="Rectangle 210"/>
          <p:cNvSpPr>
            <a:spLocks noChangeArrowheads="1"/>
          </p:cNvSpPr>
          <p:nvPr/>
        </p:nvSpPr>
        <p:spPr bwMode="auto">
          <a:xfrm>
            <a:off x="6010275" y="3651250"/>
            <a:ext cx="193675" cy="195263"/>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43" name="Rectangle 211"/>
          <p:cNvSpPr>
            <a:spLocks noChangeArrowheads="1"/>
          </p:cNvSpPr>
          <p:nvPr/>
        </p:nvSpPr>
        <p:spPr bwMode="auto">
          <a:xfrm>
            <a:off x="7597775" y="2638425"/>
            <a:ext cx="95250" cy="160338"/>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44" name="Rectangle 212"/>
          <p:cNvSpPr>
            <a:spLocks noChangeArrowheads="1"/>
          </p:cNvSpPr>
          <p:nvPr/>
        </p:nvSpPr>
        <p:spPr bwMode="auto">
          <a:xfrm>
            <a:off x="7691438" y="2765425"/>
            <a:ext cx="134937" cy="147638"/>
          </a:xfrm>
          <a:prstGeom prst="rect">
            <a:avLst/>
          </a:prstGeom>
          <a:solidFill>
            <a:srgbClr val="0303B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45" name="Rectangle 213"/>
          <p:cNvSpPr>
            <a:spLocks noChangeArrowheads="1"/>
          </p:cNvSpPr>
          <p:nvPr/>
        </p:nvSpPr>
        <p:spPr bwMode="auto">
          <a:xfrm>
            <a:off x="977900" y="3746500"/>
            <a:ext cx="104775" cy="111125"/>
          </a:xfrm>
          <a:prstGeom prst="rect">
            <a:avLst/>
          </a:prstGeom>
          <a:solidFill>
            <a:srgbClr val="0303B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46" name="Rectangle 214"/>
          <p:cNvSpPr>
            <a:spLocks noChangeArrowheads="1"/>
          </p:cNvSpPr>
          <p:nvPr/>
        </p:nvSpPr>
        <p:spPr bwMode="auto">
          <a:xfrm>
            <a:off x="1098550" y="3749675"/>
            <a:ext cx="38100" cy="50800"/>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47" name="Rectangle 215"/>
          <p:cNvSpPr>
            <a:spLocks noChangeArrowheads="1"/>
          </p:cNvSpPr>
          <p:nvPr/>
        </p:nvSpPr>
        <p:spPr bwMode="auto">
          <a:xfrm>
            <a:off x="1041400" y="3717925"/>
            <a:ext cx="38100" cy="50800"/>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48" name="Rectangle 216"/>
          <p:cNvSpPr>
            <a:spLocks noChangeArrowheads="1"/>
          </p:cNvSpPr>
          <p:nvPr/>
        </p:nvSpPr>
        <p:spPr bwMode="auto">
          <a:xfrm>
            <a:off x="977900" y="3733800"/>
            <a:ext cx="88900" cy="111125"/>
          </a:xfrm>
          <a:prstGeom prst="rect">
            <a:avLst/>
          </a:prstGeom>
          <a:solidFill>
            <a:srgbClr val="0303B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49" name="Rectangle 217"/>
          <p:cNvSpPr>
            <a:spLocks noChangeArrowheads="1"/>
          </p:cNvSpPr>
          <p:nvPr/>
        </p:nvSpPr>
        <p:spPr bwMode="auto">
          <a:xfrm>
            <a:off x="1054100" y="3781425"/>
            <a:ext cx="88900" cy="111125"/>
          </a:xfrm>
          <a:prstGeom prst="rect">
            <a:avLst/>
          </a:prstGeom>
          <a:solidFill>
            <a:srgbClr val="0303B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50" name="Freeform 218"/>
          <p:cNvSpPr>
            <a:spLocks/>
          </p:cNvSpPr>
          <p:nvPr/>
        </p:nvSpPr>
        <p:spPr bwMode="auto">
          <a:xfrm>
            <a:off x="962025" y="3717925"/>
            <a:ext cx="106363" cy="26988"/>
          </a:xfrm>
          <a:custGeom>
            <a:avLst/>
            <a:gdLst>
              <a:gd name="T0" fmla="*/ 0 w 67"/>
              <a:gd name="T1" fmla="*/ 0 h 17"/>
              <a:gd name="T2" fmla="*/ 30 w 67"/>
              <a:gd name="T3" fmla="*/ 6 h 17"/>
              <a:gd name="T4" fmla="*/ 30 w 67"/>
              <a:gd name="T5" fmla="*/ 6 h 17"/>
              <a:gd name="T6" fmla="*/ 66 w 67"/>
              <a:gd name="T7" fmla="*/ 16 h 17"/>
            </a:gdLst>
            <a:ahLst/>
            <a:cxnLst>
              <a:cxn ang="0">
                <a:pos x="T0" y="T1"/>
              </a:cxn>
              <a:cxn ang="0">
                <a:pos x="T2" y="T3"/>
              </a:cxn>
              <a:cxn ang="0">
                <a:pos x="T4" y="T5"/>
              </a:cxn>
              <a:cxn ang="0">
                <a:pos x="T6" y="T7"/>
              </a:cxn>
            </a:cxnLst>
            <a:rect l="0" t="0" r="r" b="b"/>
            <a:pathLst>
              <a:path w="67" h="17">
                <a:moveTo>
                  <a:pt x="0" y="0"/>
                </a:moveTo>
                <a:lnTo>
                  <a:pt x="30" y="6"/>
                </a:lnTo>
                <a:lnTo>
                  <a:pt x="30" y="6"/>
                </a:lnTo>
                <a:lnTo>
                  <a:pt x="66" y="1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1451" name="Rectangle 219"/>
          <p:cNvSpPr>
            <a:spLocks noChangeArrowheads="1"/>
          </p:cNvSpPr>
          <p:nvPr/>
        </p:nvSpPr>
        <p:spPr bwMode="auto">
          <a:xfrm>
            <a:off x="1054100" y="3759200"/>
            <a:ext cx="44450" cy="44450"/>
          </a:xfrm>
          <a:prstGeom prst="rect">
            <a:avLst/>
          </a:prstGeom>
          <a:solidFill>
            <a:srgbClr val="0303B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52" name="Freeform 220"/>
          <p:cNvSpPr>
            <a:spLocks/>
          </p:cNvSpPr>
          <p:nvPr/>
        </p:nvSpPr>
        <p:spPr bwMode="auto">
          <a:xfrm>
            <a:off x="1016000" y="3733800"/>
            <a:ext cx="150813" cy="87313"/>
          </a:xfrm>
          <a:custGeom>
            <a:avLst/>
            <a:gdLst>
              <a:gd name="T0" fmla="*/ 0 w 95"/>
              <a:gd name="T1" fmla="*/ 0 h 55"/>
              <a:gd name="T2" fmla="*/ 10 w 95"/>
              <a:gd name="T3" fmla="*/ 0 h 55"/>
              <a:gd name="T4" fmla="*/ 16 w 95"/>
              <a:gd name="T5" fmla="*/ 2 h 55"/>
              <a:gd name="T6" fmla="*/ 22 w 95"/>
              <a:gd name="T7" fmla="*/ 4 h 55"/>
              <a:gd name="T8" fmla="*/ 28 w 95"/>
              <a:gd name="T9" fmla="*/ 8 h 55"/>
              <a:gd name="T10" fmla="*/ 34 w 95"/>
              <a:gd name="T11" fmla="*/ 12 h 55"/>
              <a:gd name="T12" fmla="*/ 40 w 95"/>
              <a:gd name="T13" fmla="*/ 14 h 55"/>
              <a:gd name="T14" fmla="*/ 46 w 95"/>
              <a:gd name="T15" fmla="*/ 18 h 55"/>
              <a:gd name="T16" fmla="*/ 52 w 95"/>
              <a:gd name="T17" fmla="*/ 22 h 55"/>
              <a:gd name="T18" fmla="*/ 58 w 95"/>
              <a:gd name="T19" fmla="*/ 26 h 55"/>
              <a:gd name="T20" fmla="*/ 64 w 95"/>
              <a:gd name="T21" fmla="*/ 28 h 55"/>
              <a:gd name="T22" fmla="*/ 70 w 95"/>
              <a:gd name="T23" fmla="*/ 32 h 55"/>
              <a:gd name="T24" fmla="*/ 76 w 95"/>
              <a:gd name="T25" fmla="*/ 34 h 55"/>
              <a:gd name="T26" fmla="*/ 82 w 95"/>
              <a:gd name="T27" fmla="*/ 38 h 55"/>
              <a:gd name="T28" fmla="*/ 84 w 95"/>
              <a:gd name="T29" fmla="*/ 44 h 55"/>
              <a:gd name="T30" fmla="*/ 88 w 95"/>
              <a:gd name="T31" fmla="*/ 50 h 55"/>
              <a:gd name="T32" fmla="*/ 94 w 95"/>
              <a:gd name="T33" fmla="*/ 5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55">
                <a:moveTo>
                  <a:pt x="0" y="0"/>
                </a:moveTo>
                <a:lnTo>
                  <a:pt x="10" y="0"/>
                </a:lnTo>
                <a:lnTo>
                  <a:pt x="16" y="2"/>
                </a:lnTo>
                <a:lnTo>
                  <a:pt x="22" y="4"/>
                </a:lnTo>
                <a:lnTo>
                  <a:pt x="28" y="8"/>
                </a:lnTo>
                <a:lnTo>
                  <a:pt x="34" y="12"/>
                </a:lnTo>
                <a:lnTo>
                  <a:pt x="40" y="14"/>
                </a:lnTo>
                <a:lnTo>
                  <a:pt x="46" y="18"/>
                </a:lnTo>
                <a:lnTo>
                  <a:pt x="52" y="22"/>
                </a:lnTo>
                <a:lnTo>
                  <a:pt x="58" y="26"/>
                </a:lnTo>
                <a:lnTo>
                  <a:pt x="64" y="28"/>
                </a:lnTo>
                <a:lnTo>
                  <a:pt x="70" y="32"/>
                </a:lnTo>
                <a:lnTo>
                  <a:pt x="76" y="34"/>
                </a:lnTo>
                <a:lnTo>
                  <a:pt x="82" y="38"/>
                </a:lnTo>
                <a:lnTo>
                  <a:pt x="84" y="44"/>
                </a:lnTo>
                <a:lnTo>
                  <a:pt x="88" y="50"/>
                </a:lnTo>
                <a:lnTo>
                  <a:pt x="94" y="5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1453" name="Rectangle 221"/>
          <p:cNvSpPr>
            <a:spLocks noChangeArrowheads="1"/>
          </p:cNvSpPr>
          <p:nvPr/>
        </p:nvSpPr>
        <p:spPr bwMode="auto">
          <a:xfrm>
            <a:off x="1076325" y="36798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54" name="Line 222"/>
          <p:cNvSpPr>
            <a:spLocks noChangeShapeType="1"/>
          </p:cNvSpPr>
          <p:nvPr/>
        </p:nvSpPr>
        <p:spPr bwMode="auto">
          <a:xfrm>
            <a:off x="1082675" y="36734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55" name="Line 223"/>
          <p:cNvSpPr>
            <a:spLocks noChangeShapeType="1"/>
          </p:cNvSpPr>
          <p:nvPr/>
        </p:nvSpPr>
        <p:spPr bwMode="auto">
          <a:xfrm>
            <a:off x="1082675" y="37274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56" name="Line 224"/>
          <p:cNvSpPr>
            <a:spLocks noChangeShapeType="1"/>
          </p:cNvSpPr>
          <p:nvPr/>
        </p:nvSpPr>
        <p:spPr bwMode="auto">
          <a:xfrm flipV="1">
            <a:off x="1068388" y="36718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57" name="Line 225"/>
          <p:cNvSpPr>
            <a:spLocks noChangeShapeType="1"/>
          </p:cNvSpPr>
          <p:nvPr/>
        </p:nvSpPr>
        <p:spPr bwMode="auto">
          <a:xfrm flipV="1">
            <a:off x="1125538" y="36718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58" name="Rectangle 226"/>
          <p:cNvSpPr>
            <a:spLocks noChangeArrowheads="1"/>
          </p:cNvSpPr>
          <p:nvPr/>
        </p:nvSpPr>
        <p:spPr bwMode="auto">
          <a:xfrm>
            <a:off x="6108700" y="373380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59" name="Line 227"/>
          <p:cNvSpPr>
            <a:spLocks noChangeShapeType="1"/>
          </p:cNvSpPr>
          <p:nvPr/>
        </p:nvSpPr>
        <p:spPr bwMode="auto">
          <a:xfrm>
            <a:off x="6115050" y="37274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60" name="Line 228"/>
          <p:cNvSpPr>
            <a:spLocks noChangeShapeType="1"/>
          </p:cNvSpPr>
          <p:nvPr/>
        </p:nvSpPr>
        <p:spPr bwMode="auto">
          <a:xfrm>
            <a:off x="6115050" y="37814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61" name="Line 229"/>
          <p:cNvSpPr>
            <a:spLocks noChangeShapeType="1"/>
          </p:cNvSpPr>
          <p:nvPr/>
        </p:nvSpPr>
        <p:spPr bwMode="auto">
          <a:xfrm flipV="1">
            <a:off x="6100763" y="37258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62" name="Line 230"/>
          <p:cNvSpPr>
            <a:spLocks noChangeShapeType="1"/>
          </p:cNvSpPr>
          <p:nvPr/>
        </p:nvSpPr>
        <p:spPr bwMode="auto">
          <a:xfrm flipV="1">
            <a:off x="6157913" y="37258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63" name="Rectangle 231"/>
          <p:cNvSpPr>
            <a:spLocks noChangeArrowheads="1"/>
          </p:cNvSpPr>
          <p:nvPr/>
        </p:nvSpPr>
        <p:spPr bwMode="auto">
          <a:xfrm>
            <a:off x="962025" y="36163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64" name="Line 232"/>
          <p:cNvSpPr>
            <a:spLocks noChangeShapeType="1"/>
          </p:cNvSpPr>
          <p:nvPr/>
        </p:nvSpPr>
        <p:spPr bwMode="auto">
          <a:xfrm>
            <a:off x="968375" y="36099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65" name="Line 233"/>
          <p:cNvSpPr>
            <a:spLocks noChangeShapeType="1"/>
          </p:cNvSpPr>
          <p:nvPr/>
        </p:nvSpPr>
        <p:spPr bwMode="auto">
          <a:xfrm>
            <a:off x="968375" y="36639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66" name="Line 234"/>
          <p:cNvSpPr>
            <a:spLocks noChangeShapeType="1"/>
          </p:cNvSpPr>
          <p:nvPr/>
        </p:nvSpPr>
        <p:spPr bwMode="auto">
          <a:xfrm flipV="1">
            <a:off x="954088" y="36083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67" name="Line 235"/>
          <p:cNvSpPr>
            <a:spLocks noChangeShapeType="1"/>
          </p:cNvSpPr>
          <p:nvPr/>
        </p:nvSpPr>
        <p:spPr bwMode="auto">
          <a:xfrm flipV="1">
            <a:off x="1011238" y="36083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68" name="Rectangle 236"/>
          <p:cNvSpPr>
            <a:spLocks noChangeArrowheads="1"/>
          </p:cNvSpPr>
          <p:nvPr/>
        </p:nvSpPr>
        <p:spPr bwMode="auto">
          <a:xfrm>
            <a:off x="1133475" y="37369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69" name="Line 237"/>
          <p:cNvSpPr>
            <a:spLocks noChangeShapeType="1"/>
          </p:cNvSpPr>
          <p:nvPr/>
        </p:nvSpPr>
        <p:spPr bwMode="auto">
          <a:xfrm>
            <a:off x="1139825" y="37306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70" name="Line 238"/>
          <p:cNvSpPr>
            <a:spLocks noChangeShapeType="1"/>
          </p:cNvSpPr>
          <p:nvPr/>
        </p:nvSpPr>
        <p:spPr bwMode="auto">
          <a:xfrm>
            <a:off x="1139825" y="37846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71" name="Line 239"/>
          <p:cNvSpPr>
            <a:spLocks noChangeShapeType="1"/>
          </p:cNvSpPr>
          <p:nvPr/>
        </p:nvSpPr>
        <p:spPr bwMode="auto">
          <a:xfrm flipV="1">
            <a:off x="1125538" y="37290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72" name="Line 240"/>
          <p:cNvSpPr>
            <a:spLocks noChangeShapeType="1"/>
          </p:cNvSpPr>
          <p:nvPr/>
        </p:nvSpPr>
        <p:spPr bwMode="auto">
          <a:xfrm flipV="1">
            <a:off x="1182688" y="37290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73" name="Rectangle 241"/>
          <p:cNvSpPr>
            <a:spLocks noChangeArrowheads="1"/>
          </p:cNvSpPr>
          <p:nvPr/>
        </p:nvSpPr>
        <p:spPr bwMode="auto">
          <a:xfrm>
            <a:off x="7673975" y="2667000"/>
            <a:ext cx="60325" cy="101600"/>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74" name="Line 242"/>
          <p:cNvSpPr>
            <a:spLocks noChangeShapeType="1"/>
          </p:cNvSpPr>
          <p:nvPr/>
        </p:nvSpPr>
        <p:spPr bwMode="auto">
          <a:xfrm>
            <a:off x="7591425" y="2632075"/>
            <a:ext cx="114300" cy="31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75" name="Rectangle 243"/>
          <p:cNvSpPr>
            <a:spLocks noChangeArrowheads="1"/>
          </p:cNvSpPr>
          <p:nvPr/>
        </p:nvSpPr>
        <p:spPr bwMode="auto">
          <a:xfrm>
            <a:off x="7588250" y="27273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76" name="Line 244"/>
          <p:cNvSpPr>
            <a:spLocks noChangeShapeType="1"/>
          </p:cNvSpPr>
          <p:nvPr/>
        </p:nvSpPr>
        <p:spPr bwMode="auto">
          <a:xfrm>
            <a:off x="7594600" y="27209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77" name="Line 245"/>
          <p:cNvSpPr>
            <a:spLocks noChangeShapeType="1"/>
          </p:cNvSpPr>
          <p:nvPr/>
        </p:nvSpPr>
        <p:spPr bwMode="auto">
          <a:xfrm>
            <a:off x="7594600" y="27749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78" name="Line 246"/>
          <p:cNvSpPr>
            <a:spLocks noChangeShapeType="1"/>
          </p:cNvSpPr>
          <p:nvPr/>
        </p:nvSpPr>
        <p:spPr bwMode="auto">
          <a:xfrm flipV="1">
            <a:off x="7580313" y="27193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79" name="Line 247"/>
          <p:cNvSpPr>
            <a:spLocks noChangeShapeType="1"/>
          </p:cNvSpPr>
          <p:nvPr/>
        </p:nvSpPr>
        <p:spPr bwMode="auto">
          <a:xfrm flipV="1">
            <a:off x="7637463" y="27193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80" name="Rectangle 248"/>
          <p:cNvSpPr>
            <a:spLocks noChangeArrowheads="1"/>
          </p:cNvSpPr>
          <p:nvPr/>
        </p:nvSpPr>
        <p:spPr bwMode="auto">
          <a:xfrm>
            <a:off x="7562850" y="26479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81" name="Line 249"/>
          <p:cNvSpPr>
            <a:spLocks noChangeShapeType="1"/>
          </p:cNvSpPr>
          <p:nvPr/>
        </p:nvSpPr>
        <p:spPr bwMode="auto">
          <a:xfrm>
            <a:off x="7569200" y="26416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82" name="Line 250"/>
          <p:cNvSpPr>
            <a:spLocks noChangeShapeType="1"/>
          </p:cNvSpPr>
          <p:nvPr/>
        </p:nvSpPr>
        <p:spPr bwMode="auto">
          <a:xfrm>
            <a:off x="7569200" y="26955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83" name="Line 251"/>
          <p:cNvSpPr>
            <a:spLocks noChangeShapeType="1"/>
          </p:cNvSpPr>
          <p:nvPr/>
        </p:nvSpPr>
        <p:spPr bwMode="auto">
          <a:xfrm flipV="1">
            <a:off x="7554913" y="2640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84" name="Line 252"/>
          <p:cNvSpPr>
            <a:spLocks noChangeShapeType="1"/>
          </p:cNvSpPr>
          <p:nvPr/>
        </p:nvSpPr>
        <p:spPr bwMode="auto">
          <a:xfrm flipV="1">
            <a:off x="7612063" y="2640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85" name="Rectangle 253"/>
          <p:cNvSpPr>
            <a:spLocks noChangeArrowheads="1"/>
          </p:cNvSpPr>
          <p:nvPr/>
        </p:nvSpPr>
        <p:spPr bwMode="auto">
          <a:xfrm>
            <a:off x="7870825" y="26860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86" name="Line 254"/>
          <p:cNvSpPr>
            <a:spLocks noChangeShapeType="1"/>
          </p:cNvSpPr>
          <p:nvPr/>
        </p:nvSpPr>
        <p:spPr bwMode="auto">
          <a:xfrm>
            <a:off x="7877175" y="26797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87" name="Line 255"/>
          <p:cNvSpPr>
            <a:spLocks noChangeShapeType="1"/>
          </p:cNvSpPr>
          <p:nvPr/>
        </p:nvSpPr>
        <p:spPr bwMode="auto">
          <a:xfrm>
            <a:off x="7877175" y="27336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88" name="Line 256"/>
          <p:cNvSpPr>
            <a:spLocks noChangeShapeType="1"/>
          </p:cNvSpPr>
          <p:nvPr/>
        </p:nvSpPr>
        <p:spPr bwMode="auto">
          <a:xfrm flipV="1">
            <a:off x="7862888" y="26781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89" name="Line 257"/>
          <p:cNvSpPr>
            <a:spLocks noChangeShapeType="1"/>
          </p:cNvSpPr>
          <p:nvPr/>
        </p:nvSpPr>
        <p:spPr bwMode="auto">
          <a:xfrm flipV="1">
            <a:off x="7920038" y="26781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90" name="Rectangle 258"/>
          <p:cNvSpPr>
            <a:spLocks noChangeArrowheads="1"/>
          </p:cNvSpPr>
          <p:nvPr/>
        </p:nvSpPr>
        <p:spPr bwMode="auto">
          <a:xfrm>
            <a:off x="7667625" y="27019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91" name="Line 259"/>
          <p:cNvSpPr>
            <a:spLocks noChangeShapeType="1"/>
          </p:cNvSpPr>
          <p:nvPr/>
        </p:nvSpPr>
        <p:spPr bwMode="auto">
          <a:xfrm>
            <a:off x="7673975" y="2695575"/>
            <a:ext cx="444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92" name="Line 260"/>
          <p:cNvSpPr>
            <a:spLocks noChangeShapeType="1"/>
          </p:cNvSpPr>
          <p:nvPr/>
        </p:nvSpPr>
        <p:spPr bwMode="auto">
          <a:xfrm>
            <a:off x="7673975" y="27495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93" name="Line 261"/>
          <p:cNvSpPr>
            <a:spLocks noChangeShapeType="1"/>
          </p:cNvSpPr>
          <p:nvPr/>
        </p:nvSpPr>
        <p:spPr bwMode="auto">
          <a:xfrm flipV="1">
            <a:off x="7659688" y="26939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94" name="Line 262"/>
          <p:cNvSpPr>
            <a:spLocks noChangeShapeType="1"/>
          </p:cNvSpPr>
          <p:nvPr/>
        </p:nvSpPr>
        <p:spPr bwMode="auto">
          <a:xfrm flipV="1">
            <a:off x="7716838" y="26939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95" name="Rectangle 263"/>
          <p:cNvSpPr>
            <a:spLocks noChangeArrowheads="1"/>
          </p:cNvSpPr>
          <p:nvPr/>
        </p:nvSpPr>
        <p:spPr bwMode="auto">
          <a:xfrm>
            <a:off x="7400925" y="294640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96" name="Line 264"/>
          <p:cNvSpPr>
            <a:spLocks noChangeShapeType="1"/>
          </p:cNvSpPr>
          <p:nvPr/>
        </p:nvSpPr>
        <p:spPr bwMode="auto">
          <a:xfrm>
            <a:off x="7407275" y="29400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97" name="Line 265"/>
          <p:cNvSpPr>
            <a:spLocks noChangeShapeType="1"/>
          </p:cNvSpPr>
          <p:nvPr/>
        </p:nvSpPr>
        <p:spPr bwMode="auto">
          <a:xfrm>
            <a:off x="7407275" y="29940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98" name="Line 266"/>
          <p:cNvSpPr>
            <a:spLocks noChangeShapeType="1"/>
          </p:cNvSpPr>
          <p:nvPr/>
        </p:nvSpPr>
        <p:spPr bwMode="auto">
          <a:xfrm flipV="1">
            <a:off x="7392988" y="29384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499" name="Line 267"/>
          <p:cNvSpPr>
            <a:spLocks noChangeShapeType="1"/>
          </p:cNvSpPr>
          <p:nvPr/>
        </p:nvSpPr>
        <p:spPr bwMode="auto">
          <a:xfrm flipV="1">
            <a:off x="7450138" y="29384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00" name="Rectangle 268"/>
          <p:cNvSpPr>
            <a:spLocks noChangeArrowheads="1"/>
          </p:cNvSpPr>
          <p:nvPr/>
        </p:nvSpPr>
        <p:spPr bwMode="auto">
          <a:xfrm>
            <a:off x="7705725" y="264160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01" name="Line 269"/>
          <p:cNvSpPr>
            <a:spLocks noChangeShapeType="1"/>
          </p:cNvSpPr>
          <p:nvPr/>
        </p:nvSpPr>
        <p:spPr bwMode="auto">
          <a:xfrm>
            <a:off x="7712075" y="26352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02" name="Line 270"/>
          <p:cNvSpPr>
            <a:spLocks noChangeShapeType="1"/>
          </p:cNvSpPr>
          <p:nvPr/>
        </p:nvSpPr>
        <p:spPr bwMode="auto">
          <a:xfrm>
            <a:off x="7712075" y="26892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03" name="Line 271"/>
          <p:cNvSpPr>
            <a:spLocks noChangeShapeType="1"/>
          </p:cNvSpPr>
          <p:nvPr/>
        </p:nvSpPr>
        <p:spPr bwMode="auto">
          <a:xfrm flipV="1">
            <a:off x="7697788" y="26336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04" name="Line 272"/>
          <p:cNvSpPr>
            <a:spLocks noChangeShapeType="1"/>
          </p:cNvSpPr>
          <p:nvPr/>
        </p:nvSpPr>
        <p:spPr bwMode="auto">
          <a:xfrm flipV="1">
            <a:off x="7754938" y="26336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05" name="Rectangle 273"/>
          <p:cNvSpPr>
            <a:spLocks noChangeArrowheads="1"/>
          </p:cNvSpPr>
          <p:nvPr/>
        </p:nvSpPr>
        <p:spPr bwMode="auto">
          <a:xfrm>
            <a:off x="7673975" y="27654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06" name="Line 274"/>
          <p:cNvSpPr>
            <a:spLocks noChangeShapeType="1"/>
          </p:cNvSpPr>
          <p:nvPr/>
        </p:nvSpPr>
        <p:spPr bwMode="auto">
          <a:xfrm>
            <a:off x="7680325" y="27590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07" name="Line 275"/>
          <p:cNvSpPr>
            <a:spLocks noChangeShapeType="1"/>
          </p:cNvSpPr>
          <p:nvPr/>
        </p:nvSpPr>
        <p:spPr bwMode="auto">
          <a:xfrm>
            <a:off x="7680325" y="28130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08" name="Line 276"/>
          <p:cNvSpPr>
            <a:spLocks noChangeShapeType="1"/>
          </p:cNvSpPr>
          <p:nvPr/>
        </p:nvSpPr>
        <p:spPr bwMode="auto">
          <a:xfrm flipV="1">
            <a:off x="7666038" y="27574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09" name="Line 277"/>
          <p:cNvSpPr>
            <a:spLocks noChangeShapeType="1"/>
          </p:cNvSpPr>
          <p:nvPr/>
        </p:nvSpPr>
        <p:spPr bwMode="auto">
          <a:xfrm flipV="1">
            <a:off x="7723188" y="27574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10" name="Rectangle 278"/>
          <p:cNvSpPr>
            <a:spLocks noChangeArrowheads="1"/>
          </p:cNvSpPr>
          <p:nvPr/>
        </p:nvSpPr>
        <p:spPr bwMode="auto">
          <a:xfrm>
            <a:off x="7286625" y="4083050"/>
            <a:ext cx="1762125" cy="1365250"/>
          </a:xfrm>
          <a:prstGeom prst="rect">
            <a:avLst/>
          </a:prstGeom>
          <a:solidFill>
            <a:srgbClr val="0303B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11" name="Rectangle 279"/>
          <p:cNvSpPr>
            <a:spLocks noChangeArrowheads="1"/>
          </p:cNvSpPr>
          <p:nvPr/>
        </p:nvSpPr>
        <p:spPr bwMode="auto">
          <a:xfrm>
            <a:off x="5832475" y="2887663"/>
            <a:ext cx="25400" cy="109537"/>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12" name="Rectangle 280"/>
          <p:cNvSpPr>
            <a:spLocks noChangeArrowheads="1"/>
          </p:cNvSpPr>
          <p:nvPr/>
        </p:nvSpPr>
        <p:spPr bwMode="auto">
          <a:xfrm>
            <a:off x="7651750" y="3962400"/>
            <a:ext cx="1292225" cy="584200"/>
          </a:xfrm>
          <a:prstGeom prst="rect">
            <a:avLst/>
          </a:prstGeom>
          <a:solidFill>
            <a:schemeClr val="bg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13" name="Rectangle 281"/>
          <p:cNvSpPr>
            <a:spLocks noChangeArrowheads="1"/>
          </p:cNvSpPr>
          <p:nvPr/>
        </p:nvSpPr>
        <p:spPr bwMode="auto">
          <a:xfrm>
            <a:off x="7767638" y="43021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14" name="Line 282"/>
          <p:cNvSpPr>
            <a:spLocks noChangeShapeType="1"/>
          </p:cNvSpPr>
          <p:nvPr/>
        </p:nvSpPr>
        <p:spPr bwMode="auto">
          <a:xfrm>
            <a:off x="7816850" y="40862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15" name="Line 283"/>
          <p:cNvSpPr>
            <a:spLocks noChangeShapeType="1"/>
          </p:cNvSpPr>
          <p:nvPr/>
        </p:nvSpPr>
        <p:spPr bwMode="auto">
          <a:xfrm>
            <a:off x="7816850" y="41402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16" name="Line 284"/>
          <p:cNvSpPr>
            <a:spLocks noChangeShapeType="1"/>
          </p:cNvSpPr>
          <p:nvPr/>
        </p:nvSpPr>
        <p:spPr bwMode="auto">
          <a:xfrm flipV="1">
            <a:off x="7802563" y="40846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17" name="Line 285"/>
          <p:cNvSpPr>
            <a:spLocks noChangeShapeType="1"/>
          </p:cNvSpPr>
          <p:nvPr/>
        </p:nvSpPr>
        <p:spPr bwMode="auto">
          <a:xfrm flipV="1">
            <a:off x="7864475" y="4089400"/>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18" name="Rectangle 286"/>
          <p:cNvSpPr>
            <a:spLocks noChangeArrowheads="1"/>
          </p:cNvSpPr>
          <p:nvPr/>
        </p:nvSpPr>
        <p:spPr bwMode="auto">
          <a:xfrm>
            <a:off x="7810500" y="4090988"/>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19" name="Rectangle 287"/>
          <p:cNvSpPr>
            <a:spLocks noChangeArrowheads="1"/>
          </p:cNvSpPr>
          <p:nvPr/>
        </p:nvSpPr>
        <p:spPr bwMode="auto">
          <a:xfrm>
            <a:off x="7986713" y="3981450"/>
            <a:ext cx="8239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b="1">
                <a:solidFill>
                  <a:srgbClr val="000000"/>
                </a:solidFill>
              </a:rPr>
              <a:t>Customer</a:t>
            </a:r>
          </a:p>
        </p:txBody>
      </p:sp>
      <p:sp>
        <p:nvSpPr>
          <p:cNvPr id="351520" name="Rectangle 288"/>
          <p:cNvSpPr>
            <a:spLocks noChangeArrowheads="1"/>
          </p:cNvSpPr>
          <p:nvPr/>
        </p:nvSpPr>
        <p:spPr bwMode="auto">
          <a:xfrm>
            <a:off x="7986713" y="4232275"/>
            <a:ext cx="400050"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b="1">
                <a:solidFill>
                  <a:srgbClr val="000000"/>
                </a:solidFill>
              </a:rPr>
              <a:t>DC</a:t>
            </a:r>
          </a:p>
        </p:txBody>
      </p:sp>
      <p:sp>
        <p:nvSpPr>
          <p:cNvPr id="351521" name="Rectangle 289"/>
          <p:cNvSpPr>
            <a:spLocks noChangeArrowheads="1"/>
          </p:cNvSpPr>
          <p:nvPr/>
        </p:nvSpPr>
        <p:spPr bwMode="auto">
          <a:xfrm>
            <a:off x="6350" y="520700"/>
            <a:ext cx="9118600" cy="501650"/>
          </a:xfrm>
          <a:prstGeom prst="rect">
            <a:avLst/>
          </a:prstGeom>
          <a:solidFill>
            <a:srgbClr val="0000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22" name="Rectangle 290"/>
          <p:cNvSpPr>
            <a:spLocks noChangeArrowheads="1"/>
          </p:cNvSpPr>
          <p:nvPr/>
        </p:nvSpPr>
        <p:spPr bwMode="auto">
          <a:xfrm>
            <a:off x="1588" y="4763"/>
            <a:ext cx="9128125" cy="106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sz="3200" b="1">
                <a:solidFill>
                  <a:schemeClr val="bg2"/>
                </a:solidFill>
                <a:effectLst>
                  <a:outerShdw blurRad="38100" dist="38100" dir="2700000" algn="tl">
                    <a:srgbClr val="C0C0C0"/>
                  </a:outerShdw>
                </a:effectLst>
              </a:rPr>
              <a:t>Where inventory needs to be for a next day order response time - typical results --&gt; 13 DCs</a:t>
            </a:r>
          </a:p>
        </p:txBody>
      </p:sp>
      <p:sp>
        <p:nvSpPr>
          <p:cNvPr id="351523" name="Rectangle 291"/>
          <p:cNvSpPr>
            <a:spLocks noChangeArrowheads="1"/>
          </p:cNvSpPr>
          <p:nvPr/>
        </p:nvSpPr>
        <p:spPr bwMode="auto">
          <a:xfrm>
            <a:off x="7043738" y="30575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24" name="Rectangle 292"/>
          <p:cNvSpPr>
            <a:spLocks noChangeArrowheads="1"/>
          </p:cNvSpPr>
          <p:nvPr/>
        </p:nvSpPr>
        <p:spPr bwMode="auto">
          <a:xfrm>
            <a:off x="1049338" y="34893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25" name="Oval 293"/>
          <p:cNvSpPr>
            <a:spLocks noChangeArrowheads="1"/>
          </p:cNvSpPr>
          <p:nvPr/>
        </p:nvSpPr>
        <p:spPr bwMode="auto">
          <a:xfrm>
            <a:off x="2219325" y="2130425"/>
            <a:ext cx="1765300" cy="1765300"/>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26" name="Oval 294"/>
          <p:cNvSpPr>
            <a:spLocks noChangeArrowheads="1"/>
          </p:cNvSpPr>
          <p:nvPr/>
        </p:nvSpPr>
        <p:spPr bwMode="auto">
          <a:xfrm>
            <a:off x="212725" y="2689225"/>
            <a:ext cx="1765300" cy="1765300"/>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27" name="Oval 295"/>
          <p:cNvSpPr>
            <a:spLocks noChangeArrowheads="1"/>
          </p:cNvSpPr>
          <p:nvPr/>
        </p:nvSpPr>
        <p:spPr bwMode="auto">
          <a:xfrm>
            <a:off x="3883025" y="1254125"/>
            <a:ext cx="1765300" cy="1765300"/>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28" name="Oval 296"/>
          <p:cNvSpPr>
            <a:spLocks noChangeArrowheads="1"/>
          </p:cNvSpPr>
          <p:nvPr/>
        </p:nvSpPr>
        <p:spPr bwMode="auto">
          <a:xfrm>
            <a:off x="3260725" y="3260725"/>
            <a:ext cx="1765300" cy="1765300"/>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29" name="Oval 297"/>
          <p:cNvSpPr>
            <a:spLocks noChangeArrowheads="1"/>
          </p:cNvSpPr>
          <p:nvPr/>
        </p:nvSpPr>
        <p:spPr bwMode="auto">
          <a:xfrm>
            <a:off x="4603750" y="1806575"/>
            <a:ext cx="1765300" cy="1765300"/>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30" name="Oval 298"/>
          <p:cNvSpPr>
            <a:spLocks noChangeArrowheads="1"/>
          </p:cNvSpPr>
          <p:nvPr/>
        </p:nvSpPr>
        <p:spPr bwMode="auto">
          <a:xfrm>
            <a:off x="5311775" y="3019425"/>
            <a:ext cx="1765300" cy="1765300"/>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31" name="Oval 299"/>
          <p:cNvSpPr>
            <a:spLocks noChangeArrowheads="1"/>
          </p:cNvSpPr>
          <p:nvPr/>
        </p:nvSpPr>
        <p:spPr bwMode="auto">
          <a:xfrm>
            <a:off x="6194425" y="2320925"/>
            <a:ext cx="1765300" cy="1765300"/>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32" name="Oval 300"/>
          <p:cNvSpPr>
            <a:spLocks noChangeArrowheads="1"/>
          </p:cNvSpPr>
          <p:nvPr/>
        </p:nvSpPr>
        <p:spPr bwMode="auto">
          <a:xfrm>
            <a:off x="6851650" y="1806575"/>
            <a:ext cx="1765300" cy="1765300"/>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33" name="Oval 301"/>
          <p:cNvSpPr>
            <a:spLocks noChangeArrowheads="1"/>
          </p:cNvSpPr>
          <p:nvPr/>
        </p:nvSpPr>
        <p:spPr bwMode="auto">
          <a:xfrm>
            <a:off x="-612775" y="850900"/>
            <a:ext cx="1803400" cy="1803400"/>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34" name="Oval 302"/>
          <p:cNvSpPr>
            <a:spLocks noChangeArrowheads="1"/>
          </p:cNvSpPr>
          <p:nvPr/>
        </p:nvSpPr>
        <p:spPr bwMode="auto">
          <a:xfrm>
            <a:off x="-498475" y="2257425"/>
            <a:ext cx="1803400" cy="1803400"/>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35" name="Rectangle 303"/>
          <p:cNvSpPr>
            <a:spLocks noChangeArrowheads="1"/>
          </p:cNvSpPr>
          <p:nvPr/>
        </p:nvSpPr>
        <p:spPr bwMode="auto">
          <a:xfrm>
            <a:off x="300038" y="16478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36" name="Rectangle 304"/>
          <p:cNvSpPr>
            <a:spLocks noChangeArrowheads="1"/>
          </p:cNvSpPr>
          <p:nvPr/>
        </p:nvSpPr>
        <p:spPr bwMode="auto">
          <a:xfrm>
            <a:off x="490538" y="30829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37" name="Rectangle 305"/>
          <p:cNvSpPr>
            <a:spLocks noChangeArrowheads="1"/>
          </p:cNvSpPr>
          <p:nvPr/>
        </p:nvSpPr>
        <p:spPr bwMode="auto">
          <a:xfrm>
            <a:off x="4071938" y="39338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38" name="Rectangle 306"/>
          <p:cNvSpPr>
            <a:spLocks noChangeArrowheads="1"/>
          </p:cNvSpPr>
          <p:nvPr/>
        </p:nvSpPr>
        <p:spPr bwMode="auto">
          <a:xfrm>
            <a:off x="3094038" y="29051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39" name="Rectangle 307"/>
          <p:cNvSpPr>
            <a:spLocks noChangeArrowheads="1"/>
          </p:cNvSpPr>
          <p:nvPr/>
        </p:nvSpPr>
        <p:spPr bwMode="auto">
          <a:xfrm>
            <a:off x="4795838" y="19907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40" name="Rectangle 308"/>
          <p:cNvSpPr>
            <a:spLocks noChangeArrowheads="1"/>
          </p:cNvSpPr>
          <p:nvPr/>
        </p:nvSpPr>
        <p:spPr bwMode="auto">
          <a:xfrm>
            <a:off x="6091238" y="37306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41" name="Rectangle 309"/>
          <p:cNvSpPr>
            <a:spLocks noChangeArrowheads="1"/>
          </p:cNvSpPr>
          <p:nvPr/>
        </p:nvSpPr>
        <p:spPr bwMode="auto">
          <a:xfrm>
            <a:off x="5494338" y="25368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42" name="Rectangle 310"/>
          <p:cNvSpPr>
            <a:spLocks noChangeArrowheads="1"/>
          </p:cNvSpPr>
          <p:nvPr/>
        </p:nvSpPr>
        <p:spPr bwMode="auto">
          <a:xfrm>
            <a:off x="4618038" y="29432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43" name="Rectangle 311"/>
          <p:cNvSpPr>
            <a:spLocks noChangeArrowheads="1"/>
          </p:cNvSpPr>
          <p:nvPr/>
        </p:nvSpPr>
        <p:spPr bwMode="auto">
          <a:xfrm>
            <a:off x="7653338" y="26130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44" name="Oval 312"/>
          <p:cNvSpPr>
            <a:spLocks noChangeArrowheads="1"/>
          </p:cNvSpPr>
          <p:nvPr/>
        </p:nvSpPr>
        <p:spPr bwMode="auto">
          <a:xfrm>
            <a:off x="3806825" y="2130425"/>
            <a:ext cx="1765300" cy="1765300"/>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45" name="Oval 313"/>
          <p:cNvSpPr>
            <a:spLocks noChangeArrowheads="1"/>
          </p:cNvSpPr>
          <p:nvPr/>
        </p:nvSpPr>
        <p:spPr bwMode="auto">
          <a:xfrm>
            <a:off x="5832475" y="3959225"/>
            <a:ext cx="1765300" cy="1765300"/>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46" name="Rectangle 314"/>
          <p:cNvSpPr>
            <a:spLocks noChangeArrowheads="1"/>
          </p:cNvSpPr>
          <p:nvPr/>
        </p:nvSpPr>
        <p:spPr bwMode="auto">
          <a:xfrm>
            <a:off x="6611938" y="46704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47" name="Oval 315"/>
          <p:cNvSpPr>
            <a:spLocks noChangeArrowheads="1"/>
          </p:cNvSpPr>
          <p:nvPr/>
        </p:nvSpPr>
        <p:spPr bwMode="auto">
          <a:xfrm>
            <a:off x="1066800" y="1828800"/>
            <a:ext cx="1765300" cy="1765300"/>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548" name="Rectangle 316"/>
          <p:cNvSpPr>
            <a:spLocks noChangeArrowheads="1"/>
          </p:cNvSpPr>
          <p:nvPr/>
        </p:nvSpPr>
        <p:spPr bwMode="auto">
          <a:xfrm>
            <a:off x="1912938" y="265747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Slide Number Placeholder 3"/>
          <p:cNvSpPr>
            <a:spLocks noGrp="1"/>
          </p:cNvSpPr>
          <p:nvPr>
            <p:ph type="sldNum" sz="quarter" idx="10"/>
          </p:nvPr>
        </p:nvSpPr>
        <p:spPr/>
        <p:txBody>
          <a:bodyPr/>
          <a:lstStyle/>
          <a:p>
            <a:fld id="{46FB52C3-67BE-4F90-ADCA-B81996E42F5F}" type="slidenum">
              <a:rPr lang="en-US" altLang="en-US"/>
              <a:pPr/>
              <a:t>29</a:t>
            </a:fld>
            <a:endParaRPr lang="en-US" altLang="en-US" sz="1400">
              <a:latin typeface="Times New Roman" pitchFamily="18" charset="0"/>
            </a:endParaRPr>
          </a:p>
        </p:txBody>
      </p:sp>
      <p:sp>
        <p:nvSpPr>
          <p:cNvPr id="353282" name="Rectangle 2"/>
          <p:cNvSpPr>
            <a:spLocks noGrp="1" noChangeArrowheads="1"/>
          </p:cNvSpPr>
          <p:nvPr>
            <p:ph type="title"/>
          </p:nvPr>
        </p:nvSpPr>
        <p:spPr>
          <a:xfrm>
            <a:off x="381000" y="266700"/>
            <a:ext cx="8458200" cy="438150"/>
          </a:xfrm>
          <a:ln/>
        </p:spPr>
        <p:txBody>
          <a:bodyPr/>
          <a:lstStyle/>
          <a:p>
            <a:endParaRPr lang="en-US" altLang="en-US"/>
          </a:p>
        </p:txBody>
      </p:sp>
      <p:sp>
        <p:nvSpPr>
          <p:cNvPr id="353283" name="Rectangle 3"/>
          <p:cNvSpPr>
            <a:spLocks noGrp="1" noChangeArrowheads="1"/>
          </p:cNvSpPr>
          <p:nvPr>
            <p:ph type="body" idx="1"/>
          </p:nvPr>
        </p:nvSpPr>
        <p:spPr>
          <a:xfrm>
            <a:off x="990600" y="1614488"/>
            <a:ext cx="7696200" cy="4579937"/>
          </a:xfrm>
          <a:ln/>
        </p:spPr>
        <p:txBody>
          <a:bodyPr/>
          <a:lstStyle/>
          <a:p>
            <a:endParaRPr lang="en-US" altLang="en-US"/>
          </a:p>
        </p:txBody>
      </p:sp>
      <p:pic>
        <p:nvPicPr>
          <p:cNvPr id="353284" name="Picture 4"/>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 y="-3175"/>
            <a:ext cx="9137650" cy="6845300"/>
          </a:xfrm>
          <a:prstGeom prst="rect">
            <a:avLst/>
          </a:prstGeom>
          <a:noFill/>
          <a:ln w="12700">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3285" name="Rectangle 5"/>
          <p:cNvSpPr>
            <a:spLocks noChangeArrowheads="1"/>
          </p:cNvSpPr>
          <p:nvPr/>
        </p:nvSpPr>
        <p:spPr bwMode="auto">
          <a:xfrm>
            <a:off x="0" y="0"/>
            <a:ext cx="9131300" cy="549275"/>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286" name="Rectangle 6"/>
          <p:cNvSpPr>
            <a:spLocks noChangeArrowheads="1"/>
          </p:cNvSpPr>
          <p:nvPr/>
        </p:nvSpPr>
        <p:spPr bwMode="auto">
          <a:xfrm>
            <a:off x="4370388" y="4267200"/>
            <a:ext cx="179387" cy="142875"/>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287" name="Rectangle 7"/>
          <p:cNvSpPr>
            <a:spLocks noChangeArrowheads="1"/>
          </p:cNvSpPr>
          <p:nvPr/>
        </p:nvSpPr>
        <p:spPr bwMode="auto">
          <a:xfrm>
            <a:off x="5191125" y="43624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288" name="Line 8"/>
          <p:cNvSpPr>
            <a:spLocks noChangeShapeType="1"/>
          </p:cNvSpPr>
          <p:nvPr/>
        </p:nvSpPr>
        <p:spPr bwMode="auto">
          <a:xfrm>
            <a:off x="5197475" y="43561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289" name="Line 9"/>
          <p:cNvSpPr>
            <a:spLocks noChangeShapeType="1"/>
          </p:cNvSpPr>
          <p:nvPr/>
        </p:nvSpPr>
        <p:spPr bwMode="auto">
          <a:xfrm>
            <a:off x="5197475" y="44100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290" name="Line 10"/>
          <p:cNvSpPr>
            <a:spLocks noChangeShapeType="1"/>
          </p:cNvSpPr>
          <p:nvPr/>
        </p:nvSpPr>
        <p:spPr bwMode="auto">
          <a:xfrm flipV="1">
            <a:off x="5183188" y="43545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291" name="Line 11"/>
          <p:cNvSpPr>
            <a:spLocks noChangeShapeType="1"/>
          </p:cNvSpPr>
          <p:nvPr/>
        </p:nvSpPr>
        <p:spPr bwMode="auto">
          <a:xfrm flipV="1">
            <a:off x="5240338" y="43545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292" name="Rectangle 12"/>
          <p:cNvSpPr>
            <a:spLocks noChangeArrowheads="1"/>
          </p:cNvSpPr>
          <p:nvPr/>
        </p:nvSpPr>
        <p:spPr bwMode="auto">
          <a:xfrm>
            <a:off x="6410325" y="44386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293" name="Line 13"/>
          <p:cNvSpPr>
            <a:spLocks noChangeShapeType="1"/>
          </p:cNvSpPr>
          <p:nvPr/>
        </p:nvSpPr>
        <p:spPr bwMode="auto">
          <a:xfrm>
            <a:off x="6416675" y="44323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294" name="Line 14"/>
          <p:cNvSpPr>
            <a:spLocks noChangeShapeType="1"/>
          </p:cNvSpPr>
          <p:nvPr/>
        </p:nvSpPr>
        <p:spPr bwMode="auto">
          <a:xfrm>
            <a:off x="6416675" y="44862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295" name="Line 15"/>
          <p:cNvSpPr>
            <a:spLocks noChangeShapeType="1"/>
          </p:cNvSpPr>
          <p:nvPr/>
        </p:nvSpPr>
        <p:spPr bwMode="auto">
          <a:xfrm flipV="1">
            <a:off x="6402388" y="44307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296" name="Line 16"/>
          <p:cNvSpPr>
            <a:spLocks noChangeShapeType="1"/>
          </p:cNvSpPr>
          <p:nvPr/>
        </p:nvSpPr>
        <p:spPr bwMode="auto">
          <a:xfrm flipV="1">
            <a:off x="6459538" y="44307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297" name="Rectangle 17"/>
          <p:cNvSpPr>
            <a:spLocks noChangeArrowheads="1"/>
          </p:cNvSpPr>
          <p:nvPr/>
        </p:nvSpPr>
        <p:spPr bwMode="auto">
          <a:xfrm>
            <a:off x="4491038" y="43624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298" name="Line 18"/>
          <p:cNvSpPr>
            <a:spLocks noChangeShapeType="1"/>
          </p:cNvSpPr>
          <p:nvPr/>
        </p:nvSpPr>
        <p:spPr bwMode="auto">
          <a:xfrm>
            <a:off x="4497388" y="43561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299" name="Line 19"/>
          <p:cNvSpPr>
            <a:spLocks noChangeShapeType="1"/>
          </p:cNvSpPr>
          <p:nvPr/>
        </p:nvSpPr>
        <p:spPr bwMode="auto">
          <a:xfrm>
            <a:off x="4497388" y="44100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00" name="Line 20"/>
          <p:cNvSpPr>
            <a:spLocks noChangeShapeType="1"/>
          </p:cNvSpPr>
          <p:nvPr/>
        </p:nvSpPr>
        <p:spPr bwMode="auto">
          <a:xfrm flipV="1">
            <a:off x="4483100" y="43545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01" name="Line 21"/>
          <p:cNvSpPr>
            <a:spLocks noChangeShapeType="1"/>
          </p:cNvSpPr>
          <p:nvPr/>
        </p:nvSpPr>
        <p:spPr bwMode="auto">
          <a:xfrm flipV="1">
            <a:off x="4540250" y="43545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02" name="Rectangle 22"/>
          <p:cNvSpPr>
            <a:spLocks noChangeArrowheads="1"/>
          </p:cNvSpPr>
          <p:nvPr/>
        </p:nvSpPr>
        <p:spPr bwMode="auto">
          <a:xfrm>
            <a:off x="6380163" y="4549775"/>
            <a:ext cx="90487" cy="130175"/>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03" name="Rectangle 23"/>
          <p:cNvSpPr>
            <a:spLocks noChangeArrowheads="1"/>
          </p:cNvSpPr>
          <p:nvPr/>
        </p:nvSpPr>
        <p:spPr bwMode="auto">
          <a:xfrm>
            <a:off x="6289675" y="4568825"/>
            <a:ext cx="88900" cy="111125"/>
          </a:xfrm>
          <a:prstGeom prst="rect">
            <a:avLst/>
          </a:prstGeom>
          <a:solidFill>
            <a:srgbClr val="0303B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04" name="Rectangle 24"/>
          <p:cNvSpPr>
            <a:spLocks noChangeArrowheads="1"/>
          </p:cNvSpPr>
          <p:nvPr/>
        </p:nvSpPr>
        <p:spPr bwMode="auto">
          <a:xfrm>
            <a:off x="6308725" y="4657725"/>
            <a:ext cx="85725" cy="25400"/>
          </a:xfrm>
          <a:prstGeom prst="rect">
            <a:avLst/>
          </a:prstGeom>
          <a:solidFill>
            <a:srgbClr val="0303B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05" name="Freeform 25"/>
          <p:cNvSpPr>
            <a:spLocks/>
          </p:cNvSpPr>
          <p:nvPr/>
        </p:nvSpPr>
        <p:spPr bwMode="auto">
          <a:xfrm>
            <a:off x="6378575" y="4556125"/>
            <a:ext cx="23813" cy="131763"/>
          </a:xfrm>
          <a:custGeom>
            <a:avLst/>
            <a:gdLst>
              <a:gd name="T0" fmla="*/ 14 w 15"/>
              <a:gd name="T1" fmla="*/ 82 h 83"/>
              <a:gd name="T2" fmla="*/ 12 w 15"/>
              <a:gd name="T3" fmla="*/ 76 h 83"/>
              <a:gd name="T4" fmla="*/ 10 w 15"/>
              <a:gd name="T5" fmla="*/ 70 h 83"/>
              <a:gd name="T6" fmla="*/ 4 w 15"/>
              <a:gd name="T7" fmla="*/ 66 h 83"/>
              <a:gd name="T8" fmla="*/ 2 w 15"/>
              <a:gd name="T9" fmla="*/ 60 h 83"/>
              <a:gd name="T10" fmla="*/ 0 w 15"/>
              <a:gd name="T11" fmla="*/ 54 h 83"/>
              <a:gd name="T12" fmla="*/ 2 w 15"/>
              <a:gd name="T13" fmla="*/ 48 h 83"/>
              <a:gd name="T14" fmla="*/ 6 w 15"/>
              <a:gd name="T15" fmla="*/ 42 h 83"/>
              <a:gd name="T16" fmla="*/ 8 w 15"/>
              <a:gd name="T17" fmla="*/ 36 h 83"/>
              <a:gd name="T18" fmla="*/ 10 w 15"/>
              <a:gd name="T19" fmla="*/ 30 h 83"/>
              <a:gd name="T20" fmla="*/ 8 w 15"/>
              <a:gd name="T21" fmla="*/ 24 h 83"/>
              <a:gd name="T22" fmla="*/ 10 w 15"/>
              <a:gd name="T23" fmla="*/ 18 h 83"/>
              <a:gd name="T24" fmla="*/ 12 w 15"/>
              <a:gd name="T25" fmla="*/ 12 h 83"/>
              <a:gd name="T26" fmla="*/ 8 w 15"/>
              <a:gd name="T27" fmla="*/ 6 h 83"/>
              <a:gd name="T28" fmla="*/ 6 w 15"/>
              <a:gd name="T29" fmla="*/ 0 h 83"/>
              <a:gd name="T30" fmla="*/ 4 w 15"/>
              <a:gd name="T31" fmla="*/ 52 h 83"/>
              <a:gd name="T32" fmla="*/ 4 w 15"/>
              <a:gd name="T33" fmla="*/ 5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83">
                <a:moveTo>
                  <a:pt x="14" y="82"/>
                </a:moveTo>
                <a:lnTo>
                  <a:pt x="12" y="76"/>
                </a:lnTo>
                <a:lnTo>
                  <a:pt x="10" y="70"/>
                </a:lnTo>
                <a:lnTo>
                  <a:pt x="4" y="66"/>
                </a:lnTo>
                <a:lnTo>
                  <a:pt x="2" y="60"/>
                </a:lnTo>
                <a:lnTo>
                  <a:pt x="0" y="54"/>
                </a:lnTo>
                <a:lnTo>
                  <a:pt x="2" y="48"/>
                </a:lnTo>
                <a:lnTo>
                  <a:pt x="6" y="42"/>
                </a:lnTo>
                <a:lnTo>
                  <a:pt x="8" y="36"/>
                </a:lnTo>
                <a:lnTo>
                  <a:pt x="10" y="30"/>
                </a:lnTo>
                <a:lnTo>
                  <a:pt x="8" y="24"/>
                </a:lnTo>
                <a:lnTo>
                  <a:pt x="10" y="18"/>
                </a:lnTo>
                <a:lnTo>
                  <a:pt x="12" y="12"/>
                </a:lnTo>
                <a:lnTo>
                  <a:pt x="8" y="6"/>
                </a:lnTo>
                <a:lnTo>
                  <a:pt x="6" y="0"/>
                </a:lnTo>
                <a:lnTo>
                  <a:pt x="4" y="52"/>
                </a:lnTo>
                <a:lnTo>
                  <a:pt x="4" y="5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3306" name="Rectangle 26"/>
          <p:cNvSpPr>
            <a:spLocks noChangeArrowheads="1"/>
          </p:cNvSpPr>
          <p:nvPr/>
        </p:nvSpPr>
        <p:spPr bwMode="auto">
          <a:xfrm>
            <a:off x="6376988" y="4614863"/>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07" name="Line 27"/>
          <p:cNvSpPr>
            <a:spLocks noChangeShapeType="1"/>
          </p:cNvSpPr>
          <p:nvPr/>
        </p:nvSpPr>
        <p:spPr bwMode="auto">
          <a:xfrm>
            <a:off x="6383338" y="4608513"/>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08" name="Line 28"/>
          <p:cNvSpPr>
            <a:spLocks noChangeShapeType="1"/>
          </p:cNvSpPr>
          <p:nvPr/>
        </p:nvSpPr>
        <p:spPr bwMode="auto">
          <a:xfrm>
            <a:off x="6383338" y="4662488"/>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09" name="Line 29"/>
          <p:cNvSpPr>
            <a:spLocks noChangeShapeType="1"/>
          </p:cNvSpPr>
          <p:nvPr/>
        </p:nvSpPr>
        <p:spPr bwMode="auto">
          <a:xfrm flipV="1">
            <a:off x="6369050" y="4606925"/>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10" name="Line 30"/>
          <p:cNvSpPr>
            <a:spLocks noChangeShapeType="1"/>
          </p:cNvSpPr>
          <p:nvPr/>
        </p:nvSpPr>
        <p:spPr bwMode="auto">
          <a:xfrm flipV="1">
            <a:off x="6426200" y="4606925"/>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11" name="Rectangle 31"/>
          <p:cNvSpPr>
            <a:spLocks noChangeArrowheads="1"/>
          </p:cNvSpPr>
          <p:nvPr/>
        </p:nvSpPr>
        <p:spPr bwMode="auto">
          <a:xfrm>
            <a:off x="1924050" y="1795463"/>
            <a:ext cx="133350" cy="109537"/>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12" name="Rectangle 32"/>
          <p:cNvSpPr>
            <a:spLocks noChangeArrowheads="1"/>
          </p:cNvSpPr>
          <p:nvPr/>
        </p:nvSpPr>
        <p:spPr bwMode="auto">
          <a:xfrm>
            <a:off x="5772150" y="2776538"/>
            <a:ext cx="171450" cy="131762"/>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13" name="Rectangle 33"/>
          <p:cNvSpPr>
            <a:spLocks noChangeArrowheads="1"/>
          </p:cNvSpPr>
          <p:nvPr/>
        </p:nvSpPr>
        <p:spPr bwMode="auto">
          <a:xfrm>
            <a:off x="5294313" y="2309813"/>
            <a:ext cx="163512" cy="134937"/>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14" name="Rectangle 34"/>
          <p:cNvSpPr>
            <a:spLocks noChangeArrowheads="1"/>
          </p:cNvSpPr>
          <p:nvPr/>
        </p:nvSpPr>
        <p:spPr bwMode="auto">
          <a:xfrm>
            <a:off x="3717925" y="3109913"/>
            <a:ext cx="163513" cy="142875"/>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15" name="Rectangle 35"/>
          <p:cNvSpPr>
            <a:spLocks noChangeArrowheads="1"/>
          </p:cNvSpPr>
          <p:nvPr/>
        </p:nvSpPr>
        <p:spPr bwMode="auto">
          <a:xfrm>
            <a:off x="7100888" y="34194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16" name="Line 36"/>
          <p:cNvSpPr>
            <a:spLocks noChangeShapeType="1"/>
          </p:cNvSpPr>
          <p:nvPr/>
        </p:nvSpPr>
        <p:spPr bwMode="auto">
          <a:xfrm>
            <a:off x="7107238" y="34131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17" name="Line 37"/>
          <p:cNvSpPr>
            <a:spLocks noChangeShapeType="1"/>
          </p:cNvSpPr>
          <p:nvPr/>
        </p:nvSpPr>
        <p:spPr bwMode="auto">
          <a:xfrm>
            <a:off x="7107238" y="34671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18" name="Line 38"/>
          <p:cNvSpPr>
            <a:spLocks noChangeShapeType="1"/>
          </p:cNvSpPr>
          <p:nvPr/>
        </p:nvSpPr>
        <p:spPr bwMode="auto">
          <a:xfrm flipV="1">
            <a:off x="7092950" y="34115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19" name="Line 39"/>
          <p:cNvSpPr>
            <a:spLocks noChangeShapeType="1"/>
          </p:cNvSpPr>
          <p:nvPr/>
        </p:nvSpPr>
        <p:spPr bwMode="auto">
          <a:xfrm flipV="1">
            <a:off x="7150100" y="34115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20" name="Rectangle 40"/>
          <p:cNvSpPr>
            <a:spLocks noChangeArrowheads="1"/>
          </p:cNvSpPr>
          <p:nvPr/>
        </p:nvSpPr>
        <p:spPr bwMode="auto">
          <a:xfrm>
            <a:off x="7143750" y="35909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21" name="Line 41"/>
          <p:cNvSpPr>
            <a:spLocks noChangeShapeType="1"/>
          </p:cNvSpPr>
          <p:nvPr/>
        </p:nvSpPr>
        <p:spPr bwMode="auto">
          <a:xfrm>
            <a:off x="7150100" y="35845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22" name="Line 42"/>
          <p:cNvSpPr>
            <a:spLocks noChangeShapeType="1"/>
          </p:cNvSpPr>
          <p:nvPr/>
        </p:nvSpPr>
        <p:spPr bwMode="auto">
          <a:xfrm>
            <a:off x="7150100" y="36385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23" name="Line 43"/>
          <p:cNvSpPr>
            <a:spLocks noChangeShapeType="1"/>
          </p:cNvSpPr>
          <p:nvPr/>
        </p:nvSpPr>
        <p:spPr bwMode="auto">
          <a:xfrm flipV="1">
            <a:off x="7135813" y="35829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24" name="Line 44"/>
          <p:cNvSpPr>
            <a:spLocks noChangeShapeType="1"/>
          </p:cNvSpPr>
          <p:nvPr/>
        </p:nvSpPr>
        <p:spPr bwMode="auto">
          <a:xfrm flipV="1">
            <a:off x="7192963" y="35829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25" name="Rectangle 45"/>
          <p:cNvSpPr>
            <a:spLocks noChangeArrowheads="1"/>
          </p:cNvSpPr>
          <p:nvPr/>
        </p:nvSpPr>
        <p:spPr bwMode="auto">
          <a:xfrm>
            <a:off x="5548313" y="21145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26" name="Line 46"/>
          <p:cNvSpPr>
            <a:spLocks noChangeShapeType="1"/>
          </p:cNvSpPr>
          <p:nvPr/>
        </p:nvSpPr>
        <p:spPr bwMode="auto">
          <a:xfrm>
            <a:off x="5554663" y="21082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27" name="Line 47"/>
          <p:cNvSpPr>
            <a:spLocks noChangeShapeType="1"/>
          </p:cNvSpPr>
          <p:nvPr/>
        </p:nvSpPr>
        <p:spPr bwMode="auto">
          <a:xfrm>
            <a:off x="5554663" y="21621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28" name="Line 48"/>
          <p:cNvSpPr>
            <a:spLocks noChangeShapeType="1"/>
          </p:cNvSpPr>
          <p:nvPr/>
        </p:nvSpPr>
        <p:spPr bwMode="auto">
          <a:xfrm flipV="1">
            <a:off x="5540375" y="21066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29" name="Line 49"/>
          <p:cNvSpPr>
            <a:spLocks noChangeShapeType="1"/>
          </p:cNvSpPr>
          <p:nvPr/>
        </p:nvSpPr>
        <p:spPr bwMode="auto">
          <a:xfrm flipV="1">
            <a:off x="5597525" y="21066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30" name="Rectangle 50"/>
          <p:cNvSpPr>
            <a:spLocks noChangeArrowheads="1"/>
          </p:cNvSpPr>
          <p:nvPr/>
        </p:nvSpPr>
        <p:spPr bwMode="auto">
          <a:xfrm>
            <a:off x="5538788" y="18954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31" name="Line 51"/>
          <p:cNvSpPr>
            <a:spLocks noChangeShapeType="1"/>
          </p:cNvSpPr>
          <p:nvPr/>
        </p:nvSpPr>
        <p:spPr bwMode="auto">
          <a:xfrm>
            <a:off x="5545138" y="18891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32" name="Line 52"/>
          <p:cNvSpPr>
            <a:spLocks noChangeShapeType="1"/>
          </p:cNvSpPr>
          <p:nvPr/>
        </p:nvSpPr>
        <p:spPr bwMode="auto">
          <a:xfrm>
            <a:off x="5545138" y="19431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33" name="Line 53"/>
          <p:cNvSpPr>
            <a:spLocks noChangeShapeType="1"/>
          </p:cNvSpPr>
          <p:nvPr/>
        </p:nvSpPr>
        <p:spPr bwMode="auto">
          <a:xfrm flipV="1">
            <a:off x="5530850" y="18875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34" name="Line 54"/>
          <p:cNvSpPr>
            <a:spLocks noChangeShapeType="1"/>
          </p:cNvSpPr>
          <p:nvPr/>
        </p:nvSpPr>
        <p:spPr bwMode="auto">
          <a:xfrm flipV="1">
            <a:off x="5588000" y="18875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35" name="Rectangle 55"/>
          <p:cNvSpPr>
            <a:spLocks noChangeArrowheads="1"/>
          </p:cNvSpPr>
          <p:nvPr/>
        </p:nvSpPr>
        <p:spPr bwMode="auto">
          <a:xfrm>
            <a:off x="7924800" y="259080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36" name="Line 56"/>
          <p:cNvSpPr>
            <a:spLocks noChangeShapeType="1"/>
          </p:cNvSpPr>
          <p:nvPr/>
        </p:nvSpPr>
        <p:spPr bwMode="auto">
          <a:xfrm>
            <a:off x="7931150" y="25844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37" name="Line 57"/>
          <p:cNvSpPr>
            <a:spLocks noChangeShapeType="1"/>
          </p:cNvSpPr>
          <p:nvPr/>
        </p:nvSpPr>
        <p:spPr bwMode="auto">
          <a:xfrm>
            <a:off x="7931150" y="26384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38" name="Line 58"/>
          <p:cNvSpPr>
            <a:spLocks noChangeShapeType="1"/>
          </p:cNvSpPr>
          <p:nvPr/>
        </p:nvSpPr>
        <p:spPr bwMode="auto">
          <a:xfrm flipV="1">
            <a:off x="7916863" y="25828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39" name="Line 59"/>
          <p:cNvSpPr>
            <a:spLocks noChangeShapeType="1"/>
          </p:cNvSpPr>
          <p:nvPr/>
        </p:nvSpPr>
        <p:spPr bwMode="auto">
          <a:xfrm flipV="1">
            <a:off x="7974013" y="25828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40" name="Rectangle 60"/>
          <p:cNvSpPr>
            <a:spLocks noChangeArrowheads="1"/>
          </p:cNvSpPr>
          <p:nvPr/>
        </p:nvSpPr>
        <p:spPr bwMode="auto">
          <a:xfrm>
            <a:off x="7748588" y="27146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41" name="Line 61"/>
          <p:cNvSpPr>
            <a:spLocks noChangeShapeType="1"/>
          </p:cNvSpPr>
          <p:nvPr/>
        </p:nvSpPr>
        <p:spPr bwMode="auto">
          <a:xfrm>
            <a:off x="7754938" y="27082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42" name="Line 62"/>
          <p:cNvSpPr>
            <a:spLocks noChangeShapeType="1"/>
          </p:cNvSpPr>
          <p:nvPr/>
        </p:nvSpPr>
        <p:spPr bwMode="auto">
          <a:xfrm>
            <a:off x="7754938" y="27622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43" name="Line 63"/>
          <p:cNvSpPr>
            <a:spLocks noChangeShapeType="1"/>
          </p:cNvSpPr>
          <p:nvPr/>
        </p:nvSpPr>
        <p:spPr bwMode="auto">
          <a:xfrm flipV="1">
            <a:off x="7740650" y="27066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44" name="Line 64"/>
          <p:cNvSpPr>
            <a:spLocks noChangeShapeType="1"/>
          </p:cNvSpPr>
          <p:nvPr/>
        </p:nvSpPr>
        <p:spPr bwMode="auto">
          <a:xfrm flipV="1">
            <a:off x="7797800" y="27066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45" name="Rectangle 65"/>
          <p:cNvSpPr>
            <a:spLocks noChangeArrowheads="1"/>
          </p:cNvSpPr>
          <p:nvPr/>
        </p:nvSpPr>
        <p:spPr bwMode="auto">
          <a:xfrm>
            <a:off x="7596188" y="281940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46" name="Line 66"/>
          <p:cNvSpPr>
            <a:spLocks noChangeShapeType="1"/>
          </p:cNvSpPr>
          <p:nvPr/>
        </p:nvSpPr>
        <p:spPr bwMode="auto">
          <a:xfrm>
            <a:off x="7602538" y="28130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47" name="Line 67"/>
          <p:cNvSpPr>
            <a:spLocks noChangeShapeType="1"/>
          </p:cNvSpPr>
          <p:nvPr/>
        </p:nvSpPr>
        <p:spPr bwMode="auto">
          <a:xfrm>
            <a:off x="7602538" y="28670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48" name="Line 68"/>
          <p:cNvSpPr>
            <a:spLocks noChangeShapeType="1"/>
          </p:cNvSpPr>
          <p:nvPr/>
        </p:nvSpPr>
        <p:spPr bwMode="auto">
          <a:xfrm flipV="1">
            <a:off x="7588250" y="28114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49" name="Line 69"/>
          <p:cNvSpPr>
            <a:spLocks noChangeShapeType="1"/>
          </p:cNvSpPr>
          <p:nvPr/>
        </p:nvSpPr>
        <p:spPr bwMode="auto">
          <a:xfrm flipV="1">
            <a:off x="7645400" y="28114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50" name="Rectangle 70"/>
          <p:cNvSpPr>
            <a:spLocks noChangeArrowheads="1"/>
          </p:cNvSpPr>
          <p:nvPr/>
        </p:nvSpPr>
        <p:spPr bwMode="auto">
          <a:xfrm>
            <a:off x="7562850" y="26479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51" name="Line 71"/>
          <p:cNvSpPr>
            <a:spLocks noChangeShapeType="1"/>
          </p:cNvSpPr>
          <p:nvPr/>
        </p:nvSpPr>
        <p:spPr bwMode="auto">
          <a:xfrm>
            <a:off x="7569200" y="2641600"/>
            <a:ext cx="285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52" name="Line 72"/>
          <p:cNvSpPr>
            <a:spLocks noChangeShapeType="1"/>
          </p:cNvSpPr>
          <p:nvPr/>
        </p:nvSpPr>
        <p:spPr bwMode="auto">
          <a:xfrm>
            <a:off x="7569200" y="2695575"/>
            <a:ext cx="285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53" name="Line 73"/>
          <p:cNvSpPr>
            <a:spLocks noChangeShapeType="1"/>
          </p:cNvSpPr>
          <p:nvPr/>
        </p:nvSpPr>
        <p:spPr bwMode="auto">
          <a:xfrm flipV="1">
            <a:off x="7554913" y="2640013"/>
            <a:ext cx="0" cy="539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54" name="Line 74"/>
          <p:cNvSpPr>
            <a:spLocks noChangeShapeType="1"/>
          </p:cNvSpPr>
          <p:nvPr/>
        </p:nvSpPr>
        <p:spPr bwMode="auto">
          <a:xfrm flipV="1">
            <a:off x="7612063" y="2640013"/>
            <a:ext cx="0" cy="539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55" name="Rectangle 75"/>
          <p:cNvSpPr>
            <a:spLocks noChangeArrowheads="1"/>
          </p:cNvSpPr>
          <p:nvPr/>
        </p:nvSpPr>
        <p:spPr bwMode="auto">
          <a:xfrm>
            <a:off x="7177088" y="26479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56" name="Line 76"/>
          <p:cNvSpPr>
            <a:spLocks noChangeShapeType="1"/>
          </p:cNvSpPr>
          <p:nvPr/>
        </p:nvSpPr>
        <p:spPr bwMode="auto">
          <a:xfrm>
            <a:off x="7183438" y="26416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57" name="Line 77"/>
          <p:cNvSpPr>
            <a:spLocks noChangeShapeType="1"/>
          </p:cNvSpPr>
          <p:nvPr/>
        </p:nvSpPr>
        <p:spPr bwMode="auto">
          <a:xfrm>
            <a:off x="7183438" y="26955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58" name="Line 78"/>
          <p:cNvSpPr>
            <a:spLocks noChangeShapeType="1"/>
          </p:cNvSpPr>
          <p:nvPr/>
        </p:nvSpPr>
        <p:spPr bwMode="auto">
          <a:xfrm flipV="1">
            <a:off x="7169150" y="2640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59" name="Line 79"/>
          <p:cNvSpPr>
            <a:spLocks noChangeShapeType="1"/>
          </p:cNvSpPr>
          <p:nvPr/>
        </p:nvSpPr>
        <p:spPr bwMode="auto">
          <a:xfrm flipV="1">
            <a:off x="7226300" y="2640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60" name="Rectangle 80"/>
          <p:cNvSpPr>
            <a:spLocks noChangeArrowheads="1"/>
          </p:cNvSpPr>
          <p:nvPr/>
        </p:nvSpPr>
        <p:spPr bwMode="auto">
          <a:xfrm>
            <a:off x="6424613" y="26479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61" name="Line 81"/>
          <p:cNvSpPr>
            <a:spLocks noChangeShapeType="1"/>
          </p:cNvSpPr>
          <p:nvPr/>
        </p:nvSpPr>
        <p:spPr bwMode="auto">
          <a:xfrm>
            <a:off x="6430963" y="26416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62" name="Line 82"/>
          <p:cNvSpPr>
            <a:spLocks noChangeShapeType="1"/>
          </p:cNvSpPr>
          <p:nvPr/>
        </p:nvSpPr>
        <p:spPr bwMode="auto">
          <a:xfrm>
            <a:off x="6430963" y="26955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63" name="Line 83"/>
          <p:cNvSpPr>
            <a:spLocks noChangeShapeType="1"/>
          </p:cNvSpPr>
          <p:nvPr/>
        </p:nvSpPr>
        <p:spPr bwMode="auto">
          <a:xfrm flipV="1">
            <a:off x="6416675" y="2640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64" name="Line 84"/>
          <p:cNvSpPr>
            <a:spLocks noChangeShapeType="1"/>
          </p:cNvSpPr>
          <p:nvPr/>
        </p:nvSpPr>
        <p:spPr bwMode="auto">
          <a:xfrm flipV="1">
            <a:off x="6473825" y="2640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65" name="Rectangle 85"/>
          <p:cNvSpPr>
            <a:spLocks noChangeArrowheads="1"/>
          </p:cNvSpPr>
          <p:nvPr/>
        </p:nvSpPr>
        <p:spPr bwMode="auto">
          <a:xfrm>
            <a:off x="7486650" y="28765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66" name="Line 86"/>
          <p:cNvSpPr>
            <a:spLocks noChangeShapeType="1"/>
          </p:cNvSpPr>
          <p:nvPr/>
        </p:nvSpPr>
        <p:spPr bwMode="auto">
          <a:xfrm>
            <a:off x="7493000" y="28702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67" name="Line 87"/>
          <p:cNvSpPr>
            <a:spLocks noChangeShapeType="1"/>
          </p:cNvSpPr>
          <p:nvPr/>
        </p:nvSpPr>
        <p:spPr bwMode="auto">
          <a:xfrm>
            <a:off x="7493000" y="29241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68" name="Line 88"/>
          <p:cNvSpPr>
            <a:spLocks noChangeShapeType="1"/>
          </p:cNvSpPr>
          <p:nvPr/>
        </p:nvSpPr>
        <p:spPr bwMode="auto">
          <a:xfrm flipV="1">
            <a:off x="7478713" y="28686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69" name="Line 89"/>
          <p:cNvSpPr>
            <a:spLocks noChangeShapeType="1"/>
          </p:cNvSpPr>
          <p:nvPr/>
        </p:nvSpPr>
        <p:spPr bwMode="auto">
          <a:xfrm flipV="1">
            <a:off x="7535863" y="28686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70" name="Rectangle 90"/>
          <p:cNvSpPr>
            <a:spLocks noChangeArrowheads="1"/>
          </p:cNvSpPr>
          <p:nvPr/>
        </p:nvSpPr>
        <p:spPr bwMode="auto">
          <a:xfrm>
            <a:off x="5543550" y="266700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71" name="Line 91"/>
          <p:cNvSpPr>
            <a:spLocks noChangeShapeType="1"/>
          </p:cNvSpPr>
          <p:nvPr/>
        </p:nvSpPr>
        <p:spPr bwMode="auto">
          <a:xfrm>
            <a:off x="5549900" y="26606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72" name="Line 92"/>
          <p:cNvSpPr>
            <a:spLocks noChangeShapeType="1"/>
          </p:cNvSpPr>
          <p:nvPr/>
        </p:nvSpPr>
        <p:spPr bwMode="auto">
          <a:xfrm>
            <a:off x="5549900" y="27146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73" name="Line 93"/>
          <p:cNvSpPr>
            <a:spLocks noChangeShapeType="1"/>
          </p:cNvSpPr>
          <p:nvPr/>
        </p:nvSpPr>
        <p:spPr bwMode="auto">
          <a:xfrm flipV="1">
            <a:off x="5535613" y="26590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74" name="Line 94"/>
          <p:cNvSpPr>
            <a:spLocks noChangeShapeType="1"/>
          </p:cNvSpPr>
          <p:nvPr/>
        </p:nvSpPr>
        <p:spPr bwMode="auto">
          <a:xfrm flipV="1">
            <a:off x="5592763" y="26590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75" name="Rectangle 95"/>
          <p:cNvSpPr>
            <a:spLocks noChangeArrowheads="1"/>
          </p:cNvSpPr>
          <p:nvPr/>
        </p:nvSpPr>
        <p:spPr bwMode="auto">
          <a:xfrm>
            <a:off x="5495925" y="25050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76" name="Line 96"/>
          <p:cNvSpPr>
            <a:spLocks noChangeShapeType="1"/>
          </p:cNvSpPr>
          <p:nvPr/>
        </p:nvSpPr>
        <p:spPr bwMode="auto">
          <a:xfrm>
            <a:off x="5502275" y="24987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77" name="Line 97"/>
          <p:cNvSpPr>
            <a:spLocks noChangeShapeType="1"/>
          </p:cNvSpPr>
          <p:nvPr/>
        </p:nvSpPr>
        <p:spPr bwMode="auto">
          <a:xfrm>
            <a:off x="5502275" y="25527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78" name="Line 98"/>
          <p:cNvSpPr>
            <a:spLocks noChangeShapeType="1"/>
          </p:cNvSpPr>
          <p:nvPr/>
        </p:nvSpPr>
        <p:spPr bwMode="auto">
          <a:xfrm flipV="1">
            <a:off x="5487988" y="24971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79" name="Line 99"/>
          <p:cNvSpPr>
            <a:spLocks noChangeShapeType="1"/>
          </p:cNvSpPr>
          <p:nvPr/>
        </p:nvSpPr>
        <p:spPr bwMode="auto">
          <a:xfrm flipV="1">
            <a:off x="5545138" y="24971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80" name="Rectangle 100"/>
          <p:cNvSpPr>
            <a:spLocks noChangeArrowheads="1"/>
          </p:cNvSpPr>
          <p:nvPr/>
        </p:nvSpPr>
        <p:spPr bwMode="auto">
          <a:xfrm>
            <a:off x="7262813" y="29908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81" name="Line 101"/>
          <p:cNvSpPr>
            <a:spLocks noChangeShapeType="1"/>
          </p:cNvSpPr>
          <p:nvPr/>
        </p:nvSpPr>
        <p:spPr bwMode="auto">
          <a:xfrm>
            <a:off x="7269163" y="29845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82" name="Line 102"/>
          <p:cNvSpPr>
            <a:spLocks noChangeShapeType="1"/>
          </p:cNvSpPr>
          <p:nvPr/>
        </p:nvSpPr>
        <p:spPr bwMode="auto">
          <a:xfrm>
            <a:off x="7269163" y="30384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83" name="Line 103"/>
          <p:cNvSpPr>
            <a:spLocks noChangeShapeType="1"/>
          </p:cNvSpPr>
          <p:nvPr/>
        </p:nvSpPr>
        <p:spPr bwMode="auto">
          <a:xfrm flipV="1">
            <a:off x="7254875" y="29829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84" name="Line 104"/>
          <p:cNvSpPr>
            <a:spLocks noChangeShapeType="1"/>
          </p:cNvSpPr>
          <p:nvPr/>
        </p:nvSpPr>
        <p:spPr bwMode="auto">
          <a:xfrm flipV="1">
            <a:off x="7312025" y="29829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85" name="Rectangle 105"/>
          <p:cNvSpPr>
            <a:spLocks noChangeArrowheads="1"/>
          </p:cNvSpPr>
          <p:nvPr/>
        </p:nvSpPr>
        <p:spPr bwMode="auto">
          <a:xfrm>
            <a:off x="7167563" y="24669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86" name="Line 106"/>
          <p:cNvSpPr>
            <a:spLocks noChangeShapeType="1"/>
          </p:cNvSpPr>
          <p:nvPr/>
        </p:nvSpPr>
        <p:spPr bwMode="auto">
          <a:xfrm>
            <a:off x="7173913" y="24606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87" name="Line 107"/>
          <p:cNvSpPr>
            <a:spLocks noChangeShapeType="1"/>
          </p:cNvSpPr>
          <p:nvPr/>
        </p:nvSpPr>
        <p:spPr bwMode="auto">
          <a:xfrm>
            <a:off x="7173913" y="25146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88" name="Line 108"/>
          <p:cNvSpPr>
            <a:spLocks noChangeShapeType="1"/>
          </p:cNvSpPr>
          <p:nvPr/>
        </p:nvSpPr>
        <p:spPr bwMode="auto">
          <a:xfrm flipV="1">
            <a:off x="7159625" y="24590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89" name="Line 109"/>
          <p:cNvSpPr>
            <a:spLocks noChangeShapeType="1"/>
          </p:cNvSpPr>
          <p:nvPr/>
        </p:nvSpPr>
        <p:spPr bwMode="auto">
          <a:xfrm flipV="1">
            <a:off x="7216775" y="24590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90" name="Rectangle 110"/>
          <p:cNvSpPr>
            <a:spLocks noChangeArrowheads="1"/>
          </p:cNvSpPr>
          <p:nvPr/>
        </p:nvSpPr>
        <p:spPr bwMode="auto">
          <a:xfrm>
            <a:off x="1014413" y="228600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91" name="Line 111"/>
          <p:cNvSpPr>
            <a:spLocks noChangeShapeType="1"/>
          </p:cNvSpPr>
          <p:nvPr/>
        </p:nvSpPr>
        <p:spPr bwMode="auto">
          <a:xfrm>
            <a:off x="1020763" y="22796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92" name="Line 112"/>
          <p:cNvSpPr>
            <a:spLocks noChangeShapeType="1"/>
          </p:cNvSpPr>
          <p:nvPr/>
        </p:nvSpPr>
        <p:spPr bwMode="auto">
          <a:xfrm>
            <a:off x="1020763" y="23336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93" name="Line 113"/>
          <p:cNvSpPr>
            <a:spLocks noChangeShapeType="1"/>
          </p:cNvSpPr>
          <p:nvPr/>
        </p:nvSpPr>
        <p:spPr bwMode="auto">
          <a:xfrm flipV="1">
            <a:off x="1006475" y="22780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94" name="Line 114"/>
          <p:cNvSpPr>
            <a:spLocks noChangeShapeType="1"/>
          </p:cNvSpPr>
          <p:nvPr/>
        </p:nvSpPr>
        <p:spPr bwMode="auto">
          <a:xfrm flipV="1">
            <a:off x="1063625" y="22780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95" name="Rectangle 115"/>
          <p:cNvSpPr>
            <a:spLocks noChangeArrowheads="1"/>
          </p:cNvSpPr>
          <p:nvPr/>
        </p:nvSpPr>
        <p:spPr bwMode="auto">
          <a:xfrm>
            <a:off x="1233488" y="37909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96" name="Line 116"/>
          <p:cNvSpPr>
            <a:spLocks noChangeShapeType="1"/>
          </p:cNvSpPr>
          <p:nvPr/>
        </p:nvSpPr>
        <p:spPr bwMode="auto">
          <a:xfrm>
            <a:off x="1239838" y="37846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97" name="Line 117"/>
          <p:cNvSpPr>
            <a:spLocks noChangeShapeType="1"/>
          </p:cNvSpPr>
          <p:nvPr/>
        </p:nvSpPr>
        <p:spPr bwMode="auto">
          <a:xfrm>
            <a:off x="1239838" y="38385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98" name="Line 118"/>
          <p:cNvSpPr>
            <a:spLocks noChangeShapeType="1"/>
          </p:cNvSpPr>
          <p:nvPr/>
        </p:nvSpPr>
        <p:spPr bwMode="auto">
          <a:xfrm flipV="1">
            <a:off x="1225550" y="3783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99" name="Line 119"/>
          <p:cNvSpPr>
            <a:spLocks noChangeShapeType="1"/>
          </p:cNvSpPr>
          <p:nvPr/>
        </p:nvSpPr>
        <p:spPr bwMode="auto">
          <a:xfrm flipV="1">
            <a:off x="1282700" y="3783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00" name="Rectangle 120"/>
          <p:cNvSpPr>
            <a:spLocks noChangeArrowheads="1"/>
          </p:cNvSpPr>
          <p:nvPr/>
        </p:nvSpPr>
        <p:spPr bwMode="auto">
          <a:xfrm>
            <a:off x="876300" y="35528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01" name="Line 121"/>
          <p:cNvSpPr>
            <a:spLocks noChangeShapeType="1"/>
          </p:cNvSpPr>
          <p:nvPr/>
        </p:nvSpPr>
        <p:spPr bwMode="auto">
          <a:xfrm>
            <a:off x="882650" y="35464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02" name="Line 122"/>
          <p:cNvSpPr>
            <a:spLocks noChangeShapeType="1"/>
          </p:cNvSpPr>
          <p:nvPr/>
        </p:nvSpPr>
        <p:spPr bwMode="auto">
          <a:xfrm>
            <a:off x="882650" y="36004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03" name="Line 123"/>
          <p:cNvSpPr>
            <a:spLocks noChangeShapeType="1"/>
          </p:cNvSpPr>
          <p:nvPr/>
        </p:nvSpPr>
        <p:spPr bwMode="auto">
          <a:xfrm flipV="1">
            <a:off x="868363" y="35448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04" name="Line 124"/>
          <p:cNvSpPr>
            <a:spLocks noChangeShapeType="1"/>
          </p:cNvSpPr>
          <p:nvPr/>
        </p:nvSpPr>
        <p:spPr bwMode="auto">
          <a:xfrm flipV="1">
            <a:off x="925513" y="35448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05" name="Rectangle 125"/>
          <p:cNvSpPr>
            <a:spLocks noChangeArrowheads="1"/>
          </p:cNvSpPr>
          <p:nvPr/>
        </p:nvSpPr>
        <p:spPr bwMode="auto">
          <a:xfrm>
            <a:off x="738188" y="34766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06" name="Line 126"/>
          <p:cNvSpPr>
            <a:spLocks noChangeShapeType="1"/>
          </p:cNvSpPr>
          <p:nvPr/>
        </p:nvSpPr>
        <p:spPr bwMode="auto">
          <a:xfrm>
            <a:off x="744538" y="34702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07" name="Line 127"/>
          <p:cNvSpPr>
            <a:spLocks noChangeShapeType="1"/>
          </p:cNvSpPr>
          <p:nvPr/>
        </p:nvSpPr>
        <p:spPr bwMode="auto">
          <a:xfrm>
            <a:off x="744538" y="35242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08" name="Line 128"/>
          <p:cNvSpPr>
            <a:spLocks noChangeShapeType="1"/>
          </p:cNvSpPr>
          <p:nvPr/>
        </p:nvSpPr>
        <p:spPr bwMode="auto">
          <a:xfrm flipV="1">
            <a:off x="730250" y="34686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09" name="Line 129"/>
          <p:cNvSpPr>
            <a:spLocks noChangeShapeType="1"/>
          </p:cNvSpPr>
          <p:nvPr/>
        </p:nvSpPr>
        <p:spPr bwMode="auto">
          <a:xfrm flipV="1">
            <a:off x="787400" y="34686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10" name="Rectangle 130"/>
          <p:cNvSpPr>
            <a:spLocks noChangeArrowheads="1"/>
          </p:cNvSpPr>
          <p:nvPr/>
        </p:nvSpPr>
        <p:spPr bwMode="auto">
          <a:xfrm>
            <a:off x="400050" y="30003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11" name="Line 131"/>
          <p:cNvSpPr>
            <a:spLocks noChangeShapeType="1"/>
          </p:cNvSpPr>
          <p:nvPr/>
        </p:nvSpPr>
        <p:spPr bwMode="auto">
          <a:xfrm>
            <a:off x="406400" y="29940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12" name="Line 132"/>
          <p:cNvSpPr>
            <a:spLocks noChangeShapeType="1"/>
          </p:cNvSpPr>
          <p:nvPr/>
        </p:nvSpPr>
        <p:spPr bwMode="auto">
          <a:xfrm>
            <a:off x="406400" y="30480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13" name="Line 133"/>
          <p:cNvSpPr>
            <a:spLocks noChangeShapeType="1"/>
          </p:cNvSpPr>
          <p:nvPr/>
        </p:nvSpPr>
        <p:spPr bwMode="auto">
          <a:xfrm flipV="1">
            <a:off x="392113" y="29924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14" name="Line 134"/>
          <p:cNvSpPr>
            <a:spLocks noChangeShapeType="1"/>
          </p:cNvSpPr>
          <p:nvPr/>
        </p:nvSpPr>
        <p:spPr bwMode="auto">
          <a:xfrm flipV="1">
            <a:off x="449263" y="29924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15" name="Rectangle 135"/>
          <p:cNvSpPr>
            <a:spLocks noChangeArrowheads="1"/>
          </p:cNvSpPr>
          <p:nvPr/>
        </p:nvSpPr>
        <p:spPr bwMode="auto">
          <a:xfrm>
            <a:off x="1676400" y="22764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16" name="Line 136"/>
          <p:cNvSpPr>
            <a:spLocks noChangeShapeType="1"/>
          </p:cNvSpPr>
          <p:nvPr/>
        </p:nvSpPr>
        <p:spPr bwMode="auto">
          <a:xfrm>
            <a:off x="1682750" y="22701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17" name="Line 137"/>
          <p:cNvSpPr>
            <a:spLocks noChangeShapeType="1"/>
          </p:cNvSpPr>
          <p:nvPr/>
        </p:nvSpPr>
        <p:spPr bwMode="auto">
          <a:xfrm>
            <a:off x="1682750" y="23241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18" name="Line 138"/>
          <p:cNvSpPr>
            <a:spLocks noChangeShapeType="1"/>
          </p:cNvSpPr>
          <p:nvPr/>
        </p:nvSpPr>
        <p:spPr bwMode="auto">
          <a:xfrm flipV="1">
            <a:off x="1668463" y="22685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19" name="Line 139"/>
          <p:cNvSpPr>
            <a:spLocks noChangeShapeType="1"/>
          </p:cNvSpPr>
          <p:nvPr/>
        </p:nvSpPr>
        <p:spPr bwMode="auto">
          <a:xfrm flipV="1">
            <a:off x="1725613" y="22685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20" name="Rectangle 140"/>
          <p:cNvSpPr>
            <a:spLocks noChangeArrowheads="1"/>
          </p:cNvSpPr>
          <p:nvPr/>
        </p:nvSpPr>
        <p:spPr bwMode="auto">
          <a:xfrm>
            <a:off x="1114425" y="35718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21" name="Line 141"/>
          <p:cNvSpPr>
            <a:spLocks noChangeShapeType="1"/>
          </p:cNvSpPr>
          <p:nvPr/>
        </p:nvSpPr>
        <p:spPr bwMode="auto">
          <a:xfrm>
            <a:off x="1120775" y="35655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22" name="Line 142"/>
          <p:cNvSpPr>
            <a:spLocks noChangeShapeType="1"/>
          </p:cNvSpPr>
          <p:nvPr/>
        </p:nvSpPr>
        <p:spPr bwMode="auto">
          <a:xfrm>
            <a:off x="1120775" y="36195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23" name="Line 143"/>
          <p:cNvSpPr>
            <a:spLocks noChangeShapeType="1"/>
          </p:cNvSpPr>
          <p:nvPr/>
        </p:nvSpPr>
        <p:spPr bwMode="auto">
          <a:xfrm flipV="1">
            <a:off x="1106488" y="35639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24" name="Line 144"/>
          <p:cNvSpPr>
            <a:spLocks noChangeShapeType="1"/>
          </p:cNvSpPr>
          <p:nvPr/>
        </p:nvSpPr>
        <p:spPr bwMode="auto">
          <a:xfrm flipV="1">
            <a:off x="1163638" y="35639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25" name="Rectangle 145"/>
          <p:cNvSpPr>
            <a:spLocks noChangeArrowheads="1"/>
          </p:cNvSpPr>
          <p:nvPr/>
        </p:nvSpPr>
        <p:spPr bwMode="auto">
          <a:xfrm>
            <a:off x="962025" y="361950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26" name="Line 146"/>
          <p:cNvSpPr>
            <a:spLocks noChangeShapeType="1"/>
          </p:cNvSpPr>
          <p:nvPr/>
        </p:nvSpPr>
        <p:spPr bwMode="auto">
          <a:xfrm>
            <a:off x="968375" y="3613150"/>
            <a:ext cx="285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27" name="Line 147"/>
          <p:cNvSpPr>
            <a:spLocks noChangeShapeType="1"/>
          </p:cNvSpPr>
          <p:nvPr/>
        </p:nvSpPr>
        <p:spPr bwMode="auto">
          <a:xfrm>
            <a:off x="968375" y="3667125"/>
            <a:ext cx="285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28" name="Line 148"/>
          <p:cNvSpPr>
            <a:spLocks noChangeShapeType="1"/>
          </p:cNvSpPr>
          <p:nvPr/>
        </p:nvSpPr>
        <p:spPr bwMode="auto">
          <a:xfrm flipV="1">
            <a:off x="954088" y="3611563"/>
            <a:ext cx="0" cy="539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29" name="Line 149"/>
          <p:cNvSpPr>
            <a:spLocks noChangeShapeType="1"/>
          </p:cNvSpPr>
          <p:nvPr/>
        </p:nvSpPr>
        <p:spPr bwMode="auto">
          <a:xfrm flipV="1">
            <a:off x="1011238" y="3611563"/>
            <a:ext cx="0" cy="539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30" name="Rectangle 150"/>
          <p:cNvSpPr>
            <a:spLocks noChangeArrowheads="1"/>
          </p:cNvSpPr>
          <p:nvPr/>
        </p:nvSpPr>
        <p:spPr bwMode="auto">
          <a:xfrm>
            <a:off x="1295400" y="38766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31" name="Line 151"/>
          <p:cNvSpPr>
            <a:spLocks noChangeShapeType="1"/>
          </p:cNvSpPr>
          <p:nvPr/>
        </p:nvSpPr>
        <p:spPr bwMode="auto">
          <a:xfrm>
            <a:off x="1301750" y="38703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32" name="Line 152"/>
          <p:cNvSpPr>
            <a:spLocks noChangeShapeType="1"/>
          </p:cNvSpPr>
          <p:nvPr/>
        </p:nvSpPr>
        <p:spPr bwMode="auto">
          <a:xfrm>
            <a:off x="1301750" y="39243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33" name="Line 153"/>
          <p:cNvSpPr>
            <a:spLocks noChangeShapeType="1"/>
          </p:cNvSpPr>
          <p:nvPr/>
        </p:nvSpPr>
        <p:spPr bwMode="auto">
          <a:xfrm flipV="1">
            <a:off x="1287463" y="38687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34" name="Line 154"/>
          <p:cNvSpPr>
            <a:spLocks noChangeShapeType="1"/>
          </p:cNvSpPr>
          <p:nvPr/>
        </p:nvSpPr>
        <p:spPr bwMode="auto">
          <a:xfrm flipV="1">
            <a:off x="1344613" y="38687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35" name="Rectangle 155"/>
          <p:cNvSpPr>
            <a:spLocks noChangeArrowheads="1"/>
          </p:cNvSpPr>
          <p:nvPr/>
        </p:nvSpPr>
        <p:spPr bwMode="auto">
          <a:xfrm>
            <a:off x="666750" y="34099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36" name="Line 156"/>
          <p:cNvSpPr>
            <a:spLocks noChangeShapeType="1"/>
          </p:cNvSpPr>
          <p:nvPr/>
        </p:nvSpPr>
        <p:spPr bwMode="auto">
          <a:xfrm>
            <a:off x="673100" y="34036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37" name="Line 157"/>
          <p:cNvSpPr>
            <a:spLocks noChangeShapeType="1"/>
          </p:cNvSpPr>
          <p:nvPr/>
        </p:nvSpPr>
        <p:spPr bwMode="auto">
          <a:xfrm>
            <a:off x="673100" y="34575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38" name="Line 158"/>
          <p:cNvSpPr>
            <a:spLocks noChangeShapeType="1"/>
          </p:cNvSpPr>
          <p:nvPr/>
        </p:nvSpPr>
        <p:spPr bwMode="auto">
          <a:xfrm flipV="1">
            <a:off x="658813" y="3402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39" name="Line 159"/>
          <p:cNvSpPr>
            <a:spLocks noChangeShapeType="1"/>
          </p:cNvSpPr>
          <p:nvPr/>
        </p:nvSpPr>
        <p:spPr bwMode="auto">
          <a:xfrm flipV="1">
            <a:off x="715963" y="3402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40" name="Rectangle 160"/>
          <p:cNvSpPr>
            <a:spLocks noChangeArrowheads="1"/>
          </p:cNvSpPr>
          <p:nvPr/>
        </p:nvSpPr>
        <p:spPr bwMode="auto">
          <a:xfrm>
            <a:off x="8037513" y="2508250"/>
            <a:ext cx="71437" cy="52388"/>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41" name="Rectangle 161"/>
          <p:cNvSpPr>
            <a:spLocks noChangeArrowheads="1"/>
          </p:cNvSpPr>
          <p:nvPr/>
        </p:nvSpPr>
        <p:spPr bwMode="auto">
          <a:xfrm>
            <a:off x="8031163" y="2551113"/>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42" name="Line 162"/>
          <p:cNvSpPr>
            <a:spLocks noChangeShapeType="1"/>
          </p:cNvSpPr>
          <p:nvPr/>
        </p:nvSpPr>
        <p:spPr bwMode="auto">
          <a:xfrm>
            <a:off x="8037513" y="2544763"/>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43" name="Line 163"/>
          <p:cNvSpPr>
            <a:spLocks noChangeShapeType="1"/>
          </p:cNvSpPr>
          <p:nvPr/>
        </p:nvSpPr>
        <p:spPr bwMode="auto">
          <a:xfrm>
            <a:off x="8037513" y="2598738"/>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44" name="Line 164"/>
          <p:cNvSpPr>
            <a:spLocks noChangeShapeType="1"/>
          </p:cNvSpPr>
          <p:nvPr/>
        </p:nvSpPr>
        <p:spPr bwMode="auto">
          <a:xfrm flipV="1">
            <a:off x="8023225" y="2543175"/>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45" name="Line 165"/>
          <p:cNvSpPr>
            <a:spLocks noChangeShapeType="1"/>
          </p:cNvSpPr>
          <p:nvPr/>
        </p:nvSpPr>
        <p:spPr bwMode="auto">
          <a:xfrm flipV="1">
            <a:off x="8080375" y="2543175"/>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46" name="Rectangle 166"/>
          <p:cNvSpPr>
            <a:spLocks noChangeArrowheads="1"/>
          </p:cNvSpPr>
          <p:nvPr/>
        </p:nvSpPr>
        <p:spPr bwMode="auto">
          <a:xfrm>
            <a:off x="8001000" y="2633663"/>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47" name="Line 167"/>
          <p:cNvSpPr>
            <a:spLocks noChangeShapeType="1"/>
          </p:cNvSpPr>
          <p:nvPr/>
        </p:nvSpPr>
        <p:spPr bwMode="auto">
          <a:xfrm>
            <a:off x="8007350" y="2627313"/>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48" name="Line 168"/>
          <p:cNvSpPr>
            <a:spLocks noChangeShapeType="1"/>
          </p:cNvSpPr>
          <p:nvPr/>
        </p:nvSpPr>
        <p:spPr bwMode="auto">
          <a:xfrm>
            <a:off x="8007350" y="2681288"/>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49" name="Line 169"/>
          <p:cNvSpPr>
            <a:spLocks noChangeShapeType="1"/>
          </p:cNvSpPr>
          <p:nvPr/>
        </p:nvSpPr>
        <p:spPr bwMode="auto">
          <a:xfrm flipV="1">
            <a:off x="7993063" y="2625725"/>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50" name="Line 170"/>
          <p:cNvSpPr>
            <a:spLocks noChangeShapeType="1"/>
          </p:cNvSpPr>
          <p:nvPr/>
        </p:nvSpPr>
        <p:spPr bwMode="auto">
          <a:xfrm flipV="1">
            <a:off x="8050213" y="2625725"/>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51" name="Rectangle 171"/>
          <p:cNvSpPr>
            <a:spLocks noChangeArrowheads="1"/>
          </p:cNvSpPr>
          <p:nvPr/>
        </p:nvSpPr>
        <p:spPr bwMode="auto">
          <a:xfrm>
            <a:off x="7562850" y="28670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52" name="Line 172"/>
          <p:cNvSpPr>
            <a:spLocks noChangeShapeType="1"/>
          </p:cNvSpPr>
          <p:nvPr/>
        </p:nvSpPr>
        <p:spPr bwMode="auto">
          <a:xfrm>
            <a:off x="7569200" y="28606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53" name="Line 173"/>
          <p:cNvSpPr>
            <a:spLocks noChangeShapeType="1"/>
          </p:cNvSpPr>
          <p:nvPr/>
        </p:nvSpPr>
        <p:spPr bwMode="auto">
          <a:xfrm>
            <a:off x="7569200" y="29146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54" name="Line 174"/>
          <p:cNvSpPr>
            <a:spLocks noChangeShapeType="1"/>
          </p:cNvSpPr>
          <p:nvPr/>
        </p:nvSpPr>
        <p:spPr bwMode="auto">
          <a:xfrm flipV="1">
            <a:off x="7554913" y="28590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55" name="Line 175"/>
          <p:cNvSpPr>
            <a:spLocks noChangeShapeType="1"/>
          </p:cNvSpPr>
          <p:nvPr/>
        </p:nvSpPr>
        <p:spPr bwMode="auto">
          <a:xfrm flipV="1">
            <a:off x="7612063" y="28590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56" name="Rectangle 176"/>
          <p:cNvSpPr>
            <a:spLocks noChangeArrowheads="1"/>
          </p:cNvSpPr>
          <p:nvPr/>
        </p:nvSpPr>
        <p:spPr bwMode="auto">
          <a:xfrm>
            <a:off x="5581650" y="25241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57" name="Line 177"/>
          <p:cNvSpPr>
            <a:spLocks noChangeShapeType="1"/>
          </p:cNvSpPr>
          <p:nvPr/>
        </p:nvSpPr>
        <p:spPr bwMode="auto">
          <a:xfrm>
            <a:off x="5588000" y="25177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58" name="Line 178"/>
          <p:cNvSpPr>
            <a:spLocks noChangeShapeType="1"/>
          </p:cNvSpPr>
          <p:nvPr/>
        </p:nvSpPr>
        <p:spPr bwMode="auto">
          <a:xfrm>
            <a:off x="5588000" y="25717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59" name="Line 179"/>
          <p:cNvSpPr>
            <a:spLocks noChangeShapeType="1"/>
          </p:cNvSpPr>
          <p:nvPr/>
        </p:nvSpPr>
        <p:spPr bwMode="auto">
          <a:xfrm flipV="1">
            <a:off x="5573713" y="25161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60" name="Line 180"/>
          <p:cNvSpPr>
            <a:spLocks noChangeShapeType="1"/>
          </p:cNvSpPr>
          <p:nvPr/>
        </p:nvSpPr>
        <p:spPr bwMode="auto">
          <a:xfrm flipV="1">
            <a:off x="5630863" y="25161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61" name="Rectangle 181"/>
          <p:cNvSpPr>
            <a:spLocks noChangeArrowheads="1"/>
          </p:cNvSpPr>
          <p:nvPr/>
        </p:nvSpPr>
        <p:spPr bwMode="auto">
          <a:xfrm>
            <a:off x="6210300" y="30003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62" name="Line 182"/>
          <p:cNvSpPr>
            <a:spLocks noChangeShapeType="1"/>
          </p:cNvSpPr>
          <p:nvPr/>
        </p:nvSpPr>
        <p:spPr bwMode="auto">
          <a:xfrm>
            <a:off x="6216650" y="29940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63" name="Line 183"/>
          <p:cNvSpPr>
            <a:spLocks noChangeShapeType="1"/>
          </p:cNvSpPr>
          <p:nvPr/>
        </p:nvSpPr>
        <p:spPr bwMode="auto">
          <a:xfrm>
            <a:off x="6216650" y="30480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64" name="Line 184"/>
          <p:cNvSpPr>
            <a:spLocks noChangeShapeType="1"/>
          </p:cNvSpPr>
          <p:nvPr/>
        </p:nvSpPr>
        <p:spPr bwMode="auto">
          <a:xfrm flipV="1">
            <a:off x="6202363" y="29924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65" name="Line 185"/>
          <p:cNvSpPr>
            <a:spLocks noChangeShapeType="1"/>
          </p:cNvSpPr>
          <p:nvPr/>
        </p:nvSpPr>
        <p:spPr bwMode="auto">
          <a:xfrm flipV="1">
            <a:off x="6259513" y="29924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66" name="Rectangle 186"/>
          <p:cNvSpPr>
            <a:spLocks noChangeArrowheads="1"/>
          </p:cNvSpPr>
          <p:nvPr/>
        </p:nvSpPr>
        <p:spPr bwMode="auto">
          <a:xfrm>
            <a:off x="5924550" y="27908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67" name="Line 187"/>
          <p:cNvSpPr>
            <a:spLocks noChangeShapeType="1"/>
          </p:cNvSpPr>
          <p:nvPr/>
        </p:nvSpPr>
        <p:spPr bwMode="auto">
          <a:xfrm>
            <a:off x="5930900" y="27844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68" name="Line 188"/>
          <p:cNvSpPr>
            <a:spLocks noChangeShapeType="1"/>
          </p:cNvSpPr>
          <p:nvPr/>
        </p:nvSpPr>
        <p:spPr bwMode="auto">
          <a:xfrm>
            <a:off x="5930900" y="28384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69" name="Line 189"/>
          <p:cNvSpPr>
            <a:spLocks noChangeShapeType="1"/>
          </p:cNvSpPr>
          <p:nvPr/>
        </p:nvSpPr>
        <p:spPr bwMode="auto">
          <a:xfrm flipV="1">
            <a:off x="5916613" y="27828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70" name="Line 190"/>
          <p:cNvSpPr>
            <a:spLocks noChangeShapeType="1"/>
          </p:cNvSpPr>
          <p:nvPr/>
        </p:nvSpPr>
        <p:spPr bwMode="auto">
          <a:xfrm flipV="1">
            <a:off x="5973763" y="27828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71" name="Rectangle 191"/>
          <p:cNvSpPr>
            <a:spLocks noChangeArrowheads="1"/>
          </p:cNvSpPr>
          <p:nvPr/>
        </p:nvSpPr>
        <p:spPr bwMode="auto">
          <a:xfrm>
            <a:off x="8043863" y="2457450"/>
            <a:ext cx="71437" cy="52388"/>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72" name="Rectangle 192"/>
          <p:cNvSpPr>
            <a:spLocks noChangeArrowheads="1"/>
          </p:cNvSpPr>
          <p:nvPr/>
        </p:nvSpPr>
        <p:spPr bwMode="auto">
          <a:xfrm>
            <a:off x="8053388" y="2438400"/>
            <a:ext cx="71437" cy="52388"/>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73" name="Rectangle 193"/>
          <p:cNvSpPr>
            <a:spLocks noChangeArrowheads="1"/>
          </p:cNvSpPr>
          <p:nvPr/>
        </p:nvSpPr>
        <p:spPr bwMode="auto">
          <a:xfrm>
            <a:off x="8104188" y="2517775"/>
            <a:ext cx="71437" cy="52388"/>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74" name="Rectangle 194"/>
          <p:cNvSpPr>
            <a:spLocks noChangeArrowheads="1"/>
          </p:cNvSpPr>
          <p:nvPr/>
        </p:nvSpPr>
        <p:spPr bwMode="auto">
          <a:xfrm>
            <a:off x="8091488" y="2473325"/>
            <a:ext cx="71437" cy="52388"/>
          </a:xfrm>
          <a:prstGeom prst="rect">
            <a:avLst/>
          </a:prstGeom>
          <a:solidFill>
            <a:srgbClr val="67676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75" name="Rectangle 195"/>
          <p:cNvSpPr>
            <a:spLocks noChangeArrowheads="1"/>
          </p:cNvSpPr>
          <p:nvPr/>
        </p:nvSpPr>
        <p:spPr bwMode="auto">
          <a:xfrm>
            <a:off x="8093075" y="2425700"/>
            <a:ext cx="41275" cy="57150"/>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76" name="Line 196"/>
          <p:cNvSpPr>
            <a:spLocks noChangeShapeType="1"/>
          </p:cNvSpPr>
          <p:nvPr/>
        </p:nvSpPr>
        <p:spPr bwMode="auto">
          <a:xfrm>
            <a:off x="8089900" y="2428875"/>
            <a:ext cx="6032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77" name="Freeform 197"/>
          <p:cNvSpPr>
            <a:spLocks/>
          </p:cNvSpPr>
          <p:nvPr/>
        </p:nvSpPr>
        <p:spPr bwMode="auto">
          <a:xfrm>
            <a:off x="8147050" y="2454275"/>
            <a:ext cx="36513" cy="80963"/>
          </a:xfrm>
          <a:custGeom>
            <a:avLst/>
            <a:gdLst>
              <a:gd name="T0" fmla="*/ 0 w 23"/>
              <a:gd name="T1" fmla="*/ 0 h 51"/>
              <a:gd name="T2" fmla="*/ 2 w 23"/>
              <a:gd name="T3" fmla="*/ 8 h 51"/>
              <a:gd name="T4" fmla="*/ 4 w 23"/>
              <a:gd name="T5" fmla="*/ 14 h 51"/>
              <a:gd name="T6" fmla="*/ 8 w 23"/>
              <a:gd name="T7" fmla="*/ 20 h 51"/>
              <a:gd name="T8" fmla="*/ 12 w 23"/>
              <a:gd name="T9" fmla="*/ 26 h 51"/>
              <a:gd name="T10" fmla="*/ 14 w 23"/>
              <a:gd name="T11" fmla="*/ 32 h 51"/>
              <a:gd name="T12" fmla="*/ 18 w 23"/>
              <a:gd name="T13" fmla="*/ 38 h 51"/>
              <a:gd name="T14" fmla="*/ 20 w 23"/>
              <a:gd name="T15" fmla="*/ 44 h 51"/>
              <a:gd name="T16" fmla="*/ 22 w 23"/>
              <a:gd name="T17" fmla="*/ 5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51">
                <a:moveTo>
                  <a:pt x="0" y="0"/>
                </a:moveTo>
                <a:lnTo>
                  <a:pt x="2" y="8"/>
                </a:lnTo>
                <a:lnTo>
                  <a:pt x="4" y="14"/>
                </a:lnTo>
                <a:lnTo>
                  <a:pt x="8" y="20"/>
                </a:lnTo>
                <a:lnTo>
                  <a:pt x="12" y="26"/>
                </a:lnTo>
                <a:lnTo>
                  <a:pt x="14" y="32"/>
                </a:lnTo>
                <a:lnTo>
                  <a:pt x="18" y="38"/>
                </a:lnTo>
                <a:lnTo>
                  <a:pt x="20" y="44"/>
                </a:lnTo>
                <a:lnTo>
                  <a:pt x="22" y="5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3478" name="Rectangle 198"/>
          <p:cNvSpPr>
            <a:spLocks noChangeArrowheads="1"/>
          </p:cNvSpPr>
          <p:nvPr/>
        </p:nvSpPr>
        <p:spPr bwMode="auto">
          <a:xfrm>
            <a:off x="8151813" y="2538413"/>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79" name="Line 199"/>
          <p:cNvSpPr>
            <a:spLocks noChangeShapeType="1"/>
          </p:cNvSpPr>
          <p:nvPr/>
        </p:nvSpPr>
        <p:spPr bwMode="auto">
          <a:xfrm>
            <a:off x="8158163" y="2532063"/>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80" name="Line 200"/>
          <p:cNvSpPr>
            <a:spLocks noChangeShapeType="1"/>
          </p:cNvSpPr>
          <p:nvPr/>
        </p:nvSpPr>
        <p:spPr bwMode="auto">
          <a:xfrm>
            <a:off x="8158163" y="2586038"/>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81" name="Line 201"/>
          <p:cNvSpPr>
            <a:spLocks noChangeShapeType="1"/>
          </p:cNvSpPr>
          <p:nvPr/>
        </p:nvSpPr>
        <p:spPr bwMode="auto">
          <a:xfrm flipV="1">
            <a:off x="8143875" y="2530475"/>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82" name="Line 202"/>
          <p:cNvSpPr>
            <a:spLocks noChangeShapeType="1"/>
          </p:cNvSpPr>
          <p:nvPr/>
        </p:nvSpPr>
        <p:spPr bwMode="auto">
          <a:xfrm flipV="1">
            <a:off x="8201025" y="2530475"/>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83" name="Rectangle 203"/>
          <p:cNvSpPr>
            <a:spLocks noChangeArrowheads="1"/>
          </p:cNvSpPr>
          <p:nvPr/>
        </p:nvSpPr>
        <p:spPr bwMode="auto">
          <a:xfrm>
            <a:off x="8088313" y="2484438"/>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84" name="Line 204"/>
          <p:cNvSpPr>
            <a:spLocks noChangeShapeType="1"/>
          </p:cNvSpPr>
          <p:nvPr/>
        </p:nvSpPr>
        <p:spPr bwMode="auto">
          <a:xfrm>
            <a:off x="8094663" y="2478088"/>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85" name="Line 205"/>
          <p:cNvSpPr>
            <a:spLocks noChangeShapeType="1"/>
          </p:cNvSpPr>
          <p:nvPr/>
        </p:nvSpPr>
        <p:spPr bwMode="auto">
          <a:xfrm>
            <a:off x="8094663" y="2532063"/>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86" name="Line 206"/>
          <p:cNvSpPr>
            <a:spLocks noChangeShapeType="1"/>
          </p:cNvSpPr>
          <p:nvPr/>
        </p:nvSpPr>
        <p:spPr bwMode="auto">
          <a:xfrm flipV="1">
            <a:off x="8080375" y="2476500"/>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87" name="Line 207"/>
          <p:cNvSpPr>
            <a:spLocks noChangeShapeType="1"/>
          </p:cNvSpPr>
          <p:nvPr/>
        </p:nvSpPr>
        <p:spPr bwMode="auto">
          <a:xfrm flipV="1">
            <a:off x="8137525" y="2476500"/>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88" name="Line 208"/>
          <p:cNvSpPr>
            <a:spLocks noChangeShapeType="1"/>
          </p:cNvSpPr>
          <p:nvPr/>
        </p:nvSpPr>
        <p:spPr bwMode="auto">
          <a:xfrm>
            <a:off x="5343525" y="23209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89" name="Rectangle 209"/>
          <p:cNvSpPr>
            <a:spLocks noChangeArrowheads="1"/>
          </p:cNvSpPr>
          <p:nvPr/>
        </p:nvSpPr>
        <p:spPr bwMode="auto">
          <a:xfrm>
            <a:off x="1000125" y="3629025"/>
            <a:ext cx="155575" cy="130175"/>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90" name="Rectangle 210"/>
          <p:cNvSpPr>
            <a:spLocks noChangeArrowheads="1"/>
          </p:cNvSpPr>
          <p:nvPr/>
        </p:nvSpPr>
        <p:spPr bwMode="auto">
          <a:xfrm>
            <a:off x="6010275" y="3651250"/>
            <a:ext cx="193675" cy="195263"/>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91" name="Rectangle 211"/>
          <p:cNvSpPr>
            <a:spLocks noChangeArrowheads="1"/>
          </p:cNvSpPr>
          <p:nvPr/>
        </p:nvSpPr>
        <p:spPr bwMode="auto">
          <a:xfrm>
            <a:off x="7597775" y="2638425"/>
            <a:ext cx="95250" cy="160338"/>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92" name="Rectangle 212"/>
          <p:cNvSpPr>
            <a:spLocks noChangeArrowheads="1"/>
          </p:cNvSpPr>
          <p:nvPr/>
        </p:nvSpPr>
        <p:spPr bwMode="auto">
          <a:xfrm>
            <a:off x="7691438" y="2765425"/>
            <a:ext cx="134937" cy="147638"/>
          </a:xfrm>
          <a:prstGeom prst="rect">
            <a:avLst/>
          </a:prstGeom>
          <a:solidFill>
            <a:srgbClr val="0303B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93" name="Rectangle 213"/>
          <p:cNvSpPr>
            <a:spLocks noChangeArrowheads="1"/>
          </p:cNvSpPr>
          <p:nvPr/>
        </p:nvSpPr>
        <p:spPr bwMode="auto">
          <a:xfrm>
            <a:off x="977900" y="3746500"/>
            <a:ext cx="104775" cy="111125"/>
          </a:xfrm>
          <a:prstGeom prst="rect">
            <a:avLst/>
          </a:prstGeom>
          <a:solidFill>
            <a:srgbClr val="0303B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94" name="Rectangle 214"/>
          <p:cNvSpPr>
            <a:spLocks noChangeArrowheads="1"/>
          </p:cNvSpPr>
          <p:nvPr/>
        </p:nvSpPr>
        <p:spPr bwMode="auto">
          <a:xfrm>
            <a:off x="1098550" y="3749675"/>
            <a:ext cx="38100" cy="50800"/>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95" name="Rectangle 215"/>
          <p:cNvSpPr>
            <a:spLocks noChangeArrowheads="1"/>
          </p:cNvSpPr>
          <p:nvPr/>
        </p:nvSpPr>
        <p:spPr bwMode="auto">
          <a:xfrm>
            <a:off x="1041400" y="3717925"/>
            <a:ext cx="38100" cy="50800"/>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96" name="Rectangle 216"/>
          <p:cNvSpPr>
            <a:spLocks noChangeArrowheads="1"/>
          </p:cNvSpPr>
          <p:nvPr/>
        </p:nvSpPr>
        <p:spPr bwMode="auto">
          <a:xfrm>
            <a:off x="977900" y="3733800"/>
            <a:ext cx="88900" cy="111125"/>
          </a:xfrm>
          <a:prstGeom prst="rect">
            <a:avLst/>
          </a:prstGeom>
          <a:solidFill>
            <a:srgbClr val="0303B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97" name="Rectangle 217"/>
          <p:cNvSpPr>
            <a:spLocks noChangeArrowheads="1"/>
          </p:cNvSpPr>
          <p:nvPr/>
        </p:nvSpPr>
        <p:spPr bwMode="auto">
          <a:xfrm>
            <a:off x="1054100" y="3781425"/>
            <a:ext cx="88900" cy="111125"/>
          </a:xfrm>
          <a:prstGeom prst="rect">
            <a:avLst/>
          </a:prstGeom>
          <a:solidFill>
            <a:srgbClr val="0303B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498" name="Freeform 218"/>
          <p:cNvSpPr>
            <a:spLocks/>
          </p:cNvSpPr>
          <p:nvPr/>
        </p:nvSpPr>
        <p:spPr bwMode="auto">
          <a:xfrm>
            <a:off x="962025" y="3717925"/>
            <a:ext cx="106363" cy="26988"/>
          </a:xfrm>
          <a:custGeom>
            <a:avLst/>
            <a:gdLst>
              <a:gd name="T0" fmla="*/ 0 w 67"/>
              <a:gd name="T1" fmla="*/ 0 h 17"/>
              <a:gd name="T2" fmla="*/ 30 w 67"/>
              <a:gd name="T3" fmla="*/ 6 h 17"/>
              <a:gd name="T4" fmla="*/ 30 w 67"/>
              <a:gd name="T5" fmla="*/ 6 h 17"/>
              <a:gd name="T6" fmla="*/ 66 w 67"/>
              <a:gd name="T7" fmla="*/ 16 h 17"/>
            </a:gdLst>
            <a:ahLst/>
            <a:cxnLst>
              <a:cxn ang="0">
                <a:pos x="T0" y="T1"/>
              </a:cxn>
              <a:cxn ang="0">
                <a:pos x="T2" y="T3"/>
              </a:cxn>
              <a:cxn ang="0">
                <a:pos x="T4" y="T5"/>
              </a:cxn>
              <a:cxn ang="0">
                <a:pos x="T6" y="T7"/>
              </a:cxn>
            </a:cxnLst>
            <a:rect l="0" t="0" r="r" b="b"/>
            <a:pathLst>
              <a:path w="67" h="17">
                <a:moveTo>
                  <a:pt x="0" y="0"/>
                </a:moveTo>
                <a:lnTo>
                  <a:pt x="30" y="6"/>
                </a:lnTo>
                <a:lnTo>
                  <a:pt x="30" y="6"/>
                </a:lnTo>
                <a:lnTo>
                  <a:pt x="66" y="1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3499" name="Rectangle 219"/>
          <p:cNvSpPr>
            <a:spLocks noChangeArrowheads="1"/>
          </p:cNvSpPr>
          <p:nvPr/>
        </p:nvSpPr>
        <p:spPr bwMode="auto">
          <a:xfrm>
            <a:off x="1054100" y="3759200"/>
            <a:ext cx="44450" cy="44450"/>
          </a:xfrm>
          <a:prstGeom prst="rect">
            <a:avLst/>
          </a:prstGeom>
          <a:solidFill>
            <a:srgbClr val="0303B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00" name="Freeform 220"/>
          <p:cNvSpPr>
            <a:spLocks/>
          </p:cNvSpPr>
          <p:nvPr/>
        </p:nvSpPr>
        <p:spPr bwMode="auto">
          <a:xfrm>
            <a:off x="1016000" y="3733800"/>
            <a:ext cx="150813" cy="87313"/>
          </a:xfrm>
          <a:custGeom>
            <a:avLst/>
            <a:gdLst>
              <a:gd name="T0" fmla="*/ 0 w 95"/>
              <a:gd name="T1" fmla="*/ 0 h 55"/>
              <a:gd name="T2" fmla="*/ 10 w 95"/>
              <a:gd name="T3" fmla="*/ 0 h 55"/>
              <a:gd name="T4" fmla="*/ 16 w 95"/>
              <a:gd name="T5" fmla="*/ 2 h 55"/>
              <a:gd name="T6" fmla="*/ 22 w 95"/>
              <a:gd name="T7" fmla="*/ 4 h 55"/>
              <a:gd name="T8" fmla="*/ 28 w 95"/>
              <a:gd name="T9" fmla="*/ 8 h 55"/>
              <a:gd name="T10" fmla="*/ 34 w 95"/>
              <a:gd name="T11" fmla="*/ 12 h 55"/>
              <a:gd name="T12" fmla="*/ 40 w 95"/>
              <a:gd name="T13" fmla="*/ 14 h 55"/>
              <a:gd name="T14" fmla="*/ 46 w 95"/>
              <a:gd name="T15" fmla="*/ 18 h 55"/>
              <a:gd name="T16" fmla="*/ 52 w 95"/>
              <a:gd name="T17" fmla="*/ 22 h 55"/>
              <a:gd name="T18" fmla="*/ 58 w 95"/>
              <a:gd name="T19" fmla="*/ 26 h 55"/>
              <a:gd name="T20" fmla="*/ 64 w 95"/>
              <a:gd name="T21" fmla="*/ 28 h 55"/>
              <a:gd name="T22" fmla="*/ 70 w 95"/>
              <a:gd name="T23" fmla="*/ 32 h 55"/>
              <a:gd name="T24" fmla="*/ 76 w 95"/>
              <a:gd name="T25" fmla="*/ 34 h 55"/>
              <a:gd name="T26" fmla="*/ 82 w 95"/>
              <a:gd name="T27" fmla="*/ 38 h 55"/>
              <a:gd name="T28" fmla="*/ 84 w 95"/>
              <a:gd name="T29" fmla="*/ 44 h 55"/>
              <a:gd name="T30" fmla="*/ 88 w 95"/>
              <a:gd name="T31" fmla="*/ 50 h 55"/>
              <a:gd name="T32" fmla="*/ 94 w 95"/>
              <a:gd name="T33" fmla="*/ 5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55">
                <a:moveTo>
                  <a:pt x="0" y="0"/>
                </a:moveTo>
                <a:lnTo>
                  <a:pt x="10" y="0"/>
                </a:lnTo>
                <a:lnTo>
                  <a:pt x="16" y="2"/>
                </a:lnTo>
                <a:lnTo>
                  <a:pt x="22" y="4"/>
                </a:lnTo>
                <a:lnTo>
                  <a:pt x="28" y="8"/>
                </a:lnTo>
                <a:lnTo>
                  <a:pt x="34" y="12"/>
                </a:lnTo>
                <a:lnTo>
                  <a:pt x="40" y="14"/>
                </a:lnTo>
                <a:lnTo>
                  <a:pt x="46" y="18"/>
                </a:lnTo>
                <a:lnTo>
                  <a:pt x="52" y="22"/>
                </a:lnTo>
                <a:lnTo>
                  <a:pt x="58" y="26"/>
                </a:lnTo>
                <a:lnTo>
                  <a:pt x="64" y="28"/>
                </a:lnTo>
                <a:lnTo>
                  <a:pt x="70" y="32"/>
                </a:lnTo>
                <a:lnTo>
                  <a:pt x="76" y="34"/>
                </a:lnTo>
                <a:lnTo>
                  <a:pt x="82" y="38"/>
                </a:lnTo>
                <a:lnTo>
                  <a:pt x="84" y="44"/>
                </a:lnTo>
                <a:lnTo>
                  <a:pt x="88" y="50"/>
                </a:lnTo>
                <a:lnTo>
                  <a:pt x="94" y="5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3501" name="Rectangle 221"/>
          <p:cNvSpPr>
            <a:spLocks noChangeArrowheads="1"/>
          </p:cNvSpPr>
          <p:nvPr/>
        </p:nvSpPr>
        <p:spPr bwMode="auto">
          <a:xfrm>
            <a:off x="1076325" y="36798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02" name="Line 222"/>
          <p:cNvSpPr>
            <a:spLocks noChangeShapeType="1"/>
          </p:cNvSpPr>
          <p:nvPr/>
        </p:nvSpPr>
        <p:spPr bwMode="auto">
          <a:xfrm>
            <a:off x="1082675" y="36734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03" name="Line 223"/>
          <p:cNvSpPr>
            <a:spLocks noChangeShapeType="1"/>
          </p:cNvSpPr>
          <p:nvPr/>
        </p:nvSpPr>
        <p:spPr bwMode="auto">
          <a:xfrm>
            <a:off x="1082675" y="37274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04" name="Line 224"/>
          <p:cNvSpPr>
            <a:spLocks noChangeShapeType="1"/>
          </p:cNvSpPr>
          <p:nvPr/>
        </p:nvSpPr>
        <p:spPr bwMode="auto">
          <a:xfrm flipV="1">
            <a:off x="1068388" y="36718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05" name="Line 225"/>
          <p:cNvSpPr>
            <a:spLocks noChangeShapeType="1"/>
          </p:cNvSpPr>
          <p:nvPr/>
        </p:nvSpPr>
        <p:spPr bwMode="auto">
          <a:xfrm flipV="1">
            <a:off x="1125538" y="36718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06" name="Rectangle 226"/>
          <p:cNvSpPr>
            <a:spLocks noChangeArrowheads="1"/>
          </p:cNvSpPr>
          <p:nvPr/>
        </p:nvSpPr>
        <p:spPr bwMode="auto">
          <a:xfrm>
            <a:off x="6108700" y="373380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07" name="Line 227"/>
          <p:cNvSpPr>
            <a:spLocks noChangeShapeType="1"/>
          </p:cNvSpPr>
          <p:nvPr/>
        </p:nvSpPr>
        <p:spPr bwMode="auto">
          <a:xfrm>
            <a:off x="6115050" y="37274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08" name="Line 228"/>
          <p:cNvSpPr>
            <a:spLocks noChangeShapeType="1"/>
          </p:cNvSpPr>
          <p:nvPr/>
        </p:nvSpPr>
        <p:spPr bwMode="auto">
          <a:xfrm>
            <a:off x="6115050" y="37814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09" name="Line 229"/>
          <p:cNvSpPr>
            <a:spLocks noChangeShapeType="1"/>
          </p:cNvSpPr>
          <p:nvPr/>
        </p:nvSpPr>
        <p:spPr bwMode="auto">
          <a:xfrm flipV="1">
            <a:off x="6100763" y="37258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10" name="Line 230"/>
          <p:cNvSpPr>
            <a:spLocks noChangeShapeType="1"/>
          </p:cNvSpPr>
          <p:nvPr/>
        </p:nvSpPr>
        <p:spPr bwMode="auto">
          <a:xfrm flipV="1">
            <a:off x="6157913" y="37258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11" name="Rectangle 231"/>
          <p:cNvSpPr>
            <a:spLocks noChangeArrowheads="1"/>
          </p:cNvSpPr>
          <p:nvPr/>
        </p:nvSpPr>
        <p:spPr bwMode="auto">
          <a:xfrm>
            <a:off x="962025" y="36163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12" name="Line 232"/>
          <p:cNvSpPr>
            <a:spLocks noChangeShapeType="1"/>
          </p:cNvSpPr>
          <p:nvPr/>
        </p:nvSpPr>
        <p:spPr bwMode="auto">
          <a:xfrm>
            <a:off x="968375" y="36099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13" name="Line 233"/>
          <p:cNvSpPr>
            <a:spLocks noChangeShapeType="1"/>
          </p:cNvSpPr>
          <p:nvPr/>
        </p:nvSpPr>
        <p:spPr bwMode="auto">
          <a:xfrm>
            <a:off x="968375" y="36639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14" name="Line 234"/>
          <p:cNvSpPr>
            <a:spLocks noChangeShapeType="1"/>
          </p:cNvSpPr>
          <p:nvPr/>
        </p:nvSpPr>
        <p:spPr bwMode="auto">
          <a:xfrm flipV="1">
            <a:off x="954088" y="36083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15" name="Line 235"/>
          <p:cNvSpPr>
            <a:spLocks noChangeShapeType="1"/>
          </p:cNvSpPr>
          <p:nvPr/>
        </p:nvSpPr>
        <p:spPr bwMode="auto">
          <a:xfrm flipV="1">
            <a:off x="1011238" y="36083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16" name="Rectangle 236"/>
          <p:cNvSpPr>
            <a:spLocks noChangeArrowheads="1"/>
          </p:cNvSpPr>
          <p:nvPr/>
        </p:nvSpPr>
        <p:spPr bwMode="auto">
          <a:xfrm>
            <a:off x="1133475" y="373697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17" name="Line 237"/>
          <p:cNvSpPr>
            <a:spLocks noChangeShapeType="1"/>
          </p:cNvSpPr>
          <p:nvPr/>
        </p:nvSpPr>
        <p:spPr bwMode="auto">
          <a:xfrm>
            <a:off x="1139825" y="37306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18" name="Line 238"/>
          <p:cNvSpPr>
            <a:spLocks noChangeShapeType="1"/>
          </p:cNvSpPr>
          <p:nvPr/>
        </p:nvSpPr>
        <p:spPr bwMode="auto">
          <a:xfrm>
            <a:off x="1139825" y="37846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19" name="Line 239"/>
          <p:cNvSpPr>
            <a:spLocks noChangeShapeType="1"/>
          </p:cNvSpPr>
          <p:nvPr/>
        </p:nvSpPr>
        <p:spPr bwMode="auto">
          <a:xfrm flipV="1">
            <a:off x="1125538" y="37290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20" name="Line 240"/>
          <p:cNvSpPr>
            <a:spLocks noChangeShapeType="1"/>
          </p:cNvSpPr>
          <p:nvPr/>
        </p:nvSpPr>
        <p:spPr bwMode="auto">
          <a:xfrm flipV="1">
            <a:off x="1182688" y="37290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21" name="Rectangle 241"/>
          <p:cNvSpPr>
            <a:spLocks noChangeArrowheads="1"/>
          </p:cNvSpPr>
          <p:nvPr/>
        </p:nvSpPr>
        <p:spPr bwMode="auto">
          <a:xfrm>
            <a:off x="7673975" y="2667000"/>
            <a:ext cx="60325" cy="101600"/>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22" name="Line 242"/>
          <p:cNvSpPr>
            <a:spLocks noChangeShapeType="1"/>
          </p:cNvSpPr>
          <p:nvPr/>
        </p:nvSpPr>
        <p:spPr bwMode="auto">
          <a:xfrm>
            <a:off x="7591425" y="2632075"/>
            <a:ext cx="114300" cy="31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23" name="Rectangle 243"/>
          <p:cNvSpPr>
            <a:spLocks noChangeArrowheads="1"/>
          </p:cNvSpPr>
          <p:nvPr/>
        </p:nvSpPr>
        <p:spPr bwMode="auto">
          <a:xfrm>
            <a:off x="7588250" y="27273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24" name="Line 244"/>
          <p:cNvSpPr>
            <a:spLocks noChangeShapeType="1"/>
          </p:cNvSpPr>
          <p:nvPr/>
        </p:nvSpPr>
        <p:spPr bwMode="auto">
          <a:xfrm>
            <a:off x="7594600" y="27209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25" name="Line 245"/>
          <p:cNvSpPr>
            <a:spLocks noChangeShapeType="1"/>
          </p:cNvSpPr>
          <p:nvPr/>
        </p:nvSpPr>
        <p:spPr bwMode="auto">
          <a:xfrm>
            <a:off x="7594600" y="27749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26" name="Line 246"/>
          <p:cNvSpPr>
            <a:spLocks noChangeShapeType="1"/>
          </p:cNvSpPr>
          <p:nvPr/>
        </p:nvSpPr>
        <p:spPr bwMode="auto">
          <a:xfrm flipV="1">
            <a:off x="7580313" y="27193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27" name="Line 247"/>
          <p:cNvSpPr>
            <a:spLocks noChangeShapeType="1"/>
          </p:cNvSpPr>
          <p:nvPr/>
        </p:nvSpPr>
        <p:spPr bwMode="auto">
          <a:xfrm flipV="1">
            <a:off x="7637463" y="27193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28" name="Rectangle 248"/>
          <p:cNvSpPr>
            <a:spLocks noChangeArrowheads="1"/>
          </p:cNvSpPr>
          <p:nvPr/>
        </p:nvSpPr>
        <p:spPr bwMode="auto">
          <a:xfrm>
            <a:off x="7562850" y="26479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29" name="Line 249"/>
          <p:cNvSpPr>
            <a:spLocks noChangeShapeType="1"/>
          </p:cNvSpPr>
          <p:nvPr/>
        </p:nvSpPr>
        <p:spPr bwMode="auto">
          <a:xfrm>
            <a:off x="7569200" y="26416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30" name="Line 250"/>
          <p:cNvSpPr>
            <a:spLocks noChangeShapeType="1"/>
          </p:cNvSpPr>
          <p:nvPr/>
        </p:nvSpPr>
        <p:spPr bwMode="auto">
          <a:xfrm>
            <a:off x="7569200" y="26955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31" name="Line 251"/>
          <p:cNvSpPr>
            <a:spLocks noChangeShapeType="1"/>
          </p:cNvSpPr>
          <p:nvPr/>
        </p:nvSpPr>
        <p:spPr bwMode="auto">
          <a:xfrm flipV="1">
            <a:off x="7554913" y="2640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32" name="Line 252"/>
          <p:cNvSpPr>
            <a:spLocks noChangeShapeType="1"/>
          </p:cNvSpPr>
          <p:nvPr/>
        </p:nvSpPr>
        <p:spPr bwMode="auto">
          <a:xfrm flipV="1">
            <a:off x="7612063" y="26400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33" name="Rectangle 253"/>
          <p:cNvSpPr>
            <a:spLocks noChangeArrowheads="1"/>
          </p:cNvSpPr>
          <p:nvPr/>
        </p:nvSpPr>
        <p:spPr bwMode="auto">
          <a:xfrm>
            <a:off x="7870825" y="268605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34" name="Line 254"/>
          <p:cNvSpPr>
            <a:spLocks noChangeShapeType="1"/>
          </p:cNvSpPr>
          <p:nvPr/>
        </p:nvSpPr>
        <p:spPr bwMode="auto">
          <a:xfrm>
            <a:off x="7877175" y="26797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35" name="Line 255"/>
          <p:cNvSpPr>
            <a:spLocks noChangeShapeType="1"/>
          </p:cNvSpPr>
          <p:nvPr/>
        </p:nvSpPr>
        <p:spPr bwMode="auto">
          <a:xfrm>
            <a:off x="7877175" y="27336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36" name="Line 256"/>
          <p:cNvSpPr>
            <a:spLocks noChangeShapeType="1"/>
          </p:cNvSpPr>
          <p:nvPr/>
        </p:nvSpPr>
        <p:spPr bwMode="auto">
          <a:xfrm flipV="1">
            <a:off x="7862888" y="26781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37" name="Line 257"/>
          <p:cNvSpPr>
            <a:spLocks noChangeShapeType="1"/>
          </p:cNvSpPr>
          <p:nvPr/>
        </p:nvSpPr>
        <p:spPr bwMode="auto">
          <a:xfrm flipV="1">
            <a:off x="7920038" y="267811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38" name="Rectangle 258"/>
          <p:cNvSpPr>
            <a:spLocks noChangeArrowheads="1"/>
          </p:cNvSpPr>
          <p:nvPr/>
        </p:nvSpPr>
        <p:spPr bwMode="auto">
          <a:xfrm>
            <a:off x="7667625" y="27019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39" name="Line 259"/>
          <p:cNvSpPr>
            <a:spLocks noChangeShapeType="1"/>
          </p:cNvSpPr>
          <p:nvPr/>
        </p:nvSpPr>
        <p:spPr bwMode="auto">
          <a:xfrm>
            <a:off x="7673975" y="2695575"/>
            <a:ext cx="444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40" name="Line 260"/>
          <p:cNvSpPr>
            <a:spLocks noChangeShapeType="1"/>
          </p:cNvSpPr>
          <p:nvPr/>
        </p:nvSpPr>
        <p:spPr bwMode="auto">
          <a:xfrm>
            <a:off x="7673975" y="27495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41" name="Line 261"/>
          <p:cNvSpPr>
            <a:spLocks noChangeShapeType="1"/>
          </p:cNvSpPr>
          <p:nvPr/>
        </p:nvSpPr>
        <p:spPr bwMode="auto">
          <a:xfrm flipV="1">
            <a:off x="7659688" y="26939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42" name="Line 262"/>
          <p:cNvSpPr>
            <a:spLocks noChangeShapeType="1"/>
          </p:cNvSpPr>
          <p:nvPr/>
        </p:nvSpPr>
        <p:spPr bwMode="auto">
          <a:xfrm flipV="1">
            <a:off x="7716838" y="26939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43" name="Rectangle 263"/>
          <p:cNvSpPr>
            <a:spLocks noChangeArrowheads="1"/>
          </p:cNvSpPr>
          <p:nvPr/>
        </p:nvSpPr>
        <p:spPr bwMode="auto">
          <a:xfrm>
            <a:off x="7400925" y="294640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44" name="Line 264"/>
          <p:cNvSpPr>
            <a:spLocks noChangeShapeType="1"/>
          </p:cNvSpPr>
          <p:nvPr/>
        </p:nvSpPr>
        <p:spPr bwMode="auto">
          <a:xfrm>
            <a:off x="7407275" y="29400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45" name="Line 265"/>
          <p:cNvSpPr>
            <a:spLocks noChangeShapeType="1"/>
          </p:cNvSpPr>
          <p:nvPr/>
        </p:nvSpPr>
        <p:spPr bwMode="auto">
          <a:xfrm>
            <a:off x="7407275" y="29940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46" name="Line 266"/>
          <p:cNvSpPr>
            <a:spLocks noChangeShapeType="1"/>
          </p:cNvSpPr>
          <p:nvPr/>
        </p:nvSpPr>
        <p:spPr bwMode="auto">
          <a:xfrm flipV="1">
            <a:off x="7392988" y="29384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47" name="Line 267"/>
          <p:cNvSpPr>
            <a:spLocks noChangeShapeType="1"/>
          </p:cNvSpPr>
          <p:nvPr/>
        </p:nvSpPr>
        <p:spPr bwMode="auto">
          <a:xfrm flipV="1">
            <a:off x="7450138" y="29384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48" name="Rectangle 268"/>
          <p:cNvSpPr>
            <a:spLocks noChangeArrowheads="1"/>
          </p:cNvSpPr>
          <p:nvPr/>
        </p:nvSpPr>
        <p:spPr bwMode="auto">
          <a:xfrm>
            <a:off x="7705725" y="2641600"/>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49" name="Line 269"/>
          <p:cNvSpPr>
            <a:spLocks noChangeShapeType="1"/>
          </p:cNvSpPr>
          <p:nvPr/>
        </p:nvSpPr>
        <p:spPr bwMode="auto">
          <a:xfrm>
            <a:off x="7712075" y="26352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50" name="Line 270"/>
          <p:cNvSpPr>
            <a:spLocks noChangeShapeType="1"/>
          </p:cNvSpPr>
          <p:nvPr/>
        </p:nvSpPr>
        <p:spPr bwMode="auto">
          <a:xfrm>
            <a:off x="7712075" y="26892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51" name="Line 271"/>
          <p:cNvSpPr>
            <a:spLocks noChangeShapeType="1"/>
          </p:cNvSpPr>
          <p:nvPr/>
        </p:nvSpPr>
        <p:spPr bwMode="auto">
          <a:xfrm flipV="1">
            <a:off x="7697788" y="26336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52" name="Line 272"/>
          <p:cNvSpPr>
            <a:spLocks noChangeShapeType="1"/>
          </p:cNvSpPr>
          <p:nvPr/>
        </p:nvSpPr>
        <p:spPr bwMode="auto">
          <a:xfrm flipV="1">
            <a:off x="7754938" y="2633663"/>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53" name="Rectangle 273"/>
          <p:cNvSpPr>
            <a:spLocks noChangeArrowheads="1"/>
          </p:cNvSpPr>
          <p:nvPr/>
        </p:nvSpPr>
        <p:spPr bwMode="auto">
          <a:xfrm>
            <a:off x="7673975" y="2765425"/>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54" name="Line 274"/>
          <p:cNvSpPr>
            <a:spLocks noChangeShapeType="1"/>
          </p:cNvSpPr>
          <p:nvPr/>
        </p:nvSpPr>
        <p:spPr bwMode="auto">
          <a:xfrm>
            <a:off x="7680325" y="275907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55" name="Line 275"/>
          <p:cNvSpPr>
            <a:spLocks noChangeShapeType="1"/>
          </p:cNvSpPr>
          <p:nvPr/>
        </p:nvSpPr>
        <p:spPr bwMode="auto">
          <a:xfrm>
            <a:off x="7680325" y="281305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56" name="Line 276"/>
          <p:cNvSpPr>
            <a:spLocks noChangeShapeType="1"/>
          </p:cNvSpPr>
          <p:nvPr/>
        </p:nvSpPr>
        <p:spPr bwMode="auto">
          <a:xfrm flipV="1">
            <a:off x="7666038" y="27574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57" name="Line 277"/>
          <p:cNvSpPr>
            <a:spLocks noChangeShapeType="1"/>
          </p:cNvSpPr>
          <p:nvPr/>
        </p:nvSpPr>
        <p:spPr bwMode="auto">
          <a:xfrm flipV="1">
            <a:off x="7723188" y="275748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58" name="Rectangle 278"/>
          <p:cNvSpPr>
            <a:spLocks noChangeArrowheads="1"/>
          </p:cNvSpPr>
          <p:nvPr/>
        </p:nvSpPr>
        <p:spPr bwMode="auto">
          <a:xfrm>
            <a:off x="7286625" y="4083050"/>
            <a:ext cx="1762125" cy="1365250"/>
          </a:xfrm>
          <a:prstGeom prst="rect">
            <a:avLst/>
          </a:prstGeom>
          <a:solidFill>
            <a:srgbClr val="0303B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59" name="Rectangle 279"/>
          <p:cNvSpPr>
            <a:spLocks noChangeArrowheads="1"/>
          </p:cNvSpPr>
          <p:nvPr/>
        </p:nvSpPr>
        <p:spPr bwMode="auto">
          <a:xfrm>
            <a:off x="5832475" y="2887663"/>
            <a:ext cx="25400" cy="109537"/>
          </a:xfrm>
          <a:prstGeom prst="rect">
            <a:avLst/>
          </a:prstGeom>
          <a:solidFill>
            <a:srgbClr val="7C7C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60" name="Rectangle 280"/>
          <p:cNvSpPr>
            <a:spLocks noChangeArrowheads="1"/>
          </p:cNvSpPr>
          <p:nvPr/>
        </p:nvSpPr>
        <p:spPr bwMode="auto">
          <a:xfrm>
            <a:off x="7651750" y="3962400"/>
            <a:ext cx="1292225" cy="584200"/>
          </a:xfrm>
          <a:prstGeom prst="rect">
            <a:avLst/>
          </a:prstGeom>
          <a:solidFill>
            <a:schemeClr val="bg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61" name="Rectangle 281"/>
          <p:cNvSpPr>
            <a:spLocks noChangeArrowheads="1"/>
          </p:cNvSpPr>
          <p:nvPr/>
        </p:nvSpPr>
        <p:spPr bwMode="auto">
          <a:xfrm>
            <a:off x="7767638" y="43021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62" name="Line 282"/>
          <p:cNvSpPr>
            <a:spLocks noChangeShapeType="1"/>
          </p:cNvSpPr>
          <p:nvPr/>
        </p:nvSpPr>
        <p:spPr bwMode="auto">
          <a:xfrm>
            <a:off x="7816850" y="4086225"/>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63" name="Line 283"/>
          <p:cNvSpPr>
            <a:spLocks noChangeShapeType="1"/>
          </p:cNvSpPr>
          <p:nvPr/>
        </p:nvSpPr>
        <p:spPr bwMode="auto">
          <a:xfrm>
            <a:off x="7816850" y="4140200"/>
            <a:ext cx="285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64" name="Line 284"/>
          <p:cNvSpPr>
            <a:spLocks noChangeShapeType="1"/>
          </p:cNvSpPr>
          <p:nvPr/>
        </p:nvSpPr>
        <p:spPr bwMode="auto">
          <a:xfrm flipV="1">
            <a:off x="7802563" y="4084638"/>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65" name="Line 285"/>
          <p:cNvSpPr>
            <a:spLocks noChangeShapeType="1"/>
          </p:cNvSpPr>
          <p:nvPr/>
        </p:nvSpPr>
        <p:spPr bwMode="auto">
          <a:xfrm flipV="1">
            <a:off x="7864475" y="4089400"/>
            <a:ext cx="0" cy="53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66" name="Rectangle 286"/>
          <p:cNvSpPr>
            <a:spLocks noChangeArrowheads="1"/>
          </p:cNvSpPr>
          <p:nvPr/>
        </p:nvSpPr>
        <p:spPr bwMode="auto">
          <a:xfrm>
            <a:off x="7810500" y="4090988"/>
            <a:ext cx="41275" cy="38100"/>
          </a:xfrm>
          <a:prstGeom prst="rect">
            <a:avLst/>
          </a:prstGeom>
          <a:solidFill>
            <a:srgbClr val="00DFC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67" name="Rectangle 287"/>
          <p:cNvSpPr>
            <a:spLocks noChangeArrowheads="1"/>
          </p:cNvSpPr>
          <p:nvPr/>
        </p:nvSpPr>
        <p:spPr bwMode="auto">
          <a:xfrm>
            <a:off x="7986713" y="3981450"/>
            <a:ext cx="8239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b="1">
                <a:solidFill>
                  <a:srgbClr val="000000"/>
                </a:solidFill>
              </a:rPr>
              <a:t>Customer</a:t>
            </a:r>
          </a:p>
        </p:txBody>
      </p:sp>
      <p:sp>
        <p:nvSpPr>
          <p:cNvPr id="353568" name="Rectangle 288"/>
          <p:cNvSpPr>
            <a:spLocks noChangeArrowheads="1"/>
          </p:cNvSpPr>
          <p:nvPr/>
        </p:nvSpPr>
        <p:spPr bwMode="auto">
          <a:xfrm>
            <a:off x="7986713" y="4232275"/>
            <a:ext cx="400050"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b="1">
                <a:solidFill>
                  <a:srgbClr val="000000"/>
                </a:solidFill>
              </a:rPr>
              <a:t>DC</a:t>
            </a:r>
          </a:p>
        </p:txBody>
      </p:sp>
      <p:sp>
        <p:nvSpPr>
          <p:cNvPr id="353569" name="Rectangle 289"/>
          <p:cNvSpPr>
            <a:spLocks noChangeArrowheads="1"/>
          </p:cNvSpPr>
          <p:nvPr/>
        </p:nvSpPr>
        <p:spPr bwMode="auto">
          <a:xfrm>
            <a:off x="6350" y="520700"/>
            <a:ext cx="9118600" cy="501650"/>
          </a:xfrm>
          <a:prstGeom prst="rect">
            <a:avLst/>
          </a:prstGeom>
          <a:solidFill>
            <a:srgbClr val="0000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70" name="Rectangle 290"/>
          <p:cNvSpPr>
            <a:spLocks noChangeArrowheads="1"/>
          </p:cNvSpPr>
          <p:nvPr/>
        </p:nvSpPr>
        <p:spPr bwMode="auto">
          <a:xfrm>
            <a:off x="1588" y="4763"/>
            <a:ext cx="9128125" cy="106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sz="3200" b="1">
                <a:solidFill>
                  <a:schemeClr val="bg2"/>
                </a:solidFill>
                <a:effectLst>
                  <a:outerShdw blurRad="38100" dist="38100" dir="2700000" algn="tl">
                    <a:srgbClr val="C0C0C0"/>
                  </a:outerShdw>
                </a:effectLst>
              </a:rPr>
              <a:t>Where inventory needs to be for a same day / next day order response time - typical results --&gt; 26 DCs</a:t>
            </a:r>
          </a:p>
        </p:txBody>
      </p:sp>
      <p:sp>
        <p:nvSpPr>
          <p:cNvPr id="353571" name="Rectangle 291"/>
          <p:cNvSpPr>
            <a:spLocks noChangeArrowheads="1"/>
          </p:cNvSpPr>
          <p:nvPr/>
        </p:nvSpPr>
        <p:spPr bwMode="auto">
          <a:xfrm>
            <a:off x="7043738" y="30575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72" name="Rectangle 292"/>
          <p:cNvSpPr>
            <a:spLocks noChangeArrowheads="1"/>
          </p:cNvSpPr>
          <p:nvPr/>
        </p:nvSpPr>
        <p:spPr bwMode="auto">
          <a:xfrm>
            <a:off x="909638" y="32861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73" name="Oval 293"/>
          <p:cNvSpPr>
            <a:spLocks noChangeArrowheads="1"/>
          </p:cNvSpPr>
          <p:nvPr/>
        </p:nvSpPr>
        <p:spPr bwMode="auto">
          <a:xfrm>
            <a:off x="679450" y="1196975"/>
            <a:ext cx="1019175" cy="1019175"/>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74" name="Oval 294"/>
          <p:cNvSpPr>
            <a:spLocks noChangeArrowheads="1"/>
          </p:cNvSpPr>
          <p:nvPr/>
        </p:nvSpPr>
        <p:spPr bwMode="auto">
          <a:xfrm>
            <a:off x="-155575" y="1270000"/>
            <a:ext cx="984250" cy="984250"/>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75" name="Rectangle 295"/>
          <p:cNvSpPr>
            <a:spLocks noChangeArrowheads="1"/>
          </p:cNvSpPr>
          <p:nvPr/>
        </p:nvSpPr>
        <p:spPr bwMode="auto">
          <a:xfrm>
            <a:off x="300038" y="166687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76" name="Rectangle 296"/>
          <p:cNvSpPr>
            <a:spLocks noChangeArrowheads="1"/>
          </p:cNvSpPr>
          <p:nvPr/>
        </p:nvSpPr>
        <p:spPr bwMode="auto">
          <a:xfrm>
            <a:off x="490538" y="30829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77" name="Rectangle 297"/>
          <p:cNvSpPr>
            <a:spLocks noChangeArrowheads="1"/>
          </p:cNvSpPr>
          <p:nvPr/>
        </p:nvSpPr>
        <p:spPr bwMode="auto">
          <a:xfrm>
            <a:off x="4071938" y="38449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78" name="Rectangle 298"/>
          <p:cNvSpPr>
            <a:spLocks noChangeArrowheads="1"/>
          </p:cNvSpPr>
          <p:nvPr/>
        </p:nvSpPr>
        <p:spPr bwMode="auto">
          <a:xfrm>
            <a:off x="3094038" y="29051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79" name="Rectangle 299"/>
          <p:cNvSpPr>
            <a:spLocks noChangeArrowheads="1"/>
          </p:cNvSpPr>
          <p:nvPr/>
        </p:nvSpPr>
        <p:spPr bwMode="auto">
          <a:xfrm>
            <a:off x="4795838" y="19907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80" name="Rectangle 300"/>
          <p:cNvSpPr>
            <a:spLocks noChangeArrowheads="1"/>
          </p:cNvSpPr>
          <p:nvPr/>
        </p:nvSpPr>
        <p:spPr bwMode="auto">
          <a:xfrm>
            <a:off x="6091238" y="37306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81" name="Rectangle 301"/>
          <p:cNvSpPr>
            <a:spLocks noChangeArrowheads="1"/>
          </p:cNvSpPr>
          <p:nvPr/>
        </p:nvSpPr>
        <p:spPr bwMode="auto">
          <a:xfrm>
            <a:off x="5494338" y="25368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82" name="Rectangle 302"/>
          <p:cNvSpPr>
            <a:spLocks noChangeArrowheads="1"/>
          </p:cNvSpPr>
          <p:nvPr/>
        </p:nvSpPr>
        <p:spPr bwMode="auto">
          <a:xfrm>
            <a:off x="4618038" y="29432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83" name="Rectangle 303"/>
          <p:cNvSpPr>
            <a:spLocks noChangeArrowheads="1"/>
          </p:cNvSpPr>
          <p:nvPr/>
        </p:nvSpPr>
        <p:spPr bwMode="auto">
          <a:xfrm>
            <a:off x="7653338" y="26130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84" name="Rectangle 304"/>
          <p:cNvSpPr>
            <a:spLocks noChangeArrowheads="1"/>
          </p:cNvSpPr>
          <p:nvPr/>
        </p:nvSpPr>
        <p:spPr bwMode="auto">
          <a:xfrm>
            <a:off x="6611938" y="46704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85" name="Oval 305"/>
          <p:cNvSpPr>
            <a:spLocks noChangeArrowheads="1"/>
          </p:cNvSpPr>
          <p:nvPr/>
        </p:nvSpPr>
        <p:spPr bwMode="auto">
          <a:xfrm>
            <a:off x="92075" y="2679700"/>
            <a:ext cx="984250" cy="984250"/>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86" name="Rectangle 306"/>
          <p:cNvSpPr>
            <a:spLocks noChangeArrowheads="1"/>
          </p:cNvSpPr>
          <p:nvPr/>
        </p:nvSpPr>
        <p:spPr bwMode="auto">
          <a:xfrm>
            <a:off x="1201738" y="36417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87" name="Rectangle 307"/>
          <p:cNvSpPr>
            <a:spLocks noChangeArrowheads="1"/>
          </p:cNvSpPr>
          <p:nvPr/>
        </p:nvSpPr>
        <p:spPr bwMode="auto">
          <a:xfrm>
            <a:off x="1163638" y="16478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88" name="Rectangle 308"/>
          <p:cNvSpPr>
            <a:spLocks noChangeArrowheads="1"/>
          </p:cNvSpPr>
          <p:nvPr/>
        </p:nvSpPr>
        <p:spPr bwMode="auto">
          <a:xfrm>
            <a:off x="2014538" y="38830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89" name="Rectangle 309"/>
          <p:cNvSpPr>
            <a:spLocks noChangeArrowheads="1"/>
          </p:cNvSpPr>
          <p:nvPr/>
        </p:nvSpPr>
        <p:spPr bwMode="auto">
          <a:xfrm>
            <a:off x="6205538" y="24225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90" name="Rectangle 310"/>
          <p:cNvSpPr>
            <a:spLocks noChangeArrowheads="1"/>
          </p:cNvSpPr>
          <p:nvPr/>
        </p:nvSpPr>
        <p:spPr bwMode="auto">
          <a:xfrm>
            <a:off x="6167438" y="29432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91" name="Rectangle 311"/>
          <p:cNvSpPr>
            <a:spLocks noChangeArrowheads="1"/>
          </p:cNvSpPr>
          <p:nvPr/>
        </p:nvSpPr>
        <p:spPr bwMode="auto">
          <a:xfrm>
            <a:off x="5240338" y="34893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92" name="Rectangle 312"/>
          <p:cNvSpPr>
            <a:spLocks noChangeArrowheads="1"/>
          </p:cNvSpPr>
          <p:nvPr/>
        </p:nvSpPr>
        <p:spPr bwMode="auto">
          <a:xfrm>
            <a:off x="6815138" y="26638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93" name="Rectangle 313"/>
          <p:cNvSpPr>
            <a:spLocks noChangeArrowheads="1"/>
          </p:cNvSpPr>
          <p:nvPr/>
        </p:nvSpPr>
        <p:spPr bwMode="auto">
          <a:xfrm>
            <a:off x="5202238" y="43402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94" name="Rectangle 314"/>
          <p:cNvSpPr>
            <a:spLocks noChangeArrowheads="1"/>
          </p:cNvSpPr>
          <p:nvPr/>
        </p:nvSpPr>
        <p:spPr bwMode="auto">
          <a:xfrm>
            <a:off x="5113338" y="29432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95" name="Rectangle 315"/>
          <p:cNvSpPr>
            <a:spLocks noChangeArrowheads="1"/>
          </p:cNvSpPr>
          <p:nvPr/>
        </p:nvSpPr>
        <p:spPr bwMode="auto">
          <a:xfrm>
            <a:off x="4414838" y="43402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96" name="Rectangle 316"/>
          <p:cNvSpPr>
            <a:spLocks noChangeArrowheads="1"/>
          </p:cNvSpPr>
          <p:nvPr/>
        </p:nvSpPr>
        <p:spPr bwMode="auto">
          <a:xfrm>
            <a:off x="7272338" y="28543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97" name="Rectangle 317"/>
          <p:cNvSpPr>
            <a:spLocks noChangeArrowheads="1"/>
          </p:cNvSpPr>
          <p:nvPr/>
        </p:nvSpPr>
        <p:spPr bwMode="auto">
          <a:xfrm>
            <a:off x="1938338" y="27654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98" name="Rectangle 318"/>
          <p:cNvSpPr>
            <a:spLocks noChangeArrowheads="1"/>
          </p:cNvSpPr>
          <p:nvPr/>
        </p:nvSpPr>
        <p:spPr bwMode="auto">
          <a:xfrm>
            <a:off x="6332538" y="43402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599" name="Rectangle 319"/>
          <p:cNvSpPr>
            <a:spLocks noChangeArrowheads="1"/>
          </p:cNvSpPr>
          <p:nvPr/>
        </p:nvSpPr>
        <p:spPr bwMode="auto">
          <a:xfrm>
            <a:off x="8021638" y="2473325"/>
            <a:ext cx="130175" cy="130175"/>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600" name="Oval 320"/>
          <p:cNvSpPr>
            <a:spLocks noChangeArrowheads="1"/>
          </p:cNvSpPr>
          <p:nvPr/>
        </p:nvSpPr>
        <p:spPr bwMode="auto">
          <a:xfrm>
            <a:off x="5784850" y="2530475"/>
            <a:ext cx="1019175" cy="1019175"/>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601" name="Oval 321"/>
          <p:cNvSpPr>
            <a:spLocks noChangeArrowheads="1"/>
          </p:cNvSpPr>
          <p:nvPr/>
        </p:nvSpPr>
        <p:spPr bwMode="auto">
          <a:xfrm>
            <a:off x="3556000" y="3292475"/>
            <a:ext cx="1019175" cy="1019175"/>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602" name="Oval 322"/>
          <p:cNvSpPr>
            <a:spLocks noChangeArrowheads="1"/>
          </p:cNvSpPr>
          <p:nvPr/>
        </p:nvSpPr>
        <p:spPr bwMode="auto">
          <a:xfrm>
            <a:off x="717550" y="3235325"/>
            <a:ext cx="1019175" cy="1019175"/>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603" name="Oval 323"/>
          <p:cNvSpPr>
            <a:spLocks noChangeArrowheads="1"/>
          </p:cNvSpPr>
          <p:nvPr/>
        </p:nvSpPr>
        <p:spPr bwMode="auto">
          <a:xfrm>
            <a:off x="469900" y="2873375"/>
            <a:ext cx="1019175" cy="1019175"/>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604" name="Oval 324"/>
          <p:cNvSpPr>
            <a:spLocks noChangeArrowheads="1"/>
          </p:cNvSpPr>
          <p:nvPr/>
        </p:nvSpPr>
        <p:spPr bwMode="auto">
          <a:xfrm>
            <a:off x="1441450" y="2320925"/>
            <a:ext cx="1019175" cy="1019175"/>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605" name="Oval 325"/>
          <p:cNvSpPr>
            <a:spLocks noChangeArrowheads="1"/>
          </p:cNvSpPr>
          <p:nvPr/>
        </p:nvSpPr>
        <p:spPr bwMode="auto">
          <a:xfrm>
            <a:off x="1574800" y="3406775"/>
            <a:ext cx="1019175" cy="1019175"/>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606" name="Oval 326"/>
          <p:cNvSpPr>
            <a:spLocks noChangeArrowheads="1"/>
          </p:cNvSpPr>
          <p:nvPr/>
        </p:nvSpPr>
        <p:spPr bwMode="auto">
          <a:xfrm>
            <a:off x="2584450" y="2473325"/>
            <a:ext cx="1019175" cy="1019175"/>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607" name="Oval 327"/>
          <p:cNvSpPr>
            <a:spLocks noChangeArrowheads="1"/>
          </p:cNvSpPr>
          <p:nvPr/>
        </p:nvSpPr>
        <p:spPr bwMode="auto">
          <a:xfrm>
            <a:off x="7594600" y="2016125"/>
            <a:ext cx="1019175" cy="1019175"/>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608" name="Oval 328"/>
          <p:cNvSpPr>
            <a:spLocks noChangeArrowheads="1"/>
          </p:cNvSpPr>
          <p:nvPr/>
        </p:nvSpPr>
        <p:spPr bwMode="auto">
          <a:xfrm>
            <a:off x="7251700" y="2225675"/>
            <a:ext cx="1019175" cy="1019175"/>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609" name="Oval 329"/>
          <p:cNvSpPr>
            <a:spLocks noChangeArrowheads="1"/>
          </p:cNvSpPr>
          <p:nvPr/>
        </p:nvSpPr>
        <p:spPr bwMode="auto">
          <a:xfrm>
            <a:off x="6870700" y="2359025"/>
            <a:ext cx="1019175" cy="1019175"/>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610" name="Oval 330"/>
          <p:cNvSpPr>
            <a:spLocks noChangeArrowheads="1"/>
          </p:cNvSpPr>
          <p:nvPr/>
        </p:nvSpPr>
        <p:spPr bwMode="auto">
          <a:xfrm>
            <a:off x="6604000" y="2568575"/>
            <a:ext cx="1019175" cy="1019175"/>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611" name="Oval 331"/>
          <p:cNvSpPr>
            <a:spLocks noChangeArrowheads="1"/>
          </p:cNvSpPr>
          <p:nvPr/>
        </p:nvSpPr>
        <p:spPr bwMode="auto">
          <a:xfrm>
            <a:off x="6337300" y="2168525"/>
            <a:ext cx="1019175" cy="1019175"/>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612" name="Oval 332"/>
          <p:cNvSpPr>
            <a:spLocks noChangeArrowheads="1"/>
          </p:cNvSpPr>
          <p:nvPr/>
        </p:nvSpPr>
        <p:spPr bwMode="auto">
          <a:xfrm>
            <a:off x="5784850" y="1997075"/>
            <a:ext cx="1019175" cy="1019175"/>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613" name="Oval 333"/>
          <p:cNvSpPr>
            <a:spLocks noChangeArrowheads="1"/>
          </p:cNvSpPr>
          <p:nvPr/>
        </p:nvSpPr>
        <p:spPr bwMode="auto">
          <a:xfrm>
            <a:off x="5080000" y="2149475"/>
            <a:ext cx="1019175" cy="1019175"/>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614" name="Oval 334"/>
          <p:cNvSpPr>
            <a:spLocks noChangeArrowheads="1"/>
          </p:cNvSpPr>
          <p:nvPr/>
        </p:nvSpPr>
        <p:spPr bwMode="auto">
          <a:xfrm>
            <a:off x="5575300" y="3311525"/>
            <a:ext cx="1019175" cy="1019175"/>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615" name="Oval 335"/>
          <p:cNvSpPr>
            <a:spLocks noChangeArrowheads="1"/>
          </p:cNvSpPr>
          <p:nvPr/>
        </p:nvSpPr>
        <p:spPr bwMode="auto">
          <a:xfrm>
            <a:off x="4375150" y="1539875"/>
            <a:ext cx="1019175" cy="1019175"/>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616" name="Oval 336"/>
          <p:cNvSpPr>
            <a:spLocks noChangeArrowheads="1"/>
          </p:cNvSpPr>
          <p:nvPr/>
        </p:nvSpPr>
        <p:spPr bwMode="auto">
          <a:xfrm>
            <a:off x="4070350" y="2492375"/>
            <a:ext cx="1019175" cy="1019175"/>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617" name="Oval 337"/>
          <p:cNvSpPr>
            <a:spLocks noChangeArrowheads="1"/>
          </p:cNvSpPr>
          <p:nvPr/>
        </p:nvSpPr>
        <p:spPr bwMode="auto">
          <a:xfrm>
            <a:off x="4679950" y="2435225"/>
            <a:ext cx="1019175" cy="1019175"/>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618" name="Oval 338"/>
          <p:cNvSpPr>
            <a:spLocks noChangeArrowheads="1"/>
          </p:cNvSpPr>
          <p:nvPr/>
        </p:nvSpPr>
        <p:spPr bwMode="auto">
          <a:xfrm>
            <a:off x="4794250" y="3121025"/>
            <a:ext cx="1019175" cy="1019175"/>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619" name="Oval 339"/>
          <p:cNvSpPr>
            <a:spLocks noChangeArrowheads="1"/>
          </p:cNvSpPr>
          <p:nvPr/>
        </p:nvSpPr>
        <p:spPr bwMode="auto">
          <a:xfrm>
            <a:off x="3956050" y="3921125"/>
            <a:ext cx="1019175" cy="1019175"/>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620" name="Oval 340"/>
          <p:cNvSpPr>
            <a:spLocks noChangeArrowheads="1"/>
          </p:cNvSpPr>
          <p:nvPr/>
        </p:nvSpPr>
        <p:spPr bwMode="auto">
          <a:xfrm>
            <a:off x="4756150" y="3883025"/>
            <a:ext cx="1019175" cy="1019175"/>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621" name="Oval 341"/>
          <p:cNvSpPr>
            <a:spLocks noChangeArrowheads="1"/>
          </p:cNvSpPr>
          <p:nvPr/>
        </p:nvSpPr>
        <p:spPr bwMode="auto">
          <a:xfrm>
            <a:off x="5918200" y="3902075"/>
            <a:ext cx="1019175" cy="1019175"/>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622" name="Oval 342"/>
          <p:cNvSpPr>
            <a:spLocks noChangeArrowheads="1"/>
          </p:cNvSpPr>
          <p:nvPr/>
        </p:nvSpPr>
        <p:spPr bwMode="auto">
          <a:xfrm>
            <a:off x="6184900" y="4225925"/>
            <a:ext cx="1019175" cy="1019175"/>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fontScale="90000"/>
          </a:bodyPr>
          <a:lstStyle/>
          <a:p>
            <a:r>
              <a:rPr lang="en-US" dirty="0"/>
              <a:t>Factors Influencing</a:t>
            </a:r>
            <a:br>
              <a:rPr lang="en-US" dirty="0"/>
            </a:br>
            <a:r>
              <a:rPr lang="en-US" dirty="0"/>
              <a:t>Distribution Network Design</a:t>
            </a:r>
          </a:p>
        </p:txBody>
      </p:sp>
      <p:sp>
        <p:nvSpPr>
          <p:cNvPr id="18436" name="Rectangle 3"/>
          <p:cNvSpPr>
            <a:spLocks noGrp="1" noChangeArrowheads="1"/>
          </p:cNvSpPr>
          <p:nvPr>
            <p:ph type="body" idx="1"/>
          </p:nvPr>
        </p:nvSpPr>
        <p:spPr>
          <a:xfrm>
            <a:off x="850900" y="1816100"/>
            <a:ext cx="7124700" cy="4724400"/>
          </a:xfrm>
        </p:spPr>
        <p:txBody>
          <a:bodyPr>
            <a:normAutofit/>
          </a:bodyPr>
          <a:lstStyle/>
          <a:p>
            <a:r>
              <a:rPr lang="en-US" dirty="0"/>
              <a:t>Elements of customer service influenced by network structure:</a:t>
            </a:r>
          </a:p>
          <a:p>
            <a:pPr lvl="1"/>
            <a:r>
              <a:rPr lang="en-US" dirty="0"/>
              <a:t>Response time</a:t>
            </a:r>
          </a:p>
          <a:p>
            <a:pPr lvl="1"/>
            <a:r>
              <a:rPr lang="en-US" dirty="0"/>
              <a:t>Product variety</a:t>
            </a:r>
          </a:p>
          <a:p>
            <a:pPr lvl="1"/>
            <a:r>
              <a:rPr lang="en-US" dirty="0"/>
              <a:t>Product availability</a:t>
            </a:r>
          </a:p>
          <a:p>
            <a:pPr lvl="1"/>
            <a:r>
              <a:rPr lang="en-US" dirty="0"/>
              <a:t>Customer </a:t>
            </a:r>
            <a:r>
              <a:rPr lang="en-US" dirty="0" smtClean="0"/>
              <a:t>experience</a:t>
            </a:r>
          </a:p>
          <a:p>
            <a:pPr lvl="1"/>
            <a:r>
              <a:rPr lang="en-US" dirty="0" smtClean="0"/>
              <a:t>Time to market</a:t>
            </a:r>
            <a:endParaRPr lang="en-US" dirty="0"/>
          </a:p>
          <a:p>
            <a:pPr lvl="1"/>
            <a:r>
              <a:rPr lang="en-US" dirty="0"/>
              <a:t>Order visibility</a:t>
            </a:r>
          </a:p>
          <a:p>
            <a:pPr lvl="1"/>
            <a:r>
              <a:rPr lang="en-US" dirty="0" smtClean="0"/>
              <a:t>Returnability</a:t>
            </a:r>
            <a:endParaRPr lang="en-US" dirty="0"/>
          </a:p>
        </p:txBody>
      </p:sp>
      <p:sp>
        <p:nvSpPr>
          <p:cNvPr id="2" name="Slide Number Placeholder 1"/>
          <p:cNvSpPr>
            <a:spLocks noGrp="1"/>
          </p:cNvSpPr>
          <p:nvPr>
            <p:ph type="sldNum" sz="quarter" idx="10"/>
          </p:nvPr>
        </p:nvSpPr>
        <p:spPr/>
        <p:txBody>
          <a:bodyPr/>
          <a:lstStyle/>
          <a:p>
            <a:fld id="{2B1C837C-E7C8-43BC-9D65-9D3FD9407067}" type="slidenum">
              <a:rPr lang="en-US" altLang="en-US" smtClean="0"/>
              <a:pPr/>
              <a:t>3</a:t>
            </a:fld>
            <a:endParaRPr lang="en-US" altLang="en-US" sz="1400">
              <a:latin typeface="Times New Roman" pitchFamily="18" charset="0"/>
            </a:endParaRPr>
          </a:p>
        </p:txBody>
      </p:sp>
    </p:spTree>
    <p:extLst>
      <p:ext uri="{BB962C8B-B14F-4D97-AF65-F5344CB8AC3E}">
        <p14:creationId xmlns:p14="http://schemas.microsoft.com/office/powerpoint/2010/main" val="39597984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3"/>
          <p:cNvSpPr>
            <a:spLocks noGrp="1"/>
          </p:cNvSpPr>
          <p:nvPr>
            <p:ph type="sldNum" sz="quarter" idx="10"/>
          </p:nvPr>
        </p:nvSpPr>
        <p:spPr/>
        <p:txBody>
          <a:bodyPr/>
          <a:lstStyle/>
          <a:p>
            <a:fld id="{C7286267-0024-4A25-8C58-747557142D9B}" type="slidenum">
              <a:rPr lang="en-US" altLang="en-US"/>
              <a:pPr/>
              <a:t>30</a:t>
            </a:fld>
            <a:endParaRPr lang="en-US" altLang="en-US" sz="1400">
              <a:latin typeface="Times New Roman" pitchFamily="18" charset="0"/>
            </a:endParaRPr>
          </a:p>
        </p:txBody>
      </p:sp>
      <p:sp>
        <p:nvSpPr>
          <p:cNvPr id="302082" name="Rectangle 2"/>
          <p:cNvSpPr>
            <a:spLocks noGrp="1" noChangeArrowheads="1"/>
          </p:cNvSpPr>
          <p:nvPr>
            <p:ph type="title"/>
          </p:nvPr>
        </p:nvSpPr>
        <p:spPr>
          <a:noFill/>
          <a:ln/>
        </p:spPr>
        <p:txBody>
          <a:bodyPr/>
          <a:lstStyle/>
          <a:p>
            <a:r>
              <a:rPr lang="en-US" altLang="en-US"/>
              <a:t>The Cost-Response Time Frontier</a:t>
            </a:r>
          </a:p>
        </p:txBody>
      </p:sp>
      <p:sp>
        <p:nvSpPr>
          <p:cNvPr id="302083" name="Line 3"/>
          <p:cNvSpPr>
            <a:spLocks noChangeShapeType="1"/>
          </p:cNvSpPr>
          <p:nvPr/>
        </p:nvSpPr>
        <p:spPr bwMode="auto">
          <a:xfrm>
            <a:off x="1676400" y="1911350"/>
            <a:ext cx="0" cy="36449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084" name="Line 4"/>
          <p:cNvSpPr>
            <a:spLocks noChangeShapeType="1"/>
          </p:cNvSpPr>
          <p:nvPr/>
        </p:nvSpPr>
        <p:spPr bwMode="auto">
          <a:xfrm>
            <a:off x="1682750" y="5562600"/>
            <a:ext cx="46355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085" name="Line 5"/>
          <p:cNvSpPr>
            <a:spLocks noChangeShapeType="1"/>
          </p:cNvSpPr>
          <p:nvPr/>
        </p:nvSpPr>
        <p:spPr bwMode="auto">
          <a:xfrm>
            <a:off x="2063750" y="2292350"/>
            <a:ext cx="215900" cy="749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086" name="Arc 6"/>
          <p:cNvSpPr>
            <a:spLocks/>
          </p:cNvSpPr>
          <p:nvPr/>
        </p:nvSpPr>
        <p:spPr bwMode="auto">
          <a:xfrm rot="10800000">
            <a:off x="2286000" y="3055938"/>
            <a:ext cx="2508250" cy="189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087" name="Rectangle 7"/>
          <p:cNvSpPr>
            <a:spLocks noChangeArrowheads="1"/>
          </p:cNvSpPr>
          <p:nvPr/>
        </p:nvSpPr>
        <p:spPr bwMode="auto">
          <a:xfrm>
            <a:off x="2043113" y="2081213"/>
            <a:ext cx="1752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a:t>Local Finished Goods</a:t>
            </a:r>
          </a:p>
        </p:txBody>
      </p:sp>
      <p:sp>
        <p:nvSpPr>
          <p:cNvPr id="302088" name="Rectangle 8"/>
          <p:cNvSpPr>
            <a:spLocks noChangeArrowheads="1"/>
          </p:cNvSpPr>
          <p:nvPr/>
        </p:nvSpPr>
        <p:spPr bwMode="auto">
          <a:xfrm>
            <a:off x="2195513" y="2386013"/>
            <a:ext cx="47783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a:t>Mix</a:t>
            </a:r>
          </a:p>
        </p:txBody>
      </p:sp>
      <p:sp>
        <p:nvSpPr>
          <p:cNvPr id="302089" name="Rectangle 9"/>
          <p:cNvSpPr>
            <a:spLocks noChangeArrowheads="1"/>
          </p:cNvSpPr>
          <p:nvPr/>
        </p:nvSpPr>
        <p:spPr bwMode="auto">
          <a:xfrm>
            <a:off x="2271713" y="2690813"/>
            <a:ext cx="21510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a:t>Regional </a:t>
            </a:r>
            <a:r>
              <a:rPr lang="en-US" altLang="en-US"/>
              <a:t>Finished Goods</a:t>
            </a:r>
          </a:p>
        </p:txBody>
      </p:sp>
      <p:sp>
        <p:nvSpPr>
          <p:cNvPr id="302090" name="Rectangle 10"/>
          <p:cNvSpPr>
            <a:spLocks noChangeArrowheads="1"/>
          </p:cNvSpPr>
          <p:nvPr/>
        </p:nvSpPr>
        <p:spPr bwMode="auto">
          <a:xfrm>
            <a:off x="2500313" y="3071813"/>
            <a:ext cx="9556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a:t>Local WIP</a:t>
            </a:r>
          </a:p>
        </p:txBody>
      </p:sp>
      <p:sp>
        <p:nvSpPr>
          <p:cNvPr id="302091" name="Rectangle 11"/>
          <p:cNvSpPr>
            <a:spLocks noChangeArrowheads="1"/>
          </p:cNvSpPr>
          <p:nvPr/>
        </p:nvSpPr>
        <p:spPr bwMode="auto">
          <a:xfrm>
            <a:off x="2652713" y="3376613"/>
            <a:ext cx="2032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a:t>Central </a:t>
            </a:r>
            <a:r>
              <a:rPr lang="en-US" altLang="en-US"/>
              <a:t>Finished Goods</a:t>
            </a:r>
          </a:p>
        </p:txBody>
      </p:sp>
      <p:sp>
        <p:nvSpPr>
          <p:cNvPr id="302092" name="Rectangle 12"/>
          <p:cNvSpPr>
            <a:spLocks noChangeArrowheads="1"/>
          </p:cNvSpPr>
          <p:nvPr/>
        </p:nvSpPr>
        <p:spPr bwMode="auto">
          <a:xfrm>
            <a:off x="2957513" y="3757613"/>
            <a:ext cx="107473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a:t>Central WIP</a:t>
            </a:r>
          </a:p>
        </p:txBody>
      </p:sp>
      <p:sp>
        <p:nvSpPr>
          <p:cNvPr id="302093" name="Rectangle 13"/>
          <p:cNvSpPr>
            <a:spLocks noChangeArrowheads="1"/>
          </p:cNvSpPr>
          <p:nvPr/>
        </p:nvSpPr>
        <p:spPr bwMode="auto">
          <a:xfrm>
            <a:off x="3567113" y="4214813"/>
            <a:ext cx="34829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a:t>Central Raw Material and  Custom production</a:t>
            </a:r>
          </a:p>
        </p:txBody>
      </p:sp>
      <p:sp>
        <p:nvSpPr>
          <p:cNvPr id="302094" name="Rectangle 14"/>
          <p:cNvSpPr>
            <a:spLocks noChangeArrowheads="1"/>
          </p:cNvSpPr>
          <p:nvPr/>
        </p:nvSpPr>
        <p:spPr bwMode="auto">
          <a:xfrm>
            <a:off x="4786313" y="4748213"/>
            <a:ext cx="37084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a:t>Custom production with raw material at suppliers</a:t>
            </a:r>
          </a:p>
        </p:txBody>
      </p:sp>
      <p:sp>
        <p:nvSpPr>
          <p:cNvPr id="302095" name="Rectangle 15"/>
          <p:cNvSpPr>
            <a:spLocks noChangeArrowheads="1"/>
          </p:cNvSpPr>
          <p:nvPr/>
        </p:nvSpPr>
        <p:spPr bwMode="auto">
          <a:xfrm>
            <a:off x="685800" y="3200400"/>
            <a:ext cx="7397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400"/>
              <a:t>Cost</a:t>
            </a:r>
          </a:p>
        </p:txBody>
      </p:sp>
      <p:sp>
        <p:nvSpPr>
          <p:cNvPr id="302096" name="Rectangle 16"/>
          <p:cNvSpPr>
            <a:spLocks noChangeArrowheads="1"/>
          </p:cNvSpPr>
          <p:nvPr/>
        </p:nvSpPr>
        <p:spPr bwMode="auto">
          <a:xfrm>
            <a:off x="3124200" y="5624513"/>
            <a:ext cx="20669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400"/>
              <a:t>Response Time</a:t>
            </a:r>
          </a:p>
        </p:txBody>
      </p:sp>
      <p:sp>
        <p:nvSpPr>
          <p:cNvPr id="302097" name="Text Box 17"/>
          <p:cNvSpPr txBox="1">
            <a:spLocks noChangeArrowheads="1"/>
          </p:cNvSpPr>
          <p:nvPr/>
        </p:nvSpPr>
        <p:spPr bwMode="auto">
          <a:xfrm>
            <a:off x="6156325" y="5527675"/>
            <a:ext cx="504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a:t>Hi</a:t>
            </a:r>
          </a:p>
        </p:txBody>
      </p:sp>
      <p:sp>
        <p:nvSpPr>
          <p:cNvPr id="302098" name="Text Box 18"/>
          <p:cNvSpPr txBox="1">
            <a:spLocks noChangeArrowheads="1"/>
          </p:cNvSpPr>
          <p:nvPr/>
        </p:nvSpPr>
        <p:spPr bwMode="auto">
          <a:xfrm>
            <a:off x="1660525" y="5527675"/>
            <a:ext cx="72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a:t>Low</a:t>
            </a:r>
          </a:p>
        </p:txBody>
      </p:sp>
      <p:sp>
        <p:nvSpPr>
          <p:cNvPr id="302099" name="Text Box 19"/>
          <p:cNvSpPr txBox="1">
            <a:spLocks noChangeArrowheads="1"/>
          </p:cNvSpPr>
          <p:nvPr/>
        </p:nvSpPr>
        <p:spPr bwMode="auto">
          <a:xfrm>
            <a:off x="838200" y="4953000"/>
            <a:ext cx="72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a:t>Low</a:t>
            </a:r>
          </a:p>
        </p:txBody>
      </p:sp>
      <p:sp>
        <p:nvSpPr>
          <p:cNvPr id="302100" name="Text Box 20"/>
          <p:cNvSpPr txBox="1">
            <a:spLocks noChangeArrowheads="1"/>
          </p:cNvSpPr>
          <p:nvPr/>
        </p:nvSpPr>
        <p:spPr bwMode="auto">
          <a:xfrm>
            <a:off x="990600" y="2057400"/>
            <a:ext cx="504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a:t>Hi</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Logistics Costs</a:t>
            </a:r>
            <a:endParaRPr lang="en-US" dirty="0"/>
          </a:p>
        </p:txBody>
      </p:sp>
      <p:sp>
        <p:nvSpPr>
          <p:cNvPr id="3" name="Content Placeholder 2"/>
          <p:cNvSpPr>
            <a:spLocks noGrp="1"/>
          </p:cNvSpPr>
          <p:nvPr>
            <p:ph idx="1"/>
          </p:nvPr>
        </p:nvSpPr>
        <p:spPr/>
        <p:txBody>
          <a:bodyPr/>
          <a:lstStyle/>
          <a:p>
            <a:r>
              <a:rPr lang="en-US" dirty="0" smtClean="0"/>
              <a:t>All 3 logistics costs are affected by network structure</a:t>
            </a:r>
          </a:p>
          <a:p>
            <a:pPr lvl="1"/>
            <a:r>
              <a:rPr lang="en-US" dirty="0"/>
              <a:t>Inventories</a:t>
            </a:r>
          </a:p>
          <a:p>
            <a:pPr lvl="1"/>
            <a:r>
              <a:rPr lang="en-US" dirty="0"/>
              <a:t>Transportation</a:t>
            </a:r>
          </a:p>
          <a:p>
            <a:pPr lvl="1"/>
            <a:r>
              <a:rPr lang="en-US" dirty="0"/>
              <a:t>Facilities and </a:t>
            </a:r>
            <a:r>
              <a:rPr lang="en-US" dirty="0" smtClean="0"/>
              <a:t>handling</a:t>
            </a:r>
          </a:p>
          <a:p>
            <a:endParaRPr lang="en-US" dirty="0"/>
          </a:p>
          <a:p>
            <a:endParaRPr lang="en-US" i="1" dirty="0" smtClean="0">
              <a:effectLst>
                <a:outerShdw blurRad="38100" dist="38100" dir="2700000" algn="tl">
                  <a:srgbClr val="000000">
                    <a:alpha val="43137"/>
                  </a:srgbClr>
                </a:outerShdw>
              </a:effectLst>
            </a:endParaRPr>
          </a:p>
          <a:p>
            <a:r>
              <a:rPr lang="en-US" i="1" dirty="0" smtClean="0">
                <a:effectLst>
                  <a:outerShdw blurRad="38100" dist="38100" dir="2700000" algn="tl">
                    <a:srgbClr val="000000">
                      <a:alpha val="43137"/>
                    </a:srgbClr>
                  </a:outerShdw>
                </a:effectLst>
              </a:rPr>
              <a:t>How do each of the logistics costs change as the # of facilities changes?</a:t>
            </a:r>
          </a:p>
        </p:txBody>
      </p:sp>
      <p:sp>
        <p:nvSpPr>
          <p:cNvPr id="4" name="Right Brace 3"/>
          <p:cNvSpPr/>
          <p:nvPr/>
        </p:nvSpPr>
        <p:spPr>
          <a:xfrm>
            <a:off x="5336940" y="2717296"/>
            <a:ext cx="269413" cy="1449528"/>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p:cNvSpPr txBox="1"/>
          <p:nvPr/>
        </p:nvSpPr>
        <p:spPr>
          <a:xfrm>
            <a:off x="5606353" y="3140609"/>
            <a:ext cx="2160267" cy="646331"/>
          </a:xfrm>
          <a:prstGeom prst="rect">
            <a:avLst/>
          </a:prstGeom>
          <a:noFill/>
        </p:spPr>
        <p:txBody>
          <a:bodyPr wrap="none" rtlCol="0">
            <a:spAutoFit/>
          </a:bodyPr>
          <a:lstStyle/>
          <a:p>
            <a:r>
              <a:rPr lang="en-US" dirty="0" smtClean="0">
                <a:solidFill>
                  <a:srgbClr val="1F497D"/>
                </a:solidFill>
              </a:rPr>
              <a:t>Total logistics costs</a:t>
            </a:r>
          </a:p>
          <a:p>
            <a:r>
              <a:rPr lang="en-US" dirty="0" smtClean="0">
                <a:solidFill>
                  <a:srgbClr val="1F497D"/>
                </a:solidFill>
              </a:rPr>
              <a:t>(want to min this)</a:t>
            </a:r>
            <a:endParaRPr lang="en-US" dirty="0">
              <a:solidFill>
                <a:srgbClr val="1F497D"/>
              </a:solidFill>
            </a:endParaRPr>
          </a:p>
        </p:txBody>
      </p:sp>
      <p:sp>
        <p:nvSpPr>
          <p:cNvPr id="6" name="Slide Number Placeholder 5"/>
          <p:cNvSpPr>
            <a:spLocks noGrp="1"/>
          </p:cNvSpPr>
          <p:nvPr>
            <p:ph type="sldNum" sz="quarter" idx="10"/>
          </p:nvPr>
        </p:nvSpPr>
        <p:spPr/>
        <p:txBody>
          <a:bodyPr/>
          <a:lstStyle/>
          <a:p>
            <a:fld id="{2B1C837C-E7C8-43BC-9D65-9D3FD9407067}" type="slidenum">
              <a:rPr lang="en-US" altLang="en-US" smtClean="0"/>
              <a:pPr/>
              <a:t>31</a:t>
            </a:fld>
            <a:endParaRPr lang="en-US" altLang="en-US" sz="1400">
              <a:latin typeface="Times New Roman" pitchFamily="18" charset="0"/>
            </a:endParaRPr>
          </a:p>
        </p:txBody>
      </p:sp>
    </p:spTree>
    <p:extLst>
      <p:ext uri="{BB962C8B-B14F-4D97-AF65-F5344CB8AC3E}">
        <p14:creationId xmlns:p14="http://schemas.microsoft.com/office/powerpoint/2010/main" val="27369372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rtlCol="0">
            <a:normAutofit fontScale="90000"/>
          </a:bodyPr>
          <a:lstStyle/>
          <a:p>
            <a:pPr fontAlgn="auto">
              <a:spcAft>
                <a:spcPts val="0"/>
              </a:spcAft>
              <a:defRPr/>
            </a:pPr>
            <a:r>
              <a:rPr lang="en-US" dirty="0"/>
              <a:t>Inventory Costs and Number</a:t>
            </a:r>
            <a:br>
              <a:rPr lang="en-US" dirty="0"/>
            </a:br>
            <a:r>
              <a:rPr lang="en-US" dirty="0"/>
              <a:t>of </a:t>
            </a:r>
            <a:r>
              <a:rPr lang="en-US" dirty="0" smtClean="0"/>
              <a:t>Facilities</a:t>
            </a:r>
            <a:endParaRPr lang="en-US" dirty="0"/>
          </a:p>
        </p:txBody>
      </p:sp>
      <p:grpSp>
        <p:nvGrpSpPr>
          <p:cNvPr id="4" name="Group 3"/>
          <p:cNvGrpSpPr/>
          <p:nvPr/>
        </p:nvGrpSpPr>
        <p:grpSpPr>
          <a:xfrm>
            <a:off x="3677184" y="1688923"/>
            <a:ext cx="5322246" cy="3896065"/>
            <a:chOff x="1605938" y="1633029"/>
            <a:chExt cx="6848494" cy="4798720"/>
          </a:xfrm>
        </p:grpSpPr>
        <p:cxnSp>
          <p:nvCxnSpPr>
            <p:cNvPr id="5" name="Straight Arrow Connector 4"/>
            <p:cNvCxnSpPr/>
            <p:nvPr/>
          </p:nvCxnSpPr>
          <p:spPr>
            <a:xfrm flipV="1">
              <a:off x="2270766" y="2334638"/>
              <a:ext cx="1" cy="391244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Straight Arrow Connector 5"/>
            <p:cNvCxnSpPr/>
            <p:nvPr/>
          </p:nvCxnSpPr>
          <p:spPr>
            <a:xfrm>
              <a:off x="2270766" y="6247082"/>
              <a:ext cx="4284947"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1605938" y="1633029"/>
              <a:ext cx="1329654" cy="720258"/>
            </a:xfrm>
            <a:prstGeom prst="rect">
              <a:avLst/>
            </a:prstGeom>
            <a:noFill/>
          </p:spPr>
          <p:txBody>
            <a:bodyPr wrap="square" rtlCol="0">
              <a:spAutoFit/>
            </a:bodyPr>
            <a:lstStyle/>
            <a:p>
              <a:r>
                <a:rPr lang="en-US" dirty="0" smtClean="0"/>
                <a:t>Inventory Costs</a:t>
              </a:r>
              <a:endParaRPr lang="en-US" dirty="0"/>
            </a:p>
          </p:txBody>
        </p:sp>
        <p:sp>
          <p:nvSpPr>
            <p:cNvPr id="8" name="TextBox 7"/>
            <p:cNvSpPr txBox="1"/>
            <p:nvPr/>
          </p:nvSpPr>
          <p:spPr>
            <a:xfrm>
              <a:off x="6555713" y="6062417"/>
              <a:ext cx="1898719" cy="369332"/>
            </a:xfrm>
            <a:prstGeom prst="rect">
              <a:avLst/>
            </a:prstGeom>
            <a:noFill/>
          </p:spPr>
          <p:txBody>
            <a:bodyPr wrap="square" rtlCol="0">
              <a:spAutoFit/>
            </a:bodyPr>
            <a:lstStyle/>
            <a:p>
              <a:r>
                <a:rPr lang="en-US" dirty="0" smtClean="0"/>
                <a:t># of Facilities</a:t>
              </a:r>
              <a:endParaRPr lang="en-US" dirty="0"/>
            </a:p>
          </p:txBody>
        </p:sp>
        <p:sp>
          <p:nvSpPr>
            <p:cNvPr id="3" name="Freeform 2"/>
            <p:cNvSpPr/>
            <p:nvPr/>
          </p:nvSpPr>
          <p:spPr>
            <a:xfrm>
              <a:off x="2500313" y="2303859"/>
              <a:ext cx="3687961" cy="3634383"/>
            </a:xfrm>
            <a:custGeom>
              <a:avLst/>
              <a:gdLst/>
              <a:ahLst/>
              <a:cxnLst/>
              <a:rect l="0" t="0" r="0" b="0"/>
              <a:pathLst>
                <a:path w="3687961" h="3634383">
                  <a:moveTo>
                    <a:pt x="26789" y="3589734"/>
                  </a:moveTo>
                  <a:lnTo>
                    <a:pt x="26789" y="3598664"/>
                  </a:lnTo>
                  <a:lnTo>
                    <a:pt x="26789" y="3598664"/>
                  </a:lnTo>
                  <a:lnTo>
                    <a:pt x="17859" y="3598664"/>
                  </a:lnTo>
                  <a:lnTo>
                    <a:pt x="17859" y="3598664"/>
                  </a:lnTo>
                  <a:lnTo>
                    <a:pt x="17859" y="3589734"/>
                  </a:lnTo>
                  <a:lnTo>
                    <a:pt x="8929" y="3589734"/>
                  </a:lnTo>
                  <a:lnTo>
                    <a:pt x="8929" y="3589734"/>
                  </a:lnTo>
                  <a:lnTo>
                    <a:pt x="8929" y="3589734"/>
                  </a:lnTo>
                  <a:lnTo>
                    <a:pt x="8929" y="3589734"/>
                  </a:lnTo>
                  <a:lnTo>
                    <a:pt x="0" y="3589734"/>
                  </a:lnTo>
                  <a:lnTo>
                    <a:pt x="0" y="3589734"/>
                  </a:lnTo>
                  <a:lnTo>
                    <a:pt x="0" y="3589734"/>
                  </a:lnTo>
                  <a:lnTo>
                    <a:pt x="0" y="3589734"/>
                  </a:lnTo>
                  <a:lnTo>
                    <a:pt x="0" y="3589734"/>
                  </a:lnTo>
                  <a:lnTo>
                    <a:pt x="0" y="3589734"/>
                  </a:lnTo>
                  <a:lnTo>
                    <a:pt x="8929" y="3589734"/>
                  </a:lnTo>
                  <a:lnTo>
                    <a:pt x="8929" y="3589734"/>
                  </a:lnTo>
                  <a:lnTo>
                    <a:pt x="8929" y="3589734"/>
                  </a:lnTo>
                  <a:lnTo>
                    <a:pt x="8929" y="3589734"/>
                  </a:lnTo>
                  <a:lnTo>
                    <a:pt x="17859" y="3598664"/>
                  </a:lnTo>
                  <a:lnTo>
                    <a:pt x="17859" y="3598664"/>
                  </a:lnTo>
                  <a:lnTo>
                    <a:pt x="26789" y="3598664"/>
                  </a:lnTo>
                  <a:lnTo>
                    <a:pt x="26789" y="3607593"/>
                  </a:lnTo>
                  <a:lnTo>
                    <a:pt x="35718" y="3607593"/>
                  </a:lnTo>
                  <a:lnTo>
                    <a:pt x="44648" y="3616523"/>
                  </a:lnTo>
                  <a:lnTo>
                    <a:pt x="53578" y="3616523"/>
                  </a:lnTo>
                  <a:lnTo>
                    <a:pt x="62507" y="3616523"/>
                  </a:lnTo>
                  <a:lnTo>
                    <a:pt x="80367" y="3625453"/>
                  </a:lnTo>
                  <a:lnTo>
                    <a:pt x="89296" y="3625453"/>
                  </a:lnTo>
                  <a:lnTo>
                    <a:pt x="107156" y="3625453"/>
                  </a:lnTo>
                  <a:lnTo>
                    <a:pt x="125015" y="3625453"/>
                  </a:lnTo>
                  <a:lnTo>
                    <a:pt x="142875" y="3625453"/>
                  </a:lnTo>
                  <a:lnTo>
                    <a:pt x="169664" y="3625453"/>
                  </a:lnTo>
                  <a:lnTo>
                    <a:pt x="187523" y="3634382"/>
                  </a:lnTo>
                  <a:lnTo>
                    <a:pt x="214312" y="3634382"/>
                  </a:lnTo>
                  <a:lnTo>
                    <a:pt x="232171" y="3625453"/>
                  </a:lnTo>
                  <a:lnTo>
                    <a:pt x="258960" y="3625453"/>
                  </a:lnTo>
                  <a:lnTo>
                    <a:pt x="285750" y="3625453"/>
                  </a:lnTo>
                  <a:lnTo>
                    <a:pt x="312539" y="3625453"/>
                  </a:lnTo>
                  <a:lnTo>
                    <a:pt x="348257" y="3625453"/>
                  </a:lnTo>
                  <a:lnTo>
                    <a:pt x="375046" y="3616523"/>
                  </a:lnTo>
                  <a:lnTo>
                    <a:pt x="410765" y="3616523"/>
                  </a:lnTo>
                  <a:lnTo>
                    <a:pt x="446484" y="3607593"/>
                  </a:lnTo>
                  <a:lnTo>
                    <a:pt x="482203" y="3598664"/>
                  </a:lnTo>
                  <a:lnTo>
                    <a:pt x="517921" y="3598664"/>
                  </a:lnTo>
                  <a:lnTo>
                    <a:pt x="553640" y="3589734"/>
                  </a:lnTo>
                  <a:lnTo>
                    <a:pt x="598289" y="3580804"/>
                  </a:lnTo>
                  <a:lnTo>
                    <a:pt x="634007" y="3571875"/>
                  </a:lnTo>
                  <a:lnTo>
                    <a:pt x="687585" y="3554015"/>
                  </a:lnTo>
                  <a:lnTo>
                    <a:pt x="732234" y="3536156"/>
                  </a:lnTo>
                  <a:lnTo>
                    <a:pt x="776882" y="3527226"/>
                  </a:lnTo>
                  <a:lnTo>
                    <a:pt x="821531" y="3509367"/>
                  </a:lnTo>
                  <a:lnTo>
                    <a:pt x="866179" y="3500437"/>
                  </a:lnTo>
                  <a:lnTo>
                    <a:pt x="919757" y="3473648"/>
                  </a:lnTo>
                  <a:lnTo>
                    <a:pt x="973335" y="3455789"/>
                  </a:lnTo>
                  <a:lnTo>
                    <a:pt x="1017984" y="3437929"/>
                  </a:lnTo>
                  <a:lnTo>
                    <a:pt x="1071562" y="3411140"/>
                  </a:lnTo>
                  <a:lnTo>
                    <a:pt x="1125140" y="3393281"/>
                  </a:lnTo>
                  <a:lnTo>
                    <a:pt x="1178718" y="3366492"/>
                  </a:lnTo>
                  <a:lnTo>
                    <a:pt x="1232296" y="3348632"/>
                  </a:lnTo>
                  <a:lnTo>
                    <a:pt x="1294804" y="3321843"/>
                  </a:lnTo>
                  <a:lnTo>
                    <a:pt x="1357312" y="3295054"/>
                  </a:lnTo>
                  <a:lnTo>
                    <a:pt x="1410890" y="3268266"/>
                  </a:lnTo>
                  <a:lnTo>
                    <a:pt x="1464468" y="3241477"/>
                  </a:lnTo>
                  <a:lnTo>
                    <a:pt x="1526976" y="3205758"/>
                  </a:lnTo>
                  <a:lnTo>
                    <a:pt x="1580554" y="3170039"/>
                  </a:lnTo>
                  <a:lnTo>
                    <a:pt x="1643062" y="3134321"/>
                  </a:lnTo>
                  <a:lnTo>
                    <a:pt x="1705570" y="3107532"/>
                  </a:lnTo>
                  <a:lnTo>
                    <a:pt x="1750218" y="3071813"/>
                  </a:lnTo>
                  <a:lnTo>
                    <a:pt x="1812726" y="3027164"/>
                  </a:lnTo>
                  <a:lnTo>
                    <a:pt x="1875234" y="2991446"/>
                  </a:lnTo>
                  <a:lnTo>
                    <a:pt x="1937742" y="2955727"/>
                  </a:lnTo>
                  <a:lnTo>
                    <a:pt x="1991320" y="2920008"/>
                  </a:lnTo>
                  <a:lnTo>
                    <a:pt x="2053828" y="2875360"/>
                  </a:lnTo>
                  <a:lnTo>
                    <a:pt x="2107406" y="2830711"/>
                  </a:lnTo>
                  <a:lnTo>
                    <a:pt x="2169914" y="2786063"/>
                  </a:lnTo>
                  <a:lnTo>
                    <a:pt x="2223492" y="2741414"/>
                  </a:lnTo>
                  <a:lnTo>
                    <a:pt x="2286000" y="2696766"/>
                  </a:lnTo>
                  <a:lnTo>
                    <a:pt x="2339578" y="2643188"/>
                  </a:lnTo>
                  <a:lnTo>
                    <a:pt x="2393156" y="2598539"/>
                  </a:lnTo>
                  <a:lnTo>
                    <a:pt x="2455664" y="2544961"/>
                  </a:lnTo>
                  <a:lnTo>
                    <a:pt x="2509242" y="2491383"/>
                  </a:lnTo>
                  <a:lnTo>
                    <a:pt x="2562820" y="2446734"/>
                  </a:lnTo>
                  <a:lnTo>
                    <a:pt x="2616398" y="2393156"/>
                  </a:lnTo>
                  <a:lnTo>
                    <a:pt x="2669976" y="2348508"/>
                  </a:lnTo>
                  <a:lnTo>
                    <a:pt x="2723554" y="2294930"/>
                  </a:lnTo>
                  <a:lnTo>
                    <a:pt x="2777132" y="2241352"/>
                  </a:lnTo>
                  <a:lnTo>
                    <a:pt x="2821781" y="2187773"/>
                  </a:lnTo>
                  <a:lnTo>
                    <a:pt x="2866429" y="2125266"/>
                  </a:lnTo>
                  <a:lnTo>
                    <a:pt x="2911078" y="2062758"/>
                  </a:lnTo>
                  <a:lnTo>
                    <a:pt x="2964656" y="2000250"/>
                  </a:lnTo>
                  <a:lnTo>
                    <a:pt x="3000375" y="1937742"/>
                  </a:lnTo>
                  <a:lnTo>
                    <a:pt x="3045023" y="1875234"/>
                  </a:lnTo>
                  <a:lnTo>
                    <a:pt x="3089671" y="1812727"/>
                  </a:lnTo>
                  <a:lnTo>
                    <a:pt x="3125390" y="1750219"/>
                  </a:lnTo>
                  <a:lnTo>
                    <a:pt x="3170039" y="1687711"/>
                  </a:lnTo>
                  <a:lnTo>
                    <a:pt x="3205757" y="1625203"/>
                  </a:lnTo>
                  <a:lnTo>
                    <a:pt x="3241476" y="1562695"/>
                  </a:lnTo>
                  <a:lnTo>
                    <a:pt x="3277195" y="1500187"/>
                  </a:lnTo>
                  <a:lnTo>
                    <a:pt x="3303984" y="1437680"/>
                  </a:lnTo>
                  <a:lnTo>
                    <a:pt x="3339703" y="1366242"/>
                  </a:lnTo>
                  <a:lnTo>
                    <a:pt x="3366492" y="1303734"/>
                  </a:lnTo>
                  <a:lnTo>
                    <a:pt x="3402210" y="1241227"/>
                  </a:lnTo>
                  <a:lnTo>
                    <a:pt x="3420070" y="1169789"/>
                  </a:lnTo>
                  <a:lnTo>
                    <a:pt x="3446859" y="1107281"/>
                  </a:lnTo>
                  <a:lnTo>
                    <a:pt x="3464718" y="1044773"/>
                  </a:lnTo>
                  <a:lnTo>
                    <a:pt x="3491507" y="982266"/>
                  </a:lnTo>
                  <a:lnTo>
                    <a:pt x="3509367" y="910828"/>
                  </a:lnTo>
                  <a:lnTo>
                    <a:pt x="3527226" y="848320"/>
                  </a:lnTo>
                  <a:lnTo>
                    <a:pt x="3545085" y="785812"/>
                  </a:lnTo>
                  <a:lnTo>
                    <a:pt x="3562945" y="723305"/>
                  </a:lnTo>
                  <a:lnTo>
                    <a:pt x="3580804" y="660797"/>
                  </a:lnTo>
                  <a:lnTo>
                    <a:pt x="3598664" y="598289"/>
                  </a:lnTo>
                  <a:lnTo>
                    <a:pt x="3607593" y="544711"/>
                  </a:lnTo>
                  <a:lnTo>
                    <a:pt x="3625453" y="482204"/>
                  </a:lnTo>
                  <a:lnTo>
                    <a:pt x="3634382" y="428625"/>
                  </a:lnTo>
                  <a:lnTo>
                    <a:pt x="3643312" y="375047"/>
                  </a:lnTo>
                  <a:lnTo>
                    <a:pt x="3652242" y="321469"/>
                  </a:lnTo>
                  <a:lnTo>
                    <a:pt x="3661171" y="276821"/>
                  </a:lnTo>
                  <a:lnTo>
                    <a:pt x="3670101" y="232172"/>
                  </a:lnTo>
                  <a:lnTo>
                    <a:pt x="3679031" y="187524"/>
                  </a:lnTo>
                  <a:lnTo>
                    <a:pt x="3679031" y="151805"/>
                  </a:lnTo>
                  <a:lnTo>
                    <a:pt x="3679031" y="116086"/>
                  </a:lnTo>
                  <a:lnTo>
                    <a:pt x="3687960" y="89297"/>
                  </a:lnTo>
                  <a:lnTo>
                    <a:pt x="3687960" y="71438"/>
                  </a:lnTo>
                  <a:lnTo>
                    <a:pt x="3687960" y="44649"/>
                  </a:lnTo>
                  <a:lnTo>
                    <a:pt x="3687960" y="26789"/>
                  </a:lnTo>
                  <a:lnTo>
                    <a:pt x="3687960" y="17860"/>
                  </a:lnTo>
                  <a:lnTo>
                    <a:pt x="3687960" y="0"/>
                  </a:lnTo>
                  <a:lnTo>
                    <a:pt x="3687960" y="0"/>
                  </a:lnTo>
                </a:path>
              </a:pathLst>
            </a:custGeom>
            <a:ln w="3810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699996">
                      <a:srgbClr val="808080">
                        <a:alpha val="60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13" name="Content Placeholder 2"/>
          <p:cNvSpPr>
            <a:spLocks noGrp="1"/>
          </p:cNvSpPr>
          <p:nvPr>
            <p:ph idx="1"/>
          </p:nvPr>
        </p:nvSpPr>
        <p:spPr>
          <a:xfrm>
            <a:off x="228600" y="1828800"/>
            <a:ext cx="3657600" cy="4876800"/>
          </a:xfrm>
        </p:spPr>
        <p:txBody>
          <a:bodyPr/>
          <a:lstStyle/>
          <a:p>
            <a:r>
              <a:rPr lang="en-US" sz="2000" dirty="0" smtClean="0"/>
              <a:t>Inventory costs </a:t>
            </a:r>
            <a:r>
              <a:rPr lang="en-US" sz="2000" dirty="0" err="1" smtClean="0">
                <a:latin typeface="Wingdings 3" charset="2"/>
                <a:cs typeface="Wingdings 3" charset="2"/>
              </a:rPr>
              <a:t>i</a:t>
            </a:r>
            <a:r>
              <a:rPr lang="en-US" sz="2000" dirty="0" smtClean="0"/>
              <a:t> as # of facilities </a:t>
            </a:r>
            <a:r>
              <a:rPr lang="en-US" sz="2000" dirty="0" err="1">
                <a:latin typeface="Wingdings 3" charset="2"/>
                <a:cs typeface="Wingdings 3" charset="2"/>
              </a:rPr>
              <a:t>i</a:t>
            </a:r>
            <a:r>
              <a:rPr lang="en-US" sz="2000" dirty="0" smtClean="0"/>
              <a:t> due to </a:t>
            </a:r>
            <a:r>
              <a:rPr lang="en-US" sz="2000" dirty="0" smtClean="0">
                <a:solidFill>
                  <a:srgbClr val="800000"/>
                </a:solidFill>
              </a:rPr>
              <a:t>risk-pooling effect </a:t>
            </a:r>
            <a:r>
              <a:rPr lang="en-US" sz="2000" dirty="0" smtClean="0"/>
              <a:t>(Chapter 12) and </a:t>
            </a:r>
            <a:r>
              <a:rPr lang="en-US" sz="2000" dirty="0" smtClean="0">
                <a:solidFill>
                  <a:srgbClr val="800000"/>
                </a:solidFill>
              </a:rPr>
              <a:t>economies of scale</a:t>
            </a:r>
          </a:p>
          <a:p>
            <a:endParaRPr lang="en-US" sz="2000" dirty="0" smtClean="0"/>
          </a:p>
          <a:p>
            <a:r>
              <a:rPr lang="en-US" sz="2000" dirty="0" smtClean="0"/>
              <a:t>Example</a:t>
            </a:r>
            <a:r>
              <a:rPr lang="en-US" sz="2000" dirty="0" smtClean="0"/>
              <a:t>:</a:t>
            </a:r>
          </a:p>
          <a:p>
            <a:pPr lvl="1"/>
            <a:r>
              <a:rPr lang="en-US" sz="2000" b="1" dirty="0" smtClean="0"/>
              <a:t>Amazon:</a:t>
            </a:r>
            <a:r>
              <a:rPr lang="en-US" sz="2000" dirty="0" smtClean="0"/>
              <a:t> ~20 facilities, ~10 inventory turns / year</a:t>
            </a:r>
          </a:p>
          <a:p>
            <a:pPr lvl="1"/>
            <a:r>
              <a:rPr lang="en-US" sz="2000" b="1" dirty="0" smtClean="0"/>
              <a:t>Barnes &amp; Noble: </a:t>
            </a:r>
            <a:r>
              <a:rPr lang="en-US" sz="2000" dirty="0" smtClean="0"/>
              <a:t>100s of facilities, ~3 inventory turns / year</a:t>
            </a:r>
            <a:endParaRPr lang="en-US" sz="2000" dirty="0"/>
          </a:p>
        </p:txBody>
      </p:sp>
      <p:sp>
        <p:nvSpPr>
          <p:cNvPr id="12" name="Slide Number Placeholder 11"/>
          <p:cNvSpPr>
            <a:spLocks noGrp="1"/>
          </p:cNvSpPr>
          <p:nvPr>
            <p:ph type="sldNum" sz="quarter" idx="10"/>
          </p:nvPr>
        </p:nvSpPr>
        <p:spPr/>
        <p:txBody>
          <a:bodyPr/>
          <a:lstStyle/>
          <a:p>
            <a:fld id="{2B1C837C-E7C8-43BC-9D65-9D3FD9407067}" type="slidenum">
              <a:rPr lang="en-US" altLang="en-US" smtClean="0"/>
              <a:pPr/>
              <a:t>32</a:t>
            </a:fld>
            <a:endParaRPr lang="en-US" altLang="en-US" sz="1400">
              <a:latin typeface="Times New Roman" pitchFamily="18" charset="0"/>
            </a:endParaRPr>
          </a:p>
        </p:txBody>
      </p:sp>
    </p:spTree>
    <p:extLst>
      <p:ext uri="{BB962C8B-B14F-4D97-AF65-F5344CB8AC3E}">
        <p14:creationId xmlns:p14="http://schemas.microsoft.com/office/powerpoint/2010/main" val="20593277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rtlCol="0">
            <a:normAutofit fontScale="90000"/>
          </a:bodyPr>
          <a:lstStyle/>
          <a:p>
            <a:pPr fontAlgn="auto">
              <a:spcAft>
                <a:spcPts val="0"/>
              </a:spcAft>
              <a:defRPr/>
            </a:pPr>
            <a:r>
              <a:rPr lang="en-US" dirty="0" smtClean="0"/>
              <a:t>Transportation Costs </a:t>
            </a:r>
            <a:r>
              <a:rPr lang="en-US" dirty="0"/>
              <a:t>and Number</a:t>
            </a:r>
            <a:br>
              <a:rPr lang="en-US" dirty="0"/>
            </a:br>
            <a:r>
              <a:rPr lang="en-US" dirty="0"/>
              <a:t>of </a:t>
            </a:r>
            <a:r>
              <a:rPr lang="en-US" dirty="0" smtClean="0"/>
              <a:t>Facilities</a:t>
            </a:r>
            <a:endParaRPr lang="en-US" dirty="0"/>
          </a:p>
        </p:txBody>
      </p:sp>
      <p:cxnSp>
        <p:nvCxnSpPr>
          <p:cNvPr id="5" name="Straight Arrow Connector 4"/>
          <p:cNvCxnSpPr/>
          <p:nvPr/>
        </p:nvCxnSpPr>
        <p:spPr>
          <a:xfrm flipV="1">
            <a:off x="2270766" y="2334638"/>
            <a:ext cx="1" cy="391244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Straight Arrow Connector 5"/>
          <p:cNvCxnSpPr/>
          <p:nvPr/>
        </p:nvCxnSpPr>
        <p:spPr>
          <a:xfrm>
            <a:off x="2270766" y="6247082"/>
            <a:ext cx="4284947"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602972" y="2216252"/>
            <a:ext cx="1719110" cy="646331"/>
          </a:xfrm>
          <a:prstGeom prst="rect">
            <a:avLst/>
          </a:prstGeom>
          <a:noFill/>
        </p:spPr>
        <p:txBody>
          <a:bodyPr wrap="square" rtlCol="0">
            <a:spAutoFit/>
          </a:bodyPr>
          <a:lstStyle/>
          <a:p>
            <a:r>
              <a:rPr lang="en-US" dirty="0" smtClean="0"/>
              <a:t>Transportation Costs</a:t>
            </a:r>
            <a:endParaRPr lang="en-US" dirty="0"/>
          </a:p>
        </p:txBody>
      </p:sp>
      <p:sp>
        <p:nvSpPr>
          <p:cNvPr id="8" name="TextBox 7"/>
          <p:cNvSpPr txBox="1"/>
          <p:nvPr/>
        </p:nvSpPr>
        <p:spPr>
          <a:xfrm>
            <a:off x="6555713" y="6062417"/>
            <a:ext cx="1898719" cy="369332"/>
          </a:xfrm>
          <a:prstGeom prst="rect">
            <a:avLst/>
          </a:prstGeom>
          <a:noFill/>
        </p:spPr>
        <p:txBody>
          <a:bodyPr wrap="square" rtlCol="0">
            <a:spAutoFit/>
          </a:bodyPr>
          <a:lstStyle/>
          <a:p>
            <a:r>
              <a:rPr lang="en-US" dirty="0" smtClean="0"/>
              <a:t># of Facilities</a:t>
            </a:r>
            <a:endParaRPr lang="en-US" dirty="0"/>
          </a:p>
        </p:txBody>
      </p:sp>
      <p:sp>
        <p:nvSpPr>
          <p:cNvPr id="2" name="Freeform 1"/>
          <p:cNvSpPr/>
          <p:nvPr/>
        </p:nvSpPr>
        <p:spPr>
          <a:xfrm>
            <a:off x="2625328" y="2321719"/>
            <a:ext cx="2777134" cy="3303984"/>
          </a:xfrm>
          <a:custGeom>
            <a:avLst/>
            <a:gdLst/>
            <a:ahLst/>
            <a:cxnLst/>
            <a:rect l="0" t="0" r="0" b="0"/>
            <a:pathLst>
              <a:path w="2777134" h="3303984">
                <a:moveTo>
                  <a:pt x="8930" y="0"/>
                </a:moveTo>
                <a:lnTo>
                  <a:pt x="8930" y="8929"/>
                </a:lnTo>
                <a:lnTo>
                  <a:pt x="8930" y="8929"/>
                </a:lnTo>
                <a:lnTo>
                  <a:pt x="8930" y="8929"/>
                </a:lnTo>
                <a:lnTo>
                  <a:pt x="8930" y="8929"/>
                </a:lnTo>
                <a:lnTo>
                  <a:pt x="0" y="8929"/>
                </a:lnTo>
                <a:lnTo>
                  <a:pt x="0" y="8929"/>
                </a:lnTo>
                <a:lnTo>
                  <a:pt x="0" y="8929"/>
                </a:lnTo>
                <a:lnTo>
                  <a:pt x="0" y="8929"/>
                </a:lnTo>
                <a:lnTo>
                  <a:pt x="0" y="17859"/>
                </a:lnTo>
                <a:lnTo>
                  <a:pt x="0" y="17859"/>
                </a:lnTo>
                <a:lnTo>
                  <a:pt x="0" y="17859"/>
                </a:lnTo>
                <a:lnTo>
                  <a:pt x="0" y="17859"/>
                </a:lnTo>
                <a:lnTo>
                  <a:pt x="0" y="26789"/>
                </a:lnTo>
                <a:lnTo>
                  <a:pt x="0" y="26789"/>
                </a:lnTo>
                <a:lnTo>
                  <a:pt x="0" y="35718"/>
                </a:lnTo>
                <a:lnTo>
                  <a:pt x="0" y="35718"/>
                </a:lnTo>
                <a:lnTo>
                  <a:pt x="0" y="35718"/>
                </a:lnTo>
                <a:lnTo>
                  <a:pt x="0" y="44648"/>
                </a:lnTo>
                <a:lnTo>
                  <a:pt x="0" y="44648"/>
                </a:lnTo>
                <a:lnTo>
                  <a:pt x="0" y="53578"/>
                </a:lnTo>
                <a:lnTo>
                  <a:pt x="0" y="62507"/>
                </a:lnTo>
                <a:lnTo>
                  <a:pt x="0" y="62507"/>
                </a:lnTo>
                <a:lnTo>
                  <a:pt x="0" y="71437"/>
                </a:lnTo>
                <a:lnTo>
                  <a:pt x="8930" y="80367"/>
                </a:lnTo>
                <a:lnTo>
                  <a:pt x="8930" y="89296"/>
                </a:lnTo>
                <a:lnTo>
                  <a:pt x="8930" y="89296"/>
                </a:lnTo>
                <a:lnTo>
                  <a:pt x="8930" y="98226"/>
                </a:lnTo>
                <a:lnTo>
                  <a:pt x="17860" y="107156"/>
                </a:lnTo>
                <a:lnTo>
                  <a:pt x="17860" y="116085"/>
                </a:lnTo>
                <a:lnTo>
                  <a:pt x="26789" y="125015"/>
                </a:lnTo>
                <a:lnTo>
                  <a:pt x="26789" y="125015"/>
                </a:lnTo>
                <a:lnTo>
                  <a:pt x="26789" y="142875"/>
                </a:lnTo>
                <a:lnTo>
                  <a:pt x="35719" y="151804"/>
                </a:lnTo>
                <a:lnTo>
                  <a:pt x="35719" y="160734"/>
                </a:lnTo>
                <a:lnTo>
                  <a:pt x="44649" y="169664"/>
                </a:lnTo>
                <a:lnTo>
                  <a:pt x="44649" y="178594"/>
                </a:lnTo>
                <a:lnTo>
                  <a:pt x="53578" y="187523"/>
                </a:lnTo>
                <a:lnTo>
                  <a:pt x="62508" y="196453"/>
                </a:lnTo>
                <a:lnTo>
                  <a:pt x="62508" y="205383"/>
                </a:lnTo>
                <a:lnTo>
                  <a:pt x="71438" y="214312"/>
                </a:lnTo>
                <a:lnTo>
                  <a:pt x="71438" y="223242"/>
                </a:lnTo>
                <a:lnTo>
                  <a:pt x="80367" y="241101"/>
                </a:lnTo>
                <a:lnTo>
                  <a:pt x="89297" y="250031"/>
                </a:lnTo>
                <a:lnTo>
                  <a:pt x="89297" y="258961"/>
                </a:lnTo>
                <a:lnTo>
                  <a:pt x="98227" y="276820"/>
                </a:lnTo>
                <a:lnTo>
                  <a:pt x="107156" y="285750"/>
                </a:lnTo>
                <a:lnTo>
                  <a:pt x="116086" y="303609"/>
                </a:lnTo>
                <a:lnTo>
                  <a:pt x="125016" y="312539"/>
                </a:lnTo>
                <a:lnTo>
                  <a:pt x="125016" y="330398"/>
                </a:lnTo>
                <a:lnTo>
                  <a:pt x="133945" y="348258"/>
                </a:lnTo>
                <a:lnTo>
                  <a:pt x="142875" y="366117"/>
                </a:lnTo>
                <a:lnTo>
                  <a:pt x="151805" y="375047"/>
                </a:lnTo>
                <a:lnTo>
                  <a:pt x="160735" y="392906"/>
                </a:lnTo>
                <a:lnTo>
                  <a:pt x="169664" y="410765"/>
                </a:lnTo>
                <a:lnTo>
                  <a:pt x="169664" y="428625"/>
                </a:lnTo>
                <a:lnTo>
                  <a:pt x="178594" y="446484"/>
                </a:lnTo>
                <a:lnTo>
                  <a:pt x="187524" y="464344"/>
                </a:lnTo>
                <a:lnTo>
                  <a:pt x="196453" y="482202"/>
                </a:lnTo>
                <a:lnTo>
                  <a:pt x="205383" y="500062"/>
                </a:lnTo>
                <a:lnTo>
                  <a:pt x="214313" y="517921"/>
                </a:lnTo>
                <a:lnTo>
                  <a:pt x="223242" y="535781"/>
                </a:lnTo>
                <a:lnTo>
                  <a:pt x="232172" y="553640"/>
                </a:lnTo>
                <a:lnTo>
                  <a:pt x="241102" y="571499"/>
                </a:lnTo>
                <a:lnTo>
                  <a:pt x="250031" y="589359"/>
                </a:lnTo>
                <a:lnTo>
                  <a:pt x="258961" y="607218"/>
                </a:lnTo>
                <a:lnTo>
                  <a:pt x="267891" y="634007"/>
                </a:lnTo>
                <a:lnTo>
                  <a:pt x="276820" y="651867"/>
                </a:lnTo>
                <a:lnTo>
                  <a:pt x="285750" y="669726"/>
                </a:lnTo>
                <a:lnTo>
                  <a:pt x="294680" y="687585"/>
                </a:lnTo>
                <a:lnTo>
                  <a:pt x="303610" y="714374"/>
                </a:lnTo>
                <a:lnTo>
                  <a:pt x="312539" y="732234"/>
                </a:lnTo>
                <a:lnTo>
                  <a:pt x="330399" y="759023"/>
                </a:lnTo>
                <a:lnTo>
                  <a:pt x="339328" y="776882"/>
                </a:lnTo>
                <a:lnTo>
                  <a:pt x="348258" y="794742"/>
                </a:lnTo>
                <a:lnTo>
                  <a:pt x="357188" y="821531"/>
                </a:lnTo>
                <a:lnTo>
                  <a:pt x="366117" y="839390"/>
                </a:lnTo>
                <a:lnTo>
                  <a:pt x="375047" y="866179"/>
                </a:lnTo>
                <a:lnTo>
                  <a:pt x="392906" y="884038"/>
                </a:lnTo>
                <a:lnTo>
                  <a:pt x="401836" y="901898"/>
                </a:lnTo>
                <a:lnTo>
                  <a:pt x="410766" y="928687"/>
                </a:lnTo>
                <a:lnTo>
                  <a:pt x="428625" y="946546"/>
                </a:lnTo>
                <a:lnTo>
                  <a:pt x="437555" y="973335"/>
                </a:lnTo>
                <a:lnTo>
                  <a:pt x="446485" y="991195"/>
                </a:lnTo>
                <a:lnTo>
                  <a:pt x="464344" y="1017984"/>
                </a:lnTo>
                <a:lnTo>
                  <a:pt x="473274" y="1035843"/>
                </a:lnTo>
                <a:lnTo>
                  <a:pt x="491133" y="1062632"/>
                </a:lnTo>
                <a:lnTo>
                  <a:pt x="500063" y="1080492"/>
                </a:lnTo>
                <a:lnTo>
                  <a:pt x="517922" y="1107281"/>
                </a:lnTo>
                <a:lnTo>
                  <a:pt x="526852" y="1125140"/>
                </a:lnTo>
                <a:lnTo>
                  <a:pt x="544711" y="1151929"/>
                </a:lnTo>
                <a:lnTo>
                  <a:pt x="553641" y="1169788"/>
                </a:lnTo>
                <a:lnTo>
                  <a:pt x="571500" y="1196577"/>
                </a:lnTo>
                <a:lnTo>
                  <a:pt x="580430" y="1214437"/>
                </a:lnTo>
                <a:lnTo>
                  <a:pt x="598289" y="1241226"/>
                </a:lnTo>
                <a:lnTo>
                  <a:pt x="607219" y="1268015"/>
                </a:lnTo>
                <a:lnTo>
                  <a:pt x="625078" y="1285874"/>
                </a:lnTo>
                <a:lnTo>
                  <a:pt x="642938" y="1303734"/>
                </a:lnTo>
                <a:lnTo>
                  <a:pt x="651867" y="1330523"/>
                </a:lnTo>
                <a:lnTo>
                  <a:pt x="669727" y="1348382"/>
                </a:lnTo>
                <a:lnTo>
                  <a:pt x="687586" y="1375171"/>
                </a:lnTo>
                <a:lnTo>
                  <a:pt x="705445" y="1401960"/>
                </a:lnTo>
                <a:lnTo>
                  <a:pt x="714375" y="1419820"/>
                </a:lnTo>
                <a:lnTo>
                  <a:pt x="732235" y="1437679"/>
                </a:lnTo>
                <a:lnTo>
                  <a:pt x="750094" y="1464468"/>
                </a:lnTo>
                <a:lnTo>
                  <a:pt x="759024" y="1482327"/>
                </a:lnTo>
                <a:lnTo>
                  <a:pt x="776883" y="1509117"/>
                </a:lnTo>
                <a:lnTo>
                  <a:pt x="794742" y="1526976"/>
                </a:lnTo>
                <a:lnTo>
                  <a:pt x="803672" y="1553765"/>
                </a:lnTo>
                <a:lnTo>
                  <a:pt x="821531" y="1580554"/>
                </a:lnTo>
                <a:lnTo>
                  <a:pt x="830461" y="1598413"/>
                </a:lnTo>
                <a:lnTo>
                  <a:pt x="848320" y="1625202"/>
                </a:lnTo>
                <a:lnTo>
                  <a:pt x="866180" y="1643062"/>
                </a:lnTo>
                <a:lnTo>
                  <a:pt x="875110" y="1669851"/>
                </a:lnTo>
                <a:lnTo>
                  <a:pt x="892969" y="1696640"/>
                </a:lnTo>
                <a:lnTo>
                  <a:pt x="910828" y="1714499"/>
                </a:lnTo>
                <a:lnTo>
                  <a:pt x="919758" y="1732359"/>
                </a:lnTo>
                <a:lnTo>
                  <a:pt x="937617" y="1750218"/>
                </a:lnTo>
                <a:lnTo>
                  <a:pt x="946547" y="1777007"/>
                </a:lnTo>
                <a:lnTo>
                  <a:pt x="964406" y="1803796"/>
                </a:lnTo>
                <a:lnTo>
                  <a:pt x="982266" y="1821656"/>
                </a:lnTo>
                <a:lnTo>
                  <a:pt x="991195" y="1839515"/>
                </a:lnTo>
                <a:lnTo>
                  <a:pt x="1009055" y="1866304"/>
                </a:lnTo>
                <a:lnTo>
                  <a:pt x="1026914" y="1884163"/>
                </a:lnTo>
                <a:lnTo>
                  <a:pt x="1035844" y="1910952"/>
                </a:lnTo>
                <a:lnTo>
                  <a:pt x="1053703" y="1928812"/>
                </a:lnTo>
                <a:lnTo>
                  <a:pt x="1071563" y="1946671"/>
                </a:lnTo>
                <a:lnTo>
                  <a:pt x="1080492" y="1973460"/>
                </a:lnTo>
                <a:lnTo>
                  <a:pt x="1098352" y="1991320"/>
                </a:lnTo>
                <a:lnTo>
                  <a:pt x="1116211" y="2009179"/>
                </a:lnTo>
                <a:lnTo>
                  <a:pt x="1125141" y="2035968"/>
                </a:lnTo>
                <a:lnTo>
                  <a:pt x="1143000" y="2053827"/>
                </a:lnTo>
                <a:lnTo>
                  <a:pt x="1160860" y="2071687"/>
                </a:lnTo>
                <a:lnTo>
                  <a:pt x="1178719" y="2089546"/>
                </a:lnTo>
                <a:lnTo>
                  <a:pt x="1187649" y="2116335"/>
                </a:lnTo>
                <a:lnTo>
                  <a:pt x="1205508" y="2125265"/>
                </a:lnTo>
                <a:lnTo>
                  <a:pt x="1214438" y="2143124"/>
                </a:lnTo>
                <a:lnTo>
                  <a:pt x="1232297" y="2160984"/>
                </a:lnTo>
                <a:lnTo>
                  <a:pt x="1241227" y="2178843"/>
                </a:lnTo>
                <a:lnTo>
                  <a:pt x="1259086" y="2196702"/>
                </a:lnTo>
                <a:lnTo>
                  <a:pt x="1276945" y="2214562"/>
                </a:lnTo>
                <a:lnTo>
                  <a:pt x="1285875" y="2232421"/>
                </a:lnTo>
                <a:lnTo>
                  <a:pt x="1303735" y="2241351"/>
                </a:lnTo>
                <a:lnTo>
                  <a:pt x="1321594" y="2259210"/>
                </a:lnTo>
                <a:lnTo>
                  <a:pt x="1330524" y="2277070"/>
                </a:lnTo>
                <a:lnTo>
                  <a:pt x="1348383" y="2294929"/>
                </a:lnTo>
                <a:lnTo>
                  <a:pt x="1357313" y="2312788"/>
                </a:lnTo>
                <a:lnTo>
                  <a:pt x="1375172" y="2330648"/>
                </a:lnTo>
                <a:lnTo>
                  <a:pt x="1393031" y="2339577"/>
                </a:lnTo>
                <a:lnTo>
                  <a:pt x="1401961" y="2357437"/>
                </a:lnTo>
                <a:lnTo>
                  <a:pt x="1410891" y="2375296"/>
                </a:lnTo>
                <a:lnTo>
                  <a:pt x="1428750" y="2384226"/>
                </a:lnTo>
                <a:lnTo>
                  <a:pt x="1446610" y="2402085"/>
                </a:lnTo>
                <a:lnTo>
                  <a:pt x="1455539" y="2411015"/>
                </a:lnTo>
                <a:lnTo>
                  <a:pt x="1473399" y="2428874"/>
                </a:lnTo>
                <a:lnTo>
                  <a:pt x="1491258" y="2446734"/>
                </a:lnTo>
                <a:lnTo>
                  <a:pt x="1500188" y="2464593"/>
                </a:lnTo>
                <a:lnTo>
                  <a:pt x="1518047" y="2473523"/>
                </a:lnTo>
                <a:lnTo>
                  <a:pt x="1535906" y="2491382"/>
                </a:lnTo>
                <a:lnTo>
                  <a:pt x="1553766" y="2500312"/>
                </a:lnTo>
                <a:lnTo>
                  <a:pt x="1571625" y="2518171"/>
                </a:lnTo>
                <a:lnTo>
                  <a:pt x="1589485" y="2536031"/>
                </a:lnTo>
                <a:lnTo>
                  <a:pt x="1607344" y="2553890"/>
                </a:lnTo>
                <a:lnTo>
                  <a:pt x="1616274" y="2562820"/>
                </a:lnTo>
                <a:lnTo>
                  <a:pt x="1634133" y="2580679"/>
                </a:lnTo>
                <a:lnTo>
                  <a:pt x="1651992" y="2598539"/>
                </a:lnTo>
                <a:lnTo>
                  <a:pt x="1669852" y="2607469"/>
                </a:lnTo>
                <a:lnTo>
                  <a:pt x="1687711" y="2625328"/>
                </a:lnTo>
                <a:lnTo>
                  <a:pt x="1714500" y="2634258"/>
                </a:lnTo>
                <a:lnTo>
                  <a:pt x="1732360" y="2652117"/>
                </a:lnTo>
                <a:lnTo>
                  <a:pt x="1741289" y="2669976"/>
                </a:lnTo>
                <a:lnTo>
                  <a:pt x="1759149" y="2687836"/>
                </a:lnTo>
                <a:lnTo>
                  <a:pt x="1785938" y="2696765"/>
                </a:lnTo>
                <a:lnTo>
                  <a:pt x="1803797" y="2714625"/>
                </a:lnTo>
                <a:lnTo>
                  <a:pt x="1821656" y="2732484"/>
                </a:lnTo>
                <a:lnTo>
                  <a:pt x="1839516" y="2741414"/>
                </a:lnTo>
                <a:lnTo>
                  <a:pt x="1857375" y="2759273"/>
                </a:lnTo>
                <a:lnTo>
                  <a:pt x="1875235" y="2768203"/>
                </a:lnTo>
                <a:lnTo>
                  <a:pt x="1902024" y="2786062"/>
                </a:lnTo>
                <a:lnTo>
                  <a:pt x="1919883" y="2803922"/>
                </a:lnTo>
                <a:lnTo>
                  <a:pt x="1937742" y="2812851"/>
                </a:lnTo>
                <a:lnTo>
                  <a:pt x="1955602" y="2830711"/>
                </a:lnTo>
                <a:lnTo>
                  <a:pt x="1973461" y="2839640"/>
                </a:lnTo>
                <a:lnTo>
                  <a:pt x="2000250" y="2857500"/>
                </a:lnTo>
                <a:lnTo>
                  <a:pt x="2018110" y="2875359"/>
                </a:lnTo>
                <a:lnTo>
                  <a:pt x="2035969" y="2884289"/>
                </a:lnTo>
                <a:lnTo>
                  <a:pt x="2053828" y="2902148"/>
                </a:lnTo>
                <a:lnTo>
                  <a:pt x="2080617" y="2911078"/>
                </a:lnTo>
                <a:lnTo>
                  <a:pt x="2098477" y="2928937"/>
                </a:lnTo>
                <a:lnTo>
                  <a:pt x="2116336" y="2946797"/>
                </a:lnTo>
                <a:lnTo>
                  <a:pt x="2143125" y="2964656"/>
                </a:lnTo>
                <a:lnTo>
                  <a:pt x="2160985" y="2973586"/>
                </a:lnTo>
                <a:lnTo>
                  <a:pt x="2187774" y="2991445"/>
                </a:lnTo>
                <a:lnTo>
                  <a:pt x="2205633" y="3000375"/>
                </a:lnTo>
                <a:lnTo>
                  <a:pt x="2232422" y="3009304"/>
                </a:lnTo>
                <a:lnTo>
                  <a:pt x="2250281" y="3027164"/>
                </a:lnTo>
                <a:lnTo>
                  <a:pt x="2277070" y="3036094"/>
                </a:lnTo>
                <a:lnTo>
                  <a:pt x="2294930" y="3053953"/>
                </a:lnTo>
                <a:lnTo>
                  <a:pt x="2321719" y="3062883"/>
                </a:lnTo>
                <a:lnTo>
                  <a:pt x="2348508" y="3071812"/>
                </a:lnTo>
                <a:lnTo>
                  <a:pt x="2366367" y="3080742"/>
                </a:lnTo>
                <a:lnTo>
                  <a:pt x="2393156" y="3098601"/>
                </a:lnTo>
                <a:lnTo>
                  <a:pt x="2411016" y="3107531"/>
                </a:lnTo>
                <a:lnTo>
                  <a:pt x="2437805" y="3116461"/>
                </a:lnTo>
                <a:lnTo>
                  <a:pt x="2455664" y="3125390"/>
                </a:lnTo>
                <a:lnTo>
                  <a:pt x="2473524" y="3143250"/>
                </a:lnTo>
                <a:lnTo>
                  <a:pt x="2500313" y="3152179"/>
                </a:lnTo>
                <a:lnTo>
                  <a:pt x="2518172" y="3170039"/>
                </a:lnTo>
                <a:lnTo>
                  <a:pt x="2536031" y="3178969"/>
                </a:lnTo>
                <a:lnTo>
                  <a:pt x="2562820" y="3196828"/>
                </a:lnTo>
                <a:lnTo>
                  <a:pt x="2580680" y="3205758"/>
                </a:lnTo>
                <a:lnTo>
                  <a:pt x="2598539" y="3214687"/>
                </a:lnTo>
                <a:lnTo>
                  <a:pt x="2616399" y="3223617"/>
                </a:lnTo>
                <a:lnTo>
                  <a:pt x="2643188" y="3241476"/>
                </a:lnTo>
                <a:lnTo>
                  <a:pt x="2661047" y="3250406"/>
                </a:lnTo>
                <a:lnTo>
                  <a:pt x="2678906" y="3259335"/>
                </a:lnTo>
                <a:lnTo>
                  <a:pt x="2705695" y="3268265"/>
                </a:lnTo>
                <a:lnTo>
                  <a:pt x="2714625" y="3277194"/>
                </a:lnTo>
                <a:lnTo>
                  <a:pt x="2732485" y="3286124"/>
                </a:lnTo>
                <a:lnTo>
                  <a:pt x="2750344" y="3295054"/>
                </a:lnTo>
                <a:lnTo>
                  <a:pt x="2768203" y="3303983"/>
                </a:lnTo>
                <a:lnTo>
                  <a:pt x="2777133" y="3303983"/>
                </a:lnTo>
                <a:lnTo>
                  <a:pt x="2777133" y="3303983"/>
                </a:lnTo>
              </a:path>
            </a:pathLst>
          </a:custGeom>
          <a:ln w="3810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699996">
                    <a:srgbClr val="808080">
                      <a:alpha val="60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Freeform 2"/>
          <p:cNvSpPr/>
          <p:nvPr/>
        </p:nvSpPr>
        <p:spPr>
          <a:xfrm>
            <a:off x="5348883" y="4438054"/>
            <a:ext cx="1428751" cy="1259087"/>
          </a:xfrm>
          <a:custGeom>
            <a:avLst/>
            <a:gdLst/>
            <a:ahLst/>
            <a:cxnLst/>
            <a:rect l="0" t="0" r="0" b="0"/>
            <a:pathLst>
              <a:path w="1428751" h="1259087">
                <a:moveTo>
                  <a:pt x="8930" y="1214437"/>
                </a:moveTo>
                <a:lnTo>
                  <a:pt x="0" y="1214437"/>
                </a:lnTo>
                <a:lnTo>
                  <a:pt x="0" y="1214437"/>
                </a:lnTo>
                <a:lnTo>
                  <a:pt x="0" y="1214437"/>
                </a:lnTo>
                <a:lnTo>
                  <a:pt x="0" y="1214437"/>
                </a:lnTo>
                <a:lnTo>
                  <a:pt x="0" y="1214437"/>
                </a:lnTo>
                <a:lnTo>
                  <a:pt x="0" y="1214437"/>
                </a:lnTo>
                <a:lnTo>
                  <a:pt x="8930" y="1214437"/>
                </a:lnTo>
                <a:lnTo>
                  <a:pt x="8930" y="1214437"/>
                </a:lnTo>
                <a:lnTo>
                  <a:pt x="8930" y="1214437"/>
                </a:lnTo>
                <a:lnTo>
                  <a:pt x="8930" y="1214437"/>
                </a:lnTo>
                <a:lnTo>
                  <a:pt x="8930" y="1214437"/>
                </a:lnTo>
                <a:lnTo>
                  <a:pt x="8930" y="1214437"/>
                </a:lnTo>
                <a:lnTo>
                  <a:pt x="8930" y="1214437"/>
                </a:lnTo>
                <a:lnTo>
                  <a:pt x="8930" y="1214437"/>
                </a:lnTo>
                <a:lnTo>
                  <a:pt x="8930" y="1214437"/>
                </a:lnTo>
                <a:lnTo>
                  <a:pt x="8930" y="1214437"/>
                </a:lnTo>
                <a:lnTo>
                  <a:pt x="8930" y="1214437"/>
                </a:lnTo>
                <a:lnTo>
                  <a:pt x="8930" y="1205508"/>
                </a:lnTo>
                <a:lnTo>
                  <a:pt x="8930" y="1205508"/>
                </a:lnTo>
                <a:lnTo>
                  <a:pt x="8930" y="1205508"/>
                </a:lnTo>
                <a:lnTo>
                  <a:pt x="8930" y="1205508"/>
                </a:lnTo>
                <a:lnTo>
                  <a:pt x="8930" y="1205508"/>
                </a:lnTo>
                <a:lnTo>
                  <a:pt x="8930" y="1214437"/>
                </a:lnTo>
                <a:lnTo>
                  <a:pt x="8930" y="1214437"/>
                </a:lnTo>
                <a:lnTo>
                  <a:pt x="8930" y="1214437"/>
                </a:lnTo>
                <a:lnTo>
                  <a:pt x="8930" y="1214437"/>
                </a:lnTo>
                <a:lnTo>
                  <a:pt x="8930" y="1214437"/>
                </a:lnTo>
                <a:lnTo>
                  <a:pt x="8930" y="1214437"/>
                </a:lnTo>
                <a:lnTo>
                  <a:pt x="8930" y="1214437"/>
                </a:lnTo>
                <a:lnTo>
                  <a:pt x="8930" y="1214437"/>
                </a:lnTo>
                <a:lnTo>
                  <a:pt x="8930" y="1214437"/>
                </a:lnTo>
                <a:lnTo>
                  <a:pt x="8930" y="1214437"/>
                </a:lnTo>
                <a:lnTo>
                  <a:pt x="8930" y="1214437"/>
                </a:lnTo>
                <a:lnTo>
                  <a:pt x="8930" y="1214437"/>
                </a:lnTo>
                <a:lnTo>
                  <a:pt x="8930" y="1214437"/>
                </a:lnTo>
                <a:lnTo>
                  <a:pt x="8930" y="1214437"/>
                </a:lnTo>
                <a:lnTo>
                  <a:pt x="8930" y="1205508"/>
                </a:lnTo>
                <a:lnTo>
                  <a:pt x="8930" y="1205508"/>
                </a:lnTo>
                <a:lnTo>
                  <a:pt x="8930" y="1214437"/>
                </a:lnTo>
                <a:lnTo>
                  <a:pt x="8930" y="1214437"/>
                </a:lnTo>
                <a:lnTo>
                  <a:pt x="8930" y="1214437"/>
                </a:lnTo>
                <a:lnTo>
                  <a:pt x="8930" y="1214437"/>
                </a:lnTo>
                <a:lnTo>
                  <a:pt x="8930" y="1214437"/>
                </a:lnTo>
                <a:lnTo>
                  <a:pt x="8930" y="1214437"/>
                </a:lnTo>
                <a:lnTo>
                  <a:pt x="8930" y="1214437"/>
                </a:lnTo>
                <a:lnTo>
                  <a:pt x="8930" y="1214437"/>
                </a:lnTo>
                <a:lnTo>
                  <a:pt x="8930" y="1214437"/>
                </a:lnTo>
                <a:lnTo>
                  <a:pt x="8930" y="1205508"/>
                </a:lnTo>
                <a:lnTo>
                  <a:pt x="8930" y="1205508"/>
                </a:lnTo>
                <a:lnTo>
                  <a:pt x="17859" y="1205508"/>
                </a:lnTo>
                <a:lnTo>
                  <a:pt x="17859" y="1205508"/>
                </a:lnTo>
                <a:lnTo>
                  <a:pt x="17859" y="1205508"/>
                </a:lnTo>
                <a:lnTo>
                  <a:pt x="17859" y="1214437"/>
                </a:lnTo>
                <a:lnTo>
                  <a:pt x="26789" y="1214437"/>
                </a:lnTo>
                <a:lnTo>
                  <a:pt x="26789" y="1214437"/>
                </a:lnTo>
                <a:lnTo>
                  <a:pt x="26789" y="1214437"/>
                </a:lnTo>
                <a:lnTo>
                  <a:pt x="35719" y="1214437"/>
                </a:lnTo>
                <a:lnTo>
                  <a:pt x="35719" y="1214437"/>
                </a:lnTo>
                <a:lnTo>
                  <a:pt x="44648" y="1214437"/>
                </a:lnTo>
                <a:lnTo>
                  <a:pt x="44648" y="1223367"/>
                </a:lnTo>
                <a:lnTo>
                  <a:pt x="44648" y="1223367"/>
                </a:lnTo>
                <a:lnTo>
                  <a:pt x="53578" y="1223367"/>
                </a:lnTo>
                <a:lnTo>
                  <a:pt x="53578" y="1223367"/>
                </a:lnTo>
                <a:lnTo>
                  <a:pt x="62508" y="1223367"/>
                </a:lnTo>
                <a:lnTo>
                  <a:pt x="62508" y="1223367"/>
                </a:lnTo>
                <a:lnTo>
                  <a:pt x="71437" y="1232297"/>
                </a:lnTo>
                <a:lnTo>
                  <a:pt x="71437" y="1232297"/>
                </a:lnTo>
                <a:lnTo>
                  <a:pt x="80367" y="1232297"/>
                </a:lnTo>
                <a:lnTo>
                  <a:pt x="80367" y="1241226"/>
                </a:lnTo>
                <a:lnTo>
                  <a:pt x="89297" y="1241226"/>
                </a:lnTo>
                <a:lnTo>
                  <a:pt x="89297" y="1241226"/>
                </a:lnTo>
                <a:lnTo>
                  <a:pt x="98226" y="1241226"/>
                </a:lnTo>
                <a:lnTo>
                  <a:pt x="107156" y="1250156"/>
                </a:lnTo>
                <a:lnTo>
                  <a:pt x="107156" y="1250156"/>
                </a:lnTo>
                <a:lnTo>
                  <a:pt x="116086" y="1250156"/>
                </a:lnTo>
                <a:lnTo>
                  <a:pt x="125015" y="1250156"/>
                </a:lnTo>
                <a:lnTo>
                  <a:pt x="133945" y="1250156"/>
                </a:lnTo>
                <a:lnTo>
                  <a:pt x="142875" y="1259086"/>
                </a:lnTo>
                <a:lnTo>
                  <a:pt x="151805" y="1250156"/>
                </a:lnTo>
                <a:lnTo>
                  <a:pt x="160734" y="1250156"/>
                </a:lnTo>
                <a:lnTo>
                  <a:pt x="178594" y="1250156"/>
                </a:lnTo>
                <a:lnTo>
                  <a:pt x="187523" y="1250156"/>
                </a:lnTo>
                <a:lnTo>
                  <a:pt x="196453" y="1250156"/>
                </a:lnTo>
                <a:lnTo>
                  <a:pt x="214312" y="1241226"/>
                </a:lnTo>
                <a:lnTo>
                  <a:pt x="232172" y="1241226"/>
                </a:lnTo>
                <a:lnTo>
                  <a:pt x="241101" y="1241226"/>
                </a:lnTo>
                <a:lnTo>
                  <a:pt x="258961" y="1232297"/>
                </a:lnTo>
                <a:lnTo>
                  <a:pt x="276820" y="1232297"/>
                </a:lnTo>
                <a:lnTo>
                  <a:pt x="294680" y="1223367"/>
                </a:lnTo>
                <a:lnTo>
                  <a:pt x="312539" y="1223367"/>
                </a:lnTo>
                <a:lnTo>
                  <a:pt x="321469" y="1214437"/>
                </a:lnTo>
                <a:lnTo>
                  <a:pt x="339328" y="1205508"/>
                </a:lnTo>
                <a:lnTo>
                  <a:pt x="357187" y="1205508"/>
                </a:lnTo>
                <a:lnTo>
                  <a:pt x="375047" y="1196578"/>
                </a:lnTo>
                <a:lnTo>
                  <a:pt x="392906" y="1196578"/>
                </a:lnTo>
                <a:lnTo>
                  <a:pt x="410765" y="1187648"/>
                </a:lnTo>
                <a:lnTo>
                  <a:pt x="428625" y="1178719"/>
                </a:lnTo>
                <a:lnTo>
                  <a:pt x="455414" y="1169789"/>
                </a:lnTo>
                <a:lnTo>
                  <a:pt x="473273" y="1160859"/>
                </a:lnTo>
                <a:lnTo>
                  <a:pt x="491133" y="1151930"/>
                </a:lnTo>
                <a:lnTo>
                  <a:pt x="517922" y="1143000"/>
                </a:lnTo>
                <a:lnTo>
                  <a:pt x="535781" y="1134071"/>
                </a:lnTo>
                <a:lnTo>
                  <a:pt x="562570" y="1116212"/>
                </a:lnTo>
                <a:lnTo>
                  <a:pt x="589359" y="1107282"/>
                </a:lnTo>
                <a:lnTo>
                  <a:pt x="607219" y="1098352"/>
                </a:lnTo>
                <a:lnTo>
                  <a:pt x="634008" y="1080493"/>
                </a:lnTo>
                <a:lnTo>
                  <a:pt x="660797" y="1062634"/>
                </a:lnTo>
                <a:lnTo>
                  <a:pt x="678656" y="1053704"/>
                </a:lnTo>
                <a:lnTo>
                  <a:pt x="705445" y="1035844"/>
                </a:lnTo>
                <a:lnTo>
                  <a:pt x="732234" y="1017985"/>
                </a:lnTo>
                <a:lnTo>
                  <a:pt x="750094" y="991196"/>
                </a:lnTo>
                <a:lnTo>
                  <a:pt x="776883" y="973337"/>
                </a:lnTo>
                <a:lnTo>
                  <a:pt x="803672" y="946548"/>
                </a:lnTo>
                <a:lnTo>
                  <a:pt x="821531" y="928688"/>
                </a:lnTo>
                <a:lnTo>
                  <a:pt x="848320" y="901899"/>
                </a:lnTo>
                <a:lnTo>
                  <a:pt x="875109" y="875110"/>
                </a:lnTo>
                <a:lnTo>
                  <a:pt x="901898" y="857251"/>
                </a:lnTo>
                <a:lnTo>
                  <a:pt x="919758" y="821532"/>
                </a:lnTo>
                <a:lnTo>
                  <a:pt x="946547" y="794743"/>
                </a:lnTo>
                <a:lnTo>
                  <a:pt x="973336" y="767954"/>
                </a:lnTo>
                <a:lnTo>
                  <a:pt x="1000125" y="732235"/>
                </a:lnTo>
                <a:lnTo>
                  <a:pt x="1017984" y="705446"/>
                </a:lnTo>
                <a:lnTo>
                  <a:pt x="1044773" y="669727"/>
                </a:lnTo>
                <a:lnTo>
                  <a:pt x="1071562" y="634009"/>
                </a:lnTo>
                <a:lnTo>
                  <a:pt x="1089422" y="607219"/>
                </a:lnTo>
                <a:lnTo>
                  <a:pt x="1116211" y="571501"/>
                </a:lnTo>
                <a:lnTo>
                  <a:pt x="1134070" y="544712"/>
                </a:lnTo>
                <a:lnTo>
                  <a:pt x="1160859" y="508993"/>
                </a:lnTo>
                <a:lnTo>
                  <a:pt x="1178719" y="473274"/>
                </a:lnTo>
                <a:lnTo>
                  <a:pt x="1196578" y="446485"/>
                </a:lnTo>
                <a:lnTo>
                  <a:pt x="1223367" y="410766"/>
                </a:lnTo>
                <a:lnTo>
                  <a:pt x="1232297" y="375047"/>
                </a:lnTo>
                <a:lnTo>
                  <a:pt x="1259086" y="348258"/>
                </a:lnTo>
                <a:lnTo>
                  <a:pt x="1276945" y="321469"/>
                </a:lnTo>
                <a:lnTo>
                  <a:pt x="1294805" y="285750"/>
                </a:lnTo>
                <a:lnTo>
                  <a:pt x="1303734" y="250032"/>
                </a:lnTo>
                <a:lnTo>
                  <a:pt x="1321594" y="223242"/>
                </a:lnTo>
                <a:lnTo>
                  <a:pt x="1339453" y="196453"/>
                </a:lnTo>
                <a:lnTo>
                  <a:pt x="1348383" y="169664"/>
                </a:lnTo>
                <a:lnTo>
                  <a:pt x="1357312" y="142875"/>
                </a:lnTo>
                <a:lnTo>
                  <a:pt x="1375172" y="116086"/>
                </a:lnTo>
                <a:lnTo>
                  <a:pt x="1384101" y="98227"/>
                </a:lnTo>
                <a:lnTo>
                  <a:pt x="1393031" y="71438"/>
                </a:lnTo>
                <a:lnTo>
                  <a:pt x="1401961" y="62508"/>
                </a:lnTo>
                <a:lnTo>
                  <a:pt x="1401961" y="44649"/>
                </a:lnTo>
                <a:lnTo>
                  <a:pt x="1410890" y="35719"/>
                </a:lnTo>
                <a:lnTo>
                  <a:pt x="1419820" y="17860"/>
                </a:lnTo>
                <a:lnTo>
                  <a:pt x="1419820" y="17860"/>
                </a:lnTo>
                <a:lnTo>
                  <a:pt x="1419820" y="8930"/>
                </a:lnTo>
                <a:lnTo>
                  <a:pt x="1419820" y="8930"/>
                </a:lnTo>
                <a:lnTo>
                  <a:pt x="1428750" y="0"/>
                </a:lnTo>
                <a:lnTo>
                  <a:pt x="1428750" y="8930"/>
                </a:lnTo>
                <a:lnTo>
                  <a:pt x="1428750" y="8930"/>
                </a:lnTo>
                <a:lnTo>
                  <a:pt x="1428750" y="8930"/>
                </a:lnTo>
                <a:lnTo>
                  <a:pt x="1428750" y="8930"/>
                </a:lnTo>
              </a:path>
            </a:pathLst>
          </a:custGeom>
          <a:ln w="3810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699996">
                    <a:srgbClr val="808080">
                      <a:alpha val="60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Freeform 3"/>
          <p:cNvSpPr/>
          <p:nvPr/>
        </p:nvSpPr>
        <p:spPr>
          <a:xfrm>
            <a:off x="6947297" y="4482703"/>
            <a:ext cx="267892" cy="258962"/>
          </a:xfrm>
          <a:custGeom>
            <a:avLst/>
            <a:gdLst/>
            <a:ahLst/>
            <a:cxnLst/>
            <a:rect l="0" t="0" r="0" b="0"/>
            <a:pathLst>
              <a:path w="267892" h="258962">
                <a:moveTo>
                  <a:pt x="267891" y="0"/>
                </a:moveTo>
                <a:lnTo>
                  <a:pt x="267891" y="0"/>
                </a:lnTo>
                <a:lnTo>
                  <a:pt x="267891" y="0"/>
                </a:lnTo>
                <a:lnTo>
                  <a:pt x="267891" y="0"/>
                </a:lnTo>
                <a:lnTo>
                  <a:pt x="267891" y="0"/>
                </a:lnTo>
                <a:lnTo>
                  <a:pt x="267891" y="0"/>
                </a:lnTo>
                <a:lnTo>
                  <a:pt x="267891" y="8929"/>
                </a:lnTo>
                <a:lnTo>
                  <a:pt x="267891" y="8929"/>
                </a:lnTo>
                <a:lnTo>
                  <a:pt x="267891" y="8929"/>
                </a:lnTo>
                <a:lnTo>
                  <a:pt x="258961" y="17859"/>
                </a:lnTo>
                <a:lnTo>
                  <a:pt x="258961" y="17859"/>
                </a:lnTo>
                <a:lnTo>
                  <a:pt x="258961" y="26789"/>
                </a:lnTo>
                <a:lnTo>
                  <a:pt x="250031" y="35718"/>
                </a:lnTo>
                <a:lnTo>
                  <a:pt x="241101" y="44648"/>
                </a:lnTo>
                <a:lnTo>
                  <a:pt x="232172" y="53578"/>
                </a:lnTo>
                <a:lnTo>
                  <a:pt x="223242" y="62508"/>
                </a:lnTo>
                <a:lnTo>
                  <a:pt x="214312" y="80367"/>
                </a:lnTo>
                <a:lnTo>
                  <a:pt x="196453" y="89297"/>
                </a:lnTo>
                <a:lnTo>
                  <a:pt x="178594" y="107156"/>
                </a:lnTo>
                <a:lnTo>
                  <a:pt x="160734" y="125015"/>
                </a:lnTo>
                <a:lnTo>
                  <a:pt x="151805" y="142875"/>
                </a:lnTo>
                <a:lnTo>
                  <a:pt x="133945" y="160734"/>
                </a:lnTo>
                <a:lnTo>
                  <a:pt x="116086" y="169664"/>
                </a:lnTo>
                <a:lnTo>
                  <a:pt x="98226" y="187523"/>
                </a:lnTo>
                <a:lnTo>
                  <a:pt x="89297" y="205383"/>
                </a:lnTo>
                <a:lnTo>
                  <a:pt x="71437" y="214312"/>
                </a:lnTo>
                <a:lnTo>
                  <a:pt x="62508" y="223242"/>
                </a:lnTo>
                <a:lnTo>
                  <a:pt x="44648" y="232172"/>
                </a:lnTo>
                <a:lnTo>
                  <a:pt x="35719" y="241101"/>
                </a:lnTo>
                <a:lnTo>
                  <a:pt x="26789" y="250031"/>
                </a:lnTo>
                <a:lnTo>
                  <a:pt x="17859" y="258961"/>
                </a:lnTo>
                <a:lnTo>
                  <a:pt x="8930" y="258961"/>
                </a:lnTo>
                <a:lnTo>
                  <a:pt x="8930" y="258961"/>
                </a:lnTo>
                <a:lnTo>
                  <a:pt x="0" y="258961"/>
                </a:lnTo>
                <a:lnTo>
                  <a:pt x="0" y="258961"/>
                </a:lnTo>
                <a:lnTo>
                  <a:pt x="0" y="250031"/>
                </a:lnTo>
                <a:lnTo>
                  <a:pt x="0" y="250031"/>
                </a:lnTo>
                <a:lnTo>
                  <a:pt x="0" y="250031"/>
                </a:lnTo>
                <a:lnTo>
                  <a:pt x="0" y="250031"/>
                </a:lnTo>
                <a:lnTo>
                  <a:pt x="0" y="241101"/>
                </a:lnTo>
                <a:lnTo>
                  <a:pt x="0" y="232172"/>
                </a:lnTo>
                <a:lnTo>
                  <a:pt x="0" y="232172"/>
                </a:lnTo>
                <a:lnTo>
                  <a:pt x="0" y="232172"/>
                </a:lnTo>
                <a:lnTo>
                  <a:pt x="0" y="232172"/>
                </a:lnTo>
                <a:lnTo>
                  <a:pt x="8930" y="223242"/>
                </a:lnTo>
                <a:lnTo>
                  <a:pt x="8930" y="223242"/>
                </a:lnTo>
              </a:path>
            </a:pathLst>
          </a:custGeom>
          <a:ln w="3810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699996">
                    <a:srgbClr val="808080">
                      <a:alpha val="60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Freeform 8"/>
          <p:cNvSpPr/>
          <p:nvPr/>
        </p:nvSpPr>
        <p:spPr>
          <a:xfrm>
            <a:off x="6893719" y="4643437"/>
            <a:ext cx="169665" cy="133946"/>
          </a:xfrm>
          <a:custGeom>
            <a:avLst/>
            <a:gdLst/>
            <a:ahLst/>
            <a:cxnLst/>
            <a:rect l="0" t="0" r="0" b="0"/>
            <a:pathLst>
              <a:path w="169665" h="133946">
                <a:moveTo>
                  <a:pt x="53578" y="8930"/>
                </a:moveTo>
                <a:lnTo>
                  <a:pt x="53578" y="8930"/>
                </a:lnTo>
                <a:lnTo>
                  <a:pt x="53578" y="0"/>
                </a:lnTo>
                <a:lnTo>
                  <a:pt x="53578" y="0"/>
                </a:lnTo>
                <a:lnTo>
                  <a:pt x="53578" y="0"/>
                </a:lnTo>
                <a:lnTo>
                  <a:pt x="53578" y="0"/>
                </a:lnTo>
                <a:lnTo>
                  <a:pt x="53578" y="0"/>
                </a:lnTo>
                <a:lnTo>
                  <a:pt x="53578" y="0"/>
                </a:lnTo>
                <a:lnTo>
                  <a:pt x="53578" y="8930"/>
                </a:lnTo>
                <a:lnTo>
                  <a:pt x="53578" y="8930"/>
                </a:lnTo>
                <a:lnTo>
                  <a:pt x="53578" y="17859"/>
                </a:lnTo>
                <a:lnTo>
                  <a:pt x="44648" y="17859"/>
                </a:lnTo>
                <a:lnTo>
                  <a:pt x="44648" y="26789"/>
                </a:lnTo>
                <a:lnTo>
                  <a:pt x="35719" y="35719"/>
                </a:lnTo>
                <a:lnTo>
                  <a:pt x="35719" y="35719"/>
                </a:lnTo>
                <a:lnTo>
                  <a:pt x="35719" y="44649"/>
                </a:lnTo>
                <a:lnTo>
                  <a:pt x="26789" y="53578"/>
                </a:lnTo>
                <a:lnTo>
                  <a:pt x="26789" y="62508"/>
                </a:lnTo>
                <a:lnTo>
                  <a:pt x="17859" y="62508"/>
                </a:lnTo>
                <a:lnTo>
                  <a:pt x="17859" y="71438"/>
                </a:lnTo>
                <a:lnTo>
                  <a:pt x="17859" y="71438"/>
                </a:lnTo>
                <a:lnTo>
                  <a:pt x="8929" y="80367"/>
                </a:lnTo>
                <a:lnTo>
                  <a:pt x="8929" y="80367"/>
                </a:lnTo>
                <a:lnTo>
                  <a:pt x="8929" y="89297"/>
                </a:lnTo>
                <a:lnTo>
                  <a:pt x="8929" y="89297"/>
                </a:lnTo>
                <a:lnTo>
                  <a:pt x="0" y="89297"/>
                </a:lnTo>
                <a:lnTo>
                  <a:pt x="0" y="98227"/>
                </a:lnTo>
                <a:lnTo>
                  <a:pt x="0" y="98227"/>
                </a:lnTo>
                <a:lnTo>
                  <a:pt x="0" y="98227"/>
                </a:lnTo>
                <a:lnTo>
                  <a:pt x="0" y="98227"/>
                </a:lnTo>
                <a:lnTo>
                  <a:pt x="0" y="107156"/>
                </a:lnTo>
                <a:lnTo>
                  <a:pt x="0" y="107156"/>
                </a:lnTo>
                <a:lnTo>
                  <a:pt x="0" y="107156"/>
                </a:lnTo>
                <a:lnTo>
                  <a:pt x="0" y="107156"/>
                </a:lnTo>
                <a:lnTo>
                  <a:pt x="8929" y="107156"/>
                </a:lnTo>
                <a:lnTo>
                  <a:pt x="8929" y="107156"/>
                </a:lnTo>
                <a:lnTo>
                  <a:pt x="17859" y="107156"/>
                </a:lnTo>
                <a:lnTo>
                  <a:pt x="26789" y="107156"/>
                </a:lnTo>
                <a:lnTo>
                  <a:pt x="35719" y="107156"/>
                </a:lnTo>
                <a:lnTo>
                  <a:pt x="44648" y="107156"/>
                </a:lnTo>
                <a:lnTo>
                  <a:pt x="53578" y="107156"/>
                </a:lnTo>
                <a:lnTo>
                  <a:pt x="62508" y="116086"/>
                </a:lnTo>
                <a:lnTo>
                  <a:pt x="71437" y="116086"/>
                </a:lnTo>
                <a:lnTo>
                  <a:pt x="89297" y="116086"/>
                </a:lnTo>
                <a:lnTo>
                  <a:pt x="98226" y="125016"/>
                </a:lnTo>
                <a:lnTo>
                  <a:pt x="107156" y="125016"/>
                </a:lnTo>
                <a:lnTo>
                  <a:pt x="116086" y="125016"/>
                </a:lnTo>
                <a:lnTo>
                  <a:pt x="133945" y="125016"/>
                </a:lnTo>
                <a:lnTo>
                  <a:pt x="142875" y="133945"/>
                </a:lnTo>
                <a:lnTo>
                  <a:pt x="151804" y="133945"/>
                </a:lnTo>
                <a:lnTo>
                  <a:pt x="160734" y="133945"/>
                </a:lnTo>
                <a:lnTo>
                  <a:pt x="160734" y="133945"/>
                </a:lnTo>
                <a:lnTo>
                  <a:pt x="169664" y="125016"/>
                </a:lnTo>
                <a:lnTo>
                  <a:pt x="169664" y="125016"/>
                </a:lnTo>
              </a:path>
            </a:pathLst>
          </a:custGeom>
          <a:ln w="3810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699996">
                    <a:srgbClr val="808080">
                      <a:alpha val="60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Slide Number Placeholder 28"/>
          <p:cNvSpPr>
            <a:spLocks noGrp="1"/>
          </p:cNvSpPr>
          <p:nvPr>
            <p:ph type="sldNum" sz="quarter" idx="10"/>
          </p:nvPr>
        </p:nvSpPr>
        <p:spPr/>
        <p:txBody>
          <a:bodyPr/>
          <a:lstStyle/>
          <a:p>
            <a:fld id="{2B1C837C-E7C8-43BC-9D65-9D3FD9407067}" type="slidenum">
              <a:rPr lang="en-US" altLang="en-US" smtClean="0"/>
              <a:pPr/>
              <a:t>33</a:t>
            </a:fld>
            <a:endParaRPr lang="en-US" altLang="en-US" sz="1400">
              <a:latin typeface="Times New Roman" pitchFamily="18" charset="0"/>
            </a:endParaRPr>
          </a:p>
        </p:txBody>
      </p:sp>
      <p:sp>
        <p:nvSpPr>
          <p:cNvPr id="30" name="TextBox 29"/>
          <p:cNvSpPr txBox="1"/>
          <p:nvPr/>
        </p:nvSpPr>
        <p:spPr>
          <a:xfrm>
            <a:off x="7315200" y="4022555"/>
            <a:ext cx="1219200" cy="830997"/>
          </a:xfrm>
          <a:prstGeom prst="rect">
            <a:avLst/>
          </a:prstGeom>
          <a:noFill/>
          <a:ln w="28575">
            <a:solidFill>
              <a:schemeClr val="tx2"/>
            </a:solidFill>
          </a:ln>
        </p:spPr>
        <p:txBody>
          <a:bodyPr wrap="square" rtlCol="0">
            <a:spAutoFit/>
          </a:bodyPr>
          <a:lstStyle/>
          <a:p>
            <a:r>
              <a:rPr lang="en-US" dirty="0" smtClean="0"/>
              <a:t>No longer full truck loads</a:t>
            </a:r>
            <a:endParaRPr lang="en-US" dirty="0"/>
          </a:p>
        </p:txBody>
      </p:sp>
    </p:spTree>
    <p:extLst>
      <p:ext uri="{BB962C8B-B14F-4D97-AF65-F5344CB8AC3E}">
        <p14:creationId xmlns:p14="http://schemas.microsoft.com/office/powerpoint/2010/main" val="38144157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458200" cy="1066800"/>
          </a:xfrm>
        </p:spPr>
        <p:txBody>
          <a:bodyPr/>
          <a:lstStyle/>
          <a:p>
            <a:r>
              <a:rPr lang="en-US" sz="4000" dirty="0"/>
              <a:t>Transportation Costs and Number</a:t>
            </a:r>
            <a:br>
              <a:rPr lang="en-US" sz="4000" dirty="0"/>
            </a:br>
            <a:r>
              <a:rPr lang="en-US" sz="4000" dirty="0"/>
              <a:t>of Facilities</a:t>
            </a:r>
          </a:p>
        </p:txBody>
      </p:sp>
      <p:sp>
        <p:nvSpPr>
          <p:cNvPr id="3" name="Content Placeholder 2"/>
          <p:cNvSpPr>
            <a:spLocks noGrp="1"/>
          </p:cNvSpPr>
          <p:nvPr>
            <p:ph idx="1"/>
          </p:nvPr>
        </p:nvSpPr>
        <p:spPr/>
        <p:txBody>
          <a:bodyPr/>
          <a:lstStyle/>
          <a:p>
            <a:r>
              <a:rPr lang="en-US" sz="2800" dirty="0" smtClean="0"/>
              <a:t>Which are greater per unit—inbound or outbound transportation costs?</a:t>
            </a:r>
          </a:p>
          <a:p>
            <a:r>
              <a:rPr lang="en-US" sz="2800" dirty="0" smtClean="0"/>
              <a:t>Example: Amazon warehouse</a:t>
            </a:r>
          </a:p>
          <a:p>
            <a:pPr lvl="1"/>
            <a:r>
              <a:rPr lang="en-US" sz="2400" dirty="0" smtClean="0"/>
              <a:t>Receives full </a:t>
            </a:r>
            <a:r>
              <a:rPr lang="en-US" sz="2400" dirty="0" smtClean="0">
                <a:solidFill>
                  <a:srgbClr val="800000"/>
                </a:solidFill>
              </a:rPr>
              <a:t>truckload (TL) </a:t>
            </a:r>
            <a:r>
              <a:rPr lang="en-US" sz="2400" dirty="0" smtClean="0"/>
              <a:t>shipments inbound</a:t>
            </a:r>
          </a:p>
          <a:p>
            <a:pPr lvl="1"/>
            <a:r>
              <a:rPr lang="en-US" sz="2400" dirty="0" smtClean="0"/>
              <a:t>Ships small packages outbound via </a:t>
            </a:r>
            <a:r>
              <a:rPr lang="en-US" sz="2400" dirty="0" smtClean="0">
                <a:solidFill>
                  <a:srgbClr val="800000"/>
                </a:solidFill>
              </a:rPr>
              <a:t>less-than-truckload (LTL)</a:t>
            </a:r>
          </a:p>
          <a:p>
            <a:r>
              <a:rPr lang="en-US" sz="2800" dirty="0" smtClean="0"/>
              <a:t>Increasing # of warehouses decreases average outbound distance to customer</a:t>
            </a:r>
          </a:p>
          <a:p>
            <a:r>
              <a:rPr lang="en-US" sz="2800" dirty="0" smtClean="0"/>
              <a:t>Therefore transportation costs </a:t>
            </a:r>
            <a:r>
              <a:rPr lang="en-US" sz="2800" dirty="0" err="1" smtClean="0">
                <a:latin typeface="Wingdings 3" charset="2"/>
                <a:cs typeface="Wingdings 3" charset="2"/>
              </a:rPr>
              <a:t>i</a:t>
            </a:r>
            <a:r>
              <a:rPr lang="en-US" sz="2800" dirty="0" smtClean="0"/>
              <a:t> as # facilities </a:t>
            </a:r>
            <a:r>
              <a:rPr lang="en-US" sz="2800" dirty="0">
                <a:latin typeface="Wingdings 3" charset="2"/>
                <a:cs typeface="Wingdings 3" charset="2"/>
              </a:rPr>
              <a:t>h</a:t>
            </a:r>
            <a:endParaRPr lang="en-US" sz="2800" dirty="0" smtClean="0"/>
          </a:p>
          <a:p>
            <a:pPr lvl="1"/>
            <a:r>
              <a:rPr lang="en-US" sz="2400" dirty="0" smtClean="0"/>
              <a:t>Unless…?</a:t>
            </a:r>
            <a:endParaRPr lang="en-US" sz="2400" dirty="0"/>
          </a:p>
        </p:txBody>
      </p:sp>
      <p:sp>
        <p:nvSpPr>
          <p:cNvPr id="20" name="Slide Number Placeholder 19"/>
          <p:cNvSpPr>
            <a:spLocks noGrp="1"/>
          </p:cNvSpPr>
          <p:nvPr>
            <p:ph type="sldNum" sz="quarter" idx="10"/>
          </p:nvPr>
        </p:nvSpPr>
        <p:spPr/>
        <p:txBody>
          <a:bodyPr/>
          <a:lstStyle/>
          <a:p>
            <a:fld id="{2B1C837C-E7C8-43BC-9D65-9D3FD9407067}" type="slidenum">
              <a:rPr lang="en-US" altLang="en-US" smtClean="0"/>
              <a:pPr/>
              <a:t>34</a:t>
            </a:fld>
            <a:endParaRPr lang="en-US" altLang="en-US" sz="1400">
              <a:latin typeface="Times New Roman" pitchFamily="18" charset="0"/>
            </a:endParaRPr>
          </a:p>
        </p:txBody>
      </p:sp>
    </p:spTree>
    <p:extLst>
      <p:ext uri="{BB962C8B-B14F-4D97-AF65-F5344CB8AC3E}">
        <p14:creationId xmlns:p14="http://schemas.microsoft.com/office/powerpoint/2010/main" val="6618006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458200" cy="876300"/>
          </a:xfrm>
        </p:spPr>
        <p:txBody>
          <a:bodyPr/>
          <a:lstStyle/>
          <a:p>
            <a:r>
              <a:rPr lang="en-US" sz="4000" dirty="0" smtClean="0"/>
              <a:t>Facility Costs </a:t>
            </a:r>
            <a:r>
              <a:rPr lang="en-US" sz="4000" dirty="0"/>
              <a:t>and Number</a:t>
            </a:r>
            <a:br>
              <a:rPr lang="en-US" sz="4000" dirty="0"/>
            </a:br>
            <a:r>
              <a:rPr lang="en-US" sz="4000" dirty="0"/>
              <a:t>of Facilities</a:t>
            </a:r>
          </a:p>
        </p:txBody>
      </p:sp>
      <p:sp>
        <p:nvSpPr>
          <p:cNvPr id="3" name="Content Placeholder 2"/>
          <p:cNvSpPr>
            <a:spLocks noGrp="1"/>
          </p:cNvSpPr>
          <p:nvPr>
            <p:ph idx="1"/>
          </p:nvPr>
        </p:nvSpPr>
        <p:spPr/>
        <p:txBody>
          <a:bodyPr/>
          <a:lstStyle/>
          <a:p>
            <a:r>
              <a:rPr lang="en-US" dirty="0" smtClean="0"/>
              <a:t>Facility costs </a:t>
            </a:r>
            <a:r>
              <a:rPr lang="en-US" dirty="0">
                <a:latin typeface="Wingdings 3" charset="2"/>
                <a:cs typeface="Wingdings 3" charset="2"/>
              </a:rPr>
              <a:t>h</a:t>
            </a:r>
            <a:r>
              <a:rPr lang="en-US" dirty="0" smtClean="0"/>
              <a:t> as # facilities </a:t>
            </a:r>
            <a:r>
              <a:rPr lang="en-US" dirty="0">
                <a:latin typeface="Wingdings 3" charset="2"/>
                <a:cs typeface="Wingdings 3" charset="2"/>
              </a:rPr>
              <a:t>h</a:t>
            </a:r>
            <a:endParaRPr lang="en-US" dirty="0" smtClean="0"/>
          </a:p>
          <a:p>
            <a:r>
              <a:rPr lang="en-US" dirty="0" smtClean="0"/>
              <a:t>Very small facilities are especially inefficient</a:t>
            </a:r>
          </a:p>
          <a:p>
            <a:r>
              <a:rPr lang="en-US" dirty="0" smtClean="0"/>
              <a:t>Example:</a:t>
            </a:r>
          </a:p>
          <a:p>
            <a:pPr lvl="1"/>
            <a:r>
              <a:rPr lang="en-US" dirty="0" smtClean="0"/>
              <a:t>Amazon’s (2009) PPET = 19</a:t>
            </a:r>
          </a:p>
          <a:p>
            <a:pPr lvl="1"/>
            <a:r>
              <a:rPr lang="en-US" dirty="0" smtClean="0"/>
              <a:t>Barnes &amp; Noble’s PPET = 7</a:t>
            </a:r>
          </a:p>
          <a:p>
            <a:pPr lvl="1"/>
            <a:endParaRPr lang="en-US" dirty="0"/>
          </a:p>
          <a:p>
            <a:pPr lvl="1"/>
            <a:endParaRPr lang="en-US" dirty="0" smtClean="0">
              <a:solidFill>
                <a:srgbClr val="800000"/>
              </a:solidFill>
            </a:endParaRPr>
          </a:p>
          <a:p>
            <a:pPr lvl="1"/>
            <a:r>
              <a:rPr lang="en-US" dirty="0" smtClean="0">
                <a:solidFill>
                  <a:srgbClr val="800000"/>
                </a:solidFill>
              </a:rPr>
              <a:t>Property</a:t>
            </a:r>
            <a:r>
              <a:rPr lang="en-US" dirty="0">
                <a:solidFill>
                  <a:srgbClr val="800000"/>
                </a:solidFill>
              </a:rPr>
              <a:t>, plant, and equipment turnover (PPET)</a:t>
            </a:r>
          </a:p>
          <a:p>
            <a:pPr lvl="1"/>
            <a:endParaRPr lang="en-US" dirty="0"/>
          </a:p>
        </p:txBody>
      </p:sp>
      <p:sp>
        <p:nvSpPr>
          <p:cNvPr id="4" name="Slide Number Placeholder 3"/>
          <p:cNvSpPr>
            <a:spLocks noGrp="1"/>
          </p:cNvSpPr>
          <p:nvPr>
            <p:ph type="sldNum" sz="quarter" idx="10"/>
          </p:nvPr>
        </p:nvSpPr>
        <p:spPr/>
        <p:txBody>
          <a:bodyPr/>
          <a:lstStyle/>
          <a:p>
            <a:fld id="{2B1C837C-E7C8-43BC-9D65-9D3FD9407067}" type="slidenum">
              <a:rPr lang="en-US" altLang="en-US" smtClean="0"/>
              <a:pPr/>
              <a:t>35</a:t>
            </a:fld>
            <a:endParaRPr lang="en-US" altLang="en-US" sz="1400">
              <a:latin typeface="Times New Roman"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883412073"/>
              </p:ext>
            </p:extLst>
          </p:nvPr>
        </p:nvGraphicFramePr>
        <p:xfrm>
          <a:off x="2667000" y="5257800"/>
          <a:ext cx="3001017" cy="838200"/>
        </p:xfrm>
        <a:graphic>
          <a:graphicData uri="http://schemas.openxmlformats.org/presentationml/2006/ole">
            <mc:AlternateContent xmlns:mc="http://schemas.openxmlformats.org/markup-compatibility/2006">
              <mc:Choice xmlns:v="urn:schemas-microsoft-com:vml" Requires="v">
                <p:oleObj spid="_x0000_s377880" name="Equation" r:id="rId3" imgW="1425960" imgH="383760" progId="Equation.DSMT4">
                  <p:embed/>
                </p:oleObj>
              </mc:Choice>
              <mc:Fallback>
                <p:oleObj name="Equation" r:id="rId3" imgW="1425960" imgH="3837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5257800"/>
                        <a:ext cx="3001017" cy="8382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7470324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
          <p:cNvSpPr>
            <a:spLocks noGrp="1"/>
          </p:cNvSpPr>
          <p:nvPr>
            <p:ph type="sldNum" sz="quarter" idx="10"/>
          </p:nvPr>
        </p:nvSpPr>
        <p:spPr/>
        <p:txBody>
          <a:bodyPr/>
          <a:lstStyle/>
          <a:p>
            <a:fld id="{6A22B5ED-ECFB-49AB-8262-8DB37E1E9537}" type="slidenum">
              <a:rPr lang="en-US" altLang="en-US"/>
              <a:pPr/>
              <a:t>36</a:t>
            </a:fld>
            <a:endParaRPr lang="en-US" altLang="en-US" sz="1400">
              <a:latin typeface="Times New Roman" pitchFamily="18" charset="0"/>
            </a:endParaRPr>
          </a:p>
        </p:txBody>
      </p:sp>
      <p:sp>
        <p:nvSpPr>
          <p:cNvPr id="323586" name="Rectangle 2"/>
          <p:cNvSpPr>
            <a:spLocks noChangeArrowheads="1"/>
          </p:cNvSpPr>
          <p:nvPr/>
        </p:nvSpPr>
        <p:spPr bwMode="auto">
          <a:xfrm>
            <a:off x="2430463" y="106363"/>
            <a:ext cx="48625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588" name="Rectangle 4"/>
          <p:cNvSpPr>
            <a:spLocks noChangeArrowheads="1"/>
          </p:cNvSpPr>
          <p:nvPr/>
        </p:nvSpPr>
        <p:spPr bwMode="auto">
          <a:xfrm>
            <a:off x="7450138" y="4340225"/>
            <a:ext cx="169386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sz="1800" b="1">
                <a:effectLst>
                  <a:outerShdw blurRad="38100" dist="38100" dir="2700000" algn="tl">
                    <a:srgbClr val="C0C0C0"/>
                  </a:outerShdw>
                </a:effectLst>
              </a:rPr>
              <a:t>Transportation</a:t>
            </a:r>
          </a:p>
        </p:txBody>
      </p:sp>
      <p:sp>
        <p:nvSpPr>
          <p:cNvPr id="323589" name="Rectangle 5"/>
          <p:cNvSpPr>
            <a:spLocks noChangeArrowheads="1"/>
          </p:cNvSpPr>
          <p:nvPr/>
        </p:nvSpPr>
        <p:spPr bwMode="auto">
          <a:xfrm>
            <a:off x="238125" y="784225"/>
            <a:ext cx="8448675"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7625" tIns="19050" rIns="47625" bIns="19050" anchor="b"/>
          <a:lstStyle/>
          <a:p>
            <a:pPr algn="ctr"/>
            <a:r>
              <a:rPr lang="en-US" altLang="en-US" sz="3600" b="1">
                <a:solidFill>
                  <a:schemeClr val="tx2"/>
                </a:solidFill>
                <a:latin typeface="Arial" charset="0"/>
              </a:rPr>
              <a:t>Total Costs Related to </a:t>
            </a:r>
          </a:p>
          <a:p>
            <a:pPr algn="ctr"/>
            <a:r>
              <a:rPr lang="en-US" altLang="en-US" sz="3600" b="1">
                <a:solidFill>
                  <a:schemeClr val="tx2"/>
                </a:solidFill>
                <a:latin typeface="Arial" charset="0"/>
              </a:rPr>
              <a:t>Number of Facilities</a:t>
            </a:r>
            <a:endParaRPr lang="en-US" altLang="en-US" sz="3600">
              <a:solidFill>
                <a:schemeClr val="tx2"/>
              </a:solidFill>
            </a:endParaRPr>
          </a:p>
        </p:txBody>
      </p:sp>
      <p:sp>
        <p:nvSpPr>
          <p:cNvPr id="323590" name="Rectangle 6"/>
          <p:cNvSpPr>
            <a:spLocks noChangeArrowheads="1"/>
          </p:cNvSpPr>
          <p:nvPr/>
        </p:nvSpPr>
        <p:spPr bwMode="auto">
          <a:xfrm rot="16200000">
            <a:off x="-542924" y="3200400"/>
            <a:ext cx="17399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400" b="1">
                <a:effectLst>
                  <a:outerShdw blurRad="38100" dist="38100" dir="2700000" algn="tl">
                    <a:srgbClr val="C0C0C0"/>
                  </a:outerShdw>
                </a:effectLst>
              </a:rPr>
              <a:t> Total Costs</a:t>
            </a:r>
            <a:endParaRPr lang="en-US" altLang="en-US" sz="2400">
              <a:solidFill>
                <a:srgbClr val="FAFD00"/>
              </a:solidFill>
              <a:effectLst>
                <a:outerShdw blurRad="38100" dist="38100" dir="2700000" algn="tl">
                  <a:srgbClr val="C0C0C0"/>
                </a:outerShdw>
              </a:effectLst>
            </a:endParaRPr>
          </a:p>
        </p:txBody>
      </p:sp>
      <p:sp>
        <p:nvSpPr>
          <p:cNvPr id="323591" name="Rectangle 7"/>
          <p:cNvSpPr>
            <a:spLocks noChangeArrowheads="1"/>
          </p:cNvSpPr>
          <p:nvPr/>
        </p:nvSpPr>
        <p:spPr bwMode="auto">
          <a:xfrm>
            <a:off x="3405188" y="5795963"/>
            <a:ext cx="2836862"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400" b="1">
                <a:effectLst>
                  <a:outerShdw blurRad="38100" dist="38100" dir="2700000" algn="tl">
                    <a:srgbClr val="C0C0C0"/>
                  </a:outerShdw>
                </a:effectLst>
              </a:rPr>
              <a:t>Number of Facilities</a:t>
            </a:r>
            <a:endParaRPr lang="en-US" altLang="en-US" sz="2400">
              <a:solidFill>
                <a:srgbClr val="FAFD00"/>
              </a:solidFill>
              <a:effectLst>
                <a:outerShdw blurRad="38100" dist="38100" dir="2700000" algn="tl">
                  <a:srgbClr val="C0C0C0"/>
                </a:outerShdw>
              </a:effectLst>
            </a:endParaRPr>
          </a:p>
        </p:txBody>
      </p:sp>
      <p:sp>
        <p:nvSpPr>
          <p:cNvPr id="323592" name="Line 8"/>
          <p:cNvSpPr>
            <a:spLocks noChangeShapeType="1"/>
          </p:cNvSpPr>
          <p:nvPr/>
        </p:nvSpPr>
        <p:spPr bwMode="auto">
          <a:xfrm>
            <a:off x="784225" y="1479550"/>
            <a:ext cx="0" cy="4318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593" name="Line 9"/>
          <p:cNvSpPr>
            <a:spLocks noChangeShapeType="1"/>
          </p:cNvSpPr>
          <p:nvPr/>
        </p:nvSpPr>
        <p:spPr bwMode="auto">
          <a:xfrm>
            <a:off x="796925" y="5810250"/>
            <a:ext cx="6985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594" name="Rectangle 10"/>
          <p:cNvSpPr>
            <a:spLocks noChangeArrowheads="1"/>
          </p:cNvSpPr>
          <p:nvPr/>
        </p:nvSpPr>
        <p:spPr bwMode="auto">
          <a:xfrm>
            <a:off x="7540625" y="3987800"/>
            <a:ext cx="1146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b="1">
                <a:effectLst>
                  <a:outerShdw blurRad="38100" dist="38100" dir="2700000" algn="tl">
                    <a:srgbClr val="C0C0C0"/>
                  </a:outerShdw>
                </a:effectLst>
              </a:rPr>
              <a:t>Inventory</a:t>
            </a:r>
          </a:p>
        </p:txBody>
      </p:sp>
      <p:sp>
        <p:nvSpPr>
          <p:cNvPr id="323595" name="Rectangle 11"/>
          <p:cNvSpPr>
            <a:spLocks noChangeArrowheads="1"/>
          </p:cNvSpPr>
          <p:nvPr/>
        </p:nvSpPr>
        <p:spPr bwMode="auto">
          <a:xfrm>
            <a:off x="7510463" y="3654425"/>
            <a:ext cx="1057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b="1">
                <a:effectLst>
                  <a:outerShdw blurRad="38100" dist="38100" dir="2700000" algn="tl">
                    <a:srgbClr val="C0C0C0"/>
                  </a:outerShdw>
                </a:effectLst>
              </a:rPr>
              <a:t>Facilities</a:t>
            </a:r>
          </a:p>
        </p:txBody>
      </p:sp>
      <p:sp>
        <p:nvSpPr>
          <p:cNvPr id="323596" name="Rectangle 12"/>
          <p:cNvSpPr>
            <a:spLocks noChangeArrowheads="1"/>
          </p:cNvSpPr>
          <p:nvPr/>
        </p:nvSpPr>
        <p:spPr bwMode="auto">
          <a:xfrm>
            <a:off x="7546975" y="1371600"/>
            <a:ext cx="12922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b="1">
                <a:solidFill>
                  <a:schemeClr val="hlink"/>
                </a:solidFill>
                <a:effectLst>
                  <a:outerShdw blurRad="38100" dist="38100" dir="2700000" algn="tl">
                    <a:srgbClr val="C0C0C0"/>
                  </a:outerShdw>
                </a:effectLst>
              </a:rPr>
              <a:t>Total Costs</a:t>
            </a:r>
            <a:endParaRPr lang="en-US" altLang="en-US" sz="1800">
              <a:solidFill>
                <a:schemeClr val="hlink"/>
              </a:solidFill>
              <a:effectLst>
                <a:outerShdw blurRad="38100" dist="38100" dir="2700000" algn="tl">
                  <a:srgbClr val="C0C0C0"/>
                </a:outerShdw>
              </a:effectLst>
            </a:endParaRPr>
          </a:p>
        </p:txBody>
      </p:sp>
      <p:sp>
        <p:nvSpPr>
          <p:cNvPr id="323597" name="Arc 13"/>
          <p:cNvSpPr>
            <a:spLocks/>
          </p:cNvSpPr>
          <p:nvPr/>
        </p:nvSpPr>
        <p:spPr bwMode="auto">
          <a:xfrm rot="16200000">
            <a:off x="2073275" y="1249363"/>
            <a:ext cx="2522538" cy="4240212"/>
          </a:xfrm>
          <a:custGeom>
            <a:avLst/>
            <a:gdLst>
              <a:gd name="G0" fmla="+- 21600 0 0"/>
              <a:gd name="G1" fmla="+- 21600 0 0"/>
              <a:gd name="G2" fmla="+- 21600 0 0"/>
              <a:gd name="T0" fmla="*/ 0 w 21600"/>
              <a:gd name="T1" fmla="*/ 21600 h 21600"/>
              <a:gd name="T2" fmla="*/ 21586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76"/>
                  <a:pt x="9662" y="7"/>
                  <a:pt x="21586" y="0"/>
                </a:cubicBezTo>
              </a:path>
              <a:path w="21600" h="21600" stroke="0" extrusionOk="0">
                <a:moveTo>
                  <a:pt x="0" y="21600"/>
                </a:moveTo>
                <a:cubicBezTo>
                  <a:pt x="0" y="9676"/>
                  <a:pt x="9662" y="7"/>
                  <a:pt x="21586" y="0"/>
                </a:cubicBezTo>
                <a:lnTo>
                  <a:pt x="2160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598" name="Arc 14"/>
          <p:cNvSpPr>
            <a:spLocks/>
          </p:cNvSpPr>
          <p:nvPr/>
        </p:nvSpPr>
        <p:spPr bwMode="auto">
          <a:xfrm rot="10800000">
            <a:off x="1198563" y="4184650"/>
            <a:ext cx="6307137" cy="830263"/>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3612" name="Group 28"/>
          <p:cNvGrpSpPr>
            <a:grpSpLocks/>
          </p:cNvGrpSpPr>
          <p:nvPr/>
        </p:nvGrpSpPr>
        <p:grpSpPr bwMode="auto">
          <a:xfrm>
            <a:off x="1181100" y="1481138"/>
            <a:ext cx="6326188" cy="1320800"/>
            <a:chOff x="744" y="933"/>
            <a:chExt cx="3985" cy="832"/>
          </a:xfrm>
        </p:grpSpPr>
        <p:sp>
          <p:nvSpPr>
            <p:cNvPr id="323613" name="Arc 29"/>
            <p:cNvSpPr>
              <a:spLocks/>
            </p:cNvSpPr>
            <p:nvPr/>
          </p:nvSpPr>
          <p:spPr bwMode="auto">
            <a:xfrm rot="10800000">
              <a:off x="2745" y="933"/>
              <a:ext cx="1984" cy="832"/>
            </a:xfrm>
            <a:custGeom>
              <a:avLst/>
              <a:gdLst>
                <a:gd name="G0" fmla="+- 21600 0 0"/>
                <a:gd name="G1" fmla="+- 21600 0 0"/>
                <a:gd name="G2" fmla="+- 21600 0 0"/>
                <a:gd name="T0" fmla="*/ 0 w 21600"/>
                <a:gd name="T1" fmla="*/ 21600 h 21600"/>
                <a:gd name="T2" fmla="*/ 2158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74"/>
                    <a:pt x="9663" y="6"/>
                    <a:pt x="21589" y="0"/>
                  </a:cubicBezTo>
                </a:path>
                <a:path w="21600" h="21600" stroke="0" extrusionOk="0">
                  <a:moveTo>
                    <a:pt x="0" y="21600"/>
                  </a:moveTo>
                  <a:cubicBezTo>
                    <a:pt x="0" y="9674"/>
                    <a:pt x="9663" y="6"/>
                    <a:pt x="21589" y="0"/>
                  </a:cubicBezTo>
                  <a:lnTo>
                    <a:pt x="21600" y="21600"/>
                  </a:lnTo>
                  <a:close/>
                </a:path>
              </a:pathLst>
            </a:custGeom>
            <a:noFill/>
            <a:ln w="57150" cap="rnd">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614" name="Arc 30"/>
            <p:cNvSpPr>
              <a:spLocks/>
            </p:cNvSpPr>
            <p:nvPr/>
          </p:nvSpPr>
          <p:spPr bwMode="auto">
            <a:xfrm rot="10800000">
              <a:off x="744" y="933"/>
              <a:ext cx="1984" cy="8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cap="rnd">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23616" name="Arc 32"/>
          <p:cNvSpPr>
            <a:spLocks/>
          </p:cNvSpPr>
          <p:nvPr/>
        </p:nvSpPr>
        <p:spPr bwMode="auto">
          <a:xfrm>
            <a:off x="5410200" y="4419600"/>
            <a:ext cx="1968500" cy="2159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617" name="Freeform 33"/>
          <p:cNvSpPr>
            <a:spLocks/>
          </p:cNvSpPr>
          <p:nvPr/>
        </p:nvSpPr>
        <p:spPr bwMode="auto">
          <a:xfrm>
            <a:off x="1219200" y="3733800"/>
            <a:ext cx="6172200" cy="1676400"/>
          </a:xfrm>
          <a:custGeom>
            <a:avLst/>
            <a:gdLst>
              <a:gd name="T0" fmla="*/ 0 w 3888"/>
              <a:gd name="T1" fmla="*/ 1056 h 1056"/>
              <a:gd name="T2" fmla="*/ 3024 w 3888"/>
              <a:gd name="T3" fmla="*/ 480 h 1056"/>
              <a:gd name="T4" fmla="*/ 3888 w 3888"/>
              <a:gd name="T5" fmla="*/ 0 h 1056"/>
            </a:gdLst>
            <a:ahLst/>
            <a:cxnLst>
              <a:cxn ang="0">
                <a:pos x="T0" y="T1"/>
              </a:cxn>
              <a:cxn ang="0">
                <a:pos x="T2" y="T3"/>
              </a:cxn>
              <a:cxn ang="0">
                <a:pos x="T4" y="T5"/>
              </a:cxn>
            </a:cxnLst>
            <a:rect l="0" t="0" r="r" b="b"/>
            <a:pathLst>
              <a:path w="3888" h="1056">
                <a:moveTo>
                  <a:pt x="0" y="1056"/>
                </a:moveTo>
                <a:cubicBezTo>
                  <a:pt x="1188" y="856"/>
                  <a:pt x="2376" y="656"/>
                  <a:pt x="3024" y="480"/>
                </a:cubicBezTo>
                <a:cubicBezTo>
                  <a:pt x="3672" y="304"/>
                  <a:pt x="3780" y="152"/>
                  <a:pt x="3888"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p:cNvSpPr>
            <a:spLocks noGrp="1"/>
          </p:cNvSpPr>
          <p:nvPr>
            <p:ph type="sldNum" sz="quarter" idx="10"/>
          </p:nvPr>
        </p:nvSpPr>
        <p:spPr/>
        <p:txBody>
          <a:bodyPr/>
          <a:lstStyle/>
          <a:p>
            <a:fld id="{AAC0FC57-190E-470E-B9CB-EE3379852012}" type="slidenum">
              <a:rPr lang="en-US" altLang="en-US"/>
              <a:pPr/>
              <a:t>37</a:t>
            </a:fld>
            <a:endParaRPr lang="en-US" altLang="en-US" sz="1400">
              <a:latin typeface="Times New Roman" pitchFamily="18" charset="0"/>
            </a:endParaRPr>
          </a:p>
        </p:txBody>
      </p:sp>
      <p:sp>
        <p:nvSpPr>
          <p:cNvPr id="306178" name="Rectangle 2"/>
          <p:cNvSpPr>
            <a:spLocks noChangeArrowheads="1"/>
          </p:cNvSpPr>
          <p:nvPr/>
        </p:nvSpPr>
        <p:spPr bwMode="auto">
          <a:xfrm>
            <a:off x="2430463" y="106363"/>
            <a:ext cx="48625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180" name="Rectangle 4"/>
          <p:cNvSpPr>
            <a:spLocks noChangeArrowheads="1"/>
          </p:cNvSpPr>
          <p:nvPr/>
        </p:nvSpPr>
        <p:spPr bwMode="auto">
          <a:xfrm>
            <a:off x="1066800" y="1600200"/>
            <a:ext cx="2209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sz="2000" b="1">
                <a:effectLst>
                  <a:outerShdw blurRad="38100" dist="38100" dir="2700000" algn="tl">
                    <a:srgbClr val="C0C0C0"/>
                  </a:outerShdw>
                </a:effectLst>
              </a:rPr>
              <a:t>Response Time</a:t>
            </a:r>
          </a:p>
        </p:txBody>
      </p:sp>
      <p:sp>
        <p:nvSpPr>
          <p:cNvPr id="306181" name="Rectangle 5"/>
          <p:cNvSpPr>
            <a:spLocks noChangeArrowheads="1"/>
          </p:cNvSpPr>
          <p:nvPr/>
        </p:nvSpPr>
        <p:spPr bwMode="auto">
          <a:xfrm>
            <a:off x="152400" y="708025"/>
            <a:ext cx="891540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7625" tIns="19050" rIns="47625" bIns="19050" anchor="b"/>
          <a:lstStyle/>
          <a:p>
            <a:pPr algn="ctr"/>
            <a:r>
              <a:rPr lang="en-US" altLang="en-US" sz="3400" b="1">
                <a:solidFill>
                  <a:schemeClr val="tx2"/>
                </a:solidFill>
                <a:latin typeface="Arial" charset="0"/>
              </a:rPr>
              <a:t>Variation in Logistics Costs and Response Time with Number of Facilities</a:t>
            </a:r>
            <a:endParaRPr lang="en-US" altLang="en-US" sz="3600">
              <a:solidFill>
                <a:schemeClr val="tx2"/>
              </a:solidFill>
            </a:endParaRPr>
          </a:p>
        </p:txBody>
      </p:sp>
      <p:sp>
        <p:nvSpPr>
          <p:cNvPr id="306183" name="Rectangle 7"/>
          <p:cNvSpPr>
            <a:spLocks noChangeArrowheads="1"/>
          </p:cNvSpPr>
          <p:nvPr/>
        </p:nvSpPr>
        <p:spPr bwMode="auto">
          <a:xfrm>
            <a:off x="3405188" y="5795963"/>
            <a:ext cx="2836862"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400" b="1">
                <a:effectLst>
                  <a:outerShdw blurRad="38100" dist="38100" dir="2700000" algn="tl">
                    <a:srgbClr val="C0C0C0"/>
                  </a:outerShdw>
                </a:effectLst>
              </a:rPr>
              <a:t>Number of Facilities</a:t>
            </a:r>
            <a:endParaRPr lang="en-US" altLang="en-US" sz="2400">
              <a:solidFill>
                <a:srgbClr val="FAFD00"/>
              </a:solidFill>
              <a:effectLst>
                <a:outerShdw blurRad="38100" dist="38100" dir="2700000" algn="tl">
                  <a:srgbClr val="C0C0C0"/>
                </a:outerShdw>
              </a:effectLst>
            </a:endParaRPr>
          </a:p>
        </p:txBody>
      </p:sp>
      <p:sp>
        <p:nvSpPr>
          <p:cNvPr id="306184" name="Line 8"/>
          <p:cNvSpPr>
            <a:spLocks noChangeShapeType="1"/>
          </p:cNvSpPr>
          <p:nvPr/>
        </p:nvSpPr>
        <p:spPr bwMode="auto">
          <a:xfrm>
            <a:off x="784225" y="1479550"/>
            <a:ext cx="0" cy="4318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185" name="Line 9"/>
          <p:cNvSpPr>
            <a:spLocks noChangeShapeType="1"/>
          </p:cNvSpPr>
          <p:nvPr/>
        </p:nvSpPr>
        <p:spPr bwMode="auto">
          <a:xfrm>
            <a:off x="796925" y="5810250"/>
            <a:ext cx="6985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188" name="Rectangle 12"/>
          <p:cNvSpPr>
            <a:spLocks noChangeArrowheads="1"/>
          </p:cNvSpPr>
          <p:nvPr/>
        </p:nvSpPr>
        <p:spPr bwMode="auto">
          <a:xfrm>
            <a:off x="5600700" y="2971800"/>
            <a:ext cx="24352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000" b="1">
                <a:solidFill>
                  <a:schemeClr val="hlink"/>
                </a:solidFill>
                <a:effectLst>
                  <a:outerShdw blurRad="38100" dist="38100" dir="2700000" algn="tl">
                    <a:srgbClr val="C0C0C0"/>
                  </a:outerShdw>
                </a:effectLst>
              </a:rPr>
              <a:t>Total Logistics Costs</a:t>
            </a:r>
            <a:endParaRPr lang="en-US" altLang="en-US" sz="2000">
              <a:solidFill>
                <a:schemeClr val="hlink"/>
              </a:solidFill>
              <a:effectLst>
                <a:outerShdw blurRad="38100" dist="38100" dir="2700000" algn="tl">
                  <a:srgbClr val="C0C0C0"/>
                </a:outerShdw>
              </a:effectLst>
            </a:endParaRPr>
          </a:p>
        </p:txBody>
      </p:sp>
      <p:sp>
        <p:nvSpPr>
          <p:cNvPr id="306189" name="Arc 13"/>
          <p:cNvSpPr>
            <a:spLocks/>
          </p:cNvSpPr>
          <p:nvPr/>
        </p:nvSpPr>
        <p:spPr bwMode="auto">
          <a:xfrm rot="16200000">
            <a:off x="2073275" y="1249363"/>
            <a:ext cx="2522538" cy="4240212"/>
          </a:xfrm>
          <a:custGeom>
            <a:avLst/>
            <a:gdLst>
              <a:gd name="G0" fmla="+- 21600 0 0"/>
              <a:gd name="G1" fmla="+- 21600 0 0"/>
              <a:gd name="G2" fmla="+- 21600 0 0"/>
              <a:gd name="T0" fmla="*/ 0 w 21600"/>
              <a:gd name="T1" fmla="*/ 21600 h 21600"/>
              <a:gd name="T2" fmla="*/ 21586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76"/>
                  <a:pt x="9662" y="7"/>
                  <a:pt x="21586" y="0"/>
                </a:cubicBezTo>
              </a:path>
              <a:path w="21600" h="21600" stroke="0" extrusionOk="0">
                <a:moveTo>
                  <a:pt x="0" y="21600"/>
                </a:moveTo>
                <a:cubicBezTo>
                  <a:pt x="0" y="9676"/>
                  <a:pt x="9662" y="7"/>
                  <a:pt x="21586" y="0"/>
                </a:cubicBezTo>
                <a:lnTo>
                  <a:pt x="21600" y="21600"/>
                </a:lnTo>
                <a:close/>
              </a:path>
            </a:pathLst>
          </a:custGeom>
          <a:noFill/>
          <a:ln w="508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6204" name="Group 28"/>
          <p:cNvGrpSpPr>
            <a:grpSpLocks/>
          </p:cNvGrpSpPr>
          <p:nvPr/>
        </p:nvGrpSpPr>
        <p:grpSpPr bwMode="auto">
          <a:xfrm>
            <a:off x="1066800" y="3505200"/>
            <a:ext cx="6326188" cy="1320800"/>
            <a:chOff x="744" y="933"/>
            <a:chExt cx="3985" cy="832"/>
          </a:xfrm>
        </p:grpSpPr>
        <p:sp>
          <p:nvSpPr>
            <p:cNvPr id="306205" name="Arc 29"/>
            <p:cNvSpPr>
              <a:spLocks/>
            </p:cNvSpPr>
            <p:nvPr/>
          </p:nvSpPr>
          <p:spPr bwMode="auto">
            <a:xfrm rot="10800000">
              <a:off x="2745" y="933"/>
              <a:ext cx="1984" cy="832"/>
            </a:xfrm>
            <a:custGeom>
              <a:avLst/>
              <a:gdLst>
                <a:gd name="G0" fmla="+- 21600 0 0"/>
                <a:gd name="G1" fmla="+- 21600 0 0"/>
                <a:gd name="G2" fmla="+- 21600 0 0"/>
                <a:gd name="T0" fmla="*/ 0 w 21600"/>
                <a:gd name="T1" fmla="*/ 21600 h 21600"/>
                <a:gd name="T2" fmla="*/ 2158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74"/>
                    <a:pt x="9663" y="6"/>
                    <a:pt x="21589" y="0"/>
                  </a:cubicBezTo>
                </a:path>
                <a:path w="21600" h="21600" stroke="0" extrusionOk="0">
                  <a:moveTo>
                    <a:pt x="0" y="21600"/>
                  </a:moveTo>
                  <a:cubicBezTo>
                    <a:pt x="0" y="9674"/>
                    <a:pt x="9663" y="6"/>
                    <a:pt x="21589" y="0"/>
                  </a:cubicBezTo>
                  <a:lnTo>
                    <a:pt x="21600" y="21600"/>
                  </a:lnTo>
                  <a:close/>
                </a:path>
              </a:pathLst>
            </a:custGeom>
            <a:noFill/>
            <a:ln w="57150" cap="rnd">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206" name="Arc 30"/>
            <p:cNvSpPr>
              <a:spLocks/>
            </p:cNvSpPr>
            <p:nvPr/>
          </p:nvSpPr>
          <p:spPr bwMode="auto">
            <a:xfrm rot="10800000">
              <a:off x="744" y="933"/>
              <a:ext cx="1984" cy="8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cap="rnd">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6210" name="Line 34"/>
          <p:cNvSpPr>
            <a:spLocks noChangeShapeType="1"/>
          </p:cNvSpPr>
          <p:nvPr/>
        </p:nvSpPr>
        <p:spPr bwMode="auto">
          <a:xfrm flipV="1">
            <a:off x="5486400" y="4572000"/>
            <a:ext cx="1905000" cy="76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1"/>
          <p:cNvSpPr>
            <a:spLocks noGrp="1"/>
          </p:cNvSpPr>
          <p:nvPr>
            <p:ph type="sldNum" sz="quarter" idx="10"/>
          </p:nvPr>
        </p:nvSpPr>
        <p:spPr/>
        <p:txBody>
          <a:bodyPr/>
          <a:lstStyle/>
          <a:p>
            <a:fld id="{BD8D28A5-2116-4AF6-A0E8-9495EF25127F}" type="slidenum">
              <a:rPr lang="en-US" altLang="en-US"/>
              <a:pPr/>
              <a:t>38</a:t>
            </a:fld>
            <a:endParaRPr lang="en-US" altLang="en-US" sz="1400">
              <a:latin typeface="Times New Roman" pitchFamily="18" charset="0"/>
            </a:endParaRPr>
          </a:p>
        </p:txBody>
      </p:sp>
      <p:sp>
        <p:nvSpPr>
          <p:cNvPr id="361474" name="Rectangle 2"/>
          <p:cNvSpPr>
            <a:spLocks noChangeArrowheads="1"/>
          </p:cNvSpPr>
          <p:nvPr/>
        </p:nvSpPr>
        <p:spPr bwMode="auto">
          <a:xfrm>
            <a:off x="2430463" y="106363"/>
            <a:ext cx="48625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75" name="Rectangle 3"/>
          <p:cNvSpPr>
            <a:spLocks noChangeArrowheads="1"/>
          </p:cNvSpPr>
          <p:nvPr/>
        </p:nvSpPr>
        <p:spPr bwMode="auto">
          <a:xfrm>
            <a:off x="7031038" y="2187575"/>
            <a:ext cx="2098675" cy="118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r>
              <a:rPr lang="en-US" altLang="en-US" sz="2400">
                <a:solidFill>
                  <a:schemeClr val="accent1"/>
                </a:solidFill>
                <a:effectLst>
                  <a:outerShdw blurRad="38100" dist="38100" dir="2700000" algn="tl">
                    <a:srgbClr val="C0C0C0"/>
                  </a:outerShdw>
                </a:effectLst>
              </a:rPr>
              <a:t>Percent Service Level Within Promised Time</a:t>
            </a:r>
          </a:p>
        </p:txBody>
      </p:sp>
      <p:sp>
        <p:nvSpPr>
          <p:cNvPr id="361476" name="Rectangle 4"/>
          <p:cNvSpPr>
            <a:spLocks noChangeArrowheads="1"/>
          </p:cNvSpPr>
          <p:nvPr/>
        </p:nvSpPr>
        <p:spPr bwMode="auto">
          <a:xfrm>
            <a:off x="7450138" y="4340225"/>
            <a:ext cx="169386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sz="1800" b="1">
                <a:solidFill>
                  <a:srgbClr val="000000"/>
                </a:solidFill>
                <a:effectLst>
                  <a:outerShdw blurRad="38100" dist="38100" dir="2700000" algn="tl">
                    <a:srgbClr val="C0C0C0"/>
                  </a:outerShdw>
                </a:effectLst>
              </a:rPr>
              <a:t>Transportation</a:t>
            </a:r>
          </a:p>
        </p:txBody>
      </p:sp>
      <p:sp>
        <p:nvSpPr>
          <p:cNvPr id="361477" name="Rectangle 5"/>
          <p:cNvSpPr>
            <a:spLocks noChangeArrowheads="1"/>
          </p:cNvSpPr>
          <p:nvPr/>
        </p:nvSpPr>
        <p:spPr bwMode="auto">
          <a:xfrm>
            <a:off x="47625" y="533400"/>
            <a:ext cx="8905875"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7625" tIns="19050" rIns="47625" bIns="19050" anchor="b"/>
          <a:lstStyle/>
          <a:p>
            <a:pPr algn="ctr"/>
            <a:r>
              <a:rPr lang="en-US" altLang="en-US" sz="3600" b="1">
                <a:solidFill>
                  <a:schemeClr val="tx2"/>
                </a:solidFill>
                <a:latin typeface="Arial" charset="0"/>
              </a:rPr>
              <a:t>Cost Buildup as a Function of Facilities</a:t>
            </a:r>
            <a:endParaRPr lang="en-US" altLang="en-US" sz="3600">
              <a:solidFill>
                <a:schemeClr val="tx2"/>
              </a:solidFill>
            </a:endParaRPr>
          </a:p>
        </p:txBody>
      </p:sp>
      <p:sp>
        <p:nvSpPr>
          <p:cNvPr id="361478" name="Rectangle 6"/>
          <p:cNvSpPr>
            <a:spLocks noChangeArrowheads="1"/>
          </p:cNvSpPr>
          <p:nvPr/>
        </p:nvSpPr>
        <p:spPr bwMode="auto">
          <a:xfrm rot="16200000">
            <a:off x="-991393" y="3199606"/>
            <a:ext cx="26368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400" b="1">
                <a:solidFill>
                  <a:srgbClr val="000000"/>
                </a:solidFill>
                <a:effectLst>
                  <a:outerShdw blurRad="38100" dist="38100" dir="2700000" algn="tl">
                    <a:srgbClr val="C0C0C0"/>
                  </a:outerShdw>
                </a:effectLst>
              </a:rPr>
              <a:t>Cost of Operations</a:t>
            </a:r>
            <a:endParaRPr lang="en-US" altLang="en-US" sz="2400">
              <a:solidFill>
                <a:srgbClr val="000000"/>
              </a:solidFill>
              <a:effectLst>
                <a:outerShdw blurRad="38100" dist="38100" dir="2700000" algn="tl">
                  <a:srgbClr val="C0C0C0"/>
                </a:outerShdw>
              </a:effectLst>
            </a:endParaRPr>
          </a:p>
        </p:txBody>
      </p:sp>
      <p:sp>
        <p:nvSpPr>
          <p:cNvPr id="361479" name="Rectangle 7"/>
          <p:cNvSpPr>
            <a:spLocks noChangeArrowheads="1"/>
          </p:cNvSpPr>
          <p:nvPr/>
        </p:nvSpPr>
        <p:spPr bwMode="auto">
          <a:xfrm>
            <a:off x="3405188" y="5795963"/>
            <a:ext cx="2836862"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400" b="1">
                <a:solidFill>
                  <a:srgbClr val="000000"/>
                </a:solidFill>
                <a:effectLst>
                  <a:outerShdw blurRad="38100" dist="38100" dir="2700000" algn="tl">
                    <a:srgbClr val="C0C0C0"/>
                  </a:outerShdw>
                </a:effectLst>
              </a:rPr>
              <a:t>Number of Facilities</a:t>
            </a:r>
            <a:endParaRPr lang="en-US" altLang="en-US" sz="2400">
              <a:solidFill>
                <a:srgbClr val="000000"/>
              </a:solidFill>
              <a:effectLst>
                <a:outerShdw blurRad="38100" dist="38100" dir="2700000" algn="tl">
                  <a:srgbClr val="C0C0C0"/>
                </a:outerShdw>
              </a:effectLst>
            </a:endParaRPr>
          </a:p>
        </p:txBody>
      </p:sp>
      <p:sp>
        <p:nvSpPr>
          <p:cNvPr id="361480" name="Line 8"/>
          <p:cNvSpPr>
            <a:spLocks noChangeShapeType="1"/>
          </p:cNvSpPr>
          <p:nvPr/>
        </p:nvSpPr>
        <p:spPr bwMode="auto">
          <a:xfrm>
            <a:off x="784225" y="1479550"/>
            <a:ext cx="0" cy="4318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81" name="Line 9"/>
          <p:cNvSpPr>
            <a:spLocks noChangeShapeType="1"/>
          </p:cNvSpPr>
          <p:nvPr/>
        </p:nvSpPr>
        <p:spPr bwMode="auto">
          <a:xfrm>
            <a:off x="796925" y="5810250"/>
            <a:ext cx="69850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82" name="Rectangle 10"/>
          <p:cNvSpPr>
            <a:spLocks noChangeArrowheads="1"/>
          </p:cNvSpPr>
          <p:nvPr/>
        </p:nvSpPr>
        <p:spPr bwMode="auto">
          <a:xfrm>
            <a:off x="7459663" y="3987800"/>
            <a:ext cx="1146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b="1">
                <a:solidFill>
                  <a:srgbClr val="000000"/>
                </a:solidFill>
                <a:effectLst>
                  <a:outerShdw blurRad="38100" dist="38100" dir="2700000" algn="tl">
                    <a:srgbClr val="C0C0C0"/>
                  </a:outerShdw>
                </a:effectLst>
              </a:rPr>
              <a:t>Inventory</a:t>
            </a:r>
          </a:p>
        </p:txBody>
      </p:sp>
      <p:sp>
        <p:nvSpPr>
          <p:cNvPr id="361483" name="Rectangle 11"/>
          <p:cNvSpPr>
            <a:spLocks noChangeArrowheads="1"/>
          </p:cNvSpPr>
          <p:nvPr/>
        </p:nvSpPr>
        <p:spPr bwMode="auto">
          <a:xfrm>
            <a:off x="7391400" y="3581400"/>
            <a:ext cx="1057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b="1">
                <a:solidFill>
                  <a:srgbClr val="000000"/>
                </a:solidFill>
                <a:effectLst>
                  <a:outerShdw blurRad="38100" dist="38100" dir="2700000" algn="tl">
                    <a:srgbClr val="C0C0C0"/>
                  </a:outerShdw>
                </a:effectLst>
              </a:rPr>
              <a:t>Facilities</a:t>
            </a:r>
          </a:p>
        </p:txBody>
      </p:sp>
      <p:sp>
        <p:nvSpPr>
          <p:cNvPr id="361484" name="Rectangle 12"/>
          <p:cNvSpPr>
            <a:spLocks noChangeArrowheads="1"/>
          </p:cNvSpPr>
          <p:nvPr/>
        </p:nvSpPr>
        <p:spPr bwMode="auto">
          <a:xfrm>
            <a:off x="7546975" y="1371600"/>
            <a:ext cx="12922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b="1">
                <a:solidFill>
                  <a:srgbClr val="000000"/>
                </a:solidFill>
                <a:effectLst>
                  <a:outerShdw blurRad="38100" dist="38100" dir="2700000" algn="tl">
                    <a:srgbClr val="C0C0C0"/>
                  </a:outerShdw>
                </a:effectLst>
              </a:rPr>
              <a:t>Total Costs</a:t>
            </a:r>
            <a:endParaRPr lang="en-US" altLang="en-US" sz="1800">
              <a:solidFill>
                <a:srgbClr val="000000"/>
              </a:solidFill>
              <a:effectLst>
                <a:outerShdw blurRad="38100" dist="38100" dir="2700000" algn="tl">
                  <a:srgbClr val="C0C0C0"/>
                </a:outerShdw>
              </a:effectLst>
            </a:endParaRPr>
          </a:p>
        </p:txBody>
      </p:sp>
      <p:sp>
        <p:nvSpPr>
          <p:cNvPr id="361485" name="Arc 13"/>
          <p:cNvSpPr>
            <a:spLocks/>
          </p:cNvSpPr>
          <p:nvPr/>
        </p:nvSpPr>
        <p:spPr bwMode="auto">
          <a:xfrm rot="16200000">
            <a:off x="2073275" y="1249363"/>
            <a:ext cx="2522538" cy="4240212"/>
          </a:xfrm>
          <a:custGeom>
            <a:avLst/>
            <a:gdLst>
              <a:gd name="G0" fmla="+- 21600 0 0"/>
              <a:gd name="G1" fmla="+- 21600 0 0"/>
              <a:gd name="G2" fmla="+- 21600 0 0"/>
              <a:gd name="T0" fmla="*/ 0 w 21600"/>
              <a:gd name="T1" fmla="*/ 21600 h 21600"/>
              <a:gd name="T2" fmla="*/ 21586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76"/>
                  <a:pt x="9662" y="7"/>
                  <a:pt x="21586" y="0"/>
                </a:cubicBezTo>
              </a:path>
              <a:path w="21600" h="21600" stroke="0" extrusionOk="0">
                <a:moveTo>
                  <a:pt x="0" y="21600"/>
                </a:moveTo>
                <a:cubicBezTo>
                  <a:pt x="0" y="9676"/>
                  <a:pt x="9662" y="7"/>
                  <a:pt x="21586" y="0"/>
                </a:cubicBezTo>
                <a:lnTo>
                  <a:pt x="21600"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86" name="Arc 14"/>
          <p:cNvSpPr>
            <a:spLocks/>
          </p:cNvSpPr>
          <p:nvPr/>
        </p:nvSpPr>
        <p:spPr bwMode="auto">
          <a:xfrm rot="10800000">
            <a:off x="1198563" y="4184650"/>
            <a:ext cx="6307137" cy="830263"/>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87" name="Arc 15"/>
          <p:cNvSpPr>
            <a:spLocks/>
          </p:cNvSpPr>
          <p:nvPr/>
        </p:nvSpPr>
        <p:spPr bwMode="auto">
          <a:xfrm rot="16200000">
            <a:off x="3190875" y="989013"/>
            <a:ext cx="2374900" cy="62801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61488" name="Group 16"/>
          <p:cNvGrpSpPr>
            <a:grpSpLocks/>
          </p:cNvGrpSpPr>
          <p:nvPr/>
        </p:nvGrpSpPr>
        <p:grpSpPr bwMode="auto">
          <a:xfrm>
            <a:off x="1212850" y="4830763"/>
            <a:ext cx="6280150" cy="941387"/>
            <a:chOff x="764" y="3043"/>
            <a:chExt cx="3956" cy="593"/>
          </a:xfrm>
        </p:grpSpPr>
        <p:sp>
          <p:nvSpPr>
            <p:cNvPr id="361489" name="Line 17"/>
            <p:cNvSpPr>
              <a:spLocks noChangeShapeType="1"/>
            </p:cNvSpPr>
            <p:nvPr/>
          </p:nvSpPr>
          <p:spPr bwMode="auto">
            <a:xfrm flipV="1">
              <a:off x="1388" y="3466"/>
              <a:ext cx="659" cy="5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90" name="Line 18"/>
            <p:cNvSpPr>
              <a:spLocks noChangeShapeType="1"/>
            </p:cNvSpPr>
            <p:nvPr/>
          </p:nvSpPr>
          <p:spPr bwMode="auto">
            <a:xfrm flipV="1">
              <a:off x="3404" y="3151"/>
              <a:ext cx="656" cy="5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91" name="Line 19"/>
            <p:cNvSpPr>
              <a:spLocks noChangeShapeType="1"/>
            </p:cNvSpPr>
            <p:nvPr/>
          </p:nvSpPr>
          <p:spPr bwMode="auto">
            <a:xfrm flipV="1">
              <a:off x="764" y="3556"/>
              <a:ext cx="605" cy="8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92" name="Line 20"/>
            <p:cNvSpPr>
              <a:spLocks noChangeShapeType="1"/>
            </p:cNvSpPr>
            <p:nvPr/>
          </p:nvSpPr>
          <p:spPr bwMode="auto">
            <a:xfrm flipV="1">
              <a:off x="1380" y="3500"/>
              <a:ext cx="0" cy="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93" name="Line 21"/>
            <p:cNvSpPr>
              <a:spLocks noChangeShapeType="1"/>
            </p:cNvSpPr>
            <p:nvPr/>
          </p:nvSpPr>
          <p:spPr bwMode="auto">
            <a:xfrm flipV="1">
              <a:off x="2060" y="3355"/>
              <a:ext cx="656" cy="6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94" name="Line 22"/>
            <p:cNvSpPr>
              <a:spLocks noChangeShapeType="1"/>
            </p:cNvSpPr>
            <p:nvPr/>
          </p:nvSpPr>
          <p:spPr bwMode="auto">
            <a:xfrm flipV="1">
              <a:off x="4068" y="3097"/>
              <a:ext cx="0" cy="7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95" name="Line 23"/>
            <p:cNvSpPr>
              <a:spLocks noChangeShapeType="1"/>
            </p:cNvSpPr>
            <p:nvPr/>
          </p:nvSpPr>
          <p:spPr bwMode="auto">
            <a:xfrm flipV="1">
              <a:off x="3396" y="3184"/>
              <a:ext cx="0" cy="7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96" name="Line 24"/>
            <p:cNvSpPr>
              <a:spLocks noChangeShapeType="1"/>
            </p:cNvSpPr>
            <p:nvPr/>
          </p:nvSpPr>
          <p:spPr bwMode="auto">
            <a:xfrm flipV="1">
              <a:off x="4073" y="3043"/>
              <a:ext cx="647" cy="6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97" name="Line 25"/>
            <p:cNvSpPr>
              <a:spLocks noChangeShapeType="1"/>
            </p:cNvSpPr>
            <p:nvPr/>
          </p:nvSpPr>
          <p:spPr bwMode="auto">
            <a:xfrm flipV="1">
              <a:off x="2732" y="3235"/>
              <a:ext cx="653" cy="8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98" name="Line 26"/>
            <p:cNvSpPr>
              <a:spLocks noChangeShapeType="1"/>
            </p:cNvSpPr>
            <p:nvPr/>
          </p:nvSpPr>
          <p:spPr bwMode="auto">
            <a:xfrm flipV="1">
              <a:off x="2724" y="3301"/>
              <a:ext cx="0" cy="6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99" name="Line 27"/>
            <p:cNvSpPr>
              <a:spLocks noChangeShapeType="1"/>
            </p:cNvSpPr>
            <p:nvPr/>
          </p:nvSpPr>
          <p:spPr bwMode="auto">
            <a:xfrm flipV="1">
              <a:off x="2052" y="3397"/>
              <a:ext cx="0" cy="8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1500" name="Group 28"/>
          <p:cNvGrpSpPr>
            <a:grpSpLocks/>
          </p:cNvGrpSpPr>
          <p:nvPr/>
        </p:nvGrpSpPr>
        <p:grpSpPr bwMode="auto">
          <a:xfrm>
            <a:off x="1181100" y="1481138"/>
            <a:ext cx="6326188" cy="1320800"/>
            <a:chOff x="744" y="933"/>
            <a:chExt cx="3985" cy="832"/>
          </a:xfrm>
        </p:grpSpPr>
        <p:sp>
          <p:nvSpPr>
            <p:cNvPr id="361501" name="Arc 29"/>
            <p:cNvSpPr>
              <a:spLocks/>
            </p:cNvSpPr>
            <p:nvPr/>
          </p:nvSpPr>
          <p:spPr bwMode="auto">
            <a:xfrm rot="10800000">
              <a:off x="2745" y="933"/>
              <a:ext cx="1984" cy="832"/>
            </a:xfrm>
            <a:custGeom>
              <a:avLst/>
              <a:gdLst>
                <a:gd name="G0" fmla="+- 21600 0 0"/>
                <a:gd name="G1" fmla="+- 21600 0 0"/>
                <a:gd name="G2" fmla="+- 21600 0 0"/>
                <a:gd name="T0" fmla="*/ 0 w 21600"/>
                <a:gd name="T1" fmla="*/ 21600 h 21600"/>
                <a:gd name="T2" fmla="*/ 2158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74"/>
                    <a:pt x="9663" y="6"/>
                    <a:pt x="21589" y="0"/>
                  </a:cubicBezTo>
                </a:path>
                <a:path w="21600" h="21600" stroke="0" extrusionOk="0">
                  <a:moveTo>
                    <a:pt x="0" y="21600"/>
                  </a:moveTo>
                  <a:cubicBezTo>
                    <a:pt x="0" y="9674"/>
                    <a:pt x="9663" y="6"/>
                    <a:pt x="21589" y="0"/>
                  </a:cubicBezTo>
                  <a:lnTo>
                    <a:pt x="21600"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502" name="Arc 30"/>
            <p:cNvSpPr>
              <a:spLocks/>
            </p:cNvSpPr>
            <p:nvPr/>
          </p:nvSpPr>
          <p:spPr bwMode="auto">
            <a:xfrm rot="10800000">
              <a:off x="744" y="933"/>
              <a:ext cx="1984" cy="8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61503" name="Rectangle 31"/>
          <p:cNvSpPr>
            <a:spLocks noChangeArrowheads="1"/>
          </p:cNvSpPr>
          <p:nvPr/>
        </p:nvSpPr>
        <p:spPr bwMode="auto">
          <a:xfrm>
            <a:off x="7488238" y="4645025"/>
            <a:ext cx="112236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sz="1800" b="1">
                <a:solidFill>
                  <a:srgbClr val="000000"/>
                </a:solidFill>
                <a:effectLst>
                  <a:outerShdw blurRad="38100" dist="38100" dir="2700000" algn="tl">
                    <a:srgbClr val="C0C0C0"/>
                  </a:outerShdw>
                </a:effectLst>
              </a:rPr>
              <a:t>Labor</a:t>
            </a:r>
            <a:endParaRPr lang="en-US" altLang="en-US" sz="1800">
              <a:solidFill>
                <a:srgbClr val="000000"/>
              </a:solidFill>
              <a:effectLst>
                <a:outerShdw blurRad="38100" dist="38100" dir="2700000" algn="tl">
                  <a:srgbClr val="C0C0C0"/>
                </a:outerShdw>
              </a:effectLst>
            </a:endParaRPr>
          </a:p>
        </p:txBody>
      </p:sp>
      <p:sp>
        <p:nvSpPr>
          <p:cNvPr id="361504" name="Arc 32"/>
          <p:cNvSpPr>
            <a:spLocks/>
          </p:cNvSpPr>
          <p:nvPr/>
        </p:nvSpPr>
        <p:spPr bwMode="auto">
          <a:xfrm>
            <a:off x="5410200" y="4419600"/>
            <a:ext cx="1968500" cy="2159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505" name="Freeform 33"/>
          <p:cNvSpPr>
            <a:spLocks/>
          </p:cNvSpPr>
          <p:nvPr/>
        </p:nvSpPr>
        <p:spPr bwMode="auto">
          <a:xfrm>
            <a:off x="1219200" y="3733800"/>
            <a:ext cx="6172200" cy="1676400"/>
          </a:xfrm>
          <a:custGeom>
            <a:avLst/>
            <a:gdLst>
              <a:gd name="T0" fmla="*/ 0 w 3888"/>
              <a:gd name="T1" fmla="*/ 1056 h 1056"/>
              <a:gd name="T2" fmla="*/ 3024 w 3888"/>
              <a:gd name="T3" fmla="*/ 480 h 1056"/>
              <a:gd name="T4" fmla="*/ 3888 w 3888"/>
              <a:gd name="T5" fmla="*/ 0 h 1056"/>
            </a:gdLst>
            <a:ahLst/>
            <a:cxnLst>
              <a:cxn ang="0">
                <a:pos x="T0" y="T1"/>
              </a:cxn>
              <a:cxn ang="0">
                <a:pos x="T2" y="T3"/>
              </a:cxn>
              <a:cxn ang="0">
                <a:pos x="T4" y="T5"/>
              </a:cxn>
            </a:cxnLst>
            <a:rect l="0" t="0" r="r" b="b"/>
            <a:pathLst>
              <a:path w="3888" h="1056">
                <a:moveTo>
                  <a:pt x="0" y="1056"/>
                </a:moveTo>
                <a:cubicBezTo>
                  <a:pt x="1188" y="856"/>
                  <a:pt x="2376" y="656"/>
                  <a:pt x="3024" y="480"/>
                </a:cubicBezTo>
                <a:cubicBezTo>
                  <a:pt x="3672" y="304"/>
                  <a:pt x="3780" y="152"/>
                  <a:pt x="3888" y="0"/>
                </a:cubicBezTo>
              </a:path>
            </a:pathLst>
          </a:custGeom>
          <a:noFill/>
          <a:ln w="2857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rtlCol="0">
            <a:normAutofit fontScale="90000"/>
          </a:bodyPr>
          <a:lstStyle/>
          <a:p>
            <a:pPr fontAlgn="auto">
              <a:spcAft>
                <a:spcPts val="0"/>
              </a:spcAft>
              <a:defRPr/>
            </a:pPr>
            <a:r>
              <a:rPr lang="en-US" dirty="0"/>
              <a:t>Design Options for a </a:t>
            </a:r>
            <a:br>
              <a:rPr lang="en-US" dirty="0"/>
            </a:br>
            <a:r>
              <a:rPr lang="en-US" dirty="0"/>
              <a:t>Distribution Network</a:t>
            </a:r>
          </a:p>
        </p:txBody>
      </p:sp>
      <p:sp>
        <p:nvSpPr>
          <p:cNvPr id="31746" name="Rectangle 3"/>
          <p:cNvSpPr>
            <a:spLocks noGrp="1" noChangeArrowheads="1"/>
          </p:cNvSpPr>
          <p:nvPr>
            <p:ph type="body" idx="1"/>
          </p:nvPr>
        </p:nvSpPr>
        <p:spPr/>
        <p:txBody>
          <a:bodyPr/>
          <a:lstStyle/>
          <a:p>
            <a:r>
              <a:rPr lang="en-US" dirty="0" smtClean="0"/>
              <a:t>Six key designs</a:t>
            </a:r>
          </a:p>
          <a:p>
            <a:pPr marL="971550" lvl="1" indent="-514350">
              <a:buFont typeface="Arial" charset="0"/>
              <a:buAutoNum type="arabicPeriod"/>
            </a:pPr>
            <a:r>
              <a:rPr lang="en-US" dirty="0" smtClean="0"/>
              <a:t>Manufacturer storage with direct shipping</a:t>
            </a:r>
          </a:p>
          <a:p>
            <a:pPr marL="971550" lvl="1" indent="-514350">
              <a:buFont typeface="Arial" charset="0"/>
              <a:buAutoNum type="arabicPeriod"/>
            </a:pPr>
            <a:r>
              <a:rPr lang="en-US" dirty="0" smtClean="0"/>
              <a:t>Manufacturer storage with direct shipping and in-transit merge</a:t>
            </a:r>
          </a:p>
          <a:p>
            <a:pPr marL="971550" lvl="1" indent="-514350">
              <a:buFont typeface="Arial" charset="0"/>
              <a:buAutoNum type="arabicPeriod"/>
            </a:pPr>
            <a:r>
              <a:rPr lang="en-US" dirty="0" smtClean="0"/>
              <a:t>Distributor storage with carrier delivery</a:t>
            </a:r>
          </a:p>
          <a:p>
            <a:pPr marL="971550" lvl="1" indent="-514350">
              <a:buFont typeface="Arial" charset="0"/>
              <a:buAutoNum type="arabicPeriod"/>
            </a:pPr>
            <a:r>
              <a:rPr lang="en-US" dirty="0" smtClean="0"/>
              <a:t>Distributor storage with last-mile delivery</a:t>
            </a:r>
          </a:p>
          <a:p>
            <a:pPr marL="971550" lvl="1" indent="-514350">
              <a:buFont typeface="Arial" charset="0"/>
              <a:buAutoNum type="arabicPeriod"/>
            </a:pPr>
            <a:r>
              <a:rPr lang="en-US" dirty="0" smtClean="0"/>
              <a:t>Manufacturer/distributor storage with customer pickup</a:t>
            </a:r>
          </a:p>
          <a:p>
            <a:pPr marL="971550" lvl="1" indent="-514350">
              <a:buFont typeface="Arial" charset="0"/>
              <a:buAutoNum type="arabicPeriod"/>
            </a:pPr>
            <a:r>
              <a:rPr lang="en-US" dirty="0" smtClean="0"/>
              <a:t>Retail storage with customer pickup</a:t>
            </a:r>
          </a:p>
        </p:txBody>
      </p:sp>
      <p:sp>
        <p:nvSpPr>
          <p:cNvPr id="2" name="Slide Number Placeholder 1"/>
          <p:cNvSpPr>
            <a:spLocks noGrp="1"/>
          </p:cNvSpPr>
          <p:nvPr>
            <p:ph type="sldNum" sz="quarter" idx="10"/>
          </p:nvPr>
        </p:nvSpPr>
        <p:spPr/>
        <p:txBody>
          <a:bodyPr/>
          <a:lstStyle/>
          <a:p>
            <a:fld id="{2B1C837C-E7C8-43BC-9D65-9D3FD9407067}" type="slidenum">
              <a:rPr lang="en-US" altLang="en-US" smtClean="0"/>
              <a:pPr/>
              <a:t>39</a:t>
            </a:fld>
            <a:endParaRPr lang="en-US" altLang="en-US" sz="1400">
              <a:latin typeface="Times New Roman" pitchFamily="18" charset="0"/>
            </a:endParaRPr>
          </a:p>
        </p:txBody>
      </p:sp>
    </p:spTree>
    <p:extLst>
      <p:ext uri="{BB962C8B-B14F-4D97-AF65-F5344CB8AC3E}">
        <p14:creationId xmlns:p14="http://schemas.microsoft.com/office/powerpoint/2010/main" val="12851458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Framework for Network Design Decisions</a:t>
            </a:r>
            <a:endParaRPr lang="en-US" dirty="0"/>
          </a:p>
        </p:txBody>
      </p:sp>
      <p:sp>
        <p:nvSpPr>
          <p:cNvPr id="23554" name="Content Placeholder 2"/>
          <p:cNvSpPr>
            <a:spLocks noGrp="1"/>
          </p:cNvSpPr>
          <p:nvPr>
            <p:ph idx="1"/>
          </p:nvPr>
        </p:nvSpPr>
        <p:spPr>
          <a:xfrm>
            <a:off x="381000" y="3505200"/>
            <a:ext cx="8305800" cy="3200400"/>
          </a:xfrm>
        </p:spPr>
        <p:txBody>
          <a:bodyPr/>
          <a:lstStyle/>
          <a:p>
            <a:r>
              <a:rPr lang="en-US" b="1" dirty="0" smtClean="0"/>
              <a:t>Phase I: Define a Supply Chain Strategy/Design</a:t>
            </a:r>
          </a:p>
          <a:p>
            <a:pPr lvl="1"/>
            <a:r>
              <a:rPr lang="en-US" dirty="0" smtClean="0"/>
              <a:t>Define competitive strategy</a:t>
            </a:r>
          </a:p>
          <a:p>
            <a:pPr lvl="2"/>
            <a:r>
              <a:rPr lang="en-US" dirty="0" smtClean="0"/>
              <a:t>And how supply chain strategy will support it</a:t>
            </a:r>
          </a:p>
          <a:p>
            <a:pPr lvl="1"/>
            <a:r>
              <a:rPr lang="en-US" dirty="0" smtClean="0"/>
              <a:t>Forecast the likely evolution of global competition</a:t>
            </a:r>
          </a:p>
          <a:p>
            <a:pPr lvl="1"/>
            <a:r>
              <a:rPr lang="en-US" dirty="0" smtClean="0"/>
              <a:t>Identify constraints on available capital</a:t>
            </a:r>
          </a:p>
          <a:p>
            <a:pPr lvl="1"/>
            <a:r>
              <a:rPr lang="en-US" dirty="0" smtClean="0"/>
              <a:t>Determine growth strategy</a:t>
            </a:r>
          </a:p>
        </p:txBody>
      </p:sp>
      <p:sp>
        <p:nvSpPr>
          <p:cNvPr id="3" name="Slide Number Placeholder 2"/>
          <p:cNvSpPr>
            <a:spLocks noGrp="1"/>
          </p:cNvSpPr>
          <p:nvPr>
            <p:ph type="sldNum" sz="quarter" idx="10"/>
          </p:nvPr>
        </p:nvSpPr>
        <p:spPr/>
        <p:txBody>
          <a:bodyPr/>
          <a:lstStyle/>
          <a:p>
            <a:fld id="{2B1C837C-E7C8-43BC-9D65-9D3FD9407067}" type="slidenum">
              <a:rPr lang="en-US" altLang="en-US" smtClean="0"/>
              <a:pPr/>
              <a:t>4</a:t>
            </a:fld>
            <a:endParaRPr lang="en-US" altLang="en-US" sz="1400">
              <a:latin typeface="Times New Roman" pitchFamily="18" charset="0"/>
            </a:endParaRPr>
          </a:p>
        </p:txBody>
      </p:sp>
      <p:grpSp>
        <p:nvGrpSpPr>
          <p:cNvPr id="18" name="Group 17"/>
          <p:cNvGrpSpPr/>
          <p:nvPr/>
        </p:nvGrpSpPr>
        <p:grpSpPr>
          <a:xfrm>
            <a:off x="747713" y="1717675"/>
            <a:ext cx="7551737" cy="1287463"/>
            <a:chOff x="747713" y="1530350"/>
            <a:chExt cx="7551737" cy="1287463"/>
          </a:xfrm>
        </p:grpSpPr>
        <p:sp>
          <p:nvSpPr>
            <p:cNvPr id="9" name="Rectangle 19"/>
            <p:cNvSpPr>
              <a:spLocks noChangeArrowheads="1"/>
            </p:cNvSpPr>
            <p:nvPr/>
          </p:nvSpPr>
          <p:spPr bwMode="auto">
            <a:xfrm>
              <a:off x="768350" y="2139950"/>
              <a:ext cx="21209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27"/>
            <p:cNvSpPr>
              <a:spLocks noChangeArrowheads="1"/>
            </p:cNvSpPr>
            <p:nvPr/>
          </p:nvSpPr>
          <p:spPr bwMode="auto">
            <a:xfrm>
              <a:off x="747713" y="2181225"/>
              <a:ext cx="2028825" cy="63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a:solidFill>
                    <a:srgbClr val="000000"/>
                  </a:solidFill>
                </a:rPr>
                <a:t>INTERNAL CONSTRAINTS</a:t>
              </a:r>
            </a:p>
            <a:p>
              <a:r>
                <a:rPr lang="en-US" altLang="en-US" sz="1200">
                  <a:solidFill>
                    <a:srgbClr val="000000"/>
                  </a:solidFill>
                </a:rPr>
                <a:t>Capital, growth strategy,</a:t>
              </a:r>
            </a:p>
            <a:p>
              <a:r>
                <a:rPr lang="en-US" altLang="en-US" sz="1200">
                  <a:solidFill>
                    <a:srgbClr val="000000"/>
                  </a:solidFill>
                </a:rPr>
                <a:t>existing network</a:t>
              </a:r>
              <a:endParaRPr lang="en-US" altLang="en-US" sz="1200"/>
            </a:p>
          </p:txBody>
        </p:sp>
        <p:grpSp>
          <p:nvGrpSpPr>
            <p:cNvPr id="4" name="Group 3"/>
            <p:cNvGrpSpPr/>
            <p:nvPr/>
          </p:nvGrpSpPr>
          <p:grpSpPr>
            <a:xfrm>
              <a:off x="768350" y="1530350"/>
              <a:ext cx="7531100" cy="1130300"/>
              <a:chOff x="768350" y="1530350"/>
              <a:chExt cx="7531100" cy="1130300"/>
            </a:xfrm>
          </p:grpSpPr>
          <p:sp>
            <p:nvSpPr>
              <p:cNvPr id="5" name="Rectangle 3"/>
              <p:cNvSpPr>
                <a:spLocks noChangeArrowheads="1"/>
              </p:cNvSpPr>
              <p:nvPr/>
            </p:nvSpPr>
            <p:spPr bwMode="auto">
              <a:xfrm>
                <a:off x="3892550" y="1682750"/>
                <a:ext cx="1358900" cy="9779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Rectangle 7"/>
              <p:cNvSpPr>
                <a:spLocks noChangeArrowheads="1"/>
              </p:cNvSpPr>
              <p:nvPr/>
            </p:nvSpPr>
            <p:spPr bwMode="auto">
              <a:xfrm>
                <a:off x="4027488" y="1776413"/>
                <a:ext cx="1154112"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400" dirty="0">
                    <a:solidFill>
                      <a:srgbClr val="000000"/>
                    </a:solidFill>
                  </a:rPr>
                  <a:t>PHASE I</a:t>
                </a:r>
              </a:p>
              <a:p>
                <a:pPr algn="ctr"/>
                <a:r>
                  <a:rPr lang="en-US" altLang="en-US" sz="1400" dirty="0">
                    <a:solidFill>
                      <a:srgbClr val="000000"/>
                    </a:solidFill>
                  </a:rPr>
                  <a:t>Supply Chain</a:t>
                </a:r>
              </a:p>
              <a:p>
                <a:pPr algn="ctr"/>
                <a:r>
                  <a:rPr lang="en-US" altLang="en-US" sz="1400" dirty="0">
                    <a:solidFill>
                      <a:srgbClr val="000000"/>
                    </a:solidFill>
                  </a:rPr>
                  <a:t>Strategy</a:t>
                </a:r>
                <a:endParaRPr lang="en-US" altLang="en-US" sz="1400" dirty="0"/>
              </a:p>
            </p:txBody>
          </p:sp>
          <p:sp>
            <p:nvSpPr>
              <p:cNvPr id="7" name="Rectangle 14"/>
              <p:cNvSpPr>
                <a:spLocks noChangeArrowheads="1"/>
              </p:cNvSpPr>
              <p:nvPr/>
            </p:nvSpPr>
            <p:spPr bwMode="auto">
              <a:xfrm>
                <a:off x="768350" y="1530350"/>
                <a:ext cx="2120900" cy="4445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15"/>
              <p:cNvSpPr>
                <a:spLocks noChangeArrowheads="1"/>
              </p:cNvSpPr>
              <p:nvPr/>
            </p:nvSpPr>
            <p:spPr bwMode="auto">
              <a:xfrm>
                <a:off x="823913" y="1647825"/>
                <a:ext cx="1771650"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a:solidFill>
                      <a:srgbClr val="000000"/>
                    </a:solidFill>
                  </a:rPr>
                  <a:t>Competitive STRATEGY</a:t>
                </a:r>
                <a:endParaRPr lang="en-US" altLang="en-US" sz="1200"/>
              </a:p>
            </p:txBody>
          </p:sp>
          <p:sp>
            <p:nvSpPr>
              <p:cNvPr id="10" name="Rectangle 21"/>
              <p:cNvSpPr>
                <a:spLocks noChangeArrowheads="1"/>
              </p:cNvSpPr>
              <p:nvPr/>
            </p:nvSpPr>
            <p:spPr bwMode="auto">
              <a:xfrm>
                <a:off x="6178550" y="1530350"/>
                <a:ext cx="2120900" cy="5207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32"/>
              <p:cNvSpPr>
                <a:spLocks noChangeShapeType="1"/>
              </p:cNvSpPr>
              <p:nvPr/>
            </p:nvSpPr>
            <p:spPr bwMode="auto">
              <a:xfrm>
                <a:off x="2921000" y="1778000"/>
                <a:ext cx="939800" cy="17780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33"/>
              <p:cNvSpPr>
                <a:spLocks noChangeShapeType="1"/>
              </p:cNvSpPr>
              <p:nvPr/>
            </p:nvSpPr>
            <p:spPr bwMode="auto">
              <a:xfrm>
                <a:off x="2921000" y="2438400"/>
                <a:ext cx="939800" cy="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Rectangle 38"/>
              <p:cNvSpPr>
                <a:spLocks noChangeArrowheads="1"/>
              </p:cNvSpPr>
              <p:nvPr/>
            </p:nvSpPr>
            <p:spPr bwMode="auto">
              <a:xfrm>
                <a:off x="6324600" y="1600200"/>
                <a:ext cx="1868488"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a:solidFill>
                      <a:srgbClr val="000000"/>
                    </a:solidFill>
                  </a:rPr>
                  <a:t>GLOBAL COMPETITION</a:t>
                </a:r>
              </a:p>
            </p:txBody>
          </p:sp>
          <p:sp>
            <p:nvSpPr>
              <p:cNvPr id="16" name="Line 39"/>
              <p:cNvSpPr>
                <a:spLocks noChangeShapeType="1"/>
              </p:cNvSpPr>
              <p:nvPr/>
            </p:nvSpPr>
            <p:spPr bwMode="auto">
              <a:xfrm>
                <a:off x="5283200" y="1828800"/>
                <a:ext cx="889000" cy="0"/>
              </a:xfrm>
              <a:prstGeom prst="line">
                <a:avLst/>
              </a:prstGeom>
              <a:noFill/>
              <a:ln w="508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7070720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rtlCol="0">
            <a:normAutofit/>
          </a:bodyPr>
          <a:lstStyle/>
          <a:p>
            <a:pPr fontAlgn="auto">
              <a:spcAft>
                <a:spcPts val="0"/>
              </a:spcAft>
              <a:defRPr/>
            </a:pPr>
            <a:r>
              <a:rPr lang="en-US" dirty="0" smtClean="0"/>
              <a:t>Key Decisions</a:t>
            </a:r>
            <a:endParaRPr lang="en-US" dirty="0"/>
          </a:p>
        </p:txBody>
      </p:sp>
      <p:sp>
        <p:nvSpPr>
          <p:cNvPr id="30722" name="Rectangle 3"/>
          <p:cNvSpPr>
            <a:spLocks noGrp="1" noChangeArrowheads="1"/>
          </p:cNvSpPr>
          <p:nvPr>
            <p:ph type="body" idx="1"/>
          </p:nvPr>
        </p:nvSpPr>
        <p:spPr>
          <a:xfrm>
            <a:off x="698500" y="1816100"/>
            <a:ext cx="7797800" cy="4525963"/>
          </a:xfrm>
        </p:spPr>
        <p:txBody>
          <a:bodyPr/>
          <a:lstStyle/>
          <a:p>
            <a:r>
              <a:rPr lang="en-US" smtClean="0"/>
              <a:t>Distribution network choices from the manufacturer to the end consumer</a:t>
            </a:r>
          </a:p>
          <a:p>
            <a:r>
              <a:rPr lang="en-US" smtClean="0"/>
              <a:t>Two key decisions</a:t>
            </a:r>
          </a:p>
          <a:p>
            <a:pPr marL="914400" lvl="1" indent="-457200">
              <a:buFont typeface="Arial" charset="0"/>
              <a:buAutoNum type="arabicPeriod"/>
            </a:pPr>
            <a:r>
              <a:rPr lang="en-US" smtClean="0"/>
              <a:t>Will product be delivered to the customer location or picked up from a prearranged site?</a:t>
            </a:r>
          </a:p>
          <a:p>
            <a:pPr marL="914400" lvl="1" indent="-457200">
              <a:buFont typeface="Arial" charset="0"/>
              <a:buAutoNum type="arabicPeriod"/>
            </a:pPr>
            <a:r>
              <a:rPr lang="en-US" smtClean="0"/>
              <a:t>Will product flow through an intermediary (or intermediate location)?</a:t>
            </a:r>
          </a:p>
        </p:txBody>
      </p:sp>
      <p:sp>
        <p:nvSpPr>
          <p:cNvPr id="2" name="Slide Number Placeholder 1"/>
          <p:cNvSpPr>
            <a:spLocks noGrp="1"/>
          </p:cNvSpPr>
          <p:nvPr>
            <p:ph type="sldNum" sz="quarter" idx="10"/>
          </p:nvPr>
        </p:nvSpPr>
        <p:spPr/>
        <p:txBody>
          <a:bodyPr/>
          <a:lstStyle/>
          <a:p>
            <a:fld id="{2B1C837C-E7C8-43BC-9D65-9D3FD9407067}" type="slidenum">
              <a:rPr lang="en-US" altLang="en-US" smtClean="0"/>
              <a:pPr/>
              <a:t>40</a:t>
            </a:fld>
            <a:endParaRPr lang="en-US" altLang="en-US" sz="1400">
              <a:latin typeface="Times New Roman" pitchFamily="18" charset="0"/>
            </a:endParaRPr>
          </a:p>
        </p:txBody>
      </p:sp>
    </p:spTree>
    <p:extLst>
      <p:ext uri="{BB962C8B-B14F-4D97-AF65-F5344CB8AC3E}">
        <p14:creationId xmlns:p14="http://schemas.microsoft.com/office/powerpoint/2010/main" val="352769775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2"/>
          <p:cNvSpPr>
            <a:spLocks noGrp="1"/>
          </p:cNvSpPr>
          <p:nvPr>
            <p:ph type="sldNum" sz="quarter" idx="10"/>
          </p:nvPr>
        </p:nvSpPr>
        <p:spPr/>
        <p:txBody>
          <a:bodyPr/>
          <a:lstStyle/>
          <a:p>
            <a:fld id="{CE964A74-F8C5-4720-AFCB-BD12FAA3CA41}" type="slidenum">
              <a:rPr lang="en-US" altLang="en-US"/>
              <a:pPr/>
              <a:t>41</a:t>
            </a:fld>
            <a:endParaRPr lang="en-US" altLang="en-US" sz="1400">
              <a:latin typeface="Times New Roman" pitchFamily="18" charset="0"/>
            </a:endParaRPr>
          </a:p>
        </p:txBody>
      </p:sp>
      <p:sp>
        <p:nvSpPr>
          <p:cNvPr id="327682" name="Rectangle 2"/>
          <p:cNvSpPr>
            <a:spLocks noGrp="1" noChangeArrowheads="1"/>
          </p:cNvSpPr>
          <p:nvPr>
            <p:ph type="title"/>
          </p:nvPr>
        </p:nvSpPr>
        <p:spPr/>
        <p:txBody>
          <a:bodyPr/>
          <a:lstStyle/>
          <a:p>
            <a:r>
              <a:rPr lang="en-US" altLang="en-US"/>
              <a:t>Manufacturer Storage with</a:t>
            </a:r>
            <a:br>
              <a:rPr lang="en-US" altLang="en-US"/>
            </a:br>
            <a:r>
              <a:rPr lang="en-US" altLang="en-US"/>
              <a:t>Direct Shipping</a:t>
            </a:r>
          </a:p>
        </p:txBody>
      </p:sp>
      <p:sp>
        <p:nvSpPr>
          <p:cNvPr id="327683" name="Oval 3"/>
          <p:cNvSpPr>
            <a:spLocks noChangeArrowheads="1"/>
          </p:cNvSpPr>
          <p:nvPr/>
        </p:nvSpPr>
        <p:spPr bwMode="auto">
          <a:xfrm>
            <a:off x="609600" y="2057400"/>
            <a:ext cx="762000" cy="4572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689" name="Oval 9"/>
          <p:cNvSpPr>
            <a:spLocks noChangeArrowheads="1"/>
          </p:cNvSpPr>
          <p:nvPr/>
        </p:nvSpPr>
        <p:spPr bwMode="auto">
          <a:xfrm>
            <a:off x="5943600" y="2057400"/>
            <a:ext cx="762000" cy="4572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690" name="Oval 10"/>
          <p:cNvSpPr>
            <a:spLocks noChangeArrowheads="1"/>
          </p:cNvSpPr>
          <p:nvPr/>
        </p:nvSpPr>
        <p:spPr bwMode="auto">
          <a:xfrm>
            <a:off x="4876800" y="2057400"/>
            <a:ext cx="762000" cy="4572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691" name="Oval 11"/>
          <p:cNvSpPr>
            <a:spLocks noChangeArrowheads="1"/>
          </p:cNvSpPr>
          <p:nvPr/>
        </p:nvSpPr>
        <p:spPr bwMode="auto">
          <a:xfrm>
            <a:off x="3886200" y="2057400"/>
            <a:ext cx="762000" cy="4572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692" name="Oval 12"/>
          <p:cNvSpPr>
            <a:spLocks noChangeArrowheads="1"/>
          </p:cNvSpPr>
          <p:nvPr/>
        </p:nvSpPr>
        <p:spPr bwMode="auto">
          <a:xfrm>
            <a:off x="2819400" y="2057400"/>
            <a:ext cx="762000" cy="4572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693" name="Oval 13"/>
          <p:cNvSpPr>
            <a:spLocks noChangeArrowheads="1"/>
          </p:cNvSpPr>
          <p:nvPr/>
        </p:nvSpPr>
        <p:spPr bwMode="auto">
          <a:xfrm>
            <a:off x="1752600" y="2057400"/>
            <a:ext cx="762000" cy="4572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694" name="Text Box 14"/>
          <p:cNvSpPr txBox="1">
            <a:spLocks noChangeArrowheads="1"/>
          </p:cNvSpPr>
          <p:nvPr/>
        </p:nvSpPr>
        <p:spPr bwMode="auto">
          <a:xfrm>
            <a:off x="7086600" y="1981200"/>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i="1"/>
              <a:t>Manufacturer</a:t>
            </a:r>
          </a:p>
        </p:txBody>
      </p:sp>
      <p:sp>
        <p:nvSpPr>
          <p:cNvPr id="327695" name="Oval 15"/>
          <p:cNvSpPr>
            <a:spLocks noChangeArrowheads="1"/>
          </p:cNvSpPr>
          <p:nvPr/>
        </p:nvSpPr>
        <p:spPr bwMode="auto">
          <a:xfrm>
            <a:off x="6400800" y="3048000"/>
            <a:ext cx="685800" cy="3048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696" name="Text Box 16"/>
          <p:cNvSpPr txBox="1">
            <a:spLocks noChangeArrowheads="1"/>
          </p:cNvSpPr>
          <p:nvPr/>
        </p:nvSpPr>
        <p:spPr bwMode="auto">
          <a:xfrm>
            <a:off x="7162800" y="2971800"/>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i="1"/>
              <a:t>Retailer</a:t>
            </a:r>
          </a:p>
        </p:txBody>
      </p:sp>
      <p:sp>
        <p:nvSpPr>
          <p:cNvPr id="327697" name="Text Box 17"/>
          <p:cNvSpPr txBox="1">
            <a:spLocks noChangeArrowheads="1"/>
          </p:cNvSpPr>
          <p:nvPr/>
        </p:nvSpPr>
        <p:spPr bwMode="auto">
          <a:xfrm>
            <a:off x="7162800" y="4343400"/>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i="1"/>
              <a:t>Customers</a:t>
            </a:r>
          </a:p>
        </p:txBody>
      </p:sp>
      <p:sp>
        <p:nvSpPr>
          <p:cNvPr id="327698" name="Oval 18"/>
          <p:cNvSpPr>
            <a:spLocks noChangeArrowheads="1"/>
          </p:cNvSpPr>
          <p:nvPr/>
        </p:nvSpPr>
        <p:spPr bwMode="auto">
          <a:xfrm>
            <a:off x="1066800" y="4267200"/>
            <a:ext cx="1752600" cy="6096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699" name="Oval 19"/>
          <p:cNvSpPr>
            <a:spLocks noChangeArrowheads="1"/>
          </p:cNvSpPr>
          <p:nvPr/>
        </p:nvSpPr>
        <p:spPr bwMode="auto">
          <a:xfrm>
            <a:off x="5105400" y="4267200"/>
            <a:ext cx="1752600" cy="6096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00" name="Oval 20"/>
          <p:cNvSpPr>
            <a:spLocks noChangeArrowheads="1"/>
          </p:cNvSpPr>
          <p:nvPr/>
        </p:nvSpPr>
        <p:spPr bwMode="auto">
          <a:xfrm>
            <a:off x="3124200" y="4267200"/>
            <a:ext cx="1752600" cy="6096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01" name="Line 21"/>
          <p:cNvSpPr>
            <a:spLocks noChangeShapeType="1"/>
          </p:cNvSpPr>
          <p:nvPr/>
        </p:nvSpPr>
        <p:spPr bwMode="auto">
          <a:xfrm>
            <a:off x="1143000" y="2590800"/>
            <a:ext cx="457200" cy="1600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02" name="Line 22"/>
          <p:cNvSpPr>
            <a:spLocks noChangeShapeType="1"/>
          </p:cNvSpPr>
          <p:nvPr/>
        </p:nvSpPr>
        <p:spPr bwMode="auto">
          <a:xfrm>
            <a:off x="1295400" y="2514600"/>
            <a:ext cx="2362200" cy="1676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03" name="Line 23"/>
          <p:cNvSpPr>
            <a:spLocks noChangeShapeType="1"/>
          </p:cNvSpPr>
          <p:nvPr/>
        </p:nvSpPr>
        <p:spPr bwMode="auto">
          <a:xfrm>
            <a:off x="1371600" y="2438400"/>
            <a:ext cx="4038600" cy="1828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05" name="Line 25"/>
          <p:cNvSpPr>
            <a:spLocks noChangeShapeType="1"/>
          </p:cNvSpPr>
          <p:nvPr/>
        </p:nvSpPr>
        <p:spPr bwMode="auto">
          <a:xfrm flipH="1">
            <a:off x="5791200" y="2590800"/>
            <a:ext cx="381000" cy="1600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06" name="Line 26"/>
          <p:cNvSpPr>
            <a:spLocks noChangeShapeType="1"/>
          </p:cNvSpPr>
          <p:nvPr/>
        </p:nvSpPr>
        <p:spPr bwMode="auto">
          <a:xfrm flipH="1">
            <a:off x="4114800" y="2438400"/>
            <a:ext cx="1905000" cy="1752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07" name="Line 27"/>
          <p:cNvSpPr>
            <a:spLocks noChangeShapeType="1"/>
          </p:cNvSpPr>
          <p:nvPr/>
        </p:nvSpPr>
        <p:spPr bwMode="auto">
          <a:xfrm flipH="1">
            <a:off x="2133600" y="2362200"/>
            <a:ext cx="3810000" cy="1828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08" name="Line 28"/>
          <p:cNvSpPr>
            <a:spLocks noChangeShapeType="1"/>
          </p:cNvSpPr>
          <p:nvPr/>
        </p:nvSpPr>
        <p:spPr bwMode="auto">
          <a:xfrm flipV="1">
            <a:off x="2514600" y="3276600"/>
            <a:ext cx="3962400" cy="106680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09" name="Line 29"/>
          <p:cNvSpPr>
            <a:spLocks noChangeShapeType="1"/>
          </p:cNvSpPr>
          <p:nvPr/>
        </p:nvSpPr>
        <p:spPr bwMode="auto">
          <a:xfrm flipV="1">
            <a:off x="4495800" y="3352800"/>
            <a:ext cx="2133600" cy="91440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10" name="Line 30"/>
          <p:cNvSpPr>
            <a:spLocks noChangeShapeType="1"/>
          </p:cNvSpPr>
          <p:nvPr/>
        </p:nvSpPr>
        <p:spPr bwMode="auto">
          <a:xfrm flipV="1">
            <a:off x="6324600" y="3352800"/>
            <a:ext cx="381000" cy="91440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11" name="Line 31"/>
          <p:cNvSpPr>
            <a:spLocks noChangeShapeType="1"/>
          </p:cNvSpPr>
          <p:nvPr/>
        </p:nvSpPr>
        <p:spPr bwMode="auto">
          <a:xfrm flipH="1" flipV="1">
            <a:off x="6553200" y="2514600"/>
            <a:ext cx="228600" cy="53340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12" name="Line 32"/>
          <p:cNvSpPr>
            <a:spLocks noChangeShapeType="1"/>
          </p:cNvSpPr>
          <p:nvPr/>
        </p:nvSpPr>
        <p:spPr bwMode="auto">
          <a:xfrm flipH="1" flipV="1">
            <a:off x="1295400" y="2286000"/>
            <a:ext cx="4953000" cy="91440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14" name="Line 34"/>
          <p:cNvSpPr>
            <a:spLocks noChangeShapeType="1"/>
          </p:cNvSpPr>
          <p:nvPr/>
        </p:nvSpPr>
        <p:spPr bwMode="auto">
          <a:xfrm>
            <a:off x="4038600" y="5486400"/>
            <a:ext cx="1828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15" name="Line 35"/>
          <p:cNvSpPr>
            <a:spLocks noChangeShapeType="1"/>
          </p:cNvSpPr>
          <p:nvPr/>
        </p:nvSpPr>
        <p:spPr bwMode="auto">
          <a:xfrm>
            <a:off x="4038600" y="5943600"/>
            <a:ext cx="1828800" cy="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16" name="Text Box 36"/>
          <p:cNvSpPr txBox="1">
            <a:spLocks noChangeArrowheads="1"/>
          </p:cNvSpPr>
          <p:nvPr/>
        </p:nvSpPr>
        <p:spPr bwMode="auto">
          <a:xfrm>
            <a:off x="6172200" y="5257800"/>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Product Flow</a:t>
            </a:r>
          </a:p>
        </p:txBody>
      </p:sp>
      <p:sp>
        <p:nvSpPr>
          <p:cNvPr id="327717" name="Text Box 37"/>
          <p:cNvSpPr txBox="1">
            <a:spLocks noChangeArrowheads="1"/>
          </p:cNvSpPr>
          <p:nvPr/>
        </p:nvSpPr>
        <p:spPr bwMode="auto">
          <a:xfrm>
            <a:off x="6172200" y="5715000"/>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Information Flow</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lide Number Placeholder 3"/>
          <p:cNvSpPr>
            <a:spLocks noGrp="1"/>
          </p:cNvSpPr>
          <p:nvPr>
            <p:ph type="sldNum" sz="quarter" idx="10"/>
          </p:nvPr>
        </p:nvSpPr>
        <p:spPr/>
        <p:txBody>
          <a:bodyPr/>
          <a:lstStyle/>
          <a:p>
            <a:fld id="{9027259D-9259-4AE8-97EF-2270B893B2F7}" type="slidenum">
              <a:rPr lang="en-US" altLang="en-US"/>
              <a:pPr/>
              <a:t>42</a:t>
            </a:fld>
            <a:endParaRPr lang="en-US" altLang="en-US" sz="1400">
              <a:latin typeface="Times New Roman" pitchFamily="18" charset="0"/>
            </a:endParaRPr>
          </a:p>
        </p:txBody>
      </p:sp>
      <p:sp>
        <p:nvSpPr>
          <p:cNvPr id="367618" name="Rectangle 2"/>
          <p:cNvSpPr>
            <a:spLocks noGrp="1" noChangeArrowheads="1"/>
          </p:cNvSpPr>
          <p:nvPr>
            <p:ph type="title"/>
          </p:nvPr>
        </p:nvSpPr>
        <p:spPr>
          <a:xfrm>
            <a:off x="381000" y="266700"/>
            <a:ext cx="8382000" cy="1104900"/>
          </a:xfrm>
        </p:spPr>
        <p:txBody>
          <a:bodyPr/>
          <a:lstStyle/>
          <a:p>
            <a:r>
              <a:rPr lang="en-US" altLang="en-US"/>
              <a:t>Comparative Performance of Delivery Network Designs</a:t>
            </a:r>
          </a:p>
        </p:txBody>
      </p:sp>
      <p:sp>
        <p:nvSpPr>
          <p:cNvPr id="367619" name="Rectangle 3"/>
          <p:cNvSpPr>
            <a:spLocks noChangeArrowheads="1"/>
          </p:cNvSpPr>
          <p:nvPr/>
        </p:nvSpPr>
        <p:spPr bwMode="auto">
          <a:xfrm>
            <a:off x="7572375" y="6232525"/>
            <a:ext cx="12223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20" name="Rectangle 4"/>
          <p:cNvSpPr>
            <a:spLocks noChangeArrowheads="1"/>
          </p:cNvSpPr>
          <p:nvPr/>
        </p:nvSpPr>
        <p:spPr bwMode="auto">
          <a:xfrm>
            <a:off x="6511925" y="6249988"/>
            <a:ext cx="106045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21" name="Rectangle 5"/>
          <p:cNvSpPr>
            <a:spLocks noChangeArrowheads="1"/>
          </p:cNvSpPr>
          <p:nvPr/>
        </p:nvSpPr>
        <p:spPr bwMode="auto">
          <a:xfrm>
            <a:off x="5370513" y="6249988"/>
            <a:ext cx="1141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22" name="Rectangle 6"/>
          <p:cNvSpPr>
            <a:spLocks noChangeArrowheads="1"/>
          </p:cNvSpPr>
          <p:nvPr/>
        </p:nvSpPr>
        <p:spPr bwMode="auto">
          <a:xfrm>
            <a:off x="4148138" y="6232525"/>
            <a:ext cx="12223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23" name="Rectangle 7"/>
          <p:cNvSpPr>
            <a:spLocks noChangeArrowheads="1"/>
          </p:cNvSpPr>
          <p:nvPr/>
        </p:nvSpPr>
        <p:spPr bwMode="auto">
          <a:xfrm>
            <a:off x="2924175" y="6232525"/>
            <a:ext cx="1223963"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24" name="Rectangle 8"/>
          <p:cNvSpPr>
            <a:spLocks noChangeArrowheads="1"/>
          </p:cNvSpPr>
          <p:nvPr/>
        </p:nvSpPr>
        <p:spPr bwMode="auto">
          <a:xfrm>
            <a:off x="1946275" y="6249988"/>
            <a:ext cx="9779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25" name="Rectangle 9"/>
          <p:cNvSpPr>
            <a:spLocks noChangeArrowheads="1"/>
          </p:cNvSpPr>
          <p:nvPr/>
        </p:nvSpPr>
        <p:spPr bwMode="auto">
          <a:xfrm>
            <a:off x="228600" y="6232525"/>
            <a:ext cx="17176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Information</a:t>
            </a:r>
            <a:endParaRPr lang="en-US" altLang="en-US" sz="1200" b="1"/>
          </a:p>
        </p:txBody>
      </p:sp>
      <p:sp>
        <p:nvSpPr>
          <p:cNvPr id="367626" name="Rectangle 10"/>
          <p:cNvSpPr>
            <a:spLocks noChangeArrowheads="1"/>
          </p:cNvSpPr>
          <p:nvPr/>
        </p:nvSpPr>
        <p:spPr bwMode="auto">
          <a:xfrm>
            <a:off x="7572375" y="5776913"/>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27" name="Rectangle 11"/>
          <p:cNvSpPr>
            <a:spLocks noChangeArrowheads="1"/>
          </p:cNvSpPr>
          <p:nvPr/>
        </p:nvSpPr>
        <p:spPr bwMode="auto">
          <a:xfrm>
            <a:off x="6511925" y="5776913"/>
            <a:ext cx="106045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28" name="Rectangle 12"/>
          <p:cNvSpPr>
            <a:spLocks noChangeArrowheads="1"/>
          </p:cNvSpPr>
          <p:nvPr/>
        </p:nvSpPr>
        <p:spPr bwMode="auto">
          <a:xfrm>
            <a:off x="5370513" y="5776913"/>
            <a:ext cx="1141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29" name="Rectangle 13"/>
          <p:cNvSpPr>
            <a:spLocks noChangeArrowheads="1"/>
          </p:cNvSpPr>
          <p:nvPr/>
        </p:nvSpPr>
        <p:spPr bwMode="auto">
          <a:xfrm>
            <a:off x="4148138" y="5776913"/>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30" name="Rectangle 14"/>
          <p:cNvSpPr>
            <a:spLocks noChangeArrowheads="1"/>
          </p:cNvSpPr>
          <p:nvPr/>
        </p:nvSpPr>
        <p:spPr bwMode="auto">
          <a:xfrm>
            <a:off x="2924175" y="5776913"/>
            <a:ext cx="1223963"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31" name="Rectangle 15"/>
          <p:cNvSpPr>
            <a:spLocks noChangeArrowheads="1"/>
          </p:cNvSpPr>
          <p:nvPr/>
        </p:nvSpPr>
        <p:spPr bwMode="auto">
          <a:xfrm>
            <a:off x="1946275" y="5776913"/>
            <a:ext cx="9779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32" name="Rectangle 16"/>
          <p:cNvSpPr>
            <a:spLocks noChangeArrowheads="1"/>
          </p:cNvSpPr>
          <p:nvPr/>
        </p:nvSpPr>
        <p:spPr bwMode="auto">
          <a:xfrm>
            <a:off x="228600" y="5868988"/>
            <a:ext cx="17176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spcBef>
                <a:spcPct val="0"/>
              </a:spcBef>
              <a:buClrTx/>
              <a:buSzTx/>
              <a:buFontTx/>
              <a:buNone/>
            </a:pPr>
            <a:r>
              <a:rPr lang="en-US" altLang="en-US" sz="1200" b="1">
                <a:cs typeface="Times New Roman" pitchFamily="18" charset="0"/>
              </a:rPr>
              <a:t>Facility &amp; Handling</a:t>
            </a:r>
            <a:endParaRPr lang="en-US" altLang="en-US" sz="1200" b="1"/>
          </a:p>
        </p:txBody>
      </p:sp>
      <p:sp>
        <p:nvSpPr>
          <p:cNvPr id="367633" name="Rectangle 17"/>
          <p:cNvSpPr>
            <a:spLocks noChangeArrowheads="1"/>
          </p:cNvSpPr>
          <p:nvPr/>
        </p:nvSpPr>
        <p:spPr bwMode="auto">
          <a:xfrm>
            <a:off x="7572375" y="5321300"/>
            <a:ext cx="12223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34" name="Rectangle 18"/>
          <p:cNvSpPr>
            <a:spLocks noChangeArrowheads="1"/>
          </p:cNvSpPr>
          <p:nvPr/>
        </p:nvSpPr>
        <p:spPr bwMode="auto">
          <a:xfrm>
            <a:off x="6511925" y="5321300"/>
            <a:ext cx="106045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35" name="Rectangle 19"/>
          <p:cNvSpPr>
            <a:spLocks noChangeArrowheads="1"/>
          </p:cNvSpPr>
          <p:nvPr/>
        </p:nvSpPr>
        <p:spPr bwMode="auto">
          <a:xfrm>
            <a:off x="5370513" y="5321300"/>
            <a:ext cx="1141412"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36" name="Rectangle 20"/>
          <p:cNvSpPr>
            <a:spLocks noChangeArrowheads="1"/>
          </p:cNvSpPr>
          <p:nvPr/>
        </p:nvSpPr>
        <p:spPr bwMode="auto">
          <a:xfrm>
            <a:off x="4148138" y="5321300"/>
            <a:ext cx="12223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37" name="Rectangle 21"/>
          <p:cNvSpPr>
            <a:spLocks noChangeArrowheads="1"/>
          </p:cNvSpPr>
          <p:nvPr/>
        </p:nvSpPr>
        <p:spPr bwMode="auto">
          <a:xfrm>
            <a:off x="2924175" y="5321300"/>
            <a:ext cx="1223963"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38" name="Rectangle 22"/>
          <p:cNvSpPr>
            <a:spLocks noChangeArrowheads="1"/>
          </p:cNvSpPr>
          <p:nvPr/>
        </p:nvSpPr>
        <p:spPr bwMode="auto">
          <a:xfrm>
            <a:off x="1946275" y="5321300"/>
            <a:ext cx="9779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39" name="Rectangle 23"/>
          <p:cNvSpPr>
            <a:spLocks noChangeArrowheads="1"/>
          </p:cNvSpPr>
          <p:nvPr/>
        </p:nvSpPr>
        <p:spPr bwMode="auto">
          <a:xfrm>
            <a:off x="228600" y="5411788"/>
            <a:ext cx="17176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Transportation</a:t>
            </a:r>
            <a:endParaRPr lang="en-US" altLang="en-US" sz="1200" b="1"/>
          </a:p>
        </p:txBody>
      </p:sp>
      <p:sp>
        <p:nvSpPr>
          <p:cNvPr id="367640" name="Rectangle 24"/>
          <p:cNvSpPr>
            <a:spLocks noChangeArrowheads="1"/>
          </p:cNvSpPr>
          <p:nvPr/>
        </p:nvSpPr>
        <p:spPr bwMode="auto">
          <a:xfrm>
            <a:off x="7572375" y="4865688"/>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41" name="Rectangle 25"/>
          <p:cNvSpPr>
            <a:spLocks noChangeArrowheads="1"/>
          </p:cNvSpPr>
          <p:nvPr/>
        </p:nvSpPr>
        <p:spPr bwMode="auto">
          <a:xfrm>
            <a:off x="6511925" y="4865688"/>
            <a:ext cx="106045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42" name="Rectangle 26"/>
          <p:cNvSpPr>
            <a:spLocks noChangeArrowheads="1"/>
          </p:cNvSpPr>
          <p:nvPr/>
        </p:nvSpPr>
        <p:spPr bwMode="auto">
          <a:xfrm>
            <a:off x="5370513" y="4865688"/>
            <a:ext cx="1141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43" name="Rectangle 27"/>
          <p:cNvSpPr>
            <a:spLocks noChangeArrowheads="1"/>
          </p:cNvSpPr>
          <p:nvPr/>
        </p:nvSpPr>
        <p:spPr bwMode="auto">
          <a:xfrm>
            <a:off x="4148138" y="4865688"/>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44" name="Rectangle 28"/>
          <p:cNvSpPr>
            <a:spLocks noChangeArrowheads="1"/>
          </p:cNvSpPr>
          <p:nvPr/>
        </p:nvSpPr>
        <p:spPr bwMode="auto">
          <a:xfrm>
            <a:off x="2924175" y="4865688"/>
            <a:ext cx="1223963"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45" name="Rectangle 29"/>
          <p:cNvSpPr>
            <a:spLocks noChangeArrowheads="1"/>
          </p:cNvSpPr>
          <p:nvPr/>
        </p:nvSpPr>
        <p:spPr bwMode="auto">
          <a:xfrm>
            <a:off x="1946275" y="4865688"/>
            <a:ext cx="9779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46" name="Rectangle 30"/>
          <p:cNvSpPr>
            <a:spLocks noChangeArrowheads="1"/>
          </p:cNvSpPr>
          <p:nvPr/>
        </p:nvSpPr>
        <p:spPr bwMode="auto">
          <a:xfrm>
            <a:off x="228600" y="4954588"/>
            <a:ext cx="17176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Inventory</a:t>
            </a:r>
            <a:endParaRPr lang="en-US" altLang="en-US" sz="1200" b="1"/>
          </a:p>
        </p:txBody>
      </p:sp>
      <p:sp>
        <p:nvSpPr>
          <p:cNvPr id="367647" name="Rectangle 31"/>
          <p:cNvSpPr>
            <a:spLocks noChangeArrowheads="1"/>
          </p:cNvSpPr>
          <p:nvPr/>
        </p:nvSpPr>
        <p:spPr bwMode="auto">
          <a:xfrm>
            <a:off x="7572375" y="4410075"/>
            <a:ext cx="12223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48" name="Rectangle 32"/>
          <p:cNvSpPr>
            <a:spLocks noChangeArrowheads="1"/>
          </p:cNvSpPr>
          <p:nvPr/>
        </p:nvSpPr>
        <p:spPr bwMode="auto">
          <a:xfrm>
            <a:off x="6511925" y="4410075"/>
            <a:ext cx="106045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49" name="Rectangle 33"/>
          <p:cNvSpPr>
            <a:spLocks noChangeArrowheads="1"/>
          </p:cNvSpPr>
          <p:nvPr/>
        </p:nvSpPr>
        <p:spPr bwMode="auto">
          <a:xfrm>
            <a:off x="5370513" y="4410075"/>
            <a:ext cx="1141412"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50" name="Rectangle 34"/>
          <p:cNvSpPr>
            <a:spLocks noChangeArrowheads="1"/>
          </p:cNvSpPr>
          <p:nvPr/>
        </p:nvSpPr>
        <p:spPr bwMode="auto">
          <a:xfrm>
            <a:off x="4148138" y="4410075"/>
            <a:ext cx="12223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51" name="Rectangle 35"/>
          <p:cNvSpPr>
            <a:spLocks noChangeArrowheads="1"/>
          </p:cNvSpPr>
          <p:nvPr/>
        </p:nvSpPr>
        <p:spPr bwMode="auto">
          <a:xfrm>
            <a:off x="3200400" y="4419600"/>
            <a:ext cx="533400" cy="446088"/>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52" name="Rectangle 36"/>
          <p:cNvSpPr>
            <a:spLocks noChangeArrowheads="1"/>
          </p:cNvSpPr>
          <p:nvPr/>
        </p:nvSpPr>
        <p:spPr bwMode="auto">
          <a:xfrm>
            <a:off x="1946275" y="4410075"/>
            <a:ext cx="9779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53" name="Rectangle 37"/>
          <p:cNvSpPr>
            <a:spLocks noChangeArrowheads="1"/>
          </p:cNvSpPr>
          <p:nvPr/>
        </p:nvSpPr>
        <p:spPr bwMode="auto">
          <a:xfrm>
            <a:off x="228600" y="4497388"/>
            <a:ext cx="17176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Returnability</a:t>
            </a:r>
            <a:endParaRPr lang="en-US" altLang="en-US" sz="1200" b="1"/>
          </a:p>
        </p:txBody>
      </p:sp>
      <p:sp>
        <p:nvSpPr>
          <p:cNvPr id="367654" name="Rectangle 38"/>
          <p:cNvSpPr>
            <a:spLocks noChangeArrowheads="1"/>
          </p:cNvSpPr>
          <p:nvPr/>
        </p:nvSpPr>
        <p:spPr bwMode="auto">
          <a:xfrm>
            <a:off x="7572375" y="3954463"/>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55" name="Rectangle 39"/>
          <p:cNvSpPr>
            <a:spLocks noChangeArrowheads="1"/>
          </p:cNvSpPr>
          <p:nvPr/>
        </p:nvSpPr>
        <p:spPr bwMode="auto">
          <a:xfrm>
            <a:off x="6511925" y="3954463"/>
            <a:ext cx="106045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56" name="Rectangle 40"/>
          <p:cNvSpPr>
            <a:spLocks noChangeArrowheads="1"/>
          </p:cNvSpPr>
          <p:nvPr/>
        </p:nvSpPr>
        <p:spPr bwMode="auto">
          <a:xfrm>
            <a:off x="5370513" y="3954463"/>
            <a:ext cx="1141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57" name="Rectangle 41"/>
          <p:cNvSpPr>
            <a:spLocks noChangeArrowheads="1"/>
          </p:cNvSpPr>
          <p:nvPr/>
        </p:nvSpPr>
        <p:spPr bwMode="auto">
          <a:xfrm>
            <a:off x="4148138" y="3954463"/>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58" name="Rectangle 42"/>
          <p:cNvSpPr>
            <a:spLocks noChangeArrowheads="1"/>
          </p:cNvSpPr>
          <p:nvPr/>
        </p:nvSpPr>
        <p:spPr bwMode="auto">
          <a:xfrm>
            <a:off x="2924175" y="3954463"/>
            <a:ext cx="1223963"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59" name="Rectangle 43"/>
          <p:cNvSpPr>
            <a:spLocks noChangeArrowheads="1"/>
          </p:cNvSpPr>
          <p:nvPr/>
        </p:nvSpPr>
        <p:spPr bwMode="auto">
          <a:xfrm>
            <a:off x="1946275" y="3954463"/>
            <a:ext cx="9779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60" name="Rectangle 44"/>
          <p:cNvSpPr>
            <a:spLocks noChangeArrowheads="1"/>
          </p:cNvSpPr>
          <p:nvPr/>
        </p:nvSpPr>
        <p:spPr bwMode="auto">
          <a:xfrm>
            <a:off x="228600" y="4040188"/>
            <a:ext cx="17176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Order Visibility</a:t>
            </a:r>
            <a:endParaRPr lang="en-US" altLang="en-US" sz="1200" b="1"/>
          </a:p>
        </p:txBody>
      </p:sp>
      <p:sp>
        <p:nvSpPr>
          <p:cNvPr id="367661" name="Rectangle 45"/>
          <p:cNvSpPr>
            <a:spLocks noChangeArrowheads="1"/>
          </p:cNvSpPr>
          <p:nvPr/>
        </p:nvSpPr>
        <p:spPr bwMode="auto">
          <a:xfrm>
            <a:off x="7572375" y="3438525"/>
            <a:ext cx="12223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62" name="Rectangle 46"/>
          <p:cNvSpPr>
            <a:spLocks noChangeArrowheads="1"/>
          </p:cNvSpPr>
          <p:nvPr/>
        </p:nvSpPr>
        <p:spPr bwMode="auto">
          <a:xfrm>
            <a:off x="6511925" y="3438525"/>
            <a:ext cx="1060450"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63" name="Rectangle 47"/>
          <p:cNvSpPr>
            <a:spLocks noChangeArrowheads="1"/>
          </p:cNvSpPr>
          <p:nvPr/>
        </p:nvSpPr>
        <p:spPr bwMode="auto">
          <a:xfrm>
            <a:off x="5370513" y="3438525"/>
            <a:ext cx="1141412"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64" name="Rectangle 48"/>
          <p:cNvSpPr>
            <a:spLocks noChangeArrowheads="1"/>
          </p:cNvSpPr>
          <p:nvPr/>
        </p:nvSpPr>
        <p:spPr bwMode="auto">
          <a:xfrm>
            <a:off x="4148138" y="3438525"/>
            <a:ext cx="12223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65" name="Rectangle 49"/>
          <p:cNvSpPr>
            <a:spLocks noChangeArrowheads="1"/>
          </p:cNvSpPr>
          <p:nvPr/>
        </p:nvSpPr>
        <p:spPr bwMode="auto">
          <a:xfrm>
            <a:off x="2924175" y="3438525"/>
            <a:ext cx="1223963"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66" name="Rectangle 50"/>
          <p:cNvSpPr>
            <a:spLocks noChangeArrowheads="1"/>
          </p:cNvSpPr>
          <p:nvPr/>
        </p:nvSpPr>
        <p:spPr bwMode="auto">
          <a:xfrm>
            <a:off x="1946275" y="3438525"/>
            <a:ext cx="977900"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67" name="Rectangle 51"/>
          <p:cNvSpPr>
            <a:spLocks noChangeArrowheads="1"/>
          </p:cNvSpPr>
          <p:nvPr/>
        </p:nvSpPr>
        <p:spPr bwMode="auto">
          <a:xfrm>
            <a:off x="228600" y="3522663"/>
            <a:ext cx="1717675"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Customer Experience</a:t>
            </a:r>
            <a:endParaRPr lang="en-US" altLang="en-US" sz="1200" b="1"/>
          </a:p>
        </p:txBody>
      </p:sp>
      <p:sp>
        <p:nvSpPr>
          <p:cNvPr id="367668" name="Rectangle 52"/>
          <p:cNvSpPr>
            <a:spLocks noChangeArrowheads="1"/>
          </p:cNvSpPr>
          <p:nvPr/>
        </p:nvSpPr>
        <p:spPr bwMode="auto">
          <a:xfrm>
            <a:off x="7572375" y="2982913"/>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69" name="Rectangle 53"/>
          <p:cNvSpPr>
            <a:spLocks noChangeArrowheads="1"/>
          </p:cNvSpPr>
          <p:nvPr/>
        </p:nvSpPr>
        <p:spPr bwMode="auto">
          <a:xfrm>
            <a:off x="6511925" y="2982913"/>
            <a:ext cx="106045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70" name="Rectangle 54"/>
          <p:cNvSpPr>
            <a:spLocks noChangeArrowheads="1"/>
          </p:cNvSpPr>
          <p:nvPr/>
        </p:nvSpPr>
        <p:spPr bwMode="auto">
          <a:xfrm>
            <a:off x="5370513" y="2982913"/>
            <a:ext cx="1141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71" name="Rectangle 55"/>
          <p:cNvSpPr>
            <a:spLocks noChangeArrowheads="1"/>
          </p:cNvSpPr>
          <p:nvPr/>
        </p:nvSpPr>
        <p:spPr bwMode="auto">
          <a:xfrm>
            <a:off x="4148138" y="2982913"/>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72" name="Rectangle 56"/>
          <p:cNvSpPr>
            <a:spLocks noChangeArrowheads="1"/>
          </p:cNvSpPr>
          <p:nvPr/>
        </p:nvSpPr>
        <p:spPr bwMode="auto">
          <a:xfrm>
            <a:off x="2924175" y="2982913"/>
            <a:ext cx="1223963"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73" name="Rectangle 57"/>
          <p:cNvSpPr>
            <a:spLocks noChangeArrowheads="1"/>
          </p:cNvSpPr>
          <p:nvPr/>
        </p:nvSpPr>
        <p:spPr bwMode="auto">
          <a:xfrm>
            <a:off x="1946275" y="2982913"/>
            <a:ext cx="9779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74" name="Rectangle 58"/>
          <p:cNvSpPr>
            <a:spLocks noChangeArrowheads="1"/>
          </p:cNvSpPr>
          <p:nvPr/>
        </p:nvSpPr>
        <p:spPr bwMode="auto">
          <a:xfrm>
            <a:off x="228600" y="3048000"/>
            <a:ext cx="17176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Product Availability</a:t>
            </a:r>
            <a:endParaRPr lang="en-US" altLang="en-US" sz="1200" b="1"/>
          </a:p>
        </p:txBody>
      </p:sp>
      <p:sp>
        <p:nvSpPr>
          <p:cNvPr id="367675" name="Rectangle 59"/>
          <p:cNvSpPr>
            <a:spLocks noChangeArrowheads="1"/>
          </p:cNvSpPr>
          <p:nvPr/>
        </p:nvSpPr>
        <p:spPr bwMode="auto">
          <a:xfrm>
            <a:off x="7572375" y="2527300"/>
            <a:ext cx="12223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76" name="Rectangle 60"/>
          <p:cNvSpPr>
            <a:spLocks noChangeArrowheads="1"/>
          </p:cNvSpPr>
          <p:nvPr/>
        </p:nvSpPr>
        <p:spPr bwMode="auto">
          <a:xfrm>
            <a:off x="6511925" y="2527300"/>
            <a:ext cx="106045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77" name="Rectangle 61"/>
          <p:cNvSpPr>
            <a:spLocks noChangeArrowheads="1"/>
          </p:cNvSpPr>
          <p:nvPr/>
        </p:nvSpPr>
        <p:spPr bwMode="auto">
          <a:xfrm>
            <a:off x="5370513" y="2527300"/>
            <a:ext cx="1141412"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78" name="Rectangle 62"/>
          <p:cNvSpPr>
            <a:spLocks noChangeArrowheads="1"/>
          </p:cNvSpPr>
          <p:nvPr/>
        </p:nvSpPr>
        <p:spPr bwMode="auto">
          <a:xfrm>
            <a:off x="4148138" y="2527300"/>
            <a:ext cx="12223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79" name="Rectangle 63"/>
          <p:cNvSpPr>
            <a:spLocks noChangeArrowheads="1"/>
          </p:cNvSpPr>
          <p:nvPr/>
        </p:nvSpPr>
        <p:spPr bwMode="auto">
          <a:xfrm>
            <a:off x="2924175" y="2527300"/>
            <a:ext cx="1223963"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80" name="Rectangle 64"/>
          <p:cNvSpPr>
            <a:spLocks noChangeArrowheads="1"/>
          </p:cNvSpPr>
          <p:nvPr/>
        </p:nvSpPr>
        <p:spPr bwMode="auto">
          <a:xfrm>
            <a:off x="1946275" y="2527300"/>
            <a:ext cx="9779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81" name="Rectangle 65"/>
          <p:cNvSpPr>
            <a:spLocks noChangeArrowheads="1"/>
          </p:cNvSpPr>
          <p:nvPr/>
        </p:nvSpPr>
        <p:spPr bwMode="auto">
          <a:xfrm>
            <a:off x="228600" y="2592388"/>
            <a:ext cx="17176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Product Variety</a:t>
            </a:r>
            <a:endParaRPr lang="en-US" altLang="en-US" sz="1200" b="1"/>
          </a:p>
        </p:txBody>
      </p:sp>
      <p:sp>
        <p:nvSpPr>
          <p:cNvPr id="367682" name="Rectangle 66"/>
          <p:cNvSpPr>
            <a:spLocks noChangeArrowheads="1"/>
          </p:cNvSpPr>
          <p:nvPr/>
        </p:nvSpPr>
        <p:spPr bwMode="auto">
          <a:xfrm>
            <a:off x="7572375" y="2071688"/>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83" name="Rectangle 67"/>
          <p:cNvSpPr>
            <a:spLocks noChangeArrowheads="1"/>
          </p:cNvSpPr>
          <p:nvPr/>
        </p:nvSpPr>
        <p:spPr bwMode="auto">
          <a:xfrm>
            <a:off x="6511925" y="2071688"/>
            <a:ext cx="106045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84" name="Rectangle 68"/>
          <p:cNvSpPr>
            <a:spLocks noChangeArrowheads="1"/>
          </p:cNvSpPr>
          <p:nvPr/>
        </p:nvSpPr>
        <p:spPr bwMode="auto">
          <a:xfrm>
            <a:off x="5370513" y="2071688"/>
            <a:ext cx="1141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85" name="Rectangle 69"/>
          <p:cNvSpPr>
            <a:spLocks noChangeArrowheads="1"/>
          </p:cNvSpPr>
          <p:nvPr/>
        </p:nvSpPr>
        <p:spPr bwMode="auto">
          <a:xfrm>
            <a:off x="4148138" y="2071688"/>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86" name="Rectangle 70"/>
          <p:cNvSpPr>
            <a:spLocks noChangeArrowheads="1"/>
          </p:cNvSpPr>
          <p:nvPr/>
        </p:nvSpPr>
        <p:spPr bwMode="auto">
          <a:xfrm>
            <a:off x="2924175" y="2071688"/>
            <a:ext cx="1223963"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87" name="Rectangle 71"/>
          <p:cNvSpPr>
            <a:spLocks noChangeArrowheads="1"/>
          </p:cNvSpPr>
          <p:nvPr/>
        </p:nvSpPr>
        <p:spPr bwMode="auto">
          <a:xfrm>
            <a:off x="1946275" y="2071688"/>
            <a:ext cx="9779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7688" name="Rectangle 72"/>
          <p:cNvSpPr>
            <a:spLocks noChangeArrowheads="1"/>
          </p:cNvSpPr>
          <p:nvPr/>
        </p:nvSpPr>
        <p:spPr bwMode="auto">
          <a:xfrm>
            <a:off x="228600" y="2135188"/>
            <a:ext cx="17176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Response Time</a:t>
            </a:r>
            <a:endParaRPr lang="en-US" altLang="en-US" sz="1200" b="1"/>
          </a:p>
        </p:txBody>
      </p:sp>
      <p:sp>
        <p:nvSpPr>
          <p:cNvPr id="367689" name="Rectangle 73"/>
          <p:cNvSpPr>
            <a:spLocks noChangeArrowheads="1"/>
          </p:cNvSpPr>
          <p:nvPr/>
        </p:nvSpPr>
        <p:spPr bwMode="auto">
          <a:xfrm>
            <a:off x="7539038" y="1524000"/>
            <a:ext cx="1222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r>
              <a:rPr lang="en-US" altLang="en-US" sz="900" b="1">
                <a:cs typeface="Times New Roman" pitchFamily="18" charset="0"/>
              </a:rPr>
              <a:t>Manufacturer  storage with pickup</a:t>
            </a:r>
            <a:endParaRPr lang="en-US" altLang="en-US" sz="900" b="1"/>
          </a:p>
        </p:txBody>
      </p:sp>
      <p:sp>
        <p:nvSpPr>
          <p:cNvPr id="367690" name="Rectangle 74"/>
          <p:cNvSpPr>
            <a:spLocks noChangeArrowheads="1"/>
          </p:cNvSpPr>
          <p:nvPr/>
        </p:nvSpPr>
        <p:spPr bwMode="auto">
          <a:xfrm>
            <a:off x="6478588" y="1524000"/>
            <a:ext cx="10604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r>
              <a:rPr lang="en-US" altLang="en-US" sz="900" b="1">
                <a:cs typeface="Times New Roman" pitchFamily="18" charset="0"/>
              </a:rPr>
              <a:t>Distributor storage with last mile delivery</a:t>
            </a:r>
            <a:endParaRPr lang="en-US" altLang="en-US" sz="900" b="1"/>
          </a:p>
        </p:txBody>
      </p:sp>
      <p:sp>
        <p:nvSpPr>
          <p:cNvPr id="367691" name="Rectangle 75"/>
          <p:cNvSpPr>
            <a:spLocks noChangeArrowheads="1"/>
          </p:cNvSpPr>
          <p:nvPr/>
        </p:nvSpPr>
        <p:spPr bwMode="auto">
          <a:xfrm>
            <a:off x="5337175" y="1524000"/>
            <a:ext cx="114141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r>
              <a:rPr lang="en-US" altLang="en-US" sz="900" b="1">
                <a:cs typeface="Times New Roman" pitchFamily="18" charset="0"/>
              </a:rPr>
              <a:t>Distributor Storage with Package Carrier Delivery</a:t>
            </a:r>
            <a:endParaRPr lang="en-US" altLang="en-US" sz="900" b="1"/>
          </a:p>
        </p:txBody>
      </p:sp>
      <p:sp>
        <p:nvSpPr>
          <p:cNvPr id="367692" name="Rectangle 76"/>
          <p:cNvSpPr>
            <a:spLocks noChangeArrowheads="1"/>
          </p:cNvSpPr>
          <p:nvPr/>
        </p:nvSpPr>
        <p:spPr bwMode="auto">
          <a:xfrm>
            <a:off x="4114800" y="1524000"/>
            <a:ext cx="1222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r>
              <a:rPr lang="en-US" altLang="en-US" sz="900" b="1">
                <a:cs typeface="Times New Roman" pitchFamily="18" charset="0"/>
              </a:rPr>
              <a:t>Manufacturer Storage with In-Transit Merge </a:t>
            </a:r>
            <a:endParaRPr lang="en-US" altLang="en-US" sz="900" b="1"/>
          </a:p>
        </p:txBody>
      </p:sp>
      <p:sp>
        <p:nvSpPr>
          <p:cNvPr id="367693" name="Rectangle 77"/>
          <p:cNvSpPr>
            <a:spLocks noChangeArrowheads="1"/>
          </p:cNvSpPr>
          <p:nvPr/>
        </p:nvSpPr>
        <p:spPr bwMode="auto">
          <a:xfrm>
            <a:off x="2890838" y="1524000"/>
            <a:ext cx="122396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r>
              <a:rPr lang="en-US" altLang="en-US" sz="900" b="1">
                <a:cs typeface="Times New Roman" pitchFamily="18" charset="0"/>
              </a:rPr>
              <a:t>Manufacturer Storage with Direct Shipping</a:t>
            </a:r>
            <a:endParaRPr lang="en-US" altLang="en-US" sz="900" b="1"/>
          </a:p>
        </p:txBody>
      </p:sp>
      <p:sp>
        <p:nvSpPr>
          <p:cNvPr id="367694" name="Rectangle 78"/>
          <p:cNvSpPr>
            <a:spLocks noChangeArrowheads="1"/>
          </p:cNvSpPr>
          <p:nvPr/>
        </p:nvSpPr>
        <p:spPr bwMode="auto">
          <a:xfrm>
            <a:off x="1912938" y="1524000"/>
            <a:ext cx="9779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r>
              <a:rPr lang="en-US" altLang="en-US" sz="900" b="1">
                <a:cs typeface="Times New Roman" pitchFamily="18" charset="0"/>
              </a:rPr>
              <a:t>Retail Storage with Customer Pickup </a:t>
            </a:r>
            <a:endParaRPr lang="en-US" altLang="en-US" sz="900" b="1"/>
          </a:p>
        </p:txBody>
      </p:sp>
      <p:sp>
        <p:nvSpPr>
          <p:cNvPr id="367695" name="Rectangle 79"/>
          <p:cNvSpPr>
            <a:spLocks noChangeArrowheads="1"/>
          </p:cNvSpPr>
          <p:nvPr/>
        </p:nvSpPr>
        <p:spPr bwMode="auto">
          <a:xfrm>
            <a:off x="228600" y="1371600"/>
            <a:ext cx="1717675" cy="70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spcBef>
                <a:spcPct val="0"/>
              </a:spcBef>
              <a:buClrTx/>
              <a:buSzTx/>
              <a:buFontTx/>
              <a:buNone/>
            </a:pPr>
            <a:r>
              <a:rPr lang="en-US" altLang="en-US" sz="1000" b="1">
                <a:cs typeface="Times New Roman" pitchFamily="18" charset="0"/>
              </a:rPr>
              <a:t/>
            </a:r>
            <a:br>
              <a:rPr lang="en-US" altLang="en-US" sz="1000" b="1">
                <a:cs typeface="Times New Roman" pitchFamily="18" charset="0"/>
              </a:rPr>
            </a:br>
            <a:endParaRPr lang="en-US" altLang="en-US" sz="900" b="1">
              <a:cs typeface="Times New Roman" pitchFamily="18" charset="0"/>
            </a:endParaRPr>
          </a:p>
        </p:txBody>
      </p:sp>
      <p:sp>
        <p:nvSpPr>
          <p:cNvPr id="367696" name="Line 80"/>
          <p:cNvSpPr>
            <a:spLocks noChangeShapeType="1"/>
          </p:cNvSpPr>
          <p:nvPr/>
        </p:nvSpPr>
        <p:spPr bwMode="auto">
          <a:xfrm>
            <a:off x="228600" y="1524000"/>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7697" name="Line 81"/>
          <p:cNvSpPr>
            <a:spLocks noChangeShapeType="1"/>
          </p:cNvSpPr>
          <p:nvPr/>
        </p:nvSpPr>
        <p:spPr bwMode="auto">
          <a:xfrm>
            <a:off x="228600" y="6553200"/>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7698" name="Line 82"/>
          <p:cNvSpPr>
            <a:spLocks noChangeShapeType="1"/>
          </p:cNvSpPr>
          <p:nvPr/>
        </p:nvSpPr>
        <p:spPr bwMode="auto">
          <a:xfrm>
            <a:off x="228600" y="1524000"/>
            <a:ext cx="0" cy="502920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7699" name="Line 83"/>
          <p:cNvSpPr>
            <a:spLocks noChangeShapeType="1"/>
          </p:cNvSpPr>
          <p:nvPr/>
        </p:nvSpPr>
        <p:spPr bwMode="auto">
          <a:xfrm>
            <a:off x="8763000" y="1524000"/>
            <a:ext cx="0" cy="502920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7700" name="Line 84"/>
          <p:cNvSpPr>
            <a:spLocks noChangeShapeType="1"/>
          </p:cNvSpPr>
          <p:nvPr/>
        </p:nvSpPr>
        <p:spPr bwMode="auto">
          <a:xfrm>
            <a:off x="228600" y="2133600"/>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7701" name="Line 85"/>
          <p:cNvSpPr>
            <a:spLocks noChangeShapeType="1"/>
          </p:cNvSpPr>
          <p:nvPr/>
        </p:nvSpPr>
        <p:spPr bwMode="auto">
          <a:xfrm>
            <a:off x="1946275" y="1524000"/>
            <a:ext cx="0" cy="502920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7702" name="Line 86"/>
          <p:cNvSpPr>
            <a:spLocks noChangeShapeType="1"/>
          </p:cNvSpPr>
          <p:nvPr/>
        </p:nvSpPr>
        <p:spPr bwMode="auto">
          <a:xfrm>
            <a:off x="2924175" y="1524000"/>
            <a:ext cx="0" cy="502920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7703" name="Line 87"/>
          <p:cNvSpPr>
            <a:spLocks noChangeShapeType="1"/>
          </p:cNvSpPr>
          <p:nvPr/>
        </p:nvSpPr>
        <p:spPr bwMode="auto">
          <a:xfrm>
            <a:off x="4148138" y="1524000"/>
            <a:ext cx="0" cy="502920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7704" name="Line 88"/>
          <p:cNvSpPr>
            <a:spLocks noChangeShapeType="1"/>
          </p:cNvSpPr>
          <p:nvPr/>
        </p:nvSpPr>
        <p:spPr bwMode="auto">
          <a:xfrm>
            <a:off x="5370513" y="1524000"/>
            <a:ext cx="0" cy="502920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7705" name="Line 89"/>
          <p:cNvSpPr>
            <a:spLocks noChangeShapeType="1"/>
          </p:cNvSpPr>
          <p:nvPr/>
        </p:nvSpPr>
        <p:spPr bwMode="auto">
          <a:xfrm>
            <a:off x="6511925" y="1524000"/>
            <a:ext cx="0" cy="502920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7706" name="Line 90"/>
          <p:cNvSpPr>
            <a:spLocks noChangeShapeType="1"/>
          </p:cNvSpPr>
          <p:nvPr/>
        </p:nvSpPr>
        <p:spPr bwMode="auto">
          <a:xfrm>
            <a:off x="7572375" y="1524000"/>
            <a:ext cx="0" cy="502920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7707" name="Line 91"/>
          <p:cNvSpPr>
            <a:spLocks noChangeShapeType="1"/>
          </p:cNvSpPr>
          <p:nvPr/>
        </p:nvSpPr>
        <p:spPr bwMode="auto">
          <a:xfrm>
            <a:off x="228600" y="2527300"/>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7708" name="Line 92"/>
          <p:cNvSpPr>
            <a:spLocks noChangeShapeType="1"/>
          </p:cNvSpPr>
          <p:nvPr/>
        </p:nvSpPr>
        <p:spPr bwMode="auto">
          <a:xfrm>
            <a:off x="228600" y="2982913"/>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7709" name="Line 93"/>
          <p:cNvSpPr>
            <a:spLocks noChangeShapeType="1"/>
          </p:cNvSpPr>
          <p:nvPr/>
        </p:nvSpPr>
        <p:spPr bwMode="auto">
          <a:xfrm>
            <a:off x="228600" y="3438525"/>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7710" name="Line 94"/>
          <p:cNvSpPr>
            <a:spLocks noChangeShapeType="1"/>
          </p:cNvSpPr>
          <p:nvPr/>
        </p:nvSpPr>
        <p:spPr bwMode="auto">
          <a:xfrm>
            <a:off x="228600" y="3954463"/>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7711" name="Line 95"/>
          <p:cNvSpPr>
            <a:spLocks noChangeShapeType="1"/>
          </p:cNvSpPr>
          <p:nvPr/>
        </p:nvSpPr>
        <p:spPr bwMode="auto">
          <a:xfrm>
            <a:off x="228600" y="4410075"/>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7712" name="Line 96"/>
          <p:cNvSpPr>
            <a:spLocks noChangeShapeType="1"/>
          </p:cNvSpPr>
          <p:nvPr/>
        </p:nvSpPr>
        <p:spPr bwMode="auto">
          <a:xfrm>
            <a:off x="228600" y="4865688"/>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7713" name="Line 97"/>
          <p:cNvSpPr>
            <a:spLocks noChangeShapeType="1"/>
          </p:cNvSpPr>
          <p:nvPr/>
        </p:nvSpPr>
        <p:spPr bwMode="auto">
          <a:xfrm>
            <a:off x="228600" y="5321300"/>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7714" name="Line 98"/>
          <p:cNvSpPr>
            <a:spLocks noChangeShapeType="1"/>
          </p:cNvSpPr>
          <p:nvPr/>
        </p:nvSpPr>
        <p:spPr bwMode="auto">
          <a:xfrm>
            <a:off x="228600" y="5776913"/>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7715" name="Line 99"/>
          <p:cNvSpPr>
            <a:spLocks noChangeShapeType="1"/>
          </p:cNvSpPr>
          <p:nvPr/>
        </p:nvSpPr>
        <p:spPr bwMode="auto">
          <a:xfrm>
            <a:off x="228600" y="6232525"/>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7716" name="Text Box 100"/>
          <p:cNvSpPr txBox="1">
            <a:spLocks noChangeArrowheads="1"/>
          </p:cNvSpPr>
          <p:nvPr/>
        </p:nvSpPr>
        <p:spPr bwMode="auto">
          <a:xfrm>
            <a:off x="2133600" y="21336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67717" name="Text Box 101"/>
          <p:cNvSpPr txBox="1">
            <a:spLocks noChangeArrowheads="1"/>
          </p:cNvSpPr>
          <p:nvPr/>
        </p:nvSpPr>
        <p:spPr bwMode="auto">
          <a:xfrm>
            <a:off x="2133600" y="40386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67718" name="Text Box 102"/>
          <p:cNvSpPr txBox="1">
            <a:spLocks noChangeArrowheads="1"/>
          </p:cNvSpPr>
          <p:nvPr/>
        </p:nvSpPr>
        <p:spPr bwMode="auto">
          <a:xfrm>
            <a:off x="2133600" y="44958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67719" name="Text Box 103"/>
          <p:cNvSpPr txBox="1">
            <a:spLocks noChangeArrowheads="1"/>
          </p:cNvSpPr>
          <p:nvPr/>
        </p:nvSpPr>
        <p:spPr bwMode="auto">
          <a:xfrm>
            <a:off x="2133600" y="54102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67720" name="Text Box 104"/>
          <p:cNvSpPr txBox="1">
            <a:spLocks noChangeArrowheads="1"/>
          </p:cNvSpPr>
          <p:nvPr/>
        </p:nvSpPr>
        <p:spPr bwMode="auto">
          <a:xfrm>
            <a:off x="2133600" y="62484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67721" name="Text Box 105"/>
          <p:cNvSpPr txBox="1">
            <a:spLocks noChangeArrowheads="1"/>
          </p:cNvSpPr>
          <p:nvPr/>
        </p:nvSpPr>
        <p:spPr bwMode="auto">
          <a:xfrm>
            <a:off x="3200400" y="26670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67722" name="Text Box 106"/>
          <p:cNvSpPr txBox="1">
            <a:spLocks noChangeArrowheads="1"/>
          </p:cNvSpPr>
          <p:nvPr/>
        </p:nvSpPr>
        <p:spPr bwMode="auto">
          <a:xfrm>
            <a:off x="3200400" y="31242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67723" name="Text Box 107"/>
          <p:cNvSpPr txBox="1">
            <a:spLocks noChangeArrowheads="1"/>
          </p:cNvSpPr>
          <p:nvPr/>
        </p:nvSpPr>
        <p:spPr bwMode="auto">
          <a:xfrm>
            <a:off x="7924800" y="49530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67724" name="Text Box 108"/>
          <p:cNvSpPr txBox="1">
            <a:spLocks noChangeArrowheads="1"/>
          </p:cNvSpPr>
          <p:nvPr/>
        </p:nvSpPr>
        <p:spPr bwMode="auto">
          <a:xfrm>
            <a:off x="7924800" y="31242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67725" name="Text Box 109"/>
          <p:cNvSpPr txBox="1">
            <a:spLocks noChangeArrowheads="1"/>
          </p:cNvSpPr>
          <p:nvPr/>
        </p:nvSpPr>
        <p:spPr bwMode="auto">
          <a:xfrm>
            <a:off x="7924800" y="26670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67726" name="Text Box 110"/>
          <p:cNvSpPr txBox="1">
            <a:spLocks noChangeArrowheads="1"/>
          </p:cNvSpPr>
          <p:nvPr/>
        </p:nvSpPr>
        <p:spPr bwMode="auto">
          <a:xfrm>
            <a:off x="6781800" y="35814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67727" name="Text Box 111"/>
          <p:cNvSpPr txBox="1">
            <a:spLocks noChangeArrowheads="1"/>
          </p:cNvSpPr>
          <p:nvPr/>
        </p:nvSpPr>
        <p:spPr bwMode="auto">
          <a:xfrm>
            <a:off x="4419600" y="49530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67728" name="Text Box 112"/>
          <p:cNvSpPr txBox="1">
            <a:spLocks noChangeArrowheads="1"/>
          </p:cNvSpPr>
          <p:nvPr/>
        </p:nvSpPr>
        <p:spPr bwMode="auto">
          <a:xfrm>
            <a:off x="4419600" y="31242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67729" name="Text Box 113"/>
          <p:cNvSpPr txBox="1">
            <a:spLocks noChangeArrowheads="1"/>
          </p:cNvSpPr>
          <p:nvPr/>
        </p:nvSpPr>
        <p:spPr bwMode="auto">
          <a:xfrm>
            <a:off x="4419600" y="26670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67730" name="Text Box 114"/>
          <p:cNvSpPr txBox="1">
            <a:spLocks noChangeArrowheads="1"/>
          </p:cNvSpPr>
          <p:nvPr/>
        </p:nvSpPr>
        <p:spPr bwMode="auto">
          <a:xfrm>
            <a:off x="3200400" y="49530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67731" name="Text Box 115"/>
          <p:cNvSpPr txBox="1">
            <a:spLocks noChangeArrowheads="1"/>
          </p:cNvSpPr>
          <p:nvPr/>
        </p:nvSpPr>
        <p:spPr bwMode="auto">
          <a:xfrm>
            <a:off x="3200400" y="58674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67732" name="Text Box 116"/>
          <p:cNvSpPr txBox="1">
            <a:spLocks noChangeArrowheads="1"/>
          </p:cNvSpPr>
          <p:nvPr/>
        </p:nvSpPr>
        <p:spPr bwMode="auto">
          <a:xfrm>
            <a:off x="7924800" y="54102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67733" name="Text Box 117"/>
          <p:cNvSpPr txBox="1">
            <a:spLocks noChangeArrowheads="1"/>
          </p:cNvSpPr>
          <p:nvPr/>
        </p:nvSpPr>
        <p:spPr bwMode="auto">
          <a:xfrm>
            <a:off x="4419600" y="58674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67734" name="Text Box 118"/>
          <p:cNvSpPr txBox="1">
            <a:spLocks noChangeArrowheads="1"/>
          </p:cNvSpPr>
          <p:nvPr/>
        </p:nvSpPr>
        <p:spPr bwMode="auto">
          <a:xfrm>
            <a:off x="5638800" y="30480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67735" name="Text Box 119"/>
          <p:cNvSpPr txBox="1">
            <a:spLocks noChangeArrowheads="1"/>
          </p:cNvSpPr>
          <p:nvPr/>
        </p:nvSpPr>
        <p:spPr bwMode="auto">
          <a:xfrm>
            <a:off x="5638800" y="26670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67736" name="Text Box 120"/>
          <p:cNvSpPr txBox="1">
            <a:spLocks noChangeArrowheads="1"/>
          </p:cNvSpPr>
          <p:nvPr/>
        </p:nvSpPr>
        <p:spPr bwMode="auto">
          <a:xfrm>
            <a:off x="5638800" y="54102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67737" name="Text Box 121"/>
          <p:cNvSpPr txBox="1">
            <a:spLocks noChangeArrowheads="1"/>
          </p:cNvSpPr>
          <p:nvPr/>
        </p:nvSpPr>
        <p:spPr bwMode="auto">
          <a:xfrm>
            <a:off x="5638800" y="49530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67738" name="Text Box 122"/>
          <p:cNvSpPr txBox="1">
            <a:spLocks noChangeArrowheads="1"/>
          </p:cNvSpPr>
          <p:nvPr/>
        </p:nvSpPr>
        <p:spPr bwMode="auto">
          <a:xfrm>
            <a:off x="5638800" y="35814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67739" name="Text Box 123"/>
          <p:cNvSpPr txBox="1">
            <a:spLocks noChangeArrowheads="1"/>
          </p:cNvSpPr>
          <p:nvPr/>
        </p:nvSpPr>
        <p:spPr bwMode="auto">
          <a:xfrm>
            <a:off x="6781800" y="21336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67740" name="Text Box 124"/>
          <p:cNvSpPr txBox="1">
            <a:spLocks noChangeArrowheads="1"/>
          </p:cNvSpPr>
          <p:nvPr/>
        </p:nvSpPr>
        <p:spPr bwMode="auto">
          <a:xfrm>
            <a:off x="6781800" y="40386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67741" name="Text Box 125"/>
          <p:cNvSpPr txBox="1">
            <a:spLocks noChangeArrowheads="1"/>
          </p:cNvSpPr>
          <p:nvPr/>
        </p:nvSpPr>
        <p:spPr bwMode="auto">
          <a:xfrm>
            <a:off x="7924800" y="44958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67742" name="Text Box 126"/>
          <p:cNvSpPr txBox="1">
            <a:spLocks noChangeArrowheads="1"/>
          </p:cNvSpPr>
          <p:nvPr/>
        </p:nvSpPr>
        <p:spPr bwMode="auto">
          <a:xfrm>
            <a:off x="6781800" y="62484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67743" name="Text Box 127"/>
          <p:cNvSpPr txBox="1">
            <a:spLocks noChangeArrowheads="1"/>
          </p:cNvSpPr>
          <p:nvPr/>
        </p:nvSpPr>
        <p:spPr bwMode="auto">
          <a:xfrm>
            <a:off x="5638800" y="21336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67744" name="Text Box 128"/>
          <p:cNvSpPr txBox="1">
            <a:spLocks noChangeArrowheads="1"/>
          </p:cNvSpPr>
          <p:nvPr/>
        </p:nvSpPr>
        <p:spPr bwMode="auto">
          <a:xfrm>
            <a:off x="5638800" y="621665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67745" name="Text Box 129"/>
          <p:cNvSpPr txBox="1">
            <a:spLocks noChangeArrowheads="1"/>
          </p:cNvSpPr>
          <p:nvPr/>
        </p:nvSpPr>
        <p:spPr bwMode="auto">
          <a:xfrm>
            <a:off x="6781800" y="49530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67746" name="Text Box 130"/>
          <p:cNvSpPr txBox="1">
            <a:spLocks noChangeArrowheads="1"/>
          </p:cNvSpPr>
          <p:nvPr/>
        </p:nvSpPr>
        <p:spPr bwMode="auto">
          <a:xfrm>
            <a:off x="6781800" y="44958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67747" name="Text Box 131"/>
          <p:cNvSpPr txBox="1">
            <a:spLocks noChangeArrowheads="1"/>
          </p:cNvSpPr>
          <p:nvPr/>
        </p:nvSpPr>
        <p:spPr bwMode="auto">
          <a:xfrm>
            <a:off x="6781800" y="30480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67748" name="Text Box 132"/>
          <p:cNvSpPr txBox="1">
            <a:spLocks noChangeArrowheads="1"/>
          </p:cNvSpPr>
          <p:nvPr/>
        </p:nvSpPr>
        <p:spPr bwMode="auto">
          <a:xfrm>
            <a:off x="6781800" y="26670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67749" name="Text Box 133"/>
          <p:cNvSpPr txBox="1">
            <a:spLocks noChangeArrowheads="1"/>
          </p:cNvSpPr>
          <p:nvPr/>
        </p:nvSpPr>
        <p:spPr bwMode="auto">
          <a:xfrm>
            <a:off x="5638800" y="58674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67750" name="Text Box 134"/>
          <p:cNvSpPr txBox="1">
            <a:spLocks noChangeArrowheads="1"/>
          </p:cNvSpPr>
          <p:nvPr/>
        </p:nvSpPr>
        <p:spPr bwMode="auto">
          <a:xfrm>
            <a:off x="5638800" y="40386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67751" name="Text Box 135"/>
          <p:cNvSpPr txBox="1">
            <a:spLocks noChangeArrowheads="1"/>
          </p:cNvSpPr>
          <p:nvPr/>
        </p:nvSpPr>
        <p:spPr bwMode="auto">
          <a:xfrm>
            <a:off x="4419600" y="54102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67752" name="Text Box 136"/>
          <p:cNvSpPr txBox="1">
            <a:spLocks noChangeArrowheads="1"/>
          </p:cNvSpPr>
          <p:nvPr/>
        </p:nvSpPr>
        <p:spPr bwMode="auto">
          <a:xfrm>
            <a:off x="4419600" y="35814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67753" name="Text Box 137"/>
          <p:cNvSpPr txBox="1">
            <a:spLocks noChangeArrowheads="1"/>
          </p:cNvSpPr>
          <p:nvPr/>
        </p:nvSpPr>
        <p:spPr bwMode="auto">
          <a:xfrm>
            <a:off x="2133600" y="26670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67754" name="Text Box 138"/>
          <p:cNvSpPr txBox="1">
            <a:spLocks noChangeArrowheads="1"/>
          </p:cNvSpPr>
          <p:nvPr/>
        </p:nvSpPr>
        <p:spPr bwMode="auto">
          <a:xfrm>
            <a:off x="3200400" y="35814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67755" name="Text Box 139"/>
          <p:cNvSpPr txBox="1">
            <a:spLocks noChangeArrowheads="1"/>
          </p:cNvSpPr>
          <p:nvPr/>
        </p:nvSpPr>
        <p:spPr bwMode="auto">
          <a:xfrm>
            <a:off x="7924800" y="21336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67756" name="Text Box 140"/>
          <p:cNvSpPr txBox="1">
            <a:spLocks noChangeArrowheads="1"/>
          </p:cNvSpPr>
          <p:nvPr/>
        </p:nvSpPr>
        <p:spPr bwMode="auto">
          <a:xfrm>
            <a:off x="6781800" y="58674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67757" name="Text Box 141"/>
          <p:cNvSpPr txBox="1">
            <a:spLocks noChangeArrowheads="1"/>
          </p:cNvSpPr>
          <p:nvPr/>
        </p:nvSpPr>
        <p:spPr bwMode="auto">
          <a:xfrm>
            <a:off x="5638800" y="44958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67758" name="Text Box 142"/>
          <p:cNvSpPr txBox="1">
            <a:spLocks noChangeArrowheads="1"/>
          </p:cNvSpPr>
          <p:nvPr/>
        </p:nvSpPr>
        <p:spPr bwMode="auto">
          <a:xfrm>
            <a:off x="4419600" y="62484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67759" name="Text Box 143"/>
          <p:cNvSpPr txBox="1">
            <a:spLocks noChangeArrowheads="1"/>
          </p:cNvSpPr>
          <p:nvPr/>
        </p:nvSpPr>
        <p:spPr bwMode="auto">
          <a:xfrm>
            <a:off x="4419600" y="40386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67760" name="Text Box 144"/>
          <p:cNvSpPr txBox="1">
            <a:spLocks noChangeArrowheads="1"/>
          </p:cNvSpPr>
          <p:nvPr/>
        </p:nvSpPr>
        <p:spPr bwMode="auto">
          <a:xfrm>
            <a:off x="4419600" y="21336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67761" name="Text Box 145"/>
          <p:cNvSpPr txBox="1">
            <a:spLocks noChangeArrowheads="1"/>
          </p:cNvSpPr>
          <p:nvPr/>
        </p:nvSpPr>
        <p:spPr bwMode="auto">
          <a:xfrm>
            <a:off x="3200400" y="62484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67762" name="Text Box 146"/>
          <p:cNvSpPr txBox="1">
            <a:spLocks noChangeArrowheads="1"/>
          </p:cNvSpPr>
          <p:nvPr/>
        </p:nvSpPr>
        <p:spPr bwMode="auto">
          <a:xfrm>
            <a:off x="3200400" y="54102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67763" name="Text Box 147"/>
          <p:cNvSpPr txBox="1">
            <a:spLocks noChangeArrowheads="1"/>
          </p:cNvSpPr>
          <p:nvPr/>
        </p:nvSpPr>
        <p:spPr bwMode="auto">
          <a:xfrm>
            <a:off x="3200400" y="21336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67764" name="Text Box 148"/>
          <p:cNvSpPr txBox="1">
            <a:spLocks noChangeArrowheads="1"/>
          </p:cNvSpPr>
          <p:nvPr/>
        </p:nvSpPr>
        <p:spPr bwMode="auto">
          <a:xfrm>
            <a:off x="2133600" y="49530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67765" name="Text Box 149"/>
          <p:cNvSpPr txBox="1">
            <a:spLocks noChangeArrowheads="1"/>
          </p:cNvSpPr>
          <p:nvPr/>
        </p:nvSpPr>
        <p:spPr bwMode="auto">
          <a:xfrm>
            <a:off x="2133600" y="31242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67766" name="Text Box 150"/>
          <p:cNvSpPr txBox="1">
            <a:spLocks noChangeArrowheads="1"/>
          </p:cNvSpPr>
          <p:nvPr/>
        </p:nvSpPr>
        <p:spPr bwMode="auto">
          <a:xfrm>
            <a:off x="2133600" y="35814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5</a:t>
            </a:r>
          </a:p>
        </p:txBody>
      </p:sp>
      <p:sp>
        <p:nvSpPr>
          <p:cNvPr id="367767" name="Text Box 151"/>
          <p:cNvSpPr txBox="1">
            <a:spLocks noChangeArrowheads="1"/>
          </p:cNvSpPr>
          <p:nvPr/>
        </p:nvSpPr>
        <p:spPr bwMode="auto">
          <a:xfrm>
            <a:off x="7924800" y="5867400"/>
            <a:ext cx="533400" cy="3365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5</a:t>
            </a:r>
          </a:p>
        </p:txBody>
      </p:sp>
      <p:sp>
        <p:nvSpPr>
          <p:cNvPr id="367768" name="Text Box 152"/>
          <p:cNvSpPr txBox="1">
            <a:spLocks noChangeArrowheads="1"/>
          </p:cNvSpPr>
          <p:nvPr/>
        </p:nvSpPr>
        <p:spPr bwMode="auto">
          <a:xfrm>
            <a:off x="7924800" y="62484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5</a:t>
            </a:r>
          </a:p>
        </p:txBody>
      </p:sp>
      <p:sp>
        <p:nvSpPr>
          <p:cNvPr id="367769" name="Text Box 153"/>
          <p:cNvSpPr txBox="1">
            <a:spLocks noChangeArrowheads="1"/>
          </p:cNvSpPr>
          <p:nvPr/>
        </p:nvSpPr>
        <p:spPr bwMode="auto">
          <a:xfrm>
            <a:off x="6781800" y="54102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5</a:t>
            </a:r>
          </a:p>
        </p:txBody>
      </p:sp>
      <p:sp>
        <p:nvSpPr>
          <p:cNvPr id="367770" name="Text Box 154"/>
          <p:cNvSpPr txBox="1">
            <a:spLocks noChangeArrowheads="1"/>
          </p:cNvSpPr>
          <p:nvPr/>
        </p:nvSpPr>
        <p:spPr bwMode="auto">
          <a:xfrm>
            <a:off x="4419600" y="44958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5</a:t>
            </a:r>
          </a:p>
        </p:txBody>
      </p:sp>
      <p:sp>
        <p:nvSpPr>
          <p:cNvPr id="367771" name="Text Box 155"/>
          <p:cNvSpPr txBox="1">
            <a:spLocks noChangeArrowheads="1"/>
          </p:cNvSpPr>
          <p:nvPr/>
        </p:nvSpPr>
        <p:spPr bwMode="auto">
          <a:xfrm>
            <a:off x="3200400" y="44958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5</a:t>
            </a:r>
          </a:p>
        </p:txBody>
      </p:sp>
      <p:sp>
        <p:nvSpPr>
          <p:cNvPr id="367772" name="Text Box 156"/>
          <p:cNvSpPr txBox="1">
            <a:spLocks noChangeArrowheads="1"/>
          </p:cNvSpPr>
          <p:nvPr/>
        </p:nvSpPr>
        <p:spPr bwMode="auto">
          <a:xfrm>
            <a:off x="3200400" y="3962400"/>
            <a:ext cx="533400" cy="3365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5</a:t>
            </a:r>
          </a:p>
        </p:txBody>
      </p:sp>
      <p:sp>
        <p:nvSpPr>
          <p:cNvPr id="367773" name="Text Box 157"/>
          <p:cNvSpPr txBox="1">
            <a:spLocks noChangeArrowheads="1"/>
          </p:cNvSpPr>
          <p:nvPr/>
        </p:nvSpPr>
        <p:spPr bwMode="auto">
          <a:xfrm>
            <a:off x="2133600" y="58674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6</a:t>
            </a:r>
          </a:p>
        </p:txBody>
      </p:sp>
      <p:sp>
        <p:nvSpPr>
          <p:cNvPr id="367774" name="Text Box 158"/>
          <p:cNvSpPr txBox="1">
            <a:spLocks noChangeArrowheads="1"/>
          </p:cNvSpPr>
          <p:nvPr/>
        </p:nvSpPr>
        <p:spPr bwMode="auto">
          <a:xfrm>
            <a:off x="7924800" y="40386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6</a:t>
            </a:r>
          </a:p>
        </p:txBody>
      </p:sp>
      <p:sp>
        <p:nvSpPr>
          <p:cNvPr id="367775" name="Text Box 159"/>
          <p:cNvSpPr txBox="1">
            <a:spLocks noChangeArrowheads="1"/>
          </p:cNvSpPr>
          <p:nvPr/>
        </p:nvSpPr>
        <p:spPr bwMode="auto">
          <a:xfrm>
            <a:off x="7924800" y="35052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5</a:t>
            </a:r>
          </a:p>
        </p:txBody>
      </p:sp>
      <p:sp>
        <p:nvSpPr>
          <p:cNvPr id="367776" name="Rectangle 160"/>
          <p:cNvSpPr>
            <a:spLocks noChangeArrowheads="1"/>
          </p:cNvSpPr>
          <p:nvPr/>
        </p:nvSpPr>
        <p:spPr bwMode="auto">
          <a:xfrm>
            <a:off x="2897188" y="1525588"/>
            <a:ext cx="1298575" cy="5027612"/>
          </a:xfrm>
          <a:prstGeom prst="rect">
            <a:avLst/>
          </a:prstGeom>
          <a:noFill/>
          <a:ln w="88900" cmpd="tri">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2"/>
          <p:cNvSpPr>
            <a:spLocks noGrp="1"/>
          </p:cNvSpPr>
          <p:nvPr>
            <p:ph type="sldNum" sz="quarter" idx="10"/>
          </p:nvPr>
        </p:nvSpPr>
        <p:spPr/>
        <p:txBody>
          <a:bodyPr/>
          <a:lstStyle/>
          <a:p>
            <a:fld id="{83B8B842-3969-499E-8E42-6AC1FF3D54BB}" type="slidenum">
              <a:rPr lang="en-US" altLang="en-US"/>
              <a:pPr/>
              <a:t>43</a:t>
            </a:fld>
            <a:endParaRPr lang="en-US" altLang="en-US" sz="1400">
              <a:latin typeface="Times New Roman" pitchFamily="18" charset="0"/>
            </a:endParaRPr>
          </a:p>
        </p:txBody>
      </p:sp>
      <p:sp>
        <p:nvSpPr>
          <p:cNvPr id="336898" name="Rectangle 2"/>
          <p:cNvSpPr>
            <a:spLocks noGrp="1" noChangeArrowheads="1"/>
          </p:cNvSpPr>
          <p:nvPr>
            <p:ph type="title"/>
          </p:nvPr>
        </p:nvSpPr>
        <p:spPr/>
        <p:txBody>
          <a:bodyPr/>
          <a:lstStyle/>
          <a:p>
            <a:r>
              <a:rPr lang="en-US" altLang="en-US"/>
              <a:t>In-Transit Merge Network</a:t>
            </a:r>
          </a:p>
        </p:txBody>
      </p:sp>
      <p:sp>
        <p:nvSpPr>
          <p:cNvPr id="336899" name="Oval 3"/>
          <p:cNvSpPr>
            <a:spLocks noChangeArrowheads="1"/>
          </p:cNvSpPr>
          <p:nvPr/>
        </p:nvSpPr>
        <p:spPr bwMode="auto">
          <a:xfrm>
            <a:off x="609600" y="1524000"/>
            <a:ext cx="762000" cy="4572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6900" name="Oval 4"/>
          <p:cNvSpPr>
            <a:spLocks noChangeArrowheads="1"/>
          </p:cNvSpPr>
          <p:nvPr/>
        </p:nvSpPr>
        <p:spPr bwMode="auto">
          <a:xfrm>
            <a:off x="5943600" y="1524000"/>
            <a:ext cx="762000" cy="4572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6901" name="Oval 5"/>
          <p:cNvSpPr>
            <a:spLocks noChangeArrowheads="1"/>
          </p:cNvSpPr>
          <p:nvPr/>
        </p:nvSpPr>
        <p:spPr bwMode="auto">
          <a:xfrm>
            <a:off x="4876800" y="1524000"/>
            <a:ext cx="762000" cy="4572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6902" name="Oval 6"/>
          <p:cNvSpPr>
            <a:spLocks noChangeArrowheads="1"/>
          </p:cNvSpPr>
          <p:nvPr/>
        </p:nvSpPr>
        <p:spPr bwMode="auto">
          <a:xfrm>
            <a:off x="3886200" y="1524000"/>
            <a:ext cx="762000" cy="4572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6903" name="Oval 7"/>
          <p:cNvSpPr>
            <a:spLocks noChangeArrowheads="1"/>
          </p:cNvSpPr>
          <p:nvPr/>
        </p:nvSpPr>
        <p:spPr bwMode="auto">
          <a:xfrm>
            <a:off x="2819400" y="1524000"/>
            <a:ext cx="762000" cy="4572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6904" name="Oval 8"/>
          <p:cNvSpPr>
            <a:spLocks noChangeArrowheads="1"/>
          </p:cNvSpPr>
          <p:nvPr/>
        </p:nvSpPr>
        <p:spPr bwMode="auto">
          <a:xfrm>
            <a:off x="1752600" y="1524000"/>
            <a:ext cx="762000" cy="4572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6905" name="Text Box 9"/>
          <p:cNvSpPr txBox="1">
            <a:spLocks noChangeArrowheads="1"/>
          </p:cNvSpPr>
          <p:nvPr/>
        </p:nvSpPr>
        <p:spPr bwMode="auto">
          <a:xfrm>
            <a:off x="6858000" y="1524000"/>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i="1"/>
              <a:t>Factories</a:t>
            </a:r>
          </a:p>
        </p:txBody>
      </p:sp>
      <p:sp>
        <p:nvSpPr>
          <p:cNvPr id="336906" name="Oval 10"/>
          <p:cNvSpPr>
            <a:spLocks noChangeArrowheads="1"/>
          </p:cNvSpPr>
          <p:nvPr/>
        </p:nvSpPr>
        <p:spPr bwMode="auto">
          <a:xfrm>
            <a:off x="1524000" y="3124200"/>
            <a:ext cx="685800" cy="3048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6907" name="Text Box 11"/>
          <p:cNvSpPr txBox="1">
            <a:spLocks noChangeArrowheads="1"/>
          </p:cNvSpPr>
          <p:nvPr/>
        </p:nvSpPr>
        <p:spPr bwMode="auto">
          <a:xfrm>
            <a:off x="304800" y="3048000"/>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i="1"/>
              <a:t>Retailer</a:t>
            </a:r>
          </a:p>
        </p:txBody>
      </p:sp>
      <p:sp>
        <p:nvSpPr>
          <p:cNvPr id="336909" name="Oval 13"/>
          <p:cNvSpPr>
            <a:spLocks noChangeArrowheads="1"/>
          </p:cNvSpPr>
          <p:nvPr/>
        </p:nvSpPr>
        <p:spPr bwMode="auto">
          <a:xfrm>
            <a:off x="1066800" y="4343400"/>
            <a:ext cx="1752600" cy="6096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6910" name="Oval 14"/>
          <p:cNvSpPr>
            <a:spLocks noChangeArrowheads="1"/>
          </p:cNvSpPr>
          <p:nvPr/>
        </p:nvSpPr>
        <p:spPr bwMode="auto">
          <a:xfrm>
            <a:off x="5105400" y="4343400"/>
            <a:ext cx="1752600" cy="6096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6911" name="Oval 15"/>
          <p:cNvSpPr>
            <a:spLocks noChangeArrowheads="1"/>
          </p:cNvSpPr>
          <p:nvPr/>
        </p:nvSpPr>
        <p:spPr bwMode="auto">
          <a:xfrm>
            <a:off x="3124200" y="4343400"/>
            <a:ext cx="1752600" cy="6096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6912" name="Line 16"/>
          <p:cNvSpPr>
            <a:spLocks noChangeShapeType="1"/>
          </p:cNvSpPr>
          <p:nvPr/>
        </p:nvSpPr>
        <p:spPr bwMode="auto">
          <a:xfrm>
            <a:off x="1219200" y="1981200"/>
            <a:ext cx="2438400" cy="1371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6913" name="Line 17"/>
          <p:cNvSpPr>
            <a:spLocks noChangeShapeType="1"/>
          </p:cNvSpPr>
          <p:nvPr/>
        </p:nvSpPr>
        <p:spPr bwMode="auto">
          <a:xfrm>
            <a:off x="2209800" y="1981200"/>
            <a:ext cx="1600200" cy="1295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6914" name="Line 18"/>
          <p:cNvSpPr>
            <a:spLocks noChangeShapeType="1"/>
          </p:cNvSpPr>
          <p:nvPr/>
        </p:nvSpPr>
        <p:spPr bwMode="auto">
          <a:xfrm>
            <a:off x="3352800" y="1981200"/>
            <a:ext cx="533400" cy="1143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6915" name="Line 19"/>
          <p:cNvSpPr>
            <a:spLocks noChangeShapeType="1"/>
          </p:cNvSpPr>
          <p:nvPr/>
        </p:nvSpPr>
        <p:spPr bwMode="auto">
          <a:xfrm flipH="1">
            <a:off x="4267200" y="1981200"/>
            <a:ext cx="1905000" cy="1219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6916" name="Line 20"/>
          <p:cNvSpPr>
            <a:spLocks noChangeShapeType="1"/>
          </p:cNvSpPr>
          <p:nvPr/>
        </p:nvSpPr>
        <p:spPr bwMode="auto">
          <a:xfrm flipH="1">
            <a:off x="4191000" y="1981200"/>
            <a:ext cx="990600" cy="1143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6917" name="Line 21"/>
          <p:cNvSpPr>
            <a:spLocks noChangeShapeType="1"/>
          </p:cNvSpPr>
          <p:nvPr/>
        </p:nvSpPr>
        <p:spPr bwMode="auto">
          <a:xfrm flipH="1">
            <a:off x="4038600" y="1981200"/>
            <a:ext cx="152400" cy="1219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6918" name="Line 22"/>
          <p:cNvSpPr>
            <a:spLocks noChangeShapeType="1"/>
          </p:cNvSpPr>
          <p:nvPr/>
        </p:nvSpPr>
        <p:spPr bwMode="auto">
          <a:xfrm flipV="1">
            <a:off x="1905000" y="1981200"/>
            <a:ext cx="76200" cy="114300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6919" name="Line 23"/>
          <p:cNvSpPr>
            <a:spLocks noChangeShapeType="1"/>
          </p:cNvSpPr>
          <p:nvPr/>
        </p:nvSpPr>
        <p:spPr bwMode="auto">
          <a:xfrm flipV="1">
            <a:off x="1981200" y="1905000"/>
            <a:ext cx="914400" cy="114300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6920" name="Line 24"/>
          <p:cNvSpPr>
            <a:spLocks noChangeShapeType="1"/>
          </p:cNvSpPr>
          <p:nvPr/>
        </p:nvSpPr>
        <p:spPr bwMode="auto">
          <a:xfrm flipV="1">
            <a:off x="2057400" y="1828800"/>
            <a:ext cx="1905000" cy="121920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6921" name="Line 25"/>
          <p:cNvSpPr>
            <a:spLocks noChangeShapeType="1"/>
          </p:cNvSpPr>
          <p:nvPr/>
        </p:nvSpPr>
        <p:spPr bwMode="auto">
          <a:xfrm flipH="1" flipV="1">
            <a:off x="2133600" y="3429000"/>
            <a:ext cx="1371600" cy="91440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6922" name="Line 26"/>
          <p:cNvSpPr>
            <a:spLocks noChangeShapeType="1"/>
          </p:cNvSpPr>
          <p:nvPr/>
        </p:nvSpPr>
        <p:spPr bwMode="auto">
          <a:xfrm flipH="1" flipV="1">
            <a:off x="914400" y="1981200"/>
            <a:ext cx="762000" cy="114300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6923" name="Line 27"/>
          <p:cNvSpPr>
            <a:spLocks noChangeShapeType="1"/>
          </p:cNvSpPr>
          <p:nvPr/>
        </p:nvSpPr>
        <p:spPr bwMode="auto">
          <a:xfrm>
            <a:off x="4038600" y="5638800"/>
            <a:ext cx="1828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6924" name="Line 28"/>
          <p:cNvSpPr>
            <a:spLocks noChangeShapeType="1"/>
          </p:cNvSpPr>
          <p:nvPr/>
        </p:nvSpPr>
        <p:spPr bwMode="auto">
          <a:xfrm>
            <a:off x="4038600" y="6080125"/>
            <a:ext cx="1828800" cy="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6925" name="Text Box 29"/>
          <p:cNvSpPr txBox="1">
            <a:spLocks noChangeArrowheads="1"/>
          </p:cNvSpPr>
          <p:nvPr/>
        </p:nvSpPr>
        <p:spPr bwMode="auto">
          <a:xfrm>
            <a:off x="6096000" y="5410200"/>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Product Flow</a:t>
            </a:r>
          </a:p>
        </p:txBody>
      </p:sp>
      <p:sp>
        <p:nvSpPr>
          <p:cNvPr id="336926" name="Text Box 30"/>
          <p:cNvSpPr txBox="1">
            <a:spLocks noChangeArrowheads="1"/>
          </p:cNvSpPr>
          <p:nvPr/>
        </p:nvSpPr>
        <p:spPr bwMode="auto">
          <a:xfrm>
            <a:off x="6096000" y="5851525"/>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Information Flow</a:t>
            </a:r>
          </a:p>
        </p:txBody>
      </p:sp>
      <p:sp>
        <p:nvSpPr>
          <p:cNvPr id="336927" name="Line 31"/>
          <p:cNvSpPr>
            <a:spLocks noChangeShapeType="1"/>
          </p:cNvSpPr>
          <p:nvPr/>
        </p:nvSpPr>
        <p:spPr bwMode="auto">
          <a:xfrm flipV="1">
            <a:off x="2133600" y="1905000"/>
            <a:ext cx="2819400" cy="121920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6928" name="Line 32"/>
          <p:cNvSpPr>
            <a:spLocks noChangeShapeType="1"/>
          </p:cNvSpPr>
          <p:nvPr/>
        </p:nvSpPr>
        <p:spPr bwMode="auto">
          <a:xfrm flipV="1">
            <a:off x="2209800" y="1905000"/>
            <a:ext cx="3810000" cy="129540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6929" name="Oval 33"/>
          <p:cNvSpPr>
            <a:spLocks noChangeArrowheads="1"/>
          </p:cNvSpPr>
          <p:nvPr/>
        </p:nvSpPr>
        <p:spPr bwMode="auto">
          <a:xfrm>
            <a:off x="3657600" y="3200400"/>
            <a:ext cx="685800" cy="3048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6930" name="Line 34"/>
          <p:cNvSpPr>
            <a:spLocks noChangeShapeType="1"/>
          </p:cNvSpPr>
          <p:nvPr/>
        </p:nvSpPr>
        <p:spPr bwMode="auto">
          <a:xfrm flipV="1">
            <a:off x="1828800" y="3429000"/>
            <a:ext cx="0" cy="91440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6932" name="Line 36"/>
          <p:cNvSpPr>
            <a:spLocks noChangeShapeType="1"/>
          </p:cNvSpPr>
          <p:nvPr/>
        </p:nvSpPr>
        <p:spPr bwMode="auto">
          <a:xfrm flipH="1">
            <a:off x="2362200" y="3505200"/>
            <a:ext cx="1371600" cy="838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6933" name="Line 37"/>
          <p:cNvSpPr>
            <a:spLocks noChangeShapeType="1"/>
          </p:cNvSpPr>
          <p:nvPr/>
        </p:nvSpPr>
        <p:spPr bwMode="auto">
          <a:xfrm flipH="1">
            <a:off x="4038600" y="3505200"/>
            <a:ext cx="0" cy="762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6934" name="Line 38"/>
          <p:cNvSpPr>
            <a:spLocks noChangeShapeType="1"/>
          </p:cNvSpPr>
          <p:nvPr/>
        </p:nvSpPr>
        <p:spPr bwMode="auto">
          <a:xfrm>
            <a:off x="4267200" y="3429000"/>
            <a:ext cx="1600200" cy="838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6935" name="Text Box 39"/>
          <p:cNvSpPr txBox="1">
            <a:spLocks noChangeArrowheads="1"/>
          </p:cNvSpPr>
          <p:nvPr/>
        </p:nvSpPr>
        <p:spPr bwMode="auto">
          <a:xfrm>
            <a:off x="5638800" y="2971800"/>
            <a:ext cx="2743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i="1"/>
              <a:t>In-Transit Merge by Carrier</a:t>
            </a:r>
          </a:p>
        </p:txBody>
      </p:sp>
      <p:sp>
        <p:nvSpPr>
          <p:cNvPr id="336940" name="Line 44"/>
          <p:cNvSpPr>
            <a:spLocks noChangeShapeType="1"/>
          </p:cNvSpPr>
          <p:nvPr/>
        </p:nvSpPr>
        <p:spPr bwMode="auto">
          <a:xfrm flipH="1" flipV="1">
            <a:off x="2209800" y="3352800"/>
            <a:ext cx="3276600" cy="99060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6963" name="Text Box 67"/>
          <p:cNvSpPr txBox="1">
            <a:spLocks noChangeArrowheads="1"/>
          </p:cNvSpPr>
          <p:nvPr/>
        </p:nvSpPr>
        <p:spPr bwMode="auto">
          <a:xfrm>
            <a:off x="7391400" y="4419600"/>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i="1"/>
              <a:t>Customers</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lide Number Placeholder 3"/>
          <p:cNvSpPr>
            <a:spLocks noGrp="1"/>
          </p:cNvSpPr>
          <p:nvPr>
            <p:ph type="sldNum" sz="quarter" idx="10"/>
          </p:nvPr>
        </p:nvSpPr>
        <p:spPr/>
        <p:txBody>
          <a:bodyPr/>
          <a:lstStyle/>
          <a:p>
            <a:fld id="{8C408A1A-0CEF-46BA-934B-A8B4C3756BE8}" type="slidenum">
              <a:rPr lang="en-US" altLang="en-US"/>
              <a:pPr/>
              <a:t>44</a:t>
            </a:fld>
            <a:endParaRPr lang="en-US" altLang="en-US" sz="1400">
              <a:latin typeface="Times New Roman" pitchFamily="18" charset="0"/>
            </a:endParaRPr>
          </a:p>
        </p:txBody>
      </p:sp>
      <p:sp>
        <p:nvSpPr>
          <p:cNvPr id="369666" name="Rectangle 2"/>
          <p:cNvSpPr>
            <a:spLocks noGrp="1" noChangeArrowheads="1"/>
          </p:cNvSpPr>
          <p:nvPr>
            <p:ph type="title"/>
          </p:nvPr>
        </p:nvSpPr>
        <p:spPr>
          <a:xfrm>
            <a:off x="381000" y="266700"/>
            <a:ext cx="8382000" cy="1104900"/>
          </a:xfrm>
        </p:spPr>
        <p:txBody>
          <a:bodyPr/>
          <a:lstStyle/>
          <a:p>
            <a:r>
              <a:rPr lang="en-US" altLang="en-US"/>
              <a:t>Comparative Performance of Delivery Network Designs</a:t>
            </a:r>
          </a:p>
        </p:txBody>
      </p:sp>
      <p:sp>
        <p:nvSpPr>
          <p:cNvPr id="369667" name="Rectangle 3"/>
          <p:cNvSpPr>
            <a:spLocks noChangeArrowheads="1"/>
          </p:cNvSpPr>
          <p:nvPr/>
        </p:nvSpPr>
        <p:spPr bwMode="auto">
          <a:xfrm>
            <a:off x="7572375" y="6232525"/>
            <a:ext cx="12223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668" name="Rectangle 4"/>
          <p:cNvSpPr>
            <a:spLocks noChangeArrowheads="1"/>
          </p:cNvSpPr>
          <p:nvPr/>
        </p:nvSpPr>
        <p:spPr bwMode="auto">
          <a:xfrm>
            <a:off x="6511925" y="6249988"/>
            <a:ext cx="106045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669" name="Rectangle 5"/>
          <p:cNvSpPr>
            <a:spLocks noChangeArrowheads="1"/>
          </p:cNvSpPr>
          <p:nvPr/>
        </p:nvSpPr>
        <p:spPr bwMode="auto">
          <a:xfrm>
            <a:off x="5370513" y="6249988"/>
            <a:ext cx="1141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670" name="Rectangle 6"/>
          <p:cNvSpPr>
            <a:spLocks noChangeArrowheads="1"/>
          </p:cNvSpPr>
          <p:nvPr/>
        </p:nvSpPr>
        <p:spPr bwMode="auto">
          <a:xfrm>
            <a:off x="4148138" y="6232525"/>
            <a:ext cx="12223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671" name="Rectangle 7"/>
          <p:cNvSpPr>
            <a:spLocks noChangeArrowheads="1"/>
          </p:cNvSpPr>
          <p:nvPr/>
        </p:nvSpPr>
        <p:spPr bwMode="auto">
          <a:xfrm>
            <a:off x="2924175" y="6232525"/>
            <a:ext cx="1223963"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672" name="Rectangle 8"/>
          <p:cNvSpPr>
            <a:spLocks noChangeArrowheads="1"/>
          </p:cNvSpPr>
          <p:nvPr/>
        </p:nvSpPr>
        <p:spPr bwMode="auto">
          <a:xfrm>
            <a:off x="1946275" y="6249988"/>
            <a:ext cx="9779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673" name="Rectangle 9"/>
          <p:cNvSpPr>
            <a:spLocks noChangeArrowheads="1"/>
          </p:cNvSpPr>
          <p:nvPr/>
        </p:nvSpPr>
        <p:spPr bwMode="auto">
          <a:xfrm>
            <a:off x="228600" y="6232525"/>
            <a:ext cx="17176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Information</a:t>
            </a:r>
            <a:endParaRPr lang="en-US" altLang="en-US" sz="1200" b="1"/>
          </a:p>
        </p:txBody>
      </p:sp>
      <p:sp>
        <p:nvSpPr>
          <p:cNvPr id="369674" name="Rectangle 10"/>
          <p:cNvSpPr>
            <a:spLocks noChangeArrowheads="1"/>
          </p:cNvSpPr>
          <p:nvPr/>
        </p:nvSpPr>
        <p:spPr bwMode="auto">
          <a:xfrm>
            <a:off x="7572375" y="5776913"/>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675" name="Rectangle 11"/>
          <p:cNvSpPr>
            <a:spLocks noChangeArrowheads="1"/>
          </p:cNvSpPr>
          <p:nvPr/>
        </p:nvSpPr>
        <p:spPr bwMode="auto">
          <a:xfrm>
            <a:off x="6511925" y="5776913"/>
            <a:ext cx="106045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676" name="Rectangle 12"/>
          <p:cNvSpPr>
            <a:spLocks noChangeArrowheads="1"/>
          </p:cNvSpPr>
          <p:nvPr/>
        </p:nvSpPr>
        <p:spPr bwMode="auto">
          <a:xfrm>
            <a:off x="5370513" y="5776913"/>
            <a:ext cx="1141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677" name="Rectangle 13"/>
          <p:cNvSpPr>
            <a:spLocks noChangeArrowheads="1"/>
          </p:cNvSpPr>
          <p:nvPr/>
        </p:nvSpPr>
        <p:spPr bwMode="auto">
          <a:xfrm>
            <a:off x="4148138" y="5776913"/>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678" name="Rectangle 14"/>
          <p:cNvSpPr>
            <a:spLocks noChangeArrowheads="1"/>
          </p:cNvSpPr>
          <p:nvPr/>
        </p:nvSpPr>
        <p:spPr bwMode="auto">
          <a:xfrm>
            <a:off x="2924175" y="5776913"/>
            <a:ext cx="1223963"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679" name="Rectangle 15"/>
          <p:cNvSpPr>
            <a:spLocks noChangeArrowheads="1"/>
          </p:cNvSpPr>
          <p:nvPr/>
        </p:nvSpPr>
        <p:spPr bwMode="auto">
          <a:xfrm>
            <a:off x="1946275" y="5776913"/>
            <a:ext cx="9779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680" name="Rectangle 16"/>
          <p:cNvSpPr>
            <a:spLocks noChangeArrowheads="1"/>
          </p:cNvSpPr>
          <p:nvPr/>
        </p:nvSpPr>
        <p:spPr bwMode="auto">
          <a:xfrm>
            <a:off x="228600" y="5868988"/>
            <a:ext cx="17176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spcBef>
                <a:spcPct val="0"/>
              </a:spcBef>
              <a:buClrTx/>
              <a:buSzTx/>
              <a:buFontTx/>
              <a:buNone/>
            </a:pPr>
            <a:r>
              <a:rPr lang="en-US" altLang="en-US" sz="1200" b="1">
                <a:cs typeface="Times New Roman" pitchFamily="18" charset="0"/>
              </a:rPr>
              <a:t>Facility &amp; Handling</a:t>
            </a:r>
            <a:endParaRPr lang="en-US" altLang="en-US" sz="1200" b="1"/>
          </a:p>
        </p:txBody>
      </p:sp>
      <p:sp>
        <p:nvSpPr>
          <p:cNvPr id="369681" name="Rectangle 17"/>
          <p:cNvSpPr>
            <a:spLocks noChangeArrowheads="1"/>
          </p:cNvSpPr>
          <p:nvPr/>
        </p:nvSpPr>
        <p:spPr bwMode="auto">
          <a:xfrm>
            <a:off x="7572375" y="5321300"/>
            <a:ext cx="12223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682" name="Rectangle 18"/>
          <p:cNvSpPr>
            <a:spLocks noChangeArrowheads="1"/>
          </p:cNvSpPr>
          <p:nvPr/>
        </p:nvSpPr>
        <p:spPr bwMode="auto">
          <a:xfrm>
            <a:off x="6511925" y="5321300"/>
            <a:ext cx="106045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683" name="Rectangle 19"/>
          <p:cNvSpPr>
            <a:spLocks noChangeArrowheads="1"/>
          </p:cNvSpPr>
          <p:nvPr/>
        </p:nvSpPr>
        <p:spPr bwMode="auto">
          <a:xfrm>
            <a:off x="5370513" y="5321300"/>
            <a:ext cx="1141412"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684" name="Rectangle 20"/>
          <p:cNvSpPr>
            <a:spLocks noChangeArrowheads="1"/>
          </p:cNvSpPr>
          <p:nvPr/>
        </p:nvSpPr>
        <p:spPr bwMode="auto">
          <a:xfrm>
            <a:off x="4148138" y="5321300"/>
            <a:ext cx="12223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685" name="Rectangle 21"/>
          <p:cNvSpPr>
            <a:spLocks noChangeArrowheads="1"/>
          </p:cNvSpPr>
          <p:nvPr/>
        </p:nvSpPr>
        <p:spPr bwMode="auto">
          <a:xfrm>
            <a:off x="2924175" y="5321300"/>
            <a:ext cx="1223963"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686" name="Rectangle 22"/>
          <p:cNvSpPr>
            <a:spLocks noChangeArrowheads="1"/>
          </p:cNvSpPr>
          <p:nvPr/>
        </p:nvSpPr>
        <p:spPr bwMode="auto">
          <a:xfrm>
            <a:off x="1946275" y="5321300"/>
            <a:ext cx="9779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687" name="Rectangle 23"/>
          <p:cNvSpPr>
            <a:spLocks noChangeArrowheads="1"/>
          </p:cNvSpPr>
          <p:nvPr/>
        </p:nvSpPr>
        <p:spPr bwMode="auto">
          <a:xfrm>
            <a:off x="228600" y="5411788"/>
            <a:ext cx="17176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Transportation</a:t>
            </a:r>
            <a:endParaRPr lang="en-US" altLang="en-US" sz="1200" b="1"/>
          </a:p>
        </p:txBody>
      </p:sp>
      <p:sp>
        <p:nvSpPr>
          <p:cNvPr id="369688" name="Rectangle 24"/>
          <p:cNvSpPr>
            <a:spLocks noChangeArrowheads="1"/>
          </p:cNvSpPr>
          <p:nvPr/>
        </p:nvSpPr>
        <p:spPr bwMode="auto">
          <a:xfrm>
            <a:off x="7572375" y="4865688"/>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689" name="Rectangle 25"/>
          <p:cNvSpPr>
            <a:spLocks noChangeArrowheads="1"/>
          </p:cNvSpPr>
          <p:nvPr/>
        </p:nvSpPr>
        <p:spPr bwMode="auto">
          <a:xfrm>
            <a:off x="6511925" y="4865688"/>
            <a:ext cx="106045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690" name="Rectangle 26"/>
          <p:cNvSpPr>
            <a:spLocks noChangeArrowheads="1"/>
          </p:cNvSpPr>
          <p:nvPr/>
        </p:nvSpPr>
        <p:spPr bwMode="auto">
          <a:xfrm>
            <a:off x="5370513" y="4865688"/>
            <a:ext cx="1141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691" name="Rectangle 27"/>
          <p:cNvSpPr>
            <a:spLocks noChangeArrowheads="1"/>
          </p:cNvSpPr>
          <p:nvPr/>
        </p:nvSpPr>
        <p:spPr bwMode="auto">
          <a:xfrm>
            <a:off x="4148138" y="4865688"/>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692" name="Rectangle 28"/>
          <p:cNvSpPr>
            <a:spLocks noChangeArrowheads="1"/>
          </p:cNvSpPr>
          <p:nvPr/>
        </p:nvSpPr>
        <p:spPr bwMode="auto">
          <a:xfrm>
            <a:off x="2924175" y="4865688"/>
            <a:ext cx="1223963"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693" name="Rectangle 29"/>
          <p:cNvSpPr>
            <a:spLocks noChangeArrowheads="1"/>
          </p:cNvSpPr>
          <p:nvPr/>
        </p:nvSpPr>
        <p:spPr bwMode="auto">
          <a:xfrm>
            <a:off x="1946275" y="4865688"/>
            <a:ext cx="9779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694" name="Rectangle 30"/>
          <p:cNvSpPr>
            <a:spLocks noChangeArrowheads="1"/>
          </p:cNvSpPr>
          <p:nvPr/>
        </p:nvSpPr>
        <p:spPr bwMode="auto">
          <a:xfrm>
            <a:off x="228600" y="4954588"/>
            <a:ext cx="17176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Inventory</a:t>
            </a:r>
            <a:endParaRPr lang="en-US" altLang="en-US" sz="1200" b="1"/>
          </a:p>
        </p:txBody>
      </p:sp>
      <p:sp>
        <p:nvSpPr>
          <p:cNvPr id="369695" name="Rectangle 31"/>
          <p:cNvSpPr>
            <a:spLocks noChangeArrowheads="1"/>
          </p:cNvSpPr>
          <p:nvPr/>
        </p:nvSpPr>
        <p:spPr bwMode="auto">
          <a:xfrm>
            <a:off x="7572375" y="4410075"/>
            <a:ext cx="12223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696" name="Rectangle 32"/>
          <p:cNvSpPr>
            <a:spLocks noChangeArrowheads="1"/>
          </p:cNvSpPr>
          <p:nvPr/>
        </p:nvSpPr>
        <p:spPr bwMode="auto">
          <a:xfrm>
            <a:off x="6511925" y="4410075"/>
            <a:ext cx="106045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697" name="Rectangle 33"/>
          <p:cNvSpPr>
            <a:spLocks noChangeArrowheads="1"/>
          </p:cNvSpPr>
          <p:nvPr/>
        </p:nvSpPr>
        <p:spPr bwMode="auto">
          <a:xfrm>
            <a:off x="5370513" y="4410075"/>
            <a:ext cx="1141412"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698" name="Rectangle 34"/>
          <p:cNvSpPr>
            <a:spLocks noChangeArrowheads="1"/>
          </p:cNvSpPr>
          <p:nvPr/>
        </p:nvSpPr>
        <p:spPr bwMode="auto">
          <a:xfrm>
            <a:off x="4148138" y="4410075"/>
            <a:ext cx="12223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699" name="Rectangle 35"/>
          <p:cNvSpPr>
            <a:spLocks noChangeArrowheads="1"/>
          </p:cNvSpPr>
          <p:nvPr/>
        </p:nvSpPr>
        <p:spPr bwMode="auto">
          <a:xfrm>
            <a:off x="3200400" y="4419600"/>
            <a:ext cx="533400" cy="446088"/>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700" name="Rectangle 36"/>
          <p:cNvSpPr>
            <a:spLocks noChangeArrowheads="1"/>
          </p:cNvSpPr>
          <p:nvPr/>
        </p:nvSpPr>
        <p:spPr bwMode="auto">
          <a:xfrm>
            <a:off x="1946275" y="4410075"/>
            <a:ext cx="9779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701" name="Rectangle 37"/>
          <p:cNvSpPr>
            <a:spLocks noChangeArrowheads="1"/>
          </p:cNvSpPr>
          <p:nvPr/>
        </p:nvSpPr>
        <p:spPr bwMode="auto">
          <a:xfrm>
            <a:off x="228600" y="4497388"/>
            <a:ext cx="17176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Returnability</a:t>
            </a:r>
            <a:endParaRPr lang="en-US" altLang="en-US" sz="1200" b="1"/>
          </a:p>
        </p:txBody>
      </p:sp>
      <p:sp>
        <p:nvSpPr>
          <p:cNvPr id="369702" name="Rectangle 38"/>
          <p:cNvSpPr>
            <a:spLocks noChangeArrowheads="1"/>
          </p:cNvSpPr>
          <p:nvPr/>
        </p:nvSpPr>
        <p:spPr bwMode="auto">
          <a:xfrm>
            <a:off x="7572375" y="3954463"/>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703" name="Rectangle 39"/>
          <p:cNvSpPr>
            <a:spLocks noChangeArrowheads="1"/>
          </p:cNvSpPr>
          <p:nvPr/>
        </p:nvSpPr>
        <p:spPr bwMode="auto">
          <a:xfrm>
            <a:off x="6511925" y="3954463"/>
            <a:ext cx="106045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704" name="Rectangle 40"/>
          <p:cNvSpPr>
            <a:spLocks noChangeArrowheads="1"/>
          </p:cNvSpPr>
          <p:nvPr/>
        </p:nvSpPr>
        <p:spPr bwMode="auto">
          <a:xfrm>
            <a:off x="5370513" y="3954463"/>
            <a:ext cx="1141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705" name="Rectangle 41"/>
          <p:cNvSpPr>
            <a:spLocks noChangeArrowheads="1"/>
          </p:cNvSpPr>
          <p:nvPr/>
        </p:nvSpPr>
        <p:spPr bwMode="auto">
          <a:xfrm>
            <a:off x="4148138" y="3954463"/>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706" name="Rectangle 42"/>
          <p:cNvSpPr>
            <a:spLocks noChangeArrowheads="1"/>
          </p:cNvSpPr>
          <p:nvPr/>
        </p:nvSpPr>
        <p:spPr bwMode="auto">
          <a:xfrm>
            <a:off x="2924175" y="3954463"/>
            <a:ext cx="1223963"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707" name="Rectangle 43"/>
          <p:cNvSpPr>
            <a:spLocks noChangeArrowheads="1"/>
          </p:cNvSpPr>
          <p:nvPr/>
        </p:nvSpPr>
        <p:spPr bwMode="auto">
          <a:xfrm>
            <a:off x="1946275" y="3954463"/>
            <a:ext cx="9779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708" name="Rectangle 44"/>
          <p:cNvSpPr>
            <a:spLocks noChangeArrowheads="1"/>
          </p:cNvSpPr>
          <p:nvPr/>
        </p:nvSpPr>
        <p:spPr bwMode="auto">
          <a:xfrm>
            <a:off x="228600" y="4040188"/>
            <a:ext cx="17176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Order Visibility</a:t>
            </a:r>
            <a:endParaRPr lang="en-US" altLang="en-US" sz="1200" b="1"/>
          </a:p>
        </p:txBody>
      </p:sp>
      <p:sp>
        <p:nvSpPr>
          <p:cNvPr id="369709" name="Rectangle 45"/>
          <p:cNvSpPr>
            <a:spLocks noChangeArrowheads="1"/>
          </p:cNvSpPr>
          <p:nvPr/>
        </p:nvSpPr>
        <p:spPr bwMode="auto">
          <a:xfrm>
            <a:off x="7572375" y="3438525"/>
            <a:ext cx="12223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710" name="Rectangle 46"/>
          <p:cNvSpPr>
            <a:spLocks noChangeArrowheads="1"/>
          </p:cNvSpPr>
          <p:nvPr/>
        </p:nvSpPr>
        <p:spPr bwMode="auto">
          <a:xfrm>
            <a:off x="6511925" y="3438525"/>
            <a:ext cx="1060450"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711" name="Rectangle 47"/>
          <p:cNvSpPr>
            <a:spLocks noChangeArrowheads="1"/>
          </p:cNvSpPr>
          <p:nvPr/>
        </p:nvSpPr>
        <p:spPr bwMode="auto">
          <a:xfrm>
            <a:off x="5370513" y="3438525"/>
            <a:ext cx="1141412"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712" name="Rectangle 48"/>
          <p:cNvSpPr>
            <a:spLocks noChangeArrowheads="1"/>
          </p:cNvSpPr>
          <p:nvPr/>
        </p:nvSpPr>
        <p:spPr bwMode="auto">
          <a:xfrm>
            <a:off x="4148138" y="3438525"/>
            <a:ext cx="12223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713" name="Rectangle 49"/>
          <p:cNvSpPr>
            <a:spLocks noChangeArrowheads="1"/>
          </p:cNvSpPr>
          <p:nvPr/>
        </p:nvSpPr>
        <p:spPr bwMode="auto">
          <a:xfrm>
            <a:off x="2924175" y="3438525"/>
            <a:ext cx="1223963"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714" name="Rectangle 50"/>
          <p:cNvSpPr>
            <a:spLocks noChangeArrowheads="1"/>
          </p:cNvSpPr>
          <p:nvPr/>
        </p:nvSpPr>
        <p:spPr bwMode="auto">
          <a:xfrm>
            <a:off x="1946275" y="3438525"/>
            <a:ext cx="977900"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715" name="Rectangle 51"/>
          <p:cNvSpPr>
            <a:spLocks noChangeArrowheads="1"/>
          </p:cNvSpPr>
          <p:nvPr/>
        </p:nvSpPr>
        <p:spPr bwMode="auto">
          <a:xfrm>
            <a:off x="228600" y="3522663"/>
            <a:ext cx="1717675"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Customer Experience</a:t>
            </a:r>
            <a:endParaRPr lang="en-US" altLang="en-US" sz="1200" b="1"/>
          </a:p>
        </p:txBody>
      </p:sp>
      <p:sp>
        <p:nvSpPr>
          <p:cNvPr id="369716" name="Rectangle 52"/>
          <p:cNvSpPr>
            <a:spLocks noChangeArrowheads="1"/>
          </p:cNvSpPr>
          <p:nvPr/>
        </p:nvSpPr>
        <p:spPr bwMode="auto">
          <a:xfrm>
            <a:off x="7572375" y="2982913"/>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717" name="Rectangle 53"/>
          <p:cNvSpPr>
            <a:spLocks noChangeArrowheads="1"/>
          </p:cNvSpPr>
          <p:nvPr/>
        </p:nvSpPr>
        <p:spPr bwMode="auto">
          <a:xfrm>
            <a:off x="6511925" y="2982913"/>
            <a:ext cx="106045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718" name="Rectangle 54"/>
          <p:cNvSpPr>
            <a:spLocks noChangeArrowheads="1"/>
          </p:cNvSpPr>
          <p:nvPr/>
        </p:nvSpPr>
        <p:spPr bwMode="auto">
          <a:xfrm>
            <a:off x="5370513" y="2982913"/>
            <a:ext cx="1141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719" name="Rectangle 55"/>
          <p:cNvSpPr>
            <a:spLocks noChangeArrowheads="1"/>
          </p:cNvSpPr>
          <p:nvPr/>
        </p:nvSpPr>
        <p:spPr bwMode="auto">
          <a:xfrm>
            <a:off x="4148138" y="2982913"/>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720" name="Rectangle 56"/>
          <p:cNvSpPr>
            <a:spLocks noChangeArrowheads="1"/>
          </p:cNvSpPr>
          <p:nvPr/>
        </p:nvSpPr>
        <p:spPr bwMode="auto">
          <a:xfrm>
            <a:off x="2924175" y="2982913"/>
            <a:ext cx="1223963"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721" name="Rectangle 57"/>
          <p:cNvSpPr>
            <a:spLocks noChangeArrowheads="1"/>
          </p:cNvSpPr>
          <p:nvPr/>
        </p:nvSpPr>
        <p:spPr bwMode="auto">
          <a:xfrm>
            <a:off x="1946275" y="2982913"/>
            <a:ext cx="9779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722" name="Rectangle 58"/>
          <p:cNvSpPr>
            <a:spLocks noChangeArrowheads="1"/>
          </p:cNvSpPr>
          <p:nvPr/>
        </p:nvSpPr>
        <p:spPr bwMode="auto">
          <a:xfrm>
            <a:off x="228600" y="3048000"/>
            <a:ext cx="17176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Product Availability</a:t>
            </a:r>
            <a:endParaRPr lang="en-US" altLang="en-US" sz="1200" b="1"/>
          </a:p>
        </p:txBody>
      </p:sp>
      <p:sp>
        <p:nvSpPr>
          <p:cNvPr id="369723" name="Rectangle 59"/>
          <p:cNvSpPr>
            <a:spLocks noChangeArrowheads="1"/>
          </p:cNvSpPr>
          <p:nvPr/>
        </p:nvSpPr>
        <p:spPr bwMode="auto">
          <a:xfrm>
            <a:off x="7572375" y="2527300"/>
            <a:ext cx="12223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724" name="Rectangle 60"/>
          <p:cNvSpPr>
            <a:spLocks noChangeArrowheads="1"/>
          </p:cNvSpPr>
          <p:nvPr/>
        </p:nvSpPr>
        <p:spPr bwMode="auto">
          <a:xfrm>
            <a:off x="6511925" y="2527300"/>
            <a:ext cx="106045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725" name="Rectangle 61"/>
          <p:cNvSpPr>
            <a:spLocks noChangeArrowheads="1"/>
          </p:cNvSpPr>
          <p:nvPr/>
        </p:nvSpPr>
        <p:spPr bwMode="auto">
          <a:xfrm>
            <a:off x="5370513" y="2527300"/>
            <a:ext cx="1141412"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726" name="Rectangle 62"/>
          <p:cNvSpPr>
            <a:spLocks noChangeArrowheads="1"/>
          </p:cNvSpPr>
          <p:nvPr/>
        </p:nvSpPr>
        <p:spPr bwMode="auto">
          <a:xfrm>
            <a:off x="4148138" y="2527300"/>
            <a:ext cx="12223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727" name="Rectangle 63"/>
          <p:cNvSpPr>
            <a:spLocks noChangeArrowheads="1"/>
          </p:cNvSpPr>
          <p:nvPr/>
        </p:nvSpPr>
        <p:spPr bwMode="auto">
          <a:xfrm>
            <a:off x="2924175" y="2527300"/>
            <a:ext cx="1223963"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728" name="Rectangle 64"/>
          <p:cNvSpPr>
            <a:spLocks noChangeArrowheads="1"/>
          </p:cNvSpPr>
          <p:nvPr/>
        </p:nvSpPr>
        <p:spPr bwMode="auto">
          <a:xfrm>
            <a:off x="1946275" y="2527300"/>
            <a:ext cx="9779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729" name="Rectangle 65"/>
          <p:cNvSpPr>
            <a:spLocks noChangeArrowheads="1"/>
          </p:cNvSpPr>
          <p:nvPr/>
        </p:nvSpPr>
        <p:spPr bwMode="auto">
          <a:xfrm>
            <a:off x="228600" y="2592388"/>
            <a:ext cx="17176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Product Variety</a:t>
            </a:r>
            <a:endParaRPr lang="en-US" altLang="en-US" sz="1200" b="1"/>
          </a:p>
        </p:txBody>
      </p:sp>
      <p:sp>
        <p:nvSpPr>
          <p:cNvPr id="369730" name="Rectangle 66"/>
          <p:cNvSpPr>
            <a:spLocks noChangeArrowheads="1"/>
          </p:cNvSpPr>
          <p:nvPr/>
        </p:nvSpPr>
        <p:spPr bwMode="auto">
          <a:xfrm>
            <a:off x="7572375" y="2071688"/>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731" name="Rectangle 67"/>
          <p:cNvSpPr>
            <a:spLocks noChangeArrowheads="1"/>
          </p:cNvSpPr>
          <p:nvPr/>
        </p:nvSpPr>
        <p:spPr bwMode="auto">
          <a:xfrm>
            <a:off x="6511925" y="2071688"/>
            <a:ext cx="106045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732" name="Rectangle 68"/>
          <p:cNvSpPr>
            <a:spLocks noChangeArrowheads="1"/>
          </p:cNvSpPr>
          <p:nvPr/>
        </p:nvSpPr>
        <p:spPr bwMode="auto">
          <a:xfrm>
            <a:off x="5370513" y="2071688"/>
            <a:ext cx="1141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733" name="Rectangle 69"/>
          <p:cNvSpPr>
            <a:spLocks noChangeArrowheads="1"/>
          </p:cNvSpPr>
          <p:nvPr/>
        </p:nvSpPr>
        <p:spPr bwMode="auto">
          <a:xfrm>
            <a:off x="4148138" y="2071688"/>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734" name="Rectangle 70"/>
          <p:cNvSpPr>
            <a:spLocks noChangeArrowheads="1"/>
          </p:cNvSpPr>
          <p:nvPr/>
        </p:nvSpPr>
        <p:spPr bwMode="auto">
          <a:xfrm>
            <a:off x="2924175" y="2071688"/>
            <a:ext cx="1223963"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735" name="Rectangle 71"/>
          <p:cNvSpPr>
            <a:spLocks noChangeArrowheads="1"/>
          </p:cNvSpPr>
          <p:nvPr/>
        </p:nvSpPr>
        <p:spPr bwMode="auto">
          <a:xfrm>
            <a:off x="1946275" y="2071688"/>
            <a:ext cx="9779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69736" name="Rectangle 72"/>
          <p:cNvSpPr>
            <a:spLocks noChangeArrowheads="1"/>
          </p:cNvSpPr>
          <p:nvPr/>
        </p:nvSpPr>
        <p:spPr bwMode="auto">
          <a:xfrm>
            <a:off x="228600" y="2135188"/>
            <a:ext cx="17176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Response Time</a:t>
            </a:r>
            <a:endParaRPr lang="en-US" altLang="en-US" sz="1200" b="1"/>
          </a:p>
        </p:txBody>
      </p:sp>
      <p:sp>
        <p:nvSpPr>
          <p:cNvPr id="369737" name="Rectangle 73"/>
          <p:cNvSpPr>
            <a:spLocks noChangeArrowheads="1"/>
          </p:cNvSpPr>
          <p:nvPr/>
        </p:nvSpPr>
        <p:spPr bwMode="auto">
          <a:xfrm>
            <a:off x="7539038" y="1524000"/>
            <a:ext cx="1222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r>
              <a:rPr lang="en-US" altLang="en-US" sz="900" b="1">
                <a:cs typeface="Times New Roman" pitchFamily="18" charset="0"/>
              </a:rPr>
              <a:t>Manufacturer  storage with pickup</a:t>
            </a:r>
            <a:endParaRPr lang="en-US" altLang="en-US" sz="900" b="1"/>
          </a:p>
        </p:txBody>
      </p:sp>
      <p:sp>
        <p:nvSpPr>
          <p:cNvPr id="369738" name="Rectangle 74"/>
          <p:cNvSpPr>
            <a:spLocks noChangeArrowheads="1"/>
          </p:cNvSpPr>
          <p:nvPr/>
        </p:nvSpPr>
        <p:spPr bwMode="auto">
          <a:xfrm>
            <a:off x="6478588" y="1524000"/>
            <a:ext cx="10604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r>
              <a:rPr lang="en-US" altLang="en-US" sz="900" b="1">
                <a:cs typeface="Times New Roman" pitchFamily="18" charset="0"/>
              </a:rPr>
              <a:t>Distributor storage with last mile delivery</a:t>
            </a:r>
            <a:endParaRPr lang="en-US" altLang="en-US" sz="900" b="1"/>
          </a:p>
        </p:txBody>
      </p:sp>
      <p:sp>
        <p:nvSpPr>
          <p:cNvPr id="369739" name="Rectangle 75"/>
          <p:cNvSpPr>
            <a:spLocks noChangeArrowheads="1"/>
          </p:cNvSpPr>
          <p:nvPr/>
        </p:nvSpPr>
        <p:spPr bwMode="auto">
          <a:xfrm>
            <a:off x="5337175" y="1524000"/>
            <a:ext cx="114141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r>
              <a:rPr lang="en-US" altLang="en-US" sz="900" b="1">
                <a:cs typeface="Times New Roman" pitchFamily="18" charset="0"/>
              </a:rPr>
              <a:t>Distributor Storage with Package Carrier Delivery</a:t>
            </a:r>
            <a:endParaRPr lang="en-US" altLang="en-US" sz="900" b="1"/>
          </a:p>
        </p:txBody>
      </p:sp>
      <p:sp>
        <p:nvSpPr>
          <p:cNvPr id="369740" name="Rectangle 76"/>
          <p:cNvSpPr>
            <a:spLocks noChangeArrowheads="1"/>
          </p:cNvSpPr>
          <p:nvPr/>
        </p:nvSpPr>
        <p:spPr bwMode="auto">
          <a:xfrm>
            <a:off x="4114800" y="1524000"/>
            <a:ext cx="1222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r>
              <a:rPr lang="en-US" altLang="en-US" sz="900" b="1">
                <a:cs typeface="Times New Roman" pitchFamily="18" charset="0"/>
              </a:rPr>
              <a:t>Manufacturer Storage with In-Transit Merge </a:t>
            </a:r>
            <a:endParaRPr lang="en-US" altLang="en-US" sz="900" b="1"/>
          </a:p>
        </p:txBody>
      </p:sp>
      <p:sp>
        <p:nvSpPr>
          <p:cNvPr id="369741" name="Rectangle 77"/>
          <p:cNvSpPr>
            <a:spLocks noChangeArrowheads="1"/>
          </p:cNvSpPr>
          <p:nvPr/>
        </p:nvSpPr>
        <p:spPr bwMode="auto">
          <a:xfrm>
            <a:off x="2890838" y="1524000"/>
            <a:ext cx="122396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r>
              <a:rPr lang="en-US" altLang="en-US" sz="900" b="1">
                <a:cs typeface="Times New Roman" pitchFamily="18" charset="0"/>
              </a:rPr>
              <a:t>Manufacturer Storage with Direct Shipping</a:t>
            </a:r>
            <a:endParaRPr lang="en-US" altLang="en-US" sz="900" b="1"/>
          </a:p>
        </p:txBody>
      </p:sp>
      <p:sp>
        <p:nvSpPr>
          <p:cNvPr id="369742" name="Rectangle 78"/>
          <p:cNvSpPr>
            <a:spLocks noChangeArrowheads="1"/>
          </p:cNvSpPr>
          <p:nvPr/>
        </p:nvSpPr>
        <p:spPr bwMode="auto">
          <a:xfrm>
            <a:off x="1912938" y="1524000"/>
            <a:ext cx="9779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r>
              <a:rPr lang="en-US" altLang="en-US" sz="900" b="1">
                <a:cs typeface="Times New Roman" pitchFamily="18" charset="0"/>
              </a:rPr>
              <a:t>Retail Storage with Customer Pickup </a:t>
            </a:r>
            <a:endParaRPr lang="en-US" altLang="en-US" sz="900" b="1"/>
          </a:p>
        </p:txBody>
      </p:sp>
      <p:sp>
        <p:nvSpPr>
          <p:cNvPr id="369743" name="Rectangle 79"/>
          <p:cNvSpPr>
            <a:spLocks noChangeArrowheads="1"/>
          </p:cNvSpPr>
          <p:nvPr/>
        </p:nvSpPr>
        <p:spPr bwMode="auto">
          <a:xfrm>
            <a:off x="228600" y="1371600"/>
            <a:ext cx="1717675" cy="70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spcBef>
                <a:spcPct val="0"/>
              </a:spcBef>
              <a:buClrTx/>
              <a:buSzTx/>
              <a:buFontTx/>
              <a:buNone/>
            </a:pPr>
            <a:r>
              <a:rPr lang="en-US" altLang="en-US" sz="1000" b="1">
                <a:cs typeface="Times New Roman" pitchFamily="18" charset="0"/>
              </a:rPr>
              <a:t/>
            </a:r>
            <a:br>
              <a:rPr lang="en-US" altLang="en-US" sz="1000" b="1">
                <a:cs typeface="Times New Roman" pitchFamily="18" charset="0"/>
              </a:rPr>
            </a:br>
            <a:endParaRPr lang="en-US" altLang="en-US" sz="900" b="1">
              <a:cs typeface="Times New Roman" pitchFamily="18" charset="0"/>
            </a:endParaRPr>
          </a:p>
        </p:txBody>
      </p:sp>
      <p:sp>
        <p:nvSpPr>
          <p:cNvPr id="369744" name="Line 80"/>
          <p:cNvSpPr>
            <a:spLocks noChangeShapeType="1"/>
          </p:cNvSpPr>
          <p:nvPr/>
        </p:nvSpPr>
        <p:spPr bwMode="auto">
          <a:xfrm>
            <a:off x="228600" y="1524000"/>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745" name="Line 81"/>
          <p:cNvSpPr>
            <a:spLocks noChangeShapeType="1"/>
          </p:cNvSpPr>
          <p:nvPr/>
        </p:nvSpPr>
        <p:spPr bwMode="auto">
          <a:xfrm>
            <a:off x="228600" y="6553200"/>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746" name="Line 82"/>
          <p:cNvSpPr>
            <a:spLocks noChangeShapeType="1"/>
          </p:cNvSpPr>
          <p:nvPr/>
        </p:nvSpPr>
        <p:spPr bwMode="auto">
          <a:xfrm>
            <a:off x="228600" y="1524000"/>
            <a:ext cx="0" cy="502920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747" name="Line 83"/>
          <p:cNvSpPr>
            <a:spLocks noChangeShapeType="1"/>
          </p:cNvSpPr>
          <p:nvPr/>
        </p:nvSpPr>
        <p:spPr bwMode="auto">
          <a:xfrm>
            <a:off x="8763000" y="1524000"/>
            <a:ext cx="0" cy="502920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748" name="Line 84"/>
          <p:cNvSpPr>
            <a:spLocks noChangeShapeType="1"/>
          </p:cNvSpPr>
          <p:nvPr/>
        </p:nvSpPr>
        <p:spPr bwMode="auto">
          <a:xfrm>
            <a:off x="228600" y="2133600"/>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749" name="Line 85"/>
          <p:cNvSpPr>
            <a:spLocks noChangeShapeType="1"/>
          </p:cNvSpPr>
          <p:nvPr/>
        </p:nvSpPr>
        <p:spPr bwMode="auto">
          <a:xfrm>
            <a:off x="1946275" y="1524000"/>
            <a:ext cx="0" cy="502920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750" name="Line 86"/>
          <p:cNvSpPr>
            <a:spLocks noChangeShapeType="1"/>
          </p:cNvSpPr>
          <p:nvPr/>
        </p:nvSpPr>
        <p:spPr bwMode="auto">
          <a:xfrm>
            <a:off x="2924175" y="1524000"/>
            <a:ext cx="0" cy="502920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751" name="Line 87"/>
          <p:cNvSpPr>
            <a:spLocks noChangeShapeType="1"/>
          </p:cNvSpPr>
          <p:nvPr/>
        </p:nvSpPr>
        <p:spPr bwMode="auto">
          <a:xfrm>
            <a:off x="4148138" y="1524000"/>
            <a:ext cx="0" cy="502920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752" name="Line 88"/>
          <p:cNvSpPr>
            <a:spLocks noChangeShapeType="1"/>
          </p:cNvSpPr>
          <p:nvPr/>
        </p:nvSpPr>
        <p:spPr bwMode="auto">
          <a:xfrm>
            <a:off x="5370513" y="1524000"/>
            <a:ext cx="0" cy="502920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753" name="Line 89"/>
          <p:cNvSpPr>
            <a:spLocks noChangeShapeType="1"/>
          </p:cNvSpPr>
          <p:nvPr/>
        </p:nvSpPr>
        <p:spPr bwMode="auto">
          <a:xfrm>
            <a:off x="6511925" y="1524000"/>
            <a:ext cx="0" cy="502920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754" name="Line 90"/>
          <p:cNvSpPr>
            <a:spLocks noChangeShapeType="1"/>
          </p:cNvSpPr>
          <p:nvPr/>
        </p:nvSpPr>
        <p:spPr bwMode="auto">
          <a:xfrm>
            <a:off x="7572375" y="1524000"/>
            <a:ext cx="0" cy="502920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755" name="Line 91"/>
          <p:cNvSpPr>
            <a:spLocks noChangeShapeType="1"/>
          </p:cNvSpPr>
          <p:nvPr/>
        </p:nvSpPr>
        <p:spPr bwMode="auto">
          <a:xfrm>
            <a:off x="228600" y="2527300"/>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756" name="Line 92"/>
          <p:cNvSpPr>
            <a:spLocks noChangeShapeType="1"/>
          </p:cNvSpPr>
          <p:nvPr/>
        </p:nvSpPr>
        <p:spPr bwMode="auto">
          <a:xfrm>
            <a:off x="228600" y="2982913"/>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757" name="Line 93"/>
          <p:cNvSpPr>
            <a:spLocks noChangeShapeType="1"/>
          </p:cNvSpPr>
          <p:nvPr/>
        </p:nvSpPr>
        <p:spPr bwMode="auto">
          <a:xfrm>
            <a:off x="228600" y="3438525"/>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758" name="Line 94"/>
          <p:cNvSpPr>
            <a:spLocks noChangeShapeType="1"/>
          </p:cNvSpPr>
          <p:nvPr/>
        </p:nvSpPr>
        <p:spPr bwMode="auto">
          <a:xfrm>
            <a:off x="228600" y="3954463"/>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759" name="Line 95"/>
          <p:cNvSpPr>
            <a:spLocks noChangeShapeType="1"/>
          </p:cNvSpPr>
          <p:nvPr/>
        </p:nvSpPr>
        <p:spPr bwMode="auto">
          <a:xfrm>
            <a:off x="228600" y="4410075"/>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760" name="Line 96"/>
          <p:cNvSpPr>
            <a:spLocks noChangeShapeType="1"/>
          </p:cNvSpPr>
          <p:nvPr/>
        </p:nvSpPr>
        <p:spPr bwMode="auto">
          <a:xfrm>
            <a:off x="228600" y="4865688"/>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761" name="Line 97"/>
          <p:cNvSpPr>
            <a:spLocks noChangeShapeType="1"/>
          </p:cNvSpPr>
          <p:nvPr/>
        </p:nvSpPr>
        <p:spPr bwMode="auto">
          <a:xfrm>
            <a:off x="228600" y="5321300"/>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762" name="Line 98"/>
          <p:cNvSpPr>
            <a:spLocks noChangeShapeType="1"/>
          </p:cNvSpPr>
          <p:nvPr/>
        </p:nvSpPr>
        <p:spPr bwMode="auto">
          <a:xfrm>
            <a:off x="228600" y="5776913"/>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763" name="Line 99"/>
          <p:cNvSpPr>
            <a:spLocks noChangeShapeType="1"/>
          </p:cNvSpPr>
          <p:nvPr/>
        </p:nvSpPr>
        <p:spPr bwMode="auto">
          <a:xfrm>
            <a:off x="228600" y="6232525"/>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764" name="Text Box 100"/>
          <p:cNvSpPr txBox="1">
            <a:spLocks noChangeArrowheads="1"/>
          </p:cNvSpPr>
          <p:nvPr/>
        </p:nvSpPr>
        <p:spPr bwMode="auto">
          <a:xfrm>
            <a:off x="2133600" y="21336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69765" name="Text Box 101"/>
          <p:cNvSpPr txBox="1">
            <a:spLocks noChangeArrowheads="1"/>
          </p:cNvSpPr>
          <p:nvPr/>
        </p:nvSpPr>
        <p:spPr bwMode="auto">
          <a:xfrm>
            <a:off x="2133600" y="40386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69766" name="Text Box 102"/>
          <p:cNvSpPr txBox="1">
            <a:spLocks noChangeArrowheads="1"/>
          </p:cNvSpPr>
          <p:nvPr/>
        </p:nvSpPr>
        <p:spPr bwMode="auto">
          <a:xfrm>
            <a:off x="2133600" y="44958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69767" name="Text Box 103"/>
          <p:cNvSpPr txBox="1">
            <a:spLocks noChangeArrowheads="1"/>
          </p:cNvSpPr>
          <p:nvPr/>
        </p:nvSpPr>
        <p:spPr bwMode="auto">
          <a:xfrm>
            <a:off x="2133600" y="54102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69768" name="Text Box 104"/>
          <p:cNvSpPr txBox="1">
            <a:spLocks noChangeArrowheads="1"/>
          </p:cNvSpPr>
          <p:nvPr/>
        </p:nvSpPr>
        <p:spPr bwMode="auto">
          <a:xfrm>
            <a:off x="2133600" y="62484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69769" name="Text Box 105"/>
          <p:cNvSpPr txBox="1">
            <a:spLocks noChangeArrowheads="1"/>
          </p:cNvSpPr>
          <p:nvPr/>
        </p:nvSpPr>
        <p:spPr bwMode="auto">
          <a:xfrm>
            <a:off x="3200400" y="26670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69770" name="Text Box 106"/>
          <p:cNvSpPr txBox="1">
            <a:spLocks noChangeArrowheads="1"/>
          </p:cNvSpPr>
          <p:nvPr/>
        </p:nvSpPr>
        <p:spPr bwMode="auto">
          <a:xfrm>
            <a:off x="3200400" y="31242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69771" name="Text Box 107"/>
          <p:cNvSpPr txBox="1">
            <a:spLocks noChangeArrowheads="1"/>
          </p:cNvSpPr>
          <p:nvPr/>
        </p:nvSpPr>
        <p:spPr bwMode="auto">
          <a:xfrm>
            <a:off x="7924800" y="49530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69772" name="Text Box 108"/>
          <p:cNvSpPr txBox="1">
            <a:spLocks noChangeArrowheads="1"/>
          </p:cNvSpPr>
          <p:nvPr/>
        </p:nvSpPr>
        <p:spPr bwMode="auto">
          <a:xfrm>
            <a:off x="7924800" y="31242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69773" name="Text Box 109"/>
          <p:cNvSpPr txBox="1">
            <a:spLocks noChangeArrowheads="1"/>
          </p:cNvSpPr>
          <p:nvPr/>
        </p:nvSpPr>
        <p:spPr bwMode="auto">
          <a:xfrm>
            <a:off x="7924800" y="26670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69774" name="Text Box 110"/>
          <p:cNvSpPr txBox="1">
            <a:spLocks noChangeArrowheads="1"/>
          </p:cNvSpPr>
          <p:nvPr/>
        </p:nvSpPr>
        <p:spPr bwMode="auto">
          <a:xfrm>
            <a:off x="6781800" y="35814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69775" name="Text Box 111"/>
          <p:cNvSpPr txBox="1">
            <a:spLocks noChangeArrowheads="1"/>
          </p:cNvSpPr>
          <p:nvPr/>
        </p:nvSpPr>
        <p:spPr bwMode="auto">
          <a:xfrm>
            <a:off x="4419600" y="49530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69776" name="Text Box 112"/>
          <p:cNvSpPr txBox="1">
            <a:spLocks noChangeArrowheads="1"/>
          </p:cNvSpPr>
          <p:nvPr/>
        </p:nvSpPr>
        <p:spPr bwMode="auto">
          <a:xfrm>
            <a:off x="4419600" y="31242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69777" name="Text Box 113"/>
          <p:cNvSpPr txBox="1">
            <a:spLocks noChangeArrowheads="1"/>
          </p:cNvSpPr>
          <p:nvPr/>
        </p:nvSpPr>
        <p:spPr bwMode="auto">
          <a:xfrm>
            <a:off x="4419600" y="26670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69778" name="Text Box 114"/>
          <p:cNvSpPr txBox="1">
            <a:spLocks noChangeArrowheads="1"/>
          </p:cNvSpPr>
          <p:nvPr/>
        </p:nvSpPr>
        <p:spPr bwMode="auto">
          <a:xfrm>
            <a:off x="3200400" y="49530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69779" name="Text Box 115"/>
          <p:cNvSpPr txBox="1">
            <a:spLocks noChangeArrowheads="1"/>
          </p:cNvSpPr>
          <p:nvPr/>
        </p:nvSpPr>
        <p:spPr bwMode="auto">
          <a:xfrm>
            <a:off x="3200400" y="58674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69780" name="Text Box 116"/>
          <p:cNvSpPr txBox="1">
            <a:spLocks noChangeArrowheads="1"/>
          </p:cNvSpPr>
          <p:nvPr/>
        </p:nvSpPr>
        <p:spPr bwMode="auto">
          <a:xfrm>
            <a:off x="7924800" y="54102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69781" name="Text Box 117"/>
          <p:cNvSpPr txBox="1">
            <a:spLocks noChangeArrowheads="1"/>
          </p:cNvSpPr>
          <p:nvPr/>
        </p:nvSpPr>
        <p:spPr bwMode="auto">
          <a:xfrm>
            <a:off x="4419600" y="58674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69782" name="Text Box 118"/>
          <p:cNvSpPr txBox="1">
            <a:spLocks noChangeArrowheads="1"/>
          </p:cNvSpPr>
          <p:nvPr/>
        </p:nvSpPr>
        <p:spPr bwMode="auto">
          <a:xfrm>
            <a:off x="5638800" y="30480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69783" name="Text Box 119"/>
          <p:cNvSpPr txBox="1">
            <a:spLocks noChangeArrowheads="1"/>
          </p:cNvSpPr>
          <p:nvPr/>
        </p:nvSpPr>
        <p:spPr bwMode="auto">
          <a:xfrm>
            <a:off x="5638800" y="26670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69784" name="Text Box 120"/>
          <p:cNvSpPr txBox="1">
            <a:spLocks noChangeArrowheads="1"/>
          </p:cNvSpPr>
          <p:nvPr/>
        </p:nvSpPr>
        <p:spPr bwMode="auto">
          <a:xfrm>
            <a:off x="5638800" y="54102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69785" name="Text Box 121"/>
          <p:cNvSpPr txBox="1">
            <a:spLocks noChangeArrowheads="1"/>
          </p:cNvSpPr>
          <p:nvPr/>
        </p:nvSpPr>
        <p:spPr bwMode="auto">
          <a:xfrm>
            <a:off x="5638800" y="49530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69786" name="Text Box 122"/>
          <p:cNvSpPr txBox="1">
            <a:spLocks noChangeArrowheads="1"/>
          </p:cNvSpPr>
          <p:nvPr/>
        </p:nvSpPr>
        <p:spPr bwMode="auto">
          <a:xfrm>
            <a:off x="5638800" y="35814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69787" name="Text Box 123"/>
          <p:cNvSpPr txBox="1">
            <a:spLocks noChangeArrowheads="1"/>
          </p:cNvSpPr>
          <p:nvPr/>
        </p:nvSpPr>
        <p:spPr bwMode="auto">
          <a:xfrm>
            <a:off x="6781800" y="21336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69788" name="Text Box 124"/>
          <p:cNvSpPr txBox="1">
            <a:spLocks noChangeArrowheads="1"/>
          </p:cNvSpPr>
          <p:nvPr/>
        </p:nvSpPr>
        <p:spPr bwMode="auto">
          <a:xfrm>
            <a:off x="6781800" y="40386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69789" name="Text Box 125"/>
          <p:cNvSpPr txBox="1">
            <a:spLocks noChangeArrowheads="1"/>
          </p:cNvSpPr>
          <p:nvPr/>
        </p:nvSpPr>
        <p:spPr bwMode="auto">
          <a:xfrm>
            <a:off x="7924800" y="44958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69790" name="Text Box 126"/>
          <p:cNvSpPr txBox="1">
            <a:spLocks noChangeArrowheads="1"/>
          </p:cNvSpPr>
          <p:nvPr/>
        </p:nvSpPr>
        <p:spPr bwMode="auto">
          <a:xfrm>
            <a:off x="6781800" y="62484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69791" name="Text Box 127"/>
          <p:cNvSpPr txBox="1">
            <a:spLocks noChangeArrowheads="1"/>
          </p:cNvSpPr>
          <p:nvPr/>
        </p:nvSpPr>
        <p:spPr bwMode="auto">
          <a:xfrm>
            <a:off x="5638800" y="21336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69792" name="Text Box 128"/>
          <p:cNvSpPr txBox="1">
            <a:spLocks noChangeArrowheads="1"/>
          </p:cNvSpPr>
          <p:nvPr/>
        </p:nvSpPr>
        <p:spPr bwMode="auto">
          <a:xfrm>
            <a:off x="5638800" y="621665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69793" name="Text Box 129"/>
          <p:cNvSpPr txBox="1">
            <a:spLocks noChangeArrowheads="1"/>
          </p:cNvSpPr>
          <p:nvPr/>
        </p:nvSpPr>
        <p:spPr bwMode="auto">
          <a:xfrm>
            <a:off x="6781800" y="49530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69794" name="Text Box 130"/>
          <p:cNvSpPr txBox="1">
            <a:spLocks noChangeArrowheads="1"/>
          </p:cNvSpPr>
          <p:nvPr/>
        </p:nvSpPr>
        <p:spPr bwMode="auto">
          <a:xfrm>
            <a:off x="6781800" y="44958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69795" name="Text Box 131"/>
          <p:cNvSpPr txBox="1">
            <a:spLocks noChangeArrowheads="1"/>
          </p:cNvSpPr>
          <p:nvPr/>
        </p:nvSpPr>
        <p:spPr bwMode="auto">
          <a:xfrm>
            <a:off x="6781800" y="30480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69796" name="Text Box 132"/>
          <p:cNvSpPr txBox="1">
            <a:spLocks noChangeArrowheads="1"/>
          </p:cNvSpPr>
          <p:nvPr/>
        </p:nvSpPr>
        <p:spPr bwMode="auto">
          <a:xfrm>
            <a:off x="6781800" y="26670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69797" name="Text Box 133"/>
          <p:cNvSpPr txBox="1">
            <a:spLocks noChangeArrowheads="1"/>
          </p:cNvSpPr>
          <p:nvPr/>
        </p:nvSpPr>
        <p:spPr bwMode="auto">
          <a:xfrm>
            <a:off x="5638800" y="58674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69798" name="Text Box 134"/>
          <p:cNvSpPr txBox="1">
            <a:spLocks noChangeArrowheads="1"/>
          </p:cNvSpPr>
          <p:nvPr/>
        </p:nvSpPr>
        <p:spPr bwMode="auto">
          <a:xfrm>
            <a:off x="5638800" y="40386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69799" name="Text Box 135"/>
          <p:cNvSpPr txBox="1">
            <a:spLocks noChangeArrowheads="1"/>
          </p:cNvSpPr>
          <p:nvPr/>
        </p:nvSpPr>
        <p:spPr bwMode="auto">
          <a:xfrm>
            <a:off x="4419600" y="54102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69800" name="Text Box 136"/>
          <p:cNvSpPr txBox="1">
            <a:spLocks noChangeArrowheads="1"/>
          </p:cNvSpPr>
          <p:nvPr/>
        </p:nvSpPr>
        <p:spPr bwMode="auto">
          <a:xfrm>
            <a:off x="4419600" y="35814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69801" name="Text Box 137"/>
          <p:cNvSpPr txBox="1">
            <a:spLocks noChangeArrowheads="1"/>
          </p:cNvSpPr>
          <p:nvPr/>
        </p:nvSpPr>
        <p:spPr bwMode="auto">
          <a:xfrm>
            <a:off x="2133600" y="26670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69802" name="Text Box 138"/>
          <p:cNvSpPr txBox="1">
            <a:spLocks noChangeArrowheads="1"/>
          </p:cNvSpPr>
          <p:nvPr/>
        </p:nvSpPr>
        <p:spPr bwMode="auto">
          <a:xfrm>
            <a:off x="3200400" y="35814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69803" name="Text Box 139"/>
          <p:cNvSpPr txBox="1">
            <a:spLocks noChangeArrowheads="1"/>
          </p:cNvSpPr>
          <p:nvPr/>
        </p:nvSpPr>
        <p:spPr bwMode="auto">
          <a:xfrm>
            <a:off x="7924800" y="21336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69804" name="Text Box 140"/>
          <p:cNvSpPr txBox="1">
            <a:spLocks noChangeArrowheads="1"/>
          </p:cNvSpPr>
          <p:nvPr/>
        </p:nvSpPr>
        <p:spPr bwMode="auto">
          <a:xfrm>
            <a:off x="6781800" y="58674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69805" name="Text Box 141"/>
          <p:cNvSpPr txBox="1">
            <a:spLocks noChangeArrowheads="1"/>
          </p:cNvSpPr>
          <p:nvPr/>
        </p:nvSpPr>
        <p:spPr bwMode="auto">
          <a:xfrm>
            <a:off x="5638800" y="44958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69806" name="Text Box 142"/>
          <p:cNvSpPr txBox="1">
            <a:spLocks noChangeArrowheads="1"/>
          </p:cNvSpPr>
          <p:nvPr/>
        </p:nvSpPr>
        <p:spPr bwMode="auto">
          <a:xfrm>
            <a:off x="4419600" y="62484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69807" name="Text Box 143"/>
          <p:cNvSpPr txBox="1">
            <a:spLocks noChangeArrowheads="1"/>
          </p:cNvSpPr>
          <p:nvPr/>
        </p:nvSpPr>
        <p:spPr bwMode="auto">
          <a:xfrm>
            <a:off x="4419600" y="40386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69808" name="Text Box 144"/>
          <p:cNvSpPr txBox="1">
            <a:spLocks noChangeArrowheads="1"/>
          </p:cNvSpPr>
          <p:nvPr/>
        </p:nvSpPr>
        <p:spPr bwMode="auto">
          <a:xfrm>
            <a:off x="4419600" y="21336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69809" name="Text Box 145"/>
          <p:cNvSpPr txBox="1">
            <a:spLocks noChangeArrowheads="1"/>
          </p:cNvSpPr>
          <p:nvPr/>
        </p:nvSpPr>
        <p:spPr bwMode="auto">
          <a:xfrm>
            <a:off x="3200400" y="62484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69810" name="Text Box 146"/>
          <p:cNvSpPr txBox="1">
            <a:spLocks noChangeArrowheads="1"/>
          </p:cNvSpPr>
          <p:nvPr/>
        </p:nvSpPr>
        <p:spPr bwMode="auto">
          <a:xfrm>
            <a:off x="3200400" y="54102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69811" name="Text Box 147"/>
          <p:cNvSpPr txBox="1">
            <a:spLocks noChangeArrowheads="1"/>
          </p:cNvSpPr>
          <p:nvPr/>
        </p:nvSpPr>
        <p:spPr bwMode="auto">
          <a:xfrm>
            <a:off x="3200400" y="21336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69812" name="Text Box 148"/>
          <p:cNvSpPr txBox="1">
            <a:spLocks noChangeArrowheads="1"/>
          </p:cNvSpPr>
          <p:nvPr/>
        </p:nvSpPr>
        <p:spPr bwMode="auto">
          <a:xfrm>
            <a:off x="2133600" y="49530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69813" name="Text Box 149"/>
          <p:cNvSpPr txBox="1">
            <a:spLocks noChangeArrowheads="1"/>
          </p:cNvSpPr>
          <p:nvPr/>
        </p:nvSpPr>
        <p:spPr bwMode="auto">
          <a:xfrm>
            <a:off x="2133600" y="31242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69814" name="Text Box 150"/>
          <p:cNvSpPr txBox="1">
            <a:spLocks noChangeArrowheads="1"/>
          </p:cNvSpPr>
          <p:nvPr/>
        </p:nvSpPr>
        <p:spPr bwMode="auto">
          <a:xfrm>
            <a:off x="2133600" y="35814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5</a:t>
            </a:r>
          </a:p>
        </p:txBody>
      </p:sp>
      <p:sp>
        <p:nvSpPr>
          <p:cNvPr id="369815" name="Text Box 151"/>
          <p:cNvSpPr txBox="1">
            <a:spLocks noChangeArrowheads="1"/>
          </p:cNvSpPr>
          <p:nvPr/>
        </p:nvSpPr>
        <p:spPr bwMode="auto">
          <a:xfrm>
            <a:off x="7924800" y="5867400"/>
            <a:ext cx="533400" cy="3365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5</a:t>
            </a:r>
          </a:p>
        </p:txBody>
      </p:sp>
      <p:sp>
        <p:nvSpPr>
          <p:cNvPr id="369816" name="Text Box 152"/>
          <p:cNvSpPr txBox="1">
            <a:spLocks noChangeArrowheads="1"/>
          </p:cNvSpPr>
          <p:nvPr/>
        </p:nvSpPr>
        <p:spPr bwMode="auto">
          <a:xfrm>
            <a:off x="7924800" y="62484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5</a:t>
            </a:r>
          </a:p>
        </p:txBody>
      </p:sp>
      <p:sp>
        <p:nvSpPr>
          <p:cNvPr id="369817" name="Text Box 153"/>
          <p:cNvSpPr txBox="1">
            <a:spLocks noChangeArrowheads="1"/>
          </p:cNvSpPr>
          <p:nvPr/>
        </p:nvSpPr>
        <p:spPr bwMode="auto">
          <a:xfrm>
            <a:off x="6781800" y="54102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5</a:t>
            </a:r>
          </a:p>
        </p:txBody>
      </p:sp>
      <p:sp>
        <p:nvSpPr>
          <p:cNvPr id="369818" name="Text Box 154"/>
          <p:cNvSpPr txBox="1">
            <a:spLocks noChangeArrowheads="1"/>
          </p:cNvSpPr>
          <p:nvPr/>
        </p:nvSpPr>
        <p:spPr bwMode="auto">
          <a:xfrm>
            <a:off x="4419600" y="44958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5</a:t>
            </a:r>
          </a:p>
        </p:txBody>
      </p:sp>
      <p:sp>
        <p:nvSpPr>
          <p:cNvPr id="369819" name="Text Box 155"/>
          <p:cNvSpPr txBox="1">
            <a:spLocks noChangeArrowheads="1"/>
          </p:cNvSpPr>
          <p:nvPr/>
        </p:nvSpPr>
        <p:spPr bwMode="auto">
          <a:xfrm>
            <a:off x="3200400" y="44958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5</a:t>
            </a:r>
          </a:p>
        </p:txBody>
      </p:sp>
      <p:sp>
        <p:nvSpPr>
          <p:cNvPr id="369820" name="Text Box 156"/>
          <p:cNvSpPr txBox="1">
            <a:spLocks noChangeArrowheads="1"/>
          </p:cNvSpPr>
          <p:nvPr/>
        </p:nvSpPr>
        <p:spPr bwMode="auto">
          <a:xfrm>
            <a:off x="3200400" y="3962400"/>
            <a:ext cx="533400" cy="3365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5</a:t>
            </a:r>
          </a:p>
        </p:txBody>
      </p:sp>
      <p:sp>
        <p:nvSpPr>
          <p:cNvPr id="369821" name="Text Box 157"/>
          <p:cNvSpPr txBox="1">
            <a:spLocks noChangeArrowheads="1"/>
          </p:cNvSpPr>
          <p:nvPr/>
        </p:nvSpPr>
        <p:spPr bwMode="auto">
          <a:xfrm>
            <a:off x="2133600" y="58674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6</a:t>
            </a:r>
          </a:p>
        </p:txBody>
      </p:sp>
      <p:sp>
        <p:nvSpPr>
          <p:cNvPr id="369822" name="Text Box 158"/>
          <p:cNvSpPr txBox="1">
            <a:spLocks noChangeArrowheads="1"/>
          </p:cNvSpPr>
          <p:nvPr/>
        </p:nvSpPr>
        <p:spPr bwMode="auto">
          <a:xfrm>
            <a:off x="7924800" y="40386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6</a:t>
            </a:r>
          </a:p>
        </p:txBody>
      </p:sp>
      <p:sp>
        <p:nvSpPr>
          <p:cNvPr id="369823" name="Text Box 159"/>
          <p:cNvSpPr txBox="1">
            <a:spLocks noChangeArrowheads="1"/>
          </p:cNvSpPr>
          <p:nvPr/>
        </p:nvSpPr>
        <p:spPr bwMode="auto">
          <a:xfrm>
            <a:off x="7924800" y="35052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5</a:t>
            </a:r>
          </a:p>
        </p:txBody>
      </p:sp>
      <p:sp>
        <p:nvSpPr>
          <p:cNvPr id="369824" name="Rectangle 160"/>
          <p:cNvSpPr>
            <a:spLocks noChangeArrowheads="1"/>
          </p:cNvSpPr>
          <p:nvPr/>
        </p:nvSpPr>
        <p:spPr bwMode="auto">
          <a:xfrm>
            <a:off x="4113213" y="1525588"/>
            <a:ext cx="1298575" cy="5027612"/>
          </a:xfrm>
          <a:prstGeom prst="rect">
            <a:avLst/>
          </a:prstGeom>
          <a:noFill/>
          <a:ln w="88900" cmpd="tri">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2"/>
          <p:cNvSpPr>
            <a:spLocks noGrp="1"/>
          </p:cNvSpPr>
          <p:nvPr>
            <p:ph type="sldNum" sz="quarter" idx="10"/>
          </p:nvPr>
        </p:nvSpPr>
        <p:spPr/>
        <p:txBody>
          <a:bodyPr/>
          <a:lstStyle/>
          <a:p>
            <a:fld id="{ACAE9F19-F67A-4D92-A114-9174F27D93AC}" type="slidenum">
              <a:rPr lang="en-US" altLang="en-US"/>
              <a:pPr/>
              <a:t>45</a:t>
            </a:fld>
            <a:endParaRPr lang="en-US" altLang="en-US" sz="1400">
              <a:latin typeface="Times New Roman" pitchFamily="18" charset="0"/>
            </a:endParaRPr>
          </a:p>
        </p:txBody>
      </p:sp>
      <p:sp>
        <p:nvSpPr>
          <p:cNvPr id="333826" name="Rectangle 2"/>
          <p:cNvSpPr>
            <a:spLocks noGrp="1" noChangeArrowheads="1"/>
          </p:cNvSpPr>
          <p:nvPr>
            <p:ph type="title"/>
          </p:nvPr>
        </p:nvSpPr>
        <p:spPr/>
        <p:txBody>
          <a:bodyPr/>
          <a:lstStyle/>
          <a:p>
            <a:r>
              <a:rPr lang="en-US" altLang="en-US"/>
              <a:t>Distributor Storage with</a:t>
            </a:r>
            <a:br>
              <a:rPr lang="en-US" altLang="en-US"/>
            </a:br>
            <a:r>
              <a:rPr lang="en-US" altLang="en-US"/>
              <a:t>Carrier Delivery</a:t>
            </a:r>
          </a:p>
        </p:txBody>
      </p:sp>
      <p:sp>
        <p:nvSpPr>
          <p:cNvPr id="333827" name="Oval 3"/>
          <p:cNvSpPr>
            <a:spLocks noChangeArrowheads="1"/>
          </p:cNvSpPr>
          <p:nvPr/>
        </p:nvSpPr>
        <p:spPr bwMode="auto">
          <a:xfrm>
            <a:off x="609600" y="2057400"/>
            <a:ext cx="762000" cy="4572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3828" name="Oval 4"/>
          <p:cNvSpPr>
            <a:spLocks noChangeArrowheads="1"/>
          </p:cNvSpPr>
          <p:nvPr/>
        </p:nvSpPr>
        <p:spPr bwMode="auto">
          <a:xfrm>
            <a:off x="5943600" y="2057400"/>
            <a:ext cx="762000" cy="4572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3829" name="Oval 5"/>
          <p:cNvSpPr>
            <a:spLocks noChangeArrowheads="1"/>
          </p:cNvSpPr>
          <p:nvPr/>
        </p:nvSpPr>
        <p:spPr bwMode="auto">
          <a:xfrm>
            <a:off x="4876800" y="2057400"/>
            <a:ext cx="762000" cy="4572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3830" name="Oval 6"/>
          <p:cNvSpPr>
            <a:spLocks noChangeArrowheads="1"/>
          </p:cNvSpPr>
          <p:nvPr/>
        </p:nvSpPr>
        <p:spPr bwMode="auto">
          <a:xfrm>
            <a:off x="3886200" y="2057400"/>
            <a:ext cx="762000" cy="4572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3831" name="Oval 7"/>
          <p:cNvSpPr>
            <a:spLocks noChangeArrowheads="1"/>
          </p:cNvSpPr>
          <p:nvPr/>
        </p:nvSpPr>
        <p:spPr bwMode="auto">
          <a:xfrm>
            <a:off x="2819400" y="2057400"/>
            <a:ext cx="762000" cy="4572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3832" name="Oval 8"/>
          <p:cNvSpPr>
            <a:spLocks noChangeArrowheads="1"/>
          </p:cNvSpPr>
          <p:nvPr/>
        </p:nvSpPr>
        <p:spPr bwMode="auto">
          <a:xfrm>
            <a:off x="1752600" y="2057400"/>
            <a:ext cx="762000" cy="4572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3833" name="Text Box 9"/>
          <p:cNvSpPr txBox="1">
            <a:spLocks noChangeArrowheads="1"/>
          </p:cNvSpPr>
          <p:nvPr/>
        </p:nvSpPr>
        <p:spPr bwMode="auto">
          <a:xfrm>
            <a:off x="7010400" y="2041525"/>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i="1"/>
              <a:t>Factories</a:t>
            </a:r>
          </a:p>
        </p:txBody>
      </p:sp>
      <p:sp>
        <p:nvSpPr>
          <p:cNvPr id="333836" name="Text Box 12"/>
          <p:cNvSpPr txBox="1">
            <a:spLocks noChangeArrowheads="1"/>
          </p:cNvSpPr>
          <p:nvPr/>
        </p:nvSpPr>
        <p:spPr bwMode="auto">
          <a:xfrm>
            <a:off x="7162800" y="4876800"/>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i="1"/>
              <a:t>Customers</a:t>
            </a:r>
          </a:p>
        </p:txBody>
      </p:sp>
      <p:sp>
        <p:nvSpPr>
          <p:cNvPr id="333837" name="Oval 13"/>
          <p:cNvSpPr>
            <a:spLocks noChangeArrowheads="1"/>
          </p:cNvSpPr>
          <p:nvPr/>
        </p:nvSpPr>
        <p:spPr bwMode="auto">
          <a:xfrm>
            <a:off x="1066800" y="4876800"/>
            <a:ext cx="1752600" cy="6096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3838" name="Oval 14"/>
          <p:cNvSpPr>
            <a:spLocks noChangeArrowheads="1"/>
          </p:cNvSpPr>
          <p:nvPr/>
        </p:nvSpPr>
        <p:spPr bwMode="auto">
          <a:xfrm>
            <a:off x="5105400" y="4876800"/>
            <a:ext cx="1752600" cy="6096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3839" name="Oval 15"/>
          <p:cNvSpPr>
            <a:spLocks noChangeArrowheads="1"/>
          </p:cNvSpPr>
          <p:nvPr/>
        </p:nvSpPr>
        <p:spPr bwMode="auto">
          <a:xfrm>
            <a:off x="3124200" y="4876800"/>
            <a:ext cx="1752600" cy="6096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3840" name="Line 16"/>
          <p:cNvSpPr>
            <a:spLocks noChangeShapeType="1"/>
          </p:cNvSpPr>
          <p:nvPr/>
        </p:nvSpPr>
        <p:spPr bwMode="auto">
          <a:xfrm>
            <a:off x="1219200" y="2514600"/>
            <a:ext cx="2438400" cy="1371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3841" name="Line 17"/>
          <p:cNvSpPr>
            <a:spLocks noChangeShapeType="1"/>
          </p:cNvSpPr>
          <p:nvPr/>
        </p:nvSpPr>
        <p:spPr bwMode="auto">
          <a:xfrm>
            <a:off x="2209800" y="2514600"/>
            <a:ext cx="1600200" cy="1295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3842" name="Line 18"/>
          <p:cNvSpPr>
            <a:spLocks noChangeShapeType="1"/>
          </p:cNvSpPr>
          <p:nvPr/>
        </p:nvSpPr>
        <p:spPr bwMode="auto">
          <a:xfrm>
            <a:off x="3352800" y="2514600"/>
            <a:ext cx="533400" cy="1143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3843" name="Line 19"/>
          <p:cNvSpPr>
            <a:spLocks noChangeShapeType="1"/>
          </p:cNvSpPr>
          <p:nvPr/>
        </p:nvSpPr>
        <p:spPr bwMode="auto">
          <a:xfrm flipH="1">
            <a:off x="4267200" y="2514600"/>
            <a:ext cx="1905000" cy="1219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3844" name="Line 20"/>
          <p:cNvSpPr>
            <a:spLocks noChangeShapeType="1"/>
          </p:cNvSpPr>
          <p:nvPr/>
        </p:nvSpPr>
        <p:spPr bwMode="auto">
          <a:xfrm flipH="1">
            <a:off x="4191000" y="2514600"/>
            <a:ext cx="990600" cy="1143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3845" name="Line 21"/>
          <p:cNvSpPr>
            <a:spLocks noChangeShapeType="1"/>
          </p:cNvSpPr>
          <p:nvPr/>
        </p:nvSpPr>
        <p:spPr bwMode="auto">
          <a:xfrm flipH="1">
            <a:off x="4038600" y="2514600"/>
            <a:ext cx="152400" cy="1219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3849" name="Line 25"/>
          <p:cNvSpPr>
            <a:spLocks noChangeShapeType="1"/>
          </p:cNvSpPr>
          <p:nvPr/>
        </p:nvSpPr>
        <p:spPr bwMode="auto">
          <a:xfrm flipH="1" flipV="1">
            <a:off x="4267200" y="4114800"/>
            <a:ext cx="1143000" cy="83820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3851" name="Line 27"/>
          <p:cNvSpPr>
            <a:spLocks noChangeShapeType="1"/>
          </p:cNvSpPr>
          <p:nvPr/>
        </p:nvSpPr>
        <p:spPr bwMode="auto">
          <a:xfrm>
            <a:off x="4038600" y="5943600"/>
            <a:ext cx="1828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3852" name="Line 28"/>
          <p:cNvSpPr>
            <a:spLocks noChangeShapeType="1"/>
          </p:cNvSpPr>
          <p:nvPr/>
        </p:nvSpPr>
        <p:spPr bwMode="auto">
          <a:xfrm>
            <a:off x="4038600" y="6248400"/>
            <a:ext cx="1828800" cy="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3853" name="Text Box 29"/>
          <p:cNvSpPr txBox="1">
            <a:spLocks noChangeArrowheads="1"/>
          </p:cNvSpPr>
          <p:nvPr/>
        </p:nvSpPr>
        <p:spPr bwMode="auto">
          <a:xfrm>
            <a:off x="6172200" y="5715000"/>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Product Flow</a:t>
            </a:r>
          </a:p>
        </p:txBody>
      </p:sp>
      <p:sp>
        <p:nvSpPr>
          <p:cNvPr id="333854" name="Text Box 30"/>
          <p:cNvSpPr txBox="1">
            <a:spLocks noChangeArrowheads="1"/>
          </p:cNvSpPr>
          <p:nvPr/>
        </p:nvSpPr>
        <p:spPr bwMode="auto">
          <a:xfrm>
            <a:off x="6172200" y="6019800"/>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Information Flow</a:t>
            </a:r>
          </a:p>
        </p:txBody>
      </p:sp>
      <p:sp>
        <p:nvSpPr>
          <p:cNvPr id="333857" name="Oval 33"/>
          <p:cNvSpPr>
            <a:spLocks noChangeArrowheads="1"/>
          </p:cNvSpPr>
          <p:nvPr/>
        </p:nvSpPr>
        <p:spPr bwMode="auto">
          <a:xfrm>
            <a:off x="3657600" y="3733800"/>
            <a:ext cx="685800" cy="3048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3858" name="Line 34"/>
          <p:cNvSpPr>
            <a:spLocks noChangeShapeType="1"/>
          </p:cNvSpPr>
          <p:nvPr/>
        </p:nvSpPr>
        <p:spPr bwMode="auto">
          <a:xfrm flipV="1">
            <a:off x="3810000" y="4114800"/>
            <a:ext cx="76200" cy="68580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3859" name="Line 35"/>
          <p:cNvSpPr>
            <a:spLocks noChangeShapeType="1"/>
          </p:cNvSpPr>
          <p:nvPr/>
        </p:nvSpPr>
        <p:spPr bwMode="auto">
          <a:xfrm flipV="1">
            <a:off x="2057400" y="3962400"/>
            <a:ext cx="1600200" cy="83820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3860" name="Line 36"/>
          <p:cNvSpPr>
            <a:spLocks noChangeShapeType="1"/>
          </p:cNvSpPr>
          <p:nvPr/>
        </p:nvSpPr>
        <p:spPr bwMode="auto">
          <a:xfrm flipH="1">
            <a:off x="2362200" y="4038600"/>
            <a:ext cx="1371600" cy="838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3861" name="Line 37"/>
          <p:cNvSpPr>
            <a:spLocks noChangeShapeType="1"/>
          </p:cNvSpPr>
          <p:nvPr/>
        </p:nvSpPr>
        <p:spPr bwMode="auto">
          <a:xfrm flipH="1">
            <a:off x="4038600" y="4038600"/>
            <a:ext cx="0" cy="762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3862" name="Line 38"/>
          <p:cNvSpPr>
            <a:spLocks noChangeShapeType="1"/>
          </p:cNvSpPr>
          <p:nvPr/>
        </p:nvSpPr>
        <p:spPr bwMode="auto">
          <a:xfrm>
            <a:off x="4267200" y="3962400"/>
            <a:ext cx="1600200" cy="838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3863" name="Text Box 39"/>
          <p:cNvSpPr txBox="1">
            <a:spLocks noChangeArrowheads="1"/>
          </p:cNvSpPr>
          <p:nvPr/>
        </p:nvSpPr>
        <p:spPr bwMode="auto">
          <a:xfrm>
            <a:off x="5638800" y="3505200"/>
            <a:ext cx="2743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i="1"/>
              <a:t>Warehouse Storage by Distributor/Retailer</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lide Number Placeholder 3"/>
          <p:cNvSpPr>
            <a:spLocks noGrp="1"/>
          </p:cNvSpPr>
          <p:nvPr>
            <p:ph type="sldNum" sz="quarter" idx="10"/>
          </p:nvPr>
        </p:nvSpPr>
        <p:spPr/>
        <p:txBody>
          <a:bodyPr/>
          <a:lstStyle/>
          <a:p>
            <a:fld id="{486770A8-1944-4F81-A4C1-A358207E5238}" type="slidenum">
              <a:rPr lang="en-US" altLang="en-US"/>
              <a:pPr/>
              <a:t>46</a:t>
            </a:fld>
            <a:endParaRPr lang="en-US" altLang="en-US" sz="1400">
              <a:latin typeface="Times New Roman" pitchFamily="18" charset="0"/>
            </a:endParaRPr>
          </a:p>
        </p:txBody>
      </p:sp>
      <p:sp>
        <p:nvSpPr>
          <p:cNvPr id="371714" name="Rectangle 2"/>
          <p:cNvSpPr>
            <a:spLocks noGrp="1" noChangeArrowheads="1"/>
          </p:cNvSpPr>
          <p:nvPr>
            <p:ph type="title"/>
          </p:nvPr>
        </p:nvSpPr>
        <p:spPr>
          <a:xfrm>
            <a:off x="381000" y="266700"/>
            <a:ext cx="8382000" cy="1104900"/>
          </a:xfrm>
        </p:spPr>
        <p:txBody>
          <a:bodyPr/>
          <a:lstStyle/>
          <a:p>
            <a:r>
              <a:rPr lang="en-US" altLang="en-US"/>
              <a:t>Comparative Performance of Delivery Network Designs</a:t>
            </a:r>
          </a:p>
        </p:txBody>
      </p:sp>
      <p:sp>
        <p:nvSpPr>
          <p:cNvPr id="371715" name="Rectangle 3"/>
          <p:cNvSpPr>
            <a:spLocks noChangeArrowheads="1"/>
          </p:cNvSpPr>
          <p:nvPr/>
        </p:nvSpPr>
        <p:spPr bwMode="auto">
          <a:xfrm>
            <a:off x="7572375" y="6232525"/>
            <a:ext cx="12223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16" name="Rectangle 4"/>
          <p:cNvSpPr>
            <a:spLocks noChangeArrowheads="1"/>
          </p:cNvSpPr>
          <p:nvPr/>
        </p:nvSpPr>
        <p:spPr bwMode="auto">
          <a:xfrm>
            <a:off x="6511925" y="6249988"/>
            <a:ext cx="106045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17" name="Rectangle 5"/>
          <p:cNvSpPr>
            <a:spLocks noChangeArrowheads="1"/>
          </p:cNvSpPr>
          <p:nvPr/>
        </p:nvSpPr>
        <p:spPr bwMode="auto">
          <a:xfrm>
            <a:off x="5370513" y="6249988"/>
            <a:ext cx="1141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18" name="Rectangle 6"/>
          <p:cNvSpPr>
            <a:spLocks noChangeArrowheads="1"/>
          </p:cNvSpPr>
          <p:nvPr/>
        </p:nvSpPr>
        <p:spPr bwMode="auto">
          <a:xfrm>
            <a:off x="4148138" y="6232525"/>
            <a:ext cx="12223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19" name="Rectangle 7"/>
          <p:cNvSpPr>
            <a:spLocks noChangeArrowheads="1"/>
          </p:cNvSpPr>
          <p:nvPr/>
        </p:nvSpPr>
        <p:spPr bwMode="auto">
          <a:xfrm>
            <a:off x="2924175" y="6232525"/>
            <a:ext cx="1223963"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20" name="Rectangle 8"/>
          <p:cNvSpPr>
            <a:spLocks noChangeArrowheads="1"/>
          </p:cNvSpPr>
          <p:nvPr/>
        </p:nvSpPr>
        <p:spPr bwMode="auto">
          <a:xfrm>
            <a:off x="1946275" y="6249988"/>
            <a:ext cx="9779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21" name="Rectangle 9"/>
          <p:cNvSpPr>
            <a:spLocks noChangeArrowheads="1"/>
          </p:cNvSpPr>
          <p:nvPr/>
        </p:nvSpPr>
        <p:spPr bwMode="auto">
          <a:xfrm>
            <a:off x="228600" y="6232525"/>
            <a:ext cx="17176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Information</a:t>
            </a:r>
            <a:endParaRPr lang="en-US" altLang="en-US" sz="1200" b="1"/>
          </a:p>
        </p:txBody>
      </p:sp>
      <p:sp>
        <p:nvSpPr>
          <p:cNvPr id="371722" name="Rectangle 10"/>
          <p:cNvSpPr>
            <a:spLocks noChangeArrowheads="1"/>
          </p:cNvSpPr>
          <p:nvPr/>
        </p:nvSpPr>
        <p:spPr bwMode="auto">
          <a:xfrm>
            <a:off x="7572375" y="5776913"/>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23" name="Rectangle 11"/>
          <p:cNvSpPr>
            <a:spLocks noChangeArrowheads="1"/>
          </p:cNvSpPr>
          <p:nvPr/>
        </p:nvSpPr>
        <p:spPr bwMode="auto">
          <a:xfrm>
            <a:off x="6511925" y="5776913"/>
            <a:ext cx="106045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24" name="Rectangle 12"/>
          <p:cNvSpPr>
            <a:spLocks noChangeArrowheads="1"/>
          </p:cNvSpPr>
          <p:nvPr/>
        </p:nvSpPr>
        <p:spPr bwMode="auto">
          <a:xfrm>
            <a:off x="5370513" y="5776913"/>
            <a:ext cx="1141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25" name="Rectangle 13"/>
          <p:cNvSpPr>
            <a:spLocks noChangeArrowheads="1"/>
          </p:cNvSpPr>
          <p:nvPr/>
        </p:nvSpPr>
        <p:spPr bwMode="auto">
          <a:xfrm>
            <a:off x="4148138" y="5776913"/>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26" name="Rectangle 14"/>
          <p:cNvSpPr>
            <a:spLocks noChangeArrowheads="1"/>
          </p:cNvSpPr>
          <p:nvPr/>
        </p:nvSpPr>
        <p:spPr bwMode="auto">
          <a:xfrm>
            <a:off x="2924175" y="5776913"/>
            <a:ext cx="1223963"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27" name="Rectangle 15"/>
          <p:cNvSpPr>
            <a:spLocks noChangeArrowheads="1"/>
          </p:cNvSpPr>
          <p:nvPr/>
        </p:nvSpPr>
        <p:spPr bwMode="auto">
          <a:xfrm>
            <a:off x="1946275" y="5776913"/>
            <a:ext cx="9779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28" name="Rectangle 16"/>
          <p:cNvSpPr>
            <a:spLocks noChangeArrowheads="1"/>
          </p:cNvSpPr>
          <p:nvPr/>
        </p:nvSpPr>
        <p:spPr bwMode="auto">
          <a:xfrm>
            <a:off x="228600" y="5868988"/>
            <a:ext cx="17176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spcBef>
                <a:spcPct val="0"/>
              </a:spcBef>
              <a:buClrTx/>
              <a:buSzTx/>
              <a:buFontTx/>
              <a:buNone/>
            </a:pPr>
            <a:r>
              <a:rPr lang="en-US" altLang="en-US" sz="1200" b="1">
                <a:cs typeface="Times New Roman" pitchFamily="18" charset="0"/>
              </a:rPr>
              <a:t>Facility &amp; Handling</a:t>
            </a:r>
            <a:endParaRPr lang="en-US" altLang="en-US" sz="1200" b="1"/>
          </a:p>
        </p:txBody>
      </p:sp>
      <p:sp>
        <p:nvSpPr>
          <p:cNvPr id="371729" name="Rectangle 17"/>
          <p:cNvSpPr>
            <a:spLocks noChangeArrowheads="1"/>
          </p:cNvSpPr>
          <p:nvPr/>
        </p:nvSpPr>
        <p:spPr bwMode="auto">
          <a:xfrm>
            <a:off x="7572375" y="5321300"/>
            <a:ext cx="12223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30" name="Rectangle 18"/>
          <p:cNvSpPr>
            <a:spLocks noChangeArrowheads="1"/>
          </p:cNvSpPr>
          <p:nvPr/>
        </p:nvSpPr>
        <p:spPr bwMode="auto">
          <a:xfrm>
            <a:off x="6511925" y="5321300"/>
            <a:ext cx="106045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31" name="Rectangle 19"/>
          <p:cNvSpPr>
            <a:spLocks noChangeArrowheads="1"/>
          </p:cNvSpPr>
          <p:nvPr/>
        </p:nvSpPr>
        <p:spPr bwMode="auto">
          <a:xfrm>
            <a:off x="5370513" y="5321300"/>
            <a:ext cx="1141412"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32" name="Rectangle 20"/>
          <p:cNvSpPr>
            <a:spLocks noChangeArrowheads="1"/>
          </p:cNvSpPr>
          <p:nvPr/>
        </p:nvSpPr>
        <p:spPr bwMode="auto">
          <a:xfrm>
            <a:off x="4148138" y="5321300"/>
            <a:ext cx="12223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33" name="Rectangle 21"/>
          <p:cNvSpPr>
            <a:spLocks noChangeArrowheads="1"/>
          </p:cNvSpPr>
          <p:nvPr/>
        </p:nvSpPr>
        <p:spPr bwMode="auto">
          <a:xfrm>
            <a:off x="2924175" y="5321300"/>
            <a:ext cx="1223963"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34" name="Rectangle 22"/>
          <p:cNvSpPr>
            <a:spLocks noChangeArrowheads="1"/>
          </p:cNvSpPr>
          <p:nvPr/>
        </p:nvSpPr>
        <p:spPr bwMode="auto">
          <a:xfrm>
            <a:off x="1946275" y="5321300"/>
            <a:ext cx="9779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35" name="Rectangle 23"/>
          <p:cNvSpPr>
            <a:spLocks noChangeArrowheads="1"/>
          </p:cNvSpPr>
          <p:nvPr/>
        </p:nvSpPr>
        <p:spPr bwMode="auto">
          <a:xfrm>
            <a:off x="228600" y="5411788"/>
            <a:ext cx="17176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Transportation</a:t>
            </a:r>
            <a:endParaRPr lang="en-US" altLang="en-US" sz="1200" b="1"/>
          </a:p>
        </p:txBody>
      </p:sp>
      <p:sp>
        <p:nvSpPr>
          <p:cNvPr id="371736" name="Rectangle 24"/>
          <p:cNvSpPr>
            <a:spLocks noChangeArrowheads="1"/>
          </p:cNvSpPr>
          <p:nvPr/>
        </p:nvSpPr>
        <p:spPr bwMode="auto">
          <a:xfrm>
            <a:off x="7572375" y="4865688"/>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37" name="Rectangle 25"/>
          <p:cNvSpPr>
            <a:spLocks noChangeArrowheads="1"/>
          </p:cNvSpPr>
          <p:nvPr/>
        </p:nvSpPr>
        <p:spPr bwMode="auto">
          <a:xfrm>
            <a:off x="6511925" y="4865688"/>
            <a:ext cx="106045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38" name="Rectangle 26"/>
          <p:cNvSpPr>
            <a:spLocks noChangeArrowheads="1"/>
          </p:cNvSpPr>
          <p:nvPr/>
        </p:nvSpPr>
        <p:spPr bwMode="auto">
          <a:xfrm>
            <a:off x="5370513" y="4865688"/>
            <a:ext cx="1141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39" name="Rectangle 27"/>
          <p:cNvSpPr>
            <a:spLocks noChangeArrowheads="1"/>
          </p:cNvSpPr>
          <p:nvPr/>
        </p:nvSpPr>
        <p:spPr bwMode="auto">
          <a:xfrm>
            <a:off x="4148138" y="4865688"/>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40" name="Rectangle 28"/>
          <p:cNvSpPr>
            <a:spLocks noChangeArrowheads="1"/>
          </p:cNvSpPr>
          <p:nvPr/>
        </p:nvSpPr>
        <p:spPr bwMode="auto">
          <a:xfrm>
            <a:off x="2924175" y="4865688"/>
            <a:ext cx="1223963"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41" name="Rectangle 29"/>
          <p:cNvSpPr>
            <a:spLocks noChangeArrowheads="1"/>
          </p:cNvSpPr>
          <p:nvPr/>
        </p:nvSpPr>
        <p:spPr bwMode="auto">
          <a:xfrm>
            <a:off x="1946275" y="4865688"/>
            <a:ext cx="9779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42" name="Rectangle 30"/>
          <p:cNvSpPr>
            <a:spLocks noChangeArrowheads="1"/>
          </p:cNvSpPr>
          <p:nvPr/>
        </p:nvSpPr>
        <p:spPr bwMode="auto">
          <a:xfrm>
            <a:off x="228600" y="4954588"/>
            <a:ext cx="17176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Inventory</a:t>
            </a:r>
            <a:endParaRPr lang="en-US" altLang="en-US" sz="1200" b="1"/>
          </a:p>
        </p:txBody>
      </p:sp>
      <p:sp>
        <p:nvSpPr>
          <p:cNvPr id="371743" name="Rectangle 31"/>
          <p:cNvSpPr>
            <a:spLocks noChangeArrowheads="1"/>
          </p:cNvSpPr>
          <p:nvPr/>
        </p:nvSpPr>
        <p:spPr bwMode="auto">
          <a:xfrm>
            <a:off x="7572375" y="4410075"/>
            <a:ext cx="12223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44" name="Rectangle 32"/>
          <p:cNvSpPr>
            <a:spLocks noChangeArrowheads="1"/>
          </p:cNvSpPr>
          <p:nvPr/>
        </p:nvSpPr>
        <p:spPr bwMode="auto">
          <a:xfrm>
            <a:off x="6511925" y="4410075"/>
            <a:ext cx="106045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45" name="Rectangle 33"/>
          <p:cNvSpPr>
            <a:spLocks noChangeArrowheads="1"/>
          </p:cNvSpPr>
          <p:nvPr/>
        </p:nvSpPr>
        <p:spPr bwMode="auto">
          <a:xfrm>
            <a:off x="5370513" y="4410075"/>
            <a:ext cx="1141412"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46" name="Rectangle 34"/>
          <p:cNvSpPr>
            <a:spLocks noChangeArrowheads="1"/>
          </p:cNvSpPr>
          <p:nvPr/>
        </p:nvSpPr>
        <p:spPr bwMode="auto">
          <a:xfrm>
            <a:off x="4148138" y="4410075"/>
            <a:ext cx="12223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47" name="Rectangle 35"/>
          <p:cNvSpPr>
            <a:spLocks noChangeArrowheads="1"/>
          </p:cNvSpPr>
          <p:nvPr/>
        </p:nvSpPr>
        <p:spPr bwMode="auto">
          <a:xfrm>
            <a:off x="3200400" y="4419600"/>
            <a:ext cx="533400" cy="446088"/>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48" name="Rectangle 36"/>
          <p:cNvSpPr>
            <a:spLocks noChangeArrowheads="1"/>
          </p:cNvSpPr>
          <p:nvPr/>
        </p:nvSpPr>
        <p:spPr bwMode="auto">
          <a:xfrm>
            <a:off x="1946275" y="4410075"/>
            <a:ext cx="9779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49" name="Rectangle 37"/>
          <p:cNvSpPr>
            <a:spLocks noChangeArrowheads="1"/>
          </p:cNvSpPr>
          <p:nvPr/>
        </p:nvSpPr>
        <p:spPr bwMode="auto">
          <a:xfrm>
            <a:off x="228600" y="4497388"/>
            <a:ext cx="17176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Returnability</a:t>
            </a:r>
            <a:endParaRPr lang="en-US" altLang="en-US" sz="1200" b="1"/>
          </a:p>
        </p:txBody>
      </p:sp>
      <p:sp>
        <p:nvSpPr>
          <p:cNvPr id="371750" name="Rectangle 38"/>
          <p:cNvSpPr>
            <a:spLocks noChangeArrowheads="1"/>
          </p:cNvSpPr>
          <p:nvPr/>
        </p:nvSpPr>
        <p:spPr bwMode="auto">
          <a:xfrm>
            <a:off x="7572375" y="3954463"/>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51" name="Rectangle 39"/>
          <p:cNvSpPr>
            <a:spLocks noChangeArrowheads="1"/>
          </p:cNvSpPr>
          <p:nvPr/>
        </p:nvSpPr>
        <p:spPr bwMode="auto">
          <a:xfrm>
            <a:off x="6511925" y="3954463"/>
            <a:ext cx="106045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52" name="Rectangle 40"/>
          <p:cNvSpPr>
            <a:spLocks noChangeArrowheads="1"/>
          </p:cNvSpPr>
          <p:nvPr/>
        </p:nvSpPr>
        <p:spPr bwMode="auto">
          <a:xfrm>
            <a:off x="5370513" y="3954463"/>
            <a:ext cx="1141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53" name="Rectangle 41"/>
          <p:cNvSpPr>
            <a:spLocks noChangeArrowheads="1"/>
          </p:cNvSpPr>
          <p:nvPr/>
        </p:nvSpPr>
        <p:spPr bwMode="auto">
          <a:xfrm>
            <a:off x="4148138" y="3954463"/>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54" name="Rectangle 42"/>
          <p:cNvSpPr>
            <a:spLocks noChangeArrowheads="1"/>
          </p:cNvSpPr>
          <p:nvPr/>
        </p:nvSpPr>
        <p:spPr bwMode="auto">
          <a:xfrm>
            <a:off x="2924175" y="3954463"/>
            <a:ext cx="1223963"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55" name="Rectangle 43"/>
          <p:cNvSpPr>
            <a:spLocks noChangeArrowheads="1"/>
          </p:cNvSpPr>
          <p:nvPr/>
        </p:nvSpPr>
        <p:spPr bwMode="auto">
          <a:xfrm>
            <a:off x="1946275" y="3954463"/>
            <a:ext cx="9779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56" name="Rectangle 44"/>
          <p:cNvSpPr>
            <a:spLocks noChangeArrowheads="1"/>
          </p:cNvSpPr>
          <p:nvPr/>
        </p:nvSpPr>
        <p:spPr bwMode="auto">
          <a:xfrm>
            <a:off x="228600" y="4040188"/>
            <a:ext cx="17176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Order Visibility</a:t>
            </a:r>
            <a:endParaRPr lang="en-US" altLang="en-US" sz="1200" b="1"/>
          </a:p>
        </p:txBody>
      </p:sp>
      <p:sp>
        <p:nvSpPr>
          <p:cNvPr id="371757" name="Rectangle 45"/>
          <p:cNvSpPr>
            <a:spLocks noChangeArrowheads="1"/>
          </p:cNvSpPr>
          <p:nvPr/>
        </p:nvSpPr>
        <p:spPr bwMode="auto">
          <a:xfrm>
            <a:off x="7572375" y="3438525"/>
            <a:ext cx="12223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58" name="Rectangle 46"/>
          <p:cNvSpPr>
            <a:spLocks noChangeArrowheads="1"/>
          </p:cNvSpPr>
          <p:nvPr/>
        </p:nvSpPr>
        <p:spPr bwMode="auto">
          <a:xfrm>
            <a:off x="6511925" y="3438525"/>
            <a:ext cx="1060450"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59" name="Rectangle 47"/>
          <p:cNvSpPr>
            <a:spLocks noChangeArrowheads="1"/>
          </p:cNvSpPr>
          <p:nvPr/>
        </p:nvSpPr>
        <p:spPr bwMode="auto">
          <a:xfrm>
            <a:off x="5370513" y="3438525"/>
            <a:ext cx="1141412"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60" name="Rectangle 48"/>
          <p:cNvSpPr>
            <a:spLocks noChangeArrowheads="1"/>
          </p:cNvSpPr>
          <p:nvPr/>
        </p:nvSpPr>
        <p:spPr bwMode="auto">
          <a:xfrm>
            <a:off x="4148138" y="3438525"/>
            <a:ext cx="12223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61" name="Rectangle 49"/>
          <p:cNvSpPr>
            <a:spLocks noChangeArrowheads="1"/>
          </p:cNvSpPr>
          <p:nvPr/>
        </p:nvSpPr>
        <p:spPr bwMode="auto">
          <a:xfrm>
            <a:off x="2924175" y="3438525"/>
            <a:ext cx="1223963"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62" name="Rectangle 50"/>
          <p:cNvSpPr>
            <a:spLocks noChangeArrowheads="1"/>
          </p:cNvSpPr>
          <p:nvPr/>
        </p:nvSpPr>
        <p:spPr bwMode="auto">
          <a:xfrm>
            <a:off x="1946275" y="3438525"/>
            <a:ext cx="977900"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63" name="Rectangle 51"/>
          <p:cNvSpPr>
            <a:spLocks noChangeArrowheads="1"/>
          </p:cNvSpPr>
          <p:nvPr/>
        </p:nvSpPr>
        <p:spPr bwMode="auto">
          <a:xfrm>
            <a:off x="228600" y="3522663"/>
            <a:ext cx="1717675"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Customer Experience</a:t>
            </a:r>
            <a:endParaRPr lang="en-US" altLang="en-US" sz="1200" b="1"/>
          </a:p>
        </p:txBody>
      </p:sp>
      <p:sp>
        <p:nvSpPr>
          <p:cNvPr id="371764" name="Rectangle 52"/>
          <p:cNvSpPr>
            <a:spLocks noChangeArrowheads="1"/>
          </p:cNvSpPr>
          <p:nvPr/>
        </p:nvSpPr>
        <p:spPr bwMode="auto">
          <a:xfrm>
            <a:off x="7572375" y="2982913"/>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65" name="Rectangle 53"/>
          <p:cNvSpPr>
            <a:spLocks noChangeArrowheads="1"/>
          </p:cNvSpPr>
          <p:nvPr/>
        </p:nvSpPr>
        <p:spPr bwMode="auto">
          <a:xfrm>
            <a:off x="6511925" y="2982913"/>
            <a:ext cx="106045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66" name="Rectangle 54"/>
          <p:cNvSpPr>
            <a:spLocks noChangeArrowheads="1"/>
          </p:cNvSpPr>
          <p:nvPr/>
        </p:nvSpPr>
        <p:spPr bwMode="auto">
          <a:xfrm>
            <a:off x="5370513" y="2982913"/>
            <a:ext cx="1141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67" name="Rectangle 55"/>
          <p:cNvSpPr>
            <a:spLocks noChangeArrowheads="1"/>
          </p:cNvSpPr>
          <p:nvPr/>
        </p:nvSpPr>
        <p:spPr bwMode="auto">
          <a:xfrm>
            <a:off x="4148138" y="2982913"/>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68" name="Rectangle 56"/>
          <p:cNvSpPr>
            <a:spLocks noChangeArrowheads="1"/>
          </p:cNvSpPr>
          <p:nvPr/>
        </p:nvSpPr>
        <p:spPr bwMode="auto">
          <a:xfrm>
            <a:off x="2924175" y="2982913"/>
            <a:ext cx="1223963"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69" name="Rectangle 57"/>
          <p:cNvSpPr>
            <a:spLocks noChangeArrowheads="1"/>
          </p:cNvSpPr>
          <p:nvPr/>
        </p:nvSpPr>
        <p:spPr bwMode="auto">
          <a:xfrm>
            <a:off x="1946275" y="2982913"/>
            <a:ext cx="9779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70" name="Rectangle 58"/>
          <p:cNvSpPr>
            <a:spLocks noChangeArrowheads="1"/>
          </p:cNvSpPr>
          <p:nvPr/>
        </p:nvSpPr>
        <p:spPr bwMode="auto">
          <a:xfrm>
            <a:off x="228600" y="3048000"/>
            <a:ext cx="17176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Product Availability</a:t>
            </a:r>
            <a:endParaRPr lang="en-US" altLang="en-US" sz="1200" b="1"/>
          </a:p>
        </p:txBody>
      </p:sp>
      <p:sp>
        <p:nvSpPr>
          <p:cNvPr id="371771" name="Rectangle 59"/>
          <p:cNvSpPr>
            <a:spLocks noChangeArrowheads="1"/>
          </p:cNvSpPr>
          <p:nvPr/>
        </p:nvSpPr>
        <p:spPr bwMode="auto">
          <a:xfrm>
            <a:off x="7572375" y="2527300"/>
            <a:ext cx="12223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72" name="Rectangle 60"/>
          <p:cNvSpPr>
            <a:spLocks noChangeArrowheads="1"/>
          </p:cNvSpPr>
          <p:nvPr/>
        </p:nvSpPr>
        <p:spPr bwMode="auto">
          <a:xfrm>
            <a:off x="6511925" y="2527300"/>
            <a:ext cx="106045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73" name="Rectangle 61"/>
          <p:cNvSpPr>
            <a:spLocks noChangeArrowheads="1"/>
          </p:cNvSpPr>
          <p:nvPr/>
        </p:nvSpPr>
        <p:spPr bwMode="auto">
          <a:xfrm>
            <a:off x="5370513" y="2527300"/>
            <a:ext cx="1141412"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74" name="Rectangle 62"/>
          <p:cNvSpPr>
            <a:spLocks noChangeArrowheads="1"/>
          </p:cNvSpPr>
          <p:nvPr/>
        </p:nvSpPr>
        <p:spPr bwMode="auto">
          <a:xfrm>
            <a:off x="4148138" y="2527300"/>
            <a:ext cx="12223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75" name="Rectangle 63"/>
          <p:cNvSpPr>
            <a:spLocks noChangeArrowheads="1"/>
          </p:cNvSpPr>
          <p:nvPr/>
        </p:nvSpPr>
        <p:spPr bwMode="auto">
          <a:xfrm>
            <a:off x="2924175" y="2527300"/>
            <a:ext cx="1223963"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76" name="Rectangle 64"/>
          <p:cNvSpPr>
            <a:spLocks noChangeArrowheads="1"/>
          </p:cNvSpPr>
          <p:nvPr/>
        </p:nvSpPr>
        <p:spPr bwMode="auto">
          <a:xfrm>
            <a:off x="1946275" y="2527300"/>
            <a:ext cx="9779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77" name="Rectangle 65"/>
          <p:cNvSpPr>
            <a:spLocks noChangeArrowheads="1"/>
          </p:cNvSpPr>
          <p:nvPr/>
        </p:nvSpPr>
        <p:spPr bwMode="auto">
          <a:xfrm>
            <a:off x="228600" y="2592388"/>
            <a:ext cx="17176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Product Variety</a:t>
            </a:r>
            <a:endParaRPr lang="en-US" altLang="en-US" sz="1200" b="1"/>
          </a:p>
        </p:txBody>
      </p:sp>
      <p:sp>
        <p:nvSpPr>
          <p:cNvPr id="371778" name="Rectangle 66"/>
          <p:cNvSpPr>
            <a:spLocks noChangeArrowheads="1"/>
          </p:cNvSpPr>
          <p:nvPr/>
        </p:nvSpPr>
        <p:spPr bwMode="auto">
          <a:xfrm>
            <a:off x="7572375" y="2071688"/>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79" name="Rectangle 67"/>
          <p:cNvSpPr>
            <a:spLocks noChangeArrowheads="1"/>
          </p:cNvSpPr>
          <p:nvPr/>
        </p:nvSpPr>
        <p:spPr bwMode="auto">
          <a:xfrm>
            <a:off x="6511925" y="2071688"/>
            <a:ext cx="106045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80" name="Rectangle 68"/>
          <p:cNvSpPr>
            <a:spLocks noChangeArrowheads="1"/>
          </p:cNvSpPr>
          <p:nvPr/>
        </p:nvSpPr>
        <p:spPr bwMode="auto">
          <a:xfrm>
            <a:off x="5370513" y="2071688"/>
            <a:ext cx="1141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81" name="Rectangle 69"/>
          <p:cNvSpPr>
            <a:spLocks noChangeArrowheads="1"/>
          </p:cNvSpPr>
          <p:nvPr/>
        </p:nvSpPr>
        <p:spPr bwMode="auto">
          <a:xfrm>
            <a:off x="4148138" y="2071688"/>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82" name="Rectangle 70"/>
          <p:cNvSpPr>
            <a:spLocks noChangeArrowheads="1"/>
          </p:cNvSpPr>
          <p:nvPr/>
        </p:nvSpPr>
        <p:spPr bwMode="auto">
          <a:xfrm>
            <a:off x="2924175" y="2071688"/>
            <a:ext cx="1223963"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83" name="Rectangle 71"/>
          <p:cNvSpPr>
            <a:spLocks noChangeArrowheads="1"/>
          </p:cNvSpPr>
          <p:nvPr/>
        </p:nvSpPr>
        <p:spPr bwMode="auto">
          <a:xfrm>
            <a:off x="1946275" y="2071688"/>
            <a:ext cx="9779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1784" name="Rectangle 72"/>
          <p:cNvSpPr>
            <a:spLocks noChangeArrowheads="1"/>
          </p:cNvSpPr>
          <p:nvPr/>
        </p:nvSpPr>
        <p:spPr bwMode="auto">
          <a:xfrm>
            <a:off x="228600" y="2135188"/>
            <a:ext cx="17176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Response Time</a:t>
            </a:r>
            <a:endParaRPr lang="en-US" altLang="en-US" sz="1200" b="1"/>
          </a:p>
        </p:txBody>
      </p:sp>
      <p:sp>
        <p:nvSpPr>
          <p:cNvPr id="371785" name="Rectangle 73"/>
          <p:cNvSpPr>
            <a:spLocks noChangeArrowheads="1"/>
          </p:cNvSpPr>
          <p:nvPr/>
        </p:nvSpPr>
        <p:spPr bwMode="auto">
          <a:xfrm>
            <a:off x="7539038" y="1524000"/>
            <a:ext cx="1222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r>
              <a:rPr lang="en-US" altLang="en-US" sz="900" b="1">
                <a:cs typeface="Times New Roman" pitchFamily="18" charset="0"/>
              </a:rPr>
              <a:t>Manufacturer  storage with pickup</a:t>
            </a:r>
            <a:endParaRPr lang="en-US" altLang="en-US" sz="900" b="1"/>
          </a:p>
        </p:txBody>
      </p:sp>
      <p:sp>
        <p:nvSpPr>
          <p:cNvPr id="371786" name="Rectangle 74"/>
          <p:cNvSpPr>
            <a:spLocks noChangeArrowheads="1"/>
          </p:cNvSpPr>
          <p:nvPr/>
        </p:nvSpPr>
        <p:spPr bwMode="auto">
          <a:xfrm>
            <a:off x="6478588" y="1524000"/>
            <a:ext cx="10604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r>
              <a:rPr lang="en-US" altLang="en-US" sz="900" b="1">
                <a:cs typeface="Times New Roman" pitchFamily="18" charset="0"/>
              </a:rPr>
              <a:t>Distributor storage with last mile delivery</a:t>
            </a:r>
            <a:endParaRPr lang="en-US" altLang="en-US" sz="900" b="1"/>
          </a:p>
        </p:txBody>
      </p:sp>
      <p:sp>
        <p:nvSpPr>
          <p:cNvPr id="371787" name="Rectangle 75"/>
          <p:cNvSpPr>
            <a:spLocks noChangeArrowheads="1"/>
          </p:cNvSpPr>
          <p:nvPr/>
        </p:nvSpPr>
        <p:spPr bwMode="auto">
          <a:xfrm>
            <a:off x="5337175" y="1524000"/>
            <a:ext cx="114141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r>
              <a:rPr lang="en-US" altLang="en-US" sz="900" b="1">
                <a:cs typeface="Times New Roman" pitchFamily="18" charset="0"/>
              </a:rPr>
              <a:t>Distributor Storage with Package Carrier Delivery</a:t>
            </a:r>
            <a:endParaRPr lang="en-US" altLang="en-US" sz="900" b="1"/>
          </a:p>
        </p:txBody>
      </p:sp>
      <p:sp>
        <p:nvSpPr>
          <p:cNvPr id="371788" name="Rectangle 76"/>
          <p:cNvSpPr>
            <a:spLocks noChangeArrowheads="1"/>
          </p:cNvSpPr>
          <p:nvPr/>
        </p:nvSpPr>
        <p:spPr bwMode="auto">
          <a:xfrm>
            <a:off x="4114800" y="1524000"/>
            <a:ext cx="1222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r>
              <a:rPr lang="en-US" altLang="en-US" sz="900" b="1">
                <a:cs typeface="Times New Roman" pitchFamily="18" charset="0"/>
              </a:rPr>
              <a:t>Manufacturer Storage with In-Transit Merge </a:t>
            </a:r>
            <a:endParaRPr lang="en-US" altLang="en-US" sz="900" b="1"/>
          </a:p>
        </p:txBody>
      </p:sp>
      <p:sp>
        <p:nvSpPr>
          <p:cNvPr id="371789" name="Rectangle 77"/>
          <p:cNvSpPr>
            <a:spLocks noChangeArrowheads="1"/>
          </p:cNvSpPr>
          <p:nvPr/>
        </p:nvSpPr>
        <p:spPr bwMode="auto">
          <a:xfrm>
            <a:off x="2890838" y="1524000"/>
            <a:ext cx="122396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r>
              <a:rPr lang="en-US" altLang="en-US" sz="900" b="1">
                <a:cs typeface="Times New Roman" pitchFamily="18" charset="0"/>
              </a:rPr>
              <a:t>Manufacturer Storage with Direct Shipping</a:t>
            </a:r>
            <a:endParaRPr lang="en-US" altLang="en-US" sz="900" b="1"/>
          </a:p>
        </p:txBody>
      </p:sp>
      <p:sp>
        <p:nvSpPr>
          <p:cNvPr id="371790" name="Rectangle 78"/>
          <p:cNvSpPr>
            <a:spLocks noChangeArrowheads="1"/>
          </p:cNvSpPr>
          <p:nvPr/>
        </p:nvSpPr>
        <p:spPr bwMode="auto">
          <a:xfrm>
            <a:off x="1912938" y="1524000"/>
            <a:ext cx="9779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r>
              <a:rPr lang="en-US" altLang="en-US" sz="900" b="1">
                <a:cs typeface="Times New Roman" pitchFamily="18" charset="0"/>
              </a:rPr>
              <a:t>Retail Storage with Customer Pickup </a:t>
            </a:r>
            <a:endParaRPr lang="en-US" altLang="en-US" sz="900" b="1"/>
          </a:p>
        </p:txBody>
      </p:sp>
      <p:sp>
        <p:nvSpPr>
          <p:cNvPr id="371791" name="Rectangle 79"/>
          <p:cNvSpPr>
            <a:spLocks noChangeArrowheads="1"/>
          </p:cNvSpPr>
          <p:nvPr/>
        </p:nvSpPr>
        <p:spPr bwMode="auto">
          <a:xfrm>
            <a:off x="228600" y="1371600"/>
            <a:ext cx="1717675" cy="70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spcBef>
                <a:spcPct val="0"/>
              </a:spcBef>
              <a:buClrTx/>
              <a:buSzTx/>
              <a:buFontTx/>
              <a:buNone/>
            </a:pPr>
            <a:r>
              <a:rPr lang="en-US" altLang="en-US" sz="1000" b="1">
                <a:cs typeface="Times New Roman" pitchFamily="18" charset="0"/>
              </a:rPr>
              <a:t/>
            </a:r>
            <a:br>
              <a:rPr lang="en-US" altLang="en-US" sz="1000" b="1">
                <a:cs typeface="Times New Roman" pitchFamily="18" charset="0"/>
              </a:rPr>
            </a:br>
            <a:endParaRPr lang="en-US" altLang="en-US" sz="900" b="1">
              <a:cs typeface="Times New Roman" pitchFamily="18" charset="0"/>
            </a:endParaRPr>
          </a:p>
        </p:txBody>
      </p:sp>
      <p:sp>
        <p:nvSpPr>
          <p:cNvPr id="371792" name="Line 80"/>
          <p:cNvSpPr>
            <a:spLocks noChangeShapeType="1"/>
          </p:cNvSpPr>
          <p:nvPr/>
        </p:nvSpPr>
        <p:spPr bwMode="auto">
          <a:xfrm>
            <a:off x="228600" y="1524000"/>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793" name="Line 81"/>
          <p:cNvSpPr>
            <a:spLocks noChangeShapeType="1"/>
          </p:cNvSpPr>
          <p:nvPr/>
        </p:nvSpPr>
        <p:spPr bwMode="auto">
          <a:xfrm>
            <a:off x="228600" y="6553200"/>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794" name="Line 82"/>
          <p:cNvSpPr>
            <a:spLocks noChangeShapeType="1"/>
          </p:cNvSpPr>
          <p:nvPr/>
        </p:nvSpPr>
        <p:spPr bwMode="auto">
          <a:xfrm>
            <a:off x="228600" y="1524000"/>
            <a:ext cx="0" cy="502920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795" name="Line 83"/>
          <p:cNvSpPr>
            <a:spLocks noChangeShapeType="1"/>
          </p:cNvSpPr>
          <p:nvPr/>
        </p:nvSpPr>
        <p:spPr bwMode="auto">
          <a:xfrm>
            <a:off x="8763000" y="1524000"/>
            <a:ext cx="0" cy="502920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796" name="Line 84"/>
          <p:cNvSpPr>
            <a:spLocks noChangeShapeType="1"/>
          </p:cNvSpPr>
          <p:nvPr/>
        </p:nvSpPr>
        <p:spPr bwMode="auto">
          <a:xfrm>
            <a:off x="228600" y="2133600"/>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797" name="Line 85"/>
          <p:cNvSpPr>
            <a:spLocks noChangeShapeType="1"/>
          </p:cNvSpPr>
          <p:nvPr/>
        </p:nvSpPr>
        <p:spPr bwMode="auto">
          <a:xfrm>
            <a:off x="1946275" y="1524000"/>
            <a:ext cx="0" cy="502920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798" name="Line 86"/>
          <p:cNvSpPr>
            <a:spLocks noChangeShapeType="1"/>
          </p:cNvSpPr>
          <p:nvPr/>
        </p:nvSpPr>
        <p:spPr bwMode="auto">
          <a:xfrm>
            <a:off x="2924175" y="1524000"/>
            <a:ext cx="0" cy="502920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799" name="Line 87"/>
          <p:cNvSpPr>
            <a:spLocks noChangeShapeType="1"/>
          </p:cNvSpPr>
          <p:nvPr/>
        </p:nvSpPr>
        <p:spPr bwMode="auto">
          <a:xfrm>
            <a:off x="4148138" y="1524000"/>
            <a:ext cx="0" cy="502920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800" name="Line 88"/>
          <p:cNvSpPr>
            <a:spLocks noChangeShapeType="1"/>
          </p:cNvSpPr>
          <p:nvPr/>
        </p:nvSpPr>
        <p:spPr bwMode="auto">
          <a:xfrm>
            <a:off x="5370513" y="1524000"/>
            <a:ext cx="0" cy="502920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801" name="Line 89"/>
          <p:cNvSpPr>
            <a:spLocks noChangeShapeType="1"/>
          </p:cNvSpPr>
          <p:nvPr/>
        </p:nvSpPr>
        <p:spPr bwMode="auto">
          <a:xfrm>
            <a:off x="6511925" y="1524000"/>
            <a:ext cx="0" cy="502920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802" name="Line 90"/>
          <p:cNvSpPr>
            <a:spLocks noChangeShapeType="1"/>
          </p:cNvSpPr>
          <p:nvPr/>
        </p:nvSpPr>
        <p:spPr bwMode="auto">
          <a:xfrm>
            <a:off x="7572375" y="1524000"/>
            <a:ext cx="0" cy="502920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803" name="Line 91"/>
          <p:cNvSpPr>
            <a:spLocks noChangeShapeType="1"/>
          </p:cNvSpPr>
          <p:nvPr/>
        </p:nvSpPr>
        <p:spPr bwMode="auto">
          <a:xfrm>
            <a:off x="228600" y="2527300"/>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804" name="Line 92"/>
          <p:cNvSpPr>
            <a:spLocks noChangeShapeType="1"/>
          </p:cNvSpPr>
          <p:nvPr/>
        </p:nvSpPr>
        <p:spPr bwMode="auto">
          <a:xfrm>
            <a:off x="228600" y="2982913"/>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805" name="Line 93"/>
          <p:cNvSpPr>
            <a:spLocks noChangeShapeType="1"/>
          </p:cNvSpPr>
          <p:nvPr/>
        </p:nvSpPr>
        <p:spPr bwMode="auto">
          <a:xfrm>
            <a:off x="228600" y="3438525"/>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806" name="Line 94"/>
          <p:cNvSpPr>
            <a:spLocks noChangeShapeType="1"/>
          </p:cNvSpPr>
          <p:nvPr/>
        </p:nvSpPr>
        <p:spPr bwMode="auto">
          <a:xfrm>
            <a:off x="228600" y="3954463"/>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807" name="Line 95"/>
          <p:cNvSpPr>
            <a:spLocks noChangeShapeType="1"/>
          </p:cNvSpPr>
          <p:nvPr/>
        </p:nvSpPr>
        <p:spPr bwMode="auto">
          <a:xfrm>
            <a:off x="228600" y="4410075"/>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808" name="Line 96"/>
          <p:cNvSpPr>
            <a:spLocks noChangeShapeType="1"/>
          </p:cNvSpPr>
          <p:nvPr/>
        </p:nvSpPr>
        <p:spPr bwMode="auto">
          <a:xfrm>
            <a:off x="228600" y="4865688"/>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809" name="Line 97"/>
          <p:cNvSpPr>
            <a:spLocks noChangeShapeType="1"/>
          </p:cNvSpPr>
          <p:nvPr/>
        </p:nvSpPr>
        <p:spPr bwMode="auto">
          <a:xfrm>
            <a:off x="228600" y="5321300"/>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810" name="Line 98"/>
          <p:cNvSpPr>
            <a:spLocks noChangeShapeType="1"/>
          </p:cNvSpPr>
          <p:nvPr/>
        </p:nvSpPr>
        <p:spPr bwMode="auto">
          <a:xfrm>
            <a:off x="228600" y="5776913"/>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811" name="Line 99"/>
          <p:cNvSpPr>
            <a:spLocks noChangeShapeType="1"/>
          </p:cNvSpPr>
          <p:nvPr/>
        </p:nvSpPr>
        <p:spPr bwMode="auto">
          <a:xfrm>
            <a:off x="228600" y="6232525"/>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812" name="Text Box 100"/>
          <p:cNvSpPr txBox="1">
            <a:spLocks noChangeArrowheads="1"/>
          </p:cNvSpPr>
          <p:nvPr/>
        </p:nvSpPr>
        <p:spPr bwMode="auto">
          <a:xfrm>
            <a:off x="2133600" y="21336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71813" name="Text Box 101"/>
          <p:cNvSpPr txBox="1">
            <a:spLocks noChangeArrowheads="1"/>
          </p:cNvSpPr>
          <p:nvPr/>
        </p:nvSpPr>
        <p:spPr bwMode="auto">
          <a:xfrm>
            <a:off x="2133600" y="40386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71814" name="Text Box 102"/>
          <p:cNvSpPr txBox="1">
            <a:spLocks noChangeArrowheads="1"/>
          </p:cNvSpPr>
          <p:nvPr/>
        </p:nvSpPr>
        <p:spPr bwMode="auto">
          <a:xfrm>
            <a:off x="2133600" y="44958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71815" name="Text Box 103"/>
          <p:cNvSpPr txBox="1">
            <a:spLocks noChangeArrowheads="1"/>
          </p:cNvSpPr>
          <p:nvPr/>
        </p:nvSpPr>
        <p:spPr bwMode="auto">
          <a:xfrm>
            <a:off x="2133600" y="54102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71816" name="Text Box 104"/>
          <p:cNvSpPr txBox="1">
            <a:spLocks noChangeArrowheads="1"/>
          </p:cNvSpPr>
          <p:nvPr/>
        </p:nvSpPr>
        <p:spPr bwMode="auto">
          <a:xfrm>
            <a:off x="2133600" y="62484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71817" name="Text Box 105"/>
          <p:cNvSpPr txBox="1">
            <a:spLocks noChangeArrowheads="1"/>
          </p:cNvSpPr>
          <p:nvPr/>
        </p:nvSpPr>
        <p:spPr bwMode="auto">
          <a:xfrm>
            <a:off x="3200400" y="26670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71818" name="Text Box 106"/>
          <p:cNvSpPr txBox="1">
            <a:spLocks noChangeArrowheads="1"/>
          </p:cNvSpPr>
          <p:nvPr/>
        </p:nvSpPr>
        <p:spPr bwMode="auto">
          <a:xfrm>
            <a:off x="3200400" y="31242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71819" name="Text Box 107"/>
          <p:cNvSpPr txBox="1">
            <a:spLocks noChangeArrowheads="1"/>
          </p:cNvSpPr>
          <p:nvPr/>
        </p:nvSpPr>
        <p:spPr bwMode="auto">
          <a:xfrm>
            <a:off x="7924800" y="49530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71820" name="Text Box 108"/>
          <p:cNvSpPr txBox="1">
            <a:spLocks noChangeArrowheads="1"/>
          </p:cNvSpPr>
          <p:nvPr/>
        </p:nvSpPr>
        <p:spPr bwMode="auto">
          <a:xfrm>
            <a:off x="7924800" y="31242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71821" name="Text Box 109"/>
          <p:cNvSpPr txBox="1">
            <a:spLocks noChangeArrowheads="1"/>
          </p:cNvSpPr>
          <p:nvPr/>
        </p:nvSpPr>
        <p:spPr bwMode="auto">
          <a:xfrm>
            <a:off x="7924800" y="26670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71822" name="Text Box 110"/>
          <p:cNvSpPr txBox="1">
            <a:spLocks noChangeArrowheads="1"/>
          </p:cNvSpPr>
          <p:nvPr/>
        </p:nvSpPr>
        <p:spPr bwMode="auto">
          <a:xfrm>
            <a:off x="6781800" y="35814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71823" name="Text Box 111"/>
          <p:cNvSpPr txBox="1">
            <a:spLocks noChangeArrowheads="1"/>
          </p:cNvSpPr>
          <p:nvPr/>
        </p:nvSpPr>
        <p:spPr bwMode="auto">
          <a:xfrm>
            <a:off x="4419600" y="49530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71824" name="Text Box 112"/>
          <p:cNvSpPr txBox="1">
            <a:spLocks noChangeArrowheads="1"/>
          </p:cNvSpPr>
          <p:nvPr/>
        </p:nvSpPr>
        <p:spPr bwMode="auto">
          <a:xfrm>
            <a:off x="4419600" y="31242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71825" name="Text Box 113"/>
          <p:cNvSpPr txBox="1">
            <a:spLocks noChangeArrowheads="1"/>
          </p:cNvSpPr>
          <p:nvPr/>
        </p:nvSpPr>
        <p:spPr bwMode="auto">
          <a:xfrm>
            <a:off x="4419600" y="26670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71826" name="Text Box 114"/>
          <p:cNvSpPr txBox="1">
            <a:spLocks noChangeArrowheads="1"/>
          </p:cNvSpPr>
          <p:nvPr/>
        </p:nvSpPr>
        <p:spPr bwMode="auto">
          <a:xfrm>
            <a:off x="3200400" y="49530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71827" name="Text Box 115"/>
          <p:cNvSpPr txBox="1">
            <a:spLocks noChangeArrowheads="1"/>
          </p:cNvSpPr>
          <p:nvPr/>
        </p:nvSpPr>
        <p:spPr bwMode="auto">
          <a:xfrm>
            <a:off x="3200400" y="58674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71828" name="Text Box 116"/>
          <p:cNvSpPr txBox="1">
            <a:spLocks noChangeArrowheads="1"/>
          </p:cNvSpPr>
          <p:nvPr/>
        </p:nvSpPr>
        <p:spPr bwMode="auto">
          <a:xfrm>
            <a:off x="7924800" y="54102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71829" name="Text Box 117"/>
          <p:cNvSpPr txBox="1">
            <a:spLocks noChangeArrowheads="1"/>
          </p:cNvSpPr>
          <p:nvPr/>
        </p:nvSpPr>
        <p:spPr bwMode="auto">
          <a:xfrm>
            <a:off x="4419600" y="58674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71830" name="Text Box 118"/>
          <p:cNvSpPr txBox="1">
            <a:spLocks noChangeArrowheads="1"/>
          </p:cNvSpPr>
          <p:nvPr/>
        </p:nvSpPr>
        <p:spPr bwMode="auto">
          <a:xfrm>
            <a:off x="5638800" y="30480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71831" name="Text Box 119"/>
          <p:cNvSpPr txBox="1">
            <a:spLocks noChangeArrowheads="1"/>
          </p:cNvSpPr>
          <p:nvPr/>
        </p:nvSpPr>
        <p:spPr bwMode="auto">
          <a:xfrm>
            <a:off x="5638800" y="26670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71832" name="Text Box 120"/>
          <p:cNvSpPr txBox="1">
            <a:spLocks noChangeArrowheads="1"/>
          </p:cNvSpPr>
          <p:nvPr/>
        </p:nvSpPr>
        <p:spPr bwMode="auto">
          <a:xfrm>
            <a:off x="5638800" y="54102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71833" name="Text Box 121"/>
          <p:cNvSpPr txBox="1">
            <a:spLocks noChangeArrowheads="1"/>
          </p:cNvSpPr>
          <p:nvPr/>
        </p:nvSpPr>
        <p:spPr bwMode="auto">
          <a:xfrm>
            <a:off x="5638800" y="49530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71834" name="Text Box 122"/>
          <p:cNvSpPr txBox="1">
            <a:spLocks noChangeArrowheads="1"/>
          </p:cNvSpPr>
          <p:nvPr/>
        </p:nvSpPr>
        <p:spPr bwMode="auto">
          <a:xfrm>
            <a:off x="5638800" y="35814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71835" name="Text Box 123"/>
          <p:cNvSpPr txBox="1">
            <a:spLocks noChangeArrowheads="1"/>
          </p:cNvSpPr>
          <p:nvPr/>
        </p:nvSpPr>
        <p:spPr bwMode="auto">
          <a:xfrm>
            <a:off x="6781800" y="21336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71836" name="Text Box 124"/>
          <p:cNvSpPr txBox="1">
            <a:spLocks noChangeArrowheads="1"/>
          </p:cNvSpPr>
          <p:nvPr/>
        </p:nvSpPr>
        <p:spPr bwMode="auto">
          <a:xfrm>
            <a:off x="6781800" y="40386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71837" name="Text Box 125"/>
          <p:cNvSpPr txBox="1">
            <a:spLocks noChangeArrowheads="1"/>
          </p:cNvSpPr>
          <p:nvPr/>
        </p:nvSpPr>
        <p:spPr bwMode="auto">
          <a:xfrm>
            <a:off x="7924800" y="44958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71838" name="Text Box 126"/>
          <p:cNvSpPr txBox="1">
            <a:spLocks noChangeArrowheads="1"/>
          </p:cNvSpPr>
          <p:nvPr/>
        </p:nvSpPr>
        <p:spPr bwMode="auto">
          <a:xfrm>
            <a:off x="6781800" y="62484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71839" name="Text Box 127"/>
          <p:cNvSpPr txBox="1">
            <a:spLocks noChangeArrowheads="1"/>
          </p:cNvSpPr>
          <p:nvPr/>
        </p:nvSpPr>
        <p:spPr bwMode="auto">
          <a:xfrm>
            <a:off x="5638800" y="21336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71840" name="Text Box 128"/>
          <p:cNvSpPr txBox="1">
            <a:spLocks noChangeArrowheads="1"/>
          </p:cNvSpPr>
          <p:nvPr/>
        </p:nvSpPr>
        <p:spPr bwMode="auto">
          <a:xfrm>
            <a:off x="5638800" y="621665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71841" name="Text Box 129"/>
          <p:cNvSpPr txBox="1">
            <a:spLocks noChangeArrowheads="1"/>
          </p:cNvSpPr>
          <p:nvPr/>
        </p:nvSpPr>
        <p:spPr bwMode="auto">
          <a:xfrm>
            <a:off x="6781800" y="49530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71842" name="Text Box 130"/>
          <p:cNvSpPr txBox="1">
            <a:spLocks noChangeArrowheads="1"/>
          </p:cNvSpPr>
          <p:nvPr/>
        </p:nvSpPr>
        <p:spPr bwMode="auto">
          <a:xfrm>
            <a:off x="6781800" y="44958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71843" name="Text Box 131"/>
          <p:cNvSpPr txBox="1">
            <a:spLocks noChangeArrowheads="1"/>
          </p:cNvSpPr>
          <p:nvPr/>
        </p:nvSpPr>
        <p:spPr bwMode="auto">
          <a:xfrm>
            <a:off x="6781800" y="30480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71844" name="Text Box 132"/>
          <p:cNvSpPr txBox="1">
            <a:spLocks noChangeArrowheads="1"/>
          </p:cNvSpPr>
          <p:nvPr/>
        </p:nvSpPr>
        <p:spPr bwMode="auto">
          <a:xfrm>
            <a:off x="6781800" y="26670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71845" name="Text Box 133"/>
          <p:cNvSpPr txBox="1">
            <a:spLocks noChangeArrowheads="1"/>
          </p:cNvSpPr>
          <p:nvPr/>
        </p:nvSpPr>
        <p:spPr bwMode="auto">
          <a:xfrm>
            <a:off x="5638800" y="58674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71846" name="Text Box 134"/>
          <p:cNvSpPr txBox="1">
            <a:spLocks noChangeArrowheads="1"/>
          </p:cNvSpPr>
          <p:nvPr/>
        </p:nvSpPr>
        <p:spPr bwMode="auto">
          <a:xfrm>
            <a:off x="5638800" y="40386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71847" name="Text Box 135"/>
          <p:cNvSpPr txBox="1">
            <a:spLocks noChangeArrowheads="1"/>
          </p:cNvSpPr>
          <p:nvPr/>
        </p:nvSpPr>
        <p:spPr bwMode="auto">
          <a:xfrm>
            <a:off x="4419600" y="54102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71848" name="Text Box 136"/>
          <p:cNvSpPr txBox="1">
            <a:spLocks noChangeArrowheads="1"/>
          </p:cNvSpPr>
          <p:nvPr/>
        </p:nvSpPr>
        <p:spPr bwMode="auto">
          <a:xfrm>
            <a:off x="4419600" y="35814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71849" name="Text Box 137"/>
          <p:cNvSpPr txBox="1">
            <a:spLocks noChangeArrowheads="1"/>
          </p:cNvSpPr>
          <p:nvPr/>
        </p:nvSpPr>
        <p:spPr bwMode="auto">
          <a:xfrm>
            <a:off x="2133600" y="26670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71850" name="Text Box 138"/>
          <p:cNvSpPr txBox="1">
            <a:spLocks noChangeArrowheads="1"/>
          </p:cNvSpPr>
          <p:nvPr/>
        </p:nvSpPr>
        <p:spPr bwMode="auto">
          <a:xfrm>
            <a:off x="3200400" y="35814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71851" name="Text Box 139"/>
          <p:cNvSpPr txBox="1">
            <a:spLocks noChangeArrowheads="1"/>
          </p:cNvSpPr>
          <p:nvPr/>
        </p:nvSpPr>
        <p:spPr bwMode="auto">
          <a:xfrm>
            <a:off x="7924800" y="21336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71852" name="Text Box 140"/>
          <p:cNvSpPr txBox="1">
            <a:spLocks noChangeArrowheads="1"/>
          </p:cNvSpPr>
          <p:nvPr/>
        </p:nvSpPr>
        <p:spPr bwMode="auto">
          <a:xfrm>
            <a:off x="6781800" y="58674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71853" name="Text Box 141"/>
          <p:cNvSpPr txBox="1">
            <a:spLocks noChangeArrowheads="1"/>
          </p:cNvSpPr>
          <p:nvPr/>
        </p:nvSpPr>
        <p:spPr bwMode="auto">
          <a:xfrm>
            <a:off x="5638800" y="44958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71854" name="Text Box 142"/>
          <p:cNvSpPr txBox="1">
            <a:spLocks noChangeArrowheads="1"/>
          </p:cNvSpPr>
          <p:nvPr/>
        </p:nvSpPr>
        <p:spPr bwMode="auto">
          <a:xfrm>
            <a:off x="4419600" y="62484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71855" name="Text Box 143"/>
          <p:cNvSpPr txBox="1">
            <a:spLocks noChangeArrowheads="1"/>
          </p:cNvSpPr>
          <p:nvPr/>
        </p:nvSpPr>
        <p:spPr bwMode="auto">
          <a:xfrm>
            <a:off x="4419600" y="40386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71856" name="Text Box 144"/>
          <p:cNvSpPr txBox="1">
            <a:spLocks noChangeArrowheads="1"/>
          </p:cNvSpPr>
          <p:nvPr/>
        </p:nvSpPr>
        <p:spPr bwMode="auto">
          <a:xfrm>
            <a:off x="4419600" y="21336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71857" name="Text Box 145"/>
          <p:cNvSpPr txBox="1">
            <a:spLocks noChangeArrowheads="1"/>
          </p:cNvSpPr>
          <p:nvPr/>
        </p:nvSpPr>
        <p:spPr bwMode="auto">
          <a:xfrm>
            <a:off x="3200400" y="62484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71858" name="Text Box 146"/>
          <p:cNvSpPr txBox="1">
            <a:spLocks noChangeArrowheads="1"/>
          </p:cNvSpPr>
          <p:nvPr/>
        </p:nvSpPr>
        <p:spPr bwMode="auto">
          <a:xfrm>
            <a:off x="3200400" y="54102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71859" name="Text Box 147"/>
          <p:cNvSpPr txBox="1">
            <a:spLocks noChangeArrowheads="1"/>
          </p:cNvSpPr>
          <p:nvPr/>
        </p:nvSpPr>
        <p:spPr bwMode="auto">
          <a:xfrm>
            <a:off x="3200400" y="21336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71860" name="Text Box 148"/>
          <p:cNvSpPr txBox="1">
            <a:spLocks noChangeArrowheads="1"/>
          </p:cNvSpPr>
          <p:nvPr/>
        </p:nvSpPr>
        <p:spPr bwMode="auto">
          <a:xfrm>
            <a:off x="2133600" y="49530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71861" name="Text Box 149"/>
          <p:cNvSpPr txBox="1">
            <a:spLocks noChangeArrowheads="1"/>
          </p:cNvSpPr>
          <p:nvPr/>
        </p:nvSpPr>
        <p:spPr bwMode="auto">
          <a:xfrm>
            <a:off x="2133600" y="31242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71862" name="Text Box 150"/>
          <p:cNvSpPr txBox="1">
            <a:spLocks noChangeArrowheads="1"/>
          </p:cNvSpPr>
          <p:nvPr/>
        </p:nvSpPr>
        <p:spPr bwMode="auto">
          <a:xfrm>
            <a:off x="2133600" y="35814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5</a:t>
            </a:r>
          </a:p>
        </p:txBody>
      </p:sp>
      <p:sp>
        <p:nvSpPr>
          <p:cNvPr id="371863" name="Text Box 151"/>
          <p:cNvSpPr txBox="1">
            <a:spLocks noChangeArrowheads="1"/>
          </p:cNvSpPr>
          <p:nvPr/>
        </p:nvSpPr>
        <p:spPr bwMode="auto">
          <a:xfrm>
            <a:off x="7924800" y="5867400"/>
            <a:ext cx="533400" cy="3365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5</a:t>
            </a:r>
          </a:p>
        </p:txBody>
      </p:sp>
      <p:sp>
        <p:nvSpPr>
          <p:cNvPr id="371864" name="Text Box 152"/>
          <p:cNvSpPr txBox="1">
            <a:spLocks noChangeArrowheads="1"/>
          </p:cNvSpPr>
          <p:nvPr/>
        </p:nvSpPr>
        <p:spPr bwMode="auto">
          <a:xfrm>
            <a:off x="7924800" y="62484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5</a:t>
            </a:r>
          </a:p>
        </p:txBody>
      </p:sp>
      <p:sp>
        <p:nvSpPr>
          <p:cNvPr id="371865" name="Text Box 153"/>
          <p:cNvSpPr txBox="1">
            <a:spLocks noChangeArrowheads="1"/>
          </p:cNvSpPr>
          <p:nvPr/>
        </p:nvSpPr>
        <p:spPr bwMode="auto">
          <a:xfrm>
            <a:off x="6781800" y="54102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5</a:t>
            </a:r>
          </a:p>
        </p:txBody>
      </p:sp>
      <p:sp>
        <p:nvSpPr>
          <p:cNvPr id="371866" name="Text Box 154"/>
          <p:cNvSpPr txBox="1">
            <a:spLocks noChangeArrowheads="1"/>
          </p:cNvSpPr>
          <p:nvPr/>
        </p:nvSpPr>
        <p:spPr bwMode="auto">
          <a:xfrm>
            <a:off x="4419600" y="44958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5</a:t>
            </a:r>
          </a:p>
        </p:txBody>
      </p:sp>
      <p:sp>
        <p:nvSpPr>
          <p:cNvPr id="371867" name="Text Box 155"/>
          <p:cNvSpPr txBox="1">
            <a:spLocks noChangeArrowheads="1"/>
          </p:cNvSpPr>
          <p:nvPr/>
        </p:nvSpPr>
        <p:spPr bwMode="auto">
          <a:xfrm>
            <a:off x="3200400" y="44958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5</a:t>
            </a:r>
          </a:p>
        </p:txBody>
      </p:sp>
      <p:sp>
        <p:nvSpPr>
          <p:cNvPr id="371868" name="Text Box 156"/>
          <p:cNvSpPr txBox="1">
            <a:spLocks noChangeArrowheads="1"/>
          </p:cNvSpPr>
          <p:nvPr/>
        </p:nvSpPr>
        <p:spPr bwMode="auto">
          <a:xfrm>
            <a:off x="3200400" y="3962400"/>
            <a:ext cx="533400" cy="3365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5</a:t>
            </a:r>
          </a:p>
        </p:txBody>
      </p:sp>
      <p:sp>
        <p:nvSpPr>
          <p:cNvPr id="371869" name="Text Box 157"/>
          <p:cNvSpPr txBox="1">
            <a:spLocks noChangeArrowheads="1"/>
          </p:cNvSpPr>
          <p:nvPr/>
        </p:nvSpPr>
        <p:spPr bwMode="auto">
          <a:xfrm>
            <a:off x="2133600" y="58674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6</a:t>
            </a:r>
          </a:p>
        </p:txBody>
      </p:sp>
      <p:sp>
        <p:nvSpPr>
          <p:cNvPr id="371870" name="Text Box 158"/>
          <p:cNvSpPr txBox="1">
            <a:spLocks noChangeArrowheads="1"/>
          </p:cNvSpPr>
          <p:nvPr/>
        </p:nvSpPr>
        <p:spPr bwMode="auto">
          <a:xfrm>
            <a:off x="7924800" y="40386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6</a:t>
            </a:r>
          </a:p>
        </p:txBody>
      </p:sp>
      <p:sp>
        <p:nvSpPr>
          <p:cNvPr id="371871" name="Text Box 159"/>
          <p:cNvSpPr txBox="1">
            <a:spLocks noChangeArrowheads="1"/>
          </p:cNvSpPr>
          <p:nvPr/>
        </p:nvSpPr>
        <p:spPr bwMode="auto">
          <a:xfrm>
            <a:off x="7924800" y="35052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5</a:t>
            </a:r>
          </a:p>
        </p:txBody>
      </p:sp>
      <p:sp>
        <p:nvSpPr>
          <p:cNvPr id="371872" name="Rectangle 160"/>
          <p:cNvSpPr>
            <a:spLocks noChangeArrowheads="1"/>
          </p:cNvSpPr>
          <p:nvPr/>
        </p:nvSpPr>
        <p:spPr bwMode="auto">
          <a:xfrm>
            <a:off x="5334000" y="1524000"/>
            <a:ext cx="1143000" cy="5029200"/>
          </a:xfrm>
          <a:prstGeom prst="rect">
            <a:avLst/>
          </a:prstGeom>
          <a:noFill/>
          <a:ln w="88900" cmpd="tri">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p:cNvSpPr>
            <a:spLocks noGrp="1"/>
          </p:cNvSpPr>
          <p:nvPr>
            <p:ph type="sldNum" sz="quarter" idx="10"/>
          </p:nvPr>
        </p:nvSpPr>
        <p:spPr/>
        <p:txBody>
          <a:bodyPr/>
          <a:lstStyle/>
          <a:p>
            <a:fld id="{00B24071-29F0-4488-8854-F3FC2FCD7EE5}" type="slidenum">
              <a:rPr lang="en-US" altLang="en-US"/>
              <a:pPr/>
              <a:t>47</a:t>
            </a:fld>
            <a:endParaRPr lang="en-US" altLang="en-US" sz="1400">
              <a:latin typeface="Times New Roman" pitchFamily="18" charset="0"/>
            </a:endParaRPr>
          </a:p>
        </p:txBody>
      </p:sp>
      <p:sp>
        <p:nvSpPr>
          <p:cNvPr id="334850" name="Rectangle 2"/>
          <p:cNvSpPr>
            <a:spLocks noGrp="1" noChangeArrowheads="1"/>
          </p:cNvSpPr>
          <p:nvPr>
            <p:ph type="title"/>
          </p:nvPr>
        </p:nvSpPr>
        <p:spPr/>
        <p:txBody>
          <a:bodyPr/>
          <a:lstStyle/>
          <a:p>
            <a:r>
              <a:rPr lang="en-US" altLang="en-US"/>
              <a:t>Distributor Storage with</a:t>
            </a:r>
            <a:br>
              <a:rPr lang="en-US" altLang="en-US"/>
            </a:br>
            <a:r>
              <a:rPr lang="en-US" altLang="en-US"/>
              <a:t>Last Mile Delivery</a:t>
            </a:r>
          </a:p>
        </p:txBody>
      </p:sp>
      <p:sp>
        <p:nvSpPr>
          <p:cNvPr id="334851" name="Oval 3"/>
          <p:cNvSpPr>
            <a:spLocks noChangeArrowheads="1"/>
          </p:cNvSpPr>
          <p:nvPr/>
        </p:nvSpPr>
        <p:spPr bwMode="auto">
          <a:xfrm>
            <a:off x="609600" y="2057400"/>
            <a:ext cx="762000" cy="4572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4852" name="Oval 4"/>
          <p:cNvSpPr>
            <a:spLocks noChangeArrowheads="1"/>
          </p:cNvSpPr>
          <p:nvPr/>
        </p:nvSpPr>
        <p:spPr bwMode="auto">
          <a:xfrm>
            <a:off x="5943600" y="2057400"/>
            <a:ext cx="762000" cy="4572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4853" name="Oval 5"/>
          <p:cNvSpPr>
            <a:spLocks noChangeArrowheads="1"/>
          </p:cNvSpPr>
          <p:nvPr/>
        </p:nvSpPr>
        <p:spPr bwMode="auto">
          <a:xfrm>
            <a:off x="4876800" y="2057400"/>
            <a:ext cx="762000" cy="4572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4854" name="Oval 6"/>
          <p:cNvSpPr>
            <a:spLocks noChangeArrowheads="1"/>
          </p:cNvSpPr>
          <p:nvPr/>
        </p:nvSpPr>
        <p:spPr bwMode="auto">
          <a:xfrm>
            <a:off x="3886200" y="2057400"/>
            <a:ext cx="762000" cy="4572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4855" name="Oval 7"/>
          <p:cNvSpPr>
            <a:spLocks noChangeArrowheads="1"/>
          </p:cNvSpPr>
          <p:nvPr/>
        </p:nvSpPr>
        <p:spPr bwMode="auto">
          <a:xfrm>
            <a:off x="2819400" y="2057400"/>
            <a:ext cx="762000" cy="4572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4856" name="Oval 8"/>
          <p:cNvSpPr>
            <a:spLocks noChangeArrowheads="1"/>
          </p:cNvSpPr>
          <p:nvPr/>
        </p:nvSpPr>
        <p:spPr bwMode="auto">
          <a:xfrm>
            <a:off x="1752600" y="2057400"/>
            <a:ext cx="762000" cy="4572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4857" name="Text Box 9"/>
          <p:cNvSpPr txBox="1">
            <a:spLocks noChangeArrowheads="1"/>
          </p:cNvSpPr>
          <p:nvPr/>
        </p:nvSpPr>
        <p:spPr bwMode="auto">
          <a:xfrm>
            <a:off x="7010400" y="2117725"/>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i="1"/>
              <a:t>Factories</a:t>
            </a:r>
          </a:p>
        </p:txBody>
      </p:sp>
      <p:sp>
        <p:nvSpPr>
          <p:cNvPr id="334858" name="Oval 10"/>
          <p:cNvSpPr>
            <a:spLocks noChangeArrowheads="1"/>
          </p:cNvSpPr>
          <p:nvPr/>
        </p:nvSpPr>
        <p:spPr bwMode="auto">
          <a:xfrm>
            <a:off x="1524000" y="3657600"/>
            <a:ext cx="685800" cy="3048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4860" name="Text Box 12"/>
          <p:cNvSpPr txBox="1">
            <a:spLocks noChangeArrowheads="1"/>
          </p:cNvSpPr>
          <p:nvPr/>
        </p:nvSpPr>
        <p:spPr bwMode="auto">
          <a:xfrm>
            <a:off x="7162800" y="4876800"/>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i="1"/>
              <a:t>Customers</a:t>
            </a:r>
          </a:p>
        </p:txBody>
      </p:sp>
      <p:sp>
        <p:nvSpPr>
          <p:cNvPr id="334861" name="Oval 13"/>
          <p:cNvSpPr>
            <a:spLocks noChangeArrowheads="1"/>
          </p:cNvSpPr>
          <p:nvPr/>
        </p:nvSpPr>
        <p:spPr bwMode="auto">
          <a:xfrm>
            <a:off x="457200" y="4876800"/>
            <a:ext cx="762000" cy="4572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4864" name="Line 16"/>
          <p:cNvSpPr>
            <a:spLocks noChangeShapeType="1"/>
          </p:cNvSpPr>
          <p:nvPr/>
        </p:nvSpPr>
        <p:spPr bwMode="auto">
          <a:xfrm>
            <a:off x="1219200" y="2514600"/>
            <a:ext cx="3352800" cy="1371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4865" name="Line 17"/>
          <p:cNvSpPr>
            <a:spLocks noChangeShapeType="1"/>
          </p:cNvSpPr>
          <p:nvPr/>
        </p:nvSpPr>
        <p:spPr bwMode="auto">
          <a:xfrm>
            <a:off x="2209800" y="2514600"/>
            <a:ext cx="2438400" cy="1219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4866" name="Line 18"/>
          <p:cNvSpPr>
            <a:spLocks noChangeShapeType="1"/>
          </p:cNvSpPr>
          <p:nvPr/>
        </p:nvSpPr>
        <p:spPr bwMode="auto">
          <a:xfrm>
            <a:off x="3352800" y="2514600"/>
            <a:ext cx="1371600" cy="1219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4867" name="Line 19"/>
          <p:cNvSpPr>
            <a:spLocks noChangeShapeType="1"/>
          </p:cNvSpPr>
          <p:nvPr/>
        </p:nvSpPr>
        <p:spPr bwMode="auto">
          <a:xfrm flipH="1">
            <a:off x="5257800" y="2514600"/>
            <a:ext cx="914400" cy="1143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4868" name="Line 20"/>
          <p:cNvSpPr>
            <a:spLocks noChangeShapeType="1"/>
          </p:cNvSpPr>
          <p:nvPr/>
        </p:nvSpPr>
        <p:spPr bwMode="auto">
          <a:xfrm flipH="1">
            <a:off x="5029200" y="2514600"/>
            <a:ext cx="152400" cy="1143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4869" name="Line 21"/>
          <p:cNvSpPr>
            <a:spLocks noChangeShapeType="1"/>
          </p:cNvSpPr>
          <p:nvPr/>
        </p:nvSpPr>
        <p:spPr bwMode="auto">
          <a:xfrm>
            <a:off x="4191000" y="2514600"/>
            <a:ext cx="685800" cy="1143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4870" name="Line 22"/>
          <p:cNvSpPr>
            <a:spLocks noChangeShapeType="1"/>
          </p:cNvSpPr>
          <p:nvPr/>
        </p:nvSpPr>
        <p:spPr bwMode="auto">
          <a:xfrm flipV="1">
            <a:off x="1905000" y="2514600"/>
            <a:ext cx="76200" cy="11430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4871" name="Line 23"/>
          <p:cNvSpPr>
            <a:spLocks noChangeShapeType="1"/>
          </p:cNvSpPr>
          <p:nvPr/>
        </p:nvSpPr>
        <p:spPr bwMode="auto">
          <a:xfrm flipV="1">
            <a:off x="1981200" y="2438400"/>
            <a:ext cx="914400" cy="11430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4872" name="Line 24"/>
          <p:cNvSpPr>
            <a:spLocks noChangeShapeType="1"/>
          </p:cNvSpPr>
          <p:nvPr/>
        </p:nvSpPr>
        <p:spPr bwMode="auto">
          <a:xfrm flipV="1">
            <a:off x="2057400" y="2362200"/>
            <a:ext cx="1905000" cy="12192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4873" name="Line 25"/>
          <p:cNvSpPr>
            <a:spLocks noChangeShapeType="1"/>
          </p:cNvSpPr>
          <p:nvPr/>
        </p:nvSpPr>
        <p:spPr bwMode="auto">
          <a:xfrm flipH="1" flipV="1">
            <a:off x="2133600" y="3962400"/>
            <a:ext cx="762000" cy="83820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4874" name="Line 26"/>
          <p:cNvSpPr>
            <a:spLocks noChangeShapeType="1"/>
          </p:cNvSpPr>
          <p:nvPr/>
        </p:nvSpPr>
        <p:spPr bwMode="auto">
          <a:xfrm flipH="1" flipV="1">
            <a:off x="914400" y="2514600"/>
            <a:ext cx="762000" cy="11430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4875" name="Line 27"/>
          <p:cNvSpPr>
            <a:spLocks noChangeShapeType="1"/>
          </p:cNvSpPr>
          <p:nvPr/>
        </p:nvSpPr>
        <p:spPr bwMode="auto">
          <a:xfrm>
            <a:off x="4038600" y="5943600"/>
            <a:ext cx="1828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4876" name="Line 28"/>
          <p:cNvSpPr>
            <a:spLocks noChangeShapeType="1"/>
          </p:cNvSpPr>
          <p:nvPr/>
        </p:nvSpPr>
        <p:spPr bwMode="auto">
          <a:xfrm>
            <a:off x="4038600" y="6400800"/>
            <a:ext cx="1828800" cy="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4877" name="Text Box 29"/>
          <p:cNvSpPr txBox="1">
            <a:spLocks noChangeArrowheads="1"/>
          </p:cNvSpPr>
          <p:nvPr/>
        </p:nvSpPr>
        <p:spPr bwMode="auto">
          <a:xfrm>
            <a:off x="6172200" y="5715000"/>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Product Flow</a:t>
            </a:r>
          </a:p>
        </p:txBody>
      </p:sp>
      <p:sp>
        <p:nvSpPr>
          <p:cNvPr id="334878" name="Text Box 30"/>
          <p:cNvSpPr txBox="1">
            <a:spLocks noChangeArrowheads="1"/>
          </p:cNvSpPr>
          <p:nvPr/>
        </p:nvSpPr>
        <p:spPr bwMode="auto">
          <a:xfrm>
            <a:off x="6172200" y="6172200"/>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Information Flow</a:t>
            </a:r>
          </a:p>
        </p:txBody>
      </p:sp>
      <p:sp>
        <p:nvSpPr>
          <p:cNvPr id="334879" name="Line 31"/>
          <p:cNvSpPr>
            <a:spLocks noChangeShapeType="1"/>
          </p:cNvSpPr>
          <p:nvPr/>
        </p:nvSpPr>
        <p:spPr bwMode="auto">
          <a:xfrm flipV="1">
            <a:off x="2133600" y="2438400"/>
            <a:ext cx="2819400" cy="12192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4880" name="Line 32"/>
          <p:cNvSpPr>
            <a:spLocks noChangeShapeType="1"/>
          </p:cNvSpPr>
          <p:nvPr/>
        </p:nvSpPr>
        <p:spPr bwMode="auto">
          <a:xfrm flipV="1">
            <a:off x="2209800" y="2438400"/>
            <a:ext cx="3810000" cy="12954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4882" name="Line 34"/>
          <p:cNvSpPr>
            <a:spLocks noChangeShapeType="1"/>
          </p:cNvSpPr>
          <p:nvPr/>
        </p:nvSpPr>
        <p:spPr bwMode="auto">
          <a:xfrm flipV="1">
            <a:off x="1981200" y="3962400"/>
            <a:ext cx="0" cy="83820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4883" name="Line 35"/>
          <p:cNvSpPr>
            <a:spLocks noChangeShapeType="1"/>
          </p:cNvSpPr>
          <p:nvPr/>
        </p:nvSpPr>
        <p:spPr bwMode="auto">
          <a:xfrm flipV="1">
            <a:off x="914400" y="3962400"/>
            <a:ext cx="762000" cy="83820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4884" name="Line 36"/>
          <p:cNvSpPr>
            <a:spLocks noChangeShapeType="1"/>
          </p:cNvSpPr>
          <p:nvPr/>
        </p:nvSpPr>
        <p:spPr bwMode="auto">
          <a:xfrm flipH="1">
            <a:off x="1143000" y="4038600"/>
            <a:ext cx="533400" cy="838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4885" name="Line 37"/>
          <p:cNvSpPr>
            <a:spLocks noChangeShapeType="1"/>
          </p:cNvSpPr>
          <p:nvPr/>
        </p:nvSpPr>
        <p:spPr bwMode="auto">
          <a:xfrm flipH="1">
            <a:off x="1828800" y="3962400"/>
            <a:ext cx="0" cy="838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4886" name="Line 38"/>
          <p:cNvSpPr>
            <a:spLocks noChangeShapeType="1"/>
          </p:cNvSpPr>
          <p:nvPr/>
        </p:nvSpPr>
        <p:spPr bwMode="auto">
          <a:xfrm>
            <a:off x="2209800" y="3886200"/>
            <a:ext cx="914400" cy="990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4887" name="Text Box 39"/>
          <p:cNvSpPr txBox="1">
            <a:spLocks noChangeArrowheads="1"/>
          </p:cNvSpPr>
          <p:nvPr/>
        </p:nvSpPr>
        <p:spPr bwMode="auto">
          <a:xfrm>
            <a:off x="5867400" y="3505200"/>
            <a:ext cx="2743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i="1"/>
              <a:t>Distributor/Retailer Warehouse</a:t>
            </a:r>
          </a:p>
        </p:txBody>
      </p:sp>
      <p:sp>
        <p:nvSpPr>
          <p:cNvPr id="334888" name="Oval 40"/>
          <p:cNvSpPr>
            <a:spLocks noChangeArrowheads="1"/>
          </p:cNvSpPr>
          <p:nvPr/>
        </p:nvSpPr>
        <p:spPr bwMode="auto">
          <a:xfrm>
            <a:off x="2590800" y="4876800"/>
            <a:ext cx="762000" cy="4572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4889" name="Oval 41"/>
          <p:cNvSpPr>
            <a:spLocks noChangeArrowheads="1"/>
          </p:cNvSpPr>
          <p:nvPr/>
        </p:nvSpPr>
        <p:spPr bwMode="auto">
          <a:xfrm>
            <a:off x="1524000" y="4876800"/>
            <a:ext cx="762000" cy="4572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4890" name="Oval 42"/>
          <p:cNvSpPr>
            <a:spLocks noChangeArrowheads="1"/>
          </p:cNvSpPr>
          <p:nvPr/>
        </p:nvSpPr>
        <p:spPr bwMode="auto">
          <a:xfrm>
            <a:off x="4648200" y="3733800"/>
            <a:ext cx="685800" cy="3048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4891" name="Oval 43"/>
          <p:cNvSpPr>
            <a:spLocks noChangeArrowheads="1"/>
          </p:cNvSpPr>
          <p:nvPr/>
        </p:nvSpPr>
        <p:spPr bwMode="auto">
          <a:xfrm>
            <a:off x="3581400" y="4953000"/>
            <a:ext cx="762000" cy="4572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4892" name="Line 44"/>
          <p:cNvSpPr>
            <a:spLocks noChangeShapeType="1"/>
          </p:cNvSpPr>
          <p:nvPr/>
        </p:nvSpPr>
        <p:spPr bwMode="auto">
          <a:xfrm flipH="1" flipV="1">
            <a:off x="5257800" y="4038600"/>
            <a:ext cx="762000" cy="83820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4893" name="Line 45"/>
          <p:cNvSpPr>
            <a:spLocks noChangeShapeType="1"/>
          </p:cNvSpPr>
          <p:nvPr/>
        </p:nvSpPr>
        <p:spPr bwMode="auto">
          <a:xfrm flipV="1">
            <a:off x="5105400" y="4038600"/>
            <a:ext cx="0" cy="83820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4894" name="Line 46"/>
          <p:cNvSpPr>
            <a:spLocks noChangeShapeType="1"/>
          </p:cNvSpPr>
          <p:nvPr/>
        </p:nvSpPr>
        <p:spPr bwMode="auto">
          <a:xfrm flipV="1">
            <a:off x="4038600" y="4038600"/>
            <a:ext cx="762000" cy="83820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4895" name="Line 47"/>
          <p:cNvSpPr>
            <a:spLocks noChangeShapeType="1"/>
          </p:cNvSpPr>
          <p:nvPr/>
        </p:nvSpPr>
        <p:spPr bwMode="auto">
          <a:xfrm flipH="1">
            <a:off x="4267200" y="4114800"/>
            <a:ext cx="533400" cy="838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4896" name="Line 48"/>
          <p:cNvSpPr>
            <a:spLocks noChangeShapeType="1"/>
          </p:cNvSpPr>
          <p:nvPr/>
        </p:nvSpPr>
        <p:spPr bwMode="auto">
          <a:xfrm flipH="1">
            <a:off x="4953000" y="4038600"/>
            <a:ext cx="0" cy="838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4897" name="Line 49"/>
          <p:cNvSpPr>
            <a:spLocks noChangeShapeType="1"/>
          </p:cNvSpPr>
          <p:nvPr/>
        </p:nvSpPr>
        <p:spPr bwMode="auto">
          <a:xfrm>
            <a:off x="5334000" y="3962400"/>
            <a:ext cx="914400" cy="990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4898" name="Oval 50"/>
          <p:cNvSpPr>
            <a:spLocks noChangeArrowheads="1"/>
          </p:cNvSpPr>
          <p:nvPr/>
        </p:nvSpPr>
        <p:spPr bwMode="auto">
          <a:xfrm>
            <a:off x="5715000" y="4953000"/>
            <a:ext cx="762000" cy="4572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4899" name="Oval 51"/>
          <p:cNvSpPr>
            <a:spLocks noChangeArrowheads="1"/>
          </p:cNvSpPr>
          <p:nvPr/>
        </p:nvSpPr>
        <p:spPr bwMode="auto">
          <a:xfrm>
            <a:off x="4648200" y="4953000"/>
            <a:ext cx="762000" cy="4572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4900" name="Line 52"/>
          <p:cNvSpPr>
            <a:spLocks noChangeShapeType="1"/>
          </p:cNvSpPr>
          <p:nvPr/>
        </p:nvSpPr>
        <p:spPr bwMode="auto">
          <a:xfrm>
            <a:off x="1219200" y="5105400"/>
            <a:ext cx="304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4901" name="Line 53"/>
          <p:cNvSpPr>
            <a:spLocks noChangeShapeType="1"/>
          </p:cNvSpPr>
          <p:nvPr/>
        </p:nvSpPr>
        <p:spPr bwMode="auto">
          <a:xfrm>
            <a:off x="2286000" y="5105400"/>
            <a:ext cx="304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4902" name="Line 54"/>
          <p:cNvSpPr>
            <a:spLocks noChangeShapeType="1"/>
          </p:cNvSpPr>
          <p:nvPr/>
        </p:nvSpPr>
        <p:spPr bwMode="auto">
          <a:xfrm>
            <a:off x="5486400" y="5181600"/>
            <a:ext cx="304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4903" name="Line 55"/>
          <p:cNvSpPr>
            <a:spLocks noChangeShapeType="1"/>
          </p:cNvSpPr>
          <p:nvPr/>
        </p:nvSpPr>
        <p:spPr bwMode="auto">
          <a:xfrm>
            <a:off x="4343400" y="5181600"/>
            <a:ext cx="304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lide Number Placeholder 3"/>
          <p:cNvSpPr>
            <a:spLocks noGrp="1"/>
          </p:cNvSpPr>
          <p:nvPr>
            <p:ph type="sldNum" sz="quarter" idx="10"/>
          </p:nvPr>
        </p:nvSpPr>
        <p:spPr/>
        <p:txBody>
          <a:bodyPr/>
          <a:lstStyle/>
          <a:p>
            <a:fld id="{7D9A22DF-09D4-4249-8CA2-D49C5B04BAAA}" type="slidenum">
              <a:rPr lang="en-US" altLang="en-US"/>
              <a:pPr/>
              <a:t>48</a:t>
            </a:fld>
            <a:endParaRPr lang="en-US" altLang="en-US" sz="1400">
              <a:latin typeface="Times New Roman" pitchFamily="18" charset="0"/>
            </a:endParaRPr>
          </a:p>
        </p:txBody>
      </p:sp>
      <p:sp>
        <p:nvSpPr>
          <p:cNvPr id="373762" name="Rectangle 2"/>
          <p:cNvSpPr>
            <a:spLocks noGrp="1" noChangeArrowheads="1"/>
          </p:cNvSpPr>
          <p:nvPr>
            <p:ph type="title"/>
          </p:nvPr>
        </p:nvSpPr>
        <p:spPr>
          <a:xfrm>
            <a:off x="381000" y="266700"/>
            <a:ext cx="8382000" cy="1104900"/>
          </a:xfrm>
        </p:spPr>
        <p:txBody>
          <a:bodyPr/>
          <a:lstStyle/>
          <a:p>
            <a:r>
              <a:rPr lang="en-US" altLang="en-US"/>
              <a:t>Comparative Performance of Delivery Network Designs</a:t>
            </a:r>
          </a:p>
        </p:txBody>
      </p:sp>
      <p:sp>
        <p:nvSpPr>
          <p:cNvPr id="373763" name="Rectangle 3"/>
          <p:cNvSpPr>
            <a:spLocks noChangeArrowheads="1"/>
          </p:cNvSpPr>
          <p:nvPr/>
        </p:nvSpPr>
        <p:spPr bwMode="auto">
          <a:xfrm>
            <a:off x="7572375" y="6232525"/>
            <a:ext cx="12223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764" name="Rectangle 4"/>
          <p:cNvSpPr>
            <a:spLocks noChangeArrowheads="1"/>
          </p:cNvSpPr>
          <p:nvPr/>
        </p:nvSpPr>
        <p:spPr bwMode="auto">
          <a:xfrm>
            <a:off x="6511925" y="6249988"/>
            <a:ext cx="106045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765" name="Rectangle 5"/>
          <p:cNvSpPr>
            <a:spLocks noChangeArrowheads="1"/>
          </p:cNvSpPr>
          <p:nvPr/>
        </p:nvSpPr>
        <p:spPr bwMode="auto">
          <a:xfrm>
            <a:off x="5370513" y="6249988"/>
            <a:ext cx="1141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766" name="Rectangle 6"/>
          <p:cNvSpPr>
            <a:spLocks noChangeArrowheads="1"/>
          </p:cNvSpPr>
          <p:nvPr/>
        </p:nvSpPr>
        <p:spPr bwMode="auto">
          <a:xfrm>
            <a:off x="4148138" y="6232525"/>
            <a:ext cx="12223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767" name="Rectangle 7"/>
          <p:cNvSpPr>
            <a:spLocks noChangeArrowheads="1"/>
          </p:cNvSpPr>
          <p:nvPr/>
        </p:nvSpPr>
        <p:spPr bwMode="auto">
          <a:xfrm>
            <a:off x="2924175" y="6232525"/>
            <a:ext cx="1223963"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768" name="Rectangle 8"/>
          <p:cNvSpPr>
            <a:spLocks noChangeArrowheads="1"/>
          </p:cNvSpPr>
          <p:nvPr/>
        </p:nvSpPr>
        <p:spPr bwMode="auto">
          <a:xfrm>
            <a:off x="1946275" y="6249988"/>
            <a:ext cx="9779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769" name="Rectangle 9"/>
          <p:cNvSpPr>
            <a:spLocks noChangeArrowheads="1"/>
          </p:cNvSpPr>
          <p:nvPr/>
        </p:nvSpPr>
        <p:spPr bwMode="auto">
          <a:xfrm>
            <a:off x="228600" y="6232525"/>
            <a:ext cx="17176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Information</a:t>
            </a:r>
            <a:endParaRPr lang="en-US" altLang="en-US" sz="1200" b="1"/>
          </a:p>
        </p:txBody>
      </p:sp>
      <p:sp>
        <p:nvSpPr>
          <p:cNvPr id="373770" name="Rectangle 10"/>
          <p:cNvSpPr>
            <a:spLocks noChangeArrowheads="1"/>
          </p:cNvSpPr>
          <p:nvPr/>
        </p:nvSpPr>
        <p:spPr bwMode="auto">
          <a:xfrm>
            <a:off x="7572375" y="5776913"/>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771" name="Rectangle 11"/>
          <p:cNvSpPr>
            <a:spLocks noChangeArrowheads="1"/>
          </p:cNvSpPr>
          <p:nvPr/>
        </p:nvSpPr>
        <p:spPr bwMode="auto">
          <a:xfrm>
            <a:off x="6511925" y="5776913"/>
            <a:ext cx="106045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772" name="Rectangle 12"/>
          <p:cNvSpPr>
            <a:spLocks noChangeArrowheads="1"/>
          </p:cNvSpPr>
          <p:nvPr/>
        </p:nvSpPr>
        <p:spPr bwMode="auto">
          <a:xfrm>
            <a:off x="5370513" y="5776913"/>
            <a:ext cx="1141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773" name="Rectangle 13"/>
          <p:cNvSpPr>
            <a:spLocks noChangeArrowheads="1"/>
          </p:cNvSpPr>
          <p:nvPr/>
        </p:nvSpPr>
        <p:spPr bwMode="auto">
          <a:xfrm>
            <a:off x="4148138" y="5776913"/>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774" name="Rectangle 14"/>
          <p:cNvSpPr>
            <a:spLocks noChangeArrowheads="1"/>
          </p:cNvSpPr>
          <p:nvPr/>
        </p:nvSpPr>
        <p:spPr bwMode="auto">
          <a:xfrm>
            <a:off x="2924175" y="5776913"/>
            <a:ext cx="1223963"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775" name="Rectangle 15"/>
          <p:cNvSpPr>
            <a:spLocks noChangeArrowheads="1"/>
          </p:cNvSpPr>
          <p:nvPr/>
        </p:nvSpPr>
        <p:spPr bwMode="auto">
          <a:xfrm>
            <a:off x="1946275" y="5776913"/>
            <a:ext cx="9779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776" name="Rectangle 16"/>
          <p:cNvSpPr>
            <a:spLocks noChangeArrowheads="1"/>
          </p:cNvSpPr>
          <p:nvPr/>
        </p:nvSpPr>
        <p:spPr bwMode="auto">
          <a:xfrm>
            <a:off x="228600" y="5868988"/>
            <a:ext cx="17176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spcBef>
                <a:spcPct val="0"/>
              </a:spcBef>
              <a:buClrTx/>
              <a:buSzTx/>
              <a:buFontTx/>
              <a:buNone/>
            </a:pPr>
            <a:r>
              <a:rPr lang="en-US" altLang="en-US" sz="1200" b="1">
                <a:cs typeface="Times New Roman" pitchFamily="18" charset="0"/>
              </a:rPr>
              <a:t>Facility &amp; Handling</a:t>
            </a:r>
            <a:endParaRPr lang="en-US" altLang="en-US" sz="1200" b="1"/>
          </a:p>
        </p:txBody>
      </p:sp>
      <p:sp>
        <p:nvSpPr>
          <p:cNvPr id="373777" name="Rectangle 17"/>
          <p:cNvSpPr>
            <a:spLocks noChangeArrowheads="1"/>
          </p:cNvSpPr>
          <p:nvPr/>
        </p:nvSpPr>
        <p:spPr bwMode="auto">
          <a:xfrm>
            <a:off x="7572375" y="5321300"/>
            <a:ext cx="12223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778" name="Rectangle 18"/>
          <p:cNvSpPr>
            <a:spLocks noChangeArrowheads="1"/>
          </p:cNvSpPr>
          <p:nvPr/>
        </p:nvSpPr>
        <p:spPr bwMode="auto">
          <a:xfrm>
            <a:off x="6511925" y="5321300"/>
            <a:ext cx="106045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779" name="Rectangle 19"/>
          <p:cNvSpPr>
            <a:spLocks noChangeArrowheads="1"/>
          </p:cNvSpPr>
          <p:nvPr/>
        </p:nvSpPr>
        <p:spPr bwMode="auto">
          <a:xfrm>
            <a:off x="5370513" y="5321300"/>
            <a:ext cx="1141412"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780" name="Rectangle 20"/>
          <p:cNvSpPr>
            <a:spLocks noChangeArrowheads="1"/>
          </p:cNvSpPr>
          <p:nvPr/>
        </p:nvSpPr>
        <p:spPr bwMode="auto">
          <a:xfrm>
            <a:off x="4148138" y="5321300"/>
            <a:ext cx="12223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781" name="Rectangle 21"/>
          <p:cNvSpPr>
            <a:spLocks noChangeArrowheads="1"/>
          </p:cNvSpPr>
          <p:nvPr/>
        </p:nvSpPr>
        <p:spPr bwMode="auto">
          <a:xfrm>
            <a:off x="2924175" y="5321300"/>
            <a:ext cx="1223963"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782" name="Rectangle 22"/>
          <p:cNvSpPr>
            <a:spLocks noChangeArrowheads="1"/>
          </p:cNvSpPr>
          <p:nvPr/>
        </p:nvSpPr>
        <p:spPr bwMode="auto">
          <a:xfrm>
            <a:off x="1946275" y="5321300"/>
            <a:ext cx="9779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783" name="Rectangle 23"/>
          <p:cNvSpPr>
            <a:spLocks noChangeArrowheads="1"/>
          </p:cNvSpPr>
          <p:nvPr/>
        </p:nvSpPr>
        <p:spPr bwMode="auto">
          <a:xfrm>
            <a:off x="228600" y="5411788"/>
            <a:ext cx="17176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Transportation</a:t>
            </a:r>
            <a:endParaRPr lang="en-US" altLang="en-US" sz="1200" b="1"/>
          </a:p>
        </p:txBody>
      </p:sp>
      <p:sp>
        <p:nvSpPr>
          <p:cNvPr id="373784" name="Rectangle 24"/>
          <p:cNvSpPr>
            <a:spLocks noChangeArrowheads="1"/>
          </p:cNvSpPr>
          <p:nvPr/>
        </p:nvSpPr>
        <p:spPr bwMode="auto">
          <a:xfrm>
            <a:off x="7572375" y="4865688"/>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785" name="Rectangle 25"/>
          <p:cNvSpPr>
            <a:spLocks noChangeArrowheads="1"/>
          </p:cNvSpPr>
          <p:nvPr/>
        </p:nvSpPr>
        <p:spPr bwMode="auto">
          <a:xfrm>
            <a:off x="6511925" y="4865688"/>
            <a:ext cx="106045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786" name="Rectangle 26"/>
          <p:cNvSpPr>
            <a:spLocks noChangeArrowheads="1"/>
          </p:cNvSpPr>
          <p:nvPr/>
        </p:nvSpPr>
        <p:spPr bwMode="auto">
          <a:xfrm>
            <a:off x="5370513" y="4865688"/>
            <a:ext cx="1141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787" name="Rectangle 27"/>
          <p:cNvSpPr>
            <a:spLocks noChangeArrowheads="1"/>
          </p:cNvSpPr>
          <p:nvPr/>
        </p:nvSpPr>
        <p:spPr bwMode="auto">
          <a:xfrm>
            <a:off x="4148138" y="4865688"/>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788" name="Rectangle 28"/>
          <p:cNvSpPr>
            <a:spLocks noChangeArrowheads="1"/>
          </p:cNvSpPr>
          <p:nvPr/>
        </p:nvSpPr>
        <p:spPr bwMode="auto">
          <a:xfrm>
            <a:off x="2924175" y="4865688"/>
            <a:ext cx="1223963"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789" name="Rectangle 29"/>
          <p:cNvSpPr>
            <a:spLocks noChangeArrowheads="1"/>
          </p:cNvSpPr>
          <p:nvPr/>
        </p:nvSpPr>
        <p:spPr bwMode="auto">
          <a:xfrm>
            <a:off x="1946275" y="4865688"/>
            <a:ext cx="9779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790" name="Rectangle 30"/>
          <p:cNvSpPr>
            <a:spLocks noChangeArrowheads="1"/>
          </p:cNvSpPr>
          <p:nvPr/>
        </p:nvSpPr>
        <p:spPr bwMode="auto">
          <a:xfrm>
            <a:off x="228600" y="4954588"/>
            <a:ext cx="17176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Inventory</a:t>
            </a:r>
            <a:endParaRPr lang="en-US" altLang="en-US" sz="1200" b="1"/>
          </a:p>
        </p:txBody>
      </p:sp>
      <p:sp>
        <p:nvSpPr>
          <p:cNvPr id="373791" name="Rectangle 31"/>
          <p:cNvSpPr>
            <a:spLocks noChangeArrowheads="1"/>
          </p:cNvSpPr>
          <p:nvPr/>
        </p:nvSpPr>
        <p:spPr bwMode="auto">
          <a:xfrm>
            <a:off x="7572375" y="4410075"/>
            <a:ext cx="12223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792" name="Rectangle 32"/>
          <p:cNvSpPr>
            <a:spLocks noChangeArrowheads="1"/>
          </p:cNvSpPr>
          <p:nvPr/>
        </p:nvSpPr>
        <p:spPr bwMode="auto">
          <a:xfrm>
            <a:off x="6511925" y="4410075"/>
            <a:ext cx="106045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793" name="Rectangle 33"/>
          <p:cNvSpPr>
            <a:spLocks noChangeArrowheads="1"/>
          </p:cNvSpPr>
          <p:nvPr/>
        </p:nvSpPr>
        <p:spPr bwMode="auto">
          <a:xfrm>
            <a:off x="5370513" y="4410075"/>
            <a:ext cx="1141412"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794" name="Rectangle 34"/>
          <p:cNvSpPr>
            <a:spLocks noChangeArrowheads="1"/>
          </p:cNvSpPr>
          <p:nvPr/>
        </p:nvSpPr>
        <p:spPr bwMode="auto">
          <a:xfrm>
            <a:off x="4148138" y="4410075"/>
            <a:ext cx="12223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795" name="Rectangle 35"/>
          <p:cNvSpPr>
            <a:spLocks noChangeArrowheads="1"/>
          </p:cNvSpPr>
          <p:nvPr/>
        </p:nvSpPr>
        <p:spPr bwMode="auto">
          <a:xfrm>
            <a:off x="3200400" y="4419600"/>
            <a:ext cx="533400" cy="446088"/>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796" name="Rectangle 36"/>
          <p:cNvSpPr>
            <a:spLocks noChangeArrowheads="1"/>
          </p:cNvSpPr>
          <p:nvPr/>
        </p:nvSpPr>
        <p:spPr bwMode="auto">
          <a:xfrm>
            <a:off x="1946275" y="4410075"/>
            <a:ext cx="9779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797" name="Rectangle 37"/>
          <p:cNvSpPr>
            <a:spLocks noChangeArrowheads="1"/>
          </p:cNvSpPr>
          <p:nvPr/>
        </p:nvSpPr>
        <p:spPr bwMode="auto">
          <a:xfrm>
            <a:off x="228600" y="4497388"/>
            <a:ext cx="17176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Returnability</a:t>
            </a:r>
            <a:endParaRPr lang="en-US" altLang="en-US" sz="1200" b="1"/>
          </a:p>
        </p:txBody>
      </p:sp>
      <p:sp>
        <p:nvSpPr>
          <p:cNvPr id="373798" name="Rectangle 38"/>
          <p:cNvSpPr>
            <a:spLocks noChangeArrowheads="1"/>
          </p:cNvSpPr>
          <p:nvPr/>
        </p:nvSpPr>
        <p:spPr bwMode="auto">
          <a:xfrm>
            <a:off x="7572375" y="3954463"/>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799" name="Rectangle 39"/>
          <p:cNvSpPr>
            <a:spLocks noChangeArrowheads="1"/>
          </p:cNvSpPr>
          <p:nvPr/>
        </p:nvSpPr>
        <p:spPr bwMode="auto">
          <a:xfrm>
            <a:off x="6511925" y="3954463"/>
            <a:ext cx="106045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800" name="Rectangle 40"/>
          <p:cNvSpPr>
            <a:spLocks noChangeArrowheads="1"/>
          </p:cNvSpPr>
          <p:nvPr/>
        </p:nvSpPr>
        <p:spPr bwMode="auto">
          <a:xfrm>
            <a:off x="5370513" y="3954463"/>
            <a:ext cx="1141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801" name="Rectangle 41"/>
          <p:cNvSpPr>
            <a:spLocks noChangeArrowheads="1"/>
          </p:cNvSpPr>
          <p:nvPr/>
        </p:nvSpPr>
        <p:spPr bwMode="auto">
          <a:xfrm>
            <a:off x="4148138" y="3954463"/>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802" name="Rectangle 42"/>
          <p:cNvSpPr>
            <a:spLocks noChangeArrowheads="1"/>
          </p:cNvSpPr>
          <p:nvPr/>
        </p:nvSpPr>
        <p:spPr bwMode="auto">
          <a:xfrm>
            <a:off x="2924175" y="3954463"/>
            <a:ext cx="1223963"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803" name="Rectangle 43"/>
          <p:cNvSpPr>
            <a:spLocks noChangeArrowheads="1"/>
          </p:cNvSpPr>
          <p:nvPr/>
        </p:nvSpPr>
        <p:spPr bwMode="auto">
          <a:xfrm>
            <a:off x="1946275" y="3954463"/>
            <a:ext cx="9779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804" name="Rectangle 44"/>
          <p:cNvSpPr>
            <a:spLocks noChangeArrowheads="1"/>
          </p:cNvSpPr>
          <p:nvPr/>
        </p:nvSpPr>
        <p:spPr bwMode="auto">
          <a:xfrm>
            <a:off x="228600" y="4040188"/>
            <a:ext cx="17176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Order Visibility</a:t>
            </a:r>
            <a:endParaRPr lang="en-US" altLang="en-US" sz="1200" b="1"/>
          </a:p>
        </p:txBody>
      </p:sp>
      <p:sp>
        <p:nvSpPr>
          <p:cNvPr id="373805" name="Rectangle 45"/>
          <p:cNvSpPr>
            <a:spLocks noChangeArrowheads="1"/>
          </p:cNvSpPr>
          <p:nvPr/>
        </p:nvSpPr>
        <p:spPr bwMode="auto">
          <a:xfrm>
            <a:off x="7572375" y="3438525"/>
            <a:ext cx="12223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806" name="Rectangle 46"/>
          <p:cNvSpPr>
            <a:spLocks noChangeArrowheads="1"/>
          </p:cNvSpPr>
          <p:nvPr/>
        </p:nvSpPr>
        <p:spPr bwMode="auto">
          <a:xfrm>
            <a:off x="6511925" y="3438525"/>
            <a:ext cx="1060450"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807" name="Rectangle 47"/>
          <p:cNvSpPr>
            <a:spLocks noChangeArrowheads="1"/>
          </p:cNvSpPr>
          <p:nvPr/>
        </p:nvSpPr>
        <p:spPr bwMode="auto">
          <a:xfrm>
            <a:off x="5370513" y="3438525"/>
            <a:ext cx="1141412"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808" name="Rectangle 48"/>
          <p:cNvSpPr>
            <a:spLocks noChangeArrowheads="1"/>
          </p:cNvSpPr>
          <p:nvPr/>
        </p:nvSpPr>
        <p:spPr bwMode="auto">
          <a:xfrm>
            <a:off x="4148138" y="3438525"/>
            <a:ext cx="12223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809" name="Rectangle 49"/>
          <p:cNvSpPr>
            <a:spLocks noChangeArrowheads="1"/>
          </p:cNvSpPr>
          <p:nvPr/>
        </p:nvSpPr>
        <p:spPr bwMode="auto">
          <a:xfrm>
            <a:off x="2924175" y="3438525"/>
            <a:ext cx="1223963"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810" name="Rectangle 50"/>
          <p:cNvSpPr>
            <a:spLocks noChangeArrowheads="1"/>
          </p:cNvSpPr>
          <p:nvPr/>
        </p:nvSpPr>
        <p:spPr bwMode="auto">
          <a:xfrm>
            <a:off x="1946275" y="3438525"/>
            <a:ext cx="977900"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811" name="Rectangle 51"/>
          <p:cNvSpPr>
            <a:spLocks noChangeArrowheads="1"/>
          </p:cNvSpPr>
          <p:nvPr/>
        </p:nvSpPr>
        <p:spPr bwMode="auto">
          <a:xfrm>
            <a:off x="228600" y="3522663"/>
            <a:ext cx="1717675"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Customer Experience</a:t>
            </a:r>
            <a:endParaRPr lang="en-US" altLang="en-US" sz="1200" b="1"/>
          </a:p>
        </p:txBody>
      </p:sp>
      <p:sp>
        <p:nvSpPr>
          <p:cNvPr id="373812" name="Rectangle 52"/>
          <p:cNvSpPr>
            <a:spLocks noChangeArrowheads="1"/>
          </p:cNvSpPr>
          <p:nvPr/>
        </p:nvSpPr>
        <p:spPr bwMode="auto">
          <a:xfrm>
            <a:off x="7572375" y="2982913"/>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813" name="Rectangle 53"/>
          <p:cNvSpPr>
            <a:spLocks noChangeArrowheads="1"/>
          </p:cNvSpPr>
          <p:nvPr/>
        </p:nvSpPr>
        <p:spPr bwMode="auto">
          <a:xfrm>
            <a:off x="6511925" y="2982913"/>
            <a:ext cx="106045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814" name="Rectangle 54"/>
          <p:cNvSpPr>
            <a:spLocks noChangeArrowheads="1"/>
          </p:cNvSpPr>
          <p:nvPr/>
        </p:nvSpPr>
        <p:spPr bwMode="auto">
          <a:xfrm>
            <a:off x="5370513" y="2982913"/>
            <a:ext cx="1141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815" name="Rectangle 55"/>
          <p:cNvSpPr>
            <a:spLocks noChangeArrowheads="1"/>
          </p:cNvSpPr>
          <p:nvPr/>
        </p:nvSpPr>
        <p:spPr bwMode="auto">
          <a:xfrm>
            <a:off x="4148138" y="2982913"/>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816" name="Rectangle 56"/>
          <p:cNvSpPr>
            <a:spLocks noChangeArrowheads="1"/>
          </p:cNvSpPr>
          <p:nvPr/>
        </p:nvSpPr>
        <p:spPr bwMode="auto">
          <a:xfrm>
            <a:off x="2924175" y="2982913"/>
            <a:ext cx="1223963"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817" name="Rectangle 57"/>
          <p:cNvSpPr>
            <a:spLocks noChangeArrowheads="1"/>
          </p:cNvSpPr>
          <p:nvPr/>
        </p:nvSpPr>
        <p:spPr bwMode="auto">
          <a:xfrm>
            <a:off x="1946275" y="2982913"/>
            <a:ext cx="9779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818" name="Rectangle 58"/>
          <p:cNvSpPr>
            <a:spLocks noChangeArrowheads="1"/>
          </p:cNvSpPr>
          <p:nvPr/>
        </p:nvSpPr>
        <p:spPr bwMode="auto">
          <a:xfrm>
            <a:off x="228600" y="3048000"/>
            <a:ext cx="17176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Product Availability</a:t>
            </a:r>
            <a:endParaRPr lang="en-US" altLang="en-US" sz="1200" b="1"/>
          </a:p>
        </p:txBody>
      </p:sp>
      <p:sp>
        <p:nvSpPr>
          <p:cNvPr id="373819" name="Rectangle 59"/>
          <p:cNvSpPr>
            <a:spLocks noChangeArrowheads="1"/>
          </p:cNvSpPr>
          <p:nvPr/>
        </p:nvSpPr>
        <p:spPr bwMode="auto">
          <a:xfrm>
            <a:off x="7572375" y="2527300"/>
            <a:ext cx="12223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820" name="Rectangle 60"/>
          <p:cNvSpPr>
            <a:spLocks noChangeArrowheads="1"/>
          </p:cNvSpPr>
          <p:nvPr/>
        </p:nvSpPr>
        <p:spPr bwMode="auto">
          <a:xfrm>
            <a:off x="6511925" y="2527300"/>
            <a:ext cx="106045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821" name="Rectangle 61"/>
          <p:cNvSpPr>
            <a:spLocks noChangeArrowheads="1"/>
          </p:cNvSpPr>
          <p:nvPr/>
        </p:nvSpPr>
        <p:spPr bwMode="auto">
          <a:xfrm>
            <a:off x="5370513" y="2527300"/>
            <a:ext cx="1141412"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822" name="Rectangle 62"/>
          <p:cNvSpPr>
            <a:spLocks noChangeArrowheads="1"/>
          </p:cNvSpPr>
          <p:nvPr/>
        </p:nvSpPr>
        <p:spPr bwMode="auto">
          <a:xfrm>
            <a:off x="4148138" y="2527300"/>
            <a:ext cx="12223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823" name="Rectangle 63"/>
          <p:cNvSpPr>
            <a:spLocks noChangeArrowheads="1"/>
          </p:cNvSpPr>
          <p:nvPr/>
        </p:nvSpPr>
        <p:spPr bwMode="auto">
          <a:xfrm>
            <a:off x="2924175" y="2527300"/>
            <a:ext cx="1223963"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824" name="Rectangle 64"/>
          <p:cNvSpPr>
            <a:spLocks noChangeArrowheads="1"/>
          </p:cNvSpPr>
          <p:nvPr/>
        </p:nvSpPr>
        <p:spPr bwMode="auto">
          <a:xfrm>
            <a:off x="1946275" y="2527300"/>
            <a:ext cx="9779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825" name="Rectangle 65"/>
          <p:cNvSpPr>
            <a:spLocks noChangeArrowheads="1"/>
          </p:cNvSpPr>
          <p:nvPr/>
        </p:nvSpPr>
        <p:spPr bwMode="auto">
          <a:xfrm>
            <a:off x="228600" y="2592388"/>
            <a:ext cx="17176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Product Variety</a:t>
            </a:r>
            <a:endParaRPr lang="en-US" altLang="en-US" sz="1200" b="1"/>
          </a:p>
        </p:txBody>
      </p:sp>
      <p:sp>
        <p:nvSpPr>
          <p:cNvPr id="373826" name="Rectangle 66"/>
          <p:cNvSpPr>
            <a:spLocks noChangeArrowheads="1"/>
          </p:cNvSpPr>
          <p:nvPr/>
        </p:nvSpPr>
        <p:spPr bwMode="auto">
          <a:xfrm>
            <a:off x="7572375" y="2071688"/>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827" name="Rectangle 67"/>
          <p:cNvSpPr>
            <a:spLocks noChangeArrowheads="1"/>
          </p:cNvSpPr>
          <p:nvPr/>
        </p:nvSpPr>
        <p:spPr bwMode="auto">
          <a:xfrm>
            <a:off x="6511925" y="2071688"/>
            <a:ext cx="106045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828" name="Rectangle 68"/>
          <p:cNvSpPr>
            <a:spLocks noChangeArrowheads="1"/>
          </p:cNvSpPr>
          <p:nvPr/>
        </p:nvSpPr>
        <p:spPr bwMode="auto">
          <a:xfrm>
            <a:off x="5370513" y="2071688"/>
            <a:ext cx="1141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829" name="Rectangle 69"/>
          <p:cNvSpPr>
            <a:spLocks noChangeArrowheads="1"/>
          </p:cNvSpPr>
          <p:nvPr/>
        </p:nvSpPr>
        <p:spPr bwMode="auto">
          <a:xfrm>
            <a:off x="4148138" y="2071688"/>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830" name="Rectangle 70"/>
          <p:cNvSpPr>
            <a:spLocks noChangeArrowheads="1"/>
          </p:cNvSpPr>
          <p:nvPr/>
        </p:nvSpPr>
        <p:spPr bwMode="auto">
          <a:xfrm>
            <a:off x="2924175" y="2071688"/>
            <a:ext cx="1223963"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831" name="Rectangle 71"/>
          <p:cNvSpPr>
            <a:spLocks noChangeArrowheads="1"/>
          </p:cNvSpPr>
          <p:nvPr/>
        </p:nvSpPr>
        <p:spPr bwMode="auto">
          <a:xfrm>
            <a:off x="1946275" y="2071688"/>
            <a:ext cx="9779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73832" name="Rectangle 72"/>
          <p:cNvSpPr>
            <a:spLocks noChangeArrowheads="1"/>
          </p:cNvSpPr>
          <p:nvPr/>
        </p:nvSpPr>
        <p:spPr bwMode="auto">
          <a:xfrm>
            <a:off x="228600" y="2135188"/>
            <a:ext cx="17176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Response Time</a:t>
            </a:r>
            <a:endParaRPr lang="en-US" altLang="en-US" sz="1200" b="1"/>
          </a:p>
        </p:txBody>
      </p:sp>
      <p:sp>
        <p:nvSpPr>
          <p:cNvPr id="373833" name="Rectangle 73"/>
          <p:cNvSpPr>
            <a:spLocks noChangeArrowheads="1"/>
          </p:cNvSpPr>
          <p:nvPr/>
        </p:nvSpPr>
        <p:spPr bwMode="auto">
          <a:xfrm>
            <a:off x="7539038" y="1524000"/>
            <a:ext cx="1222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r>
              <a:rPr lang="en-US" altLang="en-US" sz="900" b="1">
                <a:cs typeface="Times New Roman" pitchFamily="18" charset="0"/>
              </a:rPr>
              <a:t>Manufacturer  storage with pickup</a:t>
            </a:r>
            <a:endParaRPr lang="en-US" altLang="en-US" sz="900" b="1"/>
          </a:p>
        </p:txBody>
      </p:sp>
      <p:sp>
        <p:nvSpPr>
          <p:cNvPr id="373834" name="Rectangle 74"/>
          <p:cNvSpPr>
            <a:spLocks noChangeArrowheads="1"/>
          </p:cNvSpPr>
          <p:nvPr/>
        </p:nvSpPr>
        <p:spPr bwMode="auto">
          <a:xfrm>
            <a:off x="6478588" y="1524000"/>
            <a:ext cx="10604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r>
              <a:rPr lang="en-US" altLang="en-US" sz="900" b="1">
                <a:cs typeface="Times New Roman" pitchFamily="18" charset="0"/>
              </a:rPr>
              <a:t>Distributor storage with last mile delivery</a:t>
            </a:r>
            <a:endParaRPr lang="en-US" altLang="en-US" sz="900" b="1"/>
          </a:p>
        </p:txBody>
      </p:sp>
      <p:sp>
        <p:nvSpPr>
          <p:cNvPr id="373835" name="Rectangle 75"/>
          <p:cNvSpPr>
            <a:spLocks noChangeArrowheads="1"/>
          </p:cNvSpPr>
          <p:nvPr/>
        </p:nvSpPr>
        <p:spPr bwMode="auto">
          <a:xfrm>
            <a:off x="5337175" y="1524000"/>
            <a:ext cx="114141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r>
              <a:rPr lang="en-US" altLang="en-US" sz="900" b="1">
                <a:cs typeface="Times New Roman" pitchFamily="18" charset="0"/>
              </a:rPr>
              <a:t>Distributor Storage with Package Carrier Delivery</a:t>
            </a:r>
            <a:endParaRPr lang="en-US" altLang="en-US" sz="900" b="1"/>
          </a:p>
        </p:txBody>
      </p:sp>
      <p:sp>
        <p:nvSpPr>
          <p:cNvPr id="373836" name="Rectangle 76"/>
          <p:cNvSpPr>
            <a:spLocks noChangeArrowheads="1"/>
          </p:cNvSpPr>
          <p:nvPr/>
        </p:nvSpPr>
        <p:spPr bwMode="auto">
          <a:xfrm>
            <a:off x="4114800" y="1524000"/>
            <a:ext cx="1222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r>
              <a:rPr lang="en-US" altLang="en-US" sz="900" b="1">
                <a:cs typeface="Times New Roman" pitchFamily="18" charset="0"/>
              </a:rPr>
              <a:t>Manufacturer Storage with In-Transit Merge </a:t>
            </a:r>
            <a:endParaRPr lang="en-US" altLang="en-US" sz="900" b="1"/>
          </a:p>
        </p:txBody>
      </p:sp>
      <p:sp>
        <p:nvSpPr>
          <p:cNvPr id="373837" name="Rectangle 77"/>
          <p:cNvSpPr>
            <a:spLocks noChangeArrowheads="1"/>
          </p:cNvSpPr>
          <p:nvPr/>
        </p:nvSpPr>
        <p:spPr bwMode="auto">
          <a:xfrm>
            <a:off x="2890838" y="1524000"/>
            <a:ext cx="122396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r>
              <a:rPr lang="en-US" altLang="en-US" sz="900" b="1">
                <a:cs typeface="Times New Roman" pitchFamily="18" charset="0"/>
              </a:rPr>
              <a:t>Manufacturer Storage with Direct Shipping</a:t>
            </a:r>
            <a:endParaRPr lang="en-US" altLang="en-US" sz="900" b="1"/>
          </a:p>
        </p:txBody>
      </p:sp>
      <p:sp>
        <p:nvSpPr>
          <p:cNvPr id="373838" name="Rectangle 78"/>
          <p:cNvSpPr>
            <a:spLocks noChangeArrowheads="1"/>
          </p:cNvSpPr>
          <p:nvPr/>
        </p:nvSpPr>
        <p:spPr bwMode="auto">
          <a:xfrm>
            <a:off x="1912938" y="1524000"/>
            <a:ext cx="9779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r>
              <a:rPr lang="en-US" altLang="en-US" sz="900" b="1">
                <a:cs typeface="Times New Roman" pitchFamily="18" charset="0"/>
              </a:rPr>
              <a:t>Retail Storage with Customer Pickup </a:t>
            </a:r>
            <a:endParaRPr lang="en-US" altLang="en-US" sz="900" b="1"/>
          </a:p>
        </p:txBody>
      </p:sp>
      <p:sp>
        <p:nvSpPr>
          <p:cNvPr id="373839" name="Rectangle 79"/>
          <p:cNvSpPr>
            <a:spLocks noChangeArrowheads="1"/>
          </p:cNvSpPr>
          <p:nvPr/>
        </p:nvSpPr>
        <p:spPr bwMode="auto">
          <a:xfrm>
            <a:off x="228600" y="1371600"/>
            <a:ext cx="1717675" cy="70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spcBef>
                <a:spcPct val="0"/>
              </a:spcBef>
              <a:buClrTx/>
              <a:buSzTx/>
              <a:buFontTx/>
              <a:buNone/>
            </a:pPr>
            <a:r>
              <a:rPr lang="en-US" altLang="en-US" sz="1000" b="1">
                <a:cs typeface="Times New Roman" pitchFamily="18" charset="0"/>
              </a:rPr>
              <a:t/>
            </a:r>
            <a:br>
              <a:rPr lang="en-US" altLang="en-US" sz="1000" b="1">
                <a:cs typeface="Times New Roman" pitchFamily="18" charset="0"/>
              </a:rPr>
            </a:br>
            <a:endParaRPr lang="en-US" altLang="en-US" sz="900" b="1">
              <a:cs typeface="Times New Roman" pitchFamily="18" charset="0"/>
            </a:endParaRPr>
          </a:p>
        </p:txBody>
      </p:sp>
      <p:sp>
        <p:nvSpPr>
          <p:cNvPr id="373840" name="Line 80"/>
          <p:cNvSpPr>
            <a:spLocks noChangeShapeType="1"/>
          </p:cNvSpPr>
          <p:nvPr/>
        </p:nvSpPr>
        <p:spPr bwMode="auto">
          <a:xfrm>
            <a:off x="228600" y="1524000"/>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3841" name="Line 81"/>
          <p:cNvSpPr>
            <a:spLocks noChangeShapeType="1"/>
          </p:cNvSpPr>
          <p:nvPr/>
        </p:nvSpPr>
        <p:spPr bwMode="auto">
          <a:xfrm>
            <a:off x="228600" y="6553200"/>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3842" name="Line 82"/>
          <p:cNvSpPr>
            <a:spLocks noChangeShapeType="1"/>
          </p:cNvSpPr>
          <p:nvPr/>
        </p:nvSpPr>
        <p:spPr bwMode="auto">
          <a:xfrm>
            <a:off x="228600" y="1524000"/>
            <a:ext cx="0" cy="502920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3843" name="Line 83"/>
          <p:cNvSpPr>
            <a:spLocks noChangeShapeType="1"/>
          </p:cNvSpPr>
          <p:nvPr/>
        </p:nvSpPr>
        <p:spPr bwMode="auto">
          <a:xfrm>
            <a:off x="8763000" y="1524000"/>
            <a:ext cx="0" cy="502920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3844" name="Line 84"/>
          <p:cNvSpPr>
            <a:spLocks noChangeShapeType="1"/>
          </p:cNvSpPr>
          <p:nvPr/>
        </p:nvSpPr>
        <p:spPr bwMode="auto">
          <a:xfrm>
            <a:off x="228600" y="2133600"/>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3845" name="Line 85"/>
          <p:cNvSpPr>
            <a:spLocks noChangeShapeType="1"/>
          </p:cNvSpPr>
          <p:nvPr/>
        </p:nvSpPr>
        <p:spPr bwMode="auto">
          <a:xfrm>
            <a:off x="1946275" y="1524000"/>
            <a:ext cx="0" cy="502920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3846" name="Line 86"/>
          <p:cNvSpPr>
            <a:spLocks noChangeShapeType="1"/>
          </p:cNvSpPr>
          <p:nvPr/>
        </p:nvSpPr>
        <p:spPr bwMode="auto">
          <a:xfrm>
            <a:off x="2924175" y="1524000"/>
            <a:ext cx="0" cy="502920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3847" name="Line 87"/>
          <p:cNvSpPr>
            <a:spLocks noChangeShapeType="1"/>
          </p:cNvSpPr>
          <p:nvPr/>
        </p:nvSpPr>
        <p:spPr bwMode="auto">
          <a:xfrm>
            <a:off x="4148138" y="1524000"/>
            <a:ext cx="0" cy="502920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3848" name="Line 88"/>
          <p:cNvSpPr>
            <a:spLocks noChangeShapeType="1"/>
          </p:cNvSpPr>
          <p:nvPr/>
        </p:nvSpPr>
        <p:spPr bwMode="auto">
          <a:xfrm>
            <a:off x="5370513" y="1524000"/>
            <a:ext cx="0" cy="502920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3849" name="Line 89"/>
          <p:cNvSpPr>
            <a:spLocks noChangeShapeType="1"/>
          </p:cNvSpPr>
          <p:nvPr/>
        </p:nvSpPr>
        <p:spPr bwMode="auto">
          <a:xfrm>
            <a:off x="6511925" y="1524000"/>
            <a:ext cx="0" cy="502920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3850" name="Line 90"/>
          <p:cNvSpPr>
            <a:spLocks noChangeShapeType="1"/>
          </p:cNvSpPr>
          <p:nvPr/>
        </p:nvSpPr>
        <p:spPr bwMode="auto">
          <a:xfrm>
            <a:off x="7572375" y="1524000"/>
            <a:ext cx="0" cy="502920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3851" name="Line 91"/>
          <p:cNvSpPr>
            <a:spLocks noChangeShapeType="1"/>
          </p:cNvSpPr>
          <p:nvPr/>
        </p:nvSpPr>
        <p:spPr bwMode="auto">
          <a:xfrm>
            <a:off x="228600" y="2527300"/>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3852" name="Line 92"/>
          <p:cNvSpPr>
            <a:spLocks noChangeShapeType="1"/>
          </p:cNvSpPr>
          <p:nvPr/>
        </p:nvSpPr>
        <p:spPr bwMode="auto">
          <a:xfrm>
            <a:off x="228600" y="2982913"/>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3853" name="Line 93"/>
          <p:cNvSpPr>
            <a:spLocks noChangeShapeType="1"/>
          </p:cNvSpPr>
          <p:nvPr/>
        </p:nvSpPr>
        <p:spPr bwMode="auto">
          <a:xfrm>
            <a:off x="228600" y="3438525"/>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3854" name="Line 94"/>
          <p:cNvSpPr>
            <a:spLocks noChangeShapeType="1"/>
          </p:cNvSpPr>
          <p:nvPr/>
        </p:nvSpPr>
        <p:spPr bwMode="auto">
          <a:xfrm>
            <a:off x="228600" y="3954463"/>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3855" name="Line 95"/>
          <p:cNvSpPr>
            <a:spLocks noChangeShapeType="1"/>
          </p:cNvSpPr>
          <p:nvPr/>
        </p:nvSpPr>
        <p:spPr bwMode="auto">
          <a:xfrm>
            <a:off x="228600" y="4410075"/>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3856" name="Line 96"/>
          <p:cNvSpPr>
            <a:spLocks noChangeShapeType="1"/>
          </p:cNvSpPr>
          <p:nvPr/>
        </p:nvSpPr>
        <p:spPr bwMode="auto">
          <a:xfrm>
            <a:off x="228600" y="4865688"/>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3857" name="Line 97"/>
          <p:cNvSpPr>
            <a:spLocks noChangeShapeType="1"/>
          </p:cNvSpPr>
          <p:nvPr/>
        </p:nvSpPr>
        <p:spPr bwMode="auto">
          <a:xfrm>
            <a:off x="228600" y="5321300"/>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3858" name="Line 98"/>
          <p:cNvSpPr>
            <a:spLocks noChangeShapeType="1"/>
          </p:cNvSpPr>
          <p:nvPr/>
        </p:nvSpPr>
        <p:spPr bwMode="auto">
          <a:xfrm>
            <a:off x="228600" y="5776913"/>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3859" name="Line 99"/>
          <p:cNvSpPr>
            <a:spLocks noChangeShapeType="1"/>
          </p:cNvSpPr>
          <p:nvPr/>
        </p:nvSpPr>
        <p:spPr bwMode="auto">
          <a:xfrm>
            <a:off x="228600" y="6232525"/>
            <a:ext cx="853440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3860" name="Text Box 100"/>
          <p:cNvSpPr txBox="1">
            <a:spLocks noChangeArrowheads="1"/>
          </p:cNvSpPr>
          <p:nvPr/>
        </p:nvSpPr>
        <p:spPr bwMode="auto">
          <a:xfrm>
            <a:off x="2133600" y="21336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73861" name="Text Box 101"/>
          <p:cNvSpPr txBox="1">
            <a:spLocks noChangeArrowheads="1"/>
          </p:cNvSpPr>
          <p:nvPr/>
        </p:nvSpPr>
        <p:spPr bwMode="auto">
          <a:xfrm>
            <a:off x="2133600" y="40386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73862" name="Text Box 102"/>
          <p:cNvSpPr txBox="1">
            <a:spLocks noChangeArrowheads="1"/>
          </p:cNvSpPr>
          <p:nvPr/>
        </p:nvSpPr>
        <p:spPr bwMode="auto">
          <a:xfrm>
            <a:off x="2133600" y="44958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73863" name="Text Box 103"/>
          <p:cNvSpPr txBox="1">
            <a:spLocks noChangeArrowheads="1"/>
          </p:cNvSpPr>
          <p:nvPr/>
        </p:nvSpPr>
        <p:spPr bwMode="auto">
          <a:xfrm>
            <a:off x="2133600" y="54102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73864" name="Text Box 104"/>
          <p:cNvSpPr txBox="1">
            <a:spLocks noChangeArrowheads="1"/>
          </p:cNvSpPr>
          <p:nvPr/>
        </p:nvSpPr>
        <p:spPr bwMode="auto">
          <a:xfrm>
            <a:off x="2133600" y="62484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73865" name="Text Box 105"/>
          <p:cNvSpPr txBox="1">
            <a:spLocks noChangeArrowheads="1"/>
          </p:cNvSpPr>
          <p:nvPr/>
        </p:nvSpPr>
        <p:spPr bwMode="auto">
          <a:xfrm>
            <a:off x="3200400" y="26670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73866" name="Text Box 106"/>
          <p:cNvSpPr txBox="1">
            <a:spLocks noChangeArrowheads="1"/>
          </p:cNvSpPr>
          <p:nvPr/>
        </p:nvSpPr>
        <p:spPr bwMode="auto">
          <a:xfrm>
            <a:off x="3200400" y="31242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73867" name="Text Box 107"/>
          <p:cNvSpPr txBox="1">
            <a:spLocks noChangeArrowheads="1"/>
          </p:cNvSpPr>
          <p:nvPr/>
        </p:nvSpPr>
        <p:spPr bwMode="auto">
          <a:xfrm>
            <a:off x="7924800" y="49530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73868" name="Text Box 108"/>
          <p:cNvSpPr txBox="1">
            <a:spLocks noChangeArrowheads="1"/>
          </p:cNvSpPr>
          <p:nvPr/>
        </p:nvSpPr>
        <p:spPr bwMode="auto">
          <a:xfrm>
            <a:off x="7924800" y="31242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73869" name="Text Box 109"/>
          <p:cNvSpPr txBox="1">
            <a:spLocks noChangeArrowheads="1"/>
          </p:cNvSpPr>
          <p:nvPr/>
        </p:nvSpPr>
        <p:spPr bwMode="auto">
          <a:xfrm>
            <a:off x="7924800" y="26670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73870" name="Text Box 110"/>
          <p:cNvSpPr txBox="1">
            <a:spLocks noChangeArrowheads="1"/>
          </p:cNvSpPr>
          <p:nvPr/>
        </p:nvSpPr>
        <p:spPr bwMode="auto">
          <a:xfrm>
            <a:off x="6781800" y="35814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73871" name="Text Box 111"/>
          <p:cNvSpPr txBox="1">
            <a:spLocks noChangeArrowheads="1"/>
          </p:cNvSpPr>
          <p:nvPr/>
        </p:nvSpPr>
        <p:spPr bwMode="auto">
          <a:xfrm>
            <a:off x="4419600" y="49530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73872" name="Text Box 112"/>
          <p:cNvSpPr txBox="1">
            <a:spLocks noChangeArrowheads="1"/>
          </p:cNvSpPr>
          <p:nvPr/>
        </p:nvSpPr>
        <p:spPr bwMode="auto">
          <a:xfrm>
            <a:off x="4419600" y="31242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73873" name="Text Box 113"/>
          <p:cNvSpPr txBox="1">
            <a:spLocks noChangeArrowheads="1"/>
          </p:cNvSpPr>
          <p:nvPr/>
        </p:nvSpPr>
        <p:spPr bwMode="auto">
          <a:xfrm>
            <a:off x="4419600" y="26670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73874" name="Text Box 114"/>
          <p:cNvSpPr txBox="1">
            <a:spLocks noChangeArrowheads="1"/>
          </p:cNvSpPr>
          <p:nvPr/>
        </p:nvSpPr>
        <p:spPr bwMode="auto">
          <a:xfrm>
            <a:off x="3200400" y="49530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73875" name="Text Box 115"/>
          <p:cNvSpPr txBox="1">
            <a:spLocks noChangeArrowheads="1"/>
          </p:cNvSpPr>
          <p:nvPr/>
        </p:nvSpPr>
        <p:spPr bwMode="auto">
          <a:xfrm>
            <a:off x="3200400" y="58674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73876" name="Text Box 116"/>
          <p:cNvSpPr txBox="1">
            <a:spLocks noChangeArrowheads="1"/>
          </p:cNvSpPr>
          <p:nvPr/>
        </p:nvSpPr>
        <p:spPr bwMode="auto">
          <a:xfrm>
            <a:off x="7924800" y="54102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73877" name="Text Box 117"/>
          <p:cNvSpPr txBox="1">
            <a:spLocks noChangeArrowheads="1"/>
          </p:cNvSpPr>
          <p:nvPr/>
        </p:nvSpPr>
        <p:spPr bwMode="auto">
          <a:xfrm>
            <a:off x="4419600" y="58674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73878" name="Text Box 118"/>
          <p:cNvSpPr txBox="1">
            <a:spLocks noChangeArrowheads="1"/>
          </p:cNvSpPr>
          <p:nvPr/>
        </p:nvSpPr>
        <p:spPr bwMode="auto">
          <a:xfrm>
            <a:off x="5638800" y="30480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73879" name="Text Box 119"/>
          <p:cNvSpPr txBox="1">
            <a:spLocks noChangeArrowheads="1"/>
          </p:cNvSpPr>
          <p:nvPr/>
        </p:nvSpPr>
        <p:spPr bwMode="auto">
          <a:xfrm>
            <a:off x="5638800" y="26670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73880" name="Text Box 120"/>
          <p:cNvSpPr txBox="1">
            <a:spLocks noChangeArrowheads="1"/>
          </p:cNvSpPr>
          <p:nvPr/>
        </p:nvSpPr>
        <p:spPr bwMode="auto">
          <a:xfrm>
            <a:off x="5638800" y="54102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73881" name="Text Box 121"/>
          <p:cNvSpPr txBox="1">
            <a:spLocks noChangeArrowheads="1"/>
          </p:cNvSpPr>
          <p:nvPr/>
        </p:nvSpPr>
        <p:spPr bwMode="auto">
          <a:xfrm>
            <a:off x="5638800" y="49530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73882" name="Text Box 122"/>
          <p:cNvSpPr txBox="1">
            <a:spLocks noChangeArrowheads="1"/>
          </p:cNvSpPr>
          <p:nvPr/>
        </p:nvSpPr>
        <p:spPr bwMode="auto">
          <a:xfrm>
            <a:off x="5638800" y="35814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73883" name="Text Box 123"/>
          <p:cNvSpPr txBox="1">
            <a:spLocks noChangeArrowheads="1"/>
          </p:cNvSpPr>
          <p:nvPr/>
        </p:nvSpPr>
        <p:spPr bwMode="auto">
          <a:xfrm>
            <a:off x="6781800" y="21336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73884" name="Text Box 124"/>
          <p:cNvSpPr txBox="1">
            <a:spLocks noChangeArrowheads="1"/>
          </p:cNvSpPr>
          <p:nvPr/>
        </p:nvSpPr>
        <p:spPr bwMode="auto">
          <a:xfrm>
            <a:off x="6781800" y="40386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73885" name="Text Box 125"/>
          <p:cNvSpPr txBox="1">
            <a:spLocks noChangeArrowheads="1"/>
          </p:cNvSpPr>
          <p:nvPr/>
        </p:nvSpPr>
        <p:spPr bwMode="auto">
          <a:xfrm>
            <a:off x="7924800" y="44958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73886" name="Text Box 126"/>
          <p:cNvSpPr txBox="1">
            <a:spLocks noChangeArrowheads="1"/>
          </p:cNvSpPr>
          <p:nvPr/>
        </p:nvSpPr>
        <p:spPr bwMode="auto">
          <a:xfrm>
            <a:off x="6781800" y="62484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73887" name="Text Box 127"/>
          <p:cNvSpPr txBox="1">
            <a:spLocks noChangeArrowheads="1"/>
          </p:cNvSpPr>
          <p:nvPr/>
        </p:nvSpPr>
        <p:spPr bwMode="auto">
          <a:xfrm>
            <a:off x="5638800" y="21336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73888" name="Text Box 128"/>
          <p:cNvSpPr txBox="1">
            <a:spLocks noChangeArrowheads="1"/>
          </p:cNvSpPr>
          <p:nvPr/>
        </p:nvSpPr>
        <p:spPr bwMode="auto">
          <a:xfrm>
            <a:off x="5638800" y="621665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73889" name="Text Box 129"/>
          <p:cNvSpPr txBox="1">
            <a:spLocks noChangeArrowheads="1"/>
          </p:cNvSpPr>
          <p:nvPr/>
        </p:nvSpPr>
        <p:spPr bwMode="auto">
          <a:xfrm>
            <a:off x="6781800" y="49530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73890" name="Text Box 130"/>
          <p:cNvSpPr txBox="1">
            <a:spLocks noChangeArrowheads="1"/>
          </p:cNvSpPr>
          <p:nvPr/>
        </p:nvSpPr>
        <p:spPr bwMode="auto">
          <a:xfrm>
            <a:off x="6781800" y="44958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73891" name="Text Box 131"/>
          <p:cNvSpPr txBox="1">
            <a:spLocks noChangeArrowheads="1"/>
          </p:cNvSpPr>
          <p:nvPr/>
        </p:nvSpPr>
        <p:spPr bwMode="auto">
          <a:xfrm>
            <a:off x="6781800" y="30480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73892" name="Text Box 132"/>
          <p:cNvSpPr txBox="1">
            <a:spLocks noChangeArrowheads="1"/>
          </p:cNvSpPr>
          <p:nvPr/>
        </p:nvSpPr>
        <p:spPr bwMode="auto">
          <a:xfrm>
            <a:off x="6781800" y="26670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73893" name="Text Box 133"/>
          <p:cNvSpPr txBox="1">
            <a:spLocks noChangeArrowheads="1"/>
          </p:cNvSpPr>
          <p:nvPr/>
        </p:nvSpPr>
        <p:spPr bwMode="auto">
          <a:xfrm>
            <a:off x="5638800" y="58674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73894" name="Text Box 134"/>
          <p:cNvSpPr txBox="1">
            <a:spLocks noChangeArrowheads="1"/>
          </p:cNvSpPr>
          <p:nvPr/>
        </p:nvSpPr>
        <p:spPr bwMode="auto">
          <a:xfrm>
            <a:off x="5638800" y="40386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73895" name="Text Box 135"/>
          <p:cNvSpPr txBox="1">
            <a:spLocks noChangeArrowheads="1"/>
          </p:cNvSpPr>
          <p:nvPr/>
        </p:nvSpPr>
        <p:spPr bwMode="auto">
          <a:xfrm>
            <a:off x="4419600" y="54102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73896" name="Text Box 136"/>
          <p:cNvSpPr txBox="1">
            <a:spLocks noChangeArrowheads="1"/>
          </p:cNvSpPr>
          <p:nvPr/>
        </p:nvSpPr>
        <p:spPr bwMode="auto">
          <a:xfrm>
            <a:off x="4419600" y="35814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73897" name="Text Box 137"/>
          <p:cNvSpPr txBox="1">
            <a:spLocks noChangeArrowheads="1"/>
          </p:cNvSpPr>
          <p:nvPr/>
        </p:nvSpPr>
        <p:spPr bwMode="auto">
          <a:xfrm>
            <a:off x="2133600" y="26670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73898" name="Text Box 138"/>
          <p:cNvSpPr txBox="1">
            <a:spLocks noChangeArrowheads="1"/>
          </p:cNvSpPr>
          <p:nvPr/>
        </p:nvSpPr>
        <p:spPr bwMode="auto">
          <a:xfrm>
            <a:off x="3200400" y="35814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73899" name="Text Box 139"/>
          <p:cNvSpPr txBox="1">
            <a:spLocks noChangeArrowheads="1"/>
          </p:cNvSpPr>
          <p:nvPr/>
        </p:nvSpPr>
        <p:spPr bwMode="auto">
          <a:xfrm>
            <a:off x="7924800" y="21336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73900" name="Text Box 140"/>
          <p:cNvSpPr txBox="1">
            <a:spLocks noChangeArrowheads="1"/>
          </p:cNvSpPr>
          <p:nvPr/>
        </p:nvSpPr>
        <p:spPr bwMode="auto">
          <a:xfrm>
            <a:off x="6781800" y="58674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73901" name="Text Box 141"/>
          <p:cNvSpPr txBox="1">
            <a:spLocks noChangeArrowheads="1"/>
          </p:cNvSpPr>
          <p:nvPr/>
        </p:nvSpPr>
        <p:spPr bwMode="auto">
          <a:xfrm>
            <a:off x="5638800" y="44958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73902" name="Text Box 142"/>
          <p:cNvSpPr txBox="1">
            <a:spLocks noChangeArrowheads="1"/>
          </p:cNvSpPr>
          <p:nvPr/>
        </p:nvSpPr>
        <p:spPr bwMode="auto">
          <a:xfrm>
            <a:off x="4419600" y="62484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73903" name="Text Box 143"/>
          <p:cNvSpPr txBox="1">
            <a:spLocks noChangeArrowheads="1"/>
          </p:cNvSpPr>
          <p:nvPr/>
        </p:nvSpPr>
        <p:spPr bwMode="auto">
          <a:xfrm>
            <a:off x="4419600" y="40386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73904" name="Text Box 144"/>
          <p:cNvSpPr txBox="1">
            <a:spLocks noChangeArrowheads="1"/>
          </p:cNvSpPr>
          <p:nvPr/>
        </p:nvSpPr>
        <p:spPr bwMode="auto">
          <a:xfrm>
            <a:off x="4419600" y="21336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73905" name="Text Box 145"/>
          <p:cNvSpPr txBox="1">
            <a:spLocks noChangeArrowheads="1"/>
          </p:cNvSpPr>
          <p:nvPr/>
        </p:nvSpPr>
        <p:spPr bwMode="auto">
          <a:xfrm>
            <a:off x="3200400" y="62484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73906" name="Text Box 146"/>
          <p:cNvSpPr txBox="1">
            <a:spLocks noChangeArrowheads="1"/>
          </p:cNvSpPr>
          <p:nvPr/>
        </p:nvSpPr>
        <p:spPr bwMode="auto">
          <a:xfrm>
            <a:off x="3200400" y="54102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73907" name="Text Box 147"/>
          <p:cNvSpPr txBox="1">
            <a:spLocks noChangeArrowheads="1"/>
          </p:cNvSpPr>
          <p:nvPr/>
        </p:nvSpPr>
        <p:spPr bwMode="auto">
          <a:xfrm>
            <a:off x="3200400" y="21336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73908" name="Text Box 148"/>
          <p:cNvSpPr txBox="1">
            <a:spLocks noChangeArrowheads="1"/>
          </p:cNvSpPr>
          <p:nvPr/>
        </p:nvSpPr>
        <p:spPr bwMode="auto">
          <a:xfrm>
            <a:off x="2133600" y="49530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73909" name="Text Box 149"/>
          <p:cNvSpPr txBox="1">
            <a:spLocks noChangeArrowheads="1"/>
          </p:cNvSpPr>
          <p:nvPr/>
        </p:nvSpPr>
        <p:spPr bwMode="auto">
          <a:xfrm>
            <a:off x="2133600" y="31242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73910" name="Text Box 150"/>
          <p:cNvSpPr txBox="1">
            <a:spLocks noChangeArrowheads="1"/>
          </p:cNvSpPr>
          <p:nvPr/>
        </p:nvSpPr>
        <p:spPr bwMode="auto">
          <a:xfrm>
            <a:off x="2133600" y="35814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5</a:t>
            </a:r>
          </a:p>
        </p:txBody>
      </p:sp>
      <p:sp>
        <p:nvSpPr>
          <p:cNvPr id="373911" name="Text Box 151"/>
          <p:cNvSpPr txBox="1">
            <a:spLocks noChangeArrowheads="1"/>
          </p:cNvSpPr>
          <p:nvPr/>
        </p:nvSpPr>
        <p:spPr bwMode="auto">
          <a:xfrm>
            <a:off x="7924800" y="5867400"/>
            <a:ext cx="533400" cy="3365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5</a:t>
            </a:r>
          </a:p>
        </p:txBody>
      </p:sp>
      <p:sp>
        <p:nvSpPr>
          <p:cNvPr id="373912" name="Text Box 152"/>
          <p:cNvSpPr txBox="1">
            <a:spLocks noChangeArrowheads="1"/>
          </p:cNvSpPr>
          <p:nvPr/>
        </p:nvSpPr>
        <p:spPr bwMode="auto">
          <a:xfrm>
            <a:off x="7924800" y="62484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5</a:t>
            </a:r>
          </a:p>
        </p:txBody>
      </p:sp>
      <p:sp>
        <p:nvSpPr>
          <p:cNvPr id="373913" name="Text Box 153"/>
          <p:cNvSpPr txBox="1">
            <a:spLocks noChangeArrowheads="1"/>
          </p:cNvSpPr>
          <p:nvPr/>
        </p:nvSpPr>
        <p:spPr bwMode="auto">
          <a:xfrm>
            <a:off x="6781800" y="54102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5</a:t>
            </a:r>
          </a:p>
        </p:txBody>
      </p:sp>
      <p:sp>
        <p:nvSpPr>
          <p:cNvPr id="373914" name="Text Box 154"/>
          <p:cNvSpPr txBox="1">
            <a:spLocks noChangeArrowheads="1"/>
          </p:cNvSpPr>
          <p:nvPr/>
        </p:nvSpPr>
        <p:spPr bwMode="auto">
          <a:xfrm>
            <a:off x="4419600" y="44958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5</a:t>
            </a:r>
          </a:p>
        </p:txBody>
      </p:sp>
      <p:sp>
        <p:nvSpPr>
          <p:cNvPr id="373915" name="Text Box 155"/>
          <p:cNvSpPr txBox="1">
            <a:spLocks noChangeArrowheads="1"/>
          </p:cNvSpPr>
          <p:nvPr/>
        </p:nvSpPr>
        <p:spPr bwMode="auto">
          <a:xfrm>
            <a:off x="3200400" y="44958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5</a:t>
            </a:r>
          </a:p>
        </p:txBody>
      </p:sp>
      <p:sp>
        <p:nvSpPr>
          <p:cNvPr id="373916" name="Text Box 156"/>
          <p:cNvSpPr txBox="1">
            <a:spLocks noChangeArrowheads="1"/>
          </p:cNvSpPr>
          <p:nvPr/>
        </p:nvSpPr>
        <p:spPr bwMode="auto">
          <a:xfrm>
            <a:off x="3200400" y="3962400"/>
            <a:ext cx="533400" cy="3365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5</a:t>
            </a:r>
          </a:p>
        </p:txBody>
      </p:sp>
      <p:sp>
        <p:nvSpPr>
          <p:cNvPr id="373917" name="Text Box 157"/>
          <p:cNvSpPr txBox="1">
            <a:spLocks noChangeArrowheads="1"/>
          </p:cNvSpPr>
          <p:nvPr/>
        </p:nvSpPr>
        <p:spPr bwMode="auto">
          <a:xfrm>
            <a:off x="2133600" y="58674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6</a:t>
            </a:r>
          </a:p>
        </p:txBody>
      </p:sp>
      <p:sp>
        <p:nvSpPr>
          <p:cNvPr id="373918" name="Text Box 158"/>
          <p:cNvSpPr txBox="1">
            <a:spLocks noChangeArrowheads="1"/>
          </p:cNvSpPr>
          <p:nvPr/>
        </p:nvSpPr>
        <p:spPr bwMode="auto">
          <a:xfrm>
            <a:off x="7924800" y="40386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6</a:t>
            </a:r>
          </a:p>
        </p:txBody>
      </p:sp>
      <p:sp>
        <p:nvSpPr>
          <p:cNvPr id="373919" name="Text Box 159"/>
          <p:cNvSpPr txBox="1">
            <a:spLocks noChangeArrowheads="1"/>
          </p:cNvSpPr>
          <p:nvPr/>
        </p:nvSpPr>
        <p:spPr bwMode="auto">
          <a:xfrm>
            <a:off x="7924800" y="35052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5</a:t>
            </a:r>
          </a:p>
        </p:txBody>
      </p:sp>
      <p:sp>
        <p:nvSpPr>
          <p:cNvPr id="373920" name="Rectangle 160"/>
          <p:cNvSpPr>
            <a:spLocks noChangeArrowheads="1"/>
          </p:cNvSpPr>
          <p:nvPr/>
        </p:nvSpPr>
        <p:spPr bwMode="auto">
          <a:xfrm>
            <a:off x="6477000" y="1524000"/>
            <a:ext cx="1066800" cy="5029200"/>
          </a:xfrm>
          <a:prstGeom prst="rect">
            <a:avLst/>
          </a:prstGeom>
          <a:noFill/>
          <a:ln w="88900" cmpd="tri">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lide Number Placeholder 2"/>
          <p:cNvSpPr>
            <a:spLocks noGrp="1"/>
          </p:cNvSpPr>
          <p:nvPr>
            <p:ph type="sldNum" sz="quarter" idx="10"/>
          </p:nvPr>
        </p:nvSpPr>
        <p:spPr/>
        <p:txBody>
          <a:bodyPr/>
          <a:lstStyle/>
          <a:p>
            <a:fld id="{175C622B-57A8-4BB4-8033-A985F4694739}" type="slidenum">
              <a:rPr lang="en-US" altLang="en-US"/>
              <a:pPr/>
              <a:t>49</a:t>
            </a:fld>
            <a:endParaRPr lang="en-US" altLang="en-US" sz="1400">
              <a:latin typeface="Times New Roman" pitchFamily="18" charset="0"/>
            </a:endParaRPr>
          </a:p>
        </p:txBody>
      </p:sp>
      <p:sp>
        <p:nvSpPr>
          <p:cNvPr id="332802" name="Rectangle 2"/>
          <p:cNvSpPr>
            <a:spLocks noGrp="1" noChangeArrowheads="1"/>
          </p:cNvSpPr>
          <p:nvPr>
            <p:ph type="title"/>
          </p:nvPr>
        </p:nvSpPr>
        <p:spPr/>
        <p:txBody>
          <a:bodyPr/>
          <a:lstStyle/>
          <a:p>
            <a:r>
              <a:rPr lang="en-US" altLang="en-US" sz="3400"/>
              <a:t>Manufacturer or Distributor Storage with Customer Pickup</a:t>
            </a:r>
            <a:endParaRPr lang="en-US" altLang="en-US"/>
          </a:p>
        </p:txBody>
      </p:sp>
      <p:sp>
        <p:nvSpPr>
          <p:cNvPr id="332803" name="Oval 3"/>
          <p:cNvSpPr>
            <a:spLocks noChangeArrowheads="1"/>
          </p:cNvSpPr>
          <p:nvPr/>
        </p:nvSpPr>
        <p:spPr bwMode="auto">
          <a:xfrm>
            <a:off x="609600" y="1524000"/>
            <a:ext cx="762000" cy="4572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04" name="Oval 4"/>
          <p:cNvSpPr>
            <a:spLocks noChangeArrowheads="1"/>
          </p:cNvSpPr>
          <p:nvPr/>
        </p:nvSpPr>
        <p:spPr bwMode="auto">
          <a:xfrm>
            <a:off x="5943600" y="1524000"/>
            <a:ext cx="762000" cy="4572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05" name="Oval 5"/>
          <p:cNvSpPr>
            <a:spLocks noChangeArrowheads="1"/>
          </p:cNvSpPr>
          <p:nvPr/>
        </p:nvSpPr>
        <p:spPr bwMode="auto">
          <a:xfrm>
            <a:off x="4876800" y="1524000"/>
            <a:ext cx="762000" cy="4572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06" name="Oval 6"/>
          <p:cNvSpPr>
            <a:spLocks noChangeArrowheads="1"/>
          </p:cNvSpPr>
          <p:nvPr/>
        </p:nvSpPr>
        <p:spPr bwMode="auto">
          <a:xfrm>
            <a:off x="3886200" y="1524000"/>
            <a:ext cx="762000" cy="4572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07" name="Oval 7"/>
          <p:cNvSpPr>
            <a:spLocks noChangeArrowheads="1"/>
          </p:cNvSpPr>
          <p:nvPr/>
        </p:nvSpPr>
        <p:spPr bwMode="auto">
          <a:xfrm>
            <a:off x="2819400" y="1524000"/>
            <a:ext cx="762000" cy="4572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08" name="Oval 8"/>
          <p:cNvSpPr>
            <a:spLocks noChangeArrowheads="1"/>
          </p:cNvSpPr>
          <p:nvPr/>
        </p:nvSpPr>
        <p:spPr bwMode="auto">
          <a:xfrm>
            <a:off x="1752600" y="1524000"/>
            <a:ext cx="762000" cy="4572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09" name="Text Box 9"/>
          <p:cNvSpPr txBox="1">
            <a:spLocks noChangeArrowheads="1"/>
          </p:cNvSpPr>
          <p:nvPr/>
        </p:nvSpPr>
        <p:spPr bwMode="auto">
          <a:xfrm>
            <a:off x="7010400" y="1584325"/>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i="1"/>
              <a:t>Factories</a:t>
            </a:r>
          </a:p>
        </p:txBody>
      </p:sp>
      <p:sp>
        <p:nvSpPr>
          <p:cNvPr id="332810" name="Oval 10"/>
          <p:cNvSpPr>
            <a:spLocks noChangeArrowheads="1"/>
          </p:cNvSpPr>
          <p:nvPr/>
        </p:nvSpPr>
        <p:spPr bwMode="auto">
          <a:xfrm>
            <a:off x="1524000" y="3124200"/>
            <a:ext cx="685800" cy="3048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11" name="Text Box 11"/>
          <p:cNvSpPr txBox="1">
            <a:spLocks noChangeArrowheads="1"/>
          </p:cNvSpPr>
          <p:nvPr/>
        </p:nvSpPr>
        <p:spPr bwMode="auto">
          <a:xfrm>
            <a:off x="304800" y="3048000"/>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i="1"/>
              <a:t>Retailer</a:t>
            </a:r>
          </a:p>
        </p:txBody>
      </p:sp>
      <p:sp>
        <p:nvSpPr>
          <p:cNvPr id="332812" name="Text Box 12"/>
          <p:cNvSpPr txBox="1">
            <a:spLocks noChangeArrowheads="1"/>
          </p:cNvSpPr>
          <p:nvPr/>
        </p:nvSpPr>
        <p:spPr bwMode="auto">
          <a:xfrm>
            <a:off x="7162800" y="4419600"/>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i="1"/>
              <a:t>Pickup Sites</a:t>
            </a:r>
          </a:p>
        </p:txBody>
      </p:sp>
      <p:sp>
        <p:nvSpPr>
          <p:cNvPr id="332813" name="Oval 13"/>
          <p:cNvSpPr>
            <a:spLocks noChangeArrowheads="1"/>
          </p:cNvSpPr>
          <p:nvPr/>
        </p:nvSpPr>
        <p:spPr bwMode="auto">
          <a:xfrm>
            <a:off x="1066800" y="4343400"/>
            <a:ext cx="1752600" cy="6096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14" name="Oval 14"/>
          <p:cNvSpPr>
            <a:spLocks noChangeArrowheads="1"/>
          </p:cNvSpPr>
          <p:nvPr/>
        </p:nvSpPr>
        <p:spPr bwMode="auto">
          <a:xfrm>
            <a:off x="5334000" y="4343400"/>
            <a:ext cx="1752600" cy="6096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15" name="Oval 15"/>
          <p:cNvSpPr>
            <a:spLocks noChangeArrowheads="1"/>
          </p:cNvSpPr>
          <p:nvPr/>
        </p:nvSpPr>
        <p:spPr bwMode="auto">
          <a:xfrm>
            <a:off x="3124200" y="4343400"/>
            <a:ext cx="1752600" cy="6096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16" name="Line 16"/>
          <p:cNvSpPr>
            <a:spLocks noChangeShapeType="1"/>
          </p:cNvSpPr>
          <p:nvPr/>
        </p:nvSpPr>
        <p:spPr bwMode="auto">
          <a:xfrm>
            <a:off x="1219200" y="1981200"/>
            <a:ext cx="2438400" cy="1371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17" name="Line 17"/>
          <p:cNvSpPr>
            <a:spLocks noChangeShapeType="1"/>
          </p:cNvSpPr>
          <p:nvPr/>
        </p:nvSpPr>
        <p:spPr bwMode="auto">
          <a:xfrm>
            <a:off x="2209800" y="1981200"/>
            <a:ext cx="1600200" cy="1295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18" name="Line 18"/>
          <p:cNvSpPr>
            <a:spLocks noChangeShapeType="1"/>
          </p:cNvSpPr>
          <p:nvPr/>
        </p:nvSpPr>
        <p:spPr bwMode="auto">
          <a:xfrm>
            <a:off x="3352800" y="1981200"/>
            <a:ext cx="533400" cy="1219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19" name="Line 19"/>
          <p:cNvSpPr>
            <a:spLocks noChangeShapeType="1"/>
          </p:cNvSpPr>
          <p:nvPr/>
        </p:nvSpPr>
        <p:spPr bwMode="auto">
          <a:xfrm flipH="1">
            <a:off x="4267200" y="1981200"/>
            <a:ext cx="1905000" cy="1295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20" name="Line 20"/>
          <p:cNvSpPr>
            <a:spLocks noChangeShapeType="1"/>
          </p:cNvSpPr>
          <p:nvPr/>
        </p:nvSpPr>
        <p:spPr bwMode="auto">
          <a:xfrm flipH="1">
            <a:off x="4191000" y="1981200"/>
            <a:ext cx="990600" cy="1219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21" name="Line 21"/>
          <p:cNvSpPr>
            <a:spLocks noChangeShapeType="1"/>
          </p:cNvSpPr>
          <p:nvPr/>
        </p:nvSpPr>
        <p:spPr bwMode="auto">
          <a:xfrm flipH="1">
            <a:off x="4038600" y="1981200"/>
            <a:ext cx="152400" cy="1219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22" name="Line 22"/>
          <p:cNvSpPr>
            <a:spLocks noChangeShapeType="1"/>
          </p:cNvSpPr>
          <p:nvPr/>
        </p:nvSpPr>
        <p:spPr bwMode="auto">
          <a:xfrm flipV="1">
            <a:off x="1905000" y="1981200"/>
            <a:ext cx="76200" cy="114300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23" name="Line 23"/>
          <p:cNvSpPr>
            <a:spLocks noChangeShapeType="1"/>
          </p:cNvSpPr>
          <p:nvPr/>
        </p:nvSpPr>
        <p:spPr bwMode="auto">
          <a:xfrm flipV="1">
            <a:off x="1981200" y="1905000"/>
            <a:ext cx="914400" cy="114300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24" name="Line 24"/>
          <p:cNvSpPr>
            <a:spLocks noChangeShapeType="1"/>
          </p:cNvSpPr>
          <p:nvPr/>
        </p:nvSpPr>
        <p:spPr bwMode="auto">
          <a:xfrm flipV="1">
            <a:off x="2057400" y="1828800"/>
            <a:ext cx="1905000" cy="121920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25" name="Line 25"/>
          <p:cNvSpPr>
            <a:spLocks noChangeShapeType="1"/>
          </p:cNvSpPr>
          <p:nvPr/>
        </p:nvSpPr>
        <p:spPr bwMode="auto">
          <a:xfrm flipH="1" flipV="1">
            <a:off x="2057400" y="3429000"/>
            <a:ext cx="228600" cy="213360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26" name="Line 26"/>
          <p:cNvSpPr>
            <a:spLocks noChangeShapeType="1"/>
          </p:cNvSpPr>
          <p:nvPr/>
        </p:nvSpPr>
        <p:spPr bwMode="auto">
          <a:xfrm flipH="1" flipV="1">
            <a:off x="914400" y="1981200"/>
            <a:ext cx="762000" cy="114300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27" name="Line 27"/>
          <p:cNvSpPr>
            <a:spLocks noChangeShapeType="1"/>
          </p:cNvSpPr>
          <p:nvPr/>
        </p:nvSpPr>
        <p:spPr bwMode="auto">
          <a:xfrm>
            <a:off x="4038600" y="6384925"/>
            <a:ext cx="1828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28" name="Line 28"/>
          <p:cNvSpPr>
            <a:spLocks noChangeShapeType="1"/>
          </p:cNvSpPr>
          <p:nvPr/>
        </p:nvSpPr>
        <p:spPr bwMode="auto">
          <a:xfrm>
            <a:off x="4038600" y="6689725"/>
            <a:ext cx="1828800" cy="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29" name="Text Box 29"/>
          <p:cNvSpPr txBox="1">
            <a:spLocks noChangeArrowheads="1"/>
          </p:cNvSpPr>
          <p:nvPr/>
        </p:nvSpPr>
        <p:spPr bwMode="auto">
          <a:xfrm>
            <a:off x="6096000" y="6156325"/>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Product Flow</a:t>
            </a:r>
          </a:p>
        </p:txBody>
      </p:sp>
      <p:sp>
        <p:nvSpPr>
          <p:cNvPr id="332830" name="Text Box 30"/>
          <p:cNvSpPr txBox="1">
            <a:spLocks noChangeArrowheads="1"/>
          </p:cNvSpPr>
          <p:nvPr/>
        </p:nvSpPr>
        <p:spPr bwMode="auto">
          <a:xfrm>
            <a:off x="6096000" y="6461125"/>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Information Flow</a:t>
            </a:r>
          </a:p>
        </p:txBody>
      </p:sp>
      <p:sp>
        <p:nvSpPr>
          <p:cNvPr id="332831" name="Line 31"/>
          <p:cNvSpPr>
            <a:spLocks noChangeShapeType="1"/>
          </p:cNvSpPr>
          <p:nvPr/>
        </p:nvSpPr>
        <p:spPr bwMode="auto">
          <a:xfrm flipV="1">
            <a:off x="2133600" y="1905000"/>
            <a:ext cx="2819400" cy="121920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32" name="Line 32"/>
          <p:cNvSpPr>
            <a:spLocks noChangeShapeType="1"/>
          </p:cNvSpPr>
          <p:nvPr/>
        </p:nvSpPr>
        <p:spPr bwMode="auto">
          <a:xfrm flipV="1">
            <a:off x="2209800" y="1905000"/>
            <a:ext cx="3810000" cy="129540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33" name="Oval 33"/>
          <p:cNvSpPr>
            <a:spLocks noChangeArrowheads="1"/>
          </p:cNvSpPr>
          <p:nvPr/>
        </p:nvSpPr>
        <p:spPr bwMode="auto">
          <a:xfrm>
            <a:off x="3657600" y="3200400"/>
            <a:ext cx="685800" cy="3048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34" name="Line 34"/>
          <p:cNvSpPr>
            <a:spLocks noChangeShapeType="1"/>
          </p:cNvSpPr>
          <p:nvPr/>
        </p:nvSpPr>
        <p:spPr bwMode="auto">
          <a:xfrm flipV="1">
            <a:off x="1752600" y="3429000"/>
            <a:ext cx="76200" cy="213360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35" name="Line 35"/>
          <p:cNvSpPr>
            <a:spLocks noChangeShapeType="1"/>
          </p:cNvSpPr>
          <p:nvPr/>
        </p:nvSpPr>
        <p:spPr bwMode="auto">
          <a:xfrm flipV="1">
            <a:off x="1066800" y="3429000"/>
            <a:ext cx="533400" cy="205740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36" name="Line 36"/>
          <p:cNvSpPr>
            <a:spLocks noChangeShapeType="1"/>
          </p:cNvSpPr>
          <p:nvPr/>
        </p:nvSpPr>
        <p:spPr bwMode="auto">
          <a:xfrm flipH="1">
            <a:off x="2362200" y="3505200"/>
            <a:ext cx="1371600" cy="838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37" name="Line 37"/>
          <p:cNvSpPr>
            <a:spLocks noChangeShapeType="1"/>
          </p:cNvSpPr>
          <p:nvPr/>
        </p:nvSpPr>
        <p:spPr bwMode="auto">
          <a:xfrm flipH="1">
            <a:off x="4038600" y="3505200"/>
            <a:ext cx="0" cy="762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38" name="Line 38"/>
          <p:cNvSpPr>
            <a:spLocks noChangeShapeType="1"/>
          </p:cNvSpPr>
          <p:nvPr/>
        </p:nvSpPr>
        <p:spPr bwMode="auto">
          <a:xfrm>
            <a:off x="4267200" y="3429000"/>
            <a:ext cx="1600200" cy="838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39" name="Text Box 39"/>
          <p:cNvSpPr txBox="1">
            <a:spLocks noChangeArrowheads="1"/>
          </p:cNvSpPr>
          <p:nvPr/>
        </p:nvSpPr>
        <p:spPr bwMode="auto">
          <a:xfrm>
            <a:off x="5638800" y="2971800"/>
            <a:ext cx="2743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i="1"/>
              <a:t>Cross Dock DC</a:t>
            </a:r>
          </a:p>
        </p:txBody>
      </p:sp>
      <p:sp>
        <p:nvSpPr>
          <p:cNvPr id="332840" name="Oval 40"/>
          <p:cNvSpPr>
            <a:spLocks noChangeArrowheads="1"/>
          </p:cNvSpPr>
          <p:nvPr/>
        </p:nvSpPr>
        <p:spPr bwMode="auto">
          <a:xfrm>
            <a:off x="914400" y="5562600"/>
            <a:ext cx="381000" cy="3048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41" name="Oval 41"/>
          <p:cNvSpPr>
            <a:spLocks noChangeArrowheads="1"/>
          </p:cNvSpPr>
          <p:nvPr/>
        </p:nvSpPr>
        <p:spPr bwMode="auto">
          <a:xfrm>
            <a:off x="1447800" y="5562600"/>
            <a:ext cx="381000" cy="3048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42" name="Oval 42"/>
          <p:cNvSpPr>
            <a:spLocks noChangeArrowheads="1"/>
          </p:cNvSpPr>
          <p:nvPr/>
        </p:nvSpPr>
        <p:spPr bwMode="auto">
          <a:xfrm>
            <a:off x="1981200" y="5562600"/>
            <a:ext cx="381000" cy="3048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43" name="Oval 43"/>
          <p:cNvSpPr>
            <a:spLocks noChangeArrowheads="1"/>
          </p:cNvSpPr>
          <p:nvPr/>
        </p:nvSpPr>
        <p:spPr bwMode="auto">
          <a:xfrm>
            <a:off x="2590800" y="5562600"/>
            <a:ext cx="381000" cy="3048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44" name="Line 44"/>
          <p:cNvSpPr>
            <a:spLocks noChangeShapeType="1"/>
          </p:cNvSpPr>
          <p:nvPr/>
        </p:nvSpPr>
        <p:spPr bwMode="auto">
          <a:xfrm flipH="1" flipV="1">
            <a:off x="2209800" y="3352800"/>
            <a:ext cx="609600" cy="220980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46" name="Line 46"/>
          <p:cNvSpPr>
            <a:spLocks noChangeShapeType="1"/>
          </p:cNvSpPr>
          <p:nvPr/>
        </p:nvSpPr>
        <p:spPr bwMode="auto">
          <a:xfrm flipV="1">
            <a:off x="1219200" y="4876800"/>
            <a:ext cx="152400" cy="685800"/>
          </a:xfrm>
          <a:prstGeom prst="line">
            <a:avLst/>
          </a:prstGeom>
          <a:noFill/>
          <a:ln w="50800" cmpd="tri">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47" name="Line 47"/>
          <p:cNvSpPr>
            <a:spLocks noChangeShapeType="1"/>
          </p:cNvSpPr>
          <p:nvPr/>
        </p:nvSpPr>
        <p:spPr bwMode="auto">
          <a:xfrm flipV="1">
            <a:off x="1600200" y="4953000"/>
            <a:ext cx="76200" cy="609600"/>
          </a:xfrm>
          <a:prstGeom prst="line">
            <a:avLst/>
          </a:prstGeom>
          <a:noFill/>
          <a:ln w="50800" cmpd="tri">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48" name="Line 48"/>
          <p:cNvSpPr>
            <a:spLocks noChangeShapeType="1"/>
          </p:cNvSpPr>
          <p:nvPr/>
        </p:nvSpPr>
        <p:spPr bwMode="auto">
          <a:xfrm flipH="1" flipV="1">
            <a:off x="2057400" y="4953000"/>
            <a:ext cx="76200" cy="609600"/>
          </a:xfrm>
          <a:prstGeom prst="line">
            <a:avLst/>
          </a:prstGeom>
          <a:noFill/>
          <a:ln w="50800" cmpd="tri">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49" name="Line 49"/>
          <p:cNvSpPr>
            <a:spLocks noChangeShapeType="1"/>
          </p:cNvSpPr>
          <p:nvPr/>
        </p:nvSpPr>
        <p:spPr bwMode="auto">
          <a:xfrm flipH="1" flipV="1">
            <a:off x="2514600" y="4876800"/>
            <a:ext cx="152400" cy="685800"/>
          </a:xfrm>
          <a:prstGeom prst="line">
            <a:avLst/>
          </a:prstGeom>
          <a:noFill/>
          <a:ln w="50800" cmpd="tri">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50" name="Line 50"/>
          <p:cNvSpPr>
            <a:spLocks noChangeShapeType="1"/>
          </p:cNvSpPr>
          <p:nvPr/>
        </p:nvSpPr>
        <p:spPr bwMode="auto">
          <a:xfrm flipV="1">
            <a:off x="4038600" y="6096000"/>
            <a:ext cx="1828800" cy="0"/>
          </a:xfrm>
          <a:prstGeom prst="line">
            <a:avLst/>
          </a:prstGeom>
          <a:noFill/>
          <a:ln w="50800" cmpd="tri">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52" name="Text Box 52"/>
          <p:cNvSpPr txBox="1">
            <a:spLocks noChangeArrowheads="1"/>
          </p:cNvSpPr>
          <p:nvPr/>
        </p:nvSpPr>
        <p:spPr bwMode="auto">
          <a:xfrm>
            <a:off x="6096000" y="5867400"/>
            <a:ext cx="220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Customer Flow</a:t>
            </a:r>
          </a:p>
        </p:txBody>
      </p:sp>
      <p:sp>
        <p:nvSpPr>
          <p:cNvPr id="332853" name="Oval 53"/>
          <p:cNvSpPr>
            <a:spLocks noChangeArrowheads="1"/>
          </p:cNvSpPr>
          <p:nvPr/>
        </p:nvSpPr>
        <p:spPr bwMode="auto">
          <a:xfrm>
            <a:off x="3048000" y="5562600"/>
            <a:ext cx="381000" cy="3048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54" name="Oval 54"/>
          <p:cNvSpPr>
            <a:spLocks noChangeArrowheads="1"/>
          </p:cNvSpPr>
          <p:nvPr/>
        </p:nvSpPr>
        <p:spPr bwMode="auto">
          <a:xfrm>
            <a:off x="3581400" y="5562600"/>
            <a:ext cx="381000" cy="3048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55" name="Oval 55"/>
          <p:cNvSpPr>
            <a:spLocks noChangeArrowheads="1"/>
          </p:cNvSpPr>
          <p:nvPr/>
        </p:nvSpPr>
        <p:spPr bwMode="auto">
          <a:xfrm>
            <a:off x="4114800" y="5562600"/>
            <a:ext cx="381000" cy="3048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56" name="Oval 56"/>
          <p:cNvSpPr>
            <a:spLocks noChangeArrowheads="1"/>
          </p:cNvSpPr>
          <p:nvPr/>
        </p:nvSpPr>
        <p:spPr bwMode="auto">
          <a:xfrm>
            <a:off x="4724400" y="5562600"/>
            <a:ext cx="381000" cy="3048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57" name="Line 57"/>
          <p:cNvSpPr>
            <a:spLocks noChangeShapeType="1"/>
          </p:cNvSpPr>
          <p:nvPr/>
        </p:nvSpPr>
        <p:spPr bwMode="auto">
          <a:xfrm flipV="1">
            <a:off x="3352800" y="4876800"/>
            <a:ext cx="152400" cy="685800"/>
          </a:xfrm>
          <a:prstGeom prst="line">
            <a:avLst/>
          </a:prstGeom>
          <a:noFill/>
          <a:ln w="50800" cmpd="tri">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58" name="Line 58"/>
          <p:cNvSpPr>
            <a:spLocks noChangeShapeType="1"/>
          </p:cNvSpPr>
          <p:nvPr/>
        </p:nvSpPr>
        <p:spPr bwMode="auto">
          <a:xfrm flipV="1">
            <a:off x="3733800" y="4953000"/>
            <a:ext cx="76200" cy="609600"/>
          </a:xfrm>
          <a:prstGeom prst="line">
            <a:avLst/>
          </a:prstGeom>
          <a:noFill/>
          <a:ln w="50800" cmpd="tri">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59" name="Line 59"/>
          <p:cNvSpPr>
            <a:spLocks noChangeShapeType="1"/>
          </p:cNvSpPr>
          <p:nvPr/>
        </p:nvSpPr>
        <p:spPr bwMode="auto">
          <a:xfrm flipH="1" flipV="1">
            <a:off x="4191000" y="4953000"/>
            <a:ext cx="76200" cy="609600"/>
          </a:xfrm>
          <a:prstGeom prst="line">
            <a:avLst/>
          </a:prstGeom>
          <a:noFill/>
          <a:ln w="50800" cmpd="tri">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60" name="Line 60"/>
          <p:cNvSpPr>
            <a:spLocks noChangeShapeType="1"/>
          </p:cNvSpPr>
          <p:nvPr/>
        </p:nvSpPr>
        <p:spPr bwMode="auto">
          <a:xfrm flipH="1" flipV="1">
            <a:off x="4648200" y="4876800"/>
            <a:ext cx="152400" cy="685800"/>
          </a:xfrm>
          <a:prstGeom prst="line">
            <a:avLst/>
          </a:prstGeom>
          <a:noFill/>
          <a:ln w="50800" cmpd="tri">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61" name="Oval 61"/>
          <p:cNvSpPr>
            <a:spLocks noChangeArrowheads="1"/>
          </p:cNvSpPr>
          <p:nvPr/>
        </p:nvSpPr>
        <p:spPr bwMode="auto">
          <a:xfrm>
            <a:off x="5181600" y="5562600"/>
            <a:ext cx="381000" cy="3048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62" name="Oval 62"/>
          <p:cNvSpPr>
            <a:spLocks noChangeArrowheads="1"/>
          </p:cNvSpPr>
          <p:nvPr/>
        </p:nvSpPr>
        <p:spPr bwMode="auto">
          <a:xfrm>
            <a:off x="5715000" y="5562600"/>
            <a:ext cx="381000" cy="3048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63" name="Oval 63"/>
          <p:cNvSpPr>
            <a:spLocks noChangeArrowheads="1"/>
          </p:cNvSpPr>
          <p:nvPr/>
        </p:nvSpPr>
        <p:spPr bwMode="auto">
          <a:xfrm>
            <a:off x="6248400" y="5562600"/>
            <a:ext cx="381000" cy="3048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64" name="Oval 64"/>
          <p:cNvSpPr>
            <a:spLocks noChangeArrowheads="1"/>
          </p:cNvSpPr>
          <p:nvPr/>
        </p:nvSpPr>
        <p:spPr bwMode="auto">
          <a:xfrm>
            <a:off x="6858000" y="5562600"/>
            <a:ext cx="381000" cy="3048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65" name="Line 65"/>
          <p:cNvSpPr>
            <a:spLocks noChangeShapeType="1"/>
          </p:cNvSpPr>
          <p:nvPr/>
        </p:nvSpPr>
        <p:spPr bwMode="auto">
          <a:xfrm flipV="1">
            <a:off x="5486400" y="4876800"/>
            <a:ext cx="152400" cy="685800"/>
          </a:xfrm>
          <a:prstGeom prst="line">
            <a:avLst/>
          </a:prstGeom>
          <a:noFill/>
          <a:ln w="50800" cmpd="tri">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66" name="Line 66"/>
          <p:cNvSpPr>
            <a:spLocks noChangeShapeType="1"/>
          </p:cNvSpPr>
          <p:nvPr/>
        </p:nvSpPr>
        <p:spPr bwMode="auto">
          <a:xfrm flipV="1">
            <a:off x="5867400" y="4953000"/>
            <a:ext cx="76200" cy="609600"/>
          </a:xfrm>
          <a:prstGeom prst="line">
            <a:avLst/>
          </a:prstGeom>
          <a:noFill/>
          <a:ln w="50800" cmpd="tri">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67" name="Line 67"/>
          <p:cNvSpPr>
            <a:spLocks noChangeShapeType="1"/>
          </p:cNvSpPr>
          <p:nvPr/>
        </p:nvSpPr>
        <p:spPr bwMode="auto">
          <a:xfrm flipH="1" flipV="1">
            <a:off x="6324600" y="4953000"/>
            <a:ext cx="76200" cy="609600"/>
          </a:xfrm>
          <a:prstGeom prst="line">
            <a:avLst/>
          </a:prstGeom>
          <a:noFill/>
          <a:ln w="50800" cmpd="tri">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68" name="Line 68"/>
          <p:cNvSpPr>
            <a:spLocks noChangeShapeType="1"/>
          </p:cNvSpPr>
          <p:nvPr/>
        </p:nvSpPr>
        <p:spPr bwMode="auto">
          <a:xfrm flipH="1" flipV="1">
            <a:off x="6781800" y="4876800"/>
            <a:ext cx="152400" cy="685800"/>
          </a:xfrm>
          <a:prstGeom prst="line">
            <a:avLst/>
          </a:prstGeom>
          <a:noFill/>
          <a:ln w="50800" cmpd="tri">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69" name="Text Box 69"/>
          <p:cNvSpPr txBox="1">
            <a:spLocks noChangeArrowheads="1"/>
          </p:cNvSpPr>
          <p:nvPr/>
        </p:nvSpPr>
        <p:spPr bwMode="auto">
          <a:xfrm>
            <a:off x="7467600" y="5334000"/>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i="1"/>
              <a:t>Customers</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Framework for Network Design Decisions</a:t>
            </a:r>
            <a:endParaRPr lang="en-US" dirty="0"/>
          </a:p>
        </p:txBody>
      </p:sp>
      <p:sp>
        <p:nvSpPr>
          <p:cNvPr id="25602" name="Content Placeholder 2"/>
          <p:cNvSpPr>
            <a:spLocks noGrp="1"/>
          </p:cNvSpPr>
          <p:nvPr>
            <p:ph idx="1"/>
          </p:nvPr>
        </p:nvSpPr>
        <p:spPr>
          <a:xfrm>
            <a:off x="457200" y="3810000"/>
            <a:ext cx="8229600" cy="2819400"/>
          </a:xfrm>
        </p:spPr>
        <p:txBody>
          <a:bodyPr/>
          <a:lstStyle/>
          <a:p>
            <a:r>
              <a:rPr lang="en-US" b="1" dirty="0" smtClean="0"/>
              <a:t>Phase II: Define the Regional Facility Configuration</a:t>
            </a:r>
          </a:p>
          <a:p>
            <a:pPr lvl="1"/>
            <a:r>
              <a:rPr lang="en-US" dirty="0" smtClean="0"/>
              <a:t>Forecast of the demand by country or region</a:t>
            </a:r>
          </a:p>
          <a:p>
            <a:pPr lvl="1"/>
            <a:r>
              <a:rPr lang="en-US" dirty="0" smtClean="0"/>
              <a:t>Economies of scale or scope</a:t>
            </a:r>
          </a:p>
          <a:p>
            <a:pPr lvl="1"/>
            <a:r>
              <a:rPr lang="en-US" dirty="0" smtClean="0"/>
              <a:t>Identify demand risk and macroeconomic factors</a:t>
            </a:r>
          </a:p>
          <a:p>
            <a:pPr lvl="1"/>
            <a:r>
              <a:rPr lang="en-US" dirty="0" smtClean="0"/>
              <a:t>Identify competitors</a:t>
            </a:r>
          </a:p>
        </p:txBody>
      </p:sp>
      <p:sp>
        <p:nvSpPr>
          <p:cNvPr id="3" name="Slide Number Placeholder 2"/>
          <p:cNvSpPr>
            <a:spLocks noGrp="1"/>
          </p:cNvSpPr>
          <p:nvPr>
            <p:ph type="sldNum" sz="quarter" idx="10"/>
          </p:nvPr>
        </p:nvSpPr>
        <p:spPr/>
        <p:txBody>
          <a:bodyPr/>
          <a:lstStyle/>
          <a:p>
            <a:fld id="{2B1C837C-E7C8-43BC-9D65-9D3FD9407067}" type="slidenum">
              <a:rPr lang="en-US" altLang="en-US" smtClean="0"/>
              <a:pPr/>
              <a:t>5</a:t>
            </a:fld>
            <a:endParaRPr lang="en-US" altLang="en-US" sz="1400">
              <a:latin typeface="Times New Roman" pitchFamily="18" charset="0"/>
            </a:endParaRPr>
          </a:p>
        </p:txBody>
      </p:sp>
      <p:grpSp>
        <p:nvGrpSpPr>
          <p:cNvPr id="4" name="Group 3"/>
          <p:cNvGrpSpPr/>
          <p:nvPr/>
        </p:nvGrpSpPr>
        <p:grpSpPr>
          <a:xfrm>
            <a:off x="838200" y="1438203"/>
            <a:ext cx="7537450" cy="2197100"/>
            <a:chOff x="649288" y="1580222"/>
            <a:chExt cx="7537450" cy="2197100"/>
          </a:xfrm>
        </p:grpSpPr>
        <p:sp>
          <p:nvSpPr>
            <p:cNvPr id="5" name="Rectangle 4"/>
            <p:cNvSpPr>
              <a:spLocks noChangeArrowheads="1"/>
            </p:cNvSpPr>
            <p:nvPr/>
          </p:nvSpPr>
          <p:spPr bwMode="auto">
            <a:xfrm>
              <a:off x="3779838" y="2494622"/>
              <a:ext cx="1358900" cy="977900"/>
            </a:xfrm>
            <a:prstGeom prst="rect">
              <a:avLst/>
            </a:prstGeom>
            <a:solidFill>
              <a:srgbClr val="FF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Rectangle 8"/>
            <p:cNvSpPr>
              <a:spLocks noChangeArrowheads="1"/>
            </p:cNvSpPr>
            <p:nvPr/>
          </p:nvSpPr>
          <p:spPr bwMode="auto">
            <a:xfrm>
              <a:off x="3746501" y="2588285"/>
              <a:ext cx="141128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400">
                  <a:solidFill>
                    <a:srgbClr val="000000"/>
                  </a:solidFill>
                </a:rPr>
                <a:t>PHASE II</a:t>
              </a:r>
            </a:p>
            <a:p>
              <a:pPr algn="ctr"/>
              <a:r>
                <a:rPr lang="en-US" altLang="en-US" sz="1400">
                  <a:solidFill>
                    <a:srgbClr val="000000"/>
                  </a:solidFill>
                </a:rPr>
                <a:t>Regional Facility</a:t>
              </a:r>
            </a:p>
            <a:p>
              <a:pPr algn="ctr"/>
              <a:r>
                <a:rPr lang="en-US" altLang="en-US" sz="1400">
                  <a:solidFill>
                    <a:srgbClr val="000000"/>
                  </a:solidFill>
                </a:rPr>
                <a:t>Configuration</a:t>
              </a:r>
            </a:p>
          </p:txBody>
        </p:sp>
        <p:sp>
          <p:nvSpPr>
            <p:cNvPr id="8" name="Rectangle 17"/>
            <p:cNvSpPr>
              <a:spLocks noChangeArrowheads="1"/>
            </p:cNvSpPr>
            <p:nvPr/>
          </p:nvSpPr>
          <p:spPr bwMode="auto">
            <a:xfrm>
              <a:off x="655638" y="2418422"/>
              <a:ext cx="2349500" cy="596900"/>
            </a:xfrm>
            <a:prstGeom prst="rect">
              <a:avLst/>
            </a:prstGeom>
            <a:solidFill>
              <a:srgbClr val="FF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18"/>
            <p:cNvSpPr>
              <a:spLocks noChangeArrowheads="1"/>
            </p:cNvSpPr>
            <p:nvPr/>
          </p:nvSpPr>
          <p:spPr bwMode="auto">
            <a:xfrm>
              <a:off x="649288" y="3097872"/>
              <a:ext cx="2120900" cy="520700"/>
            </a:xfrm>
            <a:prstGeom prst="rect">
              <a:avLst/>
            </a:prstGeom>
            <a:solidFill>
              <a:srgbClr val="FF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23"/>
            <p:cNvSpPr>
              <a:spLocks noChangeArrowheads="1"/>
            </p:cNvSpPr>
            <p:nvPr/>
          </p:nvSpPr>
          <p:spPr bwMode="auto">
            <a:xfrm>
              <a:off x="6065838" y="2418422"/>
              <a:ext cx="2120900" cy="673100"/>
            </a:xfrm>
            <a:prstGeom prst="rect">
              <a:avLst/>
            </a:prstGeom>
            <a:solidFill>
              <a:srgbClr val="FF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24"/>
            <p:cNvSpPr>
              <a:spLocks noChangeArrowheads="1"/>
            </p:cNvSpPr>
            <p:nvPr/>
          </p:nvSpPr>
          <p:spPr bwMode="auto">
            <a:xfrm>
              <a:off x="6065838" y="3256622"/>
              <a:ext cx="2120900" cy="520700"/>
            </a:xfrm>
            <a:prstGeom prst="rect">
              <a:avLst/>
            </a:prstGeom>
            <a:solidFill>
              <a:srgbClr val="FF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25"/>
            <p:cNvSpPr>
              <a:spLocks noChangeArrowheads="1"/>
            </p:cNvSpPr>
            <p:nvPr/>
          </p:nvSpPr>
          <p:spPr bwMode="auto">
            <a:xfrm>
              <a:off x="6065838" y="1580222"/>
              <a:ext cx="2120900" cy="673100"/>
            </a:xfrm>
            <a:prstGeom prst="rect">
              <a:avLst/>
            </a:prstGeom>
            <a:solidFill>
              <a:srgbClr val="FF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Rectangle 28"/>
            <p:cNvSpPr>
              <a:spLocks noChangeArrowheads="1"/>
            </p:cNvSpPr>
            <p:nvPr/>
          </p:nvSpPr>
          <p:spPr bwMode="auto">
            <a:xfrm>
              <a:off x="649288" y="2412072"/>
              <a:ext cx="2362200" cy="6365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sz="1200">
                  <a:solidFill>
                    <a:srgbClr val="000000"/>
                  </a:solidFill>
                </a:rPr>
                <a:t>PRODUCTION TECHNOLOGIES</a:t>
              </a:r>
            </a:p>
            <a:p>
              <a:r>
                <a:rPr lang="en-US" altLang="en-US" sz="1200">
                  <a:solidFill>
                    <a:srgbClr val="000000"/>
                  </a:solidFill>
                </a:rPr>
                <a:t>Cost, Scale/Scope impact, support</a:t>
              </a:r>
            </a:p>
            <a:p>
              <a:r>
                <a:rPr lang="en-US" altLang="en-US" sz="1200">
                  <a:solidFill>
                    <a:srgbClr val="000000"/>
                  </a:solidFill>
                </a:rPr>
                <a:t>required, flexibility</a:t>
              </a:r>
              <a:endParaRPr lang="en-US" altLang="en-US" sz="1200"/>
            </a:p>
          </p:txBody>
        </p:sp>
        <p:sp>
          <p:nvSpPr>
            <p:cNvPr id="16" name="Rectangle 29"/>
            <p:cNvSpPr>
              <a:spLocks noChangeArrowheads="1"/>
            </p:cNvSpPr>
            <p:nvPr/>
          </p:nvSpPr>
          <p:spPr bwMode="auto">
            <a:xfrm>
              <a:off x="1030288" y="3174072"/>
              <a:ext cx="129698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200">
                  <a:solidFill>
                    <a:srgbClr val="000000"/>
                  </a:solidFill>
                </a:rPr>
                <a:t>COMPETITIVE</a:t>
              </a:r>
            </a:p>
            <a:p>
              <a:pPr algn="ctr"/>
              <a:r>
                <a:rPr lang="en-US" altLang="en-US" sz="1200">
                  <a:solidFill>
                    <a:srgbClr val="000000"/>
                  </a:solidFill>
                </a:rPr>
                <a:t>ENVIRONMENT</a:t>
              </a:r>
              <a:endParaRPr lang="en-US" altLang="en-US" sz="1200"/>
            </a:p>
          </p:txBody>
        </p:sp>
        <p:sp>
          <p:nvSpPr>
            <p:cNvPr id="18" name="Line 34"/>
            <p:cNvSpPr>
              <a:spLocks noChangeShapeType="1"/>
            </p:cNvSpPr>
            <p:nvPr/>
          </p:nvSpPr>
          <p:spPr bwMode="auto">
            <a:xfrm>
              <a:off x="3036888" y="2716872"/>
              <a:ext cx="711200" cy="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35"/>
            <p:cNvSpPr>
              <a:spLocks noChangeShapeType="1"/>
            </p:cNvSpPr>
            <p:nvPr/>
          </p:nvSpPr>
          <p:spPr bwMode="auto">
            <a:xfrm flipV="1">
              <a:off x="2782888" y="3072472"/>
              <a:ext cx="965200" cy="33020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Rectangle 40"/>
            <p:cNvSpPr>
              <a:spLocks noChangeArrowheads="1"/>
            </p:cNvSpPr>
            <p:nvPr/>
          </p:nvSpPr>
          <p:spPr bwMode="auto">
            <a:xfrm>
              <a:off x="6288088" y="1729447"/>
              <a:ext cx="15065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a:solidFill>
                    <a:srgbClr val="000000"/>
                  </a:solidFill>
                </a:rPr>
                <a:t>TARIFFS AND TAX</a:t>
              </a:r>
            </a:p>
            <a:p>
              <a:r>
                <a:rPr lang="en-US" altLang="en-US" sz="1200">
                  <a:solidFill>
                    <a:srgbClr val="000000"/>
                  </a:solidFill>
                </a:rPr>
                <a:t>INCENTIVES</a:t>
              </a:r>
            </a:p>
          </p:txBody>
        </p:sp>
        <p:sp>
          <p:nvSpPr>
            <p:cNvPr id="21" name="Line 41"/>
            <p:cNvSpPr>
              <a:spLocks noChangeShapeType="1"/>
            </p:cNvSpPr>
            <p:nvPr/>
          </p:nvSpPr>
          <p:spPr bwMode="auto">
            <a:xfrm flipH="1">
              <a:off x="5119688" y="1954872"/>
              <a:ext cx="939800" cy="73660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Rectangle 42"/>
            <p:cNvSpPr>
              <a:spLocks noChangeArrowheads="1"/>
            </p:cNvSpPr>
            <p:nvPr/>
          </p:nvSpPr>
          <p:spPr bwMode="auto">
            <a:xfrm>
              <a:off x="6121401" y="2459697"/>
              <a:ext cx="1865312" cy="63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dirty="0">
                  <a:solidFill>
                    <a:srgbClr val="000000"/>
                  </a:solidFill>
                </a:rPr>
                <a:t>REGIONAL DEMAND</a:t>
              </a:r>
            </a:p>
            <a:p>
              <a:r>
                <a:rPr lang="en-US" altLang="en-US" sz="1200" dirty="0">
                  <a:solidFill>
                    <a:srgbClr val="000000"/>
                  </a:solidFill>
                </a:rPr>
                <a:t>Size, growth, homogeneity,</a:t>
              </a:r>
            </a:p>
            <a:p>
              <a:r>
                <a:rPr lang="en-US" altLang="en-US" sz="1200" dirty="0">
                  <a:solidFill>
                    <a:srgbClr val="000000"/>
                  </a:solidFill>
                </a:rPr>
                <a:t>local specifications</a:t>
              </a:r>
            </a:p>
          </p:txBody>
        </p:sp>
        <p:sp>
          <p:nvSpPr>
            <p:cNvPr id="23" name="Rectangle 43"/>
            <p:cNvSpPr>
              <a:spLocks noChangeArrowheads="1"/>
            </p:cNvSpPr>
            <p:nvPr/>
          </p:nvSpPr>
          <p:spPr bwMode="auto">
            <a:xfrm>
              <a:off x="6045201" y="3297897"/>
              <a:ext cx="20351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a:solidFill>
                    <a:srgbClr val="000000"/>
                  </a:solidFill>
                </a:rPr>
                <a:t>POLITICAL, EXCHANGE</a:t>
              </a:r>
            </a:p>
            <a:p>
              <a:r>
                <a:rPr lang="en-US" altLang="en-US" sz="1200">
                  <a:solidFill>
                    <a:srgbClr val="000000"/>
                  </a:solidFill>
                </a:rPr>
                <a:t>RATE AND DEMAND RISK</a:t>
              </a:r>
            </a:p>
          </p:txBody>
        </p:sp>
        <p:sp>
          <p:nvSpPr>
            <p:cNvPr id="24" name="Line 44"/>
            <p:cNvSpPr>
              <a:spLocks noChangeShapeType="1"/>
            </p:cNvSpPr>
            <p:nvPr/>
          </p:nvSpPr>
          <p:spPr bwMode="auto">
            <a:xfrm>
              <a:off x="5170488" y="2869272"/>
              <a:ext cx="863600" cy="0"/>
            </a:xfrm>
            <a:prstGeom prst="line">
              <a:avLst/>
            </a:prstGeom>
            <a:noFill/>
            <a:ln w="508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45"/>
            <p:cNvSpPr>
              <a:spLocks noChangeShapeType="1"/>
            </p:cNvSpPr>
            <p:nvPr/>
          </p:nvSpPr>
          <p:spPr bwMode="auto">
            <a:xfrm>
              <a:off x="5170488" y="3326472"/>
              <a:ext cx="863600" cy="0"/>
            </a:xfrm>
            <a:prstGeom prst="line">
              <a:avLst/>
            </a:prstGeom>
            <a:noFill/>
            <a:ln w="508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4354252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lide Number Placeholder 3"/>
          <p:cNvSpPr>
            <a:spLocks noGrp="1"/>
          </p:cNvSpPr>
          <p:nvPr>
            <p:ph type="sldNum" sz="quarter" idx="10"/>
          </p:nvPr>
        </p:nvSpPr>
        <p:spPr/>
        <p:txBody>
          <a:bodyPr/>
          <a:lstStyle/>
          <a:p>
            <a:fld id="{82D83909-D4C2-439A-AFA5-BAE67CB94DD4}" type="slidenum">
              <a:rPr lang="en-US" altLang="en-US"/>
              <a:pPr/>
              <a:t>50</a:t>
            </a:fld>
            <a:endParaRPr lang="en-US" altLang="en-US" sz="1400">
              <a:latin typeface="Times New Roman" pitchFamily="18" charset="0"/>
            </a:endParaRPr>
          </a:p>
        </p:txBody>
      </p:sp>
      <p:sp>
        <p:nvSpPr>
          <p:cNvPr id="312322" name="Rectangle 2"/>
          <p:cNvSpPr>
            <a:spLocks noGrp="1" noChangeArrowheads="1"/>
          </p:cNvSpPr>
          <p:nvPr>
            <p:ph type="title"/>
          </p:nvPr>
        </p:nvSpPr>
        <p:spPr>
          <a:xfrm>
            <a:off x="381000" y="266700"/>
            <a:ext cx="8382000" cy="1104900"/>
          </a:xfrm>
        </p:spPr>
        <p:txBody>
          <a:bodyPr/>
          <a:lstStyle/>
          <a:p>
            <a:r>
              <a:rPr lang="en-US" altLang="en-US" dirty="0"/>
              <a:t>Comparative Performance of Delivery Network Designs</a:t>
            </a:r>
          </a:p>
        </p:txBody>
      </p:sp>
      <p:sp>
        <p:nvSpPr>
          <p:cNvPr id="312324" name="Rectangle 4"/>
          <p:cNvSpPr>
            <a:spLocks noChangeArrowheads="1"/>
          </p:cNvSpPr>
          <p:nvPr/>
        </p:nvSpPr>
        <p:spPr bwMode="auto">
          <a:xfrm>
            <a:off x="7572375" y="6232525"/>
            <a:ext cx="12223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25" name="Rectangle 5"/>
          <p:cNvSpPr>
            <a:spLocks noChangeArrowheads="1"/>
          </p:cNvSpPr>
          <p:nvPr/>
        </p:nvSpPr>
        <p:spPr bwMode="auto">
          <a:xfrm>
            <a:off x="6511925" y="6249988"/>
            <a:ext cx="106045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26" name="Rectangle 6"/>
          <p:cNvSpPr>
            <a:spLocks noChangeArrowheads="1"/>
          </p:cNvSpPr>
          <p:nvPr/>
        </p:nvSpPr>
        <p:spPr bwMode="auto">
          <a:xfrm>
            <a:off x="5370513" y="6249988"/>
            <a:ext cx="1141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27" name="Rectangle 7"/>
          <p:cNvSpPr>
            <a:spLocks noChangeArrowheads="1"/>
          </p:cNvSpPr>
          <p:nvPr/>
        </p:nvSpPr>
        <p:spPr bwMode="auto">
          <a:xfrm>
            <a:off x="4148138" y="6232525"/>
            <a:ext cx="12223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28" name="Rectangle 8"/>
          <p:cNvSpPr>
            <a:spLocks noChangeArrowheads="1"/>
          </p:cNvSpPr>
          <p:nvPr/>
        </p:nvSpPr>
        <p:spPr bwMode="auto">
          <a:xfrm>
            <a:off x="2924175" y="6232525"/>
            <a:ext cx="1223963"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29" name="Rectangle 9"/>
          <p:cNvSpPr>
            <a:spLocks noChangeArrowheads="1"/>
          </p:cNvSpPr>
          <p:nvPr/>
        </p:nvSpPr>
        <p:spPr bwMode="auto">
          <a:xfrm>
            <a:off x="1946275" y="6249988"/>
            <a:ext cx="9779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30" name="Rectangle 10"/>
          <p:cNvSpPr>
            <a:spLocks noChangeArrowheads="1"/>
          </p:cNvSpPr>
          <p:nvPr/>
        </p:nvSpPr>
        <p:spPr bwMode="auto">
          <a:xfrm>
            <a:off x="228600" y="6232525"/>
            <a:ext cx="17176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Information</a:t>
            </a:r>
            <a:endParaRPr lang="en-US" altLang="en-US" sz="1200" b="1"/>
          </a:p>
        </p:txBody>
      </p:sp>
      <p:sp>
        <p:nvSpPr>
          <p:cNvPr id="312331" name="Rectangle 11"/>
          <p:cNvSpPr>
            <a:spLocks noChangeArrowheads="1"/>
          </p:cNvSpPr>
          <p:nvPr/>
        </p:nvSpPr>
        <p:spPr bwMode="auto">
          <a:xfrm>
            <a:off x="7572375" y="5776913"/>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32" name="Rectangle 12"/>
          <p:cNvSpPr>
            <a:spLocks noChangeArrowheads="1"/>
          </p:cNvSpPr>
          <p:nvPr/>
        </p:nvSpPr>
        <p:spPr bwMode="auto">
          <a:xfrm>
            <a:off x="6511925" y="5776913"/>
            <a:ext cx="106045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33" name="Rectangle 13"/>
          <p:cNvSpPr>
            <a:spLocks noChangeArrowheads="1"/>
          </p:cNvSpPr>
          <p:nvPr/>
        </p:nvSpPr>
        <p:spPr bwMode="auto">
          <a:xfrm>
            <a:off x="5370513" y="5776913"/>
            <a:ext cx="1141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34" name="Rectangle 14"/>
          <p:cNvSpPr>
            <a:spLocks noChangeArrowheads="1"/>
          </p:cNvSpPr>
          <p:nvPr/>
        </p:nvSpPr>
        <p:spPr bwMode="auto">
          <a:xfrm>
            <a:off x="4148138" y="5776913"/>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35" name="Rectangle 15"/>
          <p:cNvSpPr>
            <a:spLocks noChangeArrowheads="1"/>
          </p:cNvSpPr>
          <p:nvPr/>
        </p:nvSpPr>
        <p:spPr bwMode="auto">
          <a:xfrm>
            <a:off x="2924175" y="5776913"/>
            <a:ext cx="1223963"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36" name="Rectangle 16"/>
          <p:cNvSpPr>
            <a:spLocks noChangeArrowheads="1"/>
          </p:cNvSpPr>
          <p:nvPr/>
        </p:nvSpPr>
        <p:spPr bwMode="auto">
          <a:xfrm>
            <a:off x="1946275" y="5776913"/>
            <a:ext cx="9779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37" name="Rectangle 17"/>
          <p:cNvSpPr>
            <a:spLocks noChangeArrowheads="1"/>
          </p:cNvSpPr>
          <p:nvPr/>
        </p:nvSpPr>
        <p:spPr bwMode="auto">
          <a:xfrm>
            <a:off x="228600" y="5868988"/>
            <a:ext cx="17176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spcBef>
                <a:spcPct val="0"/>
              </a:spcBef>
              <a:buClrTx/>
              <a:buSzTx/>
              <a:buFontTx/>
              <a:buNone/>
            </a:pPr>
            <a:r>
              <a:rPr lang="en-US" altLang="en-US" sz="1200" b="1">
                <a:cs typeface="Times New Roman" pitchFamily="18" charset="0"/>
              </a:rPr>
              <a:t>Facility &amp; Handling</a:t>
            </a:r>
            <a:endParaRPr lang="en-US" altLang="en-US" sz="1200" b="1"/>
          </a:p>
        </p:txBody>
      </p:sp>
      <p:sp>
        <p:nvSpPr>
          <p:cNvPr id="312338" name="Rectangle 18"/>
          <p:cNvSpPr>
            <a:spLocks noChangeArrowheads="1"/>
          </p:cNvSpPr>
          <p:nvPr/>
        </p:nvSpPr>
        <p:spPr bwMode="auto">
          <a:xfrm>
            <a:off x="7572375" y="5321300"/>
            <a:ext cx="12223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39" name="Rectangle 19"/>
          <p:cNvSpPr>
            <a:spLocks noChangeArrowheads="1"/>
          </p:cNvSpPr>
          <p:nvPr/>
        </p:nvSpPr>
        <p:spPr bwMode="auto">
          <a:xfrm>
            <a:off x="6511925" y="5321300"/>
            <a:ext cx="106045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40" name="Rectangle 20"/>
          <p:cNvSpPr>
            <a:spLocks noChangeArrowheads="1"/>
          </p:cNvSpPr>
          <p:nvPr/>
        </p:nvSpPr>
        <p:spPr bwMode="auto">
          <a:xfrm>
            <a:off x="5370513" y="5321300"/>
            <a:ext cx="1141412"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41" name="Rectangle 21"/>
          <p:cNvSpPr>
            <a:spLocks noChangeArrowheads="1"/>
          </p:cNvSpPr>
          <p:nvPr/>
        </p:nvSpPr>
        <p:spPr bwMode="auto">
          <a:xfrm>
            <a:off x="4148138" y="5321300"/>
            <a:ext cx="12223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42" name="Rectangle 22"/>
          <p:cNvSpPr>
            <a:spLocks noChangeArrowheads="1"/>
          </p:cNvSpPr>
          <p:nvPr/>
        </p:nvSpPr>
        <p:spPr bwMode="auto">
          <a:xfrm>
            <a:off x="2924175" y="5321300"/>
            <a:ext cx="1223963"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43" name="Rectangle 23"/>
          <p:cNvSpPr>
            <a:spLocks noChangeArrowheads="1"/>
          </p:cNvSpPr>
          <p:nvPr/>
        </p:nvSpPr>
        <p:spPr bwMode="auto">
          <a:xfrm>
            <a:off x="1946275" y="5321300"/>
            <a:ext cx="9779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44" name="Rectangle 24"/>
          <p:cNvSpPr>
            <a:spLocks noChangeArrowheads="1"/>
          </p:cNvSpPr>
          <p:nvPr/>
        </p:nvSpPr>
        <p:spPr bwMode="auto">
          <a:xfrm>
            <a:off x="228600" y="5411788"/>
            <a:ext cx="17176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Transportation</a:t>
            </a:r>
            <a:endParaRPr lang="en-US" altLang="en-US" sz="1200" b="1"/>
          </a:p>
        </p:txBody>
      </p:sp>
      <p:sp>
        <p:nvSpPr>
          <p:cNvPr id="312345" name="Rectangle 25"/>
          <p:cNvSpPr>
            <a:spLocks noChangeArrowheads="1"/>
          </p:cNvSpPr>
          <p:nvPr/>
        </p:nvSpPr>
        <p:spPr bwMode="auto">
          <a:xfrm>
            <a:off x="7572375" y="4865688"/>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46" name="Rectangle 26"/>
          <p:cNvSpPr>
            <a:spLocks noChangeArrowheads="1"/>
          </p:cNvSpPr>
          <p:nvPr/>
        </p:nvSpPr>
        <p:spPr bwMode="auto">
          <a:xfrm>
            <a:off x="6511925" y="4865688"/>
            <a:ext cx="106045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47" name="Rectangle 27"/>
          <p:cNvSpPr>
            <a:spLocks noChangeArrowheads="1"/>
          </p:cNvSpPr>
          <p:nvPr/>
        </p:nvSpPr>
        <p:spPr bwMode="auto">
          <a:xfrm>
            <a:off x="5370513" y="4865688"/>
            <a:ext cx="1141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48" name="Rectangle 28"/>
          <p:cNvSpPr>
            <a:spLocks noChangeArrowheads="1"/>
          </p:cNvSpPr>
          <p:nvPr/>
        </p:nvSpPr>
        <p:spPr bwMode="auto">
          <a:xfrm>
            <a:off x="4148138" y="4865688"/>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49" name="Rectangle 29"/>
          <p:cNvSpPr>
            <a:spLocks noChangeArrowheads="1"/>
          </p:cNvSpPr>
          <p:nvPr/>
        </p:nvSpPr>
        <p:spPr bwMode="auto">
          <a:xfrm>
            <a:off x="2924175" y="4865688"/>
            <a:ext cx="1223963"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50" name="Rectangle 30"/>
          <p:cNvSpPr>
            <a:spLocks noChangeArrowheads="1"/>
          </p:cNvSpPr>
          <p:nvPr/>
        </p:nvSpPr>
        <p:spPr bwMode="auto">
          <a:xfrm>
            <a:off x="1946275" y="4865688"/>
            <a:ext cx="9779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51" name="Rectangle 31"/>
          <p:cNvSpPr>
            <a:spLocks noChangeArrowheads="1"/>
          </p:cNvSpPr>
          <p:nvPr/>
        </p:nvSpPr>
        <p:spPr bwMode="auto">
          <a:xfrm>
            <a:off x="228600" y="4954588"/>
            <a:ext cx="17176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Inventory</a:t>
            </a:r>
            <a:endParaRPr lang="en-US" altLang="en-US" sz="1200" b="1"/>
          </a:p>
        </p:txBody>
      </p:sp>
      <p:sp>
        <p:nvSpPr>
          <p:cNvPr id="312352" name="Rectangle 32"/>
          <p:cNvSpPr>
            <a:spLocks noChangeArrowheads="1"/>
          </p:cNvSpPr>
          <p:nvPr/>
        </p:nvSpPr>
        <p:spPr bwMode="auto">
          <a:xfrm>
            <a:off x="7572375" y="4410075"/>
            <a:ext cx="12223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53" name="Rectangle 33"/>
          <p:cNvSpPr>
            <a:spLocks noChangeArrowheads="1"/>
          </p:cNvSpPr>
          <p:nvPr/>
        </p:nvSpPr>
        <p:spPr bwMode="auto">
          <a:xfrm>
            <a:off x="6511925" y="4410075"/>
            <a:ext cx="106045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54" name="Rectangle 34"/>
          <p:cNvSpPr>
            <a:spLocks noChangeArrowheads="1"/>
          </p:cNvSpPr>
          <p:nvPr/>
        </p:nvSpPr>
        <p:spPr bwMode="auto">
          <a:xfrm>
            <a:off x="5370513" y="4410075"/>
            <a:ext cx="1141412"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55" name="Rectangle 35"/>
          <p:cNvSpPr>
            <a:spLocks noChangeArrowheads="1"/>
          </p:cNvSpPr>
          <p:nvPr/>
        </p:nvSpPr>
        <p:spPr bwMode="auto">
          <a:xfrm>
            <a:off x="4148138" y="4410075"/>
            <a:ext cx="12223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56" name="Rectangle 36"/>
          <p:cNvSpPr>
            <a:spLocks noChangeArrowheads="1"/>
          </p:cNvSpPr>
          <p:nvPr/>
        </p:nvSpPr>
        <p:spPr bwMode="auto">
          <a:xfrm>
            <a:off x="3200400" y="4419600"/>
            <a:ext cx="533400" cy="446088"/>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57" name="Rectangle 37"/>
          <p:cNvSpPr>
            <a:spLocks noChangeArrowheads="1"/>
          </p:cNvSpPr>
          <p:nvPr/>
        </p:nvSpPr>
        <p:spPr bwMode="auto">
          <a:xfrm>
            <a:off x="1946275" y="4410075"/>
            <a:ext cx="9779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58" name="Rectangle 38"/>
          <p:cNvSpPr>
            <a:spLocks noChangeArrowheads="1"/>
          </p:cNvSpPr>
          <p:nvPr/>
        </p:nvSpPr>
        <p:spPr bwMode="auto">
          <a:xfrm>
            <a:off x="228600" y="4497388"/>
            <a:ext cx="17176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Returnability</a:t>
            </a:r>
            <a:endParaRPr lang="en-US" altLang="en-US" sz="1200" b="1"/>
          </a:p>
        </p:txBody>
      </p:sp>
      <p:sp>
        <p:nvSpPr>
          <p:cNvPr id="312359" name="Rectangle 39"/>
          <p:cNvSpPr>
            <a:spLocks noChangeArrowheads="1"/>
          </p:cNvSpPr>
          <p:nvPr/>
        </p:nvSpPr>
        <p:spPr bwMode="auto">
          <a:xfrm>
            <a:off x="7572375" y="3954463"/>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60" name="Rectangle 40"/>
          <p:cNvSpPr>
            <a:spLocks noChangeArrowheads="1"/>
          </p:cNvSpPr>
          <p:nvPr/>
        </p:nvSpPr>
        <p:spPr bwMode="auto">
          <a:xfrm>
            <a:off x="6511925" y="3954463"/>
            <a:ext cx="106045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61" name="Rectangle 41"/>
          <p:cNvSpPr>
            <a:spLocks noChangeArrowheads="1"/>
          </p:cNvSpPr>
          <p:nvPr/>
        </p:nvSpPr>
        <p:spPr bwMode="auto">
          <a:xfrm>
            <a:off x="5370513" y="3954463"/>
            <a:ext cx="1141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62" name="Rectangle 42"/>
          <p:cNvSpPr>
            <a:spLocks noChangeArrowheads="1"/>
          </p:cNvSpPr>
          <p:nvPr/>
        </p:nvSpPr>
        <p:spPr bwMode="auto">
          <a:xfrm>
            <a:off x="4148138" y="3954463"/>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63" name="Rectangle 43"/>
          <p:cNvSpPr>
            <a:spLocks noChangeArrowheads="1"/>
          </p:cNvSpPr>
          <p:nvPr/>
        </p:nvSpPr>
        <p:spPr bwMode="auto">
          <a:xfrm>
            <a:off x="2924175" y="3954463"/>
            <a:ext cx="1223963"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64" name="Rectangle 44"/>
          <p:cNvSpPr>
            <a:spLocks noChangeArrowheads="1"/>
          </p:cNvSpPr>
          <p:nvPr/>
        </p:nvSpPr>
        <p:spPr bwMode="auto">
          <a:xfrm>
            <a:off x="1946275" y="3954463"/>
            <a:ext cx="9779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65" name="Rectangle 45"/>
          <p:cNvSpPr>
            <a:spLocks noChangeArrowheads="1"/>
          </p:cNvSpPr>
          <p:nvPr/>
        </p:nvSpPr>
        <p:spPr bwMode="auto">
          <a:xfrm>
            <a:off x="228600" y="4040188"/>
            <a:ext cx="17176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Order Visibility</a:t>
            </a:r>
            <a:endParaRPr lang="en-US" altLang="en-US" sz="1200" b="1"/>
          </a:p>
        </p:txBody>
      </p:sp>
      <p:sp>
        <p:nvSpPr>
          <p:cNvPr id="312366" name="Rectangle 46"/>
          <p:cNvSpPr>
            <a:spLocks noChangeArrowheads="1"/>
          </p:cNvSpPr>
          <p:nvPr/>
        </p:nvSpPr>
        <p:spPr bwMode="auto">
          <a:xfrm>
            <a:off x="7572375" y="3438525"/>
            <a:ext cx="12223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67" name="Rectangle 47"/>
          <p:cNvSpPr>
            <a:spLocks noChangeArrowheads="1"/>
          </p:cNvSpPr>
          <p:nvPr/>
        </p:nvSpPr>
        <p:spPr bwMode="auto">
          <a:xfrm>
            <a:off x="6511925" y="3438525"/>
            <a:ext cx="1060450"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68" name="Rectangle 48"/>
          <p:cNvSpPr>
            <a:spLocks noChangeArrowheads="1"/>
          </p:cNvSpPr>
          <p:nvPr/>
        </p:nvSpPr>
        <p:spPr bwMode="auto">
          <a:xfrm>
            <a:off x="5370513" y="3438525"/>
            <a:ext cx="1141412"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69" name="Rectangle 49"/>
          <p:cNvSpPr>
            <a:spLocks noChangeArrowheads="1"/>
          </p:cNvSpPr>
          <p:nvPr/>
        </p:nvSpPr>
        <p:spPr bwMode="auto">
          <a:xfrm>
            <a:off x="4148138" y="3438525"/>
            <a:ext cx="12223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70" name="Rectangle 50"/>
          <p:cNvSpPr>
            <a:spLocks noChangeArrowheads="1"/>
          </p:cNvSpPr>
          <p:nvPr/>
        </p:nvSpPr>
        <p:spPr bwMode="auto">
          <a:xfrm>
            <a:off x="2924175" y="3438525"/>
            <a:ext cx="1223963"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71" name="Rectangle 51"/>
          <p:cNvSpPr>
            <a:spLocks noChangeArrowheads="1"/>
          </p:cNvSpPr>
          <p:nvPr/>
        </p:nvSpPr>
        <p:spPr bwMode="auto">
          <a:xfrm>
            <a:off x="1946275" y="3438525"/>
            <a:ext cx="977900"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72" name="Rectangle 52"/>
          <p:cNvSpPr>
            <a:spLocks noChangeArrowheads="1"/>
          </p:cNvSpPr>
          <p:nvPr/>
        </p:nvSpPr>
        <p:spPr bwMode="auto">
          <a:xfrm>
            <a:off x="228600" y="3522663"/>
            <a:ext cx="1717675"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Customer Experience</a:t>
            </a:r>
            <a:endParaRPr lang="en-US" altLang="en-US" sz="1200" b="1"/>
          </a:p>
        </p:txBody>
      </p:sp>
      <p:sp>
        <p:nvSpPr>
          <p:cNvPr id="312373" name="Rectangle 53"/>
          <p:cNvSpPr>
            <a:spLocks noChangeArrowheads="1"/>
          </p:cNvSpPr>
          <p:nvPr/>
        </p:nvSpPr>
        <p:spPr bwMode="auto">
          <a:xfrm>
            <a:off x="7572375" y="2982913"/>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74" name="Rectangle 54"/>
          <p:cNvSpPr>
            <a:spLocks noChangeArrowheads="1"/>
          </p:cNvSpPr>
          <p:nvPr/>
        </p:nvSpPr>
        <p:spPr bwMode="auto">
          <a:xfrm>
            <a:off x="6511925" y="2982913"/>
            <a:ext cx="106045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75" name="Rectangle 55"/>
          <p:cNvSpPr>
            <a:spLocks noChangeArrowheads="1"/>
          </p:cNvSpPr>
          <p:nvPr/>
        </p:nvSpPr>
        <p:spPr bwMode="auto">
          <a:xfrm>
            <a:off x="5370513" y="2982913"/>
            <a:ext cx="1141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76" name="Rectangle 56"/>
          <p:cNvSpPr>
            <a:spLocks noChangeArrowheads="1"/>
          </p:cNvSpPr>
          <p:nvPr/>
        </p:nvSpPr>
        <p:spPr bwMode="auto">
          <a:xfrm>
            <a:off x="4148138" y="2982913"/>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77" name="Rectangle 57"/>
          <p:cNvSpPr>
            <a:spLocks noChangeArrowheads="1"/>
          </p:cNvSpPr>
          <p:nvPr/>
        </p:nvSpPr>
        <p:spPr bwMode="auto">
          <a:xfrm>
            <a:off x="2924175" y="2982913"/>
            <a:ext cx="1223963"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78" name="Rectangle 58"/>
          <p:cNvSpPr>
            <a:spLocks noChangeArrowheads="1"/>
          </p:cNvSpPr>
          <p:nvPr/>
        </p:nvSpPr>
        <p:spPr bwMode="auto">
          <a:xfrm>
            <a:off x="1946275" y="2982913"/>
            <a:ext cx="9779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79" name="Rectangle 59"/>
          <p:cNvSpPr>
            <a:spLocks noChangeArrowheads="1"/>
          </p:cNvSpPr>
          <p:nvPr/>
        </p:nvSpPr>
        <p:spPr bwMode="auto">
          <a:xfrm>
            <a:off x="228600" y="3048000"/>
            <a:ext cx="17176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Product Availability</a:t>
            </a:r>
            <a:endParaRPr lang="en-US" altLang="en-US" sz="1200" b="1"/>
          </a:p>
        </p:txBody>
      </p:sp>
      <p:sp>
        <p:nvSpPr>
          <p:cNvPr id="312380" name="Rectangle 60"/>
          <p:cNvSpPr>
            <a:spLocks noChangeArrowheads="1"/>
          </p:cNvSpPr>
          <p:nvPr/>
        </p:nvSpPr>
        <p:spPr bwMode="auto">
          <a:xfrm>
            <a:off x="7572375" y="2527300"/>
            <a:ext cx="12223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81" name="Rectangle 61"/>
          <p:cNvSpPr>
            <a:spLocks noChangeArrowheads="1"/>
          </p:cNvSpPr>
          <p:nvPr/>
        </p:nvSpPr>
        <p:spPr bwMode="auto">
          <a:xfrm>
            <a:off x="6511925" y="2527300"/>
            <a:ext cx="106045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82" name="Rectangle 62"/>
          <p:cNvSpPr>
            <a:spLocks noChangeArrowheads="1"/>
          </p:cNvSpPr>
          <p:nvPr/>
        </p:nvSpPr>
        <p:spPr bwMode="auto">
          <a:xfrm>
            <a:off x="5370513" y="2527300"/>
            <a:ext cx="1141412"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83" name="Rectangle 63"/>
          <p:cNvSpPr>
            <a:spLocks noChangeArrowheads="1"/>
          </p:cNvSpPr>
          <p:nvPr/>
        </p:nvSpPr>
        <p:spPr bwMode="auto">
          <a:xfrm>
            <a:off x="4148138" y="2527300"/>
            <a:ext cx="12223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84" name="Rectangle 64"/>
          <p:cNvSpPr>
            <a:spLocks noChangeArrowheads="1"/>
          </p:cNvSpPr>
          <p:nvPr/>
        </p:nvSpPr>
        <p:spPr bwMode="auto">
          <a:xfrm>
            <a:off x="2924175" y="2527300"/>
            <a:ext cx="1223963"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85" name="Rectangle 65"/>
          <p:cNvSpPr>
            <a:spLocks noChangeArrowheads="1"/>
          </p:cNvSpPr>
          <p:nvPr/>
        </p:nvSpPr>
        <p:spPr bwMode="auto">
          <a:xfrm>
            <a:off x="1946275" y="2527300"/>
            <a:ext cx="9779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86" name="Rectangle 66"/>
          <p:cNvSpPr>
            <a:spLocks noChangeArrowheads="1"/>
          </p:cNvSpPr>
          <p:nvPr/>
        </p:nvSpPr>
        <p:spPr bwMode="auto">
          <a:xfrm>
            <a:off x="228600" y="2592388"/>
            <a:ext cx="17176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Product Variety</a:t>
            </a:r>
            <a:endParaRPr lang="en-US" altLang="en-US" sz="1200" b="1"/>
          </a:p>
        </p:txBody>
      </p:sp>
      <p:sp>
        <p:nvSpPr>
          <p:cNvPr id="312387" name="Rectangle 67"/>
          <p:cNvSpPr>
            <a:spLocks noChangeArrowheads="1"/>
          </p:cNvSpPr>
          <p:nvPr/>
        </p:nvSpPr>
        <p:spPr bwMode="auto">
          <a:xfrm>
            <a:off x="7572375" y="2071688"/>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88" name="Rectangle 68"/>
          <p:cNvSpPr>
            <a:spLocks noChangeArrowheads="1"/>
          </p:cNvSpPr>
          <p:nvPr/>
        </p:nvSpPr>
        <p:spPr bwMode="auto">
          <a:xfrm>
            <a:off x="6511925" y="2071688"/>
            <a:ext cx="106045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89" name="Rectangle 69"/>
          <p:cNvSpPr>
            <a:spLocks noChangeArrowheads="1"/>
          </p:cNvSpPr>
          <p:nvPr/>
        </p:nvSpPr>
        <p:spPr bwMode="auto">
          <a:xfrm>
            <a:off x="5370513" y="2071688"/>
            <a:ext cx="1141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90" name="Rectangle 70"/>
          <p:cNvSpPr>
            <a:spLocks noChangeArrowheads="1"/>
          </p:cNvSpPr>
          <p:nvPr/>
        </p:nvSpPr>
        <p:spPr bwMode="auto">
          <a:xfrm>
            <a:off x="4148138" y="2071688"/>
            <a:ext cx="12223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91" name="Rectangle 71"/>
          <p:cNvSpPr>
            <a:spLocks noChangeArrowheads="1"/>
          </p:cNvSpPr>
          <p:nvPr/>
        </p:nvSpPr>
        <p:spPr bwMode="auto">
          <a:xfrm>
            <a:off x="2924175" y="2071688"/>
            <a:ext cx="1223963"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92" name="Rectangle 72"/>
          <p:cNvSpPr>
            <a:spLocks noChangeArrowheads="1"/>
          </p:cNvSpPr>
          <p:nvPr/>
        </p:nvSpPr>
        <p:spPr bwMode="auto">
          <a:xfrm>
            <a:off x="1946275" y="2071688"/>
            <a:ext cx="9779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2393" name="Rectangle 73"/>
          <p:cNvSpPr>
            <a:spLocks noChangeArrowheads="1"/>
          </p:cNvSpPr>
          <p:nvPr/>
        </p:nvSpPr>
        <p:spPr bwMode="auto">
          <a:xfrm>
            <a:off x="228600" y="2135188"/>
            <a:ext cx="17176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just">
              <a:spcBef>
                <a:spcPct val="0"/>
              </a:spcBef>
              <a:buClrTx/>
              <a:buSzTx/>
              <a:buFontTx/>
              <a:buNone/>
            </a:pPr>
            <a:r>
              <a:rPr lang="en-US" altLang="en-US" sz="1200" b="1">
                <a:cs typeface="Times New Roman" pitchFamily="18" charset="0"/>
              </a:rPr>
              <a:t>Response Time</a:t>
            </a:r>
            <a:endParaRPr lang="en-US" altLang="en-US" sz="1200" b="1"/>
          </a:p>
        </p:txBody>
      </p:sp>
      <p:sp>
        <p:nvSpPr>
          <p:cNvPr id="312394" name="Rectangle 74"/>
          <p:cNvSpPr>
            <a:spLocks noChangeArrowheads="1"/>
          </p:cNvSpPr>
          <p:nvPr/>
        </p:nvSpPr>
        <p:spPr bwMode="auto">
          <a:xfrm>
            <a:off x="7539038" y="1524000"/>
            <a:ext cx="1222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r>
              <a:rPr lang="en-US" altLang="en-US" sz="900" b="1">
                <a:cs typeface="Times New Roman" pitchFamily="18" charset="0"/>
              </a:rPr>
              <a:t>Manufacturer  storage with pickup</a:t>
            </a:r>
            <a:endParaRPr lang="en-US" altLang="en-US" sz="900" b="1"/>
          </a:p>
        </p:txBody>
      </p:sp>
      <p:sp>
        <p:nvSpPr>
          <p:cNvPr id="312395" name="Rectangle 75"/>
          <p:cNvSpPr>
            <a:spLocks noChangeArrowheads="1"/>
          </p:cNvSpPr>
          <p:nvPr/>
        </p:nvSpPr>
        <p:spPr bwMode="auto">
          <a:xfrm>
            <a:off x="6478588" y="1524000"/>
            <a:ext cx="10604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r>
              <a:rPr lang="en-US" altLang="en-US" sz="900" b="1">
                <a:cs typeface="Times New Roman" pitchFamily="18" charset="0"/>
              </a:rPr>
              <a:t>Distributor storage with last mile delivery</a:t>
            </a:r>
            <a:endParaRPr lang="en-US" altLang="en-US" sz="900" b="1"/>
          </a:p>
        </p:txBody>
      </p:sp>
      <p:sp>
        <p:nvSpPr>
          <p:cNvPr id="312396" name="Rectangle 76"/>
          <p:cNvSpPr>
            <a:spLocks noChangeArrowheads="1"/>
          </p:cNvSpPr>
          <p:nvPr/>
        </p:nvSpPr>
        <p:spPr bwMode="auto">
          <a:xfrm>
            <a:off x="5337175" y="1524000"/>
            <a:ext cx="114141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r>
              <a:rPr lang="en-US" altLang="en-US" sz="900" b="1">
                <a:cs typeface="Times New Roman" pitchFamily="18" charset="0"/>
              </a:rPr>
              <a:t>Distributor Storage with Package Carrier Delivery</a:t>
            </a:r>
            <a:endParaRPr lang="en-US" altLang="en-US" sz="900" b="1"/>
          </a:p>
        </p:txBody>
      </p:sp>
      <p:sp>
        <p:nvSpPr>
          <p:cNvPr id="312397" name="Rectangle 77"/>
          <p:cNvSpPr>
            <a:spLocks noChangeArrowheads="1"/>
          </p:cNvSpPr>
          <p:nvPr/>
        </p:nvSpPr>
        <p:spPr bwMode="auto">
          <a:xfrm>
            <a:off x="4114800" y="1524000"/>
            <a:ext cx="1222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r>
              <a:rPr lang="en-US" altLang="en-US" sz="900" b="1">
                <a:cs typeface="Times New Roman" pitchFamily="18" charset="0"/>
              </a:rPr>
              <a:t>Manufacturer Storage with In-Transit Merge </a:t>
            </a:r>
            <a:endParaRPr lang="en-US" altLang="en-US" sz="900" b="1"/>
          </a:p>
        </p:txBody>
      </p:sp>
      <p:sp>
        <p:nvSpPr>
          <p:cNvPr id="312398" name="Rectangle 78"/>
          <p:cNvSpPr>
            <a:spLocks noChangeArrowheads="1"/>
          </p:cNvSpPr>
          <p:nvPr/>
        </p:nvSpPr>
        <p:spPr bwMode="auto">
          <a:xfrm>
            <a:off x="2890838" y="1524000"/>
            <a:ext cx="122396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r>
              <a:rPr lang="en-US" altLang="en-US" sz="900" b="1">
                <a:cs typeface="Times New Roman" pitchFamily="18" charset="0"/>
              </a:rPr>
              <a:t>Manufacturer Storage with Direct Shipping</a:t>
            </a:r>
            <a:endParaRPr lang="en-US" altLang="en-US" sz="900" b="1"/>
          </a:p>
        </p:txBody>
      </p:sp>
      <p:sp>
        <p:nvSpPr>
          <p:cNvPr id="312399" name="Rectangle 79"/>
          <p:cNvSpPr>
            <a:spLocks noChangeArrowheads="1"/>
          </p:cNvSpPr>
          <p:nvPr/>
        </p:nvSpPr>
        <p:spPr bwMode="auto">
          <a:xfrm>
            <a:off x="1912938" y="1524000"/>
            <a:ext cx="9779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r>
              <a:rPr lang="en-US" altLang="en-US" sz="900" b="1">
                <a:cs typeface="Times New Roman" pitchFamily="18" charset="0"/>
              </a:rPr>
              <a:t>Retail Storage with Customer Pickup </a:t>
            </a:r>
            <a:endParaRPr lang="en-US" altLang="en-US" sz="900" b="1"/>
          </a:p>
        </p:txBody>
      </p:sp>
      <p:sp>
        <p:nvSpPr>
          <p:cNvPr id="312400" name="Rectangle 80"/>
          <p:cNvSpPr>
            <a:spLocks noChangeArrowheads="1"/>
          </p:cNvSpPr>
          <p:nvPr/>
        </p:nvSpPr>
        <p:spPr bwMode="auto">
          <a:xfrm>
            <a:off x="228600" y="1371600"/>
            <a:ext cx="1717675" cy="70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spcBef>
                <a:spcPct val="0"/>
              </a:spcBef>
              <a:buClrTx/>
              <a:buSzTx/>
              <a:buFontTx/>
              <a:buNone/>
            </a:pPr>
            <a:r>
              <a:rPr lang="en-US" altLang="en-US" sz="1000" b="1">
                <a:cs typeface="Times New Roman" pitchFamily="18" charset="0"/>
              </a:rPr>
              <a:t/>
            </a:r>
            <a:br>
              <a:rPr lang="en-US" altLang="en-US" sz="1000" b="1">
                <a:cs typeface="Times New Roman" pitchFamily="18" charset="0"/>
              </a:rPr>
            </a:br>
            <a:endParaRPr lang="en-US" altLang="en-US" sz="900" b="1">
              <a:cs typeface="Times New Roman" pitchFamily="18" charset="0"/>
            </a:endParaRPr>
          </a:p>
        </p:txBody>
      </p:sp>
      <p:sp>
        <p:nvSpPr>
          <p:cNvPr id="312401" name="Line 81"/>
          <p:cNvSpPr>
            <a:spLocks noChangeShapeType="1"/>
          </p:cNvSpPr>
          <p:nvPr/>
        </p:nvSpPr>
        <p:spPr bwMode="auto">
          <a:xfrm>
            <a:off x="228600" y="1524000"/>
            <a:ext cx="8534400" cy="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312402" name="Line 82"/>
          <p:cNvSpPr>
            <a:spLocks noChangeShapeType="1"/>
          </p:cNvSpPr>
          <p:nvPr/>
        </p:nvSpPr>
        <p:spPr bwMode="auto">
          <a:xfrm>
            <a:off x="228600" y="6553200"/>
            <a:ext cx="8534400" cy="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312403" name="Line 83"/>
          <p:cNvSpPr>
            <a:spLocks noChangeShapeType="1"/>
          </p:cNvSpPr>
          <p:nvPr/>
        </p:nvSpPr>
        <p:spPr bwMode="auto">
          <a:xfrm>
            <a:off x="228600" y="1524000"/>
            <a:ext cx="0" cy="502920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312404" name="Line 84"/>
          <p:cNvSpPr>
            <a:spLocks noChangeShapeType="1"/>
          </p:cNvSpPr>
          <p:nvPr/>
        </p:nvSpPr>
        <p:spPr bwMode="auto">
          <a:xfrm>
            <a:off x="8763000" y="1524000"/>
            <a:ext cx="0" cy="502920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312405" name="Line 85"/>
          <p:cNvSpPr>
            <a:spLocks noChangeShapeType="1"/>
          </p:cNvSpPr>
          <p:nvPr/>
        </p:nvSpPr>
        <p:spPr bwMode="auto">
          <a:xfrm>
            <a:off x="228600" y="2133600"/>
            <a:ext cx="8534400" cy="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312406" name="Line 86"/>
          <p:cNvSpPr>
            <a:spLocks noChangeShapeType="1"/>
          </p:cNvSpPr>
          <p:nvPr/>
        </p:nvSpPr>
        <p:spPr bwMode="auto">
          <a:xfrm>
            <a:off x="1946275" y="1524000"/>
            <a:ext cx="0" cy="502920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312407" name="Line 87"/>
          <p:cNvSpPr>
            <a:spLocks noChangeShapeType="1"/>
          </p:cNvSpPr>
          <p:nvPr/>
        </p:nvSpPr>
        <p:spPr bwMode="auto">
          <a:xfrm>
            <a:off x="2924175" y="1524000"/>
            <a:ext cx="0" cy="502920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312408" name="Line 88"/>
          <p:cNvSpPr>
            <a:spLocks noChangeShapeType="1"/>
          </p:cNvSpPr>
          <p:nvPr/>
        </p:nvSpPr>
        <p:spPr bwMode="auto">
          <a:xfrm>
            <a:off x="4148138" y="1524000"/>
            <a:ext cx="0" cy="502920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312409" name="Line 89"/>
          <p:cNvSpPr>
            <a:spLocks noChangeShapeType="1"/>
          </p:cNvSpPr>
          <p:nvPr/>
        </p:nvSpPr>
        <p:spPr bwMode="auto">
          <a:xfrm>
            <a:off x="5370513" y="1524000"/>
            <a:ext cx="0" cy="502920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312410" name="Line 90"/>
          <p:cNvSpPr>
            <a:spLocks noChangeShapeType="1"/>
          </p:cNvSpPr>
          <p:nvPr/>
        </p:nvSpPr>
        <p:spPr bwMode="auto">
          <a:xfrm>
            <a:off x="6511925" y="1524000"/>
            <a:ext cx="0" cy="502920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312411" name="Line 91"/>
          <p:cNvSpPr>
            <a:spLocks noChangeShapeType="1"/>
          </p:cNvSpPr>
          <p:nvPr/>
        </p:nvSpPr>
        <p:spPr bwMode="auto">
          <a:xfrm>
            <a:off x="7572375" y="1524000"/>
            <a:ext cx="0" cy="502920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312412" name="Line 92"/>
          <p:cNvSpPr>
            <a:spLocks noChangeShapeType="1"/>
          </p:cNvSpPr>
          <p:nvPr/>
        </p:nvSpPr>
        <p:spPr bwMode="auto">
          <a:xfrm>
            <a:off x="228600" y="2527300"/>
            <a:ext cx="8534400" cy="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312413" name="Line 93"/>
          <p:cNvSpPr>
            <a:spLocks noChangeShapeType="1"/>
          </p:cNvSpPr>
          <p:nvPr/>
        </p:nvSpPr>
        <p:spPr bwMode="auto">
          <a:xfrm>
            <a:off x="228600" y="2982913"/>
            <a:ext cx="8534400" cy="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312414" name="Line 94"/>
          <p:cNvSpPr>
            <a:spLocks noChangeShapeType="1"/>
          </p:cNvSpPr>
          <p:nvPr/>
        </p:nvSpPr>
        <p:spPr bwMode="auto">
          <a:xfrm>
            <a:off x="228600" y="3438525"/>
            <a:ext cx="8534400" cy="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312415" name="Line 95"/>
          <p:cNvSpPr>
            <a:spLocks noChangeShapeType="1"/>
          </p:cNvSpPr>
          <p:nvPr/>
        </p:nvSpPr>
        <p:spPr bwMode="auto">
          <a:xfrm>
            <a:off x="228600" y="3954463"/>
            <a:ext cx="8534400" cy="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312416" name="Line 96"/>
          <p:cNvSpPr>
            <a:spLocks noChangeShapeType="1"/>
          </p:cNvSpPr>
          <p:nvPr/>
        </p:nvSpPr>
        <p:spPr bwMode="auto">
          <a:xfrm>
            <a:off x="228600" y="4410075"/>
            <a:ext cx="8534400" cy="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312417" name="Line 97"/>
          <p:cNvSpPr>
            <a:spLocks noChangeShapeType="1"/>
          </p:cNvSpPr>
          <p:nvPr/>
        </p:nvSpPr>
        <p:spPr bwMode="auto">
          <a:xfrm>
            <a:off x="228600" y="4865688"/>
            <a:ext cx="8534400" cy="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312418" name="Line 98"/>
          <p:cNvSpPr>
            <a:spLocks noChangeShapeType="1"/>
          </p:cNvSpPr>
          <p:nvPr/>
        </p:nvSpPr>
        <p:spPr bwMode="auto">
          <a:xfrm>
            <a:off x="228600" y="5321300"/>
            <a:ext cx="8534400" cy="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312419" name="Line 99"/>
          <p:cNvSpPr>
            <a:spLocks noChangeShapeType="1"/>
          </p:cNvSpPr>
          <p:nvPr/>
        </p:nvSpPr>
        <p:spPr bwMode="auto">
          <a:xfrm>
            <a:off x="228600" y="5776913"/>
            <a:ext cx="8534400" cy="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312420" name="Line 100"/>
          <p:cNvSpPr>
            <a:spLocks noChangeShapeType="1"/>
          </p:cNvSpPr>
          <p:nvPr/>
        </p:nvSpPr>
        <p:spPr bwMode="auto">
          <a:xfrm>
            <a:off x="228600" y="6232525"/>
            <a:ext cx="8534400" cy="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312422" name="Text Box 102"/>
          <p:cNvSpPr txBox="1">
            <a:spLocks noChangeArrowheads="1"/>
          </p:cNvSpPr>
          <p:nvPr/>
        </p:nvSpPr>
        <p:spPr bwMode="auto">
          <a:xfrm>
            <a:off x="2133600" y="21336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12423" name="Text Box 103"/>
          <p:cNvSpPr txBox="1">
            <a:spLocks noChangeArrowheads="1"/>
          </p:cNvSpPr>
          <p:nvPr/>
        </p:nvSpPr>
        <p:spPr bwMode="auto">
          <a:xfrm>
            <a:off x="2133600" y="40386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12425" name="Text Box 105"/>
          <p:cNvSpPr txBox="1">
            <a:spLocks noChangeArrowheads="1"/>
          </p:cNvSpPr>
          <p:nvPr/>
        </p:nvSpPr>
        <p:spPr bwMode="auto">
          <a:xfrm>
            <a:off x="2133600" y="44958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12426" name="Text Box 106"/>
          <p:cNvSpPr txBox="1">
            <a:spLocks noChangeArrowheads="1"/>
          </p:cNvSpPr>
          <p:nvPr/>
        </p:nvSpPr>
        <p:spPr bwMode="auto">
          <a:xfrm>
            <a:off x="2133600" y="54102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12427" name="Text Box 107"/>
          <p:cNvSpPr txBox="1">
            <a:spLocks noChangeArrowheads="1"/>
          </p:cNvSpPr>
          <p:nvPr/>
        </p:nvSpPr>
        <p:spPr bwMode="auto">
          <a:xfrm>
            <a:off x="2133600" y="62484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12428" name="Text Box 108"/>
          <p:cNvSpPr txBox="1">
            <a:spLocks noChangeArrowheads="1"/>
          </p:cNvSpPr>
          <p:nvPr/>
        </p:nvSpPr>
        <p:spPr bwMode="auto">
          <a:xfrm>
            <a:off x="3200400" y="26670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12429" name="Text Box 109"/>
          <p:cNvSpPr txBox="1">
            <a:spLocks noChangeArrowheads="1"/>
          </p:cNvSpPr>
          <p:nvPr/>
        </p:nvSpPr>
        <p:spPr bwMode="auto">
          <a:xfrm>
            <a:off x="3200400" y="31242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12430" name="Text Box 110"/>
          <p:cNvSpPr txBox="1">
            <a:spLocks noChangeArrowheads="1"/>
          </p:cNvSpPr>
          <p:nvPr/>
        </p:nvSpPr>
        <p:spPr bwMode="auto">
          <a:xfrm>
            <a:off x="7924800" y="49530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12431" name="Text Box 111"/>
          <p:cNvSpPr txBox="1">
            <a:spLocks noChangeArrowheads="1"/>
          </p:cNvSpPr>
          <p:nvPr/>
        </p:nvSpPr>
        <p:spPr bwMode="auto">
          <a:xfrm>
            <a:off x="7924800" y="31242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12432" name="Text Box 112"/>
          <p:cNvSpPr txBox="1">
            <a:spLocks noChangeArrowheads="1"/>
          </p:cNvSpPr>
          <p:nvPr/>
        </p:nvSpPr>
        <p:spPr bwMode="auto">
          <a:xfrm>
            <a:off x="7924800" y="26670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12433" name="Text Box 113"/>
          <p:cNvSpPr txBox="1">
            <a:spLocks noChangeArrowheads="1"/>
          </p:cNvSpPr>
          <p:nvPr/>
        </p:nvSpPr>
        <p:spPr bwMode="auto">
          <a:xfrm>
            <a:off x="6781800" y="35814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12434" name="Text Box 114"/>
          <p:cNvSpPr txBox="1">
            <a:spLocks noChangeArrowheads="1"/>
          </p:cNvSpPr>
          <p:nvPr/>
        </p:nvSpPr>
        <p:spPr bwMode="auto">
          <a:xfrm>
            <a:off x="4419600" y="49530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12435" name="Text Box 115"/>
          <p:cNvSpPr txBox="1">
            <a:spLocks noChangeArrowheads="1"/>
          </p:cNvSpPr>
          <p:nvPr/>
        </p:nvSpPr>
        <p:spPr bwMode="auto">
          <a:xfrm>
            <a:off x="4419600" y="31242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12436" name="Text Box 116"/>
          <p:cNvSpPr txBox="1">
            <a:spLocks noChangeArrowheads="1"/>
          </p:cNvSpPr>
          <p:nvPr/>
        </p:nvSpPr>
        <p:spPr bwMode="auto">
          <a:xfrm>
            <a:off x="4419600" y="26670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12437" name="Text Box 117"/>
          <p:cNvSpPr txBox="1">
            <a:spLocks noChangeArrowheads="1"/>
          </p:cNvSpPr>
          <p:nvPr/>
        </p:nvSpPr>
        <p:spPr bwMode="auto">
          <a:xfrm>
            <a:off x="3200400" y="49530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12438" name="Text Box 118"/>
          <p:cNvSpPr txBox="1">
            <a:spLocks noChangeArrowheads="1"/>
          </p:cNvSpPr>
          <p:nvPr/>
        </p:nvSpPr>
        <p:spPr bwMode="auto">
          <a:xfrm>
            <a:off x="3200400" y="58674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12439" name="Text Box 119"/>
          <p:cNvSpPr txBox="1">
            <a:spLocks noChangeArrowheads="1"/>
          </p:cNvSpPr>
          <p:nvPr/>
        </p:nvSpPr>
        <p:spPr bwMode="auto">
          <a:xfrm>
            <a:off x="7924800" y="5410200"/>
            <a:ext cx="5334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12440" name="Text Box 120"/>
          <p:cNvSpPr txBox="1">
            <a:spLocks noChangeArrowheads="1"/>
          </p:cNvSpPr>
          <p:nvPr/>
        </p:nvSpPr>
        <p:spPr bwMode="auto">
          <a:xfrm>
            <a:off x="4419600" y="58674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12442" name="Text Box 122"/>
          <p:cNvSpPr txBox="1">
            <a:spLocks noChangeArrowheads="1"/>
          </p:cNvSpPr>
          <p:nvPr/>
        </p:nvSpPr>
        <p:spPr bwMode="auto">
          <a:xfrm>
            <a:off x="5638800" y="30480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12443" name="Text Box 123"/>
          <p:cNvSpPr txBox="1">
            <a:spLocks noChangeArrowheads="1"/>
          </p:cNvSpPr>
          <p:nvPr/>
        </p:nvSpPr>
        <p:spPr bwMode="auto">
          <a:xfrm>
            <a:off x="5638800" y="26670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12444" name="Text Box 124"/>
          <p:cNvSpPr txBox="1">
            <a:spLocks noChangeArrowheads="1"/>
          </p:cNvSpPr>
          <p:nvPr/>
        </p:nvSpPr>
        <p:spPr bwMode="auto">
          <a:xfrm>
            <a:off x="5638800" y="54102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12445" name="Text Box 125"/>
          <p:cNvSpPr txBox="1">
            <a:spLocks noChangeArrowheads="1"/>
          </p:cNvSpPr>
          <p:nvPr/>
        </p:nvSpPr>
        <p:spPr bwMode="auto">
          <a:xfrm>
            <a:off x="5638800" y="49530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12446" name="Text Box 126"/>
          <p:cNvSpPr txBox="1">
            <a:spLocks noChangeArrowheads="1"/>
          </p:cNvSpPr>
          <p:nvPr/>
        </p:nvSpPr>
        <p:spPr bwMode="auto">
          <a:xfrm>
            <a:off x="5638800" y="35814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12447" name="Text Box 127"/>
          <p:cNvSpPr txBox="1">
            <a:spLocks noChangeArrowheads="1"/>
          </p:cNvSpPr>
          <p:nvPr/>
        </p:nvSpPr>
        <p:spPr bwMode="auto">
          <a:xfrm>
            <a:off x="6781800" y="21336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12448" name="Text Box 128"/>
          <p:cNvSpPr txBox="1">
            <a:spLocks noChangeArrowheads="1"/>
          </p:cNvSpPr>
          <p:nvPr/>
        </p:nvSpPr>
        <p:spPr bwMode="auto">
          <a:xfrm>
            <a:off x="6781800" y="40386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12449" name="Text Box 129"/>
          <p:cNvSpPr txBox="1">
            <a:spLocks noChangeArrowheads="1"/>
          </p:cNvSpPr>
          <p:nvPr/>
        </p:nvSpPr>
        <p:spPr bwMode="auto">
          <a:xfrm>
            <a:off x="7924800" y="44958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12450" name="Text Box 130"/>
          <p:cNvSpPr txBox="1">
            <a:spLocks noChangeArrowheads="1"/>
          </p:cNvSpPr>
          <p:nvPr/>
        </p:nvSpPr>
        <p:spPr bwMode="auto">
          <a:xfrm>
            <a:off x="6781800" y="6248400"/>
            <a:ext cx="533400" cy="3365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12451" name="Text Box 131"/>
          <p:cNvSpPr txBox="1">
            <a:spLocks noChangeArrowheads="1"/>
          </p:cNvSpPr>
          <p:nvPr/>
        </p:nvSpPr>
        <p:spPr bwMode="auto">
          <a:xfrm>
            <a:off x="5638800" y="21336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12452" name="Text Box 132"/>
          <p:cNvSpPr txBox="1">
            <a:spLocks noChangeArrowheads="1"/>
          </p:cNvSpPr>
          <p:nvPr/>
        </p:nvSpPr>
        <p:spPr bwMode="auto">
          <a:xfrm>
            <a:off x="5638800" y="621665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12453" name="Text Box 133"/>
          <p:cNvSpPr txBox="1">
            <a:spLocks noChangeArrowheads="1"/>
          </p:cNvSpPr>
          <p:nvPr/>
        </p:nvSpPr>
        <p:spPr bwMode="auto">
          <a:xfrm>
            <a:off x="6781800" y="49530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12454" name="Text Box 134"/>
          <p:cNvSpPr txBox="1">
            <a:spLocks noChangeArrowheads="1"/>
          </p:cNvSpPr>
          <p:nvPr/>
        </p:nvSpPr>
        <p:spPr bwMode="auto">
          <a:xfrm>
            <a:off x="6781800" y="44958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12455" name="Text Box 135"/>
          <p:cNvSpPr txBox="1">
            <a:spLocks noChangeArrowheads="1"/>
          </p:cNvSpPr>
          <p:nvPr/>
        </p:nvSpPr>
        <p:spPr bwMode="auto">
          <a:xfrm>
            <a:off x="6781800" y="30480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12456" name="Text Box 136"/>
          <p:cNvSpPr txBox="1">
            <a:spLocks noChangeArrowheads="1"/>
          </p:cNvSpPr>
          <p:nvPr/>
        </p:nvSpPr>
        <p:spPr bwMode="auto">
          <a:xfrm>
            <a:off x="6781800" y="26670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12457" name="Text Box 137"/>
          <p:cNvSpPr txBox="1">
            <a:spLocks noChangeArrowheads="1"/>
          </p:cNvSpPr>
          <p:nvPr/>
        </p:nvSpPr>
        <p:spPr bwMode="auto">
          <a:xfrm>
            <a:off x="5638800" y="58674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12458" name="Text Box 138"/>
          <p:cNvSpPr txBox="1">
            <a:spLocks noChangeArrowheads="1"/>
          </p:cNvSpPr>
          <p:nvPr/>
        </p:nvSpPr>
        <p:spPr bwMode="auto">
          <a:xfrm>
            <a:off x="5638800" y="40386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12459" name="Text Box 139"/>
          <p:cNvSpPr txBox="1">
            <a:spLocks noChangeArrowheads="1"/>
          </p:cNvSpPr>
          <p:nvPr/>
        </p:nvSpPr>
        <p:spPr bwMode="auto">
          <a:xfrm>
            <a:off x="4419600" y="54102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12460" name="Text Box 140"/>
          <p:cNvSpPr txBox="1">
            <a:spLocks noChangeArrowheads="1"/>
          </p:cNvSpPr>
          <p:nvPr/>
        </p:nvSpPr>
        <p:spPr bwMode="auto">
          <a:xfrm>
            <a:off x="4419600" y="35814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3</a:t>
            </a:r>
          </a:p>
        </p:txBody>
      </p:sp>
      <p:sp>
        <p:nvSpPr>
          <p:cNvPr id="312461" name="Text Box 141"/>
          <p:cNvSpPr txBox="1">
            <a:spLocks noChangeArrowheads="1"/>
          </p:cNvSpPr>
          <p:nvPr/>
        </p:nvSpPr>
        <p:spPr bwMode="auto">
          <a:xfrm>
            <a:off x="2133600" y="26670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12462" name="Text Box 142"/>
          <p:cNvSpPr txBox="1">
            <a:spLocks noChangeArrowheads="1"/>
          </p:cNvSpPr>
          <p:nvPr/>
        </p:nvSpPr>
        <p:spPr bwMode="auto">
          <a:xfrm>
            <a:off x="3200400" y="35814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12463" name="Text Box 143"/>
          <p:cNvSpPr txBox="1">
            <a:spLocks noChangeArrowheads="1"/>
          </p:cNvSpPr>
          <p:nvPr/>
        </p:nvSpPr>
        <p:spPr bwMode="auto">
          <a:xfrm>
            <a:off x="7924800" y="21336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12464" name="Text Box 144"/>
          <p:cNvSpPr txBox="1">
            <a:spLocks noChangeArrowheads="1"/>
          </p:cNvSpPr>
          <p:nvPr/>
        </p:nvSpPr>
        <p:spPr bwMode="auto">
          <a:xfrm>
            <a:off x="6781800" y="58674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12465" name="Text Box 145"/>
          <p:cNvSpPr txBox="1">
            <a:spLocks noChangeArrowheads="1"/>
          </p:cNvSpPr>
          <p:nvPr/>
        </p:nvSpPr>
        <p:spPr bwMode="auto">
          <a:xfrm>
            <a:off x="5638800" y="44958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12466" name="Text Box 146"/>
          <p:cNvSpPr txBox="1">
            <a:spLocks noChangeArrowheads="1"/>
          </p:cNvSpPr>
          <p:nvPr/>
        </p:nvSpPr>
        <p:spPr bwMode="auto">
          <a:xfrm>
            <a:off x="4419600" y="62484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12467" name="Text Box 147"/>
          <p:cNvSpPr txBox="1">
            <a:spLocks noChangeArrowheads="1"/>
          </p:cNvSpPr>
          <p:nvPr/>
        </p:nvSpPr>
        <p:spPr bwMode="auto">
          <a:xfrm>
            <a:off x="4419600" y="40386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12468" name="Text Box 148"/>
          <p:cNvSpPr txBox="1">
            <a:spLocks noChangeArrowheads="1"/>
          </p:cNvSpPr>
          <p:nvPr/>
        </p:nvSpPr>
        <p:spPr bwMode="auto">
          <a:xfrm>
            <a:off x="4419600" y="21336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12469" name="Text Box 149"/>
          <p:cNvSpPr txBox="1">
            <a:spLocks noChangeArrowheads="1"/>
          </p:cNvSpPr>
          <p:nvPr/>
        </p:nvSpPr>
        <p:spPr bwMode="auto">
          <a:xfrm>
            <a:off x="3200400" y="62484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12470" name="Text Box 150"/>
          <p:cNvSpPr txBox="1">
            <a:spLocks noChangeArrowheads="1"/>
          </p:cNvSpPr>
          <p:nvPr/>
        </p:nvSpPr>
        <p:spPr bwMode="auto">
          <a:xfrm>
            <a:off x="3200400" y="54102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12471" name="Text Box 151"/>
          <p:cNvSpPr txBox="1">
            <a:spLocks noChangeArrowheads="1"/>
          </p:cNvSpPr>
          <p:nvPr/>
        </p:nvSpPr>
        <p:spPr bwMode="auto">
          <a:xfrm>
            <a:off x="3200400" y="21336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12472" name="Text Box 152"/>
          <p:cNvSpPr txBox="1">
            <a:spLocks noChangeArrowheads="1"/>
          </p:cNvSpPr>
          <p:nvPr/>
        </p:nvSpPr>
        <p:spPr bwMode="auto">
          <a:xfrm>
            <a:off x="2133600" y="49530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12473" name="Text Box 153"/>
          <p:cNvSpPr txBox="1">
            <a:spLocks noChangeArrowheads="1"/>
          </p:cNvSpPr>
          <p:nvPr/>
        </p:nvSpPr>
        <p:spPr bwMode="auto">
          <a:xfrm>
            <a:off x="2133600" y="31242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a:t>
            </a:r>
          </a:p>
        </p:txBody>
      </p:sp>
      <p:sp>
        <p:nvSpPr>
          <p:cNvPr id="312474" name="Text Box 154"/>
          <p:cNvSpPr txBox="1">
            <a:spLocks noChangeArrowheads="1"/>
          </p:cNvSpPr>
          <p:nvPr/>
        </p:nvSpPr>
        <p:spPr bwMode="auto">
          <a:xfrm>
            <a:off x="2133600" y="35814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5</a:t>
            </a:r>
          </a:p>
        </p:txBody>
      </p:sp>
      <p:sp>
        <p:nvSpPr>
          <p:cNvPr id="312475" name="Text Box 155"/>
          <p:cNvSpPr txBox="1">
            <a:spLocks noChangeArrowheads="1"/>
          </p:cNvSpPr>
          <p:nvPr/>
        </p:nvSpPr>
        <p:spPr bwMode="auto">
          <a:xfrm>
            <a:off x="7924800" y="5867400"/>
            <a:ext cx="533400" cy="3365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5</a:t>
            </a:r>
          </a:p>
        </p:txBody>
      </p:sp>
      <p:sp>
        <p:nvSpPr>
          <p:cNvPr id="312476" name="Text Box 156"/>
          <p:cNvSpPr txBox="1">
            <a:spLocks noChangeArrowheads="1"/>
          </p:cNvSpPr>
          <p:nvPr/>
        </p:nvSpPr>
        <p:spPr bwMode="auto">
          <a:xfrm>
            <a:off x="7924800" y="62484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5</a:t>
            </a:r>
          </a:p>
        </p:txBody>
      </p:sp>
      <p:sp>
        <p:nvSpPr>
          <p:cNvPr id="312477" name="Text Box 157"/>
          <p:cNvSpPr txBox="1">
            <a:spLocks noChangeArrowheads="1"/>
          </p:cNvSpPr>
          <p:nvPr/>
        </p:nvSpPr>
        <p:spPr bwMode="auto">
          <a:xfrm>
            <a:off x="6781800" y="54102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5</a:t>
            </a:r>
          </a:p>
        </p:txBody>
      </p:sp>
      <p:sp>
        <p:nvSpPr>
          <p:cNvPr id="312478" name="Text Box 158"/>
          <p:cNvSpPr txBox="1">
            <a:spLocks noChangeArrowheads="1"/>
          </p:cNvSpPr>
          <p:nvPr/>
        </p:nvSpPr>
        <p:spPr bwMode="auto">
          <a:xfrm>
            <a:off x="4419600" y="44958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5</a:t>
            </a:r>
          </a:p>
        </p:txBody>
      </p:sp>
      <p:sp>
        <p:nvSpPr>
          <p:cNvPr id="312479" name="Text Box 159"/>
          <p:cNvSpPr txBox="1">
            <a:spLocks noChangeArrowheads="1"/>
          </p:cNvSpPr>
          <p:nvPr/>
        </p:nvSpPr>
        <p:spPr bwMode="auto">
          <a:xfrm>
            <a:off x="3200400" y="44958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5</a:t>
            </a:r>
          </a:p>
        </p:txBody>
      </p:sp>
      <p:sp>
        <p:nvSpPr>
          <p:cNvPr id="312480" name="Text Box 160"/>
          <p:cNvSpPr txBox="1">
            <a:spLocks noChangeArrowheads="1"/>
          </p:cNvSpPr>
          <p:nvPr/>
        </p:nvSpPr>
        <p:spPr bwMode="auto">
          <a:xfrm>
            <a:off x="3200400" y="3962400"/>
            <a:ext cx="533400" cy="3365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5</a:t>
            </a:r>
          </a:p>
        </p:txBody>
      </p:sp>
      <p:sp>
        <p:nvSpPr>
          <p:cNvPr id="312481" name="Text Box 161"/>
          <p:cNvSpPr txBox="1">
            <a:spLocks noChangeArrowheads="1"/>
          </p:cNvSpPr>
          <p:nvPr/>
        </p:nvSpPr>
        <p:spPr bwMode="auto">
          <a:xfrm>
            <a:off x="2133600" y="58674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6</a:t>
            </a:r>
          </a:p>
        </p:txBody>
      </p:sp>
      <p:sp>
        <p:nvSpPr>
          <p:cNvPr id="312482" name="Text Box 162"/>
          <p:cNvSpPr txBox="1">
            <a:spLocks noChangeArrowheads="1"/>
          </p:cNvSpPr>
          <p:nvPr/>
        </p:nvSpPr>
        <p:spPr bwMode="auto">
          <a:xfrm>
            <a:off x="7924800" y="40386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6</a:t>
            </a:r>
          </a:p>
        </p:txBody>
      </p:sp>
      <p:sp>
        <p:nvSpPr>
          <p:cNvPr id="312483" name="Text Box 163"/>
          <p:cNvSpPr txBox="1">
            <a:spLocks noChangeArrowheads="1"/>
          </p:cNvSpPr>
          <p:nvPr/>
        </p:nvSpPr>
        <p:spPr bwMode="auto">
          <a:xfrm>
            <a:off x="7924800" y="3505200"/>
            <a:ext cx="533400" cy="336550"/>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5</a:t>
            </a:r>
          </a:p>
        </p:txBody>
      </p:sp>
      <p:sp>
        <p:nvSpPr>
          <p:cNvPr id="161" name="Rectangle 160"/>
          <p:cNvSpPr>
            <a:spLocks noChangeArrowheads="1"/>
          </p:cNvSpPr>
          <p:nvPr/>
        </p:nvSpPr>
        <p:spPr bwMode="auto">
          <a:xfrm>
            <a:off x="7616825" y="1533832"/>
            <a:ext cx="1066800" cy="5029200"/>
          </a:xfrm>
          <a:prstGeom prst="rect">
            <a:avLst/>
          </a:prstGeom>
          <a:noFill/>
          <a:ln w="88900" cmpd="tri">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 name="Rectangle 160"/>
          <p:cNvSpPr>
            <a:spLocks noChangeArrowheads="1"/>
          </p:cNvSpPr>
          <p:nvPr/>
        </p:nvSpPr>
        <p:spPr bwMode="auto">
          <a:xfrm>
            <a:off x="1917854" y="1555750"/>
            <a:ext cx="1066800" cy="5029200"/>
          </a:xfrm>
          <a:prstGeom prst="rect">
            <a:avLst/>
          </a:prstGeom>
          <a:noFill/>
          <a:ln w="88900" cmpd="tri">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lide Number Placeholder 3"/>
          <p:cNvSpPr>
            <a:spLocks noGrp="1"/>
          </p:cNvSpPr>
          <p:nvPr>
            <p:ph type="sldNum" sz="quarter" idx="10"/>
          </p:nvPr>
        </p:nvSpPr>
        <p:spPr/>
        <p:txBody>
          <a:bodyPr/>
          <a:lstStyle/>
          <a:p>
            <a:fld id="{F42C69DA-CA58-416E-8183-2F7EB91769E6}" type="slidenum">
              <a:rPr lang="en-US" altLang="en-US"/>
              <a:pPr/>
              <a:t>51</a:t>
            </a:fld>
            <a:endParaRPr lang="en-US" altLang="en-US" sz="1400">
              <a:latin typeface="Times New Roman" pitchFamily="18" charset="0"/>
            </a:endParaRPr>
          </a:p>
        </p:txBody>
      </p:sp>
      <p:sp>
        <p:nvSpPr>
          <p:cNvPr id="314370" name="Rectangle 2"/>
          <p:cNvSpPr>
            <a:spLocks noGrp="1" noChangeArrowheads="1"/>
          </p:cNvSpPr>
          <p:nvPr>
            <p:ph type="title"/>
          </p:nvPr>
        </p:nvSpPr>
        <p:spPr>
          <a:xfrm>
            <a:off x="152400" y="266700"/>
            <a:ext cx="8763000" cy="1104900"/>
          </a:xfrm>
        </p:spPr>
        <p:txBody>
          <a:bodyPr/>
          <a:lstStyle/>
          <a:p>
            <a:r>
              <a:rPr lang="en-US" altLang="en-US" sz="3400"/>
              <a:t>Linking Product Characteristics and Customer Preferences to Network Design</a:t>
            </a:r>
            <a:endParaRPr lang="en-US" altLang="en-US"/>
          </a:p>
        </p:txBody>
      </p:sp>
      <p:grpSp>
        <p:nvGrpSpPr>
          <p:cNvPr id="314371" name="Rectangle 3"/>
          <p:cNvGrpSpPr>
            <a:grpSpLocks noRot="1"/>
          </p:cNvGrpSpPr>
          <p:nvPr/>
        </p:nvGrpSpPr>
        <p:grpSpPr bwMode="auto">
          <a:xfrm>
            <a:off x="228600" y="1447800"/>
            <a:ext cx="8566150" cy="4862513"/>
            <a:chOff x="96" y="1056"/>
            <a:chExt cx="5396" cy="3063"/>
          </a:xfrm>
        </p:grpSpPr>
        <p:sp>
          <p:nvSpPr>
            <p:cNvPr id="314372" name="Rectangle 4"/>
            <p:cNvSpPr>
              <a:spLocks noChangeArrowheads="1"/>
            </p:cNvSpPr>
            <p:nvPr/>
          </p:nvSpPr>
          <p:spPr bwMode="auto">
            <a:xfrm>
              <a:off x="4821" y="3832"/>
              <a:ext cx="67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373" name="Rectangle 5"/>
            <p:cNvSpPr>
              <a:spLocks noChangeArrowheads="1"/>
            </p:cNvSpPr>
            <p:nvPr/>
          </p:nvSpPr>
          <p:spPr bwMode="auto">
            <a:xfrm>
              <a:off x="4022" y="3832"/>
              <a:ext cx="79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374" name="Rectangle 6"/>
            <p:cNvSpPr>
              <a:spLocks noChangeArrowheads="1"/>
            </p:cNvSpPr>
            <p:nvPr/>
          </p:nvSpPr>
          <p:spPr bwMode="auto">
            <a:xfrm>
              <a:off x="3191" y="3832"/>
              <a:ext cx="83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375" name="Rectangle 7"/>
            <p:cNvSpPr>
              <a:spLocks noChangeArrowheads="1"/>
            </p:cNvSpPr>
            <p:nvPr/>
          </p:nvSpPr>
          <p:spPr bwMode="auto">
            <a:xfrm>
              <a:off x="2520" y="3832"/>
              <a:ext cx="67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376" name="Rectangle 8"/>
            <p:cNvSpPr>
              <a:spLocks noChangeArrowheads="1"/>
            </p:cNvSpPr>
            <p:nvPr/>
          </p:nvSpPr>
          <p:spPr bwMode="auto">
            <a:xfrm>
              <a:off x="1848" y="3832"/>
              <a:ext cx="67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377" name="Rectangle 9"/>
            <p:cNvSpPr>
              <a:spLocks noChangeArrowheads="1"/>
            </p:cNvSpPr>
            <p:nvPr/>
          </p:nvSpPr>
          <p:spPr bwMode="auto">
            <a:xfrm>
              <a:off x="1278" y="3832"/>
              <a:ext cx="57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378" name="Rectangle 10"/>
            <p:cNvSpPr>
              <a:spLocks noChangeArrowheads="1"/>
            </p:cNvSpPr>
            <p:nvPr/>
          </p:nvSpPr>
          <p:spPr bwMode="auto">
            <a:xfrm>
              <a:off x="96" y="3832"/>
              <a:ext cx="118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spcBef>
                  <a:spcPct val="0"/>
                </a:spcBef>
                <a:buClrTx/>
                <a:buSzTx/>
                <a:buFontTx/>
                <a:buNone/>
              </a:pPr>
              <a:r>
                <a:rPr lang="en-US" altLang="en-US" sz="1000" b="1">
                  <a:cs typeface="Times New Roman" pitchFamily="18" charset="0"/>
                </a:rPr>
                <a:t>Low customer effort</a:t>
              </a:r>
              <a:endParaRPr lang="en-US" altLang="en-US" sz="1000" b="1"/>
            </a:p>
          </p:txBody>
        </p:sp>
        <p:sp>
          <p:nvSpPr>
            <p:cNvPr id="314379" name="Rectangle 11"/>
            <p:cNvSpPr>
              <a:spLocks noChangeArrowheads="1"/>
            </p:cNvSpPr>
            <p:nvPr/>
          </p:nvSpPr>
          <p:spPr bwMode="auto">
            <a:xfrm>
              <a:off x="4821" y="3545"/>
              <a:ext cx="67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380" name="Rectangle 12"/>
            <p:cNvSpPr>
              <a:spLocks noChangeArrowheads="1"/>
            </p:cNvSpPr>
            <p:nvPr/>
          </p:nvSpPr>
          <p:spPr bwMode="auto">
            <a:xfrm>
              <a:off x="4022" y="3545"/>
              <a:ext cx="79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381" name="Rectangle 13"/>
            <p:cNvSpPr>
              <a:spLocks noChangeArrowheads="1"/>
            </p:cNvSpPr>
            <p:nvPr/>
          </p:nvSpPr>
          <p:spPr bwMode="auto">
            <a:xfrm>
              <a:off x="3191" y="3545"/>
              <a:ext cx="83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382" name="Rectangle 14"/>
            <p:cNvSpPr>
              <a:spLocks noChangeArrowheads="1"/>
            </p:cNvSpPr>
            <p:nvPr/>
          </p:nvSpPr>
          <p:spPr bwMode="auto">
            <a:xfrm>
              <a:off x="2520" y="3545"/>
              <a:ext cx="67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383" name="Rectangle 15"/>
            <p:cNvSpPr>
              <a:spLocks noChangeArrowheads="1"/>
            </p:cNvSpPr>
            <p:nvPr/>
          </p:nvSpPr>
          <p:spPr bwMode="auto">
            <a:xfrm>
              <a:off x="1848" y="3545"/>
              <a:ext cx="67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384" name="Rectangle 16"/>
            <p:cNvSpPr>
              <a:spLocks noChangeArrowheads="1"/>
            </p:cNvSpPr>
            <p:nvPr/>
          </p:nvSpPr>
          <p:spPr bwMode="auto">
            <a:xfrm>
              <a:off x="1278" y="3545"/>
              <a:ext cx="57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385" name="Rectangle 17"/>
            <p:cNvSpPr>
              <a:spLocks noChangeArrowheads="1"/>
            </p:cNvSpPr>
            <p:nvPr/>
          </p:nvSpPr>
          <p:spPr bwMode="auto">
            <a:xfrm>
              <a:off x="96" y="3545"/>
              <a:ext cx="118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spcBef>
                  <a:spcPct val="0"/>
                </a:spcBef>
                <a:buClrTx/>
                <a:buSzTx/>
                <a:buFontTx/>
                <a:buNone/>
              </a:pPr>
              <a:r>
                <a:rPr lang="en-US" altLang="en-US" sz="1000" b="1">
                  <a:cs typeface="Times New Roman" pitchFamily="18" charset="0"/>
                </a:rPr>
                <a:t>High product variety</a:t>
              </a:r>
              <a:endParaRPr lang="en-US" altLang="en-US" sz="1000" b="1"/>
            </a:p>
          </p:txBody>
        </p:sp>
        <p:sp>
          <p:nvSpPr>
            <p:cNvPr id="314386" name="Rectangle 18"/>
            <p:cNvSpPr>
              <a:spLocks noChangeArrowheads="1"/>
            </p:cNvSpPr>
            <p:nvPr/>
          </p:nvSpPr>
          <p:spPr bwMode="auto">
            <a:xfrm>
              <a:off x="4821" y="3258"/>
              <a:ext cx="67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387" name="Rectangle 19"/>
            <p:cNvSpPr>
              <a:spLocks noChangeArrowheads="1"/>
            </p:cNvSpPr>
            <p:nvPr/>
          </p:nvSpPr>
          <p:spPr bwMode="auto">
            <a:xfrm>
              <a:off x="4022" y="3258"/>
              <a:ext cx="79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388" name="Rectangle 20"/>
            <p:cNvSpPr>
              <a:spLocks noChangeArrowheads="1"/>
            </p:cNvSpPr>
            <p:nvPr/>
          </p:nvSpPr>
          <p:spPr bwMode="auto">
            <a:xfrm>
              <a:off x="3191" y="3258"/>
              <a:ext cx="83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389" name="Rectangle 21"/>
            <p:cNvSpPr>
              <a:spLocks noChangeArrowheads="1"/>
            </p:cNvSpPr>
            <p:nvPr/>
          </p:nvSpPr>
          <p:spPr bwMode="auto">
            <a:xfrm>
              <a:off x="2520" y="3258"/>
              <a:ext cx="67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390" name="Rectangle 22"/>
            <p:cNvSpPr>
              <a:spLocks noChangeArrowheads="1"/>
            </p:cNvSpPr>
            <p:nvPr/>
          </p:nvSpPr>
          <p:spPr bwMode="auto">
            <a:xfrm>
              <a:off x="1848" y="3258"/>
              <a:ext cx="67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391" name="Rectangle 23"/>
            <p:cNvSpPr>
              <a:spLocks noChangeArrowheads="1"/>
            </p:cNvSpPr>
            <p:nvPr/>
          </p:nvSpPr>
          <p:spPr bwMode="auto">
            <a:xfrm>
              <a:off x="1278" y="3258"/>
              <a:ext cx="57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392" name="Rectangle 24"/>
            <p:cNvSpPr>
              <a:spLocks noChangeArrowheads="1"/>
            </p:cNvSpPr>
            <p:nvPr/>
          </p:nvSpPr>
          <p:spPr bwMode="auto">
            <a:xfrm>
              <a:off x="96" y="3258"/>
              <a:ext cx="118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spcBef>
                  <a:spcPct val="0"/>
                </a:spcBef>
                <a:buClrTx/>
                <a:buSzTx/>
                <a:buFontTx/>
                <a:buNone/>
              </a:pPr>
              <a:r>
                <a:rPr lang="en-US" altLang="en-US" sz="1000" b="1">
                  <a:cs typeface="Times New Roman" pitchFamily="18" charset="0"/>
                </a:rPr>
                <a:t>Quick desired response</a:t>
              </a:r>
              <a:endParaRPr lang="en-US" altLang="en-US" sz="1000" b="1"/>
            </a:p>
          </p:txBody>
        </p:sp>
        <p:sp>
          <p:nvSpPr>
            <p:cNvPr id="314393" name="Rectangle 25"/>
            <p:cNvSpPr>
              <a:spLocks noChangeArrowheads="1"/>
            </p:cNvSpPr>
            <p:nvPr/>
          </p:nvSpPr>
          <p:spPr bwMode="auto">
            <a:xfrm>
              <a:off x="4821" y="2971"/>
              <a:ext cx="67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394" name="Rectangle 26"/>
            <p:cNvSpPr>
              <a:spLocks noChangeArrowheads="1"/>
            </p:cNvSpPr>
            <p:nvPr/>
          </p:nvSpPr>
          <p:spPr bwMode="auto">
            <a:xfrm>
              <a:off x="4022" y="2971"/>
              <a:ext cx="79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395" name="Rectangle 27"/>
            <p:cNvSpPr>
              <a:spLocks noChangeArrowheads="1"/>
            </p:cNvSpPr>
            <p:nvPr/>
          </p:nvSpPr>
          <p:spPr bwMode="auto">
            <a:xfrm>
              <a:off x="3191" y="2971"/>
              <a:ext cx="83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396" name="Rectangle 28"/>
            <p:cNvSpPr>
              <a:spLocks noChangeArrowheads="1"/>
            </p:cNvSpPr>
            <p:nvPr/>
          </p:nvSpPr>
          <p:spPr bwMode="auto">
            <a:xfrm>
              <a:off x="2520" y="2971"/>
              <a:ext cx="67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397" name="Rectangle 29"/>
            <p:cNvSpPr>
              <a:spLocks noChangeArrowheads="1"/>
            </p:cNvSpPr>
            <p:nvPr/>
          </p:nvSpPr>
          <p:spPr bwMode="auto">
            <a:xfrm>
              <a:off x="1848" y="2971"/>
              <a:ext cx="67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398" name="Rectangle 30"/>
            <p:cNvSpPr>
              <a:spLocks noChangeArrowheads="1"/>
            </p:cNvSpPr>
            <p:nvPr/>
          </p:nvSpPr>
          <p:spPr bwMode="auto">
            <a:xfrm>
              <a:off x="1278" y="2971"/>
              <a:ext cx="57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399" name="Rectangle 31"/>
            <p:cNvSpPr>
              <a:spLocks noChangeArrowheads="1"/>
            </p:cNvSpPr>
            <p:nvPr/>
          </p:nvSpPr>
          <p:spPr bwMode="auto">
            <a:xfrm>
              <a:off x="96" y="2971"/>
              <a:ext cx="118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spcBef>
                  <a:spcPct val="0"/>
                </a:spcBef>
                <a:buClrTx/>
                <a:buSzTx/>
                <a:buFontTx/>
                <a:buNone/>
              </a:pPr>
              <a:r>
                <a:rPr lang="en-US" altLang="en-US" sz="1000" b="1">
                  <a:cs typeface="Times New Roman" pitchFamily="18" charset="0"/>
                </a:rPr>
                <a:t>High product value</a:t>
              </a:r>
              <a:endParaRPr lang="en-US" altLang="en-US" sz="1000" b="1"/>
            </a:p>
          </p:txBody>
        </p:sp>
        <p:sp>
          <p:nvSpPr>
            <p:cNvPr id="314400" name="Rectangle 32"/>
            <p:cNvSpPr>
              <a:spLocks noChangeArrowheads="1"/>
            </p:cNvSpPr>
            <p:nvPr/>
          </p:nvSpPr>
          <p:spPr bwMode="auto">
            <a:xfrm>
              <a:off x="4821" y="2684"/>
              <a:ext cx="67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401" name="Rectangle 33"/>
            <p:cNvSpPr>
              <a:spLocks noChangeArrowheads="1"/>
            </p:cNvSpPr>
            <p:nvPr/>
          </p:nvSpPr>
          <p:spPr bwMode="auto">
            <a:xfrm>
              <a:off x="4022" y="2684"/>
              <a:ext cx="79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402" name="Rectangle 34"/>
            <p:cNvSpPr>
              <a:spLocks noChangeArrowheads="1"/>
            </p:cNvSpPr>
            <p:nvPr/>
          </p:nvSpPr>
          <p:spPr bwMode="auto">
            <a:xfrm>
              <a:off x="3191" y="2684"/>
              <a:ext cx="83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403" name="Rectangle 35"/>
            <p:cNvSpPr>
              <a:spLocks noChangeArrowheads="1"/>
            </p:cNvSpPr>
            <p:nvPr/>
          </p:nvSpPr>
          <p:spPr bwMode="auto">
            <a:xfrm>
              <a:off x="2520" y="2684"/>
              <a:ext cx="67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404" name="Rectangle 36"/>
            <p:cNvSpPr>
              <a:spLocks noChangeArrowheads="1"/>
            </p:cNvSpPr>
            <p:nvPr/>
          </p:nvSpPr>
          <p:spPr bwMode="auto">
            <a:xfrm>
              <a:off x="1848" y="2684"/>
              <a:ext cx="67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405" name="Rectangle 37"/>
            <p:cNvSpPr>
              <a:spLocks noChangeArrowheads="1"/>
            </p:cNvSpPr>
            <p:nvPr/>
          </p:nvSpPr>
          <p:spPr bwMode="auto">
            <a:xfrm>
              <a:off x="1278" y="2684"/>
              <a:ext cx="57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406" name="Rectangle 38"/>
            <p:cNvSpPr>
              <a:spLocks noChangeArrowheads="1"/>
            </p:cNvSpPr>
            <p:nvPr/>
          </p:nvSpPr>
          <p:spPr bwMode="auto">
            <a:xfrm>
              <a:off x="96" y="2684"/>
              <a:ext cx="118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spcBef>
                  <a:spcPct val="0"/>
                </a:spcBef>
                <a:buClrTx/>
                <a:buSzTx/>
                <a:buFontTx/>
                <a:buNone/>
              </a:pPr>
              <a:r>
                <a:rPr lang="en-US" altLang="en-US" sz="1000" b="1">
                  <a:cs typeface="Times New Roman" pitchFamily="18" charset="0"/>
                </a:rPr>
                <a:t>Many product sources</a:t>
              </a:r>
              <a:endParaRPr lang="en-US" altLang="en-US" sz="1000" b="1"/>
            </a:p>
          </p:txBody>
        </p:sp>
        <p:sp>
          <p:nvSpPr>
            <p:cNvPr id="314407" name="Rectangle 39"/>
            <p:cNvSpPr>
              <a:spLocks noChangeArrowheads="1"/>
            </p:cNvSpPr>
            <p:nvPr/>
          </p:nvSpPr>
          <p:spPr bwMode="auto">
            <a:xfrm>
              <a:off x="4821" y="2397"/>
              <a:ext cx="67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408" name="Rectangle 40"/>
            <p:cNvSpPr>
              <a:spLocks noChangeArrowheads="1"/>
            </p:cNvSpPr>
            <p:nvPr/>
          </p:nvSpPr>
          <p:spPr bwMode="auto">
            <a:xfrm>
              <a:off x="4022" y="2397"/>
              <a:ext cx="79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409" name="Rectangle 41"/>
            <p:cNvSpPr>
              <a:spLocks noChangeArrowheads="1"/>
            </p:cNvSpPr>
            <p:nvPr/>
          </p:nvSpPr>
          <p:spPr bwMode="auto">
            <a:xfrm>
              <a:off x="3191" y="2397"/>
              <a:ext cx="83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410" name="Rectangle 42"/>
            <p:cNvSpPr>
              <a:spLocks noChangeArrowheads="1"/>
            </p:cNvSpPr>
            <p:nvPr/>
          </p:nvSpPr>
          <p:spPr bwMode="auto">
            <a:xfrm>
              <a:off x="2520" y="2397"/>
              <a:ext cx="67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411" name="Rectangle 43"/>
            <p:cNvSpPr>
              <a:spLocks noChangeArrowheads="1"/>
            </p:cNvSpPr>
            <p:nvPr/>
          </p:nvSpPr>
          <p:spPr bwMode="auto">
            <a:xfrm>
              <a:off x="1848" y="2397"/>
              <a:ext cx="67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412" name="Rectangle 44"/>
            <p:cNvSpPr>
              <a:spLocks noChangeArrowheads="1"/>
            </p:cNvSpPr>
            <p:nvPr/>
          </p:nvSpPr>
          <p:spPr bwMode="auto">
            <a:xfrm>
              <a:off x="1278" y="2397"/>
              <a:ext cx="57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413" name="Rectangle 45"/>
            <p:cNvSpPr>
              <a:spLocks noChangeArrowheads="1"/>
            </p:cNvSpPr>
            <p:nvPr/>
          </p:nvSpPr>
          <p:spPr bwMode="auto">
            <a:xfrm>
              <a:off x="96" y="2397"/>
              <a:ext cx="118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spcBef>
                  <a:spcPct val="0"/>
                </a:spcBef>
                <a:buClrTx/>
                <a:buSzTx/>
                <a:buFontTx/>
                <a:buNone/>
              </a:pPr>
              <a:r>
                <a:rPr lang="en-US" altLang="en-US" sz="1000" b="1">
                  <a:cs typeface="Times New Roman" pitchFamily="18" charset="0"/>
                </a:rPr>
                <a:t>Very low demand product</a:t>
              </a:r>
              <a:endParaRPr lang="en-US" altLang="en-US" sz="1000" b="1"/>
            </a:p>
          </p:txBody>
        </p:sp>
        <p:sp>
          <p:nvSpPr>
            <p:cNvPr id="314414" name="Rectangle 46"/>
            <p:cNvSpPr>
              <a:spLocks noChangeArrowheads="1"/>
            </p:cNvSpPr>
            <p:nvPr/>
          </p:nvSpPr>
          <p:spPr bwMode="auto">
            <a:xfrm>
              <a:off x="4821" y="2110"/>
              <a:ext cx="67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415" name="Rectangle 47"/>
            <p:cNvSpPr>
              <a:spLocks noChangeArrowheads="1"/>
            </p:cNvSpPr>
            <p:nvPr/>
          </p:nvSpPr>
          <p:spPr bwMode="auto">
            <a:xfrm>
              <a:off x="4022" y="2110"/>
              <a:ext cx="79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416" name="Rectangle 48"/>
            <p:cNvSpPr>
              <a:spLocks noChangeArrowheads="1"/>
            </p:cNvSpPr>
            <p:nvPr/>
          </p:nvSpPr>
          <p:spPr bwMode="auto">
            <a:xfrm>
              <a:off x="3191" y="2110"/>
              <a:ext cx="83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417" name="Rectangle 49"/>
            <p:cNvSpPr>
              <a:spLocks noChangeArrowheads="1"/>
            </p:cNvSpPr>
            <p:nvPr/>
          </p:nvSpPr>
          <p:spPr bwMode="auto">
            <a:xfrm>
              <a:off x="2520" y="2110"/>
              <a:ext cx="67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418" name="Rectangle 50"/>
            <p:cNvSpPr>
              <a:spLocks noChangeArrowheads="1"/>
            </p:cNvSpPr>
            <p:nvPr/>
          </p:nvSpPr>
          <p:spPr bwMode="auto">
            <a:xfrm>
              <a:off x="1848" y="2110"/>
              <a:ext cx="67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419" name="Rectangle 51"/>
            <p:cNvSpPr>
              <a:spLocks noChangeArrowheads="1"/>
            </p:cNvSpPr>
            <p:nvPr/>
          </p:nvSpPr>
          <p:spPr bwMode="auto">
            <a:xfrm>
              <a:off x="1278" y="2110"/>
              <a:ext cx="57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420" name="Rectangle 52"/>
            <p:cNvSpPr>
              <a:spLocks noChangeArrowheads="1"/>
            </p:cNvSpPr>
            <p:nvPr/>
          </p:nvSpPr>
          <p:spPr bwMode="auto">
            <a:xfrm>
              <a:off x="96" y="2110"/>
              <a:ext cx="118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spcBef>
                  <a:spcPct val="0"/>
                </a:spcBef>
                <a:buClrTx/>
                <a:buSzTx/>
                <a:buFontTx/>
                <a:buNone/>
              </a:pPr>
              <a:r>
                <a:rPr lang="en-US" altLang="en-US" sz="1000" b="1">
                  <a:cs typeface="Times New Roman" pitchFamily="18" charset="0"/>
                </a:rPr>
                <a:t>Low demand product</a:t>
              </a:r>
              <a:endParaRPr lang="en-US" altLang="en-US" sz="1000" b="1"/>
            </a:p>
          </p:txBody>
        </p:sp>
        <p:sp>
          <p:nvSpPr>
            <p:cNvPr id="314421" name="Rectangle 53"/>
            <p:cNvSpPr>
              <a:spLocks noChangeArrowheads="1"/>
            </p:cNvSpPr>
            <p:nvPr/>
          </p:nvSpPr>
          <p:spPr bwMode="auto">
            <a:xfrm>
              <a:off x="4821" y="1823"/>
              <a:ext cx="67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422" name="Rectangle 54"/>
            <p:cNvSpPr>
              <a:spLocks noChangeArrowheads="1"/>
            </p:cNvSpPr>
            <p:nvPr/>
          </p:nvSpPr>
          <p:spPr bwMode="auto">
            <a:xfrm>
              <a:off x="4022" y="1823"/>
              <a:ext cx="79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423" name="Rectangle 55"/>
            <p:cNvSpPr>
              <a:spLocks noChangeArrowheads="1"/>
            </p:cNvSpPr>
            <p:nvPr/>
          </p:nvSpPr>
          <p:spPr bwMode="auto">
            <a:xfrm>
              <a:off x="3191" y="1823"/>
              <a:ext cx="83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424" name="Rectangle 56"/>
            <p:cNvSpPr>
              <a:spLocks noChangeArrowheads="1"/>
            </p:cNvSpPr>
            <p:nvPr/>
          </p:nvSpPr>
          <p:spPr bwMode="auto">
            <a:xfrm>
              <a:off x="2520" y="1823"/>
              <a:ext cx="67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425" name="Rectangle 57"/>
            <p:cNvSpPr>
              <a:spLocks noChangeArrowheads="1"/>
            </p:cNvSpPr>
            <p:nvPr/>
          </p:nvSpPr>
          <p:spPr bwMode="auto">
            <a:xfrm>
              <a:off x="1848" y="1823"/>
              <a:ext cx="67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426" name="Rectangle 58"/>
            <p:cNvSpPr>
              <a:spLocks noChangeArrowheads="1"/>
            </p:cNvSpPr>
            <p:nvPr/>
          </p:nvSpPr>
          <p:spPr bwMode="auto">
            <a:xfrm>
              <a:off x="1278" y="1823"/>
              <a:ext cx="57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427" name="Rectangle 59"/>
            <p:cNvSpPr>
              <a:spLocks noChangeArrowheads="1"/>
            </p:cNvSpPr>
            <p:nvPr/>
          </p:nvSpPr>
          <p:spPr bwMode="auto">
            <a:xfrm>
              <a:off x="96" y="1823"/>
              <a:ext cx="118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spcBef>
                  <a:spcPct val="0"/>
                </a:spcBef>
                <a:buClrTx/>
                <a:buSzTx/>
                <a:buFontTx/>
                <a:buNone/>
              </a:pPr>
              <a:r>
                <a:rPr lang="en-US" altLang="en-US" sz="1000" b="1">
                  <a:cs typeface="Times New Roman" pitchFamily="18" charset="0"/>
                </a:rPr>
                <a:t>Medium demand product</a:t>
              </a:r>
              <a:endParaRPr lang="en-US" altLang="en-US" sz="1000" b="1"/>
            </a:p>
          </p:txBody>
        </p:sp>
        <p:sp>
          <p:nvSpPr>
            <p:cNvPr id="314428" name="Rectangle 60"/>
            <p:cNvSpPr>
              <a:spLocks noChangeArrowheads="1"/>
            </p:cNvSpPr>
            <p:nvPr/>
          </p:nvSpPr>
          <p:spPr bwMode="auto">
            <a:xfrm>
              <a:off x="4821" y="1536"/>
              <a:ext cx="67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429" name="Rectangle 61"/>
            <p:cNvSpPr>
              <a:spLocks noChangeArrowheads="1"/>
            </p:cNvSpPr>
            <p:nvPr/>
          </p:nvSpPr>
          <p:spPr bwMode="auto">
            <a:xfrm>
              <a:off x="4022" y="1536"/>
              <a:ext cx="79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430" name="Rectangle 62"/>
            <p:cNvSpPr>
              <a:spLocks noChangeArrowheads="1"/>
            </p:cNvSpPr>
            <p:nvPr/>
          </p:nvSpPr>
          <p:spPr bwMode="auto">
            <a:xfrm>
              <a:off x="3191" y="1536"/>
              <a:ext cx="83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431" name="Rectangle 63"/>
            <p:cNvSpPr>
              <a:spLocks noChangeArrowheads="1"/>
            </p:cNvSpPr>
            <p:nvPr/>
          </p:nvSpPr>
          <p:spPr bwMode="auto">
            <a:xfrm>
              <a:off x="2520" y="1536"/>
              <a:ext cx="67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432" name="Rectangle 64"/>
            <p:cNvSpPr>
              <a:spLocks noChangeArrowheads="1"/>
            </p:cNvSpPr>
            <p:nvPr/>
          </p:nvSpPr>
          <p:spPr bwMode="auto">
            <a:xfrm>
              <a:off x="1848" y="1536"/>
              <a:ext cx="67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433" name="Rectangle 65"/>
            <p:cNvSpPr>
              <a:spLocks noChangeArrowheads="1"/>
            </p:cNvSpPr>
            <p:nvPr/>
          </p:nvSpPr>
          <p:spPr bwMode="auto">
            <a:xfrm>
              <a:off x="1278" y="1536"/>
              <a:ext cx="57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endParaRPr lang="en-US" altLang="en-US" sz="2000" b="1"/>
            </a:p>
          </p:txBody>
        </p:sp>
        <p:sp>
          <p:nvSpPr>
            <p:cNvPr id="314434" name="Rectangle 66"/>
            <p:cNvSpPr>
              <a:spLocks noChangeArrowheads="1"/>
            </p:cNvSpPr>
            <p:nvPr/>
          </p:nvSpPr>
          <p:spPr bwMode="auto">
            <a:xfrm>
              <a:off x="96" y="1536"/>
              <a:ext cx="118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spcBef>
                  <a:spcPct val="0"/>
                </a:spcBef>
                <a:buClrTx/>
                <a:buSzTx/>
                <a:buFontTx/>
                <a:buNone/>
              </a:pPr>
              <a:r>
                <a:rPr lang="en-US" altLang="en-US" sz="1000" b="1">
                  <a:cs typeface="Times New Roman" pitchFamily="18" charset="0"/>
                </a:rPr>
                <a:t>High demand product</a:t>
              </a:r>
              <a:endParaRPr lang="en-US" altLang="en-US" sz="1000" b="1"/>
            </a:p>
          </p:txBody>
        </p:sp>
        <p:sp>
          <p:nvSpPr>
            <p:cNvPr id="314435" name="Rectangle 67"/>
            <p:cNvSpPr>
              <a:spLocks noChangeArrowheads="1"/>
            </p:cNvSpPr>
            <p:nvPr/>
          </p:nvSpPr>
          <p:spPr bwMode="auto">
            <a:xfrm>
              <a:off x="4821" y="1056"/>
              <a:ext cx="67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r>
                <a:rPr lang="en-US" altLang="en-US" sz="900" b="1">
                  <a:cs typeface="Times New Roman" pitchFamily="18" charset="0"/>
                </a:rPr>
                <a:t>Manufacturer  storage with pickup</a:t>
              </a:r>
              <a:endParaRPr lang="en-US" altLang="en-US" sz="900" b="1"/>
            </a:p>
          </p:txBody>
        </p:sp>
        <p:sp>
          <p:nvSpPr>
            <p:cNvPr id="314436" name="Rectangle 68"/>
            <p:cNvSpPr>
              <a:spLocks noChangeArrowheads="1"/>
            </p:cNvSpPr>
            <p:nvPr/>
          </p:nvSpPr>
          <p:spPr bwMode="auto">
            <a:xfrm>
              <a:off x="4022" y="1056"/>
              <a:ext cx="79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r>
                <a:rPr lang="en-US" altLang="en-US" sz="900" b="1">
                  <a:cs typeface="Times New Roman" pitchFamily="18" charset="0"/>
                </a:rPr>
                <a:t>Distributor storage with last mile delivery</a:t>
              </a:r>
              <a:endParaRPr lang="en-US" altLang="en-US" sz="900" b="1"/>
            </a:p>
          </p:txBody>
        </p:sp>
        <p:sp>
          <p:nvSpPr>
            <p:cNvPr id="314437" name="Rectangle 69"/>
            <p:cNvSpPr>
              <a:spLocks noChangeArrowheads="1"/>
            </p:cNvSpPr>
            <p:nvPr/>
          </p:nvSpPr>
          <p:spPr bwMode="auto">
            <a:xfrm>
              <a:off x="3191" y="1056"/>
              <a:ext cx="83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r>
                <a:rPr lang="en-US" altLang="en-US" sz="900" b="1">
                  <a:cs typeface="Times New Roman" pitchFamily="18" charset="0"/>
                </a:rPr>
                <a:t>Distributor Storage with Package Carrier Delivery</a:t>
              </a:r>
              <a:endParaRPr lang="en-US" altLang="en-US" sz="900" b="1"/>
            </a:p>
          </p:txBody>
        </p:sp>
        <p:sp>
          <p:nvSpPr>
            <p:cNvPr id="314438" name="Rectangle 70"/>
            <p:cNvSpPr>
              <a:spLocks noChangeArrowheads="1"/>
            </p:cNvSpPr>
            <p:nvPr/>
          </p:nvSpPr>
          <p:spPr bwMode="auto">
            <a:xfrm>
              <a:off x="2520" y="1056"/>
              <a:ext cx="67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r>
                <a:rPr lang="en-US" altLang="en-US" sz="900" b="1">
                  <a:cs typeface="Times New Roman" pitchFamily="18" charset="0"/>
                </a:rPr>
                <a:t>Manufacturer Storage with In-Transit Merge </a:t>
              </a:r>
              <a:endParaRPr lang="en-US" altLang="en-US" sz="900" b="1"/>
            </a:p>
          </p:txBody>
        </p:sp>
        <p:sp>
          <p:nvSpPr>
            <p:cNvPr id="314439" name="Rectangle 71"/>
            <p:cNvSpPr>
              <a:spLocks noChangeArrowheads="1"/>
            </p:cNvSpPr>
            <p:nvPr/>
          </p:nvSpPr>
          <p:spPr bwMode="auto">
            <a:xfrm>
              <a:off x="1848" y="1056"/>
              <a:ext cx="67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r>
                <a:rPr lang="en-US" altLang="en-US" sz="900" b="1">
                  <a:cs typeface="Times New Roman" pitchFamily="18" charset="0"/>
                </a:rPr>
                <a:t>Manufacturer Storage with Direct Shipping</a:t>
              </a:r>
              <a:endParaRPr lang="en-US" altLang="en-US" sz="900" b="1"/>
            </a:p>
          </p:txBody>
        </p:sp>
        <p:sp>
          <p:nvSpPr>
            <p:cNvPr id="314440" name="Rectangle 72"/>
            <p:cNvSpPr>
              <a:spLocks noChangeArrowheads="1"/>
            </p:cNvSpPr>
            <p:nvPr/>
          </p:nvSpPr>
          <p:spPr bwMode="auto">
            <a:xfrm>
              <a:off x="1278" y="1056"/>
              <a:ext cx="57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lgn="ctr">
                <a:spcBef>
                  <a:spcPct val="0"/>
                </a:spcBef>
                <a:buClrTx/>
                <a:buSzTx/>
                <a:buFontTx/>
                <a:buNone/>
              </a:pPr>
              <a:r>
                <a:rPr lang="en-US" altLang="en-US" sz="900" b="1">
                  <a:cs typeface="Times New Roman" pitchFamily="18" charset="0"/>
                </a:rPr>
                <a:t>Retail Storage with Customer Pickup</a:t>
              </a:r>
              <a:endParaRPr lang="en-US" altLang="en-US" sz="900" b="1"/>
            </a:p>
          </p:txBody>
        </p:sp>
        <p:sp>
          <p:nvSpPr>
            <p:cNvPr id="314441" name="Rectangle 73"/>
            <p:cNvSpPr>
              <a:spLocks noChangeArrowheads="1"/>
            </p:cNvSpPr>
            <p:nvPr/>
          </p:nvSpPr>
          <p:spPr bwMode="auto">
            <a:xfrm>
              <a:off x="96" y="1056"/>
              <a:ext cx="1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chemeClr val="tx1"/>
                  </a:solidFill>
                  <a:latin typeface="Trebuchet MS" pitchFamily="34" charset="0"/>
                </a:defRPr>
              </a:lvl1pPr>
              <a:lvl2pPr>
                <a:spcBef>
                  <a:spcPct val="20000"/>
                </a:spcBef>
                <a:buClr>
                  <a:schemeClr val="tx1"/>
                </a:buClr>
                <a:buSzPct val="100000"/>
                <a:buChar char="–"/>
                <a:defRPr sz="2000">
                  <a:solidFill>
                    <a:schemeClr val="tx1"/>
                  </a:solidFill>
                  <a:latin typeface="Arial" charset="0"/>
                </a:defRPr>
              </a:lvl2pPr>
              <a:lvl3pPr>
                <a:spcBef>
                  <a:spcPct val="20000"/>
                </a:spcBef>
                <a:buClr>
                  <a:schemeClr val="tx1"/>
                </a:buClr>
                <a:buSzPct val="100000"/>
                <a:buChar char="»"/>
                <a:defRPr>
                  <a:solidFill>
                    <a:schemeClr val="tx1"/>
                  </a:solidFill>
                  <a:latin typeface="Times New Roman" pitchFamily="18" charset="0"/>
                </a:defRPr>
              </a:lvl3pPr>
              <a:lvl4pPr>
                <a:spcBef>
                  <a:spcPct val="20000"/>
                </a:spcBef>
                <a:buClr>
                  <a:schemeClr val="accent2"/>
                </a:buClr>
                <a:buSzPct val="65000"/>
                <a:buFont typeface="Monotype Sorts" pitchFamily="2" charset="2"/>
                <a:buChar char="u"/>
                <a:defRPr sz="1600">
                  <a:solidFill>
                    <a:schemeClr val="tx1"/>
                  </a:solidFill>
                  <a:latin typeface="Times New Roman" pitchFamily="18" charset="0"/>
                </a:defRPr>
              </a:lvl4pPr>
              <a:lvl5pPr>
                <a:spcBef>
                  <a:spcPct val="20000"/>
                </a:spcBef>
                <a:buClr>
                  <a:schemeClr val="tx1"/>
                </a:buClr>
                <a:buSzPct val="100000"/>
                <a:buChar char="–"/>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buChar char="–"/>
                <a:defRPr sz="1400">
                  <a:solidFill>
                    <a:schemeClr val="tx1"/>
                  </a:solidFill>
                  <a:latin typeface="Times New Roman" pitchFamily="18" charset="0"/>
                </a:defRPr>
              </a:lvl9pPr>
            </a:lstStyle>
            <a:p>
              <a:pPr>
                <a:buFont typeface="Monotype Sorts" pitchFamily="2" charset="2"/>
                <a:buNone/>
              </a:pPr>
              <a:endParaRPr lang="en-US" altLang="en-US" b="1"/>
            </a:p>
          </p:txBody>
        </p:sp>
        <p:sp>
          <p:nvSpPr>
            <p:cNvPr id="314442" name="Line 74"/>
            <p:cNvSpPr>
              <a:spLocks noChangeShapeType="1"/>
            </p:cNvSpPr>
            <p:nvPr/>
          </p:nvSpPr>
          <p:spPr bwMode="auto">
            <a:xfrm>
              <a:off x="96" y="1056"/>
              <a:ext cx="5396" cy="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314443" name="Line 75"/>
            <p:cNvSpPr>
              <a:spLocks noChangeShapeType="1"/>
            </p:cNvSpPr>
            <p:nvPr/>
          </p:nvSpPr>
          <p:spPr bwMode="auto">
            <a:xfrm>
              <a:off x="96" y="4119"/>
              <a:ext cx="5396" cy="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314444" name="Line 76"/>
            <p:cNvSpPr>
              <a:spLocks noChangeShapeType="1"/>
            </p:cNvSpPr>
            <p:nvPr/>
          </p:nvSpPr>
          <p:spPr bwMode="auto">
            <a:xfrm>
              <a:off x="96" y="1056"/>
              <a:ext cx="0" cy="3063"/>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314445" name="Line 77"/>
            <p:cNvSpPr>
              <a:spLocks noChangeShapeType="1"/>
            </p:cNvSpPr>
            <p:nvPr/>
          </p:nvSpPr>
          <p:spPr bwMode="auto">
            <a:xfrm>
              <a:off x="5492" y="1056"/>
              <a:ext cx="0" cy="3063"/>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314446" name="Line 78"/>
            <p:cNvSpPr>
              <a:spLocks noChangeShapeType="1"/>
            </p:cNvSpPr>
            <p:nvPr/>
          </p:nvSpPr>
          <p:spPr bwMode="auto">
            <a:xfrm>
              <a:off x="96" y="1536"/>
              <a:ext cx="5396" cy="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314447" name="Line 79"/>
            <p:cNvSpPr>
              <a:spLocks noChangeShapeType="1"/>
            </p:cNvSpPr>
            <p:nvPr/>
          </p:nvSpPr>
          <p:spPr bwMode="auto">
            <a:xfrm>
              <a:off x="1278" y="1056"/>
              <a:ext cx="0" cy="3063"/>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314448" name="Line 80"/>
            <p:cNvSpPr>
              <a:spLocks noChangeShapeType="1"/>
            </p:cNvSpPr>
            <p:nvPr/>
          </p:nvSpPr>
          <p:spPr bwMode="auto">
            <a:xfrm>
              <a:off x="1848" y="1056"/>
              <a:ext cx="0" cy="3063"/>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314449" name="Line 81"/>
            <p:cNvSpPr>
              <a:spLocks noChangeShapeType="1"/>
            </p:cNvSpPr>
            <p:nvPr/>
          </p:nvSpPr>
          <p:spPr bwMode="auto">
            <a:xfrm>
              <a:off x="2520" y="1056"/>
              <a:ext cx="0" cy="3063"/>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314450" name="Line 82"/>
            <p:cNvSpPr>
              <a:spLocks noChangeShapeType="1"/>
            </p:cNvSpPr>
            <p:nvPr/>
          </p:nvSpPr>
          <p:spPr bwMode="auto">
            <a:xfrm>
              <a:off x="3191" y="1056"/>
              <a:ext cx="0" cy="3063"/>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314451" name="Line 83"/>
            <p:cNvSpPr>
              <a:spLocks noChangeShapeType="1"/>
            </p:cNvSpPr>
            <p:nvPr/>
          </p:nvSpPr>
          <p:spPr bwMode="auto">
            <a:xfrm>
              <a:off x="4022" y="1056"/>
              <a:ext cx="0" cy="3063"/>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314452" name="Line 84"/>
            <p:cNvSpPr>
              <a:spLocks noChangeShapeType="1"/>
            </p:cNvSpPr>
            <p:nvPr/>
          </p:nvSpPr>
          <p:spPr bwMode="auto">
            <a:xfrm>
              <a:off x="4821" y="1056"/>
              <a:ext cx="0" cy="3063"/>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314453" name="Line 85"/>
            <p:cNvSpPr>
              <a:spLocks noChangeShapeType="1"/>
            </p:cNvSpPr>
            <p:nvPr/>
          </p:nvSpPr>
          <p:spPr bwMode="auto">
            <a:xfrm>
              <a:off x="96" y="1823"/>
              <a:ext cx="5396" cy="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314454" name="Line 86"/>
            <p:cNvSpPr>
              <a:spLocks noChangeShapeType="1"/>
            </p:cNvSpPr>
            <p:nvPr/>
          </p:nvSpPr>
          <p:spPr bwMode="auto">
            <a:xfrm>
              <a:off x="96" y="2110"/>
              <a:ext cx="5396" cy="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314455" name="Line 87"/>
            <p:cNvSpPr>
              <a:spLocks noChangeShapeType="1"/>
            </p:cNvSpPr>
            <p:nvPr/>
          </p:nvSpPr>
          <p:spPr bwMode="auto">
            <a:xfrm>
              <a:off x="96" y="2397"/>
              <a:ext cx="5396" cy="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314456" name="Line 88"/>
            <p:cNvSpPr>
              <a:spLocks noChangeShapeType="1"/>
            </p:cNvSpPr>
            <p:nvPr/>
          </p:nvSpPr>
          <p:spPr bwMode="auto">
            <a:xfrm>
              <a:off x="96" y="2684"/>
              <a:ext cx="5396" cy="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314457" name="Line 89"/>
            <p:cNvSpPr>
              <a:spLocks noChangeShapeType="1"/>
            </p:cNvSpPr>
            <p:nvPr/>
          </p:nvSpPr>
          <p:spPr bwMode="auto">
            <a:xfrm>
              <a:off x="96" y="2971"/>
              <a:ext cx="5396" cy="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314458" name="Line 90"/>
            <p:cNvSpPr>
              <a:spLocks noChangeShapeType="1"/>
            </p:cNvSpPr>
            <p:nvPr/>
          </p:nvSpPr>
          <p:spPr bwMode="auto">
            <a:xfrm>
              <a:off x="96" y="3258"/>
              <a:ext cx="5396" cy="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314459" name="Line 91"/>
            <p:cNvSpPr>
              <a:spLocks noChangeShapeType="1"/>
            </p:cNvSpPr>
            <p:nvPr/>
          </p:nvSpPr>
          <p:spPr bwMode="auto">
            <a:xfrm>
              <a:off x="96" y="3545"/>
              <a:ext cx="5396" cy="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314460" name="Line 92"/>
            <p:cNvSpPr>
              <a:spLocks noChangeShapeType="1"/>
            </p:cNvSpPr>
            <p:nvPr/>
          </p:nvSpPr>
          <p:spPr bwMode="auto">
            <a:xfrm>
              <a:off x="96" y="3832"/>
              <a:ext cx="5396" cy="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grpSp>
      <p:sp>
        <p:nvSpPr>
          <p:cNvPr id="314461" name="Text Box 93"/>
          <p:cNvSpPr txBox="1">
            <a:spLocks noChangeArrowheads="1"/>
          </p:cNvSpPr>
          <p:nvPr/>
        </p:nvSpPr>
        <p:spPr bwMode="auto">
          <a:xfrm>
            <a:off x="2209800" y="2286000"/>
            <a:ext cx="6096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14462" name="Text Box 94"/>
          <p:cNvSpPr txBox="1">
            <a:spLocks noChangeArrowheads="1"/>
          </p:cNvSpPr>
          <p:nvPr/>
        </p:nvSpPr>
        <p:spPr bwMode="auto">
          <a:xfrm>
            <a:off x="2209800" y="5029200"/>
            <a:ext cx="6096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14463" name="Text Box 95"/>
          <p:cNvSpPr txBox="1">
            <a:spLocks noChangeArrowheads="1"/>
          </p:cNvSpPr>
          <p:nvPr/>
        </p:nvSpPr>
        <p:spPr bwMode="auto">
          <a:xfrm>
            <a:off x="3200400" y="3657600"/>
            <a:ext cx="6096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14464" name="Text Box 96"/>
          <p:cNvSpPr txBox="1">
            <a:spLocks noChangeArrowheads="1"/>
          </p:cNvSpPr>
          <p:nvPr/>
        </p:nvSpPr>
        <p:spPr bwMode="auto">
          <a:xfrm>
            <a:off x="3200400" y="4572000"/>
            <a:ext cx="6096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14465" name="Text Box 97"/>
          <p:cNvSpPr txBox="1">
            <a:spLocks noChangeArrowheads="1"/>
          </p:cNvSpPr>
          <p:nvPr/>
        </p:nvSpPr>
        <p:spPr bwMode="auto">
          <a:xfrm>
            <a:off x="3200400" y="5486400"/>
            <a:ext cx="6096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14466" name="Text Box 98"/>
          <p:cNvSpPr txBox="1">
            <a:spLocks noChangeArrowheads="1"/>
          </p:cNvSpPr>
          <p:nvPr/>
        </p:nvSpPr>
        <p:spPr bwMode="auto">
          <a:xfrm>
            <a:off x="5486400" y="4114800"/>
            <a:ext cx="6096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14467" name="Text Box 99"/>
          <p:cNvSpPr txBox="1">
            <a:spLocks noChangeArrowheads="1"/>
          </p:cNvSpPr>
          <p:nvPr/>
        </p:nvSpPr>
        <p:spPr bwMode="auto">
          <a:xfrm>
            <a:off x="4267200" y="5943600"/>
            <a:ext cx="6096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14468" name="Text Box 100"/>
          <p:cNvSpPr txBox="1">
            <a:spLocks noChangeArrowheads="1"/>
          </p:cNvSpPr>
          <p:nvPr/>
        </p:nvSpPr>
        <p:spPr bwMode="auto">
          <a:xfrm>
            <a:off x="5486400" y="5943600"/>
            <a:ext cx="6096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14469" name="Text Box 101"/>
          <p:cNvSpPr txBox="1">
            <a:spLocks noChangeArrowheads="1"/>
          </p:cNvSpPr>
          <p:nvPr/>
        </p:nvSpPr>
        <p:spPr bwMode="auto">
          <a:xfrm>
            <a:off x="6781800" y="5943600"/>
            <a:ext cx="6096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14470" name="Text Box 102"/>
          <p:cNvSpPr txBox="1">
            <a:spLocks noChangeArrowheads="1"/>
          </p:cNvSpPr>
          <p:nvPr/>
        </p:nvSpPr>
        <p:spPr bwMode="auto">
          <a:xfrm>
            <a:off x="7924800" y="5486400"/>
            <a:ext cx="6096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14471" name="Text Box 103"/>
          <p:cNvSpPr txBox="1">
            <a:spLocks noChangeArrowheads="1"/>
          </p:cNvSpPr>
          <p:nvPr/>
        </p:nvSpPr>
        <p:spPr bwMode="auto">
          <a:xfrm>
            <a:off x="2209800" y="2743200"/>
            <a:ext cx="6096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14472" name="Text Box 104"/>
          <p:cNvSpPr txBox="1">
            <a:spLocks noChangeArrowheads="1"/>
          </p:cNvSpPr>
          <p:nvPr/>
        </p:nvSpPr>
        <p:spPr bwMode="auto">
          <a:xfrm>
            <a:off x="2209800" y="41148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14473" name="Text Box 105"/>
          <p:cNvSpPr txBox="1">
            <a:spLocks noChangeArrowheads="1"/>
          </p:cNvSpPr>
          <p:nvPr/>
        </p:nvSpPr>
        <p:spPr bwMode="auto">
          <a:xfrm>
            <a:off x="3200400" y="3200400"/>
            <a:ext cx="6096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14474" name="Text Box 106"/>
          <p:cNvSpPr txBox="1">
            <a:spLocks noChangeArrowheads="1"/>
          </p:cNvSpPr>
          <p:nvPr/>
        </p:nvSpPr>
        <p:spPr bwMode="auto">
          <a:xfrm>
            <a:off x="3200400" y="59436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14475" name="Text Box 107"/>
          <p:cNvSpPr txBox="1">
            <a:spLocks noChangeArrowheads="1"/>
          </p:cNvSpPr>
          <p:nvPr/>
        </p:nvSpPr>
        <p:spPr bwMode="auto">
          <a:xfrm>
            <a:off x="4267200" y="45720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14476" name="Text Box 108"/>
          <p:cNvSpPr txBox="1">
            <a:spLocks noChangeArrowheads="1"/>
          </p:cNvSpPr>
          <p:nvPr/>
        </p:nvSpPr>
        <p:spPr bwMode="auto">
          <a:xfrm>
            <a:off x="4267200" y="36576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14477" name="Text Box 109"/>
          <p:cNvSpPr txBox="1">
            <a:spLocks noChangeArrowheads="1"/>
          </p:cNvSpPr>
          <p:nvPr/>
        </p:nvSpPr>
        <p:spPr bwMode="auto">
          <a:xfrm>
            <a:off x="5486400" y="2743200"/>
            <a:ext cx="6096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14478" name="Text Box 110"/>
          <p:cNvSpPr txBox="1">
            <a:spLocks noChangeArrowheads="1"/>
          </p:cNvSpPr>
          <p:nvPr/>
        </p:nvSpPr>
        <p:spPr bwMode="auto">
          <a:xfrm>
            <a:off x="5486400" y="3200400"/>
            <a:ext cx="6096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14479" name="Text Box 111"/>
          <p:cNvSpPr txBox="1">
            <a:spLocks noChangeArrowheads="1"/>
          </p:cNvSpPr>
          <p:nvPr/>
        </p:nvSpPr>
        <p:spPr bwMode="auto">
          <a:xfrm>
            <a:off x="5486400" y="45720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14480" name="Text Box 112"/>
          <p:cNvSpPr txBox="1">
            <a:spLocks noChangeArrowheads="1"/>
          </p:cNvSpPr>
          <p:nvPr/>
        </p:nvSpPr>
        <p:spPr bwMode="auto">
          <a:xfrm>
            <a:off x="5486400" y="54864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14481" name="Text Box 113"/>
          <p:cNvSpPr txBox="1">
            <a:spLocks noChangeArrowheads="1"/>
          </p:cNvSpPr>
          <p:nvPr/>
        </p:nvSpPr>
        <p:spPr bwMode="auto">
          <a:xfrm>
            <a:off x="6781800" y="50292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14482" name="Text Box 114"/>
          <p:cNvSpPr txBox="1">
            <a:spLocks noChangeArrowheads="1"/>
          </p:cNvSpPr>
          <p:nvPr/>
        </p:nvSpPr>
        <p:spPr bwMode="auto">
          <a:xfrm>
            <a:off x="6781800" y="41148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14483" name="Text Box 115"/>
          <p:cNvSpPr txBox="1">
            <a:spLocks noChangeArrowheads="1"/>
          </p:cNvSpPr>
          <p:nvPr/>
        </p:nvSpPr>
        <p:spPr bwMode="auto">
          <a:xfrm>
            <a:off x="6781800" y="22860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14484" name="Text Box 116"/>
          <p:cNvSpPr txBox="1">
            <a:spLocks noChangeArrowheads="1"/>
          </p:cNvSpPr>
          <p:nvPr/>
        </p:nvSpPr>
        <p:spPr bwMode="auto">
          <a:xfrm>
            <a:off x="7924800" y="36576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14485" name="Text Box 117"/>
          <p:cNvSpPr txBox="1">
            <a:spLocks noChangeArrowheads="1"/>
          </p:cNvSpPr>
          <p:nvPr/>
        </p:nvSpPr>
        <p:spPr bwMode="auto">
          <a:xfrm>
            <a:off x="7924800" y="3200400"/>
            <a:ext cx="609600" cy="336550"/>
          </a:xfrm>
          <a:prstGeom prst="rect">
            <a:avLst/>
          </a:prstGeom>
          <a:solidFill>
            <a:srgbClr val="99FF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14486" name="Text Box 118"/>
          <p:cNvSpPr txBox="1">
            <a:spLocks noChangeArrowheads="1"/>
          </p:cNvSpPr>
          <p:nvPr/>
        </p:nvSpPr>
        <p:spPr bwMode="auto">
          <a:xfrm>
            <a:off x="4267200" y="27432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0</a:t>
            </a:r>
          </a:p>
        </p:txBody>
      </p:sp>
      <p:sp>
        <p:nvSpPr>
          <p:cNvPr id="314487" name="Text Box 119"/>
          <p:cNvSpPr txBox="1">
            <a:spLocks noChangeArrowheads="1"/>
          </p:cNvSpPr>
          <p:nvPr/>
        </p:nvSpPr>
        <p:spPr bwMode="auto">
          <a:xfrm>
            <a:off x="4267200" y="32004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0</a:t>
            </a:r>
          </a:p>
        </p:txBody>
      </p:sp>
      <p:sp>
        <p:nvSpPr>
          <p:cNvPr id="314488" name="Text Box 120"/>
          <p:cNvSpPr txBox="1">
            <a:spLocks noChangeArrowheads="1"/>
          </p:cNvSpPr>
          <p:nvPr/>
        </p:nvSpPr>
        <p:spPr bwMode="auto">
          <a:xfrm>
            <a:off x="4267200" y="54864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0</a:t>
            </a:r>
          </a:p>
        </p:txBody>
      </p:sp>
      <p:sp>
        <p:nvSpPr>
          <p:cNvPr id="314489" name="Text Box 121"/>
          <p:cNvSpPr txBox="1">
            <a:spLocks noChangeArrowheads="1"/>
          </p:cNvSpPr>
          <p:nvPr/>
        </p:nvSpPr>
        <p:spPr bwMode="auto">
          <a:xfrm>
            <a:off x="5486400" y="22860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0</a:t>
            </a:r>
          </a:p>
        </p:txBody>
      </p:sp>
      <p:sp>
        <p:nvSpPr>
          <p:cNvPr id="314490" name="Text Box 122"/>
          <p:cNvSpPr txBox="1">
            <a:spLocks noChangeArrowheads="1"/>
          </p:cNvSpPr>
          <p:nvPr/>
        </p:nvSpPr>
        <p:spPr bwMode="auto">
          <a:xfrm>
            <a:off x="5486400" y="36576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0</a:t>
            </a:r>
          </a:p>
        </p:txBody>
      </p:sp>
      <p:sp>
        <p:nvSpPr>
          <p:cNvPr id="314491" name="Text Box 123"/>
          <p:cNvSpPr txBox="1">
            <a:spLocks noChangeArrowheads="1"/>
          </p:cNvSpPr>
          <p:nvPr/>
        </p:nvSpPr>
        <p:spPr bwMode="auto">
          <a:xfrm>
            <a:off x="6781800" y="54864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0</a:t>
            </a:r>
          </a:p>
        </p:txBody>
      </p:sp>
      <p:sp>
        <p:nvSpPr>
          <p:cNvPr id="314492" name="Text Box 124"/>
          <p:cNvSpPr txBox="1">
            <a:spLocks noChangeArrowheads="1"/>
          </p:cNvSpPr>
          <p:nvPr/>
        </p:nvSpPr>
        <p:spPr bwMode="auto">
          <a:xfrm>
            <a:off x="6781800" y="45720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0</a:t>
            </a:r>
          </a:p>
        </p:txBody>
      </p:sp>
      <p:sp>
        <p:nvSpPr>
          <p:cNvPr id="314493" name="Text Box 125"/>
          <p:cNvSpPr txBox="1">
            <a:spLocks noChangeArrowheads="1"/>
          </p:cNvSpPr>
          <p:nvPr/>
        </p:nvSpPr>
        <p:spPr bwMode="auto">
          <a:xfrm>
            <a:off x="6781800" y="27432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0</a:t>
            </a:r>
          </a:p>
        </p:txBody>
      </p:sp>
      <p:sp>
        <p:nvSpPr>
          <p:cNvPr id="314494" name="Text Box 126"/>
          <p:cNvSpPr txBox="1">
            <a:spLocks noChangeArrowheads="1"/>
          </p:cNvSpPr>
          <p:nvPr/>
        </p:nvSpPr>
        <p:spPr bwMode="auto">
          <a:xfrm>
            <a:off x="7924800" y="27432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0</a:t>
            </a:r>
          </a:p>
        </p:txBody>
      </p:sp>
      <p:sp>
        <p:nvSpPr>
          <p:cNvPr id="314495" name="Text Box 127"/>
          <p:cNvSpPr txBox="1">
            <a:spLocks noChangeArrowheads="1"/>
          </p:cNvSpPr>
          <p:nvPr/>
        </p:nvSpPr>
        <p:spPr bwMode="auto">
          <a:xfrm>
            <a:off x="7924800" y="41148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0</a:t>
            </a:r>
          </a:p>
        </p:txBody>
      </p:sp>
      <p:sp>
        <p:nvSpPr>
          <p:cNvPr id="314496" name="Text Box 128"/>
          <p:cNvSpPr txBox="1">
            <a:spLocks noChangeArrowheads="1"/>
          </p:cNvSpPr>
          <p:nvPr/>
        </p:nvSpPr>
        <p:spPr bwMode="auto">
          <a:xfrm>
            <a:off x="2209800" y="32004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14497" name="Text Box 129"/>
          <p:cNvSpPr txBox="1">
            <a:spLocks noChangeArrowheads="1"/>
          </p:cNvSpPr>
          <p:nvPr/>
        </p:nvSpPr>
        <p:spPr bwMode="auto">
          <a:xfrm>
            <a:off x="2209800" y="45720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14498" name="Text Box 130"/>
          <p:cNvSpPr txBox="1">
            <a:spLocks noChangeArrowheads="1"/>
          </p:cNvSpPr>
          <p:nvPr/>
        </p:nvSpPr>
        <p:spPr bwMode="auto">
          <a:xfrm>
            <a:off x="2209800" y="54864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14499" name="Text Box 131"/>
          <p:cNvSpPr txBox="1">
            <a:spLocks noChangeArrowheads="1"/>
          </p:cNvSpPr>
          <p:nvPr/>
        </p:nvSpPr>
        <p:spPr bwMode="auto">
          <a:xfrm>
            <a:off x="3200400" y="27432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14500" name="Text Box 132"/>
          <p:cNvSpPr txBox="1">
            <a:spLocks noChangeArrowheads="1"/>
          </p:cNvSpPr>
          <p:nvPr/>
        </p:nvSpPr>
        <p:spPr bwMode="auto">
          <a:xfrm>
            <a:off x="3200400" y="41148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14501" name="Text Box 133"/>
          <p:cNvSpPr txBox="1">
            <a:spLocks noChangeArrowheads="1"/>
          </p:cNvSpPr>
          <p:nvPr/>
        </p:nvSpPr>
        <p:spPr bwMode="auto">
          <a:xfrm>
            <a:off x="4267200" y="41148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14502" name="Text Box 134"/>
          <p:cNvSpPr txBox="1">
            <a:spLocks noChangeArrowheads="1"/>
          </p:cNvSpPr>
          <p:nvPr/>
        </p:nvSpPr>
        <p:spPr bwMode="auto">
          <a:xfrm>
            <a:off x="4267200" y="22860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14503" name="Text Box 135"/>
          <p:cNvSpPr txBox="1">
            <a:spLocks noChangeArrowheads="1"/>
          </p:cNvSpPr>
          <p:nvPr/>
        </p:nvSpPr>
        <p:spPr bwMode="auto">
          <a:xfrm>
            <a:off x="5486400" y="50292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14504" name="Text Box 136"/>
          <p:cNvSpPr txBox="1">
            <a:spLocks noChangeArrowheads="1"/>
          </p:cNvSpPr>
          <p:nvPr/>
        </p:nvSpPr>
        <p:spPr bwMode="auto">
          <a:xfrm>
            <a:off x="6781800" y="32004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14505" name="Text Box 137"/>
          <p:cNvSpPr txBox="1">
            <a:spLocks noChangeArrowheads="1"/>
          </p:cNvSpPr>
          <p:nvPr/>
        </p:nvSpPr>
        <p:spPr bwMode="auto">
          <a:xfrm>
            <a:off x="7924800" y="22860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14506" name="Text Box 138"/>
          <p:cNvSpPr txBox="1">
            <a:spLocks noChangeArrowheads="1"/>
          </p:cNvSpPr>
          <p:nvPr/>
        </p:nvSpPr>
        <p:spPr bwMode="auto">
          <a:xfrm>
            <a:off x="7924800" y="59436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-1</a:t>
            </a:r>
          </a:p>
        </p:txBody>
      </p:sp>
      <p:sp>
        <p:nvSpPr>
          <p:cNvPr id="314507" name="Text Box 139"/>
          <p:cNvSpPr txBox="1">
            <a:spLocks noChangeArrowheads="1"/>
          </p:cNvSpPr>
          <p:nvPr/>
        </p:nvSpPr>
        <p:spPr bwMode="auto">
          <a:xfrm>
            <a:off x="2209800" y="36576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14508" name="Text Box 140"/>
          <p:cNvSpPr txBox="1">
            <a:spLocks noChangeArrowheads="1"/>
          </p:cNvSpPr>
          <p:nvPr/>
        </p:nvSpPr>
        <p:spPr bwMode="auto">
          <a:xfrm>
            <a:off x="6781800" y="36576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14509" name="Text Box 141"/>
          <p:cNvSpPr txBox="1">
            <a:spLocks noChangeArrowheads="1"/>
          </p:cNvSpPr>
          <p:nvPr/>
        </p:nvSpPr>
        <p:spPr bwMode="auto">
          <a:xfrm>
            <a:off x="7924800" y="50292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14510" name="Text Box 142"/>
          <p:cNvSpPr txBox="1">
            <a:spLocks noChangeArrowheads="1"/>
          </p:cNvSpPr>
          <p:nvPr/>
        </p:nvSpPr>
        <p:spPr bwMode="auto">
          <a:xfrm>
            <a:off x="3200400" y="22860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14511" name="Text Box 143"/>
          <p:cNvSpPr txBox="1">
            <a:spLocks noChangeArrowheads="1"/>
          </p:cNvSpPr>
          <p:nvPr/>
        </p:nvSpPr>
        <p:spPr bwMode="auto">
          <a:xfrm>
            <a:off x="7924800" y="4572000"/>
            <a:ext cx="609600" cy="336550"/>
          </a:xfrm>
          <a:prstGeom prst="rect">
            <a:avLst/>
          </a:prstGeom>
          <a:solidFill>
            <a:srgbClr val="99FF33"/>
          </a:solidFill>
          <a:ln>
            <a:noFill/>
          </a:ln>
          <a:effectLst/>
          <a:extLst/>
        </p:spPr>
        <p:txBody>
          <a:bodyPr>
            <a:spAutoFit/>
          </a:bodyPr>
          <a:lstStyle/>
          <a:p>
            <a:pPr algn="ctr">
              <a:spcBef>
                <a:spcPct val="50000"/>
              </a:spcBef>
            </a:pPr>
            <a:r>
              <a:rPr lang="en-US" altLang="en-US" b="1" dirty="0" smtClean="0"/>
              <a:t>+2</a:t>
            </a:r>
            <a:endParaRPr lang="en-US" altLang="en-US" b="1" dirty="0"/>
          </a:p>
        </p:txBody>
      </p:sp>
      <p:sp>
        <p:nvSpPr>
          <p:cNvPr id="314512" name="Text Box 144"/>
          <p:cNvSpPr txBox="1">
            <a:spLocks noChangeArrowheads="1"/>
          </p:cNvSpPr>
          <p:nvPr/>
        </p:nvSpPr>
        <p:spPr bwMode="auto">
          <a:xfrm>
            <a:off x="3200400" y="50292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14513" name="Text Box 145"/>
          <p:cNvSpPr txBox="1">
            <a:spLocks noChangeArrowheads="1"/>
          </p:cNvSpPr>
          <p:nvPr/>
        </p:nvSpPr>
        <p:spPr bwMode="auto">
          <a:xfrm>
            <a:off x="4267200" y="50292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
        <p:nvSpPr>
          <p:cNvPr id="314514" name="Text Box 146"/>
          <p:cNvSpPr txBox="1">
            <a:spLocks noChangeArrowheads="1"/>
          </p:cNvSpPr>
          <p:nvPr/>
        </p:nvSpPr>
        <p:spPr bwMode="auto">
          <a:xfrm>
            <a:off x="2209800" y="59436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-2</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normAutofit fontScale="90000"/>
          </a:bodyPr>
          <a:lstStyle/>
          <a:p>
            <a:r>
              <a:rPr lang="en-US" dirty="0"/>
              <a:t>Impact of Online Sales on </a:t>
            </a:r>
            <a:r>
              <a:rPr lang="en-US" dirty="0" smtClean="0"/>
              <a:t/>
            </a:r>
            <a:br>
              <a:rPr lang="en-US" dirty="0" smtClean="0"/>
            </a:br>
            <a:r>
              <a:rPr lang="en-US" dirty="0" smtClean="0"/>
              <a:t>Customer </a:t>
            </a:r>
            <a:r>
              <a:rPr lang="en-US" dirty="0"/>
              <a:t>Service</a:t>
            </a:r>
          </a:p>
        </p:txBody>
      </p:sp>
      <p:sp>
        <p:nvSpPr>
          <p:cNvPr id="32772" name="Rectangle 3"/>
          <p:cNvSpPr>
            <a:spLocks noGrp="1" noChangeArrowheads="1"/>
          </p:cNvSpPr>
          <p:nvPr>
            <p:ph type="body" idx="1"/>
          </p:nvPr>
        </p:nvSpPr>
        <p:spPr>
          <a:xfrm>
            <a:off x="457200" y="1612900"/>
            <a:ext cx="8229600" cy="4876800"/>
          </a:xfrm>
        </p:spPr>
        <p:txBody>
          <a:bodyPr>
            <a:normAutofit/>
          </a:bodyPr>
          <a:lstStyle/>
          <a:p>
            <a:r>
              <a:rPr lang="en-US" b="1" dirty="0" smtClean="0"/>
              <a:t>Response time to customers</a:t>
            </a:r>
          </a:p>
          <a:p>
            <a:pPr lvl="1"/>
            <a:r>
              <a:rPr lang="en-US" dirty="0"/>
              <a:t>P</a:t>
            </a:r>
            <a:r>
              <a:rPr lang="en-US" dirty="0" smtClean="0"/>
              <a:t>hysical products take longer </a:t>
            </a:r>
            <a:r>
              <a:rPr lang="en-US" dirty="0"/>
              <a:t>to </a:t>
            </a:r>
            <a:r>
              <a:rPr lang="en-US" dirty="0" smtClean="0"/>
              <a:t>fulfill than </a:t>
            </a:r>
            <a:r>
              <a:rPr lang="en-US" dirty="0"/>
              <a:t>retail </a:t>
            </a:r>
            <a:r>
              <a:rPr lang="en-US" dirty="0" smtClean="0"/>
              <a:t>store</a:t>
            </a:r>
          </a:p>
          <a:p>
            <a:pPr lvl="1"/>
            <a:r>
              <a:rPr lang="en-US" dirty="0" smtClean="0"/>
              <a:t>No delay </a:t>
            </a:r>
            <a:r>
              <a:rPr lang="en-US" dirty="0"/>
              <a:t>for information </a:t>
            </a:r>
            <a:r>
              <a:rPr lang="en-US" dirty="0" smtClean="0"/>
              <a:t>goods</a:t>
            </a:r>
          </a:p>
          <a:p>
            <a:r>
              <a:rPr lang="en-US" b="1" dirty="0" smtClean="0"/>
              <a:t>Product variety</a:t>
            </a:r>
            <a:endParaRPr lang="en-US" dirty="0" smtClean="0"/>
          </a:p>
          <a:p>
            <a:pPr lvl="1"/>
            <a:r>
              <a:rPr lang="en-US" dirty="0"/>
              <a:t>E</a:t>
            </a:r>
            <a:r>
              <a:rPr lang="en-US" dirty="0" smtClean="0"/>
              <a:t>asier </a:t>
            </a:r>
            <a:r>
              <a:rPr lang="en-US" dirty="0"/>
              <a:t>to </a:t>
            </a:r>
            <a:r>
              <a:rPr lang="en-US" dirty="0" smtClean="0"/>
              <a:t>offer </a:t>
            </a:r>
            <a:r>
              <a:rPr lang="en-US" dirty="0"/>
              <a:t>larger </a:t>
            </a:r>
            <a:r>
              <a:rPr lang="en-US" dirty="0" smtClean="0"/>
              <a:t>selection</a:t>
            </a:r>
          </a:p>
          <a:p>
            <a:r>
              <a:rPr lang="en-US" b="1" dirty="0" smtClean="0"/>
              <a:t>Product availability</a:t>
            </a:r>
            <a:endParaRPr lang="en-US" dirty="0" smtClean="0"/>
          </a:p>
          <a:p>
            <a:pPr lvl="1"/>
            <a:r>
              <a:rPr lang="en-US" dirty="0" smtClean="0"/>
              <a:t>Aggregating inventory and better </a:t>
            </a:r>
            <a:r>
              <a:rPr lang="en-US" dirty="0"/>
              <a:t>information on customer preferences </a:t>
            </a:r>
            <a:r>
              <a:rPr lang="en-US" dirty="0" smtClean="0"/>
              <a:t>improves </a:t>
            </a:r>
            <a:r>
              <a:rPr lang="en-US" dirty="0"/>
              <a:t>product </a:t>
            </a:r>
            <a:r>
              <a:rPr lang="en-US" dirty="0" smtClean="0"/>
              <a:t>availability</a:t>
            </a:r>
            <a:endParaRPr lang="en-US" dirty="0"/>
          </a:p>
        </p:txBody>
      </p:sp>
      <p:sp>
        <p:nvSpPr>
          <p:cNvPr id="2" name="Slide Number Placeholder 1"/>
          <p:cNvSpPr>
            <a:spLocks noGrp="1"/>
          </p:cNvSpPr>
          <p:nvPr>
            <p:ph type="sldNum" sz="quarter" idx="10"/>
          </p:nvPr>
        </p:nvSpPr>
        <p:spPr/>
        <p:txBody>
          <a:bodyPr/>
          <a:lstStyle/>
          <a:p>
            <a:fld id="{2B1C837C-E7C8-43BC-9D65-9D3FD9407067}" type="slidenum">
              <a:rPr lang="en-US" altLang="en-US" smtClean="0"/>
              <a:pPr/>
              <a:t>52</a:t>
            </a:fld>
            <a:endParaRPr lang="en-US" altLang="en-US" sz="1400">
              <a:latin typeface="Times New Roman" pitchFamily="18" charset="0"/>
            </a:endParaRPr>
          </a:p>
        </p:txBody>
      </p:sp>
    </p:spTree>
    <p:extLst>
      <p:ext uri="{BB962C8B-B14F-4D97-AF65-F5344CB8AC3E}">
        <p14:creationId xmlns:p14="http://schemas.microsoft.com/office/powerpoint/2010/main" val="3448332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normAutofit fontScale="90000"/>
          </a:bodyPr>
          <a:lstStyle/>
          <a:p>
            <a:r>
              <a:rPr lang="en-US" dirty="0"/>
              <a:t>Impact of </a:t>
            </a:r>
            <a:r>
              <a:rPr lang="en-US" dirty="0" smtClean="0"/>
              <a:t>Online Sales on </a:t>
            </a:r>
            <a:br>
              <a:rPr lang="en-US" dirty="0" smtClean="0"/>
            </a:br>
            <a:r>
              <a:rPr lang="en-US" dirty="0" smtClean="0"/>
              <a:t>Customer </a:t>
            </a:r>
            <a:r>
              <a:rPr lang="en-US" dirty="0"/>
              <a:t>Service</a:t>
            </a:r>
          </a:p>
        </p:txBody>
      </p:sp>
      <p:sp>
        <p:nvSpPr>
          <p:cNvPr id="33795" name="Content Placeholder 2"/>
          <p:cNvSpPr>
            <a:spLocks noGrp="1"/>
          </p:cNvSpPr>
          <p:nvPr>
            <p:ph idx="1"/>
          </p:nvPr>
        </p:nvSpPr>
        <p:spPr>
          <a:xfrm>
            <a:off x="381000" y="1765300"/>
            <a:ext cx="8305800" cy="4724400"/>
          </a:xfrm>
        </p:spPr>
        <p:txBody>
          <a:bodyPr>
            <a:normAutofit/>
          </a:bodyPr>
          <a:lstStyle/>
          <a:p>
            <a:r>
              <a:rPr lang="en-US" b="1" dirty="0" smtClean="0"/>
              <a:t>Customer experience</a:t>
            </a:r>
          </a:p>
          <a:p>
            <a:pPr lvl="1"/>
            <a:r>
              <a:rPr lang="en-US" dirty="0" smtClean="0"/>
              <a:t>Improved </a:t>
            </a:r>
            <a:r>
              <a:rPr lang="en-US" dirty="0"/>
              <a:t>access, customization, and </a:t>
            </a:r>
            <a:r>
              <a:rPr lang="en-US" dirty="0" smtClean="0"/>
              <a:t>convenience</a:t>
            </a:r>
            <a:endParaRPr lang="en-US" dirty="0"/>
          </a:p>
          <a:p>
            <a:r>
              <a:rPr lang="en-US" b="1" dirty="0" smtClean="0"/>
              <a:t>Faster time </a:t>
            </a:r>
            <a:r>
              <a:rPr lang="en-US" b="1" dirty="0"/>
              <a:t>to market</a:t>
            </a:r>
          </a:p>
          <a:p>
            <a:r>
              <a:rPr lang="en-US" b="1" dirty="0"/>
              <a:t>Order Visibility</a:t>
            </a:r>
          </a:p>
          <a:p>
            <a:r>
              <a:rPr lang="en-US" b="1" dirty="0" smtClean="0"/>
              <a:t>Returnability</a:t>
            </a:r>
          </a:p>
          <a:p>
            <a:pPr lvl="1"/>
            <a:r>
              <a:rPr lang="en-US" dirty="0"/>
              <a:t>H</a:t>
            </a:r>
            <a:r>
              <a:rPr lang="en-US" dirty="0" smtClean="0"/>
              <a:t>arder </a:t>
            </a:r>
            <a:r>
              <a:rPr lang="en-US" dirty="0"/>
              <a:t>with online </a:t>
            </a:r>
            <a:r>
              <a:rPr lang="en-US" dirty="0" smtClean="0"/>
              <a:t>orders</a:t>
            </a:r>
          </a:p>
          <a:p>
            <a:pPr lvl="1"/>
            <a:r>
              <a:rPr lang="en-US" dirty="0"/>
              <a:t>P</a:t>
            </a:r>
            <a:r>
              <a:rPr lang="en-US" dirty="0" smtClean="0"/>
              <a:t>roportion </a:t>
            </a:r>
            <a:r>
              <a:rPr lang="en-US" dirty="0"/>
              <a:t>of </a:t>
            </a:r>
            <a:r>
              <a:rPr lang="en-US" dirty="0" smtClean="0"/>
              <a:t>returns </a:t>
            </a:r>
            <a:r>
              <a:rPr lang="en-US" dirty="0"/>
              <a:t>likely to be much </a:t>
            </a:r>
            <a:r>
              <a:rPr lang="en-US" dirty="0" smtClean="0"/>
              <a:t>higher</a:t>
            </a:r>
            <a:endParaRPr lang="en-US" dirty="0"/>
          </a:p>
        </p:txBody>
      </p:sp>
      <p:sp>
        <p:nvSpPr>
          <p:cNvPr id="2" name="Slide Number Placeholder 1"/>
          <p:cNvSpPr>
            <a:spLocks noGrp="1"/>
          </p:cNvSpPr>
          <p:nvPr>
            <p:ph type="sldNum" sz="quarter" idx="10"/>
          </p:nvPr>
        </p:nvSpPr>
        <p:spPr/>
        <p:txBody>
          <a:bodyPr/>
          <a:lstStyle/>
          <a:p>
            <a:fld id="{2B1C837C-E7C8-43BC-9D65-9D3FD9407067}" type="slidenum">
              <a:rPr lang="en-US" altLang="en-US" smtClean="0"/>
              <a:pPr/>
              <a:t>53</a:t>
            </a:fld>
            <a:endParaRPr lang="en-US" altLang="en-US" sz="1400">
              <a:latin typeface="Times New Roman" pitchFamily="18" charset="0"/>
            </a:endParaRPr>
          </a:p>
        </p:txBody>
      </p:sp>
    </p:spTree>
    <p:extLst>
      <p:ext uri="{BB962C8B-B14F-4D97-AF65-F5344CB8AC3E}">
        <p14:creationId xmlns:p14="http://schemas.microsoft.com/office/powerpoint/2010/main" val="31566889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normAutofit fontScale="90000"/>
          </a:bodyPr>
          <a:lstStyle/>
          <a:p>
            <a:r>
              <a:rPr lang="en-US" dirty="0"/>
              <a:t>Impact of </a:t>
            </a:r>
            <a:r>
              <a:rPr lang="en-US" dirty="0" smtClean="0"/>
              <a:t>Online Sales on </a:t>
            </a:r>
            <a:br>
              <a:rPr lang="en-US" dirty="0" smtClean="0"/>
            </a:br>
            <a:r>
              <a:rPr lang="en-US" dirty="0" smtClean="0"/>
              <a:t>Customer </a:t>
            </a:r>
            <a:r>
              <a:rPr lang="en-US" dirty="0"/>
              <a:t>Service</a:t>
            </a:r>
          </a:p>
        </p:txBody>
      </p:sp>
      <p:sp>
        <p:nvSpPr>
          <p:cNvPr id="33795" name="Content Placeholder 2"/>
          <p:cNvSpPr>
            <a:spLocks noGrp="1"/>
          </p:cNvSpPr>
          <p:nvPr>
            <p:ph idx="1"/>
          </p:nvPr>
        </p:nvSpPr>
        <p:spPr>
          <a:xfrm>
            <a:off x="723900" y="1714500"/>
            <a:ext cx="7924800" cy="5067300"/>
          </a:xfrm>
        </p:spPr>
        <p:txBody>
          <a:bodyPr>
            <a:normAutofit/>
          </a:bodyPr>
          <a:lstStyle/>
          <a:p>
            <a:r>
              <a:rPr lang="en-US" sz="2800" b="1" dirty="0" smtClean="0"/>
              <a:t>Direct </a:t>
            </a:r>
            <a:r>
              <a:rPr lang="en-US" sz="2800" b="1" dirty="0"/>
              <a:t>Sales to </a:t>
            </a:r>
            <a:r>
              <a:rPr lang="en-US" sz="2800" b="1" dirty="0" smtClean="0"/>
              <a:t>Customers</a:t>
            </a:r>
          </a:p>
          <a:p>
            <a:pPr lvl="1"/>
            <a:r>
              <a:rPr lang="en-US" sz="2400" dirty="0" smtClean="0"/>
              <a:t>Social </a:t>
            </a:r>
            <a:r>
              <a:rPr lang="en-US" sz="2400" dirty="0"/>
              <a:t>networking channels </a:t>
            </a:r>
            <a:r>
              <a:rPr lang="en-US" sz="2400" dirty="0" smtClean="0"/>
              <a:t>allow </a:t>
            </a:r>
            <a:r>
              <a:rPr lang="en-US" sz="2400" dirty="0"/>
              <a:t>firms to directly pitch products and promotion</a:t>
            </a:r>
          </a:p>
          <a:p>
            <a:r>
              <a:rPr lang="en-US" sz="2800" b="1" dirty="0"/>
              <a:t>Flexible Pricing, Product Portfolio, and </a:t>
            </a:r>
            <a:r>
              <a:rPr lang="en-US" sz="2800" b="1" dirty="0" smtClean="0"/>
              <a:t>Promotions</a:t>
            </a:r>
            <a:endParaRPr lang="en-US" sz="2800" dirty="0" smtClean="0"/>
          </a:p>
          <a:p>
            <a:pPr lvl="1"/>
            <a:r>
              <a:rPr lang="en-US" sz="2400" dirty="0"/>
              <a:t>M</a:t>
            </a:r>
            <a:r>
              <a:rPr lang="en-US" sz="2400" dirty="0" smtClean="0"/>
              <a:t>anage </a:t>
            </a:r>
            <a:r>
              <a:rPr lang="en-US" sz="2400" dirty="0"/>
              <a:t>revenues </a:t>
            </a:r>
            <a:r>
              <a:rPr lang="en-US" sz="2400" dirty="0" smtClean="0"/>
              <a:t>from </a:t>
            </a:r>
            <a:r>
              <a:rPr lang="en-US" sz="2400" dirty="0"/>
              <a:t>product </a:t>
            </a:r>
            <a:r>
              <a:rPr lang="en-US" sz="2400" dirty="0" smtClean="0"/>
              <a:t>portfolio </a:t>
            </a:r>
            <a:r>
              <a:rPr lang="en-US" sz="2400" dirty="0"/>
              <a:t>more </a:t>
            </a:r>
            <a:r>
              <a:rPr lang="en-US" sz="2400" dirty="0" smtClean="0"/>
              <a:t>effectively than traditional channels</a:t>
            </a:r>
          </a:p>
          <a:p>
            <a:pPr lvl="1"/>
            <a:r>
              <a:rPr lang="en-US" sz="2400" dirty="0"/>
              <a:t>Promotion information can be conveyed to customers quickly and inexpensively </a:t>
            </a:r>
            <a:endParaRPr lang="en-US" sz="2400" b="1" dirty="0"/>
          </a:p>
          <a:p>
            <a:r>
              <a:rPr lang="en-US" sz="2800" b="1" dirty="0"/>
              <a:t>Efficient Funds Transfer</a:t>
            </a:r>
          </a:p>
        </p:txBody>
      </p:sp>
      <p:sp>
        <p:nvSpPr>
          <p:cNvPr id="2" name="Slide Number Placeholder 1"/>
          <p:cNvSpPr>
            <a:spLocks noGrp="1"/>
          </p:cNvSpPr>
          <p:nvPr>
            <p:ph type="sldNum" sz="quarter" idx="10"/>
          </p:nvPr>
        </p:nvSpPr>
        <p:spPr/>
        <p:txBody>
          <a:bodyPr/>
          <a:lstStyle/>
          <a:p>
            <a:fld id="{2B1C837C-E7C8-43BC-9D65-9D3FD9407067}" type="slidenum">
              <a:rPr lang="en-US" altLang="en-US" smtClean="0"/>
              <a:pPr/>
              <a:t>54</a:t>
            </a:fld>
            <a:endParaRPr lang="en-US" altLang="en-US" sz="1400">
              <a:latin typeface="Times New Roman" pitchFamily="18" charset="0"/>
            </a:endParaRPr>
          </a:p>
        </p:txBody>
      </p:sp>
    </p:spTree>
    <p:extLst>
      <p:ext uri="{BB962C8B-B14F-4D97-AF65-F5344CB8AC3E}">
        <p14:creationId xmlns:p14="http://schemas.microsoft.com/office/powerpoint/2010/main" val="9403193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a:t>Impact of </a:t>
            </a:r>
            <a:r>
              <a:rPr lang="en-US" dirty="0" smtClean="0"/>
              <a:t>Online Sales </a:t>
            </a:r>
            <a:r>
              <a:rPr lang="en-US" dirty="0"/>
              <a:t>on Cost</a:t>
            </a:r>
          </a:p>
        </p:txBody>
      </p:sp>
      <p:sp>
        <p:nvSpPr>
          <p:cNvPr id="34819" name="Content Placeholder 2"/>
          <p:cNvSpPr>
            <a:spLocks noGrp="1"/>
          </p:cNvSpPr>
          <p:nvPr>
            <p:ph idx="1"/>
          </p:nvPr>
        </p:nvSpPr>
        <p:spPr/>
        <p:txBody>
          <a:bodyPr>
            <a:normAutofit/>
          </a:bodyPr>
          <a:lstStyle/>
          <a:p>
            <a:r>
              <a:rPr lang="en-US" b="1" dirty="0" smtClean="0"/>
              <a:t>Inventory</a:t>
            </a:r>
          </a:p>
          <a:p>
            <a:pPr lvl="1"/>
            <a:r>
              <a:rPr lang="en-US" dirty="0"/>
              <a:t>L</a:t>
            </a:r>
            <a:r>
              <a:rPr lang="en-US" dirty="0" smtClean="0"/>
              <a:t>ower </a:t>
            </a:r>
            <a:r>
              <a:rPr lang="en-US" dirty="0"/>
              <a:t>inventory </a:t>
            </a:r>
            <a:r>
              <a:rPr lang="en-US" dirty="0" smtClean="0"/>
              <a:t>levels if customers will wait</a:t>
            </a:r>
          </a:p>
          <a:p>
            <a:pPr lvl="1"/>
            <a:r>
              <a:rPr lang="en-US" dirty="0" smtClean="0"/>
              <a:t>Postpone </a:t>
            </a:r>
            <a:r>
              <a:rPr lang="en-US" dirty="0"/>
              <a:t>variety until after the customer order is </a:t>
            </a:r>
            <a:r>
              <a:rPr lang="en-US" dirty="0" smtClean="0"/>
              <a:t>received</a:t>
            </a:r>
            <a:endParaRPr lang="en-US" dirty="0"/>
          </a:p>
          <a:p>
            <a:r>
              <a:rPr lang="en-US" b="1" dirty="0" smtClean="0"/>
              <a:t>Facilities</a:t>
            </a:r>
          </a:p>
          <a:p>
            <a:pPr lvl="1"/>
            <a:r>
              <a:rPr lang="en-US" dirty="0"/>
              <a:t>C</a:t>
            </a:r>
            <a:r>
              <a:rPr lang="en-US" dirty="0" smtClean="0"/>
              <a:t>osts </a:t>
            </a:r>
            <a:r>
              <a:rPr lang="en-US" dirty="0"/>
              <a:t>related to the number and location of facilities in a </a:t>
            </a:r>
            <a:r>
              <a:rPr lang="en-US" dirty="0" smtClean="0"/>
              <a:t>network</a:t>
            </a:r>
          </a:p>
          <a:p>
            <a:pPr lvl="1"/>
            <a:r>
              <a:rPr lang="en-US" dirty="0"/>
              <a:t>C</a:t>
            </a:r>
            <a:r>
              <a:rPr lang="en-US" dirty="0" smtClean="0"/>
              <a:t>osts </a:t>
            </a:r>
            <a:r>
              <a:rPr lang="en-US" dirty="0"/>
              <a:t>associated with the </a:t>
            </a:r>
            <a:r>
              <a:rPr lang="en-US" dirty="0" smtClean="0"/>
              <a:t>operations </a:t>
            </a:r>
            <a:r>
              <a:rPr lang="en-US" dirty="0"/>
              <a:t>in these </a:t>
            </a:r>
            <a:r>
              <a:rPr lang="en-US" dirty="0" smtClean="0"/>
              <a:t>facilities</a:t>
            </a:r>
            <a:endParaRPr lang="en-US" dirty="0"/>
          </a:p>
        </p:txBody>
      </p:sp>
      <p:sp>
        <p:nvSpPr>
          <p:cNvPr id="2" name="Slide Number Placeholder 1"/>
          <p:cNvSpPr>
            <a:spLocks noGrp="1"/>
          </p:cNvSpPr>
          <p:nvPr>
            <p:ph type="sldNum" sz="quarter" idx="10"/>
          </p:nvPr>
        </p:nvSpPr>
        <p:spPr/>
        <p:txBody>
          <a:bodyPr/>
          <a:lstStyle/>
          <a:p>
            <a:fld id="{2B1C837C-E7C8-43BC-9D65-9D3FD9407067}" type="slidenum">
              <a:rPr lang="en-US" altLang="en-US" smtClean="0"/>
              <a:pPr/>
              <a:t>55</a:t>
            </a:fld>
            <a:endParaRPr lang="en-US" altLang="en-US" sz="1400">
              <a:latin typeface="Times New Roman" pitchFamily="18" charset="0"/>
            </a:endParaRPr>
          </a:p>
        </p:txBody>
      </p:sp>
    </p:spTree>
    <p:extLst>
      <p:ext uri="{BB962C8B-B14F-4D97-AF65-F5344CB8AC3E}">
        <p14:creationId xmlns:p14="http://schemas.microsoft.com/office/powerpoint/2010/main" val="37011335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a:t>Impact of </a:t>
            </a:r>
            <a:r>
              <a:rPr lang="en-US" dirty="0" smtClean="0"/>
              <a:t>Online Sales </a:t>
            </a:r>
            <a:r>
              <a:rPr lang="en-US" dirty="0"/>
              <a:t>on Cost</a:t>
            </a:r>
          </a:p>
        </p:txBody>
      </p:sp>
      <p:sp>
        <p:nvSpPr>
          <p:cNvPr id="34819" name="Content Placeholder 2"/>
          <p:cNvSpPr>
            <a:spLocks noGrp="1"/>
          </p:cNvSpPr>
          <p:nvPr>
            <p:ph idx="1"/>
          </p:nvPr>
        </p:nvSpPr>
        <p:spPr>
          <a:xfrm>
            <a:off x="457200" y="1417638"/>
            <a:ext cx="8229600" cy="5084762"/>
          </a:xfrm>
        </p:spPr>
        <p:txBody>
          <a:bodyPr>
            <a:normAutofit/>
          </a:bodyPr>
          <a:lstStyle/>
          <a:p>
            <a:r>
              <a:rPr lang="en-US" b="1" dirty="0" smtClean="0"/>
              <a:t>Transportation</a:t>
            </a:r>
          </a:p>
          <a:p>
            <a:pPr lvl="1"/>
            <a:r>
              <a:rPr lang="en-US" dirty="0" smtClean="0"/>
              <a:t>Lower </a:t>
            </a:r>
            <a:r>
              <a:rPr lang="en-US" dirty="0"/>
              <a:t>cost of “transporting” information goods in digital </a:t>
            </a:r>
            <a:r>
              <a:rPr lang="en-US" dirty="0" smtClean="0"/>
              <a:t>form</a:t>
            </a:r>
          </a:p>
          <a:p>
            <a:pPr lvl="1"/>
            <a:r>
              <a:rPr lang="en-US" dirty="0" smtClean="0"/>
              <a:t>For nondigital, </a:t>
            </a:r>
            <a:r>
              <a:rPr lang="en-US" dirty="0"/>
              <a:t>aggregating inventories increases outbound transportation </a:t>
            </a:r>
            <a:endParaRPr lang="en-US" dirty="0" smtClean="0"/>
          </a:p>
          <a:p>
            <a:r>
              <a:rPr lang="en-US" b="1" dirty="0" smtClean="0"/>
              <a:t>Information</a:t>
            </a:r>
          </a:p>
          <a:p>
            <a:pPr lvl="1"/>
            <a:r>
              <a:rPr lang="en-US" dirty="0"/>
              <a:t>S</a:t>
            </a:r>
            <a:r>
              <a:rPr lang="en-US" dirty="0" smtClean="0"/>
              <a:t>hare demand, planning, </a:t>
            </a:r>
            <a:r>
              <a:rPr lang="en-US" dirty="0"/>
              <a:t>and forecasting</a:t>
            </a:r>
            <a:r>
              <a:rPr lang="en-US" dirty="0" smtClean="0"/>
              <a:t> </a:t>
            </a:r>
            <a:r>
              <a:rPr lang="en-US" dirty="0"/>
              <a:t>information throughout its supply </a:t>
            </a:r>
            <a:r>
              <a:rPr lang="en-US" dirty="0" smtClean="0"/>
              <a:t>chain</a:t>
            </a:r>
          </a:p>
          <a:p>
            <a:pPr lvl="1"/>
            <a:r>
              <a:rPr lang="en-US" dirty="0"/>
              <a:t>A</a:t>
            </a:r>
            <a:r>
              <a:rPr lang="en-US" dirty="0" smtClean="0"/>
              <a:t>dditional costs </a:t>
            </a:r>
            <a:r>
              <a:rPr lang="en-US" dirty="0"/>
              <a:t>to build and maintain the information </a:t>
            </a:r>
            <a:r>
              <a:rPr lang="en-US" dirty="0" smtClean="0"/>
              <a:t>infrastructure</a:t>
            </a:r>
            <a:endParaRPr lang="en-US" dirty="0"/>
          </a:p>
        </p:txBody>
      </p:sp>
      <p:sp>
        <p:nvSpPr>
          <p:cNvPr id="2" name="Slide Number Placeholder 1"/>
          <p:cNvSpPr>
            <a:spLocks noGrp="1"/>
          </p:cNvSpPr>
          <p:nvPr>
            <p:ph type="sldNum" sz="quarter" idx="10"/>
          </p:nvPr>
        </p:nvSpPr>
        <p:spPr/>
        <p:txBody>
          <a:bodyPr/>
          <a:lstStyle/>
          <a:p>
            <a:fld id="{2B1C837C-E7C8-43BC-9D65-9D3FD9407067}" type="slidenum">
              <a:rPr lang="en-US" altLang="en-US" smtClean="0"/>
              <a:pPr/>
              <a:t>56</a:t>
            </a:fld>
            <a:endParaRPr lang="en-US" altLang="en-US" sz="1400">
              <a:latin typeface="Times New Roman" pitchFamily="18" charset="0"/>
            </a:endParaRPr>
          </a:p>
        </p:txBody>
      </p:sp>
    </p:spTree>
    <p:extLst>
      <p:ext uri="{BB962C8B-B14F-4D97-AF65-F5344CB8AC3E}">
        <p14:creationId xmlns:p14="http://schemas.microsoft.com/office/powerpoint/2010/main" val="38347722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normAutofit fontScale="90000"/>
          </a:bodyPr>
          <a:lstStyle/>
          <a:p>
            <a:r>
              <a:rPr lang="en-US" dirty="0"/>
              <a:t>Using Online Sales to Sell Computer Hardware: Dell</a:t>
            </a:r>
            <a:endParaRPr lang="en-US" dirty="0">
              <a:latin typeface="Arial" charset="0"/>
            </a:endParaRPr>
          </a:p>
        </p:txBody>
      </p:sp>
      <p:sp>
        <p:nvSpPr>
          <p:cNvPr id="35844" name="Rectangle 3"/>
          <p:cNvSpPr>
            <a:spLocks noGrp="1" noChangeArrowheads="1"/>
          </p:cNvSpPr>
          <p:nvPr>
            <p:ph type="body" idx="1"/>
          </p:nvPr>
        </p:nvSpPr>
        <p:spPr>
          <a:xfrm>
            <a:off x="736600" y="1735138"/>
            <a:ext cx="7658100" cy="4708525"/>
          </a:xfrm>
        </p:spPr>
        <p:txBody>
          <a:bodyPr>
            <a:noAutofit/>
          </a:bodyPr>
          <a:lstStyle/>
          <a:p>
            <a:r>
              <a:rPr lang="en-US" b="1" dirty="0" smtClean="0"/>
              <a:t>Impact of online sales on customer service</a:t>
            </a:r>
          </a:p>
          <a:p>
            <a:pPr lvl="1"/>
            <a:r>
              <a:rPr lang="en-US" dirty="0"/>
              <a:t>D</a:t>
            </a:r>
            <a:r>
              <a:rPr lang="en-US" dirty="0" smtClean="0"/>
              <a:t>elay </a:t>
            </a:r>
            <a:r>
              <a:rPr lang="en-US" dirty="0"/>
              <a:t>in </a:t>
            </a:r>
            <a:r>
              <a:rPr lang="en-US" dirty="0" smtClean="0"/>
              <a:t>fulfilling </a:t>
            </a:r>
            <a:r>
              <a:rPr lang="en-US" dirty="0"/>
              <a:t>customer </a:t>
            </a:r>
            <a:r>
              <a:rPr lang="en-US" dirty="0" smtClean="0"/>
              <a:t>request</a:t>
            </a:r>
          </a:p>
          <a:p>
            <a:r>
              <a:rPr lang="en-US" b="1" dirty="0" smtClean="0"/>
              <a:t>Impact of online sales on cost</a:t>
            </a:r>
          </a:p>
          <a:p>
            <a:pPr lvl="1"/>
            <a:r>
              <a:rPr lang="en-US" dirty="0" smtClean="0"/>
              <a:t>Reduced inventory costs</a:t>
            </a:r>
          </a:p>
          <a:p>
            <a:pPr lvl="1"/>
            <a:r>
              <a:rPr lang="en-US" dirty="0" smtClean="0"/>
              <a:t>Lower </a:t>
            </a:r>
            <a:r>
              <a:rPr lang="en-US" dirty="0"/>
              <a:t>facility </a:t>
            </a:r>
            <a:r>
              <a:rPr lang="en-US" dirty="0" smtClean="0"/>
              <a:t>costs</a:t>
            </a:r>
          </a:p>
          <a:p>
            <a:pPr lvl="1"/>
            <a:r>
              <a:rPr lang="en-US" dirty="0" smtClean="0"/>
              <a:t>Higher </a:t>
            </a:r>
            <a:r>
              <a:rPr lang="en-US" dirty="0"/>
              <a:t>total transportation </a:t>
            </a:r>
            <a:r>
              <a:rPr lang="en-US" dirty="0" smtClean="0"/>
              <a:t>costs</a:t>
            </a:r>
          </a:p>
          <a:p>
            <a:pPr lvl="1"/>
            <a:r>
              <a:rPr lang="en-US" dirty="0"/>
              <a:t>I</a:t>
            </a:r>
            <a:r>
              <a:rPr lang="en-US" dirty="0" smtClean="0"/>
              <a:t>ncremental increase in </a:t>
            </a:r>
            <a:r>
              <a:rPr lang="en-US" dirty="0"/>
              <a:t>information costs</a:t>
            </a:r>
          </a:p>
        </p:txBody>
      </p:sp>
      <p:sp>
        <p:nvSpPr>
          <p:cNvPr id="2" name="Slide Number Placeholder 1"/>
          <p:cNvSpPr>
            <a:spLocks noGrp="1"/>
          </p:cNvSpPr>
          <p:nvPr>
            <p:ph type="sldNum" sz="quarter" idx="10"/>
          </p:nvPr>
        </p:nvSpPr>
        <p:spPr/>
        <p:txBody>
          <a:bodyPr/>
          <a:lstStyle/>
          <a:p>
            <a:fld id="{2B1C837C-E7C8-43BC-9D65-9D3FD9407067}" type="slidenum">
              <a:rPr lang="en-US" altLang="en-US" smtClean="0"/>
              <a:pPr/>
              <a:t>57</a:t>
            </a:fld>
            <a:endParaRPr lang="en-US" altLang="en-US" sz="1400">
              <a:latin typeface="Times New Roman" pitchFamily="18" charset="0"/>
            </a:endParaRPr>
          </a:p>
        </p:txBody>
      </p:sp>
    </p:spTree>
    <p:extLst>
      <p:ext uri="{BB962C8B-B14F-4D97-AF65-F5344CB8AC3E}">
        <p14:creationId xmlns:p14="http://schemas.microsoft.com/office/powerpoint/2010/main" val="25174734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457200" y="274638"/>
            <a:ext cx="8229600" cy="605895"/>
          </a:xfrm>
        </p:spPr>
        <p:txBody>
          <a:bodyPr>
            <a:normAutofit/>
          </a:bodyPr>
          <a:lstStyle/>
          <a:p>
            <a:r>
              <a:rPr lang="en-US" sz="3200" dirty="0" smtClean="0"/>
              <a:t>Impact of Online Sales on Performance</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3992033351"/>
              </p:ext>
            </p:extLst>
          </p:nvPr>
        </p:nvGraphicFramePr>
        <p:xfrm>
          <a:off x="795867" y="890694"/>
          <a:ext cx="7366000" cy="5425440"/>
        </p:xfrm>
        <a:graphic>
          <a:graphicData uri="http://schemas.openxmlformats.org/drawingml/2006/table">
            <a:tbl>
              <a:tblPr firstRow="1" bandRow="1">
                <a:tableStyleId>{2D5ABB26-0587-4C30-8999-92F81FD0307C}</a:tableStyleId>
              </a:tblPr>
              <a:tblGrid>
                <a:gridCol w="3657335">
                  <a:extLst>
                    <a:ext uri="{9D8B030D-6E8A-4147-A177-3AD203B41FA5}">
                      <a16:colId xmlns:a16="http://schemas.microsoft.com/office/drawing/2014/main" val="20000"/>
                    </a:ext>
                  </a:extLst>
                </a:gridCol>
                <a:gridCol w="1894969">
                  <a:extLst>
                    <a:ext uri="{9D8B030D-6E8A-4147-A177-3AD203B41FA5}">
                      <a16:colId xmlns:a16="http://schemas.microsoft.com/office/drawing/2014/main" val="20001"/>
                    </a:ext>
                  </a:extLst>
                </a:gridCol>
                <a:gridCol w="1813696">
                  <a:extLst>
                    <a:ext uri="{9D8B030D-6E8A-4147-A177-3AD203B41FA5}">
                      <a16:colId xmlns:a16="http://schemas.microsoft.com/office/drawing/2014/main" val="20002"/>
                    </a:ext>
                  </a:extLst>
                </a:gridCol>
              </a:tblGrid>
              <a:tr h="701934">
                <a:tc>
                  <a:txBody>
                    <a:bodyPr/>
                    <a:lstStyle/>
                    <a:p>
                      <a:r>
                        <a:rPr lang="en-US" sz="1600" b="1" kern="1200" dirty="0" smtClean="0">
                          <a:solidFill>
                            <a:schemeClr val="tx1"/>
                          </a:solidFill>
                          <a:latin typeface="+mn-lt"/>
                          <a:ea typeface="+mn-ea"/>
                          <a:cs typeface="+mn-cs"/>
                        </a:rPr>
                        <a:t>Area</a:t>
                      </a:r>
                    </a:p>
                  </a:txBody>
                  <a:tcPr anchor="b">
                    <a:lnB w="28575" cap="flat" cmpd="sng" algn="ctr">
                      <a:solidFill>
                        <a:scrgbClr r="0" g="0" b="0"/>
                      </a:solidFill>
                      <a:prstDash val="solid"/>
                      <a:round/>
                      <a:headEnd type="none" w="med" len="med"/>
                      <a:tailEnd type="none" w="med" len="med"/>
                    </a:lnB>
                    <a:solidFill>
                      <a:schemeClr val="bg1"/>
                    </a:solidFill>
                  </a:tcPr>
                </a:tc>
                <a:tc>
                  <a:txBody>
                    <a:bodyPr/>
                    <a:lstStyle/>
                    <a:p>
                      <a:pPr algn="ctr"/>
                      <a:r>
                        <a:rPr lang="en-US" sz="1600" b="1" dirty="0" smtClean="0"/>
                        <a:t>Impact for</a:t>
                      </a:r>
                      <a:r>
                        <a:rPr lang="en-US" sz="1600" b="1" baseline="0" dirty="0" smtClean="0"/>
                        <a:t> </a:t>
                      </a:r>
                      <a:r>
                        <a:rPr lang="en-US" sz="1600" b="1" dirty="0" smtClean="0"/>
                        <a:t>Customized</a:t>
                      </a:r>
                      <a:r>
                        <a:rPr lang="en-US" sz="1600" b="1" baseline="0" dirty="0" smtClean="0"/>
                        <a:t> Servers</a:t>
                      </a:r>
                      <a:endParaRPr lang="en-US" sz="1600" b="1" dirty="0"/>
                    </a:p>
                  </a:txBody>
                  <a:tcPr anchor="b">
                    <a:lnB w="28575" cap="flat" cmpd="sng" algn="ctr">
                      <a:solidFill>
                        <a:scrgbClr r="0" g="0" b="0"/>
                      </a:solidFill>
                      <a:prstDash val="solid"/>
                      <a:round/>
                      <a:headEnd type="none" w="med" len="med"/>
                      <a:tailEnd type="none" w="med" len="med"/>
                    </a:lnB>
                    <a:solidFill>
                      <a:schemeClr val="bg1"/>
                    </a:solidFill>
                  </a:tcPr>
                </a:tc>
                <a:tc>
                  <a:txBody>
                    <a:bodyPr/>
                    <a:lstStyle/>
                    <a:p>
                      <a:pPr algn="ctr"/>
                      <a:r>
                        <a:rPr lang="en-US" sz="1600" b="1" kern="1200" dirty="0" smtClean="0">
                          <a:solidFill>
                            <a:schemeClr val="tx1"/>
                          </a:solidFill>
                          <a:latin typeface="+mn-lt"/>
                          <a:ea typeface="+mn-ea"/>
                          <a:cs typeface="+mn-cs"/>
                        </a:rPr>
                        <a:t>Impact for Standard Laptops</a:t>
                      </a:r>
                      <a:endParaRPr lang="en-US" sz="1600" b="1" dirty="0"/>
                    </a:p>
                  </a:txBody>
                  <a:tcPr anchor="b">
                    <a:lnB w="28575"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85973">
                <a:tc>
                  <a:txBody>
                    <a:bodyPr/>
                    <a:lstStyle/>
                    <a:p>
                      <a:r>
                        <a:rPr lang="en-US" sz="1600" kern="1200" dirty="0" smtClean="0">
                          <a:solidFill>
                            <a:schemeClr val="tx1"/>
                          </a:solidFill>
                          <a:latin typeface="+mn-lt"/>
                          <a:ea typeface="+mn-ea"/>
                          <a:cs typeface="+mn-cs"/>
                        </a:rPr>
                        <a:t>Response time </a:t>
                      </a:r>
                      <a:endParaRPr lang="en-US" sz="1600" dirty="0"/>
                    </a:p>
                  </a:txBody>
                  <a:tcP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901700" algn="r"/>
                        </a:tabLst>
                      </a:pPr>
                      <a:r>
                        <a:rPr lang="en-US" sz="1600" dirty="0" smtClean="0"/>
                        <a:t>	–1</a:t>
                      </a:r>
                      <a:endParaRPr lang="en-US" sz="1600" dirty="0"/>
                    </a:p>
                  </a:txBody>
                  <a:tcP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812800" algn="r"/>
                        </a:tabLst>
                      </a:pPr>
                      <a:r>
                        <a:rPr lang="en-US" sz="1600" dirty="0" smtClean="0"/>
                        <a:t>	–2</a:t>
                      </a:r>
                      <a:endParaRPr lang="en-US" sz="1600" dirty="0"/>
                    </a:p>
                  </a:txBody>
                  <a:tcP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85973">
                <a:tc>
                  <a:txBody>
                    <a:bodyPr/>
                    <a:lstStyle/>
                    <a:p>
                      <a:r>
                        <a:rPr lang="en-US" sz="1600" kern="1200" dirty="0" smtClean="0">
                          <a:solidFill>
                            <a:schemeClr val="tx1"/>
                          </a:solidFill>
                          <a:latin typeface="+mn-lt"/>
                          <a:ea typeface="+mn-ea"/>
                          <a:cs typeface="+mn-cs"/>
                        </a:rPr>
                        <a:t>Product variety </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901700" algn="r"/>
                        </a:tabLst>
                      </a:pPr>
                      <a:r>
                        <a:rPr lang="en-US" sz="1600" dirty="0" smtClean="0"/>
                        <a:t>	+2</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812800" algn="r"/>
                        </a:tabLst>
                      </a:pPr>
                      <a:r>
                        <a:rPr lang="en-US" sz="1600" dirty="0" smtClean="0"/>
                        <a:t>	0</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85973">
                <a:tc>
                  <a:txBody>
                    <a:bodyPr/>
                    <a:lstStyle/>
                    <a:p>
                      <a:r>
                        <a:rPr lang="en-US" sz="1600" kern="1200" dirty="0" smtClean="0">
                          <a:solidFill>
                            <a:schemeClr val="tx1"/>
                          </a:solidFill>
                          <a:latin typeface="+mn-lt"/>
                          <a:ea typeface="+mn-ea"/>
                          <a:cs typeface="+mn-cs"/>
                        </a:rPr>
                        <a:t>Product availability </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901700" algn="r"/>
                        </a:tabLst>
                      </a:pPr>
                      <a:r>
                        <a:rPr lang="en-US" sz="1600" dirty="0" smtClean="0"/>
                        <a:t>	+1</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812800" algn="r"/>
                        </a:tabLst>
                      </a:pPr>
                      <a:r>
                        <a:rPr lang="en-US" sz="1600" dirty="0" smtClean="0"/>
                        <a:t>	+1</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85973">
                <a:tc>
                  <a:txBody>
                    <a:bodyPr/>
                    <a:lstStyle/>
                    <a:p>
                      <a:r>
                        <a:rPr lang="en-US" sz="1600" kern="1200" dirty="0" smtClean="0">
                          <a:solidFill>
                            <a:schemeClr val="tx1"/>
                          </a:solidFill>
                          <a:latin typeface="+mn-lt"/>
                          <a:ea typeface="+mn-ea"/>
                          <a:cs typeface="+mn-cs"/>
                        </a:rPr>
                        <a:t>Customer experience </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901700" algn="r"/>
                        </a:tabLst>
                      </a:pPr>
                      <a:r>
                        <a:rPr lang="en-US" sz="1600" dirty="0" smtClean="0"/>
                        <a:t>	+2</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812800" algn="r"/>
                        </a:tabLst>
                      </a:pPr>
                      <a:r>
                        <a:rPr lang="en-US" sz="1600" dirty="0" smtClean="0"/>
                        <a:t>	+1</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85973">
                <a:tc>
                  <a:txBody>
                    <a:bodyPr/>
                    <a:lstStyle/>
                    <a:p>
                      <a:r>
                        <a:rPr lang="en-US" sz="1600" kern="1200" dirty="0" smtClean="0">
                          <a:solidFill>
                            <a:schemeClr val="tx1"/>
                          </a:solidFill>
                          <a:latin typeface="+mn-lt"/>
                          <a:ea typeface="+mn-ea"/>
                          <a:cs typeface="+mn-cs"/>
                        </a:rPr>
                        <a:t>Time to market </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901700" algn="r"/>
                        </a:tabLst>
                      </a:pPr>
                      <a:r>
                        <a:rPr lang="en-US" sz="1600" dirty="0" smtClean="0"/>
                        <a:t>	+2</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812800" algn="r"/>
                        </a:tabLst>
                      </a:pPr>
                      <a:r>
                        <a:rPr lang="en-US" sz="1600" dirty="0" smtClean="0"/>
                        <a:t>	+1</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8597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Order visibility</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901700" algn="r"/>
                        </a:tabLst>
                      </a:pPr>
                      <a:r>
                        <a:rPr lang="en-US" sz="1600" dirty="0" smtClean="0"/>
                        <a:t>	+1</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812800" algn="r"/>
                        </a:tabLst>
                      </a:pPr>
                      <a:r>
                        <a:rPr lang="en-US" sz="1600" dirty="0" smtClean="0"/>
                        <a:t>	0</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85973">
                <a:tc>
                  <a:txBody>
                    <a:bodyPr/>
                    <a:lstStyle/>
                    <a:p>
                      <a:r>
                        <a:rPr lang="en-US" sz="1600" kern="1200" dirty="0" smtClean="0">
                          <a:solidFill>
                            <a:schemeClr val="tx1"/>
                          </a:solidFill>
                          <a:latin typeface="+mn-lt"/>
                          <a:ea typeface="+mn-ea"/>
                          <a:cs typeface="+mn-cs"/>
                        </a:rPr>
                        <a:t>Direct sales </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901700" algn="r"/>
                        </a:tabLst>
                      </a:pPr>
                      <a:r>
                        <a:rPr lang="en-US" sz="1600" dirty="0" smtClean="0"/>
                        <a:t>	+2</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812800" algn="r"/>
                        </a:tabLst>
                      </a:pPr>
                      <a:r>
                        <a:rPr lang="en-US" sz="1600" dirty="0" smtClean="0"/>
                        <a:t>	+1</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93953">
                <a:tc>
                  <a:txBody>
                    <a:bodyPr/>
                    <a:lstStyle/>
                    <a:p>
                      <a:r>
                        <a:rPr lang="en-US" sz="1600" kern="1200" dirty="0" smtClean="0">
                          <a:solidFill>
                            <a:schemeClr val="tx1"/>
                          </a:solidFill>
                          <a:latin typeface="+mn-lt"/>
                          <a:ea typeface="+mn-ea"/>
                          <a:cs typeface="+mn-cs"/>
                        </a:rPr>
                        <a:t>Flexible pricing, portfolio, promotions </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901700" algn="r"/>
                        </a:tabLst>
                      </a:pPr>
                      <a:r>
                        <a:rPr lang="en-US" sz="1600" dirty="0" smtClean="0"/>
                        <a:t>	+2</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812800" algn="r"/>
                        </a:tabLst>
                      </a:pPr>
                      <a:r>
                        <a:rPr lang="en-US" sz="1600" dirty="0" smtClean="0"/>
                        <a:t>	+1</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85973">
                <a:tc>
                  <a:txBody>
                    <a:bodyPr/>
                    <a:lstStyle/>
                    <a:p>
                      <a:r>
                        <a:rPr lang="en-US" sz="1600" kern="1200" dirty="0" smtClean="0">
                          <a:solidFill>
                            <a:schemeClr val="tx1"/>
                          </a:solidFill>
                          <a:latin typeface="+mn-lt"/>
                          <a:ea typeface="+mn-ea"/>
                          <a:cs typeface="+mn-cs"/>
                        </a:rPr>
                        <a:t>Efficient funds transfer </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901700" algn="r"/>
                        </a:tabLst>
                      </a:pPr>
                      <a:r>
                        <a:rPr lang="en-US" sz="1600" dirty="0" smtClean="0"/>
                        <a:t>	+2</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812800" algn="r"/>
                        </a:tabLst>
                      </a:pPr>
                      <a:r>
                        <a:rPr lang="en-US" sz="1600" dirty="0" smtClean="0"/>
                        <a:t>	+2</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85973">
                <a:tc>
                  <a:txBody>
                    <a:bodyPr/>
                    <a:lstStyle/>
                    <a:p>
                      <a:r>
                        <a:rPr lang="en-US" sz="1600" kern="1200" dirty="0" smtClean="0">
                          <a:solidFill>
                            <a:schemeClr val="tx1"/>
                          </a:solidFill>
                          <a:latin typeface="+mn-lt"/>
                          <a:ea typeface="+mn-ea"/>
                          <a:cs typeface="+mn-cs"/>
                        </a:rPr>
                        <a:t>Inventory </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901700" algn="r"/>
                        </a:tabLst>
                      </a:pPr>
                      <a:r>
                        <a:rPr lang="en-US" sz="1600" dirty="0" smtClean="0"/>
                        <a:t>	+2</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812800" algn="r"/>
                        </a:tabLst>
                      </a:pPr>
                      <a:r>
                        <a:rPr lang="en-US" sz="1600" dirty="0" smtClean="0"/>
                        <a:t>	+1</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85973">
                <a:tc>
                  <a:txBody>
                    <a:bodyPr/>
                    <a:lstStyle/>
                    <a:p>
                      <a:r>
                        <a:rPr lang="en-US" sz="1600" kern="1200" dirty="0" smtClean="0">
                          <a:solidFill>
                            <a:schemeClr val="tx1"/>
                          </a:solidFill>
                          <a:latin typeface="+mn-lt"/>
                          <a:ea typeface="+mn-ea"/>
                          <a:cs typeface="+mn-cs"/>
                        </a:rPr>
                        <a:t>Facilities </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901700" algn="r"/>
                        </a:tabLst>
                      </a:pPr>
                      <a:r>
                        <a:rPr lang="en-US" sz="1600" dirty="0" smtClean="0"/>
                        <a:t>	+2</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812800" algn="r"/>
                        </a:tabLst>
                      </a:pPr>
                      <a:r>
                        <a:rPr lang="en-US" sz="1600" dirty="0" smtClean="0"/>
                        <a:t>	+1</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8597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Transportation</a:t>
                      </a:r>
                      <a:endParaRPr lang="en-US" sz="1600" dirty="0" smtClean="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901700" algn="r"/>
                        </a:tabLst>
                      </a:pPr>
                      <a:r>
                        <a:rPr lang="en-US" sz="1600" dirty="0" smtClean="0"/>
                        <a:t>	–1</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812800" algn="r"/>
                        </a:tabLst>
                      </a:pPr>
                      <a:r>
                        <a:rPr lang="en-US" sz="1600" dirty="0" smtClean="0"/>
                        <a:t>	–2</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8597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Information</a:t>
                      </a:r>
                      <a:endParaRPr lang="en-US" sz="1600" dirty="0" smtClean="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chemeClr val="bg1"/>
                    </a:solidFill>
                  </a:tcPr>
                </a:tc>
                <a:tc>
                  <a:txBody>
                    <a:bodyPr/>
                    <a:lstStyle/>
                    <a:p>
                      <a:pPr>
                        <a:tabLst>
                          <a:tab pos="901700" algn="r"/>
                        </a:tabLst>
                      </a:pPr>
                      <a:r>
                        <a:rPr lang="en-US" sz="1600" dirty="0" smtClean="0"/>
                        <a:t>	+1</a:t>
                      </a:r>
                      <a:endParaRPr lang="en-US" sz="16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chemeClr val="bg1"/>
                    </a:solidFill>
                  </a:tcPr>
                </a:tc>
                <a:tc>
                  <a:txBody>
                    <a:bodyPr/>
                    <a:lstStyle/>
                    <a:p>
                      <a:pPr>
                        <a:tabLst>
                          <a:tab pos="812800" algn="r"/>
                        </a:tabLst>
                      </a:pPr>
                      <a:r>
                        <a:rPr lang="en-US" sz="1600" dirty="0" smtClean="0"/>
                        <a:t>	0</a:t>
                      </a:r>
                      <a:endParaRPr lang="en-US" sz="16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bl>
          </a:graphicData>
        </a:graphic>
      </p:graphicFrame>
      <p:sp>
        <p:nvSpPr>
          <p:cNvPr id="2" name="TextBox 1"/>
          <p:cNvSpPr txBox="1"/>
          <p:nvPr/>
        </p:nvSpPr>
        <p:spPr>
          <a:xfrm>
            <a:off x="948264" y="6316134"/>
            <a:ext cx="7213603" cy="307777"/>
          </a:xfrm>
          <a:prstGeom prst="rect">
            <a:avLst/>
          </a:prstGeom>
          <a:noFill/>
        </p:spPr>
        <p:txBody>
          <a:bodyPr wrap="square" rtlCol="0">
            <a:spAutoFit/>
          </a:bodyPr>
          <a:lstStyle/>
          <a:p>
            <a:r>
              <a:rPr lang="en-US" sz="1400" dirty="0" smtClean="0"/>
              <a:t>TABLE 4-10    </a:t>
            </a:r>
            <a:r>
              <a:rPr lang="en-US" sz="1400" i="1" dirty="0" smtClean="0"/>
              <a:t>Key</a:t>
            </a:r>
            <a:r>
              <a:rPr lang="en-US" sz="1400" i="1" dirty="0"/>
              <a:t>: </a:t>
            </a:r>
            <a:r>
              <a:rPr lang="en-US" sz="1400" dirty="0"/>
              <a:t>+2 = very positive; +1 = positive; 0 = neutral; −1 = negative; −2 = very negative.</a:t>
            </a:r>
          </a:p>
        </p:txBody>
      </p:sp>
      <p:sp>
        <p:nvSpPr>
          <p:cNvPr id="3" name="Slide Number Placeholder 2"/>
          <p:cNvSpPr>
            <a:spLocks noGrp="1"/>
          </p:cNvSpPr>
          <p:nvPr>
            <p:ph type="sldNum" sz="quarter" idx="10"/>
          </p:nvPr>
        </p:nvSpPr>
        <p:spPr/>
        <p:txBody>
          <a:bodyPr/>
          <a:lstStyle/>
          <a:p>
            <a:fld id="{2B1C837C-E7C8-43BC-9D65-9D3FD9407067}" type="slidenum">
              <a:rPr lang="en-US" altLang="en-US" smtClean="0"/>
              <a:pPr/>
              <a:t>58</a:t>
            </a:fld>
            <a:endParaRPr lang="en-US" altLang="en-US" sz="1400">
              <a:latin typeface="Times New Roman" pitchFamily="18" charset="0"/>
            </a:endParaRPr>
          </a:p>
        </p:txBody>
      </p:sp>
    </p:spTree>
    <p:extLst>
      <p:ext uri="{BB962C8B-B14F-4D97-AF65-F5344CB8AC3E}">
        <p14:creationId xmlns:p14="http://schemas.microsoft.com/office/powerpoint/2010/main" val="26694404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normAutofit fontScale="90000"/>
          </a:bodyPr>
          <a:lstStyle/>
          <a:p>
            <a:r>
              <a:rPr lang="en-US" dirty="0"/>
              <a:t>Using Online Sales to Sell Computer Hardware: Dell</a:t>
            </a:r>
            <a:endParaRPr lang="en-US" dirty="0">
              <a:latin typeface="Arial" charset="0"/>
            </a:endParaRPr>
          </a:p>
        </p:txBody>
      </p:sp>
      <p:sp>
        <p:nvSpPr>
          <p:cNvPr id="35844" name="Rectangle 3"/>
          <p:cNvSpPr>
            <a:spLocks noGrp="1" noChangeArrowheads="1"/>
          </p:cNvSpPr>
          <p:nvPr>
            <p:ph type="body" idx="1"/>
          </p:nvPr>
        </p:nvSpPr>
        <p:spPr>
          <a:xfrm>
            <a:off x="736600" y="1735138"/>
            <a:ext cx="7658100" cy="4708525"/>
          </a:xfrm>
        </p:spPr>
        <p:txBody>
          <a:bodyPr>
            <a:noAutofit/>
          </a:bodyPr>
          <a:lstStyle/>
          <a:p>
            <a:r>
              <a:rPr lang="en-US" b="1" dirty="0" smtClean="0"/>
              <a:t>A tailored supply chain network</a:t>
            </a:r>
          </a:p>
          <a:p>
            <a:pPr lvl="1"/>
            <a:r>
              <a:rPr lang="en-US" dirty="0"/>
              <a:t>A</a:t>
            </a:r>
            <a:r>
              <a:rPr lang="en-US" dirty="0" smtClean="0"/>
              <a:t> </a:t>
            </a:r>
            <a:r>
              <a:rPr lang="en-US" dirty="0"/>
              <a:t>hybrid </a:t>
            </a:r>
            <a:r>
              <a:rPr lang="en-US" dirty="0" smtClean="0"/>
              <a:t>model </a:t>
            </a:r>
            <a:r>
              <a:rPr lang="en-US" dirty="0"/>
              <a:t>can be very </a:t>
            </a:r>
            <a:r>
              <a:rPr lang="en-US" dirty="0" smtClean="0"/>
              <a:t>effective</a:t>
            </a:r>
          </a:p>
          <a:p>
            <a:pPr lvl="1"/>
            <a:r>
              <a:rPr lang="en-US" dirty="0"/>
              <a:t>M</a:t>
            </a:r>
            <a:r>
              <a:rPr lang="en-US" dirty="0" smtClean="0"/>
              <a:t>ore </a:t>
            </a:r>
            <a:r>
              <a:rPr lang="en-US" dirty="0"/>
              <a:t>significant as hardware becomes more of a </a:t>
            </a:r>
            <a:r>
              <a:rPr lang="en-US" dirty="0" smtClean="0"/>
              <a:t>commodity</a:t>
            </a:r>
          </a:p>
          <a:p>
            <a:pPr lvl="1"/>
            <a:r>
              <a:rPr lang="en-US" dirty="0"/>
              <a:t>T</a:t>
            </a:r>
            <a:r>
              <a:rPr lang="en-US" dirty="0" smtClean="0"/>
              <a:t>ake </a:t>
            </a:r>
            <a:r>
              <a:rPr lang="en-US" dirty="0"/>
              <a:t>advantage of the strengths of both online sales and traditional retail and distribution channels</a:t>
            </a:r>
          </a:p>
        </p:txBody>
      </p:sp>
      <p:sp>
        <p:nvSpPr>
          <p:cNvPr id="2" name="Slide Number Placeholder 1"/>
          <p:cNvSpPr>
            <a:spLocks noGrp="1"/>
          </p:cNvSpPr>
          <p:nvPr>
            <p:ph type="sldNum" sz="quarter" idx="10"/>
          </p:nvPr>
        </p:nvSpPr>
        <p:spPr/>
        <p:txBody>
          <a:bodyPr/>
          <a:lstStyle/>
          <a:p>
            <a:fld id="{2B1C837C-E7C8-43BC-9D65-9D3FD9407067}" type="slidenum">
              <a:rPr lang="en-US" altLang="en-US" smtClean="0"/>
              <a:pPr/>
              <a:t>59</a:t>
            </a:fld>
            <a:endParaRPr lang="en-US" altLang="en-US" sz="1400">
              <a:latin typeface="Times New Roman" pitchFamily="18" charset="0"/>
            </a:endParaRPr>
          </a:p>
        </p:txBody>
      </p:sp>
    </p:spTree>
    <p:extLst>
      <p:ext uri="{BB962C8B-B14F-4D97-AF65-F5344CB8AC3E}">
        <p14:creationId xmlns:p14="http://schemas.microsoft.com/office/powerpoint/2010/main" val="21940205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Framework for Network Design Decisions</a:t>
            </a:r>
            <a:endParaRPr lang="en-US" dirty="0"/>
          </a:p>
        </p:txBody>
      </p:sp>
      <p:sp>
        <p:nvSpPr>
          <p:cNvPr id="26626" name="Content Placeholder 2"/>
          <p:cNvSpPr>
            <a:spLocks noGrp="1"/>
          </p:cNvSpPr>
          <p:nvPr>
            <p:ph idx="1"/>
          </p:nvPr>
        </p:nvSpPr>
        <p:spPr>
          <a:xfrm>
            <a:off x="457200" y="3505200"/>
            <a:ext cx="8229600" cy="3124200"/>
          </a:xfrm>
        </p:spPr>
        <p:txBody>
          <a:bodyPr/>
          <a:lstStyle/>
          <a:p>
            <a:r>
              <a:rPr lang="en-US" b="1" dirty="0" smtClean="0"/>
              <a:t>Phase III: Select a Set of Desirable Potential Sites</a:t>
            </a:r>
          </a:p>
          <a:p>
            <a:pPr lvl="1"/>
            <a:r>
              <a:rPr lang="en-US" dirty="0" smtClean="0"/>
              <a:t>Consider infrastructure, labor costs, raw material availability, etc.</a:t>
            </a:r>
          </a:p>
          <a:p>
            <a:r>
              <a:rPr lang="en-US" b="1" dirty="0" smtClean="0"/>
              <a:t>Phase IV: Location Choices</a:t>
            </a:r>
          </a:p>
          <a:p>
            <a:pPr lvl="1"/>
            <a:r>
              <a:rPr lang="en-US" dirty="0" smtClean="0"/>
              <a:t>Choose a specific set of locations</a:t>
            </a:r>
          </a:p>
        </p:txBody>
      </p:sp>
      <p:sp>
        <p:nvSpPr>
          <p:cNvPr id="3" name="Slide Number Placeholder 2"/>
          <p:cNvSpPr>
            <a:spLocks noGrp="1"/>
          </p:cNvSpPr>
          <p:nvPr>
            <p:ph type="sldNum" sz="quarter" idx="10"/>
          </p:nvPr>
        </p:nvSpPr>
        <p:spPr/>
        <p:txBody>
          <a:bodyPr/>
          <a:lstStyle/>
          <a:p>
            <a:fld id="{2B1C837C-E7C8-43BC-9D65-9D3FD9407067}" type="slidenum">
              <a:rPr lang="en-US" altLang="en-US" smtClean="0"/>
              <a:pPr/>
              <a:t>6</a:t>
            </a:fld>
            <a:endParaRPr lang="en-US" altLang="en-US" sz="1400">
              <a:latin typeface="Times New Roman" pitchFamily="18" charset="0"/>
            </a:endParaRPr>
          </a:p>
        </p:txBody>
      </p:sp>
      <p:grpSp>
        <p:nvGrpSpPr>
          <p:cNvPr id="4" name="Group 3"/>
          <p:cNvGrpSpPr/>
          <p:nvPr/>
        </p:nvGrpSpPr>
        <p:grpSpPr>
          <a:xfrm>
            <a:off x="704850" y="1582737"/>
            <a:ext cx="7710487" cy="1674813"/>
            <a:chOff x="704850" y="1582737"/>
            <a:chExt cx="7710487" cy="1674813"/>
          </a:xfrm>
        </p:grpSpPr>
        <p:sp>
          <p:nvSpPr>
            <p:cNvPr id="5" name="Rectangle 5"/>
            <p:cNvSpPr>
              <a:spLocks noChangeArrowheads="1"/>
            </p:cNvSpPr>
            <p:nvPr/>
          </p:nvSpPr>
          <p:spPr bwMode="auto">
            <a:xfrm>
              <a:off x="3849687" y="1582737"/>
              <a:ext cx="1358900" cy="5969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Rectangle 6"/>
            <p:cNvSpPr>
              <a:spLocks noChangeArrowheads="1"/>
            </p:cNvSpPr>
            <p:nvPr/>
          </p:nvSpPr>
          <p:spPr bwMode="auto">
            <a:xfrm>
              <a:off x="3849687" y="2649537"/>
              <a:ext cx="1358900" cy="5969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9"/>
            <p:cNvSpPr>
              <a:spLocks noChangeArrowheads="1"/>
            </p:cNvSpPr>
            <p:nvPr/>
          </p:nvSpPr>
          <p:spPr bwMode="auto">
            <a:xfrm>
              <a:off x="3892550" y="1600200"/>
              <a:ext cx="12541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400">
                  <a:solidFill>
                    <a:srgbClr val="000000"/>
                  </a:solidFill>
                </a:rPr>
                <a:t>PHASE III</a:t>
              </a:r>
            </a:p>
            <a:p>
              <a:pPr algn="ctr"/>
              <a:r>
                <a:rPr lang="en-US" altLang="en-US" sz="1400">
                  <a:solidFill>
                    <a:srgbClr val="000000"/>
                  </a:solidFill>
                </a:rPr>
                <a:t>Desirable Sites</a:t>
              </a:r>
            </a:p>
          </p:txBody>
        </p:sp>
        <p:sp>
          <p:nvSpPr>
            <p:cNvPr id="8" name="Rectangle 10"/>
            <p:cNvSpPr>
              <a:spLocks noChangeArrowheads="1"/>
            </p:cNvSpPr>
            <p:nvPr/>
          </p:nvSpPr>
          <p:spPr bwMode="auto">
            <a:xfrm>
              <a:off x="3803650" y="2743200"/>
              <a:ext cx="14319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400">
                  <a:solidFill>
                    <a:srgbClr val="000000"/>
                  </a:solidFill>
                </a:rPr>
                <a:t>PHASE IV</a:t>
              </a:r>
            </a:p>
            <a:p>
              <a:pPr algn="ctr"/>
              <a:r>
                <a:rPr lang="en-US" altLang="en-US" sz="1400">
                  <a:solidFill>
                    <a:srgbClr val="000000"/>
                  </a:solidFill>
                </a:rPr>
                <a:t>Location Choices</a:t>
              </a:r>
            </a:p>
          </p:txBody>
        </p:sp>
        <p:sp>
          <p:nvSpPr>
            <p:cNvPr id="9" name="Line 13"/>
            <p:cNvSpPr>
              <a:spLocks noChangeShapeType="1"/>
            </p:cNvSpPr>
            <p:nvPr/>
          </p:nvSpPr>
          <p:spPr bwMode="auto">
            <a:xfrm>
              <a:off x="4529137" y="2211387"/>
              <a:ext cx="0" cy="40640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16"/>
            <p:cNvSpPr>
              <a:spLocks noChangeArrowheads="1"/>
            </p:cNvSpPr>
            <p:nvPr/>
          </p:nvSpPr>
          <p:spPr bwMode="auto">
            <a:xfrm>
              <a:off x="795337" y="2033587"/>
              <a:ext cx="2120900" cy="5207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20"/>
            <p:cNvSpPr>
              <a:spLocks noChangeArrowheads="1"/>
            </p:cNvSpPr>
            <p:nvPr/>
          </p:nvSpPr>
          <p:spPr bwMode="auto">
            <a:xfrm>
              <a:off x="725487" y="2725737"/>
              <a:ext cx="2120900" cy="5207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22"/>
            <p:cNvSpPr>
              <a:spLocks noChangeArrowheads="1"/>
            </p:cNvSpPr>
            <p:nvPr/>
          </p:nvSpPr>
          <p:spPr bwMode="auto">
            <a:xfrm>
              <a:off x="6129337" y="1728787"/>
              <a:ext cx="2120900" cy="5207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26"/>
            <p:cNvSpPr>
              <a:spLocks noChangeArrowheads="1"/>
            </p:cNvSpPr>
            <p:nvPr/>
          </p:nvSpPr>
          <p:spPr bwMode="auto">
            <a:xfrm>
              <a:off x="6135687" y="2725737"/>
              <a:ext cx="2197100" cy="5207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30"/>
            <p:cNvSpPr>
              <a:spLocks noChangeArrowheads="1"/>
            </p:cNvSpPr>
            <p:nvPr/>
          </p:nvSpPr>
          <p:spPr bwMode="auto">
            <a:xfrm>
              <a:off x="795337" y="2109787"/>
              <a:ext cx="1933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a:solidFill>
                    <a:srgbClr val="000000"/>
                  </a:solidFill>
                </a:rPr>
                <a:t>PRODUCTION METHODS</a:t>
              </a:r>
            </a:p>
            <a:p>
              <a:r>
                <a:rPr lang="en-US" altLang="en-US" sz="1200">
                  <a:solidFill>
                    <a:srgbClr val="000000"/>
                  </a:solidFill>
                </a:rPr>
                <a:t>Skill needs, response time</a:t>
              </a:r>
            </a:p>
          </p:txBody>
        </p:sp>
        <p:sp>
          <p:nvSpPr>
            <p:cNvPr id="15" name="Rectangle 31"/>
            <p:cNvSpPr>
              <a:spLocks noChangeArrowheads="1"/>
            </p:cNvSpPr>
            <p:nvPr/>
          </p:nvSpPr>
          <p:spPr bwMode="auto">
            <a:xfrm>
              <a:off x="704850" y="2767012"/>
              <a:ext cx="198755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a:solidFill>
                    <a:srgbClr val="000000"/>
                  </a:solidFill>
                </a:rPr>
                <a:t>FACTOR COSTS</a:t>
              </a:r>
            </a:p>
            <a:p>
              <a:r>
                <a:rPr lang="en-US" altLang="en-US" sz="1200">
                  <a:solidFill>
                    <a:srgbClr val="000000"/>
                  </a:solidFill>
                </a:rPr>
                <a:t>Labor, materials, site specific</a:t>
              </a:r>
            </a:p>
          </p:txBody>
        </p:sp>
        <p:sp>
          <p:nvSpPr>
            <p:cNvPr id="16" name="Line 36"/>
            <p:cNvSpPr>
              <a:spLocks noChangeShapeType="1"/>
            </p:cNvSpPr>
            <p:nvPr/>
          </p:nvSpPr>
          <p:spPr bwMode="auto">
            <a:xfrm flipV="1">
              <a:off x="2928937" y="2109787"/>
              <a:ext cx="889000" cy="15240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37"/>
            <p:cNvSpPr>
              <a:spLocks noChangeShapeType="1"/>
            </p:cNvSpPr>
            <p:nvPr/>
          </p:nvSpPr>
          <p:spPr bwMode="auto">
            <a:xfrm>
              <a:off x="2878137" y="3024187"/>
              <a:ext cx="939800" cy="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Rectangle 46"/>
            <p:cNvSpPr>
              <a:spLocks noChangeArrowheads="1"/>
            </p:cNvSpPr>
            <p:nvPr/>
          </p:nvSpPr>
          <p:spPr bwMode="auto">
            <a:xfrm>
              <a:off x="6434137" y="1804987"/>
              <a:ext cx="152558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200">
                  <a:solidFill>
                    <a:srgbClr val="000000"/>
                  </a:solidFill>
                </a:rPr>
                <a:t>AVAILABLE</a:t>
              </a:r>
            </a:p>
            <a:p>
              <a:pPr algn="ctr"/>
              <a:r>
                <a:rPr lang="en-US" altLang="en-US" sz="1200">
                  <a:solidFill>
                    <a:srgbClr val="000000"/>
                  </a:solidFill>
                </a:rPr>
                <a:t>INFRASTRUCTURE</a:t>
              </a:r>
            </a:p>
          </p:txBody>
        </p:sp>
        <p:sp>
          <p:nvSpPr>
            <p:cNvPr id="19" name="Line 47"/>
            <p:cNvSpPr>
              <a:spLocks noChangeShapeType="1"/>
            </p:cNvSpPr>
            <p:nvPr/>
          </p:nvSpPr>
          <p:spPr bwMode="auto">
            <a:xfrm>
              <a:off x="5240337" y="1906587"/>
              <a:ext cx="889000" cy="50800"/>
            </a:xfrm>
            <a:prstGeom prst="line">
              <a:avLst/>
            </a:prstGeom>
            <a:noFill/>
            <a:ln w="508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Rectangle 48"/>
            <p:cNvSpPr>
              <a:spLocks noChangeArrowheads="1"/>
            </p:cNvSpPr>
            <p:nvPr/>
          </p:nvSpPr>
          <p:spPr bwMode="auto">
            <a:xfrm>
              <a:off x="6129337" y="2798762"/>
              <a:ext cx="22860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a:solidFill>
                    <a:srgbClr val="000000"/>
                  </a:solidFill>
                </a:rPr>
                <a:t>LOGISTICS COSTS</a:t>
              </a:r>
            </a:p>
            <a:p>
              <a:r>
                <a:rPr lang="en-US" altLang="en-US" sz="1200">
                  <a:solidFill>
                    <a:srgbClr val="000000"/>
                  </a:solidFill>
                </a:rPr>
                <a:t>Transport, inventory, coordination</a:t>
              </a:r>
            </a:p>
          </p:txBody>
        </p:sp>
        <p:sp>
          <p:nvSpPr>
            <p:cNvPr id="21" name="Line 49"/>
            <p:cNvSpPr>
              <a:spLocks noChangeShapeType="1"/>
            </p:cNvSpPr>
            <p:nvPr/>
          </p:nvSpPr>
          <p:spPr bwMode="auto">
            <a:xfrm>
              <a:off x="5240337" y="3024187"/>
              <a:ext cx="863600" cy="0"/>
            </a:xfrm>
            <a:prstGeom prst="line">
              <a:avLst/>
            </a:prstGeom>
            <a:noFill/>
            <a:ln w="508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8909752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normAutofit fontScale="90000"/>
          </a:bodyPr>
          <a:lstStyle/>
          <a:p>
            <a:r>
              <a:rPr lang="en-US" dirty="0"/>
              <a:t>Using Online Sales to Sell Books: Amazon</a:t>
            </a:r>
            <a:endParaRPr lang="en-US" dirty="0">
              <a:latin typeface="Arial" charset="0"/>
            </a:endParaRPr>
          </a:p>
        </p:txBody>
      </p:sp>
      <p:sp>
        <p:nvSpPr>
          <p:cNvPr id="35844" name="Rectangle 3"/>
          <p:cNvSpPr>
            <a:spLocks noGrp="1" noChangeArrowheads="1"/>
          </p:cNvSpPr>
          <p:nvPr>
            <p:ph type="body" idx="1"/>
          </p:nvPr>
        </p:nvSpPr>
        <p:spPr>
          <a:xfrm>
            <a:off x="736600" y="1735138"/>
            <a:ext cx="7658100" cy="4708525"/>
          </a:xfrm>
        </p:spPr>
        <p:txBody>
          <a:bodyPr>
            <a:noAutofit/>
          </a:bodyPr>
          <a:lstStyle/>
          <a:p>
            <a:r>
              <a:rPr lang="en-US" b="1" dirty="0" smtClean="0"/>
              <a:t>Impact of online sales on customer service</a:t>
            </a:r>
          </a:p>
          <a:p>
            <a:pPr lvl="1"/>
            <a:r>
              <a:rPr lang="en-US" dirty="0" smtClean="0"/>
              <a:t>Internet </a:t>
            </a:r>
            <a:r>
              <a:rPr lang="en-US" dirty="0"/>
              <a:t>has not shortened supply </a:t>
            </a:r>
            <a:r>
              <a:rPr lang="en-US" dirty="0" smtClean="0"/>
              <a:t>chains</a:t>
            </a:r>
          </a:p>
          <a:p>
            <a:pPr lvl="1"/>
            <a:r>
              <a:rPr lang="en-US" dirty="0" smtClean="0"/>
              <a:t>Increased selection, convenience</a:t>
            </a:r>
          </a:p>
          <a:p>
            <a:r>
              <a:rPr lang="en-US" b="1" dirty="0" smtClean="0"/>
              <a:t>Cost impact of online sales</a:t>
            </a:r>
          </a:p>
          <a:p>
            <a:pPr lvl="1"/>
            <a:r>
              <a:rPr lang="en-US" dirty="0" smtClean="0"/>
              <a:t>Reduced inventory costs</a:t>
            </a:r>
          </a:p>
          <a:p>
            <a:pPr lvl="1"/>
            <a:r>
              <a:rPr lang="en-US" dirty="0" smtClean="0"/>
              <a:t>Lower </a:t>
            </a:r>
            <a:r>
              <a:rPr lang="en-US" dirty="0"/>
              <a:t>facility </a:t>
            </a:r>
            <a:r>
              <a:rPr lang="en-US" dirty="0" smtClean="0"/>
              <a:t>costs</a:t>
            </a:r>
          </a:p>
          <a:p>
            <a:pPr lvl="1"/>
            <a:r>
              <a:rPr lang="en-US" dirty="0" smtClean="0"/>
              <a:t>Higher </a:t>
            </a:r>
            <a:r>
              <a:rPr lang="en-US" dirty="0"/>
              <a:t>total transportation </a:t>
            </a:r>
            <a:r>
              <a:rPr lang="en-US" dirty="0" smtClean="0"/>
              <a:t>costs</a:t>
            </a:r>
          </a:p>
          <a:p>
            <a:pPr lvl="1"/>
            <a:r>
              <a:rPr lang="en-US" dirty="0" smtClean="0"/>
              <a:t>Increase in </a:t>
            </a:r>
            <a:r>
              <a:rPr lang="en-US" dirty="0"/>
              <a:t>information costs</a:t>
            </a:r>
          </a:p>
        </p:txBody>
      </p:sp>
      <p:sp>
        <p:nvSpPr>
          <p:cNvPr id="2" name="Slide Number Placeholder 1"/>
          <p:cNvSpPr>
            <a:spLocks noGrp="1"/>
          </p:cNvSpPr>
          <p:nvPr>
            <p:ph type="sldNum" sz="quarter" idx="10"/>
          </p:nvPr>
        </p:nvSpPr>
        <p:spPr/>
        <p:txBody>
          <a:bodyPr/>
          <a:lstStyle/>
          <a:p>
            <a:fld id="{2B1C837C-E7C8-43BC-9D65-9D3FD9407067}" type="slidenum">
              <a:rPr lang="en-US" altLang="en-US" smtClean="0"/>
              <a:pPr/>
              <a:t>60</a:t>
            </a:fld>
            <a:endParaRPr lang="en-US" altLang="en-US" sz="1400">
              <a:latin typeface="Times New Roman" pitchFamily="18" charset="0"/>
            </a:endParaRPr>
          </a:p>
        </p:txBody>
      </p:sp>
    </p:spTree>
    <p:extLst>
      <p:ext uri="{BB962C8B-B14F-4D97-AF65-F5344CB8AC3E}">
        <p14:creationId xmlns:p14="http://schemas.microsoft.com/office/powerpoint/2010/main" val="17633857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457200" y="274638"/>
            <a:ext cx="8229600" cy="741362"/>
          </a:xfrm>
        </p:spPr>
        <p:txBody>
          <a:bodyPr>
            <a:normAutofit fontScale="90000"/>
          </a:bodyPr>
          <a:lstStyle/>
          <a:p>
            <a:r>
              <a:rPr lang="en-US" dirty="0" smtClean="0"/>
              <a:t>Impact of Online Sales on Performance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13313089"/>
              </p:ext>
            </p:extLst>
          </p:nvPr>
        </p:nvGraphicFramePr>
        <p:xfrm>
          <a:off x="1453535" y="1447800"/>
          <a:ext cx="7086601" cy="4968240"/>
        </p:xfrm>
        <a:graphic>
          <a:graphicData uri="http://schemas.openxmlformats.org/drawingml/2006/table">
            <a:tbl>
              <a:tblPr firstRow="1" bandRow="1">
                <a:tableStyleId>{2D5ABB26-0587-4C30-8999-92F81FD0307C}</a:tableStyleId>
              </a:tblPr>
              <a:tblGrid>
                <a:gridCol w="3619501">
                  <a:extLst>
                    <a:ext uri="{9D8B030D-6E8A-4147-A177-3AD203B41FA5}">
                      <a16:colId xmlns:a16="http://schemas.microsoft.com/office/drawing/2014/main" val="20000"/>
                    </a:ext>
                  </a:extLst>
                </a:gridCol>
                <a:gridCol w="193040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tblGrid>
              <a:tr h="360686">
                <a:tc>
                  <a:txBody>
                    <a:bodyPr/>
                    <a:lstStyle/>
                    <a:p>
                      <a:r>
                        <a:rPr lang="en-US" sz="1600" b="1" kern="1200" dirty="0" smtClean="0">
                          <a:solidFill>
                            <a:schemeClr val="tx1"/>
                          </a:solidFill>
                          <a:latin typeface="+mn-lt"/>
                          <a:ea typeface="+mn-ea"/>
                          <a:cs typeface="+mn-cs"/>
                        </a:rPr>
                        <a:t>Area</a:t>
                      </a:r>
                    </a:p>
                  </a:txBody>
                  <a:tcPr anchor="b">
                    <a:lnB w="28575" cap="flat" cmpd="sng" algn="ctr">
                      <a:solidFill>
                        <a:scrgbClr r="0" g="0" b="0"/>
                      </a:solidFill>
                      <a:prstDash val="solid"/>
                      <a:round/>
                      <a:headEnd type="none" w="med" len="med"/>
                      <a:tailEnd type="none" w="med" len="med"/>
                    </a:lnB>
                  </a:tcPr>
                </a:tc>
                <a:tc>
                  <a:txBody>
                    <a:bodyPr/>
                    <a:lstStyle/>
                    <a:p>
                      <a:r>
                        <a:rPr lang="en-US" sz="1800" b="1" kern="1200" dirty="0" smtClean="0">
                          <a:solidFill>
                            <a:schemeClr val="tx1"/>
                          </a:solidFill>
                          <a:latin typeface="+mn-lt"/>
                          <a:ea typeface="+mn-ea"/>
                          <a:cs typeface="+mn-cs"/>
                        </a:rPr>
                        <a:t>Physical books</a:t>
                      </a:r>
                    </a:p>
                  </a:txBody>
                  <a:tcPr anchor="b">
                    <a:lnB w="28575" cap="flat" cmpd="sng" algn="ctr">
                      <a:solidFill>
                        <a:scrgbClr r="0" g="0" b="0"/>
                      </a:solidFill>
                      <a:prstDash val="solid"/>
                      <a:round/>
                      <a:headEnd type="none" w="med" len="med"/>
                      <a:tailEnd type="none" w="med" len="med"/>
                    </a:lnB>
                  </a:tcPr>
                </a:tc>
                <a:tc>
                  <a:txBody>
                    <a:bodyPr/>
                    <a:lstStyle/>
                    <a:p>
                      <a:pPr algn="ctr"/>
                      <a:r>
                        <a:rPr lang="en-US" sz="1600" b="1" kern="1200" dirty="0" smtClean="0">
                          <a:solidFill>
                            <a:schemeClr val="tx1"/>
                          </a:solidFill>
                          <a:latin typeface="+mn-lt"/>
                          <a:ea typeface="+mn-ea"/>
                          <a:cs typeface="+mn-cs"/>
                        </a:rPr>
                        <a:t>e-books</a:t>
                      </a:r>
                      <a:endParaRPr lang="en-US" sz="1400" b="1" dirty="0"/>
                    </a:p>
                  </a:txBody>
                  <a:tcPr anchor="b">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30629">
                <a:tc>
                  <a:txBody>
                    <a:bodyPr/>
                    <a:lstStyle/>
                    <a:p>
                      <a:r>
                        <a:rPr lang="en-US" sz="1600" kern="1200" dirty="0" smtClean="0">
                          <a:solidFill>
                            <a:schemeClr val="tx1"/>
                          </a:solidFill>
                          <a:latin typeface="+mn-lt"/>
                          <a:ea typeface="+mn-ea"/>
                          <a:cs typeface="+mn-cs"/>
                        </a:rPr>
                        <a:t>Response time </a:t>
                      </a:r>
                      <a:endParaRPr lang="en-US" sz="1600" dirty="0"/>
                    </a:p>
                  </a:txBody>
                  <a:tcP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901700" algn="r"/>
                        </a:tabLst>
                      </a:pPr>
                      <a:r>
                        <a:rPr lang="en-US" sz="1600" dirty="0" smtClean="0"/>
                        <a:t>	–1</a:t>
                      </a:r>
                      <a:endParaRPr lang="en-US" sz="1600" dirty="0"/>
                    </a:p>
                  </a:txBody>
                  <a:tcP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812800" algn="r"/>
                        </a:tabLst>
                      </a:pPr>
                      <a:r>
                        <a:rPr lang="en-US" sz="1600" dirty="0" smtClean="0"/>
                        <a:t>	+1</a:t>
                      </a:r>
                      <a:endParaRPr lang="en-US" sz="1600" dirty="0"/>
                    </a:p>
                  </a:txBody>
                  <a:tcP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30629">
                <a:tc>
                  <a:txBody>
                    <a:bodyPr/>
                    <a:lstStyle/>
                    <a:p>
                      <a:r>
                        <a:rPr lang="en-US" sz="1600" kern="1200" dirty="0" smtClean="0">
                          <a:solidFill>
                            <a:schemeClr val="tx1"/>
                          </a:solidFill>
                          <a:latin typeface="+mn-lt"/>
                          <a:ea typeface="+mn-ea"/>
                          <a:cs typeface="+mn-cs"/>
                        </a:rPr>
                        <a:t>Product variety </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901700" algn="r"/>
                        </a:tabLst>
                      </a:pPr>
                      <a:r>
                        <a:rPr lang="en-US" sz="1600" dirty="0" smtClean="0"/>
                        <a:t>	+2</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812800" algn="r"/>
                        </a:tabLst>
                      </a:pPr>
                      <a:r>
                        <a:rPr lang="en-US" sz="1600" dirty="0" smtClean="0"/>
                        <a:t>	+2</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30629">
                <a:tc>
                  <a:txBody>
                    <a:bodyPr/>
                    <a:lstStyle/>
                    <a:p>
                      <a:r>
                        <a:rPr lang="en-US" sz="1600" kern="1200" dirty="0" smtClean="0">
                          <a:solidFill>
                            <a:schemeClr val="tx1"/>
                          </a:solidFill>
                          <a:latin typeface="+mn-lt"/>
                          <a:ea typeface="+mn-ea"/>
                          <a:cs typeface="+mn-cs"/>
                        </a:rPr>
                        <a:t>Product availability </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901700" algn="r"/>
                        </a:tabLst>
                      </a:pPr>
                      <a:r>
                        <a:rPr lang="en-US" sz="1600" dirty="0" smtClean="0"/>
                        <a:t>	+1</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812800" algn="r"/>
                        </a:tabLst>
                      </a:pPr>
                      <a:r>
                        <a:rPr lang="en-US" sz="1600" dirty="0" smtClean="0"/>
                        <a:t>	+2</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30629">
                <a:tc>
                  <a:txBody>
                    <a:bodyPr/>
                    <a:lstStyle/>
                    <a:p>
                      <a:r>
                        <a:rPr lang="en-US" sz="1600" kern="1200" dirty="0" smtClean="0">
                          <a:solidFill>
                            <a:schemeClr val="tx1"/>
                          </a:solidFill>
                          <a:latin typeface="+mn-lt"/>
                          <a:ea typeface="+mn-ea"/>
                          <a:cs typeface="+mn-cs"/>
                        </a:rPr>
                        <a:t>Customer experience </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901700" algn="r"/>
                        </a:tabLst>
                      </a:pPr>
                      <a:r>
                        <a:rPr lang="en-US" sz="1600" dirty="0" smtClean="0"/>
                        <a:t>	+1</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812800" algn="r"/>
                        </a:tabLst>
                      </a:pPr>
                      <a:r>
                        <a:rPr lang="en-US" sz="1600" dirty="0" smtClean="0"/>
                        <a:t>	+1</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330629">
                <a:tc>
                  <a:txBody>
                    <a:bodyPr/>
                    <a:lstStyle/>
                    <a:p>
                      <a:r>
                        <a:rPr lang="en-US" sz="1600" kern="1200" dirty="0" smtClean="0">
                          <a:solidFill>
                            <a:schemeClr val="tx1"/>
                          </a:solidFill>
                          <a:latin typeface="+mn-lt"/>
                          <a:ea typeface="+mn-ea"/>
                          <a:cs typeface="+mn-cs"/>
                        </a:rPr>
                        <a:t>Time to market </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901700" algn="r"/>
                        </a:tabLst>
                      </a:pPr>
                      <a:r>
                        <a:rPr lang="en-US" sz="1600" dirty="0" smtClean="0"/>
                        <a:t>	+1</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812800" algn="r"/>
                        </a:tabLst>
                      </a:pPr>
                      <a:r>
                        <a:rPr lang="en-US" sz="1600" dirty="0" smtClean="0"/>
                        <a:t>	+2</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33062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Order visibility</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901700" algn="r"/>
                        </a:tabLst>
                      </a:pPr>
                      <a:r>
                        <a:rPr lang="en-US" sz="1600" dirty="0" smtClean="0"/>
                        <a:t>	0</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812800" algn="r"/>
                        </a:tabLst>
                      </a:pPr>
                      <a:r>
                        <a:rPr lang="en-US" sz="1600" dirty="0" smtClean="0"/>
                        <a:t>	0</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330629">
                <a:tc>
                  <a:txBody>
                    <a:bodyPr/>
                    <a:lstStyle/>
                    <a:p>
                      <a:r>
                        <a:rPr lang="en-US" sz="1600" kern="1200" dirty="0" smtClean="0">
                          <a:solidFill>
                            <a:schemeClr val="tx1"/>
                          </a:solidFill>
                          <a:latin typeface="+mn-lt"/>
                          <a:ea typeface="+mn-ea"/>
                          <a:cs typeface="+mn-cs"/>
                        </a:rPr>
                        <a:t>Direct sales </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901700" algn="r"/>
                        </a:tabLst>
                      </a:pPr>
                      <a:r>
                        <a:rPr lang="en-US" sz="1600" dirty="0" smtClean="0"/>
                        <a:t>	0</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812800" algn="r"/>
                        </a:tabLst>
                      </a:pPr>
                      <a:r>
                        <a:rPr lang="en-US" sz="1600" dirty="0" smtClean="0"/>
                        <a:t>	+1</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571087">
                <a:tc>
                  <a:txBody>
                    <a:bodyPr/>
                    <a:lstStyle/>
                    <a:p>
                      <a:r>
                        <a:rPr lang="en-US" sz="1600" kern="1200" dirty="0" smtClean="0">
                          <a:solidFill>
                            <a:schemeClr val="tx1"/>
                          </a:solidFill>
                          <a:latin typeface="+mn-lt"/>
                          <a:ea typeface="+mn-ea"/>
                          <a:cs typeface="+mn-cs"/>
                        </a:rPr>
                        <a:t>Flexible pricing, portfolio, promotions </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901700" algn="r"/>
                        </a:tabLst>
                      </a:pPr>
                      <a:r>
                        <a:rPr lang="en-US" sz="1600" dirty="0" smtClean="0"/>
                        <a:t>	+1</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812800" algn="r"/>
                        </a:tabLst>
                      </a:pPr>
                      <a:r>
                        <a:rPr lang="en-US" sz="1600" dirty="0" smtClean="0"/>
                        <a:t>	+1</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330629">
                <a:tc>
                  <a:txBody>
                    <a:bodyPr/>
                    <a:lstStyle/>
                    <a:p>
                      <a:r>
                        <a:rPr lang="en-US" sz="1600" kern="1200" dirty="0" smtClean="0">
                          <a:solidFill>
                            <a:schemeClr val="tx1"/>
                          </a:solidFill>
                          <a:latin typeface="+mn-lt"/>
                          <a:ea typeface="+mn-ea"/>
                          <a:cs typeface="+mn-cs"/>
                        </a:rPr>
                        <a:t>Efficient funds transfer </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901700" algn="r"/>
                        </a:tabLst>
                      </a:pPr>
                      <a:r>
                        <a:rPr lang="en-US" sz="1600" dirty="0" smtClean="0"/>
                        <a:t>	0</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812800" algn="r"/>
                        </a:tabLst>
                      </a:pPr>
                      <a:r>
                        <a:rPr lang="en-US" sz="1600" dirty="0" smtClean="0"/>
                        <a:t>	0</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r h="330629">
                <a:tc>
                  <a:txBody>
                    <a:bodyPr/>
                    <a:lstStyle/>
                    <a:p>
                      <a:r>
                        <a:rPr lang="en-US" sz="1600" kern="1200" dirty="0" smtClean="0">
                          <a:solidFill>
                            <a:schemeClr val="tx1"/>
                          </a:solidFill>
                          <a:latin typeface="+mn-lt"/>
                          <a:ea typeface="+mn-ea"/>
                          <a:cs typeface="+mn-cs"/>
                        </a:rPr>
                        <a:t>Inventory </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901700" algn="r"/>
                        </a:tabLst>
                      </a:pPr>
                      <a:r>
                        <a:rPr lang="en-US" sz="1600" dirty="0" smtClean="0"/>
                        <a:t>	+1</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812800" algn="r"/>
                        </a:tabLst>
                      </a:pPr>
                      <a:r>
                        <a:rPr lang="en-US" sz="1600" dirty="0" smtClean="0"/>
                        <a:t>	+2</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0"/>
                  </a:ext>
                </a:extLst>
              </a:tr>
              <a:tr h="330629">
                <a:tc>
                  <a:txBody>
                    <a:bodyPr/>
                    <a:lstStyle/>
                    <a:p>
                      <a:r>
                        <a:rPr lang="en-US" sz="1600" kern="1200" dirty="0" smtClean="0">
                          <a:solidFill>
                            <a:schemeClr val="tx1"/>
                          </a:solidFill>
                          <a:latin typeface="+mn-lt"/>
                          <a:ea typeface="+mn-ea"/>
                          <a:cs typeface="+mn-cs"/>
                        </a:rPr>
                        <a:t>Facilities </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901700" algn="r"/>
                        </a:tabLst>
                      </a:pPr>
                      <a:r>
                        <a:rPr lang="en-US" sz="1600" dirty="0" smtClean="0"/>
                        <a:t>	+1</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812800" algn="r"/>
                        </a:tabLst>
                      </a:pPr>
                      <a:r>
                        <a:rPr lang="en-US" sz="1600" dirty="0" smtClean="0"/>
                        <a:t>	+1</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1"/>
                  </a:ext>
                </a:extLst>
              </a:tr>
              <a:tr h="33062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Transportation</a:t>
                      </a:r>
                      <a:endParaRPr lang="en-US" sz="1600" dirty="0" smtClean="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901700" algn="r"/>
                        </a:tabLst>
                      </a:pPr>
                      <a:r>
                        <a:rPr lang="en-US" sz="1600" dirty="0" smtClean="0"/>
                        <a:t>	–2</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812800" algn="r"/>
                        </a:tabLst>
                      </a:pPr>
                      <a:r>
                        <a:rPr lang="en-US" sz="1600" dirty="0" smtClean="0"/>
                        <a:t>	+1</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2"/>
                  </a:ext>
                </a:extLst>
              </a:tr>
              <a:tr h="33062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Information</a:t>
                      </a:r>
                      <a:endParaRPr lang="en-US" sz="1600" dirty="0" smtClean="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tabLst>
                          <a:tab pos="901700" algn="r"/>
                        </a:tabLst>
                      </a:pPr>
                      <a:r>
                        <a:rPr lang="en-US" sz="1600" dirty="0" smtClean="0"/>
                        <a:t>	–1</a:t>
                      </a:r>
                      <a:endParaRPr lang="en-US" sz="16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tabLst>
                          <a:tab pos="812800" algn="r"/>
                        </a:tabLst>
                      </a:pPr>
                      <a:r>
                        <a:rPr lang="en-US" sz="1600" dirty="0" smtClean="0"/>
                        <a:t>	–1</a:t>
                      </a:r>
                      <a:endParaRPr lang="en-US" sz="16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5" name="TextBox 4"/>
          <p:cNvSpPr txBox="1"/>
          <p:nvPr/>
        </p:nvSpPr>
        <p:spPr>
          <a:xfrm>
            <a:off x="152400" y="1676400"/>
            <a:ext cx="1009762" cy="307777"/>
          </a:xfrm>
          <a:prstGeom prst="rect">
            <a:avLst/>
          </a:prstGeom>
          <a:noFill/>
        </p:spPr>
        <p:txBody>
          <a:bodyPr wrap="none" rtlCol="0">
            <a:spAutoFit/>
          </a:bodyPr>
          <a:lstStyle/>
          <a:p>
            <a:r>
              <a:rPr lang="en-US" sz="1400" dirty="0" smtClean="0"/>
              <a:t>TABLE 4-11</a:t>
            </a:r>
            <a:endParaRPr lang="en-US" sz="1400" dirty="0"/>
          </a:p>
        </p:txBody>
      </p:sp>
      <p:sp>
        <p:nvSpPr>
          <p:cNvPr id="2" name="TextBox 1"/>
          <p:cNvSpPr txBox="1"/>
          <p:nvPr/>
        </p:nvSpPr>
        <p:spPr>
          <a:xfrm>
            <a:off x="1453535" y="6416040"/>
            <a:ext cx="6236929" cy="307777"/>
          </a:xfrm>
          <a:prstGeom prst="rect">
            <a:avLst/>
          </a:prstGeom>
          <a:noFill/>
        </p:spPr>
        <p:txBody>
          <a:bodyPr wrap="none" rtlCol="0">
            <a:spAutoFit/>
          </a:bodyPr>
          <a:lstStyle/>
          <a:p>
            <a:r>
              <a:rPr lang="en-US" sz="1400" i="1" dirty="0"/>
              <a:t>Key: </a:t>
            </a:r>
            <a:r>
              <a:rPr lang="en-US" sz="1400" dirty="0"/>
              <a:t>+2 = very positive; +1 = positive; 0 = neutral; −1 = negative; −2 = very negative.</a:t>
            </a:r>
          </a:p>
        </p:txBody>
      </p:sp>
      <p:sp>
        <p:nvSpPr>
          <p:cNvPr id="3" name="Slide Number Placeholder 2"/>
          <p:cNvSpPr>
            <a:spLocks noGrp="1"/>
          </p:cNvSpPr>
          <p:nvPr>
            <p:ph type="sldNum" sz="quarter" idx="10"/>
          </p:nvPr>
        </p:nvSpPr>
        <p:spPr/>
        <p:txBody>
          <a:bodyPr/>
          <a:lstStyle/>
          <a:p>
            <a:fld id="{2B1C837C-E7C8-43BC-9D65-9D3FD9407067}" type="slidenum">
              <a:rPr lang="en-US" altLang="en-US" smtClean="0"/>
              <a:pPr/>
              <a:t>61</a:t>
            </a:fld>
            <a:endParaRPr lang="en-US" altLang="en-US" sz="1400">
              <a:latin typeface="Times New Roman" pitchFamily="18" charset="0"/>
            </a:endParaRPr>
          </a:p>
        </p:txBody>
      </p:sp>
    </p:spTree>
    <p:extLst>
      <p:ext uri="{BB962C8B-B14F-4D97-AF65-F5344CB8AC3E}">
        <p14:creationId xmlns:p14="http://schemas.microsoft.com/office/powerpoint/2010/main" val="28656623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normAutofit fontScale="90000"/>
          </a:bodyPr>
          <a:lstStyle/>
          <a:p>
            <a:r>
              <a:rPr lang="en-US" dirty="0"/>
              <a:t>Using </a:t>
            </a:r>
            <a:r>
              <a:rPr lang="en-US" dirty="0" smtClean="0"/>
              <a:t>the Internet to </a:t>
            </a:r>
            <a:r>
              <a:rPr lang="en-US" dirty="0"/>
              <a:t>Sell Groceries: Peapod</a:t>
            </a:r>
            <a:endParaRPr lang="en-US" dirty="0">
              <a:latin typeface="Arial" charset="0"/>
            </a:endParaRPr>
          </a:p>
        </p:txBody>
      </p:sp>
      <p:sp>
        <p:nvSpPr>
          <p:cNvPr id="35844" name="Rectangle 3"/>
          <p:cNvSpPr>
            <a:spLocks noGrp="1" noChangeArrowheads="1"/>
          </p:cNvSpPr>
          <p:nvPr>
            <p:ph type="body" idx="1"/>
          </p:nvPr>
        </p:nvSpPr>
        <p:spPr>
          <a:xfrm>
            <a:off x="736600" y="1735138"/>
            <a:ext cx="7658100" cy="4818062"/>
          </a:xfrm>
        </p:spPr>
        <p:txBody>
          <a:bodyPr>
            <a:noAutofit/>
          </a:bodyPr>
          <a:lstStyle/>
          <a:p>
            <a:r>
              <a:rPr lang="en-US" b="1" dirty="0" smtClean="0"/>
              <a:t>Impact of online sales on customer service</a:t>
            </a:r>
          </a:p>
          <a:p>
            <a:pPr lvl="1"/>
            <a:r>
              <a:rPr lang="en-US" dirty="0"/>
              <a:t>S</a:t>
            </a:r>
            <a:r>
              <a:rPr lang="en-US" dirty="0" smtClean="0"/>
              <a:t>ell </a:t>
            </a:r>
            <a:r>
              <a:rPr lang="en-US" dirty="0"/>
              <a:t>convenience and the time </a:t>
            </a:r>
            <a:r>
              <a:rPr lang="en-US" dirty="0" smtClean="0"/>
              <a:t>savings</a:t>
            </a:r>
          </a:p>
          <a:p>
            <a:pPr lvl="1"/>
            <a:r>
              <a:rPr lang="en-US" dirty="0"/>
              <a:t>O</a:t>
            </a:r>
            <a:r>
              <a:rPr lang="en-US" dirty="0" smtClean="0"/>
              <a:t>ffers </a:t>
            </a:r>
            <a:r>
              <a:rPr lang="en-US" dirty="0"/>
              <a:t>less variety</a:t>
            </a:r>
            <a:endParaRPr lang="en-US" dirty="0" smtClean="0"/>
          </a:p>
          <a:p>
            <a:pPr lvl="1"/>
            <a:r>
              <a:rPr lang="en-US" dirty="0"/>
              <a:t>C</a:t>
            </a:r>
            <a:r>
              <a:rPr lang="en-US" dirty="0" smtClean="0"/>
              <a:t>reating </a:t>
            </a:r>
            <a:r>
              <a:rPr lang="en-US" dirty="0"/>
              <a:t>a personalized shopping experience </a:t>
            </a:r>
            <a:r>
              <a:rPr lang="en-US" dirty="0" smtClean="0"/>
              <a:t>and customized </a:t>
            </a:r>
            <a:r>
              <a:rPr lang="en-US" dirty="0"/>
              <a:t>advertising and </a:t>
            </a:r>
            <a:r>
              <a:rPr lang="en-US" dirty="0" smtClean="0"/>
              <a:t>promotions</a:t>
            </a:r>
          </a:p>
          <a:p>
            <a:pPr lvl="0">
              <a:buClr>
                <a:srgbClr val="FF00FF"/>
              </a:buClr>
            </a:pPr>
            <a:r>
              <a:rPr lang="en-US" b="1" dirty="0">
                <a:solidFill>
                  <a:srgbClr val="000000"/>
                </a:solidFill>
              </a:rPr>
              <a:t>Impact of online sales on cost</a:t>
            </a:r>
          </a:p>
          <a:p>
            <a:pPr lvl="1">
              <a:buClr>
                <a:srgbClr val="000000"/>
              </a:buClr>
            </a:pPr>
            <a:r>
              <a:rPr lang="en-US" dirty="0">
                <a:solidFill>
                  <a:srgbClr val="000000"/>
                </a:solidFill>
              </a:rPr>
              <a:t>Reduced inventory costs</a:t>
            </a:r>
          </a:p>
          <a:p>
            <a:pPr lvl="1">
              <a:buClr>
                <a:srgbClr val="000000"/>
              </a:buClr>
            </a:pPr>
            <a:r>
              <a:rPr lang="en-US" dirty="0">
                <a:solidFill>
                  <a:srgbClr val="000000"/>
                </a:solidFill>
              </a:rPr>
              <a:t>Higher facility costs due to picking operation</a:t>
            </a:r>
          </a:p>
          <a:p>
            <a:pPr lvl="1">
              <a:buClr>
                <a:srgbClr val="000000"/>
              </a:buClr>
            </a:pPr>
            <a:r>
              <a:rPr lang="en-US" dirty="0">
                <a:solidFill>
                  <a:srgbClr val="000000"/>
                </a:solidFill>
              </a:rPr>
              <a:t>Significantly higher total transportation costs</a:t>
            </a:r>
          </a:p>
          <a:p>
            <a:pPr lvl="1">
              <a:buClr>
                <a:srgbClr val="000000"/>
              </a:buClr>
            </a:pPr>
            <a:r>
              <a:rPr lang="en-US" dirty="0">
                <a:solidFill>
                  <a:srgbClr val="000000"/>
                </a:solidFill>
              </a:rPr>
              <a:t>Increase in information </a:t>
            </a:r>
            <a:r>
              <a:rPr lang="en-US" dirty="0" smtClean="0">
                <a:solidFill>
                  <a:srgbClr val="000000"/>
                </a:solidFill>
              </a:rPr>
              <a:t>costs</a:t>
            </a:r>
            <a:endParaRPr lang="en-US" dirty="0">
              <a:solidFill>
                <a:srgbClr val="000000"/>
              </a:solidFill>
            </a:endParaRPr>
          </a:p>
        </p:txBody>
      </p:sp>
      <p:sp>
        <p:nvSpPr>
          <p:cNvPr id="2" name="Slide Number Placeholder 1"/>
          <p:cNvSpPr>
            <a:spLocks noGrp="1"/>
          </p:cNvSpPr>
          <p:nvPr>
            <p:ph type="sldNum" sz="quarter" idx="10"/>
          </p:nvPr>
        </p:nvSpPr>
        <p:spPr/>
        <p:txBody>
          <a:bodyPr/>
          <a:lstStyle/>
          <a:p>
            <a:fld id="{2B1C837C-E7C8-43BC-9D65-9D3FD9407067}" type="slidenum">
              <a:rPr lang="en-US" altLang="en-US" smtClean="0"/>
              <a:pPr/>
              <a:t>62</a:t>
            </a:fld>
            <a:endParaRPr lang="en-US" altLang="en-US" sz="1400">
              <a:latin typeface="Times New Roman" pitchFamily="18" charset="0"/>
            </a:endParaRPr>
          </a:p>
        </p:txBody>
      </p:sp>
    </p:spTree>
    <p:extLst>
      <p:ext uri="{BB962C8B-B14F-4D97-AF65-F5344CB8AC3E}">
        <p14:creationId xmlns:p14="http://schemas.microsoft.com/office/powerpoint/2010/main" val="359570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457200" y="274638"/>
            <a:ext cx="8229600" cy="826026"/>
          </a:xfrm>
        </p:spPr>
        <p:txBody>
          <a:bodyPr>
            <a:normAutofit fontScale="90000"/>
          </a:bodyPr>
          <a:lstStyle/>
          <a:p>
            <a:r>
              <a:rPr lang="en-US" dirty="0" smtClean="0"/>
              <a:t>Impact of Online Sales on Performance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07916306"/>
              </p:ext>
            </p:extLst>
          </p:nvPr>
        </p:nvGraphicFramePr>
        <p:xfrm>
          <a:off x="1816099" y="1434455"/>
          <a:ext cx="5511801" cy="4693920"/>
        </p:xfrm>
        <a:graphic>
          <a:graphicData uri="http://schemas.openxmlformats.org/drawingml/2006/table">
            <a:tbl>
              <a:tblPr firstRow="1" bandRow="1">
                <a:tableStyleId>{2D5ABB26-0587-4C30-8999-92F81FD0307C}</a:tableStyleId>
              </a:tblPr>
              <a:tblGrid>
                <a:gridCol w="3726841">
                  <a:extLst>
                    <a:ext uri="{9D8B030D-6E8A-4147-A177-3AD203B41FA5}">
                      <a16:colId xmlns:a16="http://schemas.microsoft.com/office/drawing/2014/main" val="20000"/>
                    </a:ext>
                  </a:extLst>
                </a:gridCol>
                <a:gridCol w="1784960">
                  <a:extLst>
                    <a:ext uri="{9D8B030D-6E8A-4147-A177-3AD203B41FA5}">
                      <a16:colId xmlns:a16="http://schemas.microsoft.com/office/drawing/2014/main" val="20001"/>
                    </a:ext>
                  </a:extLst>
                </a:gridCol>
              </a:tblGrid>
              <a:tr h="332619">
                <a:tc>
                  <a:txBody>
                    <a:bodyPr/>
                    <a:lstStyle/>
                    <a:p>
                      <a:r>
                        <a:rPr lang="en-US" sz="1600" b="1" kern="1200" dirty="0" smtClean="0">
                          <a:solidFill>
                            <a:schemeClr val="tx1"/>
                          </a:solidFill>
                          <a:latin typeface="+mn-lt"/>
                          <a:ea typeface="+mn-ea"/>
                          <a:cs typeface="+mn-cs"/>
                        </a:rPr>
                        <a:t>Area</a:t>
                      </a:r>
                    </a:p>
                  </a:txBody>
                  <a:tcPr anchor="b">
                    <a:lnB w="28575" cap="flat" cmpd="sng" algn="ctr">
                      <a:solidFill>
                        <a:scrgbClr r="0" g="0" b="0"/>
                      </a:solidFill>
                      <a:prstDash val="solid"/>
                      <a:round/>
                      <a:headEnd type="none" w="med" len="med"/>
                      <a:tailEnd type="none" w="med" len="med"/>
                    </a:lnB>
                  </a:tcPr>
                </a:tc>
                <a:tc>
                  <a:txBody>
                    <a:bodyPr/>
                    <a:lstStyle/>
                    <a:p>
                      <a:pPr algn="ctr"/>
                      <a:r>
                        <a:rPr lang="en-US" sz="1600" b="1" dirty="0" smtClean="0"/>
                        <a:t>Impact</a:t>
                      </a:r>
                      <a:endParaRPr lang="en-US" sz="1600" b="1" dirty="0"/>
                    </a:p>
                  </a:txBody>
                  <a:tcPr anchor="b">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32619">
                <a:tc>
                  <a:txBody>
                    <a:bodyPr/>
                    <a:lstStyle/>
                    <a:p>
                      <a:r>
                        <a:rPr lang="en-US" sz="1600" kern="1200" dirty="0" smtClean="0">
                          <a:solidFill>
                            <a:schemeClr val="tx1"/>
                          </a:solidFill>
                          <a:latin typeface="+mn-lt"/>
                          <a:ea typeface="+mn-ea"/>
                          <a:cs typeface="+mn-cs"/>
                        </a:rPr>
                        <a:t>Response time </a:t>
                      </a:r>
                      <a:endParaRPr lang="en-US" sz="1600" dirty="0"/>
                    </a:p>
                  </a:txBody>
                  <a:tcP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901700" algn="r"/>
                        </a:tabLst>
                      </a:pPr>
                      <a:r>
                        <a:rPr lang="en-US" sz="1600" dirty="0" smtClean="0"/>
                        <a:t>	–1</a:t>
                      </a:r>
                      <a:endParaRPr lang="en-US" sz="1600" dirty="0"/>
                    </a:p>
                  </a:txBody>
                  <a:tcP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32619">
                <a:tc>
                  <a:txBody>
                    <a:bodyPr/>
                    <a:lstStyle/>
                    <a:p>
                      <a:r>
                        <a:rPr lang="en-US" sz="1600" kern="1200" dirty="0" smtClean="0">
                          <a:solidFill>
                            <a:schemeClr val="tx1"/>
                          </a:solidFill>
                          <a:latin typeface="+mn-lt"/>
                          <a:ea typeface="+mn-ea"/>
                          <a:cs typeface="+mn-cs"/>
                        </a:rPr>
                        <a:t>Product variety </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901700" algn="r"/>
                        </a:tabLst>
                      </a:pPr>
                      <a:r>
                        <a:rPr lang="en-US" sz="1600" dirty="0" smtClean="0"/>
                        <a:t>	0</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32619">
                <a:tc>
                  <a:txBody>
                    <a:bodyPr/>
                    <a:lstStyle/>
                    <a:p>
                      <a:r>
                        <a:rPr lang="en-US" sz="1600" kern="1200" dirty="0" smtClean="0">
                          <a:solidFill>
                            <a:schemeClr val="tx1"/>
                          </a:solidFill>
                          <a:latin typeface="+mn-lt"/>
                          <a:ea typeface="+mn-ea"/>
                          <a:cs typeface="+mn-cs"/>
                        </a:rPr>
                        <a:t>Product availability </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901700" algn="r"/>
                        </a:tabLst>
                      </a:pPr>
                      <a:r>
                        <a:rPr lang="en-US" sz="1600" dirty="0" smtClean="0"/>
                        <a:t>	0</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32619">
                <a:tc>
                  <a:txBody>
                    <a:bodyPr/>
                    <a:lstStyle/>
                    <a:p>
                      <a:r>
                        <a:rPr lang="en-US" sz="1600" kern="1200" dirty="0" smtClean="0">
                          <a:solidFill>
                            <a:schemeClr val="tx1"/>
                          </a:solidFill>
                          <a:latin typeface="+mn-lt"/>
                          <a:ea typeface="+mn-ea"/>
                          <a:cs typeface="+mn-cs"/>
                        </a:rPr>
                        <a:t>Customer experience </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901700" algn="r"/>
                        </a:tabLst>
                      </a:pPr>
                      <a:r>
                        <a:rPr lang="en-US" sz="1600" dirty="0" smtClean="0"/>
                        <a:t>	+1</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332619">
                <a:tc>
                  <a:txBody>
                    <a:bodyPr/>
                    <a:lstStyle/>
                    <a:p>
                      <a:r>
                        <a:rPr lang="en-US" sz="1600" kern="1200" dirty="0" smtClean="0">
                          <a:solidFill>
                            <a:schemeClr val="tx1"/>
                          </a:solidFill>
                          <a:latin typeface="+mn-lt"/>
                          <a:ea typeface="+mn-ea"/>
                          <a:cs typeface="+mn-cs"/>
                        </a:rPr>
                        <a:t>Time to market </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901700" algn="r"/>
                        </a:tabLst>
                      </a:pPr>
                      <a:r>
                        <a:rPr lang="en-US" sz="1600" dirty="0" smtClean="0"/>
                        <a:t>	0</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33261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Order visibility</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901700" algn="r"/>
                        </a:tabLst>
                      </a:pPr>
                      <a:r>
                        <a:rPr lang="en-US" sz="1600" dirty="0" smtClean="0"/>
                        <a:t>	–1</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332619">
                <a:tc>
                  <a:txBody>
                    <a:bodyPr/>
                    <a:lstStyle/>
                    <a:p>
                      <a:r>
                        <a:rPr lang="en-US" sz="1600" kern="1200" dirty="0" smtClean="0">
                          <a:solidFill>
                            <a:schemeClr val="tx1"/>
                          </a:solidFill>
                          <a:latin typeface="+mn-lt"/>
                          <a:ea typeface="+mn-ea"/>
                          <a:cs typeface="+mn-cs"/>
                        </a:rPr>
                        <a:t>Direct sales </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901700" algn="r"/>
                        </a:tabLst>
                      </a:pPr>
                      <a:r>
                        <a:rPr lang="en-US" sz="1600" dirty="0" smtClean="0"/>
                        <a:t>	0</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332619">
                <a:tc>
                  <a:txBody>
                    <a:bodyPr/>
                    <a:lstStyle/>
                    <a:p>
                      <a:r>
                        <a:rPr lang="en-US" sz="1600" kern="1200" dirty="0" smtClean="0">
                          <a:solidFill>
                            <a:schemeClr val="tx1"/>
                          </a:solidFill>
                          <a:latin typeface="+mn-lt"/>
                          <a:ea typeface="+mn-ea"/>
                          <a:cs typeface="+mn-cs"/>
                        </a:rPr>
                        <a:t>Flexible pricing, portfolio, promotions </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901700" algn="r"/>
                        </a:tabLst>
                      </a:pPr>
                      <a:r>
                        <a:rPr lang="en-US" sz="1600" dirty="0" smtClean="0"/>
                        <a:t>	+1</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332619">
                <a:tc>
                  <a:txBody>
                    <a:bodyPr/>
                    <a:lstStyle/>
                    <a:p>
                      <a:r>
                        <a:rPr lang="en-US" sz="1600" kern="1200" dirty="0" smtClean="0">
                          <a:solidFill>
                            <a:schemeClr val="tx1"/>
                          </a:solidFill>
                          <a:latin typeface="+mn-lt"/>
                          <a:ea typeface="+mn-ea"/>
                          <a:cs typeface="+mn-cs"/>
                        </a:rPr>
                        <a:t>Efficient funds transfer </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901700" algn="r"/>
                        </a:tabLst>
                      </a:pPr>
                      <a:r>
                        <a:rPr lang="en-US" sz="1600" dirty="0" smtClean="0"/>
                        <a:t>	0</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r h="332619">
                <a:tc>
                  <a:txBody>
                    <a:bodyPr/>
                    <a:lstStyle/>
                    <a:p>
                      <a:r>
                        <a:rPr lang="en-US" sz="1600" kern="1200" dirty="0" smtClean="0">
                          <a:solidFill>
                            <a:schemeClr val="tx1"/>
                          </a:solidFill>
                          <a:latin typeface="+mn-lt"/>
                          <a:ea typeface="+mn-ea"/>
                          <a:cs typeface="+mn-cs"/>
                        </a:rPr>
                        <a:t>Inventory </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901700" algn="r"/>
                        </a:tabLst>
                      </a:pPr>
                      <a:r>
                        <a:rPr lang="en-US" sz="1600" dirty="0" smtClean="0"/>
                        <a:t>	0</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0"/>
                  </a:ext>
                </a:extLst>
              </a:tr>
              <a:tr h="332619">
                <a:tc>
                  <a:txBody>
                    <a:bodyPr/>
                    <a:lstStyle/>
                    <a:p>
                      <a:r>
                        <a:rPr lang="en-US" sz="1600" kern="1200" dirty="0" smtClean="0">
                          <a:solidFill>
                            <a:schemeClr val="tx1"/>
                          </a:solidFill>
                          <a:latin typeface="+mn-lt"/>
                          <a:ea typeface="+mn-ea"/>
                          <a:cs typeface="+mn-cs"/>
                        </a:rPr>
                        <a:t>Facilities </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901700" algn="r"/>
                        </a:tabLst>
                      </a:pPr>
                      <a:r>
                        <a:rPr lang="en-US" sz="1600" dirty="0" smtClean="0"/>
                        <a:t>	–1</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1"/>
                  </a:ext>
                </a:extLst>
              </a:tr>
              <a:tr h="33261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Transportation</a:t>
                      </a:r>
                      <a:endParaRPr lang="en-US" sz="1600" dirty="0" smtClean="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901700" algn="r"/>
                        </a:tabLst>
                      </a:pPr>
                      <a:r>
                        <a:rPr lang="en-US" sz="1600" dirty="0" smtClean="0"/>
                        <a:t>	–2</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2"/>
                  </a:ext>
                </a:extLst>
              </a:tr>
              <a:tr h="33261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Information</a:t>
                      </a:r>
                      <a:endParaRPr lang="en-US" sz="1600" dirty="0" smtClean="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tabLst>
                          <a:tab pos="901700" algn="r"/>
                        </a:tabLst>
                      </a:pPr>
                      <a:r>
                        <a:rPr lang="en-US" sz="1600" dirty="0" smtClean="0"/>
                        <a:t>	–1</a:t>
                      </a:r>
                      <a:endParaRPr lang="en-US" sz="16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5" name="TextBox 4"/>
          <p:cNvSpPr txBox="1"/>
          <p:nvPr/>
        </p:nvSpPr>
        <p:spPr>
          <a:xfrm>
            <a:off x="457200" y="1600200"/>
            <a:ext cx="1023087" cy="307777"/>
          </a:xfrm>
          <a:prstGeom prst="rect">
            <a:avLst/>
          </a:prstGeom>
          <a:noFill/>
        </p:spPr>
        <p:txBody>
          <a:bodyPr wrap="none" rtlCol="0">
            <a:spAutoFit/>
          </a:bodyPr>
          <a:lstStyle/>
          <a:p>
            <a:r>
              <a:rPr lang="en-US" sz="1400" dirty="0" smtClean="0"/>
              <a:t>TABLE 4-12</a:t>
            </a:r>
            <a:endParaRPr lang="en-US" sz="1400" dirty="0"/>
          </a:p>
        </p:txBody>
      </p:sp>
      <p:sp>
        <p:nvSpPr>
          <p:cNvPr id="2" name="TextBox 1"/>
          <p:cNvSpPr txBox="1"/>
          <p:nvPr/>
        </p:nvSpPr>
        <p:spPr>
          <a:xfrm>
            <a:off x="1600200" y="6323111"/>
            <a:ext cx="6236929" cy="307777"/>
          </a:xfrm>
          <a:prstGeom prst="rect">
            <a:avLst/>
          </a:prstGeom>
          <a:noFill/>
        </p:spPr>
        <p:txBody>
          <a:bodyPr wrap="none" rtlCol="0">
            <a:spAutoFit/>
          </a:bodyPr>
          <a:lstStyle/>
          <a:p>
            <a:r>
              <a:rPr lang="en-US" sz="1400" i="1" dirty="0"/>
              <a:t>Key: </a:t>
            </a:r>
            <a:r>
              <a:rPr lang="en-US" sz="1400" dirty="0"/>
              <a:t>+2 = very positive; +1 = positive; 0 = neutral; −1 = negative; −2 = very negative.</a:t>
            </a:r>
          </a:p>
        </p:txBody>
      </p:sp>
      <p:sp>
        <p:nvSpPr>
          <p:cNvPr id="3" name="Slide Number Placeholder 2"/>
          <p:cNvSpPr>
            <a:spLocks noGrp="1"/>
          </p:cNvSpPr>
          <p:nvPr>
            <p:ph type="sldNum" sz="quarter" idx="10"/>
          </p:nvPr>
        </p:nvSpPr>
        <p:spPr/>
        <p:txBody>
          <a:bodyPr/>
          <a:lstStyle/>
          <a:p>
            <a:fld id="{2B1C837C-E7C8-43BC-9D65-9D3FD9407067}" type="slidenum">
              <a:rPr lang="en-US" altLang="en-US" smtClean="0"/>
              <a:pPr/>
              <a:t>63</a:t>
            </a:fld>
            <a:endParaRPr lang="en-US" altLang="en-US" sz="1400">
              <a:latin typeface="Times New Roman" pitchFamily="18" charset="0"/>
            </a:endParaRPr>
          </a:p>
        </p:txBody>
      </p:sp>
    </p:spTree>
    <p:extLst>
      <p:ext uri="{BB962C8B-B14F-4D97-AF65-F5344CB8AC3E}">
        <p14:creationId xmlns:p14="http://schemas.microsoft.com/office/powerpoint/2010/main" val="35647119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normAutofit fontScale="90000"/>
          </a:bodyPr>
          <a:lstStyle/>
          <a:p>
            <a:r>
              <a:rPr lang="en-US" dirty="0"/>
              <a:t>Using Internet to Sell Groceries: Peapod</a:t>
            </a:r>
            <a:endParaRPr lang="en-US" dirty="0">
              <a:latin typeface="Arial" charset="0"/>
            </a:endParaRPr>
          </a:p>
        </p:txBody>
      </p:sp>
      <p:sp>
        <p:nvSpPr>
          <p:cNvPr id="35844" name="Rectangle 3"/>
          <p:cNvSpPr>
            <a:spLocks noGrp="1" noChangeArrowheads="1"/>
          </p:cNvSpPr>
          <p:nvPr>
            <p:ph type="body" idx="1"/>
          </p:nvPr>
        </p:nvSpPr>
        <p:spPr>
          <a:xfrm>
            <a:off x="736600" y="1735138"/>
            <a:ext cx="7658100" cy="4708525"/>
          </a:xfrm>
        </p:spPr>
        <p:txBody>
          <a:bodyPr>
            <a:noAutofit/>
          </a:bodyPr>
          <a:lstStyle/>
          <a:p>
            <a:r>
              <a:rPr lang="en-US" b="1" dirty="0" smtClean="0"/>
              <a:t>A tailored supply chain for groceries</a:t>
            </a:r>
          </a:p>
          <a:p>
            <a:pPr lvl="1"/>
            <a:r>
              <a:rPr lang="en-US" dirty="0" smtClean="0"/>
              <a:t>Complement </a:t>
            </a:r>
            <a:r>
              <a:rPr lang="en-US" dirty="0"/>
              <a:t>the strengths of their existing </a:t>
            </a:r>
            <a:r>
              <a:rPr lang="en-US" dirty="0" smtClean="0"/>
              <a:t>network</a:t>
            </a:r>
          </a:p>
          <a:p>
            <a:pPr lvl="1"/>
            <a:r>
              <a:rPr lang="en-US" dirty="0"/>
              <a:t>O</a:t>
            </a:r>
            <a:r>
              <a:rPr lang="en-US" dirty="0" smtClean="0"/>
              <a:t>ffer </a:t>
            </a:r>
            <a:r>
              <a:rPr lang="en-US" dirty="0"/>
              <a:t>an entire array of services at differing prices based on the amount of work the customer </a:t>
            </a:r>
            <a:r>
              <a:rPr lang="en-US" dirty="0" smtClean="0"/>
              <a:t>does</a:t>
            </a:r>
          </a:p>
        </p:txBody>
      </p:sp>
      <p:sp>
        <p:nvSpPr>
          <p:cNvPr id="2" name="Slide Number Placeholder 1"/>
          <p:cNvSpPr>
            <a:spLocks noGrp="1"/>
          </p:cNvSpPr>
          <p:nvPr>
            <p:ph type="sldNum" sz="quarter" idx="10"/>
          </p:nvPr>
        </p:nvSpPr>
        <p:spPr/>
        <p:txBody>
          <a:bodyPr/>
          <a:lstStyle/>
          <a:p>
            <a:fld id="{2B1C837C-E7C8-43BC-9D65-9D3FD9407067}" type="slidenum">
              <a:rPr lang="en-US" altLang="en-US" smtClean="0"/>
              <a:pPr/>
              <a:t>64</a:t>
            </a:fld>
            <a:endParaRPr lang="en-US" altLang="en-US" sz="1400">
              <a:latin typeface="Times New Roman" pitchFamily="18" charset="0"/>
            </a:endParaRPr>
          </a:p>
        </p:txBody>
      </p:sp>
    </p:spTree>
    <p:extLst>
      <p:ext uri="{BB962C8B-B14F-4D97-AF65-F5344CB8AC3E}">
        <p14:creationId xmlns:p14="http://schemas.microsoft.com/office/powerpoint/2010/main" val="410200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normAutofit fontScale="90000"/>
          </a:bodyPr>
          <a:lstStyle/>
          <a:p>
            <a:r>
              <a:rPr lang="en-US" dirty="0"/>
              <a:t>Using </a:t>
            </a:r>
            <a:r>
              <a:rPr lang="en-US" dirty="0" smtClean="0"/>
              <a:t>the Internet to </a:t>
            </a:r>
            <a:r>
              <a:rPr lang="en-US" dirty="0"/>
              <a:t>Rent Movies: Netflix</a:t>
            </a:r>
            <a:endParaRPr lang="en-US" dirty="0">
              <a:latin typeface="Arial" charset="0"/>
            </a:endParaRPr>
          </a:p>
        </p:txBody>
      </p:sp>
      <p:sp>
        <p:nvSpPr>
          <p:cNvPr id="35844" name="Rectangle 3"/>
          <p:cNvSpPr>
            <a:spLocks noGrp="1" noChangeArrowheads="1"/>
          </p:cNvSpPr>
          <p:nvPr>
            <p:ph type="body" idx="1"/>
          </p:nvPr>
        </p:nvSpPr>
        <p:spPr>
          <a:xfrm>
            <a:off x="533400" y="1447800"/>
            <a:ext cx="8153400" cy="5257800"/>
          </a:xfrm>
        </p:spPr>
        <p:txBody>
          <a:bodyPr>
            <a:noAutofit/>
          </a:bodyPr>
          <a:lstStyle/>
          <a:p>
            <a:r>
              <a:rPr lang="en-US" b="1" dirty="0" smtClean="0"/>
              <a:t>Impact of online sales on customer service</a:t>
            </a:r>
          </a:p>
          <a:p>
            <a:pPr lvl="1"/>
            <a:r>
              <a:rPr lang="en-US" dirty="0"/>
              <a:t>S</a:t>
            </a:r>
            <a:r>
              <a:rPr lang="en-US" dirty="0" smtClean="0"/>
              <a:t>taggering </a:t>
            </a:r>
            <a:r>
              <a:rPr lang="en-US" dirty="0"/>
              <a:t>selection and an excellent recommendation </a:t>
            </a:r>
            <a:r>
              <a:rPr lang="en-US" dirty="0" smtClean="0"/>
              <a:t>engine</a:t>
            </a:r>
          </a:p>
          <a:p>
            <a:pPr lvl="1"/>
            <a:r>
              <a:rPr lang="en-US" dirty="0"/>
              <a:t>V</a:t>
            </a:r>
            <a:r>
              <a:rPr lang="en-US" dirty="0" smtClean="0"/>
              <a:t>ideo </a:t>
            </a:r>
            <a:r>
              <a:rPr lang="en-US" dirty="0"/>
              <a:t>streaming through a variety of </a:t>
            </a:r>
            <a:r>
              <a:rPr lang="en-US" dirty="0" smtClean="0"/>
              <a:t>devices</a:t>
            </a:r>
          </a:p>
          <a:p>
            <a:pPr lvl="1"/>
            <a:r>
              <a:rPr lang="en-US" dirty="0"/>
              <a:t>C</a:t>
            </a:r>
            <a:r>
              <a:rPr lang="en-US" dirty="0" smtClean="0"/>
              <a:t>ustomers </a:t>
            </a:r>
            <a:r>
              <a:rPr lang="en-US" dirty="0"/>
              <a:t>received their DVDs within 24 hours of being </a:t>
            </a:r>
            <a:r>
              <a:rPr lang="en-US" dirty="0" smtClean="0"/>
              <a:t>shipped</a:t>
            </a:r>
          </a:p>
          <a:p>
            <a:r>
              <a:rPr lang="en-US" b="1" dirty="0"/>
              <a:t>Impact of online sales on cost</a:t>
            </a:r>
          </a:p>
          <a:p>
            <a:pPr lvl="1"/>
            <a:r>
              <a:rPr lang="en-US" dirty="0"/>
              <a:t>Reduced inventory costs</a:t>
            </a:r>
          </a:p>
          <a:p>
            <a:pPr lvl="1"/>
            <a:r>
              <a:rPr lang="en-US" dirty="0"/>
              <a:t>Lower facility costs</a:t>
            </a:r>
          </a:p>
          <a:p>
            <a:pPr lvl="1"/>
            <a:r>
              <a:rPr lang="en-US" dirty="0"/>
              <a:t>Considerably higher total transportation costs, increased streaming will reduce transportation costs</a:t>
            </a:r>
          </a:p>
          <a:p>
            <a:pPr lvl="1"/>
            <a:r>
              <a:rPr lang="en-US" dirty="0"/>
              <a:t>Increase in information </a:t>
            </a:r>
            <a:r>
              <a:rPr lang="en-US" dirty="0" smtClean="0"/>
              <a:t>costs</a:t>
            </a:r>
            <a:endParaRPr lang="en-US" dirty="0"/>
          </a:p>
        </p:txBody>
      </p:sp>
      <p:sp>
        <p:nvSpPr>
          <p:cNvPr id="2" name="Slide Number Placeholder 1"/>
          <p:cNvSpPr>
            <a:spLocks noGrp="1"/>
          </p:cNvSpPr>
          <p:nvPr>
            <p:ph type="sldNum" sz="quarter" idx="10"/>
          </p:nvPr>
        </p:nvSpPr>
        <p:spPr/>
        <p:txBody>
          <a:bodyPr/>
          <a:lstStyle/>
          <a:p>
            <a:fld id="{2B1C837C-E7C8-43BC-9D65-9D3FD9407067}" type="slidenum">
              <a:rPr lang="en-US" altLang="en-US" smtClean="0"/>
              <a:pPr/>
              <a:t>65</a:t>
            </a:fld>
            <a:endParaRPr lang="en-US" altLang="en-US" sz="1400">
              <a:latin typeface="Times New Roman" pitchFamily="18" charset="0"/>
            </a:endParaRPr>
          </a:p>
        </p:txBody>
      </p:sp>
    </p:spTree>
    <p:extLst>
      <p:ext uri="{BB962C8B-B14F-4D97-AF65-F5344CB8AC3E}">
        <p14:creationId xmlns:p14="http://schemas.microsoft.com/office/powerpoint/2010/main" val="20207568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457200" y="274638"/>
            <a:ext cx="8229600" cy="555095"/>
          </a:xfrm>
        </p:spPr>
        <p:txBody>
          <a:bodyPr>
            <a:normAutofit/>
          </a:bodyPr>
          <a:lstStyle/>
          <a:p>
            <a:r>
              <a:rPr lang="en-US" sz="2800" dirty="0" smtClean="0"/>
              <a:t>Impact of Online Sales on Performance</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2808263116"/>
              </p:ext>
            </p:extLst>
          </p:nvPr>
        </p:nvGraphicFramePr>
        <p:xfrm>
          <a:off x="1573050" y="882008"/>
          <a:ext cx="5301882" cy="5425440"/>
        </p:xfrm>
        <a:graphic>
          <a:graphicData uri="http://schemas.openxmlformats.org/drawingml/2006/table">
            <a:tbl>
              <a:tblPr firstRow="1" bandRow="1">
                <a:tableStyleId>{2D5ABB26-0587-4C30-8999-92F81FD0307C}</a:tableStyleId>
              </a:tblPr>
              <a:tblGrid>
                <a:gridCol w="2707952">
                  <a:extLst>
                    <a:ext uri="{9D8B030D-6E8A-4147-A177-3AD203B41FA5}">
                      <a16:colId xmlns:a16="http://schemas.microsoft.com/office/drawing/2014/main" val="20000"/>
                    </a:ext>
                  </a:extLst>
                </a:gridCol>
                <a:gridCol w="1296965">
                  <a:extLst>
                    <a:ext uri="{9D8B030D-6E8A-4147-A177-3AD203B41FA5}">
                      <a16:colId xmlns:a16="http://schemas.microsoft.com/office/drawing/2014/main" val="20001"/>
                    </a:ext>
                  </a:extLst>
                </a:gridCol>
                <a:gridCol w="1296965">
                  <a:extLst>
                    <a:ext uri="{9D8B030D-6E8A-4147-A177-3AD203B41FA5}">
                      <a16:colId xmlns:a16="http://schemas.microsoft.com/office/drawing/2014/main" val="20002"/>
                    </a:ext>
                  </a:extLst>
                </a:gridCol>
              </a:tblGrid>
              <a:tr h="812686">
                <a:tc>
                  <a:txBody>
                    <a:bodyPr/>
                    <a:lstStyle/>
                    <a:p>
                      <a:r>
                        <a:rPr lang="en-US" sz="1600" b="1" kern="1200" dirty="0" smtClean="0">
                          <a:solidFill>
                            <a:schemeClr val="tx1"/>
                          </a:solidFill>
                          <a:latin typeface="+mn-lt"/>
                          <a:ea typeface="+mn-ea"/>
                          <a:cs typeface="+mn-cs"/>
                        </a:rPr>
                        <a:t>Area</a:t>
                      </a:r>
                    </a:p>
                  </a:txBody>
                  <a:tcPr anchor="b">
                    <a:lnB w="28575" cap="flat" cmpd="sng" algn="ctr">
                      <a:solidFill>
                        <a:scrgbClr r="0" g="0" b="0"/>
                      </a:solidFill>
                      <a:prstDash val="solid"/>
                      <a:round/>
                      <a:headEnd type="none" w="med" len="med"/>
                      <a:tailEnd type="none" w="med" len="med"/>
                    </a:lnB>
                    <a:solidFill>
                      <a:schemeClr val="bg1"/>
                    </a:solidFill>
                  </a:tcPr>
                </a:tc>
                <a:tc>
                  <a:txBody>
                    <a:bodyPr/>
                    <a:lstStyle/>
                    <a:p>
                      <a:pPr algn="ctr"/>
                      <a:r>
                        <a:rPr lang="en-US" sz="1600" b="1" dirty="0" smtClean="0"/>
                        <a:t>Impact for DVDs</a:t>
                      </a:r>
                      <a:endParaRPr lang="en-US" sz="1600" b="1" dirty="0"/>
                    </a:p>
                  </a:txBody>
                  <a:tcPr anchor="b">
                    <a:lnB w="28575" cap="flat" cmpd="sng" algn="ctr">
                      <a:solidFill>
                        <a:scrgbClr r="0" g="0" b="0"/>
                      </a:solidFill>
                      <a:prstDash val="solid"/>
                      <a:round/>
                      <a:headEnd type="none" w="med" len="med"/>
                      <a:tailEnd type="none" w="med" len="med"/>
                    </a:lnB>
                    <a:solidFill>
                      <a:schemeClr val="bg1"/>
                    </a:solidFill>
                  </a:tcPr>
                </a:tc>
                <a:tc>
                  <a:txBody>
                    <a:bodyPr/>
                    <a:lstStyle/>
                    <a:p>
                      <a:pPr algn="ctr"/>
                      <a:r>
                        <a:rPr lang="en-US" sz="1600" b="1" kern="1200" dirty="0" smtClean="0">
                          <a:solidFill>
                            <a:schemeClr val="tx1"/>
                          </a:solidFill>
                          <a:latin typeface="+mn-lt"/>
                          <a:ea typeface="+mn-ea"/>
                          <a:cs typeface="+mn-cs"/>
                        </a:rPr>
                        <a:t>Impact for Digital Content</a:t>
                      </a:r>
                      <a:endParaRPr lang="en-US" sz="1600" b="1" dirty="0"/>
                    </a:p>
                  </a:txBody>
                  <a:tcPr anchor="b">
                    <a:lnB w="28575"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31094">
                <a:tc>
                  <a:txBody>
                    <a:bodyPr/>
                    <a:lstStyle/>
                    <a:p>
                      <a:r>
                        <a:rPr lang="en-US" sz="1600" kern="1200" dirty="0" smtClean="0">
                          <a:solidFill>
                            <a:schemeClr val="tx1"/>
                          </a:solidFill>
                          <a:latin typeface="+mn-lt"/>
                          <a:ea typeface="+mn-ea"/>
                          <a:cs typeface="+mn-cs"/>
                        </a:rPr>
                        <a:t>Response time </a:t>
                      </a:r>
                      <a:endParaRPr lang="en-US" sz="1600" dirty="0"/>
                    </a:p>
                  </a:txBody>
                  <a:tcP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901700" algn="r"/>
                        </a:tabLst>
                      </a:pPr>
                      <a:r>
                        <a:rPr lang="en-US" sz="1600" dirty="0" smtClean="0"/>
                        <a:t>	–1</a:t>
                      </a:r>
                      <a:endParaRPr lang="en-US" sz="1600" dirty="0"/>
                    </a:p>
                  </a:txBody>
                  <a:tcP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901700" algn="r"/>
                        </a:tabLst>
                      </a:pPr>
                      <a:r>
                        <a:rPr lang="en-US" sz="1600" dirty="0" smtClean="0"/>
                        <a:t>	+2</a:t>
                      </a:r>
                      <a:endParaRPr lang="en-US" sz="1600" dirty="0"/>
                    </a:p>
                  </a:txBody>
                  <a:tcP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31094">
                <a:tc>
                  <a:txBody>
                    <a:bodyPr/>
                    <a:lstStyle/>
                    <a:p>
                      <a:r>
                        <a:rPr lang="en-US" sz="1600" kern="1200" dirty="0" smtClean="0">
                          <a:solidFill>
                            <a:schemeClr val="tx1"/>
                          </a:solidFill>
                          <a:latin typeface="+mn-lt"/>
                          <a:ea typeface="+mn-ea"/>
                          <a:cs typeface="+mn-cs"/>
                        </a:rPr>
                        <a:t>Product variety </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901700" algn="r"/>
                        </a:tabLst>
                      </a:pPr>
                      <a:r>
                        <a:rPr lang="en-US" sz="1600" dirty="0" smtClean="0"/>
                        <a:t>	+2</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901700" algn="r"/>
                        </a:tabLst>
                      </a:pPr>
                      <a:r>
                        <a:rPr lang="en-US" sz="1600" dirty="0" smtClean="0"/>
                        <a:t>	+2</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31094">
                <a:tc>
                  <a:txBody>
                    <a:bodyPr/>
                    <a:lstStyle/>
                    <a:p>
                      <a:r>
                        <a:rPr lang="en-US" sz="1600" kern="1200" dirty="0" smtClean="0">
                          <a:solidFill>
                            <a:schemeClr val="tx1"/>
                          </a:solidFill>
                          <a:latin typeface="+mn-lt"/>
                          <a:ea typeface="+mn-ea"/>
                          <a:cs typeface="+mn-cs"/>
                        </a:rPr>
                        <a:t>Product availability </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901700" algn="r"/>
                        </a:tabLst>
                      </a:pPr>
                      <a:r>
                        <a:rPr lang="en-US" sz="1600" dirty="0" smtClean="0"/>
                        <a:t>	+1</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901700" algn="r"/>
                        </a:tabLst>
                      </a:pPr>
                      <a:r>
                        <a:rPr lang="en-US" sz="1600" dirty="0" smtClean="0"/>
                        <a:t>	+2</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31094">
                <a:tc>
                  <a:txBody>
                    <a:bodyPr/>
                    <a:lstStyle/>
                    <a:p>
                      <a:r>
                        <a:rPr lang="en-US" sz="1600" kern="1200" dirty="0" smtClean="0">
                          <a:solidFill>
                            <a:schemeClr val="tx1"/>
                          </a:solidFill>
                          <a:latin typeface="+mn-lt"/>
                          <a:ea typeface="+mn-ea"/>
                          <a:cs typeface="+mn-cs"/>
                        </a:rPr>
                        <a:t>Customer experience </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901700" algn="r"/>
                        </a:tabLst>
                      </a:pPr>
                      <a:r>
                        <a:rPr lang="en-US" sz="1600" dirty="0" smtClean="0"/>
                        <a:t>	+1</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901700" algn="r"/>
                        </a:tabLst>
                      </a:pPr>
                      <a:r>
                        <a:rPr lang="en-US" sz="1600" dirty="0" smtClean="0"/>
                        <a:t>	+1</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31094">
                <a:tc>
                  <a:txBody>
                    <a:bodyPr/>
                    <a:lstStyle/>
                    <a:p>
                      <a:r>
                        <a:rPr lang="en-US" sz="1600" kern="1200" dirty="0" smtClean="0">
                          <a:solidFill>
                            <a:schemeClr val="tx1"/>
                          </a:solidFill>
                          <a:latin typeface="+mn-lt"/>
                          <a:ea typeface="+mn-ea"/>
                          <a:cs typeface="+mn-cs"/>
                        </a:rPr>
                        <a:t>Time to market </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901700" algn="r"/>
                        </a:tabLst>
                      </a:pPr>
                      <a:r>
                        <a:rPr lang="en-US" sz="1600" dirty="0" smtClean="0"/>
                        <a:t>	–1</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901700" algn="r"/>
                        </a:tabLst>
                      </a:pPr>
                      <a:r>
                        <a:rPr lang="en-US" sz="1600" dirty="0" smtClean="0"/>
                        <a:t>	–1</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310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Order visibility</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901700" algn="r"/>
                        </a:tabLst>
                      </a:pPr>
                      <a:r>
                        <a:rPr lang="en-US" sz="1600" dirty="0" smtClean="0"/>
                        <a:t>	0</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901700" algn="r"/>
                        </a:tabLst>
                      </a:pPr>
                      <a:r>
                        <a:rPr lang="en-US" sz="1600" dirty="0" smtClean="0"/>
                        <a:t>	0</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31094">
                <a:tc>
                  <a:txBody>
                    <a:bodyPr/>
                    <a:lstStyle/>
                    <a:p>
                      <a:r>
                        <a:rPr lang="en-US" sz="1600" kern="1200" dirty="0" smtClean="0">
                          <a:solidFill>
                            <a:schemeClr val="tx1"/>
                          </a:solidFill>
                          <a:latin typeface="+mn-lt"/>
                          <a:ea typeface="+mn-ea"/>
                          <a:cs typeface="+mn-cs"/>
                        </a:rPr>
                        <a:t>Direct sales </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901700" algn="r"/>
                        </a:tabLst>
                      </a:pPr>
                      <a:r>
                        <a:rPr lang="en-US" sz="1600" dirty="0" smtClean="0"/>
                        <a:t>	0</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901700" algn="r"/>
                        </a:tabLst>
                      </a:pPr>
                      <a:r>
                        <a:rPr lang="en-US" sz="1600" dirty="0" smtClean="0"/>
                        <a:t>	0</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571890">
                <a:tc>
                  <a:txBody>
                    <a:bodyPr/>
                    <a:lstStyle/>
                    <a:p>
                      <a:r>
                        <a:rPr lang="en-US" sz="1600" kern="1200" dirty="0" smtClean="0">
                          <a:solidFill>
                            <a:schemeClr val="tx1"/>
                          </a:solidFill>
                          <a:latin typeface="+mn-lt"/>
                          <a:ea typeface="+mn-ea"/>
                          <a:cs typeface="+mn-cs"/>
                        </a:rPr>
                        <a:t>Flexible pricing, portfolio, promotions </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901700" algn="r"/>
                        </a:tabLst>
                      </a:pPr>
                      <a:r>
                        <a:rPr lang="en-US" sz="1600" dirty="0" smtClean="0"/>
                        <a:t>	+1</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901700" algn="r"/>
                        </a:tabLst>
                      </a:pPr>
                      <a:r>
                        <a:rPr lang="en-US" sz="1600" dirty="0" smtClean="0"/>
                        <a:t>	+1</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31094">
                <a:tc>
                  <a:txBody>
                    <a:bodyPr/>
                    <a:lstStyle/>
                    <a:p>
                      <a:r>
                        <a:rPr lang="en-US" sz="1600" kern="1200" dirty="0" smtClean="0">
                          <a:solidFill>
                            <a:schemeClr val="tx1"/>
                          </a:solidFill>
                          <a:latin typeface="+mn-lt"/>
                          <a:ea typeface="+mn-ea"/>
                          <a:cs typeface="+mn-cs"/>
                        </a:rPr>
                        <a:t>Efficient funds transfer </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901700" algn="r"/>
                        </a:tabLst>
                      </a:pPr>
                      <a:r>
                        <a:rPr lang="en-US" sz="1600" dirty="0" smtClean="0"/>
                        <a:t>	0</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901700" algn="r"/>
                        </a:tabLst>
                      </a:pPr>
                      <a:r>
                        <a:rPr lang="en-US" sz="1600" dirty="0" smtClean="0"/>
                        <a:t>	0</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31094">
                <a:tc>
                  <a:txBody>
                    <a:bodyPr/>
                    <a:lstStyle/>
                    <a:p>
                      <a:r>
                        <a:rPr lang="en-US" sz="1600" kern="1200" dirty="0" smtClean="0">
                          <a:solidFill>
                            <a:schemeClr val="tx1"/>
                          </a:solidFill>
                          <a:latin typeface="+mn-lt"/>
                          <a:ea typeface="+mn-ea"/>
                          <a:cs typeface="+mn-cs"/>
                        </a:rPr>
                        <a:t>Inventory </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901700" algn="r"/>
                        </a:tabLst>
                      </a:pPr>
                      <a:r>
                        <a:rPr lang="en-US" sz="1600" dirty="0" smtClean="0"/>
                        <a:t>	+2</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901700" algn="r"/>
                        </a:tabLst>
                      </a:pPr>
                      <a:r>
                        <a:rPr lang="en-US" sz="1600" dirty="0" smtClean="0"/>
                        <a:t>	+2</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331094">
                <a:tc>
                  <a:txBody>
                    <a:bodyPr/>
                    <a:lstStyle/>
                    <a:p>
                      <a:r>
                        <a:rPr lang="en-US" sz="1600" kern="1200" dirty="0" smtClean="0">
                          <a:solidFill>
                            <a:schemeClr val="tx1"/>
                          </a:solidFill>
                          <a:latin typeface="+mn-lt"/>
                          <a:ea typeface="+mn-ea"/>
                          <a:cs typeface="+mn-cs"/>
                        </a:rPr>
                        <a:t>Facilities </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901700" algn="r"/>
                        </a:tabLst>
                      </a:pPr>
                      <a:r>
                        <a:rPr lang="en-US" sz="1600" dirty="0" smtClean="0"/>
                        <a:t>	+1</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901700" algn="r"/>
                        </a:tabLst>
                      </a:pPr>
                      <a:r>
                        <a:rPr lang="en-US" sz="1600" dirty="0" smtClean="0"/>
                        <a:t>	+1</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3310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Transportation</a:t>
                      </a:r>
                      <a:endParaRPr lang="en-US" sz="1600" dirty="0" smtClean="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901700" algn="r"/>
                        </a:tabLst>
                      </a:pPr>
                      <a:r>
                        <a:rPr lang="en-US" sz="1600" dirty="0" smtClean="0"/>
                        <a:t>	–2</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tabLst>
                          <a:tab pos="901700" algn="r"/>
                        </a:tabLst>
                      </a:pPr>
                      <a:r>
                        <a:rPr lang="en-US" sz="1600" dirty="0" smtClean="0"/>
                        <a:t>	0</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3310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Information</a:t>
                      </a:r>
                      <a:endParaRPr lang="en-US" sz="1600" dirty="0" smtClean="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chemeClr val="bg1"/>
                    </a:solidFill>
                  </a:tcPr>
                </a:tc>
                <a:tc>
                  <a:txBody>
                    <a:bodyPr/>
                    <a:lstStyle/>
                    <a:p>
                      <a:pPr>
                        <a:tabLst>
                          <a:tab pos="901700" algn="r"/>
                        </a:tabLst>
                      </a:pPr>
                      <a:r>
                        <a:rPr lang="en-US" sz="1600" dirty="0" smtClean="0"/>
                        <a:t>	–1</a:t>
                      </a:r>
                      <a:endParaRPr lang="en-US" sz="16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chemeClr val="bg1"/>
                    </a:solidFill>
                  </a:tcPr>
                </a:tc>
                <a:tc>
                  <a:txBody>
                    <a:bodyPr/>
                    <a:lstStyle/>
                    <a:p>
                      <a:pPr>
                        <a:tabLst>
                          <a:tab pos="901700" algn="r"/>
                        </a:tabLst>
                      </a:pPr>
                      <a:r>
                        <a:rPr lang="en-US" sz="1600" dirty="0" smtClean="0"/>
                        <a:t>	–1</a:t>
                      </a:r>
                      <a:endParaRPr lang="en-US" sz="16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bl>
          </a:graphicData>
        </a:graphic>
      </p:graphicFrame>
      <p:sp>
        <p:nvSpPr>
          <p:cNvPr id="5" name="TextBox 4"/>
          <p:cNvSpPr txBox="1"/>
          <p:nvPr/>
        </p:nvSpPr>
        <p:spPr>
          <a:xfrm>
            <a:off x="304800" y="1676400"/>
            <a:ext cx="1023087" cy="307777"/>
          </a:xfrm>
          <a:prstGeom prst="rect">
            <a:avLst/>
          </a:prstGeom>
          <a:noFill/>
        </p:spPr>
        <p:txBody>
          <a:bodyPr wrap="none" rtlCol="0">
            <a:spAutoFit/>
          </a:bodyPr>
          <a:lstStyle/>
          <a:p>
            <a:r>
              <a:rPr lang="en-US" sz="1400" dirty="0" smtClean="0"/>
              <a:t>TABLE 4-12</a:t>
            </a:r>
            <a:endParaRPr lang="en-US" sz="1400" dirty="0"/>
          </a:p>
        </p:txBody>
      </p:sp>
      <p:sp>
        <p:nvSpPr>
          <p:cNvPr id="2" name="TextBox 1"/>
          <p:cNvSpPr txBox="1"/>
          <p:nvPr/>
        </p:nvSpPr>
        <p:spPr>
          <a:xfrm>
            <a:off x="1573050" y="6359723"/>
            <a:ext cx="6236929" cy="307777"/>
          </a:xfrm>
          <a:prstGeom prst="rect">
            <a:avLst/>
          </a:prstGeom>
          <a:noFill/>
        </p:spPr>
        <p:txBody>
          <a:bodyPr wrap="none" rtlCol="0">
            <a:spAutoFit/>
          </a:bodyPr>
          <a:lstStyle/>
          <a:p>
            <a:r>
              <a:rPr lang="en-US" sz="1400" i="1" dirty="0"/>
              <a:t>Key: </a:t>
            </a:r>
            <a:r>
              <a:rPr lang="en-US" sz="1400" dirty="0"/>
              <a:t>+2 = very positive; +1 = positive; 0 = neutral; −1 = negative; −2 = very negative.</a:t>
            </a:r>
          </a:p>
        </p:txBody>
      </p:sp>
      <p:sp>
        <p:nvSpPr>
          <p:cNvPr id="3" name="Slide Number Placeholder 2"/>
          <p:cNvSpPr>
            <a:spLocks noGrp="1"/>
          </p:cNvSpPr>
          <p:nvPr>
            <p:ph type="sldNum" sz="quarter" idx="10"/>
          </p:nvPr>
        </p:nvSpPr>
        <p:spPr/>
        <p:txBody>
          <a:bodyPr/>
          <a:lstStyle/>
          <a:p>
            <a:fld id="{2B1C837C-E7C8-43BC-9D65-9D3FD9407067}" type="slidenum">
              <a:rPr lang="en-US" altLang="en-US" smtClean="0"/>
              <a:pPr/>
              <a:t>66</a:t>
            </a:fld>
            <a:endParaRPr lang="en-US" altLang="en-US" sz="1400">
              <a:latin typeface="Times New Roman" pitchFamily="18" charset="0"/>
            </a:endParaRPr>
          </a:p>
        </p:txBody>
      </p:sp>
    </p:spTree>
    <p:extLst>
      <p:ext uri="{BB962C8B-B14F-4D97-AF65-F5344CB8AC3E}">
        <p14:creationId xmlns:p14="http://schemas.microsoft.com/office/powerpoint/2010/main" val="39043121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normAutofit fontScale="90000"/>
          </a:bodyPr>
          <a:lstStyle/>
          <a:p>
            <a:r>
              <a:rPr lang="en-US" dirty="0"/>
              <a:t>Using </a:t>
            </a:r>
            <a:r>
              <a:rPr lang="en-US" dirty="0" smtClean="0"/>
              <a:t>the Internet to </a:t>
            </a:r>
            <a:r>
              <a:rPr lang="en-US" dirty="0"/>
              <a:t>Rent Movies: Netflix</a:t>
            </a:r>
            <a:endParaRPr lang="en-US" dirty="0">
              <a:latin typeface="Arial" charset="0"/>
            </a:endParaRPr>
          </a:p>
        </p:txBody>
      </p:sp>
      <p:sp>
        <p:nvSpPr>
          <p:cNvPr id="35844" name="Rectangle 3"/>
          <p:cNvSpPr>
            <a:spLocks noGrp="1" noChangeArrowheads="1"/>
          </p:cNvSpPr>
          <p:nvPr>
            <p:ph type="body" idx="1"/>
          </p:nvPr>
        </p:nvSpPr>
        <p:spPr>
          <a:xfrm>
            <a:off x="736600" y="1735138"/>
            <a:ext cx="7658100" cy="4708525"/>
          </a:xfrm>
        </p:spPr>
        <p:txBody>
          <a:bodyPr>
            <a:noAutofit/>
          </a:bodyPr>
          <a:lstStyle/>
          <a:p>
            <a:r>
              <a:rPr lang="en-US" b="1" dirty="0" smtClean="0"/>
              <a:t>A tailored supply chain</a:t>
            </a:r>
            <a:endParaRPr lang="en-US" dirty="0" smtClean="0"/>
          </a:p>
          <a:p>
            <a:pPr lvl="1"/>
            <a:r>
              <a:rPr lang="en-US" dirty="0" smtClean="0"/>
              <a:t>Centralized model to supply wide variety of movies</a:t>
            </a:r>
          </a:p>
          <a:p>
            <a:pPr lvl="1"/>
            <a:r>
              <a:rPr lang="en-US" dirty="0" smtClean="0"/>
              <a:t>Other vendors have chosen different models</a:t>
            </a:r>
          </a:p>
          <a:p>
            <a:pPr lvl="1"/>
            <a:endParaRPr lang="en-US" dirty="0"/>
          </a:p>
        </p:txBody>
      </p:sp>
      <p:sp>
        <p:nvSpPr>
          <p:cNvPr id="2" name="Slide Number Placeholder 1"/>
          <p:cNvSpPr>
            <a:spLocks noGrp="1"/>
          </p:cNvSpPr>
          <p:nvPr>
            <p:ph type="sldNum" sz="quarter" idx="10"/>
          </p:nvPr>
        </p:nvSpPr>
        <p:spPr/>
        <p:txBody>
          <a:bodyPr/>
          <a:lstStyle/>
          <a:p>
            <a:fld id="{2B1C837C-E7C8-43BC-9D65-9D3FD9407067}" type="slidenum">
              <a:rPr lang="en-US" altLang="en-US" smtClean="0"/>
              <a:pPr/>
              <a:t>67</a:t>
            </a:fld>
            <a:endParaRPr lang="en-US" altLang="en-US" sz="1400">
              <a:latin typeface="Times New Roman" pitchFamily="18" charset="0"/>
            </a:endParaRPr>
          </a:p>
        </p:txBody>
      </p:sp>
    </p:spTree>
    <p:extLst>
      <p:ext uri="{BB962C8B-B14F-4D97-AF65-F5344CB8AC3E}">
        <p14:creationId xmlns:p14="http://schemas.microsoft.com/office/powerpoint/2010/main" val="414945050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a:t>Distribution Networks in Practice</a:t>
            </a:r>
          </a:p>
        </p:txBody>
      </p:sp>
      <p:sp>
        <p:nvSpPr>
          <p:cNvPr id="35844" name="Rectangle 3"/>
          <p:cNvSpPr>
            <a:spLocks noGrp="1" noChangeArrowheads="1"/>
          </p:cNvSpPr>
          <p:nvPr>
            <p:ph type="body" idx="1"/>
          </p:nvPr>
        </p:nvSpPr>
        <p:spPr>
          <a:xfrm>
            <a:off x="520700" y="1417638"/>
            <a:ext cx="8229600" cy="5287962"/>
          </a:xfrm>
        </p:spPr>
        <p:txBody>
          <a:bodyPr>
            <a:noAutofit/>
          </a:bodyPr>
          <a:lstStyle/>
          <a:p>
            <a:pPr>
              <a:buSzPct val="100000"/>
            </a:pPr>
            <a:r>
              <a:rPr lang="en-US" sz="2400" dirty="0"/>
              <a:t>The ownership structure of the distribution network can have as big as an impact as the type of distribution network</a:t>
            </a:r>
          </a:p>
          <a:p>
            <a:pPr>
              <a:buSzPct val="100000"/>
            </a:pPr>
            <a:r>
              <a:rPr lang="en-US" sz="2400" dirty="0"/>
              <a:t>It is important to have adaptable distribution </a:t>
            </a:r>
            <a:r>
              <a:rPr lang="en-US" sz="2400" dirty="0" smtClean="0"/>
              <a:t>networks</a:t>
            </a:r>
          </a:p>
          <a:p>
            <a:pPr>
              <a:buSzPct val="100000"/>
            </a:pPr>
            <a:r>
              <a:rPr lang="en-US" sz="2400" dirty="0"/>
              <a:t>Product price, commoditization, and criticality affect the type of distribution system preferred by </a:t>
            </a:r>
            <a:r>
              <a:rPr lang="en-US" sz="2400" dirty="0" smtClean="0"/>
              <a:t>customers</a:t>
            </a:r>
          </a:p>
          <a:p>
            <a:pPr>
              <a:buSzPct val="100000"/>
            </a:pPr>
            <a:r>
              <a:rPr lang="en-US" sz="2400" dirty="0"/>
              <a:t>Integrate the Internet with the existing physical </a:t>
            </a:r>
            <a:r>
              <a:rPr lang="en-US" sz="2400" dirty="0" smtClean="0"/>
              <a:t>network</a:t>
            </a:r>
          </a:p>
          <a:p>
            <a:r>
              <a:rPr lang="en-US" sz="2400" dirty="0"/>
              <a:t>Consider whether an exclusive distribution strategy is advantageous</a:t>
            </a:r>
          </a:p>
          <a:p>
            <a:r>
              <a:rPr lang="en-US" sz="2400" dirty="0"/>
              <a:t>Product, price, commoditization, and criticality have an impact on the type of distribution system preferred by </a:t>
            </a:r>
            <a:r>
              <a:rPr lang="en-US" sz="2400" dirty="0" smtClean="0"/>
              <a:t>customers</a:t>
            </a:r>
            <a:endParaRPr lang="en-US" sz="2400" dirty="0"/>
          </a:p>
        </p:txBody>
      </p:sp>
      <p:sp>
        <p:nvSpPr>
          <p:cNvPr id="2" name="Slide Number Placeholder 1"/>
          <p:cNvSpPr>
            <a:spLocks noGrp="1"/>
          </p:cNvSpPr>
          <p:nvPr>
            <p:ph type="sldNum" sz="quarter" idx="10"/>
          </p:nvPr>
        </p:nvSpPr>
        <p:spPr/>
        <p:txBody>
          <a:bodyPr/>
          <a:lstStyle/>
          <a:p>
            <a:fld id="{2B1C837C-E7C8-43BC-9D65-9D3FD9407067}" type="slidenum">
              <a:rPr lang="en-US" altLang="en-US" smtClean="0"/>
              <a:pPr/>
              <a:t>68</a:t>
            </a:fld>
            <a:endParaRPr lang="en-US" altLang="en-US" sz="1400">
              <a:latin typeface="Times New Roman" pitchFamily="18" charset="0"/>
            </a:endParaRPr>
          </a:p>
        </p:txBody>
      </p:sp>
    </p:spTree>
    <p:extLst>
      <p:ext uri="{BB962C8B-B14F-4D97-AF65-F5344CB8AC3E}">
        <p14:creationId xmlns:p14="http://schemas.microsoft.com/office/powerpoint/2010/main" val="36585528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lide Number Placeholder 3"/>
          <p:cNvSpPr>
            <a:spLocks noGrp="1"/>
          </p:cNvSpPr>
          <p:nvPr>
            <p:ph type="sldNum" sz="quarter" idx="10"/>
          </p:nvPr>
        </p:nvSpPr>
        <p:spPr/>
        <p:txBody>
          <a:bodyPr/>
          <a:lstStyle/>
          <a:p>
            <a:fld id="{312F56F0-F273-42DC-AA26-2A518162BBD8}" type="slidenum">
              <a:rPr lang="en-US" altLang="en-US"/>
              <a:pPr/>
              <a:t>7</a:t>
            </a:fld>
            <a:endParaRPr lang="en-US" altLang="en-US" sz="1400">
              <a:latin typeface="Times New Roman" pitchFamily="18" charset="0"/>
            </a:endParaRPr>
          </a:p>
        </p:txBody>
      </p:sp>
      <p:sp>
        <p:nvSpPr>
          <p:cNvPr id="338946" name="Rectangle 2"/>
          <p:cNvSpPr>
            <a:spLocks noGrp="1" noChangeArrowheads="1"/>
          </p:cNvSpPr>
          <p:nvPr>
            <p:ph type="title"/>
          </p:nvPr>
        </p:nvSpPr>
        <p:spPr>
          <a:xfrm>
            <a:off x="381000" y="304800"/>
            <a:ext cx="8458200" cy="990600"/>
          </a:xfrm>
          <a:noFill/>
          <a:ln/>
        </p:spPr>
        <p:txBody>
          <a:bodyPr/>
          <a:lstStyle/>
          <a:p>
            <a:r>
              <a:rPr lang="en-US" altLang="en-US" dirty="0"/>
              <a:t>A Framework for</a:t>
            </a:r>
            <a:br>
              <a:rPr lang="en-US" altLang="en-US" dirty="0"/>
            </a:br>
            <a:r>
              <a:rPr lang="en-US" altLang="en-US" dirty="0"/>
              <a:t>Global Site Location</a:t>
            </a:r>
          </a:p>
        </p:txBody>
      </p:sp>
      <p:sp>
        <p:nvSpPr>
          <p:cNvPr id="338947" name="Rectangle 3"/>
          <p:cNvSpPr>
            <a:spLocks noChangeArrowheads="1"/>
          </p:cNvSpPr>
          <p:nvPr/>
        </p:nvSpPr>
        <p:spPr bwMode="auto">
          <a:xfrm>
            <a:off x="3892550" y="1682750"/>
            <a:ext cx="1358900" cy="9779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48" name="Rectangle 4"/>
          <p:cNvSpPr>
            <a:spLocks noChangeArrowheads="1"/>
          </p:cNvSpPr>
          <p:nvPr/>
        </p:nvSpPr>
        <p:spPr bwMode="auto">
          <a:xfrm>
            <a:off x="3892550" y="3054350"/>
            <a:ext cx="1358900" cy="977900"/>
          </a:xfrm>
          <a:prstGeom prst="rect">
            <a:avLst/>
          </a:prstGeom>
          <a:solidFill>
            <a:srgbClr val="FF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49" name="Rectangle 5"/>
          <p:cNvSpPr>
            <a:spLocks noChangeArrowheads="1"/>
          </p:cNvSpPr>
          <p:nvPr/>
        </p:nvSpPr>
        <p:spPr bwMode="auto">
          <a:xfrm>
            <a:off x="3892550" y="4425950"/>
            <a:ext cx="1358900" cy="5969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50" name="Rectangle 6"/>
          <p:cNvSpPr>
            <a:spLocks noChangeArrowheads="1"/>
          </p:cNvSpPr>
          <p:nvPr/>
        </p:nvSpPr>
        <p:spPr bwMode="auto">
          <a:xfrm>
            <a:off x="3892550" y="5492750"/>
            <a:ext cx="1358900" cy="5969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51" name="Rectangle 7"/>
          <p:cNvSpPr>
            <a:spLocks noChangeArrowheads="1"/>
          </p:cNvSpPr>
          <p:nvPr/>
        </p:nvSpPr>
        <p:spPr bwMode="auto">
          <a:xfrm>
            <a:off x="4027488" y="1776413"/>
            <a:ext cx="1154112"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400" dirty="0">
                <a:solidFill>
                  <a:srgbClr val="000000"/>
                </a:solidFill>
              </a:rPr>
              <a:t>PHASE I</a:t>
            </a:r>
          </a:p>
          <a:p>
            <a:pPr algn="ctr"/>
            <a:r>
              <a:rPr lang="en-US" altLang="en-US" sz="1400" dirty="0">
                <a:solidFill>
                  <a:srgbClr val="000000"/>
                </a:solidFill>
              </a:rPr>
              <a:t>Supply Chain</a:t>
            </a:r>
          </a:p>
          <a:p>
            <a:pPr algn="ctr"/>
            <a:r>
              <a:rPr lang="en-US" altLang="en-US" sz="1400" dirty="0">
                <a:solidFill>
                  <a:srgbClr val="000000"/>
                </a:solidFill>
              </a:rPr>
              <a:t>Strategy</a:t>
            </a:r>
            <a:endParaRPr lang="en-US" altLang="en-US" sz="1400" dirty="0"/>
          </a:p>
        </p:txBody>
      </p:sp>
      <p:sp>
        <p:nvSpPr>
          <p:cNvPr id="338952" name="Rectangle 8"/>
          <p:cNvSpPr>
            <a:spLocks noChangeArrowheads="1"/>
          </p:cNvSpPr>
          <p:nvPr/>
        </p:nvSpPr>
        <p:spPr bwMode="auto">
          <a:xfrm>
            <a:off x="3859213" y="3148013"/>
            <a:ext cx="141128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400">
                <a:solidFill>
                  <a:srgbClr val="000000"/>
                </a:solidFill>
              </a:rPr>
              <a:t>PHASE II</a:t>
            </a:r>
          </a:p>
          <a:p>
            <a:pPr algn="ctr"/>
            <a:r>
              <a:rPr lang="en-US" altLang="en-US" sz="1400">
                <a:solidFill>
                  <a:srgbClr val="000000"/>
                </a:solidFill>
              </a:rPr>
              <a:t>Regional Facility</a:t>
            </a:r>
          </a:p>
          <a:p>
            <a:pPr algn="ctr"/>
            <a:r>
              <a:rPr lang="en-US" altLang="en-US" sz="1400">
                <a:solidFill>
                  <a:srgbClr val="000000"/>
                </a:solidFill>
              </a:rPr>
              <a:t>Configuration</a:t>
            </a:r>
          </a:p>
        </p:txBody>
      </p:sp>
      <p:sp>
        <p:nvSpPr>
          <p:cNvPr id="338953" name="Rectangle 9"/>
          <p:cNvSpPr>
            <a:spLocks noChangeArrowheads="1"/>
          </p:cNvSpPr>
          <p:nvPr/>
        </p:nvSpPr>
        <p:spPr bwMode="auto">
          <a:xfrm>
            <a:off x="3935413" y="4443413"/>
            <a:ext cx="12541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400">
                <a:solidFill>
                  <a:srgbClr val="000000"/>
                </a:solidFill>
              </a:rPr>
              <a:t>PHASE III</a:t>
            </a:r>
          </a:p>
          <a:p>
            <a:pPr algn="ctr"/>
            <a:r>
              <a:rPr lang="en-US" altLang="en-US" sz="1400">
                <a:solidFill>
                  <a:srgbClr val="000000"/>
                </a:solidFill>
              </a:rPr>
              <a:t>Desirable Sites</a:t>
            </a:r>
          </a:p>
        </p:txBody>
      </p:sp>
      <p:sp>
        <p:nvSpPr>
          <p:cNvPr id="338954" name="Rectangle 10"/>
          <p:cNvSpPr>
            <a:spLocks noChangeArrowheads="1"/>
          </p:cNvSpPr>
          <p:nvPr/>
        </p:nvSpPr>
        <p:spPr bwMode="auto">
          <a:xfrm>
            <a:off x="3846513" y="5586413"/>
            <a:ext cx="14319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400">
                <a:solidFill>
                  <a:srgbClr val="000000"/>
                </a:solidFill>
              </a:rPr>
              <a:t>PHASE IV</a:t>
            </a:r>
          </a:p>
          <a:p>
            <a:pPr algn="ctr"/>
            <a:r>
              <a:rPr lang="en-US" altLang="en-US" sz="1400">
                <a:solidFill>
                  <a:srgbClr val="000000"/>
                </a:solidFill>
              </a:rPr>
              <a:t>Location Choices</a:t>
            </a:r>
          </a:p>
        </p:txBody>
      </p:sp>
      <p:sp>
        <p:nvSpPr>
          <p:cNvPr id="338955" name="Line 11"/>
          <p:cNvSpPr>
            <a:spLocks noChangeShapeType="1"/>
          </p:cNvSpPr>
          <p:nvPr/>
        </p:nvSpPr>
        <p:spPr bwMode="auto">
          <a:xfrm>
            <a:off x="4572000" y="2692400"/>
            <a:ext cx="0" cy="33020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56" name="Line 12"/>
          <p:cNvSpPr>
            <a:spLocks noChangeShapeType="1"/>
          </p:cNvSpPr>
          <p:nvPr/>
        </p:nvSpPr>
        <p:spPr bwMode="auto">
          <a:xfrm>
            <a:off x="4572000" y="4064000"/>
            <a:ext cx="0" cy="33020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57" name="Line 13"/>
          <p:cNvSpPr>
            <a:spLocks noChangeShapeType="1"/>
          </p:cNvSpPr>
          <p:nvPr/>
        </p:nvSpPr>
        <p:spPr bwMode="auto">
          <a:xfrm>
            <a:off x="4572000" y="5054600"/>
            <a:ext cx="0" cy="40640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58" name="Rectangle 14"/>
          <p:cNvSpPr>
            <a:spLocks noChangeArrowheads="1"/>
          </p:cNvSpPr>
          <p:nvPr/>
        </p:nvSpPr>
        <p:spPr bwMode="auto">
          <a:xfrm>
            <a:off x="768350" y="1530350"/>
            <a:ext cx="2120900" cy="4445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59" name="Rectangle 15"/>
          <p:cNvSpPr>
            <a:spLocks noChangeArrowheads="1"/>
          </p:cNvSpPr>
          <p:nvPr/>
        </p:nvSpPr>
        <p:spPr bwMode="auto">
          <a:xfrm>
            <a:off x="823913" y="1647825"/>
            <a:ext cx="1771650"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a:solidFill>
                  <a:srgbClr val="000000"/>
                </a:solidFill>
              </a:rPr>
              <a:t>Competitive STRATEGY</a:t>
            </a:r>
            <a:endParaRPr lang="en-US" altLang="en-US" sz="1200"/>
          </a:p>
        </p:txBody>
      </p:sp>
      <p:sp>
        <p:nvSpPr>
          <p:cNvPr id="338960" name="Rectangle 16"/>
          <p:cNvSpPr>
            <a:spLocks noChangeArrowheads="1"/>
          </p:cNvSpPr>
          <p:nvPr/>
        </p:nvSpPr>
        <p:spPr bwMode="auto">
          <a:xfrm>
            <a:off x="838200" y="4876800"/>
            <a:ext cx="2120900" cy="5207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61" name="Rectangle 17"/>
          <p:cNvSpPr>
            <a:spLocks noChangeArrowheads="1"/>
          </p:cNvSpPr>
          <p:nvPr/>
        </p:nvSpPr>
        <p:spPr bwMode="auto">
          <a:xfrm>
            <a:off x="768350" y="2978150"/>
            <a:ext cx="2349500" cy="596900"/>
          </a:xfrm>
          <a:prstGeom prst="rect">
            <a:avLst/>
          </a:prstGeom>
          <a:solidFill>
            <a:srgbClr val="FF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62" name="Rectangle 18"/>
          <p:cNvSpPr>
            <a:spLocks noChangeArrowheads="1"/>
          </p:cNvSpPr>
          <p:nvPr/>
        </p:nvSpPr>
        <p:spPr bwMode="auto">
          <a:xfrm>
            <a:off x="762000" y="3657600"/>
            <a:ext cx="2120900" cy="520700"/>
          </a:xfrm>
          <a:prstGeom prst="rect">
            <a:avLst/>
          </a:prstGeom>
          <a:solidFill>
            <a:srgbClr val="FF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63" name="Rectangle 19"/>
          <p:cNvSpPr>
            <a:spLocks noChangeArrowheads="1"/>
          </p:cNvSpPr>
          <p:nvPr/>
        </p:nvSpPr>
        <p:spPr bwMode="auto">
          <a:xfrm>
            <a:off x="768350" y="2139950"/>
            <a:ext cx="21209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64" name="Rectangle 20"/>
          <p:cNvSpPr>
            <a:spLocks noChangeArrowheads="1"/>
          </p:cNvSpPr>
          <p:nvPr/>
        </p:nvSpPr>
        <p:spPr bwMode="auto">
          <a:xfrm>
            <a:off x="768350" y="5568950"/>
            <a:ext cx="2120900" cy="5207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65" name="Rectangle 21"/>
          <p:cNvSpPr>
            <a:spLocks noChangeArrowheads="1"/>
          </p:cNvSpPr>
          <p:nvPr/>
        </p:nvSpPr>
        <p:spPr bwMode="auto">
          <a:xfrm>
            <a:off x="6178550" y="1530350"/>
            <a:ext cx="2120900" cy="5207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66" name="Rectangle 22"/>
          <p:cNvSpPr>
            <a:spLocks noChangeArrowheads="1"/>
          </p:cNvSpPr>
          <p:nvPr/>
        </p:nvSpPr>
        <p:spPr bwMode="auto">
          <a:xfrm>
            <a:off x="6172200" y="4572000"/>
            <a:ext cx="2120900" cy="5207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67" name="Rectangle 23"/>
          <p:cNvSpPr>
            <a:spLocks noChangeArrowheads="1"/>
          </p:cNvSpPr>
          <p:nvPr/>
        </p:nvSpPr>
        <p:spPr bwMode="auto">
          <a:xfrm>
            <a:off x="6178550" y="2978150"/>
            <a:ext cx="2120900" cy="673100"/>
          </a:xfrm>
          <a:prstGeom prst="rect">
            <a:avLst/>
          </a:prstGeom>
          <a:solidFill>
            <a:srgbClr val="FF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68" name="Rectangle 24"/>
          <p:cNvSpPr>
            <a:spLocks noChangeArrowheads="1"/>
          </p:cNvSpPr>
          <p:nvPr/>
        </p:nvSpPr>
        <p:spPr bwMode="auto">
          <a:xfrm>
            <a:off x="6178550" y="3816350"/>
            <a:ext cx="2120900" cy="520700"/>
          </a:xfrm>
          <a:prstGeom prst="rect">
            <a:avLst/>
          </a:prstGeom>
          <a:solidFill>
            <a:srgbClr val="FF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69" name="Rectangle 25"/>
          <p:cNvSpPr>
            <a:spLocks noChangeArrowheads="1"/>
          </p:cNvSpPr>
          <p:nvPr/>
        </p:nvSpPr>
        <p:spPr bwMode="auto">
          <a:xfrm>
            <a:off x="6178550" y="2139950"/>
            <a:ext cx="2120900" cy="673100"/>
          </a:xfrm>
          <a:prstGeom prst="rect">
            <a:avLst/>
          </a:prstGeom>
          <a:solidFill>
            <a:srgbClr val="FF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70" name="Rectangle 26"/>
          <p:cNvSpPr>
            <a:spLocks noChangeArrowheads="1"/>
          </p:cNvSpPr>
          <p:nvPr/>
        </p:nvSpPr>
        <p:spPr bwMode="auto">
          <a:xfrm>
            <a:off x="6178550" y="5568950"/>
            <a:ext cx="2197100" cy="5207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71" name="Rectangle 27"/>
          <p:cNvSpPr>
            <a:spLocks noChangeArrowheads="1"/>
          </p:cNvSpPr>
          <p:nvPr/>
        </p:nvSpPr>
        <p:spPr bwMode="auto">
          <a:xfrm>
            <a:off x="747713" y="2181225"/>
            <a:ext cx="2028825" cy="63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a:solidFill>
                  <a:srgbClr val="000000"/>
                </a:solidFill>
              </a:rPr>
              <a:t>INTERNAL CONSTRAINTS</a:t>
            </a:r>
          </a:p>
          <a:p>
            <a:r>
              <a:rPr lang="en-US" altLang="en-US" sz="1200">
                <a:solidFill>
                  <a:srgbClr val="000000"/>
                </a:solidFill>
              </a:rPr>
              <a:t>Capital, growth strategy,</a:t>
            </a:r>
          </a:p>
          <a:p>
            <a:r>
              <a:rPr lang="en-US" altLang="en-US" sz="1200">
                <a:solidFill>
                  <a:srgbClr val="000000"/>
                </a:solidFill>
              </a:rPr>
              <a:t>existing network</a:t>
            </a:r>
            <a:endParaRPr lang="en-US" altLang="en-US" sz="1200"/>
          </a:p>
        </p:txBody>
      </p:sp>
      <p:sp>
        <p:nvSpPr>
          <p:cNvPr id="338972" name="Rectangle 28"/>
          <p:cNvSpPr>
            <a:spLocks noChangeArrowheads="1"/>
          </p:cNvSpPr>
          <p:nvPr/>
        </p:nvSpPr>
        <p:spPr bwMode="auto">
          <a:xfrm>
            <a:off x="762000" y="2971800"/>
            <a:ext cx="2362200" cy="6365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sz="1200">
                <a:solidFill>
                  <a:srgbClr val="000000"/>
                </a:solidFill>
              </a:rPr>
              <a:t>PRODUCTION TECHNOLOGIES</a:t>
            </a:r>
          </a:p>
          <a:p>
            <a:r>
              <a:rPr lang="en-US" altLang="en-US" sz="1200">
                <a:solidFill>
                  <a:srgbClr val="000000"/>
                </a:solidFill>
              </a:rPr>
              <a:t>Cost, Scale/Scope impact, support</a:t>
            </a:r>
          </a:p>
          <a:p>
            <a:r>
              <a:rPr lang="en-US" altLang="en-US" sz="1200">
                <a:solidFill>
                  <a:srgbClr val="000000"/>
                </a:solidFill>
              </a:rPr>
              <a:t>required, flexibility</a:t>
            </a:r>
            <a:endParaRPr lang="en-US" altLang="en-US" sz="1200"/>
          </a:p>
        </p:txBody>
      </p:sp>
      <p:sp>
        <p:nvSpPr>
          <p:cNvPr id="338973" name="Rectangle 29"/>
          <p:cNvSpPr>
            <a:spLocks noChangeArrowheads="1"/>
          </p:cNvSpPr>
          <p:nvPr/>
        </p:nvSpPr>
        <p:spPr bwMode="auto">
          <a:xfrm>
            <a:off x="1143000" y="3733800"/>
            <a:ext cx="129698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200">
                <a:solidFill>
                  <a:srgbClr val="000000"/>
                </a:solidFill>
              </a:rPr>
              <a:t>COMPETITIVE</a:t>
            </a:r>
          </a:p>
          <a:p>
            <a:pPr algn="ctr"/>
            <a:r>
              <a:rPr lang="en-US" altLang="en-US" sz="1200">
                <a:solidFill>
                  <a:srgbClr val="000000"/>
                </a:solidFill>
              </a:rPr>
              <a:t>ENVIRONMENT</a:t>
            </a:r>
            <a:endParaRPr lang="en-US" altLang="en-US" sz="1200"/>
          </a:p>
        </p:txBody>
      </p:sp>
      <p:sp>
        <p:nvSpPr>
          <p:cNvPr id="338974" name="Rectangle 30"/>
          <p:cNvSpPr>
            <a:spLocks noChangeArrowheads="1"/>
          </p:cNvSpPr>
          <p:nvPr/>
        </p:nvSpPr>
        <p:spPr bwMode="auto">
          <a:xfrm>
            <a:off x="838200" y="4953000"/>
            <a:ext cx="1933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a:solidFill>
                  <a:srgbClr val="000000"/>
                </a:solidFill>
              </a:rPr>
              <a:t>PRODUCTION METHODS</a:t>
            </a:r>
          </a:p>
          <a:p>
            <a:r>
              <a:rPr lang="en-US" altLang="en-US" sz="1200">
                <a:solidFill>
                  <a:srgbClr val="000000"/>
                </a:solidFill>
              </a:rPr>
              <a:t>Skill needs, response time</a:t>
            </a:r>
          </a:p>
        </p:txBody>
      </p:sp>
      <p:sp>
        <p:nvSpPr>
          <p:cNvPr id="338975" name="Rectangle 31"/>
          <p:cNvSpPr>
            <a:spLocks noChangeArrowheads="1"/>
          </p:cNvSpPr>
          <p:nvPr/>
        </p:nvSpPr>
        <p:spPr bwMode="auto">
          <a:xfrm>
            <a:off x="747713" y="5610225"/>
            <a:ext cx="198755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a:solidFill>
                  <a:srgbClr val="000000"/>
                </a:solidFill>
              </a:rPr>
              <a:t>FACTOR COSTS</a:t>
            </a:r>
          </a:p>
          <a:p>
            <a:r>
              <a:rPr lang="en-US" altLang="en-US" sz="1200">
                <a:solidFill>
                  <a:srgbClr val="000000"/>
                </a:solidFill>
              </a:rPr>
              <a:t>Labor, materials, site specific</a:t>
            </a:r>
          </a:p>
        </p:txBody>
      </p:sp>
      <p:sp>
        <p:nvSpPr>
          <p:cNvPr id="338976" name="Line 32"/>
          <p:cNvSpPr>
            <a:spLocks noChangeShapeType="1"/>
          </p:cNvSpPr>
          <p:nvPr/>
        </p:nvSpPr>
        <p:spPr bwMode="auto">
          <a:xfrm>
            <a:off x="2921000" y="1778000"/>
            <a:ext cx="939800" cy="17780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77" name="Line 33"/>
          <p:cNvSpPr>
            <a:spLocks noChangeShapeType="1"/>
          </p:cNvSpPr>
          <p:nvPr/>
        </p:nvSpPr>
        <p:spPr bwMode="auto">
          <a:xfrm>
            <a:off x="2921000" y="2438400"/>
            <a:ext cx="939800" cy="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78" name="Line 34"/>
          <p:cNvSpPr>
            <a:spLocks noChangeShapeType="1"/>
          </p:cNvSpPr>
          <p:nvPr/>
        </p:nvSpPr>
        <p:spPr bwMode="auto">
          <a:xfrm>
            <a:off x="3149600" y="3276600"/>
            <a:ext cx="711200" cy="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79" name="Line 35"/>
          <p:cNvSpPr>
            <a:spLocks noChangeShapeType="1"/>
          </p:cNvSpPr>
          <p:nvPr/>
        </p:nvSpPr>
        <p:spPr bwMode="auto">
          <a:xfrm flipV="1">
            <a:off x="2895600" y="3632200"/>
            <a:ext cx="965200" cy="33020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80" name="Line 36"/>
          <p:cNvSpPr>
            <a:spLocks noChangeShapeType="1"/>
          </p:cNvSpPr>
          <p:nvPr/>
        </p:nvSpPr>
        <p:spPr bwMode="auto">
          <a:xfrm flipV="1">
            <a:off x="2971800" y="4953000"/>
            <a:ext cx="889000" cy="15240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81" name="Line 37"/>
          <p:cNvSpPr>
            <a:spLocks noChangeShapeType="1"/>
          </p:cNvSpPr>
          <p:nvPr/>
        </p:nvSpPr>
        <p:spPr bwMode="auto">
          <a:xfrm>
            <a:off x="2921000" y="5867400"/>
            <a:ext cx="939800" cy="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82" name="Rectangle 38"/>
          <p:cNvSpPr>
            <a:spLocks noChangeArrowheads="1"/>
          </p:cNvSpPr>
          <p:nvPr/>
        </p:nvSpPr>
        <p:spPr bwMode="auto">
          <a:xfrm>
            <a:off x="6324600" y="1600200"/>
            <a:ext cx="1868488"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a:solidFill>
                  <a:srgbClr val="000000"/>
                </a:solidFill>
              </a:rPr>
              <a:t>GLOBAL COMPETITION</a:t>
            </a:r>
          </a:p>
        </p:txBody>
      </p:sp>
      <p:sp>
        <p:nvSpPr>
          <p:cNvPr id="338983" name="Line 39"/>
          <p:cNvSpPr>
            <a:spLocks noChangeShapeType="1"/>
          </p:cNvSpPr>
          <p:nvPr/>
        </p:nvSpPr>
        <p:spPr bwMode="auto">
          <a:xfrm>
            <a:off x="5283200" y="1828800"/>
            <a:ext cx="889000" cy="0"/>
          </a:xfrm>
          <a:prstGeom prst="line">
            <a:avLst/>
          </a:prstGeom>
          <a:noFill/>
          <a:ln w="508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84" name="Rectangle 40"/>
          <p:cNvSpPr>
            <a:spLocks noChangeArrowheads="1"/>
          </p:cNvSpPr>
          <p:nvPr/>
        </p:nvSpPr>
        <p:spPr bwMode="auto">
          <a:xfrm>
            <a:off x="6400800" y="2289175"/>
            <a:ext cx="15065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a:solidFill>
                  <a:srgbClr val="000000"/>
                </a:solidFill>
              </a:rPr>
              <a:t>TARIFFS AND TAX</a:t>
            </a:r>
          </a:p>
          <a:p>
            <a:r>
              <a:rPr lang="en-US" altLang="en-US" sz="1200">
                <a:solidFill>
                  <a:srgbClr val="000000"/>
                </a:solidFill>
              </a:rPr>
              <a:t>INCENTIVES</a:t>
            </a:r>
          </a:p>
        </p:txBody>
      </p:sp>
      <p:sp>
        <p:nvSpPr>
          <p:cNvPr id="338985" name="Line 41"/>
          <p:cNvSpPr>
            <a:spLocks noChangeShapeType="1"/>
          </p:cNvSpPr>
          <p:nvPr/>
        </p:nvSpPr>
        <p:spPr bwMode="auto">
          <a:xfrm flipH="1">
            <a:off x="5232400" y="2514600"/>
            <a:ext cx="939800" cy="73660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86" name="Rectangle 42"/>
          <p:cNvSpPr>
            <a:spLocks noChangeArrowheads="1"/>
          </p:cNvSpPr>
          <p:nvPr/>
        </p:nvSpPr>
        <p:spPr bwMode="auto">
          <a:xfrm>
            <a:off x="6234113" y="3019425"/>
            <a:ext cx="1865312" cy="63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a:solidFill>
                  <a:srgbClr val="000000"/>
                </a:solidFill>
              </a:rPr>
              <a:t>REGIONAL DEMAND</a:t>
            </a:r>
          </a:p>
          <a:p>
            <a:r>
              <a:rPr lang="en-US" altLang="en-US" sz="1200">
                <a:solidFill>
                  <a:srgbClr val="000000"/>
                </a:solidFill>
              </a:rPr>
              <a:t>Size, growth, homogeneity,</a:t>
            </a:r>
          </a:p>
          <a:p>
            <a:r>
              <a:rPr lang="en-US" altLang="en-US" sz="1200">
                <a:solidFill>
                  <a:srgbClr val="000000"/>
                </a:solidFill>
              </a:rPr>
              <a:t>local specifications</a:t>
            </a:r>
          </a:p>
        </p:txBody>
      </p:sp>
      <p:sp>
        <p:nvSpPr>
          <p:cNvPr id="338987" name="Rectangle 43"/>
          <p:cNvSpPr>
            <a:spLocks noChangeArrowheads="1"/>
          </p:cNvSpPr>
          <p:nvPr/>
        </p:nvSpPr>
        <p:spPr bwMode="auto">
          <a:xfrm>
            <a:off x="6157913" y="3857625"/>
            <a:ext cx="20351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a:solidFill>
                  <a:srgbClr val="000000"/>
                </a:solidFill>
              </a:rPr>
              <a:t>POLITICAL, EXCHANGE</a:t>
            </a:r>
          </a:p>
          <a:p>
            <a:r>
              <a:rPr lang="en-US" altLang="en-US" sz="1200">
                <a:solidFill>
                  <a:srgbClr val="000000"/>
                </a:solidFill>
              </a:rPr>
              <a:t>RATE AND DEMAND RISK</a:t>
            </a:r>
          </a:p>
        </p:txBody>
      </p:sp>
      <p:sp>
        <p:nvSpPr>
          <p:cNvPr id="338988" name="Line 44"/>
          <p:cNvSpPr>
            <a:spLocks noChangeShapeType="1"/>
          </p:cNvSpPr>
          <p:nvPr/>
        </p:nvSpPr>
        <p:spPr bwMode="auto">
          <a:xfrm>
            <a:off x="5283200" y="3429000"/>
            <a:ext cx="863600" cy="0"/>
          </a:xfrm>
          <a:prstGeom prst="line">
            <a:avLst/>
          </a:prstGeom>
          <a:noFill/>
          <a:ln w="508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89" name="Line 45"/>
          <p:cNvSpPr>
            <a:spLocks noChangeShapeType="1"/>
          </p:cNvSpPr>
          <p:nvPr/>
        </p:nvSpPr>
        <p:spPr bwMode="auto">
          <a:xfrm>
            <a:off x="5283200" y="3886200"/>
            <a:ext cx="863600" cy="0"/>
          </a:xfrm>
          <a:prstGeom prst="line">
            <a:avLst/>
          </a:prstGeom>
          <a:noFill/>
          <a:ln w="508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90" name="Rectangle 46"/>
          <p:cNvSpPr>
            <a:spLocks noChangeArrowheads="1"/>
          </p:cNvSpPr>
          <p:nvPr/>
        </p:nvSpPr>
        <p:spPr bwMode="auto">
          <a:xfrm>
            <a:off x="6477000" y="4648200"/>
            <a:ext cx="152558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200">
                <a:solidFill>
                  <a:srgbClr val="000000"/>
                </a:solidFill>
              </a:rPr>
              <a:t>AVAILABLE</a:t>
            </a:r>
          </a:p>
          <a:p>
            <a:pPr algn="ctr"/>
            <a:r>
              <a:rPr lang="en-US" altLang="en-US" sz="1200">
                <a:solidFill>
                  <a:srgbClr val="000000"/>
                </a:solidFill>
              </a:rPr>
              <a:t>INFRASTRUCTURE</a:t>
            </a:r>
          </a:p>
        </p:txBody>
      </p:sp>
      <p:sp>
        <p:nvSpPr>
          <p:cNvPr id="338991" name="Line 47"/>
          <p:cNvSpPr>
            <a:spLocks noChangeShapeType="1"/>
          </p:cNvSpPr>
          <p:nvPr/>
        </p:nvSpPr>
        <p:spPr bwMode="auto">
          <a:xfrm>
            <a:off x="5283200" y="4749800"/>
            <a:ext cx="889000" cy="50800"/>
          </a:xfrm>
          <a:prstGeom prst="line">
            <a:avLst/>
          </a:prstGeom>
          <a:noFill/>
          <a:ln w="508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92" name="Rectangle 48"/>
          <p:cNvSpPr>
            <a:spLocks noChangeArrowheads="1"/>
          </p:cNvSpPr>
          <p:nvPr/>
        </p:nvSpPr>
        <p:spPr bwMode="auto">
          <a:xfrm>
            <a:off x="6172200" y="5641975"/>
            <a:ext cx="22860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a:solidFill>
                  <a:srgbClr val="000000"/>
                </a:solidFill>
              </a:rPr>
              <a:t>LOGISTICS COSTS</a:t>
            </a:r>
          </a:p>
          <a:p>
            <a:r>
              <a:rPr lang="en-US" altLang="en-US" sz="1200">
                <a:solidFill>
                  <a:srgbClr val="000000"/>
                </a:solidFill>
              </a:rPr>
              <a:t>Transport, inventory, coordination</a:t>
            </a:r>
          </a:p>
        </p:txBody>
      </p:sp>
      <p:sp>
        <p:nvSpPr>
          <p:cNvPr id="338993" name="Line 49"/>
          <p:cNvSpPr>
            <a:spLocks noChangeShapeType="1"/>
          </p:cNvSpPr>
          <p:nvPr/>
        </p:nvSpPr>
        <p:spPr bwMode="auto">
          <a:xfrm>
            <a:off x="5283200" y="5867400"/>
            <a:ext cx="863600" cy="0"/>
          </a:xfrm>
          <a:prstGeom prst="line">
            <a:avLst/>
          </a:prstGeom>
          <a:noFill/>
          <a:ln w="508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94" name="Line 50"/>
          <p:cNvSpPr>
            <a:spLocks noChangeShapeType="1"/>
          </p:cNvSpPr>
          <p:nvPr/>
        </p:nvSpPr>
        <p:spPr bwMode="auto">
          <a:xfrm>
            <a:off x="8305800" y="3276600"/>
            <a:ext cx="381000"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95" name="Line 51"/>
          <p:cNvSpPr>
            <a:spLocks noChangeShapeType="1"/>
          </p:cNvSpPr>
          <p:nvPr/>
        </p:nvSpPr>
        <p:spPr bwMode="auto">
          <a:xfrm>
            <a:off x="8686800" y="3302000"/>
            <a:ext cx="0" cy="30226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96" name="Line 52"/>
          <p:cNvSpPr>
            <a:spLocks noChangeShapeType="1"/>
          </p:cNvSpPr>
          <p:nvPr/>
        </p:nvSpPr>
        <p:spPr bwMode="auto">
          <a:xfrm flipH="1">
            <a:off x="5689600" y="6324600"/>
            <a:ext cx="3022600"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97" name="Line 53"/>
          <p:cNvSpPr>
            <a:spLocks noChangeShapeType="1"/>
          </p:cNvSpPr>
          <p:nvPr/>
        </p:nvSpPr>
        <p:spPr bwMode="auto">
          <a:xfrm flipH="1" flipV="1">
            <a:off x="5232400" y="5994400"/>
            <a:ext cx="508000" cy="35560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98" name="Line 54"/>
          <p:cNvSpPr>
            <a:spLocks noChangeShapeType="1"/>
          </p:cNvSpPr>
          <p:nvPr/>
        </p:nvSpPr>
        <p:spPr bwMode="auto">
          <a:xfrm>
            <a:off x="8331200" y="4038600"/>
            <a:ext cx="330200"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99" name="Line 55"/>
          <p:cNvSpPr>
            <a:spLocks noChangeShapeType="1"/>
          </p:cNvSpPr>
          <p:nvPr/>
        </p:nvSpPr>
        <p:spPr bwMode="auto">
          <a:xfrm flipH="1">
            <a:off x="355600" y="3276600"/>
            <a:ext cx="431800"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000" name="Line 56"/>
          <p:cNvSpPr>
            <a:spLocks noChangeShapeType="1"/>
          </p:cNvSpPr>
          <p:nvPr/>
        </p:nvSpPr>
        <p:spPr bwMode="auto">
          <a:xfrm>
            <a:off x="381000" y="3302000"/>
            <a:ext cx="0" cy="30226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001" name="Line 57"/>
          <p:cNvSpPr>
            <a:spLocks noChangeShapeType="1"/>
          </p:cNvSpPr>
          <p:nvPr/>
        </p:nvSpPr>
        <p:spPr bwMode="auto">
          <a:xfrm>
            <a:off x="381000" y="6324600"/>
            <a:ext cx="2971800"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002" name="Line 58"/>
          <p:cNvSpPr>
            <a:spLocks noChangeShapeType="1"/>
          </p:cNvSpPr>
          <p:nvPr/>
        </p:nvSpPr>
        <p:spPr bwMode="auto">
          <a:xfrm flipV="1">
            <a:off x="3302000" y="6070600"/>
            <a:ext cx="558800" cy="27940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Slide Number Placeholder 3"/>
          <p:cNvSpPr>
            <a:spLocks noGrp="1"/>
          </p:cNvSpPr>
          <p:nvPr>
            <p:ph type="sldNum" sz="quarter" idx="10"/>
          </p:nvPr>
        </p:nvSpPr>
        <p:spPr/>
        <p:txBody>
          <a:bodyPr/>
          <a:lstStyle/>
          <a:p>
            <a:fld id="{C9844430-9DBE-4289-AEDC-A99474E22594}" type="slidenum">
              <a:rPr lang="en-US" altLang="en-US"/>
              <a:pPr/>
              <a:t>8</a:t>
            </a:fld>
            <a:endParaRPr lang="en-US" altLang="en-US" sz="1400">
              <a:latin typeface="Times New Roman" pitchFamily="18" charset="0"/>
            </a:endParaRPr>
          </a:p>
        </p:txBody>
      </p:sp>
      <p:sp>
        <p:nvSpPr>
          <p:cNvPr id="340994" name="Rectangle 2"/>
          <p:cNvSpPr>
            <a:spLocks noGrp="1" noChangeArrowheads="1"/>
          </p:cNvSpPr>
          <p:nvPr>
            <p:ph type="title"/>
          </p:nvPr>
        </p:nvSpPr>
        <p:spPr>
          <a:xfrm>
            <a:off x="228600" y="647700"/>
            <a:ext cx="7772400" cy="552450"/>
          </a:xfrm>
          <a:noFill/>
          <a:ln/>
        </p:spPr>
        <p:txBody>
          <a:bodyPr/>
          <a:lstStyle/>
          <a:p>
            <a:r>
              <a:rPr lang="en-US" altLang="en-US"/>
              <a:t>Conventional Network</a:t>
            </a:r>
          </a:p>
        </p:txBody>
      </p:sp>
      <p:grpSp>
        <p:nvGrpSpPr>
          <p:cNvPr id="340995" name="Group 3"/>
          <p:cNvGrpSpPr>
            <a:grpSpLocks/>
          </p:cNvGrpSpPr>
          <p:nvPr/>
        </p:nvGrpSpPr>
        <p:grpSpPr bwMode="auto">
          <a:xfrm>
            <a:off x="8040688" y="5284788"/>
            <a:ext cx="1069975" cy="965200"/>
            <a:chOff x="5065" y="3329"/>
            <a:chExt cx="674" cy="608"/>
          </a:xfrm>
        </p:grpSpPr>
        <p:sp>
          <p:nvSpPr>
            <p:cNvPr id="340996" name="Rectangle 4"/>
            <p:cNvSpPr>
              <a:spLocks noChangeArrowheads="1"/>
            </p:cNvSpPr>
            <p:nvPr/>
          </p:nvSpPr>
          <p:spPr bwMode="auto">
            <a:xfrm>
              <a:off x="5065" y="3535"/>
              <a:ext cx="674"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a:solidFill>
                    <a:srgbClr val="000000"/>
                  </a:solidFill>
                  <a:effectLst>
                    <a:outerShdw blurRad="38100" dist="38100" dir="2700000" algn="tl">
                      <a:srgbClr val="C0C0C0"/>
                    </a:outerShdw>
                  </a:effectLst>
                </a:rPr>
                <a:t>Customer</a:t>
              </a:r>
            </a:p>
            <a:p>
              <a:pPr algn="ctr"/>
              <a:r>
                <a:rPr lang="en-US" altLang="en-US" sz="1800">
                  <a:solidFill>
                    <a:srgbClr val="000000"/>
                  </a:solidFill>
                  <a:effectLst>
                    <a:outerShdw blurRad="38100" dist="38100" dir="2700000" algn="tl">
                      <a:srgbClr val="C0C0C0"/>
                    </a:outerShdw>
                  </a:effectLst>
                </a:rPr>
                <a:t>Store</a:t>
              </a:r>
            </a:p>
          </p:txBody>
        </p:sp>
        <p:graphicFrame>
          <p:nvGraphicFramePr>
            <p:cNvPr id="340997" name="Object 5">
              <a:hlinkClick r:id="" action="ppaction://ole?verb=0"/>
            </p:cNvPr>
            <p:cNvGraphicFramePr>
              <a:graphicFrameLocks/>
            </p:cNvGraphicFramePr>
            <p:nvPr/>
          </p:nvGraphicFramePr>
          <p:xfrm>
            <a:off x="5274" y="3329"/>
            <a:ext cx="256" cy="211"/>
          </p:xfrm>
          <a:graphic>
            <a:graphicData uri="http://schemas.openxmlformats.org/presentationml/2006/ole">
              <mc:AlternateContent xmlns:mc="http://schemas.openxmlformats.org/markup-compatibility/2006">
                <mc:Choice xmlns:v="urn:schemas-microsoft-com:vml" Requires="v">
                  <p:oleObj spid="_x0000_s341596" name="Clip" r:id="rId4" imgW="4151160" imgH="3651120" progId="MS_ClipArt_Gallery.2">
                    <p:embed/>
                  </p:oleObj>
                </mc:Choice>
                <mc:Fallback>
                  <p:oleObj name="Clip" r:id="rId4" imgW="4151160" imgH="3651120" progId="MS_ClipArt_Gallery.2">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4" y="3329"/>
                          <a:ext cx="25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40998" name="Group 6"/>
          <p:cNvGrpSpPr>
            <a:grpSpLocks/>
          </p:cNvGrpSpPr>
          <p:nvPr/>
        </p:nvGrpSpPr>
        <p:grpSpPr bwMode="auto">
          <a:xfrm>
            <a:off x="1903413" y="1627188"/>
            <a:ext cx="1044575" cy="823912"/>
            <a:chOff x="1199" y="1025"/>
            <a:chExt cx="658" cy="519"/>
          </a:xfrm>
        </p:grpSpPr>
        <p:sp>
          <p:nvSpPr>
            <p:cNvPr id="340999" name="Rectangle 7"/>
            <p:cNvSpPr>
              <a:spLocks noChangeArrowheads="1"/>
            </p:cNvSpPr>
            <p:nvPr/>
          </p:nvSpPr>
          <p:spPr bwMode="auto">
            <a:xfrm>
              <a:off x="1199" y="1142"/>
              <a:ext cx="658"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a:solidFill>
                    <a:srgbClr val="000000"/>
                  </a:solidFill>
                  <a:effectLst>
                    <a:outerShdw blurRad="38100" dist="38100" dir="2700000" algn="tl">
                      <a:srgbClr val="C0C0C0"/>
                    </a:outerShdw>
                  </a:effectLst>
                </a:rPr>
                <a:t>Materials</a:t>
              </a:r>
            </a:p>
            <a:p>
              <a:pPr algn="ctr"/>
              <a:r>
                <a:rPr lang="en-US" altLang="en-US" sz="1800">
                  <a:solidFill>
                    <a:srgbClr val="000000"/>
                  </a:solidFill>
                  <a:effectLst>
                    <a:outerShdw blurRad="38100" dist="38100" dir="2700000" algn="tl">
                      <a:srgbClr val="C0C0C0"/>
                    </a:outerShdw>
                  </a:effectLst>
                </a:rPr>
                <a:t>DC</a:t>
              </a:r>
              <a:endParaRPr lang="en-US" altLang="en-US" sz="1800">
                <a:effectLst>
                  <a:outerShdw blurRad="38100" dist="38100" dir="2700000" algn="tl">
                    <a:srgbClr val="C0C0C0"/>
                  </a:outerShdw>
                </a:effectLst>
              </a:endParaRPr>
            </a:p>
          </p:txBody>
        </p:sp>
        <p:grpSp>
          <p:nvGrpSpPr>
            <p:cNvPr id="341000" name="Group 8"/>
            <p:cNvGrpSpPr>
              <a:grpSpLocks/>
            </p:cNvGrpSpPr>
            <p:nvPr/>
          </p:nvGrpSpPr>
          <p:grpSpPr bwMode="auto">
            <a:xfrm>
              <a:off x="1266" y="1025"/>
              <a:ext cx="523" cy="133"/>
              <a:chOff x="1266" y="1025"/>
              <a:chExt cx="523" cy="133"/>
            </a:xfrm>
          </p:grpSpPr>
          <p:grpSp>
            <p:nvGrpSpPr>
              <p:cNvPr id="341001" name="Group 9"/>
              <p:cNvGrpSpPr>
                <a:grpSpLocks/>
              </p:cNvGrpSpPr>
              <p:nvPr/>
            </p:nvGrpSpPr>
            <p:grpSpPr bwMode="auto">
              <a:xfrm>
                <a:off x="1301" y="1032"/>
                <a:ext cx="459" cy="99"/>
                <a:chOff x="1301" y="1032"/>
                <a:chExt cx="459" cy="99"/>
              </a:xfrm>
            </p:grpSpPr>
            <p:sp>
              <p:nvSpPr>
                <p:cNvPr id="341002" name="Freeform 10"/>
                <p:cNvSpPr>
                  <a:spLocks/>
                </p:cNvSpPr>
                <p:nvPr/>
              </p:nvSpPr>
              <p:spPr bwMode="auto">
                <a:xfrm>
                  <a:off x="1301" y="1032"/>
                  <a:ext cx="459" cy="99"/>
                </a:xfrm>
                <a:custGeom>
                  <a:avLst/>
                  <a:gdLst>
                    <a:gd name="T0" fmla="*/ 0 w 459"/>
                    <a:gd name="T1" fmla="*/ 98 h 99"/>
                    <a:gd name="T2" fmla="*/ 0 w 459"/>
                    <a:gd name="T3" fmla="*/ 0 h 99"/>
                    <a:gd name="T4" fmla="*/ 458 w 459"/>
                    <a:gd name="T5" fmla="*/ 0 h 99"/>
                    <a:gd name="T6" fmla="*/ 458 w 459"/>
                    <a:gd name="T7" fmla="*/ 97 h 99"/>
                    <a:gd name="T8" fmla="*/ 0 w 459"/>
                    <a:gd name="T9" fmla="*/ 98 h 99"/>
                  </a:gdLst>
                  <a:ahLst/>
                  <a:cxnLst>
                    <a:cxn ang="0">
                      <a:pos x="T0" y="T1"/>
                    </a:cxn>
                    <a:cxn ang="0">
                      <a:pos x="T2" y="T3"/>
                    </a:cxn>
                    <a:cxn ang="0">
                      <a:pos x="T4" y="T5"/>
                    </a:cxn>
                    <a:cxn ang="0">
                      <a:pos x="T6" y="T7"/>
                    </a:cxn>
                    <a:cxn ang="0">
                      <a:pos x="T8" y="T9"/>
                    </a:cxn>
                  </a:cxnLst>
                  <a:rect l="0" t="0" r="r" b="b"/>
                  <a:pathLst>
                    <a:path w="459" h="99">
                      <a:moveTo>
                        <a:pt x="0" y="98"/>
                      </a:moveTo>
                      <a:lnTo>
                        <a:pt x="0" y="0"/>
                      </a:lnTo>
                      <a:lnTo>
                        <a:pt x="458" y="0"/>
                      </a:lnTo>
                      <a:lnTo>
                        <a:pt x="458" y="97"/>
                      </a:lnTo>
                      <a:lnTo>
                        <a:pt x="0" y="98"/>
                      </a:lnTo>
                    </a:path>
                  </a:pathLst>
                </a:custGeom>
                <a:solidFill>
                  <a:srgbClr val="3E1403"/>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1003" name="Group 11"/>
                <p:cNvGrpSpPr>
                  <a:grpSpLocks/>
                </p:cNvGrpSpPr>
                <p:nvPr/>
              </p:nvGrpSpPr>
              <p:grpSpPr bwMode="auto">
                <a:xfrm>
                  <a:off x="1306" y="1034"/>
                  <a:ext cx="451" cy="97"/>
                  <a:chOff x="1306" y="1034"/>
                  <a:chExt cx="451" cy="97"/>
                </a:xfrm>
              </p:grpSpPr>
              <p:sp>
                <p:nvSpPr>
                  <p:cNvPr id="341004" name="Rectangle 12"/>
                  <p:cNvSpPr>
                    <a:spLocks noChangeArrowheads="1"/>
                  </p:cNvSpPr>
                  <p:nvPr/>
                </p:nvSpPr>
                <p:spPr bwMode="auto">
                  <a:xfrm flipV="1">
                    <a:off x="1741" y="1035"/>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05" name="Rectangle 13"/>
                  <p:cNvSpPr>
                    <a:spLocks noChangeArrowheads="1"/>
                  </p:cNvSpPr>
                  <p:nvPr/>
                </p:nvSpPr>
                <p:spPr bwMode="auto">
                  <a:xfrm flipV="1">
                    <a:off x="1736" y="1081"/>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06" name="Rectangle 14"/>
                  <p:cNvSpPr>
                    <a:spLocks noChangeArrowheads="1"/>
                  </p:cNvSpPr>
                  <p:nvPr/>
                </p:nvSpPr>
                <p:spPr bwMode="auto">
                  <a:xfrm flipV="1">
                    <a:off x="1695" y="1075"/>
                    <a:ext cx="8"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07" name="Rectangle 15"/>
                  <p:cNvSpPr>
                    <a:spLocks noChangeArrowheads="1"/>
                  </p:cNvSpPr>
                  <p:nvPr/>
                </p:nvSpPr>
                <p:spPr bwMode="auto">
                  <a:xfrm flipV="1">
                    <a:off x="1743" y="1056"/>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08" name="Rectangle 16"/>
                  <p:cNvSpPr>
                    <a:spLocks noChangeArrowheads="1"/>
                  </p:cNvSpPr>
                  <p:nvPr/>
                </p:nvSpPr>
                <p:spPr bwMode="auto">
                  <a:xfrm flipV="1">
                    <a:off x="1733" y="1051"/>
                    <a:ext cx="7"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09" name="Rectangle 17"/>
                  <p:cNvSpPr>
                    <a:spLocks noChangeArrowheads="1"/>
                  </p:cNvSpPr>
                  <p:nvPr/>
                </p:nvSpPr>
                <p:spPr bwMode="auto">
                  <a:xfrm flipV="1">
                    <a:off x="1743" y="1104"/>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10" name="Rectangle 18"/>
                  <p:cNvSpPr>
                    <a:spLocks noChangeArrowheads="1"/>
                  </p:cNvSpPr>
                  <p:nvPr/>
                </p:nvSpPr>
                <p:spPr bwMode="auto">
                  <a:xfrm flipV="1">
                    <a:off x="1730" y="1112"/>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11" name="Rectangle 19"/>
                  <p:cNvSpPr>
                    <a:spLocks noChangeArrowheads="1"/>
                  </p:cNvSpPr>
                  <p:nvPr/>
                </p:nvSpPr>
                <p:spPr bwMode="auto">
                  <a:xfrm flipV="1">
                    <a:off x="1698" y="1119"/>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12" name="Rectangle 20"/>
                  <p:cNvSpPr>
                    <a:spLocks noChangeArrowheads="1"/>
                  </p:cNvSpPr>
                  <p:nvPr/>
                </p:nvSpPr>
                <p:spPr bwMode="auto">
                  <a:xfrm flipV="1">
                    <a:off x="1749" y="1125"/>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13" name="Rectangle 21"/>
                  <p:cNvSpPr>
                    <a:spLocks noChangeArrowheads="1"/>
                  </p:cNvSpPr>
                  <p:nvPr/>
                </p:nvSpPr>
                <p:spPr bwMode="auto">
                  <a:xfrm flipV="1">
                    <a:off x="1703" y="1099"/>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14" name="Rectangle 22"/>
                  <p:cNvSpPr>
                    <a:spLocks noChangeArrowheads="1"/>
                  </p:cNvSpPr>
                  <p:nvPr/>
                </p:nvSpPr>
                <p:spPr bwMode="auto">
                  <a:xfrm flipV="1">
                    <a:off x="1746" y="1085"/>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15" name="Rectangle 23"/>
                  <p:cNvSpPr>
                    <a:spLocks noChangeArrowheads="1"/>
                  </p:cNvSpPr>
                  <p:nvPr/>
                </p:nvSpPr>
                <p:spPr bwMode="auto">
                  <a:xfrm flipV="1">
                    <a:off x="1330" y="1034"/>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16" name="Rectangle 24"/>
                  <p:cNvSpPr>
                    <a:spLocks noChangeArrowheads="1"/>
                  </p:cNvSpPr>
                  <p:nvPr/>
                </p:nvSpPr>
                <p:spPr bwMode="auto">
                  <a:xfrm flipV="1">
                    <a:off x="1320" y="1056"/>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17" name="Rectangle 25"/>
                  <p:cNvSpPr>
                    <a:spLocks noChangeArrowheads="1"/>
                  </p:cNvSpPr>
                  <p:nvPr/>
                </p:nvSpPr>
                <p:spPr bwMode="auto">
                  <a:xfrm flipV="1">
                    <a:off x="1332" y="1069"/>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18" name="Rectangle 26"/>
                  <p:cNvSpPr>
                    <a:spLocks noChangeArrowheads="1"/>
                  </p:cNvSpPr>
                  <p:nvPr/>
                </p:nvSpPr>
                <p:spPr bwMode="auto">
                  <a:xfrm flipV="1">
                    <a:off x="1312" y="1094"/>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19" name="Rectangle 27"/>
                  <p:cNvSpPr>
                    <a:spLocks noChangeArrowheads="1"/>
                  </p:cNvSpPr>
                  <p:nvPr/>
                </p:nvSpPr>
                <p:spPr bwMode="auto">
                  <a:xfrm flipV="1">
                    <a:off x="1360" y="1109"/>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20" name="Rectangle 28"/>
                  <p:cNvSpPr>
                    <a:spLocks noChangeArrowheads="1"/>
                  </p:cNvSpPr>
                  <p:nvPr/>
                </p:nvSpPr>
                <p:spPr bwMode="auto">
                  <a:xfrm flipV="1">
                    <a:off x="1324" y="1115"/>
                    <a:ext cx="6" cy="4"/>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21" name="Rectangle 29"/>
                  <p:cNvSpPr>
                    <a:spLocks noChangeArrowheads="1"/>
                  </p:cNvSpPr>
                  <p:nvPr/>
                </p:nvSpPr>
                <p:spPr bwMode="auto">
                  <a:xfrm flipV="1">
                    <a:off x="1330" y="1103"/>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22" name="Rectangle 30"/>
                  <p:cNvSpPr>
                    <a:spLocks noChangeArrowheads="1"/>
                  </p:cNvSpPr>
                  <p:nvPr/>
                </p:nvSpPr>
                <p:spPr bwMode="auto">
                  <a:xfrm flipV="1">
                    <a:off x="1344" y="1074"/>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23" name="Rectangle 31"/>
                  <p:cNvSpPr>
                    <a:spLocks noChangeArrowheads="1"/>
                  </p:cNvSpPr>
                  <p:nvPr/>
                </p:nvSpPr>
                <p:spPr bwMode="auto">
                  <a:xfrm flipV="1">
                    <a:off x="1306" y="1045"/>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1024" name="Group 32"/>
              <p:cNvGrpSpPr>
                <a:grpSpLocks/>
              </p:cNvGrpSpPr>
              <p:nvPr/>
            </p:nvGrpSpPr>
            <p:grpSpPr bwMode="auto">
              <a:xfrm>
                <a:off x="1266" y="1139"/>
                <a:ext cx="523" cy="19"/>
                <a:chOff x="1266" y="1139"/>
                <a:chExt cx="523" cy="19"/>
              </a:xfrm>
            </p:grpSpPr>
            <p:sp>
              <p:nvSpPr>
                <p:cNvPr id="341025" name="Rectangle 33"/>
                <p:cNvSpPr>
                  <a:spLocks noChangeArrowheads="1"/>
                </p:cNvSpPr>
                <p:nvPr/>
              </p:nvSpPr>
              <p:spPr bwMode="auto">
                <a:xfrm>
                  <a:off x="1266" y="1139"/>
                  <a:ext cx="523" cy="10"/>
                </a:xfrm>
                <a:prstGeom prst="rect">
                  <a:avLst/>
                </a:prstGeom>
                <a:solidFill>
                  <a:srgbClr val="47474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26" name="Rectangle 34"/>
                <p:cNvSpPr>
                  <a:spLocks noChangeArrowheads="1"/>
                </p:cNvSpPr>
                <p:nvPr/>
              </p:nvSpPr>
              <p:spPr bwMode="auto">
                <a:xfrm flipV="1">
                  <a:off x="1267" y="1153"/>
                  <a:ext cx="522" cy="5"/>
                </a:xfrm>
                <a:prstGeom prst="rect">
                  <a:avLst/>
                </a:prstGeom>
                <a:solidFill>
                  <a:srgbClr val="47474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1027" name="Rectangle 35"/>
              <p:cNvSpPr>
                <a:spLocks noChangeArrowheads="1"/>
              </p:cNvSpPr>
              <p:nvPr/>
            </p:nvSpPr>
            <p:spPr bwMode="auto">
              <a:xfrm>
                <a:off x="1366" y="1025"/>
                <a:ext cx="329" cy="23"/>
              </a:xfrm>
              <a:prstGeom prst="rect">
                <a:avLst/>
              </a:prstGeom>
              <a:solidFill>
                <a:srgbClr val="EAEC5E"/>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28" name="Freeform 36"/>
              <p:cNvSpPr>
                <a:spLocks/>
              </p:cNvSpPr>
              <p:nvPr/>
            </p:nvSpPr>
            <p:spPr bwMode="auto">
              <a:xfrm>
                <a:off x="1316" y="1067"/>
                <a:ext cx="428" cy="63"/>
              </a:xfrm>
              <a:custGeom>
                <a:avLst/>
                <a:gdLst>
                  <a:gd name="T0" fmla="*/ 427 w 428"/>
                  <a:gd name="T1" fmla="*/ 61 h 63"/>
                  <a:gd name="T2" fmla="*/ 427 w 428"/>
                  <a:gd name="T3" fmla="*/ 0 h 63"/>
                  <a:gd name="T4" fmla="*/ 0 w 428"/>
                  <a:gd name="T5" fmla="*/ 0 h 63"/>
                  <a:gd name="T6" fmla="*/ 0 w 428"/>
                  <a:gd name="T7" fmla="*/ 62 h 63"/>
                </a:gdLst>
                <a:ahLst/>
                <a:cxnLst>
                  <a:cxn ang="0">
                    <a:pos x="T0" y="T1"/>
                  </a:cxn>
                  <a:cxn ang="0">
                    <a:pos x="T2" y="T3"/>
                  </a:cxn>
                  <a:cxn ang="0">
                    <a:pos x="T4" y="T5"/>
                  </a:cxn>
                  <a:cxn ang="0">
                    <a:pos x="T6" y="T7"/>
                  </a:cxn>
                </a:cxnLst>
                <a:rect l="0" t="0" r="r" b="b"/>
                <a:pathLst>
                  <a:path w="428" h="63">
                    <a:moveTo>
                      <a:pt x="427" y="61"/>
                    </a:moveTo>
                    <a:lnTo>
                      <a:pt x="427" y="0"/>
                    </a:lnTo>
                    <a:lnTo>
                      <a:pt x="0" y="0"/>
                    </a:lnTo>
                    <a:lnTo>
                      <a:pt x="0" y="6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1029" name="Rectangle 37"/>
              <p:cNvSpPr>
                <a:spLocks noChangeArrowheads="1"/>
              </p:cNvSpPr>
              <p:nvPr/>
            </p:nvSpPr>
            <p:spPr bwMode="auto">
              <a:xfrm>
                <a:off x="1338" y="1081"/>
                <a:ext cx="36"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30" name="Rectangle 38"/>
              <p:cNvSpPr>
                <a:spLocks noChangeArrowheads="1"/>
              </p:cNvSpPr>
              <p:nvPr/>
            </p:nvSpPr>
            <p:spPr bwMode="auto">
              <a:xfrm>
                <a:off x="1407" y="1081"/>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31" name="Rectangle 39"/>
              <p:cNvSpPr>
                <a:spLocks noChangeArrowheads="1"/>
              </p:cNvSpPr>
              <p:nvPr/>
            </p:nvSpPr>
            <p:spPr bwMode="auto">
              <a:xfrm>
                <a:off x="1475" y="1081"/>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32" name="Rectangle 40"/>
              <p:cNvSpPr>
                <a:spLocks noChangeArrowheads="1"/>
              </p:cNvSpPr>
              <p:nvPr/>
            </p:nvSpPr>
            <p:spPr bwMode="auto">
              <a:xfrm>
                <a:off x="1543" y="1081"/>
                <a:ext cx="36"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33" name="Rectangle 41"/>
              <p:cNvSpPr>
                <a:spLocks noChangeArrowheads="1"/>
              </p:cNvSpPr>
              <p:nvPr/>
            </p:nvSpPr>
            <p:spPr bwMode="auto">
              <a:xfrm>
                <a:off x="1612" y="1081"/>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34" name="Rectangle 42"/>
              <p:cNvSpPr>
                <a:spLocks noChangeArrowheads="1"/>
              </p:cNvSpPr>
              <p:nvPr/>
            </p:nvSpPr>
            <p:spPr bwMode="auto">
              <a:xfrm>
                <a:off x="1680" y="1081"/>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1035" name="Group 43"/>
          <p:cNvGrpSpPr>
            <a:grpSpLocks/>
          </p:cNvGrpSpPr>
          <p:nvPr/>
        </p:nvGrpSpPr>
        <p:grpSpPr bwMode="auto">
          <a:xfrm>
            <a:off x="1646238" y="2509838"/>
            <a:ext cx="1560512" cy="1198562"/>
            <a:chOff x="1037" y="1581"/>
            <a:chExt cx="983" cy="755"/>
          </a:xfrm>
        </p:grpSpPr>
        <p:graphicFrame>
          <p:nvGraphicFramePr>
            <p:cNvPr id="341036" name="Object 44">
              <a:hlinkClick r:id="" action="ppaction://ole?verb=0"/>
            </p:cNvPr>
            <p:cNvGraphicFramePr>
              <a:graphicFrameLocks/>
            </p:cNvGraphicFramePr>
            <p:nvPr/>
          </p:nvGraphicFramePr>
          <p:xfrm>
            <a:off x="1205" y="1581"/>
            <a:ext cx="659" cy="339"/>
          </p:xfrm>
          <a:graphic>
            <a:graphicData uri="http://schemas.openxmlformats.org/presentationml/2006/ole">
              <mc:AlternateContent xmlns:mc="http://schemas.openxmlformats.org/markup-compatibility/2006">
                <mc:Choice xmlns:v="urn:schemas-microsoft-com:vml" Requires="v">
                  <p:oleObj spid="_x0000_s341597" name="Clip" r:id="rId6" imgW="5805360" imgH="3008160" progId="MS_ClipArt_Gallery.2">
                    <p:embed/>
                  </p:oleObj>
                </mc:Choice>
                <mc:Fallback>
                  <p:oleObj name="Clip" r:id="rId6" imgW="5805360" imgH="3008160" progId="MS_ClipArt_Gallery.2">
                    <p:embed/>
                    <p:pic>
                      <p:nvPicPr>
                        <p:cNvPr id="0" name="Object 4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05" y="1581"/>
                          <a:ext cx="659"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1037" name="Rectangle 45"/>
            <p:cNvSpPr>
              <a:spLocks noChangeArrowheads="1"/>
            </p:cNvSpPr>
            <p:nvPr/>
          </p:nvSpPr>
          <p:spPr bwMode="auto">
            <a:xfrm>
              <a:off x="1037" y="1934"/>
              <a:ext cx="983"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r>
                <a:rPr lang="en-US" altLang="en-US" sz="1800">
                  <a:solidFill>
                    <a:srgbClr val="000000"/>
                  </a:solidFill>
                  <a:effectLst>
                    <a:outerShdw blurRad="38100" dist="38100" dir="2700000" algn="tl">
                      <a:srgbClr val="C0C0C0"/>
                    </a:outerShdw>
                  </a:effectLst>
                </a:rPr>
                <a:t>Component</a:t>
              </a:r>
            </a:p>
            <a:p>
              <a:pPr algn="ctr"/>
              <a:r>
                <a:rPr lang="en-US" altLang="en-US" sz="1800">
                  <a:solidFill>
                    <a:srgbClr val="000000"/>
                  </a:solidFill>
                  <a:effectLst>
                    <a:outerShdw blurRad="38100" dist="38100" dir="2700000" algn="tl">
                      <a:srgbClr val="C0C0C0"/>
                    </a:outerShdw>
                  </a:effectLst>
                </a:rPr>
                <a:t>Manufacturing</a:t>
              </a:r>
              <a:endParaRPr lang="en-US" altLang="en-US" sz="1800">
                <a:effectLst>
                  <a:outerShdw blurRad="38100" dist="38100" dir="2700000" algn="tl">
                    <a:srgbClr val="C0C0C0"/>
                  </a:outerShdw>
                </a:effectLst>
              </a:endParaRPr>
            </a:p>
          </p:txBody>
        </p:sp>
      </p:grpSp>
      <p:grpSp>
        <p:nvGrpSpPr>
          <p:cNvPr id="341038" name="Group 46"/>
          <p:cNvGrpSpPr>
            <a:grpSpLocks/>
          </p:cNvGrpSpPr>
          <p:nvPr/>
        </p:nvGrpSpPr>
        <p:grpSpPr bwMode="auto">
          <a:xfrm>
            <a:off x="14288" y="1770063"/>
            <a:ext cx="866775" cy="823912"/>
            <a:chOff x="9" y="1115"/>
            <a:chExt cx="546" cy="519"/>
          </a:xfrm>
        </p:grpSpPr>
        <p:sp>
          <p:nvSpPr>
            <p:cNvPr id="341039" name="Rectangle 47"/>
            <p:cNvSpPr>
              <a:spLocks noChangeArrowheads="1"/>
            </p:cNvSpPr>
            <p:nvPr/>
          </p:nvSpPr>
          <p:spPr bwMode="auto">
            <a:xfrm>
              <a:off x="9" y="1232"/>
              <a:ext cx="546"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a:solidFill>
                    <a:srgbClr val="000000"/>
                  </a:solidFill>
                  <a:effectLst>
                    <a:outerShdw blurRad="38100" dist="38100" dir="2700000" algn="tl">
                      <a:srgbClr val="C0C0C0"/>
                    </a:outerShdw>
                  </a:effectLst>
                </a:rPr>
                <a:t>Vendor</a:t>
              </a:r>
            </a:p>
            <a:p>
              <a:pPr algn="ctr"/>
              <a:r>
                <a:rPr lang="en-US" altLang="en-US" sz="1800">
                  <a:solidFill>
                    <a:srgbClr val="000000"/>
                  </a:solidFill>
                  <a:effectLst>
                    <a:outerShdw blurRad="38100" dist="38100" dir="2700000" algn="tl">
                      <a:srgbClr val="C0C0C0"/>
                    </a:outerShdw>
                  </a:effectLst>
                </a:rPr>
                <a:t>DC</a:t>
              </a:r>
              <a:endParaRPr lang="en-US" altLang="en-US" sz="1800">
                <a:effectLst>
                  <a:outerShdw blurRad="38100" dist="38100" dir="2700000" algn="tl">
                    <a:srgbClr val="C0C0C0"/>
                  </a:outerShdw>
                </a:effectLst>
              </a:endParaRPr>
            </a:p>
          </p:txBody>
        </p:sp>
        <p:grpSp>
          <p:nvGrpSpPr>
            <p:cNvPr id="341040" name="Group 48"/>
            <p:cNvGrpSpPr>
              <a:grpSpLocks/>
            </p:cNvGrpSpPr>
            <p:nvPr/>
          </p:nvGrpSpPr>
          <p:grpSpPr bwMode="auto">
            <a:xfrm>
              <a:off x="20" y="1115"/>
              <a:ext cx="523" cy="133"/>
              <a:chOff x="20" y="1115"/>
              <a:chExt cx="523" cy="133"/>
            </a:xfrm>
          </p:grpSpPr>
          <p:grpSp>
            <p:nvGrpSpPr>
              <p:cNvPr id="341041" name="Group 49"/>
              <p:cNvGrpSpPr>
                <a:grpSpLocks/>
              </p:cNvGrpSpPr>
              <p:nvPr/>
            </p:nvGrpSpPr>
            <p:grpSpPr bwMode="auto">
              <a:xfrm>
                <a:off x="55" y="1122"/>
                <a:ext cx="459" cy="99"/>
                <a:chOff x="55" y="1122"/>
                <a:chExt cx="459" cy="99"/>
              </a:xfrm>
            </p:grpSpPr>
            <p:sp>
              <p:nvSpPr>
                <p:cNvPr id="341042" name="Freeform 50"/>
                <p:cNvSpPr>
                  <a:spLocks/>
                </p:cNvSpPr>
                <p:nvPr/>
              </p:nvSpPr>
              <p:spPr bwMode="auto">
                <a:xfrm>
                  <a:off x="55" y="1122"/>
                  <a:ext cx="459" cy="99"/>
                </a:xfrm>
                <a:custGeom>
                  <a:avLst/>
                  <a:gdLst>
                    <a:gd name="T0" fmla="*/ 0 w 459"/>
                    <a:gd name="T1" fmla="*/ 98 h 99"/>
                    <a:gd name="T2" fmla="*/ 0 w 459"/>
                    <a:gd name="T3" fmla="*/ 0 h 99"/>
                    <a:gd name="T4" fmla="*/ 458 w 459"/>
                    <a:gd name="T5" fmla="*/ 0 h 99"/>
                    <a:gd name="T6" fmla="*/ 458 w 459"/>
                    <a:gd name="T7" fmla="*/ 97 h 99"/>
                    <a:gd name="T8" fmla="*/ 0 w 459"/>
                    <a:gd name="T9" fmla="*/ 98 h 99"/>
                  </a:gdLst>
                  <a:ahLst/>
                  <a:cxnLst>
                    <a:cxn ang="0">
                      <a:pos x="T0" y="T1"/>
                    </a:cxn>
                    <a:cxn ang="0">
                      <a:pos x="T2" y="T3"/>
                    </a:cxn>
                    <a:cxn ang="0">
                      <a:pos x="T4" y="T5"/>
                    </a:cxn>
                    <a:cxn ang="0">
                      <a:pos x="T6" y="T7"/>
                    </a:cxn>
                    <a:cxn ang="0">
                      <a:pos x="T8" y="T9"/>
                    </a:cxn>
                  </a:cxnLst>
                  <a:rect l="0" t="0" r="r" b="b"/>
                  <a:pathLst>
                    <a:path w="459" h="99">
                      <a:moveTo>
                        <a:pt x="0" y="98"/>
                      </a:moveTo>
                      <a:lnTo>
                        <a:pt x="0" y="0"/>
                      </a:lnTo>
                      <a:lnTo>
                        <a:pt x="458" y="0"/>
                      </a:lnTo>
                      <a:lnTo>
                        <a:pt x="458" y="97"/>
                      </a:lnTo>
                      <a:lnTo>
                        <a:pt x="0" y="98"/>
                      </a:lnTo>
                    </a:path>
                  </a:pathLst>
                </a:custGeom>
                <a:solidFill>
                  <a:srgbClr val="3E1403"/>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1043" name="Group 51"/>
                <p:cNvGrpSpPr>
                  <a:grpSpLocks/>
                </p:cNvGrpSpPr>
                <p:nvPr/>
              </p:nvGrpSpPr>
              <p:grpSpPr bwMode="auto">
                <a:xfrm>
                  <a:off x="60" y="1124"/>
                  <a:ext cx="451" cy="97"/>
                  <a:chOff x="60" y="1124"/>
                  <a:chExt cx="451" cy="97"/>
                </a:xfrm>
              </p:grpSpPr>
              <p:sp>
                <p:nvSpPr>
                  <p:cNvPr id="341044" name="Rectangle 52"/>
                  <p:cNvSpPr>
                    <a:spLocks noChangeArrowheads="1"/>
                  </p:cNvSpPr>
                  <p:nvPr/>
                </p:nvSpPr>
                <p:spPr bwMode="auto">
                  <a:xfrm flipV="1">
                    <a:off x="495" y="1125"/>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45" name="Rectangle 53"/>
                  <p:cNvSpPr>
                    <a:spLocks noChangeArrowheads="1"/>
                  </p:cNvSpPr>
                  <p:nvPr/>
                </p:nvSpPr>
                <p:spPr bwMode="auto">
                  <a:xfrm flipV="1">
                    <a:off x="490" y="1171"/>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46" name="Rectangle 54"/>
                  <p:cNvSpPr>
                    <a:spLocks noChangeArrowheads="1"/>
                  </p:cNvSpPr>
                  <p:nvPr/>
                </p:nvSpPr>
                <p:spPr bwMode="auto">
                  <a:xfrm flipV="1">
                    <a:off x="449" y="1165"/>
                    <a:ext cx="8"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47" name="Rectangle 55"/>
                  <p:cNvSpPr>
                    <a:spLocks noChangeArrowheads="1"/>
                  </p:cNvSpPr>
                  <p:nvPr/>
                </p:nvSpPr>
                <p:spPr bwMode="auto">
                  <a:xfrm flipV="1">
                    <a:off x="497" y="1146"/>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48" name="Rectangle 56"/>
                  <p:cNvSpPr>
                    <a:spLocks noChangeArrowheads="1"/>
                  </p:cNvSpPr>
                  <p:nvPr/>
                </p:nvSpPr>
                <p:spPr bwMode="auto">
                  <a:xfrm flipV="1">
                    <a:off x="487" y="1141"/>
                    <a:ext cx="7"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49" name="Rectangle 57"/>
                  <p:cNvSpPr>
                    <a:spLocks noChangeArrowheads="1"/>
                  </p:cNvSpPr>
                  <p:nvPr/>
                </p:nvSpPr>
                <p:spPr bwMode="auto">
                  <a:xfrm flipV="1">
                    <a:off x="497" y="1194"/>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50" name="Rectangle 58"/>
                  <p:cNvSpPr>
                    <a:spLocks noChangeArrowheads="1"/>
                  </p:cNvSpPr>
                  <p:nvPr/>
                </p:nvSpPr>
                <p:spPr bwMode="auto">
                  <a:xfrm flipV="1">
                    <a:off x="484" y="1202"/>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51" name="Rectangle 59"/>
                  <p:cNvSpPr>
                    <a:spLocks noChangeArrowheads="1"/>
                  </p:cNvSpPr>
                  <p:nvPr/>
                </p:nvSpPr>
                <p:spPr bwMode="auto">
                  <a:xfrm flipV="1">
                    <a:off x="452" y="1209"/>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52" name="Rectangle 60"/>
                  <p:cNvSpPr>
                    <a:spLocks noChangeArrowheads="1"/>
                  </p:cNvSpPr>
                  <p:nvPr/>
                </p:nvSpPr>
                <p:spPr bwMode="auto">
                  <a:xfrm flipV="1">
                    <a:off x="503" y="1215"/>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53" name="Rectangle 61"/>
                  <p:cNvSpPr>
                    <a:spLocks noChangeArrowheads="1"/>
                  </p:cNvSpPr>
                  <p:nvPr/>
                </p:nvSpPr>
                <p:spPr bwMode="auto">
                  <a:xfrm flipV="1">
                    <a:off x="457" y="1189"/>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54" name="Rectangle 62"/>
                  <p:cNvSpPr>
                    <a:spLocks noChangeArrowheads="1"/>
                  </p:cNvSpPr>
                  <p:nvPr/>
                </p:nvSpPr>
                <p:spPr bwMode="auto">
                  <a:xfrm flipV="1">
                    <a:off x="500" y="1175"/>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55" name="Rectangle 63"/>
                  <p:cNvSpPr>
                    <a:spLocks noChangeArrowheads="1"/>
                  </p:cNvSpPr>
                  <p:nvPr/>
                </p:nvSpPr>
                <p:spPr bwMode="auto">
                  <a:xfrm flipV="1">
                    <a:off x="84" y="1124"/>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56" name="Rectangle 64"/>
                  <p:cNvSpPr>
                    <a:spLocks noChangeArrowheads="1"/>
                  </p:cNvSpPr>
                  <p:nvPr/>
                </p:nvSpPr>
                <p:spPr bwMode="auto">
                  <a:xfrm flipV="1">
                    <a:off x="74" y="1146"/>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57" name="Rectangle 65"/>
                  <p:cNvSpPr>
                    <a:spLocks noChangeArrowheads="1"/>
                  </p:cNvSpPr>
                  <p:nvPr/>
                </p:nvSpPr>
                <p:spPr bwMode="auto">
                  <a:xfrm flipV="1">
                    <a:off x="86" y="1159"/>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58" name="Rectangle 66"/>
                  <p:cNvSpPr>
                    <a:spLocks noChangeArrowheads="1"/>
                  </p:cNvSpPr>
                  <p:nvPr/>
                </p:nvSpPr>
                <p:spPr bwMode="auto">
                  <a:xfrm flipV="1">
                    <a:off x="66" y="1184"/>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59" name="Rectangle 67"/>
                  <p:cNvSpPr>
                    <a:spLocks noChangeArrowheads="1"/>
                  </p:cNvSpPr>
                  <p:nvPr/>
                </p:nvSpPr>
                <p:spPr bwMode="auto">
                  <a:xfrm flipV="1">
                    <a:off x="114" y="1199"/>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60" name="Rectangle 68"/>
                  <p:cNvSpPr>
                    <a:spLocks noChangeArrowheads="1"/>
                  </p:cNvSpPr>
                  <p:nvPr/>
                </p:nvSpPr>
                <p:spPr bwMode="auto">
                  <a:xfrm flipV="1">
                    <a:off x="78" y="1205"/>
                    <a:ext cx="6" cy="4"/>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61" name="Rectangle 69"/>
                  <p:cNvSpPr>
                    <a:spLocks noChangeArrowheads="1"/>
                  </p:cNvSpPr>
                  <p:nvPr/>
                </p:nvSpPr>
                <p:spPr bwMode="auto">
                  <a:xfrm flipV="1">
                    <a:off x="84" y="1193"/>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62" name="Rectangle 70"/>
                  <p:cNvSpPr>
                    <a:spLocks noChangeArrowheads="1"/>
                  </p:cNvSpPr>
                  <p:nvPr/>
                </p:nvSpPr>
                <p:spPr bwMode="auto">
                  <a:xfrm flipV="1">
                    <a:off x="98" y="1164"/>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63" name="Rectangle 71"/>
                  <p:cNvSpPr>
                    <a:spLocks noChangeArrowheads="1"/>
                  </p:cNvSpPr>
                  <p:nvPr/>
                </p:nvSpPr>
                <p:spPr bwMode="auto">
                  <a:xfrm flipV="1">
                    <a:off x="60" y="1135"/>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1064" name="Group 72"/>
              <p:cNvGrpSpPr>
                <a:grpSpLocks/>
              </p:cNvGrpSpPr>
              <p:nvPr/>
            </p:nvGrpSpPr>
            <p:grpSpPr bwMode="auto">
              <a:xfrm>
                <a:off x="20" y="1229"/>
                <a:ext cx="523" cy="19"/>
                <a:chOff x="20" y="1229"/>
                <a:chExt cx="523" cy="19"/>
              </a:xfrm>
            </p:grpSpPr>
            <p:sp>
              <p:nvSpPr>
                <p:cNvPr id="341065" name="Rectangle 73"/>
                <p:cNvSpPr>
                  <a:spLocks noChangeArrowheads="1"/>
                </p:cNvSpPr>
                <p:nvPr/>
              </p:nvSpPr>
              <p:spPr bwMode="auto">
                <a:xfrm>
                  <a:off x="20" y="1229"/>
                  <a:ext cx="523" cy="10"/>
                </a:xfrm>
                <a:prstGeom prst="rect">
                  <a:avLst/>
                </a:prstGeom>
                <a:solidFill>
                  <a:srgbClr val="47474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66" name="Rectangle 74"/>
                <p:cNvSpPr>
                  <a:spLocks noChangeArrowheads="1"/>
                </p:cNvSpPr>
                <p:nvPr/>
              </p:nvSpPr>
              <p:spPr bwMode="auto">
                <a:xfrm flipV="1">
                  <a:off x="21" y="1243"/>
                  <a:ext cx="522" cy="5"/>
                </a:xfrm>
                <a:prstGeom prst="rect">
                  <a:avLst/>
                </a:prstGeom>
                <a:solidFill>
                  <a:srgbClr val="47474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1067" name="Rectangle 75"/>
              <p:cNvSpPr>
                <a:spLocks noChangeArrowheads="1"/>
              </p:cNvSpPr>
              <p:nvPr/>
            </p:nvSpPr>
            <p:spPr bwMode="auto">
              <a:xfrm>
                <a:off x="120" y="1115"/>
                <a:ext cx="329" cy="23"/>
              </a:xfrm>
              <a:prstGeom prst="rect">
                <a:avLst/>
              </a:prstGeom>
              <a:solidFill>
                <a:srgbClr val="EAEC5E"/>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68" name="Freeform 76"/>
              <p:cNvSpPr>
                <a:spLocks/>
              </p:cNvSpPr>
              <p:nvPr/>
            </p:nvSpPr>
            <p:spPr bwMode="auto">
              <a:xfrm>
                <a:off x="70" y="1157"/>
                <a:ext cx="428" cy="63"/>
              </a:xfrm>
              <a:custGeom>
                <a:avLst/>
                <a:gdLst>
                  <a:gd name="T0" fmla="*/ 427 w 428"/>
                  <a:gd name="T1" fmla="*/ 61 h 63"/>
                  <a:gd name="T2" fmla="*/ 427 w 428"/>
                  <a:gd name="T3" fmla="*/ 0 h 63"/>
                  <a:gd name="T4" fmla="*/ 0 w 428"/>
                  <a:gd name="T5" fmla="*/ 0 h 63"/>
                  <a:gd name="T6" fmla="*/ 0 w 428"/>
                  <a:gd name="T7" fmla="*/ 62 h 63"/>
                </a:gdLst>
                <a:ahLst/>
                <a:cxnLst>
                  <a:cxn ang="0">
                    <a:pos x="T0" y="T1"/>
                  </a:cxn>
                  <a:cxn ang="0">
                    <a:pos x="T2" y="T3"/>
                  </a:cxn>
                  <a:cxn ang="0">
                    <a:pos x="T4" y="T5"/>
                  </a:cxn>
                  <a:cxn ang="0">
                    <a:pos x="T6" y="T7"/>
                  </a:cxn>
                </a:cxnLst>
                <a:rect l="0" t="0" r="r" b="b"/>
                <a:pathLst>
                  <a:path w="428" h="63">
                    <a:moveTo>
                      <a:pt x="427" y="61"/>
                    </a:moveTo>
                    <a:lnTo>
                      <a:pt x="427" y="0"/>
                    </a:lnTo>
                    <a:lnTo>
                      <a:pt x="0" y="0"/>
                    </a:lnTo>
                    <a:lnTo>
                      <a:pt x="0" y="6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1069" name="Rectangle 77"/>
              <p:cNvSpPr>
                <a:spLocks noChangeArrowheads="1"/>
              </p:cNvSpPr>
              <p:nvPr/>
            </p:nvSpPr>
            <p:spPr bwMode="auto">
              <a:xfrm>
                <a:off x="92" y="1171"/>
                <a:ext cx="36"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70" name="Rectangle 78"/>
              <p:cNvSpPr>
                <a:spLocks noChangeArrowheads="1"/>
              </p:cNvSpPr>
              <p:nvPr/>
            </p:nvSpPr>
            <p:spPr bwMode="auto">
              <a:xfrm>
                <a:off x="161" y="1171"/>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71" name="Rectangle 79"/>
              <p:cNvSpPr>
                <a:spLocks noChangeArrowheads="1"/>
              </p:cNvSpPr>
              <p:nvPr/>
            </p:nvSpPr>
            <p:spPr bwMode="auto">
              <a:xfrm>
                <a:off x="229" y="1171"/>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72" name="Rectangle 80"/>
              <p:cNvSpPr>
                <a:spLocks noChangeArrowheads="1"/>
              </p:cNvSpPr>
              <p:nvPr/>
            </p:nvSpPr>
            <p:spPr bwMode="auto">
              <a:xfrm>
                <a:off x="297" y="1171"/>
                <a:ext cx="36"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73" name="Rectangle 81"/>
              <p:cNvSpPr>
                <a:spLocks noChangeArrowheads="1"/>
              </p:cNvSpPr>
              <p:nvPr/>
            </p:nvSpPr>
            <p:spPr bwMode="auto">
              <a:xfrm>
                <a:off x="366" y="1171"/>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74" name="Rectangle 82"/>
              <p:cNvSpPr>
                <a:spLocks noChangeArrowheads="1"/>
              </p:cNvSpPr>
              <p:nvPr/>
            </p:nvSpPr>
            <p:spPr bwMode="auto">
              <a:xfrm>
                <a:off x="434" y="1171"/>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1075" name="Group 83"/>
          <p:cNvGrpSpPr>
            <a:grpSpLocks/>
          </p:cNvGrpSpPr>
          <p:nvPr/>
        </p:nvGrpSpPr>
        <p:grpSpPr bwMode="auto">
          <a:xfrm>
            <a:off x="1754188" y="5040313"/>
            <a:ext cx="1343025" cy="1135062"/>
            <a:chOff x="1105" y="3175"/>
            <a:chExt cx="846" cy="715"/>
          </a:xfrm>
        </p:grpSpPr>
        <p:sp>
          <p:nvSpPr>
            <p:cNvPr id="341076" name="Rectangle 84"/>
            <p:cNvSpPr>
              <a:spLocks noChangeArrowheads="1"/>
            </p:cNvSpPr>
            <p:nvPr/>
          </p:nvSpPr>
          <p:spPr bwMode="auto">
            <a:xfrm>
              <a:off x="1105" y="3488"/>
              <a:ext cx="846"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r>
                <a:rPr lang="en-US" altLang="en-US" sz="1800">
                  <a:solidFill>
                    <a:srgbClr val="000000"/>
                  </a:solidFill>
                  <a:effectLst>
                    <a:outerShdw blurRad="38100" dist="38100" dir="2700000" algn="tl">
                      <a:srgbClr val="C0C0C0"/>
                    </a:outerShdw>
                  </a:effectLst>
                </a:rPr>
                <a:t>Final Assembly</a:t>
              </a:r>
              <a:endParaRPr lang="en-US" altLang="en-US" sz="1800">
                <a:effectLst>
                  <a:outerShdw blurRad="38100" dist="38100" dir="2700000" algn="tl">
                    <a:srgbClr val="C0C0C0"/>
                  </a:outerShdw>
                </a:effectLst>
              </a:endParaRPr>
            </a:p>
          </p:txBody>
        </p:sp>
        <p:graphicFrame>
          <p:nvGraphicFramePr>
            <p:cNvPr id="341077" name="Object 85">
              <a:hlinkClick r:id="" action="ppaction://ole?verb=0"/>
            </p:cNvPr>
            <p:cNvGraphicFramePr>
              <a:graphicFrameLocks/>
            </p:cNvGraphicFramePr>
            <p:nvPr/>
          </p:nvGraphicFramePr>
          <p:xfrm>
            <a:off x="1204" y="3175"/>
            <a:ext cx="659" cy="339"/>
          </p:xfrm>
          <a:graphic>
            <a:graphicData uri="http://schemas.openxmlformats.org/presentationml/2006/ole">
              <mc:AlternateContent xmlns:mc="http://schemas.openxmlformats.org/markup-compatibility/2006">
                <mc:Choice xmlns:v="urn:schemas-microsoft-com:vml" Requires="v">
                  <p:oleObj spid="_x0000_s341598" name="Clip" r:id="rId8" imgW="5805360" imgH="3008160" progId="MS_ClipArt_Gallery.2">
                    <p:embed/>
                  </p:oleObj>
                </mc:Choice>
                <mc:Fallback>
                  <p:oleObj name="Clip" r:id="rId8" imgW="5805360" imgH="3008160" progId="MS_ClipArt_Gallery.2">
                    <p:embed/>
                    <p:pic>
                      <p:nvPicPr>
                        <p:cNvPr id="0" name="Object 8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04" y="3175"/>
                          <a:ext cx="659"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41078" name="Group 86"/>
          <p:cNvGrpSpPr>
            <a:grpSpLocks/>
          </p:cNvGrpSpPr>
          <p:nvPr/>
        </p:nvGrpSpPr>
        <p:grpSpPr bwMode="auto">
          <a:xfrm>
            <a:off x="4879975" y="1751013"/>
            <a:ext cx="1152525" cy="823912"/>
            <a:chOff x="3074" y="1103"/>
            <a:chExt cx="726" cy="519"/>
          </a:xfrm>
        </p:grpSpPr>
        <p:sp>
          <p:nvSpPr>
            <p:cNvPr id="341079" name="Rectangle 87"/>
            <p:cNvSpPr>
              <a:spLocks noChangeArrowheads="1"/>
            </p:cNvSpPr>
            <p:nvPr/>
          </p:nvSpPr>
          <p:spPr bwMode="auto">
            <a:xfrm>
              <a:off x="3074" y="1220"/>
              <a:ext cx="726"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a:solidFill>
                    <a:srgbClr val="000000"/>
                  </a:solidFill>
                  <a:effectLst>
                    <a:outerShdw blurRad="38100" dist="38100" dir="2700000" algn="tl">
                      <a:srgbClr val="C0C0C0"/>
                    </a:outerShdw>
                  </a:effectLst>
                </a:rPr>
                <a:t>Finished</a:t>
              </a:r>
            </a:p>
            <a:p>
              <a:pPr algn="ctr"/>
              <a:r>
                <a:rPr lang="en-US" altLang="en-US" sz="1800">
                  <a:solidFill>
                    <a:srgbClr val="000000"/>
                  </a:solidFill>
                  <a:effectLst>
                    <a:outerShdw blurRad="38100" dist="38100" dir="2700000" algn="tl">
                      <a:srgbClr val="C0C0C0"/>
                    </a:outerShdw>
                  </a:effectLst>
                </a:rPr>
                <a:t>Goods DC</a:t>
              </a:r>
            </a:p>
          </p:txBody>
        </p:sp>
        <p:grpSp>
          <p:nvGrpSpPr>
            <p:cNvPr id="341080" name="Group 88"/>
            <p:cNvGrpSpPr>
              <a:grpSpLocks/>
            </p:cNvGrpSpPr>
            <p:nvPr/>
          </p:nvGrpSpPr>
          <p:grpSpPr bwMode="auto">
            <a:xfrm>
              <a:off x="3175" y="1103"/>
              <a:ext cx="523" cy="133"/>
              <a:chOff x="3175" y="1103"/>
              <a:chExt cx="523" cy="133"/>
            </a:xfrm>
          </p:grpSpPr>
          <p:grpSp>
            <p:nvGrpSpPr>
              <p:cNvPr id="341081" name="Group 89"/>
              <p:cNvGrpSpPr>
                <a:grpSpLocks/>
              </p:cNvGrpSpPr>
              <p:nvPr/>
            </p:nvGrpSpPr>
            <p:grpSpPr bwMode="auto">
              <a:xfrm>
                <a:off x="3210" y="1110"/>
                <a:ext cx="459" cy="99"/>
                <a:chOff x="3210" y="1110"/>
                <a:chExt cx="459" cy="99"/>
              </a:xfrm>
            </p:grpSpPr>
            <p:sp>
              <p:nvSpPr>
                <p:cNvPr id="341082" name="Freeform 90"/>
                <p:cNvSpPr>
                  <a:spLocks/>
                </p:cNvSpPr>
                <p:nvPr/>
              </p:nvSpPr>
              <p:spPr bwMode="auto">
                <a:xfrm>
                  <a:off x="3210" y="1110"/>
                  <a:ext cx="459" cy="99"/>
                </a:xfrm>
                <a:custGeom>
                  <a:avLst/>
                  <a:gdLst>
                    <a:gd name="T0" fmla="*/ 0 w 459"/>
                    <a:gd name="T1" fmla="*/ 98 h 99"/>
                    <a:gd name="T2" fmla="*/ 0 w 459"/>
                    <a:gd name="T3" fmla="*/ 0 h 99"/>
                    <a:gd name="T4" fmla="*/ 458 w 459"/>
                    <a:gd name="T5" fmla="*/ 0 h 99"/>
                    <a:gd name="T6" fmla="*/ 458 w 459"/>
                    <a:gd name="T7" fmla="*/ 97 h 99"/>
                    <a:gd name="T8" fmla="*/ 0 w 459"/>
                    <a:gd name="T9" fmla="*/ 98 h 99"/>
                  </a:gdLst>
                  <a:ahLst/>
                  <a:cxnLst>
                    <a:cxn ang="0">
                      <a:pos x="T0" y="T1"/>
                    </a:cxn>
                    <a:cxn ang="0">
                      <a:pos x="T2" y="T3"/>
                    </a:cxn>
                    <a:cxn ang="0">
                      <a:pos x="T4" y="T5"/>
                    </a:cxn>
                    <a:cxn ang="0">
                      <a:pos x="T6" y="T7"/>
                    </a:cxn>
                    <a:cxn ang="0">
                      <a:pos x="T8" y="T9"/>
                    </a:cxn>
                  </a:cxnLst>
                  <a:rect l="0" t="0" r="r" b="b"/>
                  <a:pathLst>
                    <a:path w="459" h="99">
                      <a:moveTo>
                        <a:pt x="0" y="98"/>
                      </a:moveTo>
                      <a:lnTo>
                        <a:pt x="0" y="0"/>
                      </a:lnTo>
                      <a:lnTo>
                        <a:pt x="458" y="0"/>
                      </a:lnTo>
                      <a:lnTo>
                        <a:pt x="458" y="97"/>
                      </a:lnTo>
                      <a:lnTo>
                        <a:pt x="0" y="98"/>
                      </a:lnTo>
                    </a:path>
                  </a:pathLst>
                </a:custGeom>
                <a:solidFill>
                  <a:srgbClr val="3E1403"/>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1083" name="Group 91"/>
                <p:cNvGrpSpPr>
                  <a:grpSpLocks/>
                </p:cNvGrpSpPr>
                <p:nvPr/>
              </p:nvGrpSpPr>
              <p:grpSpPr bwMode="auto">
                <a:xfrm>
                  <a:off x="3215" y="1112"/>
                  <a:ext cx="451" cy="97"/>
                  <a:chOff x="3215" y="1112"/>
                  <a:chExt cx="451" cy="97"/>
                </a:xfrm>
              </p:grpSpPr>
              <p:sp>
                <p:nvSpPr>
                  <p:cNvPr id="341084" name="Rectangle 92"/>
                  <p:cNvSpPr>
                    <a:spLocks noChangeArrowheads="1"/>
                  </p:cNvSpPr>
                  <p:nvPr/>
                </p:nvSpPr>
                <p:spPr bwMode="auto">
                  <a:xfrm flipV="1">
                    <a:off x="3650" y="1113"/>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85" name="Rectangle 93"/>
                  <p:cNvSpPr>
                    <a:spLocks noChangeArrowheads="1"/>
                  </p:cNvSpPr>
                  <p:nvPr/>
                </p:nvSpPr>
                <p:spPr bwMode="auto">
                  <a:xfrm flipV="1">
                    <a:off x="3645" y="1159"/>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86" name="Rectangle 94"/>
                  <p:cNvSpPr>
                    <a:spLocks noChangeArrowheads="1"/>
                  </p:cNvSpPr>
                  <p:nvPr/>
                </p:nvSpPr>
                <p:spPr bwMode="auto">
                  <a:xfrm flipV="1">
                    <a:off x="3604" y="1153"/>
                    <a:ext cx="8"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87" name="Rectangle 95"/>
                  <p:cNvSpPr>
                    <a:spLocks noChangeArrowheads="1"/>
                  </p:cNvSpPr>
                  <p:nvPr/>
                </p:nvSpPr>
                <p:spPr bwMode="auto">
                  <a:xfrm flipV="1">
                    <a:off x="3652" y="1134"/>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88" name="Rectangle 96"/>
                  <p:cNvSpPr>
                    <a:spLocks noChangeArrowheads="1"/>
                  </p:cNvSpPr>
                  <p:nvPr/>
                </p:nvSpPr>
                <p:spPr bwMode="auto">
                  <a:xfrm flipV="1">
                    <a:off x="3642" y="1129"/>
                    <a:ext cx="7"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89" name="Rectangle 97"/>
                  <p:cNvSpPr>
                    <a:spLocks noChangeArrowheads="1"/>
                  </p:cNvSpPr>
                  <p:nvPr/>
                </p:nvSpPr>
                <p:spPr bwMode="auto">
                  <a:xfrm flipV="1">
                    <a:off x="3652" y="1182"/>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90" name="Rectangle 98"/>
                  <p:cNvSpPr>
                    <a:spLocks noChangeArrowheads="1"/>
                  </p:cNvSpPr>
                  <p:nvPr/>
                </p:nvSpPr>
                <p:spPr bwMode="auto">
                  <a:xfrm flipV="1">
                    <a:off x="3639" y="1190"/>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91" name="Rectangle 99"/>
                  <p:cNvSpPr>
                    <a:spLocks noChangeArrowheads="1"/>
                  </p:cNvSpPr>
                  <p:nvPr/>
                </p:nvSpPr>
                <p:spPr bwMode="auto">
                  <a:xfrm flipV="1">
                    <a:off x="3607" y="1197"/>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92" name="Rectangle 100"/>
                  <p:cNvSpPr>
                    <a:spLocks noChangeArrowheads="1"/>
                  </p:cNvSpPr>
                  <p:nvPr/>
                </p:nvSpPr>
                <p:spPr bwMode="auto">
                  <a:xfrm flipV="1">
                    <a:off x="3658" y="1203"/>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93" name="Rectangle 101"/>
                  <p:cNvSpPr>
                    <a:spLocks noChangeArrowheads="1"/>
                  </p:cNvSpPr>
                  <p:nvPr/>
                </p:nvSpPr>
                <p:spPr bwMode="auto">
                  <a:xfrm flipV="1">
                    <a:off x="3612" y="1177"/>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94" name="Rectangle 102"/>
                  <p:cNvSpPr>
                    <a:spLocks noChangeArrowheads="1"/>
                  </p:cNvSpPr>
                  <p:nvPr/>
                </p:nvSpPr>
                <p:spPr bwMode="auto">
                  <a:xfrm flipV="1">
                    <a:off x="3655" y="1163"/>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95" name="Rectangle 103"/>
                  <p:cNvSpPr>
                    <a:spLocks noChangeArrowheads="1"/>
                  </p:cNvSpPr>
                  <p:nvPr/>
                </p:nvSpPr>
                <p:spPr bwMode="auto">
                  <a:xfrm flipV="1">
                    <a:off x="3239" y="1112"/>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96" name="Rectangle 104"/>
                  <p:cNvSpPr>
                    <a:spLocks noChangeArrowheads="1"/>
                  </p:cNvSpPr>
                  <p:nvPr/>
                </p:nvSpPr>
                <p:spPr bwMode="auto">
                  <a:xfrm flipV="1">
                    <a:off x="3229" y="1134"/>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97" name="Rectangle 105"/>
                  <p:cNvSpPr>
                    <a:spLocks noChangeArrowheads="1"/>
                  </p:cNvSpPr>
                  <p:nvPr/>
                </p:nvSpPr>
                <p:spPr bwMode="auto">
                  <a:xfrm flipV="1">
                    <a:off x="3241" y="1147"/>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98" name="Rectangle 106"/>
                  <p:cNvSpPr>
                    <a:spLocks noChangeArrowheads="1"/>
                  </p:cNvSpPr>
                  <p:nvPr/>
                </p:nvSpPr>
                <p:spPr bwMode="auto">
                  <a:xfrm flipV="1">
                    <a:off x="3221" y="1172"/>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99" name="Rectangle 107"/>
                  <p:cNvSpPr>
                    <a:spLocks noChangeArrowheads="1"/>
                  </p:cNvSpPr>
                  <p:nvPr/>
                </p:nvSpPr>
                <p:spPr bwMode="auto">
                  <a:xfrm flipV="1">
                    <a:off x="3269" y="1187"/>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00" name="Rectangle 108"/>
                  <p:cNvSpPr>
                    <a:spLocks noChangeArrowheads="1"/>
                  </p:cNvSpPr>
                  <p:nvPr/>
                </p:nvSpPr>
                <p:spPr bwMode="auto">
                  <a:xfrm flipV="1">
                    <a:off x="3233" y="1193"/>
                    <a:ext cx="6" cy="4"/>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01" name="Rectangle 109"/>
                  <p:cNvSpPr>
                    <a:spLocks noChangeArrowheads="1"/>
                  </p:cNvSpPr>
                  <p:nvPr/>
                </p:nvSpPr>
                <p:spPr bwMode="auto">
                  <a:xfrm flipV="1">
                    <a:off x="3239" y="1181"/>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02" name="Rectangle 110"/>
                  <p:cNvSpPr>
                    <a:spLocks noChangeArrowheads="1"/>
                  </p:cNvSpPr>
                  <p:nvPr/>
                </p:nvSpPr>
                <p:spPr bwMode="auto">
                  <a:xfrm flipV="1">
                    <a:off x="3253" y="1152"/>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03" name="Rectangle 111"/>
                  <p:cNvSpPr>
                    <a:spLocks noChangeArrowheads="1"/>
                  </p:cNvSpPr>
                  <p:nvPr/>
                </p:nvSpPr>
                <p:spPr bwMode="auto">
                  <a:xfrm flipV="1">
                    <a:off x="3215" y="1123"/>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1104" name="Group 112"/>
              <p:cNvGrpSpPr>
                <a:grpSpLocks/>
              </p:cNvGrpSpPr>
              <p:nvPr/>
            </p:nvGrpSpPr>
            <p:grpSpPr bwMode="auto">
              <a:xfrm>
                <a:off x="3175" y="1217"/>
                <a:ext cx="523" cy="19"/>
                <a:chOff x="3175" y="1217"/>
                <a:chExt cx="523" cy="19"/>
              </a:xfrm>
            </p:grpSpPr>
            <p:sp>
              <p:nvSpPr>
                <p:cNvPr id="341105" name="Rectangle 113"/>
                <p:cNvSpPr>
                  <a:spLocks noChangeArrowheads="1"/>
                </p:cNvSpPr>
                <p:nvPr/>
              </p:nvSpPr>
              <p:spPr bwMode="auto">
                <a:xfrm>
                  <a:off x="3175" y="1217"/>
                  <a:ext cx="523" cy="10"/>
                </a:xfrm>
                <a:prstGeom prst="rect">
                  <a:avLst/>
                </a:prstGeom>
                <a:solidFill>
                  <a:srgbClr val="47474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06" name="Rectangle 114"/>
                <p:cNvSpPr>
                  <a:spLocks noChangeArrowheads="1"/>
                </p:cNvSpPr>
                <p:nvPr/>
              </p:nvSpPr>
              <p:spPr bwMode="auto">
                <a:xfrm flipV="1">
                  <a:off x="3176" y="1231"/>
                  <a:ext cx="522" cy="5"/>
                </a:xfrm>
                <a:prstGeom prst="rect">
                  <a:avLst/>
                </a:prstGeom>
                <a:solidFill>
                  <a:srgbClr val="47474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1107" name="Rectangle 115"/>
              <p:cNvSpPr>
                <a:spLocks noChangeArrowheads="1"/>
              </p:cNvSpPr>
              <p:nvPr/>
            </p:nvSpPr>
            <p:spPr bwMode="auto">
              <a:xfrm>
                <a:off x="3275" y="1103"/>
                <a:ext cx="329" cy="23"/>
              </a:xfrm>
              <a:prstGeom prst="rect">
                <a:avLst/>
              </a:prstGeom>
              <a:solidFill>
                <a:srgbClr val="EAEC5E"/>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08" name="Freeform 116"/>
              <p:cNvSpPr>
                <a:spLocks/>
              </p:cNvSpPr>
              <p:nvPr/>
            </p:nvSpPr>
            <p:spPr bwMode="auto">
              <a:xfrm>
                <a:off x="3225" y="1145"/>
                <a:ext cx="428" cy="63"/>
              </a:xfrm>
              <a:custGeom>
                <a:avLst/>
                <a:gdLst>
                  <a:gd name="T0" fmla="*/ 427 w 428"/>
                  <a:gd name="T1" fmla="*/ 61 h 63"/>
                  <a:gd name="T2" fmla="*/ 427 w 428"/>
                  <a:gd name="T3" fmla="*/ 0 h 63"/>
                  <a:gd name="T4" fmla="*/ 0 w 428"/>
                  <a:gd name="T5" fmla="*/ 0 h 63"/>
                  <a:gd name="T6" fmla="*/ 0 w 428"/>
                  <a:gd name="T7" fmla="*/ 62 h 63"/>
                </a:gdLst>
                <a:ahLst/>
                <a:cxnLst>
                  <a:cxn ang="0">
                    <a:pos x="T0" y="T1"/>
                  </a:cxn>
                  <a:cxn ang="0">
                    <a:pos x="T2" y="T3"/>
                  </a:cxn>
                  <a:cxn ang="0">
                    <a:pos x="T4" y="T5"/>
                  </a:cxn>
                  <a:cxn ang="0">
                    <a:pos x="T6" y="T7"/>
                  </a:cxn>
                </a:cxnLst>
                <a:rect l="0" t="0" r="r" b="b"/>
                <a:pathLst>
                  <a:path w="428" h="63">
                    <a:moveTo>
                      <a:pt x="427" y="61"/>
                    </a:moveTo>
                    <a:lnTo>
                      <a:pt x="427" y="0"/>
                    </a:lnTo>
                    <a:lnTo>
                      <a:pt x="0" y="0"/>
                    </a:lnTo>
                    <a:lnTo>
                      <a:pt x="0" y="6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1109" name="Rectangle 117"/>
              <p:cNvSpPr>
                <a:spLocks noChangeArrowheads="1"/>
              </p:cNvSpPr>
              <p:nvPr/>
            </p:nvSpPr>
            <p:spPr bwMode="auto">
              <a:xfrm>
                <a:off x="3247" y="1159"/>
                <a:ext cx="36"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10" name="Rectangle 118"/>
              <p:cNvSpPr>
                <a:spLocks noChangeArrowheads="1"/>
              </p:cNvSpPr>
              <p:nvPr/>
            </p:nvSpPr>
            <p:spPr bwMode="auto">
              <a:xfrm>
                <a:off x="3316" y="1159"/>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11" name="Rectangle 119"/>
              <p:cNvSpPr>
                <a:spLocks noChangeArrowheads="1"/>
              </p:cNvSpPr>
              <p:nvPr/>
            </p:nvSpPr>
            <p:spPr bwMode="auto">
              <a:xfrm>
                <a:off x="3384" y="1159"/>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12" name="Rectangle 120"/>
              <p:cNvSpPr>
                <a:spLocks noChangeArrowheads="1"/>
              </p:cNvSpPr>
              <p:nvPr/>
            </p:nvSpPr>
            <p:spPr bwMode="auto">
              <a:xfrm>
                <a:off x="3452" y="1159"/>
                <a:ext cx="36"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13" name="Rectangle 121"/>
              <p:cNvSpPr>
                <a:spLocks noChangeArrowheads="1"/>
              </p:cNvSpPr>
              <p:nvPr/>
            </p:nvSpPr>
            <p:spPr bwMode="auto">
              <a:xfrm>
                <a:off x="3521" y="1159"/>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14" name="Rectangle 122"/>
              <p:cNvSpPr>
                <a:spLocks noChangeArrowheads="1"/>
              </p:cNvSpPr>
              <p:nvPr/>
            </p:nvSpPr>
            <p:spPr bwMode="auto">
              <a:xfrm>
                <a:off x="3589" y="1159"/>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1115" name="Group 123"/>
          <p:cNvGrpSpPr>
            <a:grpSpLocks/>
          </p:cNvGrpSpPr>
          <p:nvPr/>
        </p:nvGrpSpPr>
        <p:grpSpPr bwMode="auto">
          <a:xfrm>
            <a:off x="1757363" y="4151313"/>
            <a:ext cx="1336675" cy="823912"/>
            <a:chOff x="1107" y="2615"/>
            <a:chExt cx="842" cy="519"/>
          </a:xfrm>
        </p:grpSpPr>
        <p:sp>
          <p:nvSpPr>
            <p:cNvPr id="341116" name="Rectangle 124"/>
            <p:cNvSpPr>
              <a:spLocks noChangeArrowheads="1"/>
            </p:cNvSpPr>
            <p:nvPr/>
          </p:nvSpPr>
          <p:spPr bwMode="auto">
            <a:xfrm>
              <a:off x="1107" y="2732"/>
              <a:ext cx="842"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a:solidFill>
                    <a:srgbClr val="000000"/>
                  </a:solidFill>
                  <a:effectLst>
                    <a:outerShdw blurRad="38100" dist="38100" dir="2700000" algn="tl">
                      <a:srgbClr val="C0C0C0"/>
                    </a:outerShdw>
                  </a:effectLst>
                </a:rPr>
                <a:t>Components</a:t>
              </a:r>
            </a:p>
            <a:p>
              <a:pPr algn="ctr"/>
              <a:r>
                <a:rPr lang="en-US" altLang="en-US" sz="1800">
                  <a:solidFill>
                    <a:srgbClr val="000000"/>
                  </a:solidFill>
                  <a:effectLst>
                    <a:outerShdw blurRad="38100" dist="38100" dir="2700000" algn="tl">
                      <a:srgbClr val="C0C0C0"/>
                    </a:outerShdw>
                  </a:effectLst>
                </a:rPr>
                <a:t>DC</a:t>
              </a:r>
              <a:endParaRPr lang="en-US" altLang="en-US" sz="1800">
                <a:effectLst>
                  <a:outerShdw blurRad="38100" dist="38100" dir="2700000" algn="tl">
                    <a:srgbClr val="C0C0C0"/>
                  </a:outerShdw>
                </a:effectLst>
              </a:endParaRPr>
            </a:p>
          </p:txBody>
        </p:sp>
        <p:grpSp>
          <p:nvGrpSpPr>
            <p:cNvPr id="341117" name="Group 125"/>
            <p:cNvGrpSpPr>
              <a:grpSpLocks/>
            </p:cNvGrpSpPr>
            <p:nvPr/>
          </p:nvGrpSpPr>
          <p:grpSpPr bwMode="auto">
            <a:xfrm>
              <a:off x="1266" y="2615"/>
              <a:ext cx="523" cy="133"/>
              <a:chOff x="1266" y="2615"/>
              <a:chExt cx="523" cy="133"/>
            </a:xfrm>
          </p:grpSpPr>
          <p:grpSp>
            <p:nvGrpSpPr>
              <p:cNvPr id="341118" name="Group 126"/>
              <p:cNvGrpSpPr>
                <a:grpSpLocks/>
              </p:cNvGrpSpPr>
              <p:nvPr/>
            </p:nvGrpSpPr>
            <p:grpSpPr bwMode="auto">
              <a:xfrm>
                <a:off x="1301" y="2622"/>
                <a:ext cx="459" cy="99"/>
                <a:chOff x="1301" y="2622"/>
                <a:chExt cx="459" cy="99"/>
              </a:xfrm>
            </p:grpSpPr>
            <p:sp>
              <p:nvSpPr>
                <p:cNvPr id="341119" name="Freeform 127"/>
                <p:cNvSpPr>
                  <a:spLocks/>
                </p:cNvSpPr>
                <p:nvPr/>
              </p:nvSpPr>
              <p:spPr bwMode="auto">
                <a:xfrm>
                  <a:off x="1301" y="2622"/>
                  <a:ext cx="459" cy="99"/>
                </a:xfrm>
                <a:custGeom>
                  <a:avLst/>
                  <a:gdLst>
                    <a:gd name="T0" fmla="*/ 0 w 459"/>
                    <a:gd name="T1" fmla="*/ 98 h 99"/>
                    <a:gd name="T2" fmla="*/ 0 w 459"/>
                    <a:gd name="T3" fmla="*/ 0 h 99"/>
                    <a:gd name="T4" fmla="*/ 458 w 459"/>
                    <a:gd name="T5" fmla="*/ 0 h 99"/>
                    <a:gd name="T6" fmla="*/ 458 w 459"/>
                    <a:gd name="T7" fmla="*/ 97 h 99"/>
                    <a:gd name="T8" fmla="*/ 0 w 459"/>
                    <a:gd name="T9" fmla="*/ 98 h 99"/>
                  </a:gdLst>
                  <a:ahLst/>
                  <a:cxnLst>
                    <a:cxn ang="0">
                      <a:pos x="T0" y="T1"/>
                    </a:cxn>
                    <a:cxn ang="0">
                      <a:pos x="T2" y="T3"/>
                    </a:cxn>
                    <a:cxn ang="0">
                      <a:pos x="T4" y="T5"/>
                    </a:cxn>
                    <a:cxn ang="0">
                      <a:pos x="T6" y="T7"/>
                    </a:cxn>
                    <a:cxn ang="0">
                      <a:pos x="T8" y="T9"/>
                    </a:cxn>
                  </a:cxnLst>
                  <a:rect l="0" t="0" r="r" b="b"/>
                  <a:pathLst>
                    <a:path w="459" h="99">
                      <a:moveTo>
                        <a:pt x="0" y="98"/>
                      </a:moveTo>
                      <a:lnTo>
                        <a:pt x="0" y="0"/>
                      </a:lnTo>
                      <a:lnTo>
                        <a:pt x="458" y="0"/>
                      </a:lnTo>
                      <a:lnTo>
                        <a:pt x="458" y="97"/>
                      </a:lnTo>
                      <a:lnTo>
                        <a:pt x="0" y="98"/>
                      </a:lnTo>
                    </a:path>
                  </a:pathLst>
                </a:custGeom>
                <a:solidFill>
                  <a:srgbClr val="3E1403"/>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1120" name="Group 128"/>
                <p:cNvGrpSpPr>
                  <a:grpSpLocks/>
                </p:cNvGrpSpPr>
                <p:nvPr/>
              </p:nvGrpSpPr>
              <p:grpSpPr bwMode="auto">
                <a:xfrm>
                  <a:off x="1306" y="2624"/>
                  <a:ext cx="451" cy="97"/>
                  <a:chOff x="1306" y="2624"/>
                  <a:chExt cx="451" cy="97"/>
                </a:xfrm>
              </p:grpSpPr>
              <p:sp>
                <p:nvSpPr>
                  <p:cNvPr id="341121" name="Rectangle 129"/>
                  <p:cNvSpPr>
                    <a:spLocks noChangeArrowheads="1"/>
                  </p:cNvSpPr>
                  <p:nvPr/>
                </p:nvSpPr>
                <p:spPr bwMode="auto">
                  <a:xfrm flipV="1">
                    <a:off x="1741" y="2625"/>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22" name="Rectangle 130"/>
                  <p:cNvSpPr>
                    <a:spLocks noChangeArrowheads="1"/>
                  </p:cNvSpPr>
                  <p:nvPr/>
                </p:nvSpPr>
                <p:spPr bwMode="auto">
                  <a:xfrm flipV="1">
                    <a:off x="1736" y="2671"/>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23" name="Rectangle 131"/>
                  <p:cNvSpPr>
                    <a:spLocks noChangeArrowheads="1"/>
                  </p:cNvSpPr>
                  <p:nvPr/>
                </p:nvSpPr>
                <p:spPr bwMode="auto">
                  <a:xfrm flipV="1">
                    <a:off x="1695" y="2665"/>
                    <a:ext cx="8"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24" name="Rectangle 132"/>
                  <p:cNvSpPr>
                    <a:spLocks noChangeArrowheads="1"/>
                  </p:cNvSpPr>
                  <p:nvPr/>
                </p:nvSpPr>
                <p:spPr bwMode="auto">
                  <a:xfrm flipV="1">
                    <a:off x="1743" y="2646"/>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25" name="Rectangle 133"/>
                  <p:cNvSpPr>
                    <a:spLocks noChangeArrowheads="1"/>
                  </p:cNvSpPr>
                  <p:nvPr/>
                </p:nvSpPr>
                <p:spPr bwMode="auto">
                  <a:xfrm flipV="1">
                    <a:off x="1733" y="2641"/>
                    <a:ext cx="7"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26" name="Rectangle 134"/>
                  <p:cNvSpPr>
                    <a:spLocks noChangeArrowheads="1"/>
                  </p:cNvSpPr>
                  <p:nvPr/>
                </p:nvSpPr>
                <p:spPr bwMode="auto">
                  <a:xfrm flipV="1">
                    <a:off x="1743" y="2694"/>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27" name="Rectangle 135"/>
                  <p:cNvSpPr>
                    <a:spLocks noChangeArrowheads="1"/>
                  </p:cNvSpPr>
                  <p:nvPr/>
                </p:nvSpPr>
                <p:spPr bwMode="auto">
                  <a:xfrm flipV="1">
                    <a:off x="1730" y="2702"/>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28" name="Rectangle 136"/>
                  <p:cNvSpPr>
                    <a:spLocks noChangeArrowheads="1"/>
                  </p:cNvSpPr>
                  <p:nvPr/>
                </p:nvSpPr>
                <p:spPr bwMode="auto">
                  <a:xfrm flipV="1">
                    <a:off x="1698" y="2709"/>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29" name="Rectangle 137"/>
                  <p:cNvSpPr>
                    <a:spLocks noChangeArrowheads="1"/>
                  </p:cNvSpPr>
                  <p:nvPr/>
                </p:nvSpPr>
                <p:spPr bwMode="auto">
                  <a:xfrm flipV="1">
                    <a:off x="1749" y="2715"/>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30" name="Rectangle 138"/>
                  <p:cNvSpPr>
                    <a:spLocks noChangeArrowheads="1"/>
                  </p:cNvSpPr>
                  <p:nvPr/>
                </p:nvSpPr>
                <p:spPr bwMode="auto">
                  <a:xfrm flipV="1">
                    <a:off x="1703" y="2689"/>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31" name="Rectangle 139"/>
                  <p:cNvSpPr>
                    <a:spLocks noChangeArrowheads="1"/>
                  </p:cNvSpPr>
                  <p:nvPr/>
                </p:nvSpPr>
                <p:spPr bwMode="auto">
                  <a:xfrm flipV="1">
                    <a:off x="1746" y="2675"/>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32" name="Rectangle 140"/>
                  <p:cNvSpPr>
                    <a:spLocks noChangeArrowheads="1"/>
                  </p:cNvSpPr>
                  <p:nvPr/>
                </p:nvSpPr>
                <p:spPr bwMode="auto">
                  <a:xfrm flipV="1">
                    <a:off x="1330" y="2624"/>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33" name="Rectangle 141"/>
                  <p:cNvSpPr>
                    <a:spLocks noChangeArrowheads="1"/>
                  </p:cNvSpPr>
                  <p:nvPr/>
                </p:nvSpPr>
                <p:spPr bwMode="auto">
                  <a:xfrm flipV="1">
                    <a:off x="1320" y="2646"/>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34" name="Rectangle 142"/>
                  <p:cNvSpPr>
                    <a:spLocks noChangeArrowheads="1"/>
                  </p:cNvSpPr>
                  <p:nvPr/>
                </p:nvSpPr>
                <p:spPr bwMode="auto">
                  <a:xfrm flipV="1">
                    <a:off x="1332" y="2659"/>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35" name="Rectangle 143"/>
                  <p:cNvSpPr>
                    <a:spLocks noChangeArrowheads="1"/>
                  </p:cNvSpPr>
                  <p:nvPr/>
                </p:nvSpPr>
                <p:spPr bwMode="auto">
                  <a:xfrm flipV="1">
                    <a:off x="1312" y="2684"/>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36" name="Rectangle 144"/>
                  <p:cNvSpPr>
                    <a:spLocks noChangeArrowheads="1"/>
                  </p:cNvSpPr>
                  <p:nvPr/>
                </p:nvSpPr>
                <p:spPr bwMode="auto">
                  <a:xfrm flipV="1">
                    <a:off x="1360" y="2699"/>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37" name="Rectangle 145"/>
                  <p:cNvSpPr>
                    <a:spLocks noChangeArrowheads="1"/>
                  </p:cNvSpPr>
                  <p:nvPr/>
                </p:nvSpPr>
                <p:spPr bwMode="auto">
                  <a:xfrm flipV="1">
                    <a:off x="1324" y="2705"/>
                    <a:ext cx="6" cy="4"/>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38" name="Rectangle 146"/>
                  <p:cNvSpPr>
                    <a:spLocks noChangeArrowheads="1"/>
                  </p:cNvSpPr>
                  <p:nvPr/>
                </p:nvSpPr>
                <p:spPr bwMode="auto">
                  <a:xfrm flipV="1">
                    <a:off x="1330" y="2693"/>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39" name="Rectangle 147"/>
                  <p:cNvSpPr>
                    <a:spLocks noChangeArrowheads="1"/>
                  </p:cNvSpPr>
                  <p:nvPr/>
                </p:nvSpPr>
                <p:spPr bwMode="auto">
                  <a:xfrm flipV="1">
                    <a:off x="1344" y="2664"/>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40" name="Rectangle 148"/>
                  <p:cNvSpPr>
                    <a:spLocks noChangeArrowheads="1"/>
                  </p:cNvSpPr>
                  <p:nvPr/>
                </p:nvSpPr>
                <p:spPr bwMode="auto">
                  <a:xfrm flipV="1">
                    <a:off x="1306" y="2635"/>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1141" name="Group 149"/>
              <p:cNvGrpSpPr>
                <a:grpSpLocks/>
              </p:cNvGrpSpPr>
              <p:nvPr/>
            </p:nvGrpSpPr>
            <p:grpSpPr bwMode="auto">
              <a:xfrm>
                <a:off x="1266" y="2729"/>
                <a:ext cx="523" cy="19"/>
                <a:chOff x="1266" y="2729"/>
                <a:chExt cx="523" cy="19"/>
              </a:xfrm>
            </p:grpSpPr>
            <p:sp>
              <p:nvSpPr>
                <p:cNvPr id="341142" name="Rectangle 150"/>
                <p:cNvSpPr>
                  <a:spLocks noChangeArrowheads="1"/>
                </p:cNvSpPr>
                <p:nvPr/>
              </p:nvSpPr>
              <p:spPr bwMode="auto">
                <a:xfrm>
                  <a:off x="1266" y="2729"/>
                  <a:ext cx="523" cy="10"/>
                </a:xfrm>
                <a:prstGeom prst="rect">
                  <a:avLst/>
                </a:prstGeom>
                <a:solidFill>
                  <a:srgbClr val="47474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43" name="Rectangle 151"/>
                <p:cNvSpPr>
                  <a:spLocks noChangeArrowheads="1"/>
                </p:cNvSpPr>
                <p:nvPr/>
              </p:nvSpPr>
              <p:spPr bwMode="auto">
                <a:xfrm flipV="1">
                  <a:off x="1267" y="2743"/>
                  <a:ext cx="522" cy="5"/>
                </a:xfrm>
                <a:prstGeom prst="rect">
                  <a:avLst/>
                </a:prstGeom>
                <a:solidFill>
                  <a:srgbClr val="47474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1144" name="Rectangle 152"/>
              <p:cNvSpPr>
                <a:spLocks noChangeArrowheads="1"/>
              </p:cNvSpPr>
              <p:nvPr/>
            </p:nvSpPr>
            <p:spPr bwMode="auto">
              <a:xfrm>
                <a:off x="1366" y="2615"/>
                <a:ext cx="329" cy="23"/>
              </a:xfrm>
              <a:prstGeom prst="rect">
                <a:avLst/>
              </a:prstGeom>
              <a:solidFill>
                <a:srgbClr val="EAEC5E"/>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45" name="Freeform 153"/>
              <p:cNvSpPr>
                <a:spLocks/>
              </p:cNvSpPr>
              <p:nvPr/>
            </p:nvSpPr>
            <p:spPr bwMode="auto">
              <a:xfrm>
                <a:off x="1316" y="2657"/>
                <a:ext cx="428" cy="63"/>
              </a:xfrm>
              <a:custGeom>
                <a:avLst/>
                <a:gdLst>
                  <a:gd name="T0" fmla="*/ 427 w 428"/>
                  <a:gd name="T1" fmla="*/ 61 h 63"/>
                  <a:gd name="T2" fmla="*/ 427 w 428"/>
                  <a:gd name="T3" fmla="*/ 0 h 63"/>
                  <a:gd name="T4" fmla="*/ 0 w 428"/>
                  <a:gd name="T5" fmla="*/ 0 h 63"/>
                  <a:gd name="T6" fmla="*/ 0 w 428"/>
                  <a:gd name="T7" fmla="*/ 62 h 63"/>
                </a:gdLst>
                <a:ahLst/>
                <a:cxnLst>
                  <a:cxn ang="0">
                    <a:pos x="T0" y="T1"/>
                  </a:cxn>
                  <a:cxn ang="0">
                    <a:pos x="T2" y="T3"/>
                  </a:cxn>
                  <a:cxn ang="0">
                    <a:pos x="T4" y="T5"/>
                  </a:cxn>
                  <a:cxn ang="0">
                    <a:pos x="T6" y="T7"/>
                  </a:cxn>
                </a:cxnLst>
                <a:rect l="0" t="0" r="r" b="b"/>
                <a:pathLst>
                  <a:path w="428" h="63">
                    <a:moveTo>
                      <a:pt x="427" y="61"/>
                    </a:moveTo>
                    <a:lnTo>
                      <a:pt x="427" y="0"/>
                    </a:lnTo>
                    <a:lnTo>
                      <a:pt x="0" y="0"/>
                    </a:lnTo>
                    <a:lnTo>
                      <a:pt x="0" y="6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1146" name="Rectangle 154"/>
              <p:cNvSpPr>
                <a:spLocks noChangeArrowheads="1"/>
              </p:cNvSpPr>
              <p:nvPr/>
            </p:nvSpPr>
            <p:spPr bwMode="auto">
              <a:xfrm>
                <a:off x="1338" y="2671"/>
                <a:ext cx="36"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47" name="Rectangle 155"/>
              <p:cNvSpPr>
                <a:spLocks noChangeArrowheads="1"/>
              </p:cNvSpPr>
              <p:nvPr/>
            </p:nvSpPr>
            <p:spPr bwMode="auto">
              <a:xfrm>
                <a:off x="1407" y="2671"/>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48" name="Rectangle 156"/>
              <p:cNvSpPr>
                <a:spLocks noChangeArrowheads="1"/>
              </p:cNvSpPr>
              <p:nvPr/>
            </p:nvSpPr>
            <p:spPr bwMode="auto">
              <a:xfrm>
                <a:off x="1475" y="2671"/>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49" name="Rectangle 157"/>
              <p:cNvSpPr>
                <a:spLocks noChangeArrowheads="1"/>
              </p:cNvSpPr>
              <p:nvPr/>
            </p:nvSpPr>
            <p:spPr bwMode="auto">
              <a:xfrm>
                <a:off x="1543" y="2671"/>
                <a:ext cx="36"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50" name="Rectangle 158"/>
              <p:cNvSpPr>
                <a:spLocks noChangeArrowheads="1"/>
              </p:cNvSpPr>
              <p:nvPr/>
            </p:nvSpPr>
            <p:spPr bwMode="auto">
              <a:xfrm>
                <a:off x="1612" y="2671"/>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51" name="Rectangle 159"/>
              <p:cNvSpPr>
                <a:spLocks noChangeArrowheads="1"/>
              </p:cNvSpPr>
              <p:nvPr/>
            </p:nvSpPr>
            <p:spPr bwMode="auto">
              <a:xfrm>
                <a:off x="1680" y="2671"/>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341152" name="Line 160"/>
          <p:cNvSpPr>
            <a:spLocks noChangeShapeType="1"/>
          </p:cNvSpPr>
          <p:nvPr/>
        </p:nvSpPr>
        <p:spPr bwMode="auto">
          <a:xfrm>
            <a:off x="804863" y="3814763"/>
            <a:ext cx="668337"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53" name="Line 161"/>
          <p:cNvSpPr>
            <a:spLocks noChangeShapeType="1"/>
          </p:cNvSpPr>
          <p:nvPr/>
        </p:nvSpPr>
        <p:spPr bwMode="auto">
          <a:xfrm>
            <a:off x="957263" y="2122488"/>
            <a:ext cx="490537" cy="1687512"/>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54" name="Line 162"/>
          <p:cNvSpPr>
            <a:spLocks noChangeShapeType="1"/>
          </p:cNvSpPr>
          <p:nvPr/>
        </p:nvSpPr>
        <p:spPr bwMode="auto">
          <a:xfrm>
            <a:off x="6045200" y="5149850"/>
            <a:ext cx="673100" cy="1905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55" name="Line 163"/>
          <p:cNvSpPr>
            <a:spLocks noChangeShapeType="1"/>
          </p:cNvSpPr>
          <p:nvPr/>
        </p:nvSpPr>
        <p:spPr bwMode="auto">
          <a:xfrm flipV="1">
            <a:off x="5994400" y="4495800"/>
            <a:ext cx="2006600" cy="6731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56" name="Line 164"/>
          <p:cNvSpPr>
            <a:spLocks noChangeShapeType="1"/>
          </p:cNvSpPr>
          <p:nvPr/>
        </p:nvSpPr>
        <p:spPr bwMode="auto">
          <a:xfrm flipV="1">
            <a:off x="7756525" y="1993900"/>
            <a:ext cx="396875" cy="3175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57" name="Line 165"/>
          <p:cNvSpPr>
            <a:spLocks noChangeShapeType="1"/>
          </p:cNvSpPr>
          <p:nvPr/>
        </p:nvSpPr>
        <p:spPr bwMode="auto">
          <a:xfrm flipV="1">
            <a:off x="876300" y="3810000"/>
            <a:ext cx="595313" cy="14097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58" name="Line 166"/>
          <p:cNvSpPr>
            <a:spLocks noChangeShapeType="1"/>
          </p:cNvSpPr>
          <p:nvPr/>
        </p:nvSpPr>
        <p:spPr bwMode="auto">
          <a:xfrm>
            <a:off x="6067425" y="2203450"/>
            <a:ext cx="1908175" cy="60325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59" name="Line 167"/>
          <p:cNvSpPr>
            <a:spLocks noChangeShapeType="1"/>
          </p:cNvSpPr>
          <p:nvPr/>
        </p:nvSpPr>
        <p:spPr bwMode="auto">
          <a:xfrm>
            <a:off x="6048375" y="2178050"/>
            <a:ext cx="733425" cy="118745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1160" name="Group 168"/>
          <p:cNvGrpSpPr>
            <a:grpSpLocks/>
          </p:cNvGrpSpPr>
          <p:nvPr/>
        </p:nvGrpSpPr>
        <p:grpSpPr bwMode="auto">
          <a:xfrm>
            <a:off x="1588" y="3236913"/>
            <a:ext cx="866775" cy="823912"/>
            <a:chOff x="1" y="2039"/>
            <a:chExt cx="546" cy="519"/>
          </a:xfrm>
        </p:grpSpPr>
        <p:sp>
          <p:nvSpPr>
            <p:cNvPr id="341161" name="Rectangle 169"/>
            <p:cNvSpPr>
              <a:spLocks noChangeArrowheads="1"/>
            </p:cNvSpPr>
            <p:nvPr/>
          </p:nvSpPr>
          <p:spPr bwMode="auto">
            <a:xfrm>
              <a:off x="1" y="2156"/>
              <a:ext cx="546"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a:solidFill>
                    <a:srgbClr val="000000"/>
                  </a:solidFill>
                  <a:effectLst>
                    <a:outerShdw blurRad="38100" dist="38100" dir="2700000" algn="tl">
                      <a:srgbClr val="C0C0C0"/>
                    </a:outerShdw>
                  </a:effectLst>
                </a:rPr>
                <a:t>Vendor</a:t>
              </a:r>
            </a:p>
            <a:p>
              <a:pPr algn="ctr"/>
              <a:r>
                <a:rPr lang="en-US" altLang="en-US" sz="1800">
                  <a:solidFill>
                    <a:srgbClr val="000000"/>
                  </a:solidFill>
                  <a:effectLst>
                    <a:outerShdw blurRad="38100" dist="38100" dir="2700000" algn="tl">
                      <a:srgbClr val="C0C0C0"/>
                    </a:outerShdw>
                  </a:effectLst>
                </a:rPr>
                <a:t>DC</a:t>
              </a:r>
              <a:endParaRPr lang="en-US" altLang="en-US" sz="1800">
                <a:effectLst>
                  <a:outerShdw blurRad="38100" dist="38100" dir="2700000" algn="tl">
                    <a:srgbClr val="C0C0C0"/>
                  </a:outerShdw>
                </a:effectLst>
              </a:endParaRPr>
            </a:p>
          </p:txBody>
        </p:sp>
        <p:grpSp>
          <p:nvGrpSpPr>
            <p:cNvPr id="341162" name="Group 170"/>
            <p:cNvGrpSpPr>
              <a:grpSpLocks/>
            </p:cNvGrpSpPr>
            <p:nvPr/>
          </p:nvGrpSpPr>
          <p:grpSpPr bwMode="auto">
            <a:xfrm>
              <a:off x="12" y="2039"/>
              <a:ext cx="523" cy="133"/>
              <a:chOff x="12" y="2039"/>
              <a:chExt cx="523" cy="133"/>
            </a:xfrm>
          </p:grpSpPr>
          <p:grpSp>
            <p:nvGrpSpPr>
              <p:cNvPr id="341163" name="Group 171"/>
              <p:cNvGrpSpPr>
                <a:grpSpLocks/>
              </p:cNvGrpSpPr>
              <p:nvPr/>
            </p:nvGrpSpPr>
            <p:grpSpPr bwMode="auto">
              <a:xfrm>
                <a:off x="47" y="2046"/>
                <a:ext cx="459" cy="99"/>
                <a:chOff x="47" y="2046"/>
                <a:chExt cx="459" cy="99"/>
              </a:xfrm>
            </p:grpSpPr>
            <p:sp>
              <p:nvSpPr>
                <p:cNvPr id="341164" name="Freeform 172"/>
                <p:cNvSpPr>
                  <a:spLocks/>
                </p:cNvSpPr>
                <p:nvPr/>
              </p:nvSpPr>
              <p:spPr bwMode="auto">
                <a:xfrm>
                  <a:off x="47" y="2046"/>
                  <a:ext cx="459" cy="99"/>
                </a:xfrm>
                <a:custGeom>
                  <a:avLst/>
                  <a:gdLst>
                    <a:gd name="T0" fmla="*/ 0 w 459"/>
                    <a:gd name="T1" fmla="*/ 98 h 99"/>
                    <a:gd name="T2" fmla="*/ 0 w 459"/>
                    <a:gd name="T3" fmla="*/ 0 h 99"/>
                    <a:gd name="T4" fmla="*/ 458 w 459"/>
                    <a:gd name="T5" fmla="*/ 0 h 99"/>
                    <a:gd name="T6" fmla="*/ 458 w 459"/>
                    <a:gd name="T7" fmla="*/ 97 h 99"/>
                    <a:gd name="T8" fmla="*/ 0 w 459"/>
                    <a:gd name="T9" fmla="*/ 98 h 99"/>
                  </a:gdLst>
                  <a:ahLst/>
                  <a:cxnLst>
                    <a:cxn ang="0">
                      <a:pos x="T0" y="T1"/>
                    </a:cxn>
                    <a:cxn ang="0">
                      <a:pos x="T2" y="T3"/>
                    </a:cxn>
                    <a:cxn ang="0">
                      <a:pos x="T4" y="T5"/>
                    </a:cxn>
                    <a:cxn ang="0">
                      <a:pos x="T6" y="T7"/>
                    </a:cxn>
                    <a:cxn ang="0">
                      <a:pos x="T8" y="T9"/>
                    </a:cxn>
                  </a:cxnLst>
                  <a:rect l="0" t="0" r="r" b="b"/>
                  <a:pathLst>
                    <a:path w="459" h="99">
                      <a:moveTo>
                        <a:pt x="0" y="98"/>
                      </a:moveTo>
                      <a:lnTo>
                        <a:pt x="0" y="0"/>
                      </a:lnTo>
                      <a:lnTo>
                        <a:pt x="458" y="0"/>
                      </a:lnTo>
                      <a:lnTo>
                        <a:pt x="458" y="97"/>
                      </a:lnTo>
                      <a:lnTo>
                        <a:pt x="0" y="98"/>
                      </a:lnTo>
                    </a:path>
                  </a:pathLst>
                </a:custGeom>
                <a:solidFill>
                  <a:srgbClr val="3E1403"/>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1165" name="Group 173"/>
                <p:cNvGrpSpPr>
                  <a:grpSpLocks/>
                </p:cNvGrpSpPr>
                <p:nvPr/>
              </p:nvGrpSpPr>
              <p:grpSpPr bwMode="auto">
                <a:xfrm>
                  <a:off x="52" y="2048"/>
                  <a:ext cx="451" cy="97"/>
                  <a:chOff x="52" y="2048"/>
                  <a:chExt cx="451" cy="97"/>
                </a:xfrm>
              </p:grpSpPr>
              <p:sp>
                <p:nvSpPr>
                  <p:cNvPr id="341166" name="Rectangle 174"/>
                  <p:cNvSpPr>
                    <a:spLocks noChangeArrowheads="1"/>
                  </p:cNvSpPr>
                  <p:nvPr/>
                </p:nvSpPr>
                <p:spPr bwMode="auto">
                  <a:xfrm flipV="1">
                    <a:off x="487" y="2049"/>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67" name="Rectangle 175"/>
                  <p:cNvSpPr>
                    <a:spLocks noChangeArrowheads="1"/>
                  </p:cNvSpPr>
                  <p:nvPr/>
                </p:nvSpPr>
                <p:spPr bwMode="auto">
                  <a:xfrm flipV="1">
                    <a:off x="482" y="2095"/>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68" name="Rectangle 176"/>
                  <p:cNvSpPr>
                    <a:spLocks noChangeArrowheads="1"/>
                  </p:cNvSpPr>
                  <p:nvPr/>
                </p:nvSpPr>
                <p:spPr bwMode="auto">
                  <a:xfrm flipV="1">
                    <a:off x="441" y="2089"/>
                    <a:ext cx="8"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69" name="Rectangle 177"/>
                  <p:cNvSpPr>
                    <a:spLocks noChangeArrowheads="1"/>
                  </p:cNvSpPr>
                  <p:nvPr/>
                </p:nvSpPr>
                <p:spPr bwMode="auto">
                  <a:xfrm flipV="1">
                    <a:off x="489" y="2070"/>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70" name="Rectangle 178"/>
                  <p:cNvSpPr>
                    <a:spLocks noChangeArrowheads="1"/>
                  </p:cNvSpPr>
                  <p:nvPr/>
                </p:nvSpPr>
                <p:spPr bwMode="auto">
                  <a:xfrm flipV="1">
                    <a:off x="479" y="2065"/>
                    <a:ext cx="7"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71" name="Rectangle 179"/>
                  <p:cNvSpPr>
                    <a:spLocks noChangeArrowheads="1"/>
                  </p:cNvSpPr>
                  <p:nvPr/>
                </p:nvSpPr>
                <p:spPr bwMode="auto">
                  <a:xfrm flipV="1">
                    <a:off x="489" y="2118"/>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72" name="Rectangle 180"/>
                  <p:cNvSpPr>
                    <a:spLocks noChangeArrowheads="1"/>
                  </p:cNvSpPr>
                  <p:nvPr/>
                </p:nvSpPr>
                <p:spPr bwMode="auto">
                  <a:xfrm flipV="1">
                    <a:off x="476" y="2126"/>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73" name="Rectangle 181"/>
                  <p:cNvSpPr>
                    <a:spLocks noChangeArrowheads="1"/>
                  </p:cNvSpPr>
                  <p:nvPr/>
                </p:nvSpPr>
                <p:spPr bwMode="auto">
                  <a:xfrm flipV="1">
                    <a:off x="444" y="2133"/>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74" name="Rectangle 182"/>
                  <p:cNvSpPr>
                    <a:spLocks noChangeArrowheads="1"/>
                  </p:cNvSpPr>
                  <p:nvPr/>
                </p:nvSpPr>
                <p:spPr bwMode="auto">
                  <a:xfrm flipV="1">
                    <a:off x="495" y="2139"/>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75" name="Rectangle 183"/>
                  <p:cNvSpPr>
                    <a:spLocks noChangeArrowheads="1"/>
                  </p:cNvSpPr>
                  <p:nvPr/>
                </p:nvSpPr>
                <p:spPr bwMode="auto">
                  <a:xfrm flipV="1">
                    <a:off x="449" y="2113"/>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76" name="Rectangle 184"/>
                  <p:cNvSpPr>
                    <a:spLocks noChangeArrowheads="1"/>
                  </p:cNvSpPr>
                  <p:nvPr/>
                </p:nvSpPr>
                <p:spPr bwMode="auto">
                  <a:xfrm flipV="1">
                    <a:off x="492" y="2099"/>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77" name="Rectangle 185"/>
                  <p:cNvSpPr>
                    <a:spLocks noChangeArrowheads="1"/>
                  </p:cNvSpPr>
                  <p:nvPr/>
                </p:nvSpPr>
                <p:spPr bwMode="auto">
                  <a:xfrm flipV="1">
                    <a:off x="76" y="2048"/>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78" name="Rectangle 186"/>
                  <p:cNvSpPr>
                    <a:spLocks noChangeArrowheads="1"/>
                  </p:cNvSpPr>
                  <p:nvPr/>
                </p:nvSpPr>
                <p:spPr bwMode="auto">
                  <a:xfrm flipV="1">
                    <a:off x="66" y="2070"/>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79" name="Rectangle 187"/>
                  <p:cNvSpPr>
                    <a:spLocks noChangeArrowheads="1"/>
                  </p:cNvSpPr>
                  <p:nvPr/>
                </p:nvSpPr>
                <p:spPr bwMode="auto">
                  <a:xfrm flipV="1">
                    <a:off x="78" y="2083"/>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80" name="Rectangle 188"/>
                  <p:cNvSpPr>
                    <a:spLocks noChangeArrowheads="1"/>
                  </p:cNvSpPr>
                  <p:nvPr/>
                </p:nvSpPr>
                <p:spPr bwMode="auto">
                  <a:xfrm flipV="1">
                    <a:off x="58" y="2108"/>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81" name="Rectangle 189"/>
                  <p:cNvSpPr>
                    <a:spLocks noChangeArrowheads="1"/>
                  </p:cNvSpPr>
                  <p:nvPr/>
                </p:nvSpPr>
                <p:spPr bwMode="auto">
                  <a:xfrm flipV="1">
                    <a:off x="106" y="2123"/>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82" name="Rectangle 190"/>
                  <p:cNvSpPr>
                    <a:spLocks noChangeArrowheads="1"/>
                  </p:cNvSpPr>
                  <p:nvPr/>
                </p:nvSpPr>
                <p:spPr bwMode="auto">
                  <a:xfrm flipV="1">
                    <a:off x="70" y="2129"/>
                    <a:ext cx="6" cy="4"/>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83" name="Rectangle 191"/>
                  <p:cNvSpPr>
                    <a:spLocks noChangeArrowheads="1"/>
                  </p:cNvSpPr>
                  <p:nvPr/>
                </p:nvSpPr>
                <p:spPr bwMode="auto">
                  <a:xfrm flipV="1">
                    <a:off x="76" y="2117"/>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84" name="Rectangle 192"/>
                  <p:cNvSpPr>
                    <a:spLocks noChangeArrowheads="1"/>
                  </p:cNvSpPr>
                  <p:nvPr/>
                </p:nvSpPr>
                <p:spPr bwMode="auto">
                  <a:xfrm flipV="1">
                    <a:off x="90" y="2088"/>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85" name="Rectangle 193"/>
                  <p:cNvSpPr>
                    <a:spLocks noChangeArrowheads="1"/>
                  </p:cNvSpPr>
                  <p:nvPr/>
                </p:nvSpPr>
                <p:spPr bwMode="auto">
                  <a:xfrm flipV="1">
                    <a:off x="52" y="2059"/>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1186" name="Group 194"/>
              <p:cNvGrpSpPr>
                <a:grpSpLocks/>
              </p:cNvGrpSpPr>
              <p:nvPr/>
            </p:nvGrpSpPr>
            <p:grpSpPr bwMode="auto">
              <a:xfrm>
                <a:off x="12" y="2153"/>
                <a:ext cx="523" cy="19"/>
                <a:chOff x="12" y="2153"/>
                <a:chExt cx="523" cy="19"/>
              </a:xfrm>
            </p:grpSpPr>
            <p:sp>
              <p:nvSpPr>
                <p:cNvPr id="341187" name="Rectangle 195"/>
                <p:cNvSpPr>
                  <a:spLocks noChangeArrowheads="1"/>
                </p:cNvSpPr>
                <p:nvPr/>
              </p:nvSpPr>
              <p:spPr bwMode="auto">
                <a:xfrm>
                  <a:off x="12" y="2153"/>
                  <a:ext cx="523" cy="10"/>
                </a:xfrm>
                <a:prstGeom prst="rect">
                  <a:avLst/>
                </a:prstGeom>
                <a:solidFill>
                  <a:srgbClr val="47474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88" name="Rectangle 196"/>
                <p:cNvSpPr>
                  <a:spLocks noChangeArrowheads="1"/>
                </p:cNvSpPr>
                <p:nvPr/>
              </p:nvSpPr>
              <p:spPr bwMode="auto">
                <a:xfrm flipV="1">
                  <a:off x="13" y="2167"/>
                  <a:ext cx="522" cy="5"/>
                </a:xfrm>
                <a:prstGeom prst="rect">
                  <a:avLst/>
                </a:prstGeom>
                <a:solidFill>
                  <a:srgbClr val="47474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1189" name="Rectangle 197"/>
              <p:cNvSpPr>
                <a:spLocks noChangeArrowheads="1"/>
              </p:cNvSpPr>
              <p:nvPr/>
            </p:nvSpPr>
            <p:spPr bwMode="auto">
              <a:xfrm>
                <a:off x="112" y="2039"/>
                <a:ext cx="329" cy="23"/>
              </a:xfrm>
              <a:prstGeom prst="rect">
                <a:avLst/>
              </a:prstGeom>
              <a:solidFill>
                <a:srgbClr val="EAEC5E"/>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90" name="Freeform 198"/>
              <p:cNvSpPr>
                <a:spLocks/>
              </p:cNvSpPr>
              <p:nvPr/>
            </p:nvSpPr>
            <p:spPr bwMode="auto">
              <a:xfrm>
                <a:off x="62" y="2081"/>
                <a:ext cx="428" cy="63"/>
              </a:xfrm>
              <a:custGeom>
                <a:avLst/>
                <a:gdLst>
                  <a:gd name="T0" fmla="*/ 427 w 428"/>
                  <a:gd name="T1" fmla="*/ 61 h 63"/>
                  <a:gd name="T2" fmla="*/ 427 w 428"/>
                  <a:gd name="T3" fmla="*/ 0 h 63"/>
                  <a:gd name="T4" fmla="*/ 0 w 428"/>
                  <a:gd name="T5" fmla="*/ 0 h 63"/>
                  <a:gd name="T6" fmla="*/ 0 w 428"/>
                  <a:gd name="T7" fmla="*/ 62 h 63"/>
                </a:gdLst>
                <a:ahLst/>
                <a:cxnLst>
                  <a:cxn ang="0">
                    <a:pos x="T0" y="T1"/>
                  </a:cxn>
                  <a:cxn ang="0">
                    <a:pos x="T2" y="T3"/>
                  </a:cxn>
                  <a:cxn ang="0">
                    <a:pos x="T4" y="T5"/>
                  </a:cxn>
                  <a:cxn ang="0">
                    <a:pos x="T6" y="T7"/>
                  </a:cxn>
                </a:cxnLst>
                <a:rect l="0" t="0" r="r" b="b"/>
                <a:pathLst>
                  <a:path w="428" h="63">
                    <a:moveTo>
                      <a:pt x="427" y="61"/>
                    </a:moveTo>
                    <a:lnTo>
                      <a:pt x="427" y="0"/>
                    </a:lnTo>
                    <a:lnTo>
                      <a:pt x="0" y="0"/>
                    </a:lnTo>
                    <a:lnTo>
                      <a:pt x="0" y="6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1191" name="Rectangle 199"/>
              <p:cNvSpPr>
                <a:spLocks noChangeArrowheads="1"/>
              </p:cNvSpPr>
              <p:nvPr/>
            </p:nvSpPr>
            <p:spPr bwMode="auto">
              <a:xfrm>
                <a:off x="84" y="2095"/>
                <a:ext cx="36"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92" name="Rectangle 200"/>
              <p:cNvSpPr>
                <a:spLocks noChangeArrowheads="1"/>
              </p:cNvSpPr>
              <p:nvPr/>
            </p:nvSpPr>
            <p:spPr bwMode="auto">
              <a:xfrm>
                <a:off x="153" y="2095"/>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93" name="Rectangle 201"/>
              <p:cNvSpPr>
                <a:spLocks noChangeArrowheads="1"/>
              </p:cNvSpPr>
              <p:nvPr/>
            </p:nvSpPr>
            <p:spPr bwMode="auto">
              <a:xfrm>
                <a:off x="221" y="2095"/>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94" name="Rectangle 202"/>
              <p:cNvSpPr>
                <a:spLocks noChangeArrowheads="1"/>
              </p:cNvSpPr>
              <p:nvPr/>
            </p:nvSpPr>
            <p:spPr bwMode="auto">
              <a:xfrm>
                <a:off x="289" y="2095"/>
                <a:ext cx="36"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95" name="Rectangle 203"/>
              <p:cNvSpPr>
                <a:spLocks noChangeArrowheads="1"/>
              </p:cNvSpPr>
              <p:nvPr/>
            </p:nvSpPr>
            <p:spPr bwMode="auto">
              <a:xfrm>
                <a:off x="358" y="2095"/>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196" name="Rectangle 204"/>
              <p:cNvSpPr>
                <a:spLocks noChangeArrowheads="1"/>
              </p:cNvSpPr>
              <p:nvPr/>
            </p:nvSpPr>
            <p:spPr bwMode="auto">
              <a:xfrm>
                <a:off x="426" y="2095"/>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1197" name="Group 205"/>
          <p:cNvGrpSpPr>
            <a:grpSpLocks/>
          </p:cNvGrpSpPr>
          <p:nvPr/>
        </p:nvGrpSpPr>
        <p:grpSpPr bwMode="auto">
          <a:xfrm>
            <a:off x="3422650" y="3522663"/>
            <a:ext cx="1209675" cy="823912"/>
            <a:chOff x="2156" y="2219"/>
            <a:chExt cx="762" cy="519"/>
          </a:xfrm>
        </p:grpSpPr>
        <p:sp>
          <p:nvSpPr>
            <p:cNvPr id="341198" name="Rectangle 206"/>
            <p:cNvSpPr>
              <a:spLocks noChangeArrowheads="1"/>
            </p:cNvSpPr>
            <p:nvPr/>
          </p:nvSpPr>
          <p:spPr bwMode="auto">
            <a:xfrm>
              <a:off x="2156" y="2336"/>
              <a:ext cx="762"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a:solidFill>
                    <a:srgbClr val="000000"/>
                  </a:solidFill>
                  <a:effectLst>
                    <a:outerShdw blurRad="38100" dist="38100" dir="2700000" algn="tl">
                      <a:srgbClr val="C0C0C0"/>
                    </a:outerShdw>
                  </a:effectLst>
                </a:rPr>
                <a:t>Plant</a:t>
              </a:r>
            </a:p>
            <a:p>
              <a:pPr algn="ctr"/>
              <a:r>
                <a:rPr lang="en-US" altLang="en-US" sz="1800">
                  <a:solidFill>
                    <a:srgbClr val="000000"/>
                  </a:solidFill>
                  <a:effectLst>
                    <a:outerShdw blurRad="38100" dist="38100" dir="2700000" algn="tl">
                      <a:srgbClr val="C0C0C0"/>
                    </a:outerShdw>
                  </a:effectLst>
                </a:rPr>
                <a:t>Warehouse</a:t>
              </a:r>
            </a:p>
          </p:txBody>
        </p:sp>
        <p:grpSp>
          <p:nvGrpSpPr>
            <p:cNvPr id="341199" name="Group 207"/>
            <p:cNvGrpSpPr>
              <a:grpSpLocks/>
            </p:cNvGrpSpPr>
            <p:nvPr/>
          </p:nvGrpSpPr>
          <p:grpSpPr bwMode="auto">
            <a:xfrm>
              <a:off x="2275" y="2219"/>
              <a:ext cx="523" cy="133"/>
              <a:chOff x="2275" y="2219"/>
              <a:chExt cx="523" cy="133"/>
            </a:xfrm>
          </p:grpSpPr>
          <p:grpSp>
            <p:nvGrpSpPr>
              <p:cNvPr id="341200" name="Group 208"/>
              <p:cNvGrpSpPr>
                <a:grpSpLocks/>
              </p:cNvGrpSpPr>
              <p:nvPr/>
            </p:nvGrpSpPr>
            <p:grpSpPr bwMode="auto">
              <a:xfrm>
                <a:off x="2310" y="2226"/>
                <a:ext cx="459" cy="99"/>
                <a:chOff x="2310" y="2226"/>
                <a:chExt cx="459" cy="99"/>
              </a:xfrm>
            </p:grpSpPr>
            <p:sp>
              <p:nvSpPr>
                <p:cNvPr id="341201" name="Freeform 209"/>
                <p:cNvSpPr>
                  <a:spLocks/>
                </p:cNvSpPr>
                <p:nvPr/>
              </p:nvSpPr>
              <p:spPr bwMode="auto">
                <a:xfrm>
                  <a:off x="2310" y="2226"/>
                  <a:ext cx="459" cy="99"/>
                </a:xfrm>
                <a:custGeom>
                  <a:avLst/>
                  <a:gdLst>
                    <a:gd name="T0" fmla="*/ 0 w 459"/>
                    <a:gd name="T1" fmla="*/ 98 h 99"/>
                    <a:gd name="T2" fmla="*/ 0 w 459"/>
                    <a:gd name="T3" fmla="*/ 0 h 99"/>
                    <a:gd name="T4" fmla="*/ 458 w 459"/>
                    <a:gd name="T5" fmla="*/ 0 h 99"/>
                    <a:gd name="T6" fmla="*/ 458 w 459"/>
                    <a:gd name="T7" fmla="*/ 97 h 99"/>
                    <a:gd name="T8" fmla="*/ 0 w 459"/>
                    <a:gd name="T9" fmla="*/ 98 h 99"/>
                  </a:gdLst>
                  <a:ahLst/>
                  <a:cxnLst>
                    <a:cxn ang="0">
                      <a:pos x="T0" y="T1"/>
                    </a:cxn>
                    <a:cxn ang="0">
                      <a:pos x="T2" y="T3"/>
                    </a:cxn>
                    <a:cxn ang="0">
                      <a:pos x="T4" y="T5"/>
                    </a:cxn>
                    <a:cxn ang="0">
                      <a:pos x="T6" y="T7"/>
                    </a:cxn>
                    <a:cxn ang="0">
                      <a:pos x="T8" y="T9"/>
                    </a:cxn>
                  </a:cxnLst>
                  <a:rect l="0" t="0" r="r" b="b"/>
                  <a:pathLst>
                    <a:path w="459" h="99">
                      <a:moveTo>
                        <a:pt x="0" y="98"/>
                      </a:moveTo>
                      <a:lnTo>
                        <a:pt x="0" y="0"/>
                      </a:lnTo>
                      <a:lnTo>
                        <a:pt x="458" y="0"/>
                      </a:lnTo>
                      <a:lnTo>
                        <a:pt x="458" y="97"/>
                      </a:lnTo>
                      <a:lnTo>
                        <a:pt x="0" y="98"/>
                      </a:lnTo>
                    </a:path>
                  </a:pathLst>
                </a:custGeom>
                <a:solidFill>
                  <a:srgbClr val="3E1403"/>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1202" name="Group 210"/>
                <p:cNvGrpSpPr>
                  <a:grpSpLocks/>
                </p:cNvGrpSpPr>
                <p:nvPr/>
              </p:nvGrpSpPr>
              <p:grpSpPr bwMode="auto">
                <a:xfrm>
                  <a:off x="2315" y="2228"/>
                  <a:ext cx="451" cy="97"/>
                  <a:chOff x="2315" y="2228"/>
                  <a:chExt cx="451" cy="97"/>
                </a:xfrm>
              </p:grpSpPr>
              <p:sp>
                <p:nvSpPr>
                  <p:cNvPr id="341203" name="Rectangle 211"/>
                  <p:cNvSpPr>
                    <a:spLocks noChangeArrowheads="1"/>
                  </p:cNvSpPr>
                  <p:nvPr/>
                </p:nvSpPr>
                <p:spPr bwMode="auto">
                  <a:xfrm flipV="1">
                    <a:off x="2750" y="2229"/>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04" name="Rectangle 212"/>
                  <p:cNvSpPr>
                    <a:spLocks noChangeArrowheads="1"/>
                  </p:cNvSpPr>
                  <p:nvPr/>
                </p:nvSpPr>
                <p:spPr bwMode="auto">
                  <a:xfrm flipV="1">
                    <a:off x="2745" y="2275"/>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05" name="Rectangle 213"/>
                  <p:cNvSpPr>
                    <a:spLocks noChangeArrowheads="1"/>
                  </p:cNvSpPr>
                  <p:nvPr/>
                </p:nvSpPr>
                <p:spPr bwMode="auto">
                  <a:xfrm flipV="1">
                    <a:off x="2704" y="2269"/>
                    <a:ext cx="8"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06" name="Rectangle 214"/>
                  <p:cNvSpPr>
                    <a:spLocks noChangeArrowheads="1"/>
                  </p:cNvSpPr>
                  <p:nvPr/>
                </p:nvSpPr>
                <p:spPr bwMode="auto">
                  <a:xfrm flipV="1">
                    <a:off x="2752" y="2250"/>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07" name="Rectangle 215"/>
                  <p:cNvSpPr>
                    <a:spLocks noChangeArrowheads="1"/>
                  </p:cNvSpPr>
                  <p:nvPr/>
                </p:nvSpPr>
                <p:spPr bwMode="auto">
                  <a:xfrm flipV="1">
                    <a:off x="2742" y="2245"/>
                    <a:ext cx="7"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08" name="Rectangle 216"/>
                  <p:cNvSpPr>
                    <a:spLocks noChangeArrowheads="1"/>
                  </p:cNvSpPr>
                  <p:nvPr/>
                </p:nvSpPr>
                <p:spPr bwMode="auto">
                  <a:xfrm flipV="1">
                    <a:off x="2752" y="2298"/>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09" name="Rectangle 217"/>
                  <p:cNvSpPr>
                    <a:spLocks noChangeArrowheads="1"/>
                  </p:cNvSpPr>
                  <p:nvPr/>
                </p:nvSpPr>
                <p:spPr bwMode="auto">
                  <a:xfrm flipV="1">
                    <a:off x="2739" y="2306"/>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10" name="Rectangle 218"/>
                  <p:cNvSpPr>
                    <a:spLocks noChangeArrowheads="1"/>
                  </p:cNvSpPr>
                  <p:nvPr/>
                </p:nvSpPr>
                <p:spPr bwMode="auto">
                  <a:xfrm flipV="1">
                    <a:off x="2707" y="2313"/>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11" name="Rectangle 219"/>
                  <p:cNvSpPr>
                    <a:spLocks noChangeArrowheads="1"/>
                  </p:cNvSpPr>
                  <p:nvPr/>
                </p:nvSpPr>
                <p:spPr bwMode="auto">
                  <a:xfrm flipV="1">
                    <a:off x="2758" y="2319"/>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12" name="Rectangle 220"/>
                  <p:cNvSpPr>
                    <a:spLocks noChangeArrowheads="1"/>
                  </p:cNvSpPr>
                  <p:nvPr/>
                </p:nvSpPr>
                <p:spPr bwMode="auto">
                  <a:xfrm flipV="1">
                    <a:off x="2712" y="2293"/>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13" name="Rectangle 221"/>
                  <p:cNvSpPr>
                    <a:spLocks noChangeArrowheads="1"/>
                  </p:cNvSpPr>
                  <p:nvPr/>
                </p:nvSpPr>
                <p:spPr bwMode="auto">
                  <a:xfrm flipV="1">
                    <a:off x="2755" y="2279"/>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14" name="Rectangle 222"/>
                  <p:cNvSpPr>
                    <a:spLocks noChangeArrowheads="1"/>
                  </p:cNvSpPr>
                  <p:nvPr/>
                </p:nvSpPr>
                <p:spPr bwMode="auto">
                  <a:xfrm flipV="1">
                    <a:off x="2339" y="2228"/>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15" name="Rectangle 223"/>
                  <p:cNvSpPr>
                    <a:spLocks noChangeArrowheads="1"/>
                  </p:cNvSpPr>
                  <p:nvPr/>
                </p:nvSpPr>
                <p:spPr bwMode="auto">
                  <a:xfrm flipV="1">
                    <a:off x="2329" y="2250"/>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16" name="Rectangle 224"/>
                  <p:cNvSpPr>
                    <a:spLocks noChangeArrowheads="1"/>
                  </p:cNvSpPr>
                  <p:nvPr/>
                </p:nvSpPr>
                <p:spPr bwMode="auto">
                  <a:xfrm flipV="1">
                    <a:off x="2341" y="2263"/>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17" name="Rectangle 225"/>
                  <p:cNvSpPr>
                    <a:spLocks noChangeArrowheads="1"/>
                  </p:cNvSpPr>
                  <p:nvPr/>
                </p:nvSpPr>
                <p:spPr bwMode="auto">
                  <a:xfrm flipV="1">
                    <a:off x="2321" y="2288"/>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18" name="Rectangle 226"/>
                  <p:cNvSpPr>
                    <a:spLocks noChangeArrowheads="1"/>
                  </p:cNvSpPr>
                  <p:nvPr/>
                </p:nvSpPr>
                <p:spPr bwMode="auto">
                  <a:xfrm flipV="1">
                    <a:off x="2369" y="2303"/>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19" name="Rectangle 227"/>
                  <p:cNvSpPr>
                    <a:spLocks noChangeArrowheads="1"/>
                  </p:cNvSpPr>
                  <p:nvPr/>
                </p:nvSpPr>
                <p:spPr bwMode="auto">
                  <a:xfrm flipV="1">
                    <a:off x="2333" y="2309"/>
                    <a:ext cx="6" cy="4"/>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20" name="Rectangle 228"/>
                  <p:cNvSpPr>
                    <a:spLocks noChangeArrowheads="1"/>
                  </p:cNvSpPr>
                  <p:nvPr/>
                </p:nvSpPr>
                <p:spPr bwMode="auto">
                  <a:xfrm flipV="1">
                    <a:off x="2339" y="2297"/>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21" name="Rectangle 229"/>
                  <p:cNvSpPr>
                    <a:spLocks noChangeArrowheads="1"/>
                  </p:cNvSpPr>
                  <p:nvPr/>
                </p:nvSpPr>
                <p:spPr bwMode="auto">
                  <a:xfrm flipV="1">
                    <a:off x="2353" y="2268"/>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22" name="Rectangle 230"/>
                  <p:cNvSpPr>
                    <a:spLocks noChangeArrowheads="1"/>
                  </p:cNvSpPr>
                  <p:nvPr/>
                </p:nvSpPr>
                <p:spPr bwMode="auto">
                  <a:xfrm flipV="1">
                    <a:off x="2315" y="2239"/>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1223" name="Group 231"/>
              <p:cNvGrpSpPr>
                <a:grpSpLocks/>
              </p:cNvGrpSpPr>
              <p:nvPr/>
            </p:nvGrpSpPr>
            <p:grpSpPr bwMode="auto">
              <a:xfrm>
                <a:off x="2275" y="2333"/>
                <a:ext cx="523" cy="19"/>
                <a:chOff x="2275" y="2333"/>
                <a:chExt cx="523" cy="19"/>
              </a:xfrm>
            </p:grpSpPr>
            <p:sp>
              <p:nvSpPr>
                <p:cNvPr id="341224" name="Rectangle 232"/>
                <p:cNvSpPr>
                  <a:spLocks noChangeArrowheads="1"/>
                </p:cNvSpPr>
                <p:nvPr/>
              </p:nvSpPr>
              <p:spPr bwMode="auto">
                <a:xfrm>
                  <a:off x="2275" y="2333"/>
                  <a:ext cx="523" cy="10"/>
                </a:xfrm>
                <a:prstGeom prst="rect">
                  <a:avLst/>
                </a:prstGeom>
                <a:solidFill>
                  <a:srgbClr val="47474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25" name="Rectangle 233"/>
                <p:cNvSpPr>
                  <a:spLocks noChangeArrowheads="1"/>
                </p:cNvSpPr>
                <p:nvPr/>
              </p:nvSpPr>
              <p:spPr bwMode="auto">
                <a:xfrm flipV="1">
                  <a:off x="2276" y="2347"/>
                  <a:ext cx="522" cy="5"/>
                </a:xfrm>
                <a:prstGeom prst="rect">
                  <a:avLst/>
                </a:prstGeom>
                <a:solidFill>
                  <a:srgbClr val="47474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1226" name="Rectangle 234"/>
              <p:cNvSpPr>
                <a:spLocks noChangeArrowheads="1"/>
              </p:cNvSpPr>
              <p:nvPr/>
            </p:nvSpPr>
            <p:spPr bwMode="auto">
              <a:xfrm>
                <a:off x="2375" y="2219"/>
                <a:ext cx="329" cy="23"/>
              </a:xfrm>
              <a:prstGeom prst="rect">
                <a:avLst/>
              </a:prstGeom>
              <a:solidFill>
                <a:srgbClr val="EAEC5E"/>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27" name="Freeform 235"/>
              <p:cNvSpPr>
                <a:spLocks/>
              </p:cNvSpPr>
              <p:nvPr/>
            </p:nvSpPr>
            <p:spPr bwMode="auto">
              <a:xfrm>
                <a:off x="2325" y="2261"/>
                <a:ext cx="428" cy="63"/>
              </a:xfrm>
              <a:custGeom>
                <a:avLst/>
                <a:gdLst>
                  <a:gd name="T0" fmla="*/ 427 w 428"/>
                  <a:gd name="T1" fmla="*/ 61 h 63"/>
                  <a:gd name="T2" fmla="*/ 427 w 428"/>
                  <a:gd name="T3" fmla="*/ 0 h 63"/>
                  <a:gd name="T4" fmla="*/ 0 w 428"/>
                  <a:gd name="T5" fmla="*/ 0 h 63"/>
                  <a:gd name="T6" fmla="*/ 0 w 428"/>
                  <a:gd name="T7" fmla="*/ 62 h 63"/>
                </a:gdLst>
                <a:ahLst/>
                <a:cxnLst>
                  <a:cxn ang="0">
                    <a:pos x="T0" y="T1"/>
                  </a:cxn>
                  <a:cxn ang="0">
                    <a:pos x="T2" y="T3"/>
                  </a:cxn>
                  <a:cxn ang="0">
                    <a:pos x="T4" y="T5"/>
                  </a:cxn>
                  <a:cxn ang="0">
                    <a:pos x="T6" y="T7"/>
                  </a:cxn>
                </a:cxnLst>
                <a:rect l="0" t="0" r="r" b="b"/>
                <a:pathLst>
                  <a:path w="428" h="63">
                    <a:moveTo>
                      <a:pt x="427" y="61"/>
                    </a:moveTo>
                    <a:lnTo>
                      <a:pt x="427" y="0"/>
                    </a:lnTo>
                    <a:lnTo>
                      <a:pt x="0" y="0"/>
                    </a:lnTo>
                    <a:lnTo>
                      <a:pt x="0" y="6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1228" name="Rectangle 236"/>
              <p:cNvSpPr>
                <a:spLocks noChangeArrowheads="1"/>
              </p:cNvSpPr>
              <p:nvPr/>
            </p:nvSpPr>
            <p:spPr bwMode="auto">
              <a:xfrm>
                <a:off x="2347" y="2275"/>
                <a:ext cx="36"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29" name="Rectangle 237"/>
              <p:cNvSpPr>
                <a:spLocks noChangeArrowheads="1"/>
              </p:cNvSpPr>
              <p:nvPr/>
            </p:nvSpPr>
            <p:spPr bwMode="auto">
              <a:xfrm>
                <a:off x="2416" y="2275"/>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30" name="Rectangle 238"/>
              <p:cNvSpPr>
                <a:spLocks noChangeArrowheads="1"/>
              </p:cNvSpPr>
              <p:nvPr/>
            </p:nvSpPr>
            <p:spPr bwMode="auto">
              <a:xfrm>
                <a:off x="2484" y="2275"/>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31" name="Rectangle 239"/>
              <p:cNvSpPr>
                <a:spLocks noChangeArrowheads="1"/>
              </p:cNvSpPr>
              <p:nvPr/>
            </p:nvSpPr>
            <p:spPr bwMode="auto">
              <a:xfrm>
                <a:off x="2552" y="2275"/>
                <a:ext cx="36"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32" name="Rectangle 240"/>
              <p:cNvSpPr>
                <a:spLocks noChangeArrowheads="1"/>
              </p:cNvSpPr>
              <p:nvPr/>
            </p:nvSpPr>
            <p:spPr bwMode="auto">
              <a:xfrm>
                <a:off x="2621" y="2275"/>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33" name="Rectangle 241"/>
              <p:cNvSpPr>
                <a:spLocks noChangeArrowheads="1"/>
              </p:cNvSpPr>
              <p:nvPr/>
            </p:nvSpPr>
            <p:spPr bwMode="auto">
              <a:xfrm>
                <a:off x="2689" y="2275"/>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1234" name="Group 242"/>
          <p:cNvGrpSpPr>
            <a:grpSpLocks/>
          </p:cNvGrpSpPr>
          <p:nvPr/>
        </p:nvGrpSpPr>
        <p:grpSpPr bwMode="auto">
          <a:xfrm>
            <a:off x="4879975" y="4932363"/>
            <a:ext cx="1152525" cy="823912"/>
            <a:chOff x="3074" y="3107"/>
            <a:chExt cx="726" cy="519"/>
          </a:xfrm>
        </p:grpSpPr>
        <p:sp>
          <p:nvSpPr>
            <p:cNvPr id="341235" name="Rectangle 243"/>
            <p:cNvSpPr>
              <a:spLocks noChangeArrowheads="1"/>
            </p:cNvSpPr>
            <p:nvPr/>
          </p:nvSpPr>
          <p:spPr bwMode="auto">
            <a:xfrm>
              <a:off x="3074" y="3224"/>
              <a:ext cx="726"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a:solidFill>
                    <a:srgbClr val="000000"/>
                  </a:solidFill>
                  <a:effectLst>
                    <a:outerShdw blurRad="38100" dist="38100" dir="2700000" algn="tl">
                      <a:srgbClr val="C0C0C0"/>
                    </a:outerShdw>
                  </a:effectLst>
                </a:rPr>
                <a:t>Finished</a:t>
              </a:r>
            </a:p>
            <a:p>
              <a:pPr algn="ctr"/>
              <a:r>
                <a:rPr lang="en-US" altLang="en-US" sz="1800">
                  <a:solidFill>
                    <a:srgbClr val="000000"/>
                  </a:solidFill>
                  <a:effectLst>
                    <a:outerShdw blurRad="38100" dist="38100" dir="2700000" algn="tl">
                      <a:srgbClr val="C0C0C0"/>
                    </a:outerShdw>
                  </a:effectLst>
                </a:rPr>
                <a:t>Goods DC</a:t>
              </a:r>
            </a:p>
          </p:txBody>
        </p:sp>
        <p:grpSp>
          <p:nvGrpSpPr>
            <p:cNvPr id="341236" name="Group 244"/>
            <p:cNvGrpSpPr>
              <a:grpSpLocks/>
            </p:cNvGrpSpPr>
            <p:nvPr/>
          </p:nvGrpSpPr>
          <p:grpSpPr bwMode="auto">
            <a:xfrm>
              <a:off x="3175" y="3107"/>
              <a:ext cx="523" cy="133"/>
              <a:chOff x="3175" y="3107"/>
              <a:chExt cx="523" cy="133"/>
            </a:xfrm>
          </p:grpSpPr>
          <p:grpSp>
            <p:nvGrpSpPr>
              <p:cNvPr id="341237" name="Group 245"/>
              <p:cNvGrpSpPr>
                <a:grpSpLocks/>
              </p:cNvGrpSpPr>
              <p:nvPr/>
            </p:nvGrpSpPr>
            <p:grpSpPr bwMode="auto">
              <a:xfrm>
                <a:off x="3210" y="3114"/>
                <a:ext cx="459" cy="99"/>
                <a:chOff x="3210" y="3114"/>
                <a:chExt cx="459" cy="99"/>
              </a:xfrm>
            </p:grpSpPr>
            <p:sp>
              <p:nvSpPr>
                <p:cNvPr id="341238" name="Freeform 246"/>
                <p:cNvSpPr>
                  <a:spLocks/>
                </p:cNvSpPr>
                <p:nvPr/>
              </p:nvSpPr>
              <p:spPr bwMode="auto">
                <a:xfrm>
                  <a:off x="3210" y="3114"/>
                  <a:ext cx="459" cy="99"/>
                </a:xfrm>
                <a:custGeom>
                  <a:avLst/>
                  <a:gdLst>
                    <a:gd name="T0" fmla="*/ 0 w 459"/>
                    <a:gd name="T1" fmla="*/ 98 h 99"/>
                    <a:gd name="T2" fmla="*/ 0 w 459"/>
                    <a:gd name="T3" fmla="*/ 0 h 99"/>
                    <a:gd name="T4" fmla="*/ 458 w 459"/>
                    <a:gd name="T5" fmla="*/ 0 h 99"/>
                    <a:gd name="T6" fmla="*/ 458 w 459"/>
                    <a:gd name="T7" fmla="*/ 97 h 99"/>
                    <a:gd name="T8" fmla="*/ 0 w 459"/>
                    <a:gd name="T9" fmla="*/ 98 h 99"/>
                  </a:gdLst>
                  <a:ahLst/>
                  <a:cxnLst>
                    <a:cxn ang="0">
                      <a:pos x="T0" y="T1"/>
                    </a:cxn>
                    <a:cxn ang="0">
                      <a:pos x="T2" y="T3"/>
                    </a:cxn>
                    <a:cxn ang="0">
                      <a:pos x="T4" y="T5"/>
                    </a:cxn>
                    <a:cxn ang="0">
                      <a:pos x="T6" y="T7"/>
                    </a:cxn>
                    <a:cxn ang="0">
                      <a:pos x="T8" y="T9"/>
                    </a:cxn>
                  </a:cxnLst>
                  <a:rect l="0" t="0" r="r" b="b"/>
                  <a:pathLst>
                    <a:path w="459" h="99">
                      <a:moveTo>
                        <a:pt x="0" y="98"/>
                      </a:moveTo>
                      <a:lnTo>
                        <a:pt x="0" y="0"/>
                      </a:lnTo>
                      <a:lnTo>
                        <a:pt x="458" y="0"/>
                      </a:lnTo>
                      <a:lnTo>
                        <a:pt x="458" y="97"/>
                      </a:lnTo>
                      <a:lnTo>
                        <a:pt x="0" y="98"/>
                      </a:lnTo>
                    </a:path>
                  </a:pathLst>
                </a:custGeom>
                <a:solidFill>
                  <a:srgbClr val="3E1403"/>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1239" name="Group 247"/>
                <p:cNvGrpSpPr>
                  <a:grpSpLocks/>
                </p:cNvGrpSpPr>
                <p:nvPr/>
              </p:nvGrpSpPr>
              <p:grpSpPr bwMode="auto">
                <a:xfrm>
                  <a:off x="3215" y="3116"/>
                  <a:ext cx="451" cy="97"/>
                  <a:chOff x="3215" y="3116"/>
                  <a:chExt cx="451" cy="97"/>
                </a:xfrm>
              </p:grpSpPr>
              <p:sp>
                <p:nvSpPr>
                  <p:cNvPr id="341240" name="Rectangle 248"/>
                  <p:cNvSpPr>
                    <a:spLocks noChangeArrowheads="1"/>
                  </p:cNvSpPr>
                  <p:nvPr/>
                </p:nvSpPr>
                <p:spPr bwMode="auto">
                  <a:xfrm flipV="1">
                    <a:off x="3650" y="3117"/>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41" name="Rectangle 249"/>
                  <p:cNvSpPr>
                    <a:spLocks noChangeArrowheads="1"/>
                  </p:cNvSpPr>
                  <p:nvPr/>
                </p:nvSpPr>
                <p:spPr bwMode="auto">
                  <a:xfrm flipV="1">
                    <a:off x="3645" y="3163"/>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42" name="Rectangle 250"/>
                  <p:cNvSpPr>
                    <a:spLocks noChangeArrowheads="1"/>
                  </p:cNvSpPr>
                  <p:nvPr/>
                </p:nvSpPr>
                <p:spPr bwMode="auto">
                  <a:xfrm flipV="1">
                    <a:off x="3604" y="3157"/>
                    <a:ext cx="8"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43" name="Rectangle 251"/>
                  <p:cNvSpPr>
                    <a:spLocks noChangeArrowheads="1"/>
                  </p:cNvSpPr>
                  <p:nvPr/>
                </p:nvSpPr>
                <p:spPr bwMode="auto">
                  <a:xfrm flipV="1">
                    <a:off x="3652" y="3138"/>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44" name="Rectangle 252"/>
                  <p:cNvSpPr>
                    <a:spLocks noChangeArrowheads="1"/>
                  </p:cNvSpPr>
                  <p:nvPr/>
                </p:nvSpPr>
                <p:spPr bwMode="auto">
                  <a:xfrm flipV="1">
                    <a:off x="3642" y="3133"/>
                    <a:ext cx="7"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45" name="Rectangle 253"/>
                  <p:cNvSpPr>
                    <a:spLocks noChangeArrowheads="1"/>
                  </p:cNvSpPr>
                  <p:nvPr/>
                </p:nvSpPr>
                <p:spPr bwMode="auto">
                  <a:xfrm flipV="1">
                    <a:off x="3652" y="3186"/>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46" name="Rectangle 254"/>
                  <p:cNvSpPr>
                    <a:spLocks noChangeArrowheads="1"/>
                  </p:cNvSpPr>
                  <p:nvPr/>
                </p:nvSpPr>
                <p:spPr bwMode="auto">
                  <a:xfrm flipV="1">
                    <a:off x="3639" y="3194"/>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47" name="Rectangle 255"/>
                  <p:cNvSpPr>
                    <a:spLocks noChangeArrowheads="1"/>
                  </p:cNvSpPr>
                  <p:nvPr/>
                </p:nvSpPr>
                <p:spPr bwMode="auto">
                  <a:xfrm flipV="1">
                    <a:off x="3607" y="3201"/>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48" name="Rectangle 256"/>
                  <p:cNvSpPr>
                    <a:spLocks noChangeArrowheads="1"/>
                  </p:cNvSpPr>
                  <p:nvPr/>
                </p:nvSpPr>
                <p:spPr bwMode="auto">
                  <a:xfrm flipV="1">
                    <a:off x="3658" y="3207"/>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49" name="Rectangle 257"/>
                  <p:cNvSpPr>
                    <a:spLocks noChangeArrowheads="1"/>
                  </p:cNvSpPr>
                  <p:nvPr/>
                </p:nvSpPr>
                <p:spPr bwMode="auto">
                  <a:xfrm flipV="1">
                    <a:off x="3612" y="3181"/>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50" name="Rectangle 258"/>
                  <p:cNvSpPr>
                    <a:spLocks noChangeArrowheads="1"/>
                  </p:cNvSpPr>
                  <p:nvPr/>
                </p:nvSpPr>
                <p:spPr bwMode="auto">
                  <a:xfrm flipV="1">
                    <a:off x="3655" y="3167"/>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51" name="Rectangle 259"/>
                  <p:cNvSpPr>
                    <a:spLocks noChangeArrowheads="1"/>
                  </p:cNvSpPr>
                  <p:nvPr/>
                </p:nvSpPr>
                <p:spPr bwMode="auto">
                  <a:xfrm flipV="1">
                    <a:off x="3239" y="3116"/>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52" name="Rectangle 260"/>
                  <p:cNvSpPr>
                    <a:spLocks noChangeArrowheads="1"/>
                  </p:cNvSpPr>
                  <p:nvPr/>
                </p:nvSpPr>
                <p:spPr bwMode="auto">
                  <a:xfrm flipV="1">
                    <a:off x="3229" y="3138"/>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53" name="Rectangle 261"/>
                  <p:cNvSpPr>
                    <a:spLocks noChangeArrowheads="1"/>
                  </p:cNvSpPr>
                  <p:nvPr/>
                </p:nvSpPr>
                <p:spPr bwMode="auto">
                  <a:xfrm flipV="1">
                    <a:off x="3241" y="3151"/>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54" name="Rectangle 262"/>
                  <p:cNvSpPr>
                    <a:spLocks noChangeArrowheads="1"/>
                  </p:cNvSpPr>
                  <p:nvPr/>
                </p:nvSpPr>
                <p:spPr bwMode="auto">
                  <a:xfrm flipV="1">
                    <a:off x="3221" y="3176"/>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55" name="Rectangle 263"/>
                  <p:cNvSpPr>
                    <a:spLocks noChangeArrowheads="1"/>
                  </p:cNvSpPr>
                  <p:nvPr/>
                </p:nvSpPr>
                <p:spPr bwMode="auto">
                  <a:xfrm flipV="1">
                    <a:off x="3269" y="3191"/>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56" name="Rectangle 264"/>
                  <p:cNvSpPr>
                    <a:spLocks noChangeArrowheads="1"/>
                  </p:cNvSpPr>
                  <p:nvPr/>
                </p:nvSpPr>
                <p:spPr bwMode="auto">
                  <a:xfrm flipV="1">
                    <a:off x="3233" y="3197"/>
                    <a:ext cx="6" cy="4"/>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57" name="Rectangle 265"/>
                  <p:cNvSpPr>
                    <a:spLocks noChangeArrowheads="1"/>
                  </p:cNvSpPr>
                  <p:nvPr/>
                </p:nvSpPr>
                <p:spPr bwMode="auto">
                  <a:xfrm flipV="1">
                    <a:off x="3239" y="3185"/>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58" name="Rectangle 266"/>
                  <p:cNvSpPr>
                    <a:spLocks noChangeArrowheads="1"/>
                  </p:cNvSpPr>
                  <p:nvPr/>
                </p:nvSpPr>
                <p:spPr bwMode="auto">
                  <a:xfrm flipV="1">
                    <a:off x="3253" y="3156"/>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59" name="Rectangle 267"/>
                  <p:cNvSpPr>
                    <a:spLocks noChangeArrowheads="1"/>
                  </p:cNvSpPr>
                  <p:nvPr/>
                </p:nvSpPr>
                <p:spPr bwMode="auto">
                  <a:xfrm flipV="1">
                    <a:off x="3215" y="3127"/>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1260" name="Group 268"/>
              <p:cNvGrpSpPr>
                <a:grpSpLocks/>
              </p:cNvGrpSpPr>
              <p:nvPr/>
            </p:nvGrpSpPr>
            <p:grpSpPr bwMode="auto">
              <a:xfrm>
                <a:off x="3175" y="3221"/>
                <a:ext cx="523" cy="19"/>
                <a:chOff x="3175" y="3221"/>
                <a:chExt cx="523" cy="19"/>
              </a:xfrm>
            </p:grpSpPr>
            <p:sp>
              <p:nvSpPr>
                <p:cNvPr id="341261" name="Rectangle 269"/>
                <p:cNvSpPr>
                  <a:spLocks noChangeArrowheads="1"/>
                </p:cNvSpPr>
                <p:nvPr/>
              </p:nvSpPr>
              <p:spPr bwMode="auto">
                <a:xfrm>
                  <a:off x="3175" y="3221"/>
                  <a:ext cx="523" cy="10"/>
                </a:xfrm>
                <a:prstGeom prst="rect">
                  <a:avLst/>
                </a:prstGeom>
                <a:solidFill>
                  <a:srgbClr val="47474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62" name="Rectangle 270"/>
                <p:cNvSpPr>
                  <a:spLocks noChangeArrowheads="1"/>
                </p:cNvSpPr>
                <p:nvPr/>
              </p:nvSpPr>
              <p:spPr bwMode="auto">
                <a:xfrm flipV="1">
                  <a:off x="3176" y="3235"/>
                  <a:ext cx="522" cy="5"/>
                </a:xfrm>
                <a:prstGeom prst="rect">
                  <a:avLst/>
                </a:prstGeom>
                <a:solidFill>
                  <a:srgbClr val="47474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1263" name="Rectangle 271"/>
              <p:cNvSpPr>
                <a:spLocks noChangeArrowheads="1"/>
              </p:cNvSpPr>
              <p:nvPr/>
            </p:nvSpPr>
            <p:spPr bwMode="auto">
              <a:xfrm>
                <a:off x="3275" y="3107"/>
                <a:ext cx="329" cy="23"/>
              </a:xfrm>
              <a:prstGeom prst="rect">
                <a:avLst/>
              </a:prstGeom>
              <a:solidFill>
                <a:srgbClr val="EAEC5E"/>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64" name="Freeform 272"/>
              <p:cNvSpPr>
                <a:spLocks/>
              </p:cNvSpPr>
              <p:nvPr/>
            </p:nvSpPr>
            <p:spPr bwMode="auto">
              <a:xfrm>
                <a:off x="3225" y="3149"/>
                <a:ext cx="428" cy="63"/>
              </a:xfrm>
              <a:custGeom>
                <a:avLst/>
                <a:gdLst>
                  <a:gd name="T0" fmla="*/ 427 w 428"/>
                  <a:gd name="T1" fmla="*/ 61 h 63"/>
                  <a:gd name="T2" fmla="*/ 427 w 428"/>
                  <a:gd name="T3" fmla="*/ 0 h 63"/>
                  <a:gd name="T4" fmla="*/ 0 w 428"/>
                  <a:gd name="T5" fmla="*/ 0 h 63"/>
                  <a:gd name="T6" fmla="*/ 0 w 428"/>
                  <a:gd name="T7" fmla="*/ 62 h 63"/>
                </a:gdLst>
                <a:ahLst/>
                <a:cxnLst>
                  <a:cxn ang="0">
                    <a:pos x="T0" y="T1"/>
                  </a:cxn>
                  <a:cxn ang="0">
                    <a:pos x="T2" y="T3"/>
                  </a:cxn>
                  <a:cxn ang="0">
                    <a:pos x="T4" y="T5"/>
                  </a:cxn>
                  <a:cxn ang="0">
                    <a:pos x="T6" y="T7"/>
                  </a:cxn>
                </a:cxnLst>
                <a:rect l="0" t="0" r="r" b="b"/>
                <a:pathLst>
                  <a:path w="428" h="63">
                    <a:moveTo>
                      <a:pt x="427" y="61"/>
                    </a:moveTo>
                    <a:lnTo>
                      <a:pt x="427" y="0"/>
                    </a:lnTo>
                    <a:lnTo>
                      <a:pt x="0" y="0"/>
                    </a:lnTo>
                    <a:lnTo>
                      <a:pt x="0" y="6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1265" name="Rectangle 273"/>
              <p:cNvSpPr>
                <a:spLocks noChangeArrowheads="1"/>
              </p:cNvSpPr>
              <p:nvPr/>
            </p:nvSpPr>
            <p:spPr bwMode="auto">
              <a:xfrm>
                <a:off x="3247" y="3163"/>
                <a:ext cx="36"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66" name="Rectangle 274"/>
              <p:cNvSpPr>
                <a:spLocks noChangeArrowheads="1"/>
              </p:cNvSpPr>
              <p:nvPr/>
            </p:nvSpPr>
            <p:spPr bwMode="auto">
              <a:xfrm>
                <a:off x="3316" y="3163"/>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67" name="Rectangle 275"/>
              <p:cNvSpPr>
                <a:spLocks noChangeArrowheads="1"/>
              </p:cNvSpPr>
              <p:nvPr/>
            </p:nvSpPr>
            <p:spPr bwMode="auto">
              <a:xfrm>
                <a:off x="3384" y="3163"/>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68" name="Rectangle 276"/>
              <p:cNvSpPr>
                <a:spLocks noChangeArrowheads="1"/>
              </p:cNvSpPr>
              <p:nvPr/>
            </p:nvSpPr>
            <p:spPr bwMode="auto">
              <a:xfrm>
                <a:off x="3452" y="3163"/>
                <a:ext cx="36"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69" name="Rectangle 277"/>
              <p:cNvSpPr>
                <a:spLocks noChangeArrowheads="1"/>
              </p:cNvSpPr>
              <p:nvPr/>
            </p:nvSpPr>
            <p:spPr bwMode="auto">
              <a:xfrm>
                <a:off x="3521" y="3163"/>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70" name="Rectangle 278"/>
              <p:cNvSpPr>
                <a:spLocks noChangeArrowheads="1"/>
              </p:cNvSpPr>
              <p:nvPr/>
            </p:nvSpPr>
            <p:spPr bwMode="auto">
              <a:xfrm>
                <a:off x="3589" y="3163"/>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1271" name="Group 279"/>
          <p:cNvGrpSpPr>
            <a:grpSpLocks/>
          </p:cNvGrpSpPr>
          <p:nvPr/>
        </p:nvGrpSpPr>
        <p:grpSpPr bwMode="auto">
          <a:xfrm>
            <a:off x="6735763" y="1741488"/>
            <a:ext cx="1069975" cy="817562"/>
            <a:chOff x="4243" y="1097"/>
            <a:chExt cx="674" cy="515"/>
          </a:xfrm>
        </p:grpSpPr>
        <p:sp>
          <p:nvSpPr>
            <p:cNvPr id="341272" name="Rectangle 280"/>
            <p:cNvSpPr>
              <a:spLocks noChangeArrowheads="1"/>
            </p:cNvSpPr>
            <p:nvPr/>
          </p:nvSpPr>
          <p:spPr bwMode="auto">
            <a:xfrm>
              <a:off x="4243" y="1210"/>
              <a:ext cx="674"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a:solidFill>
                    <a:srgbClr val="000000"/>
                  </a:solidFill>
                  <a:effectLst>
                    <a:outerShdw blurRad="38100" dist="38100" dir="2700000" algn="tl">
                      <a:srgbClr val="C0C0C0"/>
                    </a:outerShdw>
                  </a:effectLst>
                </a:rPr>
                <a:t>Customer</a:t>
              </a:r>
            </a:p>
            <a:p>
              <a:pPr algn="ctr"/>
              <a:r>
                <a:rPr lang="en-US" altLang="en-US" sz="1800">
                  <a:solidFill>
                    <a:srgbClr val="000000"/>
                  </a:solidFill>
                  <a:effectLst>
                    <a:outerShdw blurRad="38100" dist="38100" dir="2700000" algn="tl">
                      <a:srgbClr val="C0C0C0"/>
                    </a:outerShdw>
                  </a:effectLst>
                </a:rPr>
                <a:t>DC</a:t>
              </a:r>
            </a:p>
          </p:txBody>
        </p:sp>
        <p:grpSp>
          <p:nvGrpSpPr>
            <p:cNvPr id="341273" name="Group 281"/>
            <p:cNvGrpSpPr>
              <a:grpSpLocks/>
            </p:cNvGrpSpPr>
            <p:nvPr/>
          </p:nvGrpSpPr>
          <p:grpSpPr bwMode="auto">
            <a:xfrm>
              <a:off x="4308" y="1097"/>
              <a:ext cx="523" cy="133"/>
              <a:chOff x="4308" y="1097"/>
              <a:chExt cx="523" cy="133"/>
            </a:xfrm>
          </p:grpSpPr>
          <p:grpSp>
            <p:nvGrpSpPr>
              <p:cNvPr id="341274" name="Group 282"/>
              <p:cNvGrpSpPr>
                <a:grpSpLocks/>
              </p:cNvGrpSpPr>
              <p:nvPr/>
            </p:nvGrpSpPr>
            <p:grpSpPr bwMode="auto">
              <a:xfrm>
                <a:off x="4343" y="1104"/>
                <a:ext cx="459" cy="99"/>
                <a:chOff x="4343" y="1104"/>
                <a:chExt cx="459" cy="99"/>
              </a:xfrm>
            </p:grpSpPr>
            <p:sp>
              <p:nvSpPr>
                <p:cNvPr id="341275" name="Freeform 283"/>
                <p:cNvSpPr>
                  <a:spLocks/>
                </p:cNvSpPr>
                <p:nvPr/>
              </p:nvSpPr>
              <p:spPr bwMode="auto">
                <a:xfrm>
                  <a:off x="4343" y="1104"/>
                  <a:ext cx="459" cy="99"/>
                </a:xfrm>
                <a:custGeom>
                  <a:avLst/>
                  <a:gdLst>
                    <a:gd name="T0" fmla="*/ 0 w 459"/>
                    <a:gd name="T1" fmla="*/ 98 h 99"/>
                    <a:gd name="T2" fmla="*/ 0 w 459"/>
                    <a:gd name="T3" fmla="*/ 0 h 99"/>
                    <a:gd name="T4" fmla="*/ 458 w 459"/>
                    <a:gd name="T5" fmla="*/ 0 h 99"/>
                    <a:gd name="T6" fmla="*/ 458 w 459"/>
                    <a:gd name="T7" fmla="*/ 97 h 99"/>
                    <a:gd name="T8" fmla="*/ 0 w 459"/>
                    <a:gd name="T9" fmla="*/ 98 h 99"/>
                  </a:gdLst>
                  <a:ahLst/>
                  <a:cxnLst>
                    <a:cxn ang="0">
                      <a:pos x="T0" y="T1"/>
                    </a:cxn>
                    <a:cxn ang="0">
                      <a:pos x="T2" y="T3"/>
                    </a:cxn>
                    <a:cxn ang="0">
                      <a:pos x="T4" y="T5"/>
                    </a:cxn>
                    <a:cxn ang="0">
                      <a:pos x="T6" y="T7"/>
                    </a:cxn>
                    <a:cxn ang="0">
                      <a:pos x="T8" y="T9"/>
                    </a:cxn>
                  </a:cxnLst>
                  <a:rect l="0" t="0" r="r" b="b"/>
                  <a:pathLst>
                    <a:path w="459" h="99">
                      <a:moveTo>
                        <a:pt x="0" y="98"/>
                      </a:moveTo>
                      <a:lnTo>
                        <a:pt x="0" y="0"/>
                      </a:lnTo>
                      <a:lnTo>
                        <a:pt x="458" y="0"/>
                      </a:lnTo>
                      <a:lnTo>
                        <a:pt x="458" y="97"/>
                      </a:lnTo>
                      <a:lnTo>
                        <a:pt x="0" y="98"/>
                      </a:lnTo>
                    </a:path>
                  </a:pathLst>
                </a:custGeom>
                <a:solidFill>
                  <a:srgbClr val="3E1403"/>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1276" name="Group 284"/>
                <p:cNvGrpSpPr>
                  <a:grpSpLocks/>
                </p:cNvGrpSpPr>
                <p:nvPr/>
              </p:nvGrpSpPr>
              <p:grpSpPr bwMode="auto">
                <a:xfrm>
                  <a:off x="4348" y="1106"/>
                  <a:ext cx="451" cy="97"/>
                  <a:chOff x="4348" y="1106"/>
                  <a:chExt cx="451" cy="97"/>
                </a:xfrm>
              </p:grpSpPr>
              <p:sp>
                <p:nvSpPr>
                  <p:cNvPr id="341277" name="Rectangle 285"/>
                  <p:cNvSpPr>
                    <a:spLocks noChangeArrowheads="1"/>
                  </p:cNvSpPr>
                  <p:nvPr/>
                </p:nvSpPr>
                <p:spPr bwMode="auto">
                  <a:xfrm flipV="1">
                    <a:off x="4783" y="1107"/>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78" name="Rectangle 286"/>
                  <p:cNvSpPr>
                    <a:spLocks noChangeArrowheads="1"/>
                  </p:cNvSpPr>
                  <p:nvPr/>
                </p:nvSpPr>
                <p:spPr bwMode="auto">
                  <a:xfrm flipV="1">
                    <a:off x="4778" y="1153"/>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79" name="Rectangle 287"/>
                  <p:cNvSpPr>
                    <a:spLocks noChangeArrowheads="1"/>
                  </p:cNvSpPr>
                  <p:nvPr/>
                </p:nvSpPr>
                <p:spPr bwMode="auto">
                  <a:xfrm flipV="1">
                    <a:off x="4737" y="1147"/>
                    <a:ext cx="8"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80" name="Rectangle 288"/>
                  <p:cNvSpPr>
                    <a:spLocks noChangeArrowheads="1"/>
                  </p:cNvSpPr>
                  <p:nvPr/>
                </p:nvSpPr>
                <p:spPr bwMode="auto">
                  <a:xfrm flipV="1">
                    <a:off x="4785" y="1128"/>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81" name="Rectangle 289"/>
                  <p:cNvSpPr>
                    <a:spLocks noChangeArrowheads="1"/>
                  </p:cNvSpPr>
                  <p:nvPr/>
                </p:nvSpPr>
                <p:spPr bwMode="auto">
                  <a:xfrm flipV="1">
                    <a:off x="4775" y="1123"/>
                    <a:ext cx="7"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82" name="Rectangle 290"/>
                  <p:cNvSpPr>
                    <a:spLocks noChangeArrowheads="1"/>
                  </p:cNvSpPr>
                  <p:nvPr/>
                </p:nvSpPr>
                <p:spPr bwMode="auto">
                  <a:xfrm flipV="1">
                    <a:off x="4785" y="1176"/>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83" name="Rectangle 291"/>
                  <p:cNvSpPr>
                    <a:spLocks noChangeArrowheads="1"/>
                  </p:cNvSpPr>
                  <p:nvPr/>
                </p:nvSpPr>
                <p:spPr bwMode="auto">
                  <a:xfrm flipV="1">
                    <a:off x="4772" y="1184"/>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84" name="Rectangle 292"/>
                  <p:cNvSpPr>
                    <a:spLocks noChangeArrowheads="1"/>
                  </p:cNvSpPr>
                  <p:nvPr/>
                </p:nvSpPr>
                <p:spPr bwMode="auto">
                  <a:xfrm flipV="1">
                    <a:off x="4740" y="1191"/>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85" name="Rectangle 293"/>
                  <p:cNvSpPr>
                    <a:spLocks noChangeArrowheads="1"/>
                  </p:cNvSpPr>
                  <p:nvPr/>
                </p:nvSpPr>
                <p:spPr bwMode="auto">
                  <a:xfrm flipV="1">
                    <a:off x="4791" y="1197"/>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86" name="Rectangle 294"/>
                  <p:cNvSpPr>
                    <a:spLocks noChangeArrowheads="1"/>
                  </p:cNvSpPr>
                  <p:nvPr/>
                </p:nvSpPr>
                <p:spPr bwMode="auto">
                  <a:xfrm flipV="1">
                    <a:off x="4745" y="1171"/>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87" name="Rectangle 295"/>
                  <p:cNvSpPr>
                    <a:spLocks noChangeArrowheads="1"/>
                  </p:cNvSpPr>
                  <p:nvPr/>
                </p:nvSpPr>
                <p:spPr bwMode="auto">
                  <a:xfrm flipV="1">
                    <a:off x="4788" y="1157"/>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88" name="Rectangle 296"/>
                  <p:cNvSpPr>
                    <a:spLocks noChangeArrowheads="1"/>
                  </p:cNvSpPr>
                  <p:nvPr/>
                </p:nvSpPr>
                <p:spPr bwMode="auto">
                  <a:xfrm flipV="1">
                    <a:off x="4372" y="1106"/>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89" name="Rectangle 297"/>
                  <p:cNvSpPr>
                    <a:spLocks noChangeArrowheads="1"/>
                  </p:cNvSpPr>
                  <p:nvPr/>
                </p:nvSpPr>
                <p:spPr bwMode="auto">
                  <a:xfrm flipV="1">
                    <a:off x="4362" y="1128"/>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90" name="Rectangle 298"/>
                  <p:cNvSpPr>
                    <a:spLocks noChangeArrowheads="1"/>
                  </p:cNvSpPr>
                  <p:nvPr/>
                </p:nvSpPr>
                <p:spPr bwMode="auto">
                  <a:xfrm flipV="1">
                    <a:off x="4374" y="1141"/>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91" name="Rectangle 299"/>
                  <p:cNvSpPr>
                    <a:spLocks noChangeArrowheads="1"/>
                  </p:cNvSpPr>
                  <p:nvPr/>
                </p:nvSpPr>
                <p:spPr bwMode="auto">
                  <a:xfrm flipV="1">
                    <a:off x="4354" y="1166"/>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92" name="Rectangle 300"/>
                  <p:cNvSpPr>
                    <a:spLocks noChangeArrowheads="1"/>
                  </p:cNvSpPr>
                  <p:nvPr/>
                </p:nvSpPr>
                <p:spPr bwMode="auto">
                  <a:xfrm flipV="1">
                    <a:off x="4402" y="1181"/>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93" name="Rectangle 301"/>
                  <p:cNvSpPr>
                    <a:spLocks noChangeArrowheads="1"/>
                  </p:cNvSpPr>
                  <p:nvPr/>
                </p:nvSpPr>
                <p:spPr bwMode="auto">
                  <a:xfrm flipV="1">
                    <a:off x="4366" y="1187"/>
                    <a:ext cx="6" cy="4"/>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94" name="Rectangle 302"/>
                  <p:cNvSpPr>
                    <a:spLocks noChangeArrowheads="1"/>
                  </p:cNvSpPr>
                  <p:nvPr/>
                </p:nvSpPr>
                <p:spPr bwMode="auto">
                  <a:xfrm flipV="1">
                    <a:off x="4372" y="1175"/>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95" name="Rectangle 303"/>
                  <p:cNvSpPr>
                    <a:spLocks noChangeArrowheads="1"/>
                  </p:cNvSpPr>
                  <p:nvPr/>
                </p:nvSpPr>
                <p:spPr bwMode="auto">
                  <a:xfrm flipV="1">
                    <a:off x="4386" y="1146"/>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96" name="Rectangle 304"/>
                  <p:cNvSpPr>
                    <a:spLocks noChangeArrowheads="1"/>
                  </p:cNvSpPr>
                  <p:nvPr/>
                </p:nvSpPr>
                <p:spPr bwMode="auto">
                  <a:xfrm flipV="1">
                    <a:off x="4348" y="1117"/>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1297" name="Group 305"/>
              <p:cNvGrpSpPr>
                <a:grpSpLocks/>
              </p:cNvGrpSpPr>
              <p:nvPr/>
            </p:nvGrpSpPr>
            <p:grpSpPr bwMode="auto">
              <a:xfrm>
                <a:off x="4308" y="1211"/>
                <a:ext cx="523" cy="19"/>
                <a:chOff x="4308" y="1211"/>
                <a:chExt cx="523" cy="19"/>
              </a:xfrm>
            </p:grpSpPr>
            <p:sp>
              <p:nvSpPr>
                <p:cNvPr id="341298" name="Rectangle 306"/>
                <p:cNvSpPr>
                  <a:spLocks noChangeArrowheads="1"/>
                </p:cNvSpPr>
                <p:nvPr/>
              </p:nvSpPr>
              <p:spPr bwMode="auto">
                <a:xfrm>
                  <a:off x="4308" y="1211"/>
                  <a:ext cx="523" cy="10"/>
                </a:xfrm>
                <a:prstGeom prst="rect">
                  <a:avLst/>
                </a:prstGeom>
                <a:solidFill>
                  <a:srgbClr val="47474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299" name="Rectangle 307"/>
                <p:cNvSpPr>
                  <a:spLocks noChangeArrowheads="1"/>
                </p:cNvSpPr>
                <p:nvPr/>
              </p:nvSpPr>
              <p:spPr bwMode="auto">
                <a:xfrm flipV="1">
                  <a:off x="4309" y="1225"/>
                  <a:ext cx="522" cy="5"/>
                </a:xfrm>
                <a:prstGeom prst="rect">
                  <a:avLst/>
                </a:prstGeom>
                <a:solidFill>
                  <a:srgbClr val="47474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1300" name="Rectangle 308"/>
              <p:cNvSpPr>
                <a:spLocks noChangeArrowheads="1"/>
              </p:cNvSpPr>
              <p:nvPr/>
            </p:nvSpPr>
            <p:spPr bwMode="auto">
              <a:xfrm>
                <a:off x="4408" y="1097"/>
                <a:ext cx="329" cy="23"/>
              </a:xfrm>
              <a:prstGeom prst="rect">
                <a:avLst/>
              </a:prstGeom>
              <a:solidFill>
                <a:srgbClr val="EAEC5E"/>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01" name="Freeform 309"/>
              <p:cNvSpPr>
                <a:spLocks/>
              </p:cNvSpPr>
              <p:nvPr/>
            </p:nvSpPr>
            <p:spPr bwMode="auto">
              <a:xfrm>
                <a:off x="4358" y="1139"/>
                <a:ext cx="428" cy="63"/>
              </a:xfrm>
              <a:custGeom>
                <a:avLst/>
                <a:gdLst>
                  <a:gd name="T0" fmla="*/ 427 w 428"/>
                  <a:gd name="T1" fmla="*/ 61 h 63"/>
                  <a:gd name="T2" fmla="*/ 427 w 428"/>
                  <a:gd name="T3" fmla="*/ 0 h 63"/>
                  <a:gd name="T4" fmla="*/ 0 w 428"/>
                  <a:gd name="T5" fmla="*/ 0 h 63"/>
                  <a:gd name="T6" fmla="*/ 0 w 428"/>
                  <a:gd name="T7" fmla="*/ 62 h 63"/>
                </a:gdLst>
                <a:ahLst/>
                <a:cxnLst>
                  <a:cxn ang="0">
                    <a:pos x="T0" y="T1"/>
                  </a:cxn>
                  <a:cxn ang="0">
                    <a:pos x="T2" y="T3"/>
                  </a:cxn>
                  <a:cxn ang="0">
                    <a:pos x="T4" y="T5"/>
                  </a:cxn>
                  <a:cxn ang="0">
                    <a:pos x="T6" y="T7"/>
                  </a:cxn>
                </a:cxnLst>
                <a:rect l="0" t="0" r="r" b="b"/>
                <a:pathLst>
                  <a:path w="428" h="63">
                    <a:moveTo>
                      <a:pt x="427" y="61"/>
                    </a:moveTo>
                    <a:lnTo>
                      <a:pt x="427" y="0"/>
                    </a:lnTo>
                    <a:lnTo>
                      <a:pt x="0" y="0"/>
                    </a:lnTo>
                    <a:lnTo>
                      <a:pt x="0" y="6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1302" name="Rectangle 310"/>
              <p:cNvSpPr>
                <a:spLocks noChangeArrowheads="1"/>
              </p:cNvSpPr>
              <p:nvPr/>
            </p:nvSpPr>
            <p:spPr bwMode="auto">
              <a:xfrm>
                <a:off x="4380" y="1153"/>
                <a:ext cx="36"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03" name="Rectangle 311"/>
              <p:cNvSpPr>
                <a:spLocks noChangeArrowheads="1"/>
              </p:cNvSpPr>
              <p:nvPr/>
            </p:nvSpPr>
            <p:spPr bwMode="auto">
              <a:xfrm>
                <a:off x="4449" y="1153"/>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04" name="Rectangle 312"/>
              <p:cNvSpPr>
                <a:spLocks noChangeArrowheads="1"/>
              </p:cNvSpPr>
              <p:nvPr/>
            </p:nvSpPr>
            <p:spPr bwMode="auto">
              <a:xfrm>
                <a:off x="4517" y="1153"/>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05" name="Rectangle 313"/>
              <p:cNvSpPr>
                <a:spLocks noChangeArrowheads="1"/>
              </p:cNvSpPr>
              <p:nvPr/>
            </p:nvSpPr>
            <p:spPr bwMode="auto">
              <a:xfrm>
                <a:off x="4585" y="1153"/>
                <a:ext cx="36"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06" name="Rectangle 314"/>
              <p:cNvSpPr>
                <a:spLocks noChangeArrowheads="1"/>
              </p:cNvSpPr>
              <p:nvPr/>
            </p:nvSpPr>
            <p:spPr bwMode="auto">
              <a:xfrm>
                <a:off x="4654" y="1153"/>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07" name="Rectangle 315"/>
              <p:cNvSpPr>
                <a:spLocks noChangeArrowheads="1"/>
              </p:cNvSpPr>
              <p:nvPr/>
            </p:nvSpPr>
            <p:spPr bwMode="auto">
              <a:xfrm>
                <a:off x="4722" y="1153"/>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1308" name="Group 316"/>
          <p:cNvGrpSpPr>
            <a:grpSpLocks/>
          </p:cNvGrpSpPr>
          <p:nvPr/>
        </p:nvGrpSpPr>
        <p:grpSpPr bwMode="auto">
          <a:xfrm>
            <a:off x="6735763" y="3462338"/>
            <a:ext cx="1069975" cy="817562"/>
            <a:chOff x="4243" y="2181"/>
            <a:chExt cx="674" cy="515"/>
          </a:xfrm>
        </p:grpSpPr>
        <p:sp>
          <p:nvSpPr>
            <p:cNvPr id="341309" name="Rectangle 317"/>
            <p:cNvSpPr>
              <a:spLocks noChangeArrowheads="1"/>
            </p:cNvSpPr>
            <p:nvPr/>
          </p:nvSpPr>
          <p:spPr bwMode="auto">
            <a:xfrm>
              <a:off x="4243" y="2294"/>
              <a:ext cx="674"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a:solidFill>
                    <a:srgbClr val="000000"/>
                  </a:solidFill>
                  <a:effectLst>
                    <a:outerShdw blurRad="38100" dist="38100" dir="2700000" algn="tl">
                      <a:srgbClr val="C0C0C0"/>
                    </a:outerShdw>
                  </a:effectLst>
                </a:rPr>
                <a:t>Customer</a:t>
              </a:r>
            </a:p>
            <a:p>
              <a:pPr algn="ctr"/>
              <a:r>
                <a:rPr lang="en-US" altLang="en-US" sz="1800">
                  <a:solidFill>
                    <a:srgbClr val="000000"/>
                  </a:solidFill>
                  <a:effectLst>
                    <a:outerShdw blurRad="38100" dist="38100" dir="2700000" algn="tl">
                      <a:srgbClr val="C0C0C0"/>
                    </a:outerShdw>
                  </a:effectLst>
                </a:rPr>
                <a:t>DC</a:t>
              </a:r>
            </a:p>
          </p:txBody>
        </p:sp>
        <p:grpSp>
          <p:nvGrpSpPr>
            <p:cNvPr id="341310" name="Group 318"/>
            <p:cNvGrpSpPr>
              <a:grpSpLocks/>
            </p:cNvGrpSpPr>
            <p:nvPr/>
          </p:nvGrpSpPr>
          <p:grpSpPr bwMode="auto">
            <a:xfrm>
              <a:off x="4308" y="2181"/>
              <a:ext cx="523" cy="133"/>
              <a:chOff x="4308" y="2181"/>
              <a:chExt cx="523" cy="133"/>
            </a:xfrm>
          </p:grpSpPr>
          <p:grpSp>
            <p:nvGrpSpPr>
              <p:cNvPr id="341311" name="Group 319"/>
              <p:cNvGrpSpPr>
                <a:grpSpLocks/>
              </p:cNvGrpSpPr>
              <p:nvPr/>
            </p:nvGrpSpPr>
            <p:grpSpPr bwMode="auto">
              <a:xfrm>
                <a:off x="4343" y="2188"/>
                <a:ext cx="459" cy="99"/>
                <a:chOff x="4343" y="2188"/>
                <a:chExt cx="459" cy="99"/>
              </a:xfrm>
            </p:grpSpPr>
            <p:sp>
              <p:nvSpPr>
                <p:cNvPr id="341312" name="Freeform 320"/>
                <p:cNvSpPr>
                  <a:spLocks/>
                </p:cNvSpPr>
                <p:nvPr/>
              </p:nvSpPr>
              <p:spPr bwMode="auto">
                <a:xfrm>
                  <a:off x="4343" y="2188"/>
                  <a:ext cx="459" cy="99"/>
                </a:xfrm>
                <a:custGeom>
                  <a:avLst/>
                  <a:gdLst>
                    <a:gd name="T0" fmla="*/ 0 w 459"/>
                    <a:gd name="T1" fmla="*/ 98 h 99"/>
                    <a:gd name="T2" fmla="*/ 0 w 459"/>
                    <a:gd name="T3" fmla="*/ 0 h 99"/>
                    <a:gd name="T4" fmla="*/ 458 w 459"/>
                    <a:gd name="T5" fmla="*/ 0 h 99"/>
                    <a:gd name="T6" fmla="*/ 458 w 459"/>
                    <a:gd name="T7" fmla="*/ 97 h 99"/>
                    <a:gd name="T8" fmla="*/ 0 w 459"/>
                    <a:gd name="T9" fmla="*/ 98 h 99"/>
                  </a:gdLst>
                  <a:ahLst/>
                  <a:cxnLst>
                    <a:cxn ang="0">
                      <a:pos x="T0" y="T1"/>
                    </a:cxn>
                    <a:cxn ang="0">
                      <a:pos x="T2" y="T3"/>
                    </a:cxn>
                    <a:cxn ang="0">
                      <a:pos x="T4" y="T5"/>
                    </a:cxn>
                    <a:cxn ang="0">
                      <a:pos x="T6" y="T7"/>
                    </a:cxn>
                    <a:cxn ang="0">
                      <a:pos x="T8" y="T9"/>
                    </a:cxn>
                  </a:cxnLst>
                  <a:rect l="0" t="0" r="r" b="b"/>
                  <a:pathLst>
                    <a:path w="459" h="99">
                      <a:moveTo>
                        <a:pt x="0" y="98"/>
                      </a:moveTo>
                      <a:lnTo>
                        <a:pt x="0" y="0"/>
                      </a:lnTo>
                      <a:lnTo>
                        <a:pt x="458" y="0"/>
                      </a:lnTo>
                      <a:lnTo>
                        <a:pt x="458" y="97"/>
                      </a:lnTo>
                      <a:lnTo>
                        <a:pt x="0" y="98"/>
                      </a:lnTo>
                    </a:path>
                  </a:pathLst>
                </a:custGeom>
                <a:solidFill>
                  <a:srgbClr val="3E1403"/>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1313" name="Group 321"/>
                <p:cNvGrpSpPr>
                  <a:grpSpLocks/>
                </p:cNvGrpSpPr>
                <p:nvPr/>
              </p:nvGrpSpPr>
              <p:grpSpPr bwMode="auto">
                <a:xfrm>
                  <a:off x="4348" y="2190"/>
                  <a:ext cx="451" cy="97"/>
                  <a:chOff x="4348" y="2190"/>
                  <a:chExt cx="451" cy="97"/>
                </a:xfrm>
              </p:grpSpPr>
              <p:sp>
                <p:nvSpPr>
                  <p:cNvPr id="341314" name="Rectangle 322"/>
                  <p:cNvSpPr>
                    <a:spLocks noChangeArrowheads="1"/>
                  </p:cNvSpPr>
                  <p:nvPr/>
                </p:nvSpPr>
                <p:spPr bwMode="auto">
                  <a:xfrm flipV="1">
                    <a:off x="4783" y="2191"/>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15" name="Rectangle 323"/>
                  <p:cNvSpPr>
                    <a:spLocks noChangeArrowheads="1"/>
                  </p:cNvSpPr>
                  <p:nvPr/>
                </p:nvSpPr>
                <p:spPr bwMode="auto">
                  <a:xfrm flipV="1">
                    <a:off x="4778" y="2237"/>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16" name="Rectangle 324"/>
                  <p:cNvSpPr>
                    <a:spLocks noChangeArrowheads="1"/>
                  </p:cNvSpPr>
                  <p:nvPr/>
                </p:nvSpPr>
                <p:spPr bwMode="auto">
                  <a:xfrm flipV="1">
                    <a:off x="4737" y="2231"/>
                    <a:ext cx="8"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17" name="Rectangle 325"/>
                  <p:cNvSpPr>
                    <a:spLocks noChangeArrowheads="1"/>
                  </p:cNvSpPr>
                  <p:nvPr/>
                </p:nvSpPr>
                <p:spPr bwMode="auto">
                  <a:xfrm flipV="1">
                    <a:off x="4785" y="2212"/>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18" name="Rectangle 326"/>
                  <p:cNvSpPr>
                    <a:spLocks noChangeArrowheads="1"/>
                  </p:cNvSpPr>
                  <p:nvPr/>
                </p:nvSpPr>
                <p:spPr bwMode="auto">
                  <a:xfrm flipV="1">
                    <a:off x="4775" y="2207"/>
                    <a:ext cx="7"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19" name="Rectangle 327"/>
                  <p:cNvSpPr>
                    <a:spLocks noChangeArrowheads="1"/>
                  </p:cNvSpPr>
                  <p:nvPr/>
                </p:nvSpPr>
                <p:spPr bwMode="auto">
                  <a:xfrm flipV="1">
                    <a:off x="4785" y="2260"/>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20" name="Rectangle 328"/>
                  <p:cNvSpPr>
                    <a:spLocks noChangeArrowheads="1"/>
                  </p:cNvSpPr>
                  <p:nvPr/>
                </p:nvSpPr>
                <p:spPr bwMode="auto">
                  <a:xfrm flipV="1">
                    <a:off x="4772" y="2268"/>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21" name="Rectangle 329"/>
                  <p:cNvSpPr>
                    <a:spLocks noChangeArrowheads="1"/>
                  </p:cNvSpPr>
                  <p:nvPr/>
                </p:nvSpPr>
                <p:spPr bwMode="auto">
                  <a:xfrm flipV="1">
                    <a:off x="4740" y="2275"/>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22" name="Rectangle 330"/>
                  <p:cNvSpPr>
                    <a:spLocks noChangeArrowheads="1"/>
                  </p:cNvSpPr>
                  <p:nvPr/>
                </p:nvSpPr>
                <p:spPr bwMode="auto">
                  <a:xfrm flipV="1">
                    <a:off x="4791" y="2281"/>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23" name="Rectangle 331"/>
                  <p:cNvSpPr>
                    <a:spLocks noChangeArrowheads="1"/>
                  </p:cNvSpPr>
                  <p:nvPr/>
                </p:nvSpPr>
                <p:spPr bwMode="auto">
                  <a:xfrm flipV="1">
                    <a:off x="4745" y="2255"/>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24" name="Rectangle 332"/>
                  <p:cNvSpPr>
                    <a:spLocks noChangeArrowheads="1"/>
                  </p:cNvSpPr>
                  <p:nvPr/>
                </p:nvSpPr>
                <p:spPr bwMode="auto">
                  <a:xfrm flipV="1">
                    <a:off x="4788" y="2241"/>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25" name="Rectangle 333"/>
                  <p:cNvSpPr>
                    <a:spLocks noChangeArrowheads="1"/>
                  </p:cNvSpPr>
                  <p:nvPr/>
                </p:nvSpPr>
                <p:spPr bwMode="auto">
                  <a:xfrm flipV="1">
                    <a:off x="4372" y="2190"/>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26" name="Rectangle 334"/>
                  <p:cNvSpPr>
                    <a:spLocks noChangeArrowheads="1"/>
                  </p:cNvSpPr>
                  <p:nvPr/>
                </p:nvSpPr>
                <p:spPr bwMode="auto">
                  <a:xfrm flipV="1">
                    <a:off x="4362" y="2212"/>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27" name="Rectangle 335"/>
                  <p:cNvSpPr>
                    <a:spLocks noChangeArrowheads="1"/>
                  </p:cNvSpPr>
                  <p:nvPr/>
                </p:nvSpPr>
                <p:spPr bwMode="auto">
                  <a:xfrm flipV="1">
                    <a:off x="4374" y="2225"/>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28" name="Rectangle 336"/>
                  <p:cNvSpPr>
                    <a:spLocks noChangeArrowheads="1"/>
                  </p:cNvSpPr>
                  <p:nvPr/>
                </p:nvSpPr>
                <p:spPr bwMode="auto">
                  <a:xfrm flipV="1">
                    <a:off x="4354" y="2250"/>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29" name="Rectangle 337"/>
                  <p:cNvSpPr>
                    <a:spLocks noChangeArrowheads="1"/>
                  </p:cNvSpPr>
                  <p:nvPr/>
                </p:nvSpPr>
                <p:spPr bwMode="auto">
                  <a:xfrm flipV="1">
                    <a:off x="4402" y="2265"/>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30" name="Rectangle 338"/>
                  <p:cNvSpPr>
                    <a:spLocks noChangeArrowheads="1"/>
                  </p:cNvSpPr>
                  <p:nvPr/>
                </p:nvSpPr>
                <p:spPr bwMode="auto">
                  <a:xfrm flipV="1">
                    <a:off x="4366" y="2271"/>
                    <a:ext cx="6" cy="4"/>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31" name="Rectangle 339"/>
                  <p:cNvSpPr>
                    <a:spLocks noChangeArrowheads="1"/>
                  </p:cNvSpPr>
                  <p:nvPr/>
                </p:nvSpPr>
                <p:spPr bwMode="auto">
                  <a:xfrm flipV="1">
                    <a:off x="4372" y="2259"/>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32" name="Rectangle 340"/>
                  <p:cNvSpPr>
                    <a:spLocks noChangeArrowheads="1"/>
                  </p:cNvSpPr>
                  <p:nvPr/>
                </p:nvSpPr>
                <p:spPr bwMode="auto">
                  <a:xfrm flipV="1">
                    <a:off x="4386" y="2230"/>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33" name="Rectangle 341"/>
                  <p:cNvSpPr>
                    <a:spLocks noChangeArrowheads="1"/>
                  </p:cNvSpPr>
                  <p:nvPr/>
                </p:nvSpPr>
                <p:spPr bwMode="auto">
                  <a:xfrm flipV="1">
                    <a:off x="4348" y="2201"/>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1334" name="Group 342"/>
              <p:cNvGrpSpPr>
                <a:grpSpLocks/>
              </p:cNvGrpSpPr>
              <p:nvPr/>
            </p:nvGrpSpPr>
            <p:grpSpPr bwMode="auto">
              <a:xfrm>
                <a:off x="4308" y="2295"/>
                <a:ext cx="523" cy="19"/>
                <a:chOff x="4308" y="2295"/>
                <a:chExt cx="523" cy="19"/>
              </a:xfrm>
            </p:grpSpPr>
            <p:sp>
              <p:nvSpPr>
                <p:cNvPr id="341335" name="Rectangle 343"/>
                <p:cNvSpPr>
                  <a:spLocks noChangeArrowheads="1"/>
                </p:cNvSpPr>
                <p:nvPr/>
              </p:nvSpPr>
              <p:spPr bwMode="auto">
                <a:xfrm>
                  <a:off x="4308" y="2295"/>
                  <a:ext cx="523" cy="10"/>
                </a:xfrm>
                <a:prstGeom prst="rect">
                  <a:avLst/>
                </a:prstGeom>
                <a:solidFill>
                  <a:srgbClr val="47474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36" name="Rectangle 344"/>
                <p:cNvSpPr>
                  <a:spLocks noChangeArrowheads="1"/>
                </p:cNvSpPr>
                <p:nvPr/>
              </p:nvSpPr>
              <p:spPr bwMode="auto">
                <a:xfrm flipV="1">
                  <a:off x="4309" y="2309"/>
                  <a:ext cx="522" cy="5"/>
                </a:xfrm>
                <a:prstGeom prst="rect">
                  <a:avLst/>
                </a:prstGeom>
                <a:solidFill>
                  <a:srgbClr val="47474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1337" name="Rectangle 345"/>
              <p:cNvSpPr>
                <a:spLocks noChangeArrowheads="1"/>
              </p:cNvSpPr>
              <p:nvPr/>
            </p:nvSpPr>
            <p:spPr bwMode="auto">
              <a:xfrm>
                <a:off x="4408" y="2181"/>
                <a:ext cx="329" cy="23"/>
              </a:xfrm>
              <a:prstGeom prst="rect">
                <a:avLst/>
              </a:prstGeom>
              <a:solidFill>
                <a:srgbClr val="EAEC5E"/>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38" name="Freeform 346"/>
              <p:cNvSpPr>
                <a:spLocks/>
              </p:cNvSpPr>
              <p:nvPr/>
            </p:nvSpPr>
            <p:spPr bwMode="auto">
              <a:xfrm>
                <a:off x="4358" y="2223"/>
                <a:ext cx="428" cy="63"/>
              </a:xfrm>
              <a:custGeom>
                <a:avLst/>
                <a:gdLst>
                  <a:gd name="T0" fmla="*/ 427 w 428"/>
                  <a:gd name="T1" fmla="*/ 61 h 63"/>
                  <a:gd name="T2" fmla="*/ 427 w 428"/>
                  <a:gd name="T3" fmla="*/ 0 h 63"/>
                  <a:gd name="T4" fmla="*/ 0 w 428"/>
                  <a:gd name="T5" fmla="*/ 0 h 63"/>
                  <a:gd name="T6" fmla="*/ 0 w 428"/>
                  <a:gd name="T7" fmla="*/ 62 h 63"/>
                </a:gdLst>
                <a:ahLst/>
                <a:cxnLst>
                  <a:cxn ang="0">
                    <a:pos x="T0" y="T1"/>
                  </a:cxn>
                  <a:cxn ang="0">
                    <a:pos x="T2" y="T3"/>
                  </a:cxn>
                  <a:cxn ang="0">
                    <a:pos x="T4" y="T5"/>
                  </a:cxn>
                  <a:cxn ang="0">
                    <a:pos x="T6" y="T7"/>
                  </a:cxn>
                </a:cxnLst>
                <a:rect l="0" t="0" r="r" b="b"/>
                <a:pathLst>
                  <a:path w="428" h="63">
                    <a:moveTo>
                      <a:pt x="427" y="61"/>
                    </a:moveTo>
                    <a:lnTo>
                      <a:pt x="427" y="0"/>
                    </a:lnTo>
                    <a:lnTo>
                      <a:pt x="0" y="0"/>
                    </a:lnTo>
                    <a:lnTo>
                      <a:pt x="0" y="6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1339" name="Rectangle 347"/>
              <p:cNvSpPr>
                <a:spLocks noChangeArrowheads="1"/>
              </p:cNvSpPr>
              <p:nvPr/>
            </p:nvSpPr>
            <p:spPr bwMode="auto">
              <a:xfrm>
                <a:off x="4380" y="2237"/>
                <a:ext cx="36"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40" name="Rectangle 348"/>
              <p:cNvSpPr>
                <a:spLocks noChangeArrowheads="1"/>
              </p:cNvSpPr>
              <p:nvPr/>
            </p:nvSpPr>
            <p:spPr bwMode="auto">
              <a:xfrm>
                <a:off x="4449" y="2237"/>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41" name="Rectangle 349"/>
              <p:cNvSpPr>
                <a:spLocks noChangeArrowheads="1"/>
              </p:cNvSpPr>
              <p:nvPr/>
            </p:nvSpPr>
            <p:spPr bwMode="auto">
              <a:xfrm>
                <a:off x="4517" y="2237"/>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42" name="Rectangle 350"/>
              <p:cNvSpPr>
                <a:spLocks noChangeArrowheads="1"/>
              </p:cNvSpPr>
              <p:nvPr/>
            </p:nvSpPr>
            <p:spPr bwMode="auto">
              <a:xfrm>
                <a:off x="4585" y="2237"/>
                <a:ext cx="36"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43" name="Rectangle 351"/>
              <p:cNvSpPr>
                <a:spLocks noChangeArrowheads="1"/>
              </p:cNvSpPr>
              <p:nvPr/>
            </p:nvSpPr>
            <p:spPr bwMode="auto">
              <a:xfrm>
                <a:off x="4654" y="2237"/>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44" name="Rectangle 352"/>
              <p:cNvSpPr>
                <a:spLocks noChangeArrowheads="1"/>
              </p:cNvSpPr>
              <p:nvPr/>
            </p:nvSpPr>
            <p:spPr bwMode="auto">
              <a:xfrm>
                <a:off x="4722" y="2237"/>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1345" name="Group 353"/>
          <p:cNvGrpSpPr>
            <a:grpSpLocks/>
          </p:cNvGrpSpPr>
          <p:nvPr/>
        </p:nvGrpSpPr>
        <p:grpSpPr bwMode="auto">
          <a:xfrm>
            <a:off x="6735763" y="5072063"/>
            <a:ext cx="1069975" cy="817562"/>
            <a:chOff x="4243" y="3195"/>
            <a:chExt cx="674" cy="515"/>
          </a:xfrm>
        </p:grpSpPr>
        <p:sp>
          <p:nvSpPr>
            <p:cNvPr id="341346" name="Rectangle 354"/>
            <p:cNvSpPr>
              <a:spLocks noChangeArrowheads="1"/>
            </p:cNvSpPr>
            <p:nvPr/>
          </p:nvSpPr>
          <p:spPr bwMode="auto">
            <a:xfrm>
              <a:off x="4243" y="3308"/>
              <a:ext cx="674"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a:solidFill>
                    <a:srgbClr val="000000"/>
                  </a:solidFill>
                  <a:effectLst>
                    <a:outerShdw blurRad="38100" dist="38100" dir="2700000" algn="tl">
                      <a:srgbClr val="C0C0C0"/>
                    </a:outerShdw>
                  </a:effectLst>
                </a:rPr>
                <a:t>Customer</a:t>
              </a:r>
            </a:p>
            <a:p>
              <a:pPr algn="ctr"/>
              <a:r>
                <a:rPr lang="en-US" altLang="en-US" sz="1800">
                  <a:solidFill>
                    <a:srgbClr val="000000"/>
                  </a:solidFill>
                  <a:effectLst>
                    <a:outerShdw blurRad="38100" dist="38100" dir="2700000" algn="tl">
                      <a:srgbClr val="C0C0C0"/>
                    </a:outerShdw>
                  </a:effectLst>
                </a:rPr>
                <a:t>DC</a:t>
              </a:r>
            </a:p>
          </p:txBody>
        </p:sp>
        <p:grpSp>
          <p:nvGrpSpPr>
            <p:cNvPr id="341347" name="Group 355"/>
            <p:cNvGrpSpPr>
              <a:grpSpLocks/>
            </p:cNvGrpSpPr>
            <p:nvPr/>
          </p:nvGrpSpPr>
          <p:grpSpPr bwMode="auto">
            <a:xfrm>
              <a:off x="4308" y="3195"/>
              <a:ext cx="523" cy="133"/>
              <a:chOff x="4308" y="3195"/>
              <a:chExt cx="523" cy="133"/>
            </a:xfrm>
          </p:grpSpPr>
          <p:grpSp>
            <p:nvGrpSpPr>
              <p:cNvPr id="341348" name="Group 356"/>
              <p:cNvGrpSpPr>
                <a:grpSpLocks/>
              </p:cNvGrpSpPr>
              <p:nvPr/>
            </p:nvGrpSpPr>
            <p:grpSpPr bwMode="auto">
              <a:xfrm>
                <a:off x="4343" y="3202"/>
                <a:ext cx="459" cy="99"/>
                <a:chOff x="4343" y="3202"/>
                <a:chExt cx="459" cy="99"/>
              </a:xfrm>
            </p:grpSpPr>
            <p:sp>
              <p:nvSpPr>
                <p:cNvPr id="341349" name="Freeform 357"/>
                <p:cNvSpPr>
                  <a:spLocks/>
                </p:cNvSpPr>
                <p:nvPr/>
              </p:nvSpPr>
              <p:spPr bwMode="auto">
                <a:xfrm>
                  <a:off x="4343" y="3202"/>
                  <a:ext cx="459" cy="99"/>
                </a:xfrm>
                <a:custGeom>
                  <a:avLst/>
                  <a:gdLst>
                    <a:gd name="T0" fmla="*/ 0 w 459"/>
                    <a:gd name="T1" fmla="*/ 98 h 99"/>
                    <a:gd name="T2" fmla="*/ 0 w 459"/>
                    <a:gd name="T3" fmla="*/ 0 h 99"/>
                    <a:gd name="T4" fmla="*/ 458 w 459"/>
                    <a:gd name="T5" fmla="*/ 0 h 99"/>
                    <a:gd name="T6" fmla="*/ 458 w 459"/>
                    <a:gd name="T7" fmla="*/ 97 h 99"/>
                    <a:gd name="T8" fmla="*/ 0 w 459"/>
                    <a:gd name="T9" fmla="*/ 98 h 99"/>
                  </a:gdLst>
                  <a:ahLst/>
                  <a:cxnLst>
                    <a:cxn ang="0">
                      <a:pos x="T0" y="T1"/>
                    </a:cxn>
                    <a:cxn ang="0">
                      <a:pos x="T2" y="T3"/>
                    </a:cxn>
                    <a:cxn ang="0">
                      <a:pos x="T4" y="T5"/>
                    </a:cxn>
                    <a:cxn ang="0">
                      <a:pos x="T6" y="T7"/>
                    </a:cxn>
                    <a:cxn ang="0">
                      <a:pos x="T8" y="T9"/>
                    </a:cxn>
                  </a:cxnLst>
                  <a:rect l="0" t="0" r="r" b="b"/>
                  <a:pathLst>
                    <a:path w="459" h="99">
                      <a:moveTo>
                        <a:pt x="0" y="98"/>
                      </a:moveTo>
                      <a:lnTo>
                        <a:pt x="0" y="0"/>
                      </a:lnTo>
                      <a:lnTo>
                        <a:pt x="458" y="0"/>
                      </a:lnTo>
                      <a:lnTo>
                        <a:pt x="458" y="97"/>
                      </a:lnTo>
                      <a:lnTo>
                        <a:pt x="0" y="98"/>
                      </a:lnTo>
                    </a:path>
                  </a:pathLst>
                </a:custGeom>
                <a:solidFill>
                  <a:srgbClr val="3E1403"/>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1350" name="Group 358"/>
                <p:cNvGrpSpPr>
                  <a:grpSpLocks/>
                </p:cNvGrpSpPr>
                <p:nvPr/>
              </p:nvGrpSpPr>
              <p:grpSpPr bwMode="auto">
                <a:xfrm>
                  <a:off x="4348" y="3204"/>
                  <a:ext cx="451" cy="97"/>
                  <a:chOff x="4348" y="3204"/>
                  <a:chExt cx="451" cy="97"/>
                </a:xfrm>
              </p:grpSpPr>
              <p:sp>
                <p:nvSpPr>
                  <p:cNvPr id="341351" name="Rectangle 359"/>
                  <p:cNvSpPr>
                    <a:spLocks noChangeArrowheads="1"/>
                  </p:cNvSpPr>
                  <p:nvPr/>
                </p:nvSpPr>
                <p:spPr bwMode="auto">
                  <a:xfrm flipV="1">
                    <a:off x="4783" y="3205"/>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52" name="Rectangle 360"/>
                  <p:cNvSpPr>
                    <a:spLocks noChangeArrowheads="1"/>
                  </p:cNvSpPr>
                  <p:nvPr/>
                </p:nvSpPr>
                <p:spPr bwMode="auto">
                  <a:xfrm flipV="1">
                    <a:off x="4778" y="3251"/>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53" name="Rectangle 361"/>
                  <p:cNvSpPr>
                    <a:spLocks noChangeArrowheads="1"/>
                  </p:cNvSpPr>
                  <p:nvPr/>
                </p:nvSpPr>
                <p:spPr bwMode="auto">
                  <a:xfrm flipV="1">
                    <a:off x="4737" y="3245"/>
                    <a:ext cx="8"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54" name="Rectangle 362"/>
                  <p:cNvSpPr>
                    <a:spLocks noChangeArrowheads="1"/>
                  </p:cNvSpPr>
                  <p:nvPr/>
                </p:nvSpPr>
                <p:spPr bwMode="auto">
                  <a:xfrm flipV="1">
                    <a:off x="4785" y="3226"/>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55" name="Rectangle 363"/>
                  <p:cNvSpPr>
                    <a:spLocks noChangeArrowheads="1"/>
                  </p:cNvSpPr>
                  <p:nvPr/>
                </p:nvSpPr>
                <p:spPr bwMode="auto">
                  <a:xfrm flipV="1">
                    <a:off x="4775" y="3221"/>
                    <a:ext cx="7"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56" name="Rectangle 364"/>
                  <p:cNvSpPr>
                    <a:spLocks noChangeArrowheads="1"/>
                  </p:cNvSpPr>
                  <p:nvPr/>
                </p:nvSpPr>
                <p:spPr bwMode="auto">
                  <a:xfrm flipV="1">
                    <a:off x="4785" y="3274"/>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57" name="Rectangle 365"/>
                  <p:cNvSpPr>
                    <a:spLocks noChangeArrowheads="1"/>
                  </p:cNvSpPr>
                  <p:nvPr/>
                </p:nvSpPr>
                <p:spPr bwMode="auto">
                  <a:xfrm flipV="1">
                    <a:off x="4772" y="3282"/>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58" name="Rectangle 366"/>
                  <p:cNvSpPr>
                    <a:spLocks noChangeArrowheads="1"/>
                  </p:cNvSpPr>
                  <p:nvPr/>
                </p:nvSpPr>
                <p:spPr bwMode="auto">
                  <a:xfrm flipV="1">
                    <a:off x="4740" y="3289"/>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59" name="Rectangle 367"/>
                  <p:cNvSpPr>
                    <a:spLocks noChangeArrowheads="1"/>
                  </p:cNvSpPr>
                  <p:nvPr/>
                </p:nvSpPr>
                <p:spPr bwMode="auto">
                  <a:xfrm flipV="1">
                    <a:off x="4791" y="3295"/>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60" name="Rectangle 368"/>
                  <p:cNvSpPr>
                    <a:spLocks noChangeArrowheads="1"/>
                  </p:cNvSpPr>
                  <p:nvPr/>
                </p:nvSpPr>
                <p:spPr bwMode="auto">
                  <a:xfrm flipV="1">
                    <a:off x="4745" y="3269"/>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61" name="Rectangle 369"/>
                  <p:cNvSpPr>
                    <a:spLocks noChangeArrowheads="1"/>
                  </p:cNvSpPr>
                  <p:nvPr/>
                </p:nvSpPr>
                <p:spPr bwMode="auto">
                  <a:xfrm flipV="1">
                    <a:off x="4788" y="3255"/>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62" name="Rectangle 370"/>
                  <p:cNvSpPr>
                    <a:spLocks noChangeArrowheads="1"/>
                  </p:cNvSpPr>
                  <p:nvPr/>
                </p:nvSpPr>
                <p:spPr bwMode="auto">
                  <a:xfrm flipV="1">
                    <a:off x="4372" y="3204"/>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63" name="Rectangle 371"/>
                  <p:cNvSpPr>
                    <a:spLocks noChangeArrowheads="1"/>
                  </p:cNvSpPr>
                  <p:nvPr/>
                </p:nvSpPr>
                <p:spPr bwMode="auto">
                  <a:xfrm flipV="1">
                    <a:off x="4362" y="3226"/>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64" name="Rectangle 372"/>
                  <p:cNvSpPr>
                    <a:spLocks noChangeArrowheads="1"/>
                  </p:cNvSpPr>
                  <p:nvPr/>
                </p:nvSpPr>
                <p:spPr bwMode="auto">
                  <a:xfrm flipV="1">
                    <a:off x="4374" y="3239"/>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65" name="Rectangle 373"/>
                  <p:cNvSpPr>
                    <a:spLocks noChangeArrowheads="1"/>
                  </p:cNvSpPr>
                  <p:nvPr/>
                </p:nvSpPr>
                <p:spPr bwMode="auto">
                  <a:xfrm flipV="1">
                    <a:off x="4354" y="3264"/>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66" name="Rectangle 374"/>
                  <p:cNvSpPr>
                    <a:spLocks noChangeArrowheads="1"/>
                  </p:cNvSpPr>
                  <p:nvPr/>
                </p:nvSpPr>
                <p:spPr bwMode="auto">
                  <a:xfrm flipV="1">
                    <a:off x="4402" y="3279"/>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67" name="Rectangle 375"/>
                  <p:cNvSpPr>
                    <a:spLocks noChangeArrowheads="1"/>
                  </p:cNvSpPr>
                  <p:nvPr/>
                </p:nvSpPr>
                <p:spPr bwMode="auto">
                  <a:xfrm flipV="1">
                    <a:off x="4366" y="3285"/>
                    <a:ext cx="6" cy="4"/>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68" name="Rectangle 376"/>
                  <p:cNvSpPr>
                    <a:spLocks noChangeArrowheads="1"/>
                  </p:cNvSpPr>
                  <p:nvPr/>
                </p:nvSpPr>
                <p:spPr bwMode="auto">
                  <a:xfrm flipV="1">
                    <a:off x="4372" y="3273"/>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69" name="Rectangle 377"/>
                  <p:cNvSpPr>
                    <a:spLocks noChangeArrowheads="1"/>
                  </p:cNvSpPr>
                  <p:nvPr/>
                </p:nvSpPr>
                <p:spPr bwMode="auto">
                  <a:xfrm flipV="1">
                    <a:off x="4386" y="3244"/>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70" name="Rectangle 378"/>
                  <p:cNvSpPr>
                    <a:spLocks noChangeArrowheads="1"/>
                  </p:cNvSpPr>
                  <p:nvPr/>
                </p:nvSpPr>
                <p:spPr bwMode="auto">
                  <a:xfrm flipV="1">
                    <a:off x="4348" y="3215"/>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1371" name="Group 379"/>
              <p:cNvGrpSpPr>
                <a:grpSpLocks/>
              </p:cNvGrpSpPr>
              <p:nvPr/>
            </p:nvGrpSpPr>
            <p:grpSpPr bwMode="auto">
              <a:xfrm>
                <a:off x="4308" y="3309"/>
                <a:ext cx="523" cy="19"/>
                <a:chOff x="4308" y="3309"/>
                <a:chExt cx="523" cy="19"/>
              </a:xfrm>
            </p:grpSpPr>
            <p:sp>
              <p:nvSpPr>
                <p:cNvPr id="341372" name="Rectangle 380"/>
                <p:cNvSpPr>
                  <a:spLocks noChangeArrowheads="1"/>
                </p:cNvSpPr>
                <p:nvPr/>
              </p:nvSpPr>
              <p:spPr bwMode="auto">
                <a:xfrm>
                  <a:off x="4308" y="3309"/>
                  <a:ext cx="523" cy="10"/>
                </a:xfrm>
                <a:prstGeom prst="rect">
                  <a:avLst/>
                </a:prstGeom>
                <a:solidFill>
                  <a:srgbClr val="47474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73" name="Rectangle 381"/>
                <p:cNvSpPr>
                  <a:spLocks noChangeArrowheads="1"/>
                </p:cNvSpPr>
                <p:nvPr/>
              </p:nvSpPr>
              <p:spPr bwMode="auto">
                <a:xfrm flipV="1">
                  <a:off x="4309" y="3323"/>
                  <a:ext cx="522" cy="5"/>
                </a:xfrm>
                <a:prstGeom prst="rect">
                  <a:avLst/>
                </a:prstGeom>
                <a:solidFill>
                  <a:srgbClr val="47474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1374" name="Rectangle 382"/>
              <p:cNvSpPr>
                <a:spLocks noChangeArrowheads="1"/>
              </p:cNvSpPr>
              <p:nvPr/>
            </p:nvSpPr>
            <p:spPr bwMode="auto">
              <a:xfrm>
                <a:off x="4408" y="3195"/>
                <a:ext cx="329" cy="23"/>
              </a:xfrm>
              <a:prstGeom prst="rect">
                <a:avLst/>
              </a:prstGeom>
              <a:solidFill>
                <a:srgbClr val="EAEC5E"/>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75" name="Freeform 383"/>
              <p:cNvSpPr>
                <a:spLocks/>
              </p:cNvSpPr>
              <p:nvPr/>
            </p:nvSpPr>
            <p:spPr bwMode="auto">
              <a:xfrm>
                <a:off x="4358" y="3237"/>
                <a:ext cx="428" cy="63"/>
              </a:xfrm>
              <a:custGeom>
                <a:avLst/>
                <a:gdLst>
                  <a:gd name="T0" fmla="*/ 427 w 428"/>
                  <a:gd name="T1" fmla="*/ 61 h 63"/>
                  <a:gd name="T2" fmla="*/ 427 w 428"/>
                  <a:gd name="T3" fmla="*/ 0 h 63"/>
                  <a:gd name="T4" fmla="*/ 0 w 428"/>
                  <a:gd name="T5" fmla="*/ 0 h 63"/>
                  <a:gd name="T6" fmla="*/ 0 w 428"/>
                  <a:gd name="T7" fmla="*/ 62 h 63"/>
                </a:gdLst>
                <a:ahLst/>
                <a:cxnLst>
                  <a:cxn ang="0">
                    <a:pos x="T0" y="T1"/>
                  </a:cxn>
                  <a:cxn ang="0">
                    <a:pos x="T2" y="T3"/>
                  </a:cxn>
                  <a:cxn ang="0">
                    <a:pos x="T4" y="T5"/>
                  </a:cxn>
                  <a:cxn ang="0">
                    <a:pos x="T6" y="T7"/>
                  </a:cxn>
                </a:cxnLst>
                <a:rect l="0" t="0" r="r" b="b"/>
                <a:pathLst>
                  <a:path w="428" h="63">
                    <a:moveTo>
                      <a:pt x="427" y="61"/>
                    </a:moveTo>
                    <a:lnTo>
                      <a:pt x="427" y="0"/>
                    </a:lnTo>
                    <a:lnTo>
                      <a:pt x="0" y="0"/>
                    </a:lnTo>
                    <a:lnTo>
                      <a:pt x="0" y="6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1376" name="Rectangle 384"/>
              <p:cNvSpPr>
                <a:spLocks noChangeArrowheads="1"/>
              </p:cNvSpPr>
              <p:nvPr/>
            </p:nvSpPr>
            <p:spPr bwMode="auto">
              <a:xfrm>
                <a:off x="4380" y="3251"/>
                <a:ext cx="36"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77" name="Rectangle 385"/>
              <p:cNvSpPr>
                <a:spLocks noChangeArrowheads="1"/>
              </p:cNvSpPr>
              <p:nvPr/>
            </p:nvSpPr>
            <p:spPr bwMode="auto">
              <a:xfrm>
                <a:off x="4449" y="3251"/>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78" name="Rectangle 386"/>
              <p:cNvSpPr>
                <a:spLocks noChangeArrowheads="1"/>
              </p:cNvSpPr>
              <p:nvPr/>
            </p:nvSpPr>
            <p:spPr bwMode="auto">
              <a:xfrm>
                <a:off x="4517" y="3251"/>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79" name="Rectangle 387"/>
              <p:cNvSpPr>
                <a:spLocks noChangeArrowheads="1"/>
              </p:cNvSpPr>
              <p:nvPr/>
            </p:nvSpPr>
            <p:spPr bwMode="auto">
              <a:xfrm>
                <a:off x="4585" y="3251"/>
                <a:ext cx="36"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80" name="Rectangle 388"/>
              <p:cNvSpPr>
                <a:spLocks noChangeArrowheads="1"/>
              </p:cNvSpPr>
              <p:nvPr/>
            </p:nvSpPr>
            <p:spPr bwMode="auto">
              <a:xfrm>
                <a:off x="4654" y="3251"/>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381" name="Rectangle 389"/>
              <p:cNvSpPr>
                <a:spLocks noChangeArrowheads="1"/>
              </p:cNvSpPr>
              <p:nvPr/>
            </p:nvSpPr>
            <p:spPr bwMode="auto">
              <a:xfrm>
                <a:off x="4722" y="3251"/>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1382" name="Group 390"/>
          <p:cNvGrpSpPr>
            <a:grpSpLocks/>
          </p:cNvGrpSpPr>
          <p:nvPr/>
        </p:nvGrpSpPr>
        <p:grpSpPr bwMode="auto">
          <a:xfrm>
            <a:off x="8040688" y="4322763"/>
            <a:ext cx="1069975" cy="965200"/>
            <a:chOff x="5065" y="2723"/>
            <a:chExt cx="674" cy="608"/>
          </a:xfrm>
        </p:grpSpPr>
        <p:sp>
          <p:nvSpPr>
            <p:cNvPr id="341383" name="Rectangle 391"/>
            <p:cNvSpPr>
              <a:spLocks noChangeArrowheads="1"/>
            </p:cNvSpPr>
            <p:nvPr/>
          </p:nvSpPr>
          <p:spPr bwMode="auto">
            <a:xfrm>
              <a:off x="5065" y="2929"/>
              <a:ext cx="674"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a:solidFill>
                    <a:srgbClr val="000000"/>
                  </a:solidFill>
                  <a:effectLst>
                    <a:outerShdw blurRad="38100" dist="38100" dir="2700000" algn="tl">
                      <a:srgbClr val="C0C0C0"/>
                    </a:outerShdw>
                  </a:effectLst>
                </a:rPr>
                <a:t>Customer</a:t>
              </a:r>
            </a:p>
            <a:p>
              <a:pPr algn="ctr"/>
              <a:r>
                <a:rPr lang="en-US" altLang="en-US" sz="1800">
                  <a:solidFill>
                    <a:srgbClr val="000000"/>
                  </a:solidFill>
                  <a:effectLst>
                    <a:outerShdw blurRad="38100" dist="38100" dir="2700000" algn="tl">
                      <a:srgbClr val="C0C0C0"/>
                    </a:outerShdw>
                  </a:effectLst>
                </a:rPr>
                <a:t>Store</a:t>
              </a:r>
            </a:p>
          </p:txBody>
        </p:sp>
        <p:graphicFrame>
          <p:nvGraphicFramePr>
            <p:cNvPr id="341384" name="Object 392">
              <a:hlinkClick r:id="" action="ppaction://ole?verb=0"/>
            </p:cNvPr>
            <p:cNvGraphicFramePr>
              <a:graphicFrameLocks/>
            </p:cNvGraphicFramePr>
            <p:nvPr/>
          </p:nvGraphicFramePr>
          <p:xfrm>
            <a:off x="5274" y="2723"/>
            <a:ext cx="256" cy="211"/>
          </p:xfrm>
          <a:graphic>
            <a:graphicData uri="http://schemas.openxmlformats.org/presentationml/2006/ole">
              <mc:AlternateContent xmlns:mc="http://schemas.openxmlformats.org/markup-compatibility/2006">
                <mc:Choice xmlns:v="urn:schemas-microsoft-com:vml" Requires="v">
                  <p:oleObj spid="_x0000_s341599" name="Clip" r:id="rId9" imgW="4151160" imgH="3651120" progId="MS_ClipArt_Gallery.2">
                    <p:embed/>
                  </p:oleObj>
                </mc:Choice>
                <mc:Fallback>
                  <p:oleObj name="Clip" r:id="rId9" imgW="4151160" imgH="3651120" progId="MS_ClipArt_Gallery.2">
                    <p:embed/>
                    <p:pic>
                      <p:nvPicPr>
                        <p:cNvPr id="0" name="Object 39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4" y="2723"/>
                          <a:ext cx="25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41385" name="Group 393"/>
          <p:cNvGrpSpPr>
            <a:grpSpLocks/>
          </p:cNvGrpSpPr>
          <p:nvPr/>
        </p:nvGrpSpPr>
        <p:grpSpPr bwMode="auto">
          <a:xfrm>
            <a:off x="8040688" y="3360738"/>
            <a:ext cx="1069975" cy="965200"/>
            <a:chOff x="5065" y="2117"/>
            <a:chExt cx="674" cy="608"/>
          </a:xfrm>
        </p:grpSpPr>
        <p:sp>
          <p:nvSpPr>
            <p:cNvPr id="341386" name="Rectangle 394"/>
            <p:cNvSpPr>
              <a:spLocks noChangeArrowheads="1"/>
            </p:cNvSpPr>
            <p:nvPr/>
          </p:nvSpPr>
          <p:spPr bwMode="auto">
            <a:xfrm>
              <a:off x="5065" y="2323"/>
              <a:ext cx="674"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a:solidFill>
                    <a:srgbClr val="000000"/>
                  </a:solidFill>
                  <a:effectLst>
                    <a:outerShdw blurRad="38100" dist="38100" dir="2700000" algn="tl">
                      <a:srgbClr val="C0C0C0"/>
                    </a:outerShdw>
                  </a:effectLst>
                </a:rPr>
                <a:t>Customer</a:t>
              </a:r>
            </a:p>
            <a:p>
              <a:pPr algn="ctr"/>
              <a:r>
                <a:rPr lang="en-US" altLang="en-US" sz="1800">
                  <a:solidFill>
                    <a:srgbClr val="000000"/>
                  </a:solidFill>
                  <a:effectLst>
                    <a:outerShdw blurRad="38100" dist="38100" dir="2700000" algn="tl">
                      <a:srgbClr val="C0C0C0"/>
                    </a:outerShdw>
                  </a:effectLst>
                </a:rPr>
                <a:t>Store</a:t>
              </a:r>
            </a:p>
          </p:txBody>
        </p:sp>
        <p:graphicFrame>
          <p:nvGraphicFramePr>
            <p:cNvPr id="341387" name="Object 395">
              <a:hlinkClick r:id="" action="ppaction://ole?verb=0"/>
            </p:cNvPr>
            <p:cNvGraphicFramePr>
              <a:graphicFrameLocks/>
            </p:cNvGraphicFramePr>
            <p:nvPr/>
          </p:nvGraphicFramePr>
          <p:xfrm>
            <a:off x="5274" y="2117"/>
            <a:ext cx="256" cy="211"/>
          </p:xfrm>
          <a:graphic>
            <a:graphicData uri="http://schemas.openxmlformats.org/presentationml/2006/ole">
              <mc:AlternateContent xmlns:mc="http://schemas.openxmlformats.org/markup-compatibility/2006">
                <mc:Choice xmlns:v="urn:schemas-microsoft-com:vml" Requires="v">
                  <p:oleObj spid="_x0000_s341600" name="Clip" r:id="rId10" imgW="4151160" imgH="3651120" progId="MS_ClipArt_Gallery.2">
                    <p:embed/>
                  </p:oleObj>
                </mc:Choice>
                <mc:Fallback>
                  <p:oleObj name="Clip" r:id="rId10" imgW="4151160" imgH="3651120" progId="MS_ClipArt_Gallery.2">
                    <p:embed/>
                    <p:pic>
                      <p:nvPicPr>
                        <p:cNvPr id="0" name="Object 39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4" y="2117"/>
                          <a:ext cx="25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41388" name="Group 396"/>
          <p:cNvGrpSpPr>
            <a:grpSpLocks/>
          </p:cNvGrpSpPr>
          <p:nvPr/>
        </p:nvGrpSpPr>
        <p:grpSpPr bwMode="auto">
          <a:xfrm>
            <a:off x="8040688" y="2398713"/>
            <a:ext cx="1069975" cy="965200"/>
            <a:chOff x="5065" y="1511"/>
            <a:chExt cx="674" cy="608"/>
          </a:xfrm>
        </p:grpSpPr>
        <p:sp>
          <p:nvSpPr>
            <p:cNvPr id="341389" name="Rectangle 397"/>
            <p:cNvSpPr>
              <a:spLocks noChangeArrowheads="1"/>
            </p:cNvSpPr>
            <p:nvPr/>
          </p:nvSpPr>
          <p:spPr bwMode="auto">
            <a:xfrm>
              <a:off x="5065" y="1717"/>
              <a:ext cx="674"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a:solidFill>
                    <a:srgbClr val="000000"/>
                  </a:solidFill>
                  <a:effectLst>
                    <a:outerShdw blurRad="38100" dist="38100" dir="2700000" algn="tl">
                      <a:srgbClr val="C0C0C0"/>
                    </a:outerShdw>
                  </a:effectLst>
                </a:rPr>
                <a:t>Customer</a:t>
              </a:r>
            </a:p>
            <a:p>
              <a:pPr algn="ctr"/>
              <a:r>
                <a:rPr lang="en-US" altLang="en-US" sz="1800">
                  <a:solidFill>
                    <a:srgbClr val="000000"/>
                  </a:solidFill>
                  <a:effectLst>
                    <a:outerShdw blurRad="38100" dist="38100" dir="2700000" algn="tl">
                      <a:srgbClr val="C0C0C0"/>
                    </a:outerShdw>
                  </a:effectLst>
                </a:rPr>
                <a:t>Store</a:t>
              </a:r>
            </a:p>
          </p:txBody>
        </p:sp>
        <p:graphicFrame>
          <p:nvGraphicFramePr>
            <p:cNvPr id="341390" name="Object 398">
              <a:hlinkClick r:id="" action="ppaction://ole?verb=0"/>
            </p:cNvPr>
            <p:cNvGraphicFramePr>
              <a:graphicFrameLocks/>
            </p:cNvGraphicFramePr>
            <p:nvPr/>
          </p:nvGraphicFramePr>
          <p:xfrm>
            <a:off x="5274" y="1511"/>
            <a:ext cx="256" cy="211"/>
          </p:xfrm>
          <a:graphic>
            <a:graphicData uri="http://schemas.openxmlformats.org/presentationml/2006/ole">
              <mc:AlternateContent xmlns:mc="http://schemas.openxmlformats.org/markup-compatibility/2006">
                <mc:Choice xmlns:v="urn:schemas-microsoft-com:vml" Requires="v">
                  <p:oleObj spid="_x0000_s341601" name="Clip" r:id="rId11" imgW="4151160" imgH="3651120" progId="MS_ClipArt_Gallery.2">
                    <p:embed/>
                  </p:oleObj>
                </mc:Choice>
                <mc:Fallback>
                  <p:oleObj name="Clip" r:id="rId11" imgW="4151160" imgH="3651120" progId="MS_ClipArt_Gallery.2">
                    <p:embed/>
                    <p:pic>
                      <p:nvPicPr>
                        <p:cNvPr id="0" name="Object 39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4" y="1511"/>
                          <a:ext cx="25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41391" name="Rectangle 399"/>
          <p:cNvSpPr>
            <a:spLocks noChangeArrowheads="1"/>
          </p:cNvSpPr>
          <p:nvPr/>
        </p:nvSpPr>
        <p:spPr bwMode="auto">
          <a:xfrm>
            <a:off x="8077200" y="1763713"/>
            <a:ext cx="10699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a:solidFill>
                  <a:srgbClr val="000000"/>
                </a:solidFill>
                <a:effectLst>
                  <a:outerShdw blurRad="38100" dist="38100" dir="2700000" algn="tl">
                    <a:srgbClr val="C0C0C0"/>
                  </a:outerShdw>
                </a:effectLst>
              </a:rPr>
              <a:t>Customer</a:t>
            </a:r>
          </a:p>
          <a:p>
            <a:pPr algn="ctr"/>
            <a:r>
              <a:rPr lang="en-US" altLang="en-US" sz="1800">
                <a:solidFill>
                  <a:srgbClr val="000000"/>
                </a:solidFill>
                <a:effectLst>
                  <a:outerShdw blurRad="38100" dist="38100" dir="2700000" algn="tl">
                    <a:srgbClr val="C0C0C0"/>
                  </a:outerShdw>
                </a:effectLst>
              </a:rPr>
              <a:t>Store</a:t>
            </a:r>
          </a:p>
        </p:txBody>
      </p:sp>
      <p:graphicFrame>
        <p:nvGraphicFramePr>
          <p:cNvPr id="341392" name="Object 400">
            <a:hlinkClick r:id="" action="ppaction://ole?verb=0"/>
          </p:cNvPr>
          <p:cNvGraphicFramePr>
            <a:graphicFrameLocks/>
          </p:cNvGraphicFramePr>
          <p:nvPr/>
        </p:nvGraphicFramePr>
        <p:xfrm>
          <a:off x="8405813" y="1436688"/>
          <a:ext cx="406400" cy="334962"/>
        </p:xfrm>
        <a:graphic>
          <a:graphicData uri="http://schemas.openxmlformats.org/presentationml/2006/ole">
            <mc:AlternateContent xmlns:mc="http://schemas.openxmlformats.org/markup-compatibility/2006">
              <mc:Choice xmlns:v="urn:schemas-microsoft-com:vml" Requires="v">
                <p:oleObj spid="_x0000_s341602" name="Clip" r:id="rId12" imgW="4151160" imgH="3651120" progId="MS_ClipArt_Gallery.2">
                  <p:embed/>
                </p:oleObj>
              </mc:Choice>
              <mc:Fallback>
                <p:oleObj name="Clip" r:id="rId12" imgW="4151160" imgH="3651120" progId="MS_ClipArt_Gallery.2">
                  <p:embed/>
                  <p:pic>
                    <p:nvPicPr>
                      <p:cNvPr id="0" name="Object 40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5813" y="1436688"/>
                        <a:ext cx="406400" cy="33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41393" name="Group 401"/>
          <p:cNvGrpSpPr>
            <a:grpSpLocks/>
          </p:cNvGrpSpPr>
          <p:nvPr/>
        </p:nvGrpSpPr>
        <p:grpSpPr bwMode="auto">
          <a:xfrm>
            <a:off x="1588" y="4675188"/>
            <a:ext cx="866775" cy="823912"/>
            <a:chOff x="1" y="2945"/>
            <a:chExt cx="546" cy="519"/>
          </a:xfrm>
        </p:grpSpPr>
        <p:sp>
          <p:nvSpPr>
            <p:cNvPr id="341394" name="Rectangle 402"/>
            <p:cNvSpPr>
              <a:spLocks noChangeArrowheads="1"/>
            </p:cNvSpPr>
            <p:nvPr/>
          </p:nvSpPr>
          <p:spPr bwMode="auto">
            <a:xfrm>
              <a:off x="1" y="3062"/>
              <a:ext cx="546"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a:solidFill>
                    <a:srgbClr val="000000"/>
                  </a:solidFill>
                  <a:effectLst>
                    <a:outerShdw blurRad="38100" dist="38100" dir="2700000" algn="tl">
                      <a:srgbClr val="C0C0C0"/>
                    </a:outerShdw>
                  </a:effectLst>
                </a:rPr>
                <a:t>Vendor</a:t>
              </a:r>
            </a:p>
            <a:p>
              <a:pPr algn="ctr"/>
              <a:r>
                <a:rPr lang="en-US" altLang="en-US" sz="1800">
                  <a:solidFill>
                    <a:srgbClr val="000000"/>
                  </a:solidFill>
                  <a:effectLst>
                    <a:outerShdw blurRad="38100" dist="38100" dir="2700000" algn="tl">
                      <a:srgbClr val="C0C0C0"/>
                    </a:outerShdw>
                  </a:effectLst>
                </a:rPr>
                <a:t>DC</a:t>
              </a:r>
              <a:endParaRPr lang="en-US" altLang="en-US" sz="1800">
                <a:effectLst>
                  <a:outerShdw blurRad="38100" dist="38100" dir="2700000" algn="tl">
                    <a:srgbClr val="C0C0C0"/>
                  </a:outerShdw>
                </a:effectLst>
              </a:endParaRPr>
            </a:p>
          </p:txBody>
        </p:sp>
        <p:grpSp>
          <p:nvGrpSpPr>
            <p:cNvPr id="341395" name="Group 403"/>
            <p:cNvGrpSpPr>
              <a:grpSpLocks/>
            </p:cNvGrpSpPr>
            <p:nvPr/>
          </p:nvGrpSpPr>
          <p:grpSpPr bwMode="auto">
            <a:xfrm>
              <a:off x="12" y="2945"/>
              <a:ext cx="523" cy="133"/>
              <a:chOff x="12" y="2945"/>
              <a:chExt cx="523" cy="133"/>
            </a:xfrm>
          </p:grpSpPr>
          <p:grpSp>
            <p:nvGrpSpPr>
              <p:cNvPr id="341396" name="Group 404"/>
              <p:cNvGrpSpPr>
                <a:grpSpLocks/>
              </p:cNvGrpSpPr>
              <p:nvPr/>
            </p:nvGrpSpPr>
            <p:grpSpPr bwMode="auto">
              <a:xfrm>
                <a:off x="47" y="2952"/>
                <a:ext cx="459" cy="99"/>
                <a:chOff x="47" y="2952"/>
                <a:chExt cx="459" cy="99"/>
              </a:xfrm>
            </p:grpSpPr>
            <p:sp>
              <p:nvSpPr>
                <p:cNvPr id="341397" name="Freeform 405"/>
                <p:cNvSpPr>
                  <a:spLocks/>
                </p:cNvSpPr>
                <p:nvPr/>
              </p:nvSpPr>
              <p:spPr bwMode="auto">
                <a:xfrm>
                  <a:off x="47" y="2952"/>
                  <a:ext cx="459" cy="99"/>
                </a:xfrm>
                <a:custGeom>
                  <a:avLst/>
                  <a:gdLst>
                    <a:gd name="T0" fmla="*/ 0 w 459"/>
                    <a:gd name="T1" fmla="*/ 98 h 99"/>
                    <a:gd name="T2" fmla="*/ 0 w 459"/>
                    <a:gd name="T3" fmla="*/ 0 h 99"/>
                    <a:gd name="T4" fmla="*/ 458 w 459"/>
                    <a:gd name="T5" fmla="*/ 0 h 99"/>
                    <a:gd name="T6" fmla="*/ 458 w 459"/>
                    <a:gd name="T7" fmla="*/ 97 h 99"/>
                    <a:gd name="T8" fmla="*/ 0 w 459"/>
                    <a:gd name="T9" fmla="*/ 98 h 99"/>
                  </a:gdLst>
                  <a:ahLst/>
                  <a:cxnLst>
                    <a:cxn ang="0">
                      <a:pos x="T0" y="T1"/>
                    </a:cxn>
                    <a:cxn ang="0">
                      <a:pos x="T2" y="T3"/>
                    </a:cxn>
                    <a:cxn ang="0">
                      <a:pos x="T4" y="T5"/>
                    </a:cxn>
                    <a:cxn ang="0">
                      <a:pos x="T6" y="T7"/>
                    </a:cxn>
                    <a:cxn ang="0">
                      <a:pos x="T8" y="T9"/>
                    </a:cxn>
                  </a:cxnLst>
                  <a:rect l="0" t="0" r="r" b="b"/>
                  <a:pathLst>
                    <a:path w="459" h="99">
                      <a:moveTo>
                        <a:pt x="0" y="98"/>
                      </a:moveTo>
                      <a:lnTo>
                        <a:pt x="0" y="0"/>
                      </a:lnTo>
                      <a:lnTo>
                        <a:pt x="458" y="0"/>
                      </a:lnTo>
                      <a:lnTo>
                        <a:pt x="458" y="97"/>
                      </a:lnTo>
                      <a:lnTo>
                        <a:pt x="0" y="98"/>
                      </a:lnTo>
                    </a:path>
                  </a:pathLst>
                </a:custGeom>
                <a:solidFill>
                  <a:srgbClr val="3E1403"/>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1398" name="Group 406"/>
                <p:cNvGrpSpPr>
                  <a:grpSpLocks/>
                </p:cNvGrpSpPr>
                <p:nvPr/>
              </p:nvGrpSpPr>
              <p:grpSpPr bwMode="auto">
                <a:xfrm>
                  <a:off x="52" y="2954"/>
                  <a:ext cx="451" cy="97"/>
                  <a:chOff x="52" y="2954"/>
                  <a:chExt cx="451" cy="97"/>
                </a:xfrm>
              </p:grpSpPr>
              <p:sp>
                <p:nvSpPr>
                  <p:cNvPr id="341399" name="Rectangle 407"/>
                  <p:cNvSpPr>
                    <a:spLocks noChangeArrowheads="1"/>
                  </p:cNvSpPr>
                  <p:nvPr/>
                </p:nvSpPr>
                <p:spPr bwMode="auto">
                  <a:xfrm flipV="1">
                    <a:off x="487" y="2955"/>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400" name="Rectangle 408"/>
                  <p:cNvSpPr>
                    <a:spLocks noChangeArrowheads="1"/>
                  </p:cNvSpPr>
                  <p:nvPr/>
                </p:nvSpPr>
                <p:spPr bwMode="auto">
                  <a:xfrm flipV="1">
                    <a:off x="482" y="3001"/>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401" name="Rectangle 409"/>
                  <p:cNvSpPr>
                    <a:spLocks noChangeArrowheads="1"/>
                  </p:cNvSpPr>
                  <p:nvPr/>
                </p:nvSpPr>
                <p:spPr bwMode="auto">
                  <a:xfrm flipV="1">
                    <a:off x="441" y="2995"/>
                    <a:ext cx="8"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402" name="Rectangle 410"/>
                  <p:cNvSpPr>
                    <a:spLocks noChangeArrowheads="1"/>
                  </p:cNvSpPr>
                  <p:nvPr/>
                </p:nvSpPr>
                <p:spPr bwMode="auto">
                  <a:xfrm flipV="1">
                    <a:off x="489" y="2976"/>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403" name="Rectangle 411"/>
                  <p:cNvSpPr>
                    <a:spLocks noChangeArrowheads="1"/>
                  </p:cNvSpPr>
                  <p:nvPr/>
                </p:nvSpPr>
                <p:spPr bwMode="auto">
                  <a:xfrm flipV="1">
                    <a:off x="479" y="2971"/>
                    <a:ext cx="7"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404" name="Rectangle 412"/>
                  <p:cNvSpPr>
                    <a:spLocks noChangeArrowheads="1"/>
                  </p:cNvSpPr>
                  <p:nvPr/>
                </p:nvSpPr>
                <p:spPr bwMode="auto">
                  <a:xfrm flipV="1">
                    <a:off x="489" y="3024"/>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405" name="Rectangle 413"/>
                  <p:cNvSpPr>
                    <a:spLocks noChangeArrowheads="1"/>
                  </p:cNvSpPr>
                  <p:nvPr/>
                </p:nvSpPr>
                <p:spPr bwMode="auto">
                  <a:xfrm flipV="1">
                    <a:off x="476" y="3032"/>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406" name="Rectangle 414"/>
                  <p:cNvSpPr>
                    <a:spLocks noChangeArrowheads="1"/>
                  </p:cNvSpPr>
                  <p:nvPr/>
                </p:nvSpPr>
                <p:spPr bwMode="auto">
                  <a:xfrm flipV="1">
                    <a:off x="444" y="3039"/>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407" name="Rectangle 415"/>
                  <p:cNvSpPr>
                    <a:spLocks noChangeArrowheads="1"/>
                  </p:cNvSpPr>
                  <p:nvPr/>
                </p:nvSpPr>
                <p:spPr bwMode="auto">
                  <a:xfrm flipV="1">
                    <a:off x="495" y="3045"/>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408" name="Rectangle 416"/>
                  <p:cNvSpPr>
                    <a:spLocks noChangeArrowheads="1"/>
                  </p:cNvSpPr>
                  <p:nvPr/>
                </p:nvSpPr>
                <p:spPr bwMode="auto">
                  <a:xfrm flipV="1">
                    <a:off x="449" y="3019"/>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409" name="Rectangle 417"/>
                  <p:cNvSpPr>
                    <a:spLocks noChangeArrowheads="1"/>
                  </p:cNvSpPr>
                  <p:nvPr/>
                </p:nvSpPr>
                <p:spPr bwMode="auto">
                  <a:xfrm flipV="1">
                    <a:off x="492" y="3005"/>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410" name="Rectangle 418"/>
                  <p:cNvSpPr>
                    <a:spLocks noChangeArrowheads="1"/>
                  </p:cNvSpPr>
                  <p:nvPr/>
                </p:nvSpPr>
                <p:spPr bwMode="auto">
                  <a:xfrm flipV="1">
                    <a:off x="76" y="2954"/>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411" name="Rectangle 419"/>
                  <p:cNvSpPr>
                    <a:spLocks noChangeArrowheads="1"/>
                  </p:cNvSpPr>
                  <p:nvPr/>
                </p:nvSpPr>
                <p:spPr bwMode="auto">
                  <a:xfrm flipV="1">
                    <a:off x="66" y="2976"/>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412" name="Rectangle 420"/>
                  <p:cNvSpPr>
                    <a:spLocks noChangeArrowheads="1"/>
                  </p:cNvSpPr>
                  <p:nvPr/>
                </p:nvSpPr>
                <p:spPr bwMode="auto">
                  <a:xfrm flipV="1">
                    <a:off x="78" y="2989"/>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413" name="Rectangle 421"/>
                  <p:cNvSpPr>
                    <a:spLocks noChangeArrowheads="1"/>
                  </p:cNvSpPr>
                  <p:nvPr/>
                </p:nvSpPr>
                <p:spPr bwMode="auto">
                  <a:xfrm flipV="1">
                    <a:off x="58" y="3014"/>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414" name="Rectangle 422"/>
                  <p:cNvSpPr>
                    <a:spLocks noChangeArrowheads="1"/>
                  </p:cNvSpPr>
                  <p:nvPr/>
                </p:nvSpPr>
                <p:spPr bwMode="auto">
                  <a:xfrm flipV="1">
                    <a:off x="106" y="3029"/>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415" name="Rectangle 423"/>
                  <p:cNvSpPr>
                    <a:spLocks noChangeArrowheads="1"/>
                  </p:cNvSpPr>
                  <p:nvPr/>
                </p:nvSpPr>
                <p:spPr bwMode="auto">
                  <a:xfrm flipV="1">
                    <a:off x="70" y="3035"/>
                    <a:ext cx="6" cy="4"/>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416" name="Rectangle 424"/>
                  <p:cNvSpPr>
                    <a:spLocks noChangeArrowheads="1"/>
                  </p:cNvSpPr>
                  <p:nvPr/>
                </p:nvSpPr>
                <p:spPr bwMode="auto">
                  <a:xfrm flipV="1">
                    <a:off x="76" y="3023"/>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417" name="Rectangle 425"/>
                  <p:cNvSpPr>
                    <a:spLocks noChangeArrowheads="1"/>
                  </p:cNvSpPr>
                  <p:nvPr/>
                </p:nvSpPr>
                <p:spPr bwMode="auto">
                  <a:xfrm flipV="1">
                    <a:off x="90" y="2994"/>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418" name="Rectangle 426"/>
                  <p:cNvSpPr>
                    <a:spLocks noChangeArrowheads="1"/>
                  </p:cNvSpPr>
                  <p:nvPr/>
                </p:nvSpPr>
                <p:spPr bwMode="auto">
                  <a:xfrm flipV="1">
                    <a:off x="52" y="2965"/>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1419" name="Group 427"/>
              <p:cNvGrpSpPr>
                <a:grpSpLocks/>
              </p:cNvGrpSpPr>
              <p:nvPr/>
            </p:nvGrpSpPr>
            <p:grpSpPr bwMode="auto">
              <a:xfrm>
                <a:off x="12" y="3059"/>
                <a:ext cx="523" cy="19"/>
                <a:chOff x="12" y="3059"/>
                <a:chExt cx="523" cy="19"/>
              </a:xfrm>
            </p:grpSpPr>
            <p:sp>
              <p:nvSpPr>
                <p:cNvPr id="341420" name="Rectangle 428"/>
                <p:cNvSpPr>
                  <a:spLocks noChangeArrowheads="1"/>
                </p:cNvSpPr>
                <p:nvPr/>
              </p:nvSpPr>
              <p:spPr bwMode="auto">
                <a:xfrm>
                  <a:off x="12" y="3059"/>
                  <a:ext cx="523" cy="10"/>
                </a:xfrm>
                <a:prstGeom prst="rect">
                  <a:avLst/>
                </a:prstGeom>
                <a:solidFill>
                  <a:srgbClr val="47474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421" name="Rectangle 429"/>
                <p:cNvSpPr>
                  <a:spLocks noChangeArrowheads="1"/>
                </p:cNvSpPr>
                <p:nvPr/>
              </p:nvSpPr>
              <p:spPr bwMode="auto">
                <a:xfrm flipV="1">
                  <a:off x="13" y="3073"/>
                  <a:ext cx="522" cy="5"/>
                </a:xfrm>
                <a:prstGeom prst="rect">
                  <a:avLst/>
                </a:prstGeom>
                <a:solidFill>
                  <a:srgbClr val="47474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1422" name="Rectangle 430"/>
              <p:cNvSpPr>
                <a:spLocks noChangeArrowheads="1"/>
              </p:cNvSpPr>
              <p:nvPr/>
            </p:nvSpPr>
            <p:spPr bwMode="auto">
              <a:xfrm>
                <a:off x="112" y="2945"/>
                <a:ext cx="329" cy="23"/>
              </a:xfrm>
              <a:prstGeom prst="rect">
                <a:avLst/>
              </a:prstGeom>
              <a:solidFill>
                <a:srgbClr val="EAEC5E"/>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423" name="Freeform 431"/>
              <p:cNvSpPr>
                <a:spLocks/>
              </p:cNvSpPr>
              <p:nvPr/>
            </p:nvSpPr>
            <p:spPr bwMode="auto">
              <a:xfrm>
                <a:off x="62" y="2987"/>
                <a:ext cx="428" cy="63"/>
              </a:xfrm>
              <a:custGeom>
                <a:avLst/>
                <a:gdLst>
                  <a:gd name="T0" fmla="*/ 427 w 428"/>
                  <a:gd name="T1" fmla="*/ 61 h 63"/>
                  <a:gd name="T2" fmla="*/ 427 w 428"/>
                  <a:gd name="T3" fmla="*/ 0 h 63"/>
                  <a:gd name="T4" fmla="*/ 0 w 428"/>
                  <a:gd name="T5" fmla="*/ 0 h 63"/>
                  <a:gd name="T6" fmla="*/ 0 w 428"/>
                  <a:gd name="T7" fmla="*/ 62 h 63"/>
                </a:gdLst>
                <a:ahLst/>
                <a:cxnLst>
                  <a:cxn ang="0">
                    <a:pos x="T0" y="T1"/>
                  </a:cxn>
                  <a:cxn ang="0">
                    <a:pos x="T2" y="T3"/>
                  </a:cxn>
                  <a:cxn ang="0">
                    <a:pos x="T4" y="T5"/>
                  </a:cxn>
                  <a:cxn ang="0">
                    <a:pos x="T6" y="T7"/>
                  </a:cxn>
                </a:cxnLst>
                <a:rect l="0" t="0" r="r" b="b"/>
                <a:pathLst>
                  <a:path w="428" h="63">
                    <a:moveTo>
                      <a:pt x="427" y="61"/>
                    </a:moveTo>
                    <a:lnTo>
                      <a:pt x="427" y="0"/>
                    </a:lnTo>
                    <a:lnTo>
                      <a:pt x="0" y="0"/>
                    </a:lnTo>
                    <a:lnTo>
                      <a:pt x="0" y="6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1424" name="Rectangle 432"/>
              <p:cNvSpPr>
                <a:spLocks noChangeArrowheads="1"/>
              </p:cNvSpPr>
              <p:nvPr/>
            </p:nvSpPr>
            <p:spPr bwMode="auto">
              <a:xfrm>
                <a:off x="84" y="3001"/>
                <a:ext cx="36"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425" name="Rectangle 433"/>
              <p:cNvSpPr>
                <a:spLocks noChangeArrowheads="1"/>
              </p:cNvSpPr>
              <p:nvPr/>
            </p:nvSpPr>
            <p:spPr bwMode="auto">
              <a:xfrm>
                <a:off x="153" y="3001"/>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426" name="Rectangle 434"/>
              <p:cNvSpPr>
                <a:spLocks noChangeArrowheads="1"/>
              </p:cNvSpPr>
              <p:nvPr/>
            </p:nvSpPr>
            <p:spPr bwMode="auto">
              <a:xfrm>
                <a:off x="221" y="3001"/>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427" name="Rectangle 435"/>
              <p:cNvSpPr>
                <a:spLocks noChangeArrowheads="1"/>
              </p:cNvSpPr>
              <p:nvPr/>
            </p:nvSpPr>
            <p:spPr bwMode="auto">
              <a:xfrm>
                <a:off x="289" y="3001"/>
                <a:ext cx="36"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428" name="Rectangle 436"/>
              <p:cNvSpPr>
                <a:spLocks noChangeArrowheads="1"/>
              </p:cNvSpPr>
              <p:nvPr/>
            </p:nvSpPr>
            <p:spPr bwMode="auto">
              <a:xfrm>
                <a:off x="358" y="3001"/>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429" name="Rectangle 437"/>
              <p:cNvSpPr>
                <a:spLocks noChangeArrowheads="1"/>
              </p:cNvSpPr>
              <p:nvPr/>
            </p:nvSpPr>
            <p:spPr bwMode="auto">
              <a:xfrm>
                <a:off x="426" y="3001"/>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341430" name="Line 438"/>
          <p:cNvSpPr>
            <a:spLocks noChangeShapeType="1"/>
          </p:cNvSpPr>
          <p:nvPr/>
        </p:nvSpPr>
        <p:spPr bwMode="auto">
          <a:xfrm flipV="1">
            <a:off x="4724400" y="2628900"/>
            <a:ext cx="609600" cy="12192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431" name="Line 439"/>
          <p:cNvSpPr>
            <a:spLocks noChangeShapeType="1"/>
          </p:cNvSpPr>
          <p:nvPr/>
        </p:nvSpPr>
        <p:spPr bwMode="auto">
          <a:xfrm>
            <a:off x="4724400" y="3848100"/>
            <a:ext cx="596900" cy="9271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432" name="Line 440"/>
          <p:cNvSpPr>
            <a:spLocks noChangeShapeType="1"/>
          </p:cNvSpPr>
          <p:nvPr/>
        </p:nvSpPr>
        <p:spPr bwMode="auto">
          <a:xfrm flipV="1">
            <a:off x="6070600" y="2057400"/>
            <a:ext cx="673100" cy="13335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433" name="Line 441"/>
          <p:cNvSpPr>
            <a:spLocks noChangeShapeType="1"/>
          </p:cNvSpPr>
          <p:nvPr/>
        </p:nvSpPr>
        <p:spPr bwMode="auto">
          <a:xfrm flipV="1">
            <a:off x="6019800" y="3835400"/>
            <a:ext cx="723900" cy="12954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434" name="Line 442"/>
          <p:cNvSpPr>
            <a:spLocks noChangeShapeType="1"/>
          </p:cNvSpPr>
          <p:nvPr/>
        </p:nvSpPr>
        <p:spPr bwMode="auto">
          <a:xfrm>
            <a:off x="7759700" y="2019300"/>
            <a:ext cx="317500" cy="7747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435" name="Line 443"/>
          <p:cNvSpPr>
            <a:spLocks noChangeShapeType="1"/>
          </p:cNvSpPr>
          <p:nvPr/>
        </p:nvSpPr>
        <p:spPr bwMode="auto">
          <a:xfrm flipV="1">
            <a:off x="7756525" y="3721100"/>
            <a:ext cx="396875" cy="3175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436" name="Line 444"/>
          <p:cNvSpPr>
            <a:spLocks noChangeShapeType="1"/>
          </p:cNvSpPr>
          <p:nvPr/>
        </p:nvSpPr>
        <p:spPr bwMode="auto">
          <a:xfrm flipV="1">
            <a:off x="7756525" y="3111500"/>
            <a:ext cx="409575" cy="64135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437" name="Line 445"/>
          <p:cNvSpPr>
            <a:spLocks noChangeShapeType="1"/>
          </p:cNvSpPr>
          <p:nvPr/>
        </p:nvSpPr>
        <p:spPr bwMode="auto">
          <a:xfrm>
            <a:off x="7759700" y="3746500"/>
            <a:ext cx="342900" cy="6858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438" name="Line 446"/>
          <p:cNvSpPr>
            <a:spLocks noChangeShapeType="1"/>
          </p:cNvSpPr>
          <p:nvPr/>
        </p:nvSpPr>
        <p:spPr bwMode="auto">
          <a:xfrm flipV="1">
            <a:off x="7756525" y="4699000"/>
            <a:ext cx="282575" cy="78105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439" name="Line 447"/>
          <p:cNvSpPr>
            <a:spLocks noChangeShapeType="1"/>
          </p:cNvSpPr>
          <p:nvPr/>
        </p:nvSpPr>
        <p:spPr bwMode="auto">
          <a:xfrm>
            <a:off x="7759700" y="5473700"/>
            <a:ext cx="381000" cy="1905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440" name="Line 448"/>
          <p:cNvSpPr>
            <a:spLocks noChangeShapeType="1"/>
          </p:cNvSpPr>
          <p:nvPr/>
        </p:nvSpPr>
        <p:spPr bwMode="auto">
          <a:xfrm>
            <a:off x="1466850" y="1447800"/>
            <a:ext cx="0" cy="4648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441" name="Line 449"/>
          <p:cNvSpPr>
            <a:spLocks noChangeShapeType="1"/>
          </p:cNvSpPr>
          <p:nvPr/>
        </p:nvSpPr>
        <p:spPr bwMode="auto">
          <a:xfrm>
            <a:off x="1473200" y="1466850"/>
            <a:ext cx="18161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442" name="Line 450"/>
          <p:cNvSpPr>
            <a:spLocks noChangeShapeType="1"/>
          </p:cNvSpPr>
          <p:nvPr/>
        </p:nvSpPr>
        <p:spPr bwMode="auto">
          <a:xfrm>
            <a:off x="3295650" y="1473200"/>
            <a:ext cx="0" cy="16256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443" name="Line 451"/>
          <p:cNvSpPr>
            <a:spLocks noChangeShapeType="1"/>
          </p:cNvSpPr>
          <p:nvPr/>
        </p:nvSpPr>
        <p:spPr bwMode="auto">
          <a:xfrm>
            <a:off x="3302000" y="3105150"/>
            <a:ext cx="13970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444" name="Line 452"/>
          <p:cNvSpPr>
            <a:spLocks noChangeShapeType="1"/>
          </p:cNvSpPr>
          <p:nvPr/>
        </p:nvSpPr>
        <p:spPr bwMode="auto">
          <a:xfrm>
            <a:off x="4705350" y="3111500"/>
            <a:ext cx="0" cy="13970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445" name="Line 453"/>
          <p:cNvSpPr>
            <a:spLocks noChangeShapeType="1"/>
          </p:cNvSpPr>
          <p:nvPr/>
        </p:nvSpPr>
        <p:spPr bwMode="auto">
          <a:xfrm flipH="1">
            <a:off x="3289300" y="4533900"/>
            <a:ext cx="14224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446" name="Line 454"/>
          <p:cNvSpPr>
            <a:spLocks noChangeShapeType="1"/>
          </p:cNvSpPr>
          <p:nvPr/>
        </p:nvSpPr>
        <p:spPr bwMode="auto">
          <a:xfrm>
            <a:off x="3295650" y="4540250"/>
            <a:ext cx="0" cy="15684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447" name="Line 455"/>
          <p:cNvSpPr>
            <a:spLocks noChangeShapeType="1"/>
          </p:cNvSpPr>
          <p:nvPr/>
        </p:nvSpPr>
        <p:spPr bwMode="auto">
          <a:xfrm>
            <a:off x="1492250" y="6115050"/>
            <a:ext cx="18161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Slide Number Placeholder 3"/>
          <p:cNvSpPr>
            <a:spLocks noGrp="1"/>
          </p:cNvSpPr>
          <p:nvPr>
            <p:ph type="sldNum" sz="quarter" idx="10"/>
          </p:nvPr>
        </p:nvSpPr>
        <p:spPr/>
        <p:txBody>
          <a:bodyPr/>
          <a:lstStyle/>
          <a:p>
            <a:fld id="{424FA43E-F30E-4A22-874E-D8FE65A589F8}" type="slidenum">
              <a:rPr lang="en-US" altLang="en-US"/>
              <a:pPr/>
              <a:t>9</a:t>
            </a:fld>
            <a:endParaRPr lang="en-US" altLang="en-US" sz="1400">
              <a:latin typeface="Times New Roman" pitchFamily="18" charset="0"/>
            </a:endParaRPr>
          </a:p>
        </p:txBody>
      </p:sp>
      <p:sp>
        <p:nvSpPr>
          <p:cNvPr id="343042" name="Rectangle 2"/>
          <p:cNvSpPr>
            <a:spLocks noGrp="1" noChangeArrowheads="1"/>
          </p:cNvSpPr>
          <p:nvPr>
            <p:ph type="title"/>
          </p:nvPr>
        </p:nvSpPr>
        <p:spPr>
          <a:xfrm>
            <a:off x="381000" y="381000"/>
            <a:ext cx="8458200" cy="838200"/>
          </a:xfrm>
          <a:noFill/>
          <a:ln/>
        </p:spPr>
        <p:txBody>
          <a:bodyPr/>
          <a:lstStyle/>
          <a:p>
            <a:r>
              <a:rPr lang="en-US" altLang="en-US" dirty="0"/>
              <a:t>Tailored Network: Multi-Echelon Finished Goods Network</a:t>
            </a:r>
          </a:p>
        </p:txBody>
      </p:sp>
      <p:grpSp>
        <p:nvGrpSpPr>
          <p:cNvPr id="343043" name="Group 3"/>
          <p:cNvGrpSpPr>
            <a:grpSpLocks/>
          </p:cNvGrpSpPr>
          <p:nvPr/>
        </p:nvGrpSpPr>
        <p:grpSpPr bwMode="auto">
          <a:xfrm>
            <a:off x="1984375" y="1998663"/>
            <a:ext cx="1152525" cy="1098550"/>
            <a:chOff x="1250" y="1259"/>
            <a:chExt cx="726" cy="692"/>
          </a:xfrm>
        </p:grpSpPr>
        <p:sp>
          <p:nvSpPr>
            <p:cNvPr id="343044" name="Rectangle 4"/>
            <p:cNvSpPr>
              <a:spLocks noChangeArrowheads="1"/>
            </p:cNvSpPr>
            <p:nvPr/>
          </p:nvSpPr>
          <p:spPr bwMode="auto">
            <a:xfrm>
              <a:off x="1250" y="1376"/>
              <a:ext cx="726" cy="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a:solidFill>
                    <a:srgbClr val="000000"/>
                  </a:solidFill>
                  <a:effectLst>
                    <a:outerShdw blurRad="38100" dist="38100" dir="2700000" algn="tl">
                      <a:srgbClr val="C0C0C0"/>
                    </a:outerShdw>
                  </a:effectLst>
                </a:rPr>
                <a:t>Regional</a:t>
              </a:r>
            </a:p>
            <a:p>
              <a:pPr algn="ctr"/>
              <a:r>
                <a:rPr lang="en-US" altLang="en-US" sz="1800">
                  <a:solidFill>
                    <a:srgbClr val="000000"/>
                  </a:solidFill>
                  <a:effectLst>
                    <a:outerShdw blurRad="38100" dist="38100" dir="2700000" algn="tl">
                      <a:srgbClr val="C0C0C0"/>
                    </a:outerShdw>
                  </a:effectLst>
                </a:rPr>
                <a:t>Finished</a:t>
              </a:r>
            </a:p>
            <a:p>
              <a:pPr algn="ctr"/>
              <a:r>
                <a:rPr lang="en-US" altLang="en-US" sz="1800">
                  <a:solidFill>
                    <a:srgbClr val="000000"/>
                  </a:solidFill>
                  <a:effectLst>
                    <a:outerShdw blurRad="38100" dist="38100" dir="2700000" algn="tl">
                      <a:srgbClr val="C0C0C0"/>
                    </a:outerShdw>
                  </a:effectLst>
                </a:rPr>
                <a:t>Goods DC</a:t>
              </a:r>
            </a:p>
          </p:txBody>
        </p:sp>
        <p:grpSp>
          <p:nvGrpSpPr>
            <p:cNvPr id="343045" name="Group 5"/>
            <p:cNvGrpSpPr>
              <a:grpSpLocks/>
            </p:cNvGrpSpPr>
            <p:nvPr/>
          </p:nvGrpSpPr>
          <p:grpSpPr bwMode="auto">
            <a:xfrm>
              <a:off x="1351" y="1259"/>
              <a:ext cx="523" cy="133"/>
              <a:chOff x="1351" y="1259"/>
              <a:chExt cx="523" cy="133"/>
            </a:xfrm>
          </p:grpSpPr>
          <p:grpSp>
            <p:nvGrpSpPr>
              <p:cNvPr id="343046" name="Group 6"/>
              <p:cNvGrpSpPr>
                <a:grpSpLocks/>
              </p:cNvGrpSpPr>
              <p:nvPr/>
            </p:nvGrpSpPr>
            <p:grpSpPr bwMode="auto">
              <a:xfrm>
                <a:off x="1386" y="1266"/>
                <a:ext cx="459" cy="99"/>
                <a:chOff x="1386" y="1266"/>
                <a:chExt cx="459" cy="99"/>
              </a:xfrm>
            </p:grpSpPr>
            <p:sp>
              <p:nvSpPr>
                <p:cNvPr id="343047" name="Freeform 7"/>
                <p:cNvSpPr>
                  <a:spLocks/>
                </p:cNvSpPr>
                <p:nvPr/>
              </p:nvSpPr>
              <p:spPr bwMode="auto">
                <a:xfrm>
                  <a:off x="1386" y="1266"/>
                  <a:ext cx="459" cy="99"/>
                </a:xfrm>
                <a:custGeom>
                  <a:avLst/>
                  <a:gdLst>
                    <a:gd name="T0" fmla="*/ 0 w 459"/>
                    <a:gd name="T1" fmla="*/ 98 h 99"/>
                    <a:gd name="T2" fmla="*/ 0 w 459"/>
                    <a:gd name="T3" fmla="*/ 0 h 99"/>
                    <a:gd name="T4" fmla="*/ 458 w 459"/>
                    <a:gd name="T5" fmla="*/ 0 h 99"/>
                    <a:gd name="T6" fmla="*/ 458 w 459"/>
                    <a:gd name="T7" fmla="*/ 97 h 99"/>
                    <a:gd name="T8" fmla="*/ 0 w 459"/>
                    <a:gd name="T9" fmla="*/ 98 h 99"/>
                  </a:gdLst>
                  <a:ahLst/>
                  <a:cxnLst>
                    <a:cxn ang="0">
                      <a:pos x="T0" y="T1"/>
                    </a:cxn>
                    <a:cxn ang="0">
                      <a:pos x="T2" y="T3"/>
                    </a:cxn>
                    <a:cxn ang="0">
                      <a:pos x="T4" y="T5"/>
                    </a:cxn>
                    <a:cxn ang="0">
                      <a:pos x="T6" y="T7"/>
                    </a:cxn>
                    <a:cxn ang="0">
                      <a:pos x="T8" y="T9"/>
                    </a:cxn>
                  </a:cxnLst>
                  <a:rect l="0" t="0" r="r" b="b"/>
                  <a:pathLst>
                    <a:path w="459" h="99">
                      <a:moveTo>
                        <a:pt x="0" y="98"/>
                      </a:moveTo>
                      <a:lnTo>
                        <a:pt x="0" y="0"/>
                      </a:lnTo>
                      <a:lnTo>
                        <a:pt x="458" y="0"/>
                      </a:lnTo>
                      <a:lnTo>
                        <a:pt x="458" y="97"/>
                      </a:lnTo>
                      <a:lnTo>
                        <a:pt x="0" y="98"/>
                      </a:lnTo>
                    </a:path>
                  </a:pathLst>
                </a:custGeom>
                <a:solidFill>
                  <a:srgbClr val="3E1403"/>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3048" name="Group 8"/>
                <p:cNvGrpSpPr>
                  <a:grpSpLocks/>
                </p:cNvGrpSpPr>
                <p:nvPr/>
              </p:nvGrpSpPr>
              <p:grpSpPr bwMode="auto">
                <a:xfrm>
                  <a:off x="1391" y="1268"/>
                  <a:ext cx="451" cy="97"/>
                  <a:chOff x="1391" y="1268"/>
                  <a:chExt cx="451" cy="97"/>
                </a:xfrm>
              </p:grpSpPr>
              <p:sp>
                <p:nvSpPr>
                  <p:cNvPr id="343049" name="Rectangle 9"/>
                  <p:cNvSpPr>
                    <a:spLocks noChangeArrowheads="1"/>
                  </p:cNvSpPr>
                  <p:nvPr/>
                </p:nvSpPr>
                <p:spPr bwMode="auto">
                  <a:xfrm flipV="1">
                    <a:off x="1826" y="1269"/>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50" name="Rectangle 10"/>
                  <p:cNvSpPr>
                    <a:spLocks noChangeArrowheads="1"/>
                  </p:cNvSpPr>
                  <p:nvPr/>
                </p:nvSpPr>
                <p:spPr bwMode="auto">
                  <a:xfrm flipV="1">
                    <a:off x="1821" y="1315"/>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51" name="Rectangle 11"/>
                  <p:cNvSpPr>
                    <a:spLocks noChangeArrowheads="1"/>
                  </p:cNvSpPr>
                  <p:nvPr/>
                </p:nvSpPr>
                <p:spPr bwMode="auto">
                  <a:xfrm flipV="1">
                    <a:off x="1780" y="1309"/>
                    <a:ext cx="8"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52" name="Rectangle 12"/>
                  <p:cNvSpPr>
                    <a:spLocks noChangeArrowheads="1"/>
                  </p:cNvSpPr>
                  <p:nvPr/>
                </p:nvSpPr>
                <p:spPr bwMode="auto">
                  <a:xfrm flipV="1">
                    <a:off x="1828" y="1290"/>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53" name="Rectangle 13"/>
                  <p:cNvSpPr>
                    <a:spLocks noChangeArrowheads="1"/>
                  </p:cNvSpPr>
                  <p:nvPr/>
                </p:nvSpPr>
                <p:spPr bwMode="auto">
                  <a:xfrm flipV="1">
                    <a:off x="1818" y="1285"/>
                    <a:ext cx="7"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54" name="Rectangle 14"/>
                  <p:cNvSpPr>
                    <a:spLocks noChangeArrowheads="1"/>
                  </p:cNvSpPr>
                  <p:nvPr/>
                </p:nvSpPr>
                <p:spPr bwMode="auto">
                  <a:xfrm flipV="1">
                    <a:off x="1828" y="1338"/>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55" name="Rectangle 15"/>
                  <p:cNvSpPr>
                    <a:spLocks noChangeArrowheads="1"/>
                  </p:cNvSpPr>
                  <p:nvPr/>
                </p:nvSpPr>
                <p:spPr bwMode="auto">
                  <a:xfrm flipV="1">
                    <a:off x="1815" y="1346"/>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56" name="Rectangle 16"/>
                  <p:cNvSpPr>
                    <a:spLocks noChangeArrowheads="1"/>
                  </p:cNvSpPr>
                  <p:nvPr/>
                </p:nvSpPr>
                <p:spPr bwMode="auto">
                  <a:xfrm flipV="1">
                    <a:off x="1783" y="1353"/>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57" name="Rectangle 17"/>
                  <p:cNvSpPr>
                    <a:spLocks noChangeArrowheads="1"/>
                  </p:cNvSpPr>
                  <p:nvPr/>
                </p:nvSpPr>
                <p:spPr bwMode="auto">
                  <a:xfrm flipV="1">
                    <a:off x="1834" y="1359"/>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58" name="Rectangle 18"/>
                  <p:cNvSpPr>
                    <a:spLocks noChangeArrowheads="1"/>
                  </p:cNvSpPr>
                  <p:nvPr/>
                </p:nvSpPr>
                <p:spPr bwMode="auto">
                  <a:xfrm flipV="1">
                    <a:off x="1788" y="1333"/>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59" name="Rectangle 19"/>
                  <p:cNvSpPr>
                    <a:spLocks noChangeArrowheads="1"/>
                  </p:cNvSpPr>
                  <p:nvPr/>
                </p:nvSpPr>
                <p:spPr bwMode="auto">
                  <a:xfrm flipV="1">
                    <a:off x="1831" y="1319"/>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60" name="Rectangle 20"/>
                  <p:cNvSpPr>
                    <a:spLocks noChangeArrowheads="1"/>
                  </p:cNvSpPr>
                  <p:nvPr/>
                </p:nvSpPr>
                <p:spPr bwMode="auto">
                  <a:xfrm flipV="1">
                    <a:off x="1415" y="1268"/>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61" name="Rectangle 21"/>
                  <p:cNvSpPr>
                    <a:spLocks noChangeArrowheads="1"/>
                  </p:cNvSpPr>
                  <p:nvPr/>
                </p:nvSpPr>
                <p:spPr bwMode="auto">
                  <a:xfrm flipV="1">
                    <a:off x="1405" y="1290"/>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62" name="Rectangle 22"/>
                  <p:cNvSpPr>
                    <a:spLocks noChangeArrowheads="1"/>
                  </p:cNvSpPr>
                  <p:nvPr/>
                </p:nvSpPr>
                <p:spPr bwMode="auto">
                  <a:xfrm flipV="1">
                    <a:off x="1417" y="1303"/>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63" name="Rectangle 23"/>
                  <p:cNvSpPr>
                    <a:spLocks noChangeArrowheads="1"/>
                  </p:cNvSpPr>
                  <p:nvPr/>
                </p:nvSpPr>
                <p:spPr bwMode="auto">
                  <a:xfrm flipV="1">
                    <a:off x="1397" y="1328"/>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64" name="Rectangle 24"/>
                  <p:cNvSpPr>
                    <a:spLocks noChangeArrowheads="1"/>
                  </p:cNvSpPr>
                  <p:nvPr/>
                </p:nvSpPr>
                <p:spPr bwMode="auto">
                  <a:xfrm flipV="1">
                    <a:off x="1445" y="1343"/>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65" name="Rectangle 25"/>
                  <p:cNvSpPr>
                    <a:spLocks noChangeArrowheads="1"/>
                  </p:cNvSpPr>
                  <p:nvPr/>
                </p:nvSpPr>
                <p:spPr bwMode="auto">
                  <a:xfrm flipV="1">
                    <a:off x="1409" y="1349"/>
                    <a:ext cx="6" cy="4"/>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66" name="Rectangle 26"/>
                  <p:cNvSpPr>
                    <a:spLocks noChangeArrowheads="1"/>
                  </p:cNvSpPr>
                  <p:nvPr/>
                </p:nvSpPr>
                <p:spPr bwMode="auto">
                  <a:xfrm flipV="1">
                    <a:off x="1415" y="1337"/>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67" name="Rectangle 27"/>
                  <p:cNvSpPr>
                    <a:spLocks noChangeArrowheads="1"/>
                  </p:cNvSpPr>
                  <p:nvPr/>
                </p:nvSpPr>
                <p:spPr bwMode="auto">
                  <a:xfrm flipV="1">
                    <a:off x="1429" y="1308"/>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68" name="Rectangle 28"/>
                  <p:cNvSpPr>
                    <a:spLocks noChangeArrowheads="1"/>
                  </p:cNvSpPr>
                  <p:nvPr/>
                </p:nvSpPr>
                <p:spPr bwMode="auto">
                  <a:xfrm flipV="1">
                    <a:off x="1391" y="1279"/>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3069" name="Group 29"/>
              <p:cNvGrpSpPr>
                <a:grpSpLocks/>
              </p:cNvGrpSpPr>
              <p:nvPr/>
            </p:nvGrpSpPr>
            <p:grpSpPr bwMode="auto">
              <a:xfrm>
                <a:off x="1351" y="1373"/>
                <a:ext cx="523" cy="19"/>
                <a:chOff x="1351" y="1373"/>
                <a:chExt cx="523" cy="19"/>
              </a:xfrm>
            </p:grpSpPr>
            <p:sp>
              <p:nvSpPr>
                <p:cNvPr id="343070" name="Rectangle 30"/>
                <p:cNvSpPr>
                  <a:spLocks noChangeArrowheads="1"/>
                </p:cNvSpPr>
                <p:nvPr/>
              </p:nvSpPr>
              <p:spPr bwMode="auto">
                <a:xfrm>
                  <a:off x="1351" y="1373"/>
                  <a:ext cx="523" cy="10"/>
                </a:xfrm>
                <a:prstGeom prst="rect">
                  <a:avLst/>
                </a:prstGeom>
                <a:solidFill>
                  <a:srgbClr val="47474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71" name="Rectangle 31"/>
                <p:cNvSpPr>
                  <a:spLocks noChangeArrowheads="1"/>
                </p:cNvSpPr>
                <p:nvPr/>
              </p:nvSpPr>
              <p:spPr bwMode="auto">
                <a:xfrm flipV="1">
                  <a:off x="1352" y="1387"/>
                  <a:ext cx="522" cy="5"/>
                </a:xfrm>
                <a:prstGeom prst="rect">
                  <a:avLst/>
                </a:prstGeom>
                <a:solidFill>
                  <a:srgbClr val="47474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3072" name="Rectangle 32"/>
              <p:cNvSpPr>
                <a:spLocks noChangeArrowheads="1"/>
              </p:cNvSpPr>
              <p:nvPr/>
            </p:nvSpPr>
            <p:spPr bwMode="auto">
              <a:xfrm>
                <a:off x="1451" y="1259"/>
                <a:ext cx="329" cy="23"/>
              </a:xfrm>
              <a:prstGeom prst="rect">
                <a:avLst/>
              </a:prstGeom>
              <a:solidFill>
                <a:srgbClr val="EAEC5E"/>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73" name="Freeform 33"/>
              <p:cNvSpPr>
                <a:spLocks/>
              </p:cNvSpPr>
              <p:nvPr/>
            </p:nvSpPr>
            <p:spPr bwMode="auto">
              <a:xfrm>
                <a:off x="1401" y="1301"/>
                <a:ext cx="428" cy="63"/>
              </a:xfrm>
              <a:custGeom>
                <a:avLst/>
                <a:gdLst>
                  <a:gd name="T0" fmla="*/ 427 w 428"/>
                  <a:gd name="T1" fmla="*/ 61 h 63"/>
                  <a:gd name="T2" fmla="*/ 427 w 428"/>
                  <a:gd name="T3" fmla="*/ 0 h 63"/>
                  <a:gd name="T4" fmla="*/ 0 w 428"/>
                  <a:gd name="T5" fmla="*/ 0 h 63"/>
                  <a:gd name="T6" fmla="*/ 0 w 428"/>
                  <a:gd name="T7" fmla="*/ 62 h 63"/>
                </a:gdLst>
                <a:ahLst/>
                <a:cxnLst>
                  <a:cxn ang="0">
                    <a:pos x="T0" y="T1"/>
                  </a:cxn>
                  <a:cxn ang="0">
                    <a:pos x="T2" y="T3"/>
                  </a:cxn>
                  <a:cxn ang="0">
                    <a:pos x="T4" y="T5"/>
                  </a:cxn>
                  <a:cxn ang="0">
                    <a:pos x="T6" y="T7"/>
                  </a:cxn>
                </a:cxnLst>
                <a:rect l="0" t="0" r="r" b="b"/>
                <a:pathLst>
                  <a:path w="428" h="63">
                    <a:moveTo>
                      <a:pt x="427" y="61"/>
                    </a:moveTo>
                    <a:lnTo>
                      <a:pt x="427" y="0"/>
                    </a:lnTo>
                    <a:lnTo>
                      <a:pt x="0" y="0"/>
                    </a:lnTo>
                    <a:lnTo>
                      <a:pt x="0" y="6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3074" name="Rectangle 34"/>
              <p:cNvSpPr>
                <a:spLocks noChangeArrowheads="1"/>
              </p:cNvSpPr>
              <p:nvPr/>
            </p:nvSpPr>
            <p:spPr bwMode="auto">
              <a:xfrm>
                <a:off x="1423" y="1315"/>
                <a:ext cx="36"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75" name="Rectangle 35"/>
              <p:cNvSpPr>
                <a:spLocks noChangeArrowheads="1"/>
              </p:cNvSpPr>
              <p:nvPr/>
            </p:nvSpPr>
            <p:spPr bwMode="auto">
              <a:xfrm>
                <a:off x="1492" y="1315"/>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76" name="Rectangle 36"/>
              <p:cNvSpPr>
                <a:spLocks noChangeArrowheads="1"/>
              </p:cNvSpPr>
              <p:nvPr/>
            </p:nvSpPr>
            <p:spPr bwMode="auto">
              <a:xfrm>
                <a:off x="1560" y="1315"/>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77" name="Rectangle 37"/>
              <p:cNvSpPr>
                <a:spLocks noChangeArrowheads="1"/>
              </p:cNvSpPr>
              <p:nvPr/>
            </p:nvSpPr>
            <p:spPr bwMode="auto">
              <a:xfrm>
                <a:off x="1628" y="1315"/>
                <a:ext cx="36"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78" name="Rectangle 38"/>
              <p:cNvSpPr>
                <a:spLocks noChangeArrowheads="1"/>
              </p:cNvSpPr>
              <p:nvPr/>
            </p:nvSpPr>
            <p:spPr bwMode="auto">
              <a:xfrm>
                <a:off x="1697" y="1315"/>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79" name="Rectangle 39"/>
              <p:cNvSpPr>
                <a:spLocks noChangeArrowheads="1"/>
              </p:cNvSpPr>
              <p:nvPr/>
            </p:nvSpPr>
            <p:spPr bwMode="auto">
              <a:xfrm>
                <a:off x="1765" y="1315"/>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3080" name="Group 40"/>
          <p:cNvGrpSpPr>
            <a:grpSpLocks/>
          </p:cNvGrpSpPr>
          <p:nvPr/>
        </p:nvGrpSpPr>
        <p:grpSpPr bwMode="auto">
          <a:xfrm>
            <a:off x="1984375" y="4418013"/>
            <a:ext cx="1152525" cy="1098550"/>
            <a:chOff x="1250" y="2783"/>
            <a:chExt cx="726" cy="692"/>
          </a:xfrm>
        </p:grpSpPr>
        <p:sp>
          <p:nvSpPr>
            <p:cNvPr id="343081" name="Rectangle 41"/>
            <p:cNvSpPr>
              <a:spLocks noChangeArrowheads="1"/>
            </p:cNvSpPr>
            <p:nvPr/>
          </p:nvSpPr>
          <p:spPr bwMode="auto">
            <a:xfrm>
              <a:off x="1250" y="2900"/>
              <a:ext cx="726" cy="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a:solidFill>
                    <a:srgbClr val="000000"/>
                  </a:solidFill>
                  <a:effectLst>
                    <a:outerShdw blurRad="38100" dist="38100" dir="2700000" algn="tl">
                      <a:srgbClr val="C0C0C0"/>
                    </a:outerShdw>
                  </a:effectLst>
                </a:rPr>
                <a:t>Regional</a:t>
              </a:r>
            </a:p>
            <a:p>
              <a:pPr algn="ctr"/>
              <a:r>
                <a:rPr lang="en-US" altLang="en-US" sz="1800">
                  <a:solidFill>
                    <a:srgbClr val="000000"/>
                  </a:solidFill>
                  <a:effectLst>
                    <a:outerShdw blurRad="38100" dist="38100" dir="2700000" algn="tl">
                      <a:srgbClr val="C0C0C0"/>
                    </a:outerShdw>
                  </a:effectLst>
                </a:rPr>
                <a:t>Finished</a:t>
              </a:r>
            </a:p>
            <a:p>
              <a:pPr algn="ctr"/>
              <a:r>
                <a:rPr lang="en-US" altLang="en-US" sz="1800">
                  <a:solidFill>
                    <a:srgbClr val="000000"/>
                  </a:solidFill>
                  <a:effectLst>
                    <a:outerShdw blurRad="38100" dist="38100" dir="2700000" algn="tl">
                      <a:srgbClr val="C0C0C0"/>
                    </a:outerShdw>
                  </a:effectLst>
                </a:rPr>
                <a:t>Goods DC</a:t>
              </a:r>
            </a:p>
          </p:txBody>
        </p:sp>
        <p:grpSp>
          <p:nvGrpSpPr>
            <p:cNvPr id="343082" name="Group 42"/>
            <p:cNvGrpSpPr>
              <a:grpSpLocks/>
            </p:cNvGrpSpPr>
            <p:nvPr/>
          </p:nvGrpSpPr>
          <p:grpSpPr bwMode="auto">
            <a:xfrm>
              <a:off x="1351" y="2783"/>
              <a:ext cx="523" cy="133"/>
              <a:chOff x="1351" y="2783"/>
              <a:chExt cx="523" cy="133"/>
            </a:xfrm>
          </p:grpSpPr>
          <p:grpSp>
            <p:nvGrpSpPr>
              <p:cNvPr id="343083" name="Group 43"/>
              <p:cNvGrpSpPr>
                <a:grpSpLocks/>
              </p:cNvGrpSpPr>
              <p:nvPr/>
            </p:nvGrpSpPr>
            <p:grpSpPr bwMode="auto">
              <a:xfrm>
                <a:off x="1386" y="2790"/>
                <a:ext cx="459" cy="99"/>
                <a:chOff x="1386" y="2790"/>
                <a:chExt cx="459" cy="99"/>
              </a:xfrm>
            </p:grpSpPr>
            <p:sp>
              <p:nvSpPr>
                <p:cNvPr id="343084" name="Freeform 44"/>
                <p:cNvSpPr>
                  <a:spLocks/>
                </p:cNvSpPr>
                <p:nvPr/>
              </p:nvSpPr>
              <p:spPr bwMode="auto">
                <a:xfrm>
                  <a:off x="1386" y="2790"/>
                  <a:ext cx="459" cy="99"/>
                </a:xfrm>
                <a:custGeom>
                  <a:avLst/>
                  <a:gdLst>
                    <a:gd name="T0" fmla="*/ 0 w 459"/>
                    <a:gd name="T1" fmla="*/ 98 h 99"/>
                    <a:gd name="T2" fmla="*/ 0 w 459"/>
                    <a:gd name="T3" fmla="*/ 0 h 99"/>
                    <a:gd name="T4" fmla="*/ 458 w 459"/>
                    <a:gd name="T5" fmla="*/ 0 h 99"/>
                    <a:gd name="T6" fmla="*/ 458 w 459"/>
                    <a:gd name="T7" fmla="*/ 97 h 99"/>
                    <a:gd name="T8" fmla="*/ 0 w 459"/>
                    <a:gd name="T9" fmla="*/ 98 h 99"/>
                  </a:gdLst>
                  <a:ahLst/>
                  <a:cxnLst>
                    <a:cxn ang="0">
                      <a:pos x="T0" y="T1"/>
                    </a:cxn>
                    <a:cxn ang="0">
                      <a:pos x="T2" y="T3"/>
                    </a:cxn>
                    <a:cxn ang="0">
                      <a:pos x="T4" y="T5"/>
                    </a:cxn>
                    <a:cxn ang="0">
                      <a:pos x="T6" y="T7"/>
                    </a:cxn>
                    <a:cxn ang="0">
                      <a:pos x="T8" y="T9"/>
                    </a:cxn>
                  </a:cxnLst>
                  <a:rect l="0" t="0" r="r" b="b"/>
                  <a:pathLst>
                    <a:path w="459" h="99">
                      <a:moveTo>
                        <a:pt x="0" y="98"/>
                      </a:moveTo>
                      <a:lnTo>
                        <a:pt x="0" y="0"/>
                      </a:lnTo>
                      <a:lnTo>
                        <a:pt x="458" y="0"/>
                      </a:lnTo>
                      <a:lnTo>
                        <a:pt x="458" y="97"/>
                      </a:lnTo>
                      <a:lnTo>
                        <a:pt x="0" y="98"/>
                      </a:lnTo>
                    </a:path>
                  </a:pathLst>
                </a:custGeom>
                <a:solidFill>
                  <a:srgbClr val="3E1403"/>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3085" name="Group 45"/>
                <p:cNvGrpSpPr>
                  <a:grpSpLocks/>
                </p:cNvGrpSpPr>
                <p:nvPr/>
              </p:nvGrpSpPr>
              <p:grpSpPr bwMode="auto">
                <a:xfrm>
                  <a:off x="1391" y="2792"/>
                  <a:ext cx="451" cy="97"/>
                  <a:chOff x="1391" y="2792"/>
                  <a:chExt cx="451" cy="97"/>
                </a:xfrm>
              </p:grpSpPr>
              <p:sp>
                <p:nvSpPr>
                  <p:cNvPr id="343086" name="Rectangle 46"/>
                  <p:cNvSpPr>
                    <a:spLocks noChangeArrowheads="1"/>
                  </p:cNvSpPr>
                  <p:nvPr/>
                </p:nvSpPr>
                <p:spPr bwMode="auto">
                  <a:xfrm flipV="1">
                    <a:off x="1826" y="2793"/>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87" name="Rectangle 47"/>
                  <p:cNvSpPr>
                    <a:spLocks noChangeArrowheads="1"/>
                  </p:cNvSpPr>
                  <p:nvPr/>
                </p:nvSpPr>
                <p:spPr bwMode="auto">
                  <a:xfrm flipV="1">
                    <a:off x="1821" y="2839"/>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88" name="Rectangle 48"/>
                  <p:cNvSpPr>
                    <a:spLocks noChangeArrowheads="1"/>
                  </p:cNvSpPr>
                  <p:nvPr/>
                </p:nvSpPr>
                <p:spPr bwMode="auto">
                  <a:xfrm flipV="1">
                    <a:off x="1780" y="2833"/>
                    <a:ext cx="8"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89" name="Rectangle 49"/>
                  <p:cNvSpPr>
                    <a:spLocks noChangeArrowheads="1"/>
                  </p:cNvSpPr>
                  <p:nvPr/>
                </p:nvSpPr>
                <p:spPr bwMode="auto">
                  <a:xfrm flipV="1">
                    <a:off x="1828" y="2814"/>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90" name="Rectangle 50"/>
                  <p:cNvSpPr>
                    <a:spLocks noChangeArrowheads="1"/>
                  </p:cNvSpPr>
                  <p:nvPr/>
                </p:nvSpPr>
                <p:spPr bwMode="auto">
                  <a:xfrm flipV="1">
                    <a:off x="1818" y="2809"/>
                    <a:ext cx="7"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91" name="Rectangle 51"/>
                  <p:cNvSpPr>
                    <a:spLocks noChangeArrowheads="1"/>
                  </p:cNvSpPr>
                  <p:nvPr/>
                </p:nvSpPr>
                <p:spPr bwMode="auto">
                  <a:xfrm flipV="1">
                    <a:off x="1828" y="2862"/>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92" name="Rectangle 52"/>
                  <p:cNvSpPr>
                    <a:spLocks noChangeArrowheads="1"/>
                  </p:cNvSpPr>
                  <p:nvPr/>
                </p:nvSpPr>
                <p:spPr bwMode="auto">
                  <a:xfrm flipV="1">
                    <a:off x="1815" y="2870"/>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93" name="Rectangle 53"/>
                  <p:cNvSpPr>
                    <a:spLocks noChangeArrowheads="1"/>
                  </p:cNvSpPr>
                  <p:nvPr/>
                </p:nvSpPr>
                <p:spPr bwMode="auto">
                  <a:xfrm flipV="1">
                    <a:off x="1783" y="2877"/>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94" name="Rectangle 54"/>
                  <p:cNvSpPr>
                    <a:spLocks noChangeArrowheads="1"/>
                  </p:cNvSpPr>
                  <p:nvPr/>
                </p:nvSpPr>
                <p:spPr bwMode="auto">
                  <a:xfrm flipV="1">
                    <a:off x="1834" y="2883"/>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95" name="Rectangle 55"/>
                  <p:cNvSpPr>
                    <a:spLocks noChangeArrowheads="1"/>
                  </p:cNvSpPr>
                  <p:nvPr/>
                </p:nvSpPr>
                <p:spPr bwMode="auto">
                  <a:xfrm flipV="1">
                    <a:off x="1788" y="2857"/>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96" name="Rectangle 56"/>
                  <p:cNvSpPr>
                    <a:spLocks noChangeArrowheads="1"/>
                  </p:cNvSpPr>
                  <p:nvPr/>
                </p:nvSpPr>
                <p:spPr bwMode="auto">
                  <a:xfrm flipV="1">
                    <a:off x="1831" y="2843"/>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97" name="Rectangle 57"/>
                  <p:cNvSpPr>
                    <a:spLocks noChangeArrowheads="1"/>
                  </p:cNvSpPr>
                  <p:nvPr/>
                </p:nvSpPr>
                <p:spPr bwMode="auto">
                  <a:xfrm flipV="1">
                    <a:off x="1415" y="2792"/>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98" name="Rectangle 58"/>
                  <p:cNvSpPr>
                    <a:spLocks noChangeArrowheads="1"/>
                  </p:cNvSpPr>
                  <p:nvPr/>
                </p:nvSpPr>
                <p:spPr bwMode="auto">
                  <a:xfrm flipV="1">
                    <a:off x="1405" y="2814"/>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99" name="Rectangle 59"/>
                  <p:cNvSpPr>
                    <a:spLocks noChangeArrowheads="1"/>
                  </p:cNvSpPr>
                  <p:nvPr/>
                </p:nvSpPr>
                <p:spPr bwMode="auto">
                  <a:xfrm flipV="1">
                    <a:off x="1417" y="2827"/>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00" name="Rectangle 60"/>
                  <p:cNvSpPr>
                    <a:spLocks noChangeArrowheads="1"/>
                  </p:cNvSpPr>
                  <p:nvPr/>
                </p:nvSpPr>
                <p:spPr bwMode="auto">
                  <a:xfrm flipV="1">
                    <a:off x="1397" y="2852"/>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01" name="Rectangle 61"/>
                  <p:cNvSpPr>
                    <a:spLocks noChangeArrowheads="1"/>
                  </p:cNvSpPr>
                  <p:nvPr/>
                </p:nvSpPr>
                <p:spPr bwMode="auto">
                  <a:xfrm flipV="1">
                    <a:off x="1445" y="2867"/>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02" name="Rectangle 62"/>
                  <p:cNvSpPr>
                    <a:spLocks noChangeArrowheads="1"/>
                  </p:cNvSpPr>
                  <p:nvPr/>
                </p:nvSpPr>
                <p:spPr bwMode="auto">
                  <a:xfrm flipV="1">
                    <a:off x="1409" y="2873"/>
                    <a:ext cx="6" cy="4"/>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03" name="Rectangle 63"/>
                  <p:cNvSpPr>
                    <a:spLocks noChangeArrowheads="1"/>
                  </p:cNvSpPr>
                  <p:nvPr/>
                </p:nvSpPr>
                <p:spPr bwMode="auto">
                  <a:xfrm flipV="1">
                    <a:off x="1415" y="2861"/>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04" name="Rectangle 64"/>
                  <p:cNvSpPr>
                    <a:spLocks noChangeArrowheads="1"/>
                  </p:cNvSpPr>
                  <p:nvPr/>
                </p:nvSpPr>
                <p:spPr bwMode="auto">
                  <a:xfrm flipV="1">
                    <a:off x="1429" y="2832"/>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05" name="Rectangle 65"/>
                  <p:cNvSpPr>
                    <a:spLocks noChangeArrowheads="1"/>
                  </p:cNvSpPr>
                  <p:nvPr/>
                </p:nvSpPr>
                <p:spPr bwMode="auto">
                  <a:xfrm flipV="1">
                    <a:off x="1391" y="2803"/>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3106" name="Group 66"/>
              <p:cNvGrpSpPr>
                <a:grpSpLocks/>
              </p:cNvGrpSpPr>
              <p:nvPr/>
            </p:nvGrpSpPr>
            <p:grpSpPr bwMode="auto">
              <a:xfrm>
                <a:off x="1351" y="2897"/>
                <a:ext cx="523" cy="19"/>
                <a:chOff x="1351" y="2897"/>
                <a:chExt cx="523" cy="19"/>
              </a:xfrm>
            </p:grpSpPr>
            <p:sp>
              <p:nvSpPr>
                <p:cNvPr id="343107" name="Rectangle 67"/>
                <p:cNvSpPr>
                  <a:spLocks noChangeArrowheads="1"/>
                </p:cNvSpPr>
                <p:nvPr/>
              </p:nvSpPr>
              <p:spPr bwMode="auto">
                <a:xfrm>
                  <a:off x="1351" y="2897"/>
                  <a:ext cx="523" cy="10"/>
                </a:xfrm>
                <a:prstGeom prst="rect">
                  <a:avLst/>
                </a:prstGeom>
                <a:solidFill>
                  <a:srgbClr val="47474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08" name="Rectangle 68"/>
                <p:cNvSpPr>
                  <a:spLocks noChangeArrowheads="1"/>
                </p:cNvSpPr>
                <p:nvPr/>
              </p:nvSpPr>
              <p:spPr bwMode="auto">
                <a:xfrm flipV="1">
                  <a:off x="1352" y="2911"/>
                  <a:ext cx="522" cy="5"/>
                </a:xfrm>
                <a:prstGeom prst="rect">
                  <a:avLst/>
                </a:prstGeom>
                <a:solidFill>
                  <a:srgbClr val="47474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3109" name="Rectangle 69"/>
              <p:cNvSpPr>
                <a:spLocks noChangeArrowheads="1"/>
              </p:cNvSpPr>
              <p:nvPr/>
            </p:nvSpPr>
            <p:spPr bwMode="auto">
              <a:xfrm>
                <a:off x="1451" y="2783"/>
                <a:ext cx="329" cy="23"/>
              </a:xfrm>
              <a:prstGeom prst="rect">
                <a:avLst/>
              </a:prstGeom>
              <a:solidFill>
                <a:srgbClr val="EAEC5E"/>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10" name="Freeform 70"/>
              <p:cNvSpPr>
                <a:spLocks/>
              </p:cNvSpPr>
              <p:nvPr/>
            </p:nvSpPr>
            <p:spPr bwMode="auto">
              <a:xfrm>
                <a:off x="1401" y="2825"/>
                <a:ext cx="428" cy="63"/>
              </a:xfrm>
              <a:custGeom>
                <a:avLst/>
                <a:gdLst>
                  <a:gd name="T0" fmla="*/ 427 w 428"/>
                  <a:gd name="T1" fmla="*/ 61 h 63"/>
                  <a:gd name="T2" fmla="*/ 427 w 428"/>
                  <a:gd name="T3" fmla="*/ 0 h 63"/>
                  <a:gd name="T4" fmla="*/ 0 w 428"/>
                  <a:gd name="T5" fmla="*/ 0 h 63"/>
                  <a:gd name="T6" fmla="*/ 0 w 428"/>
                  <a:gd name="T7" fmla="*/ 62 h 63"/>
                </a:gdLst>
                <a:ahLst/>
                <a:cxnLst>
                  <a:cxn ang="0">
                    <a:pos x="T0" y="T1"/>
                  </a:cxn>
                  <a:cxn ang="0">
                    <a:pos x="T2" y="T3"/>
                  </a:cxn>
                  <a:cxn ang="0">
                    <a:pos x="T4" y="T5"/>
                  </a:cxn>
                  <a:cxn ang="0">
                    <a:pos x="T6" y="T7"/>
                  </a:cxn>
                </a:cxnLst>
                <a:rect l="0" t="0" r="r" b="b"/>
                <a:pathLst>
                  <a:path w="428" h="63">
                    <a:moveTo>
                      <a:pt x="427" y="61"/>
                    </a:moveTo>
                    <a:lnTo>
                      <a:pt x="427" y="0"/>
                    </a:lnTo>
                    <a:lnTo>
                      <a:pt x="0" y="0"/>
                    </a:lnTo>
                    <a:lnTo>
                      <a:pt x="0" y="6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3111" name="Rectangle 71"/>
              <p:cNvSpPr>
                <a:spLocks noChangeArrowheads="1"/>
              </p:cNvSpPr>
              <p:nvPr/>
            </p:nvSpPr>
            <p:spPr bwMode="auto">
              <a:xfrm>
                <a:off x="1423" y="2839"/>
                <a:ext cx="36"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12" name="Rectangle 72"/>
              <p:cNvSpPr>
                <a:spLocks noChangeArrowheads="1"/>
              </p:cNvSpPr>
              <p:nvPr/>
            </p:nvSpPr>
            <p:spPr bwMode="auto">
              <a:xfrm>
                <a:off x="1492" y="2839"/>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13" name="Rectangle 73"/>
              <p:cNvSpPr>
                <a:spLocks noChangeArrowheads="1"/>
              </p:cNvSpPr>
              <p:nvPr/>
            </p:nvSpPr>
            <p:spPr bwMode="auto">
              <a:xfrm>
                <a:off x="1560" y="2839"/>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14" name="Rectangle 74"/>
              <p:cNvSpPr>
                <a:spLocks noChangeArrowheads="1"/>
              </p:cNvSpPr>
              <p:nvPr/>
            </p:nvSpPr>
            <p:spPr bwMode="auto">
              <a:xfrm>
                <a:off x="1628" y="2839"/>
                <a:ext cx="36"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15" name="Rectangle 75"/>
              <p:cNvSpPr>
                <a:spLocks noChangeArrowheads="1"/>
              </p:cNvSpPr>
              <p:nvPr/>
            </p:nvSpPr>
            <p:spPr bwMode="auto">
              <a:xfrm>
                <a:off x="1697" y="2839"/>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16" name="Rectangle 76"/>
              <p:cNvSpPr>
                <a:spLocks noChangeArrowheads="1"/>
              </p:cNvSpPr>
              <p:nvPr/>
            </p:nvSpPr>
            <p:spPr bwMode="auto">
              <a:xfrm>
                <a:off x="1765" y="2839"/>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3117" name="Group 77"/>
          <p:cNvGrpSpPr>
            <a:grpSpLocks/>
          </p:cNvGrpSpPr>
          <p:nvPr/>
        </p:nvGrpSpPr>
        <p:grpSpPr bwMode="auto">
          <a:xfrm>
            <a:off x="6088063" y="2065338"/>
            <a:ext cx="1241425" cy="817562"/>
            <a:chOff x="3835" y="1301"/>
            <a:chExt cx="782" cy="515"/>
          </a:xfrm>
        </p:grpSpPr>
        <p:sp>
          <p:nvSpPr>
            <p:cNvPr id="343118" name="Rectangle 78"/>
            <p:cNvSpPr>
              <a:spLocks noChangeArrowheads="1"/>
            </p:cNvSpPr>
            <p:nvPr/>
          </p:nvSpPr>
          <p:spPr bwMode="auto">
            <a:xfrm>
              <a:off x="3835" y="1414"/>
              <a:ext cx="782"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a:solidFill>
                    <a:srgbClr val="000000"/>
                  </a:solidFill>
                  <a:effectLst>
                    <a:outerShdw blurRad="38100" dist="38100" dir="2700000" algn="tl">
                      <a:srgbClr val="C0C0C0"/>
                    </a:outerShdw>
                  </a:effectLst>
                </a:rPr>
                <a:t>Customer 1</a:t>
              </a:r>
            </a:p>
            <a:p>
              <a:pPr algn="ctr"/>
              <a:r>
                <a:rPr lang="en-US" altLang="en-US" sz="1800">
                  <a:solidFill>
                    <a:srgbClr val="000000"/>
                  </a:solidFill>
                  <a:effectLst>
                    <a:outerShdw blurRad="38100" dist="38100" dir="2700000" algn="tl">
                      <a:srgbClr val="C0C0C0"/>
                    </a:outerShdw>
                  </a:effectLst>
                </a:rPr>
                <a:t>DC</a:t>
              </a:r>
            </a:p>
          </p:txBody>
        </p:sp>
        <p:grpSp>
          <p:nvGrpSpPr>
            <p:cNvPr id="343119" name="Group 79"/>
            <p:cNvGrpSpPr>
              <a:grpSpLocks/>
            </p:cNvGrpSpPr>
            <p:nvPr/>
          </p:nvGrpSpPr>
          <p:grpSpPr bwMode="auto">
            <a:xfrm>
              <a:off x="3954" y="1301"/>
              <a:ext cx="523" cy="133"/>
              <a:chOff x="3954" y="1301"/>
              <a:chExt cx="523" cy="133"/>
            </a:xfrm>
          </p:grpSpPr>
          <p:grpSp>
            <p:nvGrpSpPr>
              <p:cNvPr id="343120" name="Group 80"/>
              <p:cNvGrpSpPr>
                <a:grpSpLocks/>
              </p:cNvGrpSpPr>
              <p:nvPr/>
            </p:nvGrpSpPr>
            <p:grpSpPr bwMode="auto">
              <a:xfrm>
                <a:off x="3989" y="1308"/>
                <a:ext cx="459" cy="99"/>
                <a:chOff x="3989" y="1308"/>
                <a:chExt cx="459" cy="99"/>
              </a:xfrm>
            </p:grpSpPr>
            <p:sp>
              <p:nvSpPr>
                <p:cNvPr id="343121" name="Freeform 81"/>
                <p:cNvSpPr>
                  <a:spLocks/>
                </p:cNvSpPr>
                <p:nvPr/>
              </p:nvSpPr>
              <p:spPr bwMode="auto">
                <a:xfrm>
                  <a:off x="3989" y="1308"/>
                  <a:ext cx="459" cy="99"/>
                </a:xfrm>
                <a:custGeom>
                  <a:avLst/>
                  <a:gdLst>
                    <a:gd name="T0" fmla="*/ 0 w 459"/>
                    <a:gd name="T1" fmla="*/ 98 h 99"/>
                    <a:gd name="T2" fmla="*/ 0 w 459"/>
                    <a:gd name="T3" fmla="*/ 0 h 99"/>
                    <a:gd name="T4" fmla="*/ 458 w 459"/>
                    <a:gd name="T5" fmla="*/ 0 h 99"/>
                    <a:gd name="T6" fmla="*/ 458 w 459"/>
                    <a:gd name="T7" fmla="*/ 97 h 99"/>
                    <a:gd name="T8" fmla="*/ 0 w 459"/>
                    <a:gd name="T9" fmla="*/ 98 h 99"/>
                  </a:gdLst>
                  <a:ahLst/>
                  <a:cxnLst>
                    <a:cxn ang="0">
                      <a:pos x="T0" y="T1"/>
                    </a:cxn>
                    <a:cxn ang="0">
                      <a:pos x="T2" y="T3"/>
                    </a:cxn>
                    <a:cxn ang="0">
                      <a:pos x="T4" y="T5"/>
                    </a:cxn>
                    <a:cxn ang="0">
                      <a:pos x="T6" y="T7"/>
                    </a:cxn>
                    <a:cxn ang="0">
                      <a:pos x="T8" y="T9"/>
                    </a:cxn>
                  </a:cxnLst>
                  <a:rect l="0" t="0" r="r" b="b"/>
                  <a:pathLst>
                    <a:path w="459" h="99">
                      <a:moveTo>
                        <a:pt x="0" y="98"/>
                      </a:moveTo>
                      <a:lnTo>
                        <a:pt x="0" y="0"/>
                      </a:lnTo>
                      <a:lnTo>
                        <a:pt x="458" y="0"/>
                      </a:lnTo>
                      <a:lnTo>
                        <a:pt x="458" y="97"/>
                      </a:lnTo>
                      <a:lnTo>
                        <a:pt x="0" y="98"/>
                      </a:lnTo>
                    </a:path>
                  </a:pathLst>
                </a:custGeom>
                <a:solidFill>
                  <a:srgbClr val="3E1403"/>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3122" name="Group 82"/>
                <p:cNvGrpSpPr>
                  <a:grpSpLocks/>
                </p:cNvGrpSpPr>
                <p:nvPr/>
              </p:nvGrpSpPr>
              <p:grpSpPr bwMode="auto">
                <a:xfrm>
                  <a:off x="3994" y="1310"/>
                  <a:ext cx="451" cy="97"/>
                  <a:chOff x="3994" y="1310"/>
                  <a:chExt cx="451" cy="97"/>
                </a:xfrm>
              </p:grpSpPr>
              <p:sp>
                <p:nvSpPr>
                  <p:cNvPr id="343123" name="Rectangle 83"/>
                  <p:cNvSpPr>
                    <a:spLocks noChangeArrowheads="1"/>
                  </p:cNvSpPr>
                  <p:nvPr/>
                </p:nvSpPr>
                <p:spPr bwMode="auto">
                  <a:xfrm flipV="1">
                    <a:off x="4429" y="1311"/>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24" name="Rectangle 84"/>
                  <p:cNvSpPr>
                    <a:spLocks noChangeArrowheads="1"/>
                  </p:cNvSpPr>
                  <p:nvPr/>
                </p:nvSpPr>
                <p:spPr bwMode="auto">
                  <a:xfrm flipV="1">
                    <a:off x="4424" y="1357"/>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25" name="Rectangle 85"/>
                  <p:cNvSpPr>
                    <a:spLocks noChangeArrowheads="1"/>
                  </p:cNvSpPr>
                  <p:nvPr/>
                </p:nvSpPr>
                <p:spPr bwMode="auto">
                  <a:xfrm flipV="1">
                    <a:off x="4383" y="1351"/>
                    <a:ext cx="8"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26" name="Rectangle 86"/>
                  <p:cNvSpPr>
                    <a:spLocks noChangeArrowheads="1"/>
                  </p:cNvSpPr>
                  <p:nvPr/>
                </p:nvSpPr>
                <p:spPr bwMode="auto">
                  <a:xfrm flipV="1">
                    <a:off x="4431" y="1332"/>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27" name="Rectangle 87"/>
                  <p:cNvSpPr>
                    <a:spLocks noChangeArrowheads="1"/>
                  </p:cNvSpPr>
                  <p:nvPr/>
                </p:nvSpPr>
                <p:spPr bwMode="auto">
                  <a:xfrm flipV="1">
                    <a:off x="4421" y="1327"/>
                    <a:ext cx="7"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28" name="Rectangle 88"/>
                  <p:cNvSpPr>
                    <a:spLocks noChangeArrowheads="1"/>
                  </p:cNvSpPr>
                  <p:nvPr/>
                </p:nvSpPr>
                <p:spPr bwMode="auto">
                  <a:xfrm flipV="1">
                    <a:off x="4431" y="1380"/>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29" name="Rectangle 89"/>
                  <p:cNvSpPr>
                    <a:spLocks noChangeArrowheads="1"/>
                  </p:cNvSpPr>
                  <p:nvPr/>
                </p:nvSpPr>
                <p:spPr bwMode="auto">
                  <a:xfrm flipV="1">
                    <a:off x="4418" y="1388"/>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30" name="Rectangle 90"/>
                  <p:cNvSpPr>
                    <a:spLocks noChangeArrowheads="1"/>
                  </p:cNvSpPr>
                  <p:nvPr/>
                </p:nvSpPr>
                <p:spPr bwMode="auto">
                  <a:xfrm flipV="1">
                    <a:off x="4386" y="1395"/>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31" name="Rectangle 91"/>
                  <p:cNvSpPr>
                    <a:spLocks noChangeArrowheads="1"/>
                  </p:cNvSpPr>
                  <p:nvPr/>
                </p:nvSpPr>
                <p:spPr bwMode="auto">
                  <a:xfrm flipV="1">
                    <a:off x="4437" y="1401"/>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32" name="Rectangle 92"/>
                  <p:cNvSpPr>
                    <a:spLocks noChangeArrowheads="1"/>
                  </p:cNvSpPr>
                  <p:nvPr/>
                </p:nvSpPr>
                <p:spPr bwMode="auto">
                  <a:xfrm flipV="1">
                    <a:off x="4391" y="1375"/>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33" name="Rectangle 93"/>
                  <p:cNvSpPr>
                    <a:spLocks noChangeArrowheads="1"/>
                  </p:cNvSpPr>
                  <p:nvPr/>
                </p:nvSpPr>
                <p:spPr bwMode="auto">
                  <a:xfrm flipV="1">
                    <a:off x="4434" y="1361"/>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34" name="Rectangle 94"/>
                  <p:cNvSpPr>
                    <a:spLocks noChangeArrowheads="1"/>
                  </p:cNvSpPr>
                  <p:nvPr/>
                </p:nvSpPr>
                <p:spPr bwMode="auto">
                  <a:xfrm flipV="1">
                    <a:off x="4018" y="1310"/>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35" name="Rectangle 95"/>
                  <p:cNvSpPr>
                    <a:spLocks noChangeArrowheads="1"/>
                  </p:cNvSpPr>
                  <p:nvPr/>
                </p:nvSpPr>
                <p:spPr bwMode="auto">
                  <a:xfrm flipV="1">
                    <a:off x="4008" y="1332"/>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36" name="Rectangle 96"/>
                  <p:cNvSpPr>
                    <a:spLocks noChangeArrowheads="1"/>
                  </p:cNvSpPr>
                  <p:nvPr/>
                </p:nvSpPr>
                <p:spPr bwMode="auto">
                  <a:xfrm flipV="1">
                    <a:off x="4020" y="1345"/>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37" name="Rectangle 97"/>
                  <p:cNvSpPr>
                    <a:spLocks noChangeArrowheads="1"/>
                  </p:cNvSpPr>
                  <p:nvPr/>
                </p:nvSpPr>
                <p:spPr bwMode="auto">
                  <a:xfrm flipV="1">
                    <a:off x="4000" y="1370"/>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38" name="Rectangle 98"/>
                  <p:cNvSpPr>
                    <a:spLocks noChangeArrowheads="1"/>
                  </p:cNvSpPr>
                  <p:nvPr/>
                </p:nvSpPr>
                <p:spPr bwMode="auto">
                  <a:xfrm flipV="1">
                    <a:off x="4048" y="1385"/>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39" name="Rectangle 99"/>
                  <p:cNvSpPr>
                    <a:spLocks noChangeArrowheads="1"/>
                  </p:cNvSpPr>
                  <p:nvPr/>
                </p:nvSpPr>
                <p:spPr bwMode="auto">
                  <a:xfrm flipV="1">
                    <a:off x="4012" y="1391"/>
                    <a:ext cx="6" cy="4"/>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40" name="Rectangle 100"/>
                  <p:cNvSpPr>
                    <a:spLocks noChangeArrowheads="1"/>
                  </p:cNvSpPr>
                  <p:nvPr/>
                </p:nvSpPr>
                <p:spPr bwMode="auto">
                  <a:xfrm flipV="1">
                    <a:off x="4018" y="1379"/>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41" name="Rectangle 101"/>
                  <p:cNvSpPr>
                    <a:spLocks noChangeArrowheads="1"/>
                  </p:cNvSpPr>
                  <p:nvPr/>
                </p:nvSpPr>
                <p:spPr bwMode="auto">
                  <a:xfrm flipV="1">
                    <a:off x="4032" y="1350"/>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42" name="Rectangle 102"/>
                  <p:cNvSpPr>
                    <a:spLocks noChangeArrowheads="1"/>
                  </p:cNvSpPr>
                  <p:nvPr/>
                </p:nvSpPr>
                <p:spPr bwMode="auto">
                  <a:xfrm flipV="1">
                    <a:off x="3994" y="1321"/>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3143" name="Group 103"/>
              <p:cNvGrpSpPr>
                <a:grpSpLocks/>
              </p:cNvGrpSpPr>
              <p:nvPr/>
            </p:nvGrpSpPr>
            <p:grpSpPr bwMode="auto">
              <a:xfrm>
                <a:off x="3954" y="1415"/>
                <a:ext cx="523" cy="19"/>
                <a:chOff x="3954" y="1415"/>
                <a:chExt cx="523" cy="19"/>
              </a:xfrm>
            </p:grpSpPr>
            <p:sp>
              <p:nvSpPr>
                <p:cNvPr id="343144" name="Rectangle 104"/>
                <p:cNvSpPr>
                  <a:spLocks noChangeArrowheads="1"/>
                </p:cNvSpPr>
                <p:nvPr/>
              </p:nvSpPr>
              <p:spPr bwMode="auto">
                <a:xfrm>
                  <a:off x="3954" y="1415"/>
                  <a:ext cx="523" cy="10"/>
                </a:xfrm>
                <a:prstGeom prst="rect">
                  <a:avLst/>
                </a:prstGeom>
                <a:solidFill>
                  <a:srgbClr val="47474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45" name="Rectangle 105"/>
                <p:cNvSpPr>
                  <a:spLocks noChangeArrowheads="1"/>
                </p:cNvSpPr>
                <p:nvPr/>
              </p:nvSpPr>
              <p:spPr bwMode="auto">
                <a:xfrm flipV="1">
                  <a:off x="3955" y="1429"/>
                  <a:ext cx="522" cy="5"/>
                </a:xfrm>
                <a:prstGeom prst="rect">
                  <a:avLst/>
                </a:prstGeom>
                <a:solidFill>
                  <a:srgbClr val="47474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3146" name="Rectangle 106"/>
              <p:cNvSpPr>
                <a:spLocks noChangeArrowheads="1"/>
              </p:cNvSpPr>
              <p:nvPr/>
            </p:nvSpPr>
            <p:spPr bwMode="auto">
              <a:xfrm>
                <a:off x="4054" y="1301"/>
                <a:ext cx="329" cy="23"/>
              </a:xfrm>
              <a:prstGeom prst="rect">
                <a:avLst/>
              </a:prstGeom>
              <a:solidFill>
                <a:srgbClr val="EAEC5E"/>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47" name="Freeform 107"/>
              <p:cNvSpPr>
                <a:spLocks/>
              </p:cNvSpPr>
              <p:nvPr/>
            </p:nvSpPr>
            <p:spPr bwMode="auto">
              <a:xfrm>
                <a:off x="4004" y="1343"/>
                <a:ext cx="428" cy="63"/>
              </a:xfrm>
              <a:custGeom>
                <a:avLst/>
                <a:gdLst>
                  <a:gd name="T0" fmla="*/ 427 w 428"/>
                  <a:gd name="T1" fmla="*/ 61 h 63"/>
                  <a:gd name="T2" fmla="*/ 427 w 428"/>
                  <a:gd name="T3" fmla="*/ 0 h 63"/>
                  <a:gd name="T4" fmla="*/ 0 w 428"/>
                  <a:gd name="T5" fmla="*/ 0 h 63"/>
                  <a:gd name="T6" fmla="*/ 0 w 428"/>
                  <a:gd name="T7" fmla="*/ 62 h 63"/>
                </a:gdLst>
                <a:ahLst/>
                <a:cxnLst>
                  <a:cxn ang="0">
                    <a:pos x="T0" y="T1"/>
                  </a:cxn>
                  <a:cxn ang="0">
                    <a:pos x="T2" y="T3"/>
                  </a:cxn>
                  <a:cxn ang="0">
                    <a:pos x="T4" y="T5"/>
                  </a:cxn>
                  <a:cxn ang="0">
                    <a:pos x="T6" y="T7"/>
                  </a:cxn>
                </a:cxnLst>
                <a:rect l="0" t="0" r="r" b="b"/>
                <a:pathLst>
                  <a:path w="428" h="63">
                    <a:moveTo>
                      <a:pt x="427" y="61"/>
                    </a:moveTo>
                    <a:lnTo>
                      <a:pt x="427" y="0"/>
                    </a:lnTo>
                    <a:lnTo>
                      <a:pt x="0" y="0"/>
                    </a:lnTo>
                    <a:lnTo>
                      <a:pt x="0" y="6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3148" name="Rectangle 108"/>
              <p:cNvSpPr>
                <a:spLocks noChangeArrowheads="1"/>
              </p:cNvSpPr>
              <p:nvPr/>
            </p:nvSpPr>
            <p:spPr bwMode="auto">
              <a:xfrm>
                <a:off x="4026" y="1357"/>
                <a:ext cx="36"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49" name="Rectangle 109"/>
              <p:cNvSpPr>
                <a:spLocks noChangeArrowheads="1"/>
              </p:cNvSpPr>
              <p:nvPr/>
            </p:nvSpPr>
            <p:spPr bwMode="auto">
              <a:xfrm>
                <a:off x="4095" y="1357"/>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50" name="Rectangle 110"/>
              <p:cNvSpPr>
                <a:spLocks noChangeArrowheads="1"/>
              </p:cNvSpPr>
              <p:nvPr/>
            </p:nvSpPr>
            <p:spPr bwMode="auto">
              <a:xfrm>
                <a:off x="4163" y="1357"/>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51" name="Rectangle 111"/>
              <p:cNvSpPr>
                <a:spLocks noChangeArrowheads="1"/>
              </p:cNvSpPr>
              <p:nvPr/>
            </p:nvSpPr>
            <p:spPr bwMode="auto">
              <a:xfrm>
                <a:off x="4231" y="1357"/>
                <a:ext cx="36"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52" name="Rectangle 112"/>
              <p:cNvSpPr>
                <a:spLocks noChangeArrowheads="1"/>
              </p:cNvSpPr>
              <p:nvPr/>
            </p:nvSpPr>
            <p:spPr bwMode="auto">
              <a:xfrm>
                <a:off x="4300" y="1357"/>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53" name="Rectangle 113"/>
              <p:cNvSpPr>
                <a:spLocks noChangeArrowheads="1"/>
              </p:cNvSpPr>
              <p:nvPr/>
            </p:nvSpPr>
            <p:spPr bwMode="auto">
              <a:xfrm>
                <a:off x="4368" y="1357"/>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3154" name="Group 114"/>
          <p:cNvGrpSpPr>
            <a:grpSpLocks/>
          </p:cNvGrpSpPr>
          <p:nvPr/>
        </p:nvGrpSpPr>
        <p:grpSpPr bwMode="auto">
          <a:xfrm>
            <a:off x="8294688" y="1550988"/>
            <a:ext cx="835025" cy="690562"/>
            <a:chOff x="5225" y="977"/>
            <a:chExt cx="526" cy="435"/>
          </a:xfrm>
        </p:grpSpPr>
        <p:sp>
          <p:nvSpPr>
            <p:cNvPr id="343155" name="Rectangle 115"/>
            <p:cNvSpPr>
              <a:spLocks noChangeArrowheads="1"/>
            </p:cNvSpPr>
            <p:nvPr/>
          </p:nvSpPr>
          <p:spPr bwMode="auto">
            <a:xfrm>
              <a:off x="5225" y="1183"/>
              <a:ext cx="52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a:solidFill>
                    <a:srgbClr val="000000"/>
                  </a:solidFill>
                  <a:effectLst>
                    <a:outerShdw blurRad="38100" dist="38100" dir="2700000" algn="tl">
                      <a:srgbClr val="C0C0C0"/>
                    </a:outerShdw>
                  </a:effectLst>
                </a:rPr>
                <a:t>Store 1</a:t>
              </a:r>
            </a:p>
          </p:txBody>
        </p:sp>
        <p:graphicFrame>
          <p:nvGraphicFramePr>
            <p:cNvPr id="343156" name="Object 116">
              <a:hlinkClick r:id="" action="ppaction://ole?verb=0"/>
            </p:cNvPr>
            <p:cNvGraphicFramePr>
              <a:graphicFrameLocks/>
            </p:cNvGraphicFramePr>
            <p:nvPr/>
          </p:nvGraphicFramePr>
          <p:xfrm>
            <a:off x="5360" y="977"/>
            <a:ext cx="256" cy="211"/>
          </p:xfrm>
          <a:graphic>
            <a:graphicData uri="http://schemas.openxmlformats.org/presentationml/2006/ole">
              <mc:AlternateContent xmlns:mc="http://schemas.openxmlformats.org/markup-compatibility/2006">
                <mc:Choice xmlns:v="urn:schemas-microsoft-com:vml" Requires="v">
                  <p:oleObj spid="_x0000_s343502" name="Clip" r:id="rId4" imgW="4151160" imgH="3651120" progId="MS_ClipArt_Gallery.2">
                    <p:embed/>
                  </p:oleObj>
                </mc:Choice>
                <mc:Fallback>
                  <p:oleObj name="Clip" r:id="rId4" imgW="4151160" imgH="3651120" progId="MS_ClipArt_Gallery.2">
                    <p:embed/>
                    <p:pic>
                      <p:nvPicPr>
                        <p:cNvPr id="0" name="Object 11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0" y="977"/>
                          <a:ext cx="25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43157" name="Line 117"/>
          <p:cNvSpPr>
            <a:spLocks noChangeShapeType="1"/>
          </p:cNvSpPr>
          <p:nvPr/>
        </p:nvSpPr>
        <p:spPr bwMode="auto">
          <a:xfrm flipV="1">
            <a:off x="1358900" y="2489200"/>
            <a:ext cx="609600" cy="12192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58" name="Line 118"/>
          <p:cNvSpPr>
            <a:spLocks noChangeShapeType="1"/>
          </p:cNvSpPr>
          <p:nvPr/>
        </p:nvSpPr>
        <p:spPr bwMode="auto">
          <a:xfrm>
            <a:off x="7340600" y="1809750"/>
            <a:ext cx="742950" cy="61595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3159" name="Group 119"/>
          <p:cNvGrpSpPr>
            <a:grpSpLocks/>
          </p:cNvGrpSpPr>
          <p:nvPr/>
        </p:nvGrpSpPr>
        <p:grpSpPr bwMode="auto">
          <a:xfrm>
            <a:off x="98425" y="3198813"/>
            <a:ext cx="1152525" cy="1098550"/>
            <a:chOff x="62" y="2015"/>
            <a:chExt cx="726" cy="692"/>
          </a:xfrm>
        </p:grpSpPr>
        <p:sp>
          <p:nvSpPr>
            <p:cNvPr id="343160" name="Rectangle 120"/>
            <p:cNvSpPr>
              <a:spLocks noChangeArrowheads="1"/>
            </p:cNvSpPr>
            <p:nvPr/>
          </p:nvSpPr>
          <p:spPr bwMode="auto">
            <a:xfrm>
              <a:off x="62" y="2132"/>
              <a:ext cx="726" cy="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a:solidFill>
                    <a:srgbClr val="000000"/>
                  </a:solidFill>
                  <a:effectLst>
                    <a:outerShdw blurRad="38100" dist="38100" dir="2700000" algn="tl">
                      <a:srgbClr val="C0C0C0"/>
                    </a:outerShdw>
                  </a:effectLst>
                </a:rPr>
                <a:t>National</a:t>
              </a:r>
            </a:p>
            <a:p>
              <a:pPr algn="ctr"/>
              <a:r>
                <a:rPr lang="en-US" altLang="en-US" sz="1800">
                  <a:solidFill>
                    <a:srgbClr val="000000"/>
                  </a:solidFill>
                  <a:effectLst>
                    <a:outerShdw blurRad="38100" dist="38100" dir="2700000" algn="tl">
                      <a:srgbClr val="C0C0C0"/>
                    </a:outerShdw>
                  </a:effectLst>
                </a:rPr>
                <a:t>Finished</a:t>
              </a:r>
            </a:p>
            <a:p>
              <a:pPr algn="ctr"/>
              <a:r>
                <a:rPr lang="en-US" altLang="en-US" sz="1800">
                  <a:solidFill>
                    <a:srgbClr val="000000"/>
                  </a:solidFill>
                  <a:effectLst>
                    <a:outerShdw blurRad="38100" dist="38100" dir="2700000" algn="tl">
                      <a:srgbClr val="C0C0C0"/>
                    </a:outerShdw>
                  </a:effectLst>
                </a:rPr>
                <a:t>Goods DC</a:t>
              </a:r>
            </a:p>
          </p:txBody>
        </p:sp>
        <p:grpSp>
          <p:nvGrpSpPr>
            <p:cNvPr id="343161" name="Group 121"/>
            <p:cNvGrpSpPr>
              <a:grpSpLocks/>
            </p:cNvGrpSpPr>
            <p:nvPr/>
          </p:nvGrpSpPr>
          <p:grpSpPr bwMode="auto">
            <a:xfrm>
              <a:off x="163" y="2015"/>
              <a:ext cx="523" cy="133"/>
              <a:chOff x="163" y="2015"/>
              <a:chExt cx="523" cy="133"/>
            </a:xfrm>
          </p:grpSpPr>
          <p:grpSp>
            <p:nvGrpSpPr>
              <p:cNvPr id="343162" name="Group 122"/>
              <p:cNvGrpSpPr>
                <a:grpSpLocks/>
              </p:cNvGrpSpPr>
              <p:nvPr/>
            </p:nvGrpSpPr>
            <p:grpSpPr bwMode="auto">
              <a:xfrm>
                <a:off x="198" y="2022"/>
                <a:ext cx="459" cy="99"/>
                <a:chOff x="198" y="2022"/>
                <a:chExt cx="459" cy="99"/>
              </a:xfrm>
            </p:grpSpPr>
            <p:sp>
              <p:nvSpPr>
                <p:cNvPr id="343163" name="Freeform 123"/>
                <p:cNvSpPr>
                  <a:spLocks/>
                </p:cNvSpPr>
                <p:nvPr/>
              </p:nvSpPr>
              <p:spPr bwMode="auto">
                <a:xfrm>
                  <a:off x="198" y="2022"/>
                  <a:ext cx="459" cy="99"/>
                </a:xfrm>
                <a:custGeom>
                  <a:avLst/>
                  <a:gdLst>
                    <a:gd name="T0" fmla="*/ 0 w 459"/>
                    <a:gd name="T1" fmla="*/ 98 h 99"/>
                    <a:gd name="T2" fmla="*/ 0 w 459"/>
                    <a:gd name="T3" fmla="*/ 0 h 99"/>
                    <a:gd name="T4" fmla="*/ 458 w 459"/>
                    <a:gd name="T5" fmla="*/ 0 h 99"/>
                    <a:gd name="T6" fmla="*/ 458 w 459"/>
                    <a:gd name="T7" fmla="*/ 97 h 99"/>
                    <a:gd name="T8" fmla="*/ 0 w 459"/>
                    <a:gd name="T9" fmla="*/ 98 h 99"/>
                  </a:gdLst>
                  <a:ahLst/>
                  <a:cxnLst>
                    <a:cxn ang="0">
                      <a:pos x="T0" y="T1"/>
                    </a:cxn>
                    <a:cxn ang="0">
                      <a:pos x="T2" y="T3"/>
                    </a:cxn>
                    <a:cxn ang="0">
                      <a:pos x="T4" y="T5"/>
                    </a:cxn>
                    <a:cxn ang="0">
                      <a:pos x="T6" y="T7"/>
                    </a:cxn>
                    <a:cxn ang="0">
                      <a:pos x="T8" y="T9"/>
                    </a:cxn>
                  </a:cxnLst>
                  <a:rect l="0" t="0" r="r" b="b"/>
                  <a:pathLst>
                    <a:path w="459" h="99">
                      <a:moveTo>
                        <a:pt x="0" y="98"/>
                      </a:moveTo>
                      <a:lnTo>
                        <a:pt x="0" y="0"/>
                      </a:lnTo>
                      <a:lnTo>
                        <a:pt x="458" y="0"/>
                      </a:lnTo>
                      <a:lnTo>
                        <a:pt x="458" y="97"/>
                      </a:lnTo>
                      <a:lnTo>
                        <a:pt x="0" y="98"/>
                      </a:lnTo>
                    </a:path>
                  </a:pathLst>
                </a:custGeom>
                <a:solidFill>
                  <a:srgbClr val="3E1403"/>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3164" name="Group 124"/>
                <p:cNvGrpSpPr>
                  <a:grpSpLocks/>
                </p:cNvGrpSpPr>
                <p:nvPr/>
              </p:nvGrpSpPr>
              <p:grpSpPr bwMode="auto">
                <a:xfrm>
                  <a:off x="203" y="2024"/>
                  <a:ext cx="451" cy="97"/>
                  <a:chOff x="203" y="2024"/>
                  <a:chExt cx="451" cy="97"/>
                </a:xfrm>
              </p:grpSpPr>
              <p:sp>
                <p:nvSpPr>
                  <p:cNvPr id="343165" name="Rectangle 125"/>
                  <p:cNvSpPr>
                    <a:spLocks noChangeArrowheads="1"/>
                  </p:cNvSpPr>
                  <p:nvPr/>
                </p:nvSpPr>
                <p:spPr bwMode="auto">
                  <a:xfrm flipV="1">
                    <a:off x="638" y="2025"/>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66" name="Rectangle 126"/>
                  <p:cNvSpPr>
                    <a:spLocks noChangeArrowheads="1"/>
                  </p:cNvSpPr>
                  <p:nvPr/>
                </p:nvSpPr>
                <p:spPr bwMode="auto">
                  <a:xfrm flipV="1">
                    <a:off x="633" y="2071"/>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67" name="Rectangle 127"/>
                  <p:cNvSpPr>
                    <a:spLocks noChangeArrowheads="1"/>
                  </p:cNvSpPr>
                  <p:nvPr/>
                </p:nvSpPr>
                <p:spPr bwMode="auto">
                  <a:xfrm flipV="1">
                    <a:off x="592" y="2065"/>
                    <a:ext cx="8"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68" name="Rectangle 128"/>
                  <p:cNvSpPr>
                    <a:spLocks noChangeArrowheads="1"/>
                  </p:cNvSpPr>
                  <p:nvPr/>
                </p:nvSpPr>
                <p:spPr bwMode="auto">
                  <a:xfrm flipV="1">
                    <a:off x="640" y="2046"/>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69" name="Rectangle 129"/>
                  <p:cNvSpPr>
                    <a:spLocks noChangeArrowheads="1"/>
                  </p:cNvSpPr>
                  <p:nvPr/>
                </p:nvSpPr>
                <p:spPr bwMode="auto">
                  <a:xfrm flipV="1">
                    <a:off x="630" y="2041"/>
                    <a:ext cx="7"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70" name="Rectangle 130"/>
                  <p:cNvSpPr>
                    <a:spLocks noChangeArrowheads="1"/>
                  </p:cNvSpPr>
                  <p:nvPr/>
                </p:nvSpPr>
                <p:spPr bwMode="auto">
                  <a:xfrm flipV="1">
                    <a:off x="640" y="2094"/>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71" name="Rectangle 131"/>
                  <p:cNvSpPr>
                    <a:spLocks noChangeArrowheads="1"/>
                  </p:cNvSpPr>
                  <p:nvPr/>
                </p:nvSpPr>
                <p:spPr bwMode="auto">
                  <a:xfrm flipV="1">
                    <a:off x="627" y="2102"/>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72" name="Rectangle 132"/>
                  <p:cNvSpPr>
                    <a:spLocks noChangeArrowheads="1"/>
                  </p:cNvSpPr>
                  <p:nvPr/>
                </p:nvSpPr>
                <p:spPr bwMode="auto">
                  <a:xfrm flipV="1">
                    <a:off x="595" y="2109"/>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73" name="Rectangle 133"/>
                  <p:cNvSpPr>
                    <a:spLocks noChangeArrowheads="1"/>
                  </p:cNvSpPr>
                  <p:nvPr/>
                </p:nvSpPr>
                <p:spPr bwMode="auto">
                  <a:xfrm flipV="1">
                    <a:off x="646" y="2115"/>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74" name="Rectangle 134"/>
                  <p:cNvSpPr>
                    <a:spLocks noChangeArrowheads="1"/>
                  </p:cNvSpPr>
                  <p:nvPr/>
                </p:nvSpPr>
                <p:spPr bwMode="auto">
                  <a:xfrm flipV="1">
                    <a:off x="600" y="2089"/>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75" name="Rectangle 135"/>
                  <p:cNvSpPr>
                    <a:spLocks noChangeArrowheads="1"/>
                  </p:cNvSpPr>
                  <p:nvPr/>
                </p:nvSpPr>
                <p:spPr bwMode="auto">
                  <a:xfrm flipV="1">
                    <a:off x="643" y="2075"/>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76" name="Rectangle 136"/>
                  <p:cNvSpPr>
                    <a:spLocks noChangeArrowheads="1"/>
                  </p:cNvSpPr>
                  <p:nvPr/>
                </p:nvSpPr>
                <p:spPr bwMode="auto">
                  <a:xfrm flipV="1">
                    <a:off x="227" y="2024"/>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77" name="Rectangle 137"/>
                  <p:cNvSpPr>
                    <a:spLocks noChangeArrowheads="1"/>
                  </p:cNvSpPr>
                  <p:nvPr/>
                </p:nvSpPr>
                <p:spPr bwMode="auto">
                  <a:xfrm flipV="1">
                    <a:off x="217" y="2046"/>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78" name="Rectangle 138"/>
                  <p:cNvSpPr>
                    <a:spLocks noChangeArrowheads="1"/>
                  </p:cNvSpPr>
                  <p:nvPr/>
                </p:nvSpPr>
                <p:spPr bwMode="auto">
                  <a:xfrm flipV="1">
                    <a:off x="229" y="2059"/>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79" name="Rectangle 139"/>
                  <p:cNvSpPr>
                    <a:spLocks noChangeArrowheads="1"/>
                  </p:cNvSpPr>
                  <p:nvPr/>
                </p:nvSpPr>
                <p:spPr bwMode="auto">
                  <a:xfrm flipV="1">
                    <a:off x="209" y="2084"/>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80" name="Rectangle 140"/>
                  <p:cNvSpPr>
                    <a:spLocks noChangeArrowheads="1"/>
                  </p:cNvSpPr>
                  <p:nvPr/>
                </p:nvSpPr>
                <p:spPr bwMode="auto">
                  <a:xfrm flipV="1">
                    <a:off x="257" y="2099"/>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81" name="Rectangle 141"/>
                  <p:cNvSpPr>
                    <a:spLocks noChangeArrowheads="1"/>
                  </p:cNvSpPr>
                  <p:nvPr/>
                </p:nvSpPr>
                <p:spPr bwMode="auto">
                  <a:xfrm flipV="1">
                    <a:off x="221" y="2105"/>
                    <a:ext cx="6" cy="4"/>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82" name="Rectangle 142"/>
                  <p:cNvSpPr>
                    <a:spLocks noChangeArrowheads="1"/>
                  </p:cNvSpPr>
                  <p:nvPr/>
                </p:nvSpPr>
                <p:spPr bwMode="auto">
                  <a:xfrm flipV="1">
                    <a:off x="227" y="2093"/>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83" name="Rectangle 143"/>
                  <p:cNvSpPr>
                    <a:spLocks noChangeArrowheads="1"/>
                  </p:cNvSpPr>
                  <p:nvPr/>
                </p:nvSpPr>
                <p:spPr bwMode="auto">
                  <a:xfrm flipV="1">
                    <a:off x="241" y="2064"/>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84" name="Rectangle 144"/>
                  <p:cNvSpPr>
                    <a:spLocks noChangeArrowheads="1"/>
                  </p:cNvSpPr>
                  <p:nvPr/>
                </p:nvSpPr>
                <p:spPr bwMode="auto">
                  <a:xfrm flipV="1">
                    <a:off x="203" y="2035"/>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3185" name="Group 145"/>
              <p:cNvGrpSpPr>
                <a:grpSpLocks/>
              </p:cNvGrpSpPr>
              <p:nvPr/>
            </p:nvGrpSpPr>
            <p:grpSpPr bwMode="auto">
              <a:xfrm>
                <a:off x="163" y="2129"/>
                <a:ext cx="523" cy="19"/>
                <a:chOff x="163" y="2129"/>
                <a:chExt cx="523" cy="19"/>
              </a:xfrm>
            </p:grpSpPr>
            <p:sp>
              <p:nvSpPr>
                <p:cNvPr id="343186" name="Rectangle 146"/>
                <p:cNvSpPr>
                  <a:spLocks noChangeArrowheads="1"/>
                </p:cNvSpPr>
                <p:nvPr/>
              </p:nvSpPr>
              <p:spPr bwMode="auto">
                <a:xfrm>
                  <a:off x="163" y="2129"/>
                  <a:ext cx="523" cy="10"/>
                </a:xfrm>
                <a:prstGeom prst="rect">
                  <a:avLst/>
                </a:prstGeom>
                <a:solidFill>
                  <a:srgbClr val="47474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87" name="Rectangle 147"/>
                <p:cNvSpPr>
                  <a:spLocks noChangeArrowheads="1"/>
                </p:cNvSpPr>
                <p:nvPr/>
              </p:nvSpPr>
              <p:spPr bwMode="auto">
                <a:xfrm flipV="1">
                  <a:off x="164" y="2143"/>
                  <a:ext cx="522" cy="5"/>
                </a:xfrm>
                <a:prstGeom prst="rect">
                  <a:avLst/>
                </a:prstGeom>
                <a:solidFill>
                  <a:srgbClr val="47474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3188" name="Rectangle 148"/>
              <p:cNvSpPr>
                <a:spLocks noChangeArrowheads="1"/>
              </p:cNvSpPr>
              <p:nvPr/>
            </p:nvSpPr>
            <p:spPr bwMode="auto">
              <a:xfrm>
                <a:off x="263" y="2015"/>
                <a:ext cx="329" cy="23"/>
              </a:xfrm>
              <a:prstGeom prst="rect">
                <a:avLst/>
              </a:prstGeom>
              <a:solidFill>
                <a:srgbClr val="EAEC5E"/>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89" name="Freeform 149"/>
              <p:cNvSpPr>
                <a:spLocks/>
              </p:cNvSpPr>
              <p:nvPr/>
            </p:nvSpPr>
            <p:spPr bwMode="auto">
              <a:xfrm>
                <a:off x="213" y="2057"/>
                <a:ext cx="428" cy="63"/>
              </a:xfrm>
              <a:custGeom>
                <a:avLst/>
                <a:gdLst>
                  <a:gd name="T0" fmla="*/ 427 w 428"/>
                  <a:gd name="T1" fmla="*/ 61 h 63"/>
                  <a:gd name="T2" fmla="*/ 427 w 428"/>
                  <a:gd name="T3" fmla="*/ 0 h 63"/>
                  <a:gd name="T4" fmla="*/ 0 w 428"/>
                  <a:gd name="T5" fmla="*/ 0 h 63"/>
                  <a:gd name="T6" fmla="*/ 0 w 428"/>
                  <a:gd name="T7" fmla="*/ 62 h 63"/>
                </a:gdLst>
                <a:ahLst/>
                <a:cxnLst>
                  <a:cxn ang="0">
                    <a:pos x="T0" y="T1"/>
                  </a:cxn>
                  <a:cxn ang="0">
                    <a:pos x="T2" y="T3"/>
                  </a:cxn>
                  <a:cxn ang="0">
                    <a:pos x="T4" y="T5"/>
                  </a:cxn>
                  <a:cxn ang="0">
                    <a:pos x="T6" y="T7"/>
                  </a:cxn>
                </a:cxnLst>
                <a:rect l="0" t="0" r="r" b="b"/>
                <a:pathLst>
                  <a:path w="428" h="63">
                    <a:moveTo>
                      <a:pt x="427" y="61"/>
                    </a:moveTo>
                    <a:lnTo>
                      <a:pt x="427" y="0"/>
                    </a:lnTo>
                    <a:lnTo>
                      <a:pt x="0" y="0"/>
                    </a:lnTo>
                    <a:lnTo>
                      <a:pt x="0" y="6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3190" name="Rectangle 150"/>
              <p:cNvSpPr>
                <a:spLocks noChangeArrowheads="1"/>
              </p:cNvSpPr>
              <p:nvPr/>
            </p:nvSpPr>
            <p:spPr bwMode="auto">
              <a:xfrm>
                <a:off x="235" y="2071"/>
                <a:ext cx="36"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91" name="Rectangle 151"/>
              <p:cNvSpPr>
                <a:spLocks noChangeArrowheads="1"/>
              </p:cNvSpPr>
              <p:nvPr/>
            </p:nvSpPr>
            <p:spPr bwMode="auto">
              <a:xfrm>
                <a:off x="304" y="2071"/>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92" name="Rectangle 152"/>
              <p:cNvSpPr>
                <a:spLocks noChangeArrowheads="1"/>
              </p:cNvSpPr>
              <p:nvPr/>
            </p:nvSpPr>
            <p:spPr bwMode="auto">
              <a:xfrm>
                <a:off x="372" y="2071"/>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93" name="Rectangle 153"/>
              <p:cNvSpPr>
                <a:spLocks noChangeArrowheads="1"/>
              </p:cNvSpPr>
              <p:nvPr/>
            </p:nvSpPr>
            <p:spPr bwMode="auto">
              <a:xfrm>
                <a:off x="440" y="2071"/>
                <a:ext cx="36"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94" name="Rectangle 154"/>
              <p:cNvSpPr>
                <a:spLocks noChangeArrowheads="1"/>
              </p:cNvSpPr>
              <p:nvPr/>
            </p:nvSpPr>
            <p:spPr bwMode="auto">
              <a:xfrm>
                <a:off x="509" y="2071"/>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195" name="Rectangle 155"/>
              <p:cNvSpPr>
                <a:spLocks noChangeArrowheads="1"/>
              </p:cNvSpPr>
              <p:nvPr/>
            </p:nvSpPr>
            <p:spPr bwMode="auto">
              <a:xfrm>
                <a:off x="577" y="2071"/>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3196" name="Group 156"/>
          <p:cNvGrpSpPr>
            <a:grpSpLocks/>
          </p:cNvGrpSpPr>
          <p:nvPr/>
        </p:nvGrpSpPr>
        <p:grpSpPr bwMode="auto">
          <a:xfrm>
            <a:off x="3981450" y="1522413"/>
            <a:ext cx="1273175" cy="823912"/>
            <a:chOff x="2508" y="959"/>
            <a:chExt cx="802" cy="519"/>
          </a:xfrm>
        </p:grpSpPr>
        <p:sp>
          <p:nvSpPr>
            <p:cNvPr id="343197" name="Rectangle 157"/>
            <p:cNvSpPr>
              <a:spLocks noChangeArrowheads="1"/>
            </p:cNvSpPr>
            <p:nvPr/>
          </p:nvSpPr>
          <p:spPr bwMode="auto">
            <a:xfrm>
              <a:off x="2508" y="1076"/>
              <a:ext cx="802"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a:solidFill>
                    <a:srgbClr val="000000"/>
                  </a:solidFill>
                  <a:effectLst>
                    <a:outerShdw blurRad="38100" dist="38100" dir="2700000" algn="tl">
                      <a:srgbClr val="C0C0C0"/>
                    </a:outerShdw>
                  </a:effectLst>
                </a:rPr>
                <a:t>Local DC</a:t>
              </a:r>
            </a:p>
            <a:p>
              <a:pPr algn="ctr"/>
              <a:r>
                <a:rPr lang="en-US" altLang="en-US" sz="1800">
                  <a:solidFill>
                    <a:srgbClr val="000000"/>
                  </a:solidFill>
                  <a:effectLst>
                    <a:outerShdw blurRad="38100" dist="38100" dir="2700000" algn="tl">
                      <a:srgbClr val="C0C0C0"/>
                    </a:outerShdw>
                  </a:effectLst>
                </a:rPr>
                <a:t>Cross-Dock</a:t>
              </a:r>
            </a:p>
          </p:txBody>
        </p:sp>
        <p:grpSp>
          <p:nvGrpSpPr>
            <p:cNvPr id="343198" name="Group 158"/>
            <p:cNvGrpSpPr>
              <a:grpSpLocks/>
            </p:cNvGrpSpPr>
            <p:nvPr/>
          </p:nvGrpSpPr>
          <p:grpSpPr bwMode="auto">
            <a:xfrm>
              <a:off x="2647" y="959"/>
              <a:ext cx="523" cy="133"/>
              <a:chOff x="2647" y="959"/>
              <a:chExt cx="523" cy="133"/>
            </a:xfrm>
          </p:grpSpPr>
          <p:grpSp>
            <p:nvGrpSpPr>
              <p:cNvPr id="343199" name="Group 159"/>
              <p:cNvGrpSpPr>
                <a:grpSpLocks/>
              </p:cNvGrpSpPr>
              <p:nvPr/>
            </p:nvGrpSpPr>
            <p:grpSpPr bwMode="auto">
              <a:xfrm>
                <a:off x="2682" y="966"/>
                <a:ext cx="459" cy="99"/>
                <a:chOff x="2682" y="966"/>
                <a:chExt cx="459" cy="99"/>
              </a:xfrm>
            </p:grpSpPr>
            <p:sp>
              <p:nvSpPr>
                <p:cNvPr id="343200" name="Freeform 160"/>
                <p:cNvSpPr>
                  <a:spLocks/>
                </p:cNvSpPr>
                <p:nvPr/>
              </p:nvSpPr>
              <p:spPr bwMode="auto">
                <a:xfrm>
                  <a:off x="2682" y="966"/>
                  <a:ext cx="459" cy="99"/>
                </a:xfrm>
                <a:custGeom>
                  <a:avLst/>
                  <a:gdLst>
                    <a:gd name="T0" fmla="*/ 0 w 459"/>
                    <a:gd name="T1" fmla="*/ 98 h 99"/>
                    <a:gd name="T2" fmla="*/ 0 w 459"/>
                    <a:gd name="T3" fmla="*/ 0 h 99"/>
                    <a:gd name="T4" fmla="*/ 458 w 459"/>
                    <a:gd name="T5" fmla="*/ 0 h 99"/>
                    <a:gd name="T6" fmla="*/ 458 w 459"/>
                    <a:gd name="T7" fmla="*/ 97 h 99"/>
                    <a:gd name="T8" fmla="*/ 0 w 459"/>
                    <a:gd name="T9" fmla="*/ 98 h 99"/>
                  </a:gdLst>
                  <a:ahLst/>
                  <a:cxnLst>
                    <a:cxn ang="0">
                      <a:pos x="T0" y="T1"/>
                    </a:cxn>
                    <a:cxn ang="0">
                      <a:pos x="T2" y="T3"/>
                    </a:cxn>
                    <a:cxn ang="0">
                      <a:pos x="T4" y="T5"/>
                    </a:cxn>
                    <a:cxn ang="0">
                      <a:pos x="T6" y="T7"/>
                    </a:cxn>
                    <a:cxn ang="0">
                      <a:pos x="T8" y="T9"/>
                    </a:cxn>
                  </a:cxnLst>
                  <a:rect l="0" t="0" r="r" b="b"/>
                  <a:pathLst>
                    <a:path w="459" h="99">
                      <a:moveTo>
                        <a:pt x="0" y="98"/>
                      </a:moveTo>
                      <a:lnTo>
                        <a:pt x="0" y="0"/>
                      </a:lnTo>
                      <a:lnTo>
                        <a:pt x="458" y="0"/>
                      </a:lnTo>
                      <a:lnTo>
                        <a:pt x="458" y="97"/>
                      </a:lnTo>
                      <a:lnTo>
                        <a:pt x="0" y="98"/>
                      </a:lnTo>
                    </a:path>
                  </a:pathLst>
                </a:custGeom>
                <a:solidFill>
                  <a:srgbClr val="3E1403"/>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3201" name="Group 161"/>
                <p:cNvGrpSpPr>
                  <a:grpSpLocks/>
                </p:cNvGrpSpPr>
                <p:nvPr/>
              </p:nvGrpSpPr>
              <p:grpSpPr bwMode="auto">
                <a:xfrm>
                  <a:off x="2687" y="968"/>
                  <a:ext cx="451" cy="97"/>
                  <a:chOff x="2687" y="968"/>
                  <a:chExt cx="451" cy="97"/>
                </a:xfrm>
              </p:grpSpPr>
              <p:sp>
                <p:nvSpPr>
                  <p:cNvPr id="343202" name="Rectangle 162"/>
                  <p:cNvSpPr>
                    <a:spLocks noChangeArrowheads="1"/>
                  </p:cNvSpPr>
                  <p:nvPr/>
                </p:nvSpPr>
                <p:spPr bwMode="auto">
                  <a:xfrm flipV="1">
                    <a:off x="3122" y="969"/>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03" name="Rectangle 163"/>
                  <p:cNvSpPr>
                    <a:spLocks noChangeArrowheads="1"/>
                  </p:cNvSpPr>
                  <p:nvPr/>
                </p:nvSpPr>
                <p:spPr bwMode="auto">
                  <a:xfrm flipV="1">
                    <a:off x="3117" y="1015"/>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04" name="Rectangle 164"/>
                  <p:cNvSpPr>
                    <a:spLocks noChangeArrowheads="1"/>
                  </p:cNvSpPr>
                  <p:nvPr/>
                </p:nvSpPr>
                <p:spPr bwMode="auto">
                  <a:xfrm flipV="1">
                    <a:off x="3076" y="1009"/>
                    <a:ext cx="8"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05" name="Rectangle 165"/>
                  <p:cNvSpPr>
                    <a:spLocks noChangeArrowheads="1"/>
                  </p:cNvSpPr>
                  <p:nvPr/>
                </p:nvSpPr>
                <p:spPr bwMode="auto">
                  <a:xfrm flipV="1">
                    <a:off x="3124" y="990"/>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06" name="Rectangle 166"/>
                  <p:cNvSpPr>
                    <a:spLocks noChangeArrowheads="1"/>
                  </p:cNvSpPr>
                  <p:nvPr/>
                </p:nvSpPr>
                <p:spPr bwMode="auto">
                  <a:xfrm flipV="1">
                    <a:off x="3114" y="985"/>
                    <a:ext cx="7"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07" name="Rectangle 167"/>
                  <p:cNvSpPr>
                    <a:spLocks noChangeArrowheads="1"/>
                  </p:cNvSpPr>
                  <p:nvPr/>
                </p:nvSpPr>
                <p:spPr bwMode="auto">
                  <a:xfrm flipV="1">
                    <a:off x="3124" y="1038"/>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08" name="Rectangle 168"/>
                  <p:cNvSpPr>
                    <a:spLocks noChangeArrowheads="1"/>
                  </p:cNvSpPr>
                  <p:nvPr/>
                </p:nvSpPr>
                <p:spPr bwMode="auto">
                  <a:xfrm flipV="1">
                    <a:off x="3111" y="1046"/>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09" name="Rectangle 169"/>
                  <p:cNvSpPr>
                    <a:spLocks noChangeArrowheads="1"/>
                  </p:cNvSpPr>
                  <p:nvPr/>
                </p:nvSpPr>
                <p:spPr bwMode="auto">
                  <a:xfrm flipV="1">
                    <a:off x="3079" y="1053"/>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10" name="Rectangle 170"/>
                  <p:cNvSpPr>
                    <a:spLocks noChangeArrowheads="1"/>
                  </p:cNvSpPr>
                  <p:nvPr/>
                </p:nvSpPr>
                <p:spPr bwMode="auto">
                  <a:xfrm flipV="1">
                    <a:off x="3130" y="1059"/>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11" name="Rectangle 171"/>
                  <p:cNvSpPr>
                    <a:spLocks noChangeArrowheads="1"/>
                  </p:cNvSpPr>
                  <p:nvPr/>
                </p:nvSpPr>
                <p:spPr bwMode="auto">
                  <a:xfrm flipV="1">
                    <a:off x="3084" y="1033"/>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12" name="Rectangle 172"/>
                  <p:cNvSpPr>
                    <a:spLocks noChangeArrowheads="1"/>
                  </p:cNvSpPr>
                  <p:nvPr/>
                </p:nvSpPr>
                <p:spPr bwMode="auto">
                  <a:xfrm flipV="1">
                    <a:off x="3127" y="1019"/>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13" name="Rectangle 173"/>
                  <p:cNvSpPr>
                    <a:spLocks noChangeArrowheads="1"/>
                  </p:cNvSpPr>
                  <p:nvPr/>
                </p:nvSpPr>
                <p:spPr bwMode="auto">
                  <a:xfrm flipV="1">
                    <a:off x="2711" y="968"/>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14" name="Rectangle 174"/>
                  <p:cNvSpPr>
                    <a:spLocks noChangeArrowheads="1"/>
                  </p:cNvSpPr>
                  <p:nvPr/>
                </p:nvSpPr>
                <p:spPr bwMode="auto">
                  <a:xfrm flipV="1">
                    <a:off x="2701" y="990"/>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15" name="Rectangle 175"/>
                  <p:cNvSpPr>
                    <a:spLocks noChangeArrowheads="1"/>
                  </p:cNvSpPr>
                  <p:nvPr/>
                </p:nvSpPr>
                <p:spPr bwMode="auto">
                  <a:xfrm flipV="1">
                    <a:off x="2713" y="1003"/>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16" name="Rectangle 176"/>
                  <p:cNvSpPr>
                    <a:spLocks noChangeArrowheads="1"/>
                  </p:cNvSpPr>
                  <p:nvPr/>
                </p:nvSpPr>
                <p:spPr bwMode="auto">
                  <a:xfrm flipV="1">
                    <a:off x="2693" y="1028"/>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17" name="Rectangle 177"/>
                  <p:cNvSpPr>
                    <a:spLocks noChangeArrowheads="1"/>
                  </p:cNvSpPr>
                  <p:nvPr/>
                </p:nvSpPr>
                <p:spPr bwMode="auto">
                  <a:xfrm flipV="1">
                    <a:off x="2741" y="1043"/>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18" name="Rectangle 178"/>
                  <p:cNvSpPr>
                    <a:spLocks noChangeArrowheads="1"/>
                  </p:cNvSpPr>
                  <p:nvPr/>
                </p:nvSpPr>
                <p:spPr bwMode="auto">
                  <a:xfrm flipV="1">
                    <a:off x="2705" y="1049"/>
                    <a:ext cx="6" cy="4"/>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19" name="Rectangle 179"/>
                  <p:cNvSpPr>
                    <a:spLocks noChangeArrowheads="1"/>
                  </p:cNvSpPr>
                  <p:nvPr/>
                </p:nvSpPr>
                <p:spPr bwMode="auto">
                  <a:xfrm flipV="1">
                    <a:off x="2711" y="1037"/>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20" name="Rectangle 180"/>
                  <p:cNvSpPr>
                    <a:spLocks noChangeArrowheads="1"/>
                  </p:cNvSpPr>
                  <p:nvPr/>
                </p:nvSpPr>
                <p:spPr bwMode="auto">
                  <a:xfrm flipV="1">
                    <a:off x="2725" y="1008"/>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21" name="Rectangle 181"/>
                  <p:cNvSpPr>
                    <a:spLocks noChangeArrowheads="1"/>
                  </p:cNvSpPr>
                  <p:nvPr/>
                </p:nvSpPr>
                <p:spPr bwMode="auto">
                  <a:xfrm flipV="1">
                    <a:off x="2687" y="979"/>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3222" name="Group 182"/>
              <p:cNvGrpSpPr>
                <a:grpSpLocks/>
              </p:cNvGrpSpPr>
              <p:nvPr/>
            </p:nvGrpSpPr>
            <p:grpSpPr bwMode="auto">
              <a:xfrm>
                <a:off x="2647" y="1073"/>
                <a:ext cx="523" cy="19"/>
                <a:chOff x="2647" y="1073"/>
                <a:chExt cx="523" cy="19"/>
              </a:xfrm>
            </p:grpSpPr>
            <p:sp>
              <p:nvSpPr>
                <p:cNvPr id="343223" name="Rectangle 183"/>
                <p:cNvSpPr>
                  <a:spLocks noChangeArrowheads="1"/>
                </p:cNvSpPr>
                <p:nvPr/>
              </p:nvSpPr>
              <p:spPr bwMode="auto">
                <a:xfrm>
                  <a:off x="2647" y="1073"/>
                  <a:ext cx="523" cy="10"/>
                </a:xfrm>
                <a:prstGeom prst="rect">
                  <a:avLst/>
                </a:prstGeom>
                <a:solidFill>
                  <a:srgbClr val="47474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24" name="Rectangle 184"/>
                <p:cNvSpPr>
                  <a:spLocks noChangeArrowheads="1"/>
                </p:cNvSpPr>
                <p:nvPr/>
              </p:nvSpPr>
              <p:spPr bwMode="auto">
                <a:xfrm flipV="1">
                  <a:off x="2648" y="1087"/>
                  <a:ext cx="522" cy="5"/>
                </a:xfrm>
                <a:prstGeom prst="rect">
                  <a:avLst/>
                </a:prstGeom>
                <a:solidFill>
                  <a:srgbClr val="47474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3225" name="Rectangle 185"/>
              <p:cNvSpPr>
                <a:spLocks noChangeArrowheads="1"/>
              </p:cNvSpPr>
              <p:nvPr/>
            </p:nvSpPr>
            <p:spPr bwMode="auto">
              <a:xfrm>
                <a:off x="2747" y="959"/>
                <a:ext cx="329" cy="23"/>
              </a:xfrm>
              <a:prstGeom prst="rect">
                <a:avLst/>
              </a:prstGeom>
              <a:solidFill>
                <a:srgbClr val="EAEC5E"/>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26" name="Freeform 186"/>
              <p:cNvSpPr>
                <a:spLocks/>
              </p:cNvSpPr>
              <p:nvPr/>
            </p:nvSpPr>
            <p:spPr bwMode="auto">
              <a:xfrm>
                <a:off x="2697" y="1001"/>
                <a:ext cx="428" cy="63"/>
              </a:xfrm>
              <a:custGeom>
                <a:avLst/>
                <a:gdLst>
                  <a:gd name="T0" fmla="*/ 427 w 428"/>
                  <a:gd name="T1" fmla="*/ 61 h 63"/>
                  <a:gd name="T2" fmla="*/ 427 w 428"/>
                  <a:gd name="T3" fmla="*/ 0 h 63"/>
                  <a:gd name="T4" fmla="*/ 0 w 428"/>
                  <a:gd name="T5" fmla="*/ 0 h 63"/>
                  <a:gd name="T6" fmla="*/ 0 w 428"/>
                  <a:gd name="T7" fmla="*/ 62 h 63"/>
                </a:gdLst>
                <a:ahLst/>
                <a:cxnLst>
                  <a:cxn ang="0">
                    <a:pos x="T0" y="T1"/>
                  </a:cxn>
                  <a:cxn ang="0">
                    <a:pos x="T2" y="T3"/>
                  </a:cxn>
                  <a:cxn ang="0">
                    <a:pos x="T4" y="T5"/>
                  </a:cxn>
                  <a:cxn ang="0">
                    <a:pos x="T6" y="T7"/>
                  </a:cxn>
                </a:cxnLst>
                <a:rect l="0" t="0" r="r" b="b"/>
                <a:pathLst>
                  <a:path w="428" h="63">
                    <a:moveTo>
                      <a:pt x="427" y="61"/>
                    </a:moveTo>
                    <a:lnTo>
                      <a:pt x="427" y="0"/>
                    </a:lnTo>
                    <a:lnTo>
                      <a:pt x="0" y="0"/>
                    </a:lnTo>
                    <a:lnTo>
                      <a:pt x="0" y="6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3227" name="Rectangle 187"/>
              <p:cNvSpPr>
                <a:spLocks noChangeArrowheads="1"/>
              </p:cNvSpPr>
              <p:nvPr/>
            </p:nvSpPr>
            <p:spPr bwMode="auto">
              <a:xfrm>
                <a:off x="2719" y="1015"/>
                <a:ext cx="36"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28" name="Rectangle 188"/>
              <p:cNvSpPr>
                <a:spLocks noChangeArrowheads="1"/>
              </p:cNvSpPr>
              <p:nvPr/>
            </p:nvSpPr>
            <p:spPr bwMode="auto">
              <a:xfrm>
                <a:off x="2788" y="1015"/>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29" name="Rectangle 189"/>
              <p:cNvSpPr>
                <a:spLocks noChangeArrowheads="1"/>
              </p:cNvSpPr>
              <p:nvPr/>
            </p:nvSpPr>
            <p:spPr bwMode="auto">
              <a:xfrm>
                <a:off x="2856" y="1015"/>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30" name="Rectangle 190"/>
              <p:cNvSpPr>
                <a:spLocks noChangeArrowheads="1"/>
              </p:cNvSpPr>
              <p:nvPr/>
            </p:nvSpPr>
            <p:spPr bwMode="auto">
              <a:xfrm>
                <a:off x="2924" y="1015"/>
                <a:ext cx="36"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31" name="Rectangle 191"/>
              <p:cNvSpPr>
                <a:spLocks noChangeArrowheads="1"/>
              </p:cNvSpPr>
              <p:nvPr/>
            </p:nvSpPr>
            <p:spPr bwMode="auto">
              <a:xfrm>
                <a:off x="2993" y="1015"/>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32" name="Rectangle 192"/>
              <p:cNvSpPr>
                <a:spLocks noChangeArrowheads="1"/>
              </p:cNvSpPr>
              <p:nvPr/>
            </p:nvSpPr>
            <p:spPr bwMode="auto">
              <a:xfrm>
                <a:off x="3061" y="1015"/>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3233" name="Group 193"/>
          <p:cNvGrpSpPr>
            <a:grpSpLocks/>
          </p:cNvGrpSpPr>
          <p:nvPr/>
        </p:nvGrpSpPr>
        <p:grpSpPr bwMode="auto">
          <a:xfrm>
            <a:off x="3981450" y="2741613"/>
            <a:ext cx="1273175" cy="823912"/>
            <a:chOff x="2508" y="1727"/>
            <a:chExt cx="802" cy="519"/>
          </a:xfrm>
        </p:grpSpPr>
        <p:sp>
          <p:nvSpPr>
            <p:cNvPr id="343234" name="Rectangle 194"/>
            <p:cNvSpPr>
              <a:spLocks noChangeArrowheads="1"/>
            </p:cNvSpPr>
            <p:nvPr/>
          </p:nvSpPr>
          <p:spPr bwMode="auto">
            <a:xfrm>
              <a:off x="2508" y="1844"/>
              <a:ext cx="802"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a:solidFill>
                    <a:srgbClr val="000000"/>
                  </a:solidFill>
                  <a:effectLst>
                    <a:outerShdw blurRad="38100" dist="38100" dir="2700000" algn="tl">
                      <a:srgbClr val="C0C0C0"/>
                    </a:outerShdw>
                  </a:effectLst>
                </a:rPr>
                <a:t>Local DC </a:t>
              </a:r>
            </a:p>
            <a:p>
              <a:pPr algn="ctr"/>
              <a:r>
                <a:rPr lang="en-US" altLang="en-US" sz="1800">
                  <a:solidFill>
                    <a:srgbClr val="000000"/>
                  </a:solidFill>
                  <a:effectLst>
                    <a:outerShdw blurRad="38100" dist="38100" dir="2700000" algn="tl">
                      <a:srgbClr val="C0C0C0"/>
                    </a:outerShdw>
                  </a:effectLst>
                </a:rPr>
                <a:t>Cross-Dock</a:t>
              </a:r>
            </a:p>
          </p:txBody>
        </p:sp>
        <p:grpSp>
          <p:nvGrpSpPr>
            <p:cNvPr id="343235" name="Group 195"/>
            <p:cNvGrpSpPr>
              <a:grpSpLocks/>
            </p:cNvGrpSpPr>
            <p:nvPr/>
          </p:nvGrpSpPr>
          <p:grpSpPr bwMode="auto">
            <a:xfrm>
              <a:off x="2647" y="1727"/>
              <a:ext cx="523" cy="133"/>
              <a:chOff x="2647" y="1727"/>
              <a:chExt cx="523" cy="133"/>
            </a:xfrm>
          </p:grpSpPr>
          <p:grpSp>
            <p:nvGrpSpPr>
              <p:cNvPr id="343236" name="Group 196"/>
              <p:cNvGrpSpPr>
                <a:grpSpLocks/>
              </p:cNvGrpSpPr>
              <p:nvPr/>
            </p:nvGrpSpPr>
            <p:grpSpPr bwMode="auto">
              <a:xfrm>
                <a:off x="2682" y="1734"/>
                <a:ext cx="459" cy="99"/>
                <a:chOff x="2682" y="1734"/>
                <a:chExt cx="459" cy="99"/>
              </a:xfrm>
            </p:grpSpPr>
            <p:sp>
              <p:nvSpPr>
                <p:cNvPr id="343237" name="Freeform 197"/>
                <p:cNvSpPr>
                  <a:spLocks/>
                </p:cNvSpPr>
                <p:nvPr/>
              </p:nvSpPr>
              <p:spPr bwMode="auto">
                <a:xfrm>
                  <a:off x="2682" y="1734"/>
                  <a:ext cx="459" cy="99"/>
                </a:xfrm>
                <a:custGeom>
                  <a:avLst/>
                  <a:gdLst>
                    <a:gd name="T0" fmla="*/ 0 w 459"/>
                    <a:gd name="T1" fmla="*/ 98 h 99"/>
                    <a:gd name="T2" fmla="*/ 0 w 459"/>
                    <a:gd name="T3" fmla="*/ 0 h 99"/>
                    <a:gd name="T4" fmla="*/ 458 w 459"/>
                    <a:gd name="T5" fmla="*/ 0 h 99"/>
                    <a:gd name="T6" fmla="*/ 458 w 459"/>
                    <a:gd name="T7" fmla="*/ 97 h 99"/>
                    <a:gd name="T8" fmla="*/ 0 w 459"/>
                    <a:gd name="T9" fmla="*/ 98 h 99"/>
                  </a:gdLst>
                  <a:ahLst/>
                  <a:cxnLst>
                    <a:cxn ang="0">
                      <a:pos x="T0" y="T1"/>
                    </a:cxn>
                    <a:cxn ang="0">
                      <a:pos x="T2" y="T3"/>
                    </a:cxn>
                    <a:cxn ang="0">
                      <a:pos x="T4" y="T5"/>
                    </a:cxn>
                    <a:cxn ang="0">
                      <a:pos x="T6" y="T7"/>
                    </a:cxn>
                    <a:cxn ang="0">
                      <a:pos x="T8" y="T9"/>
                    </a:cxn>
                  </a:cxnLst>
                  <a:rect l="0" t="0" r="r" b="b"/>
                  <a:pathLst>
                    <a:path w="459" h="99">
                      <a:moveTo>
                        <a:pt x="0" y="98"/>
                      </a:moveTo>
                      <a:lnTo>
                        <a:pt x="0" y="0"/>
                      </a:lnTo>
                      <a:lnTo>
                        <a:pt x="458" y="0"/>
                      </a:lnTo>
                      <a:lnTo>
                        <a:pt x="458" y="97"/>
                      </a:lnTo>
                      <a:lnTo>
                        <a:pt x="0" y="98"/>
                      </a:lnTo>
                    </a:path>
                  </a:pathLst>
                </a:custGeom>
                <a:solidFill>
                  <a:srgbClr val="3E1403"/>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3238" name="Group 198"/>
                <p:cNvGrpSpPr>
                  <a:grpSpLocks/>
                </p:cNvGrpSpPr>
                <p:nvPr/>
              </p:nvGrpSpPr>
              <p:grpSpPr bwMode="auto">
                <a:xfrm>
                  <a:off x="2687" y="1736"/>
                  <a:ext cx="451" cy="97"/>
                  <a:chOff x="2687" y="1736"/>
                  <a:chExt cx="451" cy="97"/>
                </a:xfrm>
              </p:grpSpPr>
              <p:sp>
                <p:nvSpPr>
                  <p:cNvPr id="343239" name="Rectangle 199"/>
                  <p:cNvSpPr>
                    <a:spLocks noChangeArrowheads="1"/>
                  </p:cNvSpPr>
                  <p:nvPr/>
                </p:nvSpPr>
                <p:spPr bwMode="auto">
                  <a:xfrm flipV="1">
                    <a:off x="3122" y="1737"/>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40" name="Rectangle 200"/>
                  <p:cNvSpPr>
                    <a:spLocks noChangeArrowheads="1"/>
                  </p:cNvSpPr>
                  <p:nvPr/>
                </p:nvSpPr>
                <p:spPr bwMode="auto">
                  <a:xfrm flipV="1">
                    <a:off x="3117" y="1783"/>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41" name="Rectangle 201"/>
                  <p:cNvSpPr>
                    <a:spLocks noChangeArrowheads="1"/>
                  </p:cNvSpPr>
                  <p:nvPr/>
                </p:nvSpPr>
                <p:spPr bwMode="auto">
                  <a:xfrm flipV="1">
                    <a:off x="3076" y="1777"/>
                    <a:ext cx="8"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42" name="Rectangle 202"/>
                  <p:cNvSpPr>
                    <a:spLocks noChangeArrowheads="1"/>
                  </p:cNvSpPr>
                  <p:nvPr/>
                </p:nvSpPr>
                <p:spPr bwMode="auto">
                  <a:xfrm flipV="1">
                    <a:off x="3124" y="1758"/>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43" name="Rectangle 203"/>
                  <p:cNvSpPr>
                    <a:spLocks noChangeArrowheads="1"/>
                  </p:cNvSpPr>
                  <p:nvPr/>
                </p:nvSpPr>
                <p:spPr bwMode="auto">
                  <a:xfrm flipV="1">
                    <a:off x="3114" y="1753"/>
                    <a:ext cx="7"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44" name="Rectangle 204"/>
                  <p:cNvSpPr>
                    <a:spLocks noChangeArrowheads="1"/>
                  </p:cNvSpPr>
                  <p:nvPr/>
                </p:nvSpPr>
                <p:spPr bwMode="auto">
                  <a:xfrm flipV="1">
                    <a:off x="3124" y="1806"/>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45" name="Rectangle 205"/>
                  <p:cNvSpPr>
                    <a:spLocks noChangeArrowheads="1"/>
                  </p:cNvSpPr>
                  <p:nvPr/>
                </p:nvSpPr>
                <p:spPr bwMode="auto">
                  <a:xfrm flipV="1">
                    <a:off x="3111" y="1814"/>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46" name="Rectangle 206"/>
                  <p:cNvSpPr>
                    <a:spLocks noChangeArrowheads="1"/>
                  </p:cNvSpPr>
                  <p:nvPr/>
                </p:nvSpPr>
                <p:spPr bwMode="auto">
                  <a:xfrm flipV="1">
                    <a:off x="3079" y="1821"/>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47" name="Rectangle 207"/>
                  <p:cNvSpPr>
                    <a:spLocks noChangeArrowheads="1"/>
                  </p:cNvSpPr>
                  <p:nvPr/>
                </p:nvSpPr>
                <p:spPr bwMode="auto">
                  <a:xfrm flipV="1">
                    <a:off x="3130" y="1827"/>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48" name="Rectangle 208"/>
                  <p:cNvSpPr>
                    <a:spLocks noChangeArrowheads="1"/>
                  </p:cNvSpPr>
                  <p:nvPr/>
                </p:nvSpPr>
                <p:spPr bwMode="auto">
                  <a:xfrm flipV="1">
                    <a:off x="3084" y="1801"/>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49" name="Rectangle 209"/>
                  <p:cNvSpPr>
                    <a:spLocks noChangeArrowheads="1"/>
                  </p:cNvSpPr>
                  <p:nvPr/>
                </p:nvSpPr>
                <p:spPr bwMode="auto">
                  <a:xfrm flipV="1">
                    <a:off x="3127" y="1787"/>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50" name="Rectangle 210"/>
                  <p:cNvSpPr>
                    <a:spLocks noChangeArrowheads="1"/>
                  </p:cNvSpPr>
                  <p:nvPr/>
                </p:nvSpPr>
                <p:spPr bwMode="auto">
                  <a:xfrm flipV="1">
                    <a:off x="2711" y="1736"/>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51" name="Rectangle 211"/>
                  <p:cNvSpPr>
                    <a:spLocks noChangeArrowheads="1"/>
                  </p:cNvSpPr>
                  <p:nvPr/>
                </p:nvSpPr>
                <p:spPr bwMode="auto">
                  <a:xfrm flipV="1">
                    <a:off x="2701" y="1758"/>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52" name="Rectangle 212"/>
                  <p:cNvSpPr>
                    <a:spLocks noChangeArrowheads="1"/>
                  </p:cNvSpPr>
                  <p:nvPr/>
                </p:nvSpPr>
                <p:spPr bwMode="auto">
                  <a:xfrm flipV="1">
                    <a:off x="2713" y="1771"/>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53" name="Rectangle 213"/>
                  <p:cNvSpPr>
                    <a:spLocks noChangeArrowheads="1"/>
                  </p:cNvSpPr>
                  <p:nvPr/>
                </p:nvSpPr>
                <p:spPr bwMode="auto">
                  <a:xfrm flipV="1">
                    <a:off x="2693" y="1796"/>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54" name="Rectangle 214"/>
                  <p:cNvSpPr>
                    <a:spLocks noChangeArrowheads="1"/>
                  </p:cNvSpPr>
                  <p:nvPr/>
                </p:nvSpPr>
                <p:spPr bwMode="auto">
                  <a:xfrm flipV="1">
                    <a:off x="2741" y="1811"/>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55" name="Rectangle 215"/>
                  <p:cNvSpPr>
                    <a:spLocks noChangeArrowheads="1"/>
                  </p:cNvSpPr>
                  <p:nvPr/>
                </p:nvSpPr>
                <p:spPr bwMode="auto">
                  <a:xfrm flipV="1">
                    <a:off x="2705" y="1817"/>
                    <a:ext cx="6" cy="4"/>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56" name="Rectangle 216"/>
                  <p:cNvSpPr>
                    <a:spLocks noChangeArrowheads="1"/>
                  </p:cNvSpPr>
                  <p:nvPr/>
                </p:nvSpPr>
                <p:spPr bwMode="auto">
                  <a:xfrm flipV="1">
                    <a:off x="2711" y="1805"/>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57" name="Rectangle 217"/>
                  <p:cNvSpPr>
                    <a:spLocks noChangeArrowheads="1"/>
                  </p:cNvSpPr>
                  <p:nvPr/>
                </p:nvSpPr>
                <p:spPr bwMode="auto">
                  <a:xfrm flipV="1">
                    <a:off x="2725" y="1776"/>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58" name="Rectangle 218"/>
                  <p:cNvSpPr>
                    <a:spLocks noChangeArrowheads="1"/>
                  </p:cNvSpPr>
                  <p:nvPr/>
                </p:nvSpPr>
                <p:spPr bwMode="auto">
                  <a:xfrm flipV="1">
                    <a:off x="2687" y="1747"/>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3259" name="Group 219"/>
              <p:cNvGrpSpPr>
                <a:grpSpLocks/>
              </p:cNvGrpSpPr>
              <p:nvPr/>
            </p:nvGrpSpPr>
            <p:grpSpPr bwMode="auto">
              <a:xfrm>
                <a:off x="2647" y="1841"/>
                <a:ext cx="523" cy="19"/>
                <a:chOff x="2647" y="1841"/>
                <a:chExt cx="523" cy="19"/>
              </a:xfrm>
            </p:grpSpPr>
            <p:sp>
              <p:nvSpPr>
                <p:cNvPr id="343260" name="Rectangle 220"/>
                <p:cNvSpPr>
                  <a:spLocks noChangeArrowheads="1"/>
                </p:cNvSpPr>
                <p:nvPr/>
              </p:nvSpPr>
              <p:spPr bwMode="auto">
                <a:xfrm>
                  <a:off x="2647" y="1841"/>
                  <a:ext cx="523" cy="10"/>
                </a:xfrm>
                <a:prstGeom prst="rect">
                  <a:avLst/>
                </a:prstGeom>
                <a:solidFill>
                  <a:srgbClr val="47474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61" name="Rectangle 221"/>
                <p:cNvSpPr>
                  <a:spLocks noChangeArrowheads="1"/>
                </p:cNvSpPr>
                <p:nvPr/>
              </p:nvSpPr>
              <p:spPr bwMode="auto">
                <a:xfrm flipV="1">
                  <a:off x="2648" y="1855"/>
                  <a:ext cx="522" cy="5"/>
                </a:xfrm>
                <a:prstGeom prst="rect">
                  <a:avLst/>
                </a:prstGeom>
                <a:solidFill>
                  <a:srgbClr val="47474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3262" name="Rectangle 222"/>
              <p:cNvSpPr>
                <a:spLocks noChangeArrowheads="1"/>
              </p:cNvSpPr>
              <p:nvPr/>
            </p:nvSpPr>
            <p:spPr bwMode="auto">
              <a:xfrm>
                <a:off x="2747" y="1727"/>
                <a:ext cx="329" cy="23"/>
              </a:xfrm>
              <a:prstGeom prst="rect">
                <a:avLst/>
              </a:prstGeom>
              <a:solidFill>
                <a:srgbClr val="EAEC5E"/>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63" name="Freeform 223"/>
              <p:cNvSpPr>
                <a:spLocks/>
              </p:cNvSpPr>
              <p:nvPr/>
            </p:nvSpPr>
            <p:spPr bwMode="auto">
              <a:xfrm>
                <a:off x="2697" y="1769"/>
                <a:ext cx="428" cy="63"/>
              </a:xfrm>
              <a:custGeom>
                <a:avLst/>
                <a:gdLst>
                  <a:gd name="T0" fmla="*/ 427 w 428"/>
                  <a:gd name="T1" fmla="*/ 61 h 63"/>
                  <a:gd name="T2" fmla="*/ 427 w 428"/>
                  <a:gd name="T3" fmla="*/ 0 h 63"/>
                  <a:gd name="T4" fmla="*/ 0 w 428"/>
                  <a:gd name="T5" fmla="*/ 0 h 63"/>
                  <a:gd name="T6" fmla="*/ 0 w 428"/>
                  <a:gd name="T7" fmla="*/ 62 h 63"/>
                </a:gdLst>
                <a:ahLst/>
                <a:cxnLst>
                  <a:cxn ang="0">
                    <a:pos x="T0" y="T1"/>
                  </a:cxn>
                  <a:cxn ang="0">
                    <a:pos x="T2" y="T3"/>
                  </a:cxn>
                  <a:cxn ang="0">
                    <a:pos x="T4" y="T5"/>
                  </a:cxn>
                  <a:cxn ang="0">
                    <a:pos x="T6" y="T7"/>
                  </a:cxn>
                </a:cxnLst>
                <a:rect l="0" t="0" r="r" b="b"/>
                <a:pathLst>
                  <a:path w="428" h="63">
                    <a:moveTo>
                      <a:pt x="427" y="61"/>
                    </a:moveTo>
                    <a:lnTo>
                      <a:pt x="427" y="0"/>
                    </a:lnTo>
                    <a:lnTo>
                      <a:pt x="0" y="0"/>
                    </a:lnTo>
                    <a:lnTo>
                      <a:pt x="0" y="6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3264" name="Rectangle 224"/>
              <p:cNvSpPr>
                <a:spLocks noChangeArrowheads="1"/>
              </p:cNvSpPr>
              <p:nvPr/>
            </p:nvSpPr>
            <p:spPr bwMode="auto">
              <a:xfrm>
                <a:off x="2719" y="1783"/>
                <a:ext cx="36"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65" name="Rectangle 225"/>
              <p:cNvSpPr>
                <a:spLocks noChangeArrowheads="1"/>
              </p:cNvSpPr>
              <p:nvPr/>
            </p:nvSpPr>
            <p:spPr bwMode="auto">
              <a:xfrm>
                <a:off x="2788" y="1783"/>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66" name="Rectangle 226"/>
              <p:cNvSpPr>
                <a:spLocks noChangeArrowheads="1"/>
              </p:cNvSpPr>
              <p:nvPr/>
            </p:nvSpPr>
            <p:spPr bwMode="auto">
              <a:xfrm>
                <a:off x="2856" y="1783"/>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67" name="Rectangle 227"/>
              <p:cNvSpPr>
                <a:spLocks noChangeArrowheads="1"/>
              </p:cNvSpPr>
              <p:nvPr/>
            </p:nvSpPr>
            <p:spPr bwMode="auto">
              <a:xfrm>
                <a:off x="2924" y="1783"/>
                <a:ext cx="36"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68" name="Rectangle 228"/>
              <p:cNvSpPr>
                <a:spLocks noChangeArrowheads="1"/>
              </p:cNvSpPr>
              <p:nvPr/>
            </p:nvSpPr>
            <p:spPr bwMode="auto">
              <a:xfrm>
                <a:off x="2993" y="1783"/>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69" name="Rectangle 229"/>
              <p:cNvSpPr>
                <a:spLocks noChangeArrowheads="1"/>
              </p:cNvSpPr>
              <p:nvPr/>
            </p:nvSpPr>
            <p:spPr bwMode="auto">
              <a:xfrm>
                <a:off x="3061" y="1783"/>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3270" name="Group 230"/>
          <p:cNvGrpSpPr>
            <a:grpSpLocks/>
          </p:cNvGrpSpPr>
          <p:nvPr/>
        </p:nvGrpSpPr>
        <p:grpSpPr bwMode="auto">
          <a:xfrm>
            <a:off x="3981450" y="3960813"/>
            <a:ext cx="1273175" cy="823912"/>
            <a:chOff x="2508" y="2495"/>
            <a:chExt cx="802" cy="519"/>
          </a:xfrm>
        </p:grpSpPr>
        <p:sp>
          <p:nvSpPr>
            <p:cNvPr id="343271" name="Rectangle 231"/>
            <p:cNvSpPr>
              <a:spLocks noChangeArrowheads="1"/>
            </p:cNvSpPr>
            <p:nvPr/>
          </p:nvSpPr>
          <p:spPr bwMode="auto">
            <a:xfrm>
              <a:off x="2508" y="2612"/>
              <a:ext cx="802"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a:solidFill>
                    <a:srgbClr val="000000"/>
                  </a:solidFill>
                  <a:effectLst>
                    <a:outerShdw blurRad="38100" dist="38100" dir="2700000" algn="tl">
                      <a:srgbClr val="C0C0C0"/>
                    </a:outerShdw>
                  </a:effectLst>
                </a:rPr>
                <a:t>Local DC</a:t>
              </a:r>
            </a:p>
            <a:p>
              <a:pPr algn="ctr"/>
              <a:r>
                <a:rPr lang="en-US" altLang="en-US" sz="1800">
                  <a:solidFill>
                    <a:srgbClr val="000000"/>
                  </a:solidFill>
                  <a:effectLst>
                    <a:outerShdw blurRad="38100" dist="38100" dir="2700000" algn="tl">
                      <a:srgbClr val="C0C0C0"/>
                    </a:outerShdw>
                  </a:effectLst>
                </a:rPr>
                <a:t>Cross-Dock</a:t>
              </a:r>
            </a:p>
          </p:txBody>
        </p:sp>
        <p:grpSp>
          <p:nvGrpSpPr>
            <p:cNvPr id="343272" name="Group 232"/>
            <p:cNvGrpSpPr>
              <a:grpSpLocks/>
            </p:cNvGrpSpPr>
            <p:nvPr/>
          </p:nvGrpSpPr>
          <p:grpSpPr bwMode="auto">
            <a:xfrm>
              <a:off x="2647" y="2495"/>
              <a:ext cx="523" cy="133"/>
              <a:chOff x="2647" y="2495"/>
              <a:chExt cx="523" cy="133"/>
            </a:xfrm>
          </p:grpSpPr>
          <p:grpSp>
            <p:nvGrpSpPr>
              <p:cNvPr id="343273" name="Group 233"/>
              <p:cNvGrpSpPr>
                <a:grpSpLocks/>
              </p:cNvGrpSpPr>
              <p:nvPr/>
            </p:nvGrpSpPr>
            <p:grpSpPr bwMode="auto">
              <a:xfrm>
                <a:off x="2682" y="2502"/>
                <a:ext cx="459" cy="99"/>
                <a:chOff x="2682" y="2502"/>
                <a:chExt cx="459" cy="99"/>
              </a:xfrm>
            </p:grpSpPr>
            <p:sp>
              <p:nvSpPr>
                <p:cNvPr id="343274" name="Freeform 234"/>
                <p:cNvSpPr>
                  <a:spLocks/>
                </p:cNvSpPr>
                <p:nvPr/>
              </p:nvSpPr>
              <p:spPr bwMode="auto">
                <a:xfrm>
                  <a:off x="2682" y="2502"/>
                  <a:ext cx="459" cy="99"/>
                </a:xfrm>
                <a:custGeom>
                  <a:avLst/>
                  <a:gdLst>
                    <a:gd name="T0" fmla="*/ 0 w 459"/>
                    <a:gd name="T1" fmla="*/ 98 h 99"/>
                    <a:gd name="T2" fmla="*/ 0 w 459"/>
                    <a:gd name="T3" fmla="*/ 0 h 99"/>
                    <a:gd name="T4" fmla="*/ 458 w 459"/>
                    <a:gd name="T5" fmla="*/ 0 h 99"/>
                    <a:gd name="T6" fmla="*/ 458 w 459"/>
                    <a:gd name="T7" fmla="*/ 97 h 99"/>
                    <a:gd name="T8" fmla="*/ 0 w 459"/>
                    <a:gd name="T9" fmla="*/ 98 h 99"/>
                  </a:gdLst>
                  <a:ahLst/>
                  <a:cxnLst>
                    <a:cxn ang="0">
                      <a:pos x="T0" y="T1"/>
                    </a:cxn>
                    <a:cxn ang="0">
                      <a:pos x="T2" y="T3"/>
                    </a:cxn>
                    <a:cxn ang="0">
                      <a:pos x="T4" y="T5"/>
                    </a:cxn>
                    <a:cxn ang="0">
                      <a:pos x="T6" y="T7"/>
                    </a:cxn>
                    <a:cxn ang="0">
                      <a:pos x="T8" y="T9"/>
                    </a:cxn>
                  </a:cxnLst>
                  <a:rect l="0" t="0" r="r" b="b"/>
                  <a:pathLst>
                    <a:path w="459" h="99">
                      <a:moveTo>
                        <a:pt x="0" y="98"/>
                      </a:moveTo>
                      <a:lnTo>
                        <a:pt x="0" y="0"/>
                      </a:lnTo>
                      <a:lnTo>
                        <a:pt x="458" y="0"/>
                      </a:lnTo>
                      <a:lnTo>
                        <a:pt x="458" y="97"/>
                      </a:lnTo>
                      <a:lnTo>
                        <a:pt x="0" y="98"/>
                      </a:lnTo>
                    </a:path>
                  </a:pathLst>
                </a:custGeom>
                <a:solidFill>
                  <a:srgbClr val="3E1403"/>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3275" name="Group 235"/>
                <p:cNvGrpSpPr>
                  <a:grpSpLocks/>
                </p:cNvGrpSpPr>
                <p:nvPr/>
              </p:nvGrpSpPr>
              <p:grpSpPr bwMode="auto">
                <a:xfrm>
                  <a:off x="2687" y="2504"/>
                  <a:ext cx="451" cy="97"/>
                  <a:chOff x="2687" y="2504"/>
                  <a:chExt cx="451" cy="97"/>
                </a:xfrm>
              </p:grpSpPr>
              <p:sp>
                <p:nvSpPr>
                  <p:cNvPr id="343276" name="Rectangle 236"/>
                  <p:cNvSpPr>
                    <a:spLocks noChangeArrowheads="1"/>
                  </p:cNvSpPr>
                  <p:nvPr/>
                </p:nvSpPr>
                <p:spPr bwMode="auto">
                  <a:xfrm flipV="1">
                    <a:off x="3122" y="2505"/>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77" name="Rectangle 237"/>
                  <p:cNvSpPr>
                    <a:spLocks noChangeArrowheads="1"/>
                  </p:cNvSpPr>
                  <p:nvPr/>
                </p:nvSpPr>
                <p:spPr bwMode="auto">
                  <a:xfrm flipV="1">
                    <a:off x="3117" y="2551"/>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78" name="Rectangle 238"/>
                  <p:cNvSpPr>
                    <a:spLocks noChangeArrowheads="1"/>
                  </p:cNvSpPr>
                  <p:nvPr/>
                </p:nvSpPr>
                <p:spPr bwMode="auto">
                  <a:xfrm flipV="1">
                    <a:off x="3076" y="2545"/>
                    <a:ext cx="8"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79" name="Rectangle 239"/>
                  <p:cNvSpPr>
                    <a:spLocks noChangeArrowheads="1"/>
                  </p:cNvSpPr>
                  <p:nvPr/>
                </p:nvSpPr>
                <p:spPr bwMode="auto">
                  <a:xfrm flipV="1">
                    <a:off x="3124" y="2526"/>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80" name="Rectangle 240"/>
                  <p:cNvSpPr>
                    <a:spLocks noChangeArrowheads="1"/>
                  </p:cNvSpPr>
                  <p:nvPr/>
                </p:nvSpPr>
                <p:spPr bwMode="auto">
                  <a:xfrm flipV="1">
                    <a:off x="3114" y="2521"/>
                    <a:ext cx="7"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81" name="Rectangle 241"/>
                  <p:cNvSpPr>
                    <a:spLocks noChangeArrowheads="1"/>
                  </p:cNvSpPr>
                  <p:nvPr/>
                </p:nvSpPr>
                <p:spPr bwMode="auto">
                  <a:xfrm flipV="1">
                    <a:off x="3124" y="2574"/>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82" name="Rectangle 242"/>
                  <p:cNvSpPr>
                    <a:spLocks noChangeArrowheads="1"/>
                  </p:cNvSpPr>
                  <p:nvPr/>
                </p:nvSpPr>
                <p:spPr bwMode="auto">
                  <a:xfrm flipV="1">
                    <a:off x="3111" y="2582"/>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83" name="Rectangle 243"/>
                  <p:cNvSpPr>
                    <a:spLocks noChangeArrowheads="1"/>
                  </p:cNvSpPr>
                  <p:nvPr/>
                </p:nvSpPr>
                <p:spPr bwMode="auto">
                  <a:xfrm flipV="1">
                    <a:off x="3079" y="2589"/>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84" name="Rectangle 244"/>
                  <p:cNvSpPr>
                    <a:spLocks noChangeArrowheads="1"/>
                  </p:cNvSpPr>
                  <p:nvPr/>
                </p:nvSpPr>
                <p:spPr bwMode="auto">
                  <a:xfrm flipV="1">
                    <a:off x="3130" y="2595"/>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85" name="Rectangle 245"/>
                  <p:cNvSpPr>
                    <a:spLocks noChangeArrowheads="1"/>
                  </p:cNvSpPr>
                  <p:nvPr/>
                </p:nvSpPr>
                <p:spPr bwMode="auto">
                  <a:xfrm flipV="1">
                    <a:off x="3084" y="2569"/>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86" name="Rectangle 246"/>
                  <p:cNvSpPr>
                    <a:spLocks noChangeArrowheads="1"/>
                  </p:cNvSpPr>
                  <p:nvPr/>
                </p:nvSpPr>
                <p:spPr bwMode="auto">
                  <a:xfrm flipV="1">
                    <a:off x="3127" y="2555"/>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87" name="Rectangle 247"/>
                  <p:cNvSpPr>
                    <a:spLocks noChangeArrowheads="1"/>
                  </p:cNvSpPr>
                  <p:nvPr/>
                </p:nvSpPr>
                <p:spPr bwMode="auto">
                  <a:xfrm flipV="1">
                    <a:off x="2711" y="2504"/>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88" name="Rectangle 248"/>
                  <p:cNvSpPr>
                    <a:spLocks noChangeArrowheads="1"/>
                  </p:cNvSpPr>
                  <p:nvPr/>
                </p:nvSpPr>
                <p:spPr bwMode="auto">
                  <a:xfrm flipV="1">
                    <a:off x="2701" y="2526"/>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89" name="Rectangle 249"/>
                  <p:cNvSpPr>
                    <a:spLocks noChangeArrowheads="1"/>
                  </p:cNvSpPr>
                  <p:nvPr/>
                </p:nvSpPr>
                <p:spPr bwMode="auto">
                  <a:xfrm flipV="1">
                    <a:off x="2713" y="2539"/>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90" name="Rectangle 250"/>
                  <p:cNvSpPr>
                    <a:spLocks noChangeArrowheads="1"/>
                  </p:cNvSpPr>
                  <p:nvPr/>
                </p:nvSpPr>
                <p:spPr bwMode="auto">
                  <a:xfrm flipV="1">
                    <a:off x="2693" y="2564"/>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91" name="Rectangle 251"/>
                  <p:cNvSpPr>
                    <a:spLocks noChangeArrowheads="1"/>
                  </p:cNvSpPr>
                  <p:nvPr/>
                </p:nvSpPr>
                <p:spPr bwMode="auto">
                  <a:xfrm flipV="1">
                    <a:off x="2741" y="2579"/>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92" name="Rectangle 252"/>
                  <p:cNvSpPr>
                    <a:spLocks noChangeArrowheads="1"/>
                  </p:cNvSpPr>
                  <p:nvPr/>
                </p:nvSpPr>
                <p:spPr bwMode="auto">
                  <a:xfrm flipV="1">
                    <a:off x="2705" y="2585"/>
                    <a:ext cx="6" cy="4"/>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93" name="Rectangle 253"/>
                  <p:cNvSpPr>
                    <a:spLocks noChangeArrowheads="1"/>
                  </p:cNvSpPr>
                  <p:nvPr/>
                </p:nvSpPr>
                <p:spPr bwMode="auto">
                  <a:xfrm flipV="1">
                    <a:off x="2711" y="2573"/>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94" name="Rectangle 254"/>
                  <p:cNvSpPr>
                    <a:spLocks noChangeArrowheads="1"/>
                  </p:cNvSpPr>
                  <p:nvPr/>
                </p:nvSpPr>
                <p:spPr bwMode="auto">
                  <a:xfrm flipV="1">
                    <a:off x="2725" y="2544"/>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95" name="Rectangle 255"/>
                  <p:cNvSpPr>
                    <a:spLocks noChangeArrowheads="1"/>
                  </p:cNvSpPr>
                  <p:nvPr/>
                </p:nvSpPr>
                <p:spPr bwMode="auto">
                  <a:xfrm flipV="1">
                    <a:off x="2687" y="2515"/>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3296" name="Group 256"/>
              <p:cNvGrpSpPr>
                <a:grpSpLocks/>
              </p:cNvGrpSpPr>
              <p:nvPr/>
            </p:nvGrpSpPr>
            <p:grpSpPr bwMode="auto">
              <a:xfrm>
                <a:off x="2647" y="2609"/>
                <a:ext cx="523" cy="19"/>
                <a:chOff x="2647" y="2609"/>
                <a:chExt cx="523" cy="19"/>
              </a:xfrm>
            </p:grpSpPr>
            <p:sp>
              <p:nvSpPr>
                <p:cNvPr id="343297" name="Rectangle 257"/>
                <p:cNvSpPr>
                  <a:spLocks noChangeArrowheads="1"/>
                </p:cNvSpPr>
                <p:nvPr/>
              </p:nvSpPr>
              <p:spPr bwMode="auto">
                <a:xfrm>
                  <a:off x="2647" y="2609"/>
                  <a:ext cx="523" cy="10"/>
                </a:xfrm>
                <a:prstGeom prst="rect">
                  <a:avLst/>
                </a:prstGeom>
                <a:solidFill>
                  <a:srgbClr val="47474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298" name="Rectangle 258"/>
                <p:cNvSpPr>
                  <a:spLocks noChangeArrowheads="1"/>
                </p:cNvSpPr>
                <p:nvPr/>
              </p:nvSpPr>
              <p:spPr bwMode="auto">
                <a:xfrm flipV="1">
                  <a:off x="2648" y="2623"/>
                  <a:ext cx="522" cy="5"/>
                </a:xfrm>
                <a:prstGeom prst="rect">
                  <a:avLst/>
                </a:prstGeom>
                <a:solidFill>
                  <a:srgbClr val="47474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3299" name="Rectangle 259"/>
              <p:cNvSpPr>
                <a:spLocks noChangeArrowheads="1"/>
              </p:cNvSpPr>
              <p:nvPr/>
            </p:nvSpPr>
            <p:spPr bwMode="auto">
              <a:xfrm>
                <a:off x="2747" y="2495"/>
                <a:ext cx="329" cy="23"/>
              </a:xfrm>
              <a:prstGeom prst="rect">
                <a:avLst/>
              </a:prstGeom>
              <a:solidFill>
                <a:srgbClr val="EAEC5E"/>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00" name="Freeform 260"/>
              <p:cNvSpPr>
                <a:spLocks/>
              </p:cNvSpPr>
              <p:nvPr/>
            </p:nvSpPr>
            <p:spPr bwMode="auto">
              <a:xfrm>
                <a:off x="2697" y="2537"/>
                <a:ext cx="428" cy="63"/>
              </a:xfrm>
              <a:custGeom>
                <a:avLst/>
                <a:gdLst>
                  <a:gd name="T0" fmla="*/ 427 w 428"/>
                  <a:gd name="T1" fmla="*/ 61 h 63"/>
                  <a:gd name="T2" fmla="*/ 427 w 428"/>
                  <a:gd name="T3" fmla="*/ 0 h 63"/>
                  <a:gd name="T4" fmla="*/ 0 w 428"/>
                  <a:gd name="T5" fmla="*/ 0 h 63"/>
                  <a:gd name="T6" fmla="*/ 0 w 428"/>
                  <a:gd name="T7" fmla="*/ 62 h 63"/>
                </a:gdLst>
                <a:ahLst/>
                <a:cxnLst>
                  <a:cxn ang="0">
                    <a:pos x="T0" y="T1"/>
                  </a:cxn>
                  <a:cxn ang="0">
                    <a:pos x="T2" y="T3"/>
                  </a:cxn>
                  <a:cxn ang="0">
                    <a:pos x="T4" y="T5"/>
                  </a:cxn>
                  <a:cxn ang="0">
                    <a:pos x="T6" y="T7"/>
                  </a:cxn>
                </a:cxnLst>
                <a:rect l="0" t="0" r="r" b="b"/>
                <a:pathLst>
                  <a:path w="428" h="63">
                    <a:moveTo>
                      <a:pt x="427" y="61"/>
                    </a:moveTo>
                    <a:lnTo>
                      <a:pt x="427" y="0"/>
                    </a:lnTo>
                    <a:lnTo>
                      <a:pt x="0" y="0"/>
                    </a:lnTo>
                    <a:lnTo>
                      <a:pt x="0" y="6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3301" name="Rectangle 261"/>
              <p:cNvSpPr>
                <a:spLocks noChangeArrowheads="1"/>
              </p:cNvSpPr>
              <p:nvPr/>
            </p:nvSpPr>
            <p:spPr bwMode="auto">
              <a:xfrm>
                <a:off x="2719" y="2551"/>
                <a:ext cx="36"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02" name="Rectangle 262"/>
              <p:cNvSpPr>
                <a:spLocks noChangeArrowheads="1"/>
              </p:cNvSpPr>
              <p:nvPr/>
            </p:nvSpPr>
            <p:spPr bwMode="auto">
              <a:xfrm>
                <a:off x="2788" y="2551"/>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03" name="Rectangle 263"/>
              <p:cNvSpPr>
                <a:spLocks noChangeArrowheads="1"/>
              </p:cNvSpPr>
              <p:nvPr/>
            </p:nvSpPr>
            <p:spPr bwMode="auto">
              <a:xfrm>
                <a:off x="2856" y="2551"/>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04" name="Rectangle 264"/>
              <p:cNvSpPr>
                <a:spLocks noChangeArrowheads="1"/>
              </p:cNvSpPr>
              <p:nvPr/>
            </p:nvSpPr>
            <p:spPr bwMode="auto">
              <a:xfrm>
                <a:off x="2924" y="2551"/>
                <a:ext cx="36"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05" name="Rectangle 265"/>
              <p:cNvSpPr>
                <a:spLocks noChangeArrowheads="1"/>
              </p:cNvSpPr>
              <p:nvPr/>
            </p:nvSpPr>
            <p:spPr bwMode="auto">
              <a:xfrm>
                <a:off x="2993" y="2551"/>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06" name="Rectangle 266"/>
              <p:cNvSpPr>
                <a:spLocks noChangeArrowheads="1"/>
              </p:cNvSpPr>
              <p:nvPr/>
            </p:nvSpPr>
            <p:spPr bwMode="auto">
              <a:xfrm>
                <a:off x="3061" y="2551"/>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3307" name="Group 267"/>
          <p:cNvGrpSpPr>
            <a:grpSpLocks/>
          </p:cNvGrpSpPr>
          <p:nvPr/>
        </p:nvGrpSpPr>
        <p:grpSpPr bwMode="auto">
          <a:xfrm>
            <a:off x="6088063" y="3360738"/>
            <a:ext cx="1241425" cy="817562"/>
            <a:chOff x="3835" y="2117"/>
            <a:chExt cx="782" cy="515"/>
          </a:xfrm>
        </p:grpSpPr>
        <p:sp>
          <p:nvSpPr>
            <p:cNvPr id="343308" name="Rectangle 268"/>
            <p:cNvSpPr>
              <a:spLocks noChangeArrowheads="1"/>
            </p:cNvSpPr>
            <p:nvPr/>
          </p:nvSpPr>
          <p:spPr bwMode="auto">
            <a:xfrm>
              <a:off x="3835" y="2230"/>
              <a:ext cx="782"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a:solidFill>
                    <a:srgbClr val="000000"/>
                  </a:solidFill>
                  <a:effectLst>
                    <a:outerShdw blurRad="38100" dist="38100" dir="2700000" algn="tl">
                      <a:srgbClr val="C0C0C0"/>
                    </a:outerShdw>
                  </a:effectLst>
                </a:rPr>
                <a:t>Customer 2</a:t>
              </a:r>
            </a:p>
            <a:p>
              <a:pPr algn="ctr"/>
              <a:r>
                <a:rPr lang="en-US" altLang="en-US" sz="1800">
                  <a:solidFill>
                    <a:srgbClr val="000000"/>
                  </a:solidFill>
                  <a:effectLst>
                    <a:outerShdw blurRad="38100" dist="38100" dir="2700000" algn="tl">
                      <a:srgbClr val="C0C0C0"/>
                    </a:outerShdw>
                  </a:effectLst>
                </a:rPr>
                <a:t>DC</a:t>
              </a:r>
            </a:p>
          </p:txBody>
        </p:sp>
        <p:grpSp>
          <p:nvGrpSpPr>
            <p:cNvPr id="343309" name="Group 269"/>
            <p:cNvGrpSpPr>
              <a:grpSpLocks/>
            </p:cNvGrpSpPr>
            <p:nvPr/>
          </p:nvGrpSpPr>
          <p:grpSpPr bwMode="auto">
            <a:xfrm>
              <a:off x="3954" y="2117"/>
              <a:ext cx="523" cy="133"/>
              <a:chOff x="3954" y="2117"/>
              <a:chExt cx="523" cy="133"/>
            </a:xfrm>
          </p:grpSpPr>
          <p:grpSp>
            <p:nvGrpSpPr>
              <p:cNvPr id="343310" name="Group 270"/>
              <p:cNvGrpSpPr>
                <a:grpSpLocks/>
              </p:cNvGrpSpPr>
              <p:nvPr/>
            </p:nvGrpSpPr>
            <p:grpSpPr bwMode="auto">
              <a:xfrm>
                <a:off x="3989" y="2124"/>
                <a:ext cx="459" cy="99"/>
                <a:chOff x="3989" y="2124"/>
                <a:chExt cx="459" cy="99"/>
              </a:xfrm>
            </p:grpSpPr>
            <p:sp>
              <p:nvSpPr>
                <p:cNvPr id="343311" name="Freeform 271"/>
                <p:cNvSpPr>
                  <a:spLocks/>
                </p:cNvSpPr>
                <p:nvPr/>
              </p:nvSpPr>
              <p:spPr bwMode="auto">
                <a:xfrm>
                  <a:off x="3989" y="2124"/>
                  <a:ext cx="459" cy="99"/>
                </a:xfrm>
                <a:custGeom>
                  <a:avLst/>
                  <a:gdLst>
                    <a:gd name="T0" fmla="*/ 0 w 459"/>
                    <a:gd name="T1" fmla="*/ 98 h 99"/>
                    <a:gd name="T2" fmla="*/ 0 w 459"/>
                    <a:gd name="T3" fmla="*/ 0 h 99"/>
                    <a:gd name="T4" fmla="*/ 458 w 459"/>
                    <a:gd name="T5" fmla="*/ 0 h 99"/>
                    <a:gd name="T6" fmla="*/ 458 w 459"/>
                    <a:gd name="T7" fmla="*/ 97 h 99"/>
                    <a:gd name="T8" fmla="*/ 0 w 459"/>
                    <a:gd name="T9" fmla="*/ 98 h 99"/>
                  </a:gdLst>
                  <a:ahLst/>
                  <a:cxnLst>
                    <a:cxn ang="0">
                      <a:pos x="T0" y="T1"/>
                    </a:cxn>
                    <a:cxn ang="0">
                      <a:pos x="T2" y="T3"/>
                    </a:cxn>
                    <a:cxn ang="0">
                      <a:pos x="T4" y="T5"/>
                    </a:cxn>
                    <a:cxn ang="0">
                      <a:pos x="T6" y="T7"/>
                    </a:cxn>
                    <a:cxn ang="0">
                      <a:pos x="T8" y="T9"/>
                    </a:cxn>
                  </a:cxnLst>
                  <a:rect l="0" t="0" r="r" b="b"/>
                  <a:pathLst>
                    <a:path w="459" h="99">
                      <a:moveTo>
                        <a:pt x="0" y="98"/>
                      </a:moveTo>
                      <a:lnTo>
                        <a:pt x="0" y="0"/>
                      </a:lnTo>
                      <a:lnTo>
                        <a:pt x="458" y="0"/>
                      </a:lnTo>
                      <a:lnTo>
                        <a:pt x="458" y="97"/>
                      </a:lnTo>
                      <a:lnTo>
                        <a:pt x="0" y="98"/>
                      </a:lnTo>
                    </a:path>
                  </a:pathLst>
                </a:custGeom>
                <a:solidFill>
                  <a:srgbClr val="3E1403"/>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3312" name="Group 272"/>
                <p:cNvGrpSpPr>
                  <a:grpSpLocks/>
                </p:cNvGrpSpPr>
                <p:nvPr/>
              </p:nvGrpSpPr>
              <p:grpSpPr bwMode="auto">
                <a:xfrm>
                  <a:off x="3994" y="2126"/>
                  <a:ext cx="451" cy="97"/>
                  <a:chOff x="3994" y="2126"/>
                  <a:chExt cx="451" cy="97"/>
                </a:xfrm>
              </p:grpSpPr>
              <p:sp>
                <p:nvSpPr>
                  <p:cNvPr id="343313" name="Rectangle 273"/>
                  <p:cNvSpPr>
                    <a:spLocks noChangeArrowheads="1"/>
                  </p:cNvSpPr>
                  <p:nvPr/>
                </p:nvSpPr>
                <p:spPr bwMode="auto">
                  <a:xfrm flipV="1">
                    <a:off x="4429" y="2127"/>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14" name="Rectangle 274"/>
                  <p:cNvSpPr>
                    <a:spLocks noChangeArrowheads="1"/>
                  </p:cNvSpPr>
                  <p:nvPr/>
                </p:nvSpPr>
                <p:spPr bwMode="auto">
                  <a:xfrm flipV="1">
                    <a:off x="4424" y="2173"/>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15" name="Rectangle 275"/>
                  <p:cNvSpPr>
                    <a:spLocks noChangeArrowheads="1"/>
                  </p:cNvSpPr>
                  <p:nvPr/>
                </p:nvSpPr>
                <p:spPr bwMode="auto">
                  <a:xfrm flipV="1">
                    <a:off x="4383" y="2167"/>
                    <a:ext cx="8"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16" name="Rectangle 276"/>
                  <p:cNvSpPr>
                    <a:spLocks noChangeArrowheads="1"/>
                  </p:cNvSpPr>
                  <p:nvPr/>
                </p:nvSpPr>
                <p:spPr bwMode="auto">
                  <a:xfrm flipV="1">
                    <a:off x="4431" y="2148"/>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17" name="Rectangle 277"/>
                  <p:cNvSpPr>
                    <a:spLocks noChangeArrowheads="1"/>
                  </p:cNvSpPr>
                  <p:nvPr/>
                </p:nvSpPr>
                <p:spPr bwMode="auto">
                  <a:xfrm flipV="1">
                    <a:off x="4421" y="2143"/>
                    <a:ext cx="7"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18" name="Rectangle 278"/>
                  <p:cNvSpPr>
                    <a:spLocks noChangeArrowheads="1"/>
                  </p:cNvSpPr>
                  <p:nvPr/>
                </p:nvSpPr>
                <p:spPr bwMode="auto">
                  <a:xfrm flipV="1">
                    <a:off x="4431" y="2196"/>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19" name="Rectangle 279"/>
                  <p:cNvSpPr>
                    <a:spLocks noChangeArrowheads="1"/>
                  </p:cNvSpPr>
                  <p:nvPr/>
                </p:nvSpPr>
                <p:spPr bwMode="auto">
                  <a:xfrm flipV="1">
                    <a:off x="4418" y="2204"/>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20" name="Rectangle 280"/>
                  <p:cNvSpPr>
                    <a:spLocks noChangeArrowheads="1"/>
                  </p:cNvSpPr>
                  <p:nvPr/>
                </p:nvSpPr>
                <p:spPr bwMode="auto">
                  <a:xfrm flipV="1">
                    <a:off x="4386" y="2211"/>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21" name="Rectangle 281"/>
                  <p:cNvSpPr>
                    <a:spLocks noChangeArrowheads="1"/>
                  </p:cNvSpPr>
                  <p:nvPr/>
                </p:nvSpPr>
                <p:spPr bwMode="auto">
                  <a:xfrm flipV="1">
                    <a:off x="4437" y="2217"/>
                    <a:ext cx="8"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22" name="Rectangle 282"/>
                  <p:cNvSpPr>
                    <a:spLocks noChangeArrowheads="1"/>
                  </p:cNvSpPr>
                  <p:nvPr/>
                </p:nvSpPr>
                <p:spPr bwMode="auto">
                  <a:xfrm flipV="1">
                    <a:off x="4391" y="2191"/>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23" name="Rectangle 283"/>
                  <p:cNvSpPr>
                    <a:spLocks noChangeArrowheads="1"/>
                  </p:cNvSpPr>
                  <p:nvPr/>
                </p:nvSpPr>
                <p:spPr bwMode="auto">
                  <a:xfrm flipV="1">
                    <a:off x="4434" y="2177"/>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24" name="Rectangle 284"/>
                  <p:cNvSpPr>
                    <a:spLocks noChangeArrowheads="1"/>
                  </p:cNvSpPr>
                  <p:nvPr/>
                </p:nvSpPr>
                <p:spPr bwMode="auto">
                  <a:xfrm flipV="1">
                    <a:off x="4018" y="2126"/>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25" name="Rectangle 285"/>
                  <p:cNvSpPr>
                    <a:spLocks noChangeArrowheads="1"/>
                  </p:cNvSpPr>
                  <p:nvPr/>
                </p:nvSpPr>
                <p:spPr bwMode="auto">
                  <a:xfrm flipV="1">
                    <a:off x="4008" y="2148"/>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26" name="Rectangle 286"/>
                  <p:cNvSpPr>
                    <a:spLocks noChangeArrowheads="1"/>
                  </p:cNvSpPr>
                  <p:nvPr/>
                </p:nvSpPr>
                <p:spPr bwMode="auto">
                  <a:xfrm flipV="1">
                    <a:off x="4020" y="2161"/>
                    <a:ext cx="6"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27" name="Rectangle 287"/>
                  <p:cNvSpPr>
                    <a:spLocks noChangeArrowheads="1"/>
                  </p:cNvSpPr>
                  <p:nvPr/>
                </p:nvSpPr>
                <p:spPr bwMode="auto">
                  <a:xfrm flipV="1">
                    <a:off x="4000" y="2186"/>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28" name="Rectangle 288"/>
                  <p:cNvSpPr>
                    <a:spLocks noChangeArrowheads="1"/>
                  </p:cNvSpPr>
                  <p:nvPr/>
                </p:nvSpPr>
                <p:spPr bwMode="auto">
                  <a:xfrm flipV="1">
                    <a:off x="4048" y="2201"/>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29" name="Rectangle 289"/>
                  <p:cNvSpPr>
                    <a:spLocks noChangeArrowheads="1"/>
                  </p:cNvSpPr>
                  <p:nvPr/>
                </p:nvSpPr>
                <p:spPr bwMode="auto">
                  <a:xfrm flipV="1">
                    <a:off x="4012" y="2207"/>
                    <a:ext cx="6" cy="4"/>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30" name="Rectangle 290"/>
                  <p:cNvSpPr>
                    <a:spLocks noChangeArrowheads="1"/>
                  </p:cNvSpPr>
                  <p:nvPr/>
                </p:nvSpPr>
                <p:spPr bwMode="auto">
                  <a:xfrm flipV="1">
                    <a:off x="4018" y="2195"/>
                    <a:ext cx="7" cy="6"/>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31" name="Rectangle 291"/>
                  <p:cNvSpPr>
                    <a:spLocks noChangeArrowheads="1"/>
                  </p:cNvSpPr>
                  <p:nvPr/>
                </p:nvSpPr>
                <p:spPr bwMode="auto">
                  <a:xfrm flipV="1">
                    <a:off x="4032" y="2166"/>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32" name="Rectangle 292"/>
                  <p:cNvSpPr>
                    <a:spLocks noChangeArrowheads="1"/>
                  </p:cNvSpPr>
                  <p:nvPr/>
                </p:nvSpPr>
                <p:spPr bwMode="auto">
                  <a:xfrm flipV="1">
                    <a:off x="3994" y="2137"/>
                    <a:ext cx="6" cy="5"/>
                  </a:xfrm>
                  <a:prstGeom prst="rect">
                    <a:avLst/>
                  </a:prstGeom>
                  <a:solidFill>
                    <a:srgbClr val="3E140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3333" name="Group 293"/>
              <p:cNvGrpSpPr>
                <a:grpSpLocks/>
              </p:cNvGrpSpPr>
              <p:nvPr/>
            </p:nvGrpSpPr>
            <p:grpSpPr bwMode="auto">
              <a:xfrm>
                <a:off x="3954" y="2231"/>
                <a:ext cx="523" cy="19"/>
                <a:chOff x="3954" y="2231"/>
                <a:chExt cx="523" cy="19"/>
              </a:xfrm>
            </p:grpSpPr>
            <p:sp>
              <p:nvSpPr>
                <p:cNvPr id="343334" name="Rectangle 294"/>
                <p:cNvSpPr>
                  <a:spLocks noChangeArrowheads="1"/>
                </p:cNvSpPr>
                <p:nvPr/>
              </p:nvSpPr>
              <p:spPr bwMode="auto">
                <a:xfrm>
                  <a:off x="3954" y="2231"/>
                  <a:ext cx="523" cy="10"/>
                </a:xfrm>
                <a:prstGeom prst="rect">
                  <a:avLst/>
                </a:prstGeom>
                <a:solidFill>
                  <a:srgbClr val="47474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35" name="Rectangle 295"/>
                <p:cNvSpPr>
                  <a:spLocks noChangeArrowheads="1"/>
                </p:cNvSpPr>
                <p:nvPr/>
              </p:nvSpPr>
              <p:spPr bwMode="auto">
                <a:xfrm flipV="1">
                  <a:off x="3955" y="2245"/>
                  <a:ext cx="522" cy="5"/>
                </a:xfrm>
                <a:prstGeom prst="rect">
                  <a:avLst/>
                </a:prstGeom>
                <a:solidFill>
                  <a:srgbClr val="47474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3336" name="Rectangle 296"/>
              <p:cNvSpPr>
                <a:spLocks noChangeArrowheads="1"/>
              </p:cNvSpPr>
              <p:nvPr/>
            </p:nvSpPr>
            <p:spPr bwMode="auto">
              <a:xfrm>
                <a:off x="4054" y="2117"/>
                <a:ext cx="329" cy="23"/>
              </a:xfrm>
              <a:prstGeom prst="rect">
                <a:avLst/>
              </a:prstGeom>
              <a:solidFill>
                <a:srgbClr val="EAEC5E"/>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37" name="Freeform 297"/>
              <p:cNvSpPr>
                <a:spLocks/>
              </p:cNvSpPr>
              <p:nvPr/>
            </p:nvSpPr>
            <p:spPr bwMode="auto">
              <a:xfrm>
                <a:off x="4004" y="2159"/>
                <a:ext cx="428" cy="63"/>
              </a:xfrm>
              <a:custGeom>
                <a:avLst/>
                <a:gdLst>
                  <a:gd name="T0" fmla="*/ 427 w 428"/>
                  <a:gd name="T1" fmla="*/ 61 h 63"/>
                  <a:gd name="T2" fmla="*/ 427 w 428"/>
                  <a:gd name="T3" fmla="*/ 0 h 63"/>
                  <a:gd name="T4" fmla="*/ 0 w 428"/>
                  <a:gd name="T5" fmla="*/ 0 h 63"/>
                  <a:gd name="T6" fmla="*/ 0 w 428"/>
                  <a:gd name="T7" fmla="*/ 62 h 63"/>
                </a:gdLst>
                <a:ahLst/>
                <a:cxnLst>
                  <a:cxn ang="0">
                    <a:pos x="T0" y="T1"/>
                  </a:cxn>
                  <a:cxn ang="0">
                    <a:pos x="T2" y="T3"/>
                  </a:cxn>
                  <a:cxn ang="0">
                    <a:pos x="T4" y="T5"/>
                  </a:cxn>
                  <a:cxn ang="0">
                    <a:pos x="T6" y="T7"/>
                  </a:cxn>
                </a:cxnLst>
                <a:rect l="0" t="0" r="r" b="b"/>
                <a:pathLst>
                  <a:path w="428" h="63">
                    <a:moveTo>
                      <a:pt x="427" y="61"/>
                    </a:moveTo>
                    <a:lnTo>
                      <a:pt x="427" y="0"/>
                    </a:lnTo>
                    <a:lnTo>
                      <a:pt x="0" y="0"/>
                    </a:lnTo>
                    <a:lnTo>
                      <a:pt x="0" y="6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3338" name="Rectangle 298"/>
              <p:cNvSpPr>
                <a:spLocks noChangeArrowheads="1"/>
              </p:cNvSpPr>
              <p:nvPr/>
            </p:nvSpPr>
            <p:spPr bwMode="auto">
              <a:xfrm>
                <a:off x="4026" y="2173"/>
                <a:ext cx="36"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39" name="Rectangle 299"/>
              <p:cNvSpPr>
                <a:spLocks noChangeArrowheads="1"/>
              </p:cNvSpPr>
              <p:nvPr/>
            </p:nvSpPr>
            <p:spPr bwMode="auto">
              <a:xfrm>
                <a:off x="4095" y="2173"/>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40" name="Rectangle 300"/>
              <p:cNvSpPr>
                <a:spLocks noChangeArrowheads="1"/>
              </p:cNvSpPr>
              <p:nvPr/>
            </p:nvSpPr>
            <p:spPr bwMode="auto">
              <a:xfrm>
                <a:off x="4163" y="2173"/>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41" name="Rectangle 301"/>
              <p:cNvSpPr>
                <a:spLocks noChangeArrowheads="1"/>
              </p:cNvSpPr>
              <p:nvPr/>
            </p:nvSpPr>
            <p:spPr bwMode="auto">
              <a:xfrm>
                <a:off x="4231" y="2173"/>
                <a:ext cx="36"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42" name="Rectangle 302"/>
              <p:cNvSpPr>
                <a:spLocks noChangeArrowheads="1"/>
              </p:cNvSpPr>
              <p:nvPr/>
            </p:nvSpPr>
            <p:spPr bwMode="auto">
              <a:xfrm>
                <a:off x="4300" y="2173"/>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43" name="Rectangle 303"/>
              <p:cNvSpPr>
                <a:spLocks noChangeArrowheads="1"/>
              </p:cNvSpPr>
              <p:nvPr/>
            </p:nvSpPr>
            <p:spPr bwMode="auto">
              <a:xfrm>
                <a:off x="4368" y="2173"/>
                <a:ext cx="35" cy="4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3344" name="Group 304"/>
          <p:cNvGrpSpPr>
            <a:grpSpLocks/>
          </p:cNvGrpSpPr>
          <p:nvPr/>
        </p:nvGrpSpPr>
        <p:grpSpPr bwMode="auto">
          <a:xfrm>
            <a:off x="8294688" y="2312988"/>
            <a:ext cx="835025" cy="690562"/>
            <a:chOff x="5225" y="1457"/>
            <a:chExt cx="526" cy="435"/>
          </a:xfrm>
        </p:grpSpPr>
        <p:sp>
          <p:nvSpPr>
            <p:cNvPr id="343345" name="Rectangle 305"/>
            <p:cNvSpPr>
              <a:spLocks noChangeArrowheads="1"/>
            </p:cNvSpPr>
            <p:nvPr/>
          </p:nvSpPr>
          <p:spPr bwMode="auto">
            <a:xfrm>
              <a:off x="5225" y="1663"/>
              <a:ext cx="52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a:solidFill>
                    <a:srgbClr val="000000"/>
                  </a:solidFill>
                  <a:effectLst>
                    <a:outerShdw blurRad="38100" dist="38100" dir="2700000" algn="tl">
                      <a:srgbClr val="C0C0C0"/>
                    </a:outerShdw>
                  </a:effectLst>
                </a:rPr>
                <a:t>Store 1</a:t>
              </a:r>
            </a:p>
          </p:txBody>
        </p:sp>
        <p:graphicFrame>
          <p:nvGraphicFramePr>
            <p:cNvPr id="343346" name="Object 306">
              <a:hlinkClick r:id="" action="ppaction://ole?verb=0"/>
            </p:cNvPr>
            <p:cNvGraphicFramePr>
              <a:graphicFrameLocks/>
            </p:cNvGraphicFramePr>
            <p:nvPr/>
          </p:nvGraphicFramePr>
          <p:xfrm>
            <a:off x="5360" y="1457"/>
            <a:ext cx="256" cy="211"/>
          </p:xfrm>
          <a:graphic>
            <a:graphicData uri="http://schemas.openxmlformats.org/presentationml/2006/ole">
              <mc:AlternateContent xmlns:mc="http://schemas.openxmlformats.org/markup-compatibility/2006">
                <mc:Choice xmlns:v="urn:schemas-microsoft-com:vml" Requires="v">
                  <p:oleObj spid="_x0000_s343503" name="Clip" r:id="rId6" imgW="4151160" imgH="3651120" progId="MS_ClipArt_Gallery.2">
                    <p:embed/>
                  </p:oleObj>
                </mc:Choice>
                <mc:Fallback>
                  <p:oleObj name="Clip" r:id="rId6" imgW="4151160" imgH="3651120" progId="MS_ClipArt_Gallery.2">
                    <p:embed/>
                    <p:pic>
                      <p:nvPicPr>
                        <p:cNvPr id="0" name="Object 30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0" y="1457"/>
                          <a:ext cx="25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43347" name="Group 307"/>
          <p:cNvGrpSpPr>
            <a:grpSpLocks/>
          </p:cNvGrpSpPr>
          <p:nvPr/>
        </p:nvGrpSpPr>
        <p:grpSpPr bwMode="auto">
          <a:xfrm>
            <a:off x="8294688" y="3074988"/>
            <a:ext cx="835025" cy="690562"/>
            <a:chOff x="5225" y="1937"/>
            <a:chExt cx="526" cy="435"/>
          </a:xfrm>
        </p:grpSpPr>
        <p:sp>
          <p:nvSpPr>
            <p:cNvPr id="343348" name="Rectangle 308"/>
            <p:cNvSpPr>
              <a:spLocks noChangeArrowheads="1"/>
            </p:cNvSpPr>
            <p:nvPr/>
          </p:nvSpPr>
          <p:spPr bwMode="auto">
            <a:xfrm>
              <a:off x="5225" y="2143"/>
              <a:ext cx="52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a:solidFill>
                    <a:srgbClr val="000000"/>
                  </a:solidFill>
                  <a:effectLst>
                    <a:outerShdw blurRad="38100" dist="38100" dir="2700000" algn="tl">
                      <a:srgbClr val="C0C0C0"/>
                    </a:outerShdw>
                  </a:effectLst>
                </a:rPr>
                <a:t>Store 2</a:t>
              </a:r>
            </a:p>
          </p:txBody>
        </p:sp>
        <p:graphicFrame>
          <p:nvGraphicFramePr>
            <p:cNvPr id="343349" name="Object 309">
              <a:hlinkClick r:id="" action="ppaction://ole?verb=0"/>
            </p:cNvPr>
            <p:cNvGraphicFramePr>
              <a:graphicFrameLocks/>
            </p:cNvGraphicFramePr>
            <p:nvPr/>
          </p:nvGraphicFramePr>
          <p:xfrm>
            <a:off x="5360" y="1937"/>
            <a:ext cx="256" cy="211"/>
          </p:xfrm>
          <a:graphic>
            <a:graphicData uri="http://schemas.openxmlformats.org/presentationml/2006/ole">
              <mc:AlternateContent xmlns:mc="http://schemas.openxmlformats.org/markup-compatibility/2006">
                <mc:Choice xmlns:v="urn:schemas-microsoft-com:vml" Requires="v">
                  <p:oleObj spid="_x0000_s343504" name="Clip" r:id="rId7" imgW="4151160" imgH="3651120" progId="MS_ClipArt_Gallery.2">
                    <p:embed/>
                  </p:oleObj>
                </mc:Choice>
                <mc:Fallback>
                  <p:oleObj name="Clip" r:id="rId7" imgW="4151160" imgH="3651120" progId="MS_ClipArt_Gallery.2">
                    <p:embed/>
                    <p:pic>
                      <p:nvPicPr>
                        <p:cNvPr id="0" name="Object 30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0" y="1937"/>
                          <a:ext cx="25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43350" name="Group 310"/>
          <p:cNvGrpSpPr>
            <a:grpSpLocks/>
          </p:cNvGrpSpPr>
          <p:nvPr/>
        </p:nvGrpSpPr>
        <p:grpSpPr bwMode="auto">
          <a:xfrm>
            <a:off x="8294688" y="3836988"/>
            <a:ext cx="835025" cy="690562"/>
            <a:chOff x="5225" y="2417"/>
            <a:chExt cx="526" cy="435"/>
          </a:xfrm>
        </p:grpSpPr>
        <p:sp>
          <p:nvSpPr>
            <p:cNvPr id="343351" name="Rectangle 311"/>
            <p:cNvSpPr>
              <a:spLocks noChangeArrowheads="1"/>
            </p:cNvSpPr>
            <p:nvPr/>
          </p:nvSpPr>
          <p:spPr bwMode="auto">
            <a:xfrm>
              <a:off x="5225" y="2623"/>
              <a:ext cx="52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a:solidFill>
                    <a:srgbClr val="000000"/>
                  </a:solidFill>
                  <a:effectLst>
                    <a:outerShdw blurRad="38100" dist="38100" dir="2700000" algn="tl">
                      <a:srgbClr val="C0C0C0"/>
                    </a:outerShdw>
                  </a:effectLst>
                </a:rPr>
                <a:t>Store 2</a:t>
              </a:r>
            </a:p>
          </p:txBody>
        </p:sp>
        <p:graphicFrame>
          <p:nvGraphicFramePr>
            <p:cNvPr id="343352" name="Object 312">
              <a:hlinkClick r:id="" action="ppaction://ole?verb=0"/>
            </p:cNvPr>
            <p:cNvGraphicFramePr>
              <a:graphicFrameLocks/>
            </p:cNvGraphicFramePr>
            <p:nvPr/>
          </p:nvGraphicFramePr>
          <p:xfrm>
            <a:off x="5360" y="2417"/>
            <a:ext cx="256" cy="211"/>
          </p:xfrm>
          <a:graphic>
            <a:graphicData uri="http://schemas.openxmlformats.org/presentationml/2006/ole">
              <mc:AlternateContent xmlns:mc="http://schemas.openxmlformats.org/markup-compatibility/2006">
                <mc:Choice xmlns:v="urn:schemas-microsoft-com:vml" Requires="v">
                  <p:oleObj spid="_x0000_s343505" name="Clip" r:id="rId8" imgW="4151160" imgH="3651120" progId="MS_ClipArt_Gallery.2">
                    <p:embed/>
                  </p:oleObj>
                </mc:Choice>
                <mc:Fallback>
                  <p:oleObj name="Clip" r:id="rId8" imgW="4151160" imgH="3651120" progId="MS_ClipArt_Gallery.2">
                    <p:embed/>
                    <p:pic>
                      <p:nvPicPr>
                        <p:cNvPr id="0" name="Object 3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0" y="2417"/>
                          <a:ext cx="25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43353" name="Group 313"/>
          <p:cNvGrpSpPr>
            <a:grpSpLocks/>
          </p:cNvGrpSpPr>
          <p:nvPr/>
        </p:nvGrpSpPr>
        <p:grpSpPr bwMode="auto">
          <a:xfrm>
            <a:off x="8294688" y="4598988"/>
            <a:ext cx="835025" cy="690562"/>
            <a:chOff x="5225" y="2897"/>
            <a:chExt cx="526" cy="435"/>
          </a:xfrm>
        </p:grpSpPr>
        <p:sp>
          <p:nvSpPr>
            <p:cNvPr id="343354" name="Rectangle 314"/>
            <p:cNvSpPr>
              <a:spLocks noChangeArrowheads="1"/>
            </p:cNvSpPr>
            <p:nvPr/>
          </p:nvSpPr>
          <p:spPr bwMode="auto">
            <a:xfrm>
              <a:off x="5225" y="3103"/>
              <a:ext cx="52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a:solidFill>
                    <a:srgbClr val="000000"/>
                  </a:solidFill>
                  <a:effectLst>
                    <a:outerShdw blurRad="38100" dist="38100" dir="2700000" algn="tl">
                      <a:srgbClr val="C0C0C0"/>
                    </a:outerShdw>
                  </a:effectLst>
                </a:rPr>
                <a:t>Store 3</a:t>
              </a:r>
            </a:p>
          </p:txBody>
        </p:sp>
        <p:graphicFrame>
          <p:nvGraphicFramePr>
            <p:cNvPr id="343355" name="Object 315">
              <a:hlinkClick r:id="" action="ppaction://ole?verb=0"/>
            </p:cNvPr>
            <p:cNvGraphicFramePr>
              <a:graphicFrameLocks/>
            </p:cNvGraphicFramePr>
            <p:nvPr/>
          </p:nvGraphicFramePr>
          <p:xfrm>
            <a:off x="5360" y="2897"/>
            <a:ext cx="256" cy="211"/>
          </p:xfrm>
          <a:graphic>
            <a:graphicData uri="http://schemas.openxmlformats.org/presentationml/2006/ole">
              <mc:AlternateContent xmlns:mc="http://schemas.openxmlformats.org/markup-compatibility/2006">
                <mc:Choice xmlns:v="urn:schemas-microsoft-com:vml" Requires="v">
                  <p:oleObj spid="_x0000_s343506" name="Clip" r:id="rId9" imgW="4151160" imgH="3651120" progId="MS_ClipArt_Gallery.2">
                    <p:embed/>
                  </p:oleObj>
                </mc:Choice>
                <mc:Fallback>
                  <p:oleObj name="Clip" r:id="rId9" imgW="4151160" imgH="3651120" progId="MS_ClipArt_Gallery.2">
                    <p:embed/>
                    <p:pic>
                      <p:nvPicPr>
                        <p:cNvPr id="0" name="Object 31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0" y="2897"/>
                          <a:ext cx="25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43356" name="Group 316"/>
          <p:cNvGrpSpPr>
            <a:grpSpLocks/>
          </p:cNvGrpSpPr>
          <p:nvPr/>
        </p:nvGrpSpPr>
        <p:grpSpPr bwMode="auto">
          <a:xfrm>
            <a:off x="8294688" y="5360988"/>
            <a:ext cx="835025" cy="690562"/>
            <a:chOff x="5225" y="3377"/>
            <a:chExt cx="526" cy="435"/>
          </a:xfrm>
        </p:grpSpPr>
        <p:sp>
          <p:nvSpPr>
            <p:cNvPr id="343357" name="Rectangle 317"/>
            <p:cNvSpPr>
              <a:spLocks noChangeArrowheads="1"/>
            </p:cNvSpPr>
            <p:nvPr/>
          </p:nvSpPr>
          <p:spPr bwMode="auto">
            <a:xfrm>
              <a:off x="5225" y="3583"/>
              <a:ext cx="52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a:solidFill>
                    <a:srgbClr val="000000"/>
                  </a:solidFill>
                  <a:effectLst>
                    <a:outerShdw blurRad="38100" dist="38100" dir="2700000" algn="tl">
                      <a:srgbClr val="C0C0C0"/>
                    </a:outerShdw>
                  </a:effectLst>
                </a:rPr>
                <a:t>Store 3</a:t>
              </a:r>
            </a:p>
          </p:txBody>
        </p:sp>
        <p:graphicFrame>
          <p:nvGraphicFramePr>
            <p:cNvPr id="343358" name="Object 318">
              <a:hlinkClick r:id="" action="ppaction://ole?verb=0"/>
            </p:cNvPr>
            <p:cNvGraphicFramePr>
              <a:graphicFrameLocks/>
            </p:cNvGraphicFramePr>
            <p:nvPr/>
          </p:nvGraphicFramePr>
          <p:xfrm>
            <a:off x="5360" y="3377"/>
            <a:ext cx="256" cy="211"/>
          </p:xfrm>
          <a:graphic>
            <a:graphicData uri="http://schemas.openxmlformats.org/presentationml/2006/ole">
              <mc:AlternateContent xmlns:mc="http://schemas.openxmlformats.org/markup-compatibility/2006">
                <mc:Choice xmlns:v="urn:schemas-microsoft-com:vml" Requires="v">
                  <p:oleObj spid="_x0000_s343507" name="Clip" r:id="rId10" imgW="4151160" imgH="3651120" progId="MS_ClipArt_Gallery.2">
                    <p:embed/>
                  </p:oleObj>
                </mc:Choice>
                <mc:Fallback>
                  <p:oleObj name="Clip" r:id="rId10" imgW="4151160" imgH="3651120" progId="MS_ClipArt_Gallery.2">
                    <p:embed/>
                    <p:pic>
                      <p:nvPicPr>
                        <p:cNvPr id="0" name="Object 31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0" y="3377"/>
                          <a:ext cx="25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43359" name="Line 319"/>
          <p:cNvSpPr>
            <a:spLocks noChangeShapeType="1"/>
          </p:cNvSpPr>
          <p:nvPr/>
        </p:nvSpPr>
        <p:spPr bwMode="auto">
          <a:xfrm>
            <a:off x="1346200" y="3733800"/>
            <a:ext cx="609600" cy="12192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60" name="Line 320"/>
          <p:cNvSpPr>
            <a:spLocks noChangeShapeType="1"/>
          </p:cNvSpPr>
          <p:nvPr/>
        </p:nvSpPr>
        <p:spPr bwMode="auto">
          <a:xfrm flipV="1">
            <a:off x="1358900" y="3073400"/>
            <a:ext cx="2628900" cy="6350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61" name="Line 321"/>
          <p:cNvSpPr>
            <a:spLocks noChangeShapeType="1"/>
          </p:cNvSpPr>
          <p:nvPr/>
        </p:nvSpPr>
        <p:spPr bwMode="auto">
          <a:xfrm>
            <a:off x="1352550" y="3689350"/>
            <a:ext cx="2470150" cy="64135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62" name="Line 322"/>
          <p:cNvSpPr>
            <a:spLocks noChangeShapeType="1"/>
          </p:cNvSpPr>
          <p:nvPr/>
        </p:nvSpPr>
        <p:spPr bwMode="auto">
          <a:xfrm>
            <a:off x="1365250" y="3676650"/>
            <a:ext cx="4603750" cy="635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63" name="Line 323"/>
          <p:cNvSpPr>
            <a:spLocks noChangeShapeType="1"/>
          </p:cNvSpPr>
          <p:nvPr/>
        </p:nvSpPr>
        <p:spPr bwMode="auto">
          <a:xfrm flipV="1">
            <a:off x="3079750" y="4540250"/>
            <a:ext cx="660400" cy="4699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64" name="Line 324"/>
          <p:cNvSpPr>
            <a:spLocks noChangeShapeType="1"/>
          </p:cNvSpPr>
          <p:nvPr/>
        </p:nvSpPr>
        <p:spPr bwMode="auto">
          <a:xfrm>
            <a:off x="3098800" y="2540000"/>
            <a:ext cx="28448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65" name="Line 325"/>
          <p:cNvSpPr>
            <a:spLocks noChangeShapeType="1"/>
          </p:cNvSpPr>
          <p:nvPr/>
        </p:nvSpPr>
        <p:spPr bwMode="auto">
          <a:xfrm>
            <a:off x="5289550" y="1797050"/>
            <a:ext cx="28448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66" name="Line 326"/>
          <p:cNvSpPr>
            <a:spLocks noChangeShapeType="1"/>
          </p:cNvSpPr>
          <p:nvPr/>
        </p:nvSpPr>
        <p:spPr bwMode="auto">
          <a:xfrm>
            <a:off x="7397750" y="4743450"/>
            <a:ext cx="742950" cy="61595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67" name="Line 327"/>
          <p:cNvSpPr>
            <a:spLocks noChangeShapeType="1"/>
          </p:cNvSpPr>
          <p:nvPr/>
        </p:nvSpPr>
        <p:spPr bwMode="auto">
          <a:xfrm>
            <a:off x="5346700" y="4610100"/>
            <a:ext cx="2813050" cy="1397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68" name="Line 328"/>
          <p:cNvSpPr>
            <a:spLocks noChangeShapeType="1"/>
          </p:cNvSpPr>
          <p:nvPr/>
        </p:nvSpPr>
        <p:spPr bwMode="auto">
          <a:xfrm>
            <a:off x="5283200" y="1809750"/>
            <a:ext cx="742950" cy="61595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69" name="Line 329"/>
          <p:cNvSpPr>
            <a:spLocks noChangeShapeType="1"/>
          </p:cNvSpPr>
          <p:nvPr/>
        </p:nvSpPr>
        <p:spPr bwMode="auto">
          <a:xfrm>
            <a:off x="3079750" y="2546350"/>
            <a:ext cx="660400" cy="4191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70" name="Line 330"/>
          <p:cNvSpPr>
            <a:spLocks noChangeShapeType="1"/>
          </p:cNvSpPr>
          <p:nvPr/>
        </p:nvSpPr>
        <p:spPr bwMode="auto">
          <a:xfrm flipV="1">
            <a:off x="3098800" y="2063750"/>
            <a:ext cx="660400" cy="4699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71" name="Line 331"/>
          <p:cNvSpPr>
            <a:spLocks noChangeShapeType="1"/>
          </p:cNvSpPr>
          <p:nvPr/>
        </p:nvSpPr>
        <p:spPr bwMode="auto">
          <a:xfrm flipV="1">
            <a:off x="7366000" y="1930400"/>
            <a:ext cx="660400" cy="4699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72" name="Line 332"/>
          <p:cNvSpPr>
            <a:spLocks noChangeShapeType="1"/>
          </p:cNvSpPr>
          <p:nvPr/>
        </p:nvSpPr>
        <p:spPr bwMode="auto">
          <a:xfrm>
            <a:off x="7385050" y="2413000"/>
            <a:ext cx="717550" cy="1905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73" name="Line 333"/>
          <p:cNvSpPr>
            <a:spLocks noChangeShapeType="1"/>
          </p:cNvSpPr>
          <p:nvPr/>
        </p:nvSpPr>
        <p:spPr bwMode="auto">
          <a:xfrm flipV="1">
            <a:off x="7480300" y="3263900"/>
            <a:ext cx="660400" cy="4699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374" name="Line 334"/>
          <p:cNvSpPr>
            <a:spLocks noChangeShapeType="1"/>
          </p:cNvSpPr>
          <p:nvPr/>
        </p:nvSpPr>
        <p:spPr bwMode="auto">
          <a:xfrm>
            <a:off x="7480300" y="3746500"/>
            <a:ext cx="755650" cy="1905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sidebars">
  <a:themeElements>
    <a:clrScheme name="">
      <a:dk1>
        <a:srgbClr val="000000"/>
      </a:dk1>
      <a:lt1>
        <a:srgbClr val="FFFFFF"/>
      </a:lt1>
      <a:dk2>
        <a:srgbClr val="3333CC"/>
      </a:dk2>
      <a:lt2>
        <a:srgbClr val="7999FF"/>
      </a:lt2>
      <a:accent1>
        <a:srgbClr val="F57B49"/>
      </a:accent1>
      <a:accent2>
        <a:srgbClr val="FF00FF"/>
      </a:accent2>
      <a:accent3>
        <a:srgbClr val="FFFFFF"/>
      </a:accent3>
      <a:accent4>
        <a:srgbClr val="000000"/>
      </a:accent4>
      <a:accent5>
        <a:srgbClr val="F9BFB1"/>
      </a:accent5>
      <a:accent6>
        <a:srgbClr val="E700E7"/>
      </a:accent6>
      <a:hlink>
        <a:srgbClr val="FF0000"/>
      </a:hlink>
      <a:folHlink>
        <a:srgbClr val="919191"/>
      </a:folHlink>
    </a:clrScheme>
    <a:fontScheme name="sidebars">
      <a:majorFont>
        <a:latin typeface="Arial"/>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57150" cap="flat" cmpd="thickThin"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6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57150" cap="flat" cmpd="thickThin"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6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idebar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debar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idebar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debar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debar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debar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idebar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c:\msoffice\powerpnt\template\sldshow\sidebars.ppt</Template>
  <TotalTime>12723882</TotalTime>
  <Pages>33</Pages>
  <Words>4611</Words>
  <Application>Microsoft Office PowerPoint</Application>
  <PresentationFormat>On-screen Show (4:3)</PresentationFormat>
  <Paragraphs>1297</Paragraphs>
  <Slides>68</Slides>
  <Notes>22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68</vt:i4>
      </vt:variant>
    </vt:vector>
  </HeadingPairs>
  <TitlesOfParts>
    <vt:vector size="76" baseType="lpstr">
      <vt:lpstr>Arial</vt:lpstr>
      <vt:lpstr>Monotype Sorts</vt:lpstr>
      <vt:lpstr>Times New Roman</vt:lpstr>
      <vt:lpstr>Trebuchet MS</vt:lpstr>
      <vt:lpstr>Wingdings 3</vt:lpstr>
      <vt:lpstr>sidebars</vt:lpstr>
      <vt:lpstr>Clip</vt:lpstr>
      <vt:lpstr>Equation</vt:lpstr>
      <vt:lpstr>Chapter 4 and 5  Supply Chain Logistics Network Design</vt:lpstr>
      <vt:lpstr>Factors Influencing Distribution Network Design</vt:lpstr>
      <vt:lpstr>Factors Influencing Distribution Network Design</vt:lpstr>
      <vt:lpstr>Framework for Network Design Decisions</vt:lpstr>
      <vt:lpstr>Framework for Network Design Decisions</vt:lpstr>
      <vt:lpstr>Framework for Network Design Decisions</vt:lpstr>
      <vt:lpstr>A Framework for Global Site Location</vt:lpstr>
      <vt:lpstr>Conventional Network</vt:lpstr>
      <vt:lpstr>Tailored Network: Multi-Echelon Finished Goods Network</vt:lpstr>
      <vt:lpstr>The Role of Distribution in the Supply Chain</vt:lpstr>
      <vt:lpstr>Two Phases of Network Design</vt:lpstr>
      <vt:lpstr>Evaluating Performance</vt:lpstr>
      <vt:lpstr>Network Design Decisions</vt:lpstr>
      <vt:lpstr>Importance of  Network Design Decisions</vt:lpstr>
      <vt:lpstr>Factors Influencing Distribution Network Design</vt:lpstr>
      <vt:lpstr>Factors Influencing Distribution Network Design</vt:lpstr>
      <vt:lpstr>Macroeconomic Factors</vt:lpstr>
      <vt:lpstr>Macroeconomic Factors</vt:lpstr>
      <vt:lpstr>Macroeconomic Factors</vt:lpstr>
      <vt:lpstr>Competitive Factors</vt:lpstr>
      <vt:lpstr>Locating to Split the Market</vt:lpstr>
      <vt:lpstr>Locating to Split the Market</vt:lpstr>
      <vt:lpstr>Locating to Split the Market</vt:lpstr>
      <vt:lpstr>Service and Number of Facilities</vt:lpstr>
      <vt:lpstr>PowerPoint Presentation</vt:lpstr>
      <vt:lpstr>PowerPoint Presentation</vt:lpstr>
      <vt:lpstr>PowerPoint Presentation</vt:lpstr>
      <vt:lpstr>PowerPoint Presentation</vt:lpstr>
      <vt:lpstr>PowerPoint Presentation</vt:lpstr>
      <vt:lpstr>The Cost-Response Time Frontier</vt:lpstr>
      <vt:lpstr>Logistics Costs</vt:lpstr>
      <vt:lpstr>Inventory Costs and Number of Facilities</vt:lpstr>
      <vt:lpstr>Transportation Costs and Number of Facilities</vt:lpstr>
      <vt:lpstr>Transportation Costs and Number of Facilities</vt:lpstr>
      <vt:lpstr>Facility Costs and Number of Facilities</vt:lpstr>
      <vt:lpstr>PowerPoint Presentation</vt:lpstr>
      <vt:lpstr>PowerPoint Presentation</vt:lpstr>
      <vt:lpstr>PowerPoint Presentation</vt:lpstr>
      <vt:lpstr>Design Options for a  Distribution Network</vt:lpstr>
      <vt:lpstr>Key Decisions</vt:lpstr>
      <vt:lpstr>Manufacturer Storage with Direct Shipping</vt:lpstr>
      <vt:lpstr>Comparative Performance of Delivery Network Designs</vt:lpstr>
      <vt:lpstr>In-Transit Merge Network</vt:lpstr>
      <vt:lpstr>Comparative Performance of Delivery Network Designs</vt:lpstr>
      <vt:lpstr>Distributor Storage with Carrier Delivery</vt:lpstr>
      <vt:lpstr>Comparative Performance of Delivery Network Designs</vt:lpstr>
      <vt:lpstr>Distributor Storage with Last Mile Delivery</vt:lpstr>
      <vt:lpstr>Comparative Performance of Delivery Network Designs</vt:lpstr>
      <vt:lpstr>Manufacturer or Distributor Storage with Customer Pickup</vt:lpstr>
      <vt:lpstr>Comparative Performance of Delivery Network Designs</vt:lpstr>
      <vt:lpstr>Linking Product Characteristics and Customer Preferences to Network Design</vt:lpstr>
      <vt:lpstr>Impact of Online Sales on  Customer Service</vt:lpstr>
      <vt:lpstr>Impact of Online Sales on  Customer Service</vt:lpstr>
      <vt:lpstr>Impact of Online Sales on  Customer Service</vt:lpstr>
      <vt:lpstr>Impact of Online Sales on Cost</vt:lpstr>
      <vt:lpstr>Impact of Online Sales on Cost</vt:lpstr>
      <vt:lpstr>Using Online Sales to Sell Computer Hardware: Dell</vt:lpstr>
      <vt:lpstr>Impact of Online Sales on Performance</vt:lpstr>
      <vt:lpstr>Using Online Sales to Sell Computer Hardware: Dell</vt:lpstr>
      <vt:lpstr>Using Online Sales to Sell Books: Amazon</vt:lpstr>
      <vt:lpstr>Impact of Online Sales on Performance</vt:lpstr>
      <vt:lpstr>Using the Internet to Sell Groceries: Peapod</vt:lpstr>
      <vt:lpstr>Impact of Online Sales on Performance</vt:lpstr>
      <vt:lpstr>Using Internet to Sell Groceries: Peapod</vt:lpstr>
      <vt:lpstr>Using the Internet to Rent Movies: Netflix</vt:lpstr>
      <vt:lpstr>Impact of Online Sales on Performance</vt:lpstr>
      <vt:lpstr>Using the Internet to Rent Movies: Netflix</vt:lpstr>
      <vt:lpstr>Distribution Networks in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Chopra, 2nd Ed, Chapter 4</dc:title>
  <dc:creator>Gregory Stock</dc:creator>
  <cp:lastModifiedBy>GRW</cp:lastModifiedBy>
  <cp:revision>137</cp:revision>
  <cp:lastPrinted>2000-08-25T19:02:00Z</cp:lastPrinted>
  <dcterms:created xsi:type="dcterms:W3CDTF">1995-06-15T16:14:44Z</dcterms:created>
  <dcterms:modified xsi:type="dcterms:W3CDTF">2016-01-28T04:03:40Z</dcterms:modified>
</cp:coreProperties>
</file>