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1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66"/>
    <a:srgbClr val="FF7C80"/>
    <a:srgbClr val="DDDDDD"/>
    <a:srgbClr val="C0C0C0"/>
    <a:srgbClr val="99FF33"/>
    <a:srgbClr val="FFFFCC"/>
    <a:srgbClr val="EAEAEA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2745" autoAdjust="0"/>
  </p:normalViewPr>
  <p:slideViewPr>
    <p:cSldViewPr>
      <p:cViewPr>
        <p:scale>
          <a:sx n="70" d="100"/>
          <a:sy n="70" d="100"/>
        </p:scale>
        <p:origin x="-1042" y="-24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3031"/>
    </p:cViewPr>
  </p:sorterViewPr>
  <p:notesViewPr>
    <p:cSldViewPr>
      <p:cViewPr>
        <p:scale>
          <a:sx n="75" d="100"/>
          <a:sy n="75" d="100"/>
        </p:scale>
        <p:origin x="-1386" y="7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29425" y="9188450"/>
            <a:ext cx="41116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649" tIns="46985" rIns="95649" bIns="46985" anchor="ctr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82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478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33575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907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479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051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623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677B60CD-212B-4711-AB9A-CC3CB9062EEB}" type="slidenum">
              <a:rPr lang="en-US" altLang="en-US" sz="1500" smtClean="0"/>
              <a:pPr algn="r">
                <a:defRPr/>
              </a:pPr>
              <a:t>‹#›</a:t>
            </a:fld>
            <a:endParaRPr lang="en-US" altLang="en-US" sz="1500" smtClean="0"/>
          </a:p>
        </p:txBody>
      </p:sp>
    </p:spTree>
    <p:extLst>
      <p:ext uri="{BB962C8B-B14F-4D97-AF65-F5344CB8AC3E}">
        <p14:creationId xmlns:p14="http://schemas.microsoft.com/office/powerpoint/2010/main" val="69095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49" tIns="46985" rIns="95649" bIns="46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notes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29425" y="9188450"/>
            <a:ext cx="4111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649" tIns="46985" rIns="95649" bIns="46985" anchor="ctr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82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478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33575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907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479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051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623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0C8D09A8-804B-4A40-81BB-950A9A9AC56B}" type="slidenum">
              <a:rPr lang="en-US" altLang="en-US" sz="1500" smtClean="0"/>
              <a:pPr algn="r">
                <a:defRPr/>
              </a:pPr>
              <a:t>‹#›</a:t>
            </a:fld>
            <a:endParaRPr lang="en-US" altLang="en-US" sz="1500" smtClean="0"/>
          </a:p>
        </p:txBody>
      </p:sp>
    </p:spTree>
    <p:extLst>
      <p:ext uri="{BB962C8B-B14F-4D97-AF65-F5344CB8AC3E}">
        <p14:creationId xmlns:p14="http://schemas.microsoft.com/office/powerpoint/2010/main" val="8945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66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E73712-F7A2-4BA9-8BF8-7B7F2AFA22D3}" type="slidenum">
              <a:rPr lang="en-US" altLang="en-US"/>
              <a:pPr>
                <a:defRPr/>
              </a:pPr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403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C448B-5753-4996-BA40-EBDDD2ADD960}" type="slidenum">
              <a:rPr lang="en-US" altLang="en-US"/>
              <a:pPr>
                <a:defRPr/>
              </a:pPr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7380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66700"/>
            <a:ext cx="2114550" cy="6438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91250" cy="6438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D8913-AE5D-417D-9980-7863F9715C1E}" type="slidenum">
              <a:rPr lang="en-US" altLang="en-US"/>
              <a:pPr>
                <a:defRPr/>
              </a:pPr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542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61F35-3929-474F-85E6-017FBD62E1D7}" type="slidenum">
              <a:rPr lang="en-US" altLang="en-US"/>
              <a:pPr>
                <a:defRPr/>
              </a:pPr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0925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C9482-E69E-49B8-9B54-3DE2DFEC6873}" type="slidenum">
              <a:rPr lang="en-US" altLang="en-US"/>
              <a:pPr>
                <a:defRPr/>
              </a:pPr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265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B805F-F555-4E52-92E5-9218353FE2F5}" type="slidenum">
              <a:rPr lang="en-US" altLang="en-US"/>
              <a:pPr>
                <a:defRPr/>
              </a:pPr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500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5B6D2-E6D6-46C2-AA62-22C87B4B5D8C}" type="slidenum">
              <a:rPr lang="en-US" altLang="en-US"/>
              <a:pPr>
                <a:defRPr/>
              </a:pPr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728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F95B2-8695-4F13-88F5-04C02D9AEE60}" type="slidenum">
              <a:rPr lang="en-US" altLang="en-US"/>
              <a:pPr>
                <a:defRPr/>
              </a:pPr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241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D2FE9-3571-4A86-9CC9-CCD348A9F2F6}" type="slidenum">
              <a:rPr lang="en-US" altLang="en-US"/>
              <a:pPr>
                <a:defRPr/>
              </a:pPr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373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B8BB1-F9C1-4654-8055-117637FA335A}" type="slidenum">
              <a:rPr lang="en-US" altLang="en-US"/>
              <a:pPr>
                <a:defRPr/>
              </a:pPr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251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D0A46-3C3A-4A1F-8C70-0821F40E6AB5}" type="slidenum">
              <a:rPr lang="en-US" altLang="en-US"/>
              <a:pPr>
                <a:defRPr/>
              </a:pPr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185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8458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A5C8C43C-5F4F-4E80-873E-63A063D2B9EE}" type="slidenum">
              <a:rPr lang="en-US" altLang="en-US"/>
              <a:pPr>
                <a:defRPr/>
              </a:pPr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A6F70A-AEDD-4B5D-86F3-696488E7149D}" type="slidenum">
              <a:rPr lang="en-US" altLang="en-US"/>
              <a:pPr>
                <a:defRPr/>
              </a:pPr>
              <a:t>1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696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 Chain Management</a:t>
            </a:r>
          </a:p>
        </p:txBody>
      </p:sp>
      <p:sp>
        <p:nvSpPr>
          <p:cNvPr id="36967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Chapter 5</a:t>
            </a:r>
          </a:p>
          <a:p>
            <a:pPr>
              <a:defRPr/>
            </a:pPr>
            <a:r>
              <a:rPr lang="en-US" altLang="en-US" sz="3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Facility Location :</a:t>
            </a:r>
          </a:p>
          <a:p>
            <a:pPr>
              <a:defRPr/>
            </a:pPr>
            <a:r>
              <a:rPr lang="en-US" altLang="en-US" sz="3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Decomposition Example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4E5592-C650-4BBE-91C5-DC3CADF4AF35}" type="slidenum">
              <a:rPr lang="en-US" altLang="en-US"/>
              <a:pPr>
                <a:defRPr/>
              </a:pPr>
              <a:t>10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Lagrangian Lower Bound Problem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1676400"/>
          </a:xfrm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mtClean="0"/>
              <a:t>Warehouse location subproblem</a:t>
            </a:r>
          </a:p>
          <a:p>
            <a:pPr marL="914400" lvl="1" indent="-457200">
              <a:lnSpc>
                <a:spcPct val="90000"/>
              </a:lnSpc>
              <a:buFontTx/>
              <a:buAutoNum type="arabicParenR"/>
            </a:pPr>
            <a:r>
              <a:rPr lang="en-US" altLang="en-US" smtClean="0"/>
              <a:t>solve as mixed integer program, if small enough</a:t>
            </a:r>
          </a:p>
          <a:p>
            <a:pPr marL="914400" lvl="1" indent="-457200">
              <a:lnSpc>
                <a:spcPct val="90000"/>
              </a:lnSpc>
              <a:buFontTx/>
              <a:buAutoNum type="arabicParenR"/>
            </a:pPr>
            <a:r>
              <a:rPr lang="en-US" altLang="en-US" smtClean="0"/>
              <a:t>apply Beasley (or similar) relaxation to further decompose the problem</a:t>
            </a:r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1600200" y="3276600"/>
          <a:ext cx="5943600" cy="345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2794000" imgH="1625600" progId="Equation.DSMT4">
                  <p:embed/>
                </p:oleObj>
              </mc:Choice>
              <mc:Fallback>
                <p:oleObj name="Equation" r:id="rId3" imgW="2794000" imgH="162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5943600" cy="345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6003925" y="4737100"/>
            <a:ext cx="1892300" cy="714375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/>
              <a:t>Solve LLBP for </a:t>
            </a:r>
          </a:p>
          <a:p>
            <a:r>
              <a:rPr lang="en-US" altLang="en-US"/>
              <a:t>{Y</a:t>
            </a:r>
            <a:r>
              <a:rPr lang="en-US" altLang="en-US" baseline="-25000"/>
              <a:t>e</a:t>
            </a:r>
            <a:r>
              <a:rPr lang="en-US" altLang="en-US"/>
              <a:t>} and {X</a:t>
            </a:r>
            <a:r>
              <a:rPr lang="en-US" altLang="en-US" baseline="-25000"/>
              <a:t>e,j</a:t>
            </a:r>
            <a:r>
              <a:rPr lang="en-US" altLang="en-US"/>
              <a:t>}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7010400" y="5638800"/>
            <a:ext cx="1365250" cy="1082675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 sz="1600"/>
              <a:t>Supplier h</a:t>
            </a:r>
          </a:p>
          <a:p>
            <a:r>
              <a:rPr lang="en-US" altLang="en-US" sz="1600"/>
              <a:t>Factory i</a:t>
            </a:r>
          </a:p>
          <a:p>
            <a:r>
              <a:rPr lang="en-US" altLang="en-US" sz="1600"/>
              <a:t>Warehouse e</a:t>
            </a:r>
          </a:p>
          <a:p>
            <a:r>
              <a:rPr lang="en-US" altLang="en-US" sz="1600"/>
              <a:t>Customer j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61500-05E3-4BC6-A0EE-15249D754227}" type="slidenum">
              <a:rPr lang="en-US" altLang="en-US"/>
              <a:pPr>
                <a:defRPr/>
              </a:pPr>
              <a:t>11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Lagrangian Lower Bound Problem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114800" cy="609600"/>
          </a:xfrm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Factory </a:t>
            </a:r>
            <a:r>
              <a:rPr lang="en-US" altLang="en-US" i="1" smtClean="0"/>
              <a:t>i </a:t>
            </a:r>
            <a:r>
              <a:rPr lang="en-US" altLang="en-US" smtClean="0"/>
              <a:t>subproblem</a:t>
            </a: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685800" y="2514600"/>
          <a:ext cx="79248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3429000" imgH="863600" progId="Equation.DSMT4">
                  <p:embed/>
                </p:oleObj>
              </mc:Choice>
              <mc:Fallback>
                <p:oleObj name="Equation" r:id="rId3" imgW="3429000" imgH="86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79248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6858000" y="5457825"/>
            <a:ext cx="1365250" cy="1082675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 sz="1600"/>
              <a:t>Supplier h</a:t>
            </a:r>
          </a:p>
          <a:p>
            <a:r>
              <a:rPr lang="en-US" altLang="en-US" sz="1600"/>
              <a:t>Factory i</a:t>
            </a:r>
          </a:p>
          <a:p>
            <a:r>
              <a:rPr lang="en-US" altLang="en-US" sz="1600"/>
              <a:t>Warehouse e</a:t>
            </a:r>
          </a:p>
          <a:p>
            <a:r>
              <a:rPr lang="en-US" altLang="en-US" sz="1600"/>
              <a:t>Customer j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EA25FF-BE0F-4C2A-B893-023CCADE23B3}" type="slidenum">
              <a:rPr lang="en-US" altLang="en-US"/>
              <a:pPr>
                <a:defRPr/>
              </a:pPr>
              <a:t>12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Lagrangian Lower Bound Problem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5943600" cy="609600"/>
          </a:xfrm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Solve Factory </a:t>
            </a:r>
            <a:r>
              <a:rPr lang="en-US" altLang="en-US" i="1" smtClean="0"/>
              <a:t>i </a:t>
            </a:r>
            <a:r>
              <a:rPr lang="en-US" altLang="en-US" smtClean="0"/>
              <a:t> LLBP subproblem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381000" y="2105025"/>
          <a:ext cx="5486400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3" imgW="2413000" imgH="2006600" progId="Equation.DSMT4">
                  <p:embed/>
                </p:oleObj>
              </mc:Choice>
              <mc:Fallback>
                <p:oleObj name="Equation" r:id="rId3" imgW="2413000" imgH="200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05025"/>
                        <a:ext cx="5486400" cy="460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Line 7"/>
          <p:cNvSpPr>
            <a:spLocks noChangeShapeType="1"/>
          </p:cNvSpPr>
          <p:nvPr/>
        </p:nvSpPr>
        <p:spPr bwMode="auto">
          <a:xfrm flipV="1">
            <a:off x="1828800" y="2895600"/>
            <a:ext cx="121920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 flipV="1">
            <a:off x="1905000" y="4343400"/>
            <a:ext cx="12192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4" name="Oval 10"/>
          <p:cNvSpPr>
            <a:spLocks noChangeArrowheads="1"/>
          </p:cNvSpPr>
          <p:nvPr/>
        </p:nvSpPr>
        <p:spPr bwMode="auto">
          <a:xfrm>
            <a:off x="2438400" y="1981200"/>
            <a:ext cx="1828800" cy="914400"/>
          </a:xfrm>
          <a:prstGeom prst="ellips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 flipV="1">
            <a:off x="1905000" y="5943600"/>
            <a:ext cx="17526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6" name="Oval 12"/>
          <p:cNvSpPr>
            <a:spLocks noChangeArrowheads="1"/>
          </p:cNvSpPr>
          <p:nvPr/>
        </p:nvSpPr>
        <p:spPr bwMode="auto">
          <a:xfrm>
            <a:off x="1981200" y="3429000"/>
            <a:ext cx="2514600" cy="914400"/>
          </a:xfrm>
          <a:prstGeom prst="ellips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7" name="Oval 13"/>
          <p:cNvSpPr>
            <a:spLocks noChangeArrowheads="1"/>
          </p:cNvSpPr>
          <p:nvPr/>
        </p:nvSpPr>
        <p:spPr bwMode="auto">
          <a:xfrm>
            <a:off x="2057400" y="5029200"/>
            <a:ext cx="3352800" cy="914400"/>
          </a:xfrm>
          <a:prstGeom prst="ellips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879000"/>
              </p:ext>
            </p:extLst>
          </p:nvPr>
        </p:nvGraphicFramePr>
        <p:xfrm>
          <a:off x="4546600" y="2819400"/>
          <a:ext cx="19843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5" imgW="952200" imgH="253800" progId="Equation.DSMT4">
                  <p:embed/>
                </p:oleObj>
              </mc:Choice>
              <mc:Fallback>
                <p:oleObj name="Equation" r:id="rId5" imgW="952200" imgH="253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2819400"/>
                        <a:ext cx="1984375" cy="5302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7"/>
          <p:cNvGraphicFramePr>
            <a:graphicFrameLocks noChangeAspect="1"/>
          </p:cNvGraphicFramePr>
          <p:nvPr/>
        </p:nvGraphicFramePr>
        <p:xfrm>
          <a:off x="4460875" y="4191000"/>
          <a:ext cx="46323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7" imgW="2374900" imgH="431800" progId="Equation.DSMT4">
                  <p:embed/>
                </p:oleObj>
              </mc:Choice>
              <mc:Fallback>
                <p:oleObj name="Equation" r:id="rId7" imgW="23749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4191000"/>
                        <a:ext cx="4632325" cy="8429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8"/>
          <p:cNvGraphicFramePr>
            <a:graphicFrameLocks noChangeAspect="1"/>
          </p:cNvGraphicFramePr>
          <p:nvPr/>
        </p:nvGraphicFramePr>
        <p:xfrm>
          <a:off x="3810000" y="6042025"/>
          <a:ext cx="48768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9" imgW="2654300" imgH="444500" progId="Equation.DSMT4">
                  <p:embed/>
                </p:oleObj>
              </mc:Choice>
              <mc:Fallback>
                <p:oleObj name="Equation" r:id="rId9" imgW="2654300" imgH="4445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042025"/>
                        <a:ext cx="4876800" cy="815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19"/>
          <p:cNvSpPr txBox="1">
            <a:spLocks noChangeArrowheads="1"/>
          </p:cNvSpPr>
          <p:nvPr/>
        </p:nvSpPr>
        <p:spPr bwMode="auto">
          <a:xfrm>
            <a:off x="7620000" y="1600200"/>
            <a:ext cx="1365250" cy="1082675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 sz="1600"/>
              <a:t>Supplier h</a:t>
            </a:r>
          </a:p>
          <a:p>
            <a:r>
              <a:rPr lang="en-US" altLang="en-US" sz="1600"/>
              <a:t>Factory i</a:t>
            </a:r>
          </a:p>
          <a:p>
            <a:r>
              <a:rPr lang="en-US" altLang="en-US" sz="1600"/>
              <a:t>Warehouse e</a:t>
            </a:r>
          </a:p>
          <a:p>
            <a:r>
              <a:rPr lang="en-US" altLang="en-US" sz="1600"/>
              <a:t>Customer j</a:t>
            </a:r>
          </a:p>
        </p:txBody>
      </p:sp>
      <p:sp>
        <p:nvSpPr>
          <p:cNvPr id="14352" name="AutoShape 21"/>
          <p:cNvSpPr>
            <a:spLocks noChangeArrowheads="1"/>
          </p:cNvSpPr>
          <p:nvPr/>
        </p:nvSpPr>
        <p:spPr bwMode="auto">
          <a:xfrm>
            <a:off x="6629400" y="2743200"/>
            <a:ext cx="457200" cy="381000"/>
          </a:xfrm>
          <a:prstGeom prst="wedgeRectCallout">
            <a:avLst>
              <a:gd name="adj1" fmla="val -76042"/>
              <a:gd name="adj2" fmla="val 101250"/>
            </a:avLst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4353" name="AutoShape 22"/>
          <p:cNvSpPr>
            <a:spLocks noChangeArrowheads="1"/>
          </p:cNvSpPr>
          <p:nvPr/>
        </p:nvSpPr>
        <p:spPr bwMode="auto">
          <a:xfrm>
            <a:off x="7848600" y="5410200"/>
            <a:ext cx="457200" cy="381000"/>
          </a:xfrm>
          <a:prstGeom prst="wedgeRectCallout">
            <a:avLst>
              <a:gd name="adj1" fmla="val -259028"/>
              <a:gd name="adj2" fmla="val 111667"/>
            </a:avLst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4354" name="AutoShape 23"/>
          <p:cNvSpPr>
            <a:spLocks noChangeArrowheads="1"/>
          </p:cNvSpPr>
          <p:nvPr/>
        </p:nvSpPr>
        <p:spPr bwMode="auto">
          <a:xfrm>
            <a:off x="8153400" y="3581400"/>
            <a:ext cx="457200" cy="381000"/>
          </a:xfrm>
          <a:prstGeom prst="wedgeRectCallout">
            <a:avLst>
              <a:gd name="adj1" fmla="val -187500"/>
              <a:gd name="adj2" fmla="val 105833"/>
            </a:avLst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FF99D-BC15-4735-B68C-D7455132D2E2}" type="slidenum">
              <a:rPr lang="en-US" altLang="en-US"/>
              <a:pPr>
                <a:defRPr/>
              </a:pPr>
              <a:t>13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Lagrangian Lower Bound Problem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038600" cy="5257800"/>
          </a:xfrm>
        </p:spPr>
        <p:txBody>
          <a:bodyPr/>
          <a:lstStyle/>
          <a:p>
            <a:r>
              <a:rPr lang="en-US" altLang="en-US" sz="2400" smtClean="0"/>
              <a:t>Use the solutions from the Warehouse Location LLBP and all Factory LLBPs to form lower bound solution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r>
              <a:rPr lang="en-US" altLang="en-US" sz="2400" smtClean="0"/>
              <a:t>Subgradient evaluations as a result of the LLBP solution </a:t>
            </a: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4191000" y="1828800"/>
          <a:ext cx="47244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2273300" imgH="431800" progId="Equation.DSMT4">
                  <p:embed/>
                </p:oleObj>
              </mc:Choice>
              <mc:Fallback>
                <p:oleObj name="Equation" r:id="rId3" imgW="22733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828800"/>
                        <a:ext cx="4724400" cy="8985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4167188" y="3076575"/>
          <a:ext cx="4468812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5" imgW="2324100" imgH="1905000" progId="Equation.DSMT4">
                  <p:embed/>
                </p:oleObj>
              </mc:Choice>
              <mc:Fallback>
                <p:oleObj name="Equation" r:id="rId5" imgW="2324100" imgH="190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3076575"/>
                        <a:ext cx="4468812" cy="3663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304800" y="5638800"/>
            <a:ext cx="1365250" cy="1082675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 sz="1600"/>
              <a:t>Supplier h</a:t>
            </a:r>
          </a:p>
          <a:p>
            <a:r>
              <a:rPr lang="en-US" altLang="en-US" sz="1600"/>
              <a:t>Factory i</a:t>
            </a:r>
          </a:p>
          <a:p>
            <a:r>
              <a:rPr lang="en-US" altLang="en-US" sz="1600"/>
              <a:t>Warehouse e</a:t>
            </a:r>
          </a:p>
          <a:p>
            <a:r>
              <a:rPr lang="en-US" altLang="en-US" sz="1600"/>
              <a:t>Customer j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2748D-5EED-4164-BDF1-7FF9BB4ECF35}" type="slidenum">
              <a:rPr lang="en-US" altLang="en-US"/>
              <a:pPr>
                <a:defRPr/>
              </a:pPr>
              <a:t>14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Relaxation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800600" cy="5257800"/>
          </a:xfrm>
        </p:spPr>
        <p:txBody>
          <a:bodyPr/>
          <a:lstStyle/>
          <a:p>
            <a:r>
              <a:rPr lang="en-US" altLang="en-US" smtClean="0"/>
              <a:t>Dualize the constraints possessing </a:t>
            </a:r>
            <a:r>
              <a:rPr lang="en-US" altLang="en-US" i="1" smtClean="0"/>
              <a:t>y</a:t>
            </a:r>
            <a:r>
              <a:rPr lang="en-US" altLang="en-US" i="1" baseline="-25000" smtClean="0"/>
              <a:t>i</a:t>
            </a:r>
            <a:r>
              <a:rPr lang="en-US" altLang="en-US" i="1" smtClean="0"/>
              <a:t> </a:t>
            </a:r>
            <a:r>
              <a:rPr lang="en-US" altLang="en-US" smtClean="0"/>
              <a:t>and </a:t>
            </a:r>
            <a:r>
              <a:rPr lang="en-US" altLang="en-US" i="1" smtClean="0"/>
              <a:t>y</a:t>
            </a:r>
            <a:r>
              <a:rPr lang="en-US" altLang="en-US" i="1" baseline="-25000" smtClean="0"/>
              <a:t>e</a:t>
            </a:r>
            <a:r>
              <a:rPr lang="en-US" altLang="en-US" i="1" smtClean="0"/>
              <a:t> </a:t>
            </a:r>
            <a:r>
              <a:rPr lang="en-US" altLang="en-US" smtClean="0"/>
              <a:t>variables, and the meeting demand constraints</a:t>
            </a:r>
          </a:p>
          <a:p>
            <a:endParaRPr lang="en-US" altLang="en-US" smtClean="0"/>
          </a:p>
          <a:p>
            <a:r>
              <a:rPr lang="en-US" altLang="en-US" smtClean="0"/>
              <a:t>Factory </a:t>
            </a:r>
            <a:r>
              <a:rPr lang="en-US" altLang="en-US" i="1" smtClean="0"/>
              <a:t> </a:t>
            </a:r>
            <a:r>
              <a:rPr lang="en-US" altLang="en-US" smtClean="0"/>
              <a:t>subproblem</a:t>
            </a:r>
          </a:p>
          <a:p>
            <a:endParaRPr lang="en-US" altLang="en-US" smtClean="0"/>
          </a:p>
          <a:p>
            <a:r>
              <a:rPr lang="en-US" altLang="en-US" smtClean="0"/>
              <a:t>Warehouse subproblem</a:t>
            </a: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4876800" y="1447800"/>
          <a:ext cx="403860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3" imgW="1993900" imgH="1422400" progId="Equation.DSMT4">
                  <p:embed/>
                </p:oleObj>
              </mc:Choice>
              <mc:Fallback>
                <p:oleObj name="Equation" r:id="rId3" imgW="1993900" imgH="142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47800"/>
                        <a:ext cx="4038600" cy="28797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381000" y="4648200"/>
          <a:ext cx="6096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5" imgW="3644900" imgH="431800" progId="Equation.DSMT4">
                  <p:embed/>
                </p:oleObj>
              </mc:Choice>
              <mc:Fallback>
                <p:oleObj name="Equation" r:id="rId5" imgW="36449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48200"/>
                        <a:ext cx="6096000" cy="6715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381000" y="5715000"/>
          <a:ext cx="67691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7" imgW="3721100" imgH="431800" progId="Equation.DSMT4">
                  <p:embed/>
                </p:oleObj>
              </mc:Choice>
              <mc:Fallback>
                <p:oleObj name="Equation" r:id="rId7" imgW="37211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15000"/>
                        <a:ext cx="6769100" cy="7096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7620000" y="5181600"/>
            <a:ext cx="1365250" cy="1082675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 sz="1600"/>
              <a:t>Supplier h</a:t>
            </a:r>
          </a:p>
          <a:p>
            <a:r>
              <a:rPr lang="en-US" altLang="en-US" sz="1600"/>
              <a:t>Factory i</a:t>
            </a:r>
          </a:p>
          <a:p>
            <a:r>
              <a:rPr lang="en-US" altLang="en-US" sz="1600"/>
              <a:t>Warehouse e</a:t>
            </a:r>
          </a:p>
          <a:p>
            <a:r>
              <a:rPr lang="en-US" altLang="en-US" sz="1600"/>
              <a:t>Customer j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49D23A-420E-45EE-B6F9-8B566EBB1A7D}" type="slidenum">
              <a:rPr lang="en-US" altLang="en-US"/>
              <a:pPr>
                <a:defRPr/>
              </a:pPr>
              <a:t>15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Relaxation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Transshipment subproblem</a:t>
            </a:r>
          </a:p>
          <a:p>
            <a:pPr lvl="1">
              <a:buFontTx/>
              <a:buNone/>
            </a:pPr>
            <a:endParaRPr lang="en-US" altLang="en-US" smtClean="0"/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304800" y="2286000"/>
          <a:ext cx="8610600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4775200" imgH="2286000" progId="Equation.DSMT4">
                  <p:embed/>
                </p:oleObj>
              </mc:Choice>
              <mc:Fallback>
                <p:oleObj name="Equation" r:id="rId3" imgW="4775200" imgH="228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8610600" cy="407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10000" y="3962400"/>
            <a:ext cx="5118100" cy="1955800"/>
          </a:xfrm>
          <a:prstGeom prst="rect">
            <a:avLst/>
          </a:prstGeom>
          <a:noFill/>
          <a:ln w="38100" cmpd="dbl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 sz="2400"/>
              <a:t>Since insufficient factories</a:t>
            </a:r>
          </a:p>
          <a:p>
            <a:r>
              <a:rPr lang="en-US" altLang="en-US" sz="2400"/>
              <a:t>and warehouses may have been </a:t>
            </a:r>
          </a:p>
          <a:p>
            <a:r>
              <a:rPr lang="en-US" altLang="en-US" sz="2400"/>
              <a:t>opened to meet demand</a:t>
            </a:r>
          </a:p>
          <a:p>
            <a:r>
              <a:rPr lang="en-US" altLang="en-US" sz="2400"/>
              <a:t>… </a:t>
            </a:r>
            <a:r>
              <a:rPr lang="en-US" altLang="en-US" sz="2400" i="1"/>
              <a:t>the customer demand constraint </a:t>
            </a:r>
          </a:p>
          <a:p>
            <a:r>
              <a:rPr lang="en-US" altLang="en-US" sz="2400" i="1"/>
              <a:t>was relaxed as well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620000" y="1524000"/>
            <a:ext cx="1365250" cy="1082675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 sz="1600"/>
              <a:t>Supplier h</a:t>
            </a:r>
          </a:p>
          <a:p>
            <a:r>
              <a:rPr lang="en-US" altLang="en-US" sz="1600"/>
              <a:t>Factory i</a:t>
            </a:r>
          </a:p>
          <a:p>
            <a:r>
              <a:rPr lang="en-US" altLang="en-US" sz="1600"/>
              <a:t>Warehouse e</a:t>
            </a:r>
          </a:p>
          <a:p>
            <a:r>
              <a:rPr lang="en-US" altLang="en-US" sz="1600"/>
              <a:t>Customer j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1734F-35EA-4D60-8FB0-D9590182AB82}" type="slidenum">
              <a:rPr lang="en-US" altLang="en-US"/>
              <a:pPr>
                <a:defRPr/>
              </a:pPr>
              <a:t>16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Relaxation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LLBP lower bound evaluation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Lagrange multiplier update…</a:t>
            </a: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1905000" y="2133600"/>
          <a:ext cx="4800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2019300" imgH="254000" progId="Equation.DSMT4">
                  <p:embed/>
                </p:oleObj>
              </mc:Choice>
              <mc:Fallback>
                <p:oleObj name="Equation" r:id="rId3" imgW="20193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4800600" cy="6000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1905000" y="4343400"/>
          <a:ext cx="51816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5" imgW="2451100" imgH="762000" progId="Equation.DSMT4">
                  <p:embed/>
                </p:oleObj>
              </mc:Choice>
              <mc:Fallback>
                <p:oleObj name="Equation" r:id="rId5" imgW="2451100" imgH="762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5181600" cy="16097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620000" y="1524000"/>
            <a:ext cx="1365250" cy="1082675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 sz="1600"/>
              <a:t>Supplier h</a:t>
            </a:r>
          </a:p>
          <a:p>
            <a:r>
              <a:rPr lang="en-US" altLang="en-US" sz="1600"/>
              <a:t>Factory i</a:t>
            </a:r>
          </a:p>
          <a:p>
            <a:r>
              <a:rPr lang="en-US" altLang="en-US" sz="1600"/>
              <a:t>Warehouse e</a:t>
            </a:r>
          </a:p>
          <a:p>
            <a:r>
              <a:rPr lang="en-US" altLang="en-US" sz="1600"/>
              <a:t>Customer j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Locating Plants and Warehouses Simultaneously</a:t>
            </a:r>
            <a:endParaRPr lang="en-US" dirty="0"/>
          </a:p>
        </p:txBody>
      </p:sp>
      <p:pic>
        <p:nvPicPr>
          <p:cNvPr id="409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917700"/>
            <a:ext cx="7439025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7239000" y="5973763"/>
            <a:ext cx="11033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 sz="1400"/>
              <a:t>Figure 5-13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8225" y="1774825"/>
            <a:ext cx="3917950" cy="4198938"/>
          </a:xfrm>
          <a:prstGeom prst="rect">
            <a:avLst/>
          </a:prstGeom>
          <a:noFill/>
          <a:ln w="28575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i="1" dirty="0">
                <a:solidFill>
                  <a:srgbClr val="800000"/>
                </a:solidFill>
              </a:rPr>
              <a:t>Location Decisions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A0D4B-6C88-43CC-ADA0-CB5044E9AEAE}" type="slidenum">
              <a:rPr lang="en-US" altLang="en-US"/>
              <a:pPr>
                <a:defRPr/>
              </a:pPr>
              <a:t>3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1028700"/>
          </a:xfrm>
        </p:spPr>
        <p:txBody>
          <a:bodyPr/>
          <a:lstStyle/>
          <a:p>
            <a:r>
              <a:rPr lang="en-US" altLang="en-US" sz="3200" smtClean="0"/>
              <a:t>Locating Plants and Warehouses Simultaneously</a:t>
            </a: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609600" y="3352800"/>
            <a:ext cx="7620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5943600" y="3352800"/>
            <a:ext cx="7620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4876800" y="3352800"/>
            <a:ext cx="7620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3886200" y="3352800"/>
            <a:ext cx="7620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" name="Oval 7"/>
          <p:cNvSpPr>
            <a:spLocks noChangeArrowheads="1"/>
          </p:cNvSpPr>
          <p:nvPr/>
        </p:nvSpPr>
        <p:spPr bwMode="auto">
          <a:xfrm>
            <a:off x="2819400" y="3352800"/>
            <a:ext cx="7620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1752600" y="3352800"/>
            <a:ext cx="7620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7010400" y="3413125"/>
            <a:ext cx="1676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</a:rPr>
              <a:t>Factories</a:t>
            </a:r>
          </a:p>
          <a:p>
            <a:pPr>
              <a:spcBef>
                <a:spcPct val="50000"/>
              </a:spcBef>
            </a:pPr>
            <a:endParaRPr lang="en-US" altLang="en-US" b="1" i="1">
              <a:latin typeface="Times New Roman" pitchFamily="18" charset="0"/>
            </a:endParaRPr>
          </a:p>
        </p:txBody>
      </p:sp>
      <p:sp>
        <p:nvSpPr>
          <p:cNvPr id="5131" name="Oval 10"/>
          <p:cNvSpPr>
            <a:spLocks noChangeArrowheads="1"/>
          </p:cNvSpPr>
          <p:nvPr/>
        </p:nvSpPr>
        <p:spPr bwMode="auto">
          <a:xfrm>
            <a:off x="1524000" y="4953000"/>
            <a:ext cx="685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7162800" y="6172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</a:rPr>
              <a:t>Markets</a:t>
            </a:r>
          </a:p>
        </p:txBody>
      </p:sp>
      <p:sp>
        <p:nvSpPr>
          <p:cNvPr id="5133" name="Oval 12"/>
          <p:cNvSpPr>
            <a:spLocks noChangeArrowheads="1"/>
          </p:cNvSpPr>
          <p:nvPr/>
        </p:nvSpPr>
        <p:spPr bwMode="auto">
          <a:xfrm>
            <a:off x="457200" y="6172200"/>
            <a:ext cx="7620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>
            <a:off x="1219200" y="3810000"/>
            <a:ext cx="33528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>
            <a:off x="2209800" y="3810000"/>
            <a:ext cx="2438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>
            <a:off x="3352800" y="3810000"/>
            <a:ext cx="1371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 flipH="1">
            <a:off x="5257800" y="3810000"/>
            <a:ext cx="914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 flipH="1">
            <a:off x="5029200" y="3810000"/>
            <a:ext cx="152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4191000" y="3810000"/>
            <a:ext cx="6858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 flipV="1">
            <a:off x="1905000" y="3810000"/>
            <a:ext cx="76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 flipV="1">
            <a:off x="1981200" y="3733800"/>
            <a:ext cx="914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21"/>
          <p:cNvSpPr>
            <a:spLocks noChangeShapeType="1"/>
          </p:cNvSpPr>
          <p:nvPr/>
        </p:nvSpPr>
        <p:spPr bwMode="auto">
          <a:xfrm flipV="1">
            <a:off x="2057400" y="3657600"/>
            <a:ext cx="1905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flipH="1" flipV="1">
            <a:off x="914400" y="3810000"/>
            <a:ext cx="762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Line 28"/>
          <p:cNvSpPr>
            <a:spLocks noChangeShapeType="1"/>
          </p:cNvSpPr>
          <p:nvPr/>
        </p:nvSpPr>
        <p:spPr bwMode="auto">
          <a:xfrm flipV="1">
            <a:off x="2133600" y="3733800"/>
            <a:ext cx="2819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Line 29"/>
          <p:cNvSpPr>
            <a:spLocks noChangeShapeType="1"/>
          </p:cNvSpPr>
          <p:nvPr/>
        </p:nvSpPr>
        <p:spPr bwMode="auto">
          <a:xfrm flipV="1">
            <a:off x="2209800" y="3733800"/>
            <a:ext cx="38100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Line 32"/>
          <p:cNvSpPr>
            <a:spLocks noChangeShapeType="1"/>
          </p:cNvSpPr>
          <p:nvPr/>
        </p:nvSpPr>
        <p:spPr bwMode="auto">
          <a:xfrm flipH="1">
            <a:off x="1066800" y="52578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Line 33"/>
          <p:cNvSpPr>
            <a:spLocks noChangeShapeType="1"/>
          </p:cNvSpPr>
          <p:nvPr/>
        </p:nvSpPr>
        <p:spPr bwMode="auto">
          <a:xfrm flipH="1">
            <a:off x="1828800" y="5257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34"/>
          <p:cNvSpPr>
            <a:spLocks noChangeShapeType="1"/>
          </p:cNvSpPr>
          <p:nvPr/>
        </p:nvSpPr>
        <p:spPr bwMode="auto">
          <a:xfrm>
            <a:off x="2133600" y="5181600"/>
            <a:ext cx="914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Text Box 35"/>
          <p:cNvSpPr txBox="1">
            <a:spLocks noChangeArrowheads="1"/>
          </p:cNvSpPr>
          <p:nvPr/>
        </p:nvSpPr>
        <p:spPr bwMode="auto">
          <a:xfrm>
            <a:off x="5867400" y="48006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</a:rPr>
              <a:t>Warehouses</a:t>
            </a:r>
          </a:p>
        </p:txBody>
      </p:sp>
      <p:sp>
        <p:nvSpPr>
          <p:cNvPr id="5150" name="Oval 36"/>
          <p:cNvSpPr>
            <a:spLocks noChangeArrowheads="1"/>
          </p:cNvSpPr>
          <p:nvPr/>
        </p:nvSpPr>
        <p:spPr bwMode="auto">
          <a:xfrm>
            <a:off x="2590800" y="6172200"/>
            <a:ext cx="7620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51" name="Oval 37"/>
          <p:cNvSpPr>
            <a:spLocks noChangeArrowheads="1"/>
          </p:cNvSpPr>
          <p:nvPr/>
        </p:nvSpPr>
        <p:spPr bwMode="auto">
          <a:xfrm>
            <a:off x="1524000" y="6172200"/>
            <a:ext cx="7620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52" name="Oval 38"/>
          <p:cNvSpPr>
            <a:spLocks noChangeArrowheads="1"/>
          </p:cNvSpPr>
          <p:nvPr/>
        </p:nvSpPr>
        <p:spPr bwMode="auto">
          <a:xfrm>
            <a:off x="4648200" y="5029200"/>
            <a:ext cx="685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53" name="Oval 39"/>
          <p:cNvSpPr>
            <a:spLocks noChangeArrowheads="1"/>
          </p:cNvSpPr>
          <p:nvPr/>
        </p:nvSpPr>
        <p:spPr bwMode="auto">
          <a:xfrm>
            <a:off x="3581400" y="6248400"/>
            <a:ext cx="7620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54" name="Line 43"/>
          <p:cNvSpPr>
            <a:spLocks noChangeShapeType="1"/>
          </p:cNvSpPr>
          <p:nvPr/>
        </p:nvSpPr>
        <p:spPr bwMode="auto">
          <a:xfrm flipH="1">
            <a:off x="4267200" y="5334000"/>
            <a:ext cx="533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44"/>
          <p:cNvSpPr>
            <a:spLocks noChangeShapeType="1"/>
          </p:cNvSpPr>
          <p:nvPr/>
        </p:nvSpPr>
        <p:spPr bwMode="auto">
          <a:xfrm flipH="1">
            <a:off x="4953000" y="5334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45"/>
          <p:cNvSpPr>
            <a:spLocks noChangeShapeType="1"/>
          </p:cNvSpPr>
          <p:nvPr/>
        </p:nvSpPr>
        <p:spPr bwMode="auto">
          <a:xfrm>
            <a:off x="5334000" y="5257800"/>
            <a:ext cx="914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Oval 46"/>
          <p:cNvSpPr>
            <a:spLocks noChangeArrowheads="1"/>
          </p:cNvSpPr>
          <p:nvPr/>
        </p:nvSpPr>
        <p:spPr bwMode="auto">
          <a:xfrm>
            <a:off x="5715000" y="6248400"/>
            <a:ext cx="7620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58" name="Oval 47"/>
          <p:cNvSpPr>
            <a:spLocks noChangeArrowheads="1"/>
          </p:cNvSpPr>
          <p:nvPr/>
        </p:nvSpPr>
        <p:spPr bwMode="auto">
          <a:xfrm>
            <a:off x="4648200" y="6248400"/>
            <a:ext cx="7620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59" name="Oval 52"/>
          <p:cNvSpPr>
            <a:spLocks noChangeArrowheads="1"/>
          </p:cNvSpPr>
          <p:nvPr/>
        </p:nvSpPr>
        <p:spPr bwMode="auto">
          <a:xfrm>
            <a:off x="1600200" y="2133600"/>
            <a:ext cx="685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60" name="Line 53"/>
          <p:cNvSpPr>
            <a:spLocks noChangeShapeType="1"/>
          </p:cNvSpPr>
          <p:nvPr/>
        </p:nvSpPr>
        <p:spPr bwMode="auto">
          <a:xfrm flipH="1">
            <a:off x="1143000" y="24384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Line 54"/>
          <p:cNvSpPr>
            <a:spLocks noChangeShapeType="1"/>
          </p:cNvSpPr>
          <p:nvPr/>
        </p:nvSpPr>
        <p:spPr bwMode="auto">
          <a:xfrm>
            <a:off x="1981200" y="2438400"/>
            <a:ext cx="76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2" name="Line 55"/>
          <p:cNvSpPr>
            <a:spLocks noChangeShapeType="1"/>
          </p:cNvSpPr>
          <p:nvPr/>
        </p:nvSpPr>
        <p:spPr bwMode="auto">
          <a:xfrm>
            <a:off x="2286000" y="2362200"/>
            <a:ext cx="914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3" name="Oval 57"/>
          <p:cNvSpPr>
            <a:spLocks noChangeArrowheads="1"/>
          </p:cNvSpPr>
          <p:nvPr/>
        </p:nvSpPr>
        <p:spPr bwMode="auto">
          <a:xfrm>
            <a:off x="4724400" y="2209800"/>
            <a:ext cx="685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64" name="Line 58"/>
          <p:cNvSpPr>
            <a:spLocks noChangeShapeType="1"/>
          </p:cNvSpPr>
          <p:nvPr/>
        </p:nvSpPr>
        <p:spPr bwMode="auto">
          <a:xfrm flipH="1">
            <a:off x="4343400" y="2514600"/>
            <a:ext cx="533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Line 59"/>
          <p:cNvSpPr>
            <a:spLocks noChangeShapeType="1"/>
          </p:cNvSpPr>
          <p:nvPr/>
        </p:nvSpPr>
        <p:spPr bwMode="auto">
          <a:xfrm>
            <a:off x="5029200" y="2514600"/>
            <a:ext cx="76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Line 60"/>
          <p:cNvSpPr>
            <a:spLocks noChangeShapeType="1"/>
          </p:cNvSpPr>
          <p:nvPr/>
        </p:nvSpPr>
        <p:spPr bwMode="auto">
          <a:xfrm>
            <a:off x="5410200" y="2362200"/>
            <a:ext cx="914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7" name="Rectangle 61"/>
          <p:cNvSpPr>
            <a:spLocks noChangeArrowheads="1"/>
          </p:cNvSpPr>
          <p:nvPr/>
        </p:nvSpPr>
        <p:spPr bwMode="auto">
          <a:xfrm>
            <a:off x="6648450" y="2168525"/>
            <a:ext cx="1169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 b="1" i="1">
                <a:latin typeface="Times New Roman" pitchFamily="18" charset="0"/>
              </a:rPr>
              <a:t>Suppliers</a:t>
            </a:r>
          </a:p>
        </p:txBody>
      </p:sp>
      <p:sp>
        <p:nvSpPr>
          <p:cNvPr id="5168" name="Line 62"/>
          <p:cNvSpPr>
            <a:spLocks noChangeShapeType="1"/>
          </p:cNvSpPr>
          <p:nvPr/>
        </p:nvSpPr>
        <p:spPr bwMode="auto">
          <a:xfrm flipH="1">
            <a:off x="2362200" y="2362200"/>
            <a:ext cx="2362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9" name="Line 63"/>
          <p:cNvSpPr>
            <a:spLocks noChangeShapeType="1"/>
          </p:cNvSpPr>
          <p:nvPr/>
        </p:nvSpPr>
        <p:spPr bwMode="auto">
          <a:xfrm flipH="1">
            <a:off x="3429000" y="2438400"/>
            <a:ext cx="1295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0" name="Line 64"/>
          <p:cNvSpPr>
            <a:spLocks noChangeShapeType="1"/>
          </p:cNvSpPr>
          <p:nvPr/>
        </p:nvSpPr>
        <p:spPr bwMode="auto">
          <a:xfrm>
            <a:off x="2286000" y="2286000"/>
            <a:ext cx="1905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1" name="Line 65"/>
          <p:cNvSpPr>
            <a:spLocks noChangeShapeType="1"/>
          </p:cNvSpPr>
          <p:nvPr/>
        </p:nvSpPr>
        <p:spPr bwMode="auto">
          <a:xfrm flipH="1">
            <a:off x="3200400" y="5257800"/>
            <a:ext cx="1447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2" name="Line 66"/>
          <p:cNvSpPr>
            <a:spLocks noChangeShapeType="1"/>
          </p:cNvSpPr>
          <p:nvPr/>
        </p:nvSpPr>
        <p:spPr bwMode="auto">
          <a:xfrm>
            <a:off x="2209800" y="5105400"/>
            <a:ext cx="1752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01637E-7027-43FC-86DC-A47B7F48B8B6}" type="slidenum">
              <a:rPr lang="en-US" altLang="en-US"/>
              <a:pPr>
                <a:defRPr/>
              </a:pPr>
              <a:t>4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Locating Plants and Warehouses Simultaneously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Parameter definitions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fixed cost of locating a plant at site </a:t>
            </a:r>
            <a:r>
              <a:rPr lang="en-US" altLang="en-US" dirty="0" err="1" smtClean="0"/>
              <a:t>i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e</a:t>
            </a:r>
            <a:r>
              <a:rPr lang="en-US" altLang="en-US" dirty="0" smtClean="0"/>
              <a:t> = fixed cost of locating a </a:t>
            </a:r>
            <a:r>
              <a:rPr lang="en-US" altLang="en-US" dirty="0" smtClean="0"/>
              <a:t>warehouse </a:t>
            </a:r>
            <a:r>
              <a:rPr lang="en-US" altLang="en-US" dirty="0" smtClean="0"/>
              <a:t>at site e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c</a:t>
            </a:r>
            <a:r>
              <a:rPr lang="en-US" altLang="en-US" baseline="-25000" dirty="0" err="1" smtClean="0"/>
              <a:t>h,i</a:t>
            </a:r>
            <a:r>
              <a:rPr lang="en-US" altLang="en-US" dirty="0" smtClean="0"/>
              <a:t> = cost of shipping one unit from source h to factory </a:t>
            </a:r>
            <a:r>
              <a:rPr lang="en-US" altLang="en-US" dirty="0" err="1" smtClean="0"/>
              <a:t>i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C</a:t>
            </a:r>
            <a:r>
              <a:rPr lang="en-US" altLang="en-US" baseline="-25000" dirty="0" err="1" smtClean="0"/>
              <a:t>i,e</a:t>
            </a:r>
            <a:r>
              <a:rPr lang="en-US" altLang="en-US" dirty="0" smtClean="0"/>
              <a:t> </a:t>
            </a:r>
            <a:r>
              <a:rPr lang="en-US" altLang="en-US" dirty="0" smtClean="0"/>
              <a:t>= cost of shipping one unit from factory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to warehouse </a:t>
            </a:r>
            <a:r>
              <a:rPr lang="en-US" altLang="en-US" dirty="0" smtClean="0"/>
              <a:t>e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Decision Variables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1, if factory located at site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;  0, otherwise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y</a:t>
            </a:r>
            <a:r>
              <a:rPr lang="en-US" altLang="en-US" baseline="-25000" dirty="0" smtClean="0"/>
              <a:t>e</a:t>
            </a:r>
            <a:r>
              <a:rPr lang="en-US" altLang="en-US" dirty="0" smtClean="0"/>
              <a:t> = 1, if warehouse located at site e; 0, otherwise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e,j</a:t>
            </a:r>
            <a:r>
              <a:rPr lang="en-US" altLang="en-US" dirty="0" smtClean="0"/>
              <a:t> = quantity shipped from warehouse e to market j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i,e</a:t>
            </a:r>
            <a:r>
              <a:rPr lang="en-US" altLang="en-US" dirty="0" smtClean="0"/>
              <a:t> = quantity shipped from factory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to warehouse e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h,i</a:t>
            </a:r>
            <a:r>
              <a:rPr lang="en-US" altLang="en-US" dirty="0" smtClean="0"/>
              <a:t> = quantity shipped from supplier h to factory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ED48C3-2B7F-4F8D-8680-15C647421ED1}" type="slidenum">
              <a:rPr lang="en-US" altLang="en-US"/>
              <a:pPr>
                <a:defRPr/>
              </a:pPr>
              <a:t>5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Locating Plants and Warehouses Simultaneously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3733800" cy="609600"/>
          </a:xfrm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Objective function</a:t>
            </a: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228600" y="3581400"/>
          <a:ext cx="87630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3" imgW="4013200" imgH="444500" progId="Equation.DSMT4">
                  <p:embed/>
                </p:oleObj>
              </mc:Choice>
              <mc:Fallback>
                <p:oleObj name="Equation" r:id="rId3" imgW="40132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81400"/>
                        <a:ext cx="8763000" cy="969963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219200" y="2817813"/>
            <a:ext cx="1185863" cy="7016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/>
              <a:t>locate </a:t>
            </a:r>
          </a:p>
          <a:p>
            <a:r>
              <a:rPr lang="en-US" altLang="en-US"/>
              <a:t>factories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209800" y="4646613"/>
            <a:ext cx="1500188" cy="7016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/>
              <a:t>locate </a:t>
            </a:r>
          </a:p>
          <a:p>
            <a:r>
              <a:rPr lang="en-US" altLang="en-US"/>
              <a:t>warehouses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3581400" y="2513013"/>
            <a:ext cx="1404938" cy="10064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/>
              <a:t>supplier to</a:t>
            </a:r>
          </a:p>
          <a:p>
            <a:r>
              <a:rPr lang="en-US" altLang="en-US"/>
              <a:t>factory </a:t>
            </a:r>
          </a:p>
          <a:p>
            <a:r>
              <a:rPr lang="en-US" altLang="en-US"/>
              <a:t>ship cost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5257800" y="4646613"/>
            <a:ext cx="1397000" cy="10064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/>
              <a:t>factory to</a:t>
            </a:r>
          </a:p>
          <a:p>
            <a:r>
              <a:rPr lang="en-US" altLang="en-US"/>
              <a:t>warehouse</a:t>
            </a:r>
          </a:p>
          <a:p>
            <a:r>
              <a:rPr lang="en-US" altLang="en-US"/>
              <a:t>ship cost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7162800" y="2513013"/>
            <a:ext cx="1709738" cy="10064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/>
              <a:t>warehouse to</a:t>
            </a:r>
          </a:p>
          <a:p>
            <a:r>
              <a:rPr lang="en-US" altLang="en-US"/>
              <a:t>market</a:t>
            </a:r>
          </a:p>
          <a:p>
            <a:r>
              <a:rPr lang="en-US" altLang="en-US"/>
              <a:t>ship cost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77C84-2BB4-47C7-82A8-8B45C270FD97}" type="slidenum">
              <a:rPr lang="en-US" altLang="en-US"/>
              <a:pPr>
                <a:defRPr/>
              </a:pPr>
              <a:t>6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699"/>
            <a:ext cx="5867400" cy="1028701"/>
          </a:xfrm>
        </p:spPr>
        <p:txBody>
          <a:bodyPr/>
          <a:lstStyle/>
          <a:p>
            <a:r>
              <a:rPr lang="en-US" altLang="en-US" sz="2800" dirty="0" smtClean="0"/>
              <a:t>Locating Plants and Warehouses Simultaneously : Constraints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85800" y="1447800"/>
          <a:ext cx="3278188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3" imgW="1828800" imgH="2933700" progId="Equation.DSMT4">
                  <p:embed/>
                </p:oleObj>
              </mc:Choice>
              <mc:Fallback>
                <p:oleObj name="Equation" r:id="rId3" imgW="1828800" imgH="293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3278188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870325" y="1536700"/>
            <a:ext cx="35941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/>
              <a:t>Supplier h capacity constraint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4175125" y="2374900"/>
            <a:ext cx="3506788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/>
              <a:t>Balance equation at factory i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3641725" y="3213100"/>
            <a:ext cx="34544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/>
              <a:t>Factory i capacity constraint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4175125" y="3975100"/>
            <a:ext cx="3971925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/>
              <a:t>Balance equation at warehouse e</a:t>
            </a: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3794125" y="4813300"/>
            <a:ext cx="3906838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/>
              <a:t>Warehouse e capacity constraint</a:t>
            </a:r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3717925" y="5651500"/>
            <a:ext cx="3933825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/>
              <a:t>Customer j demand must be met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7" y="228600"/>
            <a:ext cx="2982913" cy="121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66585-42DB-40C0-BA9B-BB4263AD1462}" type="slidenum">
              <a:rPr lang="en-US" altLang="en-US"/>
              <a:pPr>
                <a:defRPr/>
              </a:pPr>
              <a:t>7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Decomposition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5791200" cy="609600"/>
          </a:xfrm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Certain constraints are relaxed</a:t>
            </a:r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685800" y="2362200"/>
          <a:ext cx="4191000" cy="385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2070100" imgH="1905000" progId="Equation.DSMT4">
                  <p:embed/>
                </p:oleObj>
              </mc:Choice>
              <mc:Fallback>
                <p:oleObj name="Equation" r:id="rId3" imgW="2070100" imgH="190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4191000" cy="385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5562600" y="3048000"/>
            <a:ext cx="2911475" cy="10191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/>
              <a:t>Constraints connecting factories</a:t>
            </a:r>
          </a:p>
          <a:p>
            <a:r>
              <a:rPr lang="en-US" altLang="en-US"/>
              <a:t>have been </a:t>
            </a:r>
            <a:r>
              <a:rPr lang="en-US" altLang="en-US" i="1"/>
              <a:t>dualized</a:t>
            </a:r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 flipH="1" flipV="1">
            <a:off x="4495800" y="2971800"/>
            <a:ext cx="10668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H="1">
            <a:off x="4876800" y="3429000"/>
            <a:ext cx="6858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6858000" y="5457825"/>
            <a:ext cx="1365250" cy="1082675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 sz="1600"/>
              <a:t>Supplier h</a:t>
            </a:r>
          </a:p>
          <a:p>
            <a:r>
              <a:rPr lang="en-US" altLang="en-US" sz="1600"/>
              <a:t>Factory i</a:t>
            </a:r>
          </a:p>
          <a:p>
            <a:r>
              <a:rPr lang="en-US" altLang="en-US" sz="1600"/>
              <a:t>Warehouse e</a:t>
            </a:r>
          </a:p>
          <a:p>
            <a:r>
              <a:rPr lang="en-US" altLang="en-US" sz="1600"/>
              <a:t>Customer j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6FD55-7EB2-45E2-9C47-4AC73B049EF5}" type="slidenum">
              <a:rPr lang="en-US" altLang="en-US"/>
              <a:pPr>
                <a:defRPr/>
              </a:pPr>
              <a:t>8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Lagrangian Lower Bound Problem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800600" cy="609600"/>
          </a:xfrm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Form Lagrangian Function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52400" y="2360613"/>
          <a:ext cx="8839200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4216400" imgH="1422400" progId="Equation.DSMT4">
                  <p:embed/>
                </p:oleObj>
              </mc:Choice>
              <mc:Fallback>
                <p:oleObj name="Equation" r:id="rId3" imgW="4216400" imgH="142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360613"/>
                        <a:ext cx="8839200" cy="298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609600" y="5867400"/>
            <a:ext cx="8212138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/>
              <a:t>Lagrangian formed such that all Lagrange multipliers are non-negative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7543800" y="1524000"/>
            <a:ext cx="1365250" cy="1082675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 sz="1600"/>
              <a:t>Supplier h</a:t>
            </a:r>
          </a:p>
          <a:p>
            <a:r>
              <a:rPr lang="en-US" altLang="en-US" sz="1600"/>
              <a:t>Factory i</a:t>
            </a:r>
          </a:p>
          <a:p>
            <a:r>
              <a:rPr lang="en-US" altLang="en-US" sz="1600"/>
              <a:t>Warehouse e</a:t>
            </a:r>
          </a:p>
          <a:p>
            <a:r>
              <a:rPr lang="en-US" altLang="en-US" sz="1600"/>
              <a:t>Customer j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54351C-FD95-4231-8394-14674FFAF274}" type="slidenum">
              <a:rPr lang="en-US" altLang="en-US"/>
              <a:pPr>
                <a:defRPr/>
              </a:pPr>
              <a:t>9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Lagrangian Lower Bound Problem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5867400" cy="609600"/>
          </a:xfrm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Collect coefficients for variables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228600" y="2514600"/>
          <a:ext cx="8763000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4254500" imgH="1333500" progId="Equation.DSMT4">
                  <p:embed/>
                </p:oleObj>
              </mc:Choice>
              <mc:Fallback>
                <p:oleObj name="Equation" r:id="rId3" imgW="4254500" imgH="1333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8763000" cy="274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858000" y="5457825"/>
            <a:ext cx="1365250" cy="1082675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altLang="en-US" sz="1600"/>
              <a:t>Supplier h</a:t>
            </a:r>
          </a:p>
          <a:p>
            <a:r>
              <a:rPr lang="en-US" altLang="en-US" sz="1600"/>
              <a:t>Factory i</a:t>
            </a:r>
          </a:p>
          <a:p>
            <a:r>
              <a:rPr lang="en-US" altLang="en-US" sz="1600"/>
              <a:t>Warehouse e</a:t>
            </a:r>
          </a:p>
          <a:p>
            <a:r>
              <a:rPr lang="en-US" altLang="en-US" sz="1600"/>
              <a:t>Customer j</a:t>
            </a:r>
          </a:p>
        </p:txBody>
      </p:sp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3048000" y="4495800"/>
          <a:ext cx="34290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1778000" imgH="1143000" progId="Equation.DSMT4">
                  <p:embed/>
                </p:oleObj>
              </mc:Choice>
              <mc:Fallback>
                <p:oleObj name="Equation" r:id="rId5" imgW="1778000" imgH="1143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95800"/>
                        <a:ext cx="3429000" cy="22034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sidebars">
  <a:themeElements>
    <a:clrScheme name="">
      <a:dk1>
        <a:srgbClr val="000000"/>
      </a:dk1>
      <a:lt1>
        <a:srgbClr val="FFFFFF"/>
      </a:lt1>
      <a:dk2>
        <a:srgbClr val="3333CC"/>
      </a:dk2>
      <a:lt2>
        <a:srgbClr val="7999FF"/>
      </a:lt2>
      <a:accent1>
        <a:srgbClr val="F57B49"/>
      </a:accent1>
      <a:accent2>
        <a:srgbClr val="FF00FF"/>
      </a:accent2>
      <a:accent3>
        <a:srgbClr val="FFFFFF"/>
      </a:accent3>
      <a:accent4>
        <a:srgbClr val="000000"/>
      </a:accent4>
      <a:accent5>
        <a:srgbClr val="F9BFB1"/>
      </a:accent5>
      <a:accent6>
        <a:srgbClr val="E700E7"/>
      </a:accent6>
      <a:hlink>
        <a:srgbClr val="FF0000"/>
      </a:hlink>
      <a:folHlink>
        <a:srgbClr val="919191"/>
      </a:folHlink>
    </a:clrScheme>
    <a:fontScheme name="sidebars">
      <a:majorFont>
        <a:latin typeface="Arial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sideba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c:\msoffice\powerpnt\template\sldshow\sidebars.ppt</Template>
  <TotalTime>12722039</TotalTime>
  <Pages>33</Pages>
  <Words>477</Words>
  <Application>Microsoft Office PowerPoint</Application>
  <PresentationFormat>On-screen Show (4:3)</PresentationFormat>
  <Paragraphs>147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sidebars</vt:lpstr>
      <vt:lpstr>Equation</vt:lpstr>
      <vt:lpstr>MathType 6.0 Equation</vt:lpstr>
      <vt:lpstr>Supply Chain Management</vt:lpstr>
      <vt:lpstr>Locating Plants and Warehouses Simultaneously</vt:lpstr>
      <vt:lpstr>Locating Plants and Warehouses Simultaneously</vt:lpstr>
      <vt:lpstr>Locating Plants and Warehouses Simultaneously</vt:lpstr>
      <vt:lpstr>Locating Plants and Warehouses Simultaneously</vt:lpstr>
      <vt:lpstr>Locating Plants and Warehouses Simultaneously : Constraints</vt:lpstr>
      <vt:lpstr>Problem Decomposition</vt:lpstr>
      <vt:lpstr>Lagrangian Lower Bound Problem</vt:lpstr>
      <vt:lpstr>Lagrangian Lower Bound Problem</vt:lpstr>
      <vt:lpstr>Lagrangian Lower Bound Problem</vt:lpstr>
      <vt:lpstr>Lagrangian Lower Bound Problem</vt:lpstr>
      <vt:lpstr>Lagrangian Lower Bound Problem</vt:lpstr>
      <vt:lpstr>Lagrangian Lower Bound Problem</vt:lpstr>
      <vt:lpstr>Alternative Relaxation</vt:lpstr>
      <vt:lpstr>Alternative Relaxation</vt:lpstr>
      <vt:lpstr>Alternative Relaxation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Chopra, 2nd Ed, Chapter 4</dc:title>
  <dc:creator>Gregory Stock</dc:creator>
  <cp:lastModifiedBy>George R Wilson</cp:lastModifiedBy>
  <cp:revision>126</cp:revision>
  <cp:lastPrinted>2000-08-25T19:02:00Z</cp:lastPrinted>
  <dcterms:created xsi:type="dcterms:W3CDTF">1995-06-15T16:14:44Z</dcterms:created>
  <dcterms:modified xsi:type="dcterms:W3CDTF">2015-02-12T18:25:13Z</dcterms:modified>
</cp:coreProperties>
</file>