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2.xml" ContentType="application/vnd.openxmlformats-officedocument.drawingml.chart+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30"/>
  </p:notesMasterIdLst>
  <p:handoutMasterIdLst>
    <p:handoutMasterId r:id="rId131"/>
  </p:handoutMasterIdLst>
  <p:sldIdLst>
    <p:sldId id="256" r:id="rId2"/>
    <p:sldId id="448" r:id="rId3"/>
    <p:sldId id="414" r:id="rId4"/>
    <p:sldId id="449" r:id="rId5"/>
    <p:sldId id="450" r:id="rId6"/>
    <p:sldId id="417" r:id="rId7"/>
    <p:sldId id="418" r:id="rId8"/>
    <p:sldId id="598" r:id="rId9"/>
    <p:sldId id="419" r:id="rId10"/>
    <p:sldId id="421" r:id="rId11"/>
    <p:sldId id="451" r:id="rId12"/>
    <p:sldId id="452" r:id="rId13"/>
    <p:sldId id="453" r:id="rId14"/>
    <p:sldId id="454" r:id="rId15"/>
    <p:sldId id="493" r:id="rId16"/>
    <p:sldId id="494" r:id="rId17"/>
    <p:sldId id="495" r:id="rId18"/>
    <p:sldId id="496" r:id="rId19"/>
    <p:sldId id="497" r:id="rId20"/>
    <p:sldId id="498" r:id="rId21"/>
    <p:sldId id="499" r:id="rId22"/>
    <p:sldId id="500" r:id="rId23"/>
    <p:sldId id="501" r:id="rId24"/>
    <p:sldId id="502" r:id="rId25"/>
    <p:sldId id="503" r:id="rId26"/>
    <p:sldId id="504" r:id="rId27"/>
    <p:sldId id="505" r:id="rId28"/>
    <p:sldId id="506" r:id="rId29"/>
    <p:sldId id="507" r:id="rId30"/>
    <p:sldId id="508" r:id="rId31"/>
    <p:sldId id="509" r:id="rId32"/>
    <p:sldId id="510" r:id="rId33"/>
    <p:sldId id="511" r:id="rId34"/>
    <p:sldId id="512" r:id="rId35"/>
    <p:sldId id="432" r:id="rId36"/>
    <p:sldId id="557" r:id="rId37"/>
    <p:sldId id="558" r:id="rId38"/>
    <p:sldId id="560" r:id="rId39"/>
    <p:sldId id="561" r:id="rId40"/>
    <p:sldId id="562" r:id="rId41"/>
    <p:sldId id="564" r:id="rId42"/>
    <p:sldId id="565" r:id="rId43"/>
    <p:sldId id="455" r:id="rId44"/>
    <p:sldId id="514" r:id="rId45"/>
    <p:sldId id="579" r:id="rId46"/>
    <p:sldId id="580" r:id="rId47"/>
    <p:sldId id="600" r:id="rId48"/>
    <p:sldId id="573" r:id="rId49"/>
    <p:sldId id="576" r:id="rId50"/>
    <p:sldId id="456" r:id="rId51"/>
    <p:sldId id="457" r:id="rId52"/>
    <p:sldId id="458" r:id="rId53"/>
    <p:sldId id="459" r:id="rId54"/>
    <p:sldId id="574" r:id="rId55"/>
    <p:sldId id="491" r:id="rId56"/>
    <p:sldId id="581" r:id="rId57"/>
    <p:sldId id="352" r:id="rId58"/>
    <p:sldId id="283" r:id="rId59"/>
    <p:sldId id="466" r:id="rId60"/>
    <p:sldId id="467" r:id="rId61"/>
    <p:sldId id="468" r:id="rId62"/>
    <p:sldId id="474" r:id="rId63"/>
    <p:sldId id="475" r:id="rId64"/>
    <p:sldId id="476" r:id="rId65"/>
    <p:sldId id="477" r:id="rId66"/>
    <p:sldId id="513" r:id="rId67"/>
    <p:sldId id="515" r:id="rId68"/>
    <p:sldId id="355" r:id="rId69"/>
    <p:sldId id="516" r:id="rId70"/>
    <p:sldId id="517" r:id="rId71"/>
    <p:sldId id="518" r:id="rId72"/>
    <p:sldId id="519" r:id="rId73"/>
    <p:sldId id="520" r:id="rId74"/>
    <p:sldId id="521" r:id="rId75"/>
    <p:sldId id="522" r:id="rId76"/>
    <p:sldId id="523" r:id="rId77"/>
    <p:sldId id="524" r:id="rId78"/>
    <p:sldId id="356" r:id="rId79"/>
    <p:sldId id="481" r:id="rId80"/>
    <p:sldId id="482" r:id="rId81"/>
    <p:sldId id="483" r:id="rId82"/>
    <p:sldId id="484" r:id="rId83"/>
    <p:sldId id="582" r:id="rId84"/>
    <p:sldId id="586" r:id="rId85"/>
    <p:sldId id="485" r:id="rId86"/>
    <p:sldId id="587" r:id="rId87"/>
    <p:sldId id="588" r:id="rId88"/>
    <p:sldId id="589" r:id="rId89"/>
    <p:sldId id="597" r:id="rId90"/>
    <p:sldId id="358" r:id="rId91"/>
    <p:sldId id="590" r:id="rId92"/>
    <p:sldId id="360" r:id="rId93"/>
    <p:sldId id="591" r:id="rId94"/>
    <p:sldId id="535" r:id="rId95"/>
    <p:sldId id="528" r:id="rId96"/>
    <p:sldId id="592" r:id="rId97"/>
    <p:sldId id="530" r:id="rId98"/>
    <p:sldId id="364" r:id="rId99"/>
    <p:sldId id="365" r:id="rId100"/>
    <p:sldId id="531" r:id="rId101"/>
    <p:sldId id="532" r:id="rId102"/>
    <p:sldId id="533" r:id="rId103"/>
    <p:sldId id="534" r:id="rId104"/>
    <p:sldId id="566" r:id="rId105"/>
    <p:sldId id="567" r:id="rId106"/>
    <p:sldId id="568" r:id="rId107"/>
    <p:sldId id="569" r:id="rId108"/>
    <p:sldId id="570" r:id="rId109"/>
    <p:sldId id="571" r:id="rId110"/>
    <p:sldId id="572" r:id="rId111"/>
    <p:sldId id="539" r:id="rId112"/>
    <p:sldId id="540" r:id="rId113"/>
    <p:sldId id="593" r:id="rId114"/>
    <p:sldId id="542" r:id="rId115"/>
    <p:sldId id="543" r:id="rId116"/>
    <p:sldId id="594" r:id="rId117"/>
    <p:sldId id="595" r:id="rId118"/>
    <p:sldId id="596" r:id="rId119"/>
    <p:sldId id="547" r:id="rId120"/>
    <p:sldId id="548" r:id="rId121"/>
    <p:sldId id="549" r:id="rId122"/>
    <p:sldId id="550" r:id="rId123"/>
    <p:sldId id="551" r:id="rId124"/>
    <p:sldId id="552" r:id="rId125"/>
    <p:sldId id="553" r:id="rId126"/>
    <p:sldId id="554" r:id="rId127"/>
    <p:sldId id="555" r:id="rId128"/>
    <p:sldId id="556" r:id="rId129"/>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3200" kern="1200">
        <a:solidFill>
          <a:srgbClr val="000000"/>
        </a:solidFill>
        <a:latin typeface="Times New Roman" pitchFamily="18" charset="0"/>
        <a:ea typeface="+mn-ea"/>
        <a:cs typeface="+mn-cs"/>
      </a:defRPr>
    </a:lvl1pPr>
    <a:lvl2pPr marL="457200" algn="l" rtl="0" eaLnBrk="0" fontAlgn="base" hangingPunct="0">
      <a:spcBef>
        <a:spcPct val="0"/>
      </a:spcBef>
      <a:spcAft>
        <a:spcPct val="0"/>
      </a:spcAft>
      <a:defRPr sz="3200" kern="1200">
        <a:solidFill>
          <a:srgbClr val="000000"/>
        </a:solidFill>
        <a:latin typeface="Times New Roman" pitchFamily="18" charset="0"/>
        <a:ea typeface="+mn-ea"/>
        <a:cs typeface="+mn-cs"/>
      </a:defRPr>
    </a:lvl2pPr>
    <a:lvl3pPr marL="914400" algn="l" rtl="0" eaLnBrk="0" fontAlgn="base" hangingPunct="0">
      <a:spcBef>
        <a:spcPct val="0"/>
      </a:spcBef>
      <a:spcAft>
        <a:spcPct val="0"/>
      </a:spcAft>
      <a:defRPr sz="3200" kern="1200">
        <a:solidFill>
          <a:srgbClr val="000000"/>
        </a:solidFill>
        <a:latin typeface="Times New Roman" pitchFamily="18" charset="0"/>
        <a:ea typeface="+mn-ea"/>
        <a:cs typeface="+mn-cs"/>
      </a:defRPr>
    </a:lvl3pPr>
    <a:lvl4pPr marL="1371600" algn="l" rtl="0" eaLnBrk="0" fontAlgn="base" hangingPunct="0">
      <a:spcBef>
        <a:spcPct val="0"/>
      </a:spcBef>
      <a:spcAft>
        <a:spcPct val="0"/>
      </a:spcAft>
      <a:defRPr sz="3200" kern="1200">
        <a:solidFill>
          <a:srgbClr val="000000"/>
        </a:solidFill>
        <a:latin typeface="Times New Roman" pitchFamily="18" charset="0"/>
        <a:ea typeface="+mn-ea"/>
        <a:cs typeface="+mn-cs"/>
      </a:defRPr>
    </a:lvl4pPr>
    <a:lvl5pPr marL="1828800" algn="l" rtl="0" eaLnBrk="0" fontAlgn="base" hangingPunct="0">
      <a:spcBef>
        <a:spcPct val="0"/>
      </a:spcBef>
      <a:spcAft>
        <a:spcPct val="0"/>
      </a:spcAft>
      <a:defRPr sz="3200" kern="1200">
        <a:solidFill>
          <a:srgbClr val="000000"/>
        </a:solidFill>
        <a:latin typeface="Times New Roman" pitchFamily="18" charset="0"/>
        <a:ea typeface="+mn-ea"/>
        <a:cs typeface="+mn-cs"/>
      </a:defRPr>
    </a:lvl5pPr>
    <a:lvl6pPr marL="2286000" algn="l" defTabSz="914400" rtl="0" eaLnBrk="1" latinLnBrk="0" hangingPunct="1">
      <a:defRPr sz="3200" kern="1200">
        <a:solidFill>
          <a:srgbClr val="000000"/>
        </a:solidFill>
        <a:latin typeface="Times New Roman" pitchFamily="18" charset="0"/>
        <a:ea typeface="+mn-ea"/>
        <a:cs typeface="+mn-cs"/>
      </a:defRPr>
    </a:lvl6pPr>
    <a:lvl7pPr marL="2743200" algn="l" defTabSz="914400" rtl="0" eaLnBrk="1" latinLnBrk="0" hangingPunct="1">
      <a:defRPr sz="3200" kern="1200">
        <a:solidFill>
          <a:srgbClr val="000000"/>
        </a:solidFill>
        <a:latin typeface="Times New Roman" pitchFamily="18" charset="0"/>
        <a:ea typeface="+mn-ea"/>
        <a:cs typeface="+mn-cs"/>
      </a:defRPr>
    </a:lvl7pPr>
    <a:lvl8pPr marL="3200400" algn="l" defTabSz="914400" rtl="0" eaLnBrk="1" latinLnBrk="0" hangingPunct="1">
      <a:defRPr sz="3200" kern="1200">
        <a:solidFill>
          <a:srgbClr val="000000"/>
        </a:solidFill>
        <a:latin typeface="Times New Roman" pitchFamily="18" charset="0"/>
        <a:ea typeface="+mn-ea"/>
        <a:cs typeface="+mn-cs"/>
      </a:defRPr>
    </a:lvl8pPr>
    <a:lvl9pPr marL="3657600" algn="l" defTabSz="914400" rtl="0" eaLnBrk="1" latinLnBrk="0" hangingPunct="1">
      <a:defRPr sz="3200" kern="1200">
        <a:solidFill>
          <a:srgbClr val="000000"/>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AEAEA"/>
    <a:srgbClr val="0000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155" autoAdjust="0"/>
    <p:restoredTop sz="96239" autoAdjust="0"/>
  </p:normalViewPr>
  <p:slideViewPr>
    <p:cSldViewPr>
      <p:cViewPr>
        <p:scale>
          <a:sx n="100" d="100"/>
          <a:sy n="100" d="100"/>
        </p:scale>
        <p:origin x="1284"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47088"/>
    </p:cViewPr>
  </p:sorterViewPr>
  <p:notesViewPr>
    <p:cSldViewPr>
      <p:cViewPr varScale="1">
        <p:scale>
          <a:sx n="43" d="100"/>
          <a:sy n="43" d="100"/>
        </p:scale>
        <p:origin x="-142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notesMaster" Target="notesMasters/notesMaster1.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021505376344079E-2"/>
          <c:y val="6.879194630872483E-2"/>
          <c:w val="0.86827956989247301"/>
          <c:h val="0.78859060402684555"/>
        </c:manualLayout>
      </c:layout>
      <c:lineChart>
        <c:grouping val="standard"/>
        <c:varyColors val="0"/>
        <c:ser>
          <c:idx val="0"/>
          <c:order val="0"/>
          <c:tx>
            <c:strRef>
              <c:f>Sheet1!$A$2</c:f>
              <c:strCache>
                <c:ptCount val="1"/>
                <c:pt idx="0">
                  <c:v>Akron</c:v>
                </c:pt>
              </c:strCache>
            </c:strRef>
          </c:tx>
          <c:spPr>
            <a:ln w="12249">
              <a:solidFill>
                <a:srgbClr val="FF0000"/>
              </a:solidFill>
              <a:prstDash val="solid"/>
            </a:ln>
          </c:spPr>
          <c:marker>
            <c:symbol val="none"/>
          </c:marker>
          <c:cat>
            <c:numRef>
              <c:f>Sheet1!$B$1:$N$1</c:f>
              <c:numCache>
                <c:formatCode>General</c:formatCode>
                <c:ptCount val="13"/>
                <c:pt idx="0">
                  <c:v>0</c:v>
                </c:pt>
                <c:pt idx="1">
                  <c:v>200</c:v>
                </c:pt>
                <c:pt idx="2">
                  <c:v>400</c:v>
                </c:pt>
                <c:pt idx="3">
                  <c:v>600</c:v>
                </c:pt>
                <c:pt idx="4">
                  <c:v>800</c:v>
                </c:pt>
                <c:pt idx="5">
                  <c:v>1000</c:v>
                </c:pt>
                <c:pt idx="6">
                  <c:v>1200</c:v>
                </c:pt>
                <c:pt idx="7">
                  <c:v>1400</c:v>
                </c:pt>
                <c:pt idx="8">
                  <c:v>1600</c:v>
                </c:pt>
                <c:pt idx="9">
                  <c:v>1800</c:v>
                </c:pt>
                <c:pt idx="10">
                  <c:v>2000</c:v>
                </c:pt>
                <c:pt idx="11">
                  <c:v>2200</c:v>
                </c:pt>
              </c:numCache>
            </c:numRef>
          </c:cat>
          <c:val>
            <c:numRef>
              <c:f>Sheet1!$B$2:$N$2</c:f>
              <c:numCache>
                <c:formatCode>General</c:formatCode>
                <c:ptCount val="13"/>
                <c:pt idx="0">
                  <c:v>40</c:v>
                </c:pt>
                <c:pt idx="1">
                  <c:v>55</c:v>
                </c:pt>
                <c:pt idx="2">
                  <c:v>70</c:v>
                </c:pt>
                <c:pt idx="3">
                  <c:v>85</c:v>
                </c:pt>
                <c:pt idx="4">
                  <c:v>100</c:v>
                </c:pt>
                <c:pt idx="5">
                  <c:v>115</c:v>
                </c:pt>
                <c:pt idx="6">
                  <c:v>130</c:v>
                </c:pt>
                <c:pt idx="7">
                  <c:v>145</c:v>
                </c:pt>
                <c:pt idx="8">
                  <c:v>160</c:v>
                </c:pt>
                <c:pt idx="9">
                  <c:v>175</c:v>
                </c:pt>
                <c:pt idx="10">
                  <c:v>190</c:v>
                </c:pt>
                <c:pt idx="11">
                  <c:v>205</c:v>
                </c:pt>
              </c:numCache>
            </c:numRef>
          </c:val>
          <c:smooth val="1"/>
          <c:extLst>
            <c:ext xmlns:c16="http://schemas.microsoft.com/office/drawing/2014/chart" uri="{C3380CC4-5D6E-409C-BE32-E72D297353CC}">
              <c16:uniqueId val="{00000000-5AF6-4806-A143-1803EEDCB4EC}"/>
            </c:ext>
          </c:extLst>
        </c:ser>
        <c:ser>
          <c:idx val="1"/>
          <c:order val="1"/>
          <c:tx>
            <c:strRef>
              <c:f>Sheet1!$A$3</c:f>
              <c:strCache>
                <c:ptCount val="1"/>
                <c:pt idx="0">
                  <c:v>Bowling Green</c:v>
                </c:pt>
              </c:strCache>
            </c:strRef>
          </c:tx>
          <c:spPr>
            <a:ln w="12249">
              <a:solidFill>
                <a:srgbClr val="FFFF00"/>
              </a:solidFill>
              <a:prstDash val="solid"/>
            </a:ln>
          </c:spPr>
          <c:marker>
            <c:symbol val="none"/>
          </c:marker>
          <c:cat>
            <c:numRef>
              <c:f>Sheet1!$B$1:$N$1</c:f>
              <c:numCache>
                <c:formatCode>General</c:formatCode>
                <c:ptCount val="13"/>
                <c:pt idx="0">
                  <c:v>0</c:v>
                </c:pt>
                <c:pt idx="1">
                  <c:v>200</c:v>
                </c:pt>
                <c:pt idx="2">
                  <c:v>400</c:v>
                </c:pt>
                <c:pt idx="3">
                  <c:v>600</c:v>
                </c:pt>
                <c:pt idx="4">
                  <c:v>800</c:v>
                </c:pt>
                <c:pt idx="5">
                  <c:v>1000</c:v>
                </c:pt>
                <c:pt idx="6">
                  <c:v>1200</c:v>
                </c:pt>
                <c:pt idx="7">
                  <c:v>1400</c:v>
                </c:pt>
                <c:pt idx="8">
                  <c:v>1600</c:v>
                </c:pt>
                <c:pt idx="9">
                  <c:v>1800</c:v>
                </c:pt>
                <c:pt idx="10">
                  <c:v>2000</c:v>
                </c:pt>
                <c:pt idx="11">
                  <c:v>2200</c:v>
                </c:pt>
              </c:numCache>
            </c:numRef>
          </c:cat>
          <c:val>
            <c:numRef>
              <c:f>Sheet1!$B$3:$N$3</c:f>
              <c:numCache>
                <c:formatCode>General</c:formatCode>
                <c:ptCount val="13"/>
                <c:pt idx="0">
                  <c:v>60</c:v>
                </c:pt>
                <c:pt idx="1">
                  <c:v>70</c:v>
                </c:pt>
                <c:pt idx="2">
                  <c:v>80</c:v>
                </c:pt>
                <c:pt idx="3">
                  <c:v>90</c:v>
                </c:pt>
                <c:pt idx="4">
                  <c:v>100</c:v>
                </c:pt>
                <c:pt idx="5">
                  <c:v>110</c:v>
                </c:pt>
                <c:pt idx="6">
                  <c:v>120</c:v>
                </c:pt>
                <c:pt idx="7">
                  <c:v>130</c:v>
                </c:pt>
                <c:pt idx="8">
                  <c:v>140</c:v>
                </c:pt>
                <c:pt idx="9">
                  <c:v>150</c:v>
                </c:pt>
                <c:pt idx="10">
                  <c:v>160</c:v>
                </c:pt>
                <c:pt idx="11">
                  <c:v>170</c:v>
                </c:pt>
              </c:numCache>
            </c:numRef>
          </c:val>
          <c:smooth val="1"/>
          <c:extLst>
            <c:ext xmlns:c16="http://schemas.microsoft.com/office/drawing/2014/chart" uri="{C3380CC4-5D6E-409C-BE32-E72D297353CC}">
              <c16:uniqueId val="{00000001-5AF6-4806-A143-1803EEDCB4EC}"/>
            </c:ext>
          </c:extLst>
        </c:ser>
        <c:ser>
          <c:idx val="2"/>
          <c:order val="2"/>
          <c:tx>
            <c:strRef>
              <c:f>Sheet1!$A$4</c:f>
              <c:strCache>
                <c:ptCount val="1"/>
                <c:pt idx="0">
                  <c:v>Chicago</c:v>
                </c:pt>
              </c:strCache>
            </c:strRef>
          </c:tx>
          <c:spPr>
            <a:ln w="12249">
              <a:solidFill>
                <a:srgbClr val="00FF00"/>
              </a:solidFill>
              <a:prstDash val="solid"/>
            </a:ln>
          </c:spPr>
          <c:marker>
            <c:symbol val="square"/>
            <c:size val="9"/>
            <c:spPr>
              <a:noFill/>
              <a:ln w="9186">
                <a:noFill/>
              </a:ln>
            </c:spPr>
          </c:marker>
          <c:cat>
            <c:numRef>
              <c:f>Sheet1!$B$1:$N$1</c:f>
              <c:numCache>
                <c:formatCode>General</c:formatCode>
                <c:ptCount val="13"/>
                <c:pt idx="0">
                  <c:v>0</c:v>
                </c:pt>
                <c:pt idx="1">
                  <c:v>200</c:v>
                </c:pt>
                <c:pt idx="2">
                  <c:v>400</c:v>
                </c:pt>
                <c:pt idx="3">
                  <c:v>600</c:v>
                </c:pt>
                <c:pt idx="4">
                  <c:v>800</c:v>
                </c:pt>
                <c:pt idx="5">
                  <c:v>1000</c:v>
                </c:pt>
                <c:pt idx="6">
                  <c:v>1200</c:v>
                </c:pt>
                <c:pt idx="7">
                  <c:v>1400</c:v>
                </c:pt>
                <c:pt idx="8">
                  <c:v>1600</c:v>
                </c:pt>
                <c:pt idx="9">
                  <c:v>1800</c:v>
                </c:pt>
                <c:pt idx="10">
                  <c:v>2000</c:v>
                </c:pt>
                <c:pt idx="11">
                  <c:v>2200</c:v>
                </c:pt>
              </c:numCache>
            </c:numRef>
          </c:cat>
          <c:val>
            <c:numRef>
              <c:f>Sheet1!$B$4:$N$4</c:f>
              <c:numCache>
                <c:formatCode>General</c:formatCode>
                <c:ptCount val="13"/>
                <c:pt idx="0">
                  <c:v>105</c:v>
                </c:pt>
                <c:pt idx="1">
                  <c:v>110</c:v>
                </c:pt>
                <c:pt idx="2">
                  <c:v>115</c:v>
                </c:pt>
                <c:pt idx="3">
                  <c:v>120</c:v>
                </c:pt>
                <c:pt idx="4">
                  <c:v>125</c:v>
                </c:pt>
                <c:pt idx="5">
                  <c:v>130</c:v>
                </c:pt>
                <c:pt idx="6">
                  <c:v>135</c:v>
                </c:pt>
                <c:pt idx="7">
                  <c:v>140</c:v>
                </c:pt>
                <c:pt idx="8">
                  <c:v>145</c:v>
                </c:pt>
                <c:pt idx="9">
                  <c:v>150</c:v>
                </c:pt>
                <c:pt idx="10">
                  <c:v>155</c:v>
                </c:pt>
                <c:pt idx="11">
                  <c:v>160</c:v>
                </c:pt>
              </c:numCache>
            </c:numRef>
          </c:val>
          <c:smooth val="1"/>
          <c:extLst>
            <c:ext xmlns:c16="http://schemas.microsoft.com/office/drawing/2014/chart" uri="{C3380CC4-5D6E-409C-BE32-E72D297353CC}">
              <c16:uniqueId val="{00000002-5AF6-4806-A143-1803EEDCB4EC}"/>
            </c:ext>
          </c:extLst>
        </c:ser>
        <c:dLbls>
          <c:showLegendKey val="0"/>
          <c:showVal val="0"/>
          <c:showCatName val="0"/>
          <c:showSerName val="0"/>
          <c:showPercent val="0"/>
          <c:showBubbleSize val="0"/>
        </c:dLbls>
        <c:smooth val="0"/>
        <c:axId val="88616960"/>
        <c:axId val="88620032"/>
      </c:lineChart>
      <c:catAx>
        <c:axId val="88616960"/>
        <c:scaling>
          <c:orientation val="minMax"/>
        </c:scaling>
        <c:delete val="0"/>
        <c:axPos val="b"/>
        <c:numFmt formatCode="General" sourceLinked="1"/>
        <c:majorTickMark val="cross"/>
        <c:minorTickMark val="none"/>
        <c:tickLblPos val="nextTo"/>
        <c:spPr>
          <a:ln w="3062">
            <a:solidFill>
              <a:schemeClr val="tx1"/>
            </a:solidFill>
            <a:prstDash val="solid"/>
          </a:ln>
        </c:spPr>
        <c:txPr>
          <a:bodyPr rot="0" vert="horz"/>
          <a:lstStyle/>
          <a:p>
            <a:pPr>
              <a:defRPr sz="1736" b="1" i="0" u="none" strike="noStrike" baseline="0">
                <a:solidFill>
                  <a:schemeClr val="tx1"/>
                </a:solidFill>
                <a:latin typeface="Arial"/>
                <a:ea typeface="Arial"/>
                <a:cs typeface="Arial"/>
              </a:defRPr>
            </a:pPr>
            <a:endParaRPr lang="en-US"/>
          </a:p>
        </c:txPr>
        <c:crossAx val="88620032"/>
        <c:crosses val="autoZero"/>
        <c:auto val="0"/>
        <c:lblAlgn val="ctr"/>
        <c:lblOffset val="100"/>
        <c:tickLblSkip val="1"/>
        <c:tickMarkSkip val="1"/>
        <c:noMultiLvlLbl val="0"/>
      </c:catAx>
      <c:valAx>
        <c:axId val="88620032"/>
        <c:scaling>
          <c:orientation val="minMax"/>
        </c:scaling>
        <c:delete val="0"/>
        <c:axPos val="l"/>
        <c:numFmt formatCode="General" sourceLinked="1"/>
        <c:majorTickMark val="cross"/>
        <c:minorTickMark val="none"/>
        <c:tickLblPos val="nextTo"/>
        <c:spPr>
          <a:ln w="3062">
            <a:solidFill>
              <a:schemeClr val="tx1"/>
            </a:solidFill>
            <a:prstDash val="solid"/>
          </a:ln>
        </c:spPr>
        <c:txPr>
          <a:bodyPr rot="0" vert="horz"/>
          <a:lstStyle/>
          <a:p>
            <a:pPr>
              <a:defRPr sz="1736" b="1" i="0" u="none" strike="noStrike" baseline="0">
                <a:solidFill>
                  <a:schemeClr val="tx1"/>
                </a:solidFill>
                <a:latin typeface="Arial"/>
                <a:ea typeface="Arial"/>
                <a:cs typeface="Arial"/>
              </a:defRPr>
            </a:pPr>
            <a:endParaRPr lang="en-US"/>
          </a:p>
        </c:txPr>
        <c:crossAx val="88616960"/>
        <c:crosses val="autoZero"/>
        <c:crossBetween val="midCat"/>
      </c:valAx>
      <c:spPr>
        <a:noFill/>
        <a:ln w="24497">
          <a:noFill/>
        </a:ln>
      </c:spPr>
    </c:plotArea>
    <c:legend>
      <c:legendPos val="r"/>
      <c:layout>
        <c:manualLayout>
          <c:xMode val="edge"/>
          <c:yMode val="edge"/>
          <c:x val="6.8100358422939059E-2"/>
          <c:y val="0.11241610738255034"/>
          <c:w val="0.24731182795698922"/>
          <c:h val="0.21308724832214765"/>
        </c:manualLayout>
      </c:layout>
      <c:overlay val="0"/>
      <c:spPr>
        <a:noFill/>
        <a:ln w="3062">
          <a:solidFill>
            <a:schemeClr val="tx1"/>
          </a:solidFill>
          <a:prstDash val="solid"/>
        </a:ln>
      </c:spPr>
      <c:txPr>
        <a:bodyPr/>
        <a:lstStyle/>
        <a:p>
          <a:pPr>
            <a:defRPr sz="1596" b="1" i="0" u="none" strike="noStrike" baseline="0">
              <a:solidFill>
                <a:schemeClr val="tx1"/>
              </a:solidFill>
              <a:latin typeface="Arial"/>
              <a:ea typeface="Arial"/>
              <a:cs typeface="Arial"/>
            </a:defRPr>
          </a:pPr>
          <a:endParaRPr lang="en-US"/>
        </a:p>
      </c:txPr>
    </c:legend>
    <c:plotVisOnly val="1"/>
    <c:dispBlanksAs val="gap"/>
    <c:showDLblsOverMax val="0"/>
  </c:chart>
  <c:spPr>
    <a:noFill/>
    <a:ln>
      <a:noFill/>
    </a:ln>
  </c:spPr>
  <c:txPr>
    <a:bodyPr/>
    <a:lstStyle/>
    <a:p>
      <a:pPr>
        <a:defRPr sz="1736" b="1" i="0" u="none" strike="noStrike" baseline="0">
          <a:solidFill>
            <a:schemeClr val="tx1"/>
          </a:solidFill>
          <a:latin typeface="Arial"/>
          <a:ea typeface="Arial"/>
          <a:cs typeface="Arial"/>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5151515151515152"/>
          <c:y val="7.8125E-2"/>
          <c:w val="0.65775401069518724"/>
          <c:h val="0.73125000000000007"/>
        </c:manualLayout>
      </c:layout>
      <c:lineChart>
        <c:grouping val="standard"/>
        <c:varyColors val="0"/>
        <c:ser>
          <c:idx val="0"/>
          <c:order val="0"/>
          <c:tx>
            <c:v>x = 0</c:v>
          </c:tx>
          <c:spPr>
            <a:ln w="20220">
              <a:solidFill>
                <a:srgbClr val="000080"/>
              </a:solidFill>
              <a:prstDash val="solid"/>
            </a:ln>
          </c:spPr>
          <c:marker>
            <c:symbol val="diamond"/>
            <c:size val="7"/>
            <c:spPr>
              <a:solidFill>
                <a:srgbClr val="000080"/>
              </a:solidFill>
              <a:ln>
                <a:solidFill>
                  <a:srgbClr val="000080"/>
                </a:solidFill>
                <a:prstDash val="solid"/>
              </a:ln>
            </c:spPr>
          </c:marker>
          <c:cat>
            <c:strLit>
              <c:ptCount val="1"/>
              <c:pt idx="0">
                <c:v>values for y</c:v>
              </c:pt>
            </c:strLit>
          </c:cat>
          <c:val>
            <c:numRef>
              <c:f>Sheet1!$E$12:$O$12</c:f>
              <c:numCache>
                <c:formatCode>General</c:formatCode>
                <c:ptCount val="11"/>
                <c:pt idx="0">
                  <c:v>269.11997332284443</c:v>
                </c:pt>
                <c:pt idx="1">
                  <c:v>265.6248567670458</c:v>
                </c:pt>
                <c:pt idx="2">
                  <c:v>264.44195954937334</c:v>
                </c:pt>
                <c:pt idx="3">
                  <c:v>265.6248567670458</c:v>
                </c:pt>
                <c:pt idx="4">
                  <c:v>269.11997332284443</c:v>
                </c:pt>
                <c:pt idx="5">
                  <c:v>274.77803071040643</c:v>
                </c:pt>
                <c:pt idx="6">
                  <c:v>282.38312583935738</c:v>
                </c:pt>
                <c:pt idx="7">
                  <c:v>291.68760105844876</c:v>
                </c:pt>
                <c:pt idx="8">
                  <c:v>302.44195954937334</c:v>
                </c:pt>
                <c:pt idx="9">
                  <c:v>314.41472999133168</c:v>
                </c:pt>
                <c:pt idx="10">
                  <c:v>327.40242103008376</c:v>
                </c:pt>
              </c:numCache>
            </c:numRef>
          </c:val>
          <c:smooth val="0"/>
          <c:extLst>
            <c:ext xmlns:c16="http://schemas.microsoft.com/office/drawing/2014/chart" uri="{C3380CC4-5D6E-409C-BE32-E72D297353CC}">
              <c16:uniqueId val="{00000000-49A2-4CB0-9CBA-AFB501C7B5C4}"/>
            </c:ext>
          </c:extLst>
        </c:ser>
        <c:ser>
          <c:idx val="1"/>
          <c:order val="1"/>
          <c:tx>
            <c:v>x = 2</c:v>
          </c:tx>
          <c:spPr>
            <a:ln w="20220">
              <a:solidFill>
                <a:srgbClr val="FF00FF"/>
              </a:solidFill>
              <a:prstDash val="solid"/>
            </a:ln>
          </c:spPr>
          <c:marker>
            <c:symbol val="square"/>
            <c:size val="7"/>
            <c:spPr>
              <a:solidFill>
                <a:srgbClr val="FF00FF"/>
              </a:solidFill>
              <a:ln>
                <a:solidFill>
                  <a:srgbClr val="FF00FF"/>
                </a:solidFill>
                <a:prstDash val="solid"/>
              </a:ln>
            </c:spPr>
          </c:marker>
          <c:cat>
            <c:strLit>
              <c:ptCount val="1"/>
              <c:pt idx="0">
                <c:v>values for y</c:v>
              </c:pt>
            </c:strLit>
          </c:cat>
          <c:val>
            <c:numRef>
              <c:f>Sheet1!$E$14:$O$14</c:f>
              <c:numCache>
                <c:formatCode>General</c:formatCode>
                <c:ptCount val="11"/>
                <c:pt idx="0">
                  <c:v>209.29576287255267</c:v>
                </c:pt>
                <c:pt idx="1">
                  <c:v>204.7016998618204</c:v>
                </c:pt>
                <c:pt idx="2">
                  <c:v>203.12921178615423</c:v>
                </c:pt>
                <c:pt idx="3">
                  <c:v>204.7016998618204</c:v>
                </c:pt>
                <c:pt idx="4">
                  <c:v>209.29576287255267</c:v>
                </c:pt>
                <c:pt idx="5">
                  <c:v>216.58508650364226</c:v>
                </c:pt>
                <c:pt idx="6">
                  <c:v>226.14016025378581</c:v>
                </c:pt>
                <c:pt idx="7">
                  <c:v>237.52395562838066</c:v>
                </c:pt>
                <c:pt idx="8">
                  <c:v>250.34955789668706</c:v>
                </c:pt>
                <c:pt idx="9">
                  <c:v>264.30055647471909</c:v>
                </c:pt>
                <c:pt idx="10">
                  <c:v>279.1292117861542</c:v>
                </c:pt>
              </c:numCache>
            </c:numRef>
          </c:val>
          <c:smooth val="0"/>
          <c:extLst>
            <c:ext xmlns:c16="http://schemas.microsoft.com/office/drawing/2014/chart" uri="{C3380CC4-5D6E-409C-BE32-E72D297353CC}">
              <c16:uniqueId val="{00000001-49A2-4CB0-9CBA-AFB501C7B5C4}"/>
            </c:ext>
          </c:extLst>
        </c:ser>
        <c:ser>
          <c:idx val="2"/>
          <c:order val="2"/>
          <c:tx>
            <c:v>x = 4</c:v>
          </c:tx>
          <c:spPr>
            <a:ln w="20220">
              <a:solidFill>
                <a:srgbClr val="FFFF00"/>
              </a:solidFill>
              <a:prstDash val="solid"/>
            </a:ln>
          </c:spPr>
          <c:marker>
            <c:symbol val="triangle"/>
            <c:size val="7"/>
            <c:spPr>
              <a:solidFill>
                <a:srgbClr val="FFFF00"/>
              </a:solidFill>
              <a:ln>
                <a:solidFill>
                  <a:srgbClr val="FFFF00"/>
                </a:solidFill>
                <a:prstDash val="solid"/>
              </a:ln>
            </c:spPr>
          </c:marker>
          <c:cat>
            <c:strLit>
              <c:ptCount val="1"/>
              <c:pt idx="0">
                <c:v>values for y</c:v>
              </c:pt>
            </c:strLit>
          </c:cat>
          <c:val>
            <c:numRef>
              <c:f>Sheet1!$E$16:$O$16</c:f>
              <c:numCache>
                <c:formatCode>General</c:formatCode>
                <c:ptCount val="11"/>
                <c:pt idx="0">
                  <c:v>160.55752603341756</c:v>
                </c:pt>
                <c:pt idx="1">
                  <c:v>153.92594977516109</c:v>
                </c:pt>
                <c:pt idx="2">
                  <c:v>151.58694288842554</c:v>
                </c:pt>
                <c:pt idx="3">
                  <c:v>153.92594977516109</c:v>
                </c:pt>
                <c:pt idx="4">
                  <c:v>160.55752603341756</c:v>
                </c:pt>
                <c:pt idx="5">
                  <c:v>170.58694288842554</c:v>
                </c:pt>
                <c:pt idx="6">
                  <c:v>183.06717362878075</c:v>
                </c:pt>
                <c:pt idx="7">
                  <c:v>197.24630339964963</c:v>
                </c:pt>
                <c:pt idx="8">
                  <c:v>212.59789135605709</c:v>
                </c:pt>
                <c:pt idx="9">
                  <c:v>228.76984010609797</c:v>
                </c:pt>
                <c:pt idx="10">
                  <c:v>245.52810917840955</c:v>
                </c:pt>
              </c:numCache>
            </c:numRef>
          </c:val>
          <c:smooth val="0"/>
          <c:extLst>
            <c:ext xmlns:c16="http://schemas.microsoft.com/office/drawing/2014/chart" uri="{C3380CC4-5D6E-409C-BE32-E72D297353CC}">
              <c16:uniqueId val="{00000002-49A2-4CB0-9CBA-AFB501C7B5C4}"/>
            </c:ext>
          </c:extLst>
        </c:ser>
        <c:ser>
          <c:idx val="3"/>
          <c:order val="3"/>
          <c:tx>
            <c:v>x = 6</c:v>
          </c:tx>
          <c:spPr>
            <a:ln w="20220">
              <a:solidFill>
                <a:srgbClr val="00FFFF"/>
              </a:solidFill>
              <a:prstDash val="solid"/>
            </a:ln>
          </c:spPr>
          <c:marker>
            <c:symbol val="x"/>
            <c:size val="7"/>
            <c:spPr>
              <a:noFill/>
              <a:ln>
                <a:solidFill>
                  <a:srgbClr val="00FFFF"/>
                </a:solidFill>
                <a:prstDash val="solid"/>
              </a:ln>
            </c:spPr>
          </c:marker>
          <c:cat>
            <c:strLit>
              <c:ptCount val="1"/>
              <c:pt idx="0">
                <c:v>values for y</c:v>
              </c:pt>
            </c:strLit>
          </c:cat>
          <c:val>
            <c:numRef>
              <c:f>Sheet1!$E$18:$O$18</c:f>
              <c:numCache>
                <c:formatCode>General</c:formatCode>
                <c:ptCount val="11"/>
                <c:pt idx="0">
                  <c:v>125.86688480409452</c:v>
                </c:pt>
                <c:pt idx="1">
                  <c:v>114.61206100641292</c:v>
                </c:pt>
                <c:pt idx="2">
                  <c:v>110.12676943391691</c:v>
                </c:pt>
                <c:pt idx="3">
                  <c:v>114.61206100641292</c:v>
                </c:pt>
                <c:pt idx="4">
                  <c:v>125.86688480409452</c:v>
                </c:pt>
                <c:pt idx="5">
                  <c:v>140.63224366773269</c:v>
                </c:pt>
                <c:pt idx="6">
                  <c:v>157.09735257890893</c:v>
                </c:pt>
                <c:pt idx="7">
                  <c:v>174.44490076947247</c:v>
                </c:pt>
                <c:pt idx="8">
                  <c:v>192.29332052031532</c:v>
                </c:pt>
                <c:pt idx="9">
                  <c:v>210.44885733024674</c:v>
                </c:pt>
                <c:pt idx="10">
                  <c:v>228.804783207388</c:v>
                </c:pt>
              </c:numCache>
            </c:numRef>
          </c:val>
          <c:smooth val="0"/>
          <c:extLst>
            <c:ext xmlns:c16="http://schemas.microsoft.com/office/drawing/2014/chart" uri="{C3380CC4-5D6E-409C-BE32-E72D297353CC}">
              <c16:uniqueId val="{00000003-49A2-4CB0-9CBA-AFB501C7B5C4}"/>
            </c:ext>
          </c:extLst>
        </c:ser>
        <c:ser>
          <c:idx val="4"/>
          <c:order val="4"/>
          <c:tx>
            <c:v>x = 8</c:v>
          </c:tx>
          <c:spPr>
            <a:ln w="20220">
              <a:solidFill>
                <a:srgbClr val="800080"/>
              </a:solidFill>
              <a:prstDash val="solid"/>
            </a:ln>
          </c:spPr>
          <c:marker>
            <c:symbol val="star"/>
            <c:size val="7"/>
            <c:spPr>
              <a:noFill/>
              <a:ln>
                <a:solidFill>
                  <a:srgbClr val="800080"/>
                </a:solidFill>
                <a:prstDash val="solid"/>
              </a:ln>
            </c:spPr>
          </c:marker>
          <c:cat>
            <c:strLit>
              <c:ptCount val="1"/>
              <c:pt idx="0">
                <c:v>values for y</c:v>
              </c:pt>
            </c:strLit>
          </c:cat>
          <c:val>
            <c:numRef>
              <c:f>Sheet1!$E$20:$O$20</c:f>
              <c:numCache>
                <c:formatCode>General</c:formatCode>
                <c:ptCount val="11"/>
                <c:pt idx="0">
                  <c:v>111.31893025162532</c:v>
                </c:pt>
                <c:pt idx="1">
                  <c:v>92.318930251625318</c:v>
                </c:pt>
                <c:pt idx="2">
                  <c:v>73.318930251625318</c:v>
                </c:pt>
                <c:pt idx="3">
                  <c:v>92.318930251625318</c:v>
                </c:pt>
                <c:pt idx="4">
                  <c:v>111.31893025162532</c:v>
                </c:pt>
                <c:pt idx="5">
                  <c:v>130.31893025162532</c:v>
                </c:pt>
                <c:pt idx="6">
                  <c:v>149.31893025162532</c:v>
                </c:pt>
                <c:pt idx="7">
                  <c:v>168.31893025162532</c:v>
                </c:pt>
                <c:pt idx="8">
                  <c:v>187.31893025162532</c:v>
                </c:pt>
                <c:pt idx="9">
                  <c:v>206.31893025162532</c:v>
                </c:pt>
                <c:pt idx="10">
                  <c:v>225.31893025162532</c:v>
                </c:pt>
              </c:numCache>
            </c:numRef>
          </c:val>
          <c:smooth val="0"/>
          <c:extLst>
            <c:ext xmlns:c16="http://schemas.microsoft.com/office/drawing/2014/chart" uri="{C3380CC4-5D6E-409C-BE32-E72D297353CC}">
              <c16:uniqueId val="{00000004-49A2-4CB0-9CBA-AFB501C7B5C4}"/>
            </c:ext>
          </c:extLst>
        </c:ser>
        <c:ser>
          <c:idx val="5"/>
          <c:order val="5"/>
          <c:tx>
            <c:v>x = 10</c:v>
          </c:tx>
          <c:spPr>
            <a:ln w="20220">
              <a:solidFill>
                <a:srgbClr val="800000"/>
              </a:solidFill>
              <a:prstDash val="solid"/>
            </a:ln>
          </c:spPr>
          <c:marker>
            <c:symbol val="circle"/>
            <c:size val="7"/>
            <c:spPr>
              <a:solidFill>
                <a:srgbClr val="800000"/>
              </a:solidFill>
              <a:ln>
                <a:solidFill>
                  <a:srgbClr val="800000"/>
                </a:solidFill>
                <a:prstDash val="solid"/>
              </a:ln>
            </c:spPr>
          </c:marker>
          <c:cat>
            <c:strLit>
              <c:ptCount val="1"/>
              <c:pt idx="0">
                <c:v>values for y</c:v>
              </c:pt>
            </c:strLit>
          </c:cat>
          <c:val>
            <c:numRef>
              <c:f>Sheet1!$E$22:$O$22</c:f>
              <c:numCache>
                <c:formatCode>General</c:formatCode>
                <c:ptCount val="11"/>
                <c:pt idx="0">
                  <c:v>132.71841861963154</c:v>
                </c:pt>
                <c:pt idx="1">
                  <c:v>121.46359482194993</c:v>
                </c:pt>
                <c:pt idx="2">
                  <c:v>116.97830324945392</c:v>
                </c:pt>
                <c:pt idx="3">
                  <c:v>121.46359482194993</c:v>
                </c:pt>
                <c:pt idx="4">
                  <c:v>132.71841861963154</c:v>
                </c:pt>
                <c:pt idx="5">
                  <c:v>147.48377748326971</c:v>
                </c:pt>
                <c:pt idx="6">
                  <c:v>163.94888639444591</c:v>
                </c:pt>
                <c:pt idx="7">
                  <c:v>181.29643458500948</c:v>
                </c:pt>
                <c:pt idx="8">
                  <c:v>199.1448543358523</c:v>
                </c:pt>
                <c:pt idx="9">
                  <c:v>217.30039114578372</c:v>
                </c:pt>
                <c:pt idx="10">
                  <c:v>235.65631702292498</c:v>
                </c:pt>
              </c:numCache>
            </c:numRef>
          </c:val>
          <c:smooth val="0"/>
          <c:extLst>
            <c:ext xmlns:c16="http://schemas.microsoft.com/office/drawing/2014/chart" uri="{C3380CC4-5D6E-409C-BE32-E72D297353CC}">
              <c16:uniqueId val="{00000005-49A2-4CB0-9CBA-AFB501C7B5C4}"/>
            </c:ext>
          </c:extLst>
        </c:ser>
        <c:ser>
          <c:idx val="6"/>
          <c:order val="6"/>
          <c:tx>
            <c:v>x = 12</c:v>
          </c:tx>
          <c:spPr>
            <a:ln w="20220">
              <a:solidFill>
                <a:srgbClr val="008080"/>
              </a:solidFill>
              <a:prstDash val="solid"/>
            </a:ln>
          </c:spPr>
          <c:marker>
            <c:symbol val="plus"/>
            <c:size val="7"/>
            <c:spPr>
              <a:noFill/>
              <a:ln>
                <a:solidFill>
                  <a:srgbClr val="008080"/>
                </a:solidFill>
                <a:prstDash val="solid"/>
              </a:ln>
            </c:spPr>
          </c:marker>
          <c:cat>
            <c:strLit>
              <c:ptCount val="1"/>
              <c:pt idx="0">
                <c:v>values for y</c:v>
              </c:pt>
            </c:strLit>
          </c:cat>
          <c:val>
            <c:numRef>
              <c:f>Sheet1!$E$24:$O$24</c:f>
              <c:numCache>
                <c:formatCode>General</c:formatCode>
                <c:ptCount val="11"/>
                <c:pt idx="0">
                  <c:v>172.59380187977234</c:v>
                </c:pt>
                <c:pt idx="1">
                  <c:v>165.96222562151587</c:v>
                </c:pt>
                <c:pt idx="2">
                  <c:v>163.62321873478032</c:v>
                </c:pt>
                <c:pt idx="3">
                  <c:v>165.96222562151587</c:v>
                </c:pt>
                <c:pt idx="4">
                  <c:v>172.59380187977234</c:v>
                </c:pt>
                <c:pt idx="5">
                  <c:v>182.62321873478032</c:v>
                </c:pt>
                <c:pt idx="6">
                  <c:v>195.10344947513556</c:v>
                </c:pt>
                <c:pt idx="7">
                  <c:v>209.28257924600445</c:v>
                </c:pt>
                <c:pt idx="8">
                  <c:v>224.6341672024119</c:v>
                </c:pt>
                <c:pt idx="9">
                  <c:v>240.80611595245273</c:v>
                </c:pt>
                <c:pt idx="10">
                  <c:v>257.56438502476436</c:v>
                </c:pt>
              </c:numCache>
            </c:numRef>
          </c:val>
          <c:smooth val="0"/>
          <c:extLst>
            <c:ext xmlns:c16="http://schemas.microsoft.com/office/drawing/2014/chart" uri="{C3380CC4-5D6E-409C-BE32-E72D297353CC}">
              <c16:uniqueId val="{00000006-49A2-4CB0-9CBA-AFB501C7B5C4}"/>
            </c:ext>
          </c:extLst>
        </c:ser>
        <c:dLbls>
          <c:showLegendKey val="0"/>
          <c:showVal val="0"/>
          <c:showCatName val="0"/>
          <c:showSerName val="0"/>
          <c:showPercent val="0"/>
          <c:showBubbleSize val="0"/>
        </c:dLbls>
        <c:marker val="1"/>
        <c:smooth val="0"/>
        <c:axId val="91314048"/>
        <c:axId val="91343872"/>
      </c:lineChart>
      <c:catAx>
        <c:axId val="91314048"/>
        <c:scaling>
          <c:orientation val="minMax"/>
        </c:scaling>
        <c:delete val="0"/>
        <c:axPos val="b"/>
        <c:numFmt formatCode="General" sourceLinked="1"/>
        <c:majorTickMark val="out"/>
        <c:minorTickMark val="none"/>
        <c:tickLblPos val="nextTo"/>
        <c:spPr>
          <a:ln w="5055">
            <a:solidFill>
              <a:srgbClr val="000000"/>
            </a:solidFill>
            <a:prstDash val="solid"/>
          </a:ln>
        </c:spPr>
        <c:txPr>
          <a:bodyPr rot="0" vert="horz"/>
          <a:lstStyle/>
          <a:p>
            <a:pPr>
              <a:defRPr sz="1513" b="0" i="0" u="none" strike="noStrike" baseline="0">
                <a:solidFill>
                  <a:srgbClr val="000000"/>
                </a:solidFill>
                <a:latin typeface="Arial"/>
                <a:ea typeface="Arial"/>
                <a:cs typeface="Arial"/>
              </a:defRPr>
            </a:pPr>
            <a:endParaRPr lang="en-US"/>
          </a:p>
        </c:txPr>
        <c:crossAx val="91343872"/>
        <c:crosses val="autoZero"/>
        <c:auto val="1"/>
        <c:lblAlgn val="ctr"/>
        <c:lblOffset val="0"/>
        <c:tickLblSkip val="2"/>
        <c:tickMarkSkip val="1"/>
        <c:noMultiLvlLbl val="0"/>
      </c:catAx>
      <c:valAx>
        <c:axId val="91343872"/>
        <c:scaling>
          <c:orientation val="minMax"/>
        </c:scaling>
        <c:delete val="0"/>
        <c:axPos val="l"/>
        <c:majorGridlines>
          <c:spPr>
            <a:ln w="5055">
              <a:solidFill>
                <a:srgbClr val="000000"/>
              </a:solidFill>
              <a:prstDash val="solid"/>
            </a:ln>
          </c:spPr>
        </c:majorGridlines>
        <c:title>
          <c:tx>
            <c:rich>
              <a:bodyPr/>
              <a:lstStyle/>
              <a:p>
                <a:pPr>
                  <a:defRPr sz="1513" b="1" i="0" u="none" strike="noStrike" baseline="0">
                    <a:solidFill>
                      <a:srgbClr val="000000"/>
                    </a:solidFill>
                    <a:latin typeface="Arial"/>
                    <a:ea typeface="Arial"/>
                    <a:cs typeface="Arial"/>
                  </a:defRPr>
                </a:pPr>
                <a:r>
                  <a:rPr lang="en-US"/>
                  <a:t>Objective value</a:t>
                </a:r>
              </a:p>
            </c:rich>
          </c:tx>
          <c:layout>
            <c:manualLayout>
              <c:xMode val="edge"/>
              <c:yMode val="edge"/>
              <c:x val="2.1390374331550804E-2"/>
              <c:y val="0.25"/>
            </c:manualLayout>
          </c:layout>
          <c:overlay val="0"/>
          <c:spPr>
            <a:noFill/>
            <a:ln w="40441">
              <a:noFill/>
            </a:ln>
          </c:spPr>
        </c:title>
        <c:numFmt formatCode="General" sourceLinked="1"/>
        <c:majorTickMark val="out"/>
        <c:minorTickMark val="none"/>
        <c:tickLblPos val="nextTo"/>
        <c:spPr>
          <a:ln w="5055">
            <a:solidFill>
              <a:srgbClr val="000000"/>
            </a:solidFill>
            <a:prstDash val="solid"/>
          </a:ln>
        </c:spPr>
        <c:txPr>
          <a:bodyPr rot="0" vert="horz"/>
          <a:lstStyle/>
          <a:p>
            <a:pPr>
              <a:defRPr sz="1513" b="0" i="0" u="none" strike="noStrike" baseline="0">
                <a:solidFill>
                  <a:srgbClr val="000000"/>
                </a:solidFill>
                <a:latin typeface="Arial"/>
                <a:ea typeface="Arial"/>
                <a:cs typeface="Arial"/>
              </a:defRPr>
            </a:pPr>
            <a:endParaRPr lang="en-US"/>
          </a:p>
        </c:txPr>
        <c:crossAx val="91314048"/>
        <c:crosses val="autoZero"/>
        <c:crossBetween val="between"/>
      </c:valAx>
      <c:spPr>
        <a:solidFill>
          <a:srgbClr val="C0C0C0"/>
        </a:solidFill>
        <a:ln w="20220">
          <a:solidFill>
            <a:srgbClr val="808080"/>
          </a:solidFill>
          <a:prstDash val="solid"/>
        </a:ln>
      </c:spPr>
    </c:plotArea>
    <c:legend>
      <c:legendPos val="r"/>
      <c:layout>
        <c:manualLayout>
          <c:xMode val="edge"/>
          <c:yMode val="edge"/>
          <c:x val="0.83065953654188962"/>
          <c:y val="0.17812499999999998"/>
          <c:w val="0.16221033868092691"/>
          <c:h val="0.52812500000000007"/>
        </c:manualLayout>
      </c:layout>
      <c:overlay val="0"/>
      <c:spPr>
        <a:solidFill>
          <a:srgbClr val="FFFFFF"/>
        </a:solidFill>
        <a:ln w="5055">
          <a:solidFill>
            <a:srgbClr val="000000"/>
          </a:solidFill>
          <a:prstDash val="solid"/>
        </a:ln>
      </c:spPr>
      <c:txPr>
        <a:bodyPr/>
        <a:lstStyle/>
        <a:p>
          <a:pPr>
            <a:defRPr sz="1385"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w="5055">
      <a:solidFill>
        <a:srgbClr val="000000"/>
      </a:solidFill>
      <a:prstDash val="solid"/>
    </a:ln>
  </c:spPr>
  <c:txPr>
    <a:bodyPr/>
    <a:lstStyle/>
    <a:p>
      <a:pPr>
        <a:defRPr sz="1513" b="0" i="0" u="none" strike="noStrike" baseline="0">
          <a:solidFill>
            <a:srgbClr val="000000"/>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8118279569892455E-2"/>
          <c:y val="5.4669703872437365E-2"/>
          <c:w val="0.86962365591397839"/>
          <c:h val="0.79271070615034167"/>
        </c:manualLayout>
      </c:layout>
      <c:scatterChart>
        <c:scatterStyle val="lineMarker"/>
        <c:varyColors val="0"/>
        <c:ser>
          <c:idx val="0"/>
          <c:order val="0"/>
          <c:spPr>
            <a:ln w="28575">
              <a:noFill/>
            </a:ln>
          </c:spPr>
          <c:marker>
            <c:symbol val="diamond"/>
            <c:size val="15"/>
            <c:spPr>
              <a:solidFill>
                <a:srgbClr val="000080"/>
              </a:solidFill>
              <a:ln>
                <a:solidFill>
                  <a:srgbClr val="000080"/>
                </a:solidFill>
                <a:prstDash val="solid"/>
              </a:ln>
            </c:spPr>
          </c:marker>
          <c:xVal>
            <c:numRef>
              <c:f>Sheet1!$B$8:$B$12</c:f>
              <c:numCache>
                <c:formatCode>General</c:formatCode>
                <c:ptCount val="5"/>
                <c:pt idx="0">
                  <c:v>200</c:v>
                </c:pt>
                <c:pt idx="1">
                  <c:v>300</c:v>
                </c:pt>
                <c:pt idx="2">
                  <c:v>500</c:v>
                </c:pt>
                <c:pt idx="3">
                  <c:v>200</c:v>
                </c:pt>
                <c:pt idx="4">
                  <c:v>300</c:v>
                </c:pt>
              </c:numCache>
            </c:numRef>
          </c:xVal>
          <c:yVal>
            <c:numRef>
              <c:f>Sheet1!$C$8:$C$12</c:f>
              <c:numCache>
                <c:formatCode>General</c:formatCode>
                <c:ptCount val="5"/>
                <c:pt idx="0">
                  <c:v>300</c:v>
                </c:pt>
                <c:pt idx="1">
                  <c:v>100</c:v>
                </c:pt>
                <c:pt idx="2">
                  <c:v>600</c:v>
                </c:pt>
                <c:pt idx="3">
                  <c:v>600</c:v>
                </c:pt>
                <c:pt idx="4">
                  <c:v>200</c:v>
                </c:pt>
              </c:numCache>
            </c:numRef>
          </c:yVal>
          <c:smooth val="0"/>
          <c:extLst>
            <c:ext xmlns:c16="http://schemas.microsoft.com/office/drawing/2014/chart" uri="{C3380CC4-5D6E-409C-BE32-E72D297353CC}">
              <c16:uniqueId val="{00000000-F42E-4F0A-BA31-94D0DEC8F498}"/>
            </c:ext>
          </c:extLst>
        </c:ser>
        <c:dLbls>
          <c:showLegendKey val="0"/>
          <c:showVal val="0"/>
          <c:showCatName val="0"/>
          <c:showSerName val="0"/>
          <c:showPercent val="0"/>
          <c:showBubbleSize val="0"/>
        </c:dLbls>
        <c:axId val="219457792"/>
        <c:axId val="219476736"/>
      </c:scatterChart>
      <c:valAx>
        <c:axId val="219457792"/>
        <c:scaling>
          <c:orientation val="minMax"/>
        </c:scaling>
        <c:delete val="0"/>
        <c:axPos val="b"/>
        <c:title>
          <c:tx>
            <c:rich>
              <a:bodyPr/>
              <a:lstStyle/>
              <a:p>
                <a:pPr>
                  <a:defRPr sz="850" b="1" i="0" u="none" strike="noStrike" baseline="0">
                    <a:solidFill>
                      <a:srgbClr val="000000"/>
                    </a:solidFill>
                    <a:latin typeface="Geneva"/>
                    <a:ea typeface="Geneva"/>
                    <a:cs typeface="Geneva"/>
                  </a:defRPr>
                </a:pPr>
                <a:r>
                  <a:rPr lang="en-US"/>
                  <a:t>Miles (x-coordinate)</a:t>
                </a:r>
              </a:p>
            </c:rich>
          </c:tx>
          <c:layout>
            <c:manualLayout>
              <c:xMode val="edge"/>
              <c:yMode val="edge"/>
              <c:x val="0.43413978494623656"/>
              <c:y val="0.91799544419134405"/>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850" b="0" i="0" u="none" strike="noStrike" baseline="0">
                <a:solidFill>
                  <a:srgbClr val="000000"/>
                </a:solidFill>
                <a:latin typeface="Geneva"/>
                <a:ea typeface="Geneva"/>
                <a:cs typeface="Geneva"/>
              </a:defRPr>
            </a:pPr>
            <a:endParaRPr lang="en-US"/>
          </a:p>
        </c:txPr>
        <c:crossAx val="219476736"/>
        <c:crosses val="autoZero"/>
        <c:crossBetween val="midCat"/>
      </c:valAx>
      <c:valAx>
        <c:axId val="219476736"/>
        <c:scaling>
          <c:orientation val="minMax"/>
        </c:scaling>
        <c:delete val="0"/>
        <c:axPos val="l"/>
        <c:majorGridlines>
          <c:spPr>
            <a:ln w="3175">
              <a:solidFill>
                <a:srgbClr val="000000"/>
              </a:solidFill>
              <a:prstDash val="solid"/>
            </a:ln>
          </c:spPr>
        </c:majorGridlines>
        <c:title>
          <c:tx>
            <c:rich>
              <a:bodyPr/>
              <a:lstStyle/>
              <a:p>
                <a:pPr>
                  <a:defRPr sz="850" b="1" i="0" u="none" strike="noStrike" baseline="0">
                    <a:solidFill>
                      <a:srgbClr val="000000"/>
                    </a:solidFill>
                    <a:latin typeface="Geneva"/>
                    <a:ea typeface="Geneva"/>
                    <a:cs typeface="Geneva"/>
                  </a:defRPr>
                </a:pPr>
                <a:r>
                  <a:rPr lang="en-US"/>
                  <a:t>Miles (y-coordinate)</a:t>
                </a:r>
              </a:p>
            </c:rich>
          </c:tx>
          <c:layout>
            <c:manualLayout>
              <c:xMode val="edge"/>
              <c:yMode val="edge"/>
              <c:x val="1.6129032258064516E-2"/>
              <c:y val="0.28473804100227795"/>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850" b="0" i="0" u="none" strike="noStrike" baseline="0">
                <a:solidFill>
                  <a:srgbClr val="000000"/>
                </a:solidFill>
                <a:latin typeface="Geneva"/>
                <a:ea typeface="Geneva"/>
                <a:cs typeface="Geneva"/>
              </a:defRPr>
            </a:pPr>
            <a:endParaRPr lang="en-US"/>
          </a:p>
        </c:txPr>
        <c:crossAx val="219457792"/>
        <c:crosses val="autoZero"/>
        <c:crossBetween val="midCat"/>
      </c:valAx>
      <c:spPr>
        <a:noFill/>
        <a:ln w="25400">
          <a:noFill/>
        </a:ln>
      </c:spPr>
    </c:plotArea>
    <c:plotVisOnly val="1"/>
    <c:dispBlanksAs val="gap"/>
    <c:showDLblsOverMax val="0"/>
  </c:chart>
  <c:spPr>
    <a:solidFill>
      <a:srgbClr val="FFFFFF"/>
    </a:solidFill>
    <a:ln w="3175">
      <a:solidFill>
        <a:srgbClr val="000000"/>
      </a:solidFill>
      <a:prstDash val="solid"/>
    </a:ln>
  </c:spPr>
  <c:txPr>
    <a:bodyPr/>
    <a:lstStyle/>
    <a:p>
      <a:pPr>
        <a:defRPr sz="850" b="0" i="0" u="none" strike="noStrike" baseline="0">
          <a:solidFill>
            <a:srgbClr val="000000"/>
          </a:solidFill>
          <a:latin typeface="Geneva"/>
          <a:ea typeface="Geneva"/>
          <a:cs typeface="Geneva"/>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4.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image" Target="../media/image57.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drawing1.xml><?xml version="1.0" encoding="utf-8"?>
<c:userShapes xmlns:c="http://schemas.openxmlformats.org/drawingml/2006/chart">
  <cdr:relSizeAnchor xmlns:cdr="http://schemas.openxmlformats.org/drawingml/2006/chartDrawing">
    <cdr:from>
      <cdr:x>0.727</cdr:x>
      <cdr:y>0.322</cdr:y>
    </cdr:from>
    <cdr:to>
      <cdr:x>0.727</cdr:x>
      <cdr:y>0.85975</cdr:y>
    </cdr:to>
    <cdr:sp macro="" textlink="">
      <cdr:nvSpPr>
        <cdr:cNvPr id="1026" name="Line 2"/>
        <cdr:cNvSpPr>
          <a:spLocks xmlns:a="http://schemas.openxmlformats.org/drawingml/2006/main" noChangeShapeType="1"/>
        </cdr:cNvSpPr>
      </cdr:nvSpPr>
      <cdr:spPr bwMode="auto">
        <a:xfrm xmlns:a="http://schemas.openxmlformats.org/drawingml/2006/main">
          <a:off x="6182350" y="1462369"/>
          <a:ext cx="0" cy="2442203"/>
        </a:xfrm>
        <a:prstGeom xmlns:a="http://schemas.openxmlformats.org/drawingml/2006/main" prst="line">
          <a:avLst/>
        </a:prstGeom>
        <a:noFill xmlns:a="http://schemas.openxmlformats.org/drawingml/2006/main"/>
        <a:ln xmlns:a="http://schemas.openxmlformats.org/drawingml/2006/main" w="9525">
          <a:solidFill>
            <a:srgbClr xmlns:mc="http://schemas.openxmlformats.org/markup-compatibility/2006" xmlns:a14="http://schemas.microsoft.com/office/drawing/2010/main" val="000000" mc:Ignorable="a14" a14:legacySpreadsheetColorIndex="64"/>
          </a:solidFill>
          <a:round/>
          <a:headEnd/>
          <a:tailEnd/>
        </a:ln>
        <a:extLst xmlns:a="http://schemas.openxmlformats.org/drawingml/2006/main">
          <a:ext uri="{909E8E84-426E-40DD-AFC4-6F175D3DCCD1}">
            <a14:hiddenFill xmlns:a14="http://schemas.microsoft.com/office/drawing/2010/main">
              <a:noFill/>
            </a14:hiddenFill>
          </a:ext>
        </a:extLst>
      </cdr:spPr>
    </cdr:sp>
  </cdr:relSizeAnchor>
  <cdr:relSizeAnchor xmlns:cdr="http://schemas.openxmlformats.org/drawingml/2006/chartDrawing">
    <cdr:from>
      <cdr:x>0.384</cdr:x>
      <cdr:y>0.5365</cdr:y>
    </cdr:from>
    <cdr:to>
      <cdr:x>0.384</cdr:x>
      <cdr:y>0.86375</cdr:y>
    </cdr:to>
    <cdr:sp macro="" textlink="">
      <cdr:nvSpPr>
        <cdr:cNvPr id="1027" name="Line 3"/>
        <cdr:cNvSpPr>
          <a:spLocks xmlns:a="http://schemas.openxmlformats.org/drawingml/2006/main" noChangeShapeType="1"/>
        </cdr:cNvSpPr>
      </cdr:nvSpPr>
      <cdr:spPr bwMode="auto">
        <a:xfrm xmlns:a="http://schemas.openxmlformats.org/drawingml/2006/main">
          <a:off x="3265505" y="2436525"/>
          <a:ext cx="0" cy="1486213"/>
        </a:xfrm>
        <a:prstGeom xmlns:a="http://schemas.openxmlformats.org/drawingml/2006/main" prst="line">
          <a:avLst/>
        </a:prstGeom>
        <a:noFill xmlns:a="http://schemas.openxmlformats.org/drawingml/2006/main"/>
        <a:ln xmlns:a="http://schemas.openxmlformats.org/drawingml/2006/main" w="9525">
          <a:solidFill>
            <a:srgbClr xmlns:mc="http://schemas.openxmlformats.org/markup-compatibility/2006" xmlns:a14="http://schemas.microsoft.com/office/drawing/2010/main" val="000000" mc:Ignorable="a14" a14:legacySpreadsheetColorIndex="64"/>
          </a:solidFill>
          <a:round/>
          <a:headEnd/>
          <a:tailEnd/>
        </a:ln>
        <a:extLst xmlns:a="http://schemas.openxmlformats.org/drawingml/2006/main">
          <a:ext uri="{909E8E84-426E-40DD-AFC4-6F175D3DCCD1}">
            <a14:hiddenFill xmlns:a14="http://schemas.microsoft.com/office/drawing/2010/main">
              <a:noFill/>
            </a14:hiddenFill>
          </a:ext>
        </a:extLst>
      </cdr:spPr>
    </cdr:sp>
  </cdr:relSizeAnchor>
  <cdr:relSizeAnchor xmlns:cdr="http://schemas.openxmlformats.org/drawingml/2006/chartDrawing">
    <cdr:from>
      <cdr:x>0.172</cdr:x>
      <cdr:y>0.6895</cdr:y>
    </cdr:from>
    <cdr:to>
      <cdr:x>0.36925</cdr:x>
      <cdr:y>0.83725</cdr:y>
    </cdr:to>
    <cdr:sp macro="" textlink="">
      <cdr:nvSpPr>
        <cdr:cNvPr id="1028" name="Text 4"/>
        <cdr:cNvSpPr txBox="1">
          <a:spLocks xmlns:a="http://schemas.openxmlformats.org/drawingml/2006/main" noChangeArrowheads="1"/>
        </cdr:cNvSpPr>
      </cdr:nvSpPr>
      <cdr:spPr bwMode="auto">
        <a:xfrm xmlns:a="http://schemas.openxmlformats.org/drawingml/2006/main">
          <a:off x="1462674" y="3131378"/>
          <a:ext cx="1677398" cy="671010"/>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000000" mc:Ignorable="a14" a14:legacySpreadsheetColorIndex="64"/>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vertOverflow="clip" wrap="square" lIns="54864" tIns="41148" rIns="0" bIns="0" anchor="t" upright="1"/>
        <a:lstStyle xmlns:a="http://schemas.openxmlformats.org/drawingml/2006/main"/>
        <a:p xmlns:a="http://schemas.openxmlformats.org/drawingml/2006/main">
          <a:pPr algn="l" rtl="0">
            <a:defRPr sz="1000"/>
          </a:pPr>
          <a:r>
            <a:rPr lang="en-US" sz="1800" b="1" i="0" u="none" strike="noStrike" baseline="0">
              <a:solidFill>
                <a:srgbClr val="000000"/>
              </a:solidFill>
              <a:latin typeface="Arial"/>
              <a:cs typeface="Arial"/>
            </a:rPr>
            <a:t>    Akron</a:t>
          </a:r>
        </a:p>
        <a:p xmlns:a="http://schemas.openxmlformats.org/drawingml/2006/main">
          <a:pPr algn="l" rtl="0">
            <a:defRPr sz="1000"/>
          </a:pPr>
          <a:r>
            <a:rPr lang="en-US" sz="1800" b="1" i="0" u="none" strike="noStrike" baseline="0">
              <a:solidFill>
                <a:srgbClr val="000000"/>
              </a:solidFill>
              <a:latin typeface="Arial"/>
              <a:cs typeface="Arial"/>
            </a:rPr>
            <a:t>Lowest cost</a:t>
          </a:r>
        </a:p>
      </cdr:txBody>
    </cdr:sp>
  </cdr:relSizeAnchor>
  <cdr:relSizeAnchor xmlns:cdr="http://schemas.openxmlformats.org/drawingml/2006/chartDrawing">
    <cdr:from>
      <cdr:x>0.41875</cdr:x>
      <cdr:y>0.717</cdr:y>
    </cdr:from>
    <cdr:to>
      <cdr:x>0.69125</cdr:x>
      <cdr:y>0.86475</cdr:y>
    </cdr:to>
    <cdr:sp macro="" textlink="">
      <cdr:nvSpPr>
        <cdr:cNvPr id="1029" name="Text 5"/>
        <cdr:cNvSpPr txBox="1">
          <a:spLocks xmlns:a="http://schemas.openxmlformats.org/drawingml/2006/main" noChangeArrowheads="1"/>
        </cdr:cNvSpPr>
      </cdr:nvSpPr>
      <cdr:spPr bwMode="auto">
        <a:xfrm xmlns:a="http://schemas.openxmlformats.org/drawingml/2006/main">
          <a:off x="3561017" y="3256270"/>
          <a:ext cx="2317318" cy="671009"/>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000000" mc:Ignorable="a14" a14:legacySpreadsheetColorIndex="64"/>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vertOverflow="clip" wrap="square" lIns="54864" tIns="41148" rIns="0" bIns="0" anchor="t" upright="1"/>
        <a:lstStyle xmlns:a="http://schemas.openxmlformats.org/drawingml/2006/main"/>
        <a:p xmlns:a="http://schemas.openxmlformats.org/drawingml/2006/main">
          <a:pPr algn="l" rtl="0">
            <a:defRPr sz="1000"/>
          </a:pPr>
          <a:r>
            <a:rPr lang="en-US" sz="1800" b="1" i="0" u="none" strike="noStrike" baseline="0">
              <a:solidFill>
                <a:srgbClr val="000000"/>
              </a:solidFill>
              <a:latin typeface="Arial"/>
              <a:cs typeface="Arial"/>
            </a:rPr>
            <a:t>    Bowling Green</a:t>
          </a:r>
        </a:p>
        <a:p xmlns:a="http://schemas.openxmlformats.org/drawingml/2006/main">
          <a:pPr algn="l" rtl="0">
            <a:defRPr sz="1000"/>
          </a:pPr>
          <a:r>
            <a:rPr lang="en-US" sz="1800" b="1" i="0" u="none" strike="noStrike" baseline="0">
              <a:solidFill>
                <a:srgbClr val="000000"/>
              </a:solidFill>
              <a:latin typeface="Arial"/>
              <a:cs typeface="Arial"/>
            </a:rPr>
            <a:t>     Lowest cost</a:t>
          </a:r>
        </a:p>
      </cdr:txBody>
    </cdr:sp>
  </cdr:relSizeAnchor>
  <cdr:relSizeAnchor xmlns:cdr="http://schemas.openxmlformats.org/drawingml/2006/chartDrawing">
    <cdr:from>
      <cdr:x>0.727</cdr:x>
      <cdr:y>0.71075</cdr:y>
    </cdr:from>
    <cdr:to>
      <cdr:x>0.9285</cdr:x>
      <cdr:y>0.8585</cdr:y>
    </cdr:to>
    <cdr:sp macro="" textlink="">
      <cdr:nvSpPr>
        <cdr:cNvPr id="1030" name="Text 6"/>
        <cdr:cNvSpPr txBox="1">
          <a:spLocks xmlns:a="http://schemas.openxmlformats.org/drawingml/2006/main" noChangeArrowheads="1"/>
        </cdr:cNvSpPr>
      </cdr:nvSpPr>
      <cdr:spPr bwMode="auto">
        <a:xfrm xmlns:a="http://schemas.openxmlformats.org/drawingml/2006/main">
          <a:off x="6182350" y="3227885"/>
          <a:ext cx="1713540" cy="671010"/>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000000" mc:Ignorable="a14" a14:legacySpreadsheetColorIndex="64"/>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vertOverflow="clip" wrap="square" lIns="54864" tIns="41148" rIns="0" bIns="0" anchor="t" upright="1"/>
        <a:lstStyle xmlns:a="http://schemas.openxmlformats.org/drawingml/2006/main"/>
        <a:p xmlns:a="http://schemas.openxmlformats.org/drawingml/2006/main">
          <a:pPr algn="l" rtl="0">
            <a:defRPr sz="1000"/>
          </a:pPr>
          <a:r>
            <a:rPr lang="en-US" sz="1800" b="1" i="0" u="none" strike="noStrike" baseline="0">
              <a:solidFill>
                <a:srgbClr val="000000"/>
              </a:solidFill>
              <a:latin typeface="Arial"/>
              <a:cs typeface="Arial"/>
            </a:rPr>
            <a:t>      Chicago</a:t>
          </a:r>
        </a:p>
        <a:p xmlns:a="http://schemas.openxmlformats.org/drawingml/2006/main">
          <a:pPr algn="l" rtl="0">
            <a:defRPr sz="1000"/>
          </a:pPr>
          <a:r>
            <a:rPr lang="en-US" sz="1800" b="1" i="0" u="none" strike="noStrike" baseline="0">
              <a:solidFill>
                <a:srgbClr val="000000"/>
              </a:solidFill>
              <a:latin typeface="Arial"/>
              <a:cs typeface="Arial"/>
            </a:rPr>
            <a:t>  Lowest cost</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400800" y="8750300"/>
            <a:ext cx="38735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6" tIns="44448" rIns="90486" bIns="44448" anchor="ctr">
            <a:spAutoFit/>
          </a:bodyPr>
          <a:lstStyle/>
          <a:p>
            <a:pPr algn="r"/>
            <a:fld id="{429D660C-BCB6-430E-958E-70F235B9D61B}" type="slidenum">
              <a:rPr lang="en-US" altLang="en-US" sz="1400">
                <a:solidFill>
                  <a:schemeClr val="tx1"/>
                </a:solidFill>
              </a:rPr>
              <a:pPr algn="r"/>
              <a:t>‹#›</a:t>
            </a:fld>
            <a:endParaRPr lang="en-US" altLang="en-US" sz="1400">
              <a:solidFill>
                <a:schemeClr val="tx1"/>
              </a:solidFill>
            </a:endParaRPr>
          </a:p>
        </p:txBody>
      </p:sp>
    </p:spTree>
    <p:extLst>
      <p:ext uri="{BB962C8B-B14F-4D97-AF65-F5344CB8AC3E}">
        <p14:creationId xmlns:p14="http://schemas.microsoft.com/office/powerpoint/2010/main" val="3843308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6" tIns="44448" rIns="90486" bIns="44448" numCol="1" anchor="t" anchorCtr="0" compatLnSpc="1">
            <a:prstTxWarp prst="textNoShape">
              <a:avLst/>
            </a:prstTxWarp>
          </a:bodyPr>
          <a:lstStyle/>
          <a:p>
            <a:pPr lvl="0"/>
            <a:r>
              <a:rPr lang="en-US" altLang="en-US" smtClean="0"/>
              <a:t>Click to edit Master notes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1" name="Rectangle 3"/>
          <p:cNvSpPr>
            <a:spLocks noGrp="1" noRot="1" noChangeAspect="1" noChangeArrowheads="1" noTextEdit="1"/>
          </p:cNvSpPr>
          <p:nvPr>
            <p:ph type="sldImg" idx="2"/>
          </p:nvPr>
        </p:nvSpPr>
        <p:spPr bwMode="auto">
          <a:xfrm>
            <a:off x="1152525" y="692150"/>
            <a:ext cx="4554538" cy="341630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2" name="Rectangle 4"/>
          <p:cNvSpPr>
            <a:spLocks noChangeArrowheads="1"/>
          </p:cNvSpPr>
          <p:nvPr/>
        </p:nvSpPr>
        <p:spPr bwMode="auto">
          <a:xfrm>
            <a:off x="6400800" y="8750300"/>
            <a:ext cx="38735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6" tIns="44448" rIns="90486" bIns="44448" anchor="ctr">
            <a:spAutoFit/>
          </a:bodyPr>
          <a:lstStyle/>
          <a:p>
            <a:pPr algn="r"/>
            <a:fld id="{A3DBD701-BC3D-4709-9045-3FE4066927F8}" type="slidenum">
              <a:rPr lang="en-US" altLang="en-US" sz="1400">
                <a:solidFill>
                  <a:schemeClr val="tx1"/>
                </a:solidFill>
              </a:rPr>
              <a:pPr algn="r"/>
              <a:t>‹#›</a:t>
            </a:fld>
            <a:endParaRPr lang="en-US" altLang="en-US" sz="1400">
              <a:solidFill>
                <a:schemeClr val="tx1"/>
              </a:solidFill>
            </a:endParaRPr>
          </a:p>
        </p:txBody>
      </p:sp>
    </p:spTree>
    <p:extLst>
      <p:ext uri="{BB962C8B-B14F-4D97-AF65-F5344CB8AC3E}">
        <p14:creationId xmlns:p14="http://schemas.microsoft.com/office/powerpoint/2010/main" val="35889512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ltLang="en-US"/>
          </a:p>
        </p:txBody>
      </p:sp>
      <p:sp>
        <p:nvSpPr>
          <p:cNvPr id="512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body" idx="1"/>
          </p:nvPr>
        </p:nvSpPr>
        <p:spPr>
          <a:ln/>
        </p:spPr>
        <p:txBody>
          <a:bodyPr lIns="93659" tIns="47624" rIns="93659" bIns="47624"/>
          <a:lstStyle/>
          <a:p>
            <a:endParaRPr lang="en-AU" altLang="en-US"/>
          </a:p>
        </p:txBody>
      </p:sp>
      <p:sp>
        <p:nvSpPr>
          <p:cNvPr id="376835" name="Rectangle 3"/>
          <p:cNvSpPr>
            <a:spLocks noGrp="1" noRot="1" noChangeAspect="1" noChangeArrowheads="1" noTextEdit="1"/>
          </p:cNvSpPr>
          <p:nvPr>
            <p:ph type="sldImg"/>
          </p:nvPr>
        </p:nvSpPr>
        <p:spPr>
          <a:xfrm>
            <a:off x="1143000" y="685800"/>
            <a:ext cx="4572000" cy="34290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body" idx="1"/>
          </p:nvPr>
        </p:nvSpPr>
        <p:spPr>
          <a:ln/>
        </p:spPr>
        <p:txBody>
          <a:bodyPr lIns="93659" tIns="47624" rIns="93659" bIns="47624"/>
          <a:lstStyle/>
          <a:p>
            <a:endParaRPr lang="en-AU" altLang="en-US"/>
          </a:p>
        </p:txBody>
      </p:sp>
      <p:sp>
        <p:nvSpPr>
          <p:cNvPr id="378883" name="Rectangle 3"/>
          <p:cNvSpPr>
            <a:spLocks noGrp="1" noRot="1" noChangeAspect="1" noChangeArrowheads="1" noTextEdit="1"/>
          </p:cNvSpPr>
          <p:nvPr>
            <p:ph type="sldImg"/>
          </p:nvPr>
        </p:nvSpPr>
        <p:spPr>
          <a:xfrm>
            <a:off x="1143000" y="685800"/>
            <a:ext cx="4572000" cy="342900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body" idx="1"/>
          </p:nvPr>
        </p:nvSpPr>
        <p:spPr>
          <a:ln/>
        </p:spPr>
        <p:txBody>
          <a:bodyPr lIns="93659" tIns="47624" rIns="93659" bIns="47624"/>
          <a:lstStyle/>
          <a:p>
            <a:endParaRPr lang="en-AU" altLang="en-US"/>
          </a:p>
        </p:txBody>
      </p:sp>
      <p:sp>
        <p:nvSpPr>
          <p:cNvPr id="380931" name="Rectangle 3"/>
          <p:cNvSpPr>
            <a:spLocks noGrp="1" noRot="1" noChangeAspect="1" noChangeArrowheads="1" noTextEdit="1"/>
          </p:cNvSpPr>
          <p:nvPr>
            <p:ph type="sldImg"/>
          </p:nvPr>
        </p:nvSpPr>
        <p:spPr>
          <a:xfrm>
            <a:off x="1143000" y="685800"/>
            <a:ext cx="4572000" cy="3429000"/>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97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49" tIns="0" rIns="19049" bIns="0" anchor="b"/>
          <a:lstStyle/>
          <a:p>
            <a:pPr algn="r"/>
            <a:r>
              <a:rPr lang="en-US" altLang="en-US" sz="1000">
                <a:solidFill>
                  <a:schemeClr val="tx1"/>
                </a:solidFill>
              </a:rPr>
              <a:t>9</a:t>
            </a:r>
          </a:p>
        </p:txBody>
      </p:sp>
      <p:sp>
        <p:nvSpPr>
          <p:cNvPr id="38298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98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982" name="Rectangle 6"/>
          <p:cNvSpPr>
            <a:spLocks noGrp="1" noChangeArrowheads="1"/>
          </p:cNvSpPr>
          <p:nvPr>
            <p:ph type="body" idx="1"/>
          </p:nvPr>
        </p:nvSpPr>
        <p:spPr>
          <a:xfrm>
            <a:off x="457200" y="3322638"/>
            <a:ext cx="5867400" cy="5135562"/>
          </a:xfrm>
          <a:ln/>
        </p:spPr>
        <p:txBody>
          <a:bodyPr/>
          <a:lstStyle/>
          <a:p>
            <a:endParaRPr lang="en-US" altLang="en-US"/>
          </a:p>
        </p:txBody>
      </p:sp>
      <p:sp>
        <p:nvSpPr>
          <p:cNvPr id="382983" name="Rectangle 7"/>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Rot="1" noChangeAspect="1" noChangeArrowheads="1" noTextEdit="1"/>
          </p:cNvSpPr>
          <p:nvPr>
            <p:ph type="sldImg"/>
          </p:nvPr>
        </p:nvSpPr>
        <p:spPr>
          <a:xfrm>
            <a:off x="1144588" y="685800"/>
            <a:ext cx="4572000" cy="3429000"/>
          </a:xfrm>
          <a:ln/>
        </p:spPr>
      </p:sp>
      <p:sp>
        <p:nvSpPr>
          <p:cNvPr id="478211" name="Rectangle 3"/>
          <p:cNvSpPr>
            <a:spLocks noGrp="1" noChangeArrowheads="1"/>
          </p:cNvSpPr>
          <p:nvPr>
            <p:ph type="body" idx="1"/>
          </p:nvPr>
        </p:nvSpPr>
        <p:spPr/>
        <p:txBody>
          <a:bodyPr/>
          <a:lstStyle/>
          <a:p>
            <a:r>
              <a:rPr lang="en-US" altLang="en-US" sz="800">
                <a:solidFill>
                  <a:schemeClr val="bg1"/>
                </a:solidFill>
              </a:rPr>
              <a:t> Gives a theoretical grounding for consistent decision making</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Rot="1" noChangeAspect="1" noChangeArrowheads="1" noTextEdit="1"/>
          </p:cNvSpPr>
          <p:nvPr>
            <p:ph type="sldImg"/>
          </p:nvPr>
        </p:nvSpPr>
        <p:spPr>
          <a:xfrm>
            <a:off x="1144588" y="685800"/>
            <a:ext cx="4572000" cy="3429000"/>
          </a:xfrm>
          <a:ln/>
        </p:spPr>
      </p:sp>
      <p:sp>
        <p:nvSpPr>
          <p:cNvPr id="4802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Rot="1" noChangeAspect="1" noChangeArrowheads="1" noTextEdit="1"/>
          </p:cNvSpPr>
          <p:nvPr>
            <p:ph type="sldImg"/>
          </p:nvPr>
        </p:nvSpPr>
        <p:spPr>
          <a:xfrm>
            <a:off x="1144588" y="685800"/>
            <a:ext cx="4572000" cy="3429000"/>
          </a:xfrm>
          <a:ln/>
        </p:spPr>
      </p:sp>
      <p:sp>
        <p:nvSpPr>
          <p:cNvPr id="4823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Rot="1" noChangeAspect="1" noChangeArrowheads="1" noTextEdit="1"/>
          </p:cNvSpPr>
          <p:nvPr>
            <p:ph type="sldImg"/>
          </p:nvPr>
        </p:nvSpPr>
        <p:spPr>
          <a:xfrm>
            <a:off x="1144588" y="685800"/>
            <a:ext cx="4572000" cy="3429000"/>
          </a:xfrm>
          <a:ln/>
        </p:spPr>
      </p:sp>
      <p:sp>
        <p:nvSpPr>
          <p:cNvPr id="484355" name="Rectangle 3"/>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Rot="1" noChangeAspect="1" noChangeArrowheads="1" noTextEdit="1"/>
          </p:cNvSpPr>
          <p:nvPr>
            <p:ph type="sldImg"/>
          </p:nvPr>
        </p:nvSpPr>
        <p:spPr>
          <a:xfrm>
            <a:off x="1144588" y="685800"/>
            <a:ext cx="4572000" cy="3429000"/>
          </a:xfrm>
          <a:ln/>
        </p:spPr>
      </p:sp>
      <p:sp>
        <p:nvSpPr>
          <p:cNvPr id="4864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Rot="1" noChangeAspect="1" noChangeArrowheads="1" noTextEdit="1"/>
          </p:cNvSpPr>
          <p:nvPr>
            <p:ph type="sldImg"/>
          </p:nvPr>
        </p:nvSpPr>
        <p:spPr>
          <a:xfrm>
            <a:off x="1144588" y="685800"/>
            <a:ext cx="4572000" cy="3429000"/>
          </a:xfrm>
          <a:ln/>
        </p:spPr>
      </p:sp>
      <p:sp>
        <p:nvSpPr>
          <p:cNvPr id="4884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body" idx="1"/>
          </p:nvPr>
        </p:nvSpPr>
        <p:spPr>
          <a:noFill/>
          <a:ln/>
        </p:spPr>
        <p:txBody>
          <a:bodyPr lIns="90484" tIns="44446" rIns="90484" bIns="44446"/>
          <a:lstStyle/>
          <a:p>
            <a:r>
              <a:rPr lang="en-US" altLang="en-US"/>
              <a:t>Notes:</a:t>
            </a:r>
          </a:p>
        </p:txBody>
      </p:sp>
      <p:sp>
        <p:nvSpPr>
          <p:cNvPr id="3624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Rot="1" noChangeAspect="1" noChangeArrowheads="1" noTextEdit="1"/>
          </p:cNvSpPr>
          <p:nvPr>
            <p:ph type="sldImg"/>
          </p:nvPr>
        </p:nvSpPr>
        <p:spPr>
          <a:xfrm>
            <a:off x="1144588" y="685800"/>
            <a:ext cx="4572000" cy="3429000"/>
          </a:xfrm>
          <a:ln/>
        </p:spPr>
      </p:sp>
      <p:sp>
        <p:nvSpPr>
          <p:cNvPr id="498691" name="Rectangle 3"/>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Rot="1" noChangeAspect="1" noChangeArrowheads="1" noTextEdit="1"/>
          </p:cNvSpPr>
          <p:nvPr>
            <p:ph type="sldImg"/>
          </p:nvPr>
        </p:nvSpPr>
        <p:spPr>
          <a:xfrm>
            <a:off x="1144588" y="685800"/>
            <a:ext cx="4572000" cy="3429000"/>
          </a:xfrm>
          <a:ln/>
        </p:spPr>
      </p:sp>
      <p:sp>
        <p:nvSpPr>
          <p:cNvPr id="500739" name="Rectangle 3"/>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body" idx="1"/>
          </p:nvPr>
        </p:nvSpPr>
        <p:spPr>
          <a:ln/>
        </p:spPr>
        <p:txBody>
          <a:bodyPr lIns="93649" tIns="47619" rIns="93649" bIns="47619"/>
          <a:lstStyle/>
          <a:p>
            <a:endParaRPr lang="en-AU" altLang="en-US"/>
          </a:p>
        </p:txBody>
      </p:sp>
      <p:sp>
        <p:nvSpPr>
          <p:cNvPr id="504835" name="Rectangle 3"/>
          <p:cNvSpPr>
            <a:spLocks noGrp="1" noRot="1" noChangeAspect="1" noChangeArrowheads="1" noTextEdit="1"/>
          </p:cNvSpPr>
          <p:nvPr>
            <p:ph type="sldImg"/>
          </p:nvPr>
        </p:nvSpPr>
        <p:spPr>
          <a:xfrm>
            <a:off x="1144588" y="685800"/>
            <a:ext cx="4572000" cy="3429000"/>
          </a:xfr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Rot="1" noChangeAspect="1" noChangeArrowheads="1" noTextEdit="1"/>
          </p:cNvSpPr>
          <p:nvPr>
            <p:ph type="sldImg"/>
          </p:nvPr>
        </p:nvSpPr>
        <p:spPr>
          <a:xfrm>
            <a:off x="1143000" y="685800"/>
            <a:ext cx="4572000" cy="3429000"/>
          </a:xfrm>
          <a:ln/>
        </p:spPr>
      </p:sp>
      <p:sp>
        <p:nvSpPr>
          <p:cNvPr id="3287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Rot="1" noChangeAspect="1" noChangeArrowheads="1" noTextEdit="1"/>
          </p:cNvSpPr>
          <p:nvPr>
            <p:ph type="sldImg"/>
          </p:nvPr>
        </p:nvSpPr>
        <p:spPr>
          <a:xfrm>
            <a:off x="1143000" y="685800"/>
            <a:ext cx="4572000" cy="3429000"/>
          </a:xfrm>
          <a:ln/>
        </p:spPr>
      </p:sp>
      <p:sp>
        <p:nvSpPr>
          <p:cNvPr id="5550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Rot="1" noChangeAspect="1" noChangeArrowheads="1" noTextEdit="1"/>
          </p:cNvSpPr>
          <p:nvPr>
            <p:ph type="sldImg"/>
          </p:nvPr>
        </p:nvSpPr>
        <p:spPr>
          <a:xfrm>
            <a:off x="1143000" y="685800"/>
            <a:ext cx="4572000" cy="3429000"/>
          </a:xfrm>
          <a:ln/>
        </p:spPr>
      </p:sp>
      <p:sp>
        <p:nvSpPr>
          <p:cNvPr id="5570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Rot="1" noChangeAspect="1" noChangeArrowheads="1" noTextEdit="1"/>
          </p:cNvSpPr>
          <p:nvPr>
            <p:ph type="sldImg"/>
          </p:nvPr>
        </p:nvSpPr>
        <p:spPr>
          <a:xfrm>
            <a:off x="1143000" y="685800"/>
            <a:ext cx="4572000" cy="3429000"/>
          </a:xfrm>
          <a:ln/>
        </p:spPr>
      </p:sp>
      <p:sp>
        <p:nvSpPr>
          <p:cNvPr id="5611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Rot="1" noChangeAspect="1" noChangeArrowheads="1" noTextEdit="1"/>
          </p:cNvSpPr>
          <p:nvPr>
            <p:ph type="sldImg"/>
          </p:nvPr>
        </p:nvSpPr>
        <p:spPr>
          <a:xfrm>
            <a:off x="1143000" y="685800"/>
            <a:ext cx="4572000" cy="3429000"/>
          </a:xfrm>
          <a:ln/>
        </p:spPr>
      </p:sp>
      <p:sp>
        <p:nvSpPr>
          <p:cNvPr id="5632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Rot="1" noChangeAspect="1" noChangeArrowheads="1" noTextEdit="1"/>
          </p:cNvSpPr>
          <p:nvPr>
            <p:ph type="sldImg"/>
          </p:nvPr>
        </p:nvSpPr>
        <p:spPr>
          <a:xfrm>
            <a:off x="1143000" y="685800"/>
            <a:ext cx="4572000" cy="3429000"/>
          </a:xfrm>
          <a:ln/>
        </p:spPr>
      </p:sp>
      <p:sp>
        <p:nvSpPr>
          <p:cNvPr id="5652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Rot="1" noChangeAspect="1" noChangeArrowheads="1" noTextEdit="1"/>
          </p:cNvSpPr>
          <p:nvPr>
            <p:ph type="sldImg"/>
          </p:nvPr>
        </p:nvSpPr>
        <p:spPr>
          <a:xfrm>
            <a:off x="1143000" y="685800"/>
            <a:ext cx="4572000" cy="3429000"/>
          </a:xfrm>
          <a:ln/>
        </p:spPr>
      </p:sp>
      <p:sp>
        <p:nvSpPr>
          <p:cNvPr id="5693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Rot="1" noChangeAspect="1" noChangeArrowheads="1" noTextEdit="1"/>
          </p:cNvSpPr>
          <p:nvPr>
            <p:ph type="sldImg"/>
          </p:nvPr>
        </p:nvSpPr>
        <p:spPr>
          <a:xfrm>
            <a:off x="1143000" y="685800"/>
            <a:ext cx="4572000" cy="3429000"/>
          </a:xfrm>
          <a:ln/>
        </p:spPr>
      </p:sp>
      <p:sp>
        <p:nvSpPr>
          <p:cNvPr id="2928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body" idx="1"/>
          </p:nvPr>
        </p:nvSpPr>
        <p:spPr>
          <a:noFill/>
          <a:ln/>
        </p:spPr>
        <p:txBody>
          <a:bodyPr/>
          <a:lstStyle/>
          <a:p>
            <a:r>
              <a:rPr lang="en-US" altLang="en-US"/>
              <a:t>Notes:</a:t>
            </a:r>
          </a:p>
        </p:txBody>
      </p:sp>
      <p:sp>
        <p:nvSpPr>
          <p:cNvPr id="38502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a:xfrm>
            <a:off x="912813" y="4341813"/>
            <a:ext cx="5032375" cy="4114800"/>
          </a:xfrm>
        </p:spPr>
        <p:txBody>
          <a:bodyPr lIns="86623" tIns="43312" rIns="86623" bIns="43312"/>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body" idx="1"/>
          </p:nvPr>
        </p:nvSpPr>
        <p:spPr>
          <a:noFill/>
          <a:ln/>
        </p:spPr>
        <p:txBody>
          <a:bodyPr/>
          <a:lstStyle/>
          <a:p>
            <a:r>
              <a:rPr lang="en-US" altLang="en-US"/>
              <a:t>Notes:</a:t>
            </a:r>
          </a:p>
        </p:txBody>
      </p:sp>
      <p:sp>
        <p:nvSpPr>
          <p:cNvPr id="38707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body" idx="1"/>
          </p:nvPr>
        </p:nvSpPr>
        <p:spPr>
          <a:noFill/>
          <a:ln/>
        </p:spPr>
        <p:txBody>
          <a:bodyPr lIns="90484" tIns="44446" rIns="90484" bIns="44446"/>
          <a:lstStyle/>
          <a:p>
            <a:r>
              <a:rPr lang="en-US" altLang="en-US"/>
              <a:t>Notes:</a:t>
            </a:r>
          </a:p>
        </p:txBody>
      </p:sp>
      <p:sp>
        <p:nvSpPr>
          <p:cNvPr id="4720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p:spPr>
        <p:txBody>
          <a:bodyPr/>
          <a:lstStyle/>
          <a:p>
            <a:r>
              <a:rPr lang="en-US" altLang="en-US"/>
              <a:t>Notes:</a:t>
            </a:r>
          </a:p>
        </p:txBody>
      </p:sp>
      <p:sp>
        <p:nvSpPr>
          <p:cNvPr id="604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body" idx="1"/>
          </p:nvPr>
        </p:nvSpPr>
        <p:spPr>
          <a:ln/>
        </p:spPr>
        <p:txBody>
          <a:bodyPr lIns="93659" tIns="47624" rIns="93659" bIns="47624"/>
          <a:lstStyle/>
          <a:p>
            <a:endParaRPr lang="en-AU" altLang="en-US"/>
          </a:p>
        </p:txBody>
      </p:sp>
      <p:sp>
        <p:nvSpPr>
          <p:cNvPr id="413699" name="Rectangle 3"/>
          <p:cNvSpPr>
            <a:spLocks noGrp="1" noRot="1" noChangeAspect="1" noChangeArrowheads="1" noTextEdit="1"/>
          </p:cNvSpPr>
          <p:nvPr>
            <p:ph type="sldImg"/>
          </p:nvPr>
        </p:nvSpPr>
        <p:spPr>
          <a:xfrm>
            <a:off x="1143000" y="685800"/>
            <a:ext cx="4572000" cy="3429000"/>
          </a:xfrm>
          <a:ln cap="fla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body" idx="1"/>
          </p:nvPr>
        </p:nvSpPr>
        <p:spPr>
          <a:ln/>
        </p:spPr>
        <p:txBody>
          <a:bodyPr lIns="93659" tIns="47624" rIns="93659" bIns="47624"/>
          <a:lstStyle/>
          <a:p>
            <a:endParaRPr lang="en-AU" altLang="en-US"/>
          </a:p>
        </p:txBody>
      </p:sp>
      <p:sp>
        <p:nvSpPr>
          <p:cNvPr id="415747" name="Rectangle 3"/>
          <p:cNvSpPr>
            <a:spLocks noGrp="1" noRot="1" noChangeAspect="1" noChangeArrowheads="1" noTextEdit="1"/>
          </p:cNvSpPr>
          <p:nvPr>
            <p:ph type="sldImg"/>
          </p:nvPr>
        </p:nvSpPr>
        <p:spPr>
          <a:xfrm>
            <a:off x="1143000" y="685800"/>
            <a:ext cx="4572000" cy="3429000"/>
          </a:xfrm>
          <a:ln cap="fla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body" idx="1"/>
          </p:nvPr>
        </p:nvSpPr>
        <p:spPr>
          <a:ln/>
        </p:spPr>
        <p:txBody>
          <a:bodyPr lIns="93659" tIns="47624" rIns="93659" bIns="47624"/>
          <a:lstStyle/>
          <a:p>
            <a:endParaRPr lang="en-AU" altLang="en-US"/>
          </a:p>
        </p:txBody>
      </p:sp>
      <p:sp>
        <p:nvSpPr>
          <p:cNvPr id="417795" name="Rectangle 3"/>
          <p:cNvSpPr>
            <a:spLocks noGrp="1" noRot="1" noChangeAspect="1" noChangeArrowheads="1" noTextEdit="1"/>
          </p:cNvSpPr>
          <p:nvPr>
            <p:ph type="sldImg"/>
          </p:nvPr>
        </p:nvSpPr>
        <p:spPr>
          <a:xfrm>
            <a:off x="1143000" y="685800"/>
            <a:ext cx="4572000" cy="3429000"/>
          </a:xfrm>
          <a:ln cap="flat"/>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body" idx="1"/>
          </p:nvPr>
        </p:nvSpPr>
        <p:spPr>
          <a:noFill/>
          <a:ln/>
        </p:spPr>
        <p:txBody>
          <a:bodyPr lIns="90484" tIns="44446" rIns="90484" bIns="44446"/>
          <a:lstStyle/>
          <a:p>
            <a:r>
              <a:rPr lang="en-US" altLang="en-US"/>
              <a:t>Notes:</a:t>
            </a:r>
          </a:p>
        </p:txBody>
      </p:sp>
      <p:sp>
        <p:nvSpPr>
          <p:cNvPr id="5079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Rot="1" noChangeAspect="1" noChangeArrowheads="1" noTextEdit="1"/>
          </p:cNvSpPr>
          <p:nvPr>
            <p:ph type="sldImg"/>
          </p:nvPr>
        </p:nvSpPr>
        <p:spPr>
          <a:xfrm>
            <a:off x="1150938" y="692150"/>
            <a:ext cx="4556125" cy="3416300"/>
          </a:xfrm>
          <a:ln/>
        </p:spPr>
      </p:sp>
      <p:sp>
        <p:nvSpPr>
          <p:cNvPr id="5109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body" idx="1"/>
          </p:nvPr>
        </p:nvSpPr>
        <p:spPr>
          <a:ln/>
        </p:spPr>
        <p:txBody>
          <a:bodyPr lIns="93659" tIns="47624" rIns="93659" bIns="47624"/>
          <a:lstStyle/>
          <a:p>
            <a:endParaRPr lang="en-AU" altLang="en-US"/>
          </a:p>
        </p:txBody>
      </p:sp>
      <p:sp>
        <p:nvSpPr>
          <p:cNvPr id="364547" name="Rectangle 3"/>
          <p:cNvSpPr>
            <a:spLocks noGrp="1" noRot="1" noChangeAspect="1" noChangeArrowheads="1" noTextEdit="1"/>
          </p:cNvSpPr>
          <p:nvPr>
            <p:ph type="sldImg"/>
          </p:nvPr>
        </p:nvSpPr>
        <p:spPr>
          <a:xfrm>
            <a:off x="1143000" y="685800"/>
            <a:ext cx="4572000" cy="3429000"/>
          </a:xfrm>
          <a:ln cap="fla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body" idx="1"/>
          </p:nvPr>
        </p:nvSpPr>
        <p:spPr>
          <a:noFill/>
          <a:ln/>
        </p:spPr>
        <p:txBody>
          <a:bodyPr/>
          <a:lstStyle/>
          <a:p>
            <a:r>
              <a:rPr lang="en-US" altLang="en-US"/>
              <a:t>Notes:</a:t>
            </a:r>
          </a:p>
        </p:txBody>
      </p:sp>
      <p:sp>
        <p:nvSpPr>
          <p:cNvPr id="652291" name="Rectangle 3"/>
          <p:cNvSpPr>
            <a:spLocks noGrp="1" noRot="1" noChangeAspect="1" noChangeArrowheads="1" noTextEdit="1"/>
          </p:cNvSpPr>
          <p:nvPr>
            <p:ph type="sldImg"/>
          </p:nvPr>
        </p:nvSpPr>
        <p:spPr>
          <a:ln cap="flat"/>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body" idx="1"/>
          </p:nvPr>
        </p:nvSpPr>
        <p:spPr>
          <a:noFill/>
          <a:ln/>
        </p:spPr>
        <p:txBody>
          <a:bodyPr/>
          <a:lstStyle/>
          <a:p>
            <a:r>
              <a:rPr lang="en-US" altLang="en-US"/>
              <a:t>Notes:</a:t>
            </a:r>
          </a:p>
        </p:txBody>
      </p:sp>
      <p:sp>
        <p:nvSpPr>
          <p:cNvPr id="649219" name="Rectangle 3"/>
          <p:cNvSpPr>
            <a:spLocks noGrp="1" noRot="1" noChangeAspect="1" noChangeArrowheads="1" noTextEdit="1"/>
          </p:cNvSpPr>
          <p:nvPr>
            <p:ph type="sldImg"/>
          </p:nvPr>
        </p:nvSpPr>
        <p:spPr>
          <a:ln cap="flat"/>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a:xfrm>
            <a:off x="933153" y="4370917"/>
            <a:ext cx="4990207" cy="4133548"/>
          </a:xfrm>
        </p:spPr>
        <p:txBody>
          <a:bodyPr/>
          <a:lstStyle/>
          <a:p>
            <a:r>
              <a:rPr lang="en-US" altLang="en-US"/>
              <a:t>No constraint on # customers a facility can service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body" idx="1"/>
          </p:nvPr>
        </p:nvSpPr>
        <p:spPr>
          <a:ln/>
        </p:spPr>
        <p:txBody>
          <a:bodyPr lIns="93659" tIns="47624" rIns="93659" bIns="47624"/>
          <a:lstStyle/>
          <a:p>
            <a:endParaRPr lang="en-AU" altLang="en-US"/>
          </a:p>
        </p:txBody>
      </p:sp>
      <p:sp>
        <p:nvSpPr>
          <p:cNvPr id="366595" name="Rectangle 3"/>
          <p:cNvSpPr>
            <a:spLocks noGrp="1" noRot="1" noChangeAspect="1" noChangeArrowheads="1" noTextEdit="1"/>
          </p:cNvSpPr>
          <p:nvPr>
            <p:ph type="sldImg"/>
          </p:nvPr>
        </p:nvSpPr>
        <p:spPr>
          <a:xfrm>
            <a:off x="1143000" y="685800"/>
            <a:ext cx="4572000" cy="34290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Rot="1" noChangeAspect="1" noChangeArrowheads="1" noTextEdit="1"/>
          </p:cNvSpPr>
          <p:nvPr>
            <p:ph type="sldImg"/>
          </p:nvPr>
        </p:nvSpPr>
        <p:spPr>
          <a:xfrm>
            <a:off x="1143000" y="685800"/>
            <a:ext cx="4572000" cy="3429000"/>
          </a:xfrm>
          <a:ln/>
        </p:spPr>
      </p:sp>
      <p:sp>
        <p:nvSpPr>
          <p:cNvPr id="2990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Rot="1" noChangeAspect="1" noChangeArrowheads="1" noTextEdit="1"/>
          </p:cNvSpPr>
          <p:nvPr>
            <p:ph type="sldImg"/>
          </p:nvPr>
        </p:nvSpPr>
        <p:spPr>
          <a:xfrm>
            <a:off x="1143000" y="685800"/>
            <a:ext cx="4572000" cy="3429000"/>
          </a:xfrm>
          <a:ln/>
        </p:spPr>
      </p:sp>
      <p:sp>
        <p:nvSpPr>
          <p:cNvPr id="3010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Rot="1" noChangeAspect="1" noChangeArrowheads="1" noTextEdit="1"/>
          </p:cNvSpPr>
          <p:nvPr>
            <p:ph type="sldImg"/>
          </p:nvPr>
        </p:nvSpPr>
        <p:spPr>
          <a:xfrm>
            <a:off x="1143000" y="685800"/>
            <a:ext cx="4572000" cy="3429000"/>
          </a:xfrm>
          <a:ln/>
        </p:spPr>
      </p:sp>
      <p:sp>
        <p:nvSpPr>
          <p:cNvPr id="3031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Rot="1" noChangeAspect="1" noChangeArrowheads="1" noTextEdit="1"/>
          </p:cNvSpPr>
          <p:nvPr>
            <p:ph type="sldImg"/>
          </p:nvPr>
        </p:nvSpPr>
        <p:spPr>
          <a:xfrm>
            <a:off x="1143000" y="685800"/>
            <a:ext cx="4572000" cy="3429000"/>
          </a:xfrm>
          <a:ln/>
        </p:spPr>
      </p:sp>
      <p:sp>
        <p:nvSpPr>
          <p:cNvPr id="307203"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2526" name="Line 14"/>
          <p:cNvSpPr>
            <a:spLocks noChangeShapeType="1"/>
          </p:cNvSpPr>
          <p:nvPr/>
        </p:nvSpPr>
        <p:spPr bwMode="auto">
          <a:xfrm flipV="1">
            <a:off x="0" y="3352800"/>
            <a:ext cx="9144000" cy="3175"/>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527" name="Rectangle 15"/>
          <p:cNvSpPr>
            <a:spLocks noGrp="1" noChangeArrowheads="1"/>
          </p:cNvSpPr>
          <p:nvPr>
            <p:ph type="ctrTitle"/>
          </p:nvPr>
        </p:nvSpPr>
        <p:spPr>
          <a:xfrm>
            <a:off x="685800" y="2136775"/>
            <a:ext cx="7772400" cy="1143000"/>
          </a:xfrm>
        </p:spPr>
        <p:txBody>
          <a:bodyPr/>
          <a:lstStyle>
            <a:lvl1pPr>
              <a:defRPr/>
            </a:lvl1pPr>
          </a:lstStyle>
          <a:p>
            <a:pPr lvl="0"/>
            <a:r>
              <a:rPr lang="en-US" altLang="en-US" noProof="0" smtClean="0"/>
              <a:t>Click to edit Master title style</a:t>
            </a:r>
          </a:p>
        </p:txBody>
      </p:sp>
      <p:sp>
        <p:nvSpPr>
          <p:cNvPr id="192528" name="Rectangle 16"/>
          <p:cNvSpPr>
            <a:spLocks noGrp="1" noChangeArrowheads="1"/>
          </p:cNvSpPr>
          <p:nvPr>
            <p:ph type="subTitle" idx="1"/>
          </p:nvPr>
        </p:nvSpPr>
        <p:spPr>
          <a:xfrm>
            <a:off x="1371600" y="3813175"/>
            <a:ext cx="6400800" cy="1752600"/>
          </a:xfrm>
        </p:spPr>
        <p:txBody>
          <a:bodyPr/>
          <a:lstStyle>
            <a:lvl1pPr marL="0" indent="0" algn="ctr">
              <a:buFont typeface="Monotype Sorts" pitchFamily="2" charset="2"/>
              <a:buNone/>
              <a:defRPr/>
            </a:lvl1pPr>
          </a:lstStyle>
          <a:p>
            <a:pPr lvl="0"/>
            <a:r>
              <a:rPr lang="en-US" altLang="en-US" noProof="0" smtClean="0"/>
              <a:t>Chapter 00</a:t>
            </a:r>
          </a:p>
        </p:txBody>
      </p:sp>
      <p:sp>
        <p:nvSpPr>
          <p:cNvPr id="192529" name="Text Box 17"/>
          <p:cNvSpPr txBox="1">
            <a:spLocks noChangeArrowheads="1"/>
          </p:cNvSpPr>
          <p:nvPr/>
        </p:nvSpPr>
        <p:spPr bwMode="auto">
          <a:xfrm>
            <a:off x="0" y="6553200"/>
            <a:ext cx="2895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dirty="0">
                <a:latin typeface="Arial" charset="0"/>
              </a:rPr>
              <a:t>© </a:t>
            </a:r>
            <a:r>
              <a:rPr lang="en-US" altLang="en-US" sz="1200" dirty="0" smtClean="0">
                <a:latin typeface="Arial" charset="0"/>
              </a:rPr>
              <a:t>2007 - 2016 </a:t>
            </a:r>
            <a:r>
              <a:rPr lang="en-US" altLang="en-US" sz="1200" dirty="0">
                <a:latin typeface="Arial" charset="0"/>
              </a:rPr>
              <a:t>Prentice-Hall, Inc.</a:t>
            </a:r>
            <a:endParaRPr lang="en-US" altLang="en-US" sz="1600" dirty="0">
              <a:solidFill>
                <a:schemeClr val="tx1"/>
              </a:solidFill>
            </a:endParaRPr>
          </a:p>
        </p:txBody>
      </p:sp>
      <p:sp>
        <p:nvSpPr>
          <p:cNvPr id="192531" name="Rectangle 19"/>
          <p:cNvSpPr>
            <a:spLocks noGrp="1" noChangeArrowheads="1"/>
          </p:cNvSpPr>
          <p:nvPr>
            <p:ph type="sldNum" sz="quarter" idx="4"/>
          </p:nvPr>
        </p:nvSpPr>
        <p:spPr/>
        <p:txBody>
          <a:bodyPr/>
          <a:lstStyle>
            <a:lvl1pPr>
              <a:defRPr/>
            </a:lvl1pPr>
          </a:lstStyle>
          <a:p>
            <a:fld id="{CB058D35-AA3F-4730-A69D-364F23314250}" type="slidenum">
              <a:rPr lang="en-US" altLang="en-US"/>
              <a:pPr/>
              <a:t>‹#›</a:t>
            </a:fld>
            <a:endParaRPr lang="en-US"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84386BB-1E19-4DEF-8622-8D196B6AE4B7}" type="slidenum">
              <a:rPr lang="en-US" altLang="en-US"/>
              <a:pPr/>
              <a:t>‹#›</a:t>
            </a:fld>
            <a:endParaRPr lang="en-US" altLang="en-US"/>
          </a:p>
        </p:txBody>
      </p:sp>
    </p:spTree>
    <p:extLst>
      <p:ext uri="{BB962C8B-B14F-4D97-AF65-F5344CB8AC3E}">
        <p14:creationId xmlns:p14="http://schemas.microsoft.com/office/powerpoint/2010/main" val="12580996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193675"/>
            <a:ext cx="2076450" cy="6283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93675"/>
            <a:ext cx="6076950" cy="6283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44B92B1-109D-47A6-A4B7-0815A016B855}" type="slidenum">
              <a:rPr lang="en-US" altLang="en-US"/>
              <a:pPr/>
              <a:t>‹#›</a:t>
            </a:fld>
            <a:endParaRPr lang="en-US" altLang="en-US"/>
          </a:p>
        </p:txBody>
      </p:sp>
    </p:spTree>
    <p:extLst>
      <p:ext uri="{BB962C8B-B14F-4D97-AF65-F5344CB8AC3E}">
        <p14:creationId xmlns:p14="http://schemas.microsoft.com/office/powerpoint/2010/main" val="17825819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81000" y="193675"/>
            <a:ext cx="8305800" cy="6283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6553200" y="6245225"/>
            <a:ext cx="2133600" cy="476250"/>
          </a:xfrm>
        </p:spPr>
        <p:txBody>
          <a:bodyPr/>
          <a:lstStyle>
            <a:lvl1pPr>
              <a:defRPr/>
            </a:lvl1pPr>
          </a:lstStyle>
          <a:p>
            <a:fld id="{1B4BE54A-A8CF-44EE-AA64-FDFE2B0E4888}" type="slidenum">
              <a:rPr lang="en-US" altLang="en-US"/>
              <a:pPr/>
              <a:t>‹#›</a:t>
            </a:fld>
            <a:endParaRPr lang="en-US" altLang="en-US"/>
          </a:p>
        </p:txBody>
      </p:sp>
    </p:spTree>
    <p:extLst>
      <p:ext uri="{BB962C8B-B14F-4D97-AF65-F5344CB8AC3E}">
        <p14:creationId xmlns:p14="http://schemas.microsoft.com/office/powerpoint/2010/main" val="19036577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93675"/>
            <a:ext cx="8229600" cy="8731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295400"/>
            <a:ext cx="40767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295400"/>
            <a:ext cx="40767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6553200" y="6245225"/>
            <a:ext cx="2133600" cy="476250"/>
          </a:xfrm>
        </p:spPr>
        <p:txBody>
          <a:bodyPr/>
          <a:lstStyle>
            <a:lvl1pPr>
              <a:defRPr/>
            </a:lvl1pPr>
          </a:lstStyle>
          <a:p>
            <a:fld id="{C608B364-5894-4AC9-84A9-A6500A60C890}" type="slidenum">
              <a:rPr lang="en-US" altLang="en-US"/>
              <a:pPr/>
              <a:t>‹#›</a:t>
            </a:fld>
            <a:endParaRPr lang="en-US" altLang="en-US"/>
          </a:p>
        </p:txBody>
      </p:sp>
    </p:spTree>
    <p:extLst>
      <p:ext uri="{BB962C8B-B14F-4D97-AF65-F5344CB8AC3E}">
        <p14:creationId xmlns:p14="http://schemas.microsoft.com/office/powerpoint/2010/main" val="215700516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93675"/>
            <a:ext cx="8229600" cy="8731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295400"/>
            <a:ext cx="40767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295400"/>
            <a:ext cx="40767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3962400"/>
            <a:ext cx="40767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6553200" y="6245225"/>
            <a:ext cx="2133600" cy="476250"/>
          </a:xfrm>
        </p:spPr>
        <p:txBody>
          <a:bodyPr/>
          <a:lstStyle>
            <a:lvl1pPr>
              <a:defRPr/>
            </a:lvl1pPr>
          </a:lstStyle>
          <a:p>
            <a:fld id="{BCB3407A-EB30-4304-9A4A-0C2A05D89DA1}" type="slidenum">
              <a:rPr lang="en-US" altLang="en-US"/>
              <a:pPr/>
              <a:t>‹#›</a:t>
            </a:fld>
            <a:endParaRPr lang="en-US" altLang="en-US"/>
          </a:p>
        </p:txBody>
      </p:sp>
    </p:spTree>
    <p:extLst>
      <p:ext uri="{BB962C8B-B14F-4D97-AF65-F5344CB8AC3E}">
        <p14:creationId xmlns:p14="http://schemas.microsoft.com/office/powerpoint/2010/main" val="371543644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81000" y="193675"/>
            <a:ext cx="8229600" cy="8731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295400"/>
            <a:ext cx="83058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1000" y="3962400"/>
            <a:ext cx="83058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6553200" y="6245225"/>
            <a:ext cx="2133600" cy="476250"/>
          </a:xfrm>
        </p:spPr>
        <p:txBody>
          <a:bodyPr/>
          <a:lstStyle>
            <a:lvl1pPr>
              <a:defRPr/>
            </a:lvl1pPr>
          </a:lstStyle>
          <a:p>
            <a:fld id="{1FC5E963-C4BB-4DF3-A801-13EC7FD70150}" type="slidenum">
              <a:rPr lang="en-US" altLang="en-US"/>
              <a:pPr/>
              <a:t>‹#›</a:t>
            </a:fld>
            <a:endParaRPr lang="en-US" altLang="en-US"/>
          </a:p>
        </p:txBody>
      </p:sp>
    </p:spTree>
    <p:extLst>
      <p:ext uri="{BB962C8B-B14F-4D97-AF65-F5344CB8AC3E}">
        <p14:creationId xmlns:p14="http://schemas.microsoft.com/office/powerpoint/2010/main" val="414973546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C91B3A8-D924-4AD4-9CE5-7C2B935F3583}" type="slidenum">
              <a:rPr lang="en-US" altLang="en-US"/>
              <a:pPr/>
              <a:t>‹#›</a:t>
            </a:fld>
            <a:endParaRPr lang="en-US" altLang="en-US"/>
          </a:p>
        </p:txBody>
      </p:sp>
    </p:spTree>
    <p:extLst>
      <p:ext uri="{BB962C8B-B14F-4D97-AF65-F5344CB8AC3E}">
        <p14:creationId xmlns:p14="http://schemas.microsoft.com/office/powerpoint/2010/main" val="376031467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64E5A788-BF29-4D66-892D-76BC14A941A5}" type="slidenum">
              <a:rPr lang="en-US" altLang="en-US"/>
              <a:pPr/>
              <a:t>‹#›</a:t>
            </a:fld>
            <a:endParaRPr lang="en-US" altLang="en-US"/>
          </a:p>
        </p:txBody>
      </p:sp>
    </p:spTree>
    <p:extLst>
      <p:ext uri="{BB962C8B-B14F-4D97-AF65-F5344CB8AC3E}">
        <p14:creationId xmlns:p14="http://schemas.microsoft.com/office/powerpoint/2010/main" val="385773566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295400"/>
            <a:ext cx="40767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295400"/>
            <a:ext cx="40767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4A2ADEFF-B4AD-4EC3-8711-5BDE9D5241D0}" type="slidenum">
              <a:rPr lang="en-US" altLang="en-US"/>
              <a:pPr/>
              <a:t>‹#›</a:t>
            </a:fld>
            <a:endParaRPr lang="en-US" altLang="en-US"/>
          </a:p>
        </p:txBody>
      </p:sp>
    </p:spTree>
    <p:extLst>
      <p:ext uri="{BB962C8B-B14F-4D97-AF65-F5344CB8AC3E}">
        <p14:creationId xmlns:p14="http://schemas.microsoft.com/office/powerpoint/2010/main" val="21685194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EDE956D2-5EFC-4DB9-B41E-EDCD83DA5E91}" type="slidenum">
              <a:rPr lang="en-US" altLang="en-US"/>
              <a:pPr/>
              <a:t>‹#›</a:t>
            </a:fld>
            <a:endParaRPr lang="en-US" altLang="en-US"/>
          </a:p>
        </p:txBody>
      </p:sp>
    </p:spTree>
    <p:extLst>
      <p:ext uri="{BB962C8B-B14F-4D97-AF65-F5344CB8AC3E}">
        <p14:creationId xmlns:p14="http://schemas.microsoft.com/office/powerpoint/2010/main" val="122928225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E1AE579A-A41C-40AD-B826-223AC84DBCF9}" type="slidenum">
              <a:rPr lang="en-US" altLang="en-US"/>
              <a:pPr/>
              <a:t>‹#›</a:t>
            </a:fld>
            <a:endParaRPr lang="en-US" altLang="en-US"/>
          </a:p>
        </p:txBody>
      </p:sp>
    </p:spTree>
    <p:extLst>
      <p:ext uri="{BB962C8B-B14F-4D97-AF65-F5344CB8AC3E}">
        <p14:creationId xmlns:p14="http://schemas.microsoft.com/office/powerpoint/2010/main" val="285505458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9355A8B3-80AA-48AE-A96D-149FD743FEF1}" type="slidenum">
              <a:rPr lang="en-US" altLang="en-US"/>
              <a:pPr/>
              <a:t>‹#›</a:t>
            </a:fld>
            <a:endParaRPr lang="en-US" altLang="en-US"/>
          </a:p>
        </p:txBody>
      </p:sp>
    </p:spTree>
    <p:extLst>
      <p:ext uri="{BB962C8B-B14F-4D97-AF65-F5344CB8AC3E}">
        <p14:creationId xmlns:p14="http://schemas.microsoft.com/office/powerpoint/2010/main" val="33661914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533FFD8E-876C-4D59-AA40-6075AD9BF70C}" type="slidenum">
              <a:rPr lang="en-US" altLang="en-US"/>
              <a:pPr/>
              <a:t>‹#›</a:t>
            </a:fld>
            <a:endParaRPr lang="en-US" altLang="en-US"/>
          </a:p>
        </p:txBody>
      </p:sp>
    </p:spTree>
    <p:extLst>
      <p:ext uri="{BB962C8B-B14F-4D97-AF65-F5344CB8AC3E}">
        <p14:creationId xmlns:p14="http://schemas.microsoft.com/office/powerpoint/2010/main" val="311905135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96CD4840-0BD7-4817-9D98-2860FE18EBB9}" type="slidenum">
              <a:rPr lang="en-US" altLang="en-US"/>
              <a:pPr/>
              <a:t>‹#›</a:t>
            </a:fld>
            <a:endParaRPr lang="en-US" altLang="en-US"/>
          </a:p>
        </p:txBody>
      </p:sp>
    </p:spTree>
    <p:extLst>
      <p:ext uri="{BB962C8B-B14F-4D97-AF65-F5344CB8AC3E}">
        <p14:creationId xmlns:p14="http://schemas.microsoft.com/office/powerpoint/2010/main" val="121735195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4" name="Line 10"/>
          <p:cNvSpPr>
            <a:spLocks noChangeShapeType="1"/>
          </p:cNvSpPr>
          <p:nvPr/>
        </p:nvSpPr>
        <p:spPr bwMode="auto">
          <a:xfrm>
            <a:off x="0" y="1143000"/>
            <a:ext cx="9144000" cy="0"/>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 name="Rectangle 11"/>
          <p:cNvSpPr>
            <a:spLocks noGrp="1" noChangeArrowheads="1"/>
          </p:cNvSpPr>
          <p:nvPr>
            <p:ph type="title"/>
          </p:nvPr>
        </p:nvSpPr>
        <p:spPr bwMode="auto">
          <a:xfrm>
            <a:off x="381000" y="193675"/>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en-US" altLang="en-US" smtClean="0"/>
              <a:t>Click to edit Master title style</a:t>
            </a:r>
          </a:p>
        </p:txBody>
      </p:sp>
      <p:sp>
        <p:nvSpPr>
          <p:cNvPr id="1036" name="Rectangle 12"/>
          <p:cNvSpPr>
            <a:spLocks noGrp="1" noChangeArrowheads="1"/>
          </p:cNvSpPr>
          <p:nvPr>
            <p:ph type="body" idx="1"/>
          </p:nvPr>
        </p:nvSpPr>
        <p:spPr bwMode="auto">
          <a:xfrm>
            <a:off x="381000" y="1295400"/>
            <a:ext cx="8305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9" name="Rectangle 15"/>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defRPr>
            </a:lvl1pPr>
          </a:lstStyle>
          <a:p>
            <a:fld id="{BCFB2FEC-11CE-4B55-BC62-40EC4D72434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hf hdr="0" ftr="0" dt="0"/>
  <p:txStyles>
    <p:titleStyle>
      <a:lvl1pPr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5pPr>
      <a:lvl6pPr marL="457200"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6pPr>
      <a:lvl7pPr marL="914400"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7pPr>
      <a:lvl8pPr marL="1371600"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8pPr>
      <a:lvl9pPr marL="1828800"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u"/>
        <a:defRPr sz="2800">
          <a:solidFill>
            <a:srgbClr val="000000"/>
          </a:solidFill>
          <a:latin typeface="+mn-lt"/>
          <a:ea typeface="+mn-ea"/>
          <a:cs typeface="+mn-cs"/>
        </a:defRPr>
      </a:lvl1pPr>
      <a:lvl2pPr marL="742950" indent="-285750" algn="l" rtl="0" eaLnBrk="0" fontAlgn="base" hangingPunct="0">
        <a:spcBef>
          <a:spcPct val="20000"/>
        </a:spcBef>
        <a:spcAft>
          <a:spcPct val="0"/>
        </a:spcAft>
        <a:buClr>
          <a:srgbClr val="000000"/>
        </a:buClr>
        <a:buSzPct val="100000"/>
        <a:buChar char="–"/>
        <a:defRPr sz="2400">
          <a:solidFill>
            <a:srgbClr val="000000"/>
          </a:solidFill>
          <a:latin typeface="+mn-lt"/>
        </a:defRPr>
      </a:lvl2pPr>
      <a:lvl3pPr marL="1143000" indent="-228600" algn="l" rtl="0" eaLnBrk="0" fontAlgn="base" hangingPunct="0">
        <a:spcBef>
          <a:spcPct val="20000"/>
        </a:spcBef>
        <a:spcAft>
          <a:spcPct val="0"/>
        </a:spcAft>
        <a:buClr>
          <a:srgbClr val="000000"/>
        </a:buClr>
        <a:buSzPct val="100000"/>
        <a:buChar char="»"/>
        <a:defRPr sz="2400">
          <a:solidFill>
            <a:srgbClr val="000000"/>
          </a:solidFill>
          <a:latin typeface="Times New Roman" pitchFamily="18" charset="0"/>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2000">
          <a:solidFill>
            <a:srgbClr val="000000"/>
          </a:solidFill>
          <a:latin typeface="Times New Roman" pitchFamily="18" charset="0"/>
        </a:defRPr>
      </a:lvl4pPr>
      <a:lvl5pPr marL="2057400" indent="-228600" algn="l" rtl="0" eaLnBrk="0" fontAlgn="base" hangingPunct="0">
        <a:spcBef>
          <a:spcPct val="20000"/>
        </a:spcBef>
        <a:spcAft>
          <a:spcPct val="0"/>
        </a:spcAft>
        <a:buClr>
          <a:srgbClr val="000000"/>
        </a:buClr>
        <a:buSzPct val="100000"/>
        <a:buChar char="–"/>
        <a:defRPr sz="2000">
          <a:solidFill>
            <a:srgbClr val="000000"/>
          </a:solidFill>
          <a:latin typeface="Times New Roman" pitchFamily="18" charset="0"/>
        </a:defRPr>
      </a:lvl5pPr>
      <a:lvl6pPr marL="2514600" indent="-228600" algn="l" rtl="0" eaLnBrk="0" fontAlgn="base" hangingPunct="0">
        <a:spcBef>
          <a:spcPct val="20000"/>
        </a:spcBef>
        <a:spcAft>
          <a:spcPct val="0"/>
        </a:spcAft>
        <a:buClr>
          <a:srgbClr val="000000"/>
        </a:buClr>
        <a:buSzPct val="100000"/>
        <a:buChar char="–"/>
        <a:defRPr sz="2000">
          <a:solidFill>
            <a:srgbClr val="000000"/>
          </a:solidFill>
          <a:latin typeface="Times New Roman" pitchFamily="18" charset="0"/>
        </a:defRPr>
      </a:lvl6pPr>
      <a:lvl7pPr marL="2971800" indent="-228600" algn="l" rtl="0" eaLnBrk="0" fontAlgn="base" hangingPunct="0">
        <a:spcBef>
          <a:spcPct val="20000"/>
        </a:spcBef>
        <a:spcAft>
          <a:spcPct val="0"/>
        </a:spcAft>
        <a:buClr>
          <a:srgbClr val="000000"/>
        </a:buClr>
        <a:buSzPct val="100000"/>
        <a:buChar char="–"/>
        <a:defRPr sz="2000">
          <a:solidFill>
            <a:srgbClr val="000000"/>
          </a:solidFill>
          <a:latin typeface="Times New Roman" pitchFamily="18" charset="0"/>
        </a:defRPr>
      </a:lvl7pPr>
      <a:lvl8pPr marL="3429000" indent="-228600" algn="l" rtl="0" eaLnBrk="0" fontAlgn="base" hangingPunct="0">
        <a:spcBef>
          <a:spcPct val="20000"/>
        </a:spcBef>
        <a:spcAft>
          <a:spcPct val="0"/>
        </a:spcAft>
        <a:buClr>
          <a:srgbClr val="000000"/>
        </a:buClr>
        <a:buSzPct val="100000"/>
        <a:buChar char="–"/>
        <a:defRPr sz="2000">
          <a:solidFill>
            <a:srgbClr val="000000"/>
          </a:solidFill>
          <a:latin typeface="Times New Roman" pitchFamily="18" charset="0"/>
        </a:defRPr>
      </a:lvl8pPr>
      <a:lvl9pPr marL="3886200" indent="-228600" algn="l" rtl="0" eaLnBrk="0" fontAlgn="base" hangingPunct="0">
        <a:spcBef>
          <a:spcPct val="20000"/>
        </a:spcBef>
        <a:spcAft>
          <a:spcPct val="0"/>
        </a:spcAft>
        <a:buClr>
          <a:srgbClr val="000000"/>
        </a:buClr>
        <a:buSzPct val="100000"/>
        <a:buChar char="–"/>
        <a:defRPr sz="2000">
          <a:solidFill>
            <a:srgbClr val="000000"/>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68.wmf"/><Relationship Id="rId5" Type="http://schemas.openxmlformats.org/officeDocument/2006/relationships/oleObject" Target="../embeddings/oleObject59.bin"/><Relationship Id="rId4" Type="http://schemas.openxmlformats.org/officeDocument/2006/relationships/image" Target="../media/image67.w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69.w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image" Target="../media/image76.wmf"/></Relationships>
</file>

<file path=ppt/slides/_rels/slide1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77.png"/><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78.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4.xml"/><Relationship Id="rId7" Type="http://schemas.openxmlformats.org/officeDocument/2006/relationships/image" Target="../media/image3.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emf"/><Relationship Id="rId4" Type="http://schemas.openxmlformats.org/officeDocument/2006/relationships/oleObject" Target="../embeddings/oleObject1.bin"/><Relationship Id="rId9" Type="http://schemas.openxmlformats.org/officeDocument/2006/relationships/image" Target="../media/image4.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8.emf"/><Relationship Id="rId5" Type="http://schemas.openxmlformats.org/officeDocument/2006/relationships/oleObject" Target="../embeddings/oleObject7.bin"/><Relationship Id="rId4" Type="http://schemas.openxmlformats.org/officeDocument/2006/relationships/image" Target="../media/image7.emf"/></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9.emf"/><Relationship Id="rId4"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2.emf"/><Relationship Id="rId5" Type="http://schemas.openxmlformats.org/officeDocument/2006/relationships/oleObject" Target="../embeddings/oleObject10.bin"/><Relationship Id="rId4" Type="http://schemas.openxmlformats.org/officeDocument/2006/relationships/image" Target="../media/image11.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4.png"/><Relationship Id="rId4" Type="http://schemas.openxmlformats.org/officeDocument/2006/relationships/image" Target="../media/image13.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6.png"/><Relationship Id="rId4" Type="http://schemas.openxmlformats.org/officeDocument/2006/relationships/image" Target="../media/image15.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8.emf"/><Relationship Id="rId5" Type="http://schemas.openxmlformats.org/officeDocument/2006/relationships/oleObject" Target="../embeddings/oleObject14.bin"/><Relationship Id="rId4" Type="http://schemas.openxmlformats.org/officeDocument/2006/relationships/image" Target="../media/image17.emf"/></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6.bin"/><Relationship Id="rId5" Type="http://schemas.openxmlformats.org/officeDocument/2006/relationships/image" Target="../media/image22.wmf"/><Relationship Id="rId4" Type="http://schemas.openxmlformats.org/officeDocument/2006/relationships/oleObject" Target="../embeddings/oleObject15.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4.wmf"/></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29.xml"/><Relationship Id="rId7"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oleObject" Target="../embeddings/oleObject19.bin"/><Relationship Id="rId5" Type="http://schemas.openxmlformats.org/officeDocument/2006/relationships/image" Target="../media/image26.wmf"/><Relationship Id="rId4" Type="http://schemas.openxmlformats.org/officeDocument/2006/relationships/oleObject" Target="../embeddings/oleObject18.bin"/></Relationships>
</file>

<file path=ppt/slides/_rels/slide4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30.w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oleObject" Target="../embeddings/oleObject23.bin"/><Relationship Id="rId5" Type="http://schemas.openxmlformats.org/officeDocument/2006/relationships/image" Target="../media/image29.wmf"/><Relationship Id="rId4" Type="http://schemas.openxmlformats.org/officeDocument/2006/relationships/oleObject" Target="../embeddings/oleObject22.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vmlDrawing" Target="../drawings/vmlDrawing14.vml"/><Relationship Id="rId5" Type="http://schemas.openxmlformats.org/officeDocument/2006/relationships/image" Target="../media/image31.wmf"/><Relationship Id="rId4" Type="http://schemas.openxmlformats.org/officeDocument/2006/relationships/oleObject" Target="../embeddings/oleObject24.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2.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3.emf"/></Relationships>
</file>

<file path=ppt/slides/_rels/slide53.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14.xml"/><Relationship Id="rId1" Type="http://schemas.openxmlformats.org/officeDocument/2006/relationships/vmlDrawing" Target="../drawings/vmlDrawing17.vml"/><Relationship Id="rId6" Type="http://schemas.openxmlformats.org/officeDocument/2006/relationships/image" Target="../media/image35.emf"/><Relationship Id="rId5" Type="http://schemas.openxmlformats.org/officeDocument/2006/relationships/oleObject" Target="../embeddings/oleObject28.bin"/><Relationship Id="rId4" Type="http://schemas.openxmlformats.org/officeDocument/2006/relationships/image" Target="../media/image34.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38.wmf"/><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oleObject" Target="../embeddings/oleObject31.bin"/><Relationship Id="rId5" Type="http://schemas.openxmlformats.org/officeDocument/2006/relationships/image" Target="../media/image37.wmf"/><Relationship Id="rId4" Type="http://schemas.openxmlformats.org/officeDocument/2006/relationships/oleObject" Target="../embeddings/oleObject30.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39.wmf"/><Relationship Id="rId4" Type="http://schemas.openxmlformats.org/officeDocument/2006/relationships/oleObject" Target="../embeddings/oleObject3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0.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41.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4.xml"/><Relationship Id="rId1" Type="http://schemas.openxmlformats.org/officeDocument/2006/relationships/vmlDrawing" Target="../drawings/vmlDrawing22.vml"/><Relationship Id="rId6" Type="http://schemas.openxmlformats.org/officeDocument/2006/relationships/image" Target="../media/image43.emf"/><Relationship Id="rId5" Type="http://schemas.openxmlformats.org/officeDocument/2006/relationships/oleObject" Target="../embeddings/oleObject36.bin"/><Relationship Id="rId4" Type="http://schemas.openxmlformats.org/officeDocument/2006/relationships/image" Target="../media/image42.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45.wmf"/><Relationship Id="rId5" Type="http://schemas.openxmlformats.org/officeDocument/2006/relationships/oleObject" Target="../embeddings/oleObject38.bin"/><Relationship Id="rId4" Type="http://schemas.openxmlformats.org/officeDocument/2006/relationships/image" Target="../media/image44.w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vmlDrawing" Target="../drawings/vmlDrawing24.vml"/><Relationship Id="rId5" Type="http://schemas.openxmlformats.org/officeDocument/2006/relationships/image" Target="../media/image46.wmf"/><Relationship Id="rId4" Type="http://schemas.openxmlformats.org/officeDocument/2006/relationships/oleObject" Target="../embeddings/oleObject39.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47.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48.e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49.e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50.emf"/></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vmlDrawing" Target="../drawings/vmlDrawing29.vml"/><Relationship Id="rId5" Type="http://schemas.openxmlformats.org/officeDocument/2006/relationships/image" Target="../media/image51.wmf"/><Relationship Id="rId4" Type="http://schemas.openxmlformats.org/officeDocument/2006/relationships/oleObject" Target="../embeddings/oleObject44.bin"/></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52.emf"/></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47.bin"/><Relationship Id="rId5" Type="http://schemas.openxmlformats.org/officeDocument/2006/relationships/image" Target="../media/image53.wmf"/><Relationship Id="rId4" Type="http://schemas.openxmlformats.org/officeDocument/2006/relationships/oleObject" Target="../embeddings/oleObject46.bin"/></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56.wmf"/><Relationship Id="rId5" Type="http://schemas.openxmlformats.org/officeDocument/2006/relationships/oleObject" Target="../embeddings/oleObject49.bin"/><Relationship Id="rId4" Type="http://schemas.openxmlformats.org/officeDocument/2006/relationships/image" Target="../media/image55.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4.xml"/><Relationship Id="rId1" Type="http://schemas.openxmlformats.org/officeDocument/2006/relationships/vmlDrawing" Target="../drawings/vmlDrawing33.vml"/><Relationship Id="rId6" Type="http://schemas.openxmlformats.org/officeDocument/2006/relationships/image" Target="../media/image58.emf"/><Relationship Id="rId5" Type="http://schemas.openxmlformats.org/officeDocument/2006/relationships/oleObject" Target="../embeddings/oleObject51.bin"/><Relationship Id="rId4" Type="http://schemas.openxmlformats.org/officeDocument/2006/relationships/image" Target="../media/image57.w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59.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60.wmf"/></Relationships>
</file>

<file path=ppt/slides/_rels/slide9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63.w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chart" Target="../charts/chart3.xml"/><Relationship Id="rId4" Type="http://schemas.openxmlformats.org/officeDocument/2006/relationships/image" Target="../media/image64.emf"/></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66.wmf"/><Relationship Id="rId5" Type="http://schemas.openxmlformats.org/officeDocument/2006/relationships/oleObject" Target="../embeddings/oleObject57.bin"/><Relationship Id="rId4" Type="http://schemas.openxmlformats.org/officeDocument/2006/relationships/image" Target="../media/image6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a:spLocks noGrp="1" noChangeArrowheads="1"/>
          </p:cNvSpPr>
          <p:nvPr>
            <p:ph type="sldNum" sz="quarter" idx="4"/>
          </p:nvPr>
        </p:nvSpPr>
        <p:spPr/>
        <p:txBody>
          <a:bodyPr/>
          <a:lstStyle/>
          <a:p>
            <a:fld id="{C8DB7F88-AF74-411C-9246-EA5BDCFE3A8B}" type="slidenum">
              <a:rPr lang="en-US" altLang="en-US"/>
              <a:pPr/>
              <a:t>1</a:t>
            </a:fld>
            <a:endParaRPr lang="en-US" altLang="en-US"/>
          </a:p>
        </p:txBody>
      </p:sp>
      <p:sp>
        <p:nvSpPr>
          <p:cNvPr id="4098" name="Rectangle 2"/>
          <p:cNvSpPr>
            <a:spLocks noGrp="1" noChangeArrowheads="1"/>
          </p:cNvSpPr>
          <p:nvPr>
            <p:ph type="ctrTitle"/>
          </p:nvPr>
        </p:nvSpPr>
        <p:spPr>
          <a:xfrm>
            <a:off x="1905000" y="3581400"/>
            <a:ext cx="5029200" cy="2743200"/>
          </a:xfrm>
          <a:noFill/>
          <a:ln/>
        </p:spPr>
        <p:txBody>
          <a:bodyPr anchor="ctr"/>
          <a:lstStyle/>
          <a:p>
            <a:r>
              <a:rPr lang="en-US" altLang="en-US" dirty="0"/>
              <a:t>Chapter 5</a:t>
            </a:r>
            <a:br>
              <a:rPr lang="en-US" altLang="en-US" dirty="0"/>
            </a:br>
            <a:r>
              <a:rPr lang="en-US" altLang="en-US" dirty="0"/>
              <a:t>Facility Location and Demand Allocation </a:t>
            </a:r>
            <a:r>
              <a:rPr lang="en-US" altLang="en-US" dirty="0" smtClean="0"/>
              <a:t>Methodologies</a:t>
            </a:r>
            <a:endParaRPr lang="en-US" altLang="en-US" dirty="0"/>
          </a:p>
        </p:txBody>
      </p:sp>
      <p:sp>
        <p:nvSpPr>
          <p:cNvPr id="4101" name="Rectangle 5"/>
          <p:cNvSpPr>
            <a:spLocks noChangeArrowheads="1"/>
          </p:cNvSpPr>
          <p:nvPr/>
        </p:nvSpPr>
        <p:spPr bwMode="auto">
          <a:xfrm>
            <a:off x="685800" y="2209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ctr">
              <a:defRPr sz="3600" b="1">
                <a:solidFill>
                  <a:schemeClr val="tx2"/>
                </a:solidFill>
                <a:effectLst>
                  <a:outerShdw blurRad="38100" dist="38100" dir="2700000" algn="tl">
                    <a:srgbClr val="C0C0C0"/>
                  </a:outerShdw>
                </a:effectLst>
                <a:latin typeface="Arial" charset="0"/>
              </a:defRPr>
            </a:lvl1pPr>
            <a:lvl2pPr algn="ctr">
              <a:defRPr sz="3600" b="1">
                <a:solidFill>
                  <a:schemeClr val="tx2"/>
                </a:solidFill>
                <a:effectLst>
                  <a:outerShdw blurRad="38100" dist="38100" dir="2700000" algn="tl">
                    <a:srgbClr val="C0C0C0"/>
                  </a:outerShdw>
                </a:effectLst>
                <a:latin typeface="Arial" charset="0"/>
              </a:defRPr>
            </a:lvl2pPr>
            <a:lvl3pPr algn="ctr">
              <a:defRPr sz="3600" b="1">
                <a:solidFill>
                  <a:schemeClr val="tx2"/>
                </a:solidFill>
                <a:effectLst>
                  <a:outerShdw blurRad="38100" dist="38100" dir="2700000" algn="tl">
                    <a:srgbClr val="C0C0C0"/>
                  </a:outerShdw>
                </a:effectLst>
                <a:latin typeface="Arial" charset="0"/>
              </a:defRPr>
            </a:lvl3pPr>
            <a:lvl4pPr algn="ctr">
              <a:defRPr sz="3600" b="1">
                <a:solidFill>
                  <a:schemeClr val="tx2"/>
                </a:solidFill>
                <a:effectLst>
                  <a:outerShdw blurRad="38100" dist="38100" dir="2700000" algn="tl">
                    <a:srgbClr val="C0C0C0"/>
                  </a:outerShdw>
                </a:effectLst>
                <a:latin typeface="Arial" charset="0"/>
              </a:defRPr>
            </a:lvl4pPr>
            <a:lvl5pPr algn="ctr">
              <a:defRPr sz="3600" b="1">
                <a:solidFill>
                  <a:schemeClr val="tx2"/>
                </a:solidFill>
                <a:effectLst>
                  <a:outerShdw blurRad="38100" dist="38100" dir="2700000" algn="tl">
                    <a:srgbClr val="C0C0C0"/>
                  </a:outerShdw>
                </a:effectLst>
                <a:latin typeface="Arial" charset="0"/>
              </a:defRPr>
            </a:lvl5pPr>
            <a:lvl6pPr marL="4572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6pPr>
            <a:lvl7pPr marL="9144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7pPr>
            <a:lvl8pPr marL="13716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8pPr>
            <a:lvl9pPr marL="18288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9pPr>
          </a:lstStyle>
          <a:p>
            <a:r>
              <a:rPr lang="en-US" altLang="en-US" sz="4200">
                <a:solidFill>
                  <a:srgbClr val="000000"/>
                </a:solidFill>
              </a:rPr>
              <a:t>Supply Chain Management</a:t>
            </a:r>
            <a:r>
              <a:rPr lang="en-US" altLang="en-US">
                <a:solidFill>
                  <a:srgbClr val="000000"/>
                </a:solidFill>
              </a:rPr>
              <a:t/>
            </a:r>
            <a:br>
              <a:rPr lang="en-US" altLang="en-US">
                <a:solidFill>
                  <a:srgbClr val="000000"/>
                </a:solidFill>
              </a:rPr>
            </a:br>
            <a:endParaRPr lang="en-US" altLang="en-US" b="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9952E051-1410-47F9-A696-FC81B8817BD3}" type="slidenum">
              <a:rPr lang="en-US" altLang="en-US"/>
              <a:pPr/>
              <a:t>10</a:t>
            </a:fld>
            <a:endParaRPr lang="en-US" altLang="en-US"/>
          </a:p>
        </p:txBody>
      </p:sp>
      <p:sp>
        <p:nvSpPr>
          <p:cNvPr id="306178" name="Rectangle 2"/>
          <p:cNvSpPr>
            <a:spLocks noChangeArrowheads="1"/>
          </p:cNvSpPr>
          <p:nvPr/>
        </p:nvSpPr>
        <p:spPr bwMode="auto">
          <a:xfrm>
            <a:off x="4953000" y="2895600"/>
            <a:ext cx="41910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79" name="Rectangle 3"/>
          <p:cNvSpPr>
            <a:spLocks noGrp="1" noChangeArrowheads="1"/>
          </p:cNvSpPr>
          <p:nvPr>
            <p:ph type="title"/>
          </p:nvPr>
        </p:nvSpPr>
        <p:spPr/>
        <p:txBody>
          <a:bodyPr/>
          <a:lstStyle/>
          <a:p>
            <a:r>
              <a:rPr lang="en-US" altLang="en-US" sz="3200"/>
              <a:t>Some Reasons the </a:t>
            </a:r>
            <a:br>
              <a:rPr lang="en-US" altLang="en-US" sz="3200"/>
            </a:br>
            <a:r>
              <a:rPr lang="en-US" altLang="en-US" sz="3200"/>
              <a:t>Facility Location Decision Arises</a:t>
            </a:r>
          </a:p>
        </p:txBody>
      </p:sp>
      <p:sp>
        <p:nvSpPr>
          <p:cNvPr id="306180" name="Rectangle 4"/>
          <p:cNvSpPr>
            <a:spLocks noGrp="1" noChangeArrowheads="1"/>
          </p:cNvSpPr>
          <p:nvPr>
            <p:ph type="body" idx="1"/>
          </p:nvPr>
        </p:nvSpPr>
        <p:spPr>
          <a:xfrm>
            <a:off x="838200" y="1441450"/>
            <a:ext cx="6629400" cy="4959350"/>
          </a:xfrm>
        </p:spPr>
        <p:txBody>
          <a:bodyPr/>
          <a:lstStyle/>
          <a:p>
            <a:r>
              <a:rPr lang="en-US" altLang="en-US" sz="2400"/>
              <a:t>Changes in the market</a:t>
            </a:r>
          </a:p>
          <a:p>
            <a:pPr lvl="1"/>
            <a:r>
              <a:rPr lang="en-US" altLang="en-US" sz="2000"/>
              <a:t>Expansion</a:t>
            </a:r>
          </a:p>
          <a:p>
            <a:pPr lvl="1"/>
            <a:r>
              <a:rPr lang="en-US" altLang="en-US" sz="2000"/>
              <a:t>Contraction</a:t>
            </a:r>
          </a:p>
          <a:p>
            <a:pPr lvl="1"/>
            <a:r>
              <a:rPr lang="en-US" altLang="en-US" sz="2000"/>
              <a:t>Geographic shift</a:t>
            </a:r>
          </a:p>
          <a:p>
            <a:r>
              <a:rPr lang="en-US" altLang="en-US" sz="2400"/>
              <a:t>Changes in inputs</a:t>
            </a:r>
          </a:p>
          <a:p>
            <a:pPr lvl="1"/>
            <a:r>
              <a:rPr lang="en-US" altLang="en-US" sz="2000"/>
              <a:t>Labor skills and/or costs</a:t>
            </a:r>
          </a:p>
          <a:p>
            <a:pPr lvl="1"/>
            <a:r>
              <a:rPr lang="en-US" altLang="en-US" sz="2000"/>
              <a:t>Materials costs and/or availability</a:t>
            </a:r>
          </a:p>
          <a:p>
            <a:pPr lvl="1"/>
            <a:r>
              <a:rPr lang="en-US" altLang="en-US" sz="2000"/>
              <a:t>Utility costs</a:t>
            </a:r>
          </a:p>
          <a:p>
            <a:r>
              <a:rPr lang="en-US" altLang="en-US" sz="2400"/>
              <a:t>Changes in the environment</a:t>
            </a:r>
          </a:p>
          <a:p>
            <a:pPr lvl="1"/>
            <a:r>
              <a:rPr lang="en-US" altLang="en-US" sz="2000"/>
              <a:t>Regulations and laws</a:t>
            </a:r>
          </a:p>
          <a:p>
            <a:pPr lvl="1"/>
            <a:r>
              <a:rPr lang="en-US" altLang="en-US" sz="2000"/>
              <a:t>Attitude of the community</a:t>
            </a:r>
          </a:p>
          <a:p>
            <a:r>
              <a:rPr lang="en-US" altLang="en-US" sz="2400"/>
              <a:t>Changes in technology</a:t>
            </a:r>
          </a:p>
          <a:p>
            <a:endParaRPr lang="en-US" altLang="en-US" sz="2400"/>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41119376-285C-4DEC-B610-1B4858019C97}" type="slidenum">
              <a:rPr lang="en-US" altLang="en-US"/>
              <a:pPr/>
              <a:t>100</a:t>
            </a:fld>
            <a:endParaRPr lang="en-US" altLang="en-US"/>
          </a:p>
        </p:txBody>
      </p:sp>
      <p:graphicFrame>
        <p:nvGraphicFramePr>
          <p:cNvPr id="527362" name="Object 2"/>
          <p:cNvGraphicFramePr>
            <a:graphicFrameLocks noChangeAspect="1"/>
          </p:cNvGraphicFramePr>
          <p:nvPr/>
        </p:nvGraphicFramePr>
        <p:xfrm>
          <a:off x="762000" y="1143000"/>
          <a:ext cx="5527675" cy="1928813"/>
        </p:xfrm>
        <a:graphic>
          <a:graphicData uri="http://schemas.openxmlformats.org/presentationml/2006/ole">
            <mc:AlternateContent xmlns:mc="http://schemas.openxmlformats.org/markup-compatibility/2006">
              <mc:Choice xmlns:v="urn:schemas-microsoft-com:vml" Requires="v">
                <p:oleObj spid="_x0000_s527417" name="Equation" r:id="rId3" imgW="2616120" imgH="914400" progId="Equation.DSMT4">
                  <p:embed/>
                </p:oleObj>
              </mc:Choice>
              <mc:Fallback>
                <p:oleObj name="Equation" r:id="rId3" imgW="2616120" imgH="9144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143000"/>
                        <a:ext cx="5527675" cy="1928813"/>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7363" name="Rectangle 3"/>
          <p:cNvSpPr>
            <a:spLocks noGrp="1" noChangeArrowheads="1"/>
          </p:cNvSpPr>
          <p:nvPr>
            <p:ph type="title"/>
          </p:nvPr>
        </p:nvSpPr>
        <p:spPr>
          <a:noFill/>
          <a:ln/>
        </p:spPr>
        <p:txBody>
          <a:bodyPr lIns="90487" rIns="90487" anchor="ctr"/>
          <a:lstStyle/>
          <a:p>
            <a:r>
              <a:rPr lang="en-US" altLang="en-US"/>
              <a:t>The Rectilinear p-Median Problem</a:t>
            </a:r>
          </a:p>
        </p:txBody>
      </p:sp>
      <p:graphicFrame>
        <p:nvGraphicFramePr>
          <p:cNvPr id="527364" name="Object 4"/>
          <p:cNvGraphicFramePr>
            <a:graphicFrameLocks noGrp="1" noChangeAspect="1"/>
          </p:cNvGraphicFramePr>
          <p:nvPr>
            <p:ph idx="1"/>
          </p:nvPr>
        </p:nvGraphicFramePr>
        <p:xfrm>
          <a:off x="2514600" y="3138488"/>
          <a:ext cx="5562600" cy="3490912"/>
        </p:xfrm>
        <a:graphic>
          <a:graphicData uri="http://schemas.openxmlformats.org/presentationml/2006/ole">
            <mc:AlternateContent xmlns:mc="http://schemas.openxmlformats.org/markup-compatibility/2006">
              <mc:Choice xmlns:v="urn:schemas-microsoft-com:vml" Requires="v">
                <p:oleObj spid="_x0000_s527418" name="Equation" r:id="rId5" imgW="3238200" imgH="2031840" progId="Equation.DSMT4">
                  <p:embed/>
                </p:oleObj>
              </mc:Choice>
              <mc:Fallback>
                <p:oleObj name="Equation" r:id="rId5" imgW="3238200" imgH="20318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138488"/>
                        <a:ext cx="5562600" cy="3490912"/>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p:txBody>
          <a:bodyPr/>
          <a:lstStyle/>
          <a:p>
            <a:fld id="{1C6ACE60-1EFB-43B5-9DF4-FB22A83D87E9}" type="slidenum">
              <a:rPr lang="en-US" altLang="en-US"/>
              <a:pPr/>
              <a:t>101</a:t>
            </a:fld>
            <a:endParaRPr lang="en-US" altLang="en-US"/>
          </a:p>
        </p:txBody>
      </p:sp>
      <p:sp>
        <p:nvSpPr>
          <p:cNvPr id="528386" name="Rectangle 2"/>
          <p:cNvSpPr>
            <a:spLocks noGrp="1" noChangeArrowheads="1"/>
          </p:cNvSpPr>
          <p:nvPr>
            <p:ph type="body" sz="half" idx="1"/>
          </p:nvPr>
        </p:nvSpPr>
        <p:spPr>
          <a:xfrm>
            <a:off x="381000" y="1655763"/>
            <a:ext cx="8153400" cy="4460875"/>
          </a:xfrm>
          <a:noFill/>
          <a:ln/>
        </p:spPr>
        <p:txBody>
          <a:bodyPr/>
          <a:lstStyle/>
          <a:p>
            <a:pPr marL="0" indent="0">
              <a:buFont typeface="Monotype Sorts" pitchFamily="2" charset="2"/>
              <a:buNone/>
            </a:pPr>
            <a:r>
              <a:rPr lang="en-US" altLang="en-US" sz="2400"/>
              <a:t>A similar definition of y</a:t>
            </a:r>
            <a:r>
              <a:rPr lang="en-US" altLang="en-US" sz="2400" baseline="30000"/>
              <a:t>+</a:t>
            </a:r>
            <a:r>
              <a:rPr lang="en-US" altLang="en-US" sz="2400" baseline="-25000"/>
              <a:t>ij</a:t>
            </a:r>
            <a:r>
              <a:rPr lang="en-US" altLang="en-US" sz="2400"/>
              <a:t>, y</a:t>
            </a:r>
            <a:r>
              <a:rPr lang="en-US" altLang="en-US" sz="2400" baseline="30000"/>
              <a:t>-</a:t>
            </a:r>
            <a:r>
              <a:rPr lang="en-US" altLang="en-US" sz="2400" baseline="-25000"/>
              <a:t>ij</a:t>
            </a:r>
            <a:r>
              <a:rPr lang="en-US" altLang="en-US" sz="2400"/>
              <a:t> , xa</a:t>
            </a:r>
            <a:r>
              <a:rPr lang="en-US" altLang="en-US" sz="2400" baseline="30000"/>
              <a:t>+</a:t>
            </a:r>
            <a:r>
              <a:rPr lang="en-US" altLang="en-US" sz="2400" baseline="-25000"/>
              <a:t>ij</a:t>
            </a:r>
            <a:r>
              <a:rPr lang="en-US" altLang="en-US" sz="2400"/>
              <a:t>, xa</a:t>
            </a:r>
            <a:r>
              <a:rPr lang="en-US" altLang="en-US" sz="2400" baseline="30000"/>
              <a:t>-</a:t>
            </a:r>
            <a:r>
              <a:rPr lang="en-US" altLang="en-US" sz="2400" baseline="-25000"/>
              <a:t>ij</a:t>
            </a:r>
            <a:r>
              <a:rPr lang="en-US" altLang="en-US" sz="2400"/>
              <a:t> yb</a:t>
            </a:r>
            <a:r>
              <a:rPr lang="en-US" altLang="en-US" sz="2400" baseline="30000"/>
              <a:t>+</a:t>
            </a:r>
            <a:r>
              <a:rPr lang="en-US" altLang="en-US" sz="2400" baseline="-25000"/>
              <a:t>ij</a:t>
            </a:r>
            <a:r>
              <a:rPr lang="en-US" altLang="en-US" sz="2400"/>
              <a:t> , and yb</a:t>
            </a:r>
            <a:r>
              <a:rPr lang="en-US" altLang="en-US" sz="2400" baseline="30000"/>
              <a:t>-</a:t>
            </a:r>
            <a:r>
              <a:rPr lang="en-US" altLang="en-US" sz="2400" baseline="-25000"/>
              <a:t>ij</a:t>
            </a:r>
            <a:r>
              <a:rPr lang="en-US" altLang="en-US" sz="2400"/>
              <a:t> yields</a:t>
            </a:r>
          </a:p>
          <a:p>
            <a:pPr marL="0" indent="0">
              <a:buFont typeface="Monotype Sorts" pitchFamily="2" charset="2"/>
              <a:buNone/>
            </a:pPr>
            <a:r>
              <a:rPr lang="en-US" altLang="en-US" sz="2400"/>
              <a:t>|y</a:t>
            </a:r>
            <a:r>
              <a:rPr lang="en-US" altLang="en-US" sz="2400" baseline="-25000"/>
              <a:t>i</a:t>
            </a:r>
            <a:r>
              <a:rPr lang="en-US" altLang="en-US" sz="2400"/>
              <a:t> - y</a:t>
            </a:r>
            <a:r>
              <a:rPr lang="en-US" altLang="en-US" sz="2400" baseline="-25000"/>
              <a:t>j</a:t>
            </a:r>
            <a:r>
              <a:rPr lang="en-US" altLang="en-US" sz="2400"/>
              <a:t>| = y</a:t>
            </a:r>
            <a:r>
              <a:rPr lang="en-US" altLang="en-US" sz="2400" baseline="30000"/>
              <a:t>+</a:t>
            </a:r>
            <a:r>
              <a:rPr lang="en-US" altLang="en-US" sz="2400" baseline="-25000"/>
              <a:t>ij</a:t>
            </a:r>
            <a:r>
              <a:rPr lang="en-US" altLang="en-US" sz="2400"/>
              <a:t> + y</a:t>
            </a:r>
            <a:r>
              <a:rPr lang="en-US" altLang="en-US" sz="2400" baseline="30000"/>
              <a:t>-</a:t>
            </a:r>
            <a:r>
              <a:rPr lang="en-US" altLang="en-US" sz="2400" baseline="-25000"/>
              <a:t>ij</a:t>
            </a:r>
          </a:p>
          <a:p>
            <a:pPr marL="0" indent="0">
              <a:buFont typeface="Monotype Sorts" pitchFamily="2" charset="2"/>
              <a:buNone/>
            </a:pPr>
            <a:r>
              <a:rPr lang="en-US" altLang="en-US" sz="2400"/>
              <a:t>y</a:t>
            </a:r>
            <a:r>
              <a:rPr lang="en-US" altLang="en-US" sz="2400" baseline="-25000"/>
              <a:t>i</a:t>
            </a:r>
            <a:r>
              <a:rPr lang="en-US" altLang="en-US" sz="2400"/>
              <a:t> - y</a:t>
            </a:r>
            <a:r>
              <a:rPr lang="en-US" altLang="en-US" sz="2400" baseline="-25000"/>
              <a:t>j</a:t>
            </a:r>
            <a:r>
              <a:rPr lang="en-US" altLang="en-US" sz="2400"/>
              <a:t> = y</a:t>
            </a:r>
            <a:r>
              <a:rPr lang="en-US" altLang="en-US" sz="2400" baseline="30000"/>
              <a:t>+</a:t>
            </a:r>
            <a:r>
              <a:rPr lang="en-US" altLang="en-US" sz="2400" baseline="-25000"/>
              <a:t>ij</a:t>
            </a:r>
            <a:r>
              <a:rPr lang="en-US" altLang="en-US" sz="2400"/>
              <a:t> - y</a:t>
            </a:r>
            <a:r>
              <a:rPr lang="en-US" altLang="en-US" sz="2400" baseline="30000"/>
              <a:t>-</a:t>
            </a:r>
            <a:r>
              <a:rPr lang="en-US" altLang="en-US" sz="2400" baseline="-25000"/>
              <a:t>ij</a:t>
            </a:r>
            <a:endParaRPr lang="en-US" altLang="en-US" sz="2400"/>
          </a:p>
          <a:p>
            <a:pPr marL="0" indent="0">
              <a:buFont typeface="Monotype Sorts" pitchFamily="2" charset="2"/>
              <a:buNone/>
            </a:pPr>
            <a:r>
              <a:rPr lang="en-US" altLang="en-US" sz="2400"/>
              <a:t>|x</a:t>
            </a:r>
            <a:r>
              <a:rPr lang="en-US" altLang="en-US" sz="2400" baseline="-25000"/>
              <a:t>i</a:t>
            </a:r>
            <a:r>
              <a:rPr lang="en-US" altLang="en-US" sz="2400"/>
              <a:t> - a</a:t>
            </a:r>
            <a:r>
              <a:rPr lang="en-US" altLang="en-US" sz="2400" baseline="-25000"/>
              <a:t>j</a:t>
            </a:r>
            <a:r>
              <a:rPr lang="en-US" altLang="en-US" sz="2400"/>
              <a:t>| = xa</a:t>
            </a:r>
            <a:r>
              <a:rPr lang="en-US" altLang="en-US" sz="2400" baseline="30000"/>
              <a:t>+</a:t>
            </a:r>
            <a:r>
              <a:rPr lang="en-US" altLang="en-US" sz="2400" baseline="-25000"/>
              <a:t>ij</a:t>
            </a:r>
            <a:r>
              <a:rPr lang="en-US" altLang="en-US" sz="2400"/>
              <a:t> + xa</a:t>
            </a:r>
            <a:r>
              <a:rPr lang="en-US" altLang="en-US" sz="2400" baseline="30000"/>
              <a:t>-</a:t>
            </a:r>
            <a:r>
              <a:rPr lang="en-US" altLang="en-US" sz="2400" baseline="-25000"/>
              <a:t>ij</a:t>
            </a:r>
            <a:endParaRPr lang="en-US" altLang="en-US" sz="2400"/>
          </a:p>
          <a:p>
            <a:pPr marL="0" indent="0">
              <a:buFont typeface="Monotype Sorts" pitchFamily="2" charset="2"/>
              <a:buNone/>
            </a:pPr>
            <a:r>
              <a:rPr lang="en-US" altLang="en-US" sz="2400"/>
              <a:t>x</a:t>
            </a:r>
            <a:r>
              <a:rPr lang="en-US" altLang="en-US" sz="2400" baseline="-25000"/>
              <a:t>i</a:t>
            </a:r>
            <a:r>
              <a:rPr lang="en-US" altLang="en-US" sz="2400"/>
              <a:t> - a</a:t>
            </a:r>
            <a:r>
              <a:rPr lang="en-US" altLang="en-US" sz="2400" baseline="-25000"/>
              <a:t>j</a:t>
            </a:r>
            <a:r>
              <a:rPr lang="en-US" altLang="en-US" sz="2400"/>
              <a:t> = xa</a:t>
            </a:r>
            <a:r>
              <a:rPr lang="en-US" altLang="en-US" sz="2400" baseline="30000"/>
              <a:t>+</a:t>
            </a:r>
            <a:r>
              <a:rPr lang="en-US" altLang="en-US" sz="2400" baseline="-25000"/>
              <a:t>ij</a:t>
            </a:r>
            <a:r>
              <a:rPr lang="en-US" altLang="en-US" sz="2400"/>
              <a:t> - xa</a:t>
            </a:r>
            <a:r>
              <a:rPr lang="en-US" altLang="en-US" sz="2400" baseline="30000"/>
              <a:t>-</a:t>
            </a:r>
            <a:r>
              <a:rPr lang="en-US" altLang="en-US" sz="2400" baseline="-25000"/>
              <a:t>ij</a:t>
            </a:r>
            <a:endParaRPr lang="en-US" altLang="en-US" sz="2400"/>
          </a:p>
          <a:p>
            <a:pPr marL="0" indent="0">
              <a:buFont typeface="Monotype Sorts" pitchFamily="2" charset="2"/>
              <a:buNone/>
            </a:pPr>
            <a:r>
              <a:rPr lang="en-US" altLang="en-US" sz="2400"/>
              <a:t>|y</a:t>
            </a:r>
            <a:r>
              <a:rPr lang="en-US" altLang="en-US" sz="2400" baseline="-25000"/>
              <a:t>i</a:t>
            </a:r>
            <a:r>
              <a:rPr lang="en-US" altLang="en-US" sz="2400"/>
              <a:t> - b</a:t>
            </a:r>
            <a:r>
              <a:rPr lang="en-US" altLang="en-US" sz="2400" baseline="-25000"/>
              <a:t>j</a:t>
            </a:r>
            <a:r>
              <a:rPr lang="en-US" altLang="en-US" sz="2400"/>
              <a:t>| = yb</a:t>
            </a:r>
            <a:r>
              <a:rPr lang="en-US" altLang="en-US" sz="2400" baseline="30000"/>
              <a:t>+</a:t>
            </a:r>
            <a:r>
              <a:rPr lang="en-US" altLang="en-US" sz="2400" baseline="-25000"/>
              <a:t>ij</a:t>
            </a:r>
            <a:r>
              <a:rPr lang="en-US" altLang="en-US" sz="2400"/>
              <a:t> + yb</a:t>
            </a:r>
            <a:r>
              <a:rPr lang="en-US" altLang="en-US" sz="2400" baseline="30000"/>
              <a:t>-</a:t>
            </a:r>
            <a:r>
              <a:rPr lang="en-US" altLang="en-US" sz="2400" baseline="-25000"/>
              <a:t>ij</a:t>
            </a:r>
            <a:endParaRPr lang="en-US" altLang="en-US" sz="2400"/>
          </a:p>
          <a:p>
            <a:pPr marL="0" indent="0">
              <a:buFont typeface="Monotype Sorts" pitchFamily="2" charset="2"/>
              <a:buNone/>
            </a:pPr>
            <a:r>
              <a:rPr lang="en-US" altLang="en-US" sz="2400"/>
              <a:t>y</a:t>
            </a:r>
            <a:r>
              <a:rPr lang="en-US" altLang="en-US" sz="2400" baseline="-25000"/>
              <a:t>i</a:t>
            </a:r>
            <a:r>
              <a:rPr lang="en-US" altLang="en-US" sz="2400"/>
              <a:t> - b</a:t>
            </a:r>
            <a:r>
              <a:rPr lang="en-US" altLang="en-US" sz="2400" baseline="-25000"/>
              <a:t>j</a:t>
            </a:r>
            <a:r>
              <a:rPr lang="en-US" altLang="en-US" sz="2400"/>
              <a:t> = yb</a:t>
            </a:r>
            <a:r>
              <a:rPr lang="en-US" altLang="en-US" sz="2400" baseline="30000"/>
              <a:t>+</a:t>
            </a:r>
            <a:r>
              <a:rPr lang="en-US" altLang="en-US" sz="2400" baseline="-25000"/>
              <a:t>ij</a:t>
            </a:r>
            <a:r>
              <a:rPr lang="en-US" altLang="en-US" sz="2400"/>
              <a:t> - yb</a:t>
            </a:r>
            <a:r>
              <a:rPr lang="en-US" altLang="en-US" sz="2400" baseline="30000"/>
              <a:t>-</a:t>
            </a:r>
            <a:r>
              <a:rPr lang="en-US" altLang="en-US" sz="2400" baseline="-25000"/>
              <a:t>ij</a:t>
            </a:r>
          </a:p>
        </p:txBody>
      </p:sp>
      <p:sp>
        <p:nvSpPr>
          <p:cNvPr id="528387" name="Rectangle 3"/>
          <p:cNvSpPr>
            <a:spLocks noGrp="1" noChangeArrowheads="1"/>
          </p:cNvSpPr>
          <p:nvPr>
            <p:ph type="title"/>
          </p:nvPr>
        </p:nvSpPr>
        <p:spPr>
          <a:noFill/>
          <a:ln/>
        </p:spPr>
        <p:txBody>
          <a:bodyPr lIns="90487" rIns="90487" anchor="ctr"/>
          <a:lstStyle/>
          <a:p>
            <a:r>
              <a:rPr lang="en-US" altLang="en-US"/>
              <a:t>The Rectilinear p-Median Problem</a:t>
            </a: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Slide Number Placeholder 3"/>
          <p:cNvSpPr>
            <a:spLocks noGrp="1"/>
          </p:cNvSpPr>
          <p:nvPr>
            <p:ph type="sldNum" sz="quarter" idx="10"/>
          </p:nvPr>
        </p:nvSpPr>
        <p:spPr/>
        <p:txBody>
          <a:bodyPr/>
          <a:lstStyle/>
          <a:p>
            <a:fld id="{7CD61C84-D74F-4CEC-AEB1-06BECC3F990D}" type="slidenum">
              <a:rPr lang="en-US" altLang="en-US"/>
              <a:pPr/>
              <a:t>102</a:t>
            </a:fld>
            <a:endParaRPr lang="en-US" altLang="en-US"/>
          </a:p>
        </p:txBody>
      </p:sp>
      <p:sp>
        <p:nvSpPr>
          <p:cNvPr id="529410" name="Rectangle 2"/>
          <p:cNvSpPr>
            <a:spLocks noGrp="1" noChangeArrowheads="1"/>
          </p:cNvSpPr>
          <p:nvPr>
            <p:ph type="body" idx="1"/>
          </p:nvPr>
        </p:nvSpPr>
        <p:spPr>
          <a:xfrm>
            <a:off x="1219200" y="2819400"/>
            <a:ext cx="7148513" cy="3392488"/>
          </a:xfrm>
          <a:noFill/>
          <a:ln/>
        </p:spPr>
        <p:txBody>
          <a:bodyPr/>
          <a:lstStyle/>
          <a:p>
            <a:pPr>
              <a:buFont typeface="Monotype Sorts" pitchFamily="2" charset="2"/>
              <a:buNone/>
            </a:pPr>
            <a:r>
              <a:rPr lang="en-US" altLang="en-US"/>
              <a:t>Subject to:</a:t>
            </a:r>
          </a:p>
        </p:txBody>
      </p:sp>
      <p:grpSp>
        <p:nvGrpSpPr>
          <p:cNvPr id="529411" name="Group 3"/>
          <p:cNvGrpSpPr>
            <a:grpSpLocks/>
          </p:cNvGrpSpPr>
          <p:nvPr/>
        </p:nvGrpSpPr>
        <p:grpSpPr bwMode="auto">
          <a:xfrm>
            <a:off x="2209800" y="3276600"/>
            <a:ext cx="3429000" cy="1905000"/>
            <a:chOff x="960" y="1200"/>
            <a:chExt cx="1920" cy="1392"/>
          </a:xfrm>
        </p:grpSpPr>
        <p:sp>
          <p:nvSpPr>
            <p:cNvPr id="529412" name="Rectangle 4"/>
            <p:cNvSpPr>
              <a:spLocks noChangeArrowheads="1"/>
            </p:cNvSpPr>
            <p:nvPr/>
          </p:nvSpPr>
          <p:spPr bwMode="auto">
            <a:xfrm>
              <a:off x="960" y="1200"/>
              <a:ext cx="1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  x</a:t>
              </a:r>
              <a:r>
                <a:rPr lang="en-US" altLang="en-US" baseline="-25000">
                  <a:solidFill>
                    <a:srgbClr val="000000"/>
                  </a:solidFill>
                  <a:latin typeface="Arial" charset="0"/>
                </a:rPr>
                <a:t>i</a:t>
              </a:r>
              <a:r>
                <a:rPr lang="en-US" altLang="en-US">
                  <a:solidFill>
                    <a:srgbClr val="000000"/>
                  </a:solidFill>
                  <a:latin typeface="Arial" charset="0"/>
                </a:rPr>
                <a:t> - x</a:t>
              </a:r>
              <a:r>
                <a:rPr lang="en-US" altLang="en-US" baseline="-25000">
                  <a:solidFill>
                    <a:srgbClr val="000000"/>
                  </a:solidFill>
                  <a:latin typeface="Arial" charset="0"/>
                </a:rPr>
                <a:t>j</a:t>
              </a:r>
              <a:r>
                <a:rPr lang="en-US" altLang="en-US">
                  <a:solidFill>
                    <a:srgbClr val="000000"/>
                  </a:solidFill>
                  <a:latin typeface="Arial" charset="0"/>
                </a:rPr>
                <a:t> = x</a:t>
              </a:r>
              <a:r>
                <a:rPr lang="en-US" altLang="en-US" baseline="30000">
                  <a:solidFill>
                    <a:srgbClr val="000000"/>
                  </a:solidFill>
                  <a:latin typeface="Arial" charset="0"/>
                </a:rPr>
                <a:t>+</a:t>
              </a:r>
              <a:r>
                <a:rPr lang="en-US" altLang="en-US" baseline="-25000">
                  <a:solidFill>
                    <a:srgbClr val="000000"/>
                  </a:solidFill>
                  <a:latin typeface="Arial" charset="0"/>
                </a:rPr>
                <a:t>ij</a:t>
              </a:r>
              <a:r>
                <a:rPr lang="en-US" altLang="en-US">
                  <a:solidFill>
                    <a:srgbClr val="000000"/>
                  </a:solidFill>
                  <a:latin typeface="Arial" charset="0"/>
                </a:rPr>
                <a:t> - x</a:t>
              </a:r>
              <a:r>
                <a:rPr lang="en-US" altLang="en-US" baseline="30000">
                  <a:solidFill>
                    <a:srgbClr val="000000"/>
                  </a:solidFill>
                  <a:latin typeface="Arial" charset="0"/>
                </a:rPr>
                <a:t>-</a:t>
              </a:r>
              <a:r>
                <a:rPr lang="en-US" altLang="en-US" baseline="-25000">
                  <a:solidFill>
                    <a:srgbClr val="000000"/>
                  </a:solidFill>
                  <a:latin typeface="Arial" charset="0"/>
                </a:rPr>
                <a:t>ij</a:t>
              </a:r>
            </a:p>
          </p:txBody>
        </p:sp>
        <p:sp>
          <p:nvSpPr>
            <p:cNvPr id="529413" name="Rectangle 5"/>
            <p:cNvSpPr>
              <a:spLocks noChangeArrowheads="1"/>
            </p:cNvSpPr>
            <p:nvPr/>
          </p:nvSpPr>
          <p:spPr bwMode="auto">
            <a:xfrm>
              <a:off x="1056" y="1584"/>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y</a:t>
              </a:r>
              <a:r>
                <a:rPr lang="en-US" altLang="en-US" baseline="-25000">
                  <a:solidFill>
                    <a:srgbClr val="000000"/>
                  </a:solidFill>
                  <a:latin typeface="Arial" charset="0"/>
                </a:rPr>
                <a:t>i</a:t>
              </a:r>
              <a:r>
                <a:rPr lang="en-US" altLang="en-US">
                  <a:solidFill>
                    <a:srgbClr val="000000"/>
                  </a:solidFill>
                  <a:latin typeface="Arial" charset="0"/>
                </a:rPr>
                <a:t> - y</a:t>
              </a:r>
              <a:r>
                <a:rPr lang="en-US" altLang="en-US" baseline="-25000">
                  <a:solidFill>
                    <a:srgbClr val="000000"/>
                  </a:solidFill>
                  <a:latin typeface="Arial" charset="0"/>
                </a:rPr>
                <a:t>j</a:t>
              </a:r>
              <a:r>
                <a:rPr lang="en-US" altLang="en-US">
                  <a:solidFill>
                    <a:srgbClr val="000000"/>
                  </a:solidFill>
                  <a:latin typeface="Arial" charset="0"/>
                </a:rPr>
                <a:t> = y</a:t>
              </a:r>
              <a:r>
                <a:rPr lang="en-US" altLang="en-US" baseline="30000">
                  <a:solidFill>
                    <a:srgbClr val="000000"/>
                  </a:solidFill>
                  <a:latin typeface="Arial" charset="0"/>
                </a:rPr>
                <a:t>+</a:t>
              </a:r>
              <a:r>
                <a:rPr lang="en-US" altLang="en-US" baseline="-25000">
                  <a:solidFill>
                    <a:srgbClr val="000000"/>
                  </a:solidFill>
                  <a:latin typeface="Arial" charset="0"/>
                </a:rPr>
                <a:t>ij</a:t>
              </a:r>
              <a:r>
                <a:rPr lang="en-US" altLang="en-US">
                  <a:solidFill>
                    <a:srgbClr val="000000"/>
                  </a:solidFill>
                  <a:latin typeface="Arial" charset="0"/>
                </a:rPr>
                <a:t> - y</a:t>
              </a:r>
              <a:r>
                <a:rPr lang="en-US" altLang="en-US" baseline="30000">
                  <a:solidFill>
                    <a:srgbClr val="000000"/>
                  </a:solidFill>
                  <a:latin typeface="Arial" charset="0"/>
                </a:rPr>
                <a:t>-</a:t>
              </a:r>
              <a:r>
                <a:rPr lang="en-US" altLang="en-US" baseline="-25000">
                  <a:solidFill>
                    <a:srgbClr val="000000"/>
                  </a:solidFill>
                  <a:latin typeface="Arial" charset="0"/>
                </a:rPr>
                <a:t>ij</a:t>
              </a:r>
            </a:p>
          </p:txBody>
        </p:sp>
        <p:sp>
          <p:nvSpPr>
            <p:cNvPr id="529414" name="Rectangle 6"/>
            <p:cNvSpPr>
              <a:spLocks noChangeArrowheads="1"/>
            </p:cNvSpPr>
            <p:nvPr/>
          </p:nvSpPr>
          <p:spPr bwMode="auto">
            <a:xfrm>
              <a:off x="1056" y="1968"/>
              <a:ext cx="17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x</a:t>
              </a:r>
              <a:r>
                <a:rPr lang="en-US" altLang="en-US" baseline="-25000">
                  <a:solidFill>
                    <a:srgbClr val="000000"/>
                  </a:solidFill>
                  <a:latin typeface="Arial" charset="0"/>
                </a:rPr>
                <a:t>i</a:t>
              </a:r>
              <a:r>
                <a:rPr lang="en-US" altLang="en-US">
                  <a:solidFill>
                    <a:srgbClr val="000000"/>
                  </a:solidFill>
                  <a:latin typeface="Arial" charset="0"/>
                </a:rPr>
                <a:t> - a</a:t>
              </a:r>
              <a:r>
                <a:rPr lang="en-US" altLang="en-US" baseline="-25000">
                  <a:solidFill>
                    <a:srgbClr val="000000"/>
                  </a:solidFill>
                  <a:latin typeface="Arial" charset="0"/>
                </a:rPr>
                <a:t>j</a:t>
              </a:r>
              <a:r>
                <a:rPr lang="en-US" altLang="en-US">
                  <a:solidFill>
                    <a:srgbClr val="000000"/>
                  </a:solidFill>
                  <a:latin typeface="Arial" charset="0"/>
                </a:rPr>
                <a:t> = xa</a:t>
              </a:r>
              <a:r>
                <a:rPr lang="en-US" altLang="en-US" baseline="30000">
                  <a:solidFill>
                    <a:srgbClr val="000000"/>
                  </a:solidFill>
                  <a:latin typeface="Arial" charset="0"/>
                </a:rPr>
                <a:t>+</a:t>
              </a:r>
              <a:r>
                <a:rPr lang="en-US" altLang="en-US" baseline="-25000">
                  <a:solidFill>
                    <a:srgbClr val="000000"/>
                  </a:solidFill>
                  <a:latin typeface="Arial" charset="0"/>
                </a:rPr>
                <a:t>ij</a:t>
              </a:r>
              <a:r>
                <a:rPr lang="en-US" altLang="en-US">
                  <a:solidFill>
                    <a:srgbClr val="000000"/>
                  </a:solidFill>
                  <a:latin typeface="Arial" charset="0"/>
                </a:rPr>
                <a:t> - xa</a:t>
              </a:r>
              <a:r>
                <a:rPr lang="en-US" altLang="en-US" baseline="30000">
                  <a:solidFill>
                    <a:srgbClr val="000000"/>
                  </a:solidFill>
                  <a:latin typeface="Arial" charset="0"/>
                </a:rPr>
                <a:t>-</a:t>
              </a:r>
              <a:r>
                <a:rPr lang="en-US" altLang="en-US" baseline="-25000">
                  <a:solidFill>
                    <a:srgbClr val="000000"/>
                  </a:solidFill>
                  <a:latin typeface="Arial" charset="0"/>
                </a:rPr>
                <a:t>ij</a:t>
              </a:r>
            </a:p>
          </p:txBody>
        </p:sp>
        <p:sp>
          <p:nvSpPr>
            <p:cNvPr id="529415" name="Rectangle 7"/>
            <p:cNvSpPr>
              <a:spLocks noChangeArrowheads="1"/>
            </p:cNvSpPr>
            <p:nvPr/>
          </p:nvSpPr>
          <p:spPr bwMode="auto">
            <a:xfrm>
              <a:off x="1104" y="2304"/>
              <a:ext cx="17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y</a:t>
              </a:r>
              <a:r>
                <a:rPr lang="en-US" altLang="en-US" baseline="-25000">
                  <a:solidFill>
                    <a:srgbClr val="000000"/>
                  </a:solidFill>
                  <a:latin typeface="Arial" charset="0"/>
                </a:rPr>
                <a:t>i</a:t>
              </a:r>
              <a:r>
                <a:rPr lang="en-US" altLang="en-US">
                  <a:solidFill>
                    <a:srgbClr val="000000"/>
                  </a:solidFill>
                  <a:latin typeface="Arial" charset="0"/>
                </a:rPr>
                <a:t> - b</a:t>
              </a:r>
              <a:r>
                <a:rPr lang="en-US" altLang="en-US" baseline="-25000">
                  <a:solidFill>
                    <a:srgbClr val="000000"/>
                  </a:solidFill>
                  <a:latin typeface="Arial" charset="0"/>
                </a:rPr>
                <a:t>j</a:t>
              </a:r>
              <a:r>
                <a:rPr lang="en-US" altLang="en-US">
                  <a:solidFill>
                    <a:srgbClr val="000000"/>
                  </a:solidFill>
                  <a:latin typeface="Arial" charset="0"/>
                </a:rPr>
                <a:t> = yb</a:t>
              </a:r>
              <a:r>
                <a:rPr lang="en-US" altLang="en-US" baseline="30000">
                  <a:solidFill>
                    <a:srgbClr val="000000"/>
                  </a:solidFill>
                  <a:latin typeface="Arial" charset="0"/>
                </a:rPr>
                <a:t>+</a:t>
              </a:r>
              <a:r>
                <a:rPr lang="en-US" altLang="en-US" baseline="-25000">
                  <a:solidFill>
                    <a:srgbClr val="000000"/>
                  </a:solidFill>
                  <a:latin typeface="Arial" charset="0"/>
                </a:rPr>
                <a:t>ij</a:t>
              </a:r>
              <a:r>
                <a:rPr lang="en-US" altLang="en-US">
                  <a:solidFill>
                    <a:srgbClr val="000000"/>
                  </a:solidFill>
                  <a:latin typeface="Arial" charset="0"/>
                </a:rPr>
                <a:t> - yb</a:t>
              </a:r>
              <a:r>
                <a:rPr lang="en-US" altLang="en-US" baseline="30000">
                  <a:solidFill>
                    <a:srgbClr val="000000"/>
                  </a:solidFill>
                  <a:latin typeface="Arial" charset="0"/>
                </a:rPr>
                <a:t>-</a:t>
              </a:r>
              <a:r>
                <a:rPr lang="en-US" altLang="en-US" baseline="-25000">
                  <a:solidFill>
                    <a:srgbClr val="000000"/>
                  </a:solidFill>
                  <a:latin typeface="Arial" charset="0"/>
                </a:rPr>
                <a:t>ij</a:t>
              </a:r>
            </a:p>
          </p:txBody>
        </p:sp>
      </p:grpSp>
      <p:sp>
        <p:nvSpPr>
          <p:cNvPr id="529416" name="Rectangle 8"/>
          <p:cNvSpPr>
            <a:spLocks noChangeArrowheads="1"/>
          </p:cNvSpPr>
          <p:nvPr/>
        </p:nvSpPr>
        <p:spPr bwMode="auto">
          <a:xfrm>
            <a:off x="990600" y="5334000"/>
            <a:ext cx="7391400"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a:spcBef>
                <a:spcPct val="20000"/>
              </a:spcBef>
              <a:buClr>
                <a:schemeClr val="accent2"/>
              </a:buClr>
              <a:buSzPct val="75000"/>
              <a:buFont typeface="Monotype Sorts" pitchFamily="2" charset="2"/>
              <a:buChar char="u"/>
              <a:defRPr sz="2800">
                <a:solidFill>
                  <a:srgbClr val="000000"/>
                </a:solidFill>
                <a:latin typeface="Gill Sans" pitchFamily="34" charset="0"/>
              </a:defRPr>
            </a:lvl1pPr>
            <a:lvl2pPr marL="742950" indent="-285750">
              <a:spcBef>
                <a:spcPct val="20000"/>
              </a:spcBef>
              <a:buClr>
                <a:srgbClr val="000000"/>
              </a:buClr>
              <a:buSzPct val="100000"/>
              <a:buChar char="–"/>
              <a:defRPr sz="2400">
                <a:solidFill>
                  <a:srgbClr val="000000"/>
                </a:solidFill>
                <a:latin typeface="Gill Sans" pitchFamily="34" charset="0"/>
              </a:defRPr>
            </a:lvl2pPr>
            <a:lvl3pPr marL="1143000" indent="-228600">
              <a:spcBef>
                <a:spcPct val="20000"/>
              </a:spcBef>
              <a:buClr>
                <a:srgbClr val="000000"/>
              </a:buClr>
              <a:buSzPct val="100000"/>
              <a:buChar char="»"/>
              <a:defRPr sz="2400">
                <a:solidFill>
                  <a:srgbClr val="000000"/>
                </a:solidFill>
                <a:latin typeface="Times New Roman" pitchFamily="18" charset="0"/>
              </a:defRPr>
            </a:lvl3pPr>
            <a:lvl4pPr marL="1600200" indent="-228600">
              <a:spcBef>
                <a:spcPct val="20000"/>
              </a:spcBef>
              <a:buClr>
                <a:schemeClr val="accent2"/>
              </a:buClr>
              <a:buSzPct val="65000"/>
              <a:buFont typeface="Monotype Sorts" pitchFamily="2" charset="2"/>
              <a:buChar char="u"/>
              <a:defRPr sz="2000">
                <a:solidFill>
                  <a:srgbClr val="000000"/>
                </a:solidFill>
                <a:latin typeface="Times New Roman" pitchFamily="18" charset="0"/>
              </a:defRPr>
            </a:lvl4pPr>
            <a:lvl5pPr marL="2057400" indent="-228600">
              <a:spcBef>
                <a:spcPct val="20000"/>
              </a:spcBef>
              <a:buClr>
                <a:srgbClr val="000000"/>
              </a:buClr>
              <a:buSzPct val="100000"/>
              <a:buChar char="–"/>
              <a:defRPr sz="2000">
                <a:solidFill>
                  <a:srgbClr val="000000"/>
                </a:solidFill>
                <a:latin typeface="Times New Roman" pitchFamily="18" charset="0"/>
              </a:defRPr>
            </a:lvl5pPr>
            <a:lvl6pPr marL="2514600" indent="-228600" eaLnBrk="0" fontAlgn="base" hangingPunct="0">
              <a:spcBef>
                <a:spcPct val="20000"/>
              </a:spcBef>
              <a:spcAft>
                <a:spcPct val="0"/>
              </a:spcAft>
              <a:buClr>
                <a:srgbClr val="000000"/>
              </a:buClr>
              <a:buSzPct val="100000"/>
              <a:buChar char="–"/>
              <a:defRPr sz="2000">
                <a:solidFill>
                  <a:srgbClr val="000000"/>
                </a:solidFill>
                <a:latin typeface="Times New Roman" pitchFamily="18" charset="0"/>
              </a:defRPr>
            </a:lvl6pPr>
            <a:lvl7pPr marL="2971800" indent="-228600" eaLnBrk="0" fontAlgn="base" hangingPunct="0">
              <a:spcBef>
                <a:spcPct val="20000"/>
              </a:spcBef>
              <a:spcAft>
                <a:spcPct val="0"/>
              </a:spcAft>
              <a:buClr>
                <a:srgbClr val="000000"/>
              </a:buClr>
              <a:buSzPct val="100000"/>
              <a:buChar char="–"/>
              <a:defRPr sz="2000">
                <a:solidFill>
                  <a:srgbClr val="000000"/>
                </a:solidFill>
                <a:latin typeface="Times New Roman" pitchFamily="18" charset="0"/>
              </a:defRPr>
            </a:lvl7pPr>
            <a:lvl8pPr marL="3429000" indent="-228600" eaLnBrk="0" fontAlgn="base" hangingPunct="0">
              <a:spcBef>
                <a:spcPct val="20000"/>
              </a:spcBef>
              <a:spcAft>
                <a:spcPct val="0"/>
              </a:spcAft>
              <a:buClr>
                <a:srgbClr val="000000"/>
              </a:buClr>
              <a:buSzPct val="100000"/>
              <a:buChar char="–"/>
              <a:defRPr sz="2000">
                <a:solidFill>
                  <a:srgbClr val="000000"/>
                </a:solidFill>
                <a:latin typeface="Times New Roman" pitchFamily="18" charset="0"/>
              </a:defRPr>
            </a:lvl8pPr>
            <a:lvl9pPr marL="3886200" indent="-228600" eaLnBrk="0" fontAlgn="base" hangingPunct="0">
              <a:spcBef>
                <a:spcPct val="20000"/>
              </a:spcBef>
              <a:spcAft>
                <a:spcPct val="0"/>
              </a:spcAft>
              <a:buClr>
                <a:srgbClr val="000000"/>
              </a:buClr>
              <a:buSzPct val="100000"/>
              <a:buChar char="–"/>
              <a:defRPr sz="2000">
                <a:solidFill>
                  <a:srgbClr val="000000"/>
                </a:solidFill>
                <a:latin typeface="Times New Roman" pitchFamily="18" charset="0"/>
              </a:defRPr>
            </a:lvl9pPr>
          </a:lstStyle>
          <a:p>
            <a:pPr>
              <a:buFont typeface="Monotype Sorts" pitchFamily="2" charset="2"/>
              <a:buNone/>
            </a:pPr>
            <a:r>
              <a:rPr lang="en-US" altLang="en-US" sz="2400"/>
              <a:t>x</a:t>
            </a:r>
            <a:r>
              <a:rPr lang="en-US" altLang="en-US" sz="2400" baseline="30000"/>
              <a:t>+</a:t>
            </a:r>
            <a:r>
              <a:rPr lang="en-US" altLang="en-US" sz="2400" baseline="-25000"/>
              <a:t>ij</a:t>
            </a:r>
            <a:r>
              <a:rPr lang="en-US" altLang="en-US" sz="2400"/>
              <a:t>, x</a:t>
            </a:r>
            <a:r>
              <a:rPr lang="en-US" altLang="en-US" sz="2400" baseline="30000"/>
              <a:t>-</a:t>
            </a:r>
            <a:r>
              <a:rPr lang="en-US" altLang="en-US" sz="2400" baseline="-25000"/>
              <a:t>ij</a:t>
            </a:r>
            <a:r>
              <a:rPr lang="en-US" altLang="en-US" sz="2400"/>
              <a:t>, y</a:t>
            </a:r>
            <a:r>
              <a:rPr lang="en-US" altLang="en-US" sz="2400" baseline="30000"/>
              <a:t>+</a:t>
            </a:r>
            <a:r>
              <a:rPr lang="en-US" altLang="en-US" sz="2400" baseline="-25000"/>
              <a:t>ij</a:t>
            </a:r>
            <a:r>
              <a:rPr lang="en-US" altLang="en-US" sz="2400"/>
              <a:t> , y</a:t>
            </a:r>
            <a:r>
              <a:rPr lang="en-US" altLang="en-US" sz="2400" baseline="30000"/>
              <a:t>-</a:t>
            </a:r>
            <a:r>
              <a:rPr lang="en-US" altLang="en-US" sz="2400" baseline="-25000"/>
              <a:t>ij</a:t>
            </a:r>
            <a:r>
              <a:rPr lang="en-US" altLang="en-US" sz="2400"/>
              <a:t> </a:t>
            </a:r>
            <a:r>
              <a:rPr lang="en-US" altLang="en-US" sz="2400" u="sng"/>
              <a:t>&gt;</a:t>
            </a:r>
            <a:r>
              <a:rPr lang="en-US" altLang="en-US" sz="2400"/>
              <a:t> 0, i, j = 1, 2, ..., n</a:t>
            </a:r>
          </a:p>
          <a:p>
            <a:pPr>
              <a:buFont typeface="Monotype Sorts" pitchFamily="2" charset="2"/>
              <a:buNone/>
            </a:pPr>
            <a:r>
              <a:rPr lang="en-US" altLang="en-US" sz="2400"/>
              <a:t>xa</a:t>
            </a:r>
            <a:r>
              <a:rPr lang="en-US" altLang="en-US" sz="2400" baseline="30000"/>
              <a:t>+</a:t>
            </a:r>
            <a:r>
              <a:rPr lang="en-US" altLang="en-US" sz="2400" baseline="-25000"/>
              <a:t>ij</a:t>
            </a:r>
            <a:r>
              <a:rPr lang="en-US" altLang="en-US" sz="2400"/>
              <a:t>, xa</a:t>
            </a:r>
            <a:r>
              <a:rPr lang="en-US" altLang="en-US" sz="2400" baseline="30000"/>
              <a:t>-</a:t>
            </a:r>
            <a:r>
              <a:rPr lang="en-US" altLang="en-US" sz="2400" baseline="-25000"/>
              <a:t>ij</a:t>
            </a:r>
            <a:r>
              <a:rPr lang="en-US" altLang="en-US" sz="2400"/>
              <a:t>, yb</a:t>
            </a:r>
            <a:r>
              <a:rPr lang="en-US" altLang="en-US" sz="2400" baseline="30000"/>
              <a:t>+</a:t>
            </a:r>
            <a:r>
              <a:rPr lang="en-US" altLang="en-US" sz="2400" baseline="-25000"/>
              <a:t>ij</a:t>
            </a:r>
            <a:r>
              <a:rPr lang="en-US" altLang="en-US" sz="2400"/>
              <a:t> , yb</a:t>
            </a:r>
            <a:r>
              <a:rPr lang="en-US" altLang="en-US" sz="2400" baseline="30000"/>
              <a:t>-</a:t>
            </a:r>
            <a:r>
              <a:rPr lang="en-US" altLang="en-US" sz="2400" baseline="-25000"/>
              <a:t>ij</a:t>
            </a:r>
            <a:r>
              <a:rPr lang="en-US" altLang="en-US" sz="2400"/>
              <a:t> </a:t>
            </a:r>
            <a:r>
              <a:rPr lang="en-US" altLang="en-US" sz="2400" u="sng"/>
              <a:t>&gt;</a:t>
            </a:r>
            <a:r>
              <a:rPr lang="en-US" altLang="en-US" sz="2400"/>
              <a:t> 0, i = 1, 2, ..., n, j =1,2,...,m</a:t>
            </a:r>
          </a:p>
          <a:p>
            <a:pPr>
              <a:buFont typeface="Monotype Sorts" pitchFamily="2" charset="2"/>
              <a:buNone/>
            </a:pPr>
            <a:r>
              <a:rPr lang="en-US" altLang="en-US" sz="2400"/>
              <a:t>x</a:t>
            </a:r>
            <a:r>
              <a:rPr lang="en-US" altLang="en-US" sz="2400" baseline="-25000"/>
              <a:t>i</a:t>
            </a:r>
            <a:r>
              <a:rPr lang="en-US" altLang="en-US" sz="2400"/>
              <a:t>, y</a:t>
            </a:r>
            <a:r>
              <a:rPr lang="en-US" altLang="en-US" sz="2400" baseline="-25000"/>
              <a:t>i</a:t>
            </a:r>
            <a:r>
              <a:rPr lang="en-US" altLang="en-US" sz="2400"/>
              <a:t>  unrestricted in sign, i = 1,2,...,n</a:t>
            </a:r>
          </a:p>
        </p:txBody>
      </p:sp>
      <p:sp>
        <p:nvSpPr>
          <p:cNvPr id="529417" name="Rectangle 9"/>
          <p:cNvSpPr>
            <a:spLocks noChangeArrowheads="1"/>
          </p:cNvSpPr>
          <p:nvPr/>
        </p:nvSpPr>
        <p:spPr bwMode="auto">
          <a:xfrm>
            <a:off x="914400" y="381000"/>
            <a:ext cx="6934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20000"/>
              </a:spcBef>
              <a:buClr>
                <a:schemeClr val="accent2"/>
              </a:buClr>
              <a:buSzPct val="75000"/>
              <a:buFont typeface="Monotype Sorts" pitchFamily="2" charset="2"/>
              <a:buChar char="u"/>
              <a:defRPr sz="2800">
                <a:solidFill>
                  <a:srgbClr val="000000"/>
                </a:solidFill>
                <a:latin typeface="Gill Sans" pitchFamily="34" charset="0"/>
              </a:defRPr>
            </a:lvl1pPr>
            <a:lvl2pPr marL="742950" indent="-285750">
              <a:spcBef>
                <a:spcPct val="20000"/>
              </a:spcBef>
              <a:buClr>
                <a:srgbClr val="000000"/>
              </a:buClr>
              <a:buSzPct val="100000"/>
              <a:buChar char="–"/>
              <a:defRPr sz="2400">
                <a:solidFill>
                  <a:srgbClr val="000000"/>
                </a:solidFill>
                <a:latin typeface="Gill Sans" pitchFamily="34" charset="0"/>
              </a:defRPr>
            </a:lvl2pPr>
            <a:lvl3pPr marL="1143000" indent="-228600">
              <a:spcBef>
                <a:spcPct val="20000"/>
              </a:spcBef>
              <a:buClr>
                <a:srgbClr val="000000"/>
              </a:buClr>
              <a:buSzPct val="100000"/>
              <a:buChar char="»"/>
              <a:defRPr sz="2400">
                <a:solidFill>
                  <a:srgbClr val="000000"/>
                </a:solidFill>
                <a:latin typeface="Times New Roman" pitchFamily="18" charset="0"/>
              </a:defRPr>
            </a:lvl3pPr>
            <a:lvl4pPr marL="1600200" indent="-228600">
              <a:spcBef>
                <a:spcPct val="20000"/>
              </a:spcBef>
              <a:buClr>
                <a:schemeClr val="accent2"/>
              </a:buClr>
              <a:buSzPct val="65000"/>
              <a:buFont typeface="Monotype Sorts" pitchFamily="2" charset="2"/>
              <a:buChar char="u"/>
              <a:defRPr sz="2000">
                <a:solidFill>
                  <a:srgbClr val="000000"/>
                </a:solidFill>
                <a:latin typeface="Times New Roman" pitchFamily="18" charset="0"/>
              </a:defRPr>
            </a:lvl4pPr>
            <a:lvl5pPr marL="2057400" indent="-228600">
              <a:spcBef>
                <a:spcPct val="20000"/>
              </a:spcBef>
              <a:buClr>
                <a:srgbClr val="000000"/>
              </a:buClr>
              <a:buSzPct val="100000"/>
              <a:buChar char="–"/>
              <a:defRPr sz="2000">
                <a:solidFill>
                  <a:srgbClr val="000000"/>
                </a:solidFill>
                <a:latin typeface="Times New Roman" pitchFamily="18" charset="0"/>
              </a:defRPr>
            </a:lvl5pPr>
            <a:lvl6pPr marL="2514600" indent="-228600" eaLnBrk="0" fontAlgn="base" hangingPunct="0">
              <a:spcBef>
                <a:spcPct val="20000"/>
              </a:spcBef>
              <a:spcAft>
                <a:spcPct val="0"/>
              </a:spcAft>
              <a:buClr>
                <a:srgbClr val="000000"/>
              </a:buClr>
              <a:buSzPct val="100000"/>
              <a:buChar char="–"/>
              <a:defRPr sz="2000">
                <a:solidFill>
                  <a:srgbClr val="000000"/>
                </a:solidFill>
                <a:latin typeface="Times New Roman" pitchFamily="18" charset="0"/>
              </a:defRPr>
            </a:lvl6pPr>
            <a:lvl7pPr marL="2971800" indent="-228600" eaLnBrk="0" fontAlgn="base" hangingPunct="0">
              <a:spcBef>
                <a:spcPct val="20000"/>
              </a:spcBef>
              <a:spcAft>
                <a:spcPct val="0"/>
              </a:spcAft>
              <a:buClr>
                <a:srgbClr val="000000"/>
              </a:buClr>
              <a:buSzPct val="100000"/>
              <a:buChar char="–"/>
              <a:defRPr sz="2000">
                <a:solidFill>
                  <a:srgbClr val="000000"/>
                </a:solidFill>
                <a:latin typeface="Times New Roman" pitchFamily="18" charset="0"/>
              </a:defRPr>
            </a:lvl7pPr>
            <a:lvl8pPr marL="3429000" indent="-228600" eaLnBrk="0" fontAlgn="base" hangingPunct="0">
              <a:spcBef>
                <a:spcPct val="20000"/>
              </a:spcBef>
              <a:spcAft>
                <a:spcPct val="0"/>
              </a:spcAft>
              <a:buClr>
                <a:srgbClr val="000000"/>
              </a:buClr>
              <a:buSzPct val="100000"/>
              <a:buChar char="–"/>
              <a:defRPr sz="2000">
                <a:solidFill>
                  <a:srgbClr val="000000"/>
                </a:solidFill>
                <a:latin typeface="Times New Roman" pitchFamily="18" charset="0"/>
              </a:defRPr>
            </a:lvl8pPr>
            <a:lvl9pPr marL="3886200" indent="-228600" eaLnBrk="0" fontAlgn="base" hangingPunct="0">
              <a:spcBef>
                <a:spcPct val="20000"/>
              </a:spcBef>
              <a:spcAft>
                <a:spcPct val="0"/>
              </a:spcAft>
              <a:buClr>
                <a:srgbClr val="000000"/>
              </a:buClr>
              <a:buSzPct val="100000"/>
              <a:buChar char="–"/>
              <a:defRPr sz="2000">
                <a:solidFill>
                  <a:srgbClr val="000000"/>
                </a:solidFill>
                <a:latin typeface="Times New Roman" pitchFamily="18" charset="0"/>
              </a:defRPr>
            </a:lvl9pPr>
          </a:lstStyle>
          <a:p>
            <a:pPr>
              <a:buFont typeface="Monotype Sorts" pitchFamily="2" charset="2"/>
              <a:buNone/>
            </a:pPr>
            <a:r>
              <a:rPr lang="en-US" altLang="en-US" b="1">
                <a:solidFill>
                  <a:schemeClr val="tx2"/>
                </a:solidFill>
              </a:rPr>
              <a:t>Thus, the transformed linear model is:</a:t>
            </a:r>
          </a:p>
        </p:txBody>
      </p:sp>
      <p:graphicFrame>
        <p:nvGraphicFramePr>
          <p:cNvPr id="529418" name="Object 10"/>
          <p:cNvGraphicFramePr>
            <a:graphicFrameLocks noChangeAspect="1"/>
          </p:cNvGraphicFramePr>
          <p:nvPr/>
        </p:nvGraphicFramePr>
        <p:xfrm>
          <a:off x="1600200" y="1219200"/>
          <a:ext cx="5372100" cy="1717675"/>
        </p:xfrm>
        <a:graphic>
          <a:graphicData uri="http://schemas.openxmlformats.org/presentationml/2006/ole">
            <mc:AlternateContent xmlns:mc="http://schemas.openxmlformats.org/markup-compatibility/2006">
              <mc:Choice xmlns:v="urn:schemas-microsoft-com:vml" Requires="v">
                <p:oleObj spid="_x0000_s529445" name="Equation" r:id="rId3" imgW="2857320" imgH="914400" progId="Equation.DSMT4">
                  <p:embed/>
                </p:oleObj>
              </mc:Choice>
              <mc:Fallback>
                <p:oleObj name="Equation" r:id="rId3" imgW="2857320" imgH="9144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219200"/>
                        <a:ext cx="5372100" cy="171767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103E025-BC50-41B9-A470-713E3A7CF8EF}" type="slidenum">
              <a:rPr lang="en-US" altLang="en-US"/>
              <a:pPr/>
              <a:t>103</a:t>
            </a:fld>
            <a:endParaRPr lang="en-US" altLang="en-US"/>
          </a:p>
        </p:txBody>
      </p:sp>
      <p:sp>
        <p:nvSpPr>
          <p:cNvPr id="530434" name="Rectangle 2"/>
          <p:cNvSpPr>
            <a:spLocks noGrp="1" noChangeArrowheads="1"/>
          </p:cNvSpPr>
          <p:nvPr>
            <p:ph type="body" idx="1"/>
          </p:nvPr>
        </p:nvSpPr>
        <p:spPr>
          <a:xfrm>
            <a:off x="381000" y="1511300"/>
            <a:ext cx="8305800" cy="4318000"/>
          </a:xfrm>
          <a:noFill/>
          <a:ln/>
        </p:spPr>
        <p:txBody>
          <a:bodyPr/>
          <a:lstStyle/>
          <a:p>
            <a:r>
              <a:rPr lang="en-US" altLang="en-US"/>
              <a:t>x</a:t>
            </a:r>
            <a:r>
              <a:rPr lang="en-US" altLang="en-US" baseline="-25000"/>
              <a:t>ij</a:t>
            </a:r>
            <a:r>
              <a:rPr lang="en-US" altLang="en-US" baseline="30000"/>
              <a:t>+</a:t>
            </a:r>
            <a:r>
              <a:rPr lang="en-US" altLang="en-US"/>
              <a:t> or x</a:t>
            </a:r>
            <a:r>
              <a:rPr lang="en-US" altLang="en-US" baseline="-25000"/>
              <a:t>ij</a:t>
            </a:r>
            <a:r>
              <a:rPr lang="en-US" altLang="en-US" baseline="30000"/>
              <a:t>-</a:t>
            </a:r>
            <a:r>
              <a:rPr lang="en-US" altLang="en-US"/>
              <a:t>, but not both, can be greater than 0.  </a:t>
            </a:r>
          </a:p>
          <a:p>
            <a:r>
              <a:rPr lang="en-US" altLang="en-US"/>
              <a:t>Similarly, only one of (i) y</a:t>
            </a:r>
            <a:r>
              <a:rPr lang="en-US" altLang="en-US" baseline="-25000"/>
              <a:t>ij</a:t>
            </a:r>
            <a:r>
              <a:rPr lang="en-US" altLang="en-US" baseline="30000"/>
              <a:t>+</a:t>
            </a:r>
            <a:r>
              <a:rPr lang="en-US" altLang="en-US"/>
              <a:t>, y</a:t>
            </a:r>
            <a:r>
              <a:rPr lang="en-US" altLang="en-US" baseline="-25000"/>
              <a:t>ij</a:t>
            </a:r>
            <a:r>
              <a:rPr lang="en-US" altLang="en-US" baseline="30000"/>
              <a:t>-</a:t>
            </a:r>
            <a:r>
              <a:rPr lang="en-US" altLang="en-US"/>
              <a:t>, (ii) xa</a:t>
            </a:r>
            <a:r>
              <a:rPr lang="en-US" altLang="en-US" baseline="-25000"/>
              <a:t>ij</a:t>
            </a:r>
            <a:r>
              <a:rPr lang="en-US" altLang="en-US" baseline="30000"/>
              <a:t>+</a:t>
            </a:r>
            <a:r>
              <a:rPr lang="en-US" altLang="en-US"/>
              <a:t>, xa</a:t>
            </a:r>
            <a:r>
              <a:rPr lang="en-US" altLang="en-US" baseline="-25000"/>
              <a:t>ij</a:t>
            </a:r>
            <a:r>
              <a:rPr lang="en-US" altLang="en-US" baseline="30000"/>
              <a:t>-</a:t>
            </a:r>
            <a:r>
              <a:rPr lang="en-US" altLang="en-US"/>
              <a:t>, (iii) yb</a:t>
            </a:r>
            <a:r>
              <a:rPr lang="en-US" altLang="en-US" baseline="-25000"/>
              <a:t>ij</a:t>
            </a:r>
            <a:r>
              <a:rPr lang="en-US" altLang="en-US" baseline="30000"/>
              <a:t>+</a:t>
            </a:r>
            <a:r>
              <a:rPr lang="en-US" altLang="en-US"/>
              <a:t>, yb</a:t>
            </a:r>
            <a:r>
              <a:rPr lang="en-US" altLang="en-US" baseline="-25000"/>
              <a:t>ij</a:t>
            </a:r>
            <a:r>
              <a:rPr lang="en-US" altLang="en-US" baseline="30000"/>
              <a:t>-</a:t>
            </a:r>
            <a:r>
              <a:rPr lang="en-US" altLang="en-US"/>
              <a:t>, may be greater than 0. </a:t>
            </a:r>
          </a:p>
          <a:p>
            <a:pPr>
              <a:buFont typeface="Monotype Sorts" pitchFamily="2" charset="2"/>
              <a:buNone/>
            </a:pPr>
            <a:endParaRPr lang="en-US" altLang="en-US"/>
          </a:p>
          <a:p>
            <a:pPr>
              <a:buFont typeface="Monotype Sorts" pitchFamily="2" charset="2"/>
              <a:buNone/>
            </a:pPr>
            <a:r>
              <a:rPr lang="en-US" altLang="en-US"/>
              <a:t>The model can be simplified by noting that:</a:t>
            </a:r>
          </a:p>
          <a:p>
            <a:r>
              <a:rPr lang="en-US" altLang="en-US"/>
              <a:t>x</a:t>
            </a:r>
            <a:r>
              <a:rPr lang="en-US" altLang="en-US" baseline="-25000"/>
              <a:t>i</a:t>
            </a:r>
            <a:r>
              <a:rPr lang="en-US" altLang="en-US"/>
              <a:t> can be substituted as a</a:t>
            </a:r>
            <a:r>
              <a:rPr lang="en-US" altLang="en-US" baseline="-25000"/>
              <a:t>i</a:t>
            </a:r>
            <a:r>
              <a:rPr lang="en-US" altLang="en-US"/>
              <a:t>  +  xa</a:t>
            </a:r>
            <a:r>
              <a:rPr lang="en-US" altLang="en-US" baseline="-25000"/>
              <a:t>ij</a:t>
            </a:r>
            <a:r>
              <a:rPr lang="en-US" altLang="en-US" baseline="30000"/>
              <a:t>+</a:t>
            </a:r>
            <a:r>
              <a:rPr lang="en-US" altLang="en-US"/>
              <a:t> - xa</a:t>
            </a:r>
            <a:r>
              <a:rPr lang="en-US" altLang="en-US" baseline="-25000"/>
              <a:t>ij</a:t>
            </a:r>
            <a:r>
              <a:rPr lang="en-US" altLang="en-US" baseline="30000"/>
              <a:t>-</a:t>
            </a:r>
            <a:r>
              <a:rPr lang="en-US" altLang="en-US"/>
              <a:t> </a:t>
            </a:r>
          </a:p>
          <a:p>
            <a:r>
              <a:rPr lang="en-US" altLang="en-US"/>
              <a:t>y</a:t>
            </a:r>
            <a:r>
              <a:rPr lang="en-US" altLang="en-US" baseline="-25000"/>
              <a:t>i</a:t>
            </a:r>
            <a:r>
              <a:rPr lang="en-US" altLang="en-US"/>
              <a:t> may also be substituted similarly, resulting in a model with 2n fewer constraints and variables than model 1.</a:t>
            </a:r>
          </a:p>
        </p:txBody>
      </p:sp>
      <p:sp>
        <p:nvSpPr>
          <p:cNvPr id="530435" name="Rectangle 3"/>
          <p:cNvSpPr>
            <a:spLocks noGrp="1" noChangeArrowheads="1"/>
          </p:cNvSpPr>
          <p:nvPr>
            <p:ph type="title"/>
          </p:nvPr>
        </p:nvSpPr>
        <p:spPr>
          <a:noFill/>
          <a:ln/>
        </p:spPr>
        <p:txBody>
          <a:bodyPr lIns="90487" rIns="90487" anchor="ctr"/>
          <a:lstStyle/>
          <a:p>
            <a:r>
              <a:rPr lang="en-US" altLang="en-US"/>
              <a:t>The Rectilinear p-Median Problem</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fld id="{1C449793-9242-4766-8D83-C1773F9FA655}" type="slidenum">
              <a:rPr lang="en-US" altLang="en-US"/>
              <a:pPr/>
              <a:t>104</a:t>
            </a:fld>
            <a:endParaRPr lang="en-US" altLang="en-US"/>
          </a:p>
        </p:txBody>
      </p:sp>
      <p:sp>
        <p:nvSpPr>
          <p:cNvPr id="573442" name="Rectangle 2"/>
          <p:cNvSpPr>
            <a:spLocks noGrp="1" noChangeArrowheads="1"/>
          </p:cNvSpPr>
          <p:nvPr>
            <p:ph type="body" idx="1"/>
          </p:nvPr>
        </p:nvSpPr>
        <p:spPr>
          <a:xfrm>
            <a:off x="461963" y="1092200"/>
            <a:ext cx="7912100" cy="5632450"/>
          </a:xfrm>
          <a:noFill/>
          <a:ln/>
        </p:spPr>
        <p:txBody>
          <a:bodyPr/>
          <a:lstStyle/>
          <a:p>
            <a:r>
              <a:rPr lang="en-US" altLang="en-US" sz="2000"/>
              <a:t>Tires and Brakes, Inc., is an automobile service company specializing in tire and brake replacement.</a:t>
            </a:r>
          </a:p>
          <a:p>
            <a:r>
              <a:rPr lang="en-US" altLang="en-US" sz="2000"/>
              <a:t>It has four service centers in a metropolitan area and a warehouse that supplies tires, brakes and other components to the service centers.  </a:t>
            </a:r>
          </a:p>
          <a:p>
            <a:r>
              <a:rPr lang="en-US" altLang="en-US" sz="2000"/>
              <a:t>The company manager has determined that he needs to add two more warehouses so as to improve component delivery service. </a:t>
            </a:r>
          </a:p>
          <a:p>
            <a:r>
              <a:rPr lang="en-US" altLang="en-US" sz="2000"/>
              <a:t>He wants to ensure that the location of the two new warehouses is such that the cost of delivery components from the new warehouse to the existing facilities (four service centers and existing warehouse) as well as between the new warehouses is minimal.  </a:t>
            </a:r>
          </a:p>
          <a:p>
            <a:r>
              <a:rPr lang="en-US" altLang="en-US" sz="2000"/>
              <a:t>The four service centers and warehouse are located at the following coordinate locations - (8, 2), (8, 10), (10, 20), (16, 30), and (35, 20).  </a:t>
            </a:r>
          </a:p>
          <a:p>
            <a:r>
              <a:rPr lang="en-US" altLang="en-US" sz="2000"/>
              <a:t>It is anticipated that there will be one trip per day between the new warehouses. </a:t>
            </a:r>
          </a:p>
        </p:txBody>
      </p:sp>
      <p:sp>
        <p:nvSpPr>
          <p:cNvPr id="573443" name="Rectangle 3"/>
          <p:cNvSpPr>
            <a:spLocks noGrp="1" noChangeArrowheads="1"/>
          </p:cNvSpPr>
          <p:nvPr>
            <p:ph type="title"/>
          </p:nvPr>
        </p:nvSpPr>
        <p:spPr>
          <a:noFill/>
          <a:ln/>
        </p:spPr>
        <p:txBody>
          <a:bodyPr lIns="90487" rIns="90487" anchor="ctr"/>
          <a:lstStyle/>
          <a:p>
            <a:r>
              <a:rPr lang="en-US" altLang="en-US"/>
              <a:t>Rectilinear p-Median Example</a:t>
            </a:r>
          </a:p>
        </p:txBody>
      </p:sp>
      <p:sp>
        <p:nvSpPr>
          <p:cNvPr id="573444" name="Text Box 4"/>
          <p:cNvSpPr txBox="1">
            <a:spLocks noChangeArrowheads="1"/>
          </p:cNvSpPr>
          <p:nvPr/>
        </p:nvSpPr>
        <p:spPr bwMode="auto">
          <a:xfrm>
            <a:off x="3886200" y="5603875"/>
            <a:ext cx="452438" cy="431800"/>
          </a:xfrm>
          <a:prstGeom prst="rect">
            <a:avLst/>
          </a:prstGeom>
          <a:noFill/>
          <a:ln w="38100" algn="ctr">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spcBef>
                <a:spcPct val="20000"/>
              </a:spcBef>
              <a:buClr>
                <a:schemeClr val="bg1"/>
              </a:buClr>
              <a:buSzPct val="100000"/>
            </a:pPr>
            <a:r>
              <a:rPr lang="en-US" altLang="en-US" sz="2000" b="1">
                <a:solidFill>
                  <a:schemeClr val="tx1"/>
                </a:solidFill>
                <a:latin typeface="Gill Sans" pitchFamily="34" charset="0"/>
              </a:rPr>
              <a:t>a</a:t>
            </a:r>
            <a:r>
              <a:rPr lang="en-US" altLang="en-US" sz="2000" b="1" baseline="-25000">
                <a:solidFill>
                  <a:schemeClr val="tx1"/>
                </a:solidFill>
                <a:latin typeface="Gill Sans" pitchFamily="34" charset="0"/>
              </a:rPr>
              <a:t>1</a:t>
            </a:r>
            <a:endParaRPr lang="en-US" altLang="en-US" sz="2000" b="1">
              <a:solidFill>
                <a:schemeClr val="tx1"/>
              </a:solidFill>
              <a:latin typeface="Gill Sans" pitchFamily="34" charset="0"/>
            </a:endParaRPr>
          </a:p>
        </p:txBody>
      </p:sp>
      <p:sp>
        <p:nvSpPr>
          <p:cNvPr id="573445" name="Line 5"/>
          <p:cNvSpPr>
            <a:spLocks noChangeShapeType="1"/>
          </p:cNvSpPr>
          <p:nvPr/>
        </p:nvSpPr>
        <p:spPr bwMode="auto">
          <a:xfrm flipV="1">
            <a:off x="4346575" y="5599113"/>
            <a:ext cx="195263" cy="153987"/>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573446" name="Text Box 6"/>
          <p:cNvSpPr txBox="1">
            <a:spLocks noChangeArrowheads="1"/>
          </p:cNvSpPr>
          <p:nvPr/>
        </p:nvSpPr>
        <p:spPr bwMode="auto">
          <a:xfrm>
            <a:off x="8215313" y="5680075"/>
            <a:ext cx="1809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spcBef>
                <a:spcPct val="20000"/>
              </a:spcBef>
              <a:buClr>
                <a:schemeClr val="bg1"/>
              </a:buClr>
              <a:buSzPct val="100000"/>
            </a:pPr>
            <a:endParaRPr lang="en-US" altLang="en-US" sz="2000" b="1">
              <a:solidFill>
                <a:schemeClr val="tx1"/>
              </a:solidFill>
              <a:latin typeface="Gill Sans" pitchFamily="34" charset="0"/>
            </a:endParaRPr>
          </a:p>
        </p:txBody>
      </p:sp>
      <p:sp>
        <p:nvSpPr>
          <p:cNvPr id="573447" name="Text Box 7"/>
          <p:cNvSpPr txBox="1">
            <a:spLocks noChangeArrowheads="1"/>
          </p:cNvSpPr>
          <p:nvPr/>
        </p:nvSpPr>
        <p:spPr bwMode="auto">
          <a:xfrm>
            <a:off x="8153400" y="5638800"/>
            <a:ext cx="466725" cy="431800"/>
          </a:xfrm>
          <a:prstGeom prst="rect">
            <a:avLst/>
          </a:prstGeom>
          <a:noFill/>
          <a:ln w="38100" algn="ctr">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spcBef>
                <a:spcPct val="20000"/>
              </a:spcBef>
              <a:buClr>
                <a:schemeClr val="bg1"/>
              </a:buClr>
              <a:buSzPct val="100000"/>
            </a:pPr>
            <a:r>
              <a:rPr lang="en-US" altLang="en-US" sz="2000" b="1">
                <a:solidFill>
                  <a:schemeClr val="tx1"/>
                </a:solidFill>
                <a:latin typeface="Gill Sans" pitchFamily="34" charset="0"/>
              </a:rPr>
              <a:t>b</a:t>
            </a:r>
            <a:r>
              <a:rPr lang="en-US" altLang="en-US" sz="2000" b="1" baseline="-25000">
                <a:solidFill>
                  <a:schemeClr val="tx1"/>
                </a:solidFill>
                <a:latin typeface="Gill Sans" pitchFamily="34" charset="0"/>
              </a:rPr>
              <a:t>4</a:t>
            </a:r>
            <a:endParaRPr lang="en-US" altLang="en-US" sz="2000" b="1">
              <a:solidFill>
                <a:schemeClr val="tx1"/>
              </a:solidFill>
              <a:latin typeface="Gill Sans" pitchFamily="34" charset="0"/>
            </a:endParaRPr>
          </a:p>
        </p:txBody>
      </p:sp>
      <p:sp>
        <p:nvSpPr>
          <p:cNvPr id="573448" name="Line 8"/>
          <p:cNvSpPr>
            <a:spLocks noChangeShapeType="1"/>
          </p:cNvSpPr>
          <p:nvPr/>
        </p:nvSpPr>
        <p:spPr bwMode="auto">
          <a:xfrm flipH="1" flipV="1">
            <a:off x="7708900" y="5654675"/>
            <a:ext cx="411163" cy="174625"/>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endParaRPr lang="en-US"/>
          </a:p>
        </p:txBody>
      </p:sp>
      <p:sp>
        <p:nvSpPr>
          <p:cNvPr id="573449" name="Text Box 9"/>
          <p:cNvSpPr txBox="1">
            <a:spLocks noChangeArrowheads="1"/>
          </p:cNvSpPr>
          <p:nvPr/>
        </p:nvSpPr>
        <p:spPr bwMode="auto">
          <a:xfrm>
            <a:off x="3300413" y="6334125"/>
            <a:ext cx="1585912" cy="431800"/>
          </a:xfrm>
          <a:prstGeom prst="rect">
            <a:avLst/>
          </a:prstGeom>
          <a:noFill/>
          <a:ln w="38100" algn="ctr">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spcBef>
                <a:spcPct val="20000"/>
              </a:spcBef>
              <a:buClr>
                <a:schemeClr val="bg1"/>
              </a:buClr>
              <a:buSzPct val="100000"/>
            </a:pPr>
            <a:r>
              <a:rPr lang="en-US" altLang="en-US" sz="2000" b="1">
                <a:solidFill>
                  <a:schemeClr val="tx1"/>
                </a:solidFill>
                <a:latin typeface="Gill Sans" pitchFamily="34" charset="0"/>
              </a:rPr>
              <a:t>c</a:t>
            </a:r>
            <a:r>
              <a:rPr lang="en-US" altLang="en-US" sz="2000" b="1" baseline="-25000">
                <a:solidFill>
                  <a:schemeClr val="tx1"/>
                </a:solidFill>
                <a:latin typeface="Gill Sans" pitchFamily="34" charset="0"/>
              </a:rPr>
              <a:t>12</a:t>
            </a:r>
            <a:r>
              <a:rPr lang="en-US" altLang="en-US" sz="2000" b="1">
                <a:solidFill>
                  <a:schemeClr val="tx1"/>
                </a:solidFill>
                <a:latin typeface="Gill Sans" pitchFamily="34" charset="0"/>
              </a:rPr>
              <a:t> = c</a:t>
            </a:r>
            <a:r>
              <a:rPr lang="en-US" altLang="en-US" sz="2000" b="1" baseline="-25000">
                <a:solidFill>
                  <a:schemeClr val="tx1"/>
                </a:solidFill>
                <a:latin typeface="Gill Sans" pitchFamily="34" charset="0"/>
              </a:rPr>
              <a:t>21</a:t>
            </a:r>
            <a:r>
              <a:rPr lang="en-US" altLang="en-US" sz="2000" b="1">
                <a:solidFill>
                  <a:schemeClr val="tx1"/>
                </a:solidFill>
                <a:latin typeface="Gill Sans" pitchFamily="34" charset="0"/>
              </a:rPr>
              <a:t> = 1</a:t>
            </a: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fld id="{891E00D6-FB4C-42C9-BD19-A4ACD4D0C4A2}" type="slidenum">
              <a:rPr lang="en-US" altLang="en-US"/>
              <a:pPr/>
              <a:t>105</a:t>
            </a:fld>
            <a:endParaRPr lang="en-US" altLang="en-US"/>
          </a:p>
        </p:txBody>
      </p:sp>
      <p:sp>
        <p:nvSpPr>
          <p:cNvPr id="574466" name="Rectangle 2"/>
          <p:cNvSpPr>
            <a:spLocks noChangeArrowheads="1"/>
          </p:cNvSpPr>
          <p:nvPr/>
        </p:nvSpPr>
        <p:spPr bwMode="auto">
          <a:xfrm>
            <a:off x="990600" y="1371600"/>
            <a:ext cx="7467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Blip>
                <a:blip r:embed="rId2"/>
              </a:buBlip>
            </a:pPr>
            <a:r>
              <a:rPr lang="en-US" altLang="en-US">
                <a:solidFill>
                  <a:srgbClr val="000000"/>
                </a:solidFill>
                <a:latin typeface="Gill Sans" pitchFamily="34" charset="0"/>
              </a:rPr>
              <a:t> In addition, the number of trips between the new warehouses and four service centers as well as the existing warehouse is provided below.</a:t>
            </a:r>
          </a:p>
        </p:txBody>
      </p:sp>
      <p:sp>
        <p:nvSpPr>
          <p:cNvPr id="574467" name="Rectangle 3"/>
          <p:cNvSpPr>
            <a:spLocks noChangeArrowheads="1"/>
          </p:cNvSpPr>
          <p:nvPr/>
        </p:nvSpPr>
        <p:spPr bwMode="auto">
          <a:xfrm>
            <a:off x="2057400" y="274320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Gill Sans" pitchFamily="34" charset="0"/>
              </a:rPr>
              <a:t>SC</a:t>
            </a:r>
            <a:r>
              <a:rPr lang="en-US" altLang="en-US" baseline="-25000">
                <a:solidFill>
                  <a:srgbClr val="000000"/>
                </a:solidFill>
                <a:latin typeface="Gill Sans" pitchFamily="34" charset="0"/>
              </a:rPr>
              <a:t>1</a:t>
            </a:r>
            <a:r>
              <a:rPr lang="en-US" altLang="en-US">
                <a:solidFill>
                  <a:srgbClr val="000000"/>
                </a:solidFill>
                <a:latin typeface="Gill Sans" pitchFamily="34" charset="0"/>
              </a:rPr>
              <a:t>	SC</a:t>
            </a:r>
            <a:r>
              <a:rPr lang="en-US" altLang="en-US" baseline="-25000">
                <a:solidFill>
                  <a:srgbClr val="000000"/>
                </a:solidFill>
                <a:latin typeface="Gill Sans" pitchFamily="34" charset="0"/>
              </a:rPr>
              <a:t>2</a:t>
            </a:r>
            <a:r>
              <a:rPr lang="en-US" altLang="en-US">
                <a:solidFill>
                  <a:srgbClr val="000000"/>
                </a:solidFill>
                <a:latin typeface="Gill Sans" pitchFamily="34" charset="0"/>
              </a:rPr>
              <a:t>	SC</a:t>
            </a:r>
            <a:r>
              <a:rPr lang="en-US" altLang="en-US" baseline="-25000">
                <a:solidFill>
                  <a:srgbClr val="000000"/>
                </a:solidFill>
                <a:latin typeface="Gill Sans" pitchFamily="34" charset="0"/>
              </a:rPr>
              <a:t>3</a:t>
            </a:r>
            <a:r>
              <a:rPr lang="en-US" altLang="en-US">
                <a:solidFill>
                  <a:srgbClr val="000000"/>
                </a:solidFill>
                <a:latin typeface="Gill Sans" pitchFamily="34" charset="0"/>
              </a:rPr>
              <a:t>	SC</a:t>
            </a:r>
            <a:r>
              <a:rPr lang="en-US" altLang="en-US" baseline="-25000">
                <a:solidFill>
                  <a:srgbClr val="000000"/>
                </a:solidFill>
                <a:latin typeface="Gill Sans" pitchFamily="34" charset="0"/>
              </a:rPr>
              <a:t>4</a:t>
            </a:r>
            <a:r>
              <a:rPr lang="en-US" altLang="en-US">
                <a:solidFill>
                  <a:srgbClr val="000000"/>
                </a:solidFill>
                <a:latin typeface="Gill Sans" pitchFamily="34" charset="0"/>
              </a:rPr>
              <a:t>	SC</a:t>
            </a:r>
            <a:r>
              <a:rPr lang="en-US" altLang="en-US" baseline="-25000">
                <a:solidFill>
                  <a:srgbClr val="000000"/>
                </a:solidFill>
                <a:latin typeface="Gill Sans" pitchFamily="34" charset="0"/>
              </a:rPr>
              <a:t>5</a:t>
            </a:r>
          </a:p>
        </p:txBody>
      </p:sp>
      <p:sp>
        <p:nvSpPr>
          <p:cNvPr id="574468" name="Rectangle 4"/>
          <p:cNvSpPr>
            <a:spLocks noChangeArrowheads="1"/>
          </p:cNvSpPr>
          <p:nvPr/>
        </p:nvSpPr>
        <p:spPr bwMode="auto">
          <a:xfrm>
            <a:off x="1295400" y="3276600"/>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Gill Sans" pitchFamily="34" charset="0"/>
              </a:rPr>
              <a:t>W</a:t>
            </a:r>
            <a:r>
              <a:rPr lang="en-US" altLang="en-US" baseline="-25000">
                <a:solidFill>
                  <a:srgbClr val="000000"/>
                </a:solidFill>
                <a:latin typeface="Gill Sans" pitchFamily="34" charset="0"/>
              </a:rPr>
              <a:t>1</a:t>
            </a:r>
            <a:r>
              <a:rPr lang="en-US" altLang="en-US">
                <a:solidFill>
                  <a:srgbClr val="000000"/>
                </a:solidFill>
                <a:latin typeface="Gill Sans" pitchFamily="34" charset="0"/>
              </a:rPr>
              <a:t>	7	7	5	4	2</a:t>
            </a:r>
          </a:p>
          <a:p>
            <a:pPr>
              <a:spcBef>
                <a:spcPct val="20000"/>
              </a:spcBef>
            </a:pPr>
            <a:r>
              <a:rPr lang="en-US" altLang="en-US">
                <a:solidFill>
                  <a:srgbClr val="000000"/>
                </a:solidFill>
                <a:latin typeface="Gill Sans" pitchFamily="34" charset="0"/>
              </a:rPr>
              <a:t>W</a:t>
            </a:r>
            <a:r>
              <a:rPr lang="en-US" altLang="en-US" baseline="-25000">
                <a:solidFill>
                  <a:srgbClr val="000000"/>
                </a:solidFill>
                <a:latin typeface="Gill Sans" pitchFamily="34" charset="0"/>
              </a:rPr>
              <a:t>2</a:t>
            </a:r>
            <a:r>
              <a:rPr lang="en-US" altLang="en-US">
                <a:solidFill>
                  <a:srgbClr val="000000"/>
                </a:solidFill>
                <a:latin typeface="Gill Sans" pitchFamily="34" charset="0"/>
              </a:rPr>
              <a:t>	3	2	4	5	2</a:t>
            </a:r>
          </a:p>
        </p:txBody>
      </p:sp>
      <p:sp>
        <p:nvSpPr>
          <p:cNvPr id="574469" name="Line 5"/>
          <p:cNvSpPr>
            <a:spLocks noChangeShapeType="1"/>
          </p:cNvSpPr>
          <p:nvPr/>
        </p:nvSpPr>
        <p:spPr bwMode="auto">
          <a:xfrm>
            <a:off x="1981200" y="3282950"/>
            <a:ext cx="0" cy="901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470" name="Line 6"/>
          <p:cNvSpPr>
            <a:spLocks noChangeShapeType="1"/>
          </p:cNvSpPr>
          <p:nvPr/>
        </p:nvSpPr>
        <p:spPr bwMode="auto">
          <a:xfrm>
            <a:off x="1987550" y="3276600"/>
            <a:ext cx="3683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471" name="Line 7"/>
          <p:cNvSpPr>
            <a:spLocks noChangeShapeType="1"/>
          </p:cNvSpPr>
          <p:nvPr/>
        </p:nvSpPr>
        <p:spPr bwMode="auto">
          <a:xfrm>
            <a:off x="1987550" y="4191000"/>
            <a:ext cx="3683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472" name="Line 8"/>
          <p:cNvSpPr>
            <a:spLocks noChangeShapeType="1"/>
          </p:cNvSpPr>
          <p:nvPr/>
        </p:nvSpPr>
        <p:spPr bwMode="auto">
          <a:xfrm>
            <a:off x="6400800" y="3282950"/>
            <a:ext cx="0" cy="901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473" name="Line 9"/>
          <p:cNvSpPr>
            <a:spLocks noChangeShapeType="1"/>
          </p:cNvSpPr>
          <p:nvPr/>
        </p:nvSpPr>
        <p:spPr bwMode="auto">
          <a:xfrm>
            <a:off x="6026150" y="3276600"/>
            <a:ext cx="3683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474" name="Line 10"/>
          <p:cNvSpPr>
            <a:spLocks noChangeShapeType="1"/>
          </p:cNvSpPr>
          <p:nvPr/>
        </p:nvSpPr>
        <p:spPr bwMode="auto">
          <a:xfrm>
            <a:off x="6026150" y="4191000"/>
            <a:ext cx="3683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475" name="Rectangle 11"/>
          <p:cNvSpPr>
            <a:spLocks noChangeArrowheads="1"/>
          </p:cNvSpPr>
          <p:nvPr/>
        </p:nvSpPr>
        <p:spPr bwMode="auto">
          <a:xfrm>
            <a:off x="990600" y="4648200"/>
            <a:ext cx="74676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Blip>
                <a:blip r:embed="rId2"/>
              </a:buBlip>
            </a:pPr>
            <a:r>
              <a:rPr lang="en-US" altLang="en-US">
                <a:solidFill>
                  <a:srgbClr val="000000"/>
                </a:solidFill>
                <a:latin typeface="Gill Sans" pitchFamily="34" charset="0"/>
              </a:rPr>
              <a:t> Develop a model similar to the transformed Model to minimize distribution cost and solve.</a:t>
            </a:r>
          </a:p>
        </p:txBody>
      </p:sp>
      <p:sp>
        <p:nvSpPr>
          <p:cNvPr id="574476" name="Rectangle 12"/>
          <p:cNvSpPr>
            <a:spLocks noChangeArrowheads="1"/>
          </p:cNvSpPr>
          <p:nvPr/>
        </p:nvSpPr>
        <p:spPr bwMode="auto">
          <a:xfrm>
            <a:off x="381000" y="2286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lgn="ctr">
              <a:defRPr sz="3600" b="1">
                <a:solidFill>
                  <a:schemeClr val="tx2"/>
                </a:solidFill>
                <a:effectLst>
                  <a:outerShdw blurRad="38100" dist="38100" dir="2700000" algn="tl">
                    <a:srgbClr val="C0C0C0"/>
                  </a:outerShdw>
                </a:effectLst>
                <a:latin typeface="Arial" charset="0"/>
              </a:defRPr>
            </a:lvl1pPr>
            <a:lvl2pPr algn="ctr">
              <a:defRPr sz="3600" b="1">
                <a:solidFill>
                  <a:schemeClr val="tx2"/>
                </a:solidFill>
                <a:effectLst>
                  <a:outerShdw blurRad="38100" dist="38100" dir="2700000" algn="tl">
                    <a:srgbClr val="C0C0C0"/>
                  </a:outerShdw>
                </a:effectLst>
                <a:latin typeface="Arial" charset="0"/>
              </a:defRPr>
            </a:lvl2pPr>
            <a:lvl3pPr algn="ctr">
              <a:defRPr sz="3600" b="1">
                <a:solidFill>
                  <a:schemeClr val="tx2"/>
                </a:solidFill>
                <a:effectLst>
                  <a:outerShdw blurRad="38100" dist="38100" dir="2700000" algn="tl">
                    <a:srgbClr val="C0C0C0"/>
                  </a:outerShdw>
                </a:effectLst>
                <a:latin typeface="Arial" charset="0"/>
              </a:defRPr>
            </a:lvl3pPr>
            <a:lvl4pPr algn="ctr">
              <a:defRPr sz="3600" b="1">
                <a:solidFill>
                  <a:schemeClr val="tx2"/>
                </a:solidFill>
                <a:effectLst>
                  <a:outerShdw blurRad="38100" dist="38100" dir="2700000" algn="tl">
                    <a:srgbClr val="C0C0C0"/>
                  </a:outerShdw>
                </a:effectLst>
                <a:latin typeface="Arial" charset="0"/>
              </a:defRPr>
            </a:lvl4pPr>
            <a:lvl5pPr algn="ctr">
              <a:defRPr sz="3600" b="1">
                <a:solidFill>
                  <a:schemeClr val="tx2"/>
                </a:solidFill>
                <a:effectLst>
                  <a:outerShdw blurRad="38100" dist="38100" dir="2700000" algn="tl">
                    <a:srgbClr val="C0C0C0"/>
                  </a:outerShdw>
                </a:effectLst>
                <a:latin typeface="Arial" charset="0"/>
              </a:defRPr>
            </a:lvl5pPr>
            <a:lvl6pPr marL="4572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6pPr>
            <a:lvl7pPr marL="9144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7pPr>
            <a:lvl8pPr marL="13716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8pPr>
            <a:lvl9pPr marL="18288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9pPr>
          </a:lstStyle>
          <a:p>
            <a:r>
              <a:rPr lang="en-US" altLang="en-US"/>
              <a:t>Rectilinear p-Median Example</a:t>
            </a:r>
          </a:p>
        </p:txBody>
      </p:sp>
      <p:sp>
        <p:nvSpPr>
          <p:cNvPr id="574477" name="Text Box 13"/>
          <p:cNvSpPr txBox="1">
            <a:spLocks noChangeArrowheads="1"/>
          </p:cNvSpPr>
          <p:nvPr/>
        </p:nvSpPr>
        <p:spPr bwMode="auto">
          <a:xfrm>
            <a:off x="7234238" y="2800350"/>
            <a:ext cx="1273175" cy="431800"/>
          </a:xfrm>
          <a:prstGeom prst="rect">
            <a:avLst/>
          </a:prstGeom>
          <a:noFill/>
          <a:ln w="38100" algn="ctr">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spcBef>
                <a:spcPct val="20000"/>
              </a:spcBef>
              <a:buClr>
                <a:schemeClr val="bg1"/>
              </a:buClr>
              <a:buSzPct val="100000"/>
            </a:pPr>
            <a:r>
              <a:rPr lang="en-US" altLang="en-US" sz="2000" b="1">
                <a:solidFill>
                  <a:schemeClr val="tx1"/>
                </a:solidFill>
                <a:latin typeface="Gill Sans" pitchFamily="34" charset="0"/>
              </a:rPr>
              <a:t>d</a:t>
            </a:r>
            <a:r>
              <a:rPr lang="en-US" altLang="en-US" sz="2000" b="1" baseline="-25000">
                <a:solidFill>
                  <a:schemeClr val="tx1"/>
                </a:solidFill>
                <a:latin typeface="Gill Sans" pitchFamily="34" charset="0"/>
              </a:rPr>
              <a:t>ij </a:t>
            </a:r>
            <a:r>
              <a:rPr lang="en-US" altLang="en-US" sz="2000" b="1">
                <a:solidFill>
                  <a:schemeClr val="tx1"/>
                </a:solidFill>
                <a:latin typeface="Gill Sans" pitchFamily="34" charset="0"/>
              </a:rPr>
              <a:t>matrix</a:t>
            </a:r>
          </a:p>
        </p:txBody>
      </p:sp>
      <p:sp>
        <p:nvSpPr>
          <p:cNvPr id="574478" name="Line 14"/>
          <p:cNvSpPr>
            <a:spLocks noChangeShapeType="1"/>
          </p:cNvSpPr>
          <p:nvPr/>
        </p:nvSpPr>
        <p:spPr bwMode="auto">
          <a:xfrm flipH="1">
            <a:off x="6492875" y="3021013"/>
            <a:ext cx="688975" cy="420687"/>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endParaRPr lang="en-US"/>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2"/>
          <p:cNvSpPr>
            <a:spLocks noGrp="1"/>
          </p:cNvSpPr>
          <p:nvPr>
            <p:ph type="sldNum" sz="quarter" idx="10"/>
          </p:nvPr>
        </p:nvSpPr>
        <p:spPr/>
        <p:txBody>
          <a:bodyPr/>
          <a:lstStyle/>
          <a:p>
            <a:fld id="{5F51AB1C-F031-4302-B9A8-BEE5D1E51F85}" type="slidenum">
              <a:rPr lang="en-US" altLang="en-US"/>
              <a:pPr/>
              <a:t>106</a:t>
            </a:fld>
            <a:endParaRPr lang="en-US" altLang="en-US"/>
          </a:p>
        </p:txBody>
      </p:sp>
      <p:sp>
        <p:nvSpPr>
          <p:cNvPr id="575490" name="Rectangle 2"/>
          <p:cNvSpPr>
            <a:spLocks noGrp="1" noChangeArrowheads="1"/>
          </p:cNvSpPr>
          <p:nvPr>
            <p:ph type="title"/>
          </p:nvPr>
        </p:nvSpPr>
        <p:spPr/>
        <p:txBody>
          <a:bodyPr/>
          <a:lstStyle/>
          <a:p>
            <a:r>
              <a:rPr lang="en-US" altLang="en-US"/>
              <a:t>Rectilinear p-Median Solution</a:t>
            </a:r>
          </a:p>
        </p:txBody>
      </p:sp>
      <p:pic>
        <p:nvPicPr>
          <p:cNvPr id="5754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5" y="1200150"/>
            <a:ext cx="8758238" cy="512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75492" name="Group 4"/>
          <p:cNvGrpSpPr>
            <a:grpSpLocks/>
          </p:cNvGrpSpPr>
          <p:nvPr/>
        </p:nvGrpSpPr>
        <p:grpSpPr bwMode="auto">
          <a:xfrm>
            <a:off x="5159375" y="2990850"/>
            <a:ext cx="3429000" cy="1905000"/>
            <a:chOff x="960" y="1200"/>
            <a:chExt cx="1920" cy="1392"/>
          </a:xfrm>
        </p:grpSpPr>
        <p:sp>
          <p:nvSpPr>
            <p:cNvPr id="575493" name="Rectangle 5"/>
            <p:cNvSpPr>
              <a:spLocks noChangeArrowheads="1"/>
            </p:cNvSpPr>
            <p:nvPr/>
          </p:nvSpPr>
          <p:spPr bwMode="auto">
            <a:xfrm>
              <a:off x="960" y="1200"/>
              <a:ext cx="1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(x</a:t>
              </a:r>
              <a:r>
                <a:rPr lang="en-US" altLang="en-US" baseline="-25000">
                  <a:solidFill>
                    <a:srgbClr val="000000"/>
                  </a:solidFill>
                  <a:latin typeface="Arial" charset="0"/>
                </a:rPr>
                <a:t>i</a:t>
              </a:r>
              <a:r>
                <a:rPr lang="en-US" altLang="en-US">
                  <a:solidFill>
                    <a:srgbClr val="000000"/>
                  </a:solidFill>
                  <a:latin typeface="Arial" charset="0"/>
                </a:rPr>
                <a:t> - x</a:t>
              </a:r>
              <a:r>
                <a:rPr lang="en-US" altLang="en-US" baseline="-25000">
                  <a:solidFill>
                    <a:srgbClr val="000000"/>
                  </a:solidFill>
                  <a:latin typeface="Arial" charset="0"/>
                </a:rPr>
                <a:t>j</a:t>
              </a:r>
              <a:r>
                <a:rPr lang="en-US" altLang="en-US">
                  <a:solidFill>
                    <a:srgbClr val="000000"/>
                  </a:solidFill>
                  <a:latin typeface="Arial" charset="0"/>
                </a:rPr>
                <a:t>) = x</a:t>
              </a:r>
              <a:r>
                <a:rPr lang="en-US" altLang="en-US" baseline="30000">
                  <a:solidFill>
                    <a:srgbClr val="000000"/>
                  </a:solidFill>
                  <a:latin typeface="Arial" charset="0"/>
                </a:rPr>
                <a:t>+</a:t>
              </a:r>
              <a:r>
                <a:rPr lang="en-US" altLang="en-US" baseline="-25000">
                  <a:solidFill>
                    <a:srgbClr val="000000"/>
                  </a:solidFill>
                  <a:latin typeface="Arial" charset="0"/>
                </a:rPr>
                <a:t>ij</a:t>
              </a:r>
              <a:r>
                <a:rPr lang="en-US" altLang="en-US">
                  <a:solidFill>
                    <a:srgbClr val="000000"/>
                  </a:solidFill>
                  <a:latin typeface="Arial" charset="0"/>
                </a:rPr>
                <a:t> - x</a:t>
              </a:r>
              <a:r>
                <a:rPr lang="en-US" altLang="en-US" baseline="30000">
                  <a:solidFill>
                    <a:srgbClr val="000000"/>
                  </a:solidFill>
                  <a:latin typeface="Arial" charset="0"/>
                </a:rPr>
                <a:t>-</a:t>
              </a:r>
              <a:r>
                <a:rPr lang="en-US" altLang="en-US" baseline="-25000">
                  <a:solidFill>
                    <a:srgbClr val="000000"/>
                  </a:solidFill>
                  <a:latin typeface="Arial" charset="0"/>
                </a:rPr>
                <a:t>ij</a:t>
              </a:r>
            </a:p>
          </p:txBody>
        </p:sp>
        <p:sp>
          <p:nvSpPr>
            <p:cNvPr id="575494" name="Rectangle 6"/>
            <p:cNvSpPr>
              <a:spLocks noChangeArrowheads="1"/>
            </p:cNvSpPr>
            <p:nvPr/>
          </p:nvSpPr>
          <p:spPr bwMode="auto">
            <a:xfrm>
              <a:off x="1056" y="1584"/>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y</a:t>
              </a:r>
              <a:r>
                <a:rPr lang="en-US" altLang="en-US" baseline="-25000">
                  <a:solidFill>
                    <a:srgbClr val="000000"/>
                  </a:solidFill>
                  <a:latin typeface="Arial" charset="0"/>
                </a:rPr>
                <a:t>i</a:t>
              </a:r>
              <a:r>
                <a:rPr lang="en-US" altLang="en-US">
                  <a:solidFill>
                    <a:srgbClr val="000000"/>
                  </a:solidFill>
                  <a:latin typeface="Arial" charset="0"/>
                </a:rPr>
                <a:t> - y</a:t>
              </a:r>
              <a:r>
                <a:rPr lang="en-US" altLang="en-US" baseline="-25000">
                  <a:solidFill>
                    <a:srgbClr val="000000"/>
                  </a:solidFill>
                  <a:latin typeface="Arial" charset="0"/>
                </a:rPr>
                <a:t>j</a:t>
              </a:r>
              <a:r>
                <a:rPr lang="en-US" altLang="en-US">
                  <a:solidFill>
                    <a:srgbClr val="000000"/>
                  </a:solidFill>
                  <a:latin typeface="Arial" charset="0"/>
                </a:rPr>
                <a:t> = y</a:t>
              </a:r>
              <a:r>
                <a:rPr lang="en-US" altLang="en-US" baseline="30000">
                  <a:solidFill>
                    <a:srgbClr val="000000"/>
                  </a:solidFill>
                  <a:latin typeface="Arial" charset="0"/>
                </a:rPr>
                <a:t>+</a:t>
              </a:r>
              <a:r>
                <a:rPr lang="en-US" altLang="en-US" baseline="-25000">
                  <a:solidFill>
                    <a:srgbClr val="000000"/>
                  </a:solidFill>
                  <a:latin typeface="Arial" charset="0"/>
                </a:rPr>
                <a:t>ij</a:t>
              </a:r>
              <a:r>
                <a:rPr lang="en-US" altLang="en-US">
                  <a:solidFill>
                    <a:srgbClr val="000000"/>
                  </a:solidFill>
                  <a:latin typeface="Arial" charset="0"/>
                </a:rPr>
                <a:t> - y</a:t>
              </a:r>
              <a:r>
                <a:rPr lang="en-US" altLang="en-US" baseline="30000">
                  <a:solidFill>
                    <a:srgbClr val="000000"/>
                  </a:solidFill>
                  <a:latin typeface="Arial" charset="0"/>
                </a:rPr>
                <a:t>-</a:t>
              </a:r>
              <a:r>
                <a:rPr lang="en-US" altLang="en-US" baseline="-25000">
                  <a:solidFill>
                    <a:srgbClr val="000000"/>
                  </a:solidFill>
                  <a:latin typeface="Arial" charset="0"/>
                </a:rPr>
                <a:t>ij</a:t>
              </a:r>
            </a:p>
          </p:txBody>
        </p:sp>
        <p:sp>
          <p:nvSpPr>
            <p:cNvPr id="575495" name="Rectangle 7"/>
            <p:cNvSpPr>
              <a:spLocks noChangeArrowheads="1"/>
            </p:cNvSpPr>
            <p:nvPr/>
          </p:nvSpPr>
          <p:spPr bwMode="auto">
            <a:xfrm>
              <a:off x="1056" y="1968"/>
              <a:ext cx="17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x</a:t>
              </a:r>
              <a:r>
                <a:rPr lang="en-US" altLang="en-US" baseline="-25000">
                  <a:solidFill>
                    <a:srgbClr val="000000"/>
                  </a:solidFill>
                  <a:latin typeface="Arial" charset="0"/>
                </a:rPr>
                <a:t>i</a:t>
              </a:r>
              <a:r>
                <a:rPr lang="en-US" altLang="en-US">
                  <a:solidFill>
                    <a:srgbClr val="000000"/>
                  </a:solidFill>
                  <a:latin typeface="Arial" charset="0"/>
                </a:rPr>
                <a:t> - a</a:t>
              </a:r>
              <a:r>
                <a:rPr lang="en-US" altLang="en-US" baseline="-25000">
                  <a:solidFill>
                    <a:srgbClr val="000000"/>
                  </a:solidFill>
                  <a:latin typeface="Arial" charset="0"/>
                </a:rPr>
                <a:t>j</a:t>
              </a:r>
              <a:r>
                <a:rPr lang="en-US" altLang="en-US">
                  <a:solidFill>
                    <a:srgbClr val="000000"/>
                  </a:solidFill>
                  <a:latin typeface="Arial" charset="0"/>
                </a:rPr>
                <a:t> = xa</a:t>
              </a:r>
              <a:r>
                <a:rPr lang="en-US" altLang="en-US" baseline="30000">
                  <a:solidFill>
                    <a:srgbClr val="000000"/>
                  </a:solidFill>
                  <a:latin typeface="Arial" charset="0"/>
                </a:rPr>
                <a:t>+</a:t>
              </a:r>
              <a:r>
                <a:rPr lang="en-US" altLang="en-US" baseline="-25000">
                  <a:solidFill>
                    <a:srgbClr val="000000"/>
                  </a:solidFill>
                  <a:latin typeface="Arial" charset="0"/>
                </a:rPr>
                <a:t>ij</a:t>
              </a:r>
              <a:r>
                <a:rPr lang="en-US" altLang="en-US">
                  <a:solidFill>
                    <a:srgbClr val="000000"/>
                  </a:solidFill>
                  <a:latin typeface="Arial" charset="0"/>
                </a:rPr>
                <a:t> - xa</a:t>
              </a:r>
              <a:r>
                <a:rPr lang="en-US" altLang="en-US" baseline="30000">
                  <a:solidFill>
                    <a:srgbClr val="000000"/>
                  </a:solidFill>
                  <a:latin typeface="Arial" charset="0"/>
                </a:rPr>
                <a:t>-</a:t>
              </a:r>
              <a:r>
                <a:rPr lang="en-US" altLang="en-US" baseline="-25000">
                  <a:solidFill>
                    <a:srgbClr val="000000"/>
                  </a:solidFill>
                  <a:latin typeface="Arial" charset="0"/>
                </a:rPr>
                <a:t>ij</a:t>
              </a:r>
            </a:p>
          </p:txBody>
        </p:sp>
        <p:sp>
          <p:nvSpPr>
            <p:cNvPr id="575496" name="Rectangle 8"/>
            <p:cNvSpPr>
              <a:spLocks noChangeArrowheads="1"/>
            </p:cNvSpPr>
            <p:nvPr/>
          </p:nvSpPr>
          <p:spPr bwMode="auto">
            <a:xfrm>
              <a:off x="1104" y="2304"/>
              <a:ext cx="17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y</a:t>
              </a:r>
              <a:r>
                <a:rPr lang="en-US" altLang="en-US" baseline="-25000">
                  <a:solidFill>
                    <a:srgbClr val="000000"/>
                  </a:solidFill>
                  <a:latin typeface="Arial" charset="0"/>
                </a:rPr>
                <a:t>i</a:t>
              </a:r>
              <a:r>
                <a:rPr lang="en-US" altLang="en-US">
                  <a:solidFill>
                    <a:srgbClr val="000000"/>
                  </a:solidFill>
                  <a:latin typeface="Arial" charset="0"/>
                </a:rPr>
                <a:t> - b</a:t>
              </a:r>
              <a:r>
                <a:rPr lang="en-US" altLang="en-US" baseline="-25000">
                  <a:solidFill>
                    <a:srgbClr val="000000"/>
                  </a:solidFill>
                  <a:latin typeface="Arial" charset="0"/>
                </a:rPr>
                <a:t>j</a:t>
              </a:r>
              <a:r>
                <a:rPr lang="en-US" altLang="en-US">
                  <a:solidFill>
                    <a:srgbClr val="000000"/>
                  </a:solidFill>
                  <a:latin typeface="Arial" charset="0"/>
                </a:rPr>
                <a:t> = yb</a:t>
              </a:r>
              <a:r>
                <a:rPr lang="en-US" altLang="en-US" baseline="30000">
                  <a:solidFill>
                    <a:srgbClr val="000000"/>
                  </a:solidFill>
                  <a:latin typeface="Arial" charset="0"/>
                </a:rPr>
                <a:t>+</a:t>
              </a:r>
              <a:r>
                <a:rPr lang="en-US" altLang="en-US" baseline="-25000">
                  <a:solidFill>
                    <a:srgbClr val="000000"/>
                  </a:solidFill>
                  <a:latin typeface="Arial" charset="0"/>
                </a:rPr>
                <a:t>ij</a:t>
              </a:r>
              <a:r>
                <a:rPr lang="en-US" altLang="en-US">
                  <a:solidFill>
                    <a:srgbClr val="000000"/>
                  </a:solidFill>
                  <a:latin typeface="Arial" charset="0"/>
                </a:rPr>
                <a:t> - yb</a:t>
              </a:r>
              <a:r>
                <a:rPr lang="en-US" altLang="en-US" baseline="30000">
                  <a:solidFill>
                    <a:srgbClr val="000000"/>
                  </a:solidFill>
                  <a:latin typeface="Arial" charset="0"/>
                </a:rPr>
                <a:t>-</a:t>
              </a:r>
              <a:r>
                <a:rPr lang="en-US" altLang="en-US" baseline="-25000">
                  <a:solidFill>
                    <a:srgbClr val="000000"/>
                  </a:solidFill>
                  <a:latin typeface="Arial" charset="0"/>
                </a:rPr>
                <a:t>ij</a:t>
              </a:r>
            </a:p>
          </p:txBody>
        </p:sp>
      </p:gr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fld id="{30560872-02A5-4C8E-9618-7A169FB4097B}" type="slidenum">
              <a:rPr lang="en-US" altLang="en-US"/>
              <a:pPr/>
              <a:t>107</a:t>
            </a:fld>
            <a:endParaRPr lang="en-US" altLang="en-US"/>
          </a:p>
        </p:txBody>
      </p:sp>
      <p:sp>
        <p:nvSpPr>
          <p:cNvPr id="576514" name="Rectangle 2"/>
          <p:cNvSpPr>
            <a:spLocks noGrp="1" noChangeArrowheads="1"/>
          </p:cNvSpPr>
          <p:nvPr>
            <p:ph type="title"/>
          </p:nvPr>
        </p:nvSpPr>
        <p:spPr/>
        <p:txBody>
          <a:bodyPr/>
          <a:lstStyle/>
          <a:p>
            <a:r>
              <a:rPr lang="en-US" altLang="en-US"/>
              <a:t>Rectilinear p-Median Solution</a:t>
            </a:r>
          </a:p>
        </p:txBody>
      </p:sp>
      <p:pic>
        <p:nvPicPr>
          <p:cNvPr id="5765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0625"/>
            <a:ext cx="9144000" cy="515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fld id="{3742C2DA-EDD2-42CC-B265-76A539C1CD64}" type="slidenum">
              <a:rPr lang="en-US" altLang="en-US"/>
              <a:pPr/>
              <a:t>108</a:t>
            </a:fld>
            <a:endParaRPr lang="en-US" altLang="en-US"/>
          </a:p>
        </p:txBody>
      </p:sp>
      <p:sp>
        <p:nvSpPr>
          <p:cNvPr id="577538" name="Rectangle 2"/>
          <p:cNvSpPr>
            <a:spLocks noGrp="1" noChangeArrowheads="1"/>
          </p:cNvSpPr>
          <p:nvPr>
            <p:ph type="title"/>
          </p:nvPr>
        </p:nvSpPr>
        <p:spPr/>
        <p:txBody>
          <a:bodyPr/>
          <a:lstStyle/>
          <a:p>
            <a:r>
              <a:rPr lang="en-US" altLang="en-US"/>
              <a:t>Rectilinear p-Median Solution</a:t>
            </a:r>
          </a:p>
        </p:txBody>
      </p:sp>
      <p:pic>
        <p:nvPicPr>
          <p:cNvPr id="5775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1150938"/>
            <a:ext cx="8851900" cy="515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fld id="{2D1D6291-56F1-49F5-92F4-8D0422F86A86}" type="slidenum">
              <a:rPr lang="en-US" altLang="en-US"/>
              <a:pPr/>
              <a:t>109</a:t>
            </a:fld>
            <a:endParaRPr lang="en-US" altLang="en-US"/>
          </a:p>
        </p:txBody>
      </p:sp>
      <p:sp>
        <p:nvSpPr>
          <p:cNvPr id="578562" name="Rectangle 2"/>
          <p:cNvSpPr>
            <a:spLocks noGrp="1" noChangeArrowheads="1"/>
          </p:cNvSpPr>
          <p:nvPr>
            <p:ph type="title"/>
          </p:nvPr>
        </p:nvSpPr>
        <p:spPr/>
        <p:txBody>
          <a:bodyPr/>
          <a:lstStyle/>
          <a:p>
            <a:r>
              <a:rPr lang="en-US" altLang="en-US"/>
              <a:t>Rectilinear p-Median Solution</a:t>
            </a:r>
          </a:p>
        </p:txBody>
      </p:sp>
      <p:pic>
        <p:nvPicPr>
          <p:cNvPr id="5785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8" y="1139825"/>
            <a:ext cx="8836025" cy="517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A7F0BB9-4ADD-400A-9E08-7029F3DA3575}" type="slidenum">
              <a:rPr lang="en-US" altLang="en-US"/>
              <a:pPr/>
              <a:t>11</a:t>
            </a:fld>
            <a:endParaRPr lang="en-US" altLang="en-US"/>
          </a:p>
        </p:txBody>
      </p:sp>
      <p:sp>
        <p:nvSpPr>
          <p:cNvPr id="375810" name="Rectangle 2"/>
          <p:cNvSpPr>
            <a:spLocks noGrp="1" noChangeArrowheads="1"/>
          </p:cNvSpPr>
          <p:nvPr>
            <p:ph type="title"/>
          </p:nvPr>
        </p:nvSpPr>
        <p:spPr>
          <a:noFill/>
          <a:ln/>
        </p:spPr>
        <p:txBody>
          <a:bodyPr anchor="ctr"/>
          <a:lstStyle/>
          <a:p>
            <a:r>
              <a:rPr lang="en-US" altLang="en-US" sz="3200" dirty="0"/>
              <a:t>Location Rating Factor</a:t>
            </a:r>
          </a:p>
        </p:txBody>
      </p:sp>
      <p:sp>
        <p:nvSpPr>
          <p:cNvPr id="375811" name="Rectangle 3"/>
          <p:cNvSpPr>
            <a:spLocks noChangeArrowheads="1"/>
          </p:cNvSpPr>
          <p:nvPr/>
        </p:nvSpPr>
        <p:spPr bwMode="auto">
          <a:xfrm>
            <a:off x="612775" y="2197100"/>
            <a:ext cx="7997825"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buFont typeface="Wingdings" pitchFamily="2" charset="2"/>
              <a:buChar char="§"/>
            </a:pPr>
            <a:r>
              <a:rPr lang="en-US" altLang="en-US" sz="2800">
                <a:solidFill>
                  <a:srgbClr val="000000"/>
                </a:solidFill>
                <a:latin typeface="Helvetica" pitchFamily="34" charset="0"/>
              </a:rPr>
              <a:t>Identify important factors</a:t>
            </a:r>
          </a:p>
          <a:p>
            <a:pPr eaLnBrk="1" hangingPunct="1">
              <a:spcBef>
                <a:spcPct val="20000"/>
              </a:spcBef>
              <a:buFont typeface="Wingdings" pitchFamily="2" charset="2"/>
              <a:buChar char="§"/>
            </a:pPr>
            <a:r>
              <a:rPr lang="en-US" altLang="en-US" sz="2800">
                <a:solidFill>
                  <a:srgbClr val="000000"/>
                </a:solidFill>
                <a:latin typeface="Helvetica" pitchFamily="34" charset="0"/>
              </a:rPr>
              <a:t>Weight factors (0.00 - 1.00)</a:t>
            </a:r>
          </a:p>
          <a:p>
            <a:pPr eaLnBrk="1" hangingPunct="1">
              <a:spcBef>
                <a:spcPct val="20000"/>
              </a:spcBef>
              <a:buFont typeface="Wingdings" pitchFamily="2" charset="2"/>
              <a:buChar char="§"/>
            </a:pPr>
            <a:r>
              <a:rPr lang="en-US" altLang="en-US" sz="2800">
                <a:solidFill>
                  <a:srgbClr val="000000"/>
                </a:solidFill>
                <a:latin typeface="Helvetica" pitchFamily="34" charset="0"/>
              </a:rPr>
              <a:t>Subjectively score each factor (0 - 100)</a:t>
            </a:r>
          </a:p>
          <a:p>
            <a:pPr eaLnBrk="1" hangingPunct="1">
              <a:spcBef>
                <a:spcPct val="20000"/>
              </a:spcBef>
              <a:buFont typeface="Wingdings" pitchFamily="2" charset="2"/>
              <a:buChar char="§"/>
            </a:pPr>
            <a:r>
              <a:rPr lang="en-US" altLang="en-US" sz="2800">
                <a:solidFill>
                  <a:srgbClr val="000000"/>
                </a:solidFill>
                <a:latin typeface="Helvetica" pitchFamily="34" charset="0"/>
              </a:rPr>
              <a:t>Sum weighted scores</a:t>
            </a: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fld id="{5079729A-8F84-4DB1-9108-28C6C91CDCB6}" type="slidenum">
              <a:rPr lang="en-US" altLang="en-US"/>
              <a:pPr/>
              <a:t>110</a:t>
            </a:fld>
            <a:endParaRPr lang="en-US" altLang="en-US"/>
          </a:p>
        </p:txBody>
      </p:sp>
      <p:sp>
        <p:nvSpPr>
          <p:cNvPr id="579586" name="Rectangle 2"/>
          <p:cNvSpPr>
            <a:spLocks noGrp="1" noChangeArrowheads="1"/>
          </p:cNvSpPr>
          <p:nvPr>
            <p:ph type="title"/>
          </p:nvPr>
        </p:nvSpPr>
        <p:spPr/>
        <p:txBody>
          <a:bodyPr/>
          <a:lstStyle/>
          <a:p>
            <a:r>
              <a:rPr lang="en-US" altLang="en-US"/>
              <a:t>Rectilinear p-Median Solution</a:t>
            </a:r>
          </a:p>
        </p:txBody>
      </p:sp>
      <p:pic>
        <p:nvPicPr>
          <p:cNvPr id="5795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00" y="1166813"/>
            <a:ext cx="8836025" cy="515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1"/>
          <p:cNvSpPr>
            <a:spLocks noGrp="1"/>
          </p:cNvSpPr>
          <p:nvPr>
            <p:ph type="sldNum" sz="quarter" idx="10"/>
          </p:nvPr>
        </p:nvSpPr>
        <p:spPr/>
        <p:txBody>
          <a:bodyPr/>
          <a:lstStyle/>
          <a:p>
            <a:fld id="{7D0CC0D4-9C0D-483D-9354-057C28C7A25C}" type="slidenum">
              <a:rPr lang="en-US" altLang="en-US"/>
              <a:pPr/>
              <a:t>111</a:t>
            </a:fld>
            <a:endParaRPr lang="en-US" altLang="en-US"/>
          </a:p>
        </p:txBody>
      </p:sp>
      <p:sp>
        <p:nvSpPr>
          <p:cNvPr id="535554" name="Oval 2"/>
          <p:cNvSpPr>
            <a:spLocks noChangeArrowheads="1"/>
          </p:cNvSpPr>
          <p:nvPr/>
        </p:nvSpPr>
        <p:spPr bwMode="auto">
          <a:xfrm>
            <a:off x="4648200" y="35814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555" name="Oval 3"/>
          <p:cNvSpPr>
            <a:spLocks noChangeArrowheads="1"/>
          </p:cNvSpPr>
          <p:nvPr/>
        </p:nvSpPr>
        <p:spPr bwMode="auto">
          <a:xfrm>
            <a:off x="3886200" y="41910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556" name="Oval 4"/>
          <p:cNvSpPr>
            <a:spLocks noChangeArrowheads="1"/>
          </p:cNvSpPr>
          <p:nvPr/>
        </p:nvSpPr>
        <p:spPr bwMode="auto">
          <a:xfrm>
            <a:off x="3886200" y="20574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557" name="Oval 5"/>
          <p:cNvSpPr>
            <a:spLocks noChangeArrowheads="1"/>
          </p:cNvSpPr>
          <p:nvPr/>
        </p:nvSpPr>
        <p:spPr bwMode="auto">
          <a:xfrm>
            <a:off x="3429000" y="25146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558" name="Oval 6"/>
          <p:cNvSpPr>
            <a:spLocks noChangeArrowheads="1"/>
          </p:cNvSpPr>
          <p:nvPr/>
        </p:nvSpPr>
        <p:spPr bwMode="auto">
          <a:xfrm>
            <a:off x="5257800" y="41148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559" name="Oval 7"/>
          <p:cNvSpPr>
            <a:spLocks noChangeArrowheads="1"/>
          </p:cNvSpPr>
          <p:nvPr/>
        </p:nvSpPr>
        <p:spPr bwMode="auto">
          <a:xfrm>
            <a:off x="2819400" y="27432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560" name="Oval 8"/>
          <p:cNvSpPr>
            <a:spLocks noChangeArrowheads="1"/>
          </p:cNvSpPr>
          <p:nvPr/>
        </p:nvSpPr>
        <p:spPr bwMode="auto">
          <a:xfrm>
            <a:off x="2514600" y="34290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561" name="Oval 9"/>
          <p:cNvSpPr>
            <a:spLocks noChangeArrowheads="1"/>
          </p:cNvSpPr>
          <p:nvPr/>
        </p:nvSpPr>
        <p:spPr bwMode="auto">
          <a:xfrm>
            <a:off x="2286000" y="28956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562" name="Oval 10"/>
          <p:cNvSpPr>
            <a:spLocks noChangeArrowheads="1"/>
          </p:cNvSpPr>
          <p:nvPr/>
        </p:nvSpPr>
        <p:spPr bwMode="auto">
          <a:xfrm>
            <a:off x="3124200" y="41910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563" name="Oval 11"/>
          <p:cNvSpPr>
            <a:spLocks noChangeArrowheads="1"/>
          </p:cNvSpPr>
          <p:nvPr/>
        </p:nvSpPr>
        <p:spPr bwMode="auto">
          <a:xfrm>
            <a:off x="2971800" y="22098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564" name="Oval 12"/>
          <p:cNvSpPr>
            <a:spLocks noChangeArrowheads="1"/>
          </p:cNvSpPr>
          <p:nvPr/>
        </p:nvSpPr>
        <p:spPr bwMode="auto">
          <a:xfrm>
            <a:off x="5181600" y="19812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565" name="Oval 13"/>
          <p:cNvSpPr>
            <a:spLocks noChangeArrowheads="1"/>
          </p:cNvSpPr>
          <p:nvPr/>
        </p:nvSpPr>
        <p:spPr bwMode="auto">
          <a:xfrm>
            <a:off x="3429000" y="19812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566" name="Oval 14"/>
          <p:cNvSpPr>
            <a:spLocks noChangeArrowheads="1"/>
          </p:cNvSpPr>
          <p:nvPr/>
        </p:nvSpPr>
        <p:spPr bwMode="auto">
          <a:xfrm>
            <a:off x="5257800" y="28956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567" name="Oval 15"/>
          <p:cNvSpPr>
            <a:spLocks noChangeArrowheads="1"/>
          </p:cNvSpPr>
          <p:nvPr/>
        </p:nvSpPr>
        <p:spPr bwMode="auto">
          <a:xfrm>
            <a:off x="4648200" y="28194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568" name="Oval 16"/>
          <p:cNvSpPr>
            <a:spLocks noChangeArrowheads="1"/>
          </p:cNvSpPr>
          <p:nvPr/>
        </p:nvSpPr>
        <p:spPr bwMode="auto">
          <a:xfrm>
            <a:off x="3886200" y="46482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569" name="Oval 17"/>
          <p:cNvSpPr>
            <a:spLocks noChangeArrowheads="1"/>
          </p:cNvSpPr>
          <p:nvPr/>
        </p:nvSpPr>
        <p:spPr bwMode="auto">
          <a:xfrm>
            <a:off x="5181600" y="32004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570" name="Oval 18"/>
          <p:cNvSpPr>
            <a:spLocks noChangeArrowheads="1"/>
          </p:cNvSpPr>
          <p:nvPr/>
        </p:nvSpPr>
        <p:spPr bwMode="auto">
          <a:xfrm>
            <a:off x="2362200" y="1524000"/>
            <a:ext cx="3352800" cy="3276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571" name="AutoShape 19"/>
          <p:cNvSpPr>
            <a:spLocks noChangeArrowheads="1"/>
          </p:cNvSpPr>
          <p:nvPr/>
        </p:nvSpPr>
        <p:spPr bwMode="auto">
          <a:xfrm>
            <a:off x="3962400" y="3048000"/>
            <a:ext cx="228600" cy="228600"/>
          </a:xfrm>
          <a:prstGeom prst="star5">
            <a:avLst/>
          </a:prstGeom>
          <a:solidFill>
            <a:srgbClr val="E30E0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572" name="Text Box 20"/>
          <p:cNvSpPr txBox="1">
            <a:spLocks noChangeArrowheads="1"/>
          </p:cNvSpPr>
          <p:nvPr/>
        </p:nvSpPr>
        <p:spPr bwMode="auto">
          <a:xfrm>
            <a:off x="6461125" y="3209925"/>
            <a:ext cx="1347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olidFill>
                  <a:srgbClr val="E30E0E"/>
                </a:solidFill>
                <a:latin typeface="Times" charset="0"/>
                <a:cs typeface="Arial" charset="0"/>
              </a:rPr>
              <a:t>1-center</a:t>
            </a:r>
            <a:endParaRPr lang="en-US" altLang="en-US" sz="2800">
              <a:solidFill>
                <a:schemeClr val="tx1"/>
              </a:solidFill>
              <a:latin typeface="Times" charset="0"/>
              <a:cs typeface="Arial" charset="0"/>
            </a:endParaRPr>
          </a:p>
        </p:txBody>
      </p:sp>
      <p:sp>
        <p:nvSpPr>
          <p:cNvPr id="535573" name="Text Box 21"/>
          <p:cNvSpPr txBox="1">
            <a:spLocks noChangeArrowheads="1"/>
          </p:cNvSpPr>
          <p:nvPr/>
        </p:nvSpPr>
        <p:spPr bwMode="auto">
          <a:xfrm>
            <a:off x="1584325" y="55467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2400">
              <a:solidFill>
                <a:schemeClr val="tx1"/>
              </a:solidFill>
              <a:latin typeface="Times" charset="0"/>
              <a:cs typeface="Arial" charset="0"/>
            </a:endParaRPr>
          </a:p>
        </p:txBody>
      </p:sp>
      <p:sp>
        <p:nvSpPr>
          <p:cNvPr id="535574" name="Rectangle 22"/>
          <p:cNvSpPr>
            <a:spLocks noChangeArrowheads="1"/>
          </p:cNvSpPr>
          <p:nvPr/>
        </p:nvSpPr>
        <p:spPr bwMode="auto">
          <a:xfrm>
            <a:off x="381000" y="2286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lgn="ctr">
              <a:defRPr sz="3600" b="1">
                <a:solidFill>
                  <a:schemeClr val="tx2"/>
                </a:solidFill>
                <a:effectLst>
                  <a:outerShdw blurRad="38100" dist="38100" dir="2700000" algn="tl">
                    <a:srgbClr val="C0C0C0"/>
                  </a:outerShdw>
                </a:effectLst>
                <a:latin typeface="Arial" charset="0"/>
              </a:defRPr>
            </a:lvl1pPr>
            <a:lvl2pPr algn="ctr">
              <a:defRPr sz="3600" b="1">
                <a:solidFill>
                  <a:schemeClr val="tx2"/>
                </a:solidFill>
                <a:effectLst>
                  <a:outerShdw blurRad="38100" dist="38100" dir="2700000" algn="tl">
                    <a:srgbClr val="C0C0C0"/>
                  </a:outerShdw>
                </a:effectLst>
                <a:latin typeface="Arial" charset="0"/>
              </a:defRPr>
            </a:lvl2pPr>
            <a:lvl3pPr algn="ctr">
              <a:defRPr sz="3600" b="1">
                <a:solidFill>
                  <a:schemeClr val="tx2"/>
                </a:solidFill>
                <a:effectLst>
                  <a:outerShdw blurRad="38100" dist="38100" dir="2700000" algn="tl">
                    <a:srgbClr val="C0C0C0"/>
                  </a:outerShdw>
                </a:effectLst>
                <a:latin typeface="Arial" charset="0"/>
              </a:defRPr>
            </a:lvl3pPr>
            <a:lvl4pPr algn="ctr">
              <a:defRPr sz="3600" b="1">
                <a:solidFill>
                  <a:schemeClr val="tx2"/>
                </a:solidFill>
                <a:effectLst>
                  <a:outerShdw blurRad="38100" dist="38100" dir="2700000" algn="tl">
                    <a:srgbClr val="C0C0C0"/>
                  </a:outerShdw>
                </a:effectLst>
                <a:latin typeface="Arial" charset="0"/>
              </a:defRPr>
            </a:lvl4pPr>
            <a:lvl5pPr algn="ctr">
              <a:defRPr sz="3600" b="1">
                <a:solidFill>
                  <a:schemeClr val="tx2"/>
                </a:solidFill>
                <a:effectLst>
                  <a:outerShdw blurRad="38100" dist="38100" dir="2700000" algn="tl">
                    <a:srgbClr val="C0C0C0"/>
                  </a:outerShdw>
                </a:effectLst>
                <a:latin typeface="Arial" charset="0"/>
              </a:defRPr>
            </a:lvl5pPr>
            <a:lvl6pPr marL="4572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6pPr>
            <a:lvl7pPr marL="9144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7pPr>
            <a:lvl8pPr marL="13716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8pPr>
            <a:lvl9pPr marL="18288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9pPr>
          </a:lstStyle>
          <a:p>
            <a:r>
              <a:rPr lang="en-US" altLang="en-US" sz="4400"/>
              <a:t>p-center problem</a:t>
            </a:r>
          </a:p>
        </p:txBody>
      </p:sp>
      <p:sp>
        <p:nvSpPr>
          <p:cNvPr id="535575" name="Text Box 23"/>
          <p:cNvSpPr txBox="1">
            <a:spLocks noChangeArrowheads="1"/>
          </p:cNvSpPr>
          <p:nvPr/>
        </p:nvSpPr>
        <p:spPr bwMode="auto">
          <a:xfrm>
            <a:off x="1524000" y="5259388"/>
            <a:ext cx="6477000" cy="495300"/>
          </a:xfrm>
          <a:prstGeom prst="rect">
            <a:avLst/>
          </a:prstGeom>
          <a:solidFill>
            <a:srgbClr val="FFFFCC"/>
          </a:solidFill>
          <a:ln w="381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solidFill>
                  <a:schemeClr val="tx2"/>
                </a:solidFill>
                <a:latin typeface="Gill Sans" pitchFamily="34" charset="0"/>
                <a:cs typeface="Arial" charset="0"/>
              </a:rPr>
              <a:t>Minimize the maximum distance to the facility</a:t>
            </a: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1"/>
          <p:cNvSpPr>
            <a:spLocks noGrp="1"/>
          </p:cNvSpPr>
          <p:nvPr>
            <p:ph type="sldNum" sz="quarter" idx="10"/>
          </p:nvPr>
        </p:nvSpPr>
        <p:spPr/>
        <p:txBody>
          <a:bodyPr/>
          <a:lstStyle/>
          <a:p>
            <a:fld id="{4CA78A87-C026-4F4D-92AB-37CD21273FBF}" type="slidenum">
              <a:rPr lang="en-US" altLang="en-US"/>
              <a:pPr/>
              <a:t>112</a:t>
            </a:fld>
            <a:endParaRPr lang="en-US" altLang="en-US"/>
          </a:p>
        </p:txBody>
      </p:sp>
      <p:sp>
        <p:nvSpPr>
          <p:cNvPr id="536578" name="Oval 2"/>
          <p:cNvSpPr>
            <a:spLocks noChangeArrowheads="1"/>
          </p:cNvSpPr>
          <p:nvPr/>
        </p:nvSpPr>
        <p:spPr bwMode="auto">
          <a:xfrm>
            <a:off x="4648200" y="35814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579" name="Oval 3"/>
          <p:cNvSpPr>
            <a:spLocks noChangeArrowheads="1"/>
          </p:cNvSpPr>
          <p:nvPr/>
        </p:nvSpPr>
        <p:spPr bwMode="auto">
          <a:xfrm>
            <a:off x="3886200" y="41910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580" name="Oval 4"/>
          <p:cNvSpPr>
            <a:spLocks noChangeArrowheads="1"/>
          </p:cNvSpPr>
          <p:nvPr/>
        </p:nvSpPr>
        <p:spPr bwMode="auto">
          <a:xfrm>
            <a:off x="3886200" y="20574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581" name="Oval 5"/>
          <p:cNvSpPr>
            <a:spLocks noChangeArrowheads="1"/>
          </p:cNvSpPr>
          <p:nvPr/>
        </p:nvSpPr>
        <p:spPr bwMode="auto">
          <a:xfrm>
            <a:off x="3429000" y="25146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582" name="Oval 6"/>
          <p:cNvSpPr>
            <a:spLocks noChangeArrowheads="1"/>
          </p:cNvSpPr>
          <p:nvPr/>
        </p:nvSpPr>
        <p:spPr bwMode="auto">
          <a:xfrm>
            <a:off x="5257800" y="41148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583" name="Oval 7"/>
          <p:cNvSpPr>
            <a:spLocks noChangeArrowheads="1"/>
          </p:cNvSpPr>
          <p:nvPr/>
        </p:nvSpPr>
        <p:spPr bwMode="auto">
          <a:xfrm>
            <a:off x="2819400" y="27432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584" name="Oval 8"/>
          <p:cNvSpPr>
            <a:spLocks noChangeArrowheads="1"/>
          </p:cNvSpPr>
          <p:nvPr/>
        </p:nvSpPr>
        <p:spPr bwMode="auto">
          <a:xfrm>
            <a:off x="2514600" y="34290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585" name="Oval 9"/>
          <p:cNvSpPr>
            <a:spLocks noChangeArrowheads="1"/>
          </p:cNvSpPr>
          <p:nvPr/>
        </p:nvSpPr>
        <p:spPr bwMode="auto">
          <a:xfrm>
            <a:off x="2286000" y="28956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586" name="Oval 10"/>
          <p:cNvSpPr>
            <a:spLocks noChangeArrowheads="1"/>
          </p:cNvSpPr>
          <p:nvPr/>
        </p:nvSpPr>
        <p:spPr bwMode="auto">
          <a:xfrm>
            <a:off x="3124200" y="41910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587" name="Oval 11"/>
          <p:cNvSpPr>
            <a:spLocks noChangeArrowheads="1"/>
          </p:cNvSpPr>
          <p:nvPr/>
        </p:nvSpPr>
        <p:spPr bwMode="auto">
          <a:xfrm>
            <a:off x="2971800" y="22098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588" name="Oval 12"/>
          <p:cNvSpPr>
            <a:spLocks noChangeArrowheads="1"/>
          </p:cNvSpPr>
          <p:nvPr/>
        </p:nvSpPr>
        <p:spPr bwMode="auto">
          <a:xfrm>
            <a:off x="5181600" y="19812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589" name="Oval 13"/>
          <p:cNvSpPr>
            <a:spLocks noChangeArrowheads="1"/>
          </p:cNvSpPr>
          <p:nvPr/>
        </p:nvSpPr>
        <p:spPr bwMode="auto">
          <a:xfrm>
            <a:off x="3429000" y="19812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590" name="Oval 14"/>
          <p:cNvSpPr>
            <a:spLocks noChangeArrowheads="1"/>
          </p:cNvSpPr>
          <p:nvPr/>
        </p:nvSpPr>
        <p:spPr bwMode="auto">
          <a:xfrm>
            <a:off x="5257800" y="28956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591" name="Oval 15"/>
          <p:cNvSpPr>
            <a:spLocks noChangeArrowheads="1"/>
          </p:cNvSpPr>
          <p:nvPr/>
        </p:nvSpPr>
        <p:spPr bwMode="auto">
          <a:xfrm>
            <a:off x="4648200" y="28194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592" name="Oval 16"/>
          <p:cNvSpPr>
            <a:spLocks noChangeArrowheads="1"/>
          </p:cNvSpPr>
          <p:nvPr/>
        </p:nvSpPr>
        <p:spPr bwMode="auto">
          <a:xfrm>
            <a:off x="3886200" y="46482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593" name="Oval 17"/>
          <p:cNvSpPr>
            <a:spLocks noChangeArrowheads="1"/>
          </p:cNvSpPr>
          <p:nvPr/>
        </p:nvSpPr>
        <p:spPr bwMode="auto">
          <a:xfrm>
            <a:off x="5181600" y="32004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594" name="AutoShape 18"/>
          <p:cNvSpPr>
            <a:spLocks noChangeArrowheads="1"/>
          </p:cNvSpPr>
          <p:nvPr/>
        </p:nvSpPr>
        <p:spPr bwMode="auto">
          <a:xfrm>
            <a:off x="3505200" y="4343400"/>
            <a:ext cx="228600" cy="228600"/>
          </a:xfrm>
          <a:prstGeom prst="star5">
            <a:avLst/>
          </a:prstGeom>
          <a:solidFill>
            <a:srgbClr val="E30E0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595" name="Text Box 19"/>
          <p:cNvSpPr txBox="1">
            <a:spLocks noChangeArrowheads="1"/>
          </p:cNvSpPr>
          <p:nvPr/>
        </p:nvSpPr>
        <p:spPr bwMode="auto">
          <a:xfrm>
            <a:off x="6858000" y="2921000"/>
            <a:ext cx="1347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olidFill>
                  <a:srgbClr val="E30E0E"/>
                </a:solidFill>
                <a:latin typeface="Times" charset="0"/>
                <a:cs typeface="Arial" charset="0"/>
              </a:rPr>
              <a:t>3-center</a:t>
            </a:r>
            <a:endParaRPr lang="en-US" altLang="en-US" sz="2800">
              <a:solidFill>
                <a:schemeClr val="tx1"/>
              </a:solidFill>
              <a:latin typeface="Times" charset="0"/>
              <a:cs typeface="Arial" charset="0"/>
            </a:endParaRPr>
          </a:p>
        </p:txBody>
      </p:sp>
      <p:sp>
        <p:nvSpPr>
          <p:cNvPr id="536596" name="Text Box 20"/>
          <p:cNvSpPr txBox="1">
            <a:spLocks noChangeArrowheads="1"/>
          </p:cNvSpPr>
          <p:nvPr/>
        </p:nvSpPr>
        <p:spPr bwMode="auto">
          <a:xfrm>
            <a:off x="1584325" y="55467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2400">
              <a:solidFill>
                <a:schemeClr val="tx1"/>
              </a:solidFill>
              <a:latin typeface="Times" charset="0"/>
              <a:cs typeface="Arial" charset="0"/>
            </a:endParaRPr>
          </a:p>
        </p:txBody>
      </p:sp>
      <p:sp>
        <p:nvSpPr>
          <p:cNvPr id="536597" name="Text Box 21"/>
          <p:cNvSpPr txBox="1">
            <a:spLocks noChangeArrowheads="1"/>
          </p:cNvSpPr>
          <p:nvPr/>
        </p:nvSpPr>
        <p:spPr bwMode="auto">
          <a:xfrm>
            <a:off x="1219200" y="5259388"/>
            <a:ext cx="7010400" cy="495300"/>
          </a:xfrm>
          <a:prstGeom prst="rect">
            <a:avLst/>
          </a:prstGeom>
          <a:solidFill>
            <a:srgbClr val="FFFFCC"/>
          </a:solidFill>
          <a:ln w="381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solidFill>
                  <a:schemeClr val="tx2"/>
                </a:solidFill>
                <a:latin typeface="Gill Sans" pitchFamily="34" charset="0"/>
                <a:cs typeface="Arial" charset="0"/>
              </a:rPr>
              <a:t>Minimize maximum distance to the </a:t>
            </a:r>
            <a:r>
              <a:rPr lang="en-US" altLang="en-US" sz="2400" i="1">
                <a:solidFill>
                  <a:schemeClr val="tx2"/>
                </a:solidFill>
                <a:latin typeface="Gill Sans" pitchFamily="34" charset="0"/>
                <a:cs typeface="Arial" charset="0"/>
              </a:rPr>
              <a:t>closest</a:t>
            </a:r>
            <a:r>
              <a:rPr lang="en-US" altLang="en-US" sz="2400">
                <a:solidFill>
                  <a:schemeClr val="tx2"/>
                </a:solidFill>
                <a:latin typeface="Gill Sans" pitchFamily="34" charset="0"/>
                <a:cs typeface="Arial" charset="0"/>
              </a:rPr>
              <a:t> facility</a:t>
            </a:r>
          </a:p>
        </p:txBody>
      </p:sp>
      <p:sp>
        <p:nvSpPr>
          <p:cNvPr id="536598" name="Oval 22"/>
          <p:cNvSpPr>
            <a:spLocks noChangeArrowheads="1"/>
          </p:cNvSpPr>
          <p:nvPr/>
        </p:nvSpPr>
        <p:spPr bwMode="auto">
          <a:xfrm>
            <a:off x="2209800" y="1828800"/>
            <a:ext cx="1981200" cy="1905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599" name="Oval 23"/>
          <p:cNvSpPr>
            <a:spLocks noChangeArrowheads="1"/>
          </p:cNvSpPr>
          <p:nvPr/>
        </p:nvSpPr>
        <p:spPr bwMode="auto">
          <a:xfrm>
            <a:off x="4191000" y="2057400"/>
            <a:ext cx="2209800" cy="2133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600" name="Oval 24"/>
          <p:cNvSpPr>
            <a:spLocks noChangeArrowheads="1"/>
          </p:cNvSpPr>
          <p:nvPr/>
        </p:nvSpPr>
        <p:spPr bwMode="auto">
          <a:xfrm>
            <a:off x="3124200" y="4038600"/>
            <a:ext cx="914400" cy="838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601" name="AutoShape 25"/>
          <p:cNvSpPr>
            <a:spLocks noChangeArrowheads="1"/>
          </p:cNvSpPr>
          <p:nvPr/>
        </p:nvSpPr>
        <p:spPr bwMode="auto">
          <a:xfrm>
            <a:off x="5181600" y="2971800"/>
            <a:ext cx="228600" cy="228600"/>
          </a:xfrm>
          <a:prstGeom prst="star5">
            <a:avLst/>
          </a:prstGeom>
          <a:solidFill>
            <a:srgbClr val="E30E0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602" name="AutoShape 26"/>
          <p:cNvSpPr>
            <a:spLocks noChangeArrowheads="1"/>
          </p:cNvSpPr>
          <p:nvPr/>
        </p:nvSpPr>
        <p:spPr bwMode="auto">
          <a:xfrm>
            <a:off x="3124200" y="2667000"/>
            <a:ext cx="228600" cy="228600"/>
          </a:xfrm>
          <a:prstGeom prst="star5">
            <a:avLst/>
          </a:prstGeom>
          <a:solidFill>
            <a:srgbClr val="E30E0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603" name="Rectangle 27"/>
          <p:cNvSpPr>
            <a:spLocks noChangeArrowheads="1"/>
          </p:cNvSpPr>
          <p:nvPr/>
        </p:nvSpPr>
        <p:spPr bwMode="auto">
          <a:xfrm>
            <a:off x="381000" y="2286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lgn="ctr">
              <a:defRPr sz="3600" b="1">
                <a:solidFill>
                  <a:schemeClr val="tx2"/>
                </a:solidFill>
                <a:effectLst>
                  <a:outerShdw blurRad="38100" dist="38100" dir="2700000" algn="tl">
                    <a:srgbClr val="C0C0C0"/>
                  </a:outerShdw>
                </a:effectLst>
                <a:latin typeface="Arial" charset="0"/>
              </a:defRPr>
            </a:lvl1pPr>
            <a:lvl2pPr algn="ctr">
              <a:defRPr sz="3600" b="1">
                <a:solidFill>
                  <a:schemeClr val="tx2"/>
                </a:solidFill>
                <a:effectLst>
                  <a:outerShdw blurRad="38100" dist="38100" dir="2700000" algn="tl">
                    <a:srgbClr val="C0C0C0"/>
                  </a:outerShdw>
                </a:effectLst>
                <a:latin typeface="Arial" charset="0"/>
              </a:defRPr>
            </a:lvl2pPr>
            <a:lvl3pPr algn="ctr">
              <a:defRPr sz="3600" b="1">
                <a:solidFill>
                  <a:schemeClr val="tx2"/>
                </a:solidFill>
                <a:effectLst>
                  <a:outerShdw blurRad="38100" dist="38100" dir="2700000" algn="tl">
                    <a:srgbClr val="C0C0C0"/>
                  </a:outerShdw>
                </a:effectLst>
                <a:latin typeface="Arial" charset="0"/>
              </a:defRPr>
            </a:lvl3pPr>
            <a:lvl4pPr algn="ctr">
              <a:defRPr sz="3600" b="1">
                <a:solidFill>
                  <a:schemeClr val="tx2"/>
                </a:solidFill>
                <a:effectLst>
                  <a:outerShdw blurRad="38100" dist="38100" dir="2700000" algn="tl">
                    <a:srgbClr val="C0C0C0"/>
                  </a:outerShdw>
                </a:effectLst>
                <a:latin typeface="Arial" charset="0"/>
              </a:defRPr>
            </a:lvl4pPr>
            <a:lvl5pPr algn="ctr">
              <a:defRPr sz="3600" b="1">
                <a:solidFill>
                  <a:schemeClr val="tx2"/>
                </a:solidFill>
                <a:effectLst>
                  <a:outerShdw blurRad="38100" dist="38100" dir="2700000" algn="tl">
                    <a:srgbClr val="C0C0C0"/>
                  </a:outerShdw>
                </a:effectLst>
                <a:latin typeface="Arial" charset="0"/>
              </a:defRPr>
            </a:lvl5pPr>
            <a:lvl6pPr marL="4572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6pPr>
            <a:lvl7pPr marL="9144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7pPr>
            <a:lvl8pPr marL="13716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8pPr>
            <a:lvl9pPr marL="18288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9pPr>
          </a:lstStyle>
          <a:p>
            <a:r>
              <a:rPr lang="en-US" altLang="en-US" sz="4400"/>
              <a:t>p-center problem</a:t>
            </a: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AE2AC465-509F-48C9-9372-036E11BE6D9F}" type="slidenum">
              <a:rPr lang="en-US" altLang="en-US"/>
              <a:pPr/>
              <a:t>113</a:t>
            </a:fld>
            <a:endParaRPr lang="en-US" altLang="en-US"/>
          </a:p>
        </p:txBody>
      </p:sp>
      <p:sp>
        <p:nvSpPr>
          <p:cNvPr id="657410" name="Rectangle 2"/>
          <p:cNvSpPr>
            <a:spLocks noGrp="1" noChangeArrowheads="1"/>
          </p:cNvSpPr>
          <p:nvPr>
            <p:ph type="title"/>
          </p:nvPr>
        </p:nvSpPr>
        <p:spPr>
          <a:xfrm>
            <a:off x="0" y="152400"/>
            <a:ext cx="3048000" cy="1066800"/>
          </a:xfrm>
          <a:solidFill>
            <a:schemeClr val="bg1"/>
          </a:solidFill>
          <a:ln/>
        </p:spPr>
        <p:txBody>
          <a:bodyPr lIns="90487" rIns="90487" anchor="ctr"/>
          <a:lstStyle/>
          <a:p>
            <a:r>
              <a:rPr lang="en-US" altLang="en-US" sz="2800"/>
              <a:t>The p-center approximation problem</a:t>
            </a:r>
          </a:p>
        </p:txBody>
      </p:sp>
      <p:sp>
        <p:nvSpPr>
          <p:cNvPr id="657411" name="Rectangle 3"/>
          <p:cNvSpPr>
            <a:spLocks noGrp="1" noChangeArrowheads="1"/>
          </p:cNvSpPr>
          <p:nvPr>
            <p:ph type="body" idx="1"/>
          </p:nvPr>
        </p:nvSpPr>
        <p:spPr>
          <a:xfrm>
            <a:off x="228600" y="1676400"/>
            <a:ext cx="2743200" cy="5029200"/>
          </a:xfrm>
          <a:noFill/>
          <a:ln/>
        </p:spPr>
        <p:txBody>
          <a:bodyPr lIns="90487" rIns="90487"/>
          <a:lstStyle/>
          <a:p>
            <a:r>
              <a:rPr lang="en-US" altLang="en-US" sz="2400"/>
              <a:t>site locations correspond to chosen demand locations</a:t>
            </a:r>
          </a:p>
          <a:p>
            <a:endParaRPr lang="en-US" altLang="en-US" sz="2400"/>
          </a:p>
          <a:p>
            <a:r>
              <a:rPr lang="en-US" altLang="en-US" sz="2400"/>
              <a:t>theoretically, </a:t>
            </a:r>
            <a:r>
              <a:rPr lang="en-US" altLang="en-US" sz="2400" i="1"/>
              <a:t>that does not have to be the case</a:t>
            </a:r>
          </a:p>
          <a:p>
            <a:endParaRPr lang="en-US" altLang="en-US" sz="2400"/>
          </a:p>
          <a:p>
            <a:r>
              <a:rPr lang="en-US" altLang="en-US" sz="2400"/>
              <a:t>linear MIP easier to solve</a:t>
            </a:r>
          </a:p>
        </p:txBody>
      </p:sp>
      <p:graphicFrame>
        <p:nvGraphicFramePr>
          <p:cNvPr id="657412" name="Object 4"/>
          <p:cNvGraphicFramePr>
            <a:graphicFrameLocks noChangeAspect="1"/>
          </p:cNvGraphicFramePr>
          <p:nvPr/>
        </p:nvGraphicFramePr>
        <p:xfrm>
          <a:off x="3048000" y="0"/>
          <a:ext cx="6067425" cy="6324600"/>
        </p:xfrm>
        <a:graphic>
          <a:graphicData uri="http://schemas.openxmlformats.org/presentationml/2006/ole">
            <mc:AlternateContent xmlns:mc="http://schemas.openxmlformats.org/markup-compatibility/2006">
              <mc:Choice xmlns:v="urn:schemas-microsoft-com:vml" Requires="v">
                <p:oleObj spid="_x0000_s588825" name="Equation" r:id="rId3" imgW="3085920" imgH="3035160" progId="Equation.DSMT4">
                  <p:embed/>
                </p:oleObj>
              </mc:Choice>
              <mc:Fallback>
                <p:oleObj name="Equation" r:id="rId3" imgW="3085920" imgH="30351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0"/>
                        <a:ext cx="6067425" cy="6324600"/>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28957530"/>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fld id="{B8DD1615-284C-468D-A355-937D9E80B8D3}" type="slidenum">
              <a:rPr lang="en-US" altLang="en-US"/>
              <a:pPr/>
              <a:t>114</a:t>
            </a:fld>
            <a:endParaRPr lang="en-US" altLang="en-US"/>
          </a:p>
        </p:txBody>
      </p:sp>
      <p:sp>
        <p:nvSpPr>
          <p:cNvPr id="538626" name="Rectangle 2"/>
          <p:cNvSpPr>
            <a:spLocks noGrp="1" noChangeArrowheads="1"/>
          </p:cNvSpPr>
          <p:nvPr>
            <p:ph type="title"/>
          </p:nvPr>
        </p:nvSpPr>
        <p:spPr/>
        <p:txBody>
          <a:bodyPr/>
          <a:lstStyle/>
          <a:p>
            <a:r>
              <a:rPr lang="en-US" altLang="en-US" sz="4400"/>
              <a:t>Daskin p-center problem</a:t>
            </a:r>
          </a:p>
        </p:txBody>
      </p:sp>
      <p:pic>
        <p:nvPicPr>
          <p:cNvPr id="538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143000"/>
            <a:ext cx="6629400"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8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87750"/>
            <a:ext cx="4724400" cy="327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Slide Number Placeholder 4"/>
          <p:cNvSpPr>
            <a:spLocks noGrp="1"/>
          </p:cNvSpPr>
          <p:nvPr>
            <p:ph type="sldNum" sz="quarter" idx="10"/>
          </p:nvPr>
        </p:nvSpPr>
        <p:spPr/>
        <p:txBody>
          <a:bodyPr/>
          <a:lstStyle/>
          <a:p>
            <a:fld id="{3874C2B6-FD27-4389-AA20-5AC427E5DBA3}" type="slidenum">
              <a:rPr lang="en-US" altLang="en-US"/>
              <a:pPr/>
              <a:t>115</a:t>
            </a:fld>
            <a:endParaRPr lang="en-US" altLang="en-US"/>
          </a:p>
        </p:txBody>
      </p:sp>
      <p:sp>
        <p:nvSpPr>
          <p:cNvPr id="539650" name="Rectangle 2"/>
          <p:cNvSpPr>
            <a:spLocks noGrp="1" noChangeArrowheads="1"/>
          </p:cNvSpPr>
          <p:nvPr>
            <p:ph type="title"/>
          </p:nvPr>
        </p:nvSpPr>
        <p:spPr>
          <a:xfrm>
            <a:off x="784225" y="193675"/>
            <a:ext cx="7543800" cy="873125"/>
          </a:xfrm>
          <a:noFill/>
          <a:ln/>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r>
              <a:rPr lang="en-US" altLang="en-US" sz="4000"/>
              <a:t>Set Covering Model</a:t>
            </a:r>
          </a:p>
        </p:txBody>
      </p:sp>
      <p:sp>
        <p:nvSpPr>
          <p:cNvPr id="539651" name="Rectangle 3"/>
          <p:cNvSpPr>
            <a:spLocks noGrp="1" noChangeArrowheads="1"/>
          </p:cNvSpPr>
          <p:nvPr>
            <p:ph sz="half" idx="1"/>
          </p:nvPr>
        </p:nvSpPr>
        <p:spPr>
          <a:xfrm>
            <a:off x="990600" y="1452563"/>
            <a:ext cx="7148513" cy="5024437"/>
          </a:xfrm>
          <a:noFill/>
          <a:ln/>
        </p:spPr>
        <p:txBody>
          <a:bodyPr/>
          <a:lstStyle/>
          <a:p>
            <a:pPr>
              <a:buFont typeface="Monotype Sorts" pitchFamily="2" charset="2"/>
              <a:buNone/>
            </a:pPr>
            <a:r>
              <a:rPr lang="en-US" altLang="en-US"/>
              <a:t>Define:</a:t>
            </a:r>
          </a:p>
          <a:p>
            <a:pPr>
              <a:buFont typeface="Monotype Sorts" pitchFamily="2" charset="2"/>
              <a:buNone/>
            </a:pPr>
            <a:r>
              <a:rPr lang="en-US" altLang="en-US"/>
              <a:t>c</a:t>
            </a:r>
            <a:r>
              <a:rPr lang="en-US" altLang="en-US" baseline="-25000"/>
              <a:t>j</a:t>
            </a:r>
            <a:r>
              <a:rPr lang="en-US" altLang="en-US"/>
              <a:t>		cost of locating facility at site j</a:t>
            </a:r>
          </a:p>
          <a:p>
            <a:pPr>
              <a:buFont typeface="Monotype Sorts" pitchFamily="2" charset="2"/>
              <a:buNone/>
            </a:pPr>
            <a:endParaRPr lang="en-US" altLang="en-US"/>
          </a:p>
          <a:p>
            <a:pPr>
              <a:buFont typeface="Monotype Sorts" pitchFamily="2" charset="2"/>
              <a:buNone/>
            </a:pPr>
            <a:r>
              <a:rPr lang="en-US" altLang="en-US"/>
              <a:t>a</a:t>
            </a:r>
            <a:r>
              <a:rPr lang="en-US" altLang="en-US" baseline="-25000"/>
              <a:t>ij</a:t>
            </a:r>
            <a:r>
              <a:rPr lang="en-US" altLang="en-US"/>
              <a:t>		=</a:t>
            </a:r>
          </a:p>
          <a:p>
            <a:pPr>
              <a:buFont typeface="Monotype Sorts" pitchFamily="2" charset="2"/>
              <a:buNone/>
            </a:pPr>
            <a:endParaRPr lang="en-US" altLang="en-US"/>
          </a:p>
          <a:p>
            <a:pPr>
              <a:buFont typeface="Monotype Sorts" pitchFamily="2" charset="2"/>
              <a:buNone/>
            </a:pPr>
            <a:endParaRPr lang="en-US" altLang="en-US"/>
          </a:p>
          <a:p>
            <a:pPr>
              <a:buFont typeface="Monotype Sorts" pitchFamily="2" charset="2"/>
              <a:buNone/>
            </a:pPr>
            <a:r>
              <a:rPr lang="en-US" altLang="en-US"/>
              <a:t>x</a:t>
            </a:r>
            <a:r>
              <a:rPr lang="en-US" altLang="en-US" baseline="-25000"/>
              <a:t>j</a:t>
            </a:r>
            <a:r>
              <a:rPr lang="en-US" altLang="en-US"/>
              <a:t> 		=</a:t>
            </a:r>
          </a:p>
          <a:p>
            <a:pPr>
              <a:buFont typeface="Monotype Sorts" pitchFamily="2" charset="2"/>
              <a:buNone/>
            </a:pPr>
            <a:endParaRPr lang="en-US" altLang="en-US"/>
          </a:p>
          <a:p>
            <a:pPr>
              <a:buFont typeface="Monotype Sorts" pitchFamily="2" charset="2"/>
              <a:buNone/>
            </a:pPr>
            <a:endParaRPr lang="en-US" altLang="en-US"/>
          </a:p>
          <a:p>
            <a:pPr latinLnBrk="1">
              <a:buFont typeface="Monotype Sorts" pitchFamily="2" charset="2"/>
              <a:buNone/>
            </a:pPr>
            <a:endParaRPr lang="en-US" altLang="en-US"/>
          </a:p>
        </p:txBody>
      </p:sp>
      <p:sp>
        <p:nvSpPr>
          <p:cNvPr id="539652" name="Rectangle 4"/>
          <p:cNvSpPr>
            <a:spLocks noGrp="1" noChangeArrowheads="1"/>
          </p:cNvSpPr>
          <p:nvPr>
            <p:ph type="body" sz="half" idx="2"/>
          </p:nvPr>
        </p:nvSpPr>
        <p:spPr>
          <a:xfrm>
            <a:off x="990600" y="5429250"/>
            <a:ext cx="7162800" cy="752475"/>
          </a:xfrm>
          <a:noFill/>
          <a:ln/>
        </p:spPr>
        <p:txBody>
          <a:bodyPr/>
          <a:lstStyle/>
          <a:p>
            <a:pPr>
              <a:buFont typeface="Monotype Sorts" pitchFamily="2" charset="2"/>
              <a:buNone/>
            </a:pPr>
            <a:r>
              <a:rPr lang="en-US" altLang="en-US"/>
              <a:t>The set covering problem is to:</a:t>
            </a:r>
          </a:p>
        </p:txBody>
      </p:sp>
      <p:sp>
        <p:nvSpPr>
          <p:cNvPr id="539653" name="Rectangle 5"/>
          <p:cNvSpPr>
            <a:spLocks noChangeArrowheads="1"/>
          </p:cNvSpPr>
          <p:nvPr/>
        </p:nvSpPr>
        <p:spPr bwMode="auto">
          <a:xfrm>
            <a:off x="2286000" y="2362200"/>
            <a:ext cx="609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sz="7200">
                <a:solidFill>
                  <a:srgbClr val="000000"/>
                </a:solidFill>
                <a:latin typeface="Arial" charset="0"/>
              </a:rPr>
              <a:t>{</a:t>
            </a:r>
          </a:p>
        </p:txBody>
      </p:sp>
      <p:sp>
        <p:nvSpPr>
          <p:cNvPr id="539654" name="Rectangle 6"/>
          <p:cNvSpPr>
            <a:spLocks noChangeArrowheads="1"/>
          </p:cNvSpPr>
          <p:nvPr/>
        </p:nvSpPr>
        <p:spPr bwMode="auto">
          <a:xfrm>
            <a:off x="2819400" y="23622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1  if facility located at site j can cover customer i</a:t>
            </a:r>
          </a:p>
        </p:txBody>
      </p:sp>
      <p:sp>
        <p:nvSpPr>
          <p:cNvPr id="539655" name="Rectangle 7"/>
          <p:cNvSpPr>
            <a:spLocks noChangeArrowheads="1"/>
          </p:cNvSpPr>
          <p:nvPr/>
        </p:nvSpPr>
        <p:spPr bwMode="auto">
          <a:xfrm>
            <a:off x="2819400" y="31242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0  Otherwise</a:t>
            </a:r>
          </a:p>
        </p:txBody>
      </p:sp>
      <p:sp>
        <p:nvSpPr>
          <p:cNvPr id="539656" name="Rectangle 8"/>
          <p:cNvSpPr>
            <a:spLocks noChangeArrowheads="1"/>
          </p:cNvSpPr>
          <p:nvPr/>
        </p:nvSpPr>
        <p:spPr bwMode="auto">
          <a:xfrm>
            <a:off x="2286000" y="3657600"/>
            <a:ext cx="609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sz="7200">
                <a:solidFill>
                  <a:srgbClr val="000000"/>
                </a:solidFill>
                <a:latin typeface="Arial" charset="0"/>
              </a:rPr>
              <a:t>{</a:t>
            </a:r>
          </a:p>
        </p:txBody>
      </p:sp>
      <p:sp>
        <p:nvSpPr>
          <p:cNvPr id="539657" name="Rectangle 9"/>
          <p:cNvSpPr>
            <a:spLocks noChangeArrowheads="1"/>
          </p:cNvSpPr>
          <p:nvPr/>
        </p:nvSpPr>
        <p:spPr bwMode="auto">
          <a:xfrm>
            <a:off x="2819400" y="3810000"/>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1  if facility is located at site j</a:t>
            </a:r>
          </a:p>
        </p:txBody>
      </p:sp>
      <p:sp>
        <p:nvSpPr>
          <p:cNvPr id="539658" name="Rectangle 10"/>
          <p:cNvSpPr>
            <a:spLocks noChangeArrowheads="1"/>
          </p:cNvSpPr>
          <p:nvPr/>
        </p:nvSpPr>
        <p:spPr bwMode="auto">
          <a:xfrm>
            <a:off x="2819400" y="43434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0  Otherwise</a:t>
            </a: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1"/>
          <p:cNvSpPr>
            <a:spLocks noGrp="1"/>
          </p:cNvSpPr>
          <p:nvPr>
            <p:ph type="sldNum" sz="quarter" idx="10"/>
          </p:nvPr>
        </p:nvSpPr>
        <p:spPr/>
        <p:txBody>
          <a:bodyPr/>
          <a:lstStyle/>
          <a:p>
            <a:fld id="{6FD44B6C-87A9-40EA-93AB-8A6E14064897}" type="slidenum">
              <a:rPr lang="en-US" altLang="en-US"/>
              <a:pPr/>
              <a:t>116</a:t>
            </a:fld>
            <a:endParaRPr lang="en-US" altLang="en-US"/>
          </a:p>
        </p:txBody>
      </p:sp>
      <p:sp>
        <p:nvSpPr>
          <p:cNvPr id="627714" name="Rectangle 2"/>
          <p:cNvSpPr>
            <a:spLocks noChangeArrowheads="1"/>
          </p:cNvSpPr>
          <p:nvPr/>
        </p:nvSpPr>
        <p:spPr bwMode="auto">
          <a:xfrm>
            <a:off x="1905000" y="2514600"/>
            <a:ext cx="2743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00000"/>
              </a:lnSpc>
              <a:spcBef>
                <a:spcPct val="20000"/>
              </a:spcBef>
              <a:buClrTx/>
              <a:buSzTx/>
              <a:buFontTx/>
              <a:buNone/>
            </a:pPr>
            <a:r>
              <a:rPr lang="en-US" altLang="en-US" b="1">
                <a:solidFill>
                  <a:srgbClr val="000000"/>
                </a:solidFill>
                <a:latin typeface="Arial" charset="0"/>
              </a:rPr>
              <a:t>Minimize  </a:t>
            </a:r>
            <a:r>
              <a:rPr lang="en-US" altLang="en-US" sz="4000" b="1">
                <a:solidFill>
                  <a:srgbClr val="000000"/>
                </a:solidFill>
                <a:sym typeface="Symbol" pitchFamily="18" charset="2"/>
              </a:rPr>
              <a:t></a:t>
            </a:r>
            <a:r>
              <a:rPr lang="en-US" altLang="en-US" b="1">
                <a:solidFill>
                  <a:srgbClr val="000000"/>
                </a:solidFill>
                <a:latin typeface="Arial" charset="0"/>
              </a:rPr>
              <a:t>c</a:t>
            </a:r>
            <a:r>
              <a:rPr lang="en-US" altLang="en-US" b="1" baseline="-25000">
                <a:solidFill>
                  <a:srgbClr val="000000"/>
                </a:solidFill>
                <a:latin typeface="Arial" charset="0"/>
              </a:rPr>
              <a:t>j</a:t>
            </a:r>
            <a:r>
              <a:rPr lang="en-US" altLang="en-US" b="1">
                <a:solidFill>
                  <a:srgbClr val="000000"/>
                </a:solidFill>
                <a:latin typeface="Arial" charset="0"/>
              </a:rPr>
              <a:t>x</a:t>
            </a:r>
            <a:r>
              <a:rPr lang="en-US" altLang="en-US" b="1" baseline="-25000">
                <a:solidFill>
                  <a:srgbClr val="000000"/>
                </a:solidFill>
                <a:latin typeface="Arial" charset="0"/>
              </a:rPr>
              <a:t>j</a:t>
            </a:r>
          </a:p>
        </p:txBody>
      </p:sp>
      <p:sp>
        <p:nvSpPr>
          <p:cNvPr id="627715" name="Rectangle 3"/>
          <p:cNvSpPr>
            <a:spLocks noChangeArrowheads="1"/>
          </p:cNvSpPr>
          <p:nvPr/>
        </p:nvSpPr>
        <p:spPr bwMode="auto">
          <a:xfrm>
            <a:off x="3429000" y="2286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00000"/>
              </a:lnSpc>
              <a:spcBef>
                <a:spcPct val="20000"/>
              </a:spcBef>
              <a:buClrTx/>
              <a:buSzTx/>
              <a:buFontTx/>
              <a:buNone/>
            </a:pPr>
            <a:r>
              <a:rPr lang="en-US" altLang="en-US" b="1">
                <a:solidFill>
                  <a:srgbClr val="000000"/>
                </a:solidFill>
                <a:latin typeface="Arial" charset="0"/>
              </a:rPr>
              <a:t>n</a:t>
            </a:r>
          </a:p>
        </p:txBody>
      </p:sp>
      <p:sp>
        <p:nvSpPr>
          <p:cNvPr id="627716" name="Rectangle 4"/>
          <p:cNvSpPr>
            <a:spLocks noChangeArrowheads="1"/>
          </p:cNvSpPr>
          <p:nvPr/>
        </p:nvSpPr>
        <p:spPr bwMode="auto">
          <a:xfrm>
            <a:off x="3352800" y="3048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00000"/>
              </a:lnSpc>
              <a:spcBef>
                <a:spcPct val="20000"/>
              </a:spcBef>
              <a:buClrTx/>
              <a:buSzTx/>
              <a:buFontTx/>
              <a:buNone/>
            </a:pPr>
            <a:r>
              <a:rPr lang="en-US" altLang="en-US" b="1">
                <a:solidFill>
                  <a:srgbClr val="000000"/>
                </a:solidFill>
                <a:latin typeface="Arial" charset="0"/>
              </a:rPr>
              <a:t>j=1</a:t>
            </a:r>
          </a:p>
        </p:txBody>
      </p:sp>
      <p:sp>
        <p:nvSpPr>
          <p:cNvPr id="627717" name="Rectangle 5"/>
          <p:cNvSpPr>
            <a:spLocks noChangeArrowheads="1"/>
          </p:cNvSpPr>
          <p:nvPr/>
        </p:nvSpPr>
        <p:spPr bwMode="auto">
          <a:xfrm>
            <a:off x="1905000" y="39624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00000"/>
              </a:lnSpc>
              <a:spcBef>
                <a:spcPct val="20000"/>
              </a:spcBef>
              <a:buClrTx/>
              <a:buSzTx/>
              <a:buFontTx/>
              <a:buNone/>
            </a:pPr>
            <a:r>
              <a:rPr lang="en-US" altLang="en-US" b="1">
                <a:solidFill>
                  <a:srgbClr val="000000"/>
                </a:solidFill>
                <a:latin typeface="Arial" charset="0"/>
              </a:rPr>
              <a:t>Subject to:</a:t>
            </a:r>
          </a:p>
        </p:txBody>
      </p:sp>
      <p:sp>
        <p:nvSpPr>
          <p:cNvPr id="627718" name="Rectangle 6"/>
          <p:cNvSpPr>
            <a:spLocks noChangeArrowheads="1"/>
          </p:cNvSpPr>
          <p:nvPr/>
        </p:nvSpPr>
        <p:spPr bwMode="auto">
          <a:xfrm>
            <a:off x="1752600" y="4648200"/>
            <a:ext cx="4267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00000"/>
              </a:lnSpc>
              <a:spcBef>
                <a:spcPct val="20000"/>
              </a:spcBef>
              <a:buClrTx/>
              <a:buSzTx/>
              <a:buFontTx/>
              <a:buNone/>
            </a:pPr>
            <a:r>
              <a:rPr lang="en-US" altLang="en-US" sz="4000" b="1">
                <a:solidFill>
                  <a:srgbClr val="000000"/>
                </a:solidFill>
                <a:sym typeface="Symbol" pitchFamily="18" charset="2"/>
              </a:rPr>
              <a:t></a:t>
            </a:r>
            <a:r>
              <a:rPr lang="en-US" altLang="en-US" sz="4800" b="1">
                <a:solidFill>
                  <a:srgbClr val="000000"/>
                </a:solidFill>
                <a:latin typeface="Arial" charset="0"/>
              </a:rPr>
              <a:t> </a:t>
            </a:r>
            <a:r>
              <a:rPr lang="en-US" altLang="en-US" b="1">
                <a:solidFill>
                  <a:srgbClr val="000000"/>
                </a:solidFill>
                <a:latin typeface="Arial" charset="0"/>
              </a:rPr>
              <a:t>a</a:t>
            </a:r>
            <a:r>
              <a:rPr lang="en-US" altLang="en-US" b="1" baseline="-25000">
                <a:solidFill>
                  <a:srgbClr val="000000"/>
                </a:solidFill>
                <a:latin typeface="Arial" charset="0"/>
              </a:rPr>
              <a:t>ij</a:t>
            </a:r>
            <a:r>
              <a:rPr lang="en-US" altLang="en-US" b="1">
                <a:solidFill>
                  <a:srgbClr val="000000"/>
                </a:solidFill>
                <a:latin typeface="Arial" charset="0"/>
              </a:rPr>
              <a:t>x</a:t>
            </a:r>
            <a:r>
              <a:rPr lang="en-US" altLang="en-US" b="1" baseline="-25000">
                <a:solidFill>
                  <a:srgbClr val="000000"/>
                </a:solidFill>
                <a:latin typeface="Arial" charset="0"/>
              </a:rPr>
              <a:t>j</a:t>
            </a:r>
            <a:r>
              <a:rPr lang="en-US" altLang="en-US" b="1">
                <a:solidFill>
                  <a:srgbClr val="000000"/>
                </a:solidFill>
                <a:latin typeface="Arial" charset="0"/>
              </a:rPr>
              <a:t> </a:t>
            </a:r>
            <a:r>
              <a:rPr lang="en-US" altLang="en-US" b="1">
                <a:solidFill>
                  <a:srgbClr val="000000"/>
                </a:solidFill>
                <a:latin typeface="Arial" charset="0"/>
                <a:cs typeface="Arial" charset="0"/>
              </a:rPr>
              <a:t>≥</a:t>
            </a:r>
            <a:r>
              <a:rPr lang="en-US" altLang="en-US" b="1">
                <a:solidFill>
                  <a:srgbClr val="000000"/>
                </a:solidFill>
                <a:latin typeface="Arial" charset="0"/>
              </a:rPr>
              <a:t> 1, i = 1, 2, ..., m</a:t>
            </a:r>
          </a:p>
        </p:txBody>
      </p:sp>
      <p:sp>
        <p:nvSpPr>
          <p:cNvPr id="627719" name="Rectangle 7"/>
          <p:cNvSpPr>
            <a:spLocks noChangeArrowheads="1"/>
          </p:cNvSpPr>
          <p:nvPr/>
        </p:nvSpPr>
        <p:spPr bwMode="auto">
          <a:xfrm>
            <a:off x="1828800" y="4419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00000"/>
              </a:lnSpc>
              <a:spcBef>
                <a:spcPct val="20000"/>
              </a:spcBef>
              <a:buClrTx/>
              <a:buSzTx/>
              <a:buFontTx/>
              <a:buNone/>
            </a:pPr>
            <a:r>
              <a:rPr lang="en-US" altLang="en-US" b="1">
                <a:solidFill>
                  <a:srgbClr val="000000"/>
                </a:solidFill>
                <a:latin typeface="Arial" charset="0"/>
              </a:rPr>
              <a:t>n</a:t>
            </a:r>
          </a:p>
        </p:txBody>
      </p:sp>
      <p:sp>
        <p:nvSpPr>
          <p:cNvPr id="627720" name="Rectangle 8"/>
          <p:cNvSpPr>
            <a:spLocks noChangeArrowheads="1"/>
          </p:cNvSpPr>
          <p:nvPr/>
        </p:nvSpPr>
        <p:spPr bwMode="auto">
          <a:xfrm>
            <a:off x="1752600" y="5334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00000"/>
              </a:lnSpc>
              <a:spcBef>
                <a:spcPct val="20000"/>
              </a:spcBef>
              <a:buClrTx/>
              <a:buSzTx/>
              <a:buFontTx/>
              <a:buNone/>
            </a:pPr>
            <a:r>
              <a:rPr lang="en-US" altLang="en-US" b="1">
                <a:solidFill>
                  <a:srgbClr val="000000"/>
                </a:solidFill>
                <a:latin typeface="Arial" charset="0"/>
              </a:rPr>
              <a:t>j=1</a:t>
            </a:r>
          </a:p>
        </p:txBody>
      </p:sp>
      <p:sp>
        <p:nvSpPr>
          <p:cNvPr id="627721" name="Rectangle 9"/>
          <p:cNvSpPr>
            <a:spLocks noChangeArrowheads="1"/>
          </p:cNvSpPr>
          <p:nvPr/>
        </p:nvSpPr>
        <p:spPr bwMode="auto">
          <a:xfrm>
            <a:off x="1752600" y="5943600"/>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00000"/>
              </a:lnSpc>
              <a:spcBef>
                <a:spcPct val="20000"/>
              </a:spcBef>
              <a:buClrTx/>
              <a:buSzTx/>
              <a:buFontTx/>
              <a:buNone/>
            </a:pPr>
            <a:r>
              <a:rPr lang="en-US" altLang="en-US" b="1">
                <a:solidFill>
                  <a:srgbClr val="000000"/>
                </a:solidFill>
                <a:latin typeface="Arial" charset="0"/>
              </a:rPr>
              <a:t>x</a:t>
            </a:r>
            <a:r>
              <a:rPr lang="en-US" altLang="en-US" b="1" baseline="-25000">
                <a:solidFill>
                  <a:srgbClr val="000000"/>
                </a:solidFill>
                <a:latin typeface="Arial" charset="0"/>
              </a:rPr>
              <a:t>j</a:t>
            </a:r>
            <a:r>
              <a:rPr lang="en-US" altLang="en-US" b="1">
                <a:solidFill>
                  <a:srgbClr val="000000"/>
                </a:solidFill>
                <a:latin typeface="Arial" charset="0"/>
              </a:rPr>
              <a:t> = 0 or 1, j = 1, 2, ..., m</a:t>
            </a:r>
          </a:p>
        </p:txBody>
      </p:sp>
      <p:sp>
        <p:nvSpPr>
          <p:cNvPr id="627722" name="Rectangle 10"/>
          <p:cNvSpPr>
            <a:spLocks noChangeArrowheads="1"/>
          </p:cNvSpPr>
          <p:nvPr/>
        </p:nvSpPr>
        <p:spPr bwMode="auto">
          <a:xfrm>
            <a:off x="762000" y="228600"/>
            <a:ext cx="71247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lIns="90488" tIns="44450" rIns="90488" bIns="44450" anchor="ctr"/>
          <a:lstStyle>
            <a:lvl1pPr>
              <a:spcBef>
                <a:spcPct val="0"/>
              </a:spcBef>
              <a:defRPr sz="3600" b="1">
                <a:solidFill>
                  <a:schemeClr val="tx2"/>
                </a:solidFill>
                <a:effectLst>
                  <a:outerShdw blurRad="38100" dist="38100" dir="2700000" algn="tl">
                    <a:srgbClr val="C0C0C0"/>
                  </a:outerShdw>
                </a:effectLst>
                <a:latin typeface="Arial" charset="0"/>
              </a:defRPr>
            </a:lvl1pPr>
            <a:lvl2pPr>
              <a:spcBef>
                <a:spcPct val="0"/>
              </a:spcBef>
              <a:defRPr sz="3600" b="1">
                <a:solidFill>
                  <a:schemeClr val="tx2"/>
                </a:solidFill>
                <a:effectLst>
                  <a:outerShdw blurRad="38100" dist="38100" dir="2700000" algn="tl">
                    <a:srgbClr val="C0C0C0"/>
                  </a:outerShdw>
                </a:effectLst>
                <a:latin typeface="Arial" charset="0"/>
              </a:defRPr>
            </a:lvl2pPr>
            <a:lvl3pPr>
              <a:spcBef>
                <a:spcPct val="0"/>
              </a:spcBef>
              <a:defRPr sz="3600" b="1">
                <a:solidFill>
                  <a:schemeClr val="tx2"/>
                </a:solidFill>
                <a:effectLst>
                  <a:outerShdw blurRad="38100" dist="38100" dir="2700000" algn="tl">
                    <a:srgbClr val="C0C0C0"/>
                  </a:outerShdw>
                </a:effectLst>
                <a:latin typeface="Arial" charset="0"/>
              </a:defRPr>
            </a:lvl3pPr>
            <a:lvl4pPr>
              <a:spcBef>
                <a:spcPct val="0"/>
              </a:spcBef>
              <a:defRPr sz="3600" b="1">
                <a:solidFill>
                  <a:schemeClr val="tx2"/>
                </a:solidFill>
                <a:effectLst>
                  <a:outerShdw blurRad="38100" dist="38100" dir="2700000" algn="tl">
                    <a:srgbClr val="C0C0C0"/>
                  </a:outerShdw>
                </a:effectLst>
                <a:latin typeface="Arial" charset="0"/>
              </a:defRPr>
            </a:lvl4pPr>
            <a:lvl5pPr>
              <a:spcBef>
                <a:spcPct val="0"/>
              </a:spcBef>
              <a:defRPr sz="3600" b="1">
                <a:solidFill>
                  <a:schemeClr val="tx2"/>
                </a:solidFill>
                <a:effectLst>
                  <a:outerShdw blurRad="38100" dist="38100" dir="2700000" algn="tl">
                    <a:srgbClr val="C0C0C0"/>
                  </a:outerShdw>
                </a:effectLst>
                <a:latin typeface="Arial" charset="0"/>
              </a:defRPr>
            </a:lvl5pPr>
            <a:lvl6pPr marL="457200" algn="ctr" fontAlgn="base">
              <a:spcBef>
                <a:spcPct val="0"/>
              </a:spcBef>
              <a:spcAft>
                <a:spcPct val="0"/>
              </a:spcAft>
              <a:defRPr sz="3600" b="1">
                <a:solidFill>
                  <a:schemeClr val="tx2"/>
                </a:solidFill>
                <a:effectLst>
                  <a:outerShdw blurRad="38100" dist="38100" dir="2700000" algn="tl">
                    <a:srgbClr val="C0C0C0"/>
                  </a:outerShdw>
                </a:effectLst>
                <a:latin typeface="Arial" charset="0"/>
              </a:defRPr>
            </a:lvl6pPr>
            <a:lvl7pPr marL="914400" algn="ctr" fontAlgn="base">
              <a:spcBef>
                <a:spcPct val="0"/>
              </a:spcBef>
              <a:spcAft>
                <a:spcPct val="0"/>
              </a:spcAft>
              <a:defRPr sz="3600" b="1">
                <a:solidFill>
                  <a:schemeClr val="tx2"/>
                </a:solidFill>
                <a:effectLst>
                  <a:outerShdw blurRad="38100" dist="38100" dir="2700000" algn="tl">
                    <a:srgbClr val="C0C0C0"/>
                  </a:outerShdw>
                </a:effectLst>
                <a:latin typeface="Arial" charset="0"/>
              </a:defRPr>
            </a:lvl7pPr>
            <a:lvl8pPr marL="1371600" algn="ctr" fontAlgn="base">
              <a:spcBef>
                <a:spcPct val="0"/>
              </a:spcBef>
              <a:spcAft>
                <a:spcPct val="0"/>
              </a:spcAft>
              <a:defRPr sz="3600" b="1">
                <a:solidFill>
                  <a:schemeClr val="tx2"/>
                </a:solidFill>
                <a:effectLst>
                  <a:outerShdw blurRad="38100" dist="38100" dir="2700000" algn="tl">
                    <a:srgbClr val="C0C0C0"/>
                  </a:outerShdw>
                </a:effectLst>
                <a:latin typeface="Arial" charset="0"/>
              </a:defRPr>
            </a:lvl8pPr>
            <a:lvl9pPr marL="1828800" algn="ctr" fontAlgn="base">
              <a:spcBef>
                <a:spcPct val="0"/>
              </a:spcBef>
              <a:spcAft>
                <a:spcPct val="0"/>
              </a:spcAft>
              <a:defRPr sz="3600" b="1">
                <a:solidFill>
                  <a:schemeClr val="tx2"/>
                </a:solidFill>
                <a:effectLst>
                  <a:outerShdw blurRad="38100" dist="38100" dir="2700000" algn="tl">
                    <a:srgbClr val="C0C0C0"/>
                  </a:outerShdw>
                </a:effectLst>
                <a:latin typeface="Arial" charset="0"/>
              </a:defRPr>
            </a:lvl9pPr>
          </a:lstStyle>
          <a:p>
            <a:pPr eaLnBrk="1" hangingPunct="1">
              <a:lnSpc>
                <a:spcPct val="100000"/>
              </a:lnSpc>
              <a:buClrTx/>
              <a:buSzTx/>
              <a:buFontTx/>
              <a:buNone/>
            </a:pPr>
            <a:r>
              <a:rPr lang="en-US" altLang="en-US" sz="4000"/>
              <a:t>Set Covering Model</a:t>
            </a:r>
          </a:p>
        </p:txBody>
      </p:sp>
      <p:sp>
        <p:nvSpPr>
          <p:cNvPr id="627723" name="Rectangle 11"/>
          <p:cNvSpPr>
            <a:spLocks noChangeArrowheads="1"/>
          </p:cNvSpPr>
          <p:nvPr/>
        </p:nvSpPr>
        <p:spPr bwMode="auto">
          <a:xfrm>
            <a:off x="1600200" y="1447800"/>
            <a:ext cx="5257800" cy="609600"/>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buChar char="u"/>
              <a:defRPr sz="2400">
                <a:solidFill>
                  <a:srgbClr val="000000"/>
                </a:solidFill>
                <a:latin typeface="Trebuchet MS" pitchFamily="34" charset="0"/>
              </a:defRPr>
            </a:lvl1pPr>
            <a:lvl2pPr marL="742950" indent="-285750" algn="l">
              <a:buClr>
                <a:srgbClr val="000000"/>
              </a:buClr>
              <a:buSzPct val="100000"/>
              <a:buChar char="–"/>
              <a:defRPr sz="2000">
                <a:solidFill>
                  <a:srgbClr val="000000"/>
                </a:solidFill>
                <a:latin typeface="Gill Sans" pitchFamily="34" charset="0"/>
              </a:defRPr>
            </a:lvl2pPr>
            <a:lvl3pPr marL="1143000" indent="-228600" algn="l">
              <a:buClr>
                <a:srgbClr val="000000"/>
              </a:buClr>
              <a:buSzPct val="100000"/>
              <a:buChar char="»"/>
              <a:defRPr sz="2000">
                <a:solidFill>
                  <a:srgbClr val="000000"/>
                </a:solidFill>
                <a:latin typeface="Times New Roman" pitchFamily="18" charset="0"/>
              </a:defRPr>
            </a:lvl3pPr>
            <a:lvl4pPr marL="1600200" indent="-228600" algn="l">
              <a:buSzPct val="65000"/>
              <a:buChar char="u"/>
              <a:defRPr>
                <a:solidFill>
                  <a:srgbClr val="000000"/>
                </a:solidFill>
                <a:latin typeface="Times New Roman" pitchFamily="18" charset="0"/>
              </a:defRPr>
            </a:lvl4pPr>
            <a:lvl5pPr marL="2057400" indent="-228600" algn="l">
              <a:buClr>
                <a:srgbClr val="000000"/>
              </a:buClr>
              <a:buSzPct val="100000"/>
              <a:buChar char="–"/>
              <a:defRPr>
                <a:solidFill>
                  <a:srgbClr val="000000"/>
                </a:solidFill>
                <a:latin typeface="Times New Roman" pitchFamily="18" charset="0"/>
              </a:defRPr>
            </a:lvl5pPr>
            <a:lvl6pPr marL="2514600" indent="-228600" fontAlgn="base">
              <a:spcBef>
                <a:spcPct val="20000"/>
              </a:spcBef>
              <a:spcAft>
                <a:spcPct val="0"/>
              </a:spcAft>
              <a:buClr>
                <a:srgbClr val="000000"/>
              </a:buClr>
              <a:buSzPct val="100000"/>
              <a:buChar char="–"/>
              <a:defRPr>
                <a:solidFill>
                  <a:srgbClr val="000000"/>
                </a:solidFill>
                <a:latin typeface="Times New Roman" pitchFamily="18" charset="0"/>
              </a:defRPr>
            </a:lvl6pPr>
            <a:lvl7pPr marL="2971800" indent="-228600" fontAlgn="base">
              <a:spcBef>
                <a:spcPct val="20000"/>
              </a:spcBef>
              <a:spcAft>
                <a:spcPct val="0"/>
              </a:spcAft>
              <a:buClr>
                <a:srgbClr val="000000"/>
              </a:buClr>
              <a:buSzPct val="100000"/>
              <a:buChar char="–"/>
              <a:defRPr>
                <a:solidFill>
                  <a:srgbClr val="000000"/>
                </a:solidFill>
                <a:latin typeface="Times New Roman" pitchFamily="18" charset="0"/>
              </a:defRPr>
            </a:lvl7pPr>
            <a:lvl8pPr marL="3429000" indent="-228600" fontAlgn="base">
              <a:spcBef>
                <a:spcPct val="20000"/>
              </a:spcBef>
              <a:spcAft>
                <a:spcPct val="0"/>
              </a:spcAft>
              <a:buClr>
                <a:srgbClr val="000000"/>
              </a:buClr>
              <a:buSzPct val="100000"/>
              <a:buChar char="–"/>
              <a:defRPr>
                <a:solidFill>
                  <a:srgbClr val="000000"/>
                </a:solidFill>
                <a:latin typeface="Times New Roman" pitchFamily="18" charset="0"/>
              </a:defRPr>
            </a:lvl8pPr>
            <a:lvl9pPr marL="3886200" indent="-228600" fontAlgn="base">
              <a:spcBef>
                <a:spcPct val="20000"/>
              </a:spcBef>
              <a:spcAft>
                <a:spcPct val="0"/>
              </a:spcAft>
              <a:buClr>
                <a:srgbClr val="000000"/>
              </a:buClr>
              <a:buSzPct val="100000"/>
              <a:buChar char="–"/>
              <a:defRPr>
                <a:solidFill>
                  <a:srgbClr val="000000"/>
                </a:solidFill>
                <a:latin typeface="Times New Roman" pitchFamily="18" charset="0"/>
              </a:defRPr>
            </a:lvl9pPr>
          </a:lstStyle>
          <a:p>
            <a:pPr eaLnBrk="1" hangingPunct="1">
              <a:lnSpc>
                <a:spcPct val="100000"/>
              </a:lnSpc>
              <a:buFont typeface="Monotype Sorts" pitchFamily="2" charset="2"/>
              <a:buNone/>
            </a:pPr>
            <a:r>
              <a:rPr lang="en-US" altLang="en-US" sz="2800"/>
              <a:t>The set covering problem is to:</a:t>
            </a:r>
          </a:p>
        </p:txBody>
      </p:sp>
      <p:sp>
        <p:nvSpPr>
          <p:cNvPr id="627724" name="Oval 12"/>
          <p:cNvSpPr>
            <a:spLocks noChangeArrowheads="1"/>
          </p:cNvSpPr>
          <p:nvPr/>
        </p:nvSpPr>
        <p:spPr bwMode="auto">
          <a:xfrm>
            <a:off x="7239000" y="39624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25" name="Oval 13"/>
          <p:cNvSpPr>
            <a:spLocks noChangeArrowheads="1"/>
          </p:cNvSpPr>
          <p:nvPr/>
        </p:nvSpPr>
        <p:spPr bwMode="auto">
          <a:xfrm>
            <a:off x="6477000" y="45720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26" name="Oval 14"/>
          <p:cNvSpPr>
            <a:spLocks noChangeArrowheads="1"/>
          </p:cNvSpPr>
          <p:nvPr/>
        </p:nvSpPr>
        <p:spPr bwMode="auto">
          <a:xfrm>
            <a:off x="6477000" y="24384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27" name="Oval 15"/>
          <p:cNvSpPr>
            <a:spLocks noChangeArrowheads="1"/>
          </p:cNvSpPr>
          <p:nvPr/>
        </p:nvSpPr>
        <p:spPr bwMode="auto">
          <a:xfrm>
            <a:off x="6019800" y="28956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28" name="Oval 16"/>
          <p:cNvSpPr>
            <a:spLocks noChangeArrowheads="1"/>
          </p:cNvSpPr>
          <p:nvPr/>
        </p:nvSpPr>
        <p:spPr bwMode="auto">
          <a:xfrm>
            <a:off x="7848600" y="44958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29" name="Oval 17"/>
          <p:cNvSpPr>
            <a:spLocks noChangeArrowheads="1"/>
          </p:cNvSpPr>
          <p:nvPr/>
        </p:nvSpPr>
        <p:spPr bwMode="auto">
          <a:xfrm>
            <a:off x="5410200" y="31242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30" name="Oval 18"/>
          <p:cNvSpPr>
            <a:spLocks noChangeArrowheads="1"/>
          </p:cNvSpPr>
          <p:nvPr/>
        </p:nvSpPr>
        <p:spPr bwMode="auto">
          <a:xfrm>
            <a:off x="5105400" y="38100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31" name="Oval 19"/>
          <p:cNvSpPr>
            <a:spLocks noChangeArrowheads="1"/>
          </p:cNvSpPr>
          <p:nvPr/>
        </p:nvSpPr>
        <p:spPr bwMode="auto">
          <a:xfrm>
            <a:off x="4876800" y="32766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32" name="Oval 20"/>
          <p:cNvSpPr>
            <a:spLocks noChangeArrowheads="1"/>
          </p:cNvSpPr>
          <p:nvPr/>
        </p:nvSpPr>
        <p:spPr bwMode="auto">
          <a:xfrm>
            <a:off x="5715000" y="45720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33" name="Oval 21"/>
          <p:cNvSpPr>
            <a:spLocks noChangeArrowheads="1"/>
          </p:cNvSpPr>
          <p:nvPr/>
        </p:nvSpPr>
        <p:spPr bwMode="auto">
          <a:xfrm>
            <a:off x="5562600" y="25908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34" name="Oval 22"/>
          <p:cNvSpPr>
            <a:spLocks noChangeArrowheads="1"/>
          </p:cNvSpPr>
          <p:nvPr/>
        </p:nvSpPr>
        <p:spPr bwMode="auto">
          <a:xfrm>
            <a:off x="7772400" y="23622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35" name="Oval 23"/>
          <p:cNvSpPr>
            <a:spLocks noChangeArrowheads="1"/>
          </p:cNvSpPr>
          <p:nvPr/>
        </p:nvSpPr>
        <p:spPr bwMode="auto">
          <a:xfrm>
            <a:off x="6019800" y="23622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36" name="Oval 24"/>
          <p:cNvSpPr>
            <a:spLocks noChangeArrowheads="1"/>
          </p:cNvSpPr>
          <p:nvPr/>
        </p:nvSpPr>
        <p:spPr bwMode="auto">
          <a:xfrm>
            <a:off x="7848600" y="32766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37" name="Oval 25"/>
          <p:cNvSpPr>
            <a:spLocks noChangeArrowheads="1"/>
          </p:cNvSpPr>
          <p:nvPr/>
        </p:nvSpPr>
        <p:spPr bwMode="auto">
          <a:xfrm>
            <a:off x="7239000" y="32004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38" name="Oval 26"/>
          <p:cNvSpPr>
            <a:spLocks noChangeArrowheads="1"/>
          </p:cNvSpPr>
          <p:nvPr/>
        </p:nvSpPr>
        <p:spPr bwMode="auto">
          <a:xfrm>
            <a:off x="6477000" y="50292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39" name="Oval 27"/>
          <p:cNvSpPr>
            <a:spLocks noChangeArrowheads="1"/>
          </p:cNvSpPr>
          <p:nvPr/>
        </p:nvSpPr>
        <p:spPr bwMode="auto">
          <a:xfrm>
            <a:off x="7772400" y="35814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40" name="AutoShape 28"/>
          <p:cNvSpPr>
            <a:spLocks noChangeArrowheads="1"/>
          </p:cNvSpPr>
          <p:nvPr/>
        </p:nvSpPr>
        <p:spPr bwMode="auto">
          <a:xfrm>
            <a:off x="6096000" y="4724400"/>
            <a:ext cx="228600" cy="228600"/>
          </a:xfrm>
          <a:prstGeom prst="star5">
            <a:avLst/>
          </a:prstGeom>
          <a:solidFill>
            <a:srgbClr val="E30E0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41" name="Oval 29"/>
          <p:cNvSpPr>
            <a:spLocks noChangeArrowheads="1"/>
          </p:cNvSpPr>
          <p:nvPr/>
        </p:nvSpPr>
        <p:spPr bwMode="auto">
          <a:xfrm>
            <a:off x="4800600" y="2209800"/>
            <a:ext cx="1981200" cy="2590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42" name="Oval 30"/>
          <p:cNvSpPr>
            <a:spLocks noChangeArrowheads="1"/>
          </p:cNvSpPr>
          <p:nvPr/>
        </p:nvSpPr>
        <p:spPr bwMode="auto">
          <a:xfrm>
            <a:off x="5943600" y="2286000"/>
            <a:ext cx="3048000" cy="2286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43" name="Oval 31"/>
          <p:cNvSpPr>
            <a:spLocks noChangeArrowheads="1"/>
          </p:cNvSpPr>
          <p:nvPr/>
        </p:nvSpPr>
        <p:spPr bwMode="auto">
          <a:xfrm>
            <a:off x="5715000" y="3657600"/>
            <a:ext cx="1981200" cy="1600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44" name="AutoShape 32"/>
          <p:cNvSpPr>
            <a:spLocks noChangeArrowheads="1"/>
          </p:cNvSpPr>
          <p:nvPr/>
        </p:nvSpPr>
        <p:spPr bwMode="auto">
          <a:xfrm>
            <a:off x="7772400" y="3352800"/>
            <a:ext cx="228600" cy="228600"/>
          </a:xfrm>
          <a:prstGeom prst="star5">
            <a:avLst/>
          </a:prstGeom>
          <a:solidFill>
            <a:srgbClr val="E30E0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45" name="AutoShape 33"/>
          <p:cNvSpPr>
            <a:spLocks noChangeArrowheads="1"/>
          </p:cNvSpPr>
          <p:nvPr/>
        </p:nvSpPr>
        <p:spPr bwMode="auto">
          <a:xfrm>
            <a:off x="5715000" y="3048000"/>
            <a:ext cx="228600" cy="228600"/>
          </a:xfrm>
          <a:prstGeom prst="star5">
            <a:avLst/>
          </a:prstGeom>
          <a:solidFill>
            <a:srgbClr val="E30E0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559743611"/>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A2E8CC4-040F-47E3-99CD-E3FA3A2C772B}" type="slidenum">
              <a:rPr lang="en-US" altLang="en-US"/>
              <a:pPr/>
              <a:t>117</a:t>
            </a:fld>
            <a:endParaRPr lang="en-US" altLang="en-US"/>
          </a:p>
        </p:txBody>
      </p:sp>
      <p:sp>
        <p:nvSpPr>
          <p:cNvPr id="628738" name="Rectangle 2"/>
          <p:cNvSpPr>
            <a:spLocks noGrp="1" noChangeArrowheads="1"/>
          </p:cNvSpPr>
          <p:nvPr>
            <p:ph type="title"/>
          </p:nvPr>
        </p:nvSpPr>
        <p:spPr>
          <a:xfrm>
            <a:off x="381000" y="152400"/>
            <a:ext cx="8305800" cy="914400"/>
          </a:xfrm>
          <a:noFill/>
          <a:ln/>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r>
              <a:rPr lang="en-US" altLang="en-US" sz="3200"/>
              <a:t>Greedy Heuristic for Set Covering Problem</a:t>
            </a:r>
          </a:p>
        </p:txBody>
      </p:sp>
      <p:sp>
        <p:nvSpPr>
          <p:cNvPr id="628739" name="Rectangle 3"/>
          <p:cNvSpPr>
            <a:spLocks noGrp="1" noChangeArrowheads="1"/>
          </p:cNvSpPr>
          <p:nvPr>
            <p:ph type="body" idx="1"/>
          </p:nvPr>
        </p:nvSpPr>
        <p:spPr>
          <a:xfrm>
            <a:off x="457200" y="1752600"/>
            <a:ext cx="8077200" cy="4724400"/>
          </a:xfrm>
          <a:noFill/>
          <a:ln/>
        </p:spPr>
        <p:txBody>
          <a:bodyPr/>
          <a:lstStyle/>
          <a:p>
            <a:pPr marL="1371600" indent="-1314450">
              <a:buFont typeface="Monotype Sorts" pitchFamily="2" charset="2"/>
              <a:buNone/>
            </a:pPr>
            <a:r>
              <a:rPr lang="en-US" altLang="en-US" sz="2400"/>
              <a:t>Step 1:	</a:t>
            </a:r>
            <a:r>
              <a:rPr lang="en-US" altLang="en-US" sz="2400" i="1"/>
              <a:t>If c</a:t>
            </a:r>
            <a:r>
              <a:rPr lang="en-US" altLang="en-US" sz="2400" i="1" baseline="-25000"/>
              <a:t>j</a:t>
            </a:r>
            <a:r>
              <a:rPr lang="en-US" altLang="en-US" sz="2400" i="1"/>
              <a:t> = 0, for any j = 1, 2, ..., n</a:t>
            </a:r>
            <a:r>
              <a:rPr lang="en-US" altLang="en-US" sz="2400"/>
              <a:t> </a:t>
            </a:r>
          </a:p>
          <a:p>
            <a:pPr marL="1371600" indent="-1314450">
              <a:buFont typeface="Monotype Sorts" pitchFamily="2" charset="2"/>
              <a:buNone/>
            </a:pPr>
            <a:r>
              <a:rPr lang="en-US" altLang="en-US" sz="2400"/>
              <a:t>	… set x</a:t>
            </a:r>
            <a:r>
              <a:rPr lang="en-US" altLang="en-US" sz="2400" baseline="-25000"/>
              <a:t>j</a:t>
            </a:r>
            <a:r>
              <a:rPr lang="en-US" altLang="en-US" sz="2400"/>
              <a:t> = 1 and </a:t>
            </a:r>
          </a:p>
          <a:p>
            <a:pPr marL="1371600" indent="-1314450">
              <a:buFont typeface="Monotype Sorts" pitchFamily="2" charset="2"/>
              <a:buNone/>
            </a:pPr>
            <a:r>
              <a:rPr lang="en-US" altLang="en-US" sz="2400"/>
              <a:t>	… remove all constraints in which x</a:t>
            </a:r>
            <a:r>
              <a:rPr lang="en-US" altLang="en-US" sz="2400" baseline="-25000"/>
              <a:t>j</a:t>
            </a:r>
            <a:r>
              <a:rPr lang="en-US" altLang="en-US" sz="2400"/>
              <a:t> appears with a coefficient of “+1”.</a:t>
            </a:r>
          </a:p>
          <a:p>
            <a:pPr marL="1371600" indent="-1314450">
              <a:buFont typeface="Monotype Sorts" pitchFamily="2" charset="2"/>
              <a:buNone/>
            </a:pPr>
            <a:endParaRPr lang="en-US" altLang="en-US" sz="2400"/>
          </a:p>
          <a:p>
            <a:pPr marL="1371600" indent="-1314450">
              <a:buFont typeface="Monotype Sorts" pitchFamily="2" charset="2"/>
              <a:buNone/>
            </a:pPr>
            <a:r>
              <a:rPr lang="en-US" altLang="en-US" sz="2400"/>
              <a:t>Step 2:	</a:t>
            </a:r>
            <a:r>
              <a:rPr lang="en-US" altLang="en-US" sz="2400" i="1"/>
              <a:t>If c</a:t>
            </a:r>
            <a:r>
              <a:rPr lang="en-US" altLang="en-US" sz="2400" i="1" baseline="-25000"/>
              <a:t>j</a:t>
            </a:r>
            <a:r>
              <a:rPr lang="en-US" altLang="en-US" sz="2400" i="1"/>
              <a:t> &gt; 0, for any j = 1, 2, ..., n </a:t>
            </a:r>
          </a:p>
          <a:p>
            <a:pPr marL="1371600" indent="-1314450">
              <a:buFont typeface="Monotype Sorts" pitchFamily="2" charset="2"/>
              <a:buNone/>
            </a:pPr>
            <a:r>
              <a:rPr lang="en-US" altLang="en-US" sz="2400" i="1"/>
              <a:t>	and x</a:t>
            </a:r>
            <a:r>
              <a:rPr lang="en-US" altLang="en-US" sz="2400" i="1" baseline="-25000"/>
              <a:t>j</a:t>
            </a:r>
            <a:r>
              <a:rPr lang="en-US" altLang="en-US" sz="2400" i="1"/>
              <a:t>  does not appear with a “+1” coefficient in any of the remaining constraints</a:t>
            </a:r>
            <a:r>
              <a:rPr lang="en-US" altLang="en-US" sz="2400"/>
              <a:t> </a:t>
            </a:r>
          </a:p>
          <a:p>
            <a:pPr marL="1371600" indent="-1314450">
              <a:buFont typeface="Monotype Sorts" pitchFamily="2" charset="2"/>
              <a:buNone/>
            </a:pPr>
            <a:r>
              <a:rPr lang="en-US" altLang="en-US" sz="2400"/>
              <a:t>	… set x</a:t>
            </a:r>
            <a:r>
              <a:rPr lang="en-US" altLang="en-US" sz="2400" baseline="-25000"/>
              <a:t>j</a:t>
            </a:r>
            <a:r>
              <a:rPr lang="en-US" altLang="en-US" sz="2400"/>
              <a:t> = 0.</a:t>
            </a:r>
          </a:p>
        </p:txBody>
      </p:sp>
    </p:spTree>
    <p:extLst>
      <p:ext uri="{BB962C8B-B14F-4D97-AF65-F5344CB8AC3E}">
        <p14:creationId xmlns:p14="http://schemas.microsoft.com/office/powerpoint/2010/main" val="3136471758"/>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06A69FF-7A2B-4247-9A2C-D28C27D206B9}" type="slidenum">
              <a:rPr lang="en-US" altLang="en-US"/>
              <a:pPr/>
              <a:t>118</a:t>
            </a:fld>
            <a:endParaRPr lang="en-US" altLang="en-US"/>
          </a:p>
        </p:txBody>
      </p:sp>
      <p:sp>
        <p:nvSpPr>
          <p:cNvPr id="629762" name="Rectangle 2"/>
          <p:cNvSpPr>
            <a:spLocks noGrp="1" noChangeArrowheads="1"/>
          </p:cNvSpPr>
          <p:nvPr>
            <p:ph type="title"/>
          </p:nvPr>
        </p:nvSpPr>
        <p:spPr>
          <a:xfrm>
            <a:off x="381000" y="228600"/>
            <a:ext cx="8229600" cy="762000"/>
          </a:xfrm>
          <a:noFill/>
          <a:ln/>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r>
              <a:rPr lang="en-US" altLang="en-US" sz="3200"/>
              <a:t>Greedy Heuristic for Set Covering Problem</a:t>
            </a:r>
          </a:p>
        </p:txBody>
      </p:sp>
      <p:sp>
        <p:nvSpPr>
          <p:cNvPr id="629763" name="Rectangle 3"/>
          <p:cNvSpPr>
            <a:spLocks noGrp="1" noChangeArrowheads="1"/>
          </p:cNvSpPr>
          <p:nvPr>
            <p:ph type="body" idx="1"/>
          </p:nvPr>
        </p:nvSpPr>
        <p:spPr>
          <a:xfrm>
            <a:off x="381000" y="1447800"/>
            <a:ext cx="8458200" cy="5181600"/>
          </a:xfrm>
          <a:noFill/>
          <a:ln/>
        </p:spPr>
        <p:txBody>
          <a:bodyPr/>
          <a:lstStyle/>
          <a:p>
            <a:pPr marL="1371600" indent="-1371600">
              <a:buFont typeface="Monotype Sorts" pitchFamily="2" charset="2"/>
              <a:buNone/>
            </a:pPr>
            <a:r>
              <a:rPr lang="en-US" altLang="en-US" sz="2400" dirty="0"/>
              <a:t>Step 3:	</a:t>
            </a:r>
            <a:r>
              <a:rPr lang="en-US" altLang="en-US" sz="2400" i="1" dirty="0"/>
              <a:t>For each of the remaining variables </a:t>
            </a:r>
          </a:p>
          <a:p>
            <a:pPr marL="1371600" indent="-1371600">
              <a:buFont typeface="Monotype Sorts" pitchFamily="2" charset="2"/>
              <a:buNone/>
            </a:pPr>
            <a:r>
              <a:rPr lang="en-US" altLang="en-US" sz="2400" dirty="0"/>
              <a:t>	… determine </a:t>
            </a:r>
            <a:r>
              <a:rPr lang="en-US" altLang="en-US" sz="2400" dirty="0" err="1"/>
              <a:t>c</a:t>
            </a:r>
            <a:r>
              <a:rPr lang="en-US" altLang="en-US" sz="2400" baseline="-25000" dirty="0" err="1"/>
              <a:t>j</a:t>
            </a:r>
            <a:r>
              <a:rPr lang="en-US" altLang="en-US" sz="2400" dirty="0"/>
              <a:t>/</a:t>
            </a:r>
            <a:r>
              <a:rPr lang="en-US" altLang="en-US" sz="2400" dirty="0" err="1"/>
              <a:t>d</a:t>
            </a:r>
            <a:r>
              <a:rPr lang="en-US" altLang="en-US" sz="2400" baseline="-25000" dirty="0" err="1"/>
              <a:t>j</a:t>
            </a:r>
            <a:r>
              <a:rPr lang="en-US" altLang="en-US" sz="2400" dirty="0"/>
              <a:t>, where </a:t>
            </a:r>
            <a:r>
              <a:rPr lang="en-US" altLang="en-US" sz="2400" dirty="0" err="1"/>
              <a:t>d</a:t>
            </a:r>
            <a:r>
              <a:rPr lang="en-US" altLang="en-US" sz="2400" baseline="-25000" dirty="0" err="1"/>
              <a:t>j</a:t>
            </a:r>
            <a:r>
              <a:rPr lang="en-US" altLang="en-US" sz="2400" dirty="0"/>
              <a:t> is the number of constraints in which </a:t>
            </a:r>
            <a:r>
              <a:rPr lang="en-US" altLang="en-US" sz="2400" dirty="0" err="1"/>
              <a:t>x</a:t>
            </a:r>
            <a:r>
              <a:rPr lang="en-US" altLang="en-US" sz="2400" baseline="-25000" dirty="0" err="1"/>
              <a:t>j</a:t>
            </a:r>
            <a:r>
              <a:rPr lang="en-US" altLang="en-US" sz="2400" dirty="0"/>
              <a:t> appears with a </a:t>
            </a:r>
            <a:r>
              <a:rPr lang="en-US" altLang="en-US" sz="2400" dirty="0" smtClean="0"/>
              <a:t>“+1” </a:t>
            </a:r>
            <a:r>
              <a:rPr lang="en-US" altLang="en-US" sz="2400" dirty="0"/>
              <a:t>coefficient </a:t>
            </a:r>
          </a:p>
          <a:p>
            <a:pPr marL="1371600" indent="-1371600">
              <a:buFont typeface="Monotype Sorts" pitchFamily="2" charset="2"/>
              <a:buNone/>
            </a:pPr>
            <a:r>
              <a:rPr lang="en-US" altLang="en-US" sz="2400" dirty="0"/>
              <a:t>	… select the variable k for which </a:t>
            </a:r>
            <a:r>
              <a:rPr lang="en-US" altLang="en-US" sz="2400" dirty="0" err="1"/>
              <a:t>c</a:t>
            </a:r>
            <a:r>
              <a:rPr lang="en-US" altLang="en-US" sz="2400" baseline="-25000" dirty="0" err="1"/>
              <a:t>k</a:t>
            </a:r>
            <a:r>
              <a:rPr lang="en-US" altLang="en-US" sz="2400" dirty="0"/>
              <a:t>/</a:t>
            </a:r>
            <a:r>
              <a:rPr lang="en-US" altLang="en-US" sz="2400" dirty="0" err="1"/>
              <a:t>d</a:t>
            </a:r>
            <a:r>
              <a:rPr lang="en-US" altLang="en-US" sz="2400" baseline="-25000" dirty="0" err="1"/>
              <a:t>k</a:t>
            </a:r>
            <a:r>
              <a:rPr lang="en-US" altLang="en-US" sz="2400" dirty="0"/>
              <a:t> is minimum </a:t>
            </a:r>
          </a:p>
          <a:p>
            <a:pPr marL="1371600" indent="-1371600">
              <a:buFont typeface="Monotype Sorts" pitchFamily="2" charset="2"/>
              <a:buNone/>
            </a:pPr>
            <a:r>
              <a:rPr lang="en-US" altLang="en-US" sz="2400" dirty="0"/>
              <a:t>	… set </a:t>
            </a:r>
            <a:r>
              <a:rPr lang="en-US" altLang="en-US" sz="2400" dirty="0" err="1"/>
              <a:t>x</a:t>
            </a:r>
            <a:r>
              <a:rPr lang="en-US" altLang="en-US" sz="2400" baseline="-25000" dirty="0" err="1"/>
              <a:t>k</a:t>
            </a:r>
            <a:r>
              <a:rPr lang="en-US" altLang="en-US" sz="2400" dirty="0"/>
              <a:t> = 1 and remove all constraints in which </a:t>
            </a:r>
            <a:r>
              <a:rPr lang="en-US" altLang="en-US" sz="2400" dirty="0" err="1"/>
              <a:t>x</a:t>
            </a:r>
            <a:r>
              <a:rPr lang="en-US" altLang="en-US" sz="2400" baseline="-25000" dirty="0" err="1"/>
              <a:t>k</a:t>
            </a:r>
            <a:r>
              <a:rPr lang="en-US" altLang="en-US" sz="2400" dirty="0"/>
              <a:t> appears with a </a:t>
            </a:r>
            <a:r>
              <a:rPr lang="en-US" altLang="en-US" sz="2400" dirty="0" smtClean="0"/>
              <a:t>“+1” </a:t>
            </a:r>
            <a:r>
              <a:rPr lang="en-US" altLang="en-US" sz="2400" dirty="0"/>
              <a:t>coefficient</a:t>
            </a:r>
          </a:p>
          <a:p>
            <a:pPr marL="1371600" indent="-1371600">
              <a:buFont typeface="Monotype Sorts" pitchFamily="2" charset="2"/>
              <a:buNone/>
            </a:pPr>
            <a:r>
              <a:rPr lang="en-US" altLang="en-US" sz="2400" dirty="0"/>
              <a:t> 	… examine the resulting model.</a:t>
            </a:r>
          </a:p>
          <a:p>
            <a:pPr marL="1371600" indent="-1371600">
              <a:buFont typeface="Monotype Sorts" pitchFamily="2" charset="2"/>
              <a:buNone/>
            </a:pPr>
            <a:r>
              <a:rPr lang="en-US" altLang="en-US" sz="2400" dirty="0"/>
              <a:t>Step 4	</a:t>
            </a:r>
            <a:r>
              <a:rPr lang="en-US" altLang="en-US" sz="2400" i="1" dirty="0"/>
              <a:t>If there are no more constraints</a:t>
            </a:r>
            <a:r>
              <a:rPr lang="en-US" altLang="en-US" sz="2400" dirty="0"/>
              <a:t> </a:t>
            </a:r>
          </a:p>
          <a:p>
            <a:pPr marL="1371600" indent="-1371600">
              <a:buFont typeface="Monotype Sorts" pitchFamily="2" charset="2"/>
              <a:buNone/>
            </a:pPr>
            <a:r>
              <a:rPr lang="en-US" altLang="en-US" sz="2400" dirty="0"/>
              <a:t>	… set all the remaining variables to 0 and stop  </a:t>
            </a:r>
          </a:p>
          <a:p>
            <a:pPr marL="1371600" indent="-1371600">
              <a:buFont typeface="Monotype Sorts" pitchFamily="2" charset="2"/>
              <a:buNone/>
            </a:pPr>
            <a:r>
              <a:rPr lang="en-US" altLang="en-US" sz="2400" dirty="0"/>
              <a:t>	… otherwise go to step 2.</a:t>
            </a:r>
          </a:p>
        </p:txBody>
      </p:sp>
    </p:spTree>
    <p:extLst>
      <p:ext uri="{BB962C8B-B14F-4D97-AF65-F5344CB8AC3E}">
        <p14:creationId xmlns:p14="http://schemas.microsoft.com/office/powerpoint/2010/main" val="2215923701"/>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4E99CD5A-0CC5-4693-8029-12317AAAFB51}" type="slidenum">
              <a:rPr lang="en-US" altLang="en-US"/>
              <a:pPr/>
              <a:t>119</a:t>
            </a:fld>
            <a:endParaRPr lang="en-US" altLang="en-US"/>
          </a:p>
        </p:txBody>
      </p:sp>
      <p:sp>
        <p:nvSpPr>
          <p:cNvPr id="543746" name="Rectangle 2"/>
          <p:cNvSpPr>
            <a:spLocks noGrp="1" noChangeArrowheads="1"/>
          </p:cNvSpPr>
          <p:nvPr>
            <p:ph type="body" idx="1"/>
          </p:nvPr>
        </p:nvSpPr>
        <p:spPr>
          <a:xfrm>
            <a:off x="381000" y="1295400"/>
            <a:ext cx="8305800" cy="2446338"/>
          </a:xfrm>
          <a:noFill/>
          <a:ln/>
        </p:spPr>
        <p:txBody>
          <a:bodyPr/>
          <a:lstStyle/>
          <a:p>
            <a:pPr marL="0" indent="0"/>
            <a:r>
              <a:rPr lang="en-US" altLang="en-US" sz="2400"/>
              <a:t> A rural county administration wants to locate several medical emergency response units so that it can respond to calls within the county within eight minutes of the call.  </a:t>
            </a:r>
          </a:p>
          <a:p>
            <a:pPr marL="0" indent="0"/>
            <a:r>
              <a:rPr lang="en-US" altLang="en-US" sz="2400"/>
              <a:t> The county is divided into seven population zones.  </a:t>
            </a:r>
          </a:p>
          <a:p>
            <a:pPr marL="0" indent="0"/>
            <a:r>
              <a:rPr lang="en-US" altLang="en-US" sz="2400"/>
              <a:t> The distance between the centers of each pair of zones is known and is given in the matrix below.</a:t>
            </a:r>
          </a:p>
        </p:txBody>
      </p:sp>
      <p:sp>
        <p:nvSpPr>
          <p:cNvPr id="543747" name="Rectangle 3"/>
          <p:cNvSpPr>
            <a:spLocks noGrp="1" noChangeArrowheads="1"/>
          </p:cNvSpPr>
          <p:nvPr>
            <p:ph type="title"/>
          </p:nvPr>
        </p:nvSpPr>
        <p:spPr>
          <a:xfrm>
            <a:off x="381000" y="228600"/>
            <a:ext cx="8229600" cy="762000"/>
          </a:xfrm>
          <a:noFill/>
          <a:ln/>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r>
              <a:rPr lang="en-US" altLang="en-US" sz="3200"/>
              <a:t>Greedy Heuristic for Set Covering Example</a:t>
            </a:r>
          </a:p>
        </p:txBody>
      </p:sp>
      <p:sp>
        <p:nvSpPr>
          <p:cNvPr id="543748" name="Rectangle 4"/>
          <p:cNvSpPr>
            <a:spLocks noChangeArrowheads="1"/>
          </p:cNvSpPr>
          <p:nvPr/>
        </p:nvSpPr>
        <p:spPr bwMode="auto">
          <a:xfrm>
            <a:off x="1600200" y="3810000"/>
            <a:ext cx="66294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tabLst>
                <a:tab pos="919163" algn="l"/>
                <a:tab pos="1663700" algn="l"/>
                <a:tab pos="2393950" algn="l"/>
                <a:tab pos="3138488" algn="l"/>
                <a:tab pos="3883025" algn="l"/>
                <a:tab pos="4686300" algn="l"/>
                <a:tab pos="5487988" algn="l"/>
              </a:tabLst>
              <a:defRPr sz="2800">
                <a:solidFill>
                  <a:srgbClr val="000000"/>
                </a:solidFill>
                <a:latin typeface="Gill Sans" pitchFamily="34" charset="0"/>
              </a:defRPr>
            </a:lvl1pPr>
            <a:lvl2pPr marL="742950" indent="-285750">
              <a:spcBef>
                <a:spcPct val="20000"/>
              </a:spcBef>
              <a:buClr>
                <a:srgbClr val="000000"/>
              </a:buClr>
              <a:buSzPct val="100000"/>
              <a:buChar char="–"/>
              <a:tabLst>
                <a:tab pos="919163" algn="l"/>
                <a:tab pos="1663700" algn="l"/>
                <a:tab pos="2393950" algn="l"/>
                <a:tab pos="3138488" algn="l"/>
                <a:tab pos="3883025" algn="l"/>
                <a:tab pos="4686300" algn="l"/>
                <a:tab pos="5487988" algn="l"/>
              </a:tabLst>
              <a:defRPr sz="2400">
                <a:solidFill>
                  <a:srgbClr val="000000"/>
                </a:solidFill>
                <a:latin typeface="Gill Sans" pitchFamily="34" charset="0"/>
              </a:defRPr>
            </a:lvl2pPr>
            <a:lvl3pPr marL="1143000" indent="-228600">
              <a:spcBef>
                <a:spcPct val="20000"/>
              </a:spcBef>
              <a:buClr>
                <a:srgbClr val="000000"/>
              </a:buClr>
              <a:buSzPct val="100000"/>
              <a:buChar char="»"/>
              <a:tabLst>
                <a:tab pos="919163" algn="l"/>
                <a:tab pos="1663700" algn="l"/>
                <a:tab pos="2393950" algn="l"/>
                <a:tab pos="3138488" algn="l"/>
                <a:tab pos="3883025" algn="l"/>
                <a:tab pos="4686300" algn="l"/>
                <a:tab pos="5487988" algn="l"/>
              </a:tabLst>
              <a:defRPr sz="2400">
                <a:solidFill>
                  <a:srgbClr val="000000"/>
                </a:solidFill>
                <a:latin typeface="Times New Roman" pitchFamily="18" charset="0"/>
              </a:defRPr>
            </a:lvl3pPr>
            <a:lvl4pPr marL="1600200" indent="-228600">
              <a:spcBef>
                <a:spcPct val="20000"/>
              </a:spcBef>
              <a:buClr>
                <a:schemeClr val="accent2"/>
              </a:buClr>
              <a:buSzPct val="65000"/>
              <a:buFont typeface="Monotype Sorts" pitchFamily="2" charset="2"/>
              <a:buChar char="u"/>
              <a:tabLst>
                <a:tab pos="919163" algn="l"/>
                <a:tab pos="1663700" algn="l"/>
                <a:tab pos="2393950" algn="l"/>
                <a:tab pos="3138488" algn="l"/>
                <a:tab pos="3883025" algn="l"/>
                <a:tab pos="4686300" algn="l"/>
                <a:tab pos="5487988" algn="l"/>
              </a:tabLst>
              <a:defRPr sz="2000">
                <a:solidFill>
                  <a:srgbClr val="000000"/>
                </a:solidFill>
                <a:latin typeface="Times New Roman" pitchFamily="18" charset="0"/>
              </a:defRPr>
            </a:lvl4pPr>
            <a:lvl5pPr marL="2057400" indent="-228600">
              <a:spcBef>
                <a:spcPct val="20000"/>
              </a:spcBef>
              <a:buClr>
                <a:srgbClr val="000000"/>
              </a:buClr>
              <a:buSzPct val="100000"/>
              <a:buChar char="–"/>
              <a:tabLst>
                <a:tab pos="919163" algn="l"/>
                <a:tab pos="1663700" algn="l"/>
                <a:tab pos="2393950" algn="l"/>
                <a:tab pos="3138488" algn="l"/>
                <a:tab pos="3883025" algn="l"/>
                <a:tab pos="4686300" algn="l"/>
                <a:tab pos="5487988" algn="l"/>
              </a:tabLst>
              <a:defRPr sz="2000">
                <a:solidFill>
                  <a:srgbClr val="000000"/>
                </a:solidFill>
                <a:latin typeface="Times New Roman" pitchFamily="18" charset="0"/>
              </a:defRPr>
            </a:lvl5pPr>
            <a:lvl6pPr marL="2514600" indent="-228600" eaLnBrk="0" fontAlgn="base" hangingPunct="0">
              <a:spcBef>
                <a:spcPct val="20000"/>
              </a:spcBef>
              <a:spcAft>
                <a:spcPct val="0"/>
              </a:spcAft>
              <a:buClr>
                <a:srgbClr val="000000"/>
              </a:buClr>
              <a:buSzPct val="100000"/>
              <a:buChar char="–"/>
              <a:tabLst>
                <a:tab pos="919163" algn="l"/>
                <a:tab pos="1663700" algn="l"/>
                <a:tab pos="2393950" algn="l"/>
                <a:tab pos="3138488" algn="l"/>
                <a:tab pos="3883025" algn="l"/>
                <a:tab pos="4686300" algn="l"/>
                <a:tab pos="5487988" algn="l"/>
              </a:tabLst>
              <a:defRPr sz="2000">
                <a:solidFill>
                  <a:srgbClr val="000000"/>
                </a:solidFill>
                <a:latin typeface="Times New Roman" pitchFamily="18" charset="0"/>
              </a:defRPr>
            </a:lvl6pPr>
            <a:lvl7pPr marL="2971800" indent="-228600" eaLnBrk="0" fontAlgn="base" hangingPunct="0">
              <a:spcBef>
                <a:spcPct val="20000"/>
              </a:spcBef>
              <a:spcAft>
                <a:spcPct val="0"/>
              </a:spcAft>
              <a:buClr>
                <a:srgbClr val="000000"/>
              </a:buClr>
              <a:buSzPct val="100000"/>
              <a:buChar char="–"/>
              <a:tabLst>
                <a:tab pos="919163" algn="l"/>
                <a:tab pos="1663700" algn="l"/>
                <a:tab pos="2393950" algn="l"/>
                <a:tab pos="3138488" algn="l"/>
                <a:tab pos="3883025" algn="l"/>
                <a:tab pos="4686300" algn="l"/>
                <a:tab pos="5487988" algn="l"/>
              </a:tabLst>
              <a:defRPr sz="2000">
                <a:solidFill>
                  <a:srgbClr val="000000"/>
                </a:solidFill>
                <a:latin typeface="Times New Roman" pitchFamily="18" charset="0"/>
              </a:defRPr>
            </a:lvl7pPr>
            <a:lvl8pPr marL="3429000" indent="-228600" eaLnBrk="0" fontAlgn="base" hangingPunct="0">
              <a:spcBef>
                <a:spcPct val="20000"/>
              </a:spcBef>
              <a:spcAft>
                <a:spcPct val="0"/>
              </a:spcAft>
              <a:buClr>
                <a:srgbClr val="000000"/>
              </a:buClr>
              <a:buSzPct val="100000"/>
              <a:buChar char="–"/>
              <a:tabLst>
                <a:tab pos="919163" algn="l"/>
                <a:tab pos="1663700" algn="l"/>
                <a:tab pos="2393950" algn="l"/>
                <a:tab pos="3138488" algn="l"/>
                <a:tab pos="3883025" algn="l"/>
                <a:tab pos="4686300" algn="l"/>
                <a:tab pos="5487988" algn="l"/>
              </a:tabLst>
              <a:defRPr sz="2000">
                <a:solidFill>
                  <a:srgbClr val="000000"/>
                </a:solidFill>
                <a:latin typeface="Times New Roman" pitchFamily="18" charset="0"/>
              </a:defRPr>
            </a:lvl8pPr>
            <a:lvl9pPr marL="3886200" indent="-228600" eaLnBrk="0" fontAlgn="base" hangingPunct="0">
              <a:spcBef>
                <a:spcPct val="20000"/>
              </a:spcBef>
              <a:spcAft>
                <a:spcPct val="0"/>
              </a:spcAft>
              <a:buClr>
                <a:srgbClr val="000000"/>
              </a:buClr>
              <a:buSzPct val="100000"/>
              <a:buChar char="–"/>
              <a:tabLst>
                <a:tab pos="919163" algn="l"/>
                <a:tab pos="1663700" algn="l"/>
                <a:tab pos="2393950" algn="l"/>
                <a:tab pos="3138488" algn="l"/>
                <a:tab pos="3883025" algn="l"/>
                <a:tab pos="4686300" algn="l"/>
                <a:tab pos="5487988" algn="l"/>
              </a:tabLst>
              <a:defRPr sz="2000">
                <a:solidFill>
                  <a:srgbClr val="000000"/>
                </a:solidFill>
                <a:latin typeface="Times New Roman" pitchFamily="18" charset="0"/>
              </a:defRPr>
            </a:lvl9pPr>
          </a:lstStyle>
          <a:p>
            <a:pPr>
              <a:lnSpc>
                <a:spcPct val="80000"/>
              </a:lnSpc>
              <a:buFont typeface="Monotype Sorts" pitchFamily="2" charset="2"/>
              <a:buNone/>
            </a:pPr>
            <a:r>
              <a:rPr lang="en-US" altLang="en-US" sz="2400"/>
              <a:t>	</a:t>
            </a:r>
            <a:r>
              <a:rPr lang="en-US" altLang="en-US" sz="2400" b="1">
                <a:solidFill>
                  <a:schemeClr val="tx1"/>
                </a:solidFill>
                <a:effectLst>
                  <a:outerShdw blurRad="38100" dist="38100" dir="2700000" algn="tl">
                    <a:srgbClr val="C0C0C0"/>
                  </a:outerShdw>
                </a:effectLst>
              </a:rPr>
              <a:t>1</a:t>
            </a:r>
            <a:r>
              <a:rPr lang="en-US" altLang="en-US" sz="2400" b="1">
                <a:effectLst>
                  <a:outerShdw blurRad="38100" dist="38100" dir="2700000" algn="tl">
                    <a:srgbClr val="C0C0C0"/>
                  </a:outerShdw>
                </a:effectLst>
              </a:rPr>
              <a:t>	</a:t>
            </a:r>
            <a:r>
              <a:rPr lang="en-US" altLang="en-US" sz="2400" b="1">
                <a:solidFill>
                  <a:schemeClr val="tx1"/>
                </a:solidFill>
                <a:effectLst>
                  <a:outerShdw blurRad="38100" dist="38100" dir="2700000" algn="tl">
                    <a:srgbClr val="C0C0C0"/>
                  </a:outerShdw>
                </a:effectLst>
              </a:rPr>
              <a:t>2</a:t>
            </a:r>
            <a:r>
              <a:rPr lang="en-US" altLang="en-US" sz="2400" b="1">
                <a:effectLst>
                  <a:outerShdw blurRad="38100" dist="38100" dir="2700000" algn="tl">
                    <a:srgbClr val="C0C0C0"/>
                  </a:outerShdw>
                </a:effectLst>
              </a:rPr>
              <a:t>	</a:t>
            </a:r>
            <a:r>
              <a:rPr lang="en-US" altLang="en-US" sz="2400" b="1">
                <a:solidFill>
                  <a:schemeClr val="tx1"/>
                </a:solidFill>
                <a:effectLst>
                  <a:outerShdw blurRad="38100" dist="38100" dir="2700000" algn="tl">
                    <a:srgbClr val="C0C0C0"/>
                  </a:outerShdw>
                </a:effectLst>
              </a:rPr>
              <a:t>3	4	5	6	7</a:t>
            </a:r>
          </a:p>
          <a:p>
            <a:pPr>
              <a:lnSpc>
                <a:spcPct val="80000"/>
              </a:lnSpc>
              <a:buFont typeface="Monotype Sorts" pitchFamily="2" charset="2"/>
              <a:buNone/>
            </a:pPr>
            <a:r>
              <a:rPr lang="en-US" altLang="en-US" sz="2400" b="1">
                <a:solidFill>
                  <a:schemeClr val="tx1"/>
                </a:solidFill>
                <a:effectLst>
                  <a:outerShdw blurRad="38100" dist="38100" dir="2700000" algn="tl">
                    <a:srgbClr val="C0C0C0"/>
                  </a:outerShdw>
                </a:effectLst>
              </a:rPr>
              <a:t>1</a:t>
            </a:r>
            <a:r>
              <a:rPr lang="en-US" altLang="en-US" sz="2400"/>
              <a:t>	0	4	12	6	15	10	8</a:t>
            </a:r>
          </a:p>
          <a:p>
            <a:pPr>
              <a:lnSpc>
                <a:spcPct val="80000"/>
              </a:lnSpc>
              <a:buFont typeface="Monotype Sorts" pitchFamily="2" charset="2"/>
              <a:buNone/>
            </a:pPr>
            <a:r>
              <a:rPr lang="en-US" altLang="en-US" sz="2400" b="1">
                <a:solidFill>
                  <a:schemeClr val="tx1"/>
                </a:solidFill>
                <a:effectLst>
                  <a:outerShdw blurRad="38100" dist="38100" dir="2700000" algn="tl">
                    <a:srgbClr val="C0C0C0"/>
                  </a:outerShdw>
                </a:effectLst>
              </a:rPr>
              <a:t>2</a:t>
            </a:r>
            <a:r>
              <a:rPr lang="en-US" altLang="en-US" sz="2400"/>
              <a:t>	8	0	15	60	7	2	3</a:t>
            </a:r>
          </a:p>
          <a:p>
            <a:pPr>
              <a:lnSpc>
                <a:spcPct val="80000"/>
              </a:lnSpc>
              <a:buFont typeface="Monotype Sorts" pitchFamily="2" charset="2"/>
              <a:buNone/>
            </a:pPr>
            <a:r>
              <a:rPr lang="en-US" altLang="en-US" sz="2400" b="1">
                <a:solidFill>
                  <a:schemeClr val="tx1"/>
                </a:solidFill>
                <a:effectLst>
                  <a:outerShdw blurRad="38100" dist="38100" dir="2700000" algn="tl">
                    <a:srgbClr val="C0C0C0"/>
                  </a:outerShdw>
                </a:effectLst>
              </a:rPr>
              <a:t>3</a:t>
            </a:r>
            <a:r>
              <a:rPr lang="en-US" altLang="en-US" sz="2400"/>
              <a:t>	50	13	0	8	6	5	9</a:t>
            </a:r>
          </a:p>
          <a:p>
            <a:pPr>
              <a:lnSpc>
                <a:spcPct val="80000"/>
              </a:lnSpc>
              <a:buFont typeface="Monotype Sorts" pitchFamily="2" charset="2"/>
              <a:buNone/>
            </a:pPr>
            <a:r>
              <a:rPr lang="en-US" altLang="en-US" sz="2400" b="1">
                <a:solidFill>
                  <a:schemeClr val="tx1"/>
                </a:solidFill>
                <a:effectLst>
                  <a:outerShdw blurRad="38100" dist="38100" dir="2700000" algn="tl">
                    <a:srgbClr val="C0C0C0"/>
                  </a:outerShdw>
                </a:effectLst>
              </a:rPr>
              <a:t>4</a:t>
            </a:r>
            <a:r>
              <a:rPr lang="en-US" altLang="en-US" sz="2400"/>
              <a:t>	9	11	8	0	9	10	3</a:t>
            </a:r>
          </a:p>
          <a:p>
            <a:pPr>
              <a:lnSpc>
                <a:spcPct val="80000"/>
              </a:lnSpc>
              <a:buFont typeface="Monotype Sorts" pitchFamily="2" charset="2"/>
              <a:buNone/>
            </a:pPr>
            <a:r>
              <a:rPr lang="en-US" altLang="en-US" sz="2400" b="1">
                <a:solidFill>
                  <a:schemeClr val="tx1"/>
                </a:solidFill>
                <a:effectLst>
                  <a:outerShdw blurRad="38100" dist="38100" dir="2700000" algn="tl">
                    <a:srgbClr val="C0C0C0"/>
                  </a:outerShdw>
                </a:effectLst>
              </a:rPr>
              <a:t>5</a:t>
            </a:r>
            <a:r>
              <a:rPr lang="en-US" altLang="en-US" sz="2400"/>
              <a:t>	50	8	4	10	0	2	27</a:t>
            </a:r>
          </a:p>
          <a:p>
            <a:pPr>
              <a:lnSpc>
                <a:spcPct val="80000"/>
              </a:lnSpc>
              <a:buFont typeface="Monotype Sorts" pitchFamily="2" charset="2"/>
              <a:buNone/>
            </a:pPr>
            <a:r>
              <a:rPr lang="en-US" altLang="en-US" sz="2400" b="1">
                <a:solidFill>
                  <a:schemeClr val="tx1"/>
                </a:solidFill>
                <a:effectLst>
                  <a:outerShdw blurRad="38100" dist="38100" dir="2700000" algn="tl">
                    <a:srgbClr val="C0C0C0"/>
                  </a:outerShdw>
                </a:effectLst>
              </a:rPr>
              <a:t>6</a:t>
            </a:r>
            <a:r>
              <a:rPr lang="en-US" altLang="en-US" sz="2400"/>
              <a:t>	30	5	7	9	3	0	27</a:t>
            </a:r>
          </a:p>
          <a:p>
            <a:pPr>
              <a:lnSpc>
                <a:spcPct val="80000"/>
              </a:lnSpc>
              <a:buFont typeface="Monotype Sorts" pitchFamily="2" charset="2"/>
              <a:buNone/>
            </a:pPr>
            <a:r>
              <a:rPr lang="en-US" altLang="en-US" sz="2400" b="1">
                <a:solidFill>
                  <a:schemeClr val="tx1"/>
                </a:solidFill>
                <a:effectLst>
                  <a:outerShdw blurRad="38100" dist="38100" dir="2700000" algn="tl">
                    <a:srgbClr val="C0C0C0"/>
                  </a:outerShdw>
                </a:effectLst>
              </a:rPr>
              <a:t>7</a:t>
            </a:r>
            <a:r>
              <a:rPr lang="en-US" altLang="en-US" sz="2400"/>
              <a:t>	8	5	9	7	25	27	0	</a:t>
            </a:r>
          </a:p>
        </p:txBody>
      </p:sp>
      <p:sp>
        <p:nvSpPr>
          <p:cNvPr id="543749" name="Rectangle 5"/>
          <p:cNvSpPr>
            <a:spLocks noChangeArrowheads="1"/>
          </p:cNvSpPr>
          <p:nvPr/>
        </p:nvSpPr>
        <p:spPr bwMode="auto">
          <a:xfrm>
            <a:off x="381000" y="4953000"/>
            <a:ext cx="99060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a:t>
            </a:r>
            <a:r>
              <a:rPr lang="en-US" altLang="en-US" b="1">
                <a:solidFill>
                  <a:srgbClr val="000000"/>
                </a:solidFill>
                <a:latin typeface="Arial" charset="0"/>
              </a:rPr>
              <a:t>d</a:t>
            </a:r>
            <a:r>
              <a:rPr lang="en-US" altLang="en-US" b="1" baseline="-25000">
                <a:solidFill>
                  <a:srgbClr val="000000"/>
                </a:solidFill>
                <a:latin typeface="Arial" charset="0"/>
              </a:rPr>
              <a:t>ij</a:t>
            </a:r>
            <a:r>
              <a:rPr lang="en-US" altLang="en-US">
                <a:solidFill>
                  <a:srgbClr val="000000"/>
                </a:solidFill>
                <a:latin typeface="Arial" charset="0"/>
              </a:rPr>
              <a:t>]</a:t>
            </a:r>
            <a:r>
              <a:rPr lang="en-US" altLang="en-US" b="1">
                <a:solidFill>
                  <a:srgbClr val="000000"/>
                </a:solidFill>
                <a:latin typeface="Arial" charset="0"/>
              </a:rPr>
              <a:t>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0"/>
          </p:nvPr>
        </p:nvSpPr>
        <p:spPr/>
        <p:txBody>
          <a:bodyPr/>
          <a:lstStyle/>
          <a:p>
            <a:fld id="{F2990657-3EF2-4EED-B770-499C1541AC70}" type="slidenum">
              <a:rPr lang="en-US" altLang="en-US"/>
              <a:pPr/>
              <a:t>12</a:t>
            </a:fld>
            <a:endParaRPr lang="en-US" altLang="en-US"/>
          </a:p>
        </p:txBody>
      </p:sp>
      <p:sp>
        <p:nvSpPr>
          <p:cNvPr id="377858" name="Rectangle 2"/>
          <p:cNvSpPr>
            <a:spLocks noGrp="1" noChangeArrowheads="1"/>
          </p:cNvSpPr>
          <p:nvPr>
            <p:ph type="title"/>
          </p:nvPr>
        </p:nvSpPr>
        <p:spPr>
          <a:xfrm>
            <a:off x="381000" y="193675"/>
            <a:ext cx="8229600" cy="688975"/>
          </a:xfrm>
          <a:noFill/>
          <a:ln/>
        </p:spPr>
        <p:txBody>
          <a:bodyPr anchor="ctr"/>
          <a:lstStyle/>
          <a:p>
            <a:r>
              <a:rPr lang="en-US" altLang="en-US" sz="3200">
                <a:solidFill>
                  <a:schemeClr val="tx1"/>
                </a:solidFill>
              </a:rPr>
              <a:t>Location Factor Rating: Example </a:t>
            </a:r>
          </a:p>
        </p:txBody>
      </p:sp>
      <p:grpSp>
        <p:nvGrpSpPr>
          <p:cNvPr id="377859" name="Group 3"/>
          <p:cNvGrpSpPr>
            <a:grpSpLocks/>
          </p:cNvGrpSpPr>
          <p:nvPr/>
        </p:nvGrpSpPr>
        <p:grpSpPr bwMode="auto">
          <a:xfrm>
            <a:off x="304800" y="1676400"/>
            <a:ext cx="8610600" cy="4495800"/>
            <a:chOff x="384" y="1056"/>
            <a:chExt cx="5232" cy="2736"/>
          </a:xfrm>
        </p:grpSpPr>
        <p:sp>
          <p:nvSpPr>
            <p:cNvPr id="377860" name="Rectangle 4"/>
            <p:cNvSpPr>
              <a:spLocks noChangeArrowheads="1"/>
            </p:cNvSpPr>
            <p:nvPr/>
          </p:nvSpPr>
          <p:spPr bwMode="auto">
            <a:xfrm>
              <a:off x="384" y="1056"/>
              <a:ext cx="5232" cy="273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77861" name="Group 5"/>
            <p:cNvGrpSpPr>
              <a:grpSpLocks/>
            </p:cNvGrpSpPr>
            <p:nvPr/>
          </p:nvGrpSpPr>
          <p:grpSpPr bwMode="auto">
            <a:xfrm>
              <a:off x="425" y="1060"/>
              <a:ext cx="4981" cy="1926"/>
              <a:chOff x="425" y="1060"/>
              <a:chExt cx="4981" cy="1926"/>
            </a:xfrm>
          </p:grpSpPr>
          <p:grpSp>
            <p:nvGrpSpPr>
              <p:cNvPr id="377862" name="Group 6"/>
              <p:cNvGrpSpPr>
                <a:grpSpLocks/>
              </p:cNvGrpSpPr>
              <p:nvPr/>
            </p:nvGrpSpPr>
            <p:grpSpPr bwMode="auto">
              <a:xfrm>
                <a:off x="425" y="1357"/>
                <a:ext cx="4981" cy="1629"/>
                <a:chOff x="425" y="1357"/>
                <a:chExt cx="4981" cy="1629"/>
              </a:xfrm>
            </p:grpSpPr>
            <p:grpSp>
              <p:nvGrpSpPr>
                <p:cNvPr id="377863" name="Group 7"/>
                <p:cNvGrpSpPr>
                  <a:grpSpLocks/>
                </p:cNvGrpSpPr>
                <p:nvPr/>
              </p:nvGrpSpPr>
              <p:grpSpPr bwMode="auto">
                <a:xfrm>
                  <a:off x="425" y="1357"/>
                  <a:ext cx="1928" cy="1629"/>
                  <a:chOff x="146" y="1383"/>
                  <a:chExt cx="1928" cy="1629"/>
                </a:xfrm>
              </p:grpSpPr>
              <p:sp>
                <p:nvSpPr>
                  <p:cNvPr id="377864" name="Rectangle 8"/>
                  <p:cNvSpPr>
                    <a:spLocks noChangeArrowheads="1"/>
                  </p:cNvSpPr>
                  <p:nvPr/>
                </p:nvSpPr>
                <p:spPr bwMode="auto">
                  <a:xfrm>
                    <a:off x="146" y="1660"/>
                    <a:ext cx="1928" cy="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chemeClr val="tx1"/>
                        </a:solidFill>
                        <a:effectLst>
                          <a:outerShdw blurRad="38100" dist="38100" dir="2700000" algn="tl">
                            <a:srgbClr val="C0C0C0"/>
                          </a:outerShdw>
                        </a:effectLst>
                        <a:latin typeface="Arial" charset="0"/>
                      </a:rPr>
                      <a:t>Labor pool and climate</a:t>
                    </a:r>
                  </a:p>
                  <a:p>
                    <a:r>
                      <a:rPr lang="en-US" altLang="en-US" sz="2000" b="1">
                        <a:solidFill>
                          <a:schemeClr val="tx1"/>
                        </a:solidFill>
                        <a:effectLst>
                          <a:outerShdw blurRad="38100" dist="38100" dir="2700000" algn="tl">
                            <a:srgbClr val="C0C0C0"/>
                          </a:outerShdw>
                        </a:effectLst>
                        <a:latin typeface="Arial" charset="0"/>
                      </a:rPr>
                      <a:t>Proximity to suppliers</a:t>
                    </a:r>
                  </a:p>
                  <a:p>
                    <a:r>
                      <a:rPr lang="en-US" altLang="en-US" sz="2000" b="1">
                        <a:solidFill>
                          <a:schemeClr val="tx1"/>
                        </a:solidFill>
                        <a:effectLst>
                          <a:outerShdw blurRad="38100" dist="38100" dir="2700000" algn="tl">
                            <a:srgbClr val="C0C0C0"/>
                          </a:outerShdw>
                        </a:effectLst>
                        <a:latin typeface="Arial" charset="0"/>
                      </a:rPr>
                      <a:t>Wage rates</a:t>
                    </a:r>
                  </a:p>
                  <a:p>
                    <a:r>
                      <a:rPr lang="en-US" altLang="en-US" sz="2000" b="1">
                        <a:solidFill>
                          <a:schemeClr val="tx1"/>
                        </a:solidFill>
                        <a:effectLst>
                          <a:outerShdw blurRad="38100" dist="38100" dir="2700000" algn="tl">
                            <a:srgbClr val="C0C0C0"/>
                          </a:outerShdw>
                        </a:effectLst>
                        <a:latin typeface="Arial" charset="0"/>
                      </a:rPr>
                      <a:t>Community environment</a:t>
                    </a:r>
                  </a:p>
                  <a:p>
                    <a:r>
                      <a:rPr lang="en-US" altLang="en-US" sz="2000" b="1">
                        <a:solidFill>
                          <a:schemeClr val="tx1"/>
                        </a:solidFill>
                        <a:effectLst>
                          <a:outerShdw blurRad="38100" dist="38100" dir="2700000" algn="tl">
                            <a:srgbClr val="C0C0C0"/>
                          </a:outerShdw>
                        </a:effectLst>
                        <a:latin typeface="Arial" charset="0"/>
                      </a:rPr>
                      <a:t>Proximity to customers</a:t>
                    </a:r>
                  </a:p>
                  <a:p>
                    <a:r>
                      <a:rPr lang="en-US" altLang="en-US" sz="2000" b="1">
                        <a:solidFill>
                          <a:schemeClr val="tx1"/>
                        </a:solidFill>
                        <a:effectLst>
                          <a:outerShdw blurRad="38100" dist="38100" dir="2700000" algn="tl">
                            <a:srgbClr val="C0C0C0"/>
                          </a:outerShdw>
                        </a:effectLst>
                        <a:latin typeface="Arial" charset="0"/>
                      </a:rPr>
                      <a:t>Shipping modes</a:t>
                    </a:r>
                  </a:p>
                  <a:p>
                    <a:r>
                      <a:rPr lang="en-US" altLang="en-US" sz="2000" b="1">
                        <a:solidFill>
                          <a:schemeClr val="tx1"/>
                        </a:solidFill>
                        <a:effectLst>
                          <a:outerShdw blurRad="38100" dist="38100" dir="2700000" algn="tl">
                            <a:srgbClr val="C0C0C0"/>
                          </a:outerShdw>
                        </a:effectLst>
                        <a:latin typeface="Arial" charset="0"/>
                      </a:rPr>
                      <a:t>Air service</a:t>
                    </a:r>
                  </a:p>
                </p:txBody>
              </p:sp>
              <p:sp>
                <p:nvSpPr>
                  <p:cNvPr id="377865" name="Rectangle 9"/>
                  <p:cNvSpPr>
                    <a:spLocks noChangeArrowheads="1"/>
                  </p:cNvSpPr>
                  <p:nvPr/>
                </p:nvSpPr>
                <p:spPr bwMode="auto">
                  <a:xfrm>
                    <a:off x="146" y="1383"/>
                    <a:ext cx="1603"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chemeClr val="tx1"/>
                        </a:solidFill>
                        <a:effectLst>
                          <a:outerShdw blurRad="38100" dist="38100" dir="2700000" algn="tl">
                            <a:srgbClr val="C0C0C0"/>
                          </a:outerShdw>
                        </a:effectLst>
                        <a:latin typeface="Arial" charset="0"/>
                      </a:rPr>
                      <a:t>LOCATION FACTOR</a:t>
                    </a:r>
                  </a:p>
                </p:txBody>
              </p:sp>
            </p:grpSp>
            <p:grpSp>
              <p:nvGrpSpPr>
                <p:cNvPr id="377866" name="Group 10"/>
                <p:cNvGrpSpPr>
                  <a:grpSpLocks/>
                </p:cNvGrpSpPr>
                <p:nvPr/>
              </p:nvGrpSpPr>
              <p:grpSpPr bwMode="auto">
                <a:xfrm>
                  <a:off x="2583" y="1357"/>
                  <a:ext cx="727" cy="1629"/>
                  <a:chOff x="2592" y="1383"/>
                  <a:chExt cx="727" cy="1629"/>
                </a:xfrm>
              </p:grpSpPr>
              <p:sp>
                <p:nvSpPr>
                  <p:cNvPr id="377867" name="Rectangle 11"/>
                  <p:cNvSpPr>
                    <a:spLocks noChangeArrowheads="1"/>
                  </p:cNvSpPr>
                  <p:nvPr/>
                </p:nvSpPr>
                <p:spPr bwMode="auto">
                  <a:xfrm>
                    <a:off x="2812" y="1660"/>
                    <a:ext cx="325" cy="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a:r>
                      <a:rPr lang="en-US" altLang="en-US" sz="2000" b="1">
                        <a:solidFill>
                          <a:schemeClr val="tx1"/>
                        </a:solidFill>
                        <a:effectLst>
                          <a:outerShdw blurRad="38100" dist="38100" dir="2700000" algn="tl">
                            <a:srgbClr val="C0C0C0"/>
                          </a:outerShdw>
                        </a:effectLst>
                        <a:latin typeface="Arial" charset="0"/>
                      </a:rPr>
                      <a:t>.30</a:t>
                    </a:r>
                  </a:p>
                  <a:p>
                    <a:pPr algn="r"/>
                    <a:r>
                      <a:rPr lang="en-US" altLang="en-US" sz="2000" b="1">
                        <a:solidFill>
                          <a:schemeClr val="tx1"/>
                        </a:solidFill>
                        <a:effectLst>
                          <a:outerShdw blurRad="38100" dist="38100" dir="2700000" algn="tl">
                            <a:srgbClr val="C0C0C0"/>
                          </a:outerShdw>
                        </a:effectLst>
                        <a:latin typeface="Arial" charset="0"/>
                      </a:rPr>
                      <a:t>.20</a:t>
                    </a:r>
                  </a:p>
                  <a:p>
                    <a:pPr algn="r"/>
                    <a:r>
                      <a:rPr lang="en-US" altLang="en-US" sz="2000" b="1">
                        <a:solidFill>
                          <a:schemeClr val="tx1"/>
                        </a:solidFill>
                        <a:effectLst>
                          <a:outerShdw blurRad="38100" dist="38100" dir="2700000" algn="tl">
                            <a:srgbClr val="C0C0C0"/>
                          </a:outerShdw>
                        </a:effectLst>
                        <a:latin typeface="Arial" charset="0"/>
                      </a:rPr>
                      <a:t>.15</a:t>
                    </a:r>
                  </a:p>
                  <a:p>
                    <a:pPr algn="r"/>
                    <a:r>
                      <a:rPr lang="en-US" altLang="en-US" sz="2000" b="1">
                        <a:solidFill>
                          <a:schemeClr val="tx1"/>
                        </a:solidFill>
                        <a:effectLst>
                          <a:outerShdw blurRad="38100" dist="38100" dir="2700000" algn="tl">
                            <a:srgbClr val="C0C0C0"/>
                          </a:outerShdw>
                        </a:effectLst>
                        <a:latin typeface="Arial" charset="0"/>
                      </a:rPr>
                      <a:t>.15</a:t>
                    </a:r>
                  </a:p>
                  <a:p>
                    <a:pPr algn="r"/>
                    <a:r>
                      <a:rPr lang="en-US" altLang="en-US" sz="2000" b="1">
                        <a:solidFill>
                          <a:schemeClr val="tx1"/>
                        </a:solidFill>
                        <a:effectLst>
                          <a:outerShdw blurRad="38100" dist="38100" dir="2700000" algn="tl">
                            <a:srgbClr val="C0C0C0"/>
                          </a:outerShdw>
                        </a:effectLst>
                        <a:latin typeface="Arial" charset="0"/>
                      </a:rPr>
                      <a:t>.10</a:t>
                    </a:r>
                  </a:p>
                  <a:p>
                    <a:pPr algn="r"/>
                    <a:r>
                      <a:rPr lang="en-US" altLang="en-US" sz="2000" b="1">
                        <a:solidFill>
                          <a:schemeClr val="tx1"/>
                        </a:solidFill>
                        <a:effectLst>
                          <a:outerShdw blurRad="38100" dist="38100" dir="2700000" algn="tl">
                            <a:srgbClr val="C0C0C0"/>
                          </a:outerShdw>
                        </a:effectLst>
                        <a:latin typeface="Arial" charset="0"/>
                      </a:rPr>
                      <a:t>.05</a:t>
                    </a:r>
                  </a:p>
                  <a:p>
                    <a:pPr algn="r"/>
                    <a:r>
                      <a:rPr lang="en-US" altLang="en-US" sz="2000" b="1">
                        <a:solidFill>
                          <a:schemeClr val="tx1"/>
                        </a:solidFill>
                        <a:effectLst>
                          <a:outerShdw blurRad="38100" dist="38100" dir="2700000" algn="tl">
                            <a:srgbClr val="C0C0C0"/>
                          </a:outerShdw>
                        </a:effectLst>
                        <a:latin typeface="Arial" charset="0"/>
                      </a:rPr>
                      <a:t>.05</a:t>
                    </a:r>
                  </a:p>
                </p:txBody>
              </p:sp>
              <p:sp>
                <p:nvSpPr>
                  <p:cNvPr id="377868" name="Rectangle 12"/>
                  <p:cNvSpPr>
                    <a:spLocks noChangeArrowheads="1"/>
                  </p:cNvSpPr>
                  <p:nvPr/>
                </p:nvSpPr>
                <p:spPr bwMode="auto">
                  <a:xfrm>
                    <a:off x="2592" y="1383"/>
                    <a:ext cx="727"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chemeClr val="tx1"/>
                        </a:solidFill>
                        <a:effectLst>
                          <a:outerShdw blurRad="38100" dist="38100" dir="2700000" algn="tl">
                            <a:srgbClr val="C0C0C0"/>
                          </a:outerShdw>
                        </a:effectLst>
                        <a:latin typeface="Arial" charset="0"/>
                      </a:rPr>
                      <a:t>WEIGHT</a:t>
                    </a:r>
                  </a:p>
                </p:txBody>
              </p:sp>
            </p:grpSp>
            <p:grpSp>
              <p:nvGrpSpPr>
                <p:cNvPr id="377869" name="Group 13"/>
                <p:cNvGrpSpPr>
                  <a:grpSpLocks/>
                </p:cNvGrpSpPr>
                <p:nvPr/>
              </p:nvGrpSpPr>
              <p:grpSpPr bwMode="auto">
                <a:xfrm>
                  <a:off x="3493" y="1357"/>
                  <a:ext cx="521" cy="1629"/>
                  <a:chOff x="3431" y="1383"/>
                  <a:chExt cx="521" cy="1629"/>
                </a:xfrm>
              </p:grpSpPr>
              <p:sp>
                <p:nvSpPr>
                  <p:cNvPr id="377870" name="Rectangle 14"/>
                  <p:cNvSpPr>
                    <a:spLocks noChangeArrowheads="1"/>
                  </p:cNvSpPr>
                  <p:nvPr/>
                </p:nvSpPr>
                <p:spPr bwMode="auto">
                  <a:xfrm>
                    <a:off x="3525" y="1660"/>
                    <a:ext cx="367" cy="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a:r>
                      <a:rPr lang="en-US" altLang="en-US" sz="2000" b="1">
                        <a:solidFill>
                          <a:schemeClr val="tx1"/>
                        </a:solidFill>
                        <a:effectLst>
                          <a:outerShdw blurRad="38100" dist="38100" dir="2700000" algn="tl">
                            <a:srgbClr val="C0C0C0"/>
                          </a:outerShdw>
                        </a:effectLst>
                        <a:latin typeface="Arial" charset="0"/>
                      </a:rPr>
                      <a:t>80</a:t>
                    </a:r>
                  </a:p>
                  <a:p>
                    <a:pPr algn="r"/>
                    <a:r>
                      <a:rPr lang="en-US" altLang="en-US" sz="2000" b="1">
                        <a:solidFill>
                          <a:schemeClr val="tx1"/>
                        </a:solidFill>
                        <a:effectLst>
                          <a:outerShdw blurRad="38100" dist="38100" dir="2700000" algn="tl">
                            <a:srgbClr val="C0C0C0"/>
                          </a:outerShdw>
                        </a:effectLst>
                        <a:latin typeface="Arial" charset="0"/>
                      </a:rPr>
                      <a:t>100</a:t>
                    </a:r>
                  </a:p>
                  <a:p>
                    <a:pPr algn="r"/>
                    <a:r>
                      <a:rPr lang="en-US" altLang="en-US" sz="2000" b="1">
                        <a:solidFill>
                          <a:schemeClr val="tx1"/>
                        </a:solidFill>
                        <a:effectLst>
                          <a:outerShdw blurRad="38100" dist="38100" dir="2700000" algn="tl">
                            <a:srgbClr val="C0C0C0"/>
                          </a:outerShdw>
                        </a:effectLst>
                        <a:latin typeface="Arial" charset="0"/>
                      </a:rPr>
                      <a:t>60</a:t>
                    </a:r>
                  </a:p>
                  <a:p>
                    <a:pPr algn="r"/>
                    <a:r>
                      <a:rPr lang="en-US" altLang="en-US" sz="2000" b="1">
                        <a:solidFill>
                          <a:schemeClr val="tx1"/>
                        </a:solidFill>
                        <a:effectLst>
                          <a:outerShdw blurRad="38100" dist="38100" dir="2700000" algn="tl">
                            <a:srgbClr val="C0C0C0"/>
                          </a:outerShdw>
                        </a:effectLst>
                        <a:latin typeface="Arial" charset="0"/>
                      </a:rPr>
                      <a:t>75</a:t>
                    </a:r>
                  </a:p>
                  <a:p>
                    <a:pPr algn="r"/>
                    <a:r>
                      <a:rPr lang="en-US" altLang="en-US" sz="2000" b="1">
                        <a:solidFill>
                          <a:schemeClr val="tx1"/>
                        </a:solidFill>
                        <a:effectLst>
                          <a:outerShdw blurRad="38100" dist="38100" dir="2700000" algn="tl">
                            <a:srgbClr val="C0C0C0"/>
                          </a:outerShdw>
                        </a:effectLst>
                        <a:latin typeface="Arial" charset="0"/>
                      </a:rPr>
                      <a:t>65</a:t>
                    </a:r>
                  </a:p>
                  <a:p>
                    <a:pPr algn="r"/>
                    <a:r>
                      <a:rPr lang="en-US" altLang="en-US" sz="2000" b="1">
                        <a:solidFill>
                          <a:schemeClr val="tx1"/>
                        </a:solidFill>
                        <a:effectLst>
                          <a:outerShdw blurRad="38100" dist="38100" dir="2700000" algn="tl">
                            <a:srgbClr val="C0C0C0"/>
                          </a:outerShdw>
                        </a:effectLst>
                        <a:latin typeface="Arial" charset="0"/>
                      </a:rPr>
                      <a:t>85</a:t>
                    </a:r>
                  </a:p>
                  <a:p>
                    <a:pPr algn="r"/>
                    <a:r>
                      <a:rPr lang="en-US" altLang="en-US" sz="2000" b="1">
                        <a:solidFill>
                          <a:schemeClr val="tx1"/>
                        </a:solidFill>
                        <a:effectLst>
                          <a:outerShdw blurRad="38100" dist="38100" dir="2700000" algn="tl">
                            <a:srgbClr val="C0C0C0"/>
                          </a:outerShdw>
                        </a:effectLst>
                        <a:latin typeface="Arial" charset="0"/>
                      </a:rPr>
                      <a:t>50</a:t>
                    </a:r>
                  </a:p>
                </p:txBody>
              </p:sp>
              <p:sp>
                <p:nvSpPr>
                  <p:cNvPr id="377871" name="Rectangle 15"/>
                  <p:cNvSpPr>
                    <a:spLocks noChangeArrowheads="1"/>
                  </p:cNvSpPr>
                  <p:nvPr/>
                </p:nvSpPr>
                <p:spPr bwMode="auto">
                  <a:xfrm>
                    <a:off x="3431" y="1383"/>
                    <a:ext cx="521"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i="1">
                        <a:solidFill>
                          <a:schemeClr val="tx1"/>
                        </a:solidFill>
                        <a:effectLst>
                          <a:outerShdw blurRad="38100" dist="38100" dir="2700000" algn="tl">
                            <a:srgbClr val="C0C0C0"/>
                          </a:outerShdw>
                        </a:effectLst>
                        <a:latin typeface="Arial" charset="0"/>
                      </a:rPr>
                      <a:t>Site 1</a:t>
                    </a:r>
                  </a:p>
                </p:txBody>
              </p:sp>
            </p:grpSp>
            <p:grpSp>
              <p:nvGrpSpPr>
                <p:cNvPr id="377872" name="Group 16"/>
                <p:cNvGrpSpPr>
                  <a:grpSpLocks/>
                </p:cNvGrpSpPr>
                <p:nvPr/>
              </p:nvGrpSpPr>
              <p:grpSpPr bwMode="auto">
                <a:xfrm>
                  <a:off x="4189" y="1357"/>
                  <a:ext cx="521" cy="1629"/>
                  <a:chOff x="4265" y="1383"/>
                  <a:chExt cx="521" cy="1629"/>
                </a:xfrm>
              </p:grpSpPr>
              <p:sp>
                <p:nvSpPr>
                  <p:cNvPr id="377873" name="Rectangle 17"/>
                  <p:cNvSpPr>
                    <a:spLocks noChangeArrowheads="1"/>
                  </p:cNvSpPr>
                  <p:nvPr/>
                </p:nvSpPr>
                <p:spPr bwMode="auto">
                  <a:xfrm>
                    <a:off x="4399" y="1660"/>
                    <a:ext cx="282" cy="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a:r>
                      <a:rPr lang="en-US" altLang="en-US" sz="2000" b="1">
                        <a:solidFill>
                          <a:schemeClr val="tx1"/>
                        </a:solidFill>
                        <a:effectLst>
                          <a:outerShdw blurRad="38100" dist="38100" dir="2700000" algn="tl">
                            <a:srgbClr val="C0C0C0"/>
                          </a:outerShdw>
                        </a:effectLst>
                        <a:latin typeface="Arial" charset="0"/>
                      </a:rPr>
                      <a:t>65</a:t>
                    </a:r>
                  </a:p>
                  <a:p>
                    <a:pPr algn="r"/>
                    <a:r>
                      <a:rPr lang="en-US" altLang="en-US" sz="2000" b="1">
                        <a:solidFill>
                          <a:schemeClr val="tx1"/>
                        </a:solidFill>
                        <a:effectLst>
                          <a:outerShdw blurRad="38100" dist="38100" dir="2700000" algn="tl">
                            <a:srgbClr val="C0C0C0"/>
                          </a:outerShdw>
                        </a:effectLst>
                        <a:latin typeface="Arial" charset="0"/>
                      </a:rPr>
                      <a:t>91</a:t>
                    </a:r>
                  </a:p>
                  <a:p>
                    <a:pPr algn="r"/>
                    <a:r>
                      <a:rPr lang="en-US" altLang="en-US" sz="2000" b="1">
                        <a:solidFill>
                          <a:schemeClr val="tx1"/>
                        </a:solidFill>
                        <a:effectLst>
                          <a:outerShdw blurRad="38100" dist="38100" dir="2700000" algn="tl">
                            <a:srgbClr val="C0C0C0"/>
                          </a:outerShdw>
                        </a:effectLst>
                        <a:latin typeface="Arial" charset="0"/>
                      </a:rPr>
                      <a:t>95</a:t>
                    </a:r>
                  </a:p>
                  <a:p>
                    <a:pPr algn="r"/>
                    <a:r>
                      <a:rPr lang="en-US" altLang="en-US" sz="2000" b="1">
                        <a:solidFill>
                          <a:schemeClr val="tx1"/>
                        </a:solidFill>
                        <a:effectLst>
                          <a:outerShdw blurRad="38100" dist="38100" dir="2700000" algn="tl">
                            <a:srgbClr val="C0C0C0"/>
                          </a:outerShdw>
                        </a:effectLst>
                        <a:latin typeface="Arial" charset="0"/>
                      </a:rPr>
                      <a:t>80</a:t>
                    </a:r>
                  </a:p>
                  <a:p>
                    <a:pPr algn="r"/>
                    <a:r>
                      <a:rPr lang="en-US" altLang="en-US" sz="2000" b="1">
                        <a:solidFill>
                          <a:schemeClr val="tx1"/>
                        </a:solidFill>
                        <a:effectLst>
                          <a:outerShdw blurRad="38100" dist="38100" dir="2700000" algn="tl">
                            <a:srgbClr val="C0C0C0"/>
                          </a:outerShdw>
                        </a:effectLst>
                        <a:latin typeface="Arial" charset="0"/>
                      </a:rPr>
                      <a:t>90</a:t>
                    </a:r>
                  </a:p>
                  <a:p>
                    <a:pPr algn="r"/>
                    <a:r>
                      <a:rPr lang="en-US" altLang="en-US" sz="2000" b="1">
                        <a:solidFill>
                          <a:schemeClr val="tx1"/>
                        </a:solidFill>
                        <a:effectLst>
                          <a:outerShdw blurRad="38100" dist="38100" dir="2700000" algn="tl">
                            <a:srgbClr val="C0C0C0"/>
                          </a:outerShdw>
                        </a:effectLst>
                        <a:latin typeface="Arial" charset="0"/>
                      </a:rPr>
                      <a:t>92</a:t>
                    </a:r>
                  </a:p>
                  <a:p>
                    <a:pPr algn="r"/>
                    <a:r>
                      <a:rPr lang="en-US" altLang="en-US" sz="2000" b="1">
                        <a:solidFill>
                          <a:schemeClr val="tx1"/>
                        </a:solidFill>
                        <a:effectLst>
                          <a:outerShdw blurRad="38100" dist="38100" dir="2700000" algn="tl">
                            <a:srgbClr val="C0C0C0"/>
                          </a:outerShdw>
                        </a:effectLst>
                        <a:latin typeface="Arial" charset="0"/>
                      </a:rPr>
                      <a:t>65</a:t>
                    </a:r>
                  </a:p>
                </p:txBody>
              </p:sp>
              <p:sp>
                <p:nvSpPr>
                  <p:cNvPr id="377874" name="Rectangle 18"/>
                  <p:cNvSpPr>
                    <a:spLocks noChangeArrowheads="1"/>
                  </p:cNvSpPr>
                  <p:nvPr/>
                </p:nvSpPr>
                <p:spPr bwMode="auto">
                  <a:xfrm>
                    <a:off x="4265" y="1383"/>
                    <a:ext cx="521"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i="1">
                        <a:solidFill>
                          <a:schemeClr val="tx1"/>
                        </a:solidFill>
                        <a:effectLst>
                          <a:outerShdw blurRad="38100" dist="38100" dir="2700000" algn="tl">
                            <a:srgbClr val="C0C0C0"/>
                          </a:outerShdw>
                        </a:effectLst>
                        <a:latin typeface="Arial" charset="0"/>
                      </a:rPr>
                      <a:t>Site 2</a:t>
                    </a:r>
                  </a:p>
                </p:txBody>
              </p:sp>
            </p:grpSp>
            <p:grpSp>
              <p:nvGrpSpPr>
                <p:cNvPr id="377875" name="Group 19"/>
                <p:cNvGrpSpPr>
                  <a:grpSpLocks/>
                </p:cNvGrpSpPr>
                <p:nvPr/>
              </p:nvGrpSpPr>
              <p:grpSpPr bwMode="auto">
                <a:xfrm>
                  <a:off x="4885" y="1357"/>
                  <a:ext cx="521" cy="1629"/>
                  <a:chOff x="5029" y="1383"/>
                  <a:chExt cx="521" cy="1629"/>
                </a:xfrm>
              </p:grpSpPr>
              <p:sp>
                <p:nvSpPr>
                  <p:cNvPr id="377876" name="Rectangle 20"/>
                  <p:cNvSpPr>
                    <a:spLocks noChangeArrowheads="1"/>
                  </p:cNvSpPr>
                  <p:nvPr/>
                </p:nvSpPr>
                <p:spPr bwMode="auto">
                  <a:xfrm>
                    <a:off x="5163" y="1660"/>
                    <a:ext cx="282" cy="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a:r>
                      <a:rPr lang="en-US" altLang="en-US" sz="2000" b="1">
                        <a:solidFill>
                          <a:schemeClr val="tx1"/>
                        </a:solidFill>
                        <a:effectLst>
                          <a:outerShdw blurRad="38100" dist="38100" dir="2700000" algn="tl">
                            <a:srgbClr val="C0C0C0"/>
                          </a:outerShdw>
                        </a:effectLst>
                        <a:latin typeface="Arial" charset="0"/>
                      </a:rPr>
                      <a:t>90</a:t>
                    </a:r>
                  </a:p>
                  <a:p>
                    <a:pPr algn="r"/>
                    <a:r>
                      <a:rPr lang="en-US" altLang="en-US" sz="2000" b="1">
                        <a:solidFill>
                          <a:schemeClr val="tx1"/>
                        </a:solidFill>
                        <a:effectLst>
                          <a:outerShdw blurRad="38100" dist="38100" dir="2700000" algn="tl">
                            <a:srgbClr val="C0C0C0"/>
                          </a:outerShdw>
                        </a:effectLst>
                        <a:latin typeface="Arial" charset="0"/>
                      </a:rPr>
                      <a:t>75</a:t>
                    </a:r>
                  </a:p>
                  <a:p>
                    <a:pPr algn="r"/>
                    <a:r>
                      <a:rPr lang="en-US" altLang="en-US" sz="2000" b="1">
                        <a:solidFill>
                          <a:schemeClr val="tx1"/>
                        </a:solidFill>
                        <a:effectLst>
                          <a:outerShdw blurRad="38100" dist="38100" dir="2700000" algn="tl">
                            <a:srgbClr val="C0C0C0"/>
                          </a:outerShdw>
                        </a:effectLst>
                        <a:latin typeface="Arial" charset="0"/>
                      </a:rPr>
                      <a:t>72</a:t>
                    </a:r>
                  </a:p>
                  <a:p>
                    <a:pPr algn="r"/>
                    <a:r>
                      <a:rPr lang="en-US" altLang="en-US" sz="2000" b="1">
                        <a:solidFill>
                          <a:schemeClr val="tx1"/>
                        </a:solidFill>
                        <a:effectLst>
                          <a:outerShdw blurRad="38100" dist="38100" dir="2700000" algn="tl">
                            <a:srgbClr val="C0C0C0"/>
                          </a:outerShdw>
                        </a:effectLst>
                        <a:latin typeface="Arial" charset="0"/>
                      </a:rPr>
                      <a:t>80</a:t>
                    </a:r>
                  </a:p>
                  <a:p>
                    <a:pPr algn="r"/>
                    <a:r>
                      <a:rPr lang="en-US" altLang="en-US" sz="2000" b="1">
                        <a:solidFill>
                          <a:schemeClr val="tx1"/>
                        </a:solidFill>
                        <a:effectLst>
                          <a:outerShdw blurRad="38100" dist="38100" dir="2700000" algn="tl">
                            <a:srgbClr val="C0C0C0"/>
                          </a:outerShdw>
                        </a:effectLst>
                        <a:latin typeface="Arial" charset="0"/>
                      </a:rPr>
                      <a:t>95</a:t>
                    </a:r>
                  </a:p>
                  <a:p>
                    <a:pPr algn="r"/>
                    <a:r>
                      <a:rPr lang="en-US" altLang="en-US" sz="2000" b="1">
                        <a:solidFill>
                          <a:schemeClr val="tx1"/>
                        </a:solidFill>
                        <a:effectLst>
                          <a:outerShdw blurRad="38100" dist="38100" dir="2700000" algn="tl">
                            <a:srgbClr val="C0C0C0"/>
                          </a:outerShdw>
                        </a:effectLst>
                        <a:latin typeface="Arial" charset="0"/>
                      </a:rPr>
                      <a:t>65</a:t>
                    </a:r>
                  </a:p>
                  <a:p>
                    <a:pPr algn="r"/>
                    <a:r>
                      <a:rPr lang="en-US" altLang="en-US" sz="2000" b="1">
                        <a:solidFill>
                          <a:schemeClr val="tx1"/>
                        </a:solidFill>
                        <a:effectLst>
                          <a:outerShdw blurRad="38100" dist="38100" dir="2700000" algn="tl">
                            <a:srgbClr val="C0C0C0"/>
                          </a:outerShdw>
                        </a:effectLst>
                        <a:latin typeface="Arial" charset="0"/>
                      </a:rPr>
                      <a:t>90</a:t>
                    </a:r>
                  </a:p>
                </p:txBody>
              </p:sp>
              <p:sp>
                <p:nvSpPr>
                  <p:cNvPr id="377877" name="Rectangle 21"/>
                  <p:cNvSpPr>
                    <a:spLocks noChangeArrowheads="1"/>
                  </p:cNvSpPr>
                  <p:nvPr/>
                </p:nvSpPr>
                <p:spPr bwMode="auto">
                  <a:xfrm>
                    <a:off x="5029" y="1383"/>
                    <a:ext cx="521"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i="1">
                        <a:solidFill>
                          <a:schemeClr val="tx1"/>
                        </a:solidFill>
                        <a:effectLst>
                          <a:outerShdw blurRad="38100" dist="38100" dir="2700000" algn="tl">
                            <a:srgbClr val="C0C0C0"/>
                          </a:outerShdw>
                        </a:effectLst>
                        <a:latin typeface="Arial" charset="0"/>
                      </a:rPr>
                      <a:t>Site 3</a:t>
                    </a:r>
                  </a:p>
                </p:txBody>
              </p:sp>
            </p:grpSp>
          </p:grpSp>
          <p:sp>
            <p:nvSpPr>
              <p:cNvPr id="377878" name="Rectangle 22"/>
              <p:cNvSpPr>
                <a:spLocks noChangeArrowheads="1"/>
              </p:cNvSpPr>
              <p:nvPr/>
            </p:nvSpPr>
            <p:spPr bwMode="auto">
              <a:xfrm>
                <a:off x="3287" y="1060"/>
                <a:ext cx="155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b="1">
                    <a:solidFill>
                      <a:schemeClr val="tx1"/>
                    </a:solidFill>
                    <a:effectLst>
                      <a:outerShdw blurRad="38100" dist="38100" dir="2700000" algn="tl">
                        <a:srgbClr val="C0C0C0"/>
                      </a:outerShdw>
                    </a:effectLst>
                    <a:latin typeface="Arial" charset="0"/>
                  </a:rPr>
                  <a:t>SCORES (0 TO 100)</a:t>
                </a:r>
              </a:p>
            </p:txBody>
          </p:sp>
          <p:sp>
            <p:nvSpPr>
              <p:cNvPr id="377879" name="Line 23"/>
              <p:cNvSpPr>
                <a:spLocks noChangeShapeType="1"/>
              </p:cNvSpPr>
              <p:nvPr/>
            </p:nvSpPr>
            <p:spPr bwMode="auto">
              <a:xfrm>
                <a:off x="2595" y="1343"/>
                <a:ext cx="2800"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7880" name="Line 24"/>
              <p:cNvSpPr>
                <a:spLocks noChangeShapeType="1"/>
              </p:cNvSpPr>
              <p:nvPr/>
            </p:nvSpPr>
            <p:spPr bwMode="auto">
              <a:xfrm>
                <a:off x="427" y="1618"/>
                <a:ext cx="4968"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377881" name="Rectangle 25"/>
            <p:cNvSpPr>
              <a:spLocks noChangeArrowheads="1"/>
            </p:cNvSpPr>
            <p:nvPr/>
          </p:nvSpPr>
          <p:spPr bwMode="auto">
            <a:xfrm>
              <a:off x="997" y="3168"/>
              <a:ext cx="3701" cy="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en-US" sz="2000" b="1">
                  <a:solidFill>
                    <a:schemeClr val="bg2"/>
                  </a:solidFill>
                  <a:effectLst>
                    <a:outerShdw blurRad="38100" dist="38100" dir="2700000" algn="tl">
                      <a:srgbClr val="C0C0C0"/>
                    </a:outerShdw>
                  </a:effectLst>
                  <a:latin typeface="Arial" charset="0"/>
                </a:rPr>
                <a:t>Weighted Score for “Labor pool and climate” for </a:t>
              </a:r>
            </a:p>
            <a:p>
              <a:pPr algn="ctr"/>
              <a:r>
                <a:rPr lang="en-US" altLang="en-US" sz="2000" b="1">
                  <a:solidFill>
                    <a:schemeClr val="bg2"/>
                  </a:solidFill>
                  <a:effectLst>
                    <a:outerShdw blurRad="38100" dist="38100" dir="2700000" algn="tl">
                      <a:srgbClr val="C0C0C0"/>
                    </a:outerShdw>
                  </a:effectLst>
                  <a:latin typeface="Arial" charset="0"/>
                </a:rPr>
                <a:t>Site 1 = (0.30)(80) = 24</a:t>
              </a:r>
            </a:p>
          </p:txBody>
        </p:sp>
      </p:gr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fld id="{728901C9-05AD-4E57-BECE-2DA2228FA3B9}" type="slidenum">
              <a:rPr lang="en-US" altLang="en-US"/>
              <a:pPr/>
              <a:t>120</a:t>
            </a:fld>
            <a:endParaRPr lang="en-US" altLang="en-US"/>
          </a:p>
        </p:txBody>
      </p:sp>
      <p:sp>
        <p:nvSpPr>
          <p:cNvPr id="544770" name="Rectangle 2"/>
          <p:cNvSpPr>
            <a:spLocks noGrp="1" noChangeArrowheads="1"/>
          </p:cNvSpPr>
          <p:nvPr>
            <p:ph type="body" idx="1"/>
          </p:nvPr>
        </p:nvSpPr>
        <p:spPr>
          <a:xfrm>
            <a:off x="381000" y="1295400"/>
            <a:ext cx="8305800" cy="2951163"/>
          </a:xfrm>
          <a:noFill/>
          <a:ln/>
        </p:spPr>
        <p:txBody>
          <a:bodyPr/>
          <a:lstStyle/>
          <a:p>
            <a:pPr marL="0" indent="0">
              <a:lnSpc>
                <a:spcPct val="90000"/>
              </a:lnSpc>
            </a:pPr>
            <a:r>
              <a:rPr lang="en-US" altLang="en-US" sz="2400"/>
              <a:t> The response units can be located in the center of population zones 1 through 7 at a cost (in hundreds of thousands of dollars) of 100, 80, 120 110, 90, 90, and 110 respectively.  </a:t>
            </a:r>
          </a:p>
          <a:p>
            <a:pPr marL="0" indent="0">
              <a:lnSpc>
                <a:spcPct val="90000"/>
              </a:lnSpc>
            </a:pPr>
            <a:r>
              <a:rPr lang="en-US" altLang="en-US" sz="2400"/>
              <a:t> Assuming the average travel speed during an emergency to be 60 miles per hour, formulate an appropriate set covering model to determine where the units are to be located and how the population zones are to be covered and solve the model using the greedy heuristic.</a:t>
            </a:r>
          </a:p>
        </p:txBody>
      </p:sp>
      <p:sp>
        <p:nvSpPr>
          <p:cNvPr id="544771" name="Rectangle 3"/>
          <p:cNvSpPr>
            <a:spLocks noGrp="1" noChangeArrowheads="1"/>
          </p:cNvSpPr>
          <p:nvPr>
            <p:ph type="title"/>
          </p:nvPr>
        </p:nvSpPr>
        <p:spPr>
          <a:xfrm>
            <a:off x="381000" y="228600"/>
            <a:ext cx="8229600" cy="762000"/>
          </a:xfrm>
          <a:noFill/>
          <a:ln/>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r>
              <a:rPr lang="en-US" altLang="en-US" sz="3200"/>
              <a:t>Greedy Heuristic for Set Covering Example</a:t>
            </a:r>
          </a:p>
        </p:txBody>
      </p:sp>
      <p:sp>
        <p:nvSpPr>
          <p:cNvPr id="544772" name="Rectangle 4"/>
          <p:cNvSpPr>
            <a:spLocks noChangeArrowheads="1"/>
          </p:cNvSpPr>
          <p:nvPr/>
        </p:nvSpPr>
        <p:spPr bwMode="auto">
          <a:xfrm>
            <a:off x="304800" y="6121400"/>
            <a:ext cx="83058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400">
                <a:solidFill>
                  <a:srgbClr val="000000"/>
                </a:solidFill>
                <a:latin typeface="Gill Sans" pitchFamily="34" charset="0"/>
              </a:defRPr>
            </a:lvl1pPr>
            <a:lvl2pPr marL="742950" indent="-285750">
              <a:spcBef>
                <a:spcPct val="20000"/>
              </a:spcBef>
              <a:buClr>
                <a:srgbClr val="000000"/>
              </a:buClr>
              <a:buSzPct val="100000"/>
              <a:buChar char="–"/>
              <a:defRPr sz="2000">
                <a:solidFill>
                  <a:srgbClr val="000000"/>
                </a:solidFill>
                <a:latin typeface="Gill Sans" pitchFamily="34" charset="0"/>
              </a:defRPr>
            </a:lvl2pPr>
            <a:lvl3pPr marL="1143000" indent="-228600">
              <a:spcBef>
                <a:spcPct val="20000"/>
              </a:spcBef>
              <a:buClr>
                <a:srgbClr val="000000"/>
              </a:buClr>
              <a:buSzPct val="100000"/>
              <a:buChar char="»"/>
              <a:defRPr sz="2000">
                <a:solidFill>
                  <a:srgbClr val="000000"/>
                </a:solidFill>
                <a:latin typeface="Times New Roman" pitchFamily="18" charset="0"/>
              </a:defRPr>
            </a:lvl3pPr>
            <a:lvl4pPr marL="1600200" indent="-228600">
              <a:spcBef>
                <a:spcPct val="20000"/>
              </a:spcBef>
              <a:buClr>
                <a:schemeClr val="accent2"/>
              </a:buClr>
              <a:buSzPct val="65000"/>
              <a:buFont typeface="Monotype Sorts" pitchFamily="2" charset="2"/>
              <a:buChar char="u"/>
              <a:defRPr>
                <a:solidFill>
                  <a:srgbClr val="000000"/>
                </a:solidFill>
                <a:latin typeface="Times New Roman" pitchFamily="18" charset="0"/>
              </a:defRPr>
            </a:lvl4pPr>
            <a:lvl5pPr marL="2057400" indent="-228600">
              <a:spcBef>
                <a:spcPct val="20000"/>
              </a:spcBef>
              <a:buClr>
                <a:srgbClr val="000000"/>
              </a:buClr>
              <a:buSzPct val="100000"/>
              <a:buChar char="–"/>
              <a:defRPr>
                <a:solidFill>
                  <a:srgbClr val="000000"/>
                </a:solidFill>
                <a:latin typeface="Times New Roman" pitchFamily="18" charset="0"/>
              </a:defRPr>
            </a:lvl5pPr>
            <a:lvl6pPr marL="2514600" indent="-228600" eaLnBrk="0" fontAlgn="base" hangingPunct="0">
              <a:spcBef>
                <a:spcPct val="20000"/>
              </a:spcBef>
              <a:spcAft>
                <a:spcPct val="0"/>
              </a:spcAft>
              <a:buClr>
                <a:srgbClr val="000000"/>
              </a:buClr>
              <a:buSzPct val="100000"/>
              <a:buChar char="–"/>
              <a:defRPr>
                <a:solidFill>
                  <a:srgbClr val="000000"/>
                </a:solidFill>
                <a:latin typeface="Times New Roman" pitchFamily="18" charset="0"/>
              </a:defRPr>
            </a:lvl6pPr>
            <a:lvl7pPr marL="2971800" indent="-228600" eaLnBrk="0" fontAlgn="base" hangingPunct="0">
              <a:spcBef>
                <a:spcPct val="20000"/>
              </a:spcBef>
              <a:spcAft>
                <a:spcPct val="0"/>
              </a:spcAft>
              <a:buClr>
                <a:srgbClr val="000000"/>
              </a:buClr>
              <a:buSzPct val="100000"/>
              <a:buChar char="–"/>
              <a:defRPr>
                <a:solidFill>
                  <a:srgbClr val="000000"/>
                </a:solidFill>
                <a:latin typeface="Times New Roman" pitchFamily="18" charset="0"/>
              </a:defRPr>
            </a:lvl7pPr>
            <a:lvl8pPr marL="3429000" indent="-228600" eaLnBrk="0" fontAlgn="base" hangingPunct="0">
              <a:spcBef>
                <a:spcPct val="20000"/>
              </a:spcBef>
              <a:spcAft>
                <a:spcPct val="0"/>
              </a:spcAft>
              <a:buClr>
                <a:srgbClr val="000000"/>
              </a:buClr>
              <a:buSzPct val="100000"/>
              <a:buChar char="–"/>
              <a:defRPr>
                <a:solidFill>
                  <a:srgbClr val="000000"/>
                </a:solidFill>
                <a:latin typeface="Times New Roman" pitchFamily="18" charset="0"/>
              </a:defRPr>
            </a:lvl8pPr>
            <a:lvl9pPr marL="3886200" indent="-228600" eaLnBrk="0" fontAlgn="base" hangingPunct="0">
              <a:spcBef>
                <a:spcPct val="20000"/>
              </a:spcBef>
              <a:spcAft>
                <a:spcPct val="0"/>
              </a:spcAft>
              <a:buClr>
                <a:srgbClr val="000000"/>
              </a:buClr>
              <a:buSzPct val="100000"/>
              <a:buChar char="–"/>
              <a:defRPr>
                <a:solidFill>
                  <a:srgbClr val="000000"/>
                </a:solidFill>
                <a:latin typeface="Times New Roman" pitchFamily="18" charset="0"/>
              </a:defRPr>
            </a:lvl9pPr>
          </a:lstStyle>
          <a:p>
            <a:pPr>
              <a:lnSpc>
                <a:spcPct val="80000"/>
              </a:lnSpc>
              <a:buFont typeface="Monotype Sorts" pitchFamily="2" charset="2"/>
              <a:buNone/>
            </a:pPr>
            <a:r>
              <a:rPr lang="en-US" altLang="en-US"/>
              <a:t>and noting that d</a:t>
            </a:r>
            <a:r>
              <a:rPr lang="en-US" altLang="en-US" baseline="-25000"/>
              <a:t>ij</a:t>
            </a:r>
            <a:r>
              <a:rPr lang="en-US" altLang="en-US"/>
              <a:t> &gt; 8, d</a:t>
            </a:r>
            <a:r>
              <a:rPr lang="en-US" altLang="en-US" baseline="-25000"/>
              <a:t>ij</a:t>
            </a:r>
            <a:r>
              <a:rPr lang="en-US" altLang="en-US"/>
              <a:t> ≤ 8 would yield a</a:t>
            </a:r>
            <a:r>
              <a:rPr lang="en-US" altLang="en-US" baseline="-25000"/>
              <a:t>ij</a:t>
            </a:r>
            <a:r>
              <a:rPr lang="en-US" altLang="en-US"/>
              <a:t> values of 0, 1, respectively the following [a</a:t>
            </a:r>
            <a:r>
              <a:rPr lang="en-US" altLang="en-US" baseline="-25000"/>
              <a:t>ij</a:t>
            </a:r>
            <a:r>
              <a:rPr lang="en-US" altLang="en-US"/>
              <a:t>] matrix can be set up.</a:t>
            </a:r>
          </a:p>
        </p:txBody>
      </p:sp>
      <p:sp>
        <p:nvSpPr>
          <p:cNvPr id="544773" name="Rectangle 5"/>
          <p:cNvSpPr>
            <a:spLocks noChangeArrowheads="1"/>
          </p:cNvSpPr>
          <p:nvPr/>
        </p:nvSpPr>
        <p:spPr bwMode="auto">
          <a:xfrm>
            <a:off x="1066800" y="4292600"/>
            <a:ext cx="1447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Gill Sans" pitchFamily="34" charset="0"/>
              </a:rPr>
              <a:t>Defining</a:t>
            </a:r>
          </a:p>
        </p:txBody>
      </p:sp>
      <p:sp>
        <p:nvSpPr>
          <p:cNvPr id="544774" name="Rectangle 6"/>
          <p:cNvSpPr>
            <a:spLocks noChangeArrowheads="1"/>
          </p:cNvSpPr>
          <p:nvPr/>
        </p:nvSpPr>
        <p:spPr bwMode="auto">
          <a:xfrm>
            <a:off x="1143000" y="5130800"/>
            <a:ext cx="7391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Gill Sans" pitchFamily="34" charset="0"/>
              </a:rPr>
              <a:t>a</a:t>
            </a:r>
            <a:r>
              <a:rPr lang="en-US" altLang="en-US" baseline="-25000">
                <a:solidFill>
                  <a:srgbClr val="000000"/>
                </a:solidFill>
                <a:latin typeface="Gill Sans" pitchFamily="34" charset="0"/>
              </a:rPr>
              <a:t>ij</a:t>
            </a:r>
            <a:r>
              <a:rPr lang="en-US" altLang="en-US">
                <a:solidFill>
                  <a:srgbClr val="000000"/>
                </a:solidFill>
                <a:latin typeface="Gill Sans" pitchFamily="34" charset="0"/>
              </a:rPr>
              <a:t> =</a:t>
            </a:r>
          </a:p>
        </p:txBody>
      </p:sp>
      <p:sp>
        <p:nvSpPr>
          <p:cNvPr id="544775" name="Rectangle 7"/>
          <p:cNvSpPr>
            <a:spLocks noChangeArrowheads="1"/>
          </p:cNvSpPr>
          <p:nvPr/>
        </p:nvSpPr>
        <p:spPr bwMode="auto">
          <a:xfrm>
            <a:off x="1828800" y="4749800"/>
            <a:ext cx="533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sz="7200">
                <a:solidFill>
                  <a:srgbClr val="000000"/>
                </a:solidFill>
                <a:latin typeface="Gill Sans" pitchFamily="34" charset="0"/>
              </a:rPr>
              <a:t>{</a:t>
            </a:r>
          </a:p>
        </p:txBody>
      </p:sp>
      <p:sp>
        <p:nvSpPr>
          <p:cNvPr id="544776" name="Rectangle 8"/>
          <p:cNvSpPr>
            <a:spLocks noChangeArrowheads="1"/>
          </p:cNvSpPr>
          <p:nvPr/>
        </p:nvSpPr>
        <p:spPr bwMode="auto">
          <a:xfrm>
            <a:off x="2286000" y="4749800"/>
            <a:ext cx="6248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Gill Sans" pitchFamily="34" charset="0"/>
              </a:rPr>
              <a:t>1	if zone i’s center can be reached from center of zone j within 8 minutes</a:t>
            </a:r>
          </a:p>
        </p:txBody>
      </p:sp>
      <p:sp>
        <p:nvSpPr>
          <p:cNvPr id="544777" name="Rectangle 9"/>
          <p:cNvSpPr>
            <a:spLocks noChangeArrowheads="1"/>
          </p:cNvSpPr>
          <p:nvPr/>
        </p:nvSpPr>
        <p:spPr bwMode="auto">
          <a:xfrm>
            <a:off x="2286000" y="5588000"/>
            <a:ext cx="5638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Gill Sans" pitchFamily="34" charset="0"/>
              </a:rPr>
              <a:t>0	otherwise</a:t>
            </a: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2"/>
          <p:cNvSpPr>
            <a:spLocks noGrp="1"/>
          </p:cNvSpPr>
          <p:nvPr>
            <p:ph type="sldNum" sz="quarter" idx="10"/>
          </p:nvPr>
        </p:nvSpPr>
        <p:spPr/>
        <p:txBody>
          <a:bodyPr/>
          <a:lstStyle/>
          <a:p>
            <a:fld id="{D1B7D267-2850-4A1D-BC41-D0FDC78E9980}" type="slidenum">
              <a:rPr lang="en-US" altLang="en-US"/>
              <a:pPr/>
              <a:t>121</a:t>
            </a:fld>
            <a:endParaRPr lang="en-US" altLang="en-US"/>
          </a:p>
        </p:txBody>
      </p:sp>
      <p:sp>
        <p:nvSpPr>
          <p:cNvPr id="545794" name="Rectangle 2"/>
          <p:cNvSpPr>
            <a:spLocks noGrp="1" noChangeArrowheads="1"/>
          </p:cNvSpPr>
          <p:nvPr>
            <p:ph type="title"/>
          </p:nvPr>
        </p:nvSpPr>
        <p:spPr>
          <a:xfrm>
            <a:off x="1027113" y="193675"/>
            <a:ext cx="5565775" cy="873125"/>
          </a:xfrm>
          <a:noFill/>
          <a:ln/>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r>
              <a:rPr lang="en-US" altLang="en-US"/>
              <a:t>Solution:</a:t>
            </a:r>
          </a:p>
        </p:txBody>
      </p:sp>
      <p:sp>
        <p:nvSpPr>
          <p:cNvPr id="545795" name="Rectangle 3"/>
          <p:cNvSpPr>
            <a:spLocks noChangeArrowheads="1"/>
          </p:cNvSpPr>
          <p:nvPr/>
        </p:nvSpPr>
        <p:spPr bwMode="auto">
          <a:xfrm>
            <a:off x="2133600" y="1447800"/>
            <a:ext cx="6400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1pPr>
            <a:lvl2pPr marL="742950" indent="-285750">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2pPr>
            <a:lvl3pPr marL="1143000" indent="-228600">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3pPr>
            <a:lvl4pPr marL="1600200" indent="-228600">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4pPr>
            <a:lvl5pPr marL="2057400" indent="-228600">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9pPr>
          </a:lstStyle>
          <a:p>
            <a:pPr>
              <a:spcBef>
                <a:spcPct val="20000"/>
              </a:spcBef>
            </a:pPr>
            <a:r>
              <a:rPr lang="en-US" altLang="en-US" b="1">
                <a:solidFill>
                  <a:srgbClr val="000000"/>
                </a:solidFill>
                <a:latin typeface="Arial" charset="0"/>
              </a:rPr>
              <a:t>	1	2	3	4	5	6	7</a:t>
            </a:r>
          </a:p>
          <a:p>
            <a:pPr>
              <a:spcBef>
                <a:spcPct val="20000"/>
              </a:spcBef>
            </a:pPr>
            <a:r>
              <a:rPr lang="en-US" altLang="en-US" b="1">
                <a:solidFill>
                  <a:srgbClr val="000000"/>
                </a:solidFill>
                <a:latin typeface="Arial" charset="0"/>
              </a:rPr>
              <a:t>1	1	1	0	1	0	0	1</a:t>
            </a:r>
          </a:p>
          <a:p>
            <a:pPr>
              <a:spcBef>
                <a:spcPct val="20000"/>
              </a:spcBef>
            </a:pPr>
            <a:r>
              <a:rPr lang="en-US" altLang="en-US" b="1">
                <a:solidFill>
                  <a:srgbClr val="000000"/>
                </a:solidFill>
                <a:latin typeface="Arial" charset="0"/>
              </a:rPr>
              <a:t>2	1	1	0	0	1	1	1</a:t>
            </a:r>
          </a:p>
          <a:p>
            <a:pPr>
              <a:spcBef>
                <a:spcPct val="20000"/>
              </a:spcBef>
            </a:pPr>
            <a:r>
              <a:rPr lang="en-US" altLang="en-US" b="1">
                <a:solidFill>
                  <a:srgbClr val="000000"/>
                </a:solidFill>
                <a:latin typeface="Arial" charset="0"/>
              </a:rPr>
              <a:t>3	0	0	1	1	1	1	0</a:t>
            </a:r>
          </a:p>
          <a:p>
            <a:pPr>
              <a:spcBef>
                <a:spcPct val="20000"/>
              </a:spcBef>
            </a:pPr>
            <a:r>
              <a:rPr lang="en-US" altLang="en-US" b="1">
                <a:solidFill>
                  <a:srgbClr val="000000"/>
                </a:solidFill>
                <a:latin typeface="Arial" charset="0"/>
              </a:rPr>
              <a:t>4	0	0	1	1	0	0	1</a:t>
            </a:r>
          </a:p>
          <a:p>
            <a:pPr>
              <a:spcBef>
                <a:spcPct val="20000"/>
              </a:spcBef>
            </a:pPr>
            <a:r>
              <a:rPr lang="en-US" altLang="en-US" b="1">
                <a:solidFill>
                  <a:srgbClr val="000000"/>
                </a:solidFill>
                <a:latin typeface="Arial" charset="0"/>
              </a:rPr>
              <a:t>5	0	1	1	0	1	1	0</a:t>
            </a:r>
          </a:p>
          <a:p>
            <a:pPr>
              <a:spcBef>
                <a:spcPct val="20000"/>
              </a:spcBef>
            </a:pPr>
            <a:r>
              <a:rPr lang="en-US" altLang="en-US" b="1">
                <a:solidFill>
                  <a:srgbClr val="000000"/>
                </a:solidFill>
                <a:latin typeface="Arial" charset="0"/>
              </a:rPr>
              <a:t>6	0	1	1	0	1	1	0</a:t>
            </a:r>
          </a:p>
          <a:p>
            <a:pPr>
              <a:spcBef>
                <a:spcPct val="20000"/>
              </a:spcBef>
            </a:pPr>
            <a:r>
              <a:rPr lang="en-US" altLang="en-US" b="1">
                <a:solidFill>
                  <a:srgbClr val="000000"/>
                </a:solidFill>
                <a:latin typeface="Arial" charset="0"/>
              </a:rPr>
              <a:t>7	1	1	0	1	0	0	1	</a:t>
            </a:r>
          </a:p>
        </p:txBody>
      </p:sp>
      <p:sp>
        <p:nvSpPr>
          <p:cNvPr id="545796" name="Line 4"/>
          <p:cNvSpPr>
            <a:spLocks noChangeShapeType="1"/>
          </p:cNvSpPr>
          <p:nvPr/>
        </p:nvSpPr>
        <p:spPr bwMode="auto">
          <a:xfrm>
            <a:off x="2819400" y="1911350"/>
            <a:ext cx="0" cy="3111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5797" name="Line 5"/>
          <p:cNvSpPr>
            <a:spLocks noChangeShapeType="1"/>
          </p:cNvSpPr>
          <p:nvPr/>
        </p:nvSpPr>
        <p:spPr bwMode="auto">
          <a:xfrm>
            <a:off x="8229600" y="1911350"/>
            <a:ext cx="0" cy="3111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5798" name="Line 6"/>
          <p:cNvSpPr>
            <a:spLocks noChangeShapeType="1"/>
          </p:cNvSpPr>
          <p:nvPr/>
        </p:nvSpPr>
        <p:spPr bwMode="auto">
          <a:xfrm>
            <a:off x="2825750" y="1905000"/>
            <a:ext cx="596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5799" name="Line 7"/>
          <p:cNvSpPr>
            <a:spLocks noChangeShapeType="1"/>
          </p:cNvSpPr>
          <p:nvPr/>
        </p:nvSpPr>
        <p:spPr bwMode="auto">
          <a:xfrm>
            <a:off x="2825750" y="5029200"/>
            <a:ext cx="596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5800" name="Line 8"/>
          <p:cNvSpPr>
            <a:spLocks noChangeShapeType="1"/>
          </p:cNvSpPr>
          <p:nvPr/>
        </p:nvSpPr>
        <p:spPr bwMode="auto">
          <a:xfrm>
            <a:off x="7626350" y="1905000"/>
            <a:ext cx="596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5801" name="Line 9"/>
          <p:cNvSpPr>
            <a:spLocks noChangeShapeType="1"/>
          </p:cNvSpPr>
          <p:nvPr/>
        </p:nvSpPr>
        <p:spPr bwMode="auto">
          <a:xfrm>
            <a:off x="7626350" y="5029200"/>
            <a:ext cx="596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5802" name="Rectangle 10"/>
          <p:cNvSpPr>
            <a:spLocks noChangeArrowheads="1"/>
          </p:cNvSpPr>
          <p:nvPr/>
        </p:nvSpPr>
        <p:spPr bwMode="auto">
          <a:xfrm>
            <a:off x="990600" y="32004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b="1">
                <a:solidFill>
                  <a:srgbClr val="000000"/>
                </a:solidFill>
                <a:latin typeface="Arial" charset="0"/>
              </a:rPr>
              <a:t>[a</a:t>
            </a:r>
            <a:r>
              <a:rPr lang="en-US" altLang="en-US" b="1" baseline="-25000">
                <a:solidFill>
                  <a:srgbClr val="000000"/>
                </a:solidFill>
                <a:latin typeface="Arial" charset="0"/>
              </a:rPr>
              <a:t>ij</a:t>
            </a:r>
            <a:r>
              <a:rPr lang="en-US" altLang="en-US" b="1">
                <a:solidFill>
                  <a:srgbClr val="000000"/>
                </a:solidFill>
                <a:latin typeface="Arial" charset="0"/>
              </a:rPr>
              <a:t>] =</a:t>
            </a:r>
          </a:p>
        </p:txBody>
      </p:sp>
      <p:sp>
        <p:nvSpPr>
          <p:cNvPr id="545803" name="Rectangle 11"/>
          <p:cNvSpPr>
            <a:spLocks noChangeArrowheads="1"/>
          </p:cNvSpPr>
          <p:nvPr/>
        </p:nvSpPr>
        <p:spPr bwMode="auto">
          <a:xfrm>
            <a:off x="1066800" y="5562600"/>
            <a:ext cx="7010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sz="2800">
                <a:solidFill>
                  <a:srgbClr val="000000"/>
                </a:solidFill>
                <a:latin typeface="Gill Sans" pitchFamily="34" charset="0"/>
              </a:rPr>
              <a:t>The corresponding set covering model is:</a:t>
            </a: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fld id="{1026DE6D-D114-4E87-970D-AC81FC16F4DB}" type="slidenum">
              <a:rPr lang="en-US" altLang="en-US"/>
              <a:pPr/>
              <a:t>122</a:t>
            </a:fld>
            <a:endParaRPr lang="en-US" altLang="en-US"/>
          </a:p>
        </p:txBody>
      </p:sp>
      <p:sp>
        <p:nvSpPr>
          <p:cNvPr id="546818" name="Rectangle 2"/>
          <p:cNvSpPr>
            <a:spLocks noChangeArrowheads="1"/>
          </p:cNvSpPr>
          <p:nvPr/>
        </p:nvSpPr>
        <p:spPr bwMode="auto">
          <a:xfrm>
            <a:off x="2286000" y="228600"/>
            <a:ext cx="4267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A3C00"/>
                  </a:outerShdw>
                </a:effectLst>
              </a14:hiddenEffects>
            </a:ext>
          </a:extLst>
        </p:spPr>
        <p:txBody>
          <a:bodyPr lIns="90488" tIns="44450" rIns="90488" bIns="44450" anchor="ctr"/>
          <a:lstStyle/>
          <a:p>
            <a:r>
              <a:rPr lang="en-US" altLang="en-US" sz="3600" b="1">
                <a:solidFill>
                  <a:schemeClr val="tx2"/>
                </a:solidFill>
                <a:effectLst>
                  <a:outerShdw blurRad="38100" dist="38100" dir="2700000" algn="tl">
                    <a:srgbClr val="C0C0C0"/>
                  </a:outerShdw>
                </a:effectLst>
              </a:rPr>
              <a:t>Solution:</a:t>
            </a:r>
          </a:p>
        </p:txBody>
      </p:sp>
      <p:sp>
        <p:nvSpPr>
          <p:cNvPr id="546819" name="Rectangle 3"/>
          <p:cNvSpPr>
            <a:spLocks noChangeArrowheads="1"/>
          </p:cNvSpPr>
          <p:nvPr/>
        </p:nvSpPr>
        <p:spPr bwMode="auto">
          <a:xfrm>
            <a:off x="457200" y="1905000"/>
            <a:ext cx="6324600"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spAutoFit/>
          </a:bodyPr>
          <a:lstStyle>
            <a:lvl1pPr defTabSz="746125">
              <a:tabLst>
                <a:tab pos="292100" algn="l"/>
                <a:tab pos="803275" algn="l"/>
                <a:tab pos="1138238" algn="l"/>
                <a:tab pos="1604963" algn="l"/>
                <a:tab pos="2000250" algn="l"/>
                <a:tab pos="2568575" algn="l"/>
                <a:tab pos="2919413" algn="l"/>
                <a:tab pos="3546475" algn="l"/>
                <a:tab pos="3824288" algn="l"/>
                <a:tab pos="4349750" algn="l"/>
                <a:tab pos="4745038" algn="l"/>
                <a:tab pos="5138738" algn="l"/>
                <a:tab pos="5546725" algn="l"/>
                <a:tab pos="6232525" algn="l"/>
              </a:tabLst>
              <a:defRPr sz="2400">
                <a:solidFill>
                  <a:schemeClr val="tx1"/>
                </a:solidFill>
                <a:latin typeface="Times New Roman" pitchFamily="18" charset="0"/>
              </a:defRPr>
            </a:lvl1pPr>
            <a:lvl2pPr marL="742950" indent="-285750" defTabSz="746125">
              <a:tabLst>
                <a:tab pos="292100" algn="l"/>
                <a:tab pos="803275" algn="l"/>
                <a:tab pos="1138238" algn="l"/>
                <a:tab pos="1604963" algn="l"/>
                <a:tab pos="2000250" algn="l"/>
                <a:tab pos="2568575" algn="l"/>
                <a:tab pos="2919413" algn="l"/>
                <a:tab pos="3546475" algn="l"/>
                <a:tab pos="3824288" algn="l"/>
                <a:tab pos="4349750" algn="l"/>
                <a:tab pos="4745038" algn="l"/>
                <a:tab pos="5138738" algn="l"/>
                <a:tab pos="5546725" algn="l"/>
                <a:tab pos="6232525" algn="l"/>
              </a:tabLst>
              <a:defRPr sz="2400">
                <a:solidFill>
                  <a:schemeClr val="tx1"/>
                </a:solidFill>
                <a:latin typeface="Times New Roman" pitchFamily="18" charset="0"/>
              </a:defRPr>
            </a:lvl2pPr>
            <a:lvl3pPr marL="1143000" indent="-228600" defTabSz="746125">
              <a:tabLst>
                <a:tab pos="292100" algn="l"/>
                <a:tab pos="803275" algn="l"/>
                <a:tab pos="1138238" algn="l"/>
                <a:tab pos="1604963" algn="l"/>
                <a:tab pos="2000250" algn="l"/>
                <a:tab pos="2568575" algn="l"/>
                <a:tab pos="2919413" algn="l"/>
                <a:tab pos="3546475" algn="l"/>
                <a:tab pos="3824288" algn="l"/>
                <a:tab pos="4349750" algn="l"/>
                <a:tab pos="4745038" algn="l"/>
                <a:tab pos="5138738" algn="l"/>
                <a:tab pos="5546725" algn="l"/>
                <a:tab pos="6232525" algn="l"/>
              </a:tabLst>
              <a:defRPr sz="2400">
                <a:solidFill>
                  <a:schemeClr val="tx1"/>
                </a:solidFill>
                <a:latin typeface="Times New Roman" pitchFamily="18" charset="0"/>
              </a:defRPr>
            </a:lvl3pPr>
            <a:lvl4pPr marL="1600200" indent="-228600" defTabSz="746125">
              <a:tabLst>
                <a:tab pos="292100" algn="l"/>
                <a:tab pos="803275" algn="l"/>
                <a:tab pos="1138238" algn="l"/>
                <a:tab pos="1604963" algn="l"/>
                <a:tab pos="2000250" algn="l"/>
                <a:tab pos="2568575" algn="l"/>
                <a:tab pos="2919413" algn="l"/>
                <a:tab pos="3546475" algn="l"/>
                <a:tab pos="3824288" algn="l"/>
                <a:tab pos="4349750" algn="l"/>
                <a:tab pos="4745038" algn="l"/>
                <a:tab pos="5138738" algn="l"/>
                <a:tab pos="5546725" algn="l"/>
                <a:tab pos="6232525" algn="l"/>
              </a:tabLst>
              <a:defRPr sz="2400">
                <a:solidFill>
                  <a:schemeClr val="tx1"/>
                </a:solidFill>
                <a:latin typeface="Times New Roman" pitchFamily="18" charset="0"/>
              </a:defRPr>
            </a:lvl4pPr>
            <a:lvl5pPr marL="2057400" indent="-228600" defTabSz="746125">
              <a:tabLst>
                <a:tab pos="292100" algn="l"/>
                <a:tab pos="803275" algn="l"/>
                <a:tab pos="1138238" algn="l"/>
                <a:tab pos="1604963" algn="l"/>
                <a:tab pos="2000250" algn="l"/>
                <a:tab pos="2568575" algn="l"/>
                <a:tab pos="2919413" algn="l"/>
                <a:tab pos="3546475" algn="l"/>
                <a:tab pos="3824288" algn="l"/>
                <a:tab pos="4349750" algn="l"/>
                <a:tab pos="4745038" algn="l"/>
                <a:tab pos="5138738" algn="l"/>
                <a:tab pos="5546725" algn="l"/>
                <a:tab pos="6232525" algn="l"/>
              </a:tabLst>
              <a:defRPr sz="2400">
                <a:solidFill>
                  <a:schemeClr val="tx1"/>
                </a:solidFill>
                <a:latin typeface="Times New Roman" pitchFamily="18" charset="0"/>
              </a:defRPr>
            </a:lvl5pPr>
            <a:lvl6pPr marL="2514600" indent="-228600" defTabSz="746125" eaLnBrk="0" fontAlgn="base" hangingPunct="0">
              <a:spcBef>
                <a:spcPct val="0"/>
              </a:spcBef>
              <a:spcAft>
                <a:spcPct val="0"/>
              </a:spcAft>
              <a:tabLst>
                <a:tab pos="292100" algn="l"/>
                <a:tab pos="803275" algn="l"/>
                <a:tab pos="1138238" algn="l"/>
                <a:tab pos="1604963" algn="l"/>
                <a:tab pos="2000250" algn="l"/>
                <a:tab pos="2568575" algn="l"/>
                <a:tab pos="2919413" algn="l"/>
                <a:tab pos="3546475" algn="l"/>
                <a:tab pos="3824288" algn="l"/>
                <a:tab pos="4349750" algn="l"/>
                <a:tab pos="4745038" algn="l"/>
                <a:tab pos="5138738" algn="l"/>
                <a:tab pos="5546725" algn="l"/>
                <a:tab pos="6232525" algn="l"/>
              </a:tabLst>
              <a:defRPr sz="2400">
                <a:solidFill>
                  <a:schemeClr val="tx1"/>
                </a:solidFill>
                <a:latin typeface="Times New Roman" pitchFamily="18" charset="0"/>
              </a:defRPr>
            </a:lvl6pPr>
            <a:lvl7pPr marL="2971800" indent="-228600" defTabSz="746125" eaLnBrk="0" fontAlgn="base" hangingPunct="0">
              <a:spcBef>
                <a:spcPct val="0"/>
              </a:spcBef>
              <a:spcAft>
                <a:spcPct val="0"/>
              </a:spcAft>
              <a:tabLst>
                <a:tab pos="292100" algn="l"/>
                <a:tab pos="803275" algn="l"/>
                <a:tab pos="1138238" algn="l"/>
                <a:tab pos="1604963" algn="l"/>
                <a:tab pos="2000250" algn="l"/>
                <a:tab pos="2568575" algn="l"/>
                <a:tab pos="2919413" algn="l"/>
                <a:tab pos="3546475" algn="l"/>
                <a:tab pos="3824288" algn="l"/>
                <a:tab pos="4349750" algn="l"/>
                <a:tab pos="4745038" algn="l"/>
                <a:tab pos="5138738" algn="l"/>
                <a:tab pos="5546725" algn="l"/>
                <a:tab pos="6232525" algn="l"/>
              </a:tabLst>
              <a:defRPr sz="2400">
                <a:solidFill>
                  <a:schemeClr val="tx1"/>
                </a:solidFill>
                <a:latin typeface="Times New Roman" pitchFamily="18" charset="0"/>
              </a:defRPr>
            </a:lvl7pPr>
            <a:lvl8pPr marL="3429000" indent="-228600" defTabSz="746125" eaLnBrk="0" fontAlgn="base" hangingPunct="0">
              <a:spcBef>
                <a:spcPct val="0"/>
              </a:spcBef>
              <a:spcAft>
                <a:spcPct val="0"/>
              </a:spcAft>
              <a:tabLst>
                <a:tab pos="292100" algn="l"/>
                <a:tab pos="803275" algn="l"/>
                <a:tab pos="1138238" algn="l"/>
                <a:tab pos="1604963" algn="l"/>
                <a:tab pos="2000250" algn="l"/>
                <a:tab pos="2568575" algn="l"/>
                <a:tab pos="2919413" algn="l"/>
                <a:tab pos="3546475" algn="l"/>
                <a:tab pos="3824288" algn="l"/>
                <a:tab pos="4349750" algn="l"/>
                <a:tab pos="4745038" algn="l"/>
                <a:tab pos="5138738" algn="l"/>
                <a:tab pos="5546725" algn="l"/>
                <a:tab pos="6232525" algn="l"/>
              </a:tabLst>
              <a:defRPr sz="2400">
                <a:solidFill>
                  <a:schemeClr val="tx1"/>
                </a:solidFill>
                <a:latin typeface="Times New Roman" pitchFamily="18" charset="0"/>
              </a:defRPr>
            </a:lvl8pPr>
            <a:lvl9pPr marL="3886200" indent="-228600" defTabSz="746125" eaLnBrk="0" fontAlgn="base" hangingPunct="0">
              <a:spcBef>
                <a:spcPct val="0"/>
              </a:spcBef>
              <a:spcAft>
                <a:spcPct val="0"/>
              </a:spcAft>
              <a:tabLst>
                <a:tab pos="292100" algn="l"/>
                <a:tab pos="803275" algn="l"/>
                <a:tab pos="1138238" algn="l"/>
                <a:tab pos="1604963" algn="l"/>
                <a:tab pos="2000250" algn="l"/>
                <a:tab pos="2568575" algn="l"/>
                <a:tab pos="2919413" algn="l"/>
                <a:tab pos="3546475" algn="l"/>
                <a:tab pos="3824288" algn="l"/>
                <a:tab pos="4349750" algn="l"/>
                <a:tab pos="4745038" algn="l"/>
                <a:tab pos="5138738" algn="l"/>
                <a:tab pos="5546725" algn="l"/>
                <a:tab pos="6232525" algn="l"/>
              </a:tabLst>
              <a:defRPr sz="2400">
                <a:solidFill>
                  <a:schemeClr val="tx1"/>
                </a:solidFill>
                <a:latin typeface="Times New Roman" pitchFamily="18" charset="0"/>
              </a:defRPr>
            </a:lvl9pPr>
          </a:lstStyle>
          <a:p>
            <a:pPr>
              <a:spcBef>
                <a:spcPct val="20000"/>
              </a:spcBef>
            </a:pPr>
            <a:r>
              <a:rPr lang="en-US" altLang="en-US" b="1">
                <a:solidFill>
                  <a:srgbClr val="000000"/>
                </a:solidFill>
                <a:latin typeface="Arial" charset="0"/>
              </a:rPr>
              <a:t>100x</a:t>
            </a:r>
            <a:r>
              <a:rPr lang="en-US" altLang="en-US" b="1" baseline="-25000">
                <a:solidFill>
                  <a:srgbClr val="000000"/>
                </a:solidFill>
                <a:latin typeface="Arial" charset="0"/>
              </a:rPr>
              <a:t>1</a:t>
            </a:r>
            <a:r>
              <a:rPr lang="en-US" altLang="en-US" b="1">
                <a:solidFill>
                  <a:srgbClr val="000000"/>
                </a:solidFill>
                <a:latin typeface="Arial" charset="0"/>
              </a:rPr>
              <a:t>+80x</a:t>
            </a:r>
            <a:r>
              <a:rPr lang="en-US" altLang="en-US" b="1" baseline="-25000">
                <a:solidFill>
                  <a:srgbClr val="000000"/>
                </a:solidFill>
                <a:latin typeface="Arial" charset="0"/>
              </a:rPr>
              <a:t>2</a:t>
            </a:r>
            <a:r>
              <a:rPr lang="en-US" altLang="en-US" b="1">
                <a:solidFill>
                  <a:srgbClr val="000000"/>
                </a:solidFill>
                <a:latin typeface="Arial" charset="0"/>
              </a:rPr>
              <a:t>+120x</a:t>
            </a:r>
            <a:r>
              <a:rPr lang="en-US" altLang="en-US" b="1" baseline="-25000">
                <a:solidFill>
                  <a:srgbClr val="000000"/>
                </a:solidFill>
                <a:latin typeface="Arial" charset="0"/>
              </a:rPr>
              <a:t>3</a:t>
            </a:r>
            <a:r>
              <a:rPr lang="en-US" altLang="en-US" b="1">
                <a:solidFill>
                  <a:srgbClr val="000000"/>
                </a:solidFill>
                <a:latin typeface="Arial" charset="0"/>
              </a:rPr>
              <a:t>+110x</a:t>
            </a:r>
            <a:r>
              <a:rPr lang="en-US" altLang="en-US" b="1" baseline="-25000">
                <a:solidFill>
                  <a:srgbClr val="000000"/>
                </a:solidFill>
                <a:latin typeface="Arial" charset="0"/>
              </a:rPr>
              <a:t>4</a:t>
            </a:r>
            <a:r>
              <a:rPr lang="en-US" altLang="en-US" b="1">
                <a:solidFill>
                  <a:srgbClr val="000000"/>
                </a:solidFill>
                <a:latin typeface="Arial" charset="0"/>
              </a:rPr>
              <a:t>+90x</a:t>
            </a:r>
            <a:r>
              <a:rPr lang="en-US" altLang="en-US" b="1" baseline="-25000">
                <a:solidFill>
                  <a:srgbClr val="000000"/>
                </a:solidFill>
                <a:latin typeface="Arial" charset="0"/>
              </a:rPr>
              <a:t>5</a:t>
            </a:r>
            <a:r>
              <a:rPr lang="en-US" altLang="en-US" b="1">
                <a:solidFill>
                  <a:srgbClr val="000000"/>
                </a:solidFill>
                <a:latin typeface="Arial" charset="0"/>
              </a:rPr>
              <a:t>+90x</a:t>
            </a:r>
            <a:r>
              <a:rPr lang="en-US" altLang="en-US" b="1" baseline="-25000">
                <a:solidFill>
                  <a:srgbClr val="000000"/>
                </a:solidFill>
                <a:latin typeface="Arial" charset="0"/>
              </a:rPr>
              <a:t>6</a:t>
            </a:r>
            <a:r>
              <a:rPr lang="en-US" altLang="en-US" b="1">
                <a:solidFill>
                  <a:srgbClr val="000000"/>
                </a:solidFill>
                <a:latin typeface="Arial" charset="0"/>
              </a:rPr>
              <a:t>+110x</a:t>
            </a:r>
            <a:r>
              <a:rPr lang="en-US" altLang="en-US" b="1" baseline="-25000">
                <a:solidFill>
                  <a:srgbClr val="000000"/>
                </a:solidFill>
                <a:latin typeface="Arial" charset="0"/>
              </a:rPr>
              <a:t>7</a:t>
            </a:r>
          </a:p>
          <a:p>
            <a:pPr>
              <a:spcBef>
                <a:spcPct val="20000"/>
              </a:spcBef>
            </a:pPr>
            <a:r>
              <a:rPr lang="en-US" altLang="en-US" b="1">
                <a:solidFill>
                  <a:srgbClr val="000000"/>
                </a:solidFill>
                <a:latin typeface="Arial" charset="0"/>
              </a:rPr>
              <a:t>	x</a:t>
            </a:r>
            <a:r>
              <a:rPr lang="en-US" altLang="en-US" b="1" baseline="-25000">
                <a:solidFill>
                  <a:srgbClr val="000000"/>
                </a:solidFill>
                <a:latin typeface="Arial" charset="0"/>
              </a:rPr>
              <a:t>1	</a:t>
            </a:r>
            <a:r>
              <a:rPr lang="en-US" altLang="en-US" b="1">
                <a:solidFill>
                  <a:srgbClr val="000000"/>
                </a:solidFill>
                <a:latin typeface="Arial" charset="0"/>
              </a:rPr>
              <a:t>+</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2</a:t>
            </a:r>
            <a:r>
              <a:rPr lang="en-US" altLang="en-US" b="1">
                <a:solidFill>
                  <a:srgbClr val="000000"/>
                </a:solidFill>
                <a:latin typeface="Arial" charset="0"/>
              </a:rPr>
              <a:t>	+			x</a:t>
            </a:r>
            <a:r>
              <a:rPr lang="en-US" altLang="en-US" b="1" baseline="-25000">
                <a:solidFill>
                  <a:srgbClr val="000000"/>
                </a:solidFill>
                <a:latin typeface="Arial" charset="0"/>
              </a:rPr>
              <a:t>4	</a:t>
            </a:r>
            <a:r>
              <a:rPr lang="en-US" altLang="en-US" b="1">
                <a:solidFill>
                  <a:srgbClr val="000000"/>
                </a:solidFill>
                <a:latin typeface="Arial" charset="0"/>
              </a:rPr>
              <a:t>+</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7</a:t>
            </a:r>
          </a:p>
          <a:p>
            <a:pPr>
              <a:spcBef>
                <a:spcPct val="20000"/>
              </a:spcBef>
            </a:pPr>
            <a:r>
              <a:rPr lang="en-US" altLang="en-US" b="1">
                <a:solidFill>
                  <a:srgbClr val="000000"/>
                </a:solidFill>
                <a:latin typeface="Arial" charset="0"/>
              </a:rPr>
              <a:t>	x</a:t>
            </a:r>
            <a:r>
              <a:rPr lang="en-US" altLang="en-US" b="1" baseline="-25000">
                <a:solidFill>
                  <a:srgbClr val="000000"/>
                </a:solidFill>
                <a:latin typeface="Arial" charset="0"/>
              </a:rPr>
              <a:t>1	</a:t>
            </a:r>
            <a:r>
              <a:rPr lang="en-US" altLang="en-US" b="1">
                <a:solidFill>
                  <a:srgbClr val="000000"/>
                </a:solidFill>
                <a:latin typeface="Arial" charset="0"/>
              </a:rPr>
              <a:t>+</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2	</a:t>
            </a:r>
            <a:r>
              <a:rPr lang="en-US" altLang="en-US" b="1">
                <a:solidFill>
                  <a:srgbClr val="000000"/>
                </a:solidFill>
                <a:latin typeface="Arial" charset="0"/>
              </a:rPr>
              <a:t>+					x</a:t>
            </a:r>
            <a:r>
              <a:rPr lang="en-US" altLang="en-US" b="1" baseline="-25000">
                <a:solidFill>
                  <a:srgbClr val="000000"/>
                </a:solidFill>
                <a:latin typeface="Arial" charset="0"/>
              </a:rPr>
              <a:t>5	</a:t>
            </a:r>
            <a:r>
              <a:rPr lang="en-US" altLang="en-US" b="1">
                <a:solidFill>
                  <a:srgbClr val="000000"/>
                </a:solidFill>
                <a:latin typeface="Arial" charset="0"/>
              </a:rPr>
              <a:t>+</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6	</a:t>
            </a:r>
            <a:r>
              <a:rPr lang="en-US" altLang="en-US" b="1">
                <a:solidFill>
                  <a:srgbClr val="000000"/>
                </a:solidFill>
                <a:latin typeface="Arial" charset="0"/>
              </a:rPr>
              <a:t>+</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7</a:t>
            </a:r>
          </a:p>
          <a:p>
            <a:pPr>
              <a:spcBef>
                <a:spcPct val="20000"/>
              </a:spcBef>
            </a:pPr>
            <a:r>
              <a:rPr lang="en-US" altLang="en-US" b="1">
                <a:solidFill>
                  <a:srgbClr val="000000"/>
                </a:solidFill>
                <a:latin typeface="Arial" charset="0"/>
              </a:rPr>
              <a:t>	</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3	</a:t>
            </a:r>
            <a:r>
              <a:rPr lang="en-US" altLang="en-US" b="1">
                <a:solidFill>
                  <a:srgbClr val="000000"/>
                </a:solidFill>
                <a:latin typeface="Arial" charset="0"/>
              </a:rPr>
              <a:t>+</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4	</a:t>
            </a:r>
            <a:r>
              <a:rPr lang="en-US" altLang="en-US" b="1">
                <a:solidFill>
                  <a:srgbClr val="000000"/>
                </a:solidFill>
                <a:latin typeface="Arial" charset="0"/>
              </a:rPr>
              <a:t>+</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5	</a:t>
            </a:r>
            <a:r>
              <a:rPr lang="en-US" altLang="en-US" b="1">
                <a:solidFill>
                  <a:srgbClr val="000000"/>
                </a:solidFill>
                <a:latin typeface="Arial" charset="0"/>
              </a:rPr>
              <a:t>+</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6</a:t>
            </a:r>
          </a:p>
          <a:p>
            <a:pPr>
              <a:spcBef>
                <a:spcPct val="20000"/>
              </a:spcBef>
            </a:pPr>
            <a:r>
              <a:rPr lang="en-US" altLang="en-US" b="1">
                <a:solidFill>
                  <a:srgbClr val="000000"/>
                </a:solidFill>
                <a:latin typeface="Arial" charset="0"/>
              </a:rPr>
              <a:t>	</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3	</a:t>
            </a:r>
            <a:r>
              <a:rPr lang="en-US" altLang="en-US" b="1">
                <a:solidFill>
                  <a:srgbClr val="000000"/>
                </a:solidFill>
                <a:latin typeface="Arial" charset="0"/>
              </a:rPr>
              <a:t>+</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4	</a:t>
            </a:r>
            <a:r>
              <a:rPr lang="en-US" altLang="en-US" b="1">
                <a:solidFill>
                  <a:srgbClr val="000000"/>
                </a:solidFill>
                <a:latin typeface="Arial" charset="0"/>
              </a:rPr>
              <a:t>+</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7</a:t>
            </a:r>
          </a:p>
          <a:p>
            <a:pPr>
              <a:spcBef>
                <a:spcPct val="20000"/>
              </a:spcBef>
            </a:pPr>
            <a:r>
              <a:rPr lang="en-US" altLang="en-US" b="1">
                <a:solidFill>
                  <a:srgbClr val="000000"/>
                </a:solidFill>
                <a:latin typeface="Arial" charset="0"/>
              </a:rPr>
              <a:t>	</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2	</a:t>
            </a:r>
            <a:r>
              <a:rPr lang="en-US" altLang="en-US" b="1">
                <a:solidFill>
                  <a:srgbClr val="000000"/>
                </a:solidFill>
                <a:latin typeface="Arial" charset="0"/>
              </a:rPr>
              <a:t>+	x</a:t>
            </a:r>
            <a:r>
              <a:rPr lang="en-US" altLang="en-US" b="1" baseline="-25000">
                <a:solidFill>
                  <a:srgbClr val="000000"/>
                </a:solidFill>
                <a:latin typeface="Arial" charset="0"/>
              </a:rPr>
              <a:t>3	</a:t>
            </a:r>
            <a:r>
              <a:rPr lang="en-US" altLang="en-US" b="1">
                <a:solidFill>
                  <a:srgbClr val="000000"/>
                </a:solidFill>
                <a:latin typeface="Arial" charset="0"/>
              </a:rPr>
              <a:t>+</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5	</a:t>
            </a:r>
            <a:r>
              <a:rPr lang="en-US" altLang="en-US" b="1">
                <a:solidFill>
                  <a:srgbClr val="000000"/>
                </a:solidFill>
                <a:latin typeface="Arial" charset="0"/>
              </a:rPr>
              <a:t>+</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6</a:t>
            </a:r>
          </a:p>
          <a:p>
            <a:pPr>
              <a:spcBef>
                <a:spcPct val="20000"/>
              </a:spcBef>
            </a:pPr>
            <a:r>
              <a:rPr lang="en-US" altLang="en-US" b="1">
                <a:solidFill>
                  <a:srgbClr val="000000"/>
                </a:solidFill>
                <a:latin typeface="Arial" charset="0"/>
              </a:rPr>
              <a:t>	</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2	</a:t>
            </a:r>
            <a:r>
              <a:rPr lang="en-US" altLang="en-US" b="1">
                <a:solidFill>
                  <a:srgbClr val="000000"/>
                </a:solidFill>
                <a:latin typeface="Arial" charset="0"/>
              </a:rPr>
              <a:t>+	x</a:t>
            </a:r>
            <a:r>
              <a:rPr lang="en-US" altLang="en-US" b="1" baseline="-25000">
                <a:solidFill>
                  <a:srgbClr val="000000"/>
                </a:solidFill>
                <a:latin typeface="Arial" charset="0"/>
              </a:rPr>
              <a:t>3	</a:t>
            </a:r>
            <a:r>
              <a:rPr lang="en-US" altLang="en-US" b="1">
                <a:solidFill>
                  <a:srgbClr val="000000"/>
                </a:solidFill>
                <a:latin typeface="Arial" charset="0"/>
              </a:rPr>
              <a:t>+</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5	</a:t>
            </a:r>
            <a:r>
              <a:rPr lang="en-US" altLang="en-US" b="1">
                <a:solidFill>
                  <a:srgbClr val="000000"/>
                </a:solidFill>
                <a:latin typeface="Arial" charset="0"/>
              </a:rPr>
              <a:t>+</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6</a:t>
            </a:r>
          </a:p>
          <a:p>
            <a:pPr>
              <a:spcBef>
                <a:spcPct val="20000"/>
              </a:spcBef>
            </a:pPr>
            <a:r>
              <a:rPr lang="en-US" altLang="en-US" b="1">
                <a:solidFill>
                  <a:srgbClr val="000000"/>
                </a:solidFill>
                <a:latin typeface="Arial" charset="0"/>
              </a:rPr>
              <a:t>	x</a:t>
            </a:r>
            <a:r>
              <a:rPr lang="en-US" altLang="en-US" b="1" baseline="-25000">
                <a:solidFill>
                  <a:srgbClr val="000000"/>
                </a:solidFill>
                <a:latin typeface="Arial" charset="0"/>
              </a:rPr>
              <a:t>1 	</a:t>
            </a:r>
            <a:r>
              <a:rPr lang="en-US" altLang="en-US" b="1">
                <a:solidFill>
                  <a:srgbClr val="000000"/>
                </a:solidFill>
                <a:latin typeface="Arial" charset="0"/>
              </a:rPr>
              <a:t>+</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2	</a:t>
            </a:r>
            <a:r>
              <a:rPr lang="en-US" altLang="en-US" b="1">
                <a:solidFill>
                  <a:srgbClr val="000000"/>
                </a:solidFill>
                <a:latin typeface="Arial" charset="0"/>
              </a:rPr>
              <a:t>+			x</a:t>
            </a:r>
            <a:r>
              <a:rPr lang="en-US" altLang="en-US" b="1" baseline="-25000">
                <a:solidFill>
                  <a:srgbClr val="000000"/>
                </a:solidFill>
                <a:latin typeface="Arial" charset="0"/>
              </a:rPr>
              <a:t>4	</a:t>
            </a:r>
            <a:r>
              <a:rPr lang="en-US" altLang="en-US" b="1">
                <a:solidFill>
                  <a:srgbClr val="000000"/>
                </a:solidFill>
                <a:latin typeface="Arial" charset="0"/>
              </a:rPr>
              <a:t>+</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7</a:t>
            </a:r>
          </a:p>
          <a:p>
            <a:pPr>
              <a:spcBef>
                <a:spcPct val="20000"/>
              </a:spcBef>
            </a:pPr>
            <a:r>
              <a:rPr lang="en-US" altLang="en-US" b="1">
                <a:solidFill>
                  <a:srgbClr val="000000"/>
                </a:solidFill>
                <a:latin typeface="Arial" charset="0"/>
              </a:rPr>
              <a:t>	x</a:t>
            </a:r>
            <a:r>
              <a:rPr lang="en-US" altLang="en-US" b="1" baseline="-25000">
                <a:solidFill>
                  <a:srgbClr val="000000"/>
                </a:solidFill>
                <a:latin typeface="Arial" charset="0"/>
              </a:rPr>
              <a:t>1 	</a:t>
            </a:r>
            <a:r>
              <a:rPr lang="en-US" altLang="en-US" b="1">
                <a:solidFill>
                  <a:srgbClr val="000000"/>
                </a:solidFill>
                <a:latin typeface="Arial" charset="0"/>
              </a:rPr>
              <a:t>,</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2	</a:t>
            </a:r>
            <a:r>
              <a:rPr lang="en-US" altLang="en-US" b="1">
                <a:solidFill>
                  <a:srgbClr val="000000"/>
                </a:solidFill>
                <a:latin typeface="Arial" charset="0"/>
              </a:rPr>
              <a:t>,</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3	</a:t>
            </a:r>
            <a:r>
              <a:rPr lang="en-US" altLang="en-US" b="1">
                <a:solidFill>
                  <a:srgbClr val="000000"/>
                </a:solidFill>
                <a:latin typeface="Arial" charset="0"/>
              </a:rPr>
              <a:t>,</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4	</a:t>
            </a:r>
            <a:r>
              <a:rPr lang="en-US" altLang="en-US" b="1">
                <a:solidFill>
                  <a:srgbClr val="000000"/>
                </a:solidFill>
                <a:latin typeface="Arial" charset="0"/>
              </a:rPr>
              <a:t>, </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5	</a:t>
            </a:r>
            <a:r>
              <a:rPr lang="en-US" altLang="en-US" b="1">
                <a:solidFill>
                  <a:srgbClr val="000000"/>
                </a:solidFill>
                <a:latin typeface="Arial" charset="0"/>
              </a:rPr>
              <a:t>,</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6	</a:t>
            </a:r>
            <a:r>
              <a:rPr lang="en-US" altLang="en-US" b="1">
                <a:solidFill>
                  <a:srgbClr val="000000"/>
                </a:solidFill>
                <a:latin typeface="Arial" charset="0"/>
              </a:rPr>
              <a:t>,</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7</a:t>
            </a:r>
          </a:p>
        </p:txBody>
      </p:sp>
      <p:sp>
        <p:nvSpPr>
          <p:cNvPr id="546820" name="Rectangle 4"/>
          <p:cNvSpPr>
            <a:spLocks noChangeArrowheads="1"/>
          </p:cNvSpPr>
          <p:nvPr/>
        </p:nvSpPr>
        <p:spPr bwMode="auto">
          <a:xfrm>
            <a:off x="6858000" y="2362200"/>
            <a:ext cx="18288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b="1">
                <a:solidFill>
                  <a:srgbClr val="000000"/>
                </a:solidFill>
                <a:latin typeface="Arial" charset="0"/>
                <a:cs typeface="Arial" charset="0"/>
              </a:rPr>
              <a:t>≥</a:t>
            </a:r>
            <a:r>
              <a:rPr lang="en-US" altLang="en-US" b="1">
                <a:solidFill>
                  <a:srgbClr val="000000"/>
                </a:solidFill>
                <a:latin typeface="Arial" charset="0"/>
              </a:rPr>
              <a:t>  1</a:t>
            </a:r>
          </a:p>
          <a:p>
            <a:pPr>
              <a:spcBef>
                <a:spcPct val="20000"/>
              </a:spcBef>
            </a:pPr>
            <a:r>
              <a:rPr lang="en-US" altLang="en-US" b="1">
                <a:solidFill>
                  <a:srgbClr val="000000"/>
                </a:solidFill>
                <a:latin typeface="Arial" charset="0"/>
                <a:cs typeface="Arial" charset="0"/>
              </a:rPr>
              <a:t>≥</a:t>
            </a:r>
            <a:r>
              <a:rPr lang="en-US" altLang="en-US" b="1">
                <a:solidFill>
                  <a:srgbClr val="000000"/>
                </a:solidFill>
                <a:latin typeface="Arial" charset="0"/>
              </a:rPr>
              <a:t> 1</a:t>
            </a:r>
          </a:p>
          <a:p>
            <a:pPr>
              <a:spcBef>
                <a:spcPct val="20000"/>
              </a:spcBef>
            </a:pPr>
            <a:r>
              <a:rPr lang="en-US" altLang="en-US" b="1">
                <a:solidFill>
                  <a:srgbClr val="000000"/>
                </a:solidFill>
                <a:latin typeface="Arial" charset="0"/>
                <a:cs typeface="Arial" charset="0"/>
              </a:rPr>
              <a:t>≥</a:t>
            </a:r>
            <a:r>
              <a:rPr lang="en-US" altLang="en-US" b="1">
                <a:solidFill>
                  <a:srgbClr val="000000"/>
                </a:solidFill>
                <a:latin typeface="Arial" charset="0"/>
              </a:rPr>
              <a:t> 1</a:t>
            </a:r>
          </a:p>
          <a:p>
            <a:pPr>
              <a:spcBef>
                <a:spcPct val="20000"/>
              </a:spcBef>
            </a:pPr>
            <a:r>
              <a:rPr lang="en-US" altLang="en-US" b="1">
                <a:solidFill>
                  <a:srgbClr val="000000"/>
                </a:solidFill>
                <a:latin typeface="Arial" charset="0"/>
                <a:cs typeface="Arial" charset="0"/>
              </a:rPr>
              <a:t>≥</a:t>
            </a:r>
            <a:r>
              <a:rPr lang="en-US" altLang="en-US" b="1">
                <a:solidFill>
                  <a:srgbClr val="000000"/>
                </a:solidFill>
                <a:latin typeface="Arial" charset="0"/>
              </a:rPr>
              <a:t> 1</a:t>
            </a:r>
          </a:p>
          <a:p>
            <a:pPr>
              <a:spcBef>
                <a:spcPct val="20000"/>
              </a:spcBef>
            </a:pPr>
            <a:r>
              <a:rPr lang="en-US" altLang="en-US" b="1">
                <a:solidFill>
                  <a:srgbClr val="000000"/>
                </a:solidFill>
                <a:latin typeface="Arial" charset="0"/>
                <a:cs typeface="Arial" charset="0"/>
              </a:rPr>
              <a:t>≥</a:t>
            </a:r>
            <a:r>
              <a:rPr lang="en-US" altLang="en-US" b="1">
                <a:solidFill>
                  <a:srgbClr val="000000"/>
                </a:solidFill>
                <a:latin typeface="Arial" charset="0"/>
              </a:rPr>
              <a:t> 1</a:t>
            </a:r>
          </a:p>
          <a:p>
            <a:pPr>
              <a:spcBef>
                <a:spcPct val="20000"/>
              </a:spcBef>
            </a:pPr>
            <a:r>
              <a:rPr lang="en-US" altLang="en-US" b="1">
                <a:solidFill>
                  <a:srgbClr val="000000"/>
                </a:solidFill>
                <a:latin typeface="Arial" charset="0"/>
                <a:cs typeface="Arial" charset="0"/>
              </a:rPr>
              <a:t>≥</a:t>
            </a:r>
            <a:r>
              <a:rPr lang="en-US" altLang="en-US" b="1">
                <a:solidFill>
                  <a:srgbClr val="000000"/>
                </a:solidFill>
                <a:latin typeface="Arial" charset="0"/>
              </a:rPr>
              <a:t> 1</a:t>
            </a:r>
          </a:p>
          <a:p>
            <a:pPr>
              <a:spcBef>
                <a:spcPct val="20000"/>
              </a:spcBef>
            </a:pPr>
            <a:r>
              <a:rPr lang="en-US" altLang="en-US" b="1">
                <a:solidFill>
                  <a:srgbClr val="000000"/>
                </a:solidFill>
                <a:latin typeface="Arial" charset="0"/>
                <a:cs typeface="Arial" charset="0"/>
              </a:rPr>
              <a:t>≥</a:t>
            </a:r>
            <a:r>
              <a:rPr lang="en-US" altLang="en-US" b="1">
                <a:solidFill>
                  <a:srgbClr val="000000"/>
                </a:solidFill>
                <a:latin typeface="Arial" charset="0"/>
              </a:rPr>
              <a:t> 1</a:t>
            </a:r>
          </a:p>
          <a:p>
            <a:pPr>
              <a:spcBef>
                <a:spcPct val="20000"/>
              </a:spcBef>
            </a:pPr>
            <a:r>
              <a:rPr lang="en-US" altLang="en-US" b="1">
                <a:solidFill>
                  <a:srgbClr val="000000"/>
                </a:solidFill>
                <a:latin typeface="Arial" charset="0"/>
              </a:rPr>
              <a:t>= 0 or 1</a:t>
            </a:r>
          </a:p>
        </p:txBody>
      </p:sp>
      <p:sp>
        <p:nvSpPr>
          <p:cNvPr id="546821" name="Rectangle 5"/>
          <p:cNvSpPr>
            <a:spLocks noChangeArrowheads="1"/>
          </p:cNvSpPr>
          <p:nvPr/>
        </p:nvSpPr>
        <p:spPr bwMode="auto">
          <a:xfrm>
            <a:off x="1143000" y="1295400"/>
            <a:ext cx="525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b="1">
                <a:solidFill>
                  <a:srgbClr val="000000"/>
                </a:solidFill>
                <a:latin typeface="Arial" charset="0"/>
              </a:rPr>
              <a:t>Minimize Subject to: </a:t>
            </a: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lide Number Placeholder 1"/>
          <p:cNvSpPr>
            <a:spLocks noGrp="1"/>
          </p:cNvSpPr>
          <p:nvPr>
            <p:ph type="sldNum" sz="quarter" idx="10"/>
          </p:nvPr>
        </p:nvSpPr>
        <p:spPr/>
        <p:txBody>
          <a:bodyPr/>
          <a:lstStyle/>
          <a:p>
            <a:fld id="{291A9746-FE51-41EB-BF6A-296FC469D1A0}" type="slidenum">
              <a:rPr lang="en-US" altLang="en-US"/>
              <a:pPr/>
              <a:t>123</a:t>
            </a:fld>
            <a:endParaRPr lang="en-US" altLang="en-US"/>
          </a:p>
        </p:txBody>
      </p:sp>
      <p:sp>
        <p:nvSpPr>
          <p:cNvPr id="547842" name="Rectangle 2"/>
          <p:cNvSpPr>
            <a:spLocks noChangeArrowheads="1"/>
          </p:cNvSpPr>
          <p:nvPr/>
        </p:nvSpPr>
        <p:spPr bwMode="auto">
          <a:xfrm>
            <a:off x="2362200" y="228600"/>
            <a:ext cx="396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A3C00"/>
                  </a:outerShdw>
                </a:effectLst>
              </a14:hiddenEffects>
            </a:ext>
          </a:extLst>
        </p:spPr>
        <p:txBody>
          <a:bodyPr lIns="90488" tIns="44450" rIns="90488" bIns="44450" anchor="ctr"/>
          <a:lstStyle/>
          <a:p>
            <a:r>
              <a:rPr lang="en-US" altLang="en-US" sz="3600" b="1">
                <a:solidFill>
                  <a:schemeClr val="tx2"/>
                </a:solidFill>
                <a:effectLst>
                  <a:outerShdw blurRad="38100" dist="38100" dir="2700000" algn="tl">
                    <a:srgbClr val="C0C0C0"/>
                  </a:outerShdw>
                </a:effectLst>
              </a:rPr>
              <a:t>Greedy Heuristic</a:t>
            </a:r>
          </a:p>
        </p:txBody>
      </p:sp>
      <p:grpSp>
        <p:nvGrpSpPr>
          <p:cNvPr id="547843" name="Group 3"/>
          <p:cNvGrpSpPr>
            <a:grpSpLocks/>
          </p:cNvGrpSpPr>
          <p:nvPr/>
        </p:nvGrpSpPr>
        <p:grpSpPr bwMode="auto">
          <a:xfrm>
            <a:off x="1600200" y="3200400"/>
            <a:ext cx="5486400" cy="3352800"/>
            <a:chOff x="816" y="1200"/>
            <a:chExt cx="3456" cy="2304"/>
          </a:xfrm>
        </p:grpSpPr>
        <p:sp>
          <p:nvSpPr>
            <p:cNvPr id="547844" name="Rectangle 4"/>
            <p:cNvSpPr>
              <a:spLocks noChangeArrowheads="1"/>
            </p:cNvSpPr>
            <p:nvPr/>
          </p:nvSpPr>
          <p:spPr bwMode="auto">
            <a:xfrm>
              <a:off x="816" y="120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c</a:t>
              </a:r>
              <a:r>
                <a:rPr lang="en-US" altLang="en-US" baseline="-25000">
                  <a:solidFill>
                    <a:srgbClr val="000000"/>
                  </a:solidFill>
                  <a:latin typeface="Arial" charset="0"/>
                </a:rPr>
                <a:t>1</a:t>
              </a:r>
            </a:p>
          </p:txBody>
        </p:sp>
        <p:sp>
          <p:nvSpPr>
            <p:cNvPr id="547845" name="Rectangle 5"/>
            <p:cNvSpPr>
              <a:spLocks noChangeArrowheads="1"/>
            </p:cNvSpPr>
            <p:nvPr/>
          </p:nvSpPr>
          <p:spPr bwMode="auto">
            <a:xfrm>
              <a:off x="816" y="14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d</a:t>
              </a:r>
              <a:r>
                <a:rPr lang="en-US" altLang="en-US" baseline="-25000">
                  <a:solidFill>
                    <a:srgbClr val="000000"/>
                  </a:solidFill>
                  <a:latin typeface="Arial" charset="0"/>
                </a:rPr>
                <a:t>1</a:t>
              </a:r>
            </a:p>
          </p:txBody>
        </p:sp>
        <p:sp>
          <p:nvSpPr>
            <p:cNvPr id="547846" name="Rectangle 6"/>
            <p:cNvSpPr>
              <a:spLocks noChangeArrowheads="1"/>
            </p:cNvSpPr>
            <p:nvPr/>
          </p:nvSpPr>
          <p:spPr bwMode="auto">
            <a:xfrm>
              <a:off x="1296" y="12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100</a:t>
              </a:r>
            </a:p>
          </p:txBody>
        </p:sp>
        <p:sp>
          <p:nvSpPr>
            <p:cNvPr id="547847" name="Rectangle 7"/>
            <p:cNvSpPr>
              <a:spLocks noChangeArrowheads="1"/>
            </p:cNvSpPr>
            <p:nvPr/>
          </p:nvSpPr>
          <p:spPr bwMode="auto">
            <a:xfrm>
              <a:off x="1392" y="148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3</a:t>
              </a:r>
            </a:p>
          </p:txBody>
        </p:sp>
        <p:sp>
          <p:nvSpPr>
            <p:cNvPr id="547848" name="Rectangle 8"/>
            <p:cNvSpPr>
              <a:spLocks noChangeArrowheads="1"/>
            </p:cNvSpPr>
            <p:nvPr/>
          </p:nvSpPr>
          <p:spPr bwMode="auto">
            <a:xfrm>
              <a:off x="1104" y="134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a:t>
              </a:r>
            </a:p>
          </p:txBody>
        </p:sp>
        <p:sp>
          <p:nvSpPr>
            <p:cNvPr id="547849" name="Line 9"/>
            <p:cNvSpPr>
              <a:spLocks noChangeShapeType="1"/>
            </p:cNvSpPr>
            <p:nvPr/>
          </p:nvSpPr>
          <p:spPr bwMode="auto">
            <a:xfrm>
              <a:off x="820" y="1488"/>
              <a:ext cx="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50" name="Line 10"/>
            <p:cNvSpPr>
              <a:spLocks noChangeShapeType="1"/>
            </p:cNvSpPr>
            <p:nvPr/>
          </p:nvSpPr>
          <p:spPr bwMode="auto">
            <a:xfrm>
              <a:off x="1396" y="1488"/>
              <a:ext cx="2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51" name="Rectangle 11"/>
            <p:cNvSpPr>
              <a:spLocks noChangeArrowheads="1"/>
            </p:cNvSpPr>
            <p:nvPr/>
          </p:nvSpPr>
          <p:spPr bwMode="auto">
            <a:xfrm>
              <a:off x="1680" y="134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a:t>
              </a:r>
            </a:p>
          </p:txBody>
        </p:sp>
        <p:sp>
          <p:nvSpPr>
            <p:cNvPr id="547852" name="Rectangle 12"/>
            <p:cNvSpPr>
              <a:spLocks noChangeArrowheads="1"/>
            </p:cNvSpPr>
            <p:nvPr/>
          </p:nvSpPr>
          <p:spPr bwMode="auto">
            <a:xfrm>
              <a:off x="1920" y="1344"/>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dirty="0">
                  <a:solidFill>
                    <a:srgbClr val="000000"/>
                  </a:solidFill>
                  <a:latin typeface="Arial" charset="0"/>
                </a:rPr>
                <a:t>33.3</a:t>
              </a:r>
            </a:p>
          </p:txBody>
        </p:sp>
        <p:sp>
          <p:nvSpPr>
            <p:cNvPr id="547853" name="Rectangle 13"/>
            <p:cNvSpPr>
              <a:spLocks noChangeArrowheads="1"/>
            </p:cNvSpPr>
            <p:nvPr/>
          </p:nvSpPr>
          <p:spPr bwMode="auto">
            <a:xfrm>
              <a:off x="816" y="177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c</a:t>
              </a:r>
              <a:r>
                <a:rPr lang="en-US" altLang="en-US" baseline="-25000">
                  <a:solidFill>
                    <a:srgbClr val="000000"/>
                  </a:solidFill>
                  <a:latin typeface="Arial" charset="0"/>
                </a:rPr>
                <a:t>2</a:t>
              </a:r>
            </a:p>
          </p:txBody>
        </p:sp>
        <p:sp>
          <p:nvSpPr>
            <p:cNvPr id="547854" name="Rectangle 14"/>
            <p:cNvSpPr>
              <a:spLocks noChangeArrowheads="1"/>
            </p:cNvSpPr>
            <p:nvPr/>
          </p:nvSpPr>
          <p:spPr bwMode="auto">
            <a:xfrm>
              <a:off x="816" y="201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d</a:t>
              </a:r>
              <a:r>
                <a:rPr lang="en-US" altLang="en-US" baseline="-25000">
                  <a:solidFill>
                    <a:srgbClr val="000000"/>
                  </a:solidFill>
                  <a:latin typeface="Arial" charset="0"/>
                </a:rPr>
                <a:t>2</a:t>
              </a:r>
            </a:p>
          </p:txBody>
        </p:sp>
        <p:sp>
          <p:nvSpPr>
            <p:cNvPr id="547855" name="Rectangle 15"/>
            <p:cNvSpPr>
              <a:spLocks noChangeArrowheads="1"/>
            </p:cNvSpPr>
            <p:nvPr/>
          </p:nvSpPr>
          <p:spPr bwMode="auto">
            <a:xfrm>
              <a:off x="1344" y="182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80</a:t>
              </a:r>
            </a:p>
          </p:txBody>
        </p:sp>
        <p:sp>
          <p:nvSpPr>
            <p:cNvPr id="547856" name="Rectangle 16"/>
            <p:cNvSpPr>
              <a:spLocks noChangeArrowheads="1"/>
            </p:cNvSpPr>
            <p:nvPr/>
          </p:nvSpPr>
          <p:spPr bwMode="auto">
            <a:xfrm>
              <a:off x="1392" y="206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5</a:t>
              </a:r>
            </a:p>
          </p:txBody>
        </p:sp>
        <p:sp>
          <p:nvSpPr>
            <p:cNvPr id="547857" name="Rectangle 17"/>
            <p:cNvSpPr>
              <a:spLocks noChangeArrowheads="1"/>
            </p:cNvSpPr>
            <p:nvPr/>
          </p:nvSpPr>
          <p:spPr bwMode="auto">
            <a:xfrm>
              <a:off x="1104" y="192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a:t>
              </a:r>
            </a:p>
          </p:txBody>
        </p:sp>
        <p:sp>
          <p:nvSpPr>
            <p:cNvPr id="547858" name="Line 18"/>
            <p:cNvSpPr>
              <a:spLocks noChangeShapeType="1"/>
            </p:cNvSpPr>
            <p:nvPr/>
          </p:nvSpPr>
          <p:spPr bwMode="auto">
            <a:xfrm>
              <a:off x="820" y="2064"/>
              <a:ext cx="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59" name="Line 19"/>
            <p:cNvSpPr>
              <a:spLocks noChangeShapeType="1"/>
            </p:cNvSpPr>
            <p:nvPr/>
          </p:nvSpPr>
          <p:spPr bwMode="auto">
            <a:xfrm>
              <a:off x="1396" y="2064"/>
              <a:ext cx="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60" name="Rectangle 20"/>
            <p:cNvSpPr>
              <a:spLocks noChangeArrowheads="1"/>
            </p:cNvSpPr>
            <p:nvPr/>
          </p:nvSpPr>
          <p:spPr bwMode="auto">
            <a:xfrm>
              <a:off x="1680" y="192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a:t>
              </a:r>
            </a:p>
          </p:txBody>
        </p:sp>
        <p:sp>
          <p:nvSpPr>
            <p:cNvPr id="547861" name="Rectangle 21"/>
            <p:cNvSpPr>
              <a:spLocks noChangeArrowheads="1"/>
            </p:cNvSpPr>
            <p:nvPr/>
          </p:nvSpPr>
          <p:spPr bwMode="auto">
            <a:xfrm>
              <a:off x="1920" y="192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16</a:t>
              </a:r>
            </a:p>
          </p:txBody>
        </p:sp>
        <p:sp>
          <p:nvSpPr>
            <p:cNvPr id="547862" name="Rectangle 22"/>
            <p:cNvSpPr>
              <a:spLocks noChangeArrowheads="1"/>
            </p:cNvSpPr>
            <p:nvPr/>
          </p:nvSpPr>
          <p:spPr bwMode="auto">
            <a:xfrm>
              <a:off x="816" y="235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c</a:t>
              </a:r>
              <a:r>
                <a:rPr lang="en-US" altLang="en-US" baseline="-25000">
                  <a:solidFill>
                    <a:srgbClr val="000000"/>
                  </a:solidFill>
                  <a:latin typeface="Arial" charset="0"/>
                </a:rPr>
                <a:t>3</a:t>
              </a:r>
            </a:p>
          </p:txBody>
        </p:sp>
        <p:sp>
          <p:nvSpPr>
            <p:cNvPr id="547863" name="Rectangle 23"/>
            <p:cNvSpPr>
              <a:spLocks noChangeArrowheads="1"/>
            </p:cNvSpPr>
            <p:nvPr/>
          </p:nvSpPr>
          <p:spPr bwMode="auto">
            <a:xfrm>
              <a:off x="816" y="259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d</a:t>
              </a:r>
              <a:r>
                <a:rPr lang="en-US" altLang="en-US" baseline="-25000">
                  <a:solidFill>
                    <a:srgbClr val="000000"/>
                  </a:solidFill>
                  <a:latin typeface="Arial" charset="0"/>
                </a:rPr>
                <a:t>3</a:t>
              </a:r>
            </a:p>
          </p:txBody>
        </p:sp>
        <p:sp>
          <p:nvSpPr>
            <p:cNvPr id="547864" name="Rectangle 24"/>
            <p:cNvSpPr>
              <a:spLocks noChangeArrowheads="1"/>
            </p:cNvSpPr>
            <p:nvPr/>
          </p:nvSpPr>
          <p:spPr bwMode="auto">
            <a:xfrm>
              <a:off x="1296" y="2400"/>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120</a:t>
              </a:r>
            </a:p>
          </p:txBody>
        </p:sp>
        <p:sp>
          <p:nvSpPr>
            <p:cNvPr id="547865" name="Rectangle 25"/>
            <p:cNvSpPr>
              <a:spLocks noChangeArrowheads="1"/>
            </p:cNvSpPr>
            <p:nvPr/>
          </p:nvSpPr>
          <p:spPr bwMode="auto">
            <a:xfrm>
              <a:off x="1392" y="26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5</a:t>
              </a:r>
            </a:p>
          </p:txBody>
        </p:sp>
        <p:sp>
          <p:nvSpPr>
            <p:cNvPr id="547866" name="Rectangle 26"/>
            <p:cNvSpPr>
              <a:spLocks noChangeArrowheads="1"/>
            </p:cNvSpPr>
            <p:nvPr/>
          </p:nvSpPr>
          <p:spPr bwMode="auto">
            <a:xfrm>
              <a:off x="1104" y="249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a:t>
              </a:r>
            </a:p>
          </p:txBody>
        </p:sp>
        <p:sp>
          <p:nvSpPr>
            <p:cNvPr id="547867" name="Line 27"/>
            <p:cNvSpPr>
              <a:spLocks noChangeShapeType="1"/>
            </p:cNvSpPr>
            <p:nvPr/>
          </p:nvSpPr>
          <p:spPr bwMode="auto">
            <a:xfrm>
              <a:off x="820" y="2640"/>
              <a:ext cx="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68" name="Line 28"/>
            <p:cNvSpPr>
              <a:spLocks noChangeShapeType="1"/>
            </p:cNvSpPr>
            <p:nvPr/>
          </p:nvSpPr>
          <p:spPr bwMode="auto">
            <a:xfrm>
              <a:off x="1396" y="2640"/>
              <a:ext cx="2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69" name="Rectangle 29"/>
            <p:cNvSpPr>
              <a:spLocks noChangeArrowheads="1"/>
            </p:cNvSpPr>
            <p:nvPr/>
          </p:nvSpPr>
          <p:spPr bwMode="auto">
            <a:xfrm>
              <a:off x="1680" y="249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a:t>
              </a:r>
            </a:p>
          </p:txBody>
        </p:sp>
        <p:sp>
          <p:nvSpPr>
            <p:cNvPr id="547870" name="Rectangle 30"/>
            <p:cNvSpPr>
              <a:spLocks noChangeArrowheads="1"/>
            </p:cNvSpPr>
            <p:nvPr/>
          </p:nvSpPr>
          <p:spPr bwMode="auto">
            <a:xfrm>
              <a:off x="1920" y="249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30</a:t>
              </a:r>
            </a:p>
          </p:txBody>
        </p:sp>
        <p:sp>
          <p:nvSpPr>
            <p:cNvPr id="547871" name="Rectangle 31"/>
            <p:cNvSpPr>
              <a:spLocks noChangeArrowheads="1"/>
            </p:cNvSpPr>
            <p:nvPr/>
          </p:nvSpPr>
          <p:spPr bwMode="auto">
            <a:xfrm>
              <a:off x="816" y="292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c</a:t>
              </a:r>
              <a:r>
                <a:rPr lang="en-US" altLang="en-US" baseline="-25000">
                  <a:solidFill>
                    <a:srgbClr val="000000"/>
                  </a:solidFill>
                  <a:latin typeface="Arial" charset="0"/>
                </a:rPr>
                <a:t>4</a:t>
              </a:r>
            </a:p>
          </p:txBody>
        </p:sp>
        <p:sp>
          <p:nvSpPr>
            <p:cNvPr id="547872" name="Rectangle 32"/>
            <p:cNvSpPr>
              <a:spLocks noChangeArrowheads="1"/>
            </p:cNvSpPr>
            <p:nvPr/>
          </p:nvSpPr>
          <p:spPr bwMode="auto">
            <a:xfrm>
              <a:off x="816" y="31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d</a:t>
              </a:r>
              <a:r>
                <a:rPr lang="en-US" altLang="en-US" baseline="-25000">
                  <a:solidFill>
                    <a:srgbClr val="000000"/>
                  </a:solidFill>
                  <a:latin typeface="Arial" charset="0"/>
                </a:rPr>
                <a:t>4</a:t>
              </a:r>
            </a:p>
          </p:txBody>
        </p:sp>
        <p:sp>
          <p:nvSpPr>
            <p:cNvPr id="547873" name="Rectangle 33"/>
            <p:cNvSpPr>
              <a:spLocks noChangeArrowheads="1"/>
            </p:cNvSpPr>
            <p:nvPr/>
          </p:nvSpPr>
          <p:spPr bwMode="auto">
            <a:xfrm>
              <a:off x="1296" y="2976"/>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110</a:t>
              </a:r>
            </a:p>
          </p:txBody>
        </p:sp>
        <p:sp>
          <p:nvSpPr>
            <p:cNvPr id="547874" name="Rectangle 34"/>
            <p:cNvSpPr>
              <a:spLocks noChangeArrowheads="1"/>
            </p:cNvSpPr>
            <p:nvPr/>
          </p:nvSpPr>
          <p:spPr bwMode="auto">
            <a:xfrm>
              <a:off x="1392" y="321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4</a:t>
              </a:r>
            </a:p>
          </p:txBody>
        </p:sp>
        <p:sp>
          <p:nvSpPr>
            <p:cNvPr id="547875" name="Rectangle 35"/>
            <p:cNvSpPr>
              <a:spLocks noChangeArrowheads="1"/>
            </p:cNvSpPr>
            <p:nvPr/>
          </p:nvSpPr>
          <p:spPr bwMode="auto">
            <a:xfrm>
              <a:off x="1104" y="30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a:t>
              </a:r>
            </a:p>
          </p:txBody>
        </p:sp>
        <p:sp>
          <p:nvSpPr>
            <p:cNvPr id="547876" name="Line 36"/>
            <p:cNvSpPr>
              <a:spLocks noChangeShapeType="1"/>
            </p:cNvSpPr>
            <p:nvPr/>
          </p:nvSpPr>
          <p:spPr bwMode="auto">
            <a:xfrm>
              <a:off x="820" y="3216"/>
              <a:ext cx="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77" name="Line 37"/>
            <p:cNvSpPr>
              <a:spLocks noChangeShapeType="1"/>
            </p:cNvSpPr>
            <p:nvPr/>
          </p:nvSpPr>
          <p:spPr bwMode="auto">
            <a:xfrm>
              <a:off x="1396" y="3216"/>
              <a:ext cx="2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78" name="Rectangle 38"/>
            <p:cNvSpPr>
              <a:spLocks noChangeArrowheads="1"/>
            </p:cNvSpPr>
            <p:nvPr/>
          </p:nvSpPr>
          <p:spPr bwMode="auto">
            <a:xfrm>
              <a:off x="1680" y="30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a:t>
              </a:r>
            </a:p>
          </p:txBody>
        </p:sp>
        <p:sp>
          <p:nvSpPr>
            <p:cNvPr id="547879" name="Rectangle 39"/>
            <p:cNvSpPr>
              <a:spLocks noChangeArrowheads="1"/>
            </p:cNvSpPr>
            <p:nvPr/>
          </p:nvSpPr>
          <p:spPr bwMode="auto">
            <a:xfrm>
              <a:off x="1920" y="307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27.5</a:t>
              </a:r>
            </a:p>
          </p:txBody>
        </p:sp>
        <p:sp>
          <p:nvSpPr>
            <p:cNvPr id="547880" name="Rectangle 40"/>
            <p:cNvSpPr>
              <a:spLocks noChangeArrowheads="1"/>
            </p:cNvSpPr>
            <p:nvPr/>
          </p:nvSpPr>
          <p:spPr bwMode="auto">
            <a:xfrm>
              <a:off x="2544" y="120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c</a:t>
              </a:r>
              <a:r>
                <a:rPr lang="en-US" altLang="en-US" baseline="-25000">
                  <a:solidFill>
                    <a:srgbClr val="000000"/>
                  </a:solidFill>
                  <a:latin typeface="Arial" charset="0"/>
                </a:rPr>
                <a:t>5</a:t>
              </a:r>
            </a:p>
          </p:txBody>
        </p:sp>
        <p:sp>
          <p:nvSpPr>
            <p:cNvPr id="547881" name="Rectangle 41"/>
            <p:cNvSpPr>
              <a:spLocks noChangeArrowheads="1"/>
            </p:cNvSpPr>
            <p:nvPr/>
          </p:nvSpPr>
          <p:spPr bwMode="auto">
            <a:xfrm>
              <a:off x="2544" y="14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d</a:t>
              </a:r>
              <a:r>
                <a:rPr lang="en-US" altLang="en-US" baseline="-25000">
                  <a:solidFill>
                    <a:srgbClr val="000000"/>
                  </a:solidFill>
                  <a:latin typeface="Arial" charset="0"/>
                </a:rPr>
                <a:t>5</a:t>
              </a:r>
            </a:p>
          </p:txBody>
        </p:sp>
        <p:sp>
          <p:nvSpPr>
            <p:cNvPr id="547882" name="Rectangle 42"/>
            <p:cNvSpPr>
              <a:spLocks noChangeArrowheads="1"/>
            </p:cNvSpPr>
            <p:nvPr/>
          </p:nvSpPr>
          <p:spPr bwMode="auto">
            <a:xfrm>
              <a:off x="3072" y="12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90</a:t>
              </a:r>
            </a:p>
          </p:txBody>
        </p:sp>
        <p:sp>
          <p:nvSpPr>
            <p:cNvPr id="547883" name="Rectangle 43"/>
            <p:cNvSpPr>
              <a:spLocks noChangeArrowheads="1"/>
            </p:cNvSpPr>
            <p:nvPr/>
          </p:nvSpPr>
          <p:spPr bwMode="auto">
            <a:xfrm>
              <a:off x="3120" y="148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4</a:t>
              </a:r>
            </a:p>
          </p:txBody>
        </p:sp>
        <p:sp>
          <p:nvSpPr>
            <p:cNvPr id="547884" name="Rectangle 44"/>
            <p:cNvSpPr>
              <a:spLocks noChangeArrowheads="1"/>
            </p:cNvSpPr>
            <p:nvPr/>
          </p:nvSpPr>
          <p:spPr bwMode="auto">
            <a:xfrm>
              <a:off x="2832" y="134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a:t>
              </a:r>
            </a:p>
          </p:txBody>
        </p:sp>
        <p:sp>
          <p:nvSpPr>
            <p:cNvPr id="547885" name="Line 45"/>
            <p:cNvSpPr>
              <a:spLocks noChangeShapeType="1"/>
            </p:cNvSpPr>
            <p:nvPr/>
          </p:nvSpPr>
          <p:spPr bwMode="auto">
            <a:xfrm>
              <a:off x="2548" y="1488"/>
              <a:ext cx="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86" name="Line 46"/>
            <p:cNvSpPr>
              <a:spLocks noChangeShapeType="1"/>
            </p:cNvSpPr>
            <p:nvPr/>
          </p:nvSpPr>
          <p:spPr bwMode="auto">
            <a:xfrm>
              <a:off x="3124" y="1488"/>
              <a:ext cx="2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87" name="Rectangle 47"/>
            <p:cNvSpPr>
              <a:spLocks noChangeArrowheads="1"/>
            </p:cNvSpPr>
            <p:nvPr/>
          </p:nvSpPr>
          <p:spPr bwMode="auto">
            <a:xfrm>
              <a:off x="3408" y="134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a:t>
              </a:r>
            </a:p>
          </p:txBody>
        </p:sp>
        <p:sp>
          <p:nvSpPr>
            <p:cNvPr id="547888" name="Rectangle 48"/>
            <p:cNvSpPr>
              <a:spLocks noChangeArrowheads="1"/>
            </p:cNvSpPr>
            <p:nvPr/>
          </p:nvSpPr>
          <p:spPr bwMode="auto">
            <a:xfrm>
              <a:off x="3648" y="1344"/>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22.5</a:t>
              </a:r>
            </a:p>
          </p:txBody>
        </p:sp>
        <p:sp>
          <p:nvSpPr>
            <p:cNvPr id="547889" name="Rectangle 49"/>
            <p:cNvSpPr>
              <a:spLocks noChangeArrowheads="1"/>
            </p:cNvSpPr>
            <p:nvPr/>
          </p:nvSpPr>
          <p:spPr bwMode="auto">
            <a:xfrm>
              <a:off x="2544" y="177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c</a:t>
              </a:r>
              <a:r>
                <a:rPr lang="en-US" altLang="en-US" baseline="-25000">
                  <a:solidFill>
                    <a:srgbClr val="000000"/>
                  </a:solidFill>
                  <a:latin typeface="Arial" charset="0"/>
                </a:rPr>
                <a:t>6</a:t>
              </a:r>
            </a:p>
          </p:txBody>
        </p:sp>
        <p:sp>
          <p:nvSpPr>
            <p:cNvPr id="547890" name="Rectangle 50"/>
            <p:cNvSpPr>
              <a:spLocks noChangeArrowheads="1"/>
            </p:cNvSpPr>
            <p:nvPr/>
          </p:nvSpPr>
          <p:spPr bwMode="auto">
            <a:xfrm>
              <a:off x="2544" y="201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d</a:t>
              </a:r>
              <a:r>
                <a:rPr lang="en-US" altLang="en-US" baseline="-25000">
                  <a:solidFill>
                    <a:srgbClr val="000000"/>
                  </a:solidFill>
                  <a:latin typeface="Arial" charset="0"/>
                </a:rPr>
                <a:t>6</a:t>
              </a:r>
            </a:p>
          </p:txBody>
        </p:sp>
        <p:sp>
          <p:nvSpPr>
            <p:cNvPr id="547891" name="Rectangle 51"/>
            <p:cNvSpPr>
              <a:spLocks noChangeArrowheads="1"/>
            </p:cNvSpPr>
            <p:nvPr/>
          </p:nvSpPr>
          <p:spPr bwMode="auto">
            <a:xfrm>
              <a:off x="3072" y="182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90</a:t>
              </a:r>
            </a:p>
          </p:txBody>
        </p:sp>
        <p:sp>
          <p:nvSpPr>
            <p:cNvPr id="547892" name="Rectangle 52"/>
            <p:cNvSpPr>
              <a:spLocks noChangeArrowheads="1"/>
            </p:cNvSpPr>
            <p:nvPr/>
          </p:nvSpPr>
          <p:spPr bwMode="auto">
            <a:xfrm>
              <a:off x="3120" y="206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4</a:t>
              </a:r>
            </a:p>
          </p:txBody>
        </p:sp>
        <p:sp>
          <p:nvSpPr>
            <p:cNvPr id="547893" name="Rectangle 53"/>
            <p:cNvSpPr>
              <a:spLocks noChangeArrowheads="1"/>
            </p:cNvSpPr>
            <p:nvPr/>
          </p:nvSpPr>
          <p:spPr bwMode="auto">
            <a:xfrm>
              <a:off x="2832" y="192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a:t>
              </a:r>
            </a:p>
          </p:txBody>
        </p:sp>
        <p:sp>
          <p:nvSpPr>
            <p:cNvPr id="547894" name="Line 54"/>
            <p:cNvSpPr>
              <a:spLocks noChangeShapeType="1"/>
            </p:cNvSpPr>
            <p:nvPr/>
          </p:nvSpPr>
          <p:spPr bwMode="auto">
            <a:xfrm>
              <a:off x="2548" y="2064"/>
              <a:ext cx="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95" name="Line 55"/>
            <p:cNvSpPr>
              <a:spLocks noChangeShapeType="1"/>
            </p:cNvSpPr>
            <p:nvPr/>
          </p:nvSpPr>
          <p:spPr bwMode="auto">
            <a:xfrm>
              <a:off x="3124" y="2064"/>
              <a:ext cx="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96" name="Rectangle 56"/>
            <p:cNvSpPr>
              <a:spLocks noChangeArrowheads="1"/>
            </p:cNvSpPr>
            <p:nvPr/>
          </p:nvSpPr>
          <p:spPr bwMode="auto">
            <a:xfrm>
              <a:off x="3408" y="192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a:t>
              </a:r>
            </a:p>
          </p:txBody>
        </p:sp>
        <p:sp>
          <p:nvSpPr>
            <p:cNvPr id="547897" name="Rectangle 57"/>
            <p:cNvSpPr>
              <a:spLocks noChangeArrowheads="1"/>
            </p:cNvSpPr>
            <p:nvPr/>
          </p:nvSpPr>
          <p:spPr bwMode="auto">
            <a:xfrm>
              <a:off x="3648" y="1920"/>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22.5</a:t>
              </a:r>
            </a:p>
          </p:txBody>
        </p:sp>
        <p:sp>
          <p:nvSpPr>
            <p:cNvPr id="547898" name="Rectangle 58"/>
            <p:cNvSpPr>
              <a:spLocks noChangeArrowheads="1"/>
            </p:cNvSpPr>
            <p:nvPr/>
          </p:nvSpPr>
          <p:spPr bwMode="auto">
            <a:xfrm>
              <a:off x="2544" y="235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c</a:t>
              </a:r>
              <a:r>
                <a:rPr lang="en-US" altLang="en-US" baseline="-25000">
                  <a:solidFill>
                    <a:srgbClr val="000000"/>
                  </a:solidFill>
                  <a:latin typeface="Arial" charset="0"/>
                </a:rPr>
                <a:t>7</a:t>
              </a:r>
            </a:p>
          </p:txBody>
        </p:sp>
        <p:sp>
          <p:nvSpPr>
            <p:cNvPr id="547899" name="Rectangle 59"/>
            <p:cNvSpPr>
              <a:spLocks noChangeArrowheads="1"/>
            </p:cNvSpPr>
            <p:nvPr/>
          </p:nvSpPr>
          <p:spPr bwMode="auto">
            <a:xfrm>
              <a:off x="2544" y="259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d</a:t>
              </a:r>
              <a:r>
                <a:rPr lang="en-US" altLang="en-US" baseline="-25000">
                  <a:solidFill>
                    <a:srgbClr val="000000"/>
                  </a:solidFill>
                  <a:latin typeface="Arial" charset="0"/>
                </a:rPr>
                <a:t>7</a:t>
              </a:r>
            </a:p>
          </p:txBody>
        </p:sp>
        <p:sp>
          <p:nvSpPr>
            <p:cNvPr id="547900" name="Rectangle 60"/>
            <p:cNvSpPr>
              <a:spLocks noChangeArrowheads="1"/>
            </p:cNvSpPr>
            <p:nvPr/>
          </p:nvSpPr>
          <p:spPr bwMode="auto">
            <a:xfrm>
              <a:off x="3024" y="2400"/>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110</a:t>
              </a:r>
            </a:p>
          </p:txBody>
        </p:sp>
        <p:sp>
          <p:nvSpPr>
            <p:cNvPr id="547901" name="Rectangle 61"/>
            <p:cNvSpPr>
              <a:spLocks noChangeArrowheads="1"/>
            </p:cNvSpPr>
            <p:nvPr/>
          </p:nvSpPr>
          <p:spPr bwMode="auto">
            <a:xfrm>
              <a:off x="3120" y="26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4</a:t>
              </a:r>
            </a:p>
          </p:txBody>
        </p:sp>
        <p:sp>
          <p:nvSpPr>
            <p:cNvPr id="547902" name="Rectangle 62"/>
            <p:cNvSpPr>
              <a:spLocks noChangeArrowheads="1"/>
            </p:cNvSpPr>
            <p:nvPr/>
          </p:nvSpPr>
          <p:spPr bwMode="auto">
            <a:xfrm>
              <a:off x="2832" y="249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a:t>
              </a:r>
            </a:p>
          </p:txBody>
        </p:sp>
        <p:sp>
          <p:nvSpPr>
            <p:cNvPr id="547903" name="Line 63"/>
            <p:cNvSpPr>
              <a:spLocks noChangeShapeType="1"/>
            </p:cNvSpPr>
            <p:nvPr/>
          </p:nvSpPr>
          <p:spPr bwMode="auto">
            <a:xfrm>
              <a:off x="2548" y="2640"/>
              <a:ext cx="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904" name="Line 64"/>
            <p:cNvSpPr>
              <a:spLocks noChangeShapeType="1"/>
            </p:cNvSpPr>
            <p:nvPr/>
          </p:nvSpPr>
          <p:spPr bwMode="auto">
            <a:xfrm>
              <a:off x="3124" y="2640"/>
              <a:ext cx="2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905" name="Rectangle 65"/>
            <p:cNvSpPr>
              <a:spLocks noChangeArrowheads="1"/>
            </p:cNvSpPr>
            <p:nvPr/>
          </p:nvSpPr>
          <p:spPr bwMode="auto">
            <a:xfrm>
              <a:off x="3408" y="249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a:t>
              </a:r>
            </a:p>
          </p:txBody>
        </p:sp>
        <p:sp>
          <p:nvSpPr>
            <p:cNvPr id="547906" name="Rectangle 66"/>
            <p:cNvSpPr>
              <a:spLocks noChangeArrowheads="1"/>
            </p:cNvSpPr>
            <p:nvPr/>
          </p:nvSpPr>
          <p:spPr bwMode="auto">
            <a:xfrm>
              <a:off x="3648" y="2496"/>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27.5</a:t>
              </a:r>
            </a:p>
          </p:txBody>
        </p:sp>
      </p:grpSp>
      <p:sp>
        <p:nvSpPr>
          <p:cNvPr id="547907" name="Rectangle 67"/>
          <p:cNvSpPr>
            <a:spLocks noChangeArrowheads="1"/>
          </p:cNvSpPr>
          <p:nvPr/>
        </p:nvSpPr>
        <p:spPr bwMode="auto">
          <a:xfrm>
            <a:off x="457200" y="1143000"/>
            <a:ext cx="8001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1196975" indent="-1196975">
              <a:spcBef>
                <a:spcPct val="20000"/>
              </a:spcBef>
              <a:buClr>
                <a:schemeClr val="accent2"/>
              </a:buClr>
              <a:buSzPct val="75000"/>
              <a:buFont typeface="Monotype Sorts" pitchFamily="2" charset="2"/>
              <a:buChar char="u"/>
              <a:defRPr sz="2800">
                <a:solidFill>
                  <a:srgbClr val="000000"/>
                </a:solidFill>
                <a:latin typeface="Gill Sans" pitchFamily="34" charset="0"/>
              </a:defRPr>
            </a:lvl1pPr>
            <a:lvl2pPr marL="1597025" indent="-285750">
              <a:spcBef>
                <a:spcPct val="20000"/>
              </a:spcBef>
              <a:buClr>
                <a:srgbClr val="000000"/>
              </a:buClr>
              <a:buSzPct val="100000"/>
              <a:buChar char="–"/>
              <a:defRPr sz="2400">
                <a:solidFill>
                  <a:srgbClr val="000000"/>
                </a:solidFill>
                <a:latin typeface="Gill Sans" pitchFamily="34" charset="0"/>
              </a:defRPr>
            </a:lvl2pPr>
            <a:lvl3pPr marL="1939925" indent="-228600">
              <a:spcBef>
                <a:spcPct val="20000"/>
              </a:spcBef>
              <a:buClr>
                <a:srgbClr val="000000"/>
              </a:buClr>
              <a:buSzPct val="100000"/>
              <a:buChar char="»"/>
              <a:defRPr sz="2400">
                <a:solidFill>
                  <a:srgbClr val="000000"/>
                </a:solidFill>
                <a:latin typeface="Times New Roman" pitchFamily="18" charset="0"/>
              </a:defRPr>
            </a:lvl3pPr>
            <a:lvl4pPr marL="2282825" indent="-228600">
              <a:spcBef>
                <a:spcPct val="20000"/>
              </a:spcBef>
              <a:buClr>
                <a:schemeClr val="accent2"/>
              </a:buClr>
              <a:buSzPct val="65000"/>
              <a:buFont typeface="Monotype Sorts" pitchFamily="2" charset="2"/>
              <a:buChar char="u"/>
              <a:defRPr sz="2000">
                <a:solidFill>
                  <a:srgbClr val="000000"/>
                </a:solidFill>
                <a:latin typeface="Times New Roman" pitchFamily="18" charset="0"/>
              </a:defRPr>
            </a:lvl4pPr>
            <a:lvl5pPr marL="2625725" indent="-228600">
              <a:spcBef>
                <a:spcPct val="20000"/>
              </a:spcBef>
              <a:buClr>
                <a:srgbClr val="000000"/>
              </a:buClr>
              <a:buSzPct val="100000"/>
              <a:buChar char="–"/>
              <a:defRPr sz="2000">
                <a:solidFill>
                  <a:srgbClr val="000000"/>
                </a:solidFill>
                <a:latin typeface="Times New Roman" pitchFamily="18" charset="0"/>
              </a:defRPr>
            </a:lvl5pPr>
            <a:lvl6pPr marL="3082925" indent="-228600" eaLnBrk="0" fontAlgn="base" hangingPunct="0">
              <a:spcBef>
                <a:spcPct val="20000"/>
              </a:spcBef>
              <a:spcAft>
                <a:spcPct val="0"/>
              </a:spcAft>
              <a:buClr>
                <a:srgbClr val="000000"/>
              </a:buClr>
              <a:buSzPct val="100000"/>
              <a:buChar char="–"/>
              <a:defRPr sz="2000">
                <a:solidFill>
                  <a:srgbClr val="000000"/>
                </a:solidFill>
                <a:latin typeface="Times New Roman" pitchFamily="18" charset="0"/>
              </a:defRPr>
            </a:lvl6pPr>
            <a:lvl7pPr marL="3540125" indent="-228600" eaLnBrk="0" fontAlgn="base" hangingPunct="0">
              <a:spcBef>
                <a:spcPct val="20000"/>
              </a:spcBef>
              <a:spcAft>
                <a:spcPct val="0"/>
              </a:spcAft>
              <a:buClr>
                <a:srgbClr val="000000"/>
              </a:buClr>
              <a:buSzPct val="100000"/>
              <a:buChar char="–"/>
              <a:defRPr sz="2000">
                <a:solidFill>
                  <a:srgbClr val="000000"/>
                </a:solidFill>
                <a:latin typeface="Times New Roman" pitchFamily="18" charset="0"/>
              </a:defRPr>
            </a:lvl7pPr>
            <a:lvl8pPr marL="3997325" indent="-228600" eaLnBrk="0" fontAlgn="base" hangingPunct="0">
              <a:spcBef>
                <a:spcPct val="20000"/>
              </a:spcBef>
              <a:spcAft>
                <a:spcPct val="0"/>
              </a:spcAft>
              <a:buClr>
                <a:srgbClr val="000000"/>
              </a:buClr>
              <a:buSzPct val="100000"/>
              <a:buChar char="–"/>
              <a:defRPr sz="2000">
                <a:solidFill>
                  <a:srgbClr val="000000"/>
                </a:solidFill>
                <a:latin typeface="Times New Roman" pitchFamily="18" charset="0"/>
              </a:defRPr>
            </a:lvl8pPr>
            <a:lvl9pPr marL="4454525" indent="-228600" eaLnBrk="0" fontAlgn="base" hangingPunct="0">
              <a:spcBef>
                <a:spcPct val="20000"/>
              </a:spcBef>
              <a:spcAft>
                <a:spcPct val="0"/>
              </a:spcAft>
              <a:buClr>
                <a:srgbClr val="000000"/>
              </a:buClr>
              <a:buSzPct val="100000"/>
              <a:buChar char="–"/>
              <a:defRPr sz="2000">
                <a:solidFill>
                  <a:srgbClr val="000000"/>
                </a:solidFill>
                <a:latin typeface="Times New Roman" pitchFamily="18" charset="0"/>
              </a:defRPr>
            </a:lvl9pPr>
          </a:lstStyle>
          <a:p>
            <a:pPr>
              <a:lnSpc>
                <a:spcPct val="90000"/>
              </a:lnSpc>
              <a:buFont typeface="Monotype Sorts" pitchFamily="2" charset="2"/>
              <a:buNone/>
            </a:pPr>
            <a:r>
              <a:rPr lang="en-US" altLang="en-US" dirty="0"/>
              <a:t>Step 1:  Since each </a:t>
            </a:r>
            <a:r>
              <a:rPr lang="en-US" altLang="en-US" dirty="0" err="1"/>
              <a:t>c</a:t>
            </a:r>
            <a:r>
              <a:rPr lang="en-US" altLang="en-US" baseline="-25000" dirty="0" err="1"/>
              <a:t>j</a:t>
            </a:r>
            <a:r>
              <a:rPr lang="en-US" altLang="en-US" dirty="0"/>
              <a:t> &gt; 0, j = 1, 2, ..., 7,  go to step 2.</a:t>
            </a:r>
          </a:p>
          <a:p>
            <a:pPr>
              <a:lnSpc>
                <a:spcPct val="90000"/>
              </a:lnSpc>
              <a:buFont typeface="Monotype Sorts" pitchFamily="2" charset="2"/>
              <a:buNone/>
            </a:pPr>
            <a:r>
              <a:rPr lang="en-US" altLang="en-US" dirty="0"/>
              <a:t>Step 2:  Since </a:t>
            </a:r>
            <a:r>
              <a:rPr lang="en-US" altLang="en-US" dirty="0" err="1"/>
              <a:t>x</a:t>
            </a:r>
            <a:r>
              <a:rPr lang="en-US" altLang="en-US" baseline="-25000" dirty="0" err="1"/>
              <a:t>j</a:t>
            </a:r>
            <a:r>
              <a:rPr lang="en-US" altLang="en-US" dirty="0"/>
              <a:t> appears in each constraint with a   </a:t>
            </a:r>
            <a:r>
              <a:rPr lang="en-US" altLang="en-US" dirty="0" smtClean="0"/>
              <a:t>“+1”   </a:t>
            </a:r>
            <a:r>
              <a:rPr lang="en-US" altLang="en-US" dirty="0"/>
              <a:t>coefficient, go to step 3.</a:t>
            </a:r>
          </a:p>
          <a:p>
            <a:pPr>
              <a:lnSpc>
                <a:spcPct val="90000"/>
              </a:lnSpc>
              <a:buFont typeface="Monotype Sorts" pitchFamily="2" charset="2"/>
              <a:buNone/>
            </a:pPr>
            <a:r>
              <a:rPr lang="en-US" altLang="en-US" dirty="0"/>
              <a:t>Step 3:</a:t>
            </a:r>
          </a:p>
          <a:p>
            <a:pPr>
              <a:lnSpc>
                <a:spcPct val="90000"/>
              </a:lnSpc>
              <a:buFont typeface="Monotype Sorts" pitchFamily="2" charset="2"/>
              <a:buNone/>
            </a:pPr>
            <a:endParaRPr lang="en-US" altLang="en-US" dirty="0"/>
          </a:p>
        </p:txBody>
      </p:sp>
      <p:sp>
        <p:nvSpPr>
          <p:cNvPr id="2" name="Rounded Rectangle 1"/>
          <p:cNvSpPr/>
          <p:nvPr/>
        </p:nvSpPr>
        <p:spPr bwMode="auto">
          <a:xfrm>
            <a:off x="1295400" y="4108450"/>
            <a:ext cx="2743200" cy="768350"/>
          </a:xfrm>
          <a:prstGeom prst="roundRect">
            <a:avLst/>
          </a:prstGeom>
          <a:noFill/>
          <a:ln w="28575" cap="flat" cmpd="sng" algn="ctr">
            <a:solidFill>
              <a:schemeClr val="accent6"/>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Times New Roman" pitchFamily="18" charset="0"/>
            </a:endParaRP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fld id="{93D24B61-99D6-42DF-842B-52E9771A1D43}" type="slidenum">
              <a:rPr lang="en-US" altLang="en-US"/>
              <a:pPr/>
              <a:t>124</a:t>
            </a:fld>
            <a:endParaRPr lang="en-US" altLang="en-US"/>
          </a:p>
        </p:txBody>
      </p:sp>
      <p:sp>
        <p:nvSpPr>
          <p:cNvPr id="548866" name="Rectangle 2"/>
          <p:cNvSpPr>
            <a:spLocks noChangeArrowheads="1"/>
          </p:cNvSpPr>
          <p:nvPr/>
        </p:nvSpPr>
        <p:spPr bwMode="auto">
          <a:xfrm>
            <a:off x="2286000" y="152400"/>
            <a:ext cx="3810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A3C00"/>
                  </a:outerShdw>
                </a:effectLst>
              </a14:hiddenEffects>
            </a:ext>
          </a:extLst>
        </p:spPr>
        <p:txBody>
          <a:bodyPr lIns="90488" tIns="44450" rIns="90488" bIns="44450" anchor="ctr"/>
          <a:lstStyle/>
          <a:p>
            <a:r>
              <a:rPr lang="en-US" altLang="en-US" sz="3600" b="1">
                <a:solidFill>
                  <a:schemeClr val="tx2"/>
                </a:solidFill>
                <a:effectLst>
                  <a:outerShdw blurRad="38100" dist="38100" dir="2700000" algn="tl">
                    <a:srgbClr val="C0C0C0"/>
                  </a:outerShdw>
                </a:effectLst>
              </a:rPr>
              <a:t>Greedy Heuristic</a:t>
            </a:r>
          </a:p>
        </p:txBody>
      </p:sp>
      <p:sp>
        <p:nvSpPr>
          <p:cNvPr id="548867" name="Rectangle 3"/>
          <p:cNvSpPr>
            <a:spLocks noChangeArrowheads="1"/>
          </p:cNvSpPr>
          <p:nvPr/>
        </p:nvSpPr>
        <p:spPr bwMode="auto">
          <a:xfrm>
            <a:off x="990600" y="1371600"/>
            <a:ext cx="7467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a:defRPr sz="2400">
                <a:solidFill>
                  <a:schemeClr val="tx1"/>
                </a:solidFill>
                <a:latin typeface="Times New Roman" pitchFamily="18" charset="0"/>
              </a:defRPr>
            </a:lvl1pPr>
            <a:lvl2pPr marL="1597025" indent="-285750">
              <a:defRPr sz="2400">
                <a:solidFill>
                  <a:schemeClr val="tx1"/>
                </a:solidFill>
                <a:latin typeface="Times New Roman" pitchFamily="18" charset="0"/>
              </a:defRPr>
            </a:lvl2pPr>
            <a:lvl3pPr marL="1939925" indent="-228600">
              <a:defRPr sz="2400">
                <a:solidFill>
                  <a:schemeClr val="tx1"/>
                </a:solidFill>
                <a:latin typeface="Times New Roman" pitchFamily="18" charset="0"/>
              </a:defRPr>
            </a:lvl3pPr>
            <a:lvl4pPr marL="2282825" indent="-228600">
              <a:defRPr sz="2400">
                <a:solidFill>
                  <a:schemeClr val="tx1"/>
                </a:solidFill>
                <a:latin typeface="Times New Roman" pitchFamily="18" charset="0"/>
              </a:defRPr>
            </a:lvl4pPr>
            <a:lvl5pPr marL="2625725" indent="-228600">
              <a:defRPr sz="2400">
                <a:solidFill>
                  <a:schemeClr val="tx1"/>
                </a:solidFill>
                <a:latin typeface="Times New Roman" pitchFamily="18" charset="0"/>
              </a:defRPr>
            </a:lvl5pPr>
            <a:lvl6pPr marL="3082925" indent="-228600" eaLnBrk="0" fontAlgn="base" hangingPunct="0">
              <a:spcBef>
                <a:spcPct val="0"/>
              </a:spcBef>
              <a:spcAft>
                <a:spcPct val="0"/>
              </a:spcAft>
              <a:defRPr sz="2400">
                <a:solidFill>
                  <a:schemeClr val="tx1"/>
                </a:solidFill>
                <a:latin typeface="Times New Roman" pitchFamily="18" charset="0"/>
              </a:defRPr>
            </a:lvl6pPr>
            <a:lvl7pPr marL="3540125" indent="-228600" eaLnBrk="0" fontAlgn="base" hangingPunct="0">
              <a:spcBef>
                <a:spcPct val="0"/>
              </a:spcBef>
              <a:spcAft>
                <a:spcPct val="0"/>
              </a:spcAft>
              <a:defRPr sz="2400">
                <a:solidFill>
                  <a:schemeClr val="tx1"/>
                </a:solidFill>
                <a:latin typeface="Times New Roman" pitchFamily="18" charset="0"/>
              </a:defRPr>
            </a:lvl7pPr>
            <a:lvl8pPr marL="3997325" indent="-228600" eaLnBrk="0" fontAlgn="base" hangingPunct="0">
              <a:spcBef>
                <a:spcPct val="0"/>
              </a:spcBef>
              <a:spcAft>
                <a:spcPct val="0"/>
              </a:spcAft>
              <a:defRPr sz="2400">
                <a:solidFill>
                  <a:schemeClr val="tx1"/>
                </a:solidFill>
                <a:latin typeface="Times New Roman" pitchFamily="18" charset="0"/>
              </a:defRPr>
            </a:lvl8pPr>
            <a:lvl9pPr marL="4454525"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Since the minimum c</a:t>
            </a:r>
            <a:r>
              <a:rPr lang="en-US" altLang="en-US" baseline="-25000">
                <a:solidFill>
                  <a:srgbClr val="000000"/>
                </a:solidFill>
                <a:latin typeface="Arial" charset="0"/>
              </a:rPr>
              <a:t>k</a:t>
            </a:r>
            <a:r>
              <a:rPr lang="en-US" altLang="en-US">
                <a:solidFill>
                  <a:srgbClr val="000000"/>
                </a:solidFill>
                <a:latin typeface="Arial" charset="0"/>
              </a:rPr>
              <a:t>/d</a:t>
            </a:r>
            <a:r>
              <a:rPr lang="en-US" altLang="en-US" baseline="-25000">
                <a:solidFill>
                  <a:srgbClr val="000000"/>
                </a:solidFill>
                <a:latin typeface="Arial" charset="0"/>
              </a:rPr>
              <a:t>k</a:t>
            </a:r>
            <a:r>
              <a:rPr lang="en-US" altLang="en-US">
                <a:solidFill>
                  <a:srgbClr val="000000"/>
                </a:solidFill>
                <a:latin typeface="Arial" charset="0"/>
              </a:rPr>
              <a:t> occurs for k = 2, set x</a:t>
            </a:r>
            <a:r>
              <a:rPr lang="en-US" altLang="en-US" baseline="-25000">
                <a:solidFill>
                  <a:srgbClr val="000000"/>
                </a:solidFill>
                <a:latin typeface="Arial" charset="0"/>
              </a:rPr>
              <a:t>2</a:t>
            </a:r>
            <a:r>
              <a:rPr lang="en-US" altLang="en-US">
                <a:solidFill>
                  <a:srgbClr val="000000"/>
                </a:solidFill>
                <a:latin typeface="Arial" charset="0"/>
              </a:rPr>
              <a:t> = 1 and remove the first two and the last three constraints.  The resulting model is shown below. </a:t>
            </a:r>
          </a:p>
        </p:txBody>
      </p:sp>
      <p:sp>
        <p:nvSpPr>
          <p:cNvPr id="548868" name="Rectangle 4"/>
          <p:cNvSpPr>
            <a:spLocks noChangeArrowheads="1"/>
          </p:cNvSpPr>
          <p:nvPr/>
        </p:nvSpPr>
        <p:spPr bwMode="auto">
          <a:xfrm>
            <a:off x="1219200" y="3505200"/>
            <a:ext cx="74676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defTabSz="746125">
              <a:tabLst>
                <a:tab pos="292100" algn="l"/>
                <a:tab pos="803275" algn="l"/>
                <a:tab pos="1138238" algn="l"/>
                <a:tab pos="1604963" algn="l"/>
                <a:tab pos="2000250" algn="l"/>
                <a:tab pos="2568575" algn="l"/>
                <a:tab pos="2919413" algn="l"/>
                <a:tab pos="3546475" algn="l"/>
                <a:tab pos="3824288" algn="l"/>
                <a:tab pos="4349750" algn="l"/>
                <a:tab pos="4745038" algn="l"/>
                <a:tab pos="5138738" algn="l"/>
                <a:tab pos="5546725" algn="l"/>
                <a:tab pos="6232525" algn="l"/>
              </a:tabLst>
              <a:defRPr sz="2400">
                <a:solidFill>
                  <a:schemeClr val="tx1"/>
                </a:solidFill>
                <a:latin typeface="Times New Roman" pitchFamily="18" charset="0"/>
              </a:defRPr>
            </a:lvl1pPr>
            <a:lvl2pPr marL="742950" indent="-285750" defTabSz="746125">
              <a:tabLst>
                <a:tab pos="292100" algn="l"/>
                <a:tab pos="803275" algn="l"/>
                <a:tab pos="1138238" algn="l"/>
                <a:tab pos="1604963" algn="l"/>
                <a:tab pos="2000250" algn="l"/>
                <a:tab pos="2568575" algn="l"/>
                <a:tab pos="2919413" algn="l"/>
                <a:tab pos="3546475" algn="l"/>
                <a:tab pos="3824288" algn="l"/>
                <a:tab pos="4349750" algn="l"/>
                <a:tab pos="4745038" algn="l"/>
                <a:tab pos="5138738" algn="l"/>
                <a:tab pos="5546725" algn="l"/>
                <a:tab pos="6232525" algn="l"/>
              </a:tabLst>
              <a:defRPr sz="2400">
                <a:solidFill>
                  <a:schemeClr val="tx1"/>
                </a:solidFill>
                <a:latin typeface="Times New Roman" pitchFamily="18" charset="0"/>
              </a:defRPr>
            </a:lvl2pPr>
            <a:lvl3pPr marL="1143000" indent="-228600" defTabSz="746125">
              <a:tabLst>
                <a:tab pos="292100" algn="l"/>
                <a:tab pos="803275" algn="l"/>
                <a:tab pos="1138238" algn="l"/>
                <a:tab pos="1604963" algn="l"/>
                <a:tab pos="2000250" algn="l"/>
                <a:tab pos="2568575" algn="l"/>
                <a:tab pos="2919413" algn="l"/>
                <a:tab pos="3546475" algn="l"/>
                <a:tab pos="3824288" algn="l"/>
                <a:tab pos="4349750" algn="l"/>
                <a:tab pos="4745038" algn="l"/>
                <a:tab pos="5138738" algn="l"/>
                <a:tab pos="5546725" algn="l"/>
                <a:tab pos="6232525" algn="l"/>
              </a:tabLst>
              <a:defRPr sz="2400">
                <a:solidFill>
                  <a:schemeClr val="tx1"/>
                </a:solidFill>
                <a:latin typeface="Times New Roman" pitchFamily="18" charset="0"/>
              </a:defRPr>
            </a:lvl3pPr>
            <a:lvl4pPr marL="1600200" indent="-228600" defTabSz="746125">
              <a:tabLst>
                <a:tab pos="292100" algn="l"/>
                <a:tab pos="803275" algn="l"/>
                <a:tab pos="1138238" algn="l"/>
                <a:tab pos="1604963" algn="l"/>
                <a:tab pos="2000250" algn="l"/>
                <a:tab pos="2568575" algn="l"/>
                <a:tab pos="2919413" algn="l"/>
                <a:tab pos="3546475" algn="l"/>
                <a:tab pos="3824288" algn="l"/>
                <a:tab pos="4349750" algn="l"/>
                <a:tab pos="4745038" algn="l"/>
                <a:tab pos="5138738" algn="l"/>
                <a:tab pos="5546725" algn="l"/>
                <a:tab pos="6232525" algn="l"/>
              </a:tabLst>
              <a:defRPr sz="2400">
                <a:solidFill>
                  <a:schemeClr val="tx1"/>
                </a:solidFill>
                <a:latin typeface="Times New Roman" pitchFamily="18" charset="0"/>
              </a:defRPr>
            </a:lvl4pPr>
            <a:lvl5pPr marL="2057400" indent="-228600" defTabSz="746125">
              <a:tabLst>
                <a:tab pos="292100" algn="l"/>
                <a:tab pos="803275" algn="l"/>
                <a:tab pos="1138238" algn="l"/>
                <a:tab pos="1604963" algn="l"/>
                <a:tab pos="2000250" algn="l"/>
                <a:tab pos="2568575" algn="l"/>
                <a:tab pos="2919413" algn="l"/>
                <a:tab pos="3546475" algn="l"/>
                <a:tab pos="3824288" algn="l"/>
                <a:tab pos="4349750" algn="l"/>
                <a:tab pos="4745038" algn="l"/>
                <a:tab pos="5138738" algn="l"/>
                <a:tab pos="5546725" algn="l"/>
                <a:tab pos="6232525" algn="l"/>
              </a:tabLst>
              <a:defRPr sz="2400">
                <a:solidFill>
                  <a:schemeClr val="tx1"/>
                </a:solidFill>
                <a:latin typeface="Times New Roman" pitchFamily="18" charset="0"/>
              </a:defRPr>
            </a:lvl5pPr>
            <a:lvl6pPr marL="2514600" indent="-228600" defTabSz="746125" eaLnBrk="0" fontAlgn="base" hangingPunct="0">
              <a:spcBef>
                <a:spcPct val="0"/>
              </a:spcBef>
              <a:spcAft>
                <a:spcPct val="0"/>
              </a:spcAft>
              <a:tabLst>
                <a:tab pos="292100" algn="l"/>
                <a:tab pos="803275" algn="l"/>
                <a:tab pos="1138238" algn="l"/>
                <a:tab pos="1604963" algn="l"/>
                <a:tab pos="2000250" algn="l"/>
                <a:tab pos="2568575" algn="l"/>
                <a:tab pos="2919413" algn="l"/>
                <a:tab pos="3546475" algn="l"/>
                <a:tab pos="3824288" algn="l"/>
                <a:tab pos="4349750" algn="l"/>
                <a:tab pos="4745038" algn="l"/>
                <a:tab pos="5138738" algn="l"/>
                <a:tab pos="5546725" algn="l"/>
                <a:tab pos="6232525" algn="l"/>
              </a:tabLst>
              <a:defRPr sz="2400">
                <a:solidFill>
                  <a:schemeClr val="tx1"/>
                </a:solidFill>
                <a:latin typeface="Times New Roman" pitchFamily="18" charset="0"/>
              </a:defRPr>
            </a:lvl6pPr>
            <a:lvl7pPr marL="2971800" indent="-228600" defTabSz="746125" eaLnBrk="0" fontAlgn="base" hangingPunct="0">
              <a:spcBef>
                <a:spcPct val="0"/>
              </a:spcBef>
              <a:spcAft>
                <a:spcPct val="0"/>
              </a:spcAft>
              <a:tabLst>
                <a:tab pos="292100" algn="l"/>
                <a:tab pos="803275" algn="l"/>
                <a:tab pos="1138238" algn="l"/>
                <a:tab pos="1604963" algn="l"/>
                <a:tab pos="2000250" algn="l"/>
                <a:tab pos="2568575" algn="l"/>
                <a:tab pos="2919413" algn="l"/>
                <a:tab pos="3546475" algn="l"/>
                <a:tab pos="3824288" algn="l"/>
                <a:tab pos="4349750" algn="l"/>
                <a:tab pos="4745038" algn="l"/>
                <a:tab pos="5138738" algn="l"/>
                <a:tab pos="5546725" algn="l"/>
                <a:tab pos="6232525" algn="l"/>
              </a:tabLst>
              <a:defRPr sz="2400">
                <a:solidFill>
                  <a:schemeClr val="tx1"/>
                </a:solidFill>
                <a:latin typeface="Times New Roman" pitchFamily="18" charset="0"/>
              </a:defRPr>
            </a:lvl7pPr>
            <a:lvl8pPr marL="3429000" indent="-228600" defTabSz="746125" eaLnBrk="0" fontAlgn="base" hangingPunct="0">
              <a:spcBef>
                <a:spcPct val="0"/>
              </a:spcBef>
              <a:spcAft>
                <a:spcPct val="0"/>
              </a:spcAft>
              <a:tabLst>
                <a:tab pos="292100" algn="l"/>
                <a:tab pos="803275" algn="l"/>
                <a:tab pos="1138238" algn="l"/>
                <a:tab pos="1604963" algn="l"/>
                <a:tab pos="2000250" algn="l"/>
                <a:tab pos="2568575" algn="l"/>
                <a:tab pos="2919413" algn="l"/>
                <a:tab pos="3546475" algn="l"/>
                <a:tab pos="3824288" algn="l"/>
                <a:tab pos="4349750" algn="l"/>
                <a:tab pos="4745038" algn="l"/>
                <a:tab pos="5138738" algn="l"/>
                <a:tab pos="5546725" algn="l"/>
                <a:tab pos="6232525" algn="l"/>
              </a:tabLst>
              <a:defRPr sz="2400">
                <a:solidFill>
                  <a:schemeClr val="tx1"/>
                </a:solidFill>
                <a:latin typeface="Times New Roman" pitchFamily="18" charset="0"/>
              </a:defRPr>
            </a:lvl8pPr>
            <a:lvl9pPr marL="3886200" indent="-228600" defTabSz="746125" eaLnBrk="0" fontAlgn="base" hangingPunct="0">
              <a:spcBef>
                <a:spcPct val="0"/>
              </a:spcBef>
              <a:spcAft>
                <a:spcPct val="0"/>
              </a:spcAft>
              <a:tabLst>
                <a:tab pos="292100" algn="l"/>
                <a:tab pos="803275" algn="l"/>
                <a:tab pos="1138238" algn="l"/>
                <a:tab pos="1604963" algn="l"/>
                <a:tab pos="2000250" algn="l"/>
                <a:tab pos="2568575" algn="l"/>
                <a:tab pos="2919413" algn="l"/>
                <a:tab pos="3546475" algn="l"/>
                <a:tab pos="3824288" algn="l"/>
                <a:tab pos="4349750" algn="l"/>
                <a:tab pos="4745038" algn="l"/>
                <a:tab pos="5138738" algn="l"/>
                <a:tab pos="5546725" algn="l"/>
                <a:tab pos="6232525" algn="l"/>
              </a:tabLst>
              <a:defRPr sz="2400">
                <a:solidFill>
                  <a:schemeClr val="tx1"/>
                </a:solidFill>
                <a:latin typeface="Times New Roman" pitchFamily="18" charset="0"/>
              </a:defRPr>
            </a:lvl9pPr>
          </a:lstStyle>
          <a:p>
            <a:pPr>
              <a:spcBef>
                <a:spcPct val="20000"/>
              </a:spcBef>
            </a:pPr>
            <a:r>
              <a:rPr lang="en-US" altLang="en-US" b="1">
                <a:solidFill>
                  <a:srgbClr val="000000"/>
                </a:solidFill>
                <a:latin typeface="Arial" charset="0"/>
              </a:rPr>
              <a:t>100x</a:t>
            </a:r>
            <a:r>
              <a:rPr lang="en-US" altLang="en-US" b="1" baseline="-25000">
                <a:solidFill>
                  <a:srgbClr val="000000"/>
                </a:solidFill>
                <a:latin typeface="Arial" charset="0"/>
              </a:rPr>
              <a:t>1</a:t>
            </a:r>
            <a:r>
              <a:rPr lang="en-US" altLang="en-US" b="1">
                <a:solidFill>
                  <a:srgbClr val="000000"/>
                </a:solidFill>
                <a:latin typeface="Arial" charset="0"/>
              </a:rPr>
              <a:t>+120x</a:t>
            </a:r>
            <a:r>
              <a:rPr lang="en-US" altLang="en-US" b="1" baseline="-25000">
                <a:solidFill>
                  <a:srgbClr val="000000"/>
                </a:solidFill>
                <a:latin typeface="Arial" charset="0"/>
              </a:rPr>
              <a:t>3</a:t>
            </a:r>
            <a:r>
              <a:rPr lang="en-US" altLang="en-US" b="1">
                <a:solidFill>
                  <a:srgbClr val="000000"/>
                </a:solidFill>
                <a:latin typeface="Arial" charset="0"/>
              </a:rPr>
              <a:t>+110x</a:t>
            </a:r>
            <a:r>
              <a:rPr lang="en-US" altLang="en-US" b="1" baseline="-25000">
                <a:solidFill>
                  <a:srgbClr val="000000"/>
                </a:solidFill>
                <a:latin typeface="Arial" charset="0"/>
              </a:rPr>
              <a:t>4</a:t>
            </a:r>
            <a:r>
              <a:rPr lang="en-US" altLang="en-US" b="1">
                <a:solidFill>
                  <a:srgbClr val="000000"/>
                </a:solidFill>
                <a:latin typeface="Arial" charset="0"/>
              </a:rPr>
              <a:t>+90x</a:t>
            </a:r>
            <a:r>
              <a:rPr lang="en-US" altLang="en-US" b="1" baseline="-25000">
                <a:solidFill>
                  <a:srgbClr val="000000"/>
                </a:solidFill>
                <a:latin typeface="Arial" charset="0"/>
              </a:rPr>
              <a:t>5</a:t>
            </a:r>
            <a:r>
              <a:rPr lang="en-US" altLang="en-US" b="1">
                <a:solidFill>
                  <a:srgbClr val="000000"/>
                </a:solidFill>
                <a:latin typeface="Arial" charset="0"/>
              </a:rPr>
              <a:t>+90x</a:t>
            </a:r>
            <a:r>
              <a:rPr lang="en-US" altLang="en-US" b="1" baseline="-25000">
                <a:solidFill>
                  <a:srgbClr val="000000"/>
                </a:solidFill>
                <a:latin typeface="Arial" charset="0"/>
              </a:rPr>
              <a:t>6</a:t>
            </a:r>
            <a:r>
              <a:rPr lang="en-US" altLang="en-US" b="1">
                <a:solidFill>
                  <a:srgbClr val="000000"/>
                </a:solidFill>
                <a:latin typeface="Arial" charset="0"/>
              </a:rPr>
              <a:t>+110x</a:t>
            </a:r>
            <a:r>
              <a:rPr lang="en-US" altLang="en-US" b="1" baseline="-25000">
                <a:solidFill>
                  <a:srgbClr val="000000"/>
                </a:solidFill>
                <a:latin typeface="Arial" charset="0"/>
              </a:rPr>
              <a:t>7</a:t>
            </a:r>
          </a:p>
          <a:p>
            <a:pPr>
              <a:spcBef>
                <a:spcPct val="20000"/>
              </a:spcBef>
            </a:pPr>
            <a:r>
              <a:rPr lang="en-US" altLang="en-US" b="1">
                <a:solidFill>
                  <a:srgbClr val="000000"/>
                </a:solidFill>
                <a:latin typeface="Arial" charset="0"/>
              </a:rPr>
              <a:t>	</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3	</a:t>
            </a:r>
            <a:r>
              <a:rPr lang="en-US" altLang="en-US" b="1">
                <a:solidFill>
                  <a:srgbClr val="000000"/>
                </a:solidFill>
                <a:latin typeface="Arial" charset="0"/>
              </a:rPr>
              <a:t>+</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4	</a:t>
            </a:r>
            <a:r>
              <a:rPr lang="en-US" altLang="en-US" b="1">
                <a:solidFill>
                  <a:srgbClr val="000000"/>
                </a:solidFill>
                <a:latin typeface="Arial" charset="0"/>
              </a:rPr>
              <a:t>+</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5	</a:t>
            </a:r>
            <a:r>
              <a:rPr lang="en-US" altLang="en-US" b="1">
                <a:solidFill>
                  <a:srgbClr val="000000"/>
                </a:solidFill>
                <a:latin typeface="Arial" charset="0"/>
              </a:rPr>
              <a:t>+</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6</a:t>
            </a:r>
          </a:p>
          <a:p>
            <a:pPr>
              <a:spcBef>
                <a:spcPct val="20000"/>
              </a:spcBef>
            </a:pPr>
            <a:r>
              <a:rPr lang="en-US" altLang="en-US" b="1">
                <a:solidFill>
                  <a:srgbClr val="000000"/>
                </a:solidFill>
                <a:latin typeface="Arial" charset="0"/>
              </a:rPr>
              <a:t>	</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3	</a:t>
            </a:r>
            <a:r>
              <a:rPr lang="en-US" altLang="en-US" b="1">
                <a:solidFill>
                  <a:srgbClr val="000000"/>
                </a:solidFill>
                <a:latin typeface="Arial" charset="0"/>
              </a:rPr>
              <a:t>+</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4	</a:t>
            </a:r>
            <a:r>
              <a:rPr lang="en-US" altLang="en-US" b="1">
                <a:solidFill>
                  <a:srgbClr val="000000"/>
                </a:solidFill>
                <a:latin typeface="Arial" charset="0"/>
              </a:rPr>
              <a:t>+</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7</a:t>
            </a:r>
          </a:p>
          <a:p>
            <a:pPr>
              <a:spcBef>
                <a:spcPct val="20000"/>
              </a:spcBef>
            </a:pPr>
            <a:r>
              <a:rPr lang="en-US" altLang="en-US" b="1">
                <a:solidFill>
                  <a:srgbClr val="000000"/>
                </a:solidFill>
                <a:latin typeface="Arial" charset="0"/>
              </a:rPr>
              <a:t>	x</a:t>
            </a:r>
            <a:r>
              <a:rPr lang="en-US" altLang="en-US" b="1" baseline="-25000">
                <a:solidFill>
                  <a:srgbClr val="000000"/>
                </a:solidFill>
                <a:latin typeface="Arial" charset="0"/>
              </a:rPr>
              <a:t>1 	</a:t>
            </a:r>
            <a:r>
              <a:rPr lang="en-US" altLang="en-US" b="1">
                <a:solidFill>
                  <a:srgbClr val="000000"/>
                </a:solidFill>
                <a:latin typeface="Arial" charset="0"/>
              </a:rPr>
              <a:t>,</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3	</a:t>
            </a:r>
            <a:r>
              <a:rPr lang="en-US" altLang="en-US" b="1">
                <a:solidFill>
                  <a:srgbClr val="000000"/>
                </a:solidFill>
                <a:latin typeface="Arial" charset="0"/>
              </a:rPr>
              <a:t>,</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4	</a:t>
            </a:r>
            <a:r>
              <a:rPr lang="en-US" altLang="en-US" b="1">
                <a:solidFill>
                  <a:srgbClr val="000000"/>
                </a:solidFill>
                <a:latin typeface="Arial" charset="0"/>
              </a:rPr>
              <a:t>,</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5	</a:t>
            </a:r>
            <a:r>
              <a:rPr lang="en-US" altLang="en-US" b="1">
                <a:solidFill>
                  <a:srgbClr val="000000"/>
                </a:solidFill>
                <a:latin typeface="Arial" charset="0"/>
              </a:rPr>
              <a:t>,</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6	</a:t>
            </a:r>
            <a:r>
              <a:rPr lang="en-US" altLang="en-US" b="1">
                <a:solidFill>
                  <a:srgbClr val="000000"/>
                </a:solidFill>
                <a:latin typeface="Arial" charset="0"/>
              </a:rPr>
              <a:t>,</a:t>
            </a:r>
            <a:r>
              <a:rPr lang="en-US" altLang="en-US" b="1" baseline="-25000">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7</a:t>
            </a:r>
          </a:p>
        </p:txBody>
      </p:sp>
      <p:sp>
        <p:nvSpPr>
          <p:cNvPr id="548869" name="Rectangle 5"/>
          <p:cNvSpPr>
            <a:spLocks noChangeArrowheads="1"/>
          </p:cNvSpPr>
          <p:nvPr/>
        </p:nvSpPr>
        <p:spPr bwMode="auto">
          <a:xfrm>
            <a:off x="6934200" y="3886200"/>
            <a:ext cx="1371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b="1">
                <a:solidFill>
                  <a:srgbClr val="000000"/>
                </a:solidFill>
                <a:latin typeface="Arial" charset="0"/>
                <a:cs typeface="Arial" charset="0"/>
              </a:rPr>
              <a:t>≥</a:t>
            </a:r>
            <a:r>
              <a:rPr lang="en-US" altLang="en-US" b="1">
                <a:solidFill>
                  <a:srgbClr val="000000"/>
                </a:solidFill>
                <a:latin typeface="Arial" charset="0"/>
              </a:rPr>
              <a:t>  1</a:t>
            </a:r>
          </a:p>
          <a:p>
            <a:pPr>
              <a:spcBef>
                <a:spcPct val="20000"/>
              </a:spcBef>
            </a:pPr>
            <a:r>
              <a:rPr lang="en-US" altLang="en-US" b="1">
                <a:solidFill>
                  <a:srgbClr val="000000"/>
                </a:solidFill>
                <a:latin typeface="Arial" charset="0"/>
                <a:cs typeface="Arial" charset="0"/>
              </a:rPr>
              <a:t>≥</a:t>
            </a:r>
            <a:r>
              <a:rPr lang="en-US" altLang="en-US" b="1">
                <a:solidFill>
                  <a:srgbClr val="000000"/>
                </a:solidFill>
                <a:latin typeface="Arial" charset="0"/>
              </a:rPr>
              <a:t> 1</a:t>
            </a:r>
          </a:p>
          <a:p>
            <a:pPr>
              <a:spcBef>
                <a:spcPct val="20000"/>
              </a:spcBef>
            </a:pPr>
            <a:r>
              <a:rPr lang="en-US" altLang="en-US" b="1">
                <a:solidFill>
                  <a:srgbClr val="000000"/>
                </a:solidFill>
                <a:latin typeface="Arial" charset="0"/>
              </a:rPr>
              <a:t>= 0 or 1</a:t>
            </a:r>
          </a:p>
        </p:txBody>
      </p:sp>
      <p:sp>
        <p:nvSpPr>
          <p:cNvPr id="548870" name="Rectangle 6"/>
          <p:cNvSpPr>
            <a:spLocks noChangeArrowheads="1"/>
          </p:cNvSpPr>
          <p:nvPr/>
        </p:nvSpPr>
        <p:spPr bwMode="auto">
          <a:xfrm>
            <a:off x="1143000" y="2743200"/>
            <a:ext cx="525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b="1">
                <a:solidFill>
                  <a:srgbClr val="000000"/>
                </a:solidFill>
                <a:latin typeface="Arial" charset="0"/>
              </a:rPr>
              <a:t>Minimize Subject to: </a:t>
            </a:r>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 name="Slide Number Placeholder 3"/>
          <p:cNvSpPr>
            <a:spLocks noGrp="1"/>
          </p:cNvSpPr>
          <p:nvPr>
            <p:ph type="sldNum" sz="quarter" idx="10"/>
          </p:nvPr>
        </p:nvSpPr>
        <p:spPr/>
        <p:txBody>
          <a:bodyPr/>
          <a:lstStyle/>
          <a:p>
            <a:fld id="{9D60D48A-FF97-4499-A39E-BD92786D1E2D}" type="slidenum">
              <a:rPr lang="en-US" altLang="en-US"/>
              <a:pPr/>
              <a:t>125</a:t>
            </a:fld>
            <a:endParaRPr lang="en-US" altLang="en-US"/>
          </a:p>
        </p:txBody>
      </p:sp>
      <p:sp>
        <p:nvSpPr>
          <p:cNvPr id="549890" name="Rectangle 2"/>
          <p:cNvSpPr>
            <a:spLocks noGrp="1" noChangeArrowheads="1"/>
          </p:cNvSpPr>
          <p:nvPr>
            <p:ph type="title"/>
          </p:nvPr>
        </p:nvSpPr>
        <p:spPr>
          <a:xfrm>
            <a:off x="1447800" y="152400"/>
            <a:ext cx="5715000" cy="838200"/>
          </a:xfrm>
          <a:noFill/>
          <a:ln/>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r>
              <a:rPr lang="en-US" altLang="en-US"/>
              <a:t>Greedy Heuristic</a:t>
            </a:r>
          </a:p>
        </p:txBody>
      </p:sp>
      <p:sp>
        <p:nvSpPr>
          <p:cNvPr id="549891" name="Rectangle 3"/>
          <p:cNvSpPr>
            <a:spLocks noGrp="1" noChangeArrowheads="1"/>
          </p:cNvSpPr>
          <p:nvPr>
            <p:ph type="body" idx="1"/>
          </p:nvPr>
        </p:nvSpPr>
        <p:spPr>
          <a:xfrm>
            <a:off x="914400" y="1365250"/>
            <a:ext cx="7148513" cy="2438400"/>
          </a:xfrm>
          <a:noFill/>
          <a:ln/>
        </p:spPr>
        <p:txBody>
          <a:bodyPr/>
          <a:lstStyle/>
          <a:p>
            <a:pPr marL="1196975" indent="-1196975">
              <a:buFont typeface="Monotype Sorts" pitchFamily="2" charset="2"/>
              <a:buNone/>
            </a:pPr>
            <a:r>
              <a:rPr lang="en-US" altLang="en-US" sz="2400">
                <a:latin typeface="Arial" charset="0"/>
              </a:rPr>
              <a:t>Step 4:  Since we have two constraints go to step 2.</a:t>
            </a:r>
          </a:p>
          <a:p>
            <a:pPr marL="1196975" indent="-1196975">
              <a:buFont typeface="Monotype Sorts" pitchFamily="2" charset="2"/>
              <a:buNone/>
            </a:pPr>
            <a:r>
              <a:rPr lang="en-US" altLang="en-US" sz="2400">
                <a:latin typeface="Arial" charset="0"/>
              </a:rPr>
              <a:t>Step 2: Since c</a:t>
            </a:r>
            <a:r>
              <a:rPr lang="en-US" altLang="en-US" sz="2400" baseline="-25000">
                <a:latin typeface="Arial" charset="0"/>
              </a:rPr>
              <a:t>1</a:t>
            </a:r>
            <a:r>
              <a:rPr lang="en-US" altLang="en-US" sz="2400">
                <a:latin typeface="Arial" charset="0"/>
              </a:rPr>
              <a:t> &gt; 0 and x</a:t>
            </a:r>
            <a:r>
              <a:rPr lang="en-US" altLang="en-US" sz="2400" baseline="-25000">
                <a:latin typeface="Arial" charset="0"/>
              </a:rPr>
              <a:t>1</a:t>
            </a:r>
            <a:r>
              <a:rPr lang="en-US" altLang="en-US" sz="2400">
                <a:latin typeface="Arial" charset="0"/>
              </a:rPr>
              <a:t> does not appear in any of the constraints with a    +1 coefficient, set x</a:t>
            </a:r>
            <a:r>
              <a:rPr lang="en-US" altLang="en-US" sz="2400" baseline="-25000">
                <a:latin typeface="Arial" charset="0"/>
              </a:rPr>
              <a:t>1 </a:t>
            </a:r>
            <a:r>
              <a:rPr lang="en-US" altLang="en-US" sz="2400">
                <a:latin typeface="Arial" charset="0"/>
              </a:rPr>
              <a:t>= 0.</a:t>
            </a:r>
          </a:p>
          <a:p>
            <a:pPr marL="1196975" indent="-1196975">
              <a:buFont typeface="Monotype Sorts" pitchFamily="2" charset="2"/>
              <a:buNone/>
            </a:pPr>
            <a:r>
              <a:rPr lang="en-US" altLang="en-US" sz="2400">
                <a:latin typeface="Arial" charset="0"/>
              </a:rPr>
              <a:t>Step 3:</a:t>
            </a:r>
          </a:p>
        </p:txBody>
      </p:sp>
      <p:grpSp>
        <p:nvGrpSpPr>
          <p:cNvPr id="549892" name="Group 4"/>
          <p:cNvGrpSpPr>
            <a:grpSpLocks/>
          </p:cNvGrpSpPr>
          <p:nvPr/>
        </p:nvGrpSpPr>
        <p:grpSpPr bwMode="auto">
          <a:xfrm>
            <a:off x="2895600" y="3124200"/>
            <a:ext cx="5334000" cy="3581400"/>
            <a:chOff x="816" y="1200"/>
            <a:chExt cx="3360" cy="2304"/>
          </a:xfrm>
        </p:grpSpPr>
        <p:sp>
          <p:nvSpPr>
            <p:cNvPr id="549893" name="Rectangle 5"/>
            <p:cNvSpPr>
              <a:spLocks noChangeArrowheads="1"/>
            </p:cNvSpPr>
            <p:nvPr/>
          </p:nvSpPr>
          <p:spPr bwMode="auto">
            <a:xfrm>
              <a:off x="816" y="120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c</a:t>
              </a:r>
              <a:r>
                <a:rPr lang="en-US" altLang="en-US" baseline="-25000">
                  <a:solidFill>
                    <a:srgbClr val="000000"/>
                  </a:solidFill>
                  <a:latin typeface="Arial" charset="0"/>
                </a:rPr>
                <a:t>3</a:t>
              </a:r>
            </a:p>
          </p:txBody>
        </p:sp>
        <p:sp>
          <p:nvSpPr>
            <p:cNvPr id="549894" name="Rectangle 6"/>
            <p:cNvSpPr>
              <a:spLocks noChangeArrowheads="1"/>
            </p:cNvSpPr>
            <p:nvPr/>
          </p:nvSpPr>
          <p:spPr bwMode="auto">
            <a:xfrm>
              <a:off x="816" y="14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d</a:t>
              </a:r>
              <a:r>
                <a:rPr lang="en-US" altLang="en-US" baseline="-25000">
                  <a:solidFill>
                    <a:srgbClr val="000000"/>
                  </a:solidFill>
                  <a:latin typeface="Arial" charset="0"/>
                </a:rPr>
                <a:t>3</a:t>
              </a:r>
            </a:p>
          </p:txBody>
        </p:sp>
        <p:sp>
          <p:nvSpPr>
            <p:cNvPr id="549895" name="Rectangle 7"/>
            <p:cNvSpPr>
              <a:spLocks noChangeArrowheads="1"/>
            </p:cNvSpPr>
            <p:nvPr/>
          </p:nvSpPr>
          <p:spPr bwMode="auto">
            <a:xfrm>
              <a:off x="1296" y="12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120</a:t>
              </a:r>
            </a:p>
          </p:txBody>
        </p:sp>
        <p:sp>
          <p:nvSpPr>
            <p:cNvPr id="549896" name="Rectangle 8"/>
            <p:cNvSpPr>
              <a:spLocks noChangeArrowheads="1"/>
            </p:cNvSpPr>
            <p:nvPr/>
          </p:nvSpPr>
          <p:spPr bwMode="auto">
            <a:xfrm>
              <a:off x="1392" y="148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2</a:t>
              </a:r>
            </a:p>
          </p:txBody>
        </p:sp>
        <p:sp>
          <p:nvSpPr>
            <p:cNvPr id="549897" name="Rectangle 9"/>
            <p:cNvSpPr>
              <a:spLocks noChangeArrowheads="1"/>
            </p:cNvSpPr>
            <p:nvPr/>
          </p:nvSpPr>
          <p:spPr bwMode="auto">
            <a:xfrm>
              <a:off x="1104" y="134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a:t>
              </a:r>
            </a:p>
          </p:txBody>
        </p:sp>
        <p:sp>
          <p:nvSpPr>
            <p:cNvPr id="549898" name="Line 10"/>
            <p:cNvSpPr>
              <a:spLocks noChangeShapeType="1"/>
            </p:cNvSpPr>
            <p:nvPr/>
          </p:nvSpPr>
          <p:spPr bwMode="auto">
            <a:xfrm>
              <a:off x="820" y="1488"/>
              <a:ext cx="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9899" name="Line 11"/>
            <p:cNvSpPr>
              <a:spLocks noChangeShapeType="1"/>
            </p:cNvSpPr>
            <p:nvPr/>
          </p:nvSpPr>
          <p:spPr bwMode="auto">
            <a:xfrm>
              <a:off x="1396" y="1488"/>
              <a:ext cx="2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9900" name="Rectangle 12"/>
            <p:cNvSpPr>
              <a:spLocks noChangeArrowheads="1"/>
            </p:cNvSpPr>
            <p:nvPr/>
          </p:nvSpPr>
          <p:spPr bwMode="auto">
            <a:xfrm>
              <a:off x="1680" y="134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a:t>
              </a:r>
            </a:p>
          </p:txBody>
        </p:sp>
        <p:sp>
          <p:nvSpPr>
            <p:cNvPr id="549901" name="Rectangle 13"/>
            <p:cNvSpPr>
              <a:spLocks noChangeArrowheads="1"/>
            </p:cNvSpPr>
            <p:nvPr/>
          </p:nvSpPr>
          <p:spPr bwMode="auto">
            <a:xfrm>
              <a:off x="1920" y="134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60</a:t>
              </a:r>
            </a:p>
          </p:txBody>
        </p:sp>
        <p:sp>
          <p:nvSpPr>
            <p:cNvPr id="549902" name="Rectangle 14"/>
            <p:cNvSpPr>
              <a:spLocks noChangeArrowheads="1"/>
            </p:cNvSpPr>
            <p:nvPr/>
          </p:nvSpPr>
          <p:spPr bwMode="auto">
            <a:xfrm>
              <a:off x="816" y="177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c</a:t>
              </a:r>
              <a:r>
                <a:rPr lang="en-US" altLang="en-US" baseline="-25000">
                  <a:solidFill>
                    <a:srgbClr val="000000"/>
                  </a:solidFill>
                  <a:latin typeface="Arial" charset="0"/>
                </a:rPr>
                <a:t>4</a:t>
              </a:r>
            </a:p>
          </p:txBody>
        </p:sp>
        <p:sp>
          <p:nvSpPr>
            <p:cNvPr id="549903" name="Rectangle 15"/>
            <p:cNvSpPr>
              <a:spLocks noChangeArrowheads="1"/>
            </p:cNvSpPr>
            <p:nvPr/>
          </p:nvSpPr>
          <p:spPr bwMode="auto">
            <a:xfrm>
              <a:off x="816" y="201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d</a:t>
              </a:r>
              <a:r>
                <a:rPr lang="en-US" altLang="en-US" baseline="-25000">
                  <a:solidFill>
                    <a:srgbClr val="000000"/>
                  </a:solidFill>
                  <a:latin typeface="Arial" charset="0"/>
                </a:rPr>
                <a:t>4</a:t>
              </a:r>
            </a:p>
          </p:txBody>
        </p:sp>
        <p:sp>
          <p:nvSpPr>
            <p:cNvPr id="549904" name="Rectangle 16"/>
            <p:cNvSpPr>
              <a:spLocks noChangeArrowheads="1"/>
            </p:cNvSpPr>
            <p:nvPr/>
          </p:nvSpPr>
          <p:spPr bwMode="auto">
            <a:xfrm>
              <a:off x="1296" y="1824"/>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110</a:t>
              </a:r>
            </a:p>
          </p:txBody>
        </p:sp>
        <p:sp>
          <p:nvSpPr>
            <p:cNvPr id="549905" name="Rectangle 17"/>
            <p:cNvSpPr>
              <a:spLocks noChangeArrowheads="1"/>
            </p:cNvSpPr>
            <p:nvPr/>
          </p:nvSpPr>
          <p:spPr bwMode="auto">
            <a:xfrm>
              <a:off x="1392" y="206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2</a:t>
              </a:r>
            </a:p>
          </p:txBody>
        </p:sp>
        <p:sp>
          <p:nvSpPr>
            <p:cNvPr id="549906" name="Rectangle 18"/>
            <p:cNvSpPr>
              <a:spLocks noChangeArrowheads="1"/>
            </p:cNvSpPr>
            <p:nvPr/>
          </p:nvSpPr>
          <p:spPr bwMode="auto">
            <a:xfrm>
              <a:off x="1104" y="192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a:t>
              </a:r>
            </a:p>
          </p:txBody>
        </p:sp>
        <p:sp>
          <p:nvSpPr>
            <p:cNvPr id="549907" name="Line 19"/>
            <p:cNvSpPr>
              <a:spLocks noChangeShapeType="1"/>
            </p:cNvSpPr>
            <p:nvPr/>
          </p:nvSpPr>
          <p:spPr bwMode="auto">
            <a:xfrm>
              <a:off x="820" y="2064"/>
              <a:ext cx="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9908" name="Line 20"/>
            <p:cNvSpPr>
              <a:spLocks noChangeShapeType="1"/>
            </p:cNvSpPr>
            <p:nvPr/>
          </p:nvSpPr>
          <p:spPr bwMode="auto">
            <a:xfrm>
              <a:off x="1396" y="2064"/>
              <a:ext cx="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9909" name="Rectangle 21"/>
            <p:cNvSpPr>
              <a:spLocks noChangeArrowheads="1"/>
            </p:cNvSpPr>
            <p:nvPr/>
          </p:nvSpPr>
          <p:spPr bwMode="auto">
            <a:xfrm>
              <a:off x="1680" y="192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a:t>
              </a:r>
            </a:p>
          </p:txBody>
        </p:sp>
        <p:sp>
          <p:nvSpPr>
            <p:cNvPr id="549910" name="Rectangle 22"/>
            <p:cNvSpPr>
              <a:spLocks noChangeArrowheads="1"/>
            </p:cNvSpPr>
            <p:nvPr/>
          </p:nvSpPr>
          <p:spPr bwMode="auto">
            <a:xfrm>
              <a:off x="1920" y="192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55</a:t>
              </a:r>
            </a:p>
          </p:txBody>
        </p:sp>
        <p:sp>
          <p:nvSpPr>
            <p:cNvPr id="549911" name="Rectangle 23"/>
            <p:cNvSpPr>
              <a:spLocks noChangeArrowheads="1"/>
            </p:cNvSpPr>
            <p:nvPr/>
          </p:nvSpPr>
          <p:spPr bwMode="auto">
            <a:xfrm>
              <a:off x="816" y="235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c</a:t>
              </a:r>
              <a:r>
                <a:rPr lang="en-US" altLang="en-US" baseline="-25000">
                  <a:solidFill>
                    <a:srgbClr val="000000"/>
                  </a:solidFill>
                  <a:latin typeface="Arial" charset="0"/>
                </a:rPr>
                <a:t>5</a:t>
              </a:r>
            </a:p>
          </p:txBody>
        </p:sp>
        <p:sp>
          <p:nvSpPr>
            <p:cNvPr id="549912" name="Rectangle 24"/>
            <p:cNvSpPr>
              <a:spLocks noChangeArrowheads="1"/>
            </p:cNvSpPr>
            <p:nvPr/>
          </p:nvSpPr>
          <p:spPr bwMode="auto">
            <a:xfrm>
              <a:off x="816" y="259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d</a:t>
              </a:r>
              <a:r>
                <a:rPr lang="en-US" altLang="en-US" baseline="-25000">
                  <a:solidFill>
                    <a:srgbClr val="000000"/>
                  </a:solidFill>
                  <a:latin typeface="Arial" charset="0"/>
                </a:rPr>
                <a:t>5</a:t>
              </a:r>
            </a:p>
          </p:txBody>
        </p:sp>
        <p:sp>
          <p:nvSpPr>
            <p:cNvPr id="549913" name="Rectangle 25"/>
            <p:cNvSpPr>
              <a:spLocks noChangeArrowheads="1"/>
            </p:cNvSpPr>
            <p:nvPr/>
          </p:nvSpPr>
          <p:spPr bwMode="auto">
            <a:xfrm>
              <a:off x="1344" y="240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90</a:t>
              </a:r>
            </a:p>
          </p:txBody>
        </p:sp>
        <p:sp>
          <p:nvSpPr>
            <p:cNvPr id="549914" name="Rectangle 26"/>
            <p:cNvSpPr>
              <a:spLocks noChangeArrowheads="1"/>
            </p:cNvSpPr>
            <p:nvPr/>
          </p:nvSpPr>
          <p:spPr bwMode="auto">
            <a:xfrm>
              <a:off x="1392" y="26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1</a:t>
              </a:r>
            </a:p>
          </p:txBody>
        </p:sp>
        <p:sp>
          <p:nvSpPr>
            <p:cNvPr id="549915" name="Rectangle 27"/>
            <p:cNvSpPr>
              <a:spLocks noChangeArrowheads="1"/>
            </p:cNvSpPr>
            <p:nvPr/>
          </p:nvSpPr>
          <p:spPr bwMode="auto">
            <a:xfrm>
              <a:off x="1104" y="249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a:t>
              </a:r>
            </a:p>
          </p:txBody>
        </p:sp>
        <p:sp>
          <p:nvSpPr>
            <p:cNvPr id="549916" name="Line 28"/>
            <p:cNvSpPr>
              <a:spLocks noChangeShapeType="1"/>
            </p:cNvSpPr>
            <p:nvPr/>
          </p:nvSpPr>
          <p:spPr bwMode="auto">
            <a:xfrm>
              <a:off x="820" y="2640"/>
              <a:ext cx="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9917" name="Line 29"/>
            <p:cNvSpPr>
              <a:spLocks noChangeShapeType="1"/>
            </p:cNvSpPr>
            <p:nvPr/>
          </p:nvSpPr>
          <p:spPr bwMode="auto">
            <a:xfrm>
              <a:off x="1396" y="2640"/>
              <a:ext cx="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9918" name="Rectangle 30"/>
            <p:cNvSpPr>
              <a:spLocks noChangeArrowheads="1"/>
            </p:cNvSpPr>
            <p:nvPr/>
          </p:nvSpPr>
          <p:spPr bwMode="auto">
            <a:xfrm>
              <a:off x="1680" y="249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a:t>
              </a:r>
            </a:p>
          </p:txBody>
        </p:sp>
        <p:sp>
          <p:nvSpPr>
            <p:cNvPr id="549919" name="Rectangle 31"/>
            <p:cNvSpPr>
              <a:spLocks noChangeArrowheads="1"/>
            </p:cNvSpPr>
            <p:nvPr/>
          </p:nvSpPr>
          <p:spPr bwMode="auto">
            <a:xfrm>
              <a:off x="1920" y="249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90</a:t>
              </a:r>
            </a:p>
          </p:txBody>
        </p:sp>
        <p:sp>
          <p:nvSpPr>
            <p:cNvPr id="549920" name="Rectangle 32"/>
            <p:cNvSpPr>
              <a:spLocks noChangeArrowheads="1"/>
            </p:cNvSpPr>
            <p:nvPr/>
          </p:nvSpPr>
          <p:spPr bwMode="auto">
            <a:xfrm>
              <a:off x="816" y="292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c</a:t>
              </a:r>
              <a:r>
                <a:rPr lang="en-US" altLang="en-US" baseline="-25000">
                  <a:solidFill>
                    <a:srgbClr val="000000"/>
                  </a:solidFill>
                  <a:latin typeface="Arial" charset="0"/>
                </a:rPr>
                <a:t>6</a:t>
              </a:r>
            </a:p>
          </p:txBody>
        </p:sp>
        <p:sp>
          <p:nvSpPr>
            <p:cNvPr id="549921" name="Rectangle 33"/>
            <p:cNvSpPr>
              <a:spLocks noChangeArrowheads="1"/>
            </p:cNvSpPr>
            <p:nvPr/>
          </p:nvSpPr>
          <p:spPr bwMode="auto">
            <a:xfrm>
              <a:off x="816" y="31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d</a:t>
              </a:r>
              <a:r>
                <a:rPr lang="en-US" altLang="en-US" baseline="-25000">
                  <a:solidFill>
                    <a:srgbClr val="000000"/>
                  </a:solidFill>
                  <a:latin typeface="Arial" charset="0"/>
                </a:rPr>
                <a:t>6</a:t>
              </a:r>
            </a:p>
          </p:txBody>
        </p:sp>
        <p:sp>
          <p:nvSpPr>
            <p:cNvPr id="549922" name="Rectangle 34"/>
            <p:cNvSpPr>
              <a:spLocks noChangeArrowheads="1"/>
            </p:cNvSpPr>
            <p:nvPr/>
          </p:nvSpPr>
          <p:spPr bwMode="auto">
            <a:xfrm>
              <a:off x="1344" y="297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90</a:t>
              </a:r>
            </a:p>
          </p:txBody>
        </p:sp>
        <p:sp>
          <p:nvSpPr>
            <p:cNvPr id="549923" name="Rectangle 35"/>
            <p:cNvSpPr>
              <a:spLocks noChangeArrowheads="1"/>
            </p:cNvSpPr>
            <p:nvPr/>
          </p:nvSpPr>
          <p:spPr bwMode="auto">
            <a:xfrm>
              <a:off x="1392" y="321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1</a:t>
              </a:r>
            </a:p>
          </p:txBody>
        </p:sp>
        <p:sp>
          <p:nvSpPr>
            <p:cNvPr id="549924" name="Rectangle 36"/>
            <p:cNvSpPr>
              <a:spLocks noChangeArrowheads="1"/>
            </p:cNvSpPr>
            <p:nvPr/>
          </p:nvSpPr>
          <p:spPr bwMode="auto">
            <a:xfrm>
              <a:off x="1104" y="30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a:t>
              </a:r>
            </a:p>
          </p:txBody>
        </p:sp>
        <p:sp>
          <p:nvSpPr>
            <p:cNvPr id="549925" name="Line 37"/>
            <p:cNvSpPr>
              <a:spLocks noChangeShapeType="1"/>
            </p:cNvSpPr>
            <p:nvPr/>
          </p:nvSpPr>
          <p:spPr bwMode="auto">
            <a:xfrm>
              <a:off x="820" y="3216"/>
              <a:ext cx="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9926" name="Line 38"/>
            <p:cNvSpPr>
              <a:spLocks noChangeShapeType="1"/>
            </p:cNvSpPr>
            <p:nvPr/>
          </p:nvSpPr>
          <p:spPr bwMode="auto">
            <a:xfrm>
              <a:off x="1396" y="3216"/>
              <a:ext cx="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9927" name="Rectangle 39"/>
            <p:cNvSpPr>
              <a:spLocks noChangeArrowheads="1"/>
            </p:cNvSpPr>
            <p:nvPr/>
          </p:nvSpPr>
          <p:spPr bwMode="auto">
            <a:xfrm>
              <a:off x="1680" y="30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a:t>
              </a:r>
            </a:p>
          </p:txBody>
        </p:sp>
        <p:sp>
          <p:nvSpPr>
            <p:cNvPr id="549928" name="Rectangle 40"/>
            <p:cNvSpPr>
              <a:spLocks noChangeArrowheads="1"/>
            </p:cNvSpPr>
            <p:nvPr/>
          </p:nvSpPr>
          <p:spPr bwMode="auto">
            <a:xfrm>
              <a:off x="1920" y="307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90</a:t>
              </a:r>
            </a:p>
          </p:txBody>
        </p:sp>
        <p:sp>
          <p:nvSpPr>
            <p:cNvPr id="549929" name="Rectangle 41"/>
            <p:cNvSpPr>
              <a:spLocks noChangeArrowheads="1"/>
            </p:cNvSpPr>
            <p:nvPr/>
          </p:nvSpPr>
          <p:spPr bwMode="auto">
            <a:xfrm>
              <a:off x="2544" y="120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c</a:t>
              </a:r>
              <a:r>
                <a:rPr lang="en-US" altLang="en-US" baseline="-25000">
                  <a:solidFill>
                    <a:srgbClr val="000000"/>
                  </a:solidFill>
                  <a:latin typeface="Arial" charset="0"/>
                </a:rPr>
                <a:t>7</a:t>
              </a:r>
            </a:p>
          </p:txBody>
        </p:sp>
        <p:sp>
          <p:nvSpPr>
            <p:cNvPr id="549930" name="Rectangle 42"/>
            <p:cNvSpPr>
              <a:spLocks noChangeArrowheads="1"/>
            </p:cNvSpPr>
            <p:nvPr/>
          </p:nvSpPr>
          <p:spPr bwMode="auto">
            <a:xfrm>
              <a:off x="2544" y="14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d</a:t>
              </a:r>
              <a:r>
                <a:rPr lang="en-US" altLang="en-US" baseline="-25000">
                  <a:solidFill>
                    <a:srgbClr val="000000"/>
                  </a:solidFill>
                  <a:latin typeface="Arial" charset="0"/>
                </a:rPr>
                <a:t>7</a:t>
              </a:r>
            </a:p>
          </p:txBody>
        </p:sp>
        <p:sp>
          <p:nvSpPr>
            <p:cNvPr id="549931" name="Rectangle 43"/>
            <p:cNvSpPr>
              <a:spLocks noChangeArrowheads="1"/>
            </p:cNvSpPr>
            <p:nvPr/>
          </p:nvSpPr>
          <p:spPr bwMode="auto">
            <a:xfrm>
              <a:off x="3024" y="12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110</a:t>
              </a:r>
            </a:p>
          </p:txBody>
        </p:sp>
        <p:sp>
          <p:nvSpPr>
            <p:cNvPr id="549932" name="Rectangle 44"/>
            <p:cNvSpPr>
              <a:spLocks noChangeArrowheads="1"/>
            </p:cNvSpPr>
            <p:nvPr/>
          </p:nvSpPr>
          <p:spPr bwMode="auto">
            <a:xfrm>
              <a:off x="3120" y="148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1</a:t>
              </a:r>
            </a:p>
          </p:txBody>
        </p:sp>
        <p:sp>
          <p:nvSpPr>
            <p:cNvPr id="549933" name="Rectangle 45"/>
            <p:cNvSpPr>
              <a:spLocks noChangeArrowheads="1"/>
            </p:cNvSpPr>
            <p:nvPr/>
          </p:nvSpPr>
          <p:spPr bwMode="auto">
            <a:xfrm>
              <a:off x="2832" y="134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a:t>
              </a:r>
            </a:p>
          </p:txBody>
        </p:sp>
        <p:sp>
          <p:nvSpPr>
            <p:cNvPr id="549934" name="Line 46"/>
            <p:cNvSpPr>
              <a:spLocks noChangeShapeType="1"/>
            </p:cNvSpPr>
            <p:nvPr/>
          </p:nvSpPr>
          <p:spPr bwMode="auto">
            <a:xfrm>
              <a:off x="2548" y="1488"/>
              <a:ext cx="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9935" name="Line 47"/>
            <p:cNvSpPr>
              <a:spLocks noChangeShapeType="1"/>
            </p:cNvSpPr>
            <p:nvPr/>
          </p:nvSpPr>
          <p:spPr bwMode="auto">
            <a:xfrm>
              <a:off x="3124" y="1488"/>
              <a:ext cx="2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9936" name="Rectangle 48"/>
            <p:cNvSpPr>
              <a:spLocks noChangeArrowheads="1"/>
            </p:cNvSpPr>
            <p:nvPr/>
          </p:nvSpPr>
          <p:spPr bwMode="auto">
            <a:xfrm>
              <a:off x="3408" y="134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a:t>
              </a:r>
            </a:p>
          </p:txBody>
        </p:sp>
        <p:sp>
          <p:nvSpPr>
            <p:cNvPr id="549937" name="Rectangle 49"/>
            <p:cNvSpPr>
              <a:spLocks noChangeArrowheads="1"/>
            </p:cNvSpPr>
            <p:nvPr/>
          </p:nvSpPr>
          <p:spPr bwMode="auto">
            <a:xfrm>
              <a:off x="3648" y="1344"/>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110</a:t>
              </a:r>
            </a:p>
          </p:txBody>
        </p:sp>
      </p:grpSp>
      <p:sp>
        <p:nvSpPr>
          <p:cNvPr id="51" name="Rounded Rectangle 50"/>
          <p:cNvSpPr/>
          <p:nvPr/>
        </p:nvSpPr>
        <p:spPr bwMode="auto">
          <a:xfrm>
            <a:off x="2628900" y="4108450"/>
            <a:ext cx="2743200" cy="768350"/>
          </a:xfrm>
          <a:prstGeom prst="roundRect">
            <a:avLst/>
          </a:prstGeom>
          <a:noFill/>
          <a:ln w="28575" cap="flat" cmpd="sng" algn="ctr">
            <a:solidFill>
              <a:schemeClr val="accent6"/>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Times New Roman" pitchFamily="18" charset="0"/>
            </a:endParaRP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BAF171-C22D-4A68-A8A6-CAFB9A473751}" type="slidenum">
              <a:rPr lang="en-US" altLang="en-US"/>
              <a:pPr/>
              <a:t>126</a:t>
            </a:fld>
            <a:endParaRPr lang="en-US" altLang="en-US"/>
          </a:p>
        </p:txBody>
      </p:sp>
      <p:sp>
        <p:nvSpPr>
          <p:cNvPr id="550914" name="Rectangle 2"/>
          <p:cNvSpPr>
            <a:spLocks noGrp="1" noChangeArrowheads="1"/>
          </p:cNvSpPr>
          <p:nvPr>
            <p:ph type="title"/>
          </p:nvPr>
        </p:nvSpPr>
        <p:spPr>
          <a:xfrm>
            <a:off x="1027113" y="228600"/>
            <a:ext cx="7543800" cy="838200"/>
          </a:xfrm>
          <a:noFill/>
          <a:ln/>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r>
              <a:rPr lang="en-US" altLang="en-US"/>
              <a:t>Greedy Heuristic</a:t>
            </a:r>
          </a:p>
        </p:txBody>
      </p:sp>
      <p:sp>
        <p:nvSpPr>
          <p:cNvPr id="550915" name="Rectangle 3"/>
          <p:cNvSpPr>
            <a:spLocks noGrp="1" noChangeArrowheads="1"/>
          </p:cNvSpPr>
          <p:nvPr>
            <p:ph type="body" idx="1"/>
          </p:nvPr>
        </p:nvSpPr>
        <p:spPr>
          <a:xfrm>
            <a:off x="838200" y="1452563"/>
            <a:ext cx="7300913" cy="4664075"/>
          </a:xfrm>
          <a:noFill/>
          <a:ln/>
        </p:spPr>
        <p:txBody>
          <a:bodyPr/>
          <a:lstStyle/>
          <a:p>
            <a:r>
              <a:rPr lang="en-US" altLang="en-US" dirty="0">
                <a:latin typeface="Arial" charset="0"/>
              </a:rPr>
              <a:t>Since the minimum </a:t>
            </a:r>
            <a:r>
              <a:rPr lang="en-US" altLang="en-US" dirty="0" err="1">
                <a:latin typeface="Arial" charset="0"/>
              </a:rPr>
              <a:t>c</a:t>
            </a:r>
            <a:r>
              <a:rPr lang="en-US" altLang="en-US" baseline="-25000" dirty="0" err="1">
                <a:latin typeface="Arial" charset="0"/>
              </a:rPr>
              <a:t>k</a:t>
            </a:r>
            <a:r>
              <a:rPr lang="en-US" altLang="en-US" dirty="0">
                <a:latin typeface="Arial" charset="0"/>
              </a:rPr>
              <a:t>/</a:t>
            </a:r>
            <a:r>
              <a:rPr lang="en-US" altLang="en-US" dirty="0" err="1">
                <a:latin typeface="Arial" charset="0"/>
              </a:rPr>
              <a:t>d</a:t>
            </a:r>
            <a:r>
              <a:rPr lang="en-US" altLang="en-US" baseline="-25000" dirty="0" err="1">
                <a:latin typeface="Arial" charset="0"/>
              </a:rPr>
              <a:t>k</a:t>
            </a:r>
            <a:r>
              <a:rPr lang="en-US" altLang="en-US" dirty="0">
                <a:latin typeface="Arial" charset="0"/>
              </a:rPr>
              <a:t> occurs for k = 4, set x</a:t>
            </a:r>
            <a:r>
              <a:rPr lang="en-US" altLang="en-US" baseline="-25000" dirty="0">
                <a:latin typeface="Arial" charset="0"/>
              </a:rPr>
              <a:t>4</a:t>
            </a:r>
            <a:r>
              <a:rPr lang="en-US" altLang="en-US" dirty="0">
                <a:latin typeface="Arial" charset="0"/>
              </a:rPr>
              <a:t> = 1 and remove  both constraints in the above model since x</a:t>
            </a:r>
            <a:r>
              <a:rPr lang="en-US" altLang="en-US" baseline="-25000" dirty="0">
                <a:latin typeface="Arial" charset="0"/>
              </a:rPr>
              <a:t>4</a:t>
            </a:r>
            <a:r>
              <a:rPr lang="en-US" altLang="en-US" dirty="0">
                <a:latin typeface="Arial" charset="0"/>
              </a:rPr>
              <a:t> has a </a:t>
            </a:r>
            <a:r>
              <a:rPr lang="en-US" altLang="en-US" dirty="0" smtClean="0">
                <a:latin typeface="Arial" charset="0"/>
              </a:rPr>
              <a:t>“+1” </a:t>
            </a:r>
            <a:r>
              <a:rPr lang="en-US" altLang="en-US" dirty="0">
                <a:latin typeface="Arial" charset="0"/>
              </a:rPr>
              <a:t>coefficient in each.  The resulting model is shown below.</a:t>
            </a:r>
          </a:p>
          <a:p>
            <a:pPr>
              <a:buFont typeface="Monotype Sorts" pitchFamily="2" charset="2"/>
              <a:buNone/>
            </a:pPr>
            <a:endParaRPr lang="en-US" altLang="en-US" dirty="0">
              <a:latin typeface="Arial" charset="0"/>
            </a:endParaRPr>
          </a:p>
          <a:p>
            <a:pPr>
              <a:buFont typeface="Monotype Sorts" pitchFamily="2" charset="2"/>
              <a:buNone/>
            </a:pPr>
            <a:r>
              <a:rPr lang="en-US" altLang="en-US" dirty="0">
                <a:latin typeface="Arial" charset="0"/>
              </a:rPr>
              <a:t>	</a:t>
            </a:r>
            <a:r>
              <a:rPr lang="en-US" altLang="en-US" b="1" dirty="0">
                <a:latin typeface="Arial" charset="0"/>
              </a:rPr>
              <a:t> Minimize   120x</a:t>
            </a:r>
            <a:r>
              <a:rPr lang="en-US" altLang="en-US" b="1" baseline="-25000" dirty="0">
                <a:latin typeface="Arial" charset="0"/>
              </a:rPr>
              <a:t>3</a:t>
            </a:r>
            <a:r>
              <a:rPr lang="en-US" altLang="en-US" b="1" dirty="0">
                <a:latin typeface="Arial" charset="0"/>
              </a:rPr>
              <a:t>+90x</a:t>
            </a:r>
            <a:r>
              <a:rPr lang="en-US" altLang="en-US" b="1" baseline="-25000" dirty="0">
                <a:latin typeface="Arial" charset="0"/>
              </a:rPr>
              <a:t>5</a:t>
            </a:r>
            <a:r>
              <a:rPr lang="en-US" altLang="en-US" b="1" dirty="0">
                <a:latin typeface="Arial" charset="0"/>
              </a:rPr>
              <a:t>+90x</a:t>
            </a:r>
            <a:r>
              <a:rPr lang="en-US" altLang="en-US" b="1" baseline="-25000" dirty="0">
                <a:latin typeface="Arial" charset="0"/>
              </a:rPr>
              <a:t>6</a:t>
            </a:r>
            <a:r>
              <a:rPr lang="en-US" altLang="en-US" b="1" dirty="0">
                <a:latin typeface="Arial" charset="0"/>
              </a:rPr>
              <a:t>+110x</a:t>
            </a:r>
            <a:r>
              <a:rPr lang="en-US" altLang="en-US" b="1" baseline="-25000" dirty="0">
                <a:latin typeface="Arial" charset="0"/>
              </a:rPr>
              <a:t>7</a:t>
            </a:r>
          </a:p>
          <a:p>
            <a:pPr>
              <a:buFont typeface="Monotype Sorts" pitchFamily="2" charset="2"/>
              <a:buNone/>
            </a:pPr>
            <a:r>
              <a:rPr lang="en-US" altLang="en-US" b="1" dirty="0">
                <a:latin typeface="Arial" charset="0"/>
              </a:rPr>
              <a:t>Subject to: </a:t>
            </a:r>
          </a:p>
          <a:p>
            <a:pPr>
              <a:buFont typeface="Monotype Sorts" pitchFamily="2" charset="2"/>
              <a:buNone/>
            </a:pPr>
            <a:r>
              <a:rPr lang="en-US" altLang="en-US" b="1" dirty="0">
                <a:latin typeface="Arial" charset="0"/>
              </a:rPr>
              <a:t>	</a:t>
            </a:r>
            <a:r>
              <a:rPr lang="en-US" altLang="en-US" b="1" baseline="-25000" dirty="0">
                <a:latin typeface="Arial" charset="0"/>
              </a:rPr>
              <a:t>		</a:t>
            </a:r>
            <a:r>
              <a:rPr lang="en-US" altLang="en-US" b="1" dirty="0">
                <a:latin typeface="Arial" charset="0"/>
              </a:rPr>
              <a:t>x</a:t>
            </a:r>
            <a:r>
              <a:rPr lang="en-US" altLang="en-US" b="1" baseline="-25000" dirty="0">
                <a:latin typeface="Arial" charset="0"/>
              </a:rPr>
              <a:t>3   </a:t>
            </a:r>
            <a:r>
              <a:rPr lang="en-US" altLang="en-US" b="1" dirty="0">
                <a:latin typeface="Arial" charset="0"/>
              </a:rPr>
              <a:t>,   x</a:t>
            </a:r>
            <a:r>
              <a:rPr lang="en-US" altLang="en-US" b="1" baseline="-25000" dirty="0">
                <a:latin typeface="Arial" charset="0"/>
              </a:rPr>
              <a:t>5   </a:t>
            </a:r>
            <a:r>
              <a:rPr lang="en-US" altLang="en-US" b="1" dirty="0">
                <a:latin typeface="Arial" charset="0"/>
              </a:rPr>
              <a:t>,   x</a:t>
            </a:r>
            <a:r>
              <a:rPr lang="en-US" altLang="en-US" b="1" baseline="-25000" dirty="0">
                <a:latin typeface="Arial" charset="0"/>
              </a:rPr>
              <a:t>6   </a:t>
            </a:r>
            <a:r>
              <a:rPr lang="en-US" altLang="en-US" b="1" dirty="0">
                <a:latin typeface="Arial" charset="0"/>
              </a:rPr>
              <a:t>,   x</a:t>
            </a:r>
            <a:r>
              <a:rPr lang="en-US" altLang="en-US" b="1" baseline="-25000" dirty="0">
                <a:latin typeface="Arial" charset="0"/>
              </a:rPr>
              <a:t>7	 </a:t>
            </a:r>
            <a:r>
              <a:rPr lang="en-US" altLang="en-US" b="1" dirty="0">
                <a:latin typeface="Arial" charset="0"/>
              </a:rPr>
              <a:t>≥ 0</a:t>
            </a:r>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7C00AC-CE73-41F8-8B35-D8CD7C75B360}" type="slidenum">
              <a:rPr lang="en-US" altLang="en-US"/>
              <a:pPr/>
              <a:t>127</a:t>
            </a:fld>
            <a:endParaRPr lang="en-US" altLang="en-US"/>
          </a:p>
        </p:txBody>
      </p:sp>
      <p:sp>
        <p:nvSpPr>
          <p:cNvPr id="551938" name="Rectangle 2"/>
          <p:cNvSpPr>
            <a:spLocks noChangeArrowheads="1"/>
          </p:cNvSpPr>
          <p:nvPr/>
        </p:nvSpPr>
        <p:spPr bwMode="auto">
          <a:xfrm>
            <a:off x="2438400" y="304800"/>
            <a:ext cx="396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A3C00"/>
                  </a:outerShdw>
                </a:effectLst>
              </a14:hiddenEffects>
            </a:ext>
          </a:extLst>
        </p:spPr>
        <p:txBody>
          <a:bodyPr lIns="90488" tIns="44450" rIns="90488" bIns="44450" anchor="ctr"/>
          <a:lstStyle/>
          <a:p>
            <a:r>
              <a:rPr lang="en-US" altLang="en-US" sz="3600" b="1">
                <a:solidFill>
                  <a:schemeClr val="tx2"/>
                </a:solidFill>
                <a:effectLst>
                  <a:outerShdw blurRad="38100" dist="38100" dir="2700000" algn="tl">
                    <a:srgbClr val="C0C0C0"/>
                  </a:outerShdw>
                </a:effectLst>
              </a:rPr>
              <a:t>Greedy Heuristic</a:t>
            </a:r>
          </a:p>
        </p:txBody>
      </p:sp>
      <p:sp>
        <p:nvSpPr>
          <p:cNvPr id="551939" name="Rectangle 3"/>
          <p:cNvSpPr>
            <a:spLocks noChangeArrowheads="1"/>
          </p:cNvSpPr>
          <p:nvPr/>
        </p:nvSpPr>
        <p:spPr bwMode="auto">
          <a:xfrm>
            <a:off x="990600" y="1371600"/>
            <a:ext cx="7543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wrap="none" anchor="ctr"/>
          <a:lstStyle/>
          <a:p>
            <a:endParaRPr lang="en-US"/>
          </a:p>
        </p:txBody>
      </p:sp>
      <p:sp>
        <p:nvSpPr>
          <p:cNvPr id="551940" name="Rectangle 4"/>
          <p:cNvSpPr>
            <a:spLocks noChangeArrowheads="1"/>
          </p:cNvSpPr>
          <p:nvPr/>
        </p:nvSpPr>
        <p:spPr bwMode="auto">
          <a:xfrm>
            <a:off x="762000" y="1600200"/>
            <a:ext cx="7543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1771650" indent="-1771650">
              <a:defRPr sz="2400">
                <a:solidFill>
                  <a:schemeClr val="tx1"/>
                </a:solidFill>
                <a:latin typeface="Times New Roman" pitchFamily="18" charset="0"/>
              </a:defRPr>
            </a:lvl1pPr>
            <a:lvl2pPr marL="2171700" indent="-285750">
              <a:defRPr sz="2400">
                <a:solidFill>
                  <a:schemeClr val="tx1"/>
                </a:solidFill>
                <a:latin typeface="Times New Roman" pitchFamily="18" charset="0"/>
              </a:defRPr>
            </a:lvl2pPr>
            <a:lvl3pPr marL="2514600" indent="-228600">
              <a:defRPr sz="2400">
                <a:solidFill>
                  <a:schemeClr val="tx1"/>
                </a:solidFill>
                <a:latin typeface="Times New Roman" pitchFamily="18" charset="0"/>
              </a:defRPr>
            </a:lvl3pPr>
            <a:lvl4pPr marL="2857500" indent="-228600">
              <a:defRPr sz="2400">
                <a:solidFill>
                  <a:schemeClr val="tx1"/>
                </a:solidFill>
                <a:latin typeface="Times New Roman" pitchFamily="18" charset="0"/>
              </a:defRPr>
            </a:lvl4pPr>
            <a:lvl5pPr marL="3200400" indent="-228600">
              <a:defRPr sz="2400">
                <a:solidFill>
                  <a:schemeClr val="tx1"/>
                </a:solidFill>
                <a:latin typeface="Times New Roman" pitchFamily="18" charset="0"/>
              </a:defRPr>
            </a:lvl5pPr>
            <a:lvl6pPr marL="3657600" indent="-228600" eaLnBrk="0" fontAlgn="base" hangingPunct="0">
              <a:spcBef>
                <a:spcPct val="0"/>
              </a:spcBef>
              <a:spcAft>
                <a:spcPct val="0"/>
              </a:spcAft>
              <a:defRPr sz="2400">
                <a:solidFill>
                  <a:schemeClr val="tx1"/>
                </a:solidFill>
                <a:latin typeface="Times New Roman" pitchFamily="18" charset="0"/>
              </a:defRPr>
            </a:lvl6pPr>
            <a:lvl7pPr marL="4114800" indent="-228600" eaLnBrk="0" fontAlgn="base" hangingPunct="0">
              <a:spcBef>
                <a:spcPct val="0"/>
              </a:spcBef>
              <a:spcAft>
                <a:spcPct val="0"/>
              </a:spcAft>
              <a:defRPr sz="2400">
                <a:solidFill>
                  <a:schemeClr val="tx1"/>
                </a:solidFill>
                <a:latin typeface="Times New Roman" pitchFamily="18" charset="0"/>
              </a:defRPr>
            </a:lvl7pPr>
            <a:lvl8pPr marL="4572000" indent="-228600" eaLnBrk="0" fontAlgn="base" hangingPunct="0">
              <a:spcBef>
                <a:spcPct val="0"/>
              </a:spcBef>
              <a:spcAft>
                <a:spcPct val="0"/>
              </a:spcAft>
              <a:defRPr sz="2400">
                <a:solidFill>
                  <a:schemeClr val="tx1"/>
                </a:solidFill>
                <a:latin typeface="Times New Roman" pitchFamily="18" charset="0"/>
              </a:defRPr>
            </a:lvl8pPr>
            <a:lvl9pPr marL="5029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a:solidFill>
                  <a:srgbClr val="000000"/>
                </a:solidFill>
                <a:latin typeface="Arial" charset="0"/>
              </a:rPr>
              <a:t>Step 4:	Since there are no constraints in the above model, set x</a:t>
            </a:r>
            <a:r>
              <a:rPr lang="en-US" altLang="en-US" baseline="-25000">
                <a:solidFill>
                  <a:srgbClr val="000000"/>
                </a:solidFill>
                <a:latin typeface="Arial" charset="0"/>
              </a:rPr>
              <a:t>3</a:t>
            </a:r>
            <a:r>
              <a:rPr lang="en-US" altLang="en-US">
                <a:solidFill>
                  <a:srgbClr val="000000"/>
                </a:solidFill>
                <a:latin typeface="Arial" charset="0"/>
              </a:rPr>
              <a:t> = x</a:t>
            </a:r>
            <a:r>
              <a:rPr lang="en-US" altLang="en-US" baseline="-25000">
                <a:solidFill>
                  <a:srgbClr val="000000"/>
                </a:solidFill>
                <a:latin typeface="Arial" charset="0"/>
              </a:rPr>
              <a:t>5</a:t>
            </a:r>
            <a:r>
              <a:rPr lang="en-US" altLang="en-US">
                <a:solidFill>
                  <a:srgbClr val="000000"/>
                </a:solidFill>
                <a:latin typeface="Arial" charset="0"/>
              </a:rPr>
              <a:t> = x</a:t>
            </a:r>
            <a:r>
              <a:rPr lang="en-US" altLang="en-US" baseline="-25000">
                <a:solidFill>
                  <a:srgbClr val="000000"/>
                </a:solidFill>
                <a:latin typeface="Arial" charset="0"/>
              </a:rPr>
              <a:t>6</a:t>
            </a:r>
            <a:r>
              <a:rPr lang="en-US" altLang="en-US">
                <a:solidFill>
                  <a:srgbClr val="000000"/>
                </a:solidFill>
                <a:latin typeface="Arial" charset="0"/>
              </a:rPr>
              <a:t> = x</a:t>
            </a:r>
            <a:r>
              <a:rPr lang="en-US" altLang="en-US" baseline="-25000">
                <a:solidFill>
                  <a:srgbClr val="000000"/>
                </a:solidFill>
                <a:latin typeface="Arial" charset="0"/>
              </a:rPr>
              <a:t>7</a:t>
            </a:r>
            <a:r>
              <a:rPr lang="en-US" altLang="en-US">
                <a:solidFill>
                  <a:srgbClr val="000000"/>
                </a:solidFill>
                <a:latin typeface="Arial" charset="0"/>
              </a:rPr>
              <a:t> = 0 and stop.</a:t>
            </a:r>
          </a:p>
          <a:p>
            <a:pPr>
              <a:spcBef>
                <a:spcPct val="20000"/>
              </a:spcBef>
            </a:pPr>
            <a:endParaRPr lang="en-US" altLang="en-US">
              <a:solidFill>
                <a:srgbClr val="000000"/>
              </a:solidFill>
              <a:latin typeface="Arial" charset="0"/>
            </a:endParaRPr>
          </a:p>
          <a:p>
            <a:pPr>
              <a:spcBef>
                <a:spcPct val="20000"/>
              </a:spcBef>
            </a:pPr>
            <a:r>
              <a:rPr lang="en-US" altLang="en-US" b="1">
                <a:solidFill>
                  <a:srgbClr val="000000"/>
                </a:solidFill>
                <a:latin typeface="Arial" charset="0"/>
              </a:rPr>
              <a:t>The solution is x</a:t>
            </a:r>
            <a:r>
              <a:rPr lang="en-US" altLang="en-US" b="1" baseline="-25000">
                <a:solidFill>
                  <a:srgbClr val="000000"/>
                </a:solidFill>
                <a:latin typeface="Arial" charset="0"/>
              </a:rPr>
              <a:t>2</a:t>
            </a:r>
            <a:r>
              <a:rPr lang="en-US" altLang="en-US" b="1">
                <a:solidFill>
                  <a:srgbClr val="000000"/>
                </a:solidFill>
                <a:latin typeface="Arial" charset="0"/>
              </a:rPr>
              <a:t> = x</a:t>
            </a:r>
            <a:r>
              <a:rPr lang="en-US" altLang="en-US" b="1" baseline="-25000">
                <a:solidFill>
                  <a:srgbClr val="000000"/>
                </a:solidFill>
                <a:latin typeface="Arial" charset="0"/>
              </a:rPr>
              <a:t>4</a:t>
            </a:r>
            <a:r>
              <a:rPr lang="en-US" altLang="en-US" b="1">
                <a:solidFill>
                  <a:srgbClr val="000000"/>
                </a:solidFill>
                <a:latin typeface="Arial" charset="0"/>
              </a:rPr>
              <a:t> = 1; x</a:t>
            </a:r>
            <a:r>
              <a:rPr lang="en-US" altLang="en-US" b="1" baseline="-25000">
                <a:solidFill>
                  <a:srgbClr val="000000"/>
                </a:solidFill>
                <a:latin typeface="Arial" charset="0"/>
              </a:rPr>
              <a:t>1</a:t>
            </a:r>
            <a:r>
              <a:rPr lang="en-US" altLang="en-US" b="1">
                <a:solidFill>
                  <a:srgbClr val="000000"/>
                </a:solidFill>
                <a:latin typeface="Arial" charset="0"/>
              </a:rPr>
              <a:t> = x</a:t>
            </a:r>
            <a:r>
              <a:rPr lang="en-US" altLang="en-US" b="1" baseline="-25000">
                <a:solidFill>
                  <a:srgbClr val="000000"/>
                </a:solidFill>
                <a:latin typeface="Arial" charset="0"/>
              </a:rPr>
              <a:t>3</a:t>
            </a:r>
            <a:r>
              <a:rPr lang="en-US" altLang="en-US" b="1">
                <a:solidFill>
                  <a:srgbClr val="000000"/>
                </a:solidFill>
                <a:latin typeface="Arial" charset="0"/>
              </a:rPr>
              <a:t> = x</a:t>
            </a:r>
            <a:r>
              <a:rPr lang="en-US" altLang="en-US" b="1" baseline="-25000">
                <a:solidFill>
                  <a:srgbClr val="000000"/>
                </a:solidFill>
                <a:latin typeface="Arial" charset="0"/>
              </a:rPr>
              <a:t>5</a:t>
            </a:r>
            <a:r>
              <a:rPr lang="en-US" altLang="en-US" b="1">
                <a:solidFill>
                  <a:srgbClr val="000000"/>
                </a:solidFill>
                <a:latin typeface="Arial" charset="0"/>
              </a:rPr>
              <a:t> = x</a:t>
            </a:r>
            <a:r>
              <a:rPr lang="en-US" altLang="en-US" b="1" baseline="-25000">
                <a:solidFill>
                  <a:srgbClr val="000000"/>
                </a:solidFill>
                <a:latin typeface="Arial" charset="0"/>
              </a:rPr>
              <a:t>6</a:t>
            </a:r>
            <a:r>
              <a:rPr lang="en-US" altLang="en-US" b="1">
                <a:solidFill>
                  <a:srgbClr val="000000"/>
                </a:solidFill>
                <a:latin typeface="Arial" charset="0"/>
              </a:rPr>
              <a:t> = x</a:t>
            </a:r>
            <a:r>
              <a:rPr lang="en-US" altLang="en-US" b="1" baseline="-25000">
                <a:solidFill>
                  <a:srgbClr val="000000"/>
                </a:solidFill>
                <a:latin typeface="Arial" charset="0"/>
              </a:rPr>
              <a:t>7</a:t>
            </a:r>
            <a:r>
              <a:rPr lang="en-US" altLang="en-US" b="1">
                <a:solidFill>
                  <a:srgbClr val="000000"/>
                </a:solidFill>
                <a:latin typeface="Arial" charset="0"/>
              </a:rPr>
              <a:t> = 0.  </a:t>
            </a:r>
          </a:p>
          <a:p>
            <a:pPr>
              <a:spcBef>
                <a:spcPct val="20000"/>
              </a:spcBef>
            </a:pPr>
            <a:endParaRPr lang="en-US" altLang="en-US" b="1">
              <a:solidFill>
                <a:srgbClr val="000000"/>
              </a:solidFill>
              <a:latin typeface="Arial" charset="0"/>
            </a:endParaRPr>
          </a:p>
          <a:p>
            <a:pPr>
              <a:spcBef>
                <a:spcPct val="20000"/>
              </a:spcBef>
            </a:pPr>
            <a:r>
              <a:rPr lang="en-US" altLang="en-US">
                <a:solidFill>
                  <a:srgbClr val="000000"/>
                </a:solidFill>
                <a:latin typeface="Arial" charset="0"/>
              </a:rPr>
              <a:t>Cost of locating emergency response units to meet the eight minute response service level is 80 + 110 = </a:t>
            </a:r>
            <a:r>
              <a:rPr lang="en-US" altLang="en-US" b="1">
                <a:solidFill>
                  <a:srgbClr val="000000"/>
                </a:solidFill>
                <a:latin typeface="Arial" charset="0"/>
              </a:rPr>
              <a:t>190</a:t>
            </a:r>
            <a:r>
              <a:rPr lang="en-US" altLang="en-US">
                <a:solidFill>
                  <a:srgbClr val="000000"/>
                </a:solidFill>
                <a:latin typeface="Arial" charset="0"/>
              </a:rPr>
              <a:t>.</a:t>
            </a:r>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DFE314-BF2A-4FA6-B1AF-3B8D78F121E2}" type="slidenum">
              <a:rPr lang="en-US" altLang="en-US"/>
              <a:pPr/>
              <a:t>128</a:t>
            </a:fld>
            <a:endParaRPr lang="en-US" altLang="en-US"/>
          </a:p>
        </p:txBody>
      </p:sp>
      <p:sp>
        <p:nvSpPr>
          <p:cNvPr id="552962" name="Rectangle 2"/>
          <p:cNvSpPr>
            <a:spLocks noGrp="1" noChangeArrowheads="1"/>
          </p:cNvSpPr>
          <p:nvPr>
            <p:ph type="title"/>
          </p:nvPr>
        </p:nvSpPr>
        <p:spPr/>
        <p:txBody>
          <a:bodyPr/>
          <a:lstStyle/>
          <a:p>
            <a:r>
              <a:rPr lang="en-US" altLang="en-US"/>
              <a:t>Optimal Solution Using Excel</a:t>
            </a:r>
          </a:p>
        </p:txBody>
      </p:sp>
      <p:graphicFrame>
        <p:nvGraphicFramePr>
          <p:cNvPr id="552963" name="Object 3"/>
          <p:cNvGraphicFramePr>
            <a:graphicFrameLocks noGrp="1" noChangeAspect="1"/>
          </p:cNvGraphicFramePr>
          <p:nvPr>
            <p:ph idx="1"/>
          </p:nvPr>
        </p:nvGraphicFramePr>
        <p:xfrm>
          <a:off x="1068388" y="1317625"/>
          <a:ext cx="6994525" cy="5189538"/>
        </p:xfrm>
        <a:graphic>
          <a:graphicData uri="http://schemas.openxmlformats.org/presentationml/2006/ole">
            <mc:AlternateContent xmlns:mc="http://schemas.openxmlformats.org/markup-compatibility/2006">
              <mc:Choice xmlns:v="urn:schemas-microsoft-com:vml" Requires="v">
                <p:oleObj spid="_x0000_s552991" name="Worksheet" r:id="rId3" imgW="4381576" imgH="3247949" progId="Excel.Sheet.8">
                  <p:embed/>
                </p:oleObj>
              </mc:Choice>
              <mc:Fallback>
                <p:oleObj name="Worksheet" r:id="rId3" imgW="4381576" imgH="3247949"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388" y="1317625"/>
                        <a:ext cx="6994525" cy="5189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3"/>
          <p:cNvSpPr>
            <a:spLocks noGrp="1"/>
          </p:cNvSpPr>
          <p:nvPr>
            <p:ph type="sldNum" sz="quarter" idx="10"/>
          </p:nvPr>
        </p:nvSpPr>
        <p:spPr/>
        <p:txBody>
          <a:bodyPr/>
          <a:lstStyle/>
          <a:p>
            <a:fld id="{FB820592-B069-4E3E-A818-DC00BCF6CC46}" type="slidenum">
              <a:rPr lang="en-US" altLang="en-US"/>
              <a:pPr/>
              <a:t>13</a:t>
            </a:fld>
            <a:endParaRPr lang="en-US" altLang="en-US"/>
          </a:p>
        </p:txBody>
      </p:sp>
      <p:sp>
        <p:nvSpPr>
          <p:cNvPr id="379906" name="Rectangle 2"/>
          <p:cNvSpPr>
            <a:spLocks noGrp="1" noChangeArrowheads="1"/>
          </p:cNvSpPr>
          <p:nvPr>
            <p:ph type="title"/>
          </p:nvPr>
        </p:nvSpPr>
        <p:spPr>
          <a:xfrm>
            <a:off x="381000" y="193675"/>
            <a:ext cx="8229600" cy="688975"/>
          </a:xfrm>
          <a:noFill/>
          <a:ln/>
        </p:spPr>
        <p:txBody>
          <a:bodyPr anchor="ctr"/>
          <a:lstStyle/>
          <a:p>
            <a:r>
              <a:rPr lang="en-US" altLang="en-US" sz="3200"/>
              <a:t>Location Factor Rating </a:t>
            </a:r>
          </a:p>
        </p:txBody>
      </p:sp>
      <p:grpSp>
        <p:nvGrpSpPr>
          <p:cNvPr id="379907" name="Group 3"/>
          <p:cNvGrpSpPr>
            <a:grpSpLocks/>
          </p:cNvGrpSpPr>
          <p:nvPr/>
        </p:nvGrpSpPr>
        <p:grpSpPr bwMode="auto">
          <a:xfrm>
            <a:off x="762000" y="1981200"/>
            <a:ext cx="3586163" cy="3740150"/>
            <a:chOff x="480" y="1248"/>
            <a:chExt cx="2259" cy="2356"/>
          </a:xfrm>
        </p:grpSpPr>
        <p:grpSp>
          <p:nvGrpSpPr>
            <p:cNvPr id="379908" name="Group 4"/>
            <p:cNvGrpSpPr>
              <a:grpSpLocks/>
            </p:cNvGrpSpPr>
            <p:nvPr/>
          </p:nvGrpSpPr>
          <p:grpSpPr bwMode="auto">
            <a:xfrm>
              <a:off x="480" y="1248"/>
              <a:ext cx="2259" cy="2356"/>
              <a:chOff x="3312" y="1008"/>
              <a:chExt cx="2259" cy="2356"/>
            </a:xfrm>
          </p:grpSpPr>
          <p:sp>
            <p:nvSpPr>
              <p:cNvPr id="379909" name="Rectangle 5"/>
              <p:cNvSpPr>
                <a:spLocks noChangeArrowheads="1"/>
              </p:cNvSpPr>
              <p:nvPr/>
            </p:nvSpPr>
            <p:spPr bwMode="auto">
              <a:xfrm>
                <a:off x="3314" y="1008"/>
                <a:ext cx="2257" cy="2356"/>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379910" name="Group 6"/>
              <p:cNvGrpSpPr>
                <a:grpSpLocks/>
              </p:cNvGrpSpPr>
              <p:nvPr/>
            </p:nvGrpSpPr>
            <p:grpSpPr bwMode="auto">
              <a:xfrm>
                <a:off x="3498" y="1368"/>
                <a:ext cx="542" cy="1869"/>
                <a:chOff x="3491" y="1355"/>
                <a:chExt cx="542" cy="1869"/>
              </a:xfrm>
            </p:grpSpPr>
            <p:sp>
              <p:nvSpPr>
                <p:cNvPr id="379911" name="Rectangle 7"/>
                <p:cNvSpPr>
                  <a:spLocks noChangeArrowheads="1"/>
                </p:cNvSpPr>
                <p:nvPr/>
              </p:nvSpPr>
              <p:spPr bwMode="auto">
                <a:xfrm>
                  <a:off x="3519" y="1632"/>
                  <a:ext cx="514" cy="1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a:r>
                    <a:rPr lang="en-US" altLang="en-US" sz="2000" b="1">
                      <a:solidFill>
                        <a:schemeClr val="tx1"/>
                      </a:solidFill>
                      <a:latin typeface="Arial" charset="0"/>
                    </a:rPr>
                    <a:t>24.00</a:t>
                  </a:r>
                </a:p>
                <a:p>
                  <a:pPr algn="r"/>
                  <a:r>
                    <a:rPr lang="en-US" altLang="en-US" sz="2000" b="1">
                      <a:solidFill>
                        <a:schemeClr val="tx1"/>
                      </a:solidFill>
                      <a:latin typeface="Arial" charset="0"/>
                    </a:rPr>
                    <a:t>20.00</a:t>
                  </a:r>
                </a:p>
                <a:p>
                  <a:pPr algn="r"/>
                  <a:r>
                    <a:rPr lang="en-US" altLang="en-US" sz="2000" b="1">
                      <a:solidFill>
                        <a:schemeClr val="tx1"/>
                      </a:solidFill>
                      <a:latin typeface="Arial" charset="0"/>
                    </a:rPr>
                    <a:t>9.00</a:t>
                  </a:r>
                </a:p>
                <a:p>
                  <a:pPr algn="r"/>
                  <a:r>
                    <a:rPr lang="en-US" altLang="en-US" sz="2000" b="1">
                      <a:solidFill>
                        <a:schemeClr val="tx1"/>
                      </a:solidFill>
                      <a:latin typeface="Arial" charset="0"/>
                    </a:rPr>
                    <a:t>11.25</a:t>
                  </a:r>
                </a:p>
                <a:p>
                  <a:pPr algn="r"/>
                  <a:r>
                    <a:rPr lang="en-US" altLang="en-US" sz="2000" b="1">
                      <a:solidFill>
                        <a:schemeClr val="tx1"/>
                      </a:solidFill>
                      <a:latin typeface="Arial" charset="0"/>
                    </a:rPr>
                    <a:t>6.50</a:t>
                  </a:r>
                </a:p>
                <a:p>
                  <a:pPr algn="r"/>
                  <a:r>
                    <a:rPr lang="en-US" altLang="en-US" sz="2000" b="1">
                      <a:solidFill>
                        <a:schemeClr val="tx1"/>
                      </a:solidFill>
                      <a:latin typeface="Arial" charset="0"/>
                    </a:rPr>
                    <a:t>4.25</a:t>
                  </a:r>
                </a:p>
                <a:p>
                  <a:pPr algn="r"/>
                  <a:r>
                    <a:rPr lang="en-US" altLang="en-US" sz="2000" b="1">
                      <a:solidFill>
                        <a:schemeClr val="tx1"/>
                      </a:solidFill>
                      <a:latin typeface="Arial" charset="0"/>
                    </a:rPr>
                    <a:t>2.50</a:t>
                  </a:r>
                </a:p>
                <a:p>
                  <a:pPr algn="r"/>
                  <a:r>
                    <a:rPr lang="en-US" altLang="en-US" sz="2000" b="1">
                      <a:solidFill>
                        <a:schemeClr val="tx1"/>
                      </a:solidFill>
                      <a:latin typeface="Arial" charset="0"/>
                    </a:rPr>
                    <a:t>77.50</a:t>
                  </a:r>
                </a:p>
              </p:txBody>
            </p:sp>
            <p:sp>
              <p:nvSpPr>
                <p:cNvPr id="379912" name="Rectangle 8"/>
                <p:cNvSpPr>
                  <a:spLocks noChangeArrowheads="1"/>
                </p:cNvSpPr>
                <p:nvPr/>
              </p:nvSpPr>
              <p:spPr bwMode="auto">
                <a:xfrm>
                  <a:off x="3491" y="1355"/>
                  <a:ext cx="54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i="1">
                      <a:solidFill>
                        <a:schemeClr val="tx1"/>
                      </a:solidFill>
                      <a:latin typeface="Arial" charset="0"/>
                    </a:rPr>
                    <a:t>Site 1</a:t>
                  </a:r>
                </a:p>
              </p:txBody>
            </p:sp>
          </p:grpSp>
          <p:grpSp>
            <p:nvGrpSpPr>
              <p:cNvPr id="379913" name="Group 9"/>
              <p:cNvGrpSpPr>
                <a:grpSpLocks/>
              </p:cNvGrpSpPr>
              <p:nvPr/>
            </p:nvGrpSpPr>
            <p:grpSpPr bwMode="auto">
              <a:xfrm>
                <a:off x="4194" y="1368"/>
                <a:ext cx="542" cy="1869"/>
                <a:chOff x="4187" y="1355"/>
                <a:chExt cx="542" cy="1869"/>
              </a:xfrm>
            </p:grpSpPr>
            <p:sp>
              <p:nvSpPr>
                <p:cNvPr id="379914" name="Rectangle 10"/>
                <p:cNvSpPr>
                  <a:spLocks noChangeArrowheads="1"/>
                </p:cNvSpPr>
                <p:nvPr/>
              </p:nvSpPr>
              <p:spPr bwMode="auto">
                <a:xfrm>
                  <a:off x="4215" y="1632"/>
                  <a:ext cx="514" cy="1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a:r>
                    <a:rPr lang="en-US" altLang="en-US" sz="2000" b="1">
                      <a:solidFill>
                        <a:schemeClr val="tx1"/>
                      </a:solidFill>
                      <a:latin typeface="Arial" charset="0"/>
                    </a:rPr>
                    <a:t>19.50</a:t>
                  </a:r>
                </a:p>
                <a:p>
                  <a:pPr algn="r"/>
                  <a:r>
                    <a:rPr lang="en-US" altLang="en-US" sz="2000" b="1">
                      <a:solidFill>
                        <a:schemeClr val="tx1"/>
                      </a:solidFill>
                      <a:latin typeface="Arial" charset="0"/>
                    </a:rPr>
                    <a:t>18.20</a:t>
                  </a:r>
                </a:p>
                <a:p>
                  <a:pPr algn="r"/>
                  <a:r>
                    <a:rPr lang="en-US" altLang="en-US" sz="2000" b="1">
                      <a:solidFill>
                        <a:schemeClr val="tx1"/>
                      </a:solidFill>
                      <a:latin typeface="Arial" charset="0"/>
                    </a:rPr>
                    <a:t>14.25</a:t>
                  </a:r>
                </a:p>
                <a:p>
                  <a:pPr algn="r"/>
                  <a:r>
                    <a:rPr lang="en-US" altLang="en-US" sz="2000" b="1">
                      <a:solidFill>
                        <a:schemeClr val="tx1"/>
                      </a:solidFill>
                      <a:latin typeface="Arial" charset="0"/>
                    </a:rPr>
                    <a:t>12.00</a:t>
                  </a:r>
                </a:p>
                <a:p>
                  <a:pPr algn="r"/>
                  <a:r>
                    <a:rPr lang="en-US" altLang="en-US" sz="2000" b="1">
                      <a:solidFill>
                        <a:schemeClr val="tx1"/>
                      </a:solidFill>
                      <a:latin typeface="Arial" charset="0"/>
                    </a:rPr>
                    <a:t>9.00</a:t>
                  </a:r>
                </a:p>
                <a:p>
                  <a:pPr algn="r"/>
                  <a:r>
                    <a:rPr lang="en-US" altLang="en-US" sz="2000" b="1">
                      <a:solidFill>
                        <a:schemeClr val="tx1"/>
                      </a:solidFill>
                      <a:latin typeface="Arial" charset="0"/>
                    </a:rPr>
                    <a:t>4.60</a:t>
                  </a:r>
                </a:p>
                <a:p>
                  <a:pPr algn="r"/>
                  <a:r>
                    <a:rPr lang="en-US" altLang="en-US" sz="2000" b="1">
                      <a:solidFill>
                        <a:schemeClr val="tx1"/>
                      </a:solidFill>
                      <a:latin typeface="Arial" charset="0"/>
                    </a:rPr>
                    <a:t>3.25</a:t>
                  </a:r>
                </a:p>
                <a:p>
                  <a:pPr algn="r"/>
                  <a:r>
                    <a:rPr lang="en-US" altLang="en-US" sz="2000" b="1">
                      <a:solidFill>
                        <a:schemeClr val="tx1"/>
                      </a:solidFill>
                      <a:latin typeface="Arial" charset="0"/>
                    </a:rPr>
                    <a:t>80.80</a:t>
                  </a:r>
                </a:p>
              </p:txBody>
            </p:sp>
            <p:sp>
              <p:nvSpPr>
                <p:cNvPr id="379915" name="Rectangle 11"/>
                <p:cNvSpPr>
                  <a:spLocks noChangeArrowheads="1"/>
                </p:cNvSpPr>
                <p:nvPr/>
              </p:nvSpPr>
              <p:spPr bwMode="auto">
                <a:xfrm>
                  <a:off x="4187" y="1355"/>
                  <a:ext cx="54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i="1">
                      <a:solidFill>
                        <a:schemeClr val="tx1"/>
                      </a:solidFill>
                      <a:latin typeface="Arial" charset="0"/>
                    </a:rPr>
                    <a:t>Site 2</a:t>
                  </a:r>
                </a:p>
              </p:txBody>
            </p:sp>
          </p:grpSp>
          <p:grpSp>
            <p:nvGrpSpPr>
              <p:cNvPr id="379916" name="Group 12"/>
              <p:cNvGrpSpPr>
                <a:grpSpLocks/>
              </p:cNvGrpSpPr>
              <p:nvPr/>
            </p:nvGrpSpPr>
            <p:grpSpPr bwMode="auto">
              <a:xfrm>
                <a:off x="4890" y="1368"/>
                <a:ext cx="542" cy="1869"/>
                <a:chOff x="4883" y="1355"/>
                <a:chExt cx="542" cy="1869"/>
              </a:xfrm>
            </p:grpSpPr>
            <p:sp>
              <p:nvSpPr>
                <p:cNvPr id="379917" name="Rectangle 13"/>
                <p:cNvSpPr>
                  <a:spLocks noChangeArrowheads="1"/>
                </p:cNvSpPr>
                <p:nvPr/>
              </p:nvSpPr>
              <p:spPr bwMode="auto">
                <a:xfrm>
                  <a:off x="4911" y="1632"/>
                  <a:ext cx="514" cy="1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a:r>
                    <a:rPr lang="en-US" altLang="en-US" sz="2000" b="1">
                      <a:solidFill>
                        <a:schemeClr val="tx1"/>
                      </a:solidFill>
                      <a:latin typeface="Arial" charset="0"/>
                    </a:rPr>
                    <a:t>27.00</a:t>
                  </a:r>
                </a:p>
                <a:p>
                  <a:pPr algn="r"/>
                  <a:r>
                    <a:rPr lang="en-US" altLang="en-US" sz="2000" b="1">
                      <a:solidFill>
                        <a:schemeClr val="tx1"/>
                      </a:solidFill>
                      <a:latin typeface="Arial" charset="0"/>
                    </a:rPr>
                    <a:t>15.00</a:t>
                  </a:r>
                </a:p>
                <a:p>
                  <a:pPr algn="r"/>
                  <a:r>
                    <a:rPr lang="en-US" altLang="en-US" sz="2000" b="1">
                      <a:solidFill>
                        <a:schemeClr val="tx1"/>
                      </a:solidFill>
                      <a:latin typeface="Arial" charset="0"/>
                    </a:rPr>
                    <a:t>10.80</a:t>
                  </a:r>
                </a:p>
                <a:p>
                  <a:pPr algn="r"/>
                  <a:r>
                    <a:rPr lang="en-US" altLang="en-US" sz="2000" b="1">
                      <a:solidFill>
                        <a:schemeClr val="tx1"/>
                      </a:solidFill>
                      <a:latin typeface="Arial" charset="0"/>
                    </a:rPr>
                    <a:t>12.00</a:t>
                  </a:r>
                </a:p>
                <a:p>
                  <a:pPr algn="r"/>
                  <a:r>
                    <a:rPr lang="en-US" altLang="en-US" sz="2000" b="1">
                      <a:solidFill>
                        <a:schemeClr val="tx1"/>
                      </a:solidFill>
                      <a:latin typeface="Arial" charset="0"/>
                    </a:rPr>
                    <a:t>9.50</a:t>
                  </a:r>
                </a:p>
                <a:p>
                  <a:pPr algn="r"/>
                  <a:r>
                    <a:rPr lang="en-US" altLang="en-US" sz="2000" b="1">
                      <a:solidFill>
                        <a:schemeClr val="tx1"/>
                      </a:solidFill>
                      <a:latin typeface="Arial" charset="0"/>
                    </a:rPr>
                    <a:t>3.25</a:t>
                  </a:r>
                </a:p>
                <a:p>
                  <a:pPr algn="r"/>
                  <a:r>
                    <a:rPr lang="en-US" altLang="en-US" sz="2000" b="1">
                      <a:solidFill>
                        <a:schemeClr val="tx1"/>
                      </a:solidFill>
                      <a:latin typeface="Arial" charset="0"/>
                    </a:rPr>
                    <a:t>4.50</a:t>
                  </a:r>
                </a:p>
                <a:p>
                  <a:pPr algn="r"/>
                  <a:r>
                    <a:rPr lang="en-US" altLang="en-US" sz="2000" b="1">
                      <a:solidFill>
                        <a:schemeClr val="hlink"/>
                      </a:solidFill>
                      <a:effectLst>
                        <a:outerShdw blurRad="38100" dist="38100" dir="2700000" algn="tl">
                          <a:srgbClr val="C0C0C0"/>
                        </a:outerShdw>
                      </a:effectLst>
                      <a:latin typeface="Arial" charset="0"/>
                    </a:rPr>
                    <a:t>82.05</a:t>
                  </a:r>
                </a:p>
              </p:txBody>
            </p:sp>
            <p:sp>
              <p:nvSpPr>
                <p:cNvPr id="379918" name="Rectangle 14"/>
                <p:cNvSpPr>
                  <a:spLocks noChangeArrowheads="1"/>
                </p:cNvSpPr>
                <p:nvPr/>
              </p:nvSpPr>
              <p:spPr bwMode="auto">
                <a:xfrm>
                  <a:off x="4883" y="1355"/>
                  <a:ext cx="54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i="1">
                      <a:solidFill>
                        <a:schemeClr val="tx1"/>
                      </a:solidFill>
                      <a:latin typeface="Arial" charset="0"/>
                    </a:rPr>
                    <a:t>Site 3</a:t>
                  </a:r>
                </a:p>
              </p:txBody>
            </p:sp>
          </p:grpSp>
          <p:sp>
            <p:nvSpPr>
              <p:cNvPr id="379919" name="Rectangle 15"/>
              <p:cNvSpPr>
                <a:spLocks noChangeArrowheads="1"/>
              </p:cNvSpPr>
              <p:nvPr/>
            </p:nvSpPr>
            <p:spPr bwMode="auto">
              <a:xfrm>
                <a:off x="3589" y="1071"/>
                <a:ext cx="169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b="1">
                    <a:solidFill>
                      <a:schemeClr val="tx1"/>
                    </a:solidFill>
                    <a:latin typeface="Arial" charset="0"/>
                  </a:rPr>
                  <a:t>WEIGHTED SCORES</a:t>
                </a:r>
              </a:p>
            </p:txBody>
          </p:sp>
          <p:sp>
            <p:nvSpPr>
              <p:cNvPr id="379920" name="Line 16"/>
              <p:cNvSpPr>
                <a:spLocks noChangeShapeType="1"/>
              </p:cNvSpPr>
              <p:nvPr/>
            </p:nvSpPr>
            <p:spPr bwMode="auto">
              <a:xfrm>
                <a:off x="3312" y="1344"/>
                <a:ext cx="2256"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9921" name="Line 17"/>
              <p:cNvSpPr>
                <a:spLocks noChangeShapeType="1"/>
              </p:cNvSpPr>
              <p:nvPr/>
            </p:nvSpPr>
            <p:spPr bwMode="auto">
              <a:xfrm flipV="1">
                <a:off x="3312" y="1632"/>
                <a:ext cx="2256"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379922" name="Line 18"/>
            <p:cNvSpPr>
              <a:spLocks noChangeShapeType="1"/>
            </p:cNvSpPr>
            <p:nvPr/>
          </p:nvSpPr>
          <p:spPr bwMode="auto">
            <a:xfrm>
              <a:off x="624" y="3264"/>
              <a:ext cx="201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79923" name="AutoShape 19"/>
          <p:cNvSpPr>
            <a:spLocks/>
          </p:cNvSpPr>
          <p:nvPr/>
        </p:nvSpPr>
        <p:spPr bwMode="auto">
          <a:xfrm>
            <a:off x="5562600" y="3200400"/>
            <a:ext cx="2362200" cy="609600"/>
          </a:xfrm>
          <a:prstGeom prst="borderCallout2">
            <a:avLst>
              <a:gd name="adj1" fmla="val 18750"/>
              <a:gd name="adj2" fmla="val -3227"/>
              <a:gd name="adj3" fmla="val 18750"/>
              <a:gd name="adj4" fmla="val -3227"/>
              <a:gd name="adj5" fmla="val 349481"/>
              <a:gd name="adj6" fmla="val -61491"/>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en-US" sz="1800">
                <a:solidFill>
                  <a:schemeClr val="tx1"/>
                </a:solidFill>
                <a:latin typeface="Helvetica" pitchFamily="34" charset="0"/>
              </a:rPr>
              <a:t>Site 3 has the highest factor rating</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3"/>
          <p:cNvSpPr>
            <a:spLocks noGrp="1"/>
          </p:cNvSpPr>
          <p:nvPr>
            <p:ph type="sldNum" sz="quarter" idx="10"/>
          </p:nvPr>
        </p:nvSpPr>
        <p:spPr/>
        <p:txBody>
          <a:bodyPr/>
          <a:lstStyle/>
          <a:p>
            <a:fld id="{45C7917B-D87A-45DD-8CD4-66DBB7030BC4}" type="slidenum">
              <a:rPr lang="en-US" altLang="en-US"/>
              <a:pPr/>
              <a:t>14</a:t>
            </a:fld>
            <a:endParaRPr lang="en-US" altLang="en-US"/>
          </a:p>
        </p:txBody>
      </p:sp>
      <p:sp>
        <p:nvSpPr>
          <p:cNvPr id="381954"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55"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56" name="Rectangle 4"/>
          <p:cNvSpPr>
            <a:spLocks noGrp="1" noChangeArrowheads="1"/>
          </p:cNvSpPr>
          <p:nvPr>
            <p:ph type="title"/>
          </p:nvPr>
        </p:nvSpPr>
        <p:spPr>
          <a:xfrm>
            <a:off x="228600" y="0"/>
            <a:ext cx="8610600" cy="1143000"/>
          </a:xfrm>
          <a:noFill/>
          <a:ln/>
        </p:spPr>
        <p:txBody>
          <a:bodyPr/>
          <a:lstStyle/>
          <a:p>
            <a:r>
              <a:rPr lang="en-US" altLang="en-US" sz="2800" b="0"/>
              <a:t>Plant Location Methodology: Factor Rating Method Example</a:t>
            </a:r>
          </a:p>
        </p:txBody>
      </p:sp>
      <p:pic>
        <p:nvPicPr>
          <p:cNvPr id="381957" name="Picture 5"/>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971800"/>
            <a:ext cx="5700713"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1958" name="Rectangle 6"/>
          <p:cNvSpPr>
            <a:spLocks noChangeArrowheads="1"/>
          </p:cNvSpPr>
          <p:nvPr/>
        </p:nvSpPr>
        <p:spPr bwMode="auto">
          <a:xfrm>
            <a:off x="304800" y="1295400"/>
            <a:ext cx="8607425" cy="1012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2000" b="1">
                <a:solidFill>
                  <a:schemeClr val="tx1"/>
                </a:solidFill>
                <a:latin typeface="Arial" charset="0"/>
              </a:rPr>
              <a:t>Two refineries sites (A and B) are assigned the following range of point values and respective points, where the more points the better for the site location.</a:t>
            </a:r>
          </a:p>
        </p:txBody>
      </p:sp>
      <p:sp>
        <p:nvSpPr>
          <p:cNvPr id="381959" name="Text Box 7"/>
          <p:cNvSpPr txBox="1">
            <a:spLocks noChangeArrowheads="1"/>
          </p:cNvSpPr>
          <p:nvPr/>
        </p:nvSpPr>
        <p:spPr bwMode="auto">
          <a:xfrm>
            <a:off x="6096000" y="2895600"/>
            <a:ext cx="685800" cy="36830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400">
                <a:solidFill>
                  <a:schemeClr val="tx1"/>
                </a:solidFill>
              </a:rPr>
              <a:t>123</a:t>
            </a:r>
          </a:p>
          <a:p>
            <a:pPr eaLnBrk="1" hangingPunct="1"/>
            <a:r>
              <a:rPr lang="en-US" altLang="en-US" sz="2400">
                <a:solidFill>
                  <a:schemeClr val="tx1"/>
                </a:solidFill>
              </a:rPr>
              <a:t>150</a:t>
            </a:r>
          </a:p>
          <a:p>
            <a:pPr eaLnBrk="1" hangingPunct="1"/>
            <a:r>
              <a:rPr lang="en-US" altLang="en-US" sz="2400">
                <a:solidFill>
                  <a:schemeClr val="tx1"/>
                </a:solidFill>
              </a:rPr>
              <a:t>54</a:t>
            </a:r>
          </a:p>
          <a:p>
            <a:pPr eaLnBrk="1" hangingPunct="1"/>
            <a:r>
              <a:rPr lang="en-US" altLang="en-US" sz="2400">
                <a:solidFill>
                  <a:schemeClr val="tx1"/>
                </a:solidFill>
              </a:rPr>
              <a:t>24</a:t>
            </a:r>
          </a:p>
          <a:p>
            <a:pPr eaLnBrk="1" hangingPunct="1"/>
            <a:r>
              <a:rPr lang="en-US" altLang="en-US" sz="2400">
                <a:solidFill>
                  <a:schemeClr val="tx1"/>
                </a:solidFill>
              </a:rPr>
              <a:t>45</a:t>
            </a:r>
          </a:p>
          <a:p>
            <a:pPr eaLnBrk="1" hangingPunct="1"/>
            <a:r>
              <a:rPr lang="en-US" altLang="en-US" sz="2400">
                <a:solidFill>
                  <a:schemeClr val="tx1"/>
                </a:solidFill>
              </a:rPr>
              <a:t>4</a:t>
            </a:r>
          </a:p>
          <a:p>
            <a:pPr eaLnBrk="1" hangingPunct="1"/>
            <a:r>
              <a:rPr lang="en-US" altLang="en-US" sz="2400">
                <a:solidFill>
                  <a:schemeClr val="tx1"/>
                </a:solidFill>
              </a:rPr>
              <a:t>8</a:t>
            </a:r>
          </a:p>
          <a:p>
            <a:pPr eaLnBrk="1" hangingPunct="1"/>
            <a:r>
              <a:rPr lang="en-US" altLang="en-US" sz="2400">
                <a:solidFill>
                  <a:schemeClr val="tx1"/>
                </a:solidFill>
              </a:rPr>
              <a:t>5</a:t>
            </a:r>
          </a:p>
          <a:p>
            <a:pPr eaLnBrk="1" hangingPunct="1"/>
            <a:r>
              <a:rPr lang="en-US" altLang="en-US" sz="2400">
                <a:solidFill>
                  <a:schemeClr val="tx1"/>
                </a:solidFill>
              </a:rPr>
              <a:t>5</a:t>
            </a:r>
          </a:p>
          <a:p>
            <a:pPr eaLnBrk="1" hangingPunct="1"/>
            <a:endParaRPr lang="en-US" altLang="en-US" sz="2000">
              <a:solidFill>
                <a:schemeClr val="tx1"/>
              </a:solidFill>
            </a:endParaRPr>
          </a:p>
        </p:txBody>
      </p:sp>
      <p:sp>
        <p:nvSpPr>
          <p:cNvPr id="381960" name="Text Box 8"/>
          <p:cNvSpPr txBox="1">
            <a:spLocks noChangeArrowheads="1"/>
          </p:cNvSpPr>
          <p:nvPr/>
        </p:nvSpPr>
        <p:spPr bwMode="auto">
          <a:xfrm>
            <a:off x="381000" y="2590800"/>
            <a:ext cx="4038600" cy="3968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000">
                <a:solidFill>
                  <a:schemeClr val="tx1"/>
                </a:solidFill>
              </a:rPr>
              <a:t>Major factors for site location</a:t>
            </a:r>
          </a:p>
        </p:txBody>
      </p:sp>
      <p:sp>
        <p:nvSpPr>
          <p:cNvPr id="381961" name="Text Box 9"/>
          <p:cNvSpPr txBox="1">
            <a:spLocks noChangeArrowheads="1"/>
          </p:cNvSpPr>
          <p:nvPr/>
        </p:nvSpPr>
        <p:spPr bwMode="auto">
          <a:xfrm>
            <a:off x="4648200" y="2590800"/>
            <a:ext cx="1295400" cy="3968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000">
                <a:solidFill>
                  <a:schemeClr val="tx1"/>
                </a:solidFill>
              </a:rPr>
              <a:t>Pt. Range</a:t>
            </a:r>
          </a:p>
        </p:txBody>
      </p:sp>
      <p:sp>
        <p:nvSpPr>
          <p:cNvPr id="381962" name="Text Box 10"/>
          <p:cNvSpPr txBox="1">
            <a:spLocks noChangeArrowheads="1"/>
          </p:cNvSpPr>
          <p:nvPr/>
        </p:nvSpPr>
        <p:spPr bwMode="auto">
          <a:xfrm>
            <a:off x="6934200" y="2895600"/>
            <a:ext cx="685800" cy="37433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400">
                <a:solidFill>
                  <a:schemeClr val="tx1"/>
                </a:solidFill>
              </a:rPr>
              <a:t>156</a:t>
            </a:r>
          </a:p>
          <a:p>
            <a:pPr eaLnBrk="1" hangingPunct="1"/>
            <a:r>
              <a:rPr lang="en-US" altLang="en-US" sz="2400">
                <a:solidFill>
                  <a:schemeClr val="tx1"/>
                </a:solidFill>
              </a:rPr>
              <a:t>100</a:t>
            </a:r>
          </a:p>
          <a:p>
            <a:pPr eaLnBrk="1" hangingPunct="1"/>
            <a:r>
              <a:rPr lang="en-US" altLang="en-US" sz="2400">
                <a:solidFill>
                  <a:schemeClr val="tx1"/>
                </a:solidFill>
              </a:rPr>
              <a:t>63</a:t>
            </a:r>
          </a:p>
          <a:p>
            <a:pPr eaLnBrk="1" hangingPunct="1"/>
            <a:r>
              <a:rPr lang="en-US" altLang="en-US" sz="2400">
                <a:solidFill>
                  <a:schemeClr val="tx1"/>
                </a:solidFill>
              </a:rPr>
              <a:t>96</a:t>
            </a:r>
          </a:p>
          <a:p>
            <a:pPr eaLnBrk="1" hangingPunct="1"/>
            <a:r>
              <a:rPr lang="en-US" altLang="en-US" sz="2400">
                <a:solidFill>
                  <a:schemeClr val="tx1"/>
                </a:solidFill>
              </a:rPr>
              <a:t>50</a:t>
            </a:r>
          </a:p>
          <a:p>
            <a:pPr eaLnBrk="1" hangingPunct="1"/>
            <a:r>
              <a:rPr lang="en-US" altLang="en-US" sz="2400">
                <a:solidFill>
                  <a:schemeClr val="tx1"/>
                </a:solidFill>
              </a:rPr>
              <a:t>5</a:t>
            </a:r>
          </a:p>
          <a:p>
            <a:pPr eaLnBrk="1" hangingPunct="1"/>
            <a:r>
              <a:rPr lang="en-US" altLang="en-US" sz="2400">
                <a:solidFill>
                  <a:schemeClr val="tx1"/>
                </a:solidFill>
              </a:rPr>
              <a:t>4</a:t>
            </a:r>
          </a:p>
          <a:p>
            <a:pPr eaLnBrk="1" hangingPunct="1"/>
            <a:r>
              <a:rPr lang="en-US" altLang="en-US" sz="2400">
                <a:solidFill>
                  <a:schemeClr val="tx1"/>
                </a:solidFill>
              </a:rPr>
              <a:t>50</a:t>
            </a:r>
          </a:p>
          <a:p>
            <a:pPr eaLnBrk="1" hangingPunct="1"/>
            <a:r>
              <a:rPr lang="en-US" altLang="en-US" sz="2400">
                <a:solidFill>
                  <a:schemeClr val="tx1"/>
                </a:solidFill>
              </a:rPr>
              <a:t>20</a:t>
            </a:r>
          </a:p>
          <a:p>
            <a:pPr eaLnBrk="1" hangingPunct="1"/>
            <a:endParaRPr lang="en-US" altLang="en-US" sz="2400">
              <a:solidFill>
                <a:schemeClr val="tx1"/>
              </a:solidFill>
            </a:endParaRPr>
          </a:p>
        </p:txBody>
      </p:sp>
      <p:sp>
        <p:nvSpPr>
          <p:cNvPr id="381963" name="Text Box 11"/>
          <p:cNvSpPr txBox="1">
            <a:spLocks noChangeArrowheads="1"/>
          </p:cNvSpPr>
          <p:nvPr/>
        </p:nvSpPr>
        <p:spPr bwMode="auto">
          <a:xfrm>
            <a:off x="6172200" y="2209800"/>
            <a:ext cx="1295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400">
                <a:solidFill>
                  <a:schemeClr val="tx1"/>
                </a:solidFill>
              </a:rPr>
              <a:t>    </a:t>
            </a:r>
            <a:r>
              <a:rPr lang="en-US" altLang="en-US" sz="2000">
                <a:solidFill>
                  <a:schemeClr val="tx1"/>
                </a:solidFill>
              </a:rPr>
              <a:t>Sites</a:t>
            </a:r>
          </a:p>
          <a:p>
            <a:pPr eaLnBrk="1" hangingPunct="1"/>
            <a:r>
              <a:rPr lang="en-US" altLang="en-US" sz="2000">
                <a:solidFill>
                  <a:schemeClr val="tx1"/>
                </a:solidFill>
              </a:rPr>
              <a:t>A           B</a:t>
            </a:r>
          </a:p>
        </p:txBody>
      </p:sp>
      <p:sp>
        <p:nvSpPr>
          <p:cNvPr id="381964" name="Line 12"/>
          <p:cNvSpPr>
            <a:spLocks noChangeShapeType="1"/>
          </p:cNvSpPr>
          <p:nvPr/>
        </p:nvSpPr>
        <p:spPr bwMode="auto">
          <a:xfrm>
            <a:off x="6248400" y="2590800"/>
            <a:ext cx="1066800"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65" name="Text Box 13"/>
          <p:cNvSpPr txBox="1">
            <a:spLocks noChangeArrowheads="1"/>
          </p:cNvSpPr>
          <p:nvPr/>
        </p:nvSpPr>
        <p:spPr bwMode="auto">
          <a:xfrm>
            <a:off x="5029200" y="6248400"/>
            <a:ext cx="304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000">
                <a:solidFill>
                  <a:schemeClr val="tx1"/>
                </a:solidFill>
              </a:rPr>
              <a:t>Total pts. </a:t>
            </a:r>
            <a:r>
              <a:rPr lang="en-US" altLang="en-US" sz="2000" b="1">
                <a:solidFill>
                  <a:schemeClr val="tx1"/>
                </a:solidFill>
              </a:rPr>
              <a:t>418       </a:t>
            </a:r>
            <a:r>
              <a:rPr lang="en-US" altLang="en-US" sz="2000" b="1">
                <a:solidFill>
                  <a:schemeClr val="hlink"/>
                </a:solidFill>
                <a:effectLst>
                  <a:outerShdw blurRad="38100" dist="38100" dir="2700000" algn="tl">
                    <a:srgbClr val="C0C0C0"/>
                  </a:outerShdw>
                </a:effectLst>
              </a:rPr>
              <a:t>544</a:t>
            </a:r>
          </a:p>
        </p:txBody>
      </p:sp>
      <p:sp>
        <p:nvSpPr>
          <p:cNvPr id="381966" name="Line 14"/>
          <p:cNvSpPr>
            <a:spLocks noChangeShapeType="1"/>
          </p:cNvSpPr>
          <p:nvPr/>
        </p:nvSpPr>
        <p:spPr bwMode="auto">
          <a:xfrm>
            <a:off x="6096000" y="6248400"/>
            <a:ext cx="6858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67" name="Line 15"/>
          <p:cNvSpPr>
            <a:spLocks noChangeShapeType="1"/>
          </p:cNvSpPr>
          <p:nvPr/>
        </p:nvSpPr>
        <p:spPr bwMode="auto">
          <a:xfrm>
            <a:off x="6934200" y="6248400"/>
            <a:ext cx="6858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69" name="Rectangle 17"/>
          <p:cNvSpPr>
            <a:spLocks noChangeArrowheads="1"/>
          </p:cNvSpPr>
          <p:nvPr/>
        </p:nvSpPr>
        <p:spPr bwMode="auto">
          <a:xfrm>
            <a:off x="7467600" y="5715000"/>
            <a:ext cx="15573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n-US" altLang="en-US" sz="2000">
                <a:solidFill>
                  <a:schemeClr val="tx1"/>
                </a:solidFill>
              </a:rPr>
              <a:t>Best Site is B</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fld id="{B2C3DA49-50C8-4E74-9F59-73D015F13587}" type="slidenum">
              <a:rPr lang="en-US" altLang="en-US"/>
              <a:pPr/>
              <a:t>15</a:t>
            </a:fld>
            <a:endParaRPr lang="en-US" altLang="en-US"/>
          </a:p>
        </p:txBody>
      </p:sp>
      <p:grpSp>
        <p:nvGrpSpPr>
          <p:cNvPr id="477186" name="Group 2"/>
          <p:cNvGrpSpPr>
            <a:grpSpLocks/>
          </p:cNvGrpSpPr>
          <p:nvPr/>
        </p:nvGrpSpPr>
        <p:grpSpPr bwMode="auto">
          <a:xfrm>
            <a:off x="909638" y="2698750"/>
            <a:ext cx="6858000" cy="1120775"/>
            <a:chOff x="672" y="1339"/>
            <a:chExt cx="4320" cy="706"/>
          </a:xfrm>
        </p:grpSpPr>
        <p:sp>
          <p:nvSpPr>
            <p:cNvPr id="477187" name="Rectangle 3"/>
            <p:cNvSpPr>
              <a:spLocks noChangeArrowheads="1"/>
            </p:cNvSpPr>
            <p:nvPr/>
          </p:nvSpPr>
          <p:spPr bwMode="auto">
            <a:xfrm>
              <a:off x="1286" y="1555"/>
              <a:ext cx="370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GB" altLang="en-US" sz="2000" b="1"/>
                <a:t>1. Active community involvement and participation in decision making processes</a:t>
              </a:r>
            </a:p>
          </p:txBody>
        </p:sp>
        <p:graphicFrame>
          <p:nvGraphicFramePr>
            <p:cNvPr id="477188" name="Object 4"/>
            <p:cNvGraphicFramePr>
              <a:graphicFrameLocks/>
            </p:cNvGraphicFramePr>
            <p:nvPr/>
          </p:nvGraphicFramePr>
          <p:xfrm>
            <a:off x="672" y="1339"/>
            <a:ext cx="479" cy="706"/>
          </p:xfrm>
          <a:graphic>
            <a:graphicData uri="http://schemas.openxmlformats.org/presentationml/2006/ole">
              <mc:AlternateContent xmlns:mc="http://schemas.openxmlformats.org/markup-compatibility/2006">
                <mc:Choice xmlns:v="urn:schemas-microsoft-com:vml" Requires="v">
                  <p:oleObj spid="_x0000_s477276" name="ClipArt" r:id="rId4" imgW="2489040" imgH="3662280" progId="MS_ClipArt_Gallery.2">
                    <p:embed/>
                  </p:oleObj>
                </mc:Choice>
                <mc:Fallback>
                  <p:oleObj name="ClipArt" r:id="rId4" imgW="2489040" imgH="3662280" progId="MS_ClipArt_Gallery.2">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 y="1339"/>
                          <a:ext cx="479" cy="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77189" name="Group 5"/>
          <p:cNvGrpSpPr>
            <a:grpSpLocks/>
          </p:cNvGrpSpPr>
          <p:nvPr/>
        </p:nvGrpSpPr>
        <p:grpSpPr bwMode="auto">
          <a:xfrm>
            <a:off x="914400" y="3384550"/>
            <a:ext cx="7391400" cy="1844675"/>
            <a:chOff x="672" y="2275"/>
            <a:chExt cx="4656" cy="1162"/>
          </a:xfrm>
        </p:grpSpPr>
        <p:sp>
          <p:nvSpPr>
            <p:cNvPr id="477190" name="Rectangle 6"/>
            <p:cNvSpPr>
              <a:spLocks noChangeArrowheads="1"/>
            </p:cNvSpPr>
            <p:nvPr/>
          </p:nvSpPr>
          <p:spPr bwMode="auto">
            <a:xfrm>
              <a:off x="1189" y="2803"/>
              <a:ext cx="4139"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GB" altLang="en-US" sz="2000" b="1"/>
                <a:t>  2. Incorporation of economic and social; objective and      </a:t>
              </a:r>
            </a:p>
            <a:p>
              <a:r>
                <a:rPr lang="en-GB" altLang="en-US" sz="2000" b="1"/>
                <a:t>  subjective considerations into decision making (i.e.    </a:t>
              </a:r>
            </a:p>
            <a:p>
              <a:r>
                <a:rPr lang="en-GB" altLang="en-US" sz="2000" b="1"/>
                <a:t>  integrated decision making). </a:t>
              </a:r>
            </a:p>
          </p:txBody>
        </p:sp>
        <p:sp>
          <p:nvSpPr>
            <p:cNvPr id="477191" name="Rectangle 7"/>
            <p:cNvSpPr>
              <a:spLocks noChangeArrowheads="1"/>
            </p:cNvSpPr>
            <p:nvPr/>
          </p:nvSpPr>
          <p:spPr bwMode="auto">
            <a:xfrm>
              <a:off x="2726" y="2275"/>
              <a:ext cx="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endParaRPr lang="en-GB" altLang="en-US" sz="2000">
                <a:solidFill>
                  <a:schemeClr val="tx1"/>
                </a:solidFill>
              </a:endParaRPr>
            </a:p>
          </p:txBody>
        </p:sp>
        <p:graphicFrame>
          <p:nvGraphicFramePr>
            <p:cNvPr id="477192" name="Object 8"/>
            <p:cNvGraphicFramePr>
              <a:graphicFrameLocks/>
            </p:cNvGraphicFramePr>
            <p:nvPr/>
          </p:nvGraphicFramePr>
          <p:xfrm>
            <a:off x="672" y="2731"/>
            <a:ext cx="479" cy="706"/>
          </p:xfrm>
          <a:graphic>
            <a:graphicData uri="http://schemas.openxmlformats.org/presentationml/2006/ole">
              <mc:AlternateContent xmlns:mc="http://schemas.openxmlformats.org/markup-compatibility/2006">
                <mc:Choice xmlns:v="urn:schemas-microsoft-com:vml" Requires="v">
                  <p:oleObj spid="_x0000_s477277" name="ClipArt" r:id="rId6" imgW="2489040" imgH="3662280" progId="MS_ClipArt_Gallery.2">
                    <p:embed/>
                  </p:oleObj>
                </mc:Choice>
                <mc:Fallback>
                  <p:oleObj name="ClipArt" r:id="rId6" imgW="2489040" imgH="3662280" progId="MS_ClipArt_Gallery.2">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 y="2731"/>
                          <a:ext cx="479" cy="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77193" name="Group 9"/>
          <p:cNvGrpSpPr>
            <a:grpSpLocks/>
          </p:cNvGrpSpPr>
          <p:nvPr/>
        </p:nvGrpSpPr>
        <p:grpSpPr bwMode="auto">
          <a:xfrm>
            <a:off x="914400" y="5594350"/>
            <a:ext cx="6858000" cy="1120775"/>
            <a:chOff x="672" y="1339"/>
            <a:chExt cx="4320" cy="706"/>
          </a:xfrm>
        </p:grpSpPr>
        <p:sp>
          <p:nvSpPr>
            <p:cNvPr id="477194" name="Rectangle 10"/>
            <p:cNvSpPr>
              <a:spLocks noChangeArrowheads="1"/>
            </p:cNvSpPr>
            <p:nvPr/>
          </p:nvSpPr>
          <p:spPr bwMode="auto">
            <a:xfrm>
              <a:off x="1286" y="1555"/>
              <a:ext cx="370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GB" altLang="en-US" sz="2000" b="1"/>
                <a:t>3. Provides a theoretical basis for consistent decision making</a:t>
              </a:r>
            </a:p>
          </p:txBody>
        </p:sp>
        <p:graphicFrame>
          <p:nvGraphicFramePr>
            <p:cNvPr id="477195" name="Object 11"/>
            <p:cNvGraphicFramePr>
              <a:graphicFrameLocks/>
            </p:cNvGraphicFramePr>
            <p:nvPr/>
          </p:nvGraphicFramePr>
          <p:xfrm>
            <a:off x="672" y="1339"/>
            <a:ext cx="479" cy="706"/>
          </p:xfrm>
          <a:graphic>
            <a:graphicData uri="http://schemas.openxmlformats.org/presentationml/2006/ole">
              <mc:AlternateContent xmlns:mc="http://schemas.openxmlformats.org/markup-compatibility/2006">
                <mc:Choice xmlns:v="urn:schemas-microsoft-com:vml" Requires="v">
                  <p:oleObj spid="_x0000_s477278" name="ClipArt" r:id="rId8" imgW="2489040" imgH="3662280" progId="MS_ClipArt_Gallery.2">
                    <p:embed/>
                  </p:oleObj>
                </mc:Choice>
                <mc:Fallback>
                  <p:oleObj name="ClipArt" r:id="rId8" imgW="2489040" imgH="3662280" progId="MS_ClipArt_Gallery.2">
                    <p:embed/>
                    <p:pic>
                      <p:nvPicPr>
                        <p:cNvPr id="0" name="Object 1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2" y="1339"/>
                          <a:ext cx="479" cy="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77196" name="Rectangle 12"/>
          <p:cNvSpPr>
            <a:spLocks noChangeArrowheads="1"/>
          </p:cNvSpPr>
          <p:nvPr/>
        </p:nvSpPr>
        <p:spPr bwMode="auto">
          <a:xfrm>
            <a:off x="609600" y="2286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lgn="ctr">
              <a:defRPr sz="3600" b="1">
                <a:solidFill>
                  <a:schemeClr val="tx2"/>
                </a:solidFill>
                <a:effectLst>
                  <a:outerShdw blurRad="38100" dist="38100" dir="2700000" algn="tl">
                    <a:srgbClr val="C0C0C0"/>
                  </a:outerShdw>
                </a:effectLst>
                <a:latin typeface="Arial" charset="0"/>
              </a:defRPr>
            </a:lvl1pPr>
            <a:lvl2pPr algn="ctr">
              <a:defRPr sz="3600" b="1">
                <a:solidFill>
                  <a:schemeClr val="tx2"/>
                </a:solidFill>
                <a:effectLst>
                  <a:outerShdw blurRad="38100" dist="38100" dir="2700000" algn="tl">
                    <a:srgbClr val="C0C0C0"/>
                  </a:outerShdw>
                </a:effectLst>
                <a:latin typeface="Arial" charset="0"/>
              </a:defRPr>
            </a:lvl2pPr>
            <a:lvl3pPr algn="ctr">
              <a:defRPr sz="3600" b="1">
                <a:solidFill>
                  <a:schemeClr val="tx2"/>
                </a:solidFill>
                <a:effectLst>
                  <a:outerShdw blurRad="38100" dist="38100" dir="2700000" algn="tl">
                    <a:srgbClr val="C0C0C0"/>
                  </a:outerShdw>
                </a:effectLst>
                <a:latin typeface="Arial" charset="0"/>
              </a:defRPr>
            </a:lvl3pPr>
            <a:lvl4pPr algn="ctr">
              <a:defRPr sz="3600" b="1">
                <a:solidFill>
                  <a:schemeClr val="tx2"/>
                </a:solidFill>
                <a:effectLst>
                  <a:outerShdw blurRad="38100" dist="38100" dir="2700000" algn="tl">
                    <a:srgbClr val="C0C0C0"/>
                  </a:outerShdw>
                </a:effectLst>
                <a:latin typeface="Arial" charset="0"/>
              </a:defRPr>
            </a:lvl4pPr>
            <a:lvl5pPr algn="ctr">
              <a:defRPr sz="3600" b="1">
                <a:solidFill>
                  <a:schemeClr val="tx2"/>
                </a:solidFill>
                <a:effectLst>
                  <a:outerShdw blurRad="38100" dist="38100" dir="2700000" algn="tl">
                    <a:srgbClr val="C0C0C0"/>
                  </a:outerShdw>
                </a:effectLst>
                <a:latin typeface="Arial" charset="0"/>
              </a:defRPr>
            </a:lvl5pPr>
            <a:lvl6pPr marL="4572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6pPr>
            <a:lvl7pPr marL="9144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7pPr>
            <a:lvl8pPr marL="13716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8pPr>
            <a:lvl9pPr marL="18288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9pPr>
          </a:lstStyle>
          <a:p>
            <a:r>
              <a:rPr lang="en-US" altLang="en-US"/>
              <a:t>The Analytic Hierarchy Process</a:t>
            </a:r>
          </a:p>
        </p:txBody>
      </p:sp>
      <p:sp>
        <p:nvSpPr>
          <p:cNvPr id="477197" name="Rectangle 13"/>
          <p:cNvSpPr>
            <a:spLocks noChangeArrowheads="1"/>
          </p:cNvSpPr>
          <p:nvPr/>
        </p:nvSpPr>
        <p:spPr bwMode="auto">
          <a:xfrm>
            <a:off x="381000" y="1219200"/>
            <a:ext cx="8305800" cy="170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20000"/>
              </a:spcBef>
              <a:buClr>
                <a:schemeClr val="accent2"/>
              </a:buClr>
              <a:buSzPct val="75000"/>
              <a:buFont typeface="Monotype Sorts" pitchFamily="2" charset="2"/>
              <a:buChar char="u"/>
              <a:defRPr sz="2800">
                <a:solidFill>
                  <a:srgbClr val="000000"/>
                </a:solidFill>
                <a:latin typeface="Gill Sans" pitchFamily="34" charset="0"/>
              </a:defRPr>
            </a:lvl1pPr>
            <a:lvl2pPr marL="742950" indent="-285750">
              <a:spcBef>
                <a:spcPct val="20000"/>
              </a:spcBef>
              <a:buClr>
                <a:srgbClr val="000000"/>
              </a:buClr>
              <a:buSzPct val="100000"/>
              <a:buChar char="–"/>
              <a:defRPr sz="2400">
                <a:solidFill>
                  <a:srgbClr val="000000"/>
                </a:solidFill>
                <a:latin typeface="Gill Sans" pitchFamily="34" charset="0"/>
              </a:defRPr>
            </a:lvl2pPr>
            <a:lvl3pPr marL="1143000" indent="-228600">
              <a:spcBef>
                <a:spcPct val="20000"/>
              </a:spcBef>
              <a:buClr>
                <a:srgbClr val="000000"/>
              </a:buClr>
              <a:buSzPct val="100000"/>
              <a:buChar char="»"/>
              <a:defRPr sz="2400">
                <a:solidFill>
                  <a:srgbClr val="000000"/>
                </a:solidFill>
                <a:latin typeface="Times New Roman" pitchFamily="18" charset="0"/>
              </a:defRPr>
            </a:lvl3pPr>
            <a:lvl4pPr marL="1600200" indent="-228600">
              <a:spcBef>
                <a:spcPct val="20000"/>
              </a:spcBef>
              <a:buClr>
                <a:schemeClr val="accent2"/>
              </a:buClr>
              <a:buSzPct val="65000"/>
              <a:buFont typeface="Monotype Sorts" pitchFamily="2" charset="2"/>
              <a:buChar char="u"/>
              <a:defRPr sz="2000">
                <a:solidFill>
                  <a:srgbClr val="000000"/>
                </a:solidFill>
                <a:latin typeface="Times New Roman" pitchFamily="18" charset="0"/>
              </a:defRPr>
            </a:lvl4pPr>
            <a:lvl5pPr marL="2057400" indent="-228600">
              <a:spcBef>
                <a:spcPct val="20000"/>
              </a:spcBef>
              <a:buClr>
                <a:srgbClr val="000000"/>
              </a:buClr>
              <a:buSzPct val="100000"/>
              <a:buChar char="–"/>
              <a:defRPr sz="2000">
                <a:solidFill>
                  <a:srgbClr val="000000"/>
                </a:solidFill>
                <a:latin typeface="Times New Roman" pitchFamily="18" charset="0"/>
              </a:defRPr>
            </a:lvl5pPr>
            <a:lvl6pPr marL="2514600" indent="-228600" eaLnBrk="0" fontAlgn="base" hangingPunct="0">
              <a:spcBef>
                <a:spcPct val="20000"/>
              </a:spcBef>
              <a:spcAft>
                <a:spcPct val="0"/>
              </a:spcAft>
              <a:buClr>
                <a:srgbClr val="000000"/>
              </a:buClr>
              <a:buSzPct val="100000"/>
              <a:buChar char="–"/>
              <a:defRPr sz="2000">
                <a:solidFill>
                  <a:srgbClr val="000000"/>
                </a:solidFill>
                <a:latin typeface="Times New Roman" pitchFamily="18" charset="0"/>
              </a:defRPr>
            </a:lvl6pPr>
            <a:lvl7pPr marL="2971800" indent="-228600" eaLnBrk="0" fontAlgn="base" hangingPunct="0">
              <a:spcBef>
                <a:spcPct val="20000"/>
              </a:spcBef>
              <a:spcAft>
                <a:spcPct val="0"/>
              </a:spcAft>
              <a:buClr>
                <a:srgbClr val="000000"/>
              </a:buClr>
              <a:buSzPct val="100000"/>
              <a:buChar char="–"/>
              <a:defRPr sz="2000">
                <a:solidFill>
                  <a:srgbClr val="000000"/>
                </a:solidFill>
                <a:latin typeface="Times New Roman" pitchFamily="18" charset="0"/>
              </a:defRPr>
            </a:lvl7pPr>
            <a:lvl8pPr marL="3429000" indent="-228600" eaLnBrk="0" fontAlgn="base" hangingPunct="0">
              <a:spcBef>
                <a:spcPct val="20000"/>
              </a:spcBef>
              <a:spcAft>
                <a:spcPct val="0"/>
              </a:spcAft>
              <a:buClr>
                <a:srgbClr val="000000"/>
              </a:buClr>
              <a:buSzPct val="100000"/>
              <a:buChar char="–"/>
              <a:defRPr sz="2000">
                <a:solidFill>
                  <a:srgbClr val="000000"/>
                </a:solidFill>
                <a:latin typeface="Times New Roman" pitchFamily="18" charset="0"/>
              </a:defRPr>
            </a:lvl8pPr>
            <a:lvl9pPr marL="3886200" indent="-228600" eaLnBrk="0" fontAlgn="base" hangingPunct="0">
              <a:spcBef>
                <a:spcPct val="20000"/>
              </a:spcBef>
              <a:spcAft>
                <a:spcPct val="0"/>
              </a:spcAft>
              <a:buClr>
                <a:srgbClr val="000000"/>
              </a:buClr>
              <a:buSzPct val="100000"/>
              <a:buChar char="–"/>
              <a:defRPr sz="2000">
                <a:solidFill>
                  <a:srgbClr val="000000"/>
                </a:solidFill>
                <a:latin typeface="Times New Roman" pitchFamily="18" charset="0"/>
              </a:defRPr>
            </a:lvl9pPr>
          </a:lstStyle>
          <a:p>
            <a:r>
              <a:rPr lang="en-US" altLang="en-US" sz="2400"/>
              <a:t>AHP has been applied by decision makers in countless areas, including accounting, finance, marketing, energy resource planning, microcomputer selection, sociology, architecture, and political science.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
          <p:cNvSpPr>
            <a:spLocks noGrp="1"/>
          </p:cNvSpPr>
          <p:nvPr>
            <p:ph type="sldNum" sz="quarter" idx="10"/>
          </p:nvPr>
        </p:nvSpPr>
        <p:spPr/>
        <p:txBody>
          <a:bodyPr/>
          <a:lstStyle/>
          <a:p>
            <a:fld id="{BDB24BB0-D062-4C91-9A66-03184AFE76B3}" type="slidenum">
              <a:rPr lang="en-US" altLang="en-US"/>
              <a:pPr/>
              <a:t>16</a:t>
            </a:fld>
            <a:endParaRPr lang="en-US" altLang="en-US"/>
          </a:p>
        </p:txBody>
      </p:sp>
      <p:grpSp>
        <p:nvGrpSpPr>
          <p:cNvPr id="479234" name="Group 2"/>
          <p:cNvGrpSpPr>
            <a:grpSpLocks/>
          </p:cNvGrpSpPr>
          <p:nvPr/>
        </p:nvGrpSpPr>
        <p:grpSpPr bwMode="auto">
          <a:xfrm>
            <a:off x="1524000" y="4267200"/>
            <a:ext cx="6459538" cy="2200275"/>
            <a:chOff x="869" y="2261"/>
            <a:chExt cx="4069" cy="1386"/>
          </a:xfrm>
        </p:grpSpPr>
        <p:sp>
          <p:nvSpPr>
            <p:cNvPr id="479235" name="Rectangle 3"/>
            <p:cNvSpPr>
              <a:spLocks noChangeArrowheads="1"/>
            </p:cNvSpPr>
            <p:nvPr/>
          </p:nvSpPr>
          <p:spPr bwMode="auto">
            <a:xfrm>
              <a:off x="869" y="2261"/>
              <a:ext cx="970" cy="466"/>
            </a:xfrm>
            <a:prstGeom prst="rect">
              <a:avLst/>
            </a:prstGeom>
            <a:noFill/>
            <a:ln w="381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GB" altLang="en-US" sz="2000"/>
                <a:t>Identify </a:t>
              </a:r>
            </a:p>
            <a:p>
              <a:r>
                <a:rPr lang="en-GB" altLang="en-US" sz="2000"/>
                <a:t>Goal</a:t>
              </a:r>
            </a:p>
          </p:txBody>
        </p:sp>
        <p:sp>
          <p:nvSpPr>
            <p:cNvPr id="479236" name="Rectangle 4"/>
            <p:cNvSpPr>
              <a:spLocks noChangeArrowheads="1"/>
            </p:cNvSpPr>
            <p:nvPr/>
          </p:nvSpPr>
          <p:spPr bwMode="auto">
            <a:xfrm>
              <a:off x="877" y="3181"/>
              <a:ext cx="962" cy="466"/>
            </a:xfrm>
            <a:prstGeom prst="rect">
              <a:avLst/>
            </a:prstGeom>
            <a:noFill/>
            <a:ln w="381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GB" altLang="en-US" sz="2000"/>
                <a:t>Identify </a:t>
              </a:r>
            </a:p>
            <a:p>
              <a:r>
                <a:rPr lang="en-GB" altLang="en-US" sz="2000"/>
                <a:t>Alternatives</a:t>
              </a:r>
            </a:p>
          </p:txBody>
        </p:sp>
        <p:sp>
          <p:nvSpPr>
            <p:cNvPr id="479237" name="Rectangle 5"/>
            <p:cNvSpPr>
              <a:spLocks noChangeArrowheads="1"/>
            </p:cNvSpPr>
            <p:nvPr/>
          </p:nvSpPr>
          <p:spPr bwMode="auto">
            <a:xfrm>
              <a:off x="1920" y="2736"/>
              <a:ext cx="876" cy="466"/>
            </a:xfrm>
            <a:prstGeom prst="rect">
              <a:avLst/>
            </a:prstGeom>
            <a:noFill/>
            <a:ln w="381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GB" altLang="en-US" sz="2000"/>
                <a:t>Develop</a:t>
              </a:r>
            </a:p>
            <a:p>
              <a:r>
                <a:rPr lang="en-GB" altLang="en-US" sz="2000"/>
                <a:t>Criteria</a:t>
              </a:r>
            </a:p>
          </p:txBody>
        </p:sp>
        <p:sp>
          <p:nvSpPr>
            <p:cNvPr id="479238" name="Rectangle 6"/>
            <p:cNvSpPr>
              <a:spLocks noChangeArrowheads="1"/>
            </p:cNvSpPr>
            <p:nvPr/>
          </p:nvSpPr>
          <p:spPr bwMode="auto">
            <a:xfrm>
              <a:off x="3072" y="2736"/>
              <a:ext cx="666" cy="466"/>
            </a:xfrm>
            <a:prstGeom prst="rect">
              <a:avLst/>
            </a:prstGeom>
            <a:noFill/>
            <a:ln w="381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GB" altLang="en-US" sz="2000"/>
                <a:t>Weight</a:t>
              </a:r>
            </a:p>
            <a:p>
              <a:r>
                <a:rPr lang="en-GB" altLang="en-US" sz="2000"/>
                <a:t>Criteria</a:t>
              </a:r>
            </a:p>
          </p:txBody>
        </p:sp>
        <p:sp>
          <p:nvSpPr>
            <p:cNvPr id="479239" name="Rectangle 7"/>
            <p:cNvSpPr>
              <a:spLocks noChangeArrowheads="1"/>
            </p:cNvSpPr>
            <p:nvPr/>
          </p:nvSpPr>
          <p:spPr bwMode="auto">
            <a:xfrm>
              <a:off x="3978" y="2719"/>
              <a:ext cx="960" cy="466"/>
            </a:xfrm>
            <a:prstGeom prst="rect">
              <a:avLst/>
            </a:prstGeom>
            <a:noFill/>
            <a:ln w="381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GB" altLang="en-US" sz="2000"/>
                <a:t>Rank</a:t>
              </a:r>
            </a:p>
            <a:p>
              <a:r>
                <a:rPr lang="en-GB" altLang="en-US" sz="2000"/>
                <a:t>Alternatives</a:t>
              </a:r>
            </a:p>
          </p:txBody>
        </p:sp>
        <p:sp>
          <p:nvSpPr>
            <p:cNvPr id="479240" name="Line 8"/>
            <p:cNvSpPr>
              <a:spLocks noChangeShapeType="1"/>
            </p:cNvSpPr>
            <p:nvPr/>
          </p:nvSpPr>
          <p:spPr bwMode="auto">
            <a:xfrm>
              <a:off x="1114" y="2768"/>
              <a:ext cx="0" cy="355"/>
            </a:xfrm>
            <a:prstGeom prst="line">
              <a:avLst/>
            </a:prstGeom>
            <a:noFill/>
            <a:ln w="38100">
              <a:solidFill>
                <a:schemeClr val="bg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9241" name="Line 9"/>
            <p:cNvSpPr>
              <a:spLocks noChangeShapeType="1"/>
            </p:cNvSpPr>
            <p:nvPr/>
          </p:nvSpPr>
          <p:spPr bwMode="auto">
            <a:xfrm flipH="1">
              <a:off x="1640" y="2768"/>
              <a:ext cx="2" cy="368"/>
            </a:xfrm>
            <a:prstGeom prst="line">
              <a:avLst/>
            </a:prstGeom>
            <a:noFill/>
            <a:ln w="38100">
              <a:solidFill>
                <a:schemeClr val="bg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9242" name="Arc 10"/>
            <p:cNvSpPr>
              <a:spLocks/>
            </p:cNvSpPr>
            <p:nvPr/>
          </p:nvSpPr>
          <p:spPr bwMode="auto">
            <a:xfrm>
              <a:off x="1865" y="2392"/>
              <a:ext cx="625" cy="313"/>
            </a:xfrm>
            <a:custGeom>
              <a:avLst/>
              <a:gdLst>
                <a:gd name="G0" fmla="+- 35 0 0"/>
                <a:gd name="G1" fmla="+- 21600 0 0"/>
                <a:gd name="G2" fmla="+- 21600 0 0"/>
                <a:gd name="T0" fmla="*/ 0 w 21635"/>
                <a:gd name="T1" fmla="*/ 0 h 23464"/>
                <a:gd name="T2" fmla="*/ 21554 w 21635"/>
                <a:gd name="T3" fmla="*/ 23464 h 23464"/>
                <a:gd name="T4" fmla="*/ 35 w 21635"/>
                <a:gd name="T5" fmla="*/ 21600 h 23464"/>
              </a:gdLst>
              <a:ahLst/>
              <a:cxnLst>
                <a:cxn ang="0">
                  <a:pos x="T0" y="T1"/>
                </a:cxn>
                <a:cxn ang="0">
                  <a:pos x="T2" y="T3"/>
                </a:cxn>
                <a:cxn ang="0">
                  <a:pos x="T4" y="T5"/>
                </a:cxn>
              </a:cxnLst>
              <a:rect l="0" t="0" r="r" b="b"/>
              <a:pathLst>
                <a:path w="21635" h="23464" fill="none" extrusionOk="0">
                  <a:moveTo>
                    <a:pt x="0" y="0"/>
                  </a:moveTo>
                  <a:cubicBezTo>
                    <a:pt x="11" y="0"/>
                    <a:pt x="23" y="-1"/>
                    <a:pt x="35" y="0"/>
                  </a:cubicBezTo>
                  <a:cubicBezTo>
                    <a:pt x="11964" y="0"/>
                    <a:pt x="21635" y="9670"/>
                    <a:pt x="21635" y="21600"/>
                  </a:cubicBezTo>
                  <a:cubicBezTo>
                    <a:pt x="21635" y="22222"/>
                    <a:pt x="21608" y="22844"/>
                    <a:pt x="21554" y="23464"/>
                  </a:cubicBezTo>
                </a:path>
                <a:path w="21635" h="23464" stroke="0" extrusionOk="0">
                  <a:moveTo>
                    <a:pt x="0" y="0"/>
                  </a:moveTo>
                  <a:cubicBezTo>
                    <a:pt x="11" y="0"/>
                    <a:pt x="23" y="-1"/>
                    <a:pt x="35" y="0"/>
                  </a:cubicBezTo>
                  <a:cubicBezTo>
                    <a:pt x="11964" y="0"/>
                    <a:pt x="21635" y="9670"/>
                    <a:pt x="21635" y="21600"/>
                  </a:cubicBezTo>
                  <a:cubicBezTo>
                    <a:pt x="21635" y="22222"/>
                    <a:pt x="21608" y="22844"/>
                    <a:pt x="21554" y="23464"/>
                  </a:cubicBezTo>
                  <a:lnTo>
                    <a:pt x="35" y="21600"/>
                  </a:lnTo>
                  <a:close/>
                </a:path>
              </a:pathLst>
            </a:custGeom>
            <a:noFill/>
            <a:ln w="38100" cap="rnd">
              <a:solidFill>
                <a:schemeClr val="bg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9243" name="Arc 11"/>
            <p:cNvSpPr>
              <a:spLocks/>
            </p:cNvSpPr>
            <p:nvPr/>
          </p:nvSpPr>
          <p:spPr bwMode="auto">
            <a:xfrm rot="10800000">
              <a:off x="1867" y="3255"/>
              <a:ext cx="624" cy="288"/>
            </a:xfrm>
            <a:custGeom>
              <a:avLst/>
              <a:gdLst>
                <a:gd name="G0" fmla="+- 21574 0 0"/>
                <a:gd name="G1" fmla="+- 21600 0 0"/>
                <a:gd name="G2" fmla="+- 21600 0 0"/>
                <a:gd name="T0" fmla="*/ 0 w 21574"/>
                <a:gd name="T1" fmla="*/ 20539 h 21600"/>
                <a:gd name="T2" fmla="*/ 21539 w 21574"/>
                <a:gd name="T3" fmla="*/ 0 h 21600"/>
                <a:gd name="T4" fmla="*/ 21574 w 21574"/>
                <a:gd name="T5" fmla="*/ 21600 h 21600"/>
              </a:gdLst>
              <a:ahLst/>
              <a:cxnLst>
                <a:cxn ang="0">
                  <a:pos x="T0" y="T1"/>
                </a:cxn>
                <a:cxn ang="0">
                  <a:pos x="T2" y="T3"/>
                </a:cxn>
                <a:cxn ang="0">
                  <a:pos x="T4" y="T5"/>
                </a:cxn>
              </a:cxnLst>
              <a:rect l="0" t="0" r="r" b="b"/>
              <a:pathLst>
                <a:path w="21574" h="21600" fill="none" extrusionOk="0">
                  <a:moveTo>
                    <a:pt x="0" y="20539"/>
                  </a:moveTo>
                  <a:cubicBezTo>
                    <a:pt x="565" y="9049"/>
                    <a:pt x="10035" y="18"/>
                    <a:pt x="21539" y="0"/>
                  </a:cubicBezTo>
                </a:path>
                <a:path w="21574" h="21600" stroke="0" extrusionOk="0">
                  <a:moveTo>
                    <a:pt x="0" y="20539"/>
                  </a:moveTo>
                  <a:cubicBezTo>
                    <a:pt x="565" y="9049"/>
                    <a:pt x="10035" y="18"/>
                    <a:pt x="21539" y="0"/>
                  </a:cubicBezTo>
                  <a:lnTo>
                    <a:pt x="21574" y="21600"/>
                  </a:lnTo>
                  <a:close/>
                </a:path>
              </a:pathLst>
            </a:custGeom>
            <a:noFill/>
            <a:ln w="38100" cap="rnd">
              <a:solidFill>
                <a:schemeClr val="bg2"/>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9244" name="Line 12"/>
            <p:cNvSpPr>
              <a:spLocks noChangeShapeType="1"/>
            </p:cNvSpPr>
            <p:nvPr/>
          </p:nvSpPr>
          <p:spPr bwMode="auto">
            <a:xfrm>
              <a:off x="2832" y="2946"/>
              <a:ext cx="240" cy="0"/>
            </a:xfrm>
            <a:prstGeom prst="line">
              <a:avLst/>
            </a:prstGeom>
            <a:noFill/>
            <a:ln w="38100">
              <a:solidFill>
                <a:schemeClr val="bg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9245" name="Line 13"/>
            <p:cNvSpPr>
              <a:spLocks noChangeShapeType="1"/>
            </p:cNvSpPr>
            <p:nvPr/>
          </p:nvSpPr>
          <p:spPr bwMode="auto">
            <a:xfrm>
              <a:off x="3738" y="3007"/>
              <a:ext cx="240" cy="0"/>
            </a:xfrm>
            <a:prstGeom prst="line">
              <a:avLst/>
            </a:prstGeom>
            <a:noFill/>
            <a:ln w="38100">
              <a:solidFill>
                <a:schemeClr val="bg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79246" name="Text Box 14"/>
          <p:cNvSpPr txBox="1">
            <a:spLocks noChangeArrowheads="1"/>
          </p:cNvSpPr>
          <p:nvPr/>
        </p:nvSpPr>
        <p:spPr bwMode="auto">
          <a:xfrm>
            <a:off x="5167313" y="3619500"/>
            <a:ext cx="2206625" cy="1066800"/>
          </a:xfrm>
          <a:prstGeom prst="rect">
            <a:avLst/>
          </a:prstGeom>
          <a:solidFill>
            <a:srgbClr val="FFFFCC"/>
          </a:solidFill>
          <a:ln>
            <a:noFill/>
          </a:ln>
          <a:effectLst/>
          <a:extLst>
            <a:ext uri="{91240B29-F687-4F45-9708-019B960494DF}">
              <a14:hiddenLine xmlns:a14="http://schemas.microsoft.com/office/drawing/2010/main" w="9525">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en-US" i="1">
                <a:latin typeface="Gill Sans" pitchFamily="34" charset="0"/>
              </a:rPr>
              <a:t>Proposed Process</a:t>
            </a:r>
          </a:p>
        </p:txBody>
      </p:sp>
      <p:sp>
        <p:nvSpPr>
          <p:cNvPr id="479247" name="Rectangle 15"/>
          <p:cNvSpPr>
            <a:spLocks noChangeArrowheads="1"/>
          </p:cNvSpPr>
          <p:nvPr/>
        </p:nvSpPr>
        <p:spPr bwMode="auto">
          <a:xfrm>
            <a:off x="609600" y="2286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lgn="ctr">
              <a:defRPr sz="3600" b="1">
                <a:solidFill>
                  <a:schemeClr val="tx2"/>
                </a:solidFill>
                <a:effectLst>
                  <a:outerShdw blurRad="38100" dist="38100" dir="2700000" algn="tl">
                    <a:srgbClr val="C0C0C0"/>
                  </a:outerShdw>
                </a:effectLst>
                <a:latin typeface="Arial" charset="0"/>
              </a:defRPr>
            </a:lvl1pPr>
            <a:lvl2pPr algn="ctr">
              <a:defRPr sz="3600" b="1">
                <a:solidFill>
                  <a:schemeClr val="tx2"/>
                </a:solidFill>
                <a:effectLst>
                  <a:outerShdw blurRad="38100" dist="38100" dir="2700000" algn="tl">
                    <a:srgbClr val="C0C0C0"/>
                  </a:outerShdw>
                </a:effectLst>
                <a:latin typeface="Arial" charset="0"/>
              </a:defRPr>
            </a:lvl2pPr>
            <a:lvl3pPr algn="ctr">
              <a:defRPr sz="3600" b="1">
                <a:solidFill>
                  <a:schemeClr val="tx2"/>
                </a:solidFill>
                <a:effectLst>
                  <a:outerShdw blurRad="38100" dist="38100" dir="2700000" algn="tl">
                    <a:srgbClr val="C0C0C0"/>
                  </a:outerShdw>
                </a:effectLst>
                <a:latin typeface="Arial" charset="0"/>
              </a:defRPr>
            </a:lvl3pPr>
            <a:lvl4pPr algn="ctr">
              <a:defRPr sz="3600" b="1">
                <a:solidFill>
                  <a:schemeClr val="tx2"/>
                </a:solidFill>
                <a:effectLst>
                  <a:outerShdw blurRad="38100" dist="38100" dir="2700000" algn="tl">
                    <a:srgbClr val="C0C0C0"/>
                  </a:outerShdw>
                </a:effectLst>
                <a:latin typeface="Arial" charset="0"/>
              </a:defRPr>
            </a:lvl4pPr>
            <a:lvl5pPr algn="ctr">
              <a:defRPr sz="3600" b="1">
                <a:solidFill>
                  <a:schemeClr val="tx2"/>
                </a:solidFill>
                <a:effectLst>
                  <a:outerShdw blurRad="38100" dist="38100" dir="2700000" algn="tl">
                    <a:srgbClr val="C0C0C0"/>
                  </a:outerShdw>
                </a:effectLst>
                <a:latin typeface="Arial" charset="0"/>
              </a:defRPr>
            </a:lvl5pPr>
            <a:lvl6pPr marL="4572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6pPr>
            <a:lvl7pPr marL="9144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7pPr>
            <a:lvl8pPr marL="13716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8pPr>
            <a:lvl9pPr marL="18288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9pPr>
          </a:lstStyle>
          <a:p>
            <a:r>
              <a:rPr lang="en-US" altLang="en-US"/>
              <a:t>The Analytic Hierarchy Process</a:t>
            </a:r>
          </a:p>
        </p:txBody>
      </p:sp>
      <p:sp>
        <p:nvSpPr>
          <p:cNvPr id="479248" name="Rectangle 16"/>
          <p:cNvSpPr>
            <a:spLocks noChangeArrowheads="1"/>
          </p:cNvSpPr>
          <p:nvPr/>
        </p:nvSpPr>
        <p:spPr bwMode="auto">
          <a:xfrm>
            <a:off x="744538" y="1333500"/>
            <a:ext cx="7529512" cy="259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sz="2400">
                <a:solidFill>
                  <a:schemeClr val="tx1"/>
                </a:solidFill>
                <a:latin typeface="Times New Roman" pitchFamily="18" charset="0"/>
              </a:defRPr>
            </a:lvl1pPr>
            <a:lvl2pPr marL="571500" defTabSz="762000">
              <a:defRPr sz="2400">
                <a:solidFill>
                  <a:schemeClr val="tx1"/>
                </a:solidFill>
                <a:latin typeface="Times New Roman" pitchFamily="18" charset="0"/>
              </a:defRPr>
            </a:lvl2pPr>
            <a:lvl3pPr marL="1143000" defTabSz="762000">
              <a:defRPr sz="2400">
                <a:solidFill>
                  <a:schemeClr val="tx1"/>
                </a:solidFill>
                <a:latin typeface="Times New Roman" pitchFamily="18" charset="0"/>
              </a:defRPr>
            </a:lvl3pPr>
            <a:lvl4pPr marL="1714500" defTabSz="762000">
              <a:defRPr sz="2400">
                <a:solidFill>
                  <a:schemeClr val="tx1"/>
                </a:solidFill>
                <a:latin typeface="Times New Roman" pitchFamily="18" charset="0"/>
              </a:defRPr>
            </a:lvl4pPr>
            <a:lvl5pPr marL="2286000" defTabSz="762000">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r>
              <a:rPr lang="en-GB" altLang="en-US" sz="2000" b="1">
                <a:solidFill>
                  <a:srgbClr val="000000"/>
                </a:solidFill>
                <a:latin typeface="Gill Sans" pitchFamily="34" charset="0"/>
              </a:rPr>
              <a:t>- a goal or the focus of a problem</a:t>
            </a:r>
          </a:p>
          <a:p>
            <a:pPr>
              <a:lnSpc>
                <a:spcPct val="140000"/>
              </a:lnSpc>
            </a:pPr>
            <a:r>
              <a:rPr lang="en-GB" altLang="en-US" sz="2000" b="1">
                <a:solidFill>
                  <a:srgbClr val="000000"/>
                </a:solidFill>
                <a:latin typeface="Gill Sans" pitchFamily="34" charset="0"/>
              </a:rPr>
              <a:t>- a finite number of alternative plans or options;</a:t>
            </a:r>
          </a:p>
          <a:p>
            <a:pPr>
              <a:lnSpc>
                <a:spcPct val="140000"/>
              </a:lnSpc>
            </a:pPr>
            <a:r>
              <a:rPr lang="en-GB" altLang="en-US" sz="2000" b="1">
                <a:solidFill>
                  <a:srgbClr val="000000"/>
                </a:solidFill>
                <a:latin typeface="Gill Sans" pitchFamily="34" charset="0"/>
              </a:rPr>
              <a:t>- a set of  criteria by which alternatives are to be judged; and </a:t>
            </a:r>
          </a:p>
          <a:p>
            <a:pPr>
              <a:lnSpc>
                <a:spcPct val="140000"/>
              </a:lnSpc>
              <a:spcAft>
                <a:spcPct val="30000"/>
              </a:spcAft>
            </a:pPr>
            <a:r>
              <a:rPr lang="en-GB" altLang="en-US" sz="2000" b="1">
                <a:solidFill>
                  <a:srgbClr val="000000"/>
                </a:solidFill>
                <a:latin typeface="Gill Sans" pitchFamily="34" charset="0"/>
              </a:rPr>
              <a:t>- a method of ranking the alternatives based on how well they satisfy the objective</a:t>
            </a:r>
          </a:p>
          <a:p>
            <a:pPr>
              <a:lnSpc>
                <a:spcPct val="130000"/>
              </a:lnSpc>
            </a:pPr>
            <a:r>
              <a:rPr lang="en-GB" altLang="en-US" sz="2000" b="1">
                <a:solidFill>
                  <a:srgbClr val="000000"/>
                </a:solidFill>
                <a:latin typeface="Gill Sans" pitchFamily="34" charset="0"/>
              </a:rPr>
              <a:t>								</a:t>
            </a:r>
            <a:endParaRPr lang="en-GB" altLang="en-US" sz="2000" b="1" i="1">
              <a:solidFill>
                <a:srgbClr val="000000"/>
              </a:solidFill>
              <a:latin typeface="Gill Sans"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18850D8-26C3-4C4E-A0D8-65A3F22A68C4}" type="slidenum">
              <a:rPr lang="en-US" altLang="en-US"/>
              <a:pPr/>
              <a:t>17</a:t>
            </a:fld>
            <a:endParaRPr lang="en-US" altLang="en-US"/>
          </a:p>
        </p:txBody>
      </p:sp>
      <p:sp>
        <p:nvSpPr>
          <p:cNvPr id="481282" name="Text Box 2"/>
          <p:cNvSpPr txBox="1">
            <a:spLocks noChangeArrowheads="1"/>
          </p:cNvSpPr>
          <p:nvPr/>
        </p:nvSpPr>
        <p:spPr bwMode="auto">
          <a:xfrm>
            <a:off x="2682875" y="1271588"/>
            <a:ext cx="4162425" cy="457200"/>
          </a:xfrm>
          <a:prstGeom prst="rect">
            <a:avLst/>
          </a:prstGeom>
          <a:solidFill>
            <a:srgbClr val="FFFFCC"/>
          </a:solidFill>
          <a:ln>
            <a:noFill/>
          </a:ln>
          <a:effectLst/>
          <a:extLst>
            <a:ext uri="{91240B29-F687-4F45-9708-019B960494DF}">
              <a14:hiddenLine xmlns:a14="http://schemas.microsoft.com/office/drawing/2010/main" w="9525">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2400" b="1" i="1">
                <a:solidFill>
                  <a:schemeClr val="tx2"/>
                </a:solidFill>
              </a:rPr>
              <a:t>General Structure of a Problem</a:t>
            </a:r>
          </a:p>
        </p:txBody>
      </p:sp>
      <p:graphicFrame>
        <p:nvGraphicFramePr>
          <p:cNvPr id="481283" name="Object 3"/>
          <p:cNvGraphicFramePr>
            <a:graphicFrameLocks noChangeAspect="1"/>
          </p:cNvGraphicFramePr>
          <p:nvPr/>
        </p:nvGraphicFramePr>
        <p:xfrm>
          <a:off x="0" y="2133600"/>
          <a:ext cx="8915400" cy="2909888"/>
        </p:xfrm>
        <a:graphic>
          <a:graphicData uri="http://schemas.openxmlformats.org/presentationml/2006/ole">
            <mc:AlternateContent xmlns:mc="http://schemas.openxmlformats.org/markup-compatibility/2006">
              <mc:Choice xmlns:v="urn:schemas-microsoft-com:vml" Requires="v">
                <p:oleObj spid="_x0000_s481311" name="MS Org Chart" r:id="rId4" imgW="3657600" imgH="1193760" progId="OrgPlusWOPX.4">
                  <p:embed followColorScheme="full"/>
                </p:oleObj>
              </mc:Choice>
              <mc:Fallback>
                <p:oleObj name="MS Org Chart" r:id="rId4" imgW="3657600" imgH="1193760" progId="OrgPlusWOPX.4">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33600"/>
                        <a:ext cx="8915400" cy="290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284" name="Rectangle 4"/>
          <p:cNvSpPr>
            <a:spLocks noChangeArrowheads="1"/>
          </p:cNvSpPr>
          <p:nvPr/>
        </p:nvSpPr>
        <p:spPr bwMode="auto">
          <a:xfrm>
            <a:off x="609600" y="2286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lgn="ctr">
              <a:defRPr sz="3600" b="1">
                <a:solidFill>
                  <a:schemeClr val="tx2"/>
                </a:solidFill>
                <a:effectLst>
                  <a:outerShdw blurRad="38100" dist="38100" dir="2700000" algn="tl">
                    <a:srgbClr val="C0C0C0"/>
                  </a:outerShdw>
                </a:effectLst>
                <a:latin typeface="Arial" charset="0"/>
              </a:defRPr>
            </a:lvl1pPr>
            <a:lvl2pPr algn="ctr">
              <a:defRPr sz="3600" b="1">
                <a:solidFill>
                  <a:schemeClr val="tx2"/>
                </a:solidFill>
                <a:effectLst>
                  <a:outerShdw blurRad="38100" dist="38100" dir="2700000" algn="tl">
                    <a:srgbClr val="C0C0C0"/>
                  </a:outerShdw>
                </a:effectLst>
                <a:latin typeface="Arial" charset="0"/>
              </a:defRPr>
            </a:lvl2pPr>
            <a:lvl3pPr algn="ctr">
              <a:defRPr sz="3600" b="1">
                <a:solidFill>
                  <a:schemeClr val="tx2"/>
                </a:solidFill>
                <a:effectLst>
                  <a:outerShdw blurRad="38100" dist="38100" dir="2700000" algn="tl">
                    <a:srgbClr val="C0C0C0"/>
                  </a:outerShdw>
                </a:effectLst>
                <a:latin typeface="Arial" charset="0"/>
              </a:defRPr>
            </a:lvl3pPr>
            <a:lvl4pPr algn="ctr">
              <a:defRPr sz="3600" b="1">
                <a:solidFill>
                  <a:schemeClr val="tx2"/>
                </a:solidFill>
                <a:effectLst>
                  <a:outerShdw blurRad="38100" dist="38100" dir="2700000" algn="tl">
                    <a:srgbClr val="C0C0C0"/>
                  </a:outerShdw>
                </a:effectLst>
                <a:latin typeface="Arial" charset="0"/>
              </a:defRPr>
            </a:lvl4pPr>
            <a:lvl5pPr algn="ctr">
              <a:defRPr sz="3600" b="1">
                <a:solidFill>
                  <a:schemeClr val="tx2"/>
                </a:solidFill>
                <a:effectLst>
                  <a:outerShdw blurRad="38100" dist="38100" dir="2700000" algn="tl">
                    <a:srgbClr val="C0C0C0"/>
                  </a:outerShdw>
                </a:effectLst>
                <a:latin typeface="Arial" charset="0"/>
              </a:defRPr>
            </a:lvl5pPr>
            <a:lvl6pPr marL="4572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6pPr>
            <a:lvl7pPr marL="9144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7pPr>
            <a:lvl8pPr marL="13716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8pPr>
            <a:lvl9pPr marL="18288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9pPr>
          </a:lstStyle>
          <a:p>
            <a:r>
              <a:rPr lang="en-US" altLang="en-US"/>
              <a:t>The Analytic Hierarchy Process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8ED7D0AB-1C5E-4FEC-86C1-14C0639DCB2E}" type="slidenum">
              <a:rPr lang="en-US" altLang="en-US"/>
              <a:pPr/>
              <a:t>18</a:t>
            </a:fld>
            <a:endParaRPr lang="en-US" altLang="en-US"/>
          </a:p>
        </p:txBody>
      </p:sp>
      <p:sp>
        <p:nvSpPr>
          <p:cNvPr id="483330" name="Rectangle 2"/>
          <p:cNvSpPr>
            <a:spLocks noGrp="1" noChangeArrowheads="1"/>
          </p:cNvSpPr>
          <p:nvPr>
            <p:ph type="title"/>
          </p:nvPr>
        </p:nvSpPr>
        <p:spPr>
          <a:xfrm>
            <a:off x="381000" y="193675"/>
            <a:ext cx="8229600" cy="822325"/>
          </a:xfrm>
        </p:spPr>
        <p:txBody>
          <a:bodyPr/>
          <a:lstStyle/>
          <a:p>
            <a:r>
              <a:rPr lang="en-US" altLang="en-US" sz="3200"/>
              <a:t>Obtaining Weights for Each Objective</a:t>
            </a:r>
          </a:p>
        </p:txBody>
      </p:sp>
      <p:sp>
        <p:nvSpPr>
          <p:cNvPr id="483331" name="Rectangle 3"/>
          <p:cNvSpPr>
            <a:spLocks noGrp="1" noChangeArrowheads="1"/>
          </p:cNvSpPr>
          <p:nvPr>
            <p:ph type="body" idx="1"/>
          </p:nvPr>
        </p:nvSpPr>
        <p:spPr>
          <a:xfrm>
            <a:off x="381000" y="1219200"/>
            <a:ext cx="8305800" cy="5638800"/>
          </a:xfrm>
        </p:spPr>
        <p:txBody>
          <a:bodyPr/>
          <a:lstStyle/>
          <a:p>
            <a:r>
              <a:rPr lang="en-US" altLang="en-US" sz="2400"/>
              <a:t>Suppose there are </a:t>
            </a:r>
            <a:r>
              <a:rPr lang="en-US" altLang="en-US" sz="2400" i="1"/>
              <a:t>n</a:t>
            </a:r>
            <a:r>
              <a:rPr lang="en-US" altLang="en-US" sz="2400"/>
              <a:t> criteria. </a:t>
            </a:r>
          </a:p>
          <a:p>
            <a:r>
              <a:rPr lang="en-US" altLang="en-US" sz="2400"/>
              <a:t>We begin by writing down an </a:t>
            </a:r>
            <a:r>
              <a:rPr lang="en-US" altLang="en-US" sz="2400" i="1"/>
              <a:t>n</a:t>
            </a:r>
            <a:r>
              <a:rPr lang="en-US" altLang="en-US" sz="2400"/>
              <a:t> x</a:t>
            </a:r>
            <a:r>
              <a:rPr lang="en-US" altLang="en-US" sz="2400" i="1"/>
              <a:t> n</a:t>
            </a:r>
            <a:r>
              <a:rPr lang="en-US" altLang="en-US" sz="2400"/>
              <a:t> matrix (known as the </a:t>
            </a:r>
            <a:r>
              <a:rPr lang="en-US" altLang="en-US" sz="2400" b="1"/>
              <a:t>pairwise comparison matrix</a:t>
            </a:r>
            <a:r>
              <a:rPr lang="en-US" altLang="en-US" sz="2400"/>
              <a:t>) </a:t>
            </a:r>
            <a:r>
              <a:rPr lang="en-US" altLang="en-US" sz="2400" i="1"/>
              <a:t>A</a:t>
            </a:r>
            <a:r>
              <a:rPr lang="en-US" altLang="en-US" sz="2400"/>
              <a:t>.</a:t>
            </a:r>
          </a:p>
          <a:p>
            <a:r>
              <a:rPr lang="en-US" altLang="en-US" sz="2400"/>
              <a:t>The entry in row </a:t>
            </a:r>
            <a:r>
              <a:rPr lang="en-US" altLang="en-US" sz="2400" i="1"/>
              <a:t>i </a:t>
            </a:r>
            <a:r>
              <a:rPr lang="en-US" altLang="en-US" sz="2400"/>
              <a:t>and column</a:t>
            </a:r>
            <a:r>
              <a:rPr lang="en-US" altLang="en-US" sz="2400" i="1"/>
              <a:t> </a:t>
            </a:r>
            <a:r>
              <a:rPr lang="en-US" altLang="en-US" sz="2400"/>
              <a:t>j</a:t>
            </a:r>
            <a:r>
              <a:rPr lang="en-US" altLang="en-US" sz="2400" i="1"/>
              <a:t> of A</a:t>
            </a:r>
            <a:r>
              <a:rPr lang="en-US" altLang="en-US" sz="2400"/>
              <a:t> indicates how much more important criteria </a:t>
            </a:r>
            <a:r>
              <a:rPr lang="en-US" altLang="en-US" sz="2400" i="1"/>
              <a:t>i</a:t>
            </a:r>
            <a:r>
              <a:rPr lang="en-US" altLang="en-US" sz="2400"/>
              <a:t> is than criteria </a:t>
            </a:r>
            <a:r>
              <a:rPr lang="en-US" altLang="en-US" sz="2400" i="1"/>
              <a:t>j</a:t>
            </a:r>
            <a:r>
              <a:rPr lang="en-US" altLang="en-US" sz="2400"/>
              <a:t>.</a:t>
            </a:r>
          </a:p>
        </p:txBody>
      </p:sp>
      <p:sp>
        <p:nvSpPr>
          <p:cNvPr id="483332" name="Text Box 4"/>
          <p:cNvSpPr txBox="1">
            <a:spLocks noChangeArrowheads="1"/>
          </p:cNvSpPr>
          <p:nvPr/>
        </p:nvSpPr>
        <p:spPr bwMode="auto">
          <a:xfrm>
            <a:off x="1905000" y="3344863"/>
            <a:ext cx="5497513" cy="2263775"/>
          </a:xfrm>
          <a:prstGeom prst="rect">
            <a:avLst/>
          </a:prstGeom>
          <a:noFill/>
          <a:ln w="381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Gill Sans" pitchFamily="34" charset="0"/>
              </a:rPr>
              <a:t> When comparing criterion 1 to criterion 2, ...</a:t>
            </a:r>
          </a:p>
          <a:p>
            <a:pPr lvl="2">
              <a:spcBef>
                <a:spcPct val="50000"/>
              </a:spcBef>
            </a:pPr>
            <a:r>
              <a:rPr lang="en-US" altLang="en-US" sz="2000">
                <a:latin typeface="Gill Sans" pitchFamily="34" charset="0"/>
              </a:rPr>
              <a:t>‘Which is more important?’  </a:t>
            </a:r>
          </a:p>
          <a:p>
            <a:pPr lvl="2">
              <a:spcBef>
                <a:spcPct val="50000"/>
              </a:spcBef>
            </a:pPr>
            <a:r>
              <a:rPr lang="en-US" altLang="en-US" sz="2000">
                <a:latin typeface="Gill Sans" pitchFamily="34" charset="0"/>
              </a:rPr>
              <a:t>‘Which has a greater impact?’  </a:t>
            </a:r>
          </a:p>
          <a:p>
            <a:pPr lvl="2">
              <a:spcBef>
                <a:spcPct val="50000"/>
              </a:spcBef>
            </a:pPr>
            <a:r>
              <a:rPr lang="en-US" altLang="en-US" sz="2000">
                <a:latin typeface="Gill Sans" pitchFamily="34" charset="0"/>
              </a:rPr>
              <a:t>‘Which is more likely to happen?’ or </a:t>
            </a:r>
          </a:p>
          <a:p>
            <a:pPr lvl="2">
              <a:spcBef>
                <a:spcPct val="50000"/>
              </a:spcBef>
            </a:pPr>
            <a:r>
              <a:rPr lang="en-US" altLang="en-US" sz="2000">
                <a:latin typeface="Gill Sans" pitchFamily="34" charset="0"/>
              </a:rPr>
              <a:t>‘Which is more preferred?’</a:t>
            </a:r>
          </a:p>
        </p:txBody>
      </p:sp>
      <p:sp>
        <p:nvSpPr>
          <p:cNvPr id="483333" name="Text Box 5"/>
          <p:cNvSpPr txBox="1">
            <a:spLocks noChangeArrowheads="1"/>
          </p:cNvSpPr>
          <p:nvPr/>
        </p:nvSpPr>
        <p:spPr bwMode="auto">
          <a:xfrm>
            <a:off x="1828800" y="6019800"/>
            <a:ext cx="5349875" cy="701675"/>
          </a:xfrm>
          <a:prstGeom prst="rect">
            <a:avLst/>
          </a:prstGeom>
          <a:solidFill>
            <a:srgbClr val="FFFFCC"/>
          </a:solidFill>
          <a:ln>
            <a:noFill/>
          </a:ln>
          <a:effectLst/>
          <a:extLst>
            <a:ext uri="{91240B29-F687-4F45-9708-019B960494DF}">
              <a14:hiddenLine xmlns:a14="http://schemas.microsoft.com/office/drawing/2010/main" w="9525">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en-US" sz="2000" b="1" i="1"/>
              <a:t>… The nature of the question depends on the desired outcome and level being compared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1"/>
          <p:cNvSpPr>
            <a:spLocks noGrp="1"/>
          </p:cNvSpPr>
          <p:nvPr>
            <p:ph type="sldNum" sz="quarter" idx="10"/>
          </p:nvPr>
        </p:nvSpPr>
        <p:spPr/>
        <p:txBody>
          <a:bodyPr/>
          <a:lstStyle/>
          <a:p>
            <a:fld id="{18A0431F-1909-4340-A0E4-53755BEAB0CF}" type="slidenum">
              <a:rPr lang="en-US" altLang="en-US"/>
              <a:pPr/>
              <a:t>19</a:t>
            </a:fld>
            <a:endParaRPr lang="en-US" altLang="en-US"/>
          </a:p>
        </p:txBody>
      </p:sp>
      <p:sp>
        <p:nvSpPr>
          <p:cNvPr id="485378" name="Text Box 2"/>
          <p:cNvSpPr txBox="1">
            <a:spLocks noChangeArrowheads="1"/>
          </p:cNvSpPr>
          <p:nvPr/>
        </p:nvSpPr>
        <p:spPr bwMode="auto">
          <a:xfrm>
            <a:off x="2357438" y="152400"/>
            <a:ext cx="44354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b="1">
                <a:solidFill>
                  <a:schemeClr val="tx2"/>
                </a:solidFill>
                <a:effectLst>
                  <a:outerShdw blurRad="38100" dist="38100" dir="2700000" algn="tl">
                    <a:srgbClr val="C0C0C0"/>
                  </a:outerShdw>
                </a:effectLst>
                <a:latin typeface="Arial" charset="0"/>
              </a:rPr>
              <a:t>Pairwise Comparisons of</a:t>
            </a:r>
          </a:p>
          <a:p>
            <a:r>
              <a:rPr lang="en-GB" altLang="en-US" sz="2800" b="1">
                <a:solidFill>
                  <a:schemeClr val="tx2"/>
                </a:solidFill>
                <a:effectLst>
                  <a:outerShdw blurRad="38100" dist="38100" dir="2700000" algn="tl">
                    <a:srgbClr val="C0C0C0"/>
                  </a:outerShdw>
                </a:effectLst>
                <a:latin typeface="Arial" charset="0"/>
              </a:rPr>
              <a:t>Criteria for Car Purchase</a:t>
            </a:r>
          </a:p>
        </p:txBody>
      </p:sp>
      <p:grpSp>
        <p:nvGrpSpPr>
          <p:cNvPr id="485379" name="Group 3"/>
          <p:cNvGrpSpPr>
            <a:grpSpLocks/>
          </p:cNvGrpSpPr>
          <p:nvPr/>
        </p:nvGrpSpPr>
        <p:grpSpPr bwMode="auto">
          <a:xfrm>
            <a:off x="381000" y="1670050"/>
            <a:ext cx="8002588" cy="4178300"/>
            <a:chOff x="3039" y="1109"/>
            <a:chExt cx="2122" cy="1593"/>
          </a:xfrm>
        </p:grpSpPr>
        <p:sp>
          <p:nvSpPr>
            <p:cNvPr id="485380" name="Rectangle 4"/>
            <p:cNvSpPr>
              <a:spLocks noChangeArrowheads="1"/>
            </p:cNvSpPr>
            <p:nvPr/>
          </p:nvSpPr>
          <p:spPr bwMode="auto">
            <a:xfrm>
              <a:off x="4310" y="1398"/>
              <a:ext cx="49"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310000"/>
                </a:lnSpc>
              </a:pPr>
              <a:endParaRPr lang="en-GB" altLang="en-US" sz="1800" b="1"/>
            </a:p>
          </p:txBody>
        </p:sp>
        <p:sp>
          <p:nvSpPr>
            <p:cNvPr id="485381" name="Text Box 5"/>
            <p:cNvSpPr txBox="1">
              <a:spLocks noChangeArrowheads="1"/>
            </p:cNvSpPr>
            <p:nvPr/>
          </p:nvSpPr>
          <p:spPr bwMode="auto">
            <a:xfrm>
              <a:off x="3433" y="1373"/>
              <a:ext cx="185"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310000"/>
                </a:lnSpc>
              </a:pPr>
              <a:r>
                <a:rPr lang="en-GB" altLang="en-US" sz="1800" b="1"/>
                <a:t>1.000</a:t>
              </a:r>
            </a:p>
          </p:txBody>
        </p:sp>
        <p:sp>
          <p:nvSpPr>
            <p:cNvPr id="485382" name="Rectangle 6"/>
            <p:cNvSpPr>
              <a:spLocks noChangeArrowheads="1"/>
            </p:cNvSpPr>
            <p:nvPr/>
          </p:nvSpPr>
          <p:spPr bwMode="auto">
            <a:xfrm>
              <a:off x="3433" y="1550"/>
              <a:ext cx="1728" cy="864"/>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5383" name="Rectangle 7"/>
            <p:cNvSpPr>
              <a:spLocks noChangeArrowheads="1"/>
            </p:cNvSpPr>
            <p:nvPr/>
          </p:nvSpPr>
          <p:spPr bwMode="auto">
            <a:xfrm>
              <a:off x="3433" y="1838"/>
              <a:ext cx="1728" cy="288"/>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5384" name="Rectangle 8"/>
            <p:cNvSpPr>
              <a:spLocks noChangeArrowheads="1"/>
            </p:cNvSpPr>
            <p:nvPr/>
          </p:nvSpPr>
          <p:spPr bwMode="auto">
            <a:xfrm>
              <a:off x="3433" y="2414"/>
              <a:ext cx="1728" cy="288"/>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5385" name="Line 9"/>
            <p:cNvSpPr>
              <a:spLocks noChangeShapeType="1"/>
            </p:cNvSpPr>
            <p:nvPr/>
          </p:nvSpPr>
          <p:spPr bwMode="auto">
            <a:xfrm>
              <a:off x="3865" y="1550"/>
              <a:ext cx="0" cy="115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5386" name="Line 10"/>
            <p:cNvSpPr>
              <a:spLocks noChangeShapeType="1"/>
            </p:cNvSpPr>
            <p:nvPr/>
          </p:nvSpPr>
          <p:spPr bwMode="auto">
            <a:xfrm>
              <a:off x="4297" y="1550"/>
              <a:ext cx="0" cy="115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5387" name="Line 11"/>
            <p:cNvSpPr>
              <a:spLocks noChangeShapeType="1"/>
            </p:cNvSpPr>
            <p:nvPr/>
          </p:nvSpPr>
          <p:spPr bwMode="auto">
            <a:xfrm>
              <a:off x="4729" y="1550"/>
              <a:ext cx="0" cy="115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5388" name="Text Box 12"/>
            <p:cNvSpPr txBox="1">
              <a:spLocks noChangeArrowheads="1"/>
            </p:cNvSpPr>
            <p:nvPr/>
          </p:nvSpPr>
          <p:spPr bwMode="auto">
            <a:xfrm>
              <a:off x="3471" y="1109"/>
              <a:ext cx="1480"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310000"/>
                </a:lnSpc>
              </a:pPr>
              <a:r>
                <a:rPr lang="en-GB" altLang="en-US" sz="1800" b="1"/>
                <a:t>Price		MPG	        Comfort	      Style</a:t>
              </a:r>
            </a:p>
          </p:txBody>
        </p:sp>
        <p:sp>
          <p:nvSpPr>
            <p:cNvPr id="485389" name="Text Box 13"/>
            <p:cNvSpPr txBox="1">
              <a:spLocks noChangeArrowheads="1"/>
            </p:cNvSpPr>
            <p:nvPr/>
          </p:nvSpPr>
          <p:spPr bwMode="auto">
            <a:xfrm>
              <a:off x="3039" y="1358"/>
              <a:ext cx="271" cy="1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310000"/>
                </a:lnSpc>
              </a:pPr>
              <a:r>
                <a:rPr lang="en-GB" altLang="en-US" sz="1800" b="1"/>
                <a:t>Price</a:t>
              </a:r>
            </a:p>
            <a:p>
              <a:pPr>
                <a:lnSpc>
                  <a:spcPct val="310000"/>
                </a:lnSpc>
              </a:pPr>
              <a:r>
                <a:rPr lang="en-GB" altLang="en-US" sz="1800" b="1"/>
                <a:t>MPG</a:t>
              </a:r>
            </a:p>
            <a:p>
              <a:pPr>
                <a:lnSpc>
                  <a:spcPct val="310000"/>
                </a:lnSpc>
              </a:pPr>
              <a:r>
                <a:rPr lang="en-GB" altLang="en-US" sz="1800" b="1"/>
                <a:t>Comfort</a:t>
              </a:r>
            </a:p>
            <a:p>
              <a:pPr>
                <a:lnSpc>
                  <a:spcPct val="310000"/>
                </a:lnSpc>
              </a:pPr>
              <a:r>
                <a:rPr lang="en-GB" altLang="en-US" sz="1800" b="1"/>
                <a:t>Style</a:t>
              </a:r>
            </a:p>
          </p:txBody>
        </p:sp>
        <p:sp>
          <p:nvSpPr>
            <p:cNvPr id="485390" name="Text Box 14"/>
            <p:cNvSpPr txBox="1">
              <a:spLocks noChangeArrowheads="1"/>
            </p:cNvSpPr>
            <p:nvPr/>
          </p:nvSpPr>
          <p:spPr bwMode="auto">
            <a:xfrm>
              <a:off x="3877" y="1682"/>
              <a:ext cx="185"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310000"/>
                </a:lnSpc>
              </a:pPr>
              <a:r>
                <a:rPr lang="en-GB" altLang="en-US" sz="1800" b="1"/>
                <a:t>1.000</a:t>
              </a:r>
            </a:p>
          </p:txBody>
        </p:sp>
        <p:sp>
          <p:nvSpPr>
            <p:cNvPr id="485391" name="Text Box 15"/>
            <p:cNvSpPr txBox="1">
              <a:spLocks noChangeArrowheads="1"/>
            </p:cNvSpPr>
            <p:nvPr/>
          </p:nvSpPr>
          <p:spPr bwMode="auto">
            <a:xfrm>
              <a:off x="4303" y="1982"/>
              <a:ext cx="185"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310000"/>
                </a:lnSpc>
              </a:pPr>
              <a:r>
                <a:rPr lang="en-GB" altLang="en-US" sz="1800" b="1"/>
                <a:t>1.000</a:t>
              </a:r>
            </a:p>
          </p:txBody>
        </p:sp>
        <p:sp>
          <p:nvSpPr>
            <p:cNvPr id="485392" name="Text Box 16"/>
            <p:cNvSpPr txBox="1">
              <a:spLocks noChangeArrowheads="1"/>
            </p:cNvSpPr>
            <p:nvPr/>
          </p:nvSpPr>
          <p:spPr bwMode="auto">
            <a:xfrm>
              <a:off x="4729" y="2272"/>
              <a:ext cx="185"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310000"/>
                </a:lnSpc>
              </a:pPr>
              <a:r>
                <a:rPr lang="en-GB" altLang="en-US" sz="1800" b="1"/>
                <a:t>1.000</a:t>
              </a:r>
            </a:p>
          </p:txBody>
        </p:sp>
        <p:sp>
          <p:nvSpPr>
            <p:cNvPr id="485393" name="Rectangle 17"/>
            <p:cNvSpPr>
              <a:spLocks noChangeArrowheads="1"/>
            </p:cNvSpPr>
            <p:nvPr/>
          </p:nvSpPr>
          <p:spPr bwMode="auto">
            <a:xfrm>
              <a:off x="3865" y="1388"/>
              <a:ext cx="49"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310000"/>
                </a:lnSpc>
              </a:pPr>
              <a:endParaRPr lang="en-GB" altLang="en-US" sz="1800" b="1"/>
            </a:p>
          </p:txBody>
        </p:sp>
        <p:sp>
          <p:nvSpPr>
            <p:cNvPr id="485394" name="Rectangle 18"/>
            <p:cNvSpPr>
              <a:spLocks noChangeArrowheads="1"/>
            </p:cNvSpPr>
            <p:nvPr/>
          </p:nvSpPr>
          <p:spPr bwMode="auto">
            <a:xfrm>
              <a:off x="4726" y="1398"/>
              <a:ext cx="49"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310000"/>
                </a:lnSpc>
              </a:pPr>
              <a:endParaRPr lang="en-GB" altLang="en-US" sz="1800" b="1"/>
            </a:p>
          </p:txBody>
        </p:sp>
        <p:sp>
          <p:nvSpPr>
            <p:cNvPr id="485395" name="Rectangle 19"/>
            <p:cNvSpPr>
              <a:spLocks noChangeArrowheads="1"/>
            </p:cNvSpPr>
            <p:nvPr/>
          </p:nvSpPr>
          <p:spPr bwMode="auto">
            <a:xfrm>
              <a:off x="4300" y="1697"/>
              <a:ext cx="49"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310000"/>
                </a:lnSpc>
              </a:pPr>
              <a:endParaRPr lang="en-GB" altLang="en-US" sz="1800" b="1"/>
            </a:p>
          </p:txBody>
        </p:sp>
        <p:sp>
          <p:nvSpPr>
            <p:cNvPr id="485396" name="Rectangle 20"/>
            <p:cNvSpPr>
              <a:spLocks noChangeArrowheads="1"/>
            </p:cNvSpPr>
            <p:nvPr/>
          </p:nvSpPr>
          <p:spPr bwMode="auto">
            <a:xfrm>
              <a:off x="4726" y="1688"/>
              <a:ext cx="49"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310000"/>
                </a:lnSpc>
              </a:pPr>
              <a:endParaRPr lang="en-GB" altLang="en-US" sz="1800" b="1"/>
            </a:p>
          </p:txBody>
        </p:sp>
        <p:sp>
          <p:nvSpPr>
            <p:cNvPr id="485397" name="Rectangle 21"/>
            <p:cNvSpPr>
              <a:spLocks noChangeArrowheads="1"/>
            </p:cNvSpPr>
            <p:nvPr/>
          </p:nvSpPr>
          <p:spPr bwMode="auto">
            <a:xfrm>
              <a:off x="4726" y="1988"/>
              <a:ext cx="49"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310000"/>
                </a:lnSpc>
              </a:pPr>
              <a:endParaRPr lang="en-GB" altLang="en-US" sz="1800" b="1"/>
            </a:p>
          </p:txBody>
        </p:sp>
        <p:sp>
          <p:nvSpPr>
            <p:cNvPr id="485398" name="Rectangle 22"/>
            <p:cNvSpPr>
              <a:spLocks noChangeArrowheads="1"/>
            </p:cNvSpPr>
            <p:nvPr/>
          </p:nvSpPr>
          <p:spPr bwMode="auto">
            <a:xfrm>
              <a:off x="3433" y="1709"/>
              <a:ext cx="49"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310000"/>
                </a:lnSpc>
              </a:pPr>
              <a:endParaRPr lang="en-GB" altLang="en-US" sz="1800" b="1" i="1"/>
            </a:p>
          </p:txBody>
        </p:sp>
        <p:sp>
          <p:nvSpPr>
            <p:cNvPr id="485399" name="Rectangle 23"/>
            <p:cNvSpPr>
              <a:spLocks noChangeArrowheads="1"/>
            </p:cNvSpPr>
            <p:nvPr/>
          </p:nvSpPr>
          <p:spPr bwMode="auto">
            <a:xfrm>
              <a:off x="3439" y="1968"/>
              <a:ext cx="49"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310000"/>
                </a:lnSpc>
              </a:pPr>
              <a:endParaRPr lang="en-GB" altLang="en-US" sz="1800" b="1" i="1"/>
            </a:p>
          </p:txBody>
        </p:sp>
        <p:sp>
          <p:nvSpPr>
            <p:cNvPr id="485400" name="Rectangle 24"/>
            <p:cNvSpPr>
              <a:spLocks noChangeArrowheads="1"/>
            </p:cNvSpPr>
            <p:nvPr/>
          </p:nvSpPr>
          <p:spPr bwMode="auto">
            <a:xfrm>
              <a:off x="3438" y="2259"/>
              <a:ext cx="49"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310000"/>
                </a:lnSpc>
              </a:pPr>
              <a:endParaRPr lang="en-GB" altLang="en-US" sz="1800" b="1" i="1"/>
            </a:p>
          </p:txBody>
        </p:sp>
        <p:sp>
          <p:nvSpPr>
            <p:cNvPr id="485401" name="Rectangle 25"/>
            <p:cNvSpPr>
              <a:spLocks noChangeArrowheads="1"/>
            </p:cNvSpPr>
            <p:nvPr/>
          </p:nvSpPr>
          <p:spPr bwMode="auto">
            <a:xfrm>
              <a:off x="3864" y="2259"/>
              <a:ext cx="49"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310000"/>
                </a:lnSpc>
              </a:pPr>
              <a:endParaRPr lang="en-GB" altLang="en-US" sz="1800" b="1" i="1"/>
            </a:p>
          </p:txBody>
        </p:sp>
        <p:sp>
          <p:nvSpPr>
            <p:cNvPr id="485402" name="Rectangle 26"/>
            <p:cNvSpPr>
              <a:spLocks noChangeArrowheads="1"/>
            </p:cNvSpPr>
            <p:nvPr/>
          </p:nvSpPr>
          <p:spPr bwMode="auto">
            <a:xfrm>
              <a:off x="3864" y="1988"/>
              <a:ext cx="49"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310000"/>
                </a:lnSpc>
              </a:pPr>
              <a:endParaRPr lang="en-GB" altLang="en-US" sz="1800" b="1" i="1"/>
            </a:p>
          </p:txBody>
        </p:sp>
        <p:sp>
          <p:nvSpPr>
            <p:cNvPr id="485403" name="Rectangle 27"/>
            <p:cNvSpPr>
              <a:spLocks noChangeArrowheads="1"/>
            </p:cNvSpPr>
            <p:nvPr/>
          </p:nvSpPr>
          <p:spPr bwMode="auto">
            <a:xfrm>
              <a:off x="4300" y="2258"/>
              <a:ext cx="49"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310000"/>
                </a:lnSpc>
              </a:pPr>
              <a:endParaRPr lang="en-GB" altLang="en-US" sz="1800" b="1" i="1"/>
            </a:p>
          </p:txBody>
        </p:sp>
      </p:grpSp>
      <p:sp>
        <p:nvSpPr>
          <p:cNvPr id="485404" name="Text Box 28"/>
          <p:cNvSpPr txBox="1">
            <a:spLocks noChangeArrowheads="1"/>
          </p:cNvSpPr>
          <p:nvPr/>
        </p:nvSpPr>
        <p:spPr bwMode="auto">
          <a:xfrm>
            <a:off x="3382963" y="1371600"/>
            <a:ext cx="2613025" cy="457200"/>
          </a:xfrm>
          <a:prstGeom prst="rect">
            <a:avLst/>
          </a:prstGeom>
          <a:solidFill>
            <a:srgbClr val="FFFFCC"/>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Judgement Matrix</a:t>
            </a:r>
          </a:p>
        </p:txBody>
      </p:sp>
      <p:sp>
        <p:nvSpPr>
          <p:cNvPr id="485405" name="Text Box 29"/>
          <p:cNvSpPr txBox="1">
            <a:spLocks noChangeArrowheads="1"/>
          </p:cNvSpPr>
          <p:nvPr/>
        </p:nvSpPr>
        <p:spPr bwMode="auto">
          <a:xfrm>
            <a:off x="3641725" y="2936875"/>
            <a:ext cx="100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     </a:t>
            </a:r>
          </a:p>
        </p:txBody>
      </p:sp>
      <p:sp>
        <p:nvSpPr>
          <p:cNvPr id="485406" name="Text Box 30"/>
          <p:cNvSpPr txBox="1">
            <a:spLocks noChangeArrowheads="1"/>
          </p:cNvSpPr>
          <p:nvPr/>
        </p:nvSpPr>
        <p:spPr bwMode="auto">
          <a:xfrm>
            <a:off x="4114800" y="2971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a:t>
            </a:r>
          </a:p>
        </p:txBody>
      </p:sp>
      <p:sp>
        <p:nvSpPr>
          <p:cNvPr id="485407" name="Text Box 31"/>
          <p:cNvSpPr txBox="1">
            <a:spLocks noChangeArrowheads="1"/>
          </p:cNvSpPr>
          <p:nvPr/>
        </p:nvSpPr>
        <p:spPr bwMode="auto">
          <a:xfrm>
            <a:off x="7239000" y="3733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a:t>
            </a:r>
          </a:p>
        </p:txBody>
      </p:sp>
      <p:sp>
        <p:nvSpPr>
          <p:cNvPr id="485408" name="Text Box 32"/>
          <p:cNvSpPr txBox="1">
            <a:spLocks noChangeArrowheads="1"/>
          </p:cNvSpPr>
          <p:nvPr/>
        </p:nvSpPr>
        <p:spPr bwMode="auto">
          <a:xfrm>
            <a:off x="7315200" y="2971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a:t>
            </a:r>
          </a:p>
        </p:txBody>
      </p:sp>
      <p:sp>
        <p:nvSpPr>
          <p:cNvPr id="485409" name="Text Box 33"/>
          <p:cNvSpPr txBox="1">
            <a:spLocks noChangeArrowheads="1"/>
          </p:cNvSpPr>
          <p:nvPr/>
        </p:nvSpPr>
        <p:spPr bwMode="auto">
          <a:xfrm>
            <a:off x="5715000" y="3733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a:t>
            </a:r>
          </a:p>
        </p:txBody>
      </p:sp>
      <p:sp>
        <p:nvSpPr>
          <p:cNvPr id="485410" name="Text Box 34"/>
          <p:cNvSpPr txBox="1">
            <a:spLocks noChangeArrowheads="1"/>
          </p:cNvSpPr>
          <p:nvPr/>
        </p:nvSpPr>
        <p:spPr bwMode="auto">
          <a:xfrm>
            <a:off x="5715000" y="3048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a:t>
            </a:r>
          </a:p>
        </p:txBody>
      </p:sp>
      <p:sp>
        <p:nvSpPr>
          <p:cNvPr id="485411" name="Text Box 35"/>
          <p:cNvSpPr txBox="1">
            <a:spLocks noChangeArrowheads="1"/>
          </p:cNvSpPr>
          <p:nvPr/>
        </p:nvSpPr>
        <p:spPr bwMode="auto">
          <a:xfrm>
            <a:off x="7315200" y="4495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a:t>
            </a:r>
          </a:p>
        </p:txBody>
      </p:sp>
      <p:sp>
        <p:nvSpPr>
          <p:cNvPr id="485412" name="Text Box 36"/>
          <p:cNvSpPr txBox="1">
            <a:spLocks noChangeArrowheads="1"/>
          </p:cNvSpPr>
          <p:nvPr/>
        </p:nvSpPr>
        <p:spPr bwMode="auto">
          <a:xfrm>
            <a:off x="2438400" y="37338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1/#</a:t>
            </a:r>
          </a:p>
        </p:txBody>
      </p:sp>
      <p:sp>
        <p:nvSpPr>
          <p:cNvPr id="485413" name="Text Box 37"/>
          <p:cNvSpPr txBox="1">
            <a:spLocks noChangeArrowheads="1"/>
          </p:cNvSpPr>
          <p:nvPr/>
        </p:nvSpPr>
        <p:spPr bwMode="auto">
          <a:xfrm>
            <a:off x="3962400" y="52578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1/#</a:t>
            </a:r>
          </a:p>
        </p:txBody>
      </p:sp>
      <p:sp>
        <p:nvSpPr>
          <p:cNvPr id="485414" name="Text Box 38"/>
          <p:cNvSpPr txBox="1">
            <a:spLocks noChangeArrowheads="1"/>
          </p:cNvSpPr>
          <p:nvPr/>
        </p:nvSpPr>
        <p:spPr bwMode="auto">
          <a:xfrm>
            <a:off x="3962400" y="44958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1/#</a:t>
            </a:r>
          </a:p>
        </p:txBody>
      </p:sp>
      <p:sp>
        <p:nvSpPr>
          <p:cNvPr id="485415" name="Text Box 39"/>
          <p:cNvSpPr txBox="1">
            <a:spLocks noChangeArrowheads="1"/>
          </p:cNvSpPr>
          <p:nvPr/>
        </p:nvSpPr>
        <p:spPr bwMode="auto">
          <a:xfrm>
            <a:off x="5562600" y="52578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1/#</a:t>
            </a:r>
          </a:p>
        </p:txBody>
      </p:sp>
      <p:sp>
        <p:nvSpPr>
          <p:cNvPr id="485416" name="Text Box 40"/>
          <p:cNvSpPr txBox="1">
            <a:spLocks noChangeArrowheads="1"/>
          </p:cNvSpPr>
          <p:nvPr/>
        </p:nvSpPr>
        <p:spPr bwMode="auto">
          <a:xfrm>
            <a:off x="2514600" y="52578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1/#</a:t>
            </a:r>
          </a:p>
        </p:txBody>
      </p:sp>
      <p:sp>
        <p:nvSpPr>
          <p:cNvPr id="485417" name="Text Box 41"/>
          <p:cNvSpPr txBox="1">
            <a:spLocks noChangeArrowheads="1"/>
          </p:cNvSpPr>
          <p:nvPr/>
        </p:nvSpPr>
        <p:spPr bwMode="auto">
          <a:xfrm>
            <a:off x="2514600" y="45720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laceholder 3"/>
          <p:cNvSpPr>
            <a:spLocks noGrp="1"/>
          </p:cNvSpPr>
          <p:nvPr>
            <p:ph type="sldNum" sz="quarter" idx="10"/>
          </p:nvPr>
        </p:nvSpPr>
        <p:spPr/>
        <p:txBody>
          <a:bodyPr/>
          <a:lstStyle/>
          <a:p>
            <a:fld id="{C06359B0-E6C1-4358-B8CD-73C60372383A}" type="slidenum">
              <a:rPr lang="en-US" altLang="en-US"/>
              <a:pPr/>
              <a:t>2</a:t>
            </a:fld>
            <a:endParaRPr lang="en-US" altLang="en-US"/>
          </a:p>
        </p:txBody>
      </p:sp>
      <p:sp>
        <p:nvSpPr>
          <p:cNvPr id="361474" name="Rectangle 2"/>
          <p:cNvSpPr>
            <a:spLocks noGrp="1" noChangeArrowheads="1"/>
          </p:cNvSpPr>
          <p:nvPr>
            <p:ph type="title"/>
          </p:nvPr>
        </p:nvSpPr>
        <p:spPr>
          <a:noFill/>
          <a:ln/>
        </p:spPr>
        <p:txBody>
          <a:bodyPr/>
          <a:lstStyle/>
          <a:p>
            <a:r>
              <a:rPr lang="en-US" altLang="en-US"/>
              <a:t>A Framework for</a:t>
            </a:r>
            <a:br>
              <a:rPr lang="en-US" altLang="en-US"/>
            </a:br>
            <a:r>
              <a:rPr lang="en-US" altLang="en-US"/>
              <a:t>Global Site Location</a:t>
            </a:r>
          </a:p>
        </p:txBody>
      </p:sp>
      <p:sp>
        <p:nvSpPr>
          <p:cNvPr id="361475" name="Rectangle 3"/>
          <p:cNvSpPr>
            <a:spLocks noChangeArrowheads="1"/>
          </p:cNvSpPr>
          <p:nvPr/>
        </p:nvSpPr>
        <p:spPr bwMode="auto">
          <a:xfrm>
            <a:off x="3892550" y="1682750"/>
            <a:ext cx="1358900" cy="9779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76" name="Rectangle 4"/>
          <p:cNvSpPr>
            <a:spLocks noChangeArrowheads="1"/>
          </p:cNvSpPr>
          <p:nvPr/>
        </p:nvSpPr>
        <p:spPr bwMode="auto">
          <a:xfrm>
            <a:off x="3892550" y="3054350"/>
            <a:ext cx="1358900" cy="9779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77" name="Rectangle 5"/>
          <p:cNvSpPr>
            <a:spLocks noChangeArrowheads="1"/>
          </p:cNvSpPr>
          <p:nvPr/>
        </p:nvSpPr>
        <p:spPr bwMode="auto">
          <a:xfrm>
            <a:off x="3892550" y="4425950"/>
            <a:ext cx="1358900" cy="5969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78" name="Rectangle 6"/>
          <p:cNvSpPr>
            <a:spLocks noChangeArrowheads="1"/>
          </p:cNvSpPr>
          <p:nvPr/>
        </p:nvSpPr>
        <p:spPr bwMode="auto">
          <a:xfrm>
            <a:off x="3892550" y="5492750"/>
            <a:ext cx="1358900" cy="596900"/>
          </a:xfrm>
          <a:prstGeom prst="rect">
            <a:avLst/>
          </a:prstGeom>
          <a:noFill/>
          <a:ln w="38100">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361479" name="Rectangle 7"/>
          <p:cNvSpPr>
            <a:spLocks noChangeArrowheads="1"/>
          </p:cNvSpPr>
          <p:nvPr/>
        </p:nvSpPr>
        <p:spPr bwMode="auto">
          <a:xfrm>
            <a:off x="4027488" y="1776413"/>
            <a:ext cx="1154112"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a:t>PHASE I</a:t>
            </a:r>
          </a:p>
          <a:p>
            <a:pPr algn="ctr"/>
            <a:r>
              <a:rPr lang="en-US" altLang="en-US" sz="1400"/>
              <a:t>Supply Chain</a:t>
            </a:r>
          </a:p>
          <a:p>
            <a:pPr algn="ctr"/>
            <a:r>
              <a:rPr lang="en-US" altLang="en-US" sz="1400"/>
              <a:t>Strategy</a:t>
            </a:r>
            <a:endParaRPr lang="en-US" altLang="en-US" sz="1400">
              <a:solidFill>
                <a:schemeClr val="tx1"/>
              </a:solidFill>
            </a:endParaRPr>
          </a:p>
        </p:txBody>
      </p:sp>
      <p:sp>
        <p:nvSpPr>
          <p:cNvPr id="361480" name="Rectangle 8"/>
          <p:cNvSpPr>
            <a:spLocks noChangeArrowheads="1"/>
          </p:cNvSpPr>
          <p:nvPr/>
        </p:nvSpPr>
        <p:spPr bwMode="auto">
          <a:xfrm>
            <a:off x="3859213" y="3148013"/>
            <a:ext cx="141128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a:t>PHASE II</a:t>
            </a:r>
          </a:p>
          <a:p>
            <a:pPr algn="ctr"/>
            <a:r>
              <a:rPr lang="en-US" altLang="en-US" sz="1400"/>
              <a:t>Regional Facility</a:t>
            </a:r>
          </a:p>
          <a:p>
            <a:pPr algn="ctr"/>
            <a:r>
              <a:rPr lang="en-US" altLang="en-US" sz="1400"/>
              <a:t>Configuration</a:t>
            </a:r>
          </a:p>
        </p:txBody>
      </p:sp>
      <p:sp>
        <p:nvSpPr>
          <p:cNvPr id="361481" name="Rectangle 9"/>
          <p:cNvSpPr>
            <a:spLocks noChangeArrowheads="1"/>
          </p:cNvSpPr>
          <p:nvPr/>
        </p:nvSpPr>
        <p:spPr bwMode="auto">
          <a:xfrm>
            <a:off x="3935413" y="4443413"/>
            <a:ext cx="12541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a:t>PHASE III</a:t>
            </a:r>
          </a:p>
          <a:p>
            <a:pPr algn="ctr"/>
            <a:r>
              <a:rPr lang="en-US" altLang="en-US" sz="1400"/>
              <a:t>Desirable Sites</a:t>
            </a:r>
          </a:p>
        </p:txBody>
      </p:sp>
      <p:sp>
        <p:nvSpPr>
          <p:cNvPr id="361482" name="Rectangle 10"/>
          <p:cNvSpPr>
            <a:spLocks noChangeArrowheads="1"/>
          </p:cNvSpPr>
          <p:nvPr/>
        </p:nvSpPr>
        <p:spPr bwMode="auto">
          <a:xfrm>
            <a:off x="3860800" y="5575300"/>
            <a:ext cx="14319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dirty="0"/>
              <a:t>PHASE IV</a:t>
            </a:r>
          </a:p>
          <a:p>
            <a:pPr algn="ctr"/>
            <a:r>
              <a:rPr lang="en-US" altLang="en-US" sz="1400" dirty="0"/>
              <a:t>Location Choices</a:t>
            </a:r>
          </a:p>
        </p:txBody>
      </p:sp>
      <p:sp>
        <p:nvSpPr>
          <p:cNvPr id="361483" name="Line 11"/>
          <p:cNvSpPr>
            <a:spLocks noChangeShapeType="1"/>
          </p:cNvSpPr>
          <p:nvPr/>
        </p:nvSpPr>
        <p:spPr bwMode="auto">
          <a:xfrm>
            <a:off x="4572000" y="2692400"/>
            <a:ext cx="0" cy="3302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84" name="Line 12"/>
          <p:cNvSpPr>
            <a:spLocks noChangeShapeType="1"/>
          </p:cNvSpPr>
          <p:nvPr/>
        </p:nvSpPr>
        <p:spPr bwMode="auto">
          <a:xfrm>
            <a:off x="4572000" y="4064000"/>
            <a:ext cx="0" cy="3302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85" name="Line 13"/>
          <p:cNvSpPr>
            <a:spLocks noChangeShapeType="1"/>
          </p:cNvSpPr>
          <p:nvPr/>
        </p:nvSpPr>
        <p:spPr bwMode="auto">
          <a:xfrm>
            <a:off x="4572000" y="5054600"/>
            <a:ext cx="0" cy="4064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86" name="Rectangle 14"/>
          <p:cNvSpPr>
            <a:spLocks noChangeArrowheads="1"/>
          </p:cNvSpPr>
          <p:nvPr/>
        </p:nvSpPr>
        <p:spPr bwMode="auto">
          <a:xfrm>
            <a:off x="768350" y="1530350"/>
            <a:ext cx="2120900" cy="4445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87" name="Rectangle 15"/>
          <p:cNvSpPr>
            <a:spLocks noChangeArrowheads="1"/>
          </p:cNvSpPr>
          <p:nvPr/>
        </p:nvSpPr>
        <p:spPr bwMode="auto">
          <a:xfrm>
            <a:off x="823913" y="1647825"/>
            <a:ext cx="1771650"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t>Competitive STRATEGY</a:t>
            </a:r>
            <a:endParaRPr lang="en-US" altLang="en-US" sz="1200">
              <a:solidFill>
                <a:schemeClr val="tx1"/>
              </a:solidFill>
            </a:endParaRPr>
          </a:p>
        </p:txBody>
      </p:sp>
      <p:sp>
        <p:nvSpPr>
          <p:cNvPr id="361488" name="Rectangle 16"/>
          <p:cNvSpPr>
            <a:spLocks noChangeArrowheads="1"/>
          </p:cNvSpPr>
          <p:nvPr/>
        </p:nvSpPr>
        <p:spPr bwMode="auto">
          <a:xfrm>
            <a:off x="838200" y="4876800"/>
            <a:ext cx="2120900" cy="5207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89" name="Rectangle 17"/>
          <p:cNvSpPr>
            <a:spLocks noChangeArrowheads="1"/>
          </p:cNvSpPr>
          <p:nvPr/>
        </p:nvSpPr>
        <p:spPr bwMode="auto">
          <a:xfrm>
            <a:off x="768350" y="2978150"/>
            <a:ext cx="2349500" cy="5969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90" name="Rectangle 18"/>
          <p:cNvSpPr>
            <a:spLocks noChangeArrowheads="1"/>
          </p:cNvSpPr>
          <p:nvPr/>
        </p:nvSpPr>
        <p:spPr bwMode="auto">
          <a:xfrm>
            <a:off x="762000" y="3657600"/>
            <a:ext cx="2120900" cy="5207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91" name="Rectangle 19"/>
          <p:cNvSpPr>
            <a:spLocks noChangeArrowheads="1"/>
          </p:cNvSpPr>
          <p:nvPr/>
        </p:nvSpPr>
        <p:spPr bwMode="auto">
          <a:xfrm>
            <a:off x="768350" y="2139950"/>
            <a:ext cx="21209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92" name="Rectangle 20"/>
          <p:cNvSpPr>
            <a:spLocks noChangeArrowheads="1"/>
          </p:cNvSpPr>
          <p:nvPr/>
        </p:nvSpPr>
        <p:spPr bwMode="auto">
          <a:xfrm>
            <a:off x="768350" y="5568950"/>
            <a:ext cx="2120900" cy="5207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93" name="Rectangle 21"/>
          <p:cNvSpPr>
            <a:spLocks noChangeArrowheads="1"/>
          </p:cNvSpPr>
          <p:nvPr/>
        </p:nvSpPr>
        <p:spPr bwMode="auto">
          <a:xfrm>
            <a:off x="6178550" y="1530350"/>
            <a:ext cx="2120900" cy="5207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94" name="Rectangle 22"/>
          <p:cNvSpPr>
            <a:spLocks noChangeArrowheads="1"/>
          </p:cNvSpPr>
          <p:nvPr/>
        </p:nvSpPr>
        <p:spPr bwMode="auto">
          <a:xfrm>
            <a:off x="6172200" y="4572000"/>
            <a:ext cx="2120900" cy="5207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95" name="Rectangle 23"/>
          <p:cNvSpPr>
            <a:spLocks noChangeArrowheads="1"/>
          </p:cNvSpPr>
          <p:nvPr/>
        </p:nvSpPr>
        <p:spPr bwMode="auto">
          <a:xfrm>
            <a:off x="6178550" y="2978150"/>
            <a:ext cx="2120900" cy="6731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96" name="Rectangle 24"/>
          <p:cNvSpPr>
            <a:spLocks noChangeArrowheads="1"/>
          </p:cNvSpPr>
          <p:nvPr/>
        </p:nvSpPr>
        <p:spPr bwMode="auto">
          <a:xfrm>
            <a:off x="6178550" y="3816350"/>
            <a:ext cx="2120900" cy="5207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97" name="Rectangle 25"/>
          <p:cNvSpPr>
            <a:spLocks noChangeArrowheads="1"/>
          </p:cNvSpPr>
          <p:nvPr/>
        </p:nvSpPr>
        <p:spPr bwMode="auto">
          <a:xfrm>
            <a:off x="6178550" y="2139950"/>
            <a:ext cx="2120900" cy="6731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98" name="Rectangle 26"/>
          <p:cNvSpPr>
            <a:spLocks noChangeArrowheads="1"/>
          </p:cNvSpPr>
          <p:nvPr/>
        </p:nvSpPr>
        <p:spPr bwMode="auto">
          <a:xfrm>
            <a:off x="6178550" y="5568950"/>
            <a:ext cx="2197100" cy="5207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99" name="Rectangle 27"/>
          <p:cNvSpPr>
            <a:spLocks noChangeArrowheads="1"/>
          </p:cNvSpPr>
          <p:nvPr/>
        </p:nvSpPr>
        <p:spPr bwMode="auto">
          <a:xfrm>
            <a:off x="747713" y="2181225"/>
            <a:ext cx="2028825" cy="63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t>INTERNAL CONSTRAINTS</a:t>
            </a:r>
          </a:p>
          <a:p>
            <a:r>
              <a:rPr lang="en-US" altLang="en-US" sz="1200"/>
              <a:t>Capital, growth strategy,</a:t>
            </a:r>
          </a:p>
          <a:p>
            <a:r>
              <a:rPr lang="en-US" altLang="en-US" sz="1200"/>
              <a:t>existing network</a:t>
            </a:r>
            <a:endParaRPr lang="en-US" altLang="en-US" sz="1200">
              <a:solidFill>
                <a:schemeClr val="tx1"/>
              </a:solidFill>
            </a:endParaRPr>
          </a:p>
        </p:txBody>
      </p:sp>
      <p:sp>
        <p:nvSpPr>
          <p:cNvPr id="361500" name="Rectangle 28"/>
          <p:cNvSpPr>
            <a:spLocks noChangeArrowheads="1"/>
          </p:cNvSpPr>
          <p:nvPr/>
        </p:nvSpPr>
        <p:spPr bwMode="auto">
          <a:xfrm>
            <a:off x="762000" y="2971800"/>
            <a:ext cx="2362200" cy="6365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1200"/>
              <a:t>PRODUCTION TECHNOLOGIES</a:t>
            </a:r>
          </a:p>
          <a:p>
            <a:r>
              <a:rPr lang="en-US" altLang="en-US" sz="1200"/>
              <a:t>Cost, Scale/Scope impact, support</a:t>
            </a:r>
          </a:p>
          <a:p>
            <a:r>
              <a:rPr lang="en-US" altLang="en-US" sz="1200"/>
              <a:t>required, flexibility</a:t>
            </a:r>
            <a:endParaRPr lang="en-US" altLang="en-US" sz="1200">
              <a:solidFill>
                <a:schemeClr val="tx1"/>
              </a:solidFill>
            </a:endParaRPr>
          </a:p>
        </p:txBody>
      </p:sp>
      <p:sp>
        <p:nvSpPr>
          <p:cNvPr id="361501" name="Rectangle 29"/>
          <p:cNvSpPr>
            <a:spLocks noChangeArrowheads="1"/>
          </p:cNvSpPr>
          <p:nvPr/>
        </p:nvSpPr>
        <p:spPr bwMode="auto">
          <a:xfrm>
            <a:off x="1143000" y="3733800"/>
            <a:ext cx="12969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200"/>
              <a:t>COMPETITIVE</a:t>
            </a:r>
          </a:p>
          <a:p>
            <a:pPr algn="ctr"/>
            <a:r>
              <a:rPr lang="en-US" altLang="en-US" sz="1200"/>
              <a:t>ENVIRONMENT</a:t>
            </a:r>
            <a:endParaRPr lang="en-US" altLang="en-US" sz="1200">
              <a:solidFill>
                <a:schemeClr val="tx1"/>
              </a:solidFill>
            </a:endParaRPr>
          </a:p>
        </p:txBody>
      </p:sp>
      <p:sp>
        <p:nvSpPr>
          <p:cNvPr id="361502" name="Rectangle 30"/>
          <p:cNvSpPr>
            <a:spLocks noChangeArrowheads="1"/>
          </p:cNvSpPr>
          <p:nvPr/>
        </p:nvSpPr>
        <p:spPr bwMode="auto">
          <a:xfrm>
            <a:off x="838200" y="4953000"/>
            <a:ext cx="1933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t>PRODUCTION METHODS</a:t>
            </a:r>
          </a:p>
          <a:p>
            <a:r>
              <a:rPr lang="en-US" altLang="en-US" sz="1200"/>
              <a:t>Skill needs, response time</a:t>
            </a:r>
          </a:p>
        </p:txBody>
      </p:sp>
      <p:sp>
        <p:nvSpPr>
          <p:cNvPr id="361503" name="Rectangle 31"/>
          <p:cNvSpPr>
            <a:spLocks noChangeArrowheads="1"/>
          </p:cNvSpPr>
          <p:nvPr/>
        </p:nvSpPr>
        <p:spPr bwMode="auto">
          <a:xfrm>
            <a:off x="747713" y="5610225"/>
            <a:ext cx="19875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t>FACTOR COSTS</a:t>
            </a:r>
          </a:p>
          <a:p>
            <a:r>
              <a:rPr lang="en-US" altLang="en-US" sz="1200"/>
              <a:t>Labor, materials, site specific</a:t>
            </a:r>
          </a:p>
        </p:txBody>
      </p:sp>
      <p:sp>
        <p:nvSpPr>
          <p:cNvPr id="361504" name="Line 32"/>
          <p:cNvSpPr>
            <a:spLocks noChangeShapeType="1"/>
          </p:cNvSpPr>
          <p:nvPr/>
        </p:nvSpPr>
        <p:spPr bwMode="auto">
          <a:xfrm>
            <a:off x="2921000" y="1778000"/>
            <a:ext cx="939800" cy="1778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05" name="Line 33"/>
          <p:cNvSpPr>
            <a:spLocks noChangeShapeType="1"/>
          </p:cNvSpPr>
          <p:nvPr/>
        </p:nvSpPr>
        <p:spPr bwMode="auto">
          <a:xfrm>
            <a:off x="2921000" y="2438400"/>
            <a:ext cx="939800" cy="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06" name="Line 34"/>
          <p:cNvSpPr>
            <a:spLocks noChangeShapeType="1"/>
          </p:cNvSpPr>
          <p:nvPr/>
        </p:nvSpPr>
        <p:spPr bwMode="auto">
          <a:xfrm>
            <a:off x="3149600" y="3276600"/>
            <a:ext cx="711200" cy="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07" name="Line 35"/>
          <p:cNvSpPr>
            <a:spLocks noChangeShapeType="1"/>
          </p:cNvSpPr>
          <p:nvPr/>
        </p:nvSpPr>
        <p:spPr bwMode="auto">
          <a:xfrm flipV="1">
            <a:off x="2895600" y="3632200"/>
            <a:ext cx="965200" cy="3302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08" name="Line 36"/>
          <p:cNvSpPr>
            <a:spLocks noChangeShapeType="1"/>
          </p:cNvSpPr>
          <p:nvPr/>
        </p:nvSpPr>
        <p:spPr bwMode="auto">
          <a:xfrm flipV="1">
            <a:off x="2971800" y="4953000"/>
            <a:ext cx="889000" cy="1524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09" name="Line 37"/>
          <p:cNvSpPr>
            <a:spLocks noChangeShapeType="1"/>
          </p:cNvSpPr>
          <p:nvPr/>
        </p:nvSpPr>
        <p:spPr bwMode="auto">
          <a:xfrm>
            <a:off x="2921000" y="5867400"/>
            <a:ext cx="939800" cy="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10" name="Rectangle 38"/>
          <p:cNvSpPr>
            <a:spLocks noChangeArrowheads="1"/>
          </p:cNvSpPr>
          <p:nvPr/>
        </p:nvSpPr>
        <p:spPr bwMode="auto">
          <a:xfrm>
            <a:off x="6324600" y="1600200"/>
            <a:ext cx="1868488"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t>GLOBAL COMPETITION</a:t>
            </a:r>
          </a:p>
        </p:txBody>
      </p:sp>
      <p:sp>
        <p:nvSpPr>
          <p:cNvPr id="361511" name="Line 39"/>
          <p:cNvSpPr>
            <a:spLocks noChangeShapeType="1"/>
          </p:cNvSpPr>
          <p:nvPr/>
        </p:nvSpPr>
        <p:spPr bwMode="auto">
          <a:xfrm>
            <a:off x="5283200" y="1828800"/>
            <a:ext cx="889000" cy="0"/>
          </a:xfrm>
          <a:prstGeom prst="line">
            <a:avLst/>
          </a:prstGeom>
          <a:noFill/>
          <a:ln w="508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12" name="Rectangle 40"/>
          <p:cNvSpPr>
            <a:spLocks noChangeArrowheads="1"/>
          </p:cNvSpPr>
          <p:nvPr/>
        </p:nvSpPr>
        <p:spPr bwMode="auto">
          <a:xfrm>
            <a:off x="6400800" y="2289175"/>
            <a:ext cx="15065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t>TARIFFS AND TAX</a:t>
            </a:r>
          </a:p>
          <a:p>
            <a:r>
              <a:rPr lang="en-US" altLang="en-US" sz="1200"/>
              <a:t>INCENTIVES</a:t>
            </a:r>
          </a:p>
        </p:txBody>
      </p:sp>
      <p:sp>
        <p:nvSpPr>
          <p:cNvPr id="361513" name="Line 41"/>
          <p:cNvSpPr>
            <a:spLocks noChangeShapeType="1"/>
          </p:cNvSpPr>
          <p:nvPr/>
        </p:nvSpPr>
        <p:spPr bwMode="auto">
          <a:xfrm flipH="1">
            <a:off x="5232400" y="2514600"/>
            <a:ext cx="939800" cy="7366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14" name="Rectangle 42"/>
          <p:cNvSpPr>
            <a:spLocks noChangeArrowheads="1"/>
          </p:cNvSpPr>
          <p:nvPr/>
        </p:nvSpPr>
        <p:spPr bwMode="auto">
          <a:xfrm>
            <a:off x="6234113" y="3019425"/>
            <a:ext cx="1865312" cy="63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t>REGIONAL DEMAND</a:t>
            </a:r>
          </a:p>
          <a:p>
            <a:r>
              <a:rPr lang="en-US" altLang="en-US" sz="1200"/>
              <a:t>Size, growth, homogeneity,</a:t>
            </a:r>
          </a:p>
          <a:p>
            <a:r>
              <a:rPr lang="en-US" altLang="en-US" sz="1200"/>
              <a:t>local specifications</a:t>
            </a:r>
          </a:p>
        </p:txBody>
      </p:sp>
      <p:sp>
        <p:nvSpPr>
          <p:cNvPr id="361515" name="Rectangle 43"/>
          <p:cNvSpPr>
            <a:spLocks noChangeArrowheads="1"/>
          </p:cNvSpPr>
          <p:nvPr/>
        </p:nvSpPr>
        <p:spPr bwMode="auto">
          <a:xfrm>
            <a:off x="6157913" y="3857625"/>
            <a:ext cx="20351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t>POLITICAL, EXCHANGE</a:t>
            </a:r>
          </a:p>
          <a:p>
            <a:r>
              <a:rPr lang="en-US" altLang="en-US" sz="1200"/>
              <a:t>RATE AND DEMAND RISK</a:t>
            </a:r>
          </a:p>
        </p:txBody>
      </p:sp>
      <p:sp>
        <p:nvSpPr>
          <p:cNvPr id="361516" name="Line 44"/>
          <p:cNvSpPr>
            <a:spLocks noChangeShapeType="1"/>
          </p:cNvSpPr>
          <p:nvPr/>
        </p:nvSpPr>
        <p:spPr bwMode="auto">
          <a:xfrm>
            <a:off x="5283200" y="3429000"/>
            <a:ext cx="863600" cy="0"/>
          </a:xfrm>
          <a:prstGeom prst="line">
            <a:avLst/>
          </a:prstGeom>
          <a:noFill/>
          <a:ln w="508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17" name="Line 45"/>
          <p:cNvSpPr>
            <a:spLocks noChangeShapeType="1"/>
          </p:cNvSpPr>
          <p:nvPr/>
        </p:nvSpPr>
        <p:spPr bwMode="auto">
          <a:xfrm>
            <a:off x="5283200" y="3886200"/>
            <a:ext cx="863600" cy="0"/>
          </a:xfrm>
          <a:prstGeom prst="line">
            <a:avLst/>
          </a:prstGeom>
          <a:noFill/>
          <a:ln w="508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18" name="Rectangle 46"/>
          <p:cNvSpPr>
            <a:spLocks noChangeArrowheads="1"/>
          </p:cNvSpPr>
          <p:nvPr/>
        </p:nvSpPr>
        <p:spPr bwMode="auto">
          <a:xfrm>
            <a:off x="6477000" y="4648200"/>
            <a:ext cx="15255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200"/>
              <a:t>AVAILABLE</a:t>
            </a:r>
          </a:p>
          <a:p>
            <a:pPr algn="ctr"/>
            <a:r>
              <a:rPr lang="en-US" altLang="en-US" sz="1200"/>
              <a:t>INFRASTRUCTURE</a:t>
            </a:r>
          </a:p>
        </p:txBody>
      </p:sp>
      <p:sp>
        <p:nvSpPr>
          <p:cNvPr id="361519" name="Line 47"/>
          <p:cNvSpPr>
            <a:spLocks noChangeShapeType="1"/>
          </p:cNvSpPr>
          <p:nvPr/>
        </p:nvSpPr>
        <p:spPr bwMode="auto">
          <a:xfrm>
            <a:off x="5283200" y="4749800"/>
            <a:ext cx="889000" cy="50800"/>
          </a:xfrm>
          <a:prstGeom prst="line">
            <a:avLst/>
          </a:prstGeom>
          <a:noFill/>
          <a:ln w="508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20" name="Rectangle 48"/>
          <p:cNvSpPr>
            <a:spLocks noChangeArrowheads="1"/>
          </p:cNvSpPr>
          <p:nvPr/>
        </p:nvSpPr>
        <p:spPr bwMode="auto">
          <a:xfrm>
            <a:off x="6172200" y="5641975"/>
            <a:ext cx="22860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t>LOGISTICS COSTS</a:t>
            </a:r>
          </a:p>
          <a:p>
            <a:r>
              <a:rPr lang="en-US" altLang="en-US" sz="1200"/>
              <a:t>Transport, inventory, coordination</a:t>
            </a:r>
          </a:p>
        </p:txBody>
      </p:sp>
      <p:sp>
        <p:nvSpPr>
          <p:cNvPr id="361521" name="Line 49"/>
          <p:cNvSpPr>
            <a:spLocks noChangeShapeType="1"/>
          </p:cNvSpPr>
          <p:nvPr/>
        </p:nvSpPr>
        <p:spPr bwMode="auto">
          <a:xfrm>
            <a:off x="5283200" y="5867400"/>
            <a:ext cx="863600" cy="0"/>
          </a:xfrm>
          <a:prstGeom prst="line">
            <a:avLst/>
          </a:prstGeom>
          <a:noFill/>
          <a:ln w="508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22" name="Line 50"/>
          <p:cNvSpPr>
            <a:spLocks noChangeShapeType="1"/>
          </p:cNvSpPr>
          <p:nvPr/>
        </p:nvSpPr>
        <p:spPr bwMode="auto">
          <a:xfrm>
            <a:off x="8305800" y="3276600"/>
            <a:ext cx="381000" cy="0"/>
          </a:xfrm>
          <a:prstGeom prst="line">
            <a:avLst/>
          </a:prstGeom>
          <a:noFill/>
          <a:ln w="508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23" name="Line 51"/>
          <p:cNvSpPr>
            <a:spLocks noChangeShapeType="1"/>
          </p:cNvSpPr>
          <p:nvPr/>
        </p:nvSpPr>
        <p:spPr bwMode="auto">
          <a:xfrm>
            <a:off x="8686800" y="3302000"/>
            <a:ext cx="0" cy="3022600"/>
          </a:xfrm>
          <a:prstGeom prst="line">
            <a:avLst/>
          </a:prstGeom>
          <a:noFill/>
          <a:ln w="508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24" name="Line 52"/>
          <p:cNvSpPr>
            <a:spLocks noChangeShapeType="1"/>
          </p:cNvSpPr>
          <p:nvPr/>
        </p:nvSpPr>
        <p:spPr bwMode="auto">
          <a:xfrm flipH="1">
            <a:off x="5689600" y="6324600"/>
            <a:ext cx="3022600" cy="0"/>
          </a:xfrm>
          <a:prstGeom prst="line">
            <a:avLst/>
          </a:prstGeom>
          <a:noFill/>
          <a:ln w="508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25" name="Line 53"/>
          <p:cNvSpPr>
            <a:spLocks noChangeShapeType="1"/>
          </p:cNvSpPr>
          <p:nvPr/>
        </p:nvSpPr>
        <p:spPr bwMode="auto">
          <a:xfrm flipH="1" flipV="1">
            <a:off x="5232400" y="5994400"/>
            <a:ext cx="508000" cy="355600"/>
          </a:xfrm>
          <a:prstGeom prst="line">
            <a:avLst/>
          </a:prstGeom>
          <a:noFill/>
          <a:ln w="5080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26" name="Line 54"/>
          <p:cNvSpPr>
            <a:spLocks noChangeShapeType="1"/>
          </p:cNvSpPr>
          <p:nvPr/>
        </p:nvSpPr>
        <p:spPr bwMode="auto">
          <a:xfrm>
            <a:off x="8331200" y="4038600"/>
            <a:ext cx="330200" cy="0"/>
          </a:xfrm>
          <a:prstGeom prst="line">
            <a:avLst/>
          </a:prstGeom>
          <a:noFill/>
          <a:ln w="508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27" name="Line 55"/>
          <p:cNvSpPr>
            <a:spLocks noChangeShapeType="1"/>
          </p:cNvSpPr>
          <p:nvPr/>
        </p:nvSpPr>
        <p:spPr bwMode="auto">
          <a:xfrm flipH="1">
            <a:off x="355600" y="3276600"/>
            <a:ext cx="431800" cy="0"/>
          </a:xfrm>
          <a:prstGeom prst="line">
            <a:avLst/>
          </a:prstGeom>
          <a:noFill/>
          <a:ln w="508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28" name="Line 56"/>
          <p:cNvSpPr>
            <a:spLocks noChangeShapeType="1"/>
          </p:cNvSpPr>
          <p:nvPr/>
        </p:nvSpPr>
        <p:spPr bwMode="auto">
          <a:xfrm>
            <a:off x="381000" y="3302000"/>
            <a:ext cx="0" cy="3022600"/>
          </a:xfrm>
          <a:prstGeom prst="line">
            <a:avLst/>
          </a:prstGeom>
          <a:noFill/>
          <a:ln w="508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29" name="Line 57"/>
          <p:cNvSpPr>
            <a:spLocks noChangeShapeType="1"/>
          </p:cNvSpPr>
          <p:nvPr/>
        </p:nvSpPr>
        <p:spPr bwMode="auto">
          <a:xfrm>
            <a:off x="381000" y="6324600"/>
            <a:ext cx="2971800" cy="0"/>
          </a:xfrm>
          <a:prstGeom prst="line">
            <a:avLst/>
          </a:prstGeom>
          <a:noFill/>
          <a:ln w="508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30" name="Line 58"/>
          <p:cNvSpPr>
            <a:spLocks noChangeShapeType="1"/>
          </p:cNvSpPr>
          <p:nvPr/>
        </p:nvSpPr>
        <p:spPr bwMode="auto">
          <a:xfrm flipV="1">
            <a:off x="3302000" y="6070600"/>
            <a:ext cx="558800" cy="279400"/>
          </a:xfrm>
          <a:prstGeom prst="line">
            <a:avLst/>
          </a:prstGeom>
          <a:noFill/>
          <a:ln w="5080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fld id="{F2A2CE54-A01F-4560-9C8F-D0DD0C8E4B7F}" type="slidenum">
              <a:rPr lang="en-US" altLang="en-US"/>
              <a:pPr/>
              <a:t>20</a:t>
            </a:fld>
            <a:endParaRPr lang="en-US" altLang="en-US"/>
          </a:p>
        </p:txBody>
      </p:sp>
      <p:sp>
        <p:nvSpPr>
          <p:cNvPr id="487426" name="Text Box 2"/>
          <p:cNvSpPr txBox="1">
            <a:spLocks noChangeArrowheads="1"/>
          </p:cNvSpPr>
          <p:nvPr/>
        </p:nvSpPr>
        <p:spPr bwMode="auto">
          <a:xfrm>
            <a:off x="1905000" y="228600"/>
            <a:ext cx="5708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b="1">
                <a:solidFill>
                  <a:schemeClr val="tx2"/>
                </a:solidFill>
                <a:effectLst>
                  <a:outerShdw blurRad="38100" dist="38100" dir="2700000" algn="tl">
                    <a:srgbClr val="C0C0C0"/>
                  </a:outerShdw>
                </a:effectLst>
                <a:latin typeface="Arial" charset="0"/>
              </a:rPr>
              <a:t>Scale of Relative Importance</a:t>
            </a:r>
          </a:p>
        </p:txBody>
      </p:sp>
      <p:sp>
        <p:nvSpPr>
          <p:cNvPr id="487427" name="Text Box 3"/>
          <p:cNvSpPr txBox="1">
            <a:spLocks noChangeArrowheads="1"/>
          </p:cNvSpPr>
          <p:nvPr/>
        </p:nvSpPr>
        <p:spPr bwMode="auto">
          <a:xfrm>
            <a:off x="1981200" y="1143000"/>
            <a:ext cx="5384800" cy="457200"/>
          </a:xfrm>
          <a:prstGeom prst="rect">
            <a:avLst/>
          </a:prstGeom>
          <a:solidFill>
            <a:srgbClr val="FFFFCC"/>
          </a:solidFill>
          <a:ln>
            <a:noFill/>
          </a:ln>
          <a:effectLst/>
          <a:extLst>
            <a:ext uri="{91240B29-F687-4F45-9708-019B960494DF}">
              <a14:hiddenLine xmlns:a14="http://schemas.microsoft.com/office/drawing/2010/main" w="9525">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en-US" sz="2400" b="1" i="1">
                <a:solidFill>
                  <a:schemeClr val="tx2"/>
                </a:solidFill>
              </a:rPr>
              <a:t>Use this scale to articulate preferences</a:t>
            </a:r>
          </a:p>
        </p:txBody>
      </p:sp>
      <p:sp>
        <p:nvSpPr>
          <p:cNvPr id="487428" name="Text Box 4"/>
          <p:cNvSpPr txBox="1">
            <a:spLocks noChangeArrowheads="1"/>
          </p:cNvSpPr>
          <p:nvPr/>
        </p:nvSpPr>
        <p:spPr bwMode="auto">
          <a:xfrm>
            <a:off x="533400" y="1981200"/>
            <a:ext cx="2362200" cy="447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en-US" sz="2000" u="sng">
                <a:latin typeface="Gill Sans" pitchFamily="34" charset="0"/>
              </a:rPr>
              <a:t>Numerical Value</a:t>
            </a:r>
            <a:endParaRPr lang="en-US" altLang="en-US" sz="2000">
              <a:latin typeface="Gill Sans" pitchFamily="34" charset="0"/>
            </a:endParaRPr>
          </a:p>
          <a:p>
            <a:pPr algn="ctr">
              <a:lnSpc>
                <a:spcPct val="80000"/>
              </a:lnSpc>
              <a:spcBef>
                <a:spcPct val="50000"/>
              </a:spcBef>
            </a:pPr>
            <a:r>
              <a:rPr lang="en-US" altLang="en-US" sz="2000">
                <a:latin typeface="Gill Sans" pitchFamily="34" charset="0"/>
              </a:rPr>
              <a:t>1</a:t>
            </a:r>
          </a:p>
          <a:p>
            <a:pPr algn="ctr">
              <a:lnSpc>
                <a:spcPct val="80000"/>
              </a:lnSpc>
              <a:spcBef>
                <a:spcPct val="50000"/>
              </a:spcBef>
            </a:pPr>
            <a:r>
              <a:rPr lang="en-US" altLang="en-US" sz="2000">
                <a:latin typeface="Gill Sans" pitchFamily="34" charset="0"/>
              </a:rPr>
              <a:t>3</a:t>
            </a:r>
          </a:p>
          <a:p>
            <a:pPr algn="ctr">
              <a:lnSpc>
                <a:spcPct val="80000"/>
              </a:lnSpc>
              <a:spcBef>
                <a:spcPct val="50000"/>
              </a:spcBef>
            </a:pPr>
            <a:r>
              <a:rPr lang="en-US" altLang="en-US" sz="2000">
                <a:latin typeface="Gill Sans" pitchFamily="34" charset="0"/>
              </a:rPr>
              <a:t>5</a:t>
            </a:r>
          </a:p>
          <a:p>
            <a:pPr algn="ctr">
              <a:lnSpc>
                <a:spcPct val="80000"/>
              </a:lnSpc>
              <a:spcBef>
                <a:spcPct val="50000"/>
              </a:spcBef>
            </a:pPr>
            <a:r>
              <a:rPr lang="en-US" altLang="en-US" sz="2000">
                <a:latin typeface="Gill Sans" pitchFamily="34" charset="0"/>
              </a:rPr>
              <a:t>7</a:t>
            </a:r>
          </a:p>
          <a:p>
            <a:pPr algn="ctr">
              <a:lnSpc>
                <a:spcPct val="80000"/>
              </a:lnSpc>
              <a:spcBef>
                <a:spcPct val="50000"/>
              </a:spcBef>
            </a:pPr>
            <a:r>
              <a:rPr lang="en-US" altLang="en-US" sz="2000">
                <a:latin typeface="Gill Sans" pitchFamily="34" charset="0"/>
              </a:rPr>
              <a:t>9</a:t>
            </a:r>
          </a:p>
          <a:p>
            <a:pPr algn="ctr">
              <a:lnSpc>
                <a:spcPct val="80000"/>
              </a:lnSpc>
              <a:spcBef>
                <a:spcPct val="50000"/>
              </a:spcBef>
            </a:pPr>
            <a:r>
              <a:rPr lang="en-US" altLang="en-US" sz="2000">
                <a:latin typeface="Gill Sans" pitchFamily="34" charset="0"/>
              </a:rPr>
              <a:t>2,4,6,8</a:t>
            </a:r>
          </a:p>
          <a:p>
            <a:pPr algn="ctr">
              <a:lnSpc>
                <a:spcPct val="80000"/>
              </a:lnSpc>
              <a:spcBef>
                <a:spcPct val="50000"/>
              </a:spcBef>
            </a:pPr>
            <a:r>
              <a:rPr lang="en-US" altLang="en-US" sz="2000">
                <a:latin typeface="Gill Sans" pitchFamily="34" charset="0"/>
              </a:rPr>
              <a:t>Reciprocals</a:t>
            </a:r>
          </a:p>
        </p:txBody>
      </p:sp>
      <p:sp>
        <p:nvSpPr>
          <p:cNvPr id="487429" name="Text Box 5"/>
          <p:cNvSpPr txBox="1">
            <a:spLocks noChangeArrowheads="1"/>
          </p:cNvSpPr>
          <p:nvPr/>
        </p:nvSpPr>
        <p:spPr bwMode="auto">
          <a:xfrm>
            <a:off x="3048000" y="1981200"/>
            <a:ext cx="5791200"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u="sng">
                <a:latin typeface="Gill Sans" pitchFamily="34" charset="0"/>
              </a:rPr>
              <a:t>Definition</a:t>
            </a:r>
            <a:endParaRPr lang="en-US" altLang="en-US" sz="2000">
              <a:latin typeface="Gill Sans" pitchFamily="34" charset="0"/>
            </a:endParaRPr>
          </a:p>
          <a:p>
            <a:pPr>
              <a:lnSpc>
                <a:spcPct val="80000"/>
              </a:lnSpc>
              <a:spcBef>
                <a:spcPct val="50000"/>
              </a:spcBef>
            </a:pPr>
            <a:r>
              <a:rPr lang="en-US" altLang="en-US" sz="2000">
                <a:latin typeface="Gill Sans" pitchFamily="34" charset="0"/>
              </a:rPr>
              <a:t>Equally important or preferred</a:t>
            </a:r>
          </a:p>
          <a:p>
            <a:pPr>
              <a:lnSpc>
                <a:spcPct val="80000"/>
              </a:lnSpc>
              <a:spcBef>
                <a:spcPct val="50000"/>
              </a:spcBef>
            </a:pPr>
            <a:r>
              <a:rPr lang="en-US" altLang="en-US" sz="2000">
                <a:latin typeface="Gill Sans" pitchFamily="34" charset="0"/>
              </a:rPr>
              <a:t>Slightly more important or preferred</a:t>
            </a:r>
          </a:p>
          <a:p>
            <a:pPr>
              <a:lnSpc>
                <a:spcPct val="80000"/>
              </a:lnSpc>
              <a:spcBef>
                <a:spcPct val="50000"/>
              </a:spcBef>
            </a:pPr>
            <a:r>
              <a:rPr lang="en-US" altLang="en-US" sz="2000">
                <a:latin typeface="Gill Sans" pitchFamily="34" charset="0"/>
              </a:rPr>
              <a:t>Strongly more important or preferred</a:t>
            </a:r>
          </a:p>
          <a:p>
            <a:pPr>
              <a:lnSpc>
                <a:spcPct val="80000"/>
              </a:lnSpc>
              <a:spcBef>
                <a:spcPct val="50000"/>
              </a:spcBef>
            </a:pPr>
            <a:r>
              <a:rPr lang="en-US" altLang="en-US" sz="2000">
                <a:latin typeface="Gill Sans" pitchFamily="34" charset="0"/>
              </a:rPr>
              <a:t>Very strongly more important or preferred</a:t>
            </a:r>
          </a:p>
          <a:p>
            <a:pPr>
              <a:lnSpc>
                <a:spcPct val="80000"/>
              </a:lnSpc>
              <a:spcBef>
                <a:spcPct val="50000"/>
              </a:spcBef>
            </a:pPr>
            <a:r>
              <a:rPr lang="en-US" altLang="en-US" sz="2000">
                <a:latin typeface="Gill Sans" pitchFamily="34" charset="0"/>
              </a:rPr>
              <a:t>Extremely more important or preferred</a:t>
            </a:r>
          </a:p>
          <a:p>
            <a:pPr>
              <a:lnSpc>
                <a:spcPct val="80000"/>
              </a:lnSpc>
              <a:spcBef>
                <a:spcPct val="50000"/>
              </a:spcBef>
            </a:pPr>
            <a:r>
              <a:rPr lang="en-US" altLang="en-US" sz="2000">
                <a:latin typeface="Gill Sans" pitchFamily="34" charset="0"/>
              </a:rPr>
              <a:t>Intermediate values to reflect compromise</a:t>
            </a:r>
          </a:p>
          <a:p>
            <a:pPr>
              <a:lnSpc>
                <a:spcPct val="80000"/>
              </a:lnSpc>
              <a:spcBef>
                <a:spcPct val="50000"/>
              </a:spcBef>
            </a:pPr>
            <a:r>
              <a:rPr lang="en-US" altLang="en-US" sz="2000">
                <a:latin typeface="Gill Sans" pitchFamily="34" charset="0"/>
              </a:rPr>
              <a:t>Used when the second criterion is dominant</a:t>
            </a:r>
          </a:p>
        </p:txBody>
      </p:sp>
      <p:sp>
        <p:nvSpPr>
          <p:cNvPr id="487430" name="Rectangle 6"/>
          <p:cNvSpPr>
            <a:spLocks noChangeArrowheads="1"/>
          </p:cNvSpPr>
          <p:nvPr/>
        </p:nvSpPr>
        <p:spPr bwMode="auto">
          <a:xfrm>
            <a:off x="228600" y="1981200"/>
            <a:ext cx="86106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fld id="{A3207DC6-8FF5-41F9-8C23-183EC4F2401A}" type="slidenum">
              <a:rPr lang="en-US" altLang="en-US"/>
              <a:pPr/>
              <a:t>21</a:t>
            </a:fld>
            <a:endParaRPr lang="en-US" altLang="en-US"/>
          </a:p>
        </p:txBody>
      </p:sp>
      <p:graphicFrame>
        <p:nvGraphicFramePr>
          <p:cNvPr id="489474" name="Object 2"/>
          <p:cNvGraphicFramePr>
            <a:graphicFrameLocks/>
          </p:cNvGraphicFramePr>
          <p:nvPr/>
        </p:nvGraphicFramePr>
        <p:xfrm>
          <a:off x="762000" y="1758950"/>
          <a:ext cx="8007350" cy="3927475"/>
        </p:xfrm>
        <a:graphic>
          <a:graphicData uri="http://schemas.openxmlformats.org/presentationml/2006/ole">
            <mc:AlternateContent xmlns:mc="http://schemas.openxmlformats.org/markup-compatibility/2006">
              <mc:Choice xmlns:v="urn:schemas-microsoft-com:vml" Requires="v">
                <p:oleObj spid="_x0000_s489503" name="Worksheet" r:id="rId3" imgW="3324073" imgH="1647682" progId="Excel.Sheet.8">
                  <p:embed/>
                </p:oleObj>
              </mc:Choice>
              <mc:Fallback>
                <p:oleObj name="Worksheet" r:id="rId3" imgW="3324073" imgH="1647682" progId="Excel.Shee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758950"/>
                        <a:ext cx="8007350" cy="392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9475" name="Rectangle 3"/>
          <p:cNvSpPr>
            <a:spLocks noChangeArrowheads="1"/>
          </p:cNvSpPr>
          <p:nvPr/>
        </p:nvSpPr>
        <p:spPr bwMode="auto">
          <a:xfrm>
            <a:off x="609600" y="2286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lgn="ctr">
              <a:defRPr sz="3600" b="1">
                <a:solidFill>
                  <a:schemeClr val="tx2"/>
                </a:solidFill>
                <a:effectLst>
                  <a:outerShdw blurRad="38100" dist="38100" dir="2700000" algn="tl">
                    <a:srgbClr val="C0C0C0"/>
                  </a:outerShdw>
                </a:effectLst>
                <a:latin typeface="Arial" charset="0"/>
              </a:defRPr>
            </a:lvl1pPr>
            <a:lvl2pPr algn="ctr">
              <a:defRPr sz="3600" b="1">
                <a:solidFill>
                  <a:schemeClr val="tx2"/>
                </a:solidFill>
                <a:effectLst>
                  <a:outerShdw blurRad="38100" dist="38100" dir="2700000" algn="tl">
                    <a:srgbClr val="C0C0C0"/>
                  </a:outerShdw>
                </a:effectLst>
                <a:latin typeface="Arial" charset="0"/>
              </a:defRPr>
            </a:lvl2pPr>
            <a:lvl3pPr algn="ctr">
              <a:defRPr sz="3600" b="1">
                <a:solidFill>
                  <a:schemeClr val="tx2"/>
                </a:solidFill>
                <a:effectLst>
                  <a:outerShdw blurRad="38100" dist="38100" dir="2700000" algn="tl">
                    <a:srgbClr val="C0C0C0"/>
                  </a:outerShdw>
                </a:effectLst>
                <a:latin typeface="Arial" charset="0"/>
              </a:defRPr>
            </a:lvl3pPr>
            <a:lvl4pPr algn="ctr">
              <a:defRPr sz="3600" b="1">
                <a:solidFill>
                  <a:schemeClr val="tx2"/>
                </a:solidFill>
                <a:effectLst>
                  <a:outerShdw blurRad="38100" dist="38100" dir="2700000" algn="tl">
                    <a:srgbClr val="C0C0C0"/>
                  </a:outerShdw>
                </a:effectLst>
                <a:latin typeface="Arial" charset="0"/>
              </a:defRPr>
            </a:lvl4pPr>
            <a:lvl5pPr algn="ctr">
              <a:defRPr sz="3600" b="1">
                <a:solidFill>
                  <a:schemeClr val="tx2"/>
                </a:solidFill>
                <a:effectLst>
                  <a:outerShdw blurRad="38100" dist="38100" dir="2700000" algn="tl">
                    <a:srgbClr val="C0C0C0"/>
                  </a:outerShdw>
                </a:effectLst>
                <a:latin typeface="Arial" charset="0"/>
              </a:defRPr>
            </a:lvl5pPr>
            <a:lvl6pPr marL="4572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6pPr>
            <a:lvl7pPr marL="9144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7pPr>
            <a:lvl8pPr marL="13716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8pPr>
            <a:lvl9pPr marL="18288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9pPr>
          </a:lstStyle>
          <a:p>
            <a:r>
              <a:rPr lang="en-US" altLang="en-US"/>
              <a:t>The Analytic Hierarchy Process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fld id="{F86A6119-B80D-4F84-9A93-2A64DD451F33}" type="slidenum">
              <a:rPr lang="en-US" altLang="en-US"/>
              <a:pPr/>
              <a:t>22</a:t>
            </a:fld>
            <a:endParaRPr lang="en-US" altLang="en-US"/>
          </a:p>
        </p:txBody>
      </p:sp>
      <p:graphicFrame>
        <p:nvGraphicFramePr>
          <p:cNvPr id="490498" name="Object 2"/>
          <p:cNvGraphicFramePr>
            <a:graphicFrameLocks/>
          </p:cNvGraphicFramePr>
          <p:nvPr/>
        </p:nvGraphicFramePr>
        <p:xfrm>
          <a:off x="1454150" y="1196975"/>
          <a:ext cx="5768975" cy="3040063"/>
        </p:xfrm>
        <a:graphic>
          <a:graphicData uri="http://schemas.openxmlformats.org/presentationml/2006/ole">
            <mc:AlternateContent xmlns:mc="http://schemas.openxmlformats.org/markup-compatibility/2006">
              <mc:Choice xmlns:v="urn:schemas-microsoft-com:vml" Requires="v">
                <p:oleObj spid="_x0000_s490555" name="Worksheet" r:id="rId3" imgW="3933749" imgH="2276439" progId="Excel.Sheet.8">
                  <p:embed/>
                </p:oleObj>
              </mc:Choice>
              <mc:Fallback>
                <p:oleObj name="Worksheet" r:id="rId3" imgW="3933749" imgH="2276439" progId="Excel.Shee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4150" y="1196975"/>
                        <a:ext cx="5768975" cy="304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0499" name="Rectangle 3"/>
          <p:cNvSpPr>
            <a:spLocks noChangeArrowheads="1"/>
          </p:cNvSpPr>
          <p:nvPr/>
        </p:nvSpPr>
        <p:spPr bwMode="auto">
          <a:xfrm>
            <a:off x="609600" y="2286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lgn="ctr">
              <a:defRPr sz="3600" b="1">
                <a:solidFill>
                  <a:schemeClr val="tx2"/>
                </a:solidFill>
                <a:effectLst>
                  <a:outerShdw blurRad="38100" dist="38100" dir="2700000" algn="tl">
                    <a:srgbClr val="C0C0C0"/>
                  </a:outerShdw>
                </a:effectLst>
                <a:latin typeface="Arial" charset="0"/>
              </a:defRPr>
            </a:lvl1pPr>
            <a:lvl2pPr algn="ctr">
              <a:defRPr sz="3600" b="1">
                <a:solidFill>
                  <a:schemeClr val="tx2"/>
                </a:solidFill>
                <a:effectLst>
                  <a:outerShdw blurRad="38100" dist="38100" dir="2700000" algn="tl">
                    <a:srgbClr val="C0C0C0"/>
                  </a:outerShdw>
                </a:effectLst>
                <a:latin typeface="Arial" charset="0"/>
              </a:defRPr>
            </a:lvl2pPr>
            <a:lvl3pPr algn="ctr">
              <a:defRPr sz="3600" b="1">
                <a:solidFill>
                  <a:schemeClr val="tx2"/>
                </a:solidFill>
                <a:effectLst>
                  <a:outerShdw blurRad="38100" dist="38100" dir="2700000" algn="tl">
                    <a:srgbClr val="C0C0C0"/>
                  </a:outerShdw>
                </a:effectLst>
                <a:latin typeface="Arial" charset="0"/>
              </a:defRPr>
            </a:lvl3pPr>
            <a:lvl4pPr algn="ctr">
              <a:defRPr sz="3600" b="1">
                <a:solidFill>
                  <a:schemeClr val="tx2"/>
                </a:solidFill>
                <a:effectLst>
                  <a:outerShdw blurRad="38100" dist="38100" dir="2700000" algn="tl">
                    <a:srgbClr val="C0C0C0"/>
                  </a:outerShdw>
                </a:effectLst>
                <a:latin typeface="Arial" charset="0"/>
              </a:defRPr>
            </a:lvl4pPr>
            <a:lvl5pPr algn="ctr">
              <a:defRPr sz="3600" b="1">
                <a:solidFill>
                  <a:schemeClr val="tx2"/>
                </a:solidFill>
                <a:effectLst>
                  <a:outerShdw blurRad="38100" dist="38100" dir="2700000" algn="tl">
                    <a:srgbClr val="C0C0C0"/>
                  </a:outerShdw>
                </a:effectLst>
                <a:latin typeface="Arial" charset="0"/>
              </a:defRPr>
            </a:lvl5pPr>
            <a:lvl6pPr marL="4572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6pPr>
            <a:lvl7pPr marL="9144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7pPr>
            <a:lvl8pPr marL="13716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8pPr>
            <a:lvl9pPr marL="18288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9pPr>
          </a:lstStyle>
          <a:p>
            <a:r>
              <a:rPr lang="en-US" altLang="en-US"/>
              <a:t>The Analytic Hierarchy Process</a:t>
            </a:r>
          </a:p>
        </p:txBody>
      </p:sp>
      <p:graphicFrame>
        <p:nvGraphicFramePr>
          <p:cNvPr id="490500" name="Object 4"/>
          <p:cNvGraphicFramePr>
            <a:graphicFrameLocks noGrp="1"/>
          </p:cNvGraphicFramePr>
          <p:nvPr>
            <p:ph/>
          </p:nvPr>
        </p:nvGraphicFramePr>
        <p:xfrm>
          <a:off x="274638" y="4165600"/>
          <a:ext cx="8174037" cy="2192338"/>
        </p:xfrm>
        <a:graphic>
          <a:graphicData uri="http://schemas.openxmlformats.org/presentationml/2006/ole">
            <mc:AlternateContent xmlns:mc="http://schemas.openxmlformats.org/markup-compatibility/2006">
              <mc:Choice xmlns:v="urn:schemas-microsoft-com:vml" Requires="v">
                <p:oleObj spid="_x0000_s490556" name="Worksheet" r:id="rId5" imgW="4543425" imgH="1209520" progId="Excel.Sheet.8">
                  <p:embed/>
                </p:oleObj>
              </mc:Choice>
              <mc:Fallback>
                <p:oleObj name="Worksheet" r:id="rId5" imgW="4543425" imgH="1209520" progId="Excel.Sheet.8">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638" y="4165600"/>
                        <a:ext cx="8174037" cy="219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4CDE1ED2-D92A-43E9-9F4D-7539CFB83264}" type="slidenum">
              <a:rPr lang="en-US" altLang="en-US"/>
              <a:pPr/>
              <a:t>23</a:t>
            </a:fld>
            <a:endParaRPr lang="en-US" altLang="en-US"/>
          </a:p>
        </p:txBody>
      </p:sp>
      <p:sp>
        <p:nvSpPr>
          <p:cNvPr id="491522" name="Rectangle 2"/>
          <p:cNvSpPr>
            <a:spLocks noGrp="1" noChangeArrowheads="1"/>
          </p:cNvSpPr>
          <p:nvPr>
            <p:ph type="title"/>
          </p:nvPr>
        </p:nvSpPr>
        <p:spPr/>
        <p:txBody>
          <a:bodyPr/>
          <a:lstStyle/>
          <a:p>
            <a:r>
              <a:rPr lang="en-US" altLang="en-US"/>
              <a:t>Judgment Matrix Evaluation</a:t>
            </a:r>
          </a:p>
        </p:txBody>
      </p:sp>
      <p:pic>
        <p:nvPicPr>
          <p:cNvPr id="491523" name="Picture 3"/>
          <p:cNvPicPr>
            <a:picLocks noChangeAspect="1" noChangeArrowheads="1"/>
          </p:cNvPicPr>
          <p:nvPr/>
        </p:nvPicPr>
        <p:blipFill>
          <a:blip r:embed="rId3">
            <a:lum contrast="6000"/>
            <a:extLst>
              <a:ext uri="{28A0092B-C50C-407E-A947-70E740481C1C}">
                <a14:useLocalDpi xmlns:a14="http://schemas.microsoft.com/office/drawing/2010/main" val="0"/>
              </a:ext>
            </a:extLst>
          </a:blip>
          <a:srcRect/>
          <a:stretch>
            <a:fillRect/>
          </a:stretch>
        </p:blipFill>
        <p:spPr bwMode="auto">
          <a:xfrm>
            <a:off x="623888" y="3765550"/>
            <a:ext cx="7523162" cy="262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91524" name="Object 4"/>
          <p:cNvGraphicFramePr>
            <a:graphicFrameLocks noGrp="1"/>
          </p:cNvGraphicFramePr>
          <p:nvPr>
            <p:ph idx="1"/>
          </p:nvPr>
        </p:nvGraphicFramePr>
        <p:xfrm>
          <a:off x="363538" y="1828800"/>
          <a:ext cx="8780462" cy="1489075"/>
        </p:xfrm>
        <a:graphic>
          <a:graphicData uri="http://schemas.openxmlformats.org/presentationml/2006/ole">
            <mc:AlternateContent xmlns:mc="http://schemas.openxmlformats.org/markup-compatibility/2006">
              <mc:Choice xmlns:v="urn:schemas-microsoft-com:vml" Requires="v">
                <p:oleObj spid="_x0000_s491553" name="Worksheet" r:id="rId4" imgW="5762777" imgH="980944" progId="Excel.Sheet.8">
                  <p:embed/>
                </p:oleObj>
              </mc:Choice>
              <mc:Fallback>
                <p:oleObj name="Worksheet" r:id="rId4" imgW="5762777" imgH="980944" progId="Excel.Sheet.8">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38" y="1828800"/>
                        <a:ext cx="8780462" cy="148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1"/>
          <p:cNvSpPr txBox="1"/>
          <p:nvPr/>
        </p:nvSpPr>
        <p:spPr>
          <a:xfrm>
            <a:off x="4953000" y="1295400"/>
            <a:ext cx="4025461" cy="707886"/>
          </a:xfrm>
          <a:prstGeom prst="rect">
            <a:avLst/>
          </a:prstGeom>
          <a:solidFill>
            <a:srgbClr val="EAEAEA"/>
          </a:solidFill>
          <a:ln>
            <a:solidFill>
              <a:schemeClr val="accent6"/>
            </a:solidFill>
          </a:ln>
        </p:spPr>
        <p:txBody>
          <a:bodyPr wrap="none" rtlCol="0">
            <a:spAutoFit/>
          </a:bodyPr>
          <a:lstStyle/>
          <a:p>
            <a:r>
              <a:rPr lang="en-US" sz="2000" dirty="0" smtClean="0"/>
              <a:t>Screenshots are of “Super Decisions”</a:t>
            </a:r>
          </a:p>
          <a:p>
            <a:r>
              <a:rPr lang="en-US" sz="2000" i="1" dirty="0"/>
              <a:t>www.superdecisions.com</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DE049B97-9B68-4633-8780-722BC7EC0822}" type="slidenum">
              <a:rPr lang="en-US" altLang="en-US"/>
              <a:pPr/>
              <a:t>24</a:t>
            </a:fld>
            <a:endParaRPr lang="en-US" altLang="en-US"/>
          </a:p>
        </p:txBody>
      </p:sp>
      <p:sp>
        <p:nvSpPr>
          <p:cNvPr id="492546" name="Rectangle 2"/>
          <p:cNvSpPr>
            <a:spLocks noGrp="1" noChangeArrowheads="1"/>
          </p:cNvSpPr>
          <p:nvPr>
            <p:ph type="title"/>
          </p:nvPr>
        </p:nvSpPr>
        <p:spPr>
          <a:noFill/>
          <a:ln/>
        </p:spPr>
        <p:txBody>
          <a:bodyPr lIns="92075" tIns="46038" rIns="92075" bIns="46038"/>
          <a:lstStyle/>
          <a:p>
            <a:r>
              <a:rPr lang="en-US" altLang="en-US"/>
              <a:t>Evaluating </a:t>
            </a:r>
            <a:r>
              <a:rPr lang="en-US" altLang="en-US" i="1" u="sng"/>
              <a:t>Comfort</a:t>
            </a:r>
            <a:r>
              <a:rPr lang="en-US" altLang="en-US"/>
              <a:t> Criterion</a:t>
            </a:r>
          </a:p>
        </p:txBody>
      </p:sp>
      <p:graphicFrame>
        <p:nvGraphicFramePr>
          <p:cNvPr id="492547" name="Object 3"/>
          <p:cNvGraphicFramePr>
            <a:graphicFrameLocks noGrp="1"/>
          </p:cNvGraphicFramePr>
          <p:nvPr>
            <p:ph idx="1"/>
          </p:nvPr>
        </p:nvGraphicFramePr>
        <p:xfrm>
          <a:off x="0" y="1835150"/>
          <a:ext cx="9144000" cy="1593850"/>
        </p:xfrm>
        <a:graphic>
          <a:graphicData uri="http://schemas.openxmlformats.org/presentationml/2006/ole">
            <mc:AlternateContent xmlns:mc="http://schemas.openxmlformats.org/markup-compatibility/2006">
              <mc:Choice xmlns:v="urn:schemas-microsoft-com:vml" Requires="v">
                <p:oleObj spid="_x0000_s492603" name="Worksheet" r:id="rId3" imgW="7591463" imgH="1142881" progId="Excel.Sheet.8">
                  <p:embed/>
                </p:oleObj>
              </mc:Choice>
              <mc:Fallback>
                <p:oleObj name="Worksheet" r:id="rId3" imgW="7591463" imgH="1142881"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35150"/>
                        <a:ext cx="9144000" cy="15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2548" name="Object 4"/>
          <p:cNvGraphicFramePr>
            <a:graphicFrameLocks/>
          </p:cNvGraphicFramePr>
          <p:nvPr/>
        </p:nvGraphicFramePr>
        <p:xfrm>
          <a:off x="0" y="4259263"/>
          <a:ext cx="8610600" cy="1227137"/>
        </p:xfrm>
        <a:graphic>
          <a:graphicData uri="http://schemas.openxmlformats.org/presentationml/2006/ole">
            <mc:AlternateContent xmlns:mc="http://schemas.openxmlformats.org/markup-compatibility/2006">
              <mc:Choice xmlns:v="urn:schemas-microsoft-com:vml" Requires="v">
                <p:oleObj spid="_x0000_s492604" name="Worksheet" r:id="rId5" imgW="6372111" imgH="819007" progId="Excel.Sheet.8">
                  <p:embed/>
                </p:oleObj>
              </mc:Choice>
              <mc:Fallback>
                <p:oleObj name="Worksheet" r:id="rId5" imgW="6372111" imgH="819007" progId="Excel.Sheet.8">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259263"/>
                        <a:ext cx="8610600" cy="122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88687EB6-1511-4BA2-A22C-A65964A5EA50}" type="slidenum">
              <a:rPr lang="en-US" altLang="en-US"/>
              <a:pPr/>
              <a:t>25</a:t>
            </a:fld>
            <a:endParaRPr lang="en-US" altLang="en-US"/>
          </a:p>
        </p:txBody>
      </p:sp>
      <p:sp>
        <p:nvSpPr>
          <p:cNvPr id="493570" name="Rectangle 2"/>
          <p:cNvSpPr>
            <a:spLocks noGrp="1" noChangeArrowheads="1"/>
          </p:cNvSpPr>
          <p:nvPr>
            <p:ph type="title"/>
          </p:nvPr>
        </p:nvSpPr>
        <p:spPr/>
        <p:txBody>
          <a:bodyPr/>
          <a:lstStyle/>
          <a:p>
            <a:r>
              <a:rPr lang="en-US" altLang="en-US"/>
              <a:t>Evaluating </a:t>
            </a:r>
            <a:r>
              <a:rPr lang="en-US" altLang="en-US" i="1" u="sng"/>
              <a:t>Comfort</a:t>
            </a:r>
            <a:r>
              <a:rPr lang="en-US" altLang="en-US"/>
              <a:t> Criterion</a:t>
            </a:r>
          </a:p>
        </p:txBody>
      </p:sp>
      <p:graphicFrame>
        <p:nvGraphicFramePr>
          <p:cNvPr id="493571" name="Object 3"/>
          <p:cNvGraphicFramePr>
            <a:graphicFrameLocks noGrp="1"/>
          </p:cNvGraphicFramePr>
          <p:nvPr>
            <p:ph idx="1"/>
          </p:nvPr>
        </p:nvGraphicFramePr>
        <p:xfrm>
          <a:off x="228600" y="1169988"/>
          <a:ext cx="8878888" cy="2509837"/>
        </p:xfrm>
        <a:graphic>
          <a:graphicData uri="http://schemas.openxmlformats.org/presentationml/2006/ole">
            <mc:AlternateContent xmlns:mc="http://schemas.openxmlformats.org/markup-compatibility/2006">
              <mc:Choice xmlns:v="urn:schemas-microsoft-com:vml" Requires="v">
                <p:oleObj spid="_x0000_s493600" name="Worksheet" r:id="rId3" imgW="5762549" imgH="1628851" progId="Excel.Sheet.8">
                  <p:embed/>
                </p:oleObj>
              </mc:Choice>
              <mc:Fallback>
                <p:oleObj name="Worksheet" r:id="rId3" imgW="5762549" imgH="1628851"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169988"/>
                        <a:ext cx="8878888" cy="250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935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6388" y="3717925"/>
            <a:ext cx="4071937" cy="286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06017C82-B6D9-4662-B574-E24D94D92DBF}" type="slidenum">
              <a:rPr lang="en-US" altLang="en-US"/>
              <a:pPr/>
              <a:t>26</a:t>
            </a:fld>
            <a:endParaRPr lang="en-US" altLang="en-US"/>
          </a:p>
        </p:txBody>
      </p:sp>
      <p:sp>
        <p:nvSpPr>
          <p:cNvPr id="494594" name="Rectangle 2"/>
          <p:cNvSpPr>
            <a:spLocks noGrp="1" noChangeArrowheads="1"/>
          </p:cNvSpPr>
          <p:nvPr>
            <p:ph type="title"/>
          </p:nvPr>
        </p:nvSpPr>
        <p:spPr>
          <a:xfrm>
            <a:off x="406400" y="206375"/>
            <a:ext cx="3241675" cy="854075"/>
          </a:xfrm>
          <a:noFill/>
          <a:ln/>
        </p:spPr>
        <p:txBody>
          <a:bodyPr lIns="92075" tIns="46038" rIns="92075" bIns="46038"/>
          <a:lstStyle/>
          <a:p>
            <a:r>
              <a:rPr lang="en-US" altLang="en-US" sz="3200"/>
              <a:t>Pairwise </a:t>
            </a:r>
            <a:br>
              <a:rPr lang="en-US" altLang="en-US" sz="3200"/>
            </a:br>
            <a:r>
              <a:rPr lang="en-US" altLang="en-US" sz="3200"/>
              <a:t>Comparisons</a:t>
            </a:r>
          </a:p>
        </p:txBody>
      </p:sp>
      <p:graphicFrame>
        <p:nvGraphicFramePr>
          <p:cNvPr id="494595" name="Object 3"/>
          <p:cNvGraphicFramePr>
            <a:graphicFrameLocks noGrp="1"/>
          </p:cNvGraphicFramePr>
          <p:nvPr>
            <p:ph idx="1"/>
          </p:nvPr>
        </p:nvGraphicFramePr>
        <p:xfrm>
          <a:off x="431800" y="3171825"/>
          <a:ext cx="7331075" cy="3257550"/>
        </p:xfrm>
        <a:graphic>
          <a:graphicData uri="http://schemas.openxmlformats.org/presentationml/2006/ole">
            <mc:AlternateContent xmlns:mc="http://schemas.openxmlformats.org/markup-compatibility/2006">
              <mc:Choice xmlns:v="urn:schemas-microsoft-com:vml" Requires="v">
                <p:oleObj spid="_x0000_s494624" name="Worksheet" r:id="rId3" imgW="5762777" imgH="2762250" progId="Excel.Sheet.8">
                  <p:embed/>
                </p:oleObj>
              </mc:Choice>
              <mc:Fallback>
                <p:oleObj name="Worksheet" r:id="rId3" imgW="5762777" imgH="276225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3171825"/>
                        <a:ext cx="7331075"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94596" name="Picture 4"/>
          <p:cNvPicPr>
            <a:picLocks noChangeAspect="1" noChangeArrowheads="1"/>
          </p:cNvPicPr>
          <p:nvPr/>
        </p:nvPicPr>
        <p:blipFill>
          <a:blip r:embed="rId5">
            <a:lum bright="-6000" contrast="24000"/>
            <a:extLst>
              <a:ext uri="{28A0092B-C50C-407E-A947-70E740481C1C}">
                <a14:useLocalDpi xmlns:a14="http://schemas.microsoft.com/office/drawing/2010/main" val="0"/>
              </a:ext>
            </a:extLst>
          </a:blip>
          <a:srcRect/>
          <a:stretch>
            <a:fillRect/>
          </a:stretch>
        </p:blipFill>
        <p:spPr bwMode="auto">
          <a:xfrm>
            <a:off x="3559175" y="109538"/>
            <a:ext cx="5386388"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C5E8FE09-700A-465A-8176-A8B66E8AD76B}" type="slidenum">
              <a:rPr lang="en-US" altLang="en-US"/>
              <a:pPr/>
              <a:t>27</a:t>
            </a:fld>
            <a:endParaRPr lang="en-US" altLang="en-US"/>
          </a:p>
        </p:txBody>
      </p:sp>
      <p:sp>
        <p:nvSpPr>
          <p:cNvPr id="495618" name="Rectangle 2"/>
          <p:cNvSpPr>
            <a:spLocks noGrp="1" noChangeArrowheads="1"/>
          </p:cNvSpPr>
          <p:nvPr>
            <p:ph type="title"/>
          </p:nvPr>
        </p:nvSpPr>
        <p:spPr>
          <a:noFill/>
          <a:ln/>
        </p:spPr>
        <p:txBody>
          <a:bodyPr lIns="92075" tIns="46038" rIns="92075" bIns="46038"/>
          <a:lstStyle/>
          <a:p>
            <a:r>
              <a:rPr lang="en-US" altLang="en-US"/>
              <a:t>Car Ranking</a:t>
            </a:r>
          </a:p>
        </p:txBody>
      </p:sp>
      <p:graphicFrame>
        <p:nvGraphicFramePr>
          <p:cNvPr id="495619" name="Object 3"/>
          <p:cNvGraphicFramePr>
            <a:graphicFrameLocks/>
          </p:cNvGraphicFramePr>
          <p:nvPr/>
        </p:nvGraphicFramePr>
        <p:xfrm>
          <a:off x="527050" y="1227138"/>
          <a:ext cx="7724775" cy="2763837"/>
        </p:xfrm>
        <a:graphic>
          <a:graphicData uri="http://schemas.openxmlformats.org/presentationml/2006/ole">
            <mc:AlternateContent xmlns:mc="http://schemas.openxmlformats.org/markup-compatibility/2006">
              <mc:Choice xmlns:v="urn:schemas-microsoft-com:vml" Requires="v">
                <p:oleObj spid="_x0000_s495675" name="Worksheet" r:id="rId3" imgW="5153101" imgH="1952565" progId="Excel.Sheet.8">
                  <p:embed/>
                </p:oleObj>
              </mc:Choice>
              <mc:Fallback>
                <p:oleObj name="Worksheet" r:id="rId3" imgW="5153101" imgH="1952565"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050" y="1227138"/>
                        <a:ext cx="7724775" cy="276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5620" name="Object 4"/>
          <p:cNvGraphicFramePr>
            <a:graphicFrameLocks noGrp="1"/>
          </p:cNvGraphicFramePr>
          <p:nvPr>
            <p:ph idx="1"/>
          </p:nvPr>
        </p:nvGraphicFramePr>
        <p:xfrm>
          <a:off x="452438" y="4003675"/>
          <a:ext cx="8691562" cy="2636838"/>
        </p:xfrm>
        <a:graphic>
          <a:graphicData uri="http://schemas.openxmlformats.org/presentationml/2006/ole">
            <mc:AlternateContent xmlns:mc="http://schemas.openxmlformats.org/markup-compatibility/2006">
              <mc:Choice xmlns:v="urn:schemas-microsoft-com:vml" Requires="v">
                <p:oleObj spid="_x0000_s495676" name="Worksheet" r:id="rId5" imgW="5762777" imgH="1790629" progId="Excel.Sheet.8">
                  <p:embed/>
                </p:oleObj>
              </mc:Choice>
              <mc:Fallback>
                <p:oleObj name="Worksheet" r:id="rId5" imgW="5762777" imgH="1790629" progId="Excel.Sheet.8">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438" y="4003675"/>
                        <a:ext cx="8691562" cy="2636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0"/>
          </p:nvPr>
        </p:nvSpPr>
        <p:spPr/>
        <p:txBody>
          <a:bodyPr/>
          <a:lstStyle/>
          <a:p>
            <a:fld id="{1C897CC2-E754-47AD-BD06-A478B2B985A0}" type="slidenum">
              <a:rPr lang="en-US" altLang="en-US"/>
              <a:pPr/>
              <a:t>28</a:t>
            </a:fld>
            <a:endParaRPr lang="en-US" altLang="en-US"/>
          </a:p>
        </p:txBody>
      </p:sp>
      <p:sp>
        <p:nvSpPr>
          <p:cNvPr id="496642" name="Rectangle 2"/>
          <p:cNvSpPr>
            <a:spLocks noGrp="1" noChangeArrowheads="1"/>
          </p:cNvSpPr>
          <p:nvPr>
            <p:ph type="title"/>
          </p:nvPr>
        </p:nvSpPr>
        <p:spPr>
          <a:xfrm>
            <a:off x="381000" y="193675"/>
            <a:ext cx="4573588" cy="873125"/>
          </a:xfrm>
        </p:spPr>
        <p:txBody>
          <a:bodyPr/>
          <a:lstStyle/>
          <a:p>
            <a:r>
              <a:rPr lang="en-US" altLang="en-US" sz="3200" i="1"/>
              <a:t>“Super Decision”</a:t>
            </a:r>
            <a:br>
              <a:rPr lang="en-US" altLang="en-US" sz="3200" i="1"/>
            </a:br>
            <a:r>
              <a:rPr lang="en-US" altLang="en-US" sz="3200" i="1"/>
              <a:t>Output</a:t>
            </a:r>
          </a:p>
        </p:txBody>
      </p:sp>
      <p:pic>
        <p:nvPicPr>
          <p:cNvPr id="496643" name="Picture 3"/>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190500" y="1123950"/>
            <a:ext cx="5876925" cy="282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66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1663" y="160338"/>
            <a:ext cx="3152775" cy="286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66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3200" y="3141663"/>
            <a:ext cx="4387850" cy="371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CE1A72C-2EE4-4072-BB6E-96A3E77F66A7}" type="slidenum">
              <a:rPr lang="en-US" altLang="en-US"/>
              <a:pPr/>
              <a:t>29</a:t>
            </a:fld>
            <a:endParaRPr lang="en-US" altLang="en-US"/>
          </a:p>
        </p:txBody>
      </p:sp>
      <p:sp>
        <p:nvSpPr>
          <p:cNvPr id="497666" name="Rectangle 2"/>
          <p:cNvSpPr>
            <a:spLocks noGrp="1" noChangeArrowheads="1"/>
          </p:cNvSpPr>
          <p:nvPr>
            <p:ph type="title"/>
          </p:nvPr>
        </p:nvSpPr>
        <p:spPr/>
        <p:txBody>
          <a:bodyPr/>
          <a:lstStyle/>
          <a:p>
            <a:r>
              <a:rPr lang="en-US" altLang="en-US"/>
              <a:t>Checking for Consistency</a:t>
            </a:r>
          </a:p>
        </p:txBody>
      </p:sp>
      <p:sp>
        <p:nvSpPr>
          <p:cNvPr id="497667" name="Rectangle 3"/>
          <p:cNvSpPr>
            <a:spLocks noGrp="1" noChangeArrowheads="1"/>
          </p:cNvSpPr>
          <p:nvPr>
            <p:ph type="body" idx="1"/>
          </p:nvPr>
        </p:nvSpPr>
        <p:spPr>
          <a:xfrm>
            <a:off x="617538" y="1487488"/>
            <a:ext cx="7864475" cy="5218112"/>
          </a:xfrm>
        </p:spPr>
        <p:txBody>
          <a:bodyPr/>
          <a:lstStyle/>
          <a:p>
            <a:pPr>
              <a:lnSpc>
                <a:spcPct val="90000"/>
              </a:lnSpc>
            </a:pPr>
            <a:r>
              <a:rPr lang="en-US" altLang="en-US" sz="2400"/>
              <a:t>We can now use the following four-step procedure to check for consistency of the decision maker’s comparison. (</a:t>
            </a:r>
            <a:r>
              <a:rPr lang="en-US" altLang="en-US" sz="2400" b="1"/>
              <a:t>w</a:t>
            </a:r>
            <a:r>
              <a:rPr lang="en-US" altLang="en-US" sz="2400"/>
              <a:t> denotes the estimate of the decision maker’s priorities)</a:t>
            </a:r>
          </a:p>
          <a:p>
            <a:pPr lvl="1">
              <a:lnSpc>
                <a:spcPct val="90000"/>
              </a:lnSpc>
            </a:pPr>
            <a:r>
              <a:rPr lang="en-US" altLang="en-US" b="1"/>
              <a:t>Step 1:</a:t>
            </a:r>
            <a:r>
              <a:rPr lang="en-US" altLang="en-US"/>
              <a:t> Compute </a:t>
            </a:r>
            <a:r>
              <a:rPr lang="en-US" altLang="en-US" i="1"/>
              <a:t>A</a:t>
            </a:r>
            <a:r>
              <a:rPr lang="en-US" altLang="en-US" b="1"/>
              <a:t>w</a:t>
            </a:r>
            <a:r>
              <a:rPr lang="en-US" altLang="en-US" i="1" baseline="30000"/>
              <a:t>T</a:t>
            </a:r>
            <a:r>
              <a:rPr lang="en-US" altLang="en-US"/>
              <a:t>.</a:t>
            </a:r>
          </a:p>
          <a:p>
            <a:pPr lvl="1">
              <a:lnSpc>
                <a:spcPct val="90000"/>
              </a:lnSpc>
            </a:pPr>
            <a:r>
              <a:rPr lang="en-US" altLang="en-US" b="1"/>
              <a:t>Step 2:</a:t>
            </a:r>
            <a:r>
              <a:rPr lang="en-US" altLang="en-US"/>
              <a:t> Compute</a:t>
            </a:r>
          </a:p>
          <a:p>
            <a:pPr lvl="1">
              <a:lnSpc>
                <a:spcPct val="90000"/>
              </a:lnSpc>
            </a:pPr>
            <a:endParaRPr lang="en-US" altLang="en-US"/>
          </a:p>
          <a:p>
            <a:pPr lvl="1">
              <a:lnSpc>
                <a:spcPct val="90000"/>
              </a:lnSpc>
            </a:pPr>
            <a:r>
              <a:rPr lang="en-US" altLang="en-US" b="1"/>
              <a:t>Step 3:</a:t>
            </a:r>
            <a:r>
              <a:rPr lang="en-US" altLang="en-US"/>
              <a:t> Computer the </a:t>
            </a:r>
            <a:r>
              <a:rPr lang="en-US" altLang="en-US" b="1"/>
              <a:t>consistency index</a:t>
            </a:r>
            <a:r>
              <a:rPr lang="en-US" altLang="en-US"/>
              <a:t>(CI) as follows</a:t>
            </a:r>
          </a:p>
          <a:p>
            <a:pPr lvl="1">
              <a:lnSpc>
                <a:spcPct val="90000"/>
              </a:lnSpc>
            </a:pPr>
            <a:endParaRPr lang="en-US" altLang="en-US"/>
          </a:p>
          <a:p>
            <a:pPr lvl="1">
              <a:lnSpc>
                <a:spcPct val="90000"/>
              </a:lnSpc>
            </a:pPr>
            <a:endParaRPr lang="en-US" altLang="en-US" b="1"/>
          </a:p>
          <a:p>
            <a:pPr lvl="1">
              <a:lnSpc>
                <a:spcPct val="90000"/>
              </a:lnSpc>
            </a:pPr>
            <a:r>
              <a:rPr lang="en-US" altLang="en-US" b="1"/>
              <a:t>Step 4:</a:t>
            </a:r>
            <a:r>
              <a:rPr lang="en-US" altLang="en-US"/>
              <a:t> Compare CI to the random index (RI) for the appropriate value of </a:t>
            </a:r>
            <a:r>
              <a:rPr lang="en-US" altLang="en-US" i="1"/>
              <a:t>n</a:t>
            </a:r>
            <a:r>
              <a:rPr lang="en-US" altLang="en-US"/>
              <a:t>.</a:t>
            </a:r>
          </a:p>
        </p:txBody>
      </p:sp>
      <p:graphicFrame>
        <p:nvGraphicFramePr>
          <p:cNvPr id="497668" name="Object 4"/>
          <p:cNvGraphicFramePr>
            <a:graphicFrameLocks noChangeAspect="1"/>
          </p:cNvGraphicFramePr>
          <p:nvPr/>
        </p:nvGraphicFramePr>
        <p:xfrm>
          <a:off x="4343400" y="3048000"/>
          <a:ext cx="3762375" cy="1028700"/>
        </p:xfrm>
        <a:graphic>
          <a:graphicData uri="http://schemas.openxmlformats.org/presentationml/2006/ole">
            <mc:AlternateContent xmlns:mc="http://schemas.openxmlformats.org/markup-compatibility/2006">
              <mc:Choice xmlns:v="urn:schemas-microsoft-com:vml" Requires="v">
                <p:oleObj spid="_x0000_s497722" name="Equation" r:id="rId4" imgW="1574640" imgH="457200" progId="Equation.DSMT4">
                  <p:embed/>
                </p:oleObj>
              </mc:Choice>
              <mc:Fallback>
                <p:oleObj name="Equation" r:id="rId4" imgW="1574640" imgH="457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3048000"/>
                        <a:ext cx="3762375"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7669" name="Object 5"/>
          <p:cNvGraphicFramePr>
            <a:graphicFrameLocks noChangeAspect="1"/>
          </p:cNvGraphicFramePr>
          <p:nvPr/>
        </p:nvGraphicFramePr>
        <p:xfrm>
          <a:off x="4114800" y="4572000"/>
          <a:ext cx="1624013" cy="914400"/>
        </p:xfrm>
        <a:graphic>
          <a:graphicData uri="http://schemas.openxmlformats.org/presentationml/2006/ole">
            <mc:AlternateContent xmlns:mc="http://schemas.openxmlformats.org/markup-compatibility/2006">
              <mc:Choice xmlns:v="urn:schemas-microsoft-com:vml" Requires="v">
                <p:oleObj spid="_x0000_s497723" name="Equation" r:id="rId6" imgW="660240" imgH="393480" progId="Equation.DSMT4">
                  <p:embed/>
                </p:oleObj>
              </mc:Choice>
              <mc:Fallback>
                <p:oleObj name="Equation" r:id="rId6" imgW="660240" imgH="39348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4572000"/>
                        <a:ext cx="162401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0"/>
          </p:nvPr>
        </p:nvSpPr>
        <p:spPr/>
        <p:txBody>
          <a:bodyPr/>
          <a:lstStyle/>
          <a:p>
            <a:fld id="{46278749-5A77-4BAA-8E11-0385518274BC}" type="slidenum">
              <a:rPr lang="en-US" altLang="en-US"/>
              <a:pPr/>
              <a:t>3</a:t>
            </a:fld>
            <a:endParaRPr lang="en-US" altLang="en-US"/>
          </a:p>
        </p:txBody>
      </p:sp>
      <p:sp>
        <p:nvSpPr>
          <p:cNvPr id="291842" name="Rectangle 2"/>
          <p:cNvSpPr>
            <a:spLocks noGrp="1" noChangeArrowheads="1"/>
          </p:cNvSpPr>
          <p:nvPr>
            <p:ph type="title"/>
          </p:nvPr>
        </p:nvSpPr>
        <p:spPr/>
        <p:txBody>
          <a:bodyPr/>
          <a:lstStyle/>
          <a:p>
            <a:r>
              <a:rPr lang="en-US" altLang="en-US"/>
              <a:t>A Sequence of Decisions</a:t>
            </a:r>
          </a:p>
        </p:txBody>
      </p:sp>
      <p:sp>
        <p:nvSpPr>
          <p:cNvPr id="291843" name="Rectangle 3"/>
          <p:cNvSpPr>
            <a:spLocks noChangeArrowheads="1"/>
          </p:cNvSpPr>
          <p:nvPr/>
        </p:nvSpPr>
        <p:spPr bwMode="auto">
          <a:xfrm>
            <a:off x="533400" y="1600200"/>
            <a:ext cx="3429000" cy="762000"/>
          </a:xfrm>
          <a:prstGeom prst="rect">
            <a:avLst/>
          </a:prstGeom>
          <a:solidFill>
            <a:srgbClr val="CCFFCC"/>
          </a:solidFill>
          <a:ln w="12700">
            <a:solidFill>
              <a:srgbClr val="FFFFFF"/>
            </a:solidFill>
            <a:miter lim="800000"/>
            <a:headEnd/>
            <a:tailEnd/>
          </a:ln>
          <a:effectLst>
            <a:outerShdw dist="35921" dir="2700000" algn="ctr" rotWithShape="0">
              <a:schemeClr val="bg2"/>
            </a:outerShdw>
          </a:effectLst>
        </p:spPr>
        <p:txBody>
          <a:bodyPr wrap="none" anchor="ctr"/>
          <a:lstStyle/>
          <a:p>
            <a:pPr algn="ctr"/>
            <a:r>
              <a:rPr lang="en-US" altLang="en-US" sz="2400" b="1">
                <a:effectLst>
                  <a:outerShdw blurRad="38100" dist="38100" dir="2700000" algn="tl">
                    <a:srgbClr val="FFFFFF"/>
                  </a:outerShdw>
                </a:effectLst>
              </a:rPr>
              <a:t>Global Decision</a:t>
            </a:r>
          </a:p>
        </p:txBody>
      </p:sp>
      <p:sp>
        <p:nvSpPr>
          <p:cNvPr id="291844" name="Rectangle 4"/>
          <p:cNvSpPr>
            <a:spLocks noChangeArrowheads="1"/>
          </p:cNvSpPr>
          <p:nvPr/>
        </p:nvSpPr>
        <p:spPr bwMode="auto">
          <a:xfrm>
            <a:off x="533400" y="2819400"/>
            <a:ext cx="3429000" cy="762000"/>
          </a:xfrm>
          <a:prstGeom prst="rect">
            <a:avLst/>
          </a:prstGeom>
          <a:solidFill>
            <a:srgbClr val="CCFFCC"/>
          </a:solidFill>
          <a:ln w="12700">
            <a:solidFill>
              <a:srgbClr val="FFFFFF"/>
            </a:solidFill>
            <a:miter lim="800000"/>
            <a:headEnd/>
            <a:tailEnd/>
          </a:ln>
          <a:effectLst>
            <a:outerShdw dist="35921" dir="2700000" algn="ctr" rotWithShape="0">
              <a:schemeClr val="bg2"/>
            </a:outerShdw>
          </a:effectLst>
        </p:spPr>
        <p:txBody>
          <a:bodyPr wrap="none" anchor="ctr"/>
          <a:lstStyle/>
          <a:p>
            <a:pPr algn="ctr"/>
            <a:r>
              <a:rPr lang="en-US" altLang="en-US" sz="2400" b="1">
                <a:effectLst>
                  <a:outerShdw blurRad="38100" dist="38100" dir="2700000" algn="tl">
                    <a:srgbClr val="FFFFFF"/>
                  </a:outerShdw>
                </a:effectLst>
              </a:rPr>
              <a:t>Regional Decision</a:t>
            </a:r>
          </a:p>
        </p:txBody>
      </p:sp>
      <p:sp>
        <p:nvSpPr>
          <p:cNvPr id="291845" name="Rectangle 5"/>
          <p:cNvSpPr>
            <a:spLocks noChangeArrowheads="1"/>
          </p:cNvSpPr>
          <p:nvPr/>
        </p:nvSpPr>
        <p:spPr bwMode="auto">
          <a:xfrm>
            <a:off x="533400" y="4038600"/>
            <a:ext cx="3429000" cy="762000"/>
          </a:xfrm>
          <a:prstGeom prst="rect">
            <a:avLst/>
          </a:prstGeom>
          <a:solidFill>
            <a:srgbClr val="CCFFCC"/>
          </a:solidFill>
          <a:ln w="12700">
            <a:solidFill>
              <a:srgbClr val="FFFFFF"/>
            </a:solidFill>
            <a:miter lim="800000"/>
            <a:headEnd/>
            <a:tailEnd/>
          </a:ln>
          <a:effectLst>
            <a:outerShdw dist="35921" dir="2700000" algn="ctr" rotWithShape="0">
              <a:schemeClr val="bg2"/>
            </a:outerShdw>
          </a:effectLst>
        </p:spPr>
        <p:txBody>
          <a:bodyPr wrap="none" anchor="ctr"/>
          <a:lstStyle/>
          <a:p>
            <a:pPr algn="ctr"/>
            <a:r>
              <a:rPr lang="en-US" altLang="en-US" sz="2400" b="1">
                <a:effectLst>
                  <a:outerShdw blurRad="38100" dist="38100" dir="2700000" algn="tl">
                    <a:srgbClr val="FFFFFF"/>
                  </a:outerShdw>
                </a:effectLst>
              </a:rPr>
              <a:t>Community Decision</a:t>
            </a:r>
          </a:p>
        </p:txBody>
      </p:sp>
      <p:sp>
        <p:nvSpPr>
          <p:cNvPr id="291846" name="Rectangle 6"/>
          <p:cNvSpPr>
            <a:spLocks noChangeArrowheads="1"/>
          </p:cNvSpPr>
          <p:nvPr/>
        </p:nvSpPr>
        <p:spPr bwMode="auto">
          <a:xfrm>
            <a:off x="533400" y="5257800"/>
            <a:ext cx="3429000" cy="762000"/>
          </a:xfrm>
          <a:prstGeom prst="rect">
            <a:avLst/>
          </a:prstGeom>
          <a:solidFill>
            <a:srgbClr val="CCFFCC"/>
          </a:solidFill>
          <a:ln w="12700">
            <a:solidFill>
              <a:srgbClr val="FFFFFF"/>
            </a:solidFill>
            <a:miter lim="800000"/>
            <a:headEnd/>
            <a:tailEnd/>
          </a:ln>
          <a:effectLst>
            <a:outerShdw dist="35921" dir="2700000" algn="ctr" rotWithShape="0">
              <a:schemeClr val="bg2"/>
            </a:outerShdw>
          </a:effectLst>
        </p:spPr>
        <p:txBody>
          <a:bodyPr wrap="none" anchor="ctr"/>
          <a:lstStyle/>
          <a:p>
            <a:pPr algn="ctr"/>
            <a:r>
              <a:rPr lang="en-US" altLang="en-US" sz="2400" b="1">
                <a:effectLst>
                  <a:outerShdw blurRad="38100" dist="38100" dir="2700000" algn="tl">
                    <a:srgbClr val="FFFFFF"/>
                  </a:outerShdw>
                </a:effectLst>
              </a:rPr>
              <a:t>Site Decision</a:t>
            </a:r>
          </a:p>
        </p:txBody>
      </p:sp>
      <p:sp>
        <p:nvSpPr>
          <p:cNvPr id="291847" name="Line 7"/>
          <p:cNvSpPr>
            <a:spLocks noChangeShapeType="1"/>
          </p:cNvSpPr>
          <p:nvPr/>
        </p:nvSpPr>
        <p:spPr bwMode="auto">
          <a:xfrm>
            <a:off x="2209800" y="2362200"/>
            <a:ext cx="0" cy="457200"/>
          </a:xfrm>
          <a:prstGeom prst="line">
            <a:avLst/>
          </a:prstGeom>
          <a:noFill/>
          <a:ln w="1905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48" name="Line 8"/>
          <p:cNvSpPr>
            <a:spLocks noChangeShapeType="1"/>
          </p:cNvSpPr>
          <p:nvPr/>
        </p:nvSpPr>
        <p:spPr bwMode="auto">
          <a:xfrm>
            <a:off x="2209800" y="3581400"/>
            <a:ext cx="0" cy="457200"/>
          </a:xfrm>
          <a:prstGeom prst="line">
            <a:avLst/>
          </a:prstGeom>
          <a:noFill/>
          <a:ln w="1905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49" name="Line 9"/>
          <p:cNvSpPr>
            <a:spLocks noChangeShapeType="1"/>
          </p:cNvSpPr>
          <p:nvPr/>
        </p:nvSpPr>
        <p:spPr bwMode="auto">
          <a:xfrm>
            <a:off x="2209800" y="4800600"/>
            <a:ext cx="0" cy="457200"/>
          </a:xfrm>
          <a:prstGeom prst="line">
            <a:avLst/>
          </a:prstGeom>
          <a:noFill/>
          <a:ln w="1905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50" name="Text Box 10"/>
          <p:cNvSpPr txBox="1">
            <a:spLocks noChangeArrowheads="1"/>
          </p:cNvSpPr>
          <p:nvPr/>
        </p:nvSpPr>
        <p:spPr bwMode="auto">
          <a:xfrm>
            <a:off x="4191000" y="1539875"/>
            <a:ext cx="4533900" cy="822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Political, social, economic stability;</a:t>
            </a:r>
          </a:p>
          <a:p>
            <a:r>
              <a:rPr lang="en-US" altLang="en-US" sz="2400"/>
              <a:t>Currency exchange rates; . . . . .</a:t>
            </a:r>
          </a:p>
        </p:txBody>
      </p:sp>
      <p:sp>
        <p:nvSpPr>
          <p:cNvPr id="291851" name="Text Box 11"/>
          <p:cNvSpPr txBox="1">
            <a:spLocks noChangeArrowheads="1"/>
          </p:cNvSpPr>
          <p:nvPr/>
        </p:nvSpPr>
        <p:spPr bwMode="auto">
          <a:xfrm>
            <a:off x="4191000" y="2759075"/>
            <a:ext cx="4425950" cy="822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Climate; Customer concentrations;</a:t>
            </a:r>
          </a:p>
          <a:p>
            <a:r>
              <a:rPr lang="en-US" altLang="en-US" sz="2400"/>
              <a:t>Degree of unionization; . . . . .</a:t>
            </a:r>
          </a:p>
        </p:txBody>
      </p:sp>
      <p:sp>
        <p:nvSpPr>
          <p:cNvPr id="291852" name="Text Box 12"/>
          <p:cNvSpPr txBox="1">
            <a:spLocks noChangeArrowheads="1"/>
          </p:cNvSpPr>
          <p:nvPr/>
        </p:nvSpPr>
        <p:spPr bwMode="auto">
          <a:xfrm>
            <a:off x="4191000" y="4038600"/>
            <a:ext cx="4425950" cy="822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Transportation system availability;</a:t>
            </a:r>
          </a:p>
          <a:p>
            <a:r>
              <a:rPr lang="en-US" altLang="en-US" sz="2400"/>
              <a:t>Preference of management; . . . . .</a:t>
            </a:r>
          </a:p>
        </p:txBody>
      </p:sp>
      <p:sp>
        <p:nvSpPr>
          <p:cNvPr id="291853" name="Text Box 13"/>
          <p:cNvSpPr txBox="1">
            <a:spLocks noChangeArrowheads="1"/>
          </p:cNvSpPr>
          <p:nvPr/>
        </p:nvSpPr>
        <p:spPr bwMode="auto">
          <a:xfrm>
            <a:off x="4191000" y="5257800"/>
            <a:ext cx="4813300" cy="822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Site size/cost; Environmental impact; </a:t>
            </a:r>
          </a:p>
          <a:p>
            <a:r>
              <a:rPr lang="en-US" altLang="en-US" sz="2400"/>
              <a:t>Zoning restrictions; . . . . .</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3"/>
          <p:cNvSpPr>
            <a:spLocks noGrp="1"/>
          </p:cNvSpPr>
          <p:nvPr>
            <p:ph type="sldNum" sz="quarter" idx="10"/>
          </p:nvPr>
        </p:nvSpPr>
        <p:spPr/>
        <p:txBody>
          <a:bodyPr/>
          <a:lstStyle/>
          <a:p>
            <a:fld id="{9237F710-EA68-4CA9-BF6E-76C2BA1A1A2E}" type="slidenum">
              <a:rPr lang="en-US" altLang="en-US"/>
              <a:pPr/>
              <a:t>30</a:t>
            </a:fld>
            <a:endParaRPr lang="en-US" altLang="en-US"/>
          </a:p>
        </p:txBody>
      </p:sp>
      <p:sp>
        <p:nvSpPr>
          <p:cNvPr id="499714" name="Rectangle 2"/>
          <p:cNvSpPr>
            <a:spLocks noGrp="1" noChangeArrowheads="1"/>
          </p:cNvSpPr>
          <p:nvPr>
            <p:ph type="title"/>
          </p:nvPr>
        </p:nvSpPr>
        <p:spPr/>
        <p:txBody>
          <a:bodyPr/>
          <a:lstStyle/>
          <a:p>
            <a:r>
              <a:rPr lang="en-US" altLang="en-US"/>
              <a:t> </a:t>
            </a:r>
          </a:p>
        </p:txBody>
      </p:sp>
      <p:sp>
        <p:nvSpPr>
          <p:cNvPr id="499715" name="Rectangle 3"/>
          <p:cNvSpPr>
            <a:spLocks noGrp="1" noChangeArrowheads="1"/>
          </p:cNvSpPr>
          <p:nvPr>
            <p:ph type="body" idx="1"/>
          </p:nvPr>
        </p:nvSpPr>
        <p:spPr>
          <a:xfrm>
            <a:off x="266700" y="1219200"/>
            <a:ext cx="8420100" cy="5486400"/>
          </a:xfrm>
        </p:spPr>
        <p:txBody>
          <a:bodyPr/>
          <a:lstStyle/>
          <a:p>
            <a:r>
              <a:rPr lang="en-US" altLang="en-US" dirty="0"/>
              <a:t>Random Index (RI)</a:t>
            </a:r>
          </a:p>
          <a:p>
            <a:pPr lvl="1"/>
            <a:r>
              <a:rPr lang="en-US" altLang="en-US" dirty="0"/>
              <a:t>sample of 500 randomly generated matrices for each n</a:t>
            </a:r>
          </a:p>
          <a:p>
            <a:pPr lvl="1"/>
            <a:endParaRPr lang="en-US" altLang="en-US" dirty="0"/>
          </a:p>
          <a:p>
            <a:pPr lvl="1">
              <a:buFontTx/>
              <a:buNone/>
            </a:pPr>
            <a:endParaRPr lang="en-US" altLang="en-US" dirty="0"/>
          </a:p>
          <a:p>
            <a:r>
              <a:rPr lang="en-US" altLang="en-US" dirty="0"/>
              <a:t>For a perfectly consistent decision maker, the </a:t>
            </a:r>
            <a:r>
              <a:rPr lang="en-US" altLang="en-US" i="1" dirty="0" err="1"/>
              <a:t>i</a:t>
            </a:r>
            <a:r>
              <a:rPr lang="en-US" altLang="en-US" dirty="0" err="1"/>
              <a:t>th</a:t>
            </a:r>
            <a:r>
              <a:rPr lang="en-US" altLang="en-US" dirty="0"/>
              <a:t> entry in </a:t>
            </a:r>
            <a:r>
              <a:rPr lang="en-US" altLang="en-US" i="1" dirty="0" err="1"/>
              <a:t>A</a:t>
            </a:r>
            <a:r>
              <a:rPr lang="en-US" altLang="en-US" dirty="0" err="1"/>
              <a:t>w</a:t>
            </a:r>
            <a:r>
              <a:rPr lang="en-US" altLang="en-US" i="1" baseline="30000" dirty="0" err="1"/>
              <a:t>T</a:t>
            </a:r>
            <a:r>
              <a:rPr lang="en-US" altLang="en-US" dirty="0"/>
              <a:t>=</a:t>
            </a:r>
            <a:r>
              <a:rPr lang="en-US" altLang="en-US" i="1" dirty="0"/>
              <a:t>n</a:t>
            </a:r>
            <a:r>
              <a:rPr lang="en-US" altLang="en-US" dirty="0"/>
              <a:t> (</a:t>
            </a:r>
            <a:r>
              <a:rPr lang="en-US" altLang="en-US" i="1" dirty="0" err="1"/>
              <a:t>i</a:t>
            </a:r>
            <a:r>
              <a:rPr lang="en-US" altLang="en-US" dirty="0" err="1"/>
              <a:t>th</a:t>
            </a:r>
            <a:r>
              <a:rPr lang="en-US" altLang="en-US" dirty="0"/>
              <a:t> entry of </a:t>
            </a:r>
            <a:r>
              <a:rPr lang="en-US" altLang="en-US" dirty="0" err="1"/>
              <a:t>w</a:t>
            </a:r>
            <a:r>
              <a:rPr lang="en-US" altLang="en-US" i="1" baseline="30000" dirty="0" err="1"/>
              <a:t>T</a:t>
            </a:r>
            <a:r>
              <a:rPr lang="en-US" altLang="en-US" dirty="0"/>
              <a:t>).</a:t>
            </a:r>
          </a:p>
          <a:p>
            <a:r>
              <a:rPr lang="en-US" altLang="en-US" dirty="0"/>
              <a:t>If CI / RI &lt; 0.1 , the decision maker’s comparisons are probably consistent enough to give useful estimates of the priorities for the Judgment Matrix , </a:t>
            </a:r>
            <a:r>
              <a:rPr lang="en-US" altLang="en-US" i="1" dirty="0"/>
              <a:t>A , </a:t>
            </a:r>
            <a:r>
              <a:rPr lang="en-US" altLang="en-US" dirty="0"/>
              <a:t>of dimension</a:t>
            </a:r>
            <a:r>
              <a:rPr lang="en-US" altLang="en-US" i="1" dirty="0"/>
              <a:t> n</a:t>
            </a:r>
            <a:endParaRPr lang="en-US" altLang="en-US" dirty="0"/>
          </a:p>
        </p:txBody>
      </p:sp>
      <p:sp>
        <p:nvSpPr>
          <p:cNvPr id="499716" name="Rectangle 4"/>
          <p:cNvSpPr>
            <a:spLocks noChangeArrowheads="1"/>
          </p:cNvSpPr>
          <p:nvPr/>
        </p:nvSpPr>
        <p:spPr bwMode="auto">
          <a:xfrm>
            <a:off x="715963" y="244475"/>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lgn="ctr">
              <a:defRPr sz="3600" b="1">
                <a:solidFill>
                  <a:schemeClr val="tx2"/>
                </a:solidFill>
                <a:effectLst>
                  <a:outerShdw blurRad="38100" dist="38100" dir="2700000" algn="tl">
                    <a:srgbClr val="C0C0C0"/>
                  </a:outerShdw>
                </a:effectLst>
                <a:latin typeface="Arial" charset="0"/>
              </a:defRPr>
            </a:lvl1pPr>
            <a:lvl2pPr algn="ctr">
              <a:defRPr sz="3600" b="1">
                <a:solidFill>
                  <a:schemeClr val="tx2"/>
                </a:solidFill>
                <a:effectLst>
                  <a:outerShdw blurRad="38100" dist="38100" dir="2700000" algn="tl">
                    <a:srgbClr val="C0C0C0"/>
                  </a:outerShdw>
                </a:effectLst>
                <a:latin typeface="Arial" charset="0"/>
              </a:defRPr>
            </a:lvl2pPr>
            <a:lvl3pPr algn="ctr">
              <a:defRPr sz="3600" b="1">
                <a:solidFill>
                  <a:schemeClr val="tx2"/>
                </a:solidFill>
                <a:effectLst>
                  <a:outerShdw blurRad="38100" dist="38100" dir="2700000" algn="tl">
                    <a:srgbClr val="C0C0C0"/>
                  </a:outerShdw>
                </a:effectLst>
                <a:latin typeface="Arial" charset="0"/>
              </a:defRPr>
            </a:lvl3pPr>
            <a:lvl4pPr algn="ctr">
              <a:defRPr sz="3600" b="1">
                <a:solidFill>
                  <a:schemeClr val="tx2"/>
                </a:solidFill>
                <a:effectLst>
                  <a:outerShdw blurRad="38100" dist="38100" dir="2700000" algn="tl">
                    <a:srgbClr val="C0C0C0"/>
                  </a:outerShdw>
                </a:effectLst>
                <a:latin typeface="Arial" charset="0"/>
              </a:defRPr>
            </a:lvl4pPr>
            <a:lvl5pPr algn="ctr">
              <a:defRPr sz="3600" b="1">
                <a:solidFill>
                  <a:schemeClr val="tx2"/>
                </a:solidFill>
                <a:effectLst>
                  <a:outerShdw blurRad="38100" dist="38100" dir="2700000" algn="tl">
                    <a:srgbClr val="C0C0C0"/>
                  </a:outerShdw>
                </a:effectLst>
                <a:latin typeface="Arial" charset="0"/>
              </a:defRPr>
            </a:lvl5pPr>
            <a:lvl6pPr marL="4572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6pPr>
            <a:lvl7pPr marL="9144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7pPr>
            <a:lvl8pPr marL="13716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8pPr>
            <a:lvl9pPr marL="1828800" algn="ctr"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9pPr>
          </a:lstStyle>
          <a:p>
            <a:r>
              <a:rPr lang="en-US" altLang="en-US"/>
              <a:t>Checking for Consistency</a:t>
            </a:r>
          </a:p>
        </p:txBody>
      </p:sp>
      <p:graphicFrame>
        <p:nvGraphicFramePr>
          <p:cNvPr id="499717" name="Group 5"/>
          <p:cNvGraphicFramePr>
            <a:graphicFrameLocks noGrp="1"/>
          </p:cNvGraphicFramePr>
          <p:nvPr/>
        </p:nvGraphicFramePr>
        <p:xfrm>
          <a:off x="677863" y="2176463"/>
          <a:ext cx="7766050" cy="815976"/>
        </p:xfrm>
        <a:graphic>
          <a:graphicData uri="http://schemas.openxmlformats.org/drawingml/2006/table">
            <a:tbl>
              <a:tblPr/>
              <a:tblGrid>
                <a:gridCol w="704850">
                  <a:extLst>
                    <a:ext uri="{9D8B030D-6E8A-4147-A177-3AD203B41FA5}">
                      <a16:colId xmlns:a16="http://schemas.microsoft.com/office/drawing/2014/main" val="20000"/>
                    </a:ext>
                  </a:extLst>
                </a:gridCol>
                <a:gridCol w="706437">
                  <a:extLst>
                    <a:ext uri="{9D8B030D-6E8A-4147-A177-3AD203B41FA5}">
                      <a16:colId xmlns:a16="http://schemas.microsoft.com/office/drawing/2014/main" val="20001"/>
                    </a:ext>
                  </a:extLst>
                </a:gridCol>
                <a:gridCol w="704850">
                  <a:extLst>
                    <a:ext uri="{9D8B030D-6E8A-4147-A177-3AD203B41FA5}">
                      <a16:colId xmlns:a16="http://schemas.microsoft.com/office/drawing/2014/main" val="20002"/>
                    </a:ext>
                  </a:extLst>
                </a:gridCol>
                <a:gridCol w="708025">
                  <a:extLst>
                    <a:ext uri="{9D8B030D-6E8A-4147-A177-3AD203B41FA5}">
                      <a16:colId xmlns:a16="http://schemas.microsoft.com/office/drawing/2014/main" val="20003"/>
                    </a:ext>
                  </a:extLst>
                </a:gridCol>
                <a:gridCol w="704850">
                  <a:extLst>
                    <a:ext uri="{9D8B030D-6E8A-4147-A177-3AD203B41FA5}">
                      <a16:colId xmlns:a16="http://schemas.microsoft.com/office/drawing/2014/main" val="20004"/>
                    </a:ext>
                  </a:extLst>
                </a:gridCol>
                <a:gridCol w="708025">
                  <a:extLst>
                    <a:ext uri="{9D8B030D-6E8A-4147-A177-3AD203B41FA5}">
                      <a16:colId xmlns:a16="http://schemas.microsoft.com/office/drawing/2014/main" val="20005"/>
                    </a:ext>
                  </a:extLst>
                </a:gridCol>
                <a:gridCol w="704850">
                  <a:extLst>
                    <a:ext uri="{9D8B030D-6E8A-4147-A177-3AD203B41FA5}">
                      <a16:colId xmlns:a16="http://schemas.microsoft.com/office/drawing/2014/main" val="20006"/>
                    </a:ext>
                  </a:extLst>
                </a:gridCol>
                <a:gridCol w="708025">
                  <a:extLst>
                    <a:ext uri="{9D8B030D-6E8A-4147-A177-3AD203B41FA5}">
                      <a16:colId xmlns:a16="http://schemas.microsoft.com/office/drawing/2014/main" val="20007"/>
                    </a:ext>
                  </a:extLst>
                </a:gridCol>
                <a:gridCol w="704850">
                  <a:extLst>
                    <a:ext uri="{9D8B030D-6E8A-4147-A177-3AD203B41FA5}">
                      <a16:colId xmlns:a16="http://schemas.microsoft.com/office/drawing/2014/main" val="20008"/>
                    </a:ext>
                  </a:extLst>
                </a:gridCol>
                <a:gridCol w="706438">
                  <a:extLst>
                    <a:ext uri="{9D8B030D-6E8A-4147-A177-3AD203B41FA5}">
                      <a16:colId xmlns:a16="http://schemas.microsoft.com/office/drawing/2014/main" val="20009"/>
                    </a:ext>
                  </a:extLst>
                </a:gridCol>
                <a:gridCol w="704850">
                  <a:extLst>
                    <a:ext uri="{9D8B030D-6E8A-4147-A177-3AD203B41FA5}">
                      <a16:colId xmlns:a16="http://schemas.microsoft.com/office/drawing/2014/main" val="20010"/>
                    </a:ext>
                  </a:extLst>
                </a:gridCol>
              </a:tblGrid>
              <a:tr h="407988">
                <a:tc>
                  <a:txBody>
                    <a:bodyPr/>
                    <a:lstStyle>
                      <a:lvl1pPr>
                        <a:spcBef>
                          <a:spcPct val="20000"/>
                        </a:spcBef>
                        <a:buClr>
                          <a:schemeClr val="accent2"/>
                        </a:buClr>
                        <a:buSzPct val="75000"/>
                        <a:buFont typeface="Monotype Sorts" pitchFamily="2" charset="2"/>
                        <a:defRPr sz="2400">
                          <a:solidFill>
                            <a:srgbClr val="000000"/>
                          </a:solidFill>
                          <a:latin typeface="Gill Sans" pitchFamily="34" charset="0"/>
                        </a:defRPr>
                      </a:lvl1pPr>
                      <a:lvl2pPr>
                        <a:spcBef>
                          <a:spcPct val="20000"/>
                        </a:spcBef>
                        <a:buClr>
                          <a:srgbClr val="000000"/>
                        </a:buClr>
                        <a:buSzPct val="100000"/>
                        <a:defRPr sz="2000">
                          <a:solidFill>
                            <a:srgbClr val="000000"/>
                          </a:solidFill>
                          <a:latin typeface="Gill Sans" pitchFamily="34" charset="0"/>
                        </a:defRPr>
                      </a:lvl2pPr>
                      <a:lvl3pPr>
                        <a:spcBef>
                          <a:spcPct val="20000"/>
                        </a:spcBef>
                        <a:buClr>
                          <a:srgbClr val="000000"/>
                        </a:buClr>
                        <a:buSzPct val="100000"/>
                        <a:defRPr sz="2000">
                          <a:solidFill>
                            <a:srgbClr val="000000"/>
                          </a:solidFill>
                          <a:latin typeface="Times New Roman" pitchFamily="18" charset="0"/>
                        </a:defRPr>
                      </a:lvl3pPr>
                      <a:lvl4pPr>
                        <a:spcBef>
                          <a:spcPct val="20000"/>
                        </a:spcBef>
                        <a:buClr>
                          <a:schemeClr val="accent2"/>
                        </a:buClr>
                        <a:buSzPct val="65000"/>
                        <a:buFont typeface="Monotype Sorts" pitchFamily="2" charset="2"/>
                        <a:defRPr>
                          <a:solidFill>
                            <a:srgbClr val="000000"/>
                          </a:solidFill>
                          <a:latin typeface="Times New Roman" pitchFamily="18" charset="0"/>
                        </a:defRPr>
                      </a:lvl4pPr>
                      <a:lvl5pPr>
                        <a:spcBef>
                          <a:spcPct val="20000"/>
                        </a:spcBef>
                        <a:buClr>
                          <a:srgbClr val="000000"/>
                        </a:buClr>
                        <a:buSzPct val="100000"/>
                        <a:defRPr>
                          <a:solidFill>
                            <a:srgbClr val="000000"/>
                          </a:solidFill>
                          <a:latin typeface="Times New Roman" pitchFamily="18" charset="0"/>
                        </a:defRPr>
                      </a:lvl5pPr>
                      <a:lvl6pPr eaLnBrk="0" fontAlgn="base" hangingPunct="0">
                        <a:spcBef>
                          <a:spcPct val="20000"/>
                        </a:spcBef>
                        <a:spcAft>
                          <a:spcPct val="0"/>
                        </a:spcAft>
                        <a:buClr>
                          <a:srgbClr val="000000"/>
                        </a:buClr>
                        <a:buSzPct val="100000"/>
                        <a:defRPr>
                          <a:solidFill>
                            <a:srgbClr val="000000"/>
                          </a:solidFill>
                          <a:latin typeface="Times New Roman" pitchFamily="18" charset="0"/>
                        </a:defRPr>
                      </a:lvl6pPr>
                      <a:lvl7pPr eaLnBrk="0" fontAlgn="base" hangingPunct="0">
                        <a:spcBef>
                          <a:spcPct val="20000"/>
                        </a:spcBef>
                        <a:spcAft>
                          <a:spcPct val="0"/>
                        </a:spcAft>
                        <a:buClr>
                          <a:srgbClr val="000000"/>
                        </a:buClr>
                        <a:buSzPct val="100000"/>
                        <a:defRPr>
                          <a:solidFill>
                            <a:srgbClr val="000000"/>
                          </a:solidFill>
                          <a:latin typeface="Times New Roman" pitchFamily="18" charset="0"/>
                        </a:defRPr>
                      </a:lvl7pPr>
                      <a:lvl8pPr eaLnBrk="0" fontAlgn="base" hangingPunct="0">
                        <a:spcBef>
                          <a:spcPct val="20000"/>
                        </a:spcBef>
                        <a:spcAft>
                          <a:spcPct val="0"/>
                        </a:spcAft>
                        <a:buClr>
                          <a:srgbClr val="000000"/>
                        </a:buClr>
                        <a:buSzPct val="100000"/>
                        <a:defRPr>
                          <a:solidFill>
                            <a:srgbClr val="000000"/>
                          </a:solidFill>
                          <a:latin typeface="Times New Roman" pitchFamily="18" charset="0"/>
                        </a:defRPr>
                      </a:lvl8pPr>
                      <a:lvl9pPr eaLnBrk="0" fontAlgn="base" hangingPunct="0">
                        <a:spcBef>
                          <a:spcPct val="20000"/>
                        </a:spcBef>
                        <a:spcAft>
                          <a:spcPct val="0"/>
                        </a:spcAft>
                        <a:buClr>
                          <a:srgbClr val="000000"/>
                        </a:buClr>
                        <a:buSzPct val="100000"/>
                        <a:defRPr>
                          <a:solidFill>
                            <a:srgbClr val="000000"/>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Times New Roman" pitchFamily="18" charset="0"/>
                        </a:rPr>
                        <a:t>n</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rgbClr val="000000"/>
                          </a:solidFill>
                          <a:latin typeface="Gill Sans" pitchFamily="34" charset="0"/>
                        </a:defRPr>
                      </a:lvl1pPr>
                      <a:lvl2pPr>
                        <a:spcBef>
                          <a:spcPct val="20000"/>
                        </a:spcBef>
                        <a:buClr>
                          <a:srgbClr val="000000"/>
                        </a:buClr>
                        <a:buSzPct val="100000"/>
                        <a:defRPr sz="2000">
                          <a:solidFill>
                            <a:srgbClr val="000000"/>
                          </a:solidFill>
                          <a:latin typeface="Gill Sans" pitchFamily="34" charset="0"/>
                        </a:defRPr>
                      </a:lvl2pPr>
                      <a:lvl3pPr>
                        <a:spcBef>
                          <a:spcPct val="20000"/>
                        </a:spcBef>
                        <a:buClr>
                          <a:srgbClr val="000000"/>
                        </a:buClr>
                        <a:buSzPct val="100000"/>
                        <a:defRPr sz="2000">
                          <a:solidFill>
                            <a:srgbClr val="000000"/>
                          </a:solidFill>
                          <a:latin typeface="Times New Roman" pitchFamily="18" charset="0"/>
                        </a:defRPr>
                      </a:lvl3pPr>
                      <a:lvl4pPr>
                        <a:spcBef>
                          <a:spcPct val="20000"/>
                        </a:spcBef>
                        <a:buClr>
                          <a:schemeClr val="accent2"/>
                        </a:buClr>
                        <a:buSzPct val="65000"/>
                        <a:buFont typeface="Monotype Sorts" pitchFamily="2" charset="2"/>
                        <a:defRPr>
                          <a:solidFill>
                            <a:srgbClr val="000000"/>
                          </a:solidFill>
                          <a:latin typeface="Times New Roman" pitchFamily="18" charset="0"/>
                        </a:defRPr>
                      </a:lvl4pPr>
                      <a:lvl5pPr>
                        <a:spcBef>
                          <a:spcPct val="20000"/>
                        </a:spcBef>
                        <a:buClr>
                          <a:srgbClr val="000000"/>
                        </a:buClr>
                        <a:buSzPct val="100000"/>
                        <a:defRPr>
                          <a:solidFill>
                            <a:srgbClr val="000000"/>
                          </a:solidFill>
                          <a:latin typeface="Times New Roman" pitchFamily="18" charset="0"/>
                        </a:defRPr>
                      </a:lvl5pPr>
                      <a:lvl6pPr eaLnBrk="0" fontAlgn="base" hangingPunct="0">
                        <a:spcBef>
                          <a:spcPct val="20000"/>
                        </a:spcBef>
                        <a:spcAft>
                          <a:spcPct val="0"/>
                        </a:spcAft>
                        <a:buClr>
                          <a:srgbClr val="000000"/>
                        </a:buClr>
                        <a:buSzPct val="100000"/>
                        <a:defRPr>
                          <a:solidFill>
                            <a:srgbClr val="000000"/>
                          </a:solidFill>
                          <a:latin typeface="Times New Roman" pitchFamily="18" charset="0"/>
                        </a:defRPr>
                      </a:lvl6pPr>
                      <a:lvl7pPr eaLnBrk="0" fontAlgn="base" hangingPunct="0">
                        <a:spcBef>
                          <a:spcPct val="20000"/>
                        </a:spcBef>
                        <a:spcAft>
                          <a:spcPct val="0"/>
                        </a:spcAft>
                        <a:buClr>
                          <a:srgbClr val="000000"/>
                        </a:buClr>
                        <a:buSzPct val="100000"/>
                        <a:defRPr>
                          <a:solidFill>
                            <a:srgbClr val="000000"/>
                          </a:solidFill>
                          <a:latin typeface="Times New Roman" pitchFamily="18" charset="0"/>
                        </a:defRPr>
                      </a:lvl7pPr>
                      <a:lvl8pPr eaLnBrk="0" fontAlgn="base" hangingPunct="0">
                        <a:spcBef>
                          <a:spcPct val="20000"/>
                        </a:spcBef>
                        <a:spcAft>
                          <a:spcPct val="0"/>
                        </a:spcAft>
                        <a:buClr>
                          <a:srgbClr val="000000"/>
                        </a:buClr>
                        <a:buSzPct val="100000"/>
                        <a:defRPr>
                          <a:solidFill>
                            <a:srgbClr val="000000"/>
                          </a:solidFill>
                          <a:latin typeface="Times New Roman" pitchFamily="18" charset="0"/>
                        </a:defRPr>
                      </a:lvl8pPr>
                      <a:lvl9pPr eaLnBrk="0" fontAlgn="base" hangingPunct="0">
                        <a:spcBef>
                          <a:spcPct val="20000"/>
                        </a:spcBef>
                        <a:spcAft>
                          <a:spcPct val="0"/>
                        </a:spcAft>
                        <a:buClr>
                          <a:srgbClr val="000000"/>
                        </a:buClr>
                        <a:buSzPct val="100000"/>
                        <a:defRPr>
                          <a:solidFill>
                            <a:srgbClr val="000000"/>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rgbClr val="000000"/>
                          </a:solidFill>
                          <a:latin typeface="Gill Sans" pitchFamily="34" charset="0"/>
                        </a:defRPr>
                      </a:lvl1pPr>
                      <a:lvl2pPr>
                        <a:spcBef>
                          <a:spcPct val="20000"/>
                        </a:spcBef>
                        <a:buClr>
                          <a:srgbClr val="000000"/>
                        </a:buClr>
                        <a:buSzPct val="100000"/>
                        <a:defRPr sz="2000">
                          <a:solidFill>
                            <a:srgbClr val="000000"/>
                          </a:solidFill>
                          <a:latin typeface="Gill Sans" pitchFamily="34" charset="0"/>
                        </a:defRPr>
                      </a:lvl2pPr>
                      <a:lvl3pPr>
                        <a:spcBef>
                          <a:spcPct val="20000"/>
                        </a:spcBef>
                        <a:buClr>
                          <a:srgbClr val="000000"/>
                        </a:buClr>
                        <a:buSzPct val="100000"/>
                        <a:defRPr sz="2000">
                          <a:solidFill>
                            <a:srgbClr val="000000"/>
                          </a:solidFill>
                          <a:latin typeface="Times New Roman" pitchFamily="18" charset="0"/>
                        </a:defRPr>
                      </a:lvl3pPr>
                      <a:lvl4pPr>
                        <a:spcBef>
                          <a:spcPct val="20000"/>
                        </a:spcBef>
                        <a:buClr>
                          <a:schemeClr val="accent2"/>
                        </a:buClr>
                        <a:buSzPct val="65000"/>
                        <a:buFont typeface="Monotype Sorts" pitchFamily="2" charset="2"/>
                        <a:defRPr>
                          <a:solidFill>
                            <a:srgbClr val="000000"/>
                          </a:solidFill>
                          <a:latin typeface="Times New Roman" pitchFamily="18" charset="0"/>
                        </a:defRPr>
                      </a:lvl4pPr>
                      <a:lvl5pPr>
                        <a:spcBef>
                          <a:spcPct val="20000"/>
                        </a:spcBef>
                        <a:buClr>
                          <a:srgbClr val="000000"/>
                        </a:buClr>
                        <a:buSzPct val="100000"/>
                        <a:defRPr>
                          <a:solidFill>
                            <a:srgbClr val="000000"/>
                          </a:solidFill>
                          <a:latin typeface="Times New Roman" pitchFamily="18" charset="0"/>
                        </a:defRPr>
                      </a:lvl5pPr>
                      <a:lvl6pPr eaLnBrk="0" fontAlgn="base" hangingPunct="0">
                        <a:spcBef>
                          <a:spcPct val="20000"/>
                        </a:spcBef>
                        <a:spcAft>
                          <a:spcPct val="0"/>
                        </a:spcAft>
                        <a:buClr>
                          <a:srgbClr val="000000"/>
                        </a:buClr>
                        <a:buSzPct val="100000"/>
                        <a:defRPr>
                          <a:solidFill>
                            <a:srgbClr val="000000"/>
                          </a:solidFill>
                          <a:latin typeface="Times New Roman" pitchFamily="18" charset="0"/>
                        </a:defRPr>
                      </a:lvl6pPr>
                      <a:lvl7pPr eaLnBrk="0" fontAlgn="base" hangingPunct="0">
                        <a:spcBef>
                          <a:spcPct val="20000"/>
                        </a:spcBef>
                        <a:spcAft>
                          <a:spcPct val="0"/>
                        </a:spcAft>
                        <a:buClr>
                          <a:srgbClr val="000000"/>
                        </a:buClr>
                        <a:buSzPct val="100000"/>
                        <a:defRPr>
                          <a:solidFill>
                            <a:srgbClr val="000000"/>
                          </a:solidFill>
                          <a:latin typeface="Times New Roman" pitchFamily="18" charset="0"/>
                        </a:defRPr>
                      </a:lvl7pPr>
                      <a:lvl8pPr eaLnBrk="0" fontAlgn="base" hangingPunct="0">
                        <a:spcBef>
                          <a:spcPct val="20000"/>
                        </a:spcBef>
                        <a:spcAft>
                          <a:spcPct val="0"/>
                        </a:spcAft>
                        <a:buClr>
                          <a:srgbClr val="000000"/>
                        </a:buClr>
                        <a:buSzPct val="100000"/>
                        <a:defRPr>
                          <a:solidFill>
                            <a:srgbClr val="000000"/>
                          </a:solidFill>
                          <a:latin typeface="Times New Roman" pitchFamily="18" charset="0"/>
                        </a:defRPr>
                      </a:lvl8pPr>
                      <a:lvl9pPr eaLnBrk="0" fontAlgn="base" hangingPunct="0">
                        <a:spcBef>
                          <a:spcPct val="20000"/>
                        </a:spcBef>
                        <a:spcAft>
                          <a:spcPct val="0"/>
                        </a:spcAft>
                        <a:buClr>
                          <a:srgbClr val="000000"/>
                        </a:buClr>
                        <a:buSzPct val="100000"/>
                        <a:defRPr>
                          <a:solidFill>
                            <a:srgbClr val="000000"/>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2</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rgbClr val="000000"/>
                          </a:solidFill>
                          <a:latin typeface="Gill Sans" pitchFamily="34" charset="0"/>
                        </a:defRPr>
                      </a:lvl1pPr>
                      <a:lvl2pPr>
                        <a:spcBef>
                          <a:spcPct val="20000"/>
                        </a:spcBef>
                        <a:buClr>
                          <a:srgbClr val="000000"/>
                        </a:buClr>
                        <a:buSzPct val="100000"/>
                        <a:defRPr sz="2000">
                          <a:solidFill>
                            <a:srgbClr val="000000"/>
                          </a:solidFill>
                          <a:latin typeface="Gill Sans" pitchFamily="34" charset="0"/>
                        </a:defRPr>
                      </a:lvl2pPr>
                      <a:lvl3pPr>
                        <a:spcBef>
                          <a:spcPct val="20000"/>
                        </a:spcBef>
                        <a:buClr>
                          <a:srgbClr val="000000"/>
                        </a:buClr>
                        <a:buSzPct val="100000"/>
                        <a:defRPr sz="2000">
                          <a:solidFill>
                            <a:srgbClr val="000000"/>
                          </a:solidFill>
                          <a:latin typeface="Times New Roman" pitchFamily="18" charset="0"/>
                        </a:defRPr>
                      </a:lvl3pPr>
                      <a:lvl4pPr>
                        <a:spcBef>
                          <a:spcPct val="20000"/>
                        </a:spcBef>
                        <a:buClr>
                          <a:schemeClr val="accent2"/>
                        </a:buClr>
                        <a:buSzPct val="65000"/>
                        <a:buFont typeface="Monotype Sorts" pitchFamily="2" charset="2"/>
                        <a:defRPr>
                          <a:solidFill>
                            <a:srgbClr val="000000"/>
                          </a:solidFill>
                          <a:latin typeface="Times New Roman" pitchFamily="18" charset="0"/>
                        </a:defRPr>
                      </a:lvl4pPr>
                      <a:lvl5pPr>
                        <a:spcBef>
                          <a:spcPct val="20000"/>
                        </a:spcBef>
                        <a:buClr>
                          <a:srgbClr val="000000"/>
                        </a:buClr>
                        <a:buSzPct val="100000"/>
                        <a:defRPr>
                          <a:solidFill>
                            <a:srgbClr val="000000"/>
                          </a:solidFill>
                          <a:latin typeface="Times New Roman" pitchFamily="18" charset="0"/>
                        </a:defRPr>
                      </a:lvl5pPr>
                      <a:lvl6pPr eaLnBrk="0" fontAlgn="base" hangingPunct="0">
                        <a:spcBef>
                          <a:spcPct val="20000"/>
                        </a:spcBef>
                        <a:spcAft>
                          <a:spcPct val="0"/>
                        </a:spcAft>
                        <a:buClr>
                          <a:srgbClr val="000000"/>
                        </a:buClr>
                        <a:buSzPct val="100000"/>
                        <a:defRPr>
                          <a:solidFill>
                            <a:srgbClr val="000000"/>
                          </a:solidFill>
                          <a:latin typeface="Times New Roman" pitchFamily="18" charset="0"/>
                        </a:defRPr>
                      </a:lvl6pPr>
                      <a:lvl7pPr eaLnBrk="0" fontAlgn="base" hangingPunct="0">
                        <a:spcBef>
                          <a:spcPct val="20000"/>
                        </a:spcBef>
                        <a:spcAft>
                          <a:spcPct val="0"/>
                        </a:spcAft>
                        <a:buClr>
                          <a:srgbClr val="000000"/>
                        </a:buClr>
                        <a:buSzPct val="100000"/>
                        <a:defRPr>
                          <a:solidFill>
                            <a:srgbClr val="000000"/>
                          </a:solidFill>
                          <a:latin typeface="Times New Roman" pitchFamily="18" charset="0"/>
                        </a:defRPr>
                      </a:lvl7pPr>
                      <a:lvl8pPr eaLnBrk="0" fontAlgn="base" hangingPunct="0">
                        <a:spcBef>
                          <a:spcPct val="20000"/>
                        </a:spcBef>
                        <a:spcAft>
                          <a:spcPct val="0"/>
                        </a:spcAft>
                        <a:buClr>
                          <a:srgbClr val="000000"/>
                        </a:buClr>
                        <a:buSzPct val="100000"/>
                        <a:defRPr>
                          <a:solidFill>
                            <a:srgbClr val="000000"/>
                          </a:solidFill>
                          <a:latin typeface="Times New Roman" pitchFamily="18" charset="0"/>
                        </a:defRPr>
                      </a:lvl8pPr>
                      <a:lvl9pPr eaLnBrk="0" fontAlgn="base" hangingPunct="0">
                        <a:spcBef>
                          <a:spcPct val="20000"/>
                        </a:spcBef>
                        <a:spcAft>
                          <a:spcPct val="0"/>
                        </a:spcAft>
                        <a:buClr>
                          <a:srgbClr val="000000"/>
                        </a:buClr>
                        <a:buSzPct val="100000"/>
                        <a:defRPr>
                          <a:solidFill>
                            <a:srgbClr val="000000"/>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3</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rgbClr val="000000"/>
                          </a:solidFill>
                          <a:latin typeface="Gill Sans" pitchFamily="34" charset="0"/>
                        </a:defRPr>
                      </a:lvl1pPr>
                      <a:lvl2pPr>
                        <a:spcBef>
                          <a:spcPct val="20000"/>
                        </a:spcBef>
                        <a:buClr>
                          <a:srgbClr val="000000"/>
                        </a:buClr>
                        <a:buSzPct val="100000"/>
                        <a:defRPr sz="2000">
                          <a:solidFill>
                            <a:srgbClr val="000000"/>
                          </a:solidFill>
                          <a:latin typeface="Gill Sans" pitchFamily="34" charset="0"/>
                        </a:defRPr>
                      </a:lvl2pPr>
                      <a:lvl3pPr>
                        <a:spcBef>
                          <a:spcPct val="20000"/>
                        </a:spcBef>
                        <a:buClr>
                          <a:srgbClr val="000000"/>
                        </a:buClr>
                        <a:buSzPct val="100000"/>
                        <a:defRPr sz="2000">
                          <a:solidFill>
                            <a:srgbClr val="000000"/>
                          </a:solidFill>
                          <a:latin typeface="Times New Roman" pitchFamily="18" charset="0"/>
                        </a:defRPr>
                      </a:lvl3pPr>
                      <a:lvl4pPr>
                        <a:spcBef>
                          <a:spcPct val="20000"/>
                        </a:spcBef>
                        <a:buClr>
                          <a:schemeClr val="accent2"/>
                        </a:buClr>
                        <a:buSzPct val="65000"/>
                        <a:buFont typeface="Monotype Sorts" pitchFamily="2" charset="2"/>
                        <a:defRPr>
                          <a:solidFill>
                            <a:srgbClr val="000000"/>
                          </a:solidFill>
                          <a:latin typeface="Times New Roman" pitchFamily="18" charset="0"/>
                        </a:defRPr>
                      </a:lvl4pPr>
                      <a:lvl5pPr>
                        <a:spcBef>
                          <a:spcPct val="20000"/>
                        </a:spcBef>
                        <a:buClr>
                          <a:srgbClr val="000000"/>
                        </a:buClr>
                        <a:buSzPct val="100000"/>
                        <a:defRPr>
                          <a:solidFill>
                            <a:srgbClr val="000000"/>
                          </a:solidFill>
                          <a:latin typeface="Times New Roman" pitchFamily="18" charset="0"/>
                        </a:defRPr>
                      </a:lvl5pPr>
                      <a:lvl6pPr eaLnBrk="0" fontAlgn="base" hangingPunct="0">
                        <a:spcBef>
                          <a:spcPct val="20000"/>
                        </a:spcBef>
                        <a:spcAft>
                          <a:spcPct val="0"/>
                        </a:spcAft>
                        <a:buClr>
                          <a:srgbClr val="000000"/>
                        </a:buClr>
                        <a:buSzPct val="100000"/>
                        <a:defRPr>
                          <a:solidFill>
                            <a:srgbClr val="000000"/>
                          </a:solidFill>
                          <a:latin typeface="Times New Roman" pitchFamily="18" charset="0"/>
                        </a:defRPr>
                      </a:lvl6pPr>
                      <a:lvl7pPr eaLnBrk="0" fontAlgn="base" hangingPunct="0">
                        <a:spcBef>
                          <a:spcPct val="20000"/>
                        </a:spcBef>
                        <a:spcAft>
                          <a:spcPct val="0"/>
                        </a:spcAft>
                        <a:buClr>
                          <a:srgbClr val="000000"/>
                        </a:buClr>
                        <a:buSzPct val="100000"/>
                        <a:defRPr>
                          <a:solidFill>
                            <a:srgbClr val="000000"/>
                          </a:solidFill>
                          <a:latin typeface="Times New Roman" pitchFamily="18" charset="0"/>
                        </a:defRPr>
                      </a:lvl7pPr>
                      <a:lvl8pPr eaLnBrk="0" fontAlgn="base" hangingPunct="0">
                        <a:spcBef>
                          <a:spcPct val="20000"/>
                        </a:spcBef>
                        <a:spcAft>
                          <a:spcPct val="0"/>
                        </a:spcAft>
                        <a:buClr>
                          <a:srgbClr val="000000"/>
                        </a:buClr>
                        <a:buSzPct val="100000"/>
                        <a:defRPr>
                          <a:solidFill>
                            <a:srgbClr val="000000"/>
                          </a:solidFill>
                          <a:latin typeface="Times New Roman" pitchFamily="18" charset="0"/>
                        </a:defRPr>
                      </a:lvl8pPr>
                      <a:lvl9pPr eaLnBrk="0" fontAlgn="base" hangingPunct="0">
                        <a:spcBef>
                          <a:spcPct val="20000"/>
                        </a:spcBef>
                        <a:spcAft>
                          <a:spcPct val="0"/>
                        </a:spcAft>
                        <a:buClr>
                          <a:srgbClr val="000000"/>
                        </a:buClr>
                        <a:buSzPct val="100000"/>
                        <a:defRPr>
                          <a:solidFill>
                            <a:srgbClr val="000000"/>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4</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rgbClr val="000000"/>
                          </a:solidFill>
                          <a:latin typeface="Gill Sans" pitchFamily="34" charset="0"/>
                        </a:defRPr>
                      </a:lvl1pPr>
                      <a:lvl2pPr>
                        <a:spcBef>
                          <a:spcPct val="20000"/>
                        </a:spcBef>
                        <a:buClr>
                          <a:srgbClr val="000000"/>
                        </a:buClr>
                        <a:buSzPct val="100000"/>
                        <a:defRPr sz="2000">
                          <a:solidFill>
                            <a:srgbClr val="000000"/>
                          </a:solidFill>
                          <a:latin typeface="Gill Sans" pitchFamily="34" charset="0"/>
                        </a:defRPr>
                      </a:lvl2pPr>
                      <a:lvl3pPr>
                        <a:spcBef>
                          <a:spcPct val="20000"/>
                        </a:spcBef>
                        <a:buClr>
                          <a:srgbClr val="000000"/>
                        </a:buClr>
                        <a:buSzPct val="100000"/>
                        <a:defRPr sz="2000">
                          <a:solidFill>
                            <a:srgbClr val="000000"/>
                          </a:solidFill>
                          <a:latin typeface="Times New Roman" pitchFamily="18" charset="0"/>
                        </a:defRPr>
                      </a:lvl3pPr>
                      <a:lvl4pPr>
                        <a:spcBef>
                          <a:spcPct val="20000"/>
                        </a:spcBef>
                        <a:buClr>
                          <a:schemeClr val="accent2"/>
                        </a:buClr>
                        <a:buSzPct val="65000"/>
                        <a:buFont typeface="Monotype Sorts" pitchFamily="2" charset="2"/>
                        <a:defRPr>
                          <a:solidFill>
                            <a:srgbClr val="000000"/>
                          </a:solidFill>
                          <a:latin typeface="Times New Roman" pitchFamily="18" charset="0"/>
                        </a:defRPr>
                      </a:lvl4pPr>
                      <a:lvl5pPr>
                        <a:spcBef>
                          <a:spcPct val="20000"/>
                        </a:spcBef>
                        <a:buClr>
                          <a:srgbClr val="000000"/>
                        </a:buClr>
                        <a:buSzPct val="100000"/>
                        <a:defRPr>
                          <a:solidFill>
                            <a:srgbClr val="000000"/>
                          </a:solidFill>
                          <a:latin typeface="Times New Roman" pitchFamily="18" charset="0"/>
                        </a:defRPr>
                      </a:lvl5pPr>
                      <a:lvl6pPr eaLnBrk="0" fontAlgn="base" hangingPunct="0">
                        <a:spcBef>
                          <a:spcPct val="20000"/>
                        </a:spcBef>
                        <a:spcAft>
                          <a:spcPct val="0"/>
                        </a:spcAft>
                        <a:buClr>
                          <a:srgbClr val="000000"/>
                        </a:buClr>
                        <a:buSzPct val="100000"/>
                        <a:defRPr>
                          <a:solidFill>
                            <a:srgbClr val="000000"/>
                          </a:solidFill>
                          <a:latin typeface="Times New Roman" pitchFamily="18" charset="0"/>
                        </a:defRPr>
                      </a:lvl6pPr>
                      <a:lvl7pPr eaLnBrk="0" fontAlgn="base" hangingPunct="0">
                        <a:spcBef>
                          <a:spcPct val="20000"/>
                        </a:spcBef>
                        <a:spcAft>
                          <a:spcPct val="0"/>
                        </a:spcAft>
                        <a:buClr>
                          <a:srgbClr val="000000"/>
                        </a:buClr>
                        <a:buSzPct val="100000"/>
                        <a:defRPr>
                          <a:solidFill>
                            <a:srgbClr val="000000"/>
                          </a:solidFill>
                          <a:latin typeface="Times New Roman" pitchFamily="18" charset="0"/>
                        </a:defRPr>
                      </a:lvl7pPr>
                      <a:lvl8pPr eaLnBrk="0" fontAlgn="base" hangingPunct="0">
                        <a:spcBef>
                          <a:spcPct val="20000"/>
                        </a:spcBef>
                        <a:spcAft>
                          <a:spcPct val="0"/>
                        </a:spcAft>
                        <a:buClr>
                          <a:srgbClr val="000000"/>
                        </a:buClr>
                        <a:buSzPct val="100000"/>
                        <a:defRPr>
                          <a:solidFill>
                            <a:srgbClr val="000000"/>
                          </a:solidFill>
                          <a:latin typeface="Times New Roman" pitchFamily="18" charset="0"/>
                        </a:defRPr>
                      </a:lvl8pPr>
                      <a:lvl9pPr eaLnBrk="0" fontAlgn="base" hangingPunct="0">
                        <a:spcBef>
                          <a:spcPct val="20000"/>
                        </a:spcBef>
                        <a:spcAft>
                          <a:spcPct val="0"/>
                        </a:spcAft>
                        <a:buClr>
                          <a:srgbClr val="000000"/>
                        </a:buClr>
                        <a:buSzPct val="100000"/>
                        <a:defRPr>
                          <a:solidFill>
                            <a:srgbClr val="000000"/>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5</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rgbClr val="000000"/>
                          </a:solidFill>
                          <a:latin typeface="Gill Sans" pitchFamily="34" charset="0"/>
                        </a:defRPr>
                      </a:lvl1pPr>
                      <a:lvl2pPr>
                        <a:spcBef>
                          <a:spcPct val="20000"/>
                        </a:spcBef>
                        <a:buClr>
                          <a:srgbClr val="000000"/>
                        </a:buClr>
                        <a:buSzPct val="100000"/>
                        <a:defRPr sz="2000">
                          <a:solidFill>
                            <a:srgbClr val="000000"/>
                          </a:solidFill>
                          <a:latin typeface="Gill Sans" pitchFamily="34" charset="0"/>
                        </a:defRPr>
                      </a:lvl2pPr>
                      <a:lvl3pPr>
                        <a:spcBef>
                          <a:spcPct val="20000"/>
                        </a:spcBef>
                        <a:buClr>
                          <a:srgbClr val="000000"/>
                        </a:buClr>
                        <a:buSzPct val="100000"/>
                        <a:defRPr sz="2000">
                          <a:solidFill>
                            <a:srgbClr val="000000"/>
                          </a:solidFill>
                          <a:latin typeface="Times New Roman" pitchFamily="18" charset="0"/>
                        </a:defRPr>
                      </a:lvl3pPr>
                      <a:lvl4pPr>
                        <a:spcBef>
                          <a:spcPct val="20000"/>
                        </a:spcBef>
                        <a:buClr>
                          <a:schemeClr val="accent2"/>
                        </a:buClr>
                        <a:buSzPct val="65000"/>
                        <a:buFont typeface="Monotype Sorts" pitchFamily="2" charset="2"/>
                        <a:defRPr>
                          <a:solidFill>
                            <a:srgbClr val="000000"/>
                          </a:solidFill>
                          <a:latin typeface="Times New Roman" pitchFamily="18" charset="0"/>
                        </a:defRPr>
                      </a:lvl4pPr>
                      <a:lvl5pPr>
                        <a:spcBef>
                          <a:spcPct val="20000"/>
                        </a:spcBef>
                        <a:buClr>
                          <a:srgbClr val="000000"/>
                        </a:buClr>
                        <a:buSzPct val="100000"/>
                        <a:defRPr>
                          <a:solidFill>
                            <a:srgbClr val="000000"/>
                          </a:solidFill>
                          <a:latin typeface="Times New Roman" pitchFamily="18" charset="0"/>
                        </a:defRPr>
                      </a:lvl5pPr>
                      <a:lvl6pPr eaLnBrk="0" fontAlgn="base" hangingPunct="0">
                        <a:spcBef>
                          <a:spcPct val="20000"/>
                        </a:spcBef>
                        <a:spcAft>
                          <a:spcPct val="0"/>
                        </a:spcAft>
                        <a:buClr>
                          <a:srgbClr val="000000"/>
                        </a:buClr>
                        <a:buSzPct val="100000"/>
                        <a:defRPr>
                          <a:solidFill>
                            <a:srgbClr val="000000"/>
                          </a:solidFill>
                          <a:latin typeface="Times New Roman" pitchFamily="18" charset="0"/>
                        </a:defRPr>
                      </a:lvl6pPr>
                      <a:lvl7pPr eaLnBrk="0" fontAlgn="base" hangingPunct="0">
                        <a:spcBef>
                          <a:spcPct val="20000"/>
                        </a:spcBef>
                        <a:spcAft>
                          <a:spcPct val="0"/>
                        </a:spcAft>
                        <a:buClr>
                          <a:srgbClr val="000000"/>
                        </a:buClr>
                        <a:buSzPct val="100000"/>
                        <a:defRPr>
                          <a:solidFill>
                            <a:srgbClr val="000000"/>
                          </a:solidFill>
                          <a:latin typeface="Times New Roman" pitchFamily="18" charset="0"/>
                        </a:defRPr>
                      </a:lvl7pPr>
                      <a:lvl8pPr eaLnBrk="0" fontAlgn="base" hangingPunct="0">
                        <a:spcBef>
                          <a:spcPct val="20000"/>
                        </a:spcBef>
                        <a:spcAft>
                          <a:spcPct val="0"/>
                        </a:spcAft>
                        <a:buClr>
                          <a:srgbClr val="000000"/>
                        </a:buClr>
                        <a:buSzPct val="100000"/>
                        <a:defRPr>
                          <a:solidFill>
                            <a:srgbClr val="000000"/>
                          </a:solidFill>
                          <a:latin typeface="Times New Roman" pitchFamily="18" charset="0"/>
                        </a:defRPr>
                      </a:lvl8pPr>
                      <a:lvl9pPr eaLnBrk="0" fontAlgn="base" hangingPunct="0">
                        <a:spcBef>
                          <a:spcPct val="20000"/>
                        </a:spcBef>
                        <a:spcAft>
                          <a:spcPct val="0"/>
                        </a:spcAft>
                        <a:buClr>
                          <a:srgbClr val="000000"/>
                        </a:buClr>
                        <a:buSzPct val="100000"/>
                        <a:defRPr>
                          <a:solidFill>
                            <a:srgbClr val="000000"/>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6</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rgbClr val="000000"/>
                          </a:solidFill>
                          <a:latin typeface="Gill Sans" pitchFamily="34" charset="0"/>
                        </a:defRPr>
                      </a:lvl1pPr>
                      <a:lvl2pPr>
                        <a:spcBef>
                          <a:spcPct val="20000"/>
                        </a:spcBef>
                        <a:buClr>
                          <a:srgbClr val="000000"/>
                        </a:buClr>
                        <a:buSzPct val="100000"/>
                        <a:defRPr sz="2000">
                          <a:solidFill>
                            <a:srgbClr val="000000"/>
                          </a:solidFill>
                          <a:latin typeface="Gill Sans" pitchFamily="34" charset="0"/>
                        </a:defRPr>
                      </a:lvl2pPr>
                      <a:lvl3pPr>
                        <a:spcBef>
                          <a:spcPct val="20000"/>
                        </a:spcBef>
                        <a:buClr>
                          <a:srgbClr val="000000"/>
                        </a:buClr>
                        <a:buSzPct val="100000"/>
                        <a:defRPr sz="2000">
                          <a:solidFill>
                            <a:srgbClr val="000000"/>
                          </a:solidFill>
                          <a:latin typeface="Times New Roman" pitchFamily="18" charset="0"/>
                        </a:defRPr>
                      </a:lvl3pPr>
                      <a:lvl4pPr>
                        <a:spcBef>
                          <a:spcPct val="20000"/>
                        </a:spcBef>
                        <a:buClr>
                          <a:schemeClr val="accent2"/>
                        </a:buClr>
                        <a:buSzPct val="65000"/>
                        <a:buFont typeface="Monotype Sorts" pitchFamily="2" charset="2"/>
                        <a:defRPr>
                          <a:solidFill>
                            <a:srgbClr val="000000"/>
                          </a:solidFill>
                          <a:latin typeface="Times New Roman" pitchFamily="18" charset="0"/>
                        </a:defRPr>
                      </a:lvl4pPr>
                      <a:lvl5pPr>
                        <a:spcBef>
                          <a:spcPct val="20000"/>
                        </a:spcBef>
                        <a:buClr>
                          <a:srgbClr val="000000"/>
                        </a:buClr>
                        <a:buSzPct val="100000"/>
                        <a:defRPr>
                          <a:solidFill>
                            <a:srgbClr val="000000"/>
                          </a:solidFill>
                          <a:latin typeface="Times New Roman" pitchFamily="18" charset="0"/>
                        </a:defRPr>
                      </a:lvl5pPr>
                      <a:lvl6pPr eaLnBrk="0" fontAlgn="base" hangingPunct="0">
                        <a:spcBef>
                          <a:spcPct val="20000"/>
                        </a:spcBef>
                        <a:spcAft>
                          <a:spcPct val="0"/>
                        </a:spcAft>
                        <a:buClr>
                          <a:srgbClr val="000000"/>
                        </a:buClr>
                        <a:buSzPct val="100000"/>
                        <a:defRPr>
                          <a:solidFill>
                            <a:srgbClr val="000000"/>
                          </a:solidFill>
                          <a:latin typeface="Times New Roman" pitchFamily="18" charset="0"/>
                        </a:defRPr>
                      </a:lvl6pPr>
                      <a:lvl7pPr eaLnBrk="0" fontAlgn="base" hangingPunct="0">
                        <a:spcBef>
                          <a:spcPct val="20000"/>
                        </a:spcBef>
                        <a:spcAft>
                          <a:spcPct val="0"/>
                        </a:spcAft>
                        <a:buClr>
                          <a:srgbClr val="000000"/>
                        </a:buClr>
                        <a:buSzPct val="100000"/>
                        <a:defRPr>
                          <a:solidFill>
                            <a:srgbClr val="000000"/>
                          </a:solidFill>
                          <a:latin typeface="Times New Roman" pitchFamily="18" charset="0"/>
                        </a:defRPr>
                      </a:lvl7pPr>
                      <a:lvl8pPr eaLnBrk="0" fontAlgn="base" hangingPunct="0">
                        <a:spcBef>
                          <a:spcPct val="20000"/>
                        </a:spcBef>
                        <a:spcAft>
                          <a:spcPct val="0"/>
                        </a:spcAft>
                        <a:buClr>
                          <a:srgbClr val="000000"/>
                        </a:buClr>
                        <a:buSzPct val="100000"/>
                        <a:defRPr>
                          <a:solidFill>
                            <a:srgbClr val="000000"/>
                          </a:solidFill>
                          <a:latin typeface="Times New Roman" pitchFamily="18" charset="0"/>
                        </a:defRPr>
                      </a:lvl8pPr>
                      <a:lvl9pPr eaLnBrk="0" fontAlgn="base" hangingPunct="0">
                        <a:spcBef>
                          <a:spcPct val="20000"/>
                        </a:spcBef>
                        <a:spcAft>
                          <a:spcPct val="0"/>
                        </a:spcAft>
                        <a:buClr>
                          <a:srgbClr val="000000"/>
                        </a:buClr>
                        <a:buSzPct val="100000"/>
                        <a:defRPr>
                          <a:solidFill>
                            <a:srgbClr val="000000"/>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7</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rgbClr val="000000"/>
                          </a:solidFill>
                          <a:latin typeface="Gill Sans" pitchFamily="34" charset="0"/>
                        </a:defRPr>
                      </a:lvl1pPr>
                      <a:lvl2pPr>
                        <a:spcBef>
                          <a:spcPct val="20000"/>
                        </a:spcBef>
                        <a:buClr>
                          <a:srgbClr val="000000"/>
                        </a:buClr>
                        <a:buSzPct val="100000"/>
                        <a:defRPr sz="2000">
                          <a:solidFill>
                            <a:srgbClr val="000000"/>
                          </a:solidFill>
                          <a:latin typeface="Gill Sans" pitchFamily="34" charset="0"/>
                        </a:defRPr>
                      </a:lvl2pPr>
                      <a:lvl3pPr>
                        <a:spcBef>
                          <a:spcPct val="20000"/>
                        </a:spcBef>
                        <a:buClr>
                          <a:srgbClr val="000000"/>
                        </a:buClr>
                        <a:buSzPct val="100000"/>
                        <a:defRPr sz="2000">
                          <a:solidFill>
                            <a:srgbClr val="000000"/>
                          </a:solidFill>
                          <a:latin typeface="Times New Roman" pitchFamily="18" charset="0"/>
                        </a:defRPr>
                      </a:lvl3pPr>
                      <a:lvl4pPr>
                        <a:spcBef>
                          <a:spcPct val="20000"/>
                        </a:spcBef>
                        <a:buClr>
                          <a:schemeClr val="accent2"/>
                        </a:buClr>
                        <a:buSzPct val="65000"/>
                        <a:buFont typeface="Monotype Sorts" pitchFamily="2" charset="2"/>
                        <a:defRPr>
                          <a:solidFill>
                            <a:srgbClr val="000000"/>
                          </a:solidFill>
                          <a:latin typeface="Times New Roman" pitchFamily="18" charset="0"/>
                        </a:defRPr>
                      </a:lvl4pPr>
                      <a:lvl5pPr>
                        <a:spcBef>
                          <a:spcPct val="20000"/>
                        </a:spcBef>
                        <a:buClr>
                          <a:srgbClr val="000000"/>
                        </a:buClr>
                        <a:buSzPct val="100000"/>
                        <a:defRPr>
                          <a:solidFill>
                            <a:srgbClr val="000000"/>
                          </a:solidFill>
                          <a:latin typeface="Times New Roman" pitchFamily="18" charset="0"/>
                        </a:defRPr>
                      </a:lvl5pPr>
                      <a:lvl6pPr eaLnBrk="0" fontAlgn="base" hangingPunct="0">
                        <a:spcBef>
                          <a:spcPct val="20000"/>
                        </a:spcBef>
                        <a:spcAft>
                          <a:spcPct val="0"/>
                        </a:spcAft>
                        <a:buClr>
                          <a:srgbClr val="000000"/>
                        </a:buClr>
                        <a:buSzPct val="100000"/>
                        <a:defRPr>
                          <a:solidFill>
                            <a:srgbClr val="000000"/>
                          </a:solidFill>
                          <a:latin typeface="Times New Roman" pitchFamily="18" charset="0"/>
                        </a:defRPr>
                      </a:lvl6pPr>
                      <a:lvl7pPr eaLnBrk="0" fontAlgn="base" hangingPunct="0">
                        <a:spcBef>
                          <a:spcPct val="20000"/>
                        </a:spcBef>
                        <a:spcAft>
                          <a:spcPct val="0"/>
                        </a:spcAft>
                        <a:buClr>
                          <a:srgbClr val="000000"/>
                        </a:buClr>
                        <a:buSzPct val="100000"/>
                        <a:defRPr>
                          <a:solidFill>
                            <a:srgbClr val="000000"/>
                          </a:solidFill>
                          <a:latin typeface="Times New Roman" pitchFamily="18" charset="0"/>
                        </a:defRPr>
                      </a:lvl7pPr>
                      <a:lvl8pPr eaLnBrk="0" fontAlgn="base" hangingPunct="0">
                        <a:spcBef>
                          <a:spcPct val="20000"/>
                        </a:spcBef>
                        <a:spcAft>
                          <a:spcPct val="0"/>
                        </a:spcAft>
                        <a:buClr>
                          <a:srgbClr val="000000"/>
                        </a:buClr>
                        <a:buSzPct val="100000"/>
                        <a:defRPr>
                          <a:solidFill>
                            <a:srgbClr val="000000"/>
                          </a:solidFill>
                          <a:latin typeface="Times New Roman" pitchFamily="18" charset="0"/>
                        </a:defRPr>
                      </a:lvl8pPr>
                      <a:lvl9pPr eaLnBrk="0" fontAlgn="base" hangingPunct="0">
                        <a:spcBef>
                          <a:spcPct val="20000"/>
                        </a:spcBef>
                        <a:spcAft>
                          <a:spcPct val="0"/>
                        </a:spcAft>
                        <a:buClr>
                          <a:srgbClr val="000000"/>
                        </a:buClr>
                        <a:buSzPct val="100000"/>
                        <a:defRPr>
                          <a:solidFill>
                            <a:srgbClr val="000000"/>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8</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rgbClr val="000000"/>
                          </a:solidFill>
                          <a:latin typeface="Gill Sans" pitchFamily="34" charset="0"/>
                        </a:defRPr>
                      </a:lvl1pPr>
                      <a:lvl2pPr>
                        <a:spcBef>
                          <a:spcPct val="20000"/>
                        </a:spcBef>
                        <a:buClr>
                          <a:srgbClr val="000000"/>
                        </a:buClr>
                        <a:buSzPct val="100000"/>
                        <a:defRPr sz="2000">
                          <a:solidFill>
                            <a:srgbClr val="000000"/>
                          </a:solidFill>
                          <a:latin typeface="Gill Sans" pitchFamily="34" charset="0"/>
                        </a:defRPr>
                      </a:lvl2pPr>
                      <a:lvl3pPr>
                        <a:spcBef>
                          <a:spcPct val="20000"/>
                        </a:spcBef>
                        <a:buClr>
                          <a:srgbClr val="000000"/>
                        </a:buClr>
                        <a:buSzPct val="100000"/>
                        <a:defRPr sz="2000">
                          <a:solidFill>
                            <a:srgbClr val="000000"/>
                          </a:solidFill>
                          <a:latin typeface="Times New Roman" pitchFamily="18" charset="0"/>
                        </a:defRPr>
                      </a:lvl3pPr>
                      <a:lvl4pPr>
                        <a:spcBef>
                          <a:spcPct val="20000"/>
                        </a:spcBef>
                        <a:buClr>
                          <a:schemeClr val="accent2"/>
                        </a:buClr>
                        <a:buSzPct val="65000"/>
                        <a:buFont typeface="Monotype Sorts" pitchFamily="2" charset="2"/>
                        <a:defRPr>
                          <a:solidFill>
                            <a:srgbClr val="000000"/>
                          </a:solidFill>
                          <a:latin typeface="Times New Roman" pitchFamily="18" charset="0"/>
                        </a:defRPr>
                      </a:lvl4pPr>
                      <a:lvl5pPr>
                        <a:spcBef>
                          <a:spcPct val="20000"/>
                        </a:spcBef>
                        <a:buClr>
                          <a:srgbClr val="000000"/>
                        </a:buClr>
                        <a:buSzPct val="100000"/>
                        <a:defRPr>
                          <a:solidFill>
                            <a:srgbClr val="000000"/>
                          </a:solidFill>
                          <a:latin typeface="Times New Roman" pitchFamily="18" charset="0"/>
                        </a:defRPr>
                      </a:lvl5pPr>
                      <a:lvl6pPr eaLnBrk="0" fontAlgn="base" hangingPunct="0">
                        <a:spcBef>
                          <a:spcPct val="20000"/>
                        </a:spcBef>
                        <a:spcAft>
                          <a:spcPct val="0"/>
                        </a:spcAft>
                        <a:buClr>
                          <a:srgbClr val="000000"/>
                        </a:buClr>
                        <a:buSzPct val="100000"/>
                        <a:defRPr>
                          <a:solidFill>
                            <a:srgbClr val="000000"/>
                          </a:solidFill>
                          <a:latin typeface="Times New Roman" pitchFamily="18" charset="0"/>
                        </a:defRPr>
                      </a:lvl6pPr>
                      <a:lvl7pPr eaLnBrk="0" fontAlgn="base" hangingPunct="0">
                        <a:spcBef>
                          <a:spcPct val="20000"/>
                        </a:spcBef>
                        <a:spcAft>
                          <a:spcPct val="0"/>
                        </a:spcAft>
                        <a:buClr>
                          <a:srgbClr val="000000"/>
                        </a:buClr>
                        <a:buSzPct val="100000"/>
                        <a:defRPr>
                          <a:solidFill>
                            <a:srgbClr val="000000"/>
                          </a:solidFill>
                          <a:latin typeface="Times New Roman" pitchFamily="18" charset="0"/>
                        </a:defRPr>
                      </a:lvl7pPr>
                      <a:lvl8pPr eaLnBrk="0" fontAlgn="base" hangingPunct="0">
                        <a:spcBef>
                          <a:spcPct val="20000"/>
                        </a:spcBef>
                        <a:spcAft>
                          <a:spcPct val="0"/>
                        </a:spcAft>
                        <a:buClr>
                          <a:srgbClr val="000000"/>
                        </a:buClr>
                        <a:buSzPct val="100000"/>
                        <a:defRPr>
                          <a:solidFill>
                            <a:srgbClr val="000000"/>
                          </a:solidFill>
                          <a:latin typeface="Times New Roman" pitchFamily="18" charset="0"/>
                        </a:defRPr>
                      </a:lvl8pPr>
                      <a:lvl9pPr eaLnBrk="0" fontAlgn="base" hangingPunct="0">
                        <a:spcBef>
                          <a:spcPct val="20000"/>
                        </a:spcBef>
                        <a:spcAft>
                          <a:spcPct val="0"/>
                        </a:spcAft>
                        <a:buClr>
                          <a:srgbClr val="000000"/>
                        </a:buClr>
                        <a:buSzPct val="100000"/>
                        <a:defRPr>
                          <a:solidFill>
                            <a:srgbClr val="000000"/>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9</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rgbClr val="000000"/>
                          </a:solidFill>
                          <a:latin typeface="Gill Sans" pitchFamily="34" charset="0"/>
                        </a:defRPr>
                      </a:lvl1pPr>
                      <a:lvl2pPr>
                        <a:spcBef>
                          <a:spcPct val="20000"/>
                        </a:spcBef>
                        <a:buClr>
                          <a:srgbClr val="000000"/>
                        </a:buClr>
                        <a:buSzPct val="100000"/>
                        <a:defRPr sz="2000">
                          <a:solidFill>
                            <a:srgbClr val="000000"/>
                          </a:solidFill>
                          <a:latin typeface="Gill Sans" pitchFamily="34" charset="0"/>
                        </a:defRPr>
                      </a:lvl2pPr>
                      <a:lvl3pPr>
                        <a:spcBef>
                          <a:spcPct val="20000"/>
                        </a:spcBef>
                        <a:buClr>
                          <a:srgbClr val="000000"/>
                        </a:buClr>
                        <a:buSzPct val="100000"/>
                        <a:defRPr sz="2000">
                          <a:solidFill>
                            <a:srgbClr val="000000"/>
                          </a:solidFill>
                          <a:latin typeface="Times New Roman" pitchFamily="18" charset="0"/>
                        </a:defRPr>
                      </a:lvl3pPr>
                      <a:lvl4pPr>
                        <a:spcBef>
                          <a:spcPct val="20000"/>
                        </a:spcBef>
                        <a:buClr>
                          <a:schemeClr val="accent2"/>
                        </a:buClr>
                        <a:buSzPct val="65000"/>
                        <a:buFont typeface="Monotype Sorts" pitchFamily="2" charset="2"/>
                        <a:defRPr>
                          <a:solidFill>
                            <a:srgbClr val="000000"/>
                          </a:solidFill>
                          <a:latin typeface="Times New Roman" pitchFamily="18" charset="0"/>
                        </a:defRPr>
                      </a:lvl4pPr>
                      <a:lvl5pPr>
                        <a:spcBef>
                          <a:spcPct val="20000"/>
                        </a:spcBef>
                        <a:buClr>
                          <a:srgbClr val="000000"/>
                        </a:buClr>
                        <a:buSzPct val="100000"/>
                        <a:defRPr>
                          <a:solidFill>
                            <a:srgbClr val="000000"/>
                          </a:solidFill>
                          <a:latin typeface="Times New Roman" pitchFamily="18" charset="0"/>
                        </a:defRPr>
                      </a:lvl5pPr>
                      <a:lvl6pPr eaLnBrk="0" fontAlgn="base" hangingPunct="0">
                        <a:spcBef>
                          <a:spcPct val="20000"/>
                        </a:spcBef>
                        <a:spcAft>
                          <a:spcPct val="0"/>
                        </a:spcAft>
                        <a:buClr>
                          <a:srgbClr val="000000"/>
                        </a:buClr>
                        <a:buSzPct val="100000"/>
                        <a:defRPr>
                          <a:solidFill>
                            <a:srgbClr val="000000"/>
                          </a:solidFill>
                          <a:latin typeface="Times New Roman" pitchFamily="18" charset="0"/>
                        </a:defRPr>
                      </a:lvl6pPr>
                      <a:lvl7pPr eaLnBrk="0" fontAlgn="base" hangingPunct="0">
                        <a:spcBef>
                          <a:spcPct val="20000"/>
                        </a:spcBef>
                        <a:spcAft>
                          <a:spcPct val="0"/>
                        </a:spcAft>
                        <a:buClr>
                          <a:srgbClr val="000000"/>
                        </a:buClr>
                        <a:buSzPct val="100000"/>
                        <a:defRPr>
                          <a:solidFill>
                            <a:srgbClr val="000000"/>
                          </a:solidFill>
                          <a:latin typeface="Times New Roman" pitchFamily="18" charset="0"/>
                        </a:defRPr>
                      </a:lvl7pPr>
                      <a:lvl8pPr eaLnBrk="0" fontAlgn="base" hangingPunct="0">
                        <a:spcBef>
                          <a:spcPct val="20000"/>
                        </a:spcBef>
                        <a:spcAft>
                          <a:spcPct val="0"/>
                        </a:spcAft>
                        <a:buClr>
                          <a:srgbClr val="000000"/>
                        </a:buClr>
                        <a:buSzPct val="100000"/>
                        <a:defRPr>
                          <a:solidFill>
                            <a:srgbClr val="000000"/>
                          </a:solidFill>
                          <a:latin typeface="Times New Roman" pitchFamily="18" charset="0"/>
                        </a:defRPr>
                      </a:lvl8pPr>
                      <a:lvl9pPr eaLnBrk="0" fontAlgn="base" hangingPunct="0">
                        <a:spcBef>
                          <a:spcPct val="20000"/>
                        </a:spcBef>
                        <a:spcAft>
                          <a:spcPct val="0"/>
                        </a:spcAft>
                        <a:buClr>
                          <a:srgbClr val="000000"/>
                        </a:buClr>
                        <a:buSzPct val="100000"/>
                        <a:defRPr>
                          <a:solidFill>
                            <a:srgbClr val="000000"/>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10</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7988">
                <a:tc>
                  <a:txBody>
                    <a:bodyPr/>
                    <a:lstStyle>
                      <a:lvl1pPr>
                        <a:spcBef>
                          <a:spcPct val="20000"/>
                        </a:spcBef>
                        <a:buClr>
                          <a:schemeClr val="accent2"/>
                        </a:buClr>
                        <a:buSzPct val="75000"/>
                        <a:buFont typeface="Monotype Sorts" pitchFamily="2" charset="2"/>
                        <a:defRPr sz="2400">
                          <a:solidFill>
                            <a:srgbClr val="000000"/>
                          </a:solidFill>
                          <a:latin typeface="Gill Sans" pitchFamily="34" charset="0"/>
                        </a:defRPr>
                      </a:lvl1pPr>
                      <a:lvl2pPr>
                        <a:spcBef>
                          <a:spcPct val="20000"/>
                        </a:spcBef>
                        <a:buClr>
                          <a:srgbClr val="000000"/>
                        </a:buClr>
                        <a:buSzPct val="100000"/>
                        <a:defRPr sz="2000">
                          <a:solidFill>
                            <a:srgbClr val="000000"/>
                          </a:solidFill>
                          <a:latin typeface="Gill Sans" pitchFamily="34" charset="0"/>
                        </a:defRPr>
                      </a:lvl2pPr>
                      <a:lvl3pPr>
                        <a:spcBef>
                          <a:spcPct val="20000"/>
                        </a:spcBef>
                        <a:buClr>
                          <a:srgbClr val="000000"/>
                        </a:buClr>
                        <a:buSzPct val="100000"/>
                        <a:defRPr sz="2000">
                          <a:solidFill>
                            <a:srgbClr val="000000"/>
                          </a:solidFill>
                          <a:latin typeface="Times New Roman" pitchFamily="18" charset="0"/>
                        </a:defRPr>
                      </a:lvl3pPr>
                      <a:lvl4pPr>
                        <a:spcBef>
                          <a:spcPct val="20000"/>
                        </a:spcBef>
                        <a:buClr>
                          <a:schemeClr val="accent2"/>
                        </a:buClr>
                        <a:buSzPct val="65000"/>
                        <a:buFont typeface="Monotype Sorts" pitchFamily="2" charset="2"/>
                        <a:defRPr>
                          <a:solidFill>
                            <a:srgbClr val="000000"/>
                          </a:solidFill>
                          <a:latin typeface="Times New Roman" pitchFamily="18" charset="0"/>
                        </a:defRPr>
                      </a:lvl4pPr>
                      <a:lvl5pPr>
                        <a:spcBef>
                          <a:spcPct val="20000"/>
                        </a:spcBef>
                        <a:buClr>
                          <a:srgbClr val="000000"/>
                        </a:buClr>
                        <a:buSzPct val="100000"/>
                        <a:defRPr>
                          <a:solidFill>
                            <a:srgbClr val="000000"/>
                          </a:solidFill>
                          <a:latin typeface="Times New Roman" pitchFamily="18" charset="0"/>
                        </a:defRPr>
                      </a:lvl5pPr>
                      <a:lvl6pPr eaLnBrk="0" fontAlgn="base" hangingPunct="0">
                        <a:spcBef>
                          <a:spcPct val="20000"/>
                        </a:spcBef>
                        <a:spcAft>
                          <a:spcPct val="0"/>
                        </a:spcAft>
                        <a:buClr>
                          <a:srgbClr val="000000"/>
                        </a:buClr>
                        <a:buSzPct val="100000"/>
                        <a:defRPr>
                          <a:solidFill>
                            <a:srgbClr val="000000"/>
                          </a:solidFill>
                          <a:latin typeface="Times New Roman" pitchFamily="18" charset="0"/>
                        </a:defRPr>
                      </a:lvl6pPr>
                      <a:lvl7pPr eaLnBrk="0" fontAlgn="base" hangingPunct="0">
                        <a:spcBef>
                          <a:spcPct val="20000"/>
                        </a:spcBef>
                        <a:spcAft>
                          <a:spcPct val="0"/>
                        </a:spcAft>
                        <a:buClr>
                          <a:srgbClr val="000000"/>
                        </a:buClr>
                        <a:buSzPct val="100000"/>
                        <a:defRPr>
                          <a:solidFill>
                            <a:srgbClr val="000000"/>
                          </a:solidFill>
                          <a:latin typeface="Times New Roman" pitchFamily="18" charset="0"/>
                        </a:defRPr>
                      </a:lvl7pPr>
                      <a:lvl8pPr eaLnBrk="0" fontAlgn="base" hangingPunct="0">
                        <a:spcBef>
                          <a:spcPct val="20000"/>
                        </a:spcBef>
                        <a:spcAft>
                          <a:spcPct val="0"/>
                        </a:spcAft>
                        <a:buClr>
                          <a:srgbClr val="000000"/>
                        </a:buClr>
                        <a:buSzPct val="100000"/>
                        <a:defRPr>
                          <a:solidFill>
                            <a:srgbClr val="000000"/>
                          </a:solidFill>
                          <a:latin typeface="Times New Roman" pitchFamily="18" charset="0"/>
                        </a:defRPr>
                      </a:lvl8pPr>
                      <a:lvl9pPr eaLnBrk="0" fontAlgn="base" hangingPunct="0">
                        <a:spcBef>
                          <a:spcPct val="20000"/>
                        </a:spcBef>
                        <a:spcAft>
                          <a:spcPct val="0"/>
                        </a:spcAft>
                        <a:buClr>
                          <a:srgbClr val="000000"/>
                        </a:buClr>
                        <a:buSzPct val="100000"/>
                        <a:defRPr>
                          <a:solidFill>
                            <a:srgbClr val="000000"/>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Times New Roman" pitchFamily="18" charset="0"/>
                        </a:rPr>
                        <a:t>RI</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rgbClr val="000000"/>
                          </a:solidFill>
                          <a:latin typeface="Gill Sans" pitchFamily="34" charset="0"/>
                        </a:defRPr>
                      </a:lvl1pPr>
                      <a:lvl2pPr>
                        <a:spcBef>
                          <a:spcPct val="20000"/>
                        </a:spcBef>
                        <a:buClr>
                          <a:srgbClr val="000000"/>
                        </a:buClr>
                        <a:buSzPct val="100000"/>
                        <a:defRPr sz="2000">
                          <a:solidFill>
                            <a:srgbClr val="000000"/>
                          </a:solidFill>
                          <a:latin typeface="Gill Sans" pitchFamily="34" charset="0"/>
                        </a:defRPr>
                      </a:lvl2pPr>
                      <a:lvl3pPr>
                        <a:spcBef>
                          <a:spcPct val="20000"/>
                        </a:spcBef>
                        <a:buClr>
                          <a:srgbClr val="000000"/>
                        </a:buClr>
                        <a:buSzPct val="100000"/>
                        <a:defRPr sz="2000">
                          <a:solidFill>
                            <a:srgbClr val="000000"/>
                          </a:solidFill>
                          <a:latin typeface="Times New Roman" pitchFamily="18" charset="0"/>
                        </a:defRPr>
                      </a:lvl3pPr>
                      <a:lvl4pPr>
                        <a:spcBef>
                          <a:spcPct val="20000"/>
                        </a:spcBef>
                        <a:buClr>
                          <a:schemeClr val="accent2"/>
                        </a:buClr>
                        <a:buSzPct val="65000"/>
                        <a:buFont typeface="Monotype Sorts" pitchFamily="2" charset="2"/>
                        <a:defRPr>
                          <a:solidFill>
                            <a:srgbClr val="000000"/>
                          </a:solidFill>
                          <a:latin typeface="Times New Roman" pitchFamily="18" charset="0"/>
                        </a:defRPr>
                      </a:lvl4pPr>
                      <a:lvl5pPr>
                        <a:spcBef>
                          <a:spcPct val="20000"/>
                        </a:spcBef>
                        <a:buClr>
                          <a:srgbClr val="000000"/>
                        </a:buClr>
                        <a:buSzPct val="100000"/>
                        <a:defRPr>
                          <a:solidFill>
                            <a:srgbClr val="000000"/>
                          </a:solidFill>
                          <a:latin typeface="Times New Roman" pitchFamily="18" charset="0"/>
                        </a:defRPr>
                      </a:lvl5pPr>
                      <a:lvl6pPr eaLnBrk="0" fontAlgn="base" hangingPunct="0">
                        <a:spcBef>
                          <a:spcPct val="20000"/>
                        </a:spcBef>
                        <a:spcAft>
                          <a:spcPct val="0"/>
                        </a:spcAft>
                        <a:buClr>
                          <a:srgbClr val="000000"/>
                        </a:buClr>
                        <a:buSzPct val="100000"/>
                        <a:defRPr>
                          <a:solidFill>
                            <a:srgbClr val="000000"/>
                          </a:solidFill>
                          <a:latin typeface="Times New Roman" pitchFamily="18" charset="0"/>
                        </a:defRPr>
                      </a:lvl6pPr>
                      <a:lvl7pPr eaLnBrk="0" fontAlgn="base" hangingPunct="0">
                        <a:spcBef>
                          <a:spcPct val="20000"/>
                        </a:spcBef>
                        <a:spcAft>
                          <a:spcPct val="0"/>
                        </a:spcAft>
                        <a:buClr>
                          <a:srgbClr val="000000"/>
                        </a:buClr>
                        <a:buSzPct val="100000"/>
                        <a:defRPr>
                          <a:solidFill>
                            <a:srgbClr val="000000"/>
                          </a:solidFill>
                          <a:latin typeface="Times New Roman" pitchFamily="18" charset="0"/>
                        </a:defRPr>
                      </a:lvl7pPr>
                      <a:lvl8pPr eaLnBrk="0" fontAlgn="base" hangingPunct="0">
                        <a:spcBef>
                          <a:spcPct val="20000"/>
                        </a:spcBef>
                        <a:spcAft>
                          <a:spcPct val="0"/>
                        </a:spcAft>
                        <a:buClr>
                          <a:srgbClr val="000000"/>
                        </a:buClr>
                        <a:buSzPct val="100000"/>
                        <a:defRPr>
                          <a:solidFill>
                            <a:srgbClr val="000000"/>
                          </a:solidFill>
                          <a:latin typeface="Times New Roman" pitchFamily="18" charset="0"/>
                        </a:defRPr>
                      </a:lvl8pPr>
                      <a:lvl9pPr eaLnBrk="0" fontAlgn="base" hangingPunct="0">
                        <a:spcBef>
                          <a:spcPct val="20000"/>
                        </a:spcBef>
                        <a:spcAft>
                          <a:spcPct val="0"/>
                        </a:spcAft>
                        <a:buClr>
                          <a:srgbClr val="000000"/>
                        </a:buClr>
                        <a:buSzPct val="100000"/>
                        <a:defRPr>
                          <a:solidFill>
                            <a:srgbClr val="000000"/>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0</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rgbClr val="000000"/>
                          </a:solidFill>
                          <a:latin typeface="Gill Sans" pitchFamily="34" charset="0"/>
                        </a:defRPr>
                      </a:lvl1pPr>
                      <a:lvl2pPr>
                        <a:spcBef>
                          <a:spcPct val="20000"/>
                        </a:spcBef>
                        <a:buClr>
                          <a:srgbClr val="000000"/>
                        </a:buClr>
                        <a:buSzPct val="100000"/>
                        <a:defRPr sz="2000">
                          <a:solidFill>
                            <a:srgbClr val="000000"/>
                          </a:solidFill>
                          <a:latin typeface="Gill Sans" pitchFamily="34" charset="0"/>
                        </a:defRPr>
                      </a:lvl2pPr>
                      <a:lvl3pPr>
                        <a:spcBef>
                          <a:spcPct val="20000"/>
                        </a:spcBef>
                        <a:buClr>
                          <a:srgbClr val="000000"/>
                        </a:buClr>
                        <a:buSzPct val="100000"/>
                        <a:defRPr sz="2000">
                          <a:solidFill>
                            <a:srgbClr val="000000"/>
                          </a:solidFill>
                          <a:latin typeface="Times New Roman" pitchFamily="18" charset="0"/>
                        </a:defRPr>
                      </a:lvl3pPr>
                      <a:lvl4pPr>
                        <a:spcBef>
                          <a:spcPct val="20000"/>
                        </a:spcBef>
                        <a:buClr>
                          <a:schemeClr val="accent2"/>
                        </a:buClr>
                        <a:buSzPct val="65000"/>
                        <a:buFont typeface="Monotype Sorts" pitchFamily="2" charset="2"/>
                        <a:defRPr>
                          <a:solidFill>
                            <a:srgbClr val="000000"/>
                          </a:solidFill>
                          <a:latin typeface="Times New Roman" pitchFamily="18" charset="0"/>
                        </a:defRPr>
                      </a:lvl4pPr>
                      <a:lvl5pPr>
                        <a:spcBef>
                          <a:spcPct val="20000"/>
                        </a:spcBef>
                        <a:buClr>
                          <a:srgbClr val="000000"/>
                        </a:buClr>
                        <a:buSzPct val="100000"/>
                        <a:defRPr>
                          <a:solidFill>
                            <a:srgbClr val="000000"/>
                          </a:solidFill>
                          <a:latin typeface="Times New Roman" pitchFamily="18" charset="0"/>
                        </a:defRPr>
                      </a:lvl5pPr>
                      <a:lvl6pPr eaLnBrk="0" fontAlgn="base" hangingPunct="0">
                        <a:spcBef>
                          <a:spcPct val="20000"/>
                        </a:spcBef>
                        <a:spcAft>
                          <a:spcPct val="0"/>
                        </a:spcAft>
                        <a:buClr>
                          <a:srgbClr val="000000"/>
                        </a:buClr>
                        <a:buSzPct val="100000"/>
                        <a:defRPr>
                          <a:solidFill>
                            <a:srgbClr val="000000"/>
                          </a:solidFill>
                          <a:latin typeface="Times New Roman" pitchFamily="18" charset="0"/>
                        </a:defRPr>
                      </a:lvl6pPr>
                      <a:lvl7pPr eaLnBrk="0" fontAlgn="base" hangingPunct="0">
                        <a:spcBef>
                          <a:spcPct val="20000"/>
                        </a:spcBef>
                        <a:spcAft>
                          <a:spcPct val="0"/>
                        </a:spcAft>
                        <a:buClr>
                          <a:srgbClr val="000000"/>
                        </a:buClr>
                        <a:buSzPct val="100000"/>
                        <a:defRPr>
                          <a:solidFill>
                            <a:srgbClr val="000000"/>
                          </a:solidFill>
                          <a:latin typeface="Times New Roman" pitchFamily="18" charset="0"/>
                        </a:defRPr>
                      </a:lvl7pPr>
                      <a:lvl8pPr eaLnBrk="0" fontAlgn="base" hangingPunct="0">
                        <a:spcBef>
                          <a:spcPct val="20000"/>
                        </a:spcBef>
                        <a:spcAft>
                          <a:spcPct val="0"/>
                        </a:spcAft>
                        <a:buClr>
                          <a:srgbClr val="000000"/>
                        </a:buClr>
                        <a:buSzPct val="100000"/>
                        <a:defRPr>
                          <a:solidFill>
                            <a:srgbClr val="000000"/>
                          </a:solidFill>
                          <a:latin typeface="Times New Roman" pitchFamily="18" charset="0"/>
                        </a:defRPr>
                      </a:lvl8pPr>
                      <a:lvl9pPr eaLnBrk="0" fontAlgn="base" hangingPunct="0">
                        <a:spcBef>
                          <a:spcPct val="20000"/>
                        </a:spcBef>
                        <a:spcAft>
                          <a:spcPct val="0"/>
                        </a:spcAft>
                        <a:buClr>
                          <a:srgbClr val="000000"/>
                        </a:buClr>
                        <a:buSzPct val="100000"/>
                        <a:defRPr>
                          <a:solidFill>
                            <a:srgbClr val="000000"/>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0</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rgbClr val="000000"/>
                          </a:solidFill>
                          <a:latin typeface="Gill Sans" pitchFamily="34" charset="0"/>
                        </a:defRPr>
                      </a:lvl1pPr>
                      <a:lvl2pPr>
                        <a:spcBef>
                          <a:spcPct val="20000"/>
                        </a:spcBef>
                        <a:buClr>
                          <a:srgbClr val="000000"/>
                        </a:buClr>
                        <a:buSzPct val="100000"/>
                        <a:defRPr sz="2000">
                          <a:solidFill>
                            <a:srgbClr val="000000"/>
                          </a:solidFill>
                          <a:latin typeface="Gill Sans" pitchFamily="34" charset="0"/>
                        </a:defRPr>
                      </a:lvl2pPr>
                      <a:lvl3pPr>
                        <a:spcBef>
                          <a:spcPct val="20000"/>
                        </a:spcBef>
                        <a:buClr>
                          <a:srgbClr val="000000"/>
                        </a:buClr>
                        <a:buSzPct val="100000"/>
                        <a:defRPr sz="2000">
                          <a:solidFill>
                            <a:srgbClr val="000000"/>
                          </a:solidFill>
                          <a:latin typeface="Times New Roman" pitchFamily="18" charset="0"/>
                        </a:defRPr>
                      </a:lvl3pPr>
                      <a:lvl4pPr>
                        <a:spcBef>
                          <a:spcPct val="20000"/>
                        </a:spcBef>
                        <a:buClr>
                          <a:schemeClr val="accent2"/>
                        </a:buClr>
                        <a:buSzPct val="65000"/>
                        <a:buFont typeface="Monotype Sorts" pitchFamily="2" charset="2"/>
                        <a:defRPr>
                          <a:solidFill>
                            <a:srgbClr val="000000"/>
                          </a:solidFill>
                          <a:latin typeface="Times New Roman" pitchFamily="18" charset="0"/>
                        </a:defRPr>
                      </a:lvl4pPr>
                      <a:lvl5pPr>
                        <a:spcBef>
                          <a:spcPct val="20000"/>
                        </a:spcBef>
                        <a:buClr>
                          <a:srgbClr val="000000"/>
                        </a:buClr>
                        <a:buSzPct val="100000"/>
                        <a:defRPr>
                          <a:solidFill>
                            <a:srgbClr val="000000"/>
                          </a:solidFill>
                          <a:latin typeface="Times New Roman" pitchFamily="18" charset="0"/>
                        </a:defRPr>
                      </a:lvl5pPr>
                      <a:lvl6pPr eaLnBrk="0" fontAlgn="base" hangingPunct="0">
                        <a:spcBef>
                          <a:spcPct val="20000"/>
                        </a:spcBef>
                        <a:spcAft>
                          <a:spcPct val="0"/>
                        </a:spcAft>
                        <a:buClr>
                          <a:srgbClr val="000000"/>
                        </a:buClr>
                        <a:buSzPct val="100000"/>
                        <a:defRPr>
                          <a:solidFill>
                            <a:srgbClr val="000000"/>
                          </a:solidFill>
                          <a:latin typeface="Times New Roman" pitchFamily="18" charset="0"/>
                        </a:defRPr>
                      </a:lvl6pPr>
                      <a:lvl7pPr eaLnBrk="0" fontAlgn="base" hangingPunct="0">
                        <a:spcBef>
                          <a:spcPct val="20000"/>
                        </a:spcBef>
                        <a:spcAft>
                          <a:spcPct val="0"/>
                        </a:spcAft>
                        <a:buClr>
                          <a:srgbClr val="000000"/>
                        </a:buClr>
                        <a:buSzPct val="100000"/>
                        <a:defRPr>
                          <a:solidFill>
                            <a:srgbClr val="000000"/>
                          </a:solidFill>
                          <a:latin typeface="Times New Roman" pitchFamily="18" charset="0"/>
                        </a:defRPr>
                      </a:lvl7pPr>
                      <a:lvl8pPr eaLnBrk="0" fontAlgn="base" hangingPunct="0">
                        <a:spcBef>
                          <a:spcPct val="20000"/>
                        </a:spcBef>
                        <a:spcAft>
                          <a:spcPct val="0"/>
                        </a:spcAft>
                        <a:buClr>
                          <a:srgbClr val="000000"/>
                        </a:buClr>
                        <a:buSzPct val="100000"/>
                        <a:defRPr>
                          <a:solidFill>
                            <a:srgbClr val="000000"/>
                          </a:solidFill>
                          <a:latin typeface="Times New Roman" pitchFamily="18" charset="0"/>
                        </a:defRPr>
                      </a:lvl8pPr>
                      <a:lvl9pPr eaLnBrk="0" fontAlgn="base" hangingPunct="0">
                        <a:spcBef>
                          <a:spcPct val="20000"/>
                        </a:spcBef>
                        <a:spcAft>
                          <a:spcPct val="0"/>
                        </a:spcAft>
                        <a:buClr>
                          <a:srgbClr val="000000"/>
                        </a:buClr>
                        <a:buSzPct val="100000"/>
                        <a:defRPr>
                          <a:solidFill>
                            <a:srgbClr val="000000"/>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.58</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rgbClr val="000000"/>
                          </a:solidFill>
                          <a:latin typeface="Gill Sans" pitchFamily="34" charset="0"/>
                        </a:defRPr>
                      </a:lvl1pPr>
                      <a:lvl2pPr>
                        <a:spcBef>
                          <a:spcPct val="20000"/>
                        </a:spcBef>
                        <a:buClr>
                          <a:srgbClr val="000000"/>
                        </a:buClr>
                        <a:buSzPct val="100000"/>
                        <a:defRPr sz="2000">
                          <a:solidFill>
                            <a:srgbClr val="000000"/>
                          </a:solidFill>
                          <a:latin typeface="Gill Sans" pitchFamily="34" charset="0"/>
                        </a:defRPr>
                      </a:lvl2pPr>
                      <a:lvl3pPr>
                        <a:spcBef>
                          <a:spcPct val="20000"/>
                        </a:spcBef>
                        <a:buClr>
                          <a:srgbClr val="000000"/>
                        </a:buClr>
                        <a:buSzPct val="100000"/>
                        <a:defRPr sz="2000">
                          <a:solidFill>
                            <a:srgbClr val="000000"/>
                          </a:solidFill>
                          <a:latin typeface="Times New Roman" pitchFamily="18" charset="0"/>
                        </a:defRPr>
                      </a:lvl3pPr>
                      <a:lvl4pPr>
                        <a:spcBef>
                          <a:spcPct val="20000"/>
                        </a:spcBef>
                        <a:buClr>
                          <a:schemeClr val="accent2"/>
                        </a:buClr>
                        <a:buSzPct val="65000"/>
                        <a:buFont typeface="Monotype Sorts" pitchFamily="2" charset="2"/>
                        <a:defRPr>
                          <a:solidFill>
                            <a:srgbClr val="000000"/>
                          </a:solidFill>
                          <a:latin typeface="Times New Roman" pitchFamily="18" charset="0"/>
                        </a:defRPr>
                      </a:lvl4pPr>
                      <a:lvl5pPr>
                        <a:spcBef>
                          <a:spcPct val="20000"/>
                        </a:spcBef>
                        <a:buClr>
                          <a:srgbClr val="000000"/>
                        </a:buClr>
                        <a:buSzPct val="100000"/>
                        <a:defRPr>
                          <a:solidFill>
                            <a:srgbClr val="000000"/>
                          </a:solidFill>
                          <a:latin typeface="Times New Roman" pitchFamily="18" charset="0"/>
                        </a:defRPr>
                      </a:lvl5pPr>
                      <a:lvl6pPr eaLnBrk="0" fontAlgn="base" hangingPunct="0">
                        <a:spcBef>
                          <a:spcPct val="20000"/>
                        </a:spcBef>
                        <a:spcAft>
                          <a:spcPct val="0"/>
                        </a:spcAft>
                        <a:buClr>
                          <a:srgbClr val="000000"/>
                        </a:buClr>
                        <a:buSzPct val="100000"/>
                        <a:defRPr>
                          <a:solidFill>
                            <a:srgbClr val="000000"/>
                          </a:solidFill>
                          <a:latin typeface="Times New Roman" pitchFamily="18" charset="0"/>
                        </a:defRPr>
                      </a:lvl6pPr>
                      <a:lvl7pPr eaLnBrk="0" fontAlgn="base" hangingPunct="0">
                        <a:spcBef>
                          <a:spcPct val="20000"/>
                        </a:spcBef>
                        <a:spcAft>
                          <a:spcPct val="0"/>
                        </a:spcAft>
                        <a:buClr>
                          <a:srgbClr val="000000"/>
                        </a:buClr>
                        <a:buSzPct val="100000"/>
                        <a:defRPr>
                          <a:solidFill>
                            <a:srgbClr val="000000"/>
                          </a:solidFill>
                          <a:latin typeface="Times New Roman" pitchFamily="18" charset="0"/>
                        </a:defRPr>
                      </a:lvl7pPr>
                      <a:lvl8pPr eaLnBrk="0" fontAlgn="base" hangingPunct="0">
                        <a:spcBef>
                          <a:spcPct val="20000"/>
                        </a:spcBef>
                        <a:spcAft>
                          <a:spcPct val="0"/>
                        </a:spcAft>
                        <a:buClr>
                          <a:srgbClr val="000000"/>
                        </a:buClr>
                        <a:buSzPct val="100000"/>
                        <a:defRPr>
                          <a:solidFill>
                            <a:srgbClr val="000000"/>
                          </a:solidFill>
                          <a:latin typeface="Times New Roman" pitchFamily="18" charset="0"/>
                        </a:defRPr>
                      </a:lvl8pPr>
                      <a:lvl9pPr eaLnBrk="0" fontAlgn="base" hangingPunct="0">
                        <a:spcBef>
                          <a:spcPct val="20000"/>
                        </a:spcBef>
                        <a:spcAft>
                          <a:spcPct val="0"/>
                        </a:spcAft>
                        <a:buClr>
                          <a:srgbClr val="000000"/>
                        </a:buClr>
                        <a:buSzPct val="100000"/>
                        <a:defRPr>
                          <a:solidFill>
                            <a:srgbClr val="000000"/>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.9</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rgbClr val="000000"/>
                          </a:solidFill>
                          <a:latin typeface="Gill Sans" pitchFamily="34" charset="0"/>
                        </a:defRPr>
                      </a:lvl1pPr>
                      <a:lvl2pPr>
                        <a:spcBef>
                          <a:spcPct val="20000"/>
                        </a:spcBef>
                        <a:buClr>
                          <a:srgbClr val="000000"/>
                        </a:buClr>
                        <a:buSzPct val="100000"/>
                        <a:defRPr sz="2000">
                          <a:solidFill>
                            <a:srgbClr val="000000"/>
                          </a:solidFill>
                          <a:latin typeface="Gill Sans" pitchFamily="34" charset="0"/>
                        </a:defRPr>
                      </a:lvl2pPr>
                      <a:lvl3pPr>
                        <a:spcBef>
                          <a:spcPct val="20000"/>
                        </a:spcBef>
                        <a:buClr>
                          <a:srgbClr val="000000"/>
                        </a:buClr>
                        <a:buSzPct val="100000"/>
                        <a:defRPr sz="2000">
                          <a:solidFill>
                            <a:srgbClr val="000000"/>
                          </a:solidFill>
                          <a:latin typeface="Times New Roman" pitchFamily="18" charset="0"/>
                        </a:defRPr>
                      </a:lvl3pPr>
                      <a:lvl4pPr>
                        <a:spcBef>
                          <a:spcPct val="20000"/>
                        </a:spcBef>
                        <a:buClr>
                          <a:schemeClr val="accent2"/>
                        </a:buClr>
                        <a:buSzPct val="65000"/>
                        <a:buFont typeface="Monotype Sorts" pitchFamily="2" charset="2"/>
                        <a:defRPr>
                          <a:solidFill>
                            <a:srgbClr val="000000"/>
                          </a:solidFill>
                          <a:latin typeface="Times New Roman" pitchFamily="18" charset="0"/>
                        </a:defRPr>
                      </a:lvl4pPr>
                      <a:lvl5pPr>
                        <a:spcBef>
                          <a:spcPct val="20000"/>
                        </a:spcBef>
                        <a:buClr>
                          <a:srgbClr val="000000"/>
                        </a:buClr>
                        <a:buSzPct val="100000"/>
                        <a:defRPr>
                          <a:solidFill>
                            <a:srgbClr val="000000"/>
                          </a:solidFill>
                          <a:latin typeface="Times New Roman" pitchFamily="18" charset="0"/>
                        </a:defRPr>
                      </a:lvl5pPr>
                      <a:lvl6pPr eaLnBrk="0" fontAlgn="base" hangingPunct="0">
                        <a:spcBef>
                          <a:spcPct val="20000"/>
                        </a:spcBef>
                        <a:spcAft>
                          <a:spcPct val="0"/>
                        </a:spcAft>
                        <a:buClr>
                          <a:srgbClr val="000000"/>
                        </a:buClr>
                        <a:buSzPct val="100000"/>
                        <a:defRPr>
                          <a:solidFill>
                            <a:srgbClr val="000000"/>
                          </a:solidFill>
                          <a:latin typeface="Times New Roman" pitchFamily="18" charset="0"/>
                        </a:defRPr>
                      </a:lvl6pPr>
                      <a:lvl7pPr eaLnBrk="0" fontAlgn="base" hangingPunct="0">
                        <a:spcBef>
                          <a:spcPct val="20000"/>
                        </a:spcBef>
                        <a:spcAft>
                          <a:spcPct val="0"/>
                        </a:spcAft>
                        <a:buClr>
                          <a:srgbClr val="000000"/>
                        </a:buClr>
                        <a:buSzPct val="100000"/>
                        <a:defRPr>
                          <a:solidFill>
                            <a:srgbClr val="000000"/>
                          </a:solidFill>
                          <a:latin typeface="Times New Roman" pitchFamily="18" charset="0"/>
                        </a:defRPr>
                      </a:lvl7pPr>
                      <a:lvl8pPr eaLnBrk="0" fontAlgn="base" hangingPunct="0">
                        <a:spcBef>
                          <a:spcPct val="20000"/>
                        </a:spcBef>
                        <a:spcAft>
                          <a:spcPct val="0"/>
                        </a:spcAft>
                        <a:buClr>
                          <a:srgbClr val="000000"/>
                        </a:buClr>
                        <a:buSzPct val="100000"/>
                        <a:defRPr>
                          <a:solidFill>
                            <a:srgbClr val="000000"/>
                          </a:solidFill>
                          <a:latin typeface="Times New Roman" pitchFamily="18" charset="0"/>
                        </a:defRPr>
                      </a:lvl8pPr>
                      <a:lvl9pPr eaLnBrk="0" fontAlgn="base" hangingPunct="0">
                        <a:spcBef>
                          <a:spcPct val="20000"/>
                        </a:spcBef>
                        <a:spcAft>
                          <a:spcPct val="0"/>
                        </a:spcAft>
                        <a:buClr>
                          <a:srgbClr val="000000"/>
                        </a:buClr>
                        <a:buSzPct val="100000"/>
                        <a:defRPr>
                          <a:solidFill>
                            <a:srgbClr val="000000"/>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1.12</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rgbClr val="000000"/>
                          </a:solidFill>
                          <a:latin typeface="Gill Sans" pitchFamily="34" charset="0"/>
                        </a:defRPr>
                      </a:lvl1pPr>
                      <a:lvl2pPr>
                        <a:spcBef>
                          <a:spcPct val="20000"/>
                        </a:spcBef>
                        <a:buClr>
                          <a:srgbClr val="000000"/>
                        </a:buClr>
                        <a:buSzPct val="100000"/>
                        <a:defRPr sz="2000">
                          <a:solidFill>
                            <a:srgbClr val="000000"/>
                          </a:solidFill>
                          <a:latin typeface="Gill Sans" pitchFamily="34" charset="0"/>
                        </a:defRPr>
                      </a:lvl2pPr>
                      <a:lvl3pPr>
                        <a:spcBef>
                          <a:spcPct val="20000"/>
                        </a:spcBef>
                        <a:buClr>
                          <a:srgbClr val="000000"/>
                        </a:buClr>
                        <a:buSzPct val="100000"/>
                        <a:defRPr sz="2000">
                          <a:solidFill>
                            <a:srgbClr val="000000"/>
                          </a:solidFill>
                          <a:latin typeface="Times New Roman" pitchFamily="18" charset="0"/>
                        </a:defRPr>
                      </a:lvl3pPr>
                      <a:lvl4pPr>
                        <a:spcBef>
                          <a:spcPct val="20000"/>
                        </a:spcBef>
                        <a:buClr>
                          <a:schemeClr val="accent2"/>
                        </a:buClr>
                        <a:buSzPct val="65000"/>
                        <a:buFont typeface="Monotype Sorts" pitchFamily="2" charset="2"/>
                        <a:defRPr>
                          <a:solidFill>
                            <a:srgbClr val="000000"/>
                          </a:solidFill>
                          <a:latin typeface="Times New Roman" pitchFamily="18" charset="0"/>
                        </a:defRPr>
                      </a:lvl4pPr>
                      <a:lvl5pPr>
                        <a:spcBef>
                          <a:spcPct val="20000"/>
                        </a:spcBef>
                        <a:buClr>
                          <a:srgbClr val="000000"/>
                        </a:buClr>
                        <a:buSzPct val="100000"/>
                        <a:defRPr>
                          <a:solidFill>
                            <a:srgbClr val="000000"/>
                          </a:solidFill>
                          <a:latin typeface="Times New Roman" pitchFamily="18" charset="0"/>
                        </a:defRPr>
                      </a:lvl5pPr>
                      <a:lvl6pPr eaLnBrk="0" fontAlgn="base" hangingPunct="0">
                        <a:spcBef>
                          <a:spcPct val="20000"/>
                        </a:spcBef>
                        <a:spcAft>
                          <a:spcPct val="0"/>
                        </a:spcAft>
                        <a:buClr>
                          <a:srgbClr val="000000"/>
                        </a:buClr>
                        <a:buSzPct val="100000"/>
                        <a:defRPr>
                          <a:solidFill>
                            <a:srgbClr val="000000"/>
                          </a:solidFill>
                          <a:latin typeface="Times New Roman" pitchFamily="18" charset="0"/>
                        </a:defRPr>
                      </a:lvl6pPr>
                      <a:lvl7pPr eaLnBrk="0" fontAlgn="base" hangingPunct="0">
                        <a:spcBef>
                          <a:spcPct val="20000"/>
                        </a:spcBef>
                        <a:spcAft>
                          <a:spcPct val="0"/>
                        </a:spcAft>
                        <a:buClr>
                          <a:srgbClr val="000000"/>
                        </a:buClr>
                        <a:buSzPct val="100000"/>
                        <a:defRPr>
                          <a:solidFill>
                            <a:srgbClr val="000000"/>
                          </a:solidFill>
                          <a:latin typeface="Times New Roman" pitchFamily="18" charset="0"/>
                        </a:defRPr>
                      </a:lvl7pPr>
                      <a:lvl8pPr eaLnBrk="0" fontAlgn="base" hangingPunct="0">
                        <a:spcBef>
                          <a:spcPct val="20000"/>
                        </a:spcBef>
                        <a:spcAft>
                          <a:spcPct val="0"/>
                        </a:spcAft>
                        <a:buClr>
                          <a:srgbClr val="000000"/>
                        </a:buClr>
                        <a:buSzPct val="100000"/>
                        <a:defRPr>
                          <a:solidFill>
                            <a:srgbClr val="000000"/>
                          </a:solidFill>
                          <a:latin typeface="Times New Roman" pitchFamily="18" charset="0"/>
                        </a:defRPr>
                      </a:lvl8pPr>
                      <a:lvl9pPr eaLnBrk="0" fontAlgn="base" hangingPunct="0">
                        <a:spcBef>
                          <a:spcPct val="20000"/>
                        </a:spcBef>
                        <a:spcAft>
                          <a:spcPct val="0"/>
                        </a:spcAft>
                        <a:buClr>
                          <a:srgbClr val="000000"/>
                        </a:buClr>
                        <a:buSzPct val="100000"/>
                        <a:defRPr>
                          <a:solidFill>
                            <a:srgbClr val="000000"/>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1.24</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rgbClr val="000000"/>
                          </a:solidFill>
                          <a:latin typeface="Gill Sans" pitchFamily="34" charset="0"/>
                        </a:defRPr>
                      </a:lvl1pPr>
                      <a:lvl2pPr>
                        <a:spcBef>
                          <a:spcPct val="20000"/>
                        </a:spcBef>
                        <a:buClr>
                          <a:srgbClr val="000000"/>
                        </a:buClr>
                        <a:buSzPct val="100000"/>
                        <a:defRPr sz="2000">
                          <a:solidFill>
                            <a:srgbClr val="000000"/>
                          </a:solidFill>
                          <a:latin typeface="Gill Sans" pitchFamily="34" charset="0"/>
                        </a:defRPr>
                      </a:lvl2pPr>
                      <a:lvl3pPr>
                        <a:spcBef>
                          <a:spcPct val="20000"/>
                        </a:spcBef>
                        <a:buClr>
                          <a:srgbClr val="000000"/>
                        </a:buClr>
                        <a:buSzPct val="100000"/>
                        <a:defRPr sz="2000">
                          <a:solidFill>
                            <a:srgbClr val="000000"/>
                          </a:solidFill>
                          <a:latin typeface="Times New Roman" pitchFamily="18" charset="0"/>
                        </a:defRPr>
                      </a:lvl3pPr>
                      <a:lvl4pPr>
                        <a:spcBef>
                          <a:spcPct val="20000"/>
                        </a:spcBef>
                        <a:buClr>
                          <a:schemeClr val="accent2"/>
                        </a:buClr>
                        <a:buSzPct val="65000"/>
                        <a:buFont typeface="Monotype Sorts" pitchFamily="2" charset="2"/>
                        <a:defRPr>
                          <a:solidFill>
                            <a:srgbClr val="000000"/>
                          </a:solidFill>
                          <a:latin typeface="Times New Roman" pitchFamily="18" charset="0"/>
                        </a:defRPr>
                      </a:lvl4pPr>
                      <a:lvl5pPr>
                        <a:spcBef>
                          <a:spcPct val="20000"/>
                        </a:spcBef>
                        <a:buClr>
                          <a:srgbClr val="000000"/>
                        </a:buClr>
                        <a:buSzPct val="100000"/>
                        <a:defRPr>
                          <a:solidFill>
                            <a:srgbClr val="000000"/>
                          </a:solidFill>
                          <a:latin typeface="Times New Roman" pitchFamily="18" charset="0"/>
                        </a:defRPr>
                      </a:lvl5pPr>
                      <a:lvl6pPr eaLnBrk="0" fontAlgn="base" hangingPunct="0">
                        <a:spcBef>
                          <a:spcPct val="20000"/>
                        </a:spcBef>
                        <a:spcAft>
                          <a:spcPct val="0"/>
                        </a:spcAft>
                        <a:buClr>
                          <a:srgbClr val="000000"/>
                        </a:buClr>
                        <a:buSzPct val="100000"/>
                        <a:defRPr>
                          <a:solidFill>
                            <a:srgbClr val="000000"/>
                          </a:solidFill>
                          <a:latin typeface="Times New Roman" pitchFamily="18" charset="0"/>
                        </a:defRPr>
                      </a:lvl6pPr>
                      <a:lvl7pPr eaLnBrk="0" fontAlgn="base" hangingPunct="0">
                        <a:spcBef>
                          <a:spcPct val="20000"/>
                        </a:spcBef>
                        <a:spcAft>
                          <a:spcPct val="0"/>
                        </a:spcAft>
                        <a:buClr>
                          <a:srgbClr val="000000"/>
                        </a:buClr>
                        <a:buSzPct val="100000"/>
                        <a:defRPr>
                          <a:solidFill>
                            <a:srgbClr val="000000"/>
                          </a:solidFill>
                          <a:latin typeface="Times New Roman" pitchFamily="18" charset="0"/>
                        </a:defRPr>
                      </a:lvl7pPr>
                      <a:lvl8pPr eaLnBrk="0" fontAlgn="base" hangingPunct="0">
                        <a:spcBef>
                          <a:spcPct val="20000"/>
                        </a:spcBef>
                        <a:spcAft>
                          <a:spcPct val="0"/>
                        </a:spcAft>
                        <a:buClr>
                          <a:srgbClr val="000000"/>
                        </a:buClr>
                        <a:buSzPct val="100000"/>
                        <a:defRPr>
                          <a:solidFill>
                            <a:srgbClr val="000000"/>
                          </a:solidFill>
                          <a:latin typeface="Times New Roman" pitchFamily="18" charset="0"/>
                        </a:defRPr>
                      </a:lvl8pPr>
                      <a:lvl9pPr eaLnBrk="0" fontAlgn="base" hangingPunct="0">
                        <a:spcBef>
                          <a:spcPct val="20000"/>
                        </a:spcBef>
                        <a:spcAft>
                          <a:spcPct val="0"/>
                        </a:spcAft>
                        <a:buClr>
                          <a:srgbClr val="000000"/>
                        </a:buClr>
                        <a:buSzPct val="100000"/>
                        <a:defRPr>
                          <a:solidFill>
                            <a:srgbClr val="000000"/>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1.32</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rgbClr val="000000"/>
                          </a:solidFill>
                          <a:latin typeface="Gill Sans" pitchFamily="34" charset="0"/>
                        </a:defRPr>
                      </a:lvl1pPr>
                      <a:lvl2pPr>
                        <a:spcBef>
                          <a:spcPct val="20000"/>
                        </a:spcBef>
                        <a:buClr>
                          <a:srgbClr val="000000"/>
                        </a:buClr>
                        <a:buSzPct val="100000"/>
                        <a:defRPr sz="2000">
                          <a:solidFill>
                            <a:srgbClr val="000000"/>
                          </a:solidFill>
                          <a:latin typeface="Gill Sans" pitchFamily="34" charset="0"/>
                        </a:defRPr>
                      </a:lvl2pPr>
                      <a:lvl3pPr>
                        <a:spcBef>
                          <a:spcPct val="20000"/>
                        </a:spcBef>
                        <a:buClr>
                          <a:srgbClr val="000000"/>
                        </a:buClr>
                        <a:buSzPct val="100000"/>
                        <a:defRPr sz="2000">
                          <a:solidFill>
                            <a:srgbClr val="000000"/>
                          </a:solidFill>
                          <a:latin typeface="Times New Roman" pitchFamily="18" charset="0"/>
                        </a:defRPr>
                      </a:lvl3pPr>
                      <a:lvl4pPr>
                        <a:spcBef>
                          <a:spcPct val="20000"/>
                        </a:spcBef>
                        <a:buClr>
                          <a:schemeClr val="accent2"/>
                        </a:buClr>
                        <a:buSzPct val="65000"/>
                        <a:buFont typeface="Monotype Sorts" pitchFamily="2" charset="2"/>
                        <a:defRPr>
                          <a:solidFill>
                            <a:srgbClr val="000000"/>
                          </a:solidFill>
                          <a:latin typeface="Times New Roman" pitchFamily="18" charset="0"/>
                        </a:defRPr>
                      </a:lvl4pPr>
                      <a:lvl5pPr>
                        <a:spcBef>
                          <a:spcPct val="20000"/>
                        </a:spcBef>
                        <a:buClr>
                          <a:srgbClr val="000000"/>
                        </a:buClr>
                        <a:buSzPct val="100000"/>
                        <a:defRPr>
                          <a:solidFill>
                            <a:srgbClr val="000000"/>
                          </a:solidFill>
                          <a:latin typeface="Times New Roman" pitchFamily="18" charset="0"/>
                        </a:defRPr>
                      </a:lvl5pPr>
                      <a:lvl6pPr eaLnBrk="0" fontAlgn="base" hangingPunct="0">
                        <a:spcBef>
                          <a:spcPct val="20000"/>
                        </a:spcBef>
                        <a:spcAft>
                          <a:spcPct val="0"/>
                        </a:spcAft>
                        <a:buClr>
                          <a:srgbClr val="000000"/>
                        </a:buClr>
                        <a:buSzPct val="100000"/>
                        <a:defRPr>
                          <a:solidFill>
                            <a:srgbClr val="000000"/>
                          </a:solidFill>
                          <a:latin typeface="Times New Roman" pitchFamily="18" charset="0"/>
                        </a:defRPr>
                      </a:lvl6pPr>
                      <a:lvl7pPr eaLnBrk="0" fontAlgn="base" hangingPunct="0">
                        <a:spcBef>
                          <a:spcPct val="20000"/>
                        </a:spcBef>
                        <a:spcAft>
                          <a:spcPct val="0"/>
                        </a:spcAft>
                        <a:buClr>
                          <a:srgbClr val="000000"/>
                        </a:buClr>
                        <a:buSzPct val="100000"/>
                        <a:defRPr>
                          <a:solidFill>
                            <a:srgbClr val="000000"/>
                          </a:solidFill>
                          <a:latin typeface="Times New Roman" pitchFamily="18" charset="0"/>
                        </a:defRPr>
                      </a:lvl7pPr>
                      <a:lvl8pPr eaLnBrk="0" fontAlgn="base" hangingPunct="0">
                        <a:spcBef>
                          <a:spcPct val="20000"/>
                        </a:spcBef>
                        <a:spcAft>
                          <a:spcPct val="0"/>
                        </a:spcAft>
                        <a:buClr>
                          <a:srgbClr val="000000"/>
                        </a:buClr>
                        <a:buSzPct val="100000"/>
                        <a:defRPr>
                          <a:solidFill>
                            <a:srgbClr val="000000"/>
                          </a:solidFill>
                          <a:latin typeface="Times New Roman" pitchFamily="18" charset="0"/>
                        </a:defRPr>
                      </a:lvl8pPr>
                      <a:lvl9pPr eaLnBrk="0" fontAlgn="base" hangingPunct="0">
                        <a:spcBef>
                          <a:spcPct val="20000"/>
                        </a:spcBef>
                        <a:spcAft>
                          <a:spcPct val="0"/>
                        </a:spcAft>
                        <a:buClr>
                          <a:srgbClr val="000000"/>
                        </a:buClr>
                        <a:buSzPct val="100000"/>
                        <a:defRPr>
                          <a:solidFill>
                            <a:srgbClr val="000000"/>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1.41</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rgbClr val="000000"/>
                          </a:solidFill>
                          <a:latin typeface="Gill Sans" pitchFamily="34" charset="0"/>
                        </a:defRPr>
                      </a:lvl1pPr>
                      <a:lvl2pPr>
                        <a:spcBef>
                          <a:spcPct val="20000"/>
                        </a:spcBef>
                        <a:buClr>
                          <a:srgbClr val="000000"/>
                        </a:buClr>
                        <a:buSzPct val="100000"/>
                        <a:defRPr sz="2000">
                          <a:solidFill>
                            <a:srgbClr val="000000"/>
                          </a:solidFill>
                          <a:latin typeface="Gill Sans" pitchFamily="34" charset="0"/>
                        </a:defRPr>
                      </a:lvl2pPr>
                      <a:lvl3pPr>
                        <a:spcBef>
                          <a:spcPct val="20000"/>
                        </a:spcBef>
                        <a:buClr>
                          <a:srgbClr val="000000"/>
                        </a:buClr>
                        <a:buSzPct val="100000"/>
                        <a:defRPr sz="2000">
                          <a:solidFill>
                            <a:srgbClr val="000000"/>
                          </a:solidFill>
                          <a:latin typeface="Times New Roman" pitchFamily="18" charset="0"/>
                        </a:defRPr>
                      </a:lvl3pPr>
                      <a:lvl4pPr>
                        <a:spcBef>
                          <a:spcPct val="20000"/>
                        </a:spcBef>
                        <a:buClr>
                          <a:schemeClr val="accent2"/>
                        </a:buClr>
                        <a:buSzPct val="65000"/>
                        <a:buFont typeface="Monotype Sorts" pitchFamily="2" charset="2"/>
                        <a:defRPr>
                          <a:solidFill>
                            <a:srgbClr val="000000"/>
                          </a:solidFill>
                          <a:latin typeface="Times New Roman" pitchFamily="18" charset="0"/>
                        </a:defRPr>
                      </a:lvl4pPr>
                      <a:lvl5pPr>
                        <a:spcBef>
                          <a:spcPct val="20000"/>
                        </a:spcBef>
                        <a:buClr>
                          <a:srgbClr val="000000"/>
                        </a:buClr>
                        <a:buSzPct val="100000"/>
                        <a:defRPr>
                          <a:solidFill>
                            <a:srgbClr val="000000"/>
                          </a:solidFill>
                          <a:latin typeface="Times New Roman" pitchFamily="18" charset="0"/>
                        </a:defRPr>
                      </a:lvl5pPr>
                      <a:lvl6pPr eaLnBrk="0" fontAlgn="base" hangingPunct="0">
                        <a:spcBef>
                          <a:spcPct val="20000"/>
                        </a:spcBef>
                        <a:spcAft>
                          <a:spcPct val="0"/>
                        </a:spcAft>
                        <a:buClr>
                          <a:srgbClr val="000000"/>
                        </a:buClr>
                        <a:buSzPct val="100000"/>
                        <a:defRPr>
                          <a:solidFill>
                            <a:srgbClr val="000000"/>
                          </a:solidFill>
                          <a:latin typeface="Times New Roman" pitchFamily="18" charset="0"/>
                        </a:defRPr>
                      </a:lvl6pPr>
                      <a:lvl7pPr eaLnBrk="0" fontAlgn="base" hangingPunct="0">
                        <a:spcBef>
                          <a:spcPct val="20000"/>
                        </a:spcBef>
                        <a:spcAft>
                          <a:spcPct val="0"/>
                        </a:spcAft>
                        <a:buClr>
                          <a:srgbClr val="000000"/>
                        </a:buClr>
                        <a:buSzPct val="100000"/>
                        <a:defRPr>
                          <a:solidFill>
                            <a:srgbClr val="000000"/>
                          </a:solidFill>
                          <a:latin typeface="Times New Roman" pitchFamily="18" charset="0"/>
                        </a:defRPr>
                      </a:lvl7pPr>
                      <a:lvl8pPr eaLnBrk="0" fontAlgn="base" hangingPunct="0">
                        <a:spcBef>
                          <a:spcPct val="20000"/>
                        </a:spcBef>
                        <a:spcAft>
                          <a:spcPct val="0"/>
                        </a:spcAft>
                        <a:buClr>
                          <a:srgbClr val="000000"/>
                        </a:buClr>
                        <a:buSzPct val="100000"/>
                        <a:defRPr>
                          <a:solidFill>
                            <a:srgbClr val="000000"/>
                          </a:solidFill>
                          <a:latin typeface="Times New Roman" pitchFamily="18" charset="0"/>
                        </a:defRPr>
                      </a:lvl8pPr>
                      <a:lvl9pPr eaLnBrk="0" fontAlgn="base" hangingPunct="0">
                        <a:spcBef>
                          <a:spcPct val="20000"/>
                        </a:spcBef>
                        <a:spcAft>
                          <a:spcPct val="0"/>
                        </a:spcAft>
                        <a:buClr>
                          <a:srgbClr val="000000"/>
                        </a:buClr>
                        <a:buSzPct val="100000"/>
                        <a:defRPr>
                          <a:solidFill>
                            <a:srgbClr val="000000"/>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1.45</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rgbClr val="000000"/>
                          </a:solidFill>
                          <a:latin typeface="Gill Sans" pitchFamily="34" charset="0"/>
                        </a:defRPr>
                      </a:lvl1pPr>
                      <a:lvl2pPr>
                        <a:spcBef>
                          <a:spcPct val="20000"/>
                        </a:spcBef>
                        <a:buClr>
                          <a:srgbClr val="000000"/>
                        </a:buClr>
                        <a:buSzPct val="100000"/>
                        <a:defRPr sz="2000">
                          <a:solidFill>
                            <a:srgbClr val="000000"/>
                          </a:solidFill>
                          <a:latin typeface="Gill Sans" pitchFamily="34" charset="0"/>
                        </a:defRPr>
                      </a:lvl2pPr>
                      <a:lvl3pPr>
                        <a:spcBef>
                          <a:spcPct val="20000"/>
                        </a:spcBef>
                        <a:buClr>
                          <a:srgbClr val="000000"/>
                        </a:buClr>
                        <a:buSzPct val="100000"/>
                        <a:defRPr sz="2000">
                          <a:solidFill>
                            <a:srgbClr val="000000"/>
                          </a:solidFill>
                          <a:latin typeface="Times New Roman" pitchFamily="18" charset="0"/>
                        </a:defRPr>
                      </a:lvl3pPr>
                      <a:lvl4pPr>
                        <a:spcBef>
                          <a:spcPct val="20000"/>
                        </a:spcBef>
                        <a:buClr>
                          <a:schemeClr val="accent2"/>
                        </a:buClr>
                        <a:buSzPct val="65000"/>
                        <a:buFont typeface="Monotype Sorts" pitchFamily="2" charset="2"/>
                        <a:defRPr>
                          <a:solidFill>
                            <a:srgbClr val="000000"/>
                          </a:solidFill>
                          <a:latin typeface="Times New Roman" pitchFamily="18" charset="0"/>
                        </a:defRPr>
                      </a:lvl4pPr>
                      <a:lvl5pPr>
                        <a:spcBef>
                          <a:spcPct val="20000"/>
                        </a:spcBef>
                        <a:buClr>
                          <a:srgbClr val="000000"/>
                        </a:buClr>
                        <a:buSzPct val="100000"/>
                        <a:defRPr>
                          <a:solidFill>
                            <a:srgbClr val="000000"/>
                          </a:solidFill>
                          <a:latin typeface="Times New Roman" pitchFamily="18" charset="0"/>
                        </a:defRPr>
                      </a:lvl5pPr>
                      <a:lvl6pPr eaLnBrk="0" fontAlgn="base" hangingPunct="0">
                        <a:spcBef>
                          <a:spcPct val="20000"/>
                        </a:spcBef>
                        <a:spcAft>
                          <a:spcPct val="0"/>
                        </a:spcAft>
                        <a:buClr>
                          <a:srgbClr val="000000"/>
                        </a:buClr>
                        <a:buSzPct val="100000"/>
                        <a:defRPr>
                          <a:solidFill>
                            <a:srgbClr val="000000"/>
                          </a:solidFill>
                          <a:latin typeface="Times New Roman" pitchFamily="18" charset="0"/>
                        </a:defRPr>
                      </a:lvl6pPr>
                      <a:lvl7pPr eaLnBrk="0" fontAlgn="base" hangingPunct="0">
                        <a:spcBef>
                          <a:spcPct val="20000"/>
                        </a:spcBef>
                        <a:spcAft>
                          <a:spcPct val="0"/>
                        </a:spcAft>
                        <a:buClr>
                          <a:srgbClr val="000000"/>
                        </a:buClr>
                        <a:buSzPct val="100000"/>
                        <a:defRPr>
                          <a:solidFill>
                            <a:srgbClr val="000000"/>
                          </a:solidFill>
                          <a:latin typeface="Times New Roman" pitchFamily="18" charset="0"/>
                        </a:defRPr>
                      </a:lvl7pPr>
                      <a:lvl8pPr eaLnBrk="0" fontAlgn="base" hangingPunct="0">
                        <a:spcBef>
                          <a:spcPct val="20000"/>
                        </a:spcBef>
                        <a:spcAft>
                          <a:spcPct val="0"/>
                        </a:spcAft>
                        <a:buClr>
                          <a:srgbClr val="000000"/>
                        </a:buClr>
                        <a:buSzPct val="100000"/>
                        <a:defRPr>
                          <a:solidFill>
                            <a:srgbClr val="000000"/>
                          </a:solidFill>
                          <a:latin typeface="Times New Roman" pitchFamily="18" charset="0"/>
                        </a:defRPr>
                      </a:lvl8pPr>
                      <a:lvl9pPr eaLnBrk="0" fontAlgn="base" hangingPunct="0">
                        <a:spcBef>
                          <a:spcPct val="20000"/>
                        </a:spcBef>
                        <a:spcAft>
                          <a:spcPct val="0"/>
                        </a:spcAft>
                        <a:buClr>
                          <a:srgbClr val="000000"/>
                        </a:buClr>
                        <a:buSzPct val="100000"/>
                        <a:defRPr>
                          <a:solidFill>
                            <a:srgbClr val="000000"/>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1.49</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97038511-BBB2-4EDF-9780-E408D0545603}" type="slidenum">
              <a:rPr lang="en-US" altLang="en-US"/>
              <a:pPr/>
              <a:t>31</a:t>
            </a:fld>
            <a:endParaRPr lang="en-US" altLang="en-US"/>
          </a:p>
        </p:txBody>
      </p:sp>
      <p:sp>
        <p:nvSpPr>
          <p:cNvPr id="501762" name="Rectangle 2"/>
          <p:cNvSpPr>
            <a:spLocks noGrp="1" noChangeArrowheads="1"/>
          </p:cNvSpPr>
          <p:nvPr>
            <p:ph type="title"/>
          </p:nvPr>
        </p:nvSpPr>
        <p:spPr/>
        <p:txBody>
          <a:bodyPr/>
          <a:lstStyle/>
          <a:p>
            <a:r>
              <a:rPr lang="en-US" altLang="en-US"/>
              <a:t>Consistency of Car Criteria </a:t>
            </a:r>
            <a:r>
              <a:rPr lang="en-US" altLang="en-US" i="1"/>
              <a:t>A-matrix</a:t>
            </a:r>
            <a:endParaRPr lang="en-US" altLang="en-US"/>
          </a:p>
        </p:txBody>
      </p:sp>
      <p:sp>
        <p:nvSpPr>
          <p:cNvPr id="501763" name="Rectangle 3"/>
          <p:cNvSpPr>
            <a:spLocks noGrp="1" noChangeArrowheads="1"/>
          </p:cNvSpPr>
          <p:nvPr>
            <p:ph type="body" idx="1"/>
          </p:nvPr>
        </p:nvSpPr>
        <p:spPr>
          <a:xfrm>
            <a:off x="295275" y="5997575"/>
            <a:ext cx="8016875" cy="582613"/>
          </a:xfrm>
          <a:ln w="38100">
            <a:solidFill>
              <a:schemeClr val="tx2"/>
            </a:solidFill>
            <a:miter lim="800000"/>
            <a:headEnd/>
            <a:tailEnd/>
          </a:ln>
        </p:spPr>
        <p:txBody>
          <a:bodyPr/>
          <a:lstStyle/>
          <a:p>
            <a:r>
              <a:rPr lang="en-US" altLang="en-US" sz="2400"/>
              <a:t>CI / RI &lt; .1,  car criteria judgment matrix is consistent</a:t>
            </a:r>
          </a:p>
        </p:txBody>
      </p:sp>
      <p:graphicFrame>
        <p:nvGraphicFramePr>
          <p:cNvPr id="501764" name="Object 4"/>
          <p:cNvGraphicFramePr>
            <a:graphicFrameLocks noGrp="1" noChangeAspect="1"/>
          </p:cNvGraphicFramePr>
          <p:nvPr>
            <p:ph idx="4294967295"/>
          </p:nvPr>
        </p:nvGraphicFramePr>
        <p:xfrm>
          <a:off x="1147763" y="1139825"/>
          <a:ext cx="6192837" cy="4854575"/>
        </p:xfrm>
        <a:graphic>
          <a:graphicData uri="http://schemas.openxmlformats.org/presentationml/2006/ole">
            <mc:AlternateContent xmlns:mc="http://schemas.openxmlformats.org/markup-compatibility/2006">
              <mc:Choice xmlns:v="urn:schemas-microsoft-com:vml" Requires="v">
                <p:oleObj spid="_x0000_s501791" name="Mathcad" r:id="rId3" imgW="4200480" imgH="3371760" progId="Mathcad">
                  <p:embed/>
                </p:oleObj>
              </mc:Choice>
              <mc:Fallback>
                <p:oleObj name="Mathcad" r:id="rId3" imgW="4200480" imgH="3371760" progId="Mathca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763" y="1139825"/>
                        <a:ext cx="6192837" cy="48545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fld id="{56F0B7FB-3AE2-4B56-BD74-A87B58762E7C}" type="slidenum">
              <a:rPr lang="en-US" altLang="en-US"/>
              <a:pPr/>
              <a:t>32</a:t>
            </a:fld>
            <a:endParaRPr lang="en-US" altLang="en-US"/>
          </a:p>
        </p:txBody>
      </p:sp>
      <p:sp>
        <p:nvSpPr>
          <p:cNvPr id="502786" name="Rectangle 2"/>
          <p:cNvSpPr>
            <a:spLocks noGrp="1" noChangeArrowheads="1"/>
          </p:cNvSpPr>
          <p:nvPr>
            <p:ph type="title"/>
          </p:nvPr>
        </p:nvSpPr>
        <p:spPr/>
        <p:txBody>
          <a:bodyPr/>
          <a:lstStyle/>
          <a:p>
            <a:r>
              <a:rPr lang="en-US" altLang="en-US"/>
              <a:t>Multilevel AHP Hierarchy</a:t>
            </a:r>
          </a:p>
        </p:txBody>
      </p:sp>
      <p:pic>
        <p:nvPicPr>
          <p:cNvPr id="502787" name="Picture 3"/>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1306513" y="1335088"/>
            <a:ext cx="6600825"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0"/>
          </p:nvPr>
        </p:nvSpPr>
        <p:spPr/>
        <p:txBody>
          <a:bodyPr/>
          <a:lstStyle/>
          <a:p>
            <a:fld id="{22554011-2E47-4483-95A8-2AADA889D497}" type="slidenum">
              <a:rPr lang="en-US" altLang="en-US"/>
              <a:pPr/>
              <a:t>33</a:t>
            </a:fld>
            <a:endParaRPr lang="en-US" altLang="en-US"/>
          </a:p>
        </p:txBody>
      </p:sp>
      <p:sp>
        <p:nvSpPr>
          <p:cNvPr id="503810" name="Rectangle 2"/>
          <p:cNvSpPr>
            <a:spLocks noGrp="1" noChangeArrowheads="1"/>
          </p:cNvSpPr>
          <p:nvPr>
            <p:ph type="title"/>
          </p:nvPr>
        </p:nvSpPr>
        <p:spPr>
          <a:xfrm>
            <a:off x="381000" y="193675"/>
            <a:ext cx="8229600" cy="688975"/>
          </a:xfrm>
          <a:noFill/>
          <a:ln/>
        </p:spPr>
        <p:txBody>
          <a:bodyPr anchor="ctr"/>
          <a:lstStyle/>
          <a:p>
            <a:r>
              <a:rPr lang="en-US" altLang="en-US" sz="3200">
                <a:solidFill>
                  <a:schemeClr val="tx1"/>
                </a:solidFill>
              </a:rPr>
              <a:t>Location Factor Rating: Example </a:t>
            </a:r>
          </a:p>
        </p:txBody>
      </p:sp>
      <p:grpSp>
        <p:nvGrpSpPr>
          <p:cNvPr id="503811" name="Group 3"/>
          <p:cNvGrpSpPr>
            <a:grpSpLocks/>
          </p:cNvGrpSpPr>
          <p:nvPr/>
        </p:nvGrpSpPr>
        <p:grpSpPr bwMode="auto">
          <a:xfrm>
            <a:off x="304800" y="1676400"/>
            <a:ext cx="8610600" cy="4495800"/>
            <a:chOff x="384" y="1056"/>
            <a:chExt cx="5232" cy="2736"/>
          </a:xfrm>
        </p:grpSpPr>
        <p:sp>
          <p:nvSpPr>
            <p:cNvPr id="503812" name="Rectangle 4"/>
            <p:cNvSpPr>
              <a:spLocks noChangeArrowheads="1"/>
            </p:cNvSpPr>
            <p:nvPr/>
          </p:nvSpPr>
          <p:spPr bwMode="auto">
            <a:xfrm>
              <a:off x="384" y="1056"/>
              <a:ext cx="5232" cy="273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3813" name="Group 5"/>
            <p:cNvGrpSpPr>
              <a:grpSpLocks/>
            </p:cNvGrpSpPr>
            <p:nvPr/>
          </p:nvGrpSpPr>
          <p:grpSpPr bwMode="auto">
            <a:xfrm>
              <a:off x="425" y="1060"/>
              <a:ext cx="4981" cy="1926"/>
              <a:chOff x="425" y="1060"/>
              <a:chExt cx="4981" cy="1926"/>
            </a:xfrm>
          </p:grpSpPr>
          <p:grpSp>
            <p:nvGrpSpPr>
              <p:cNvPr id="503814" name="Group 6"/>
              <p:cNvGrpSpPr>
                <a:grpSpLocks/>
              </p:cNvGrpSpPr>
              <p:nvPr/>
            </p:nvGrpSpPr>
            <p:grpSpPr bwMode="auto">
              <a:xfrm>
                <a:off x="425" y="1357"/>
                <a:ext cx="4981" cy="1629"/>
                <a:chOff x="425" y="1357"/>
                <a:chExt cx="4981" cy="1629"/>
              </a:xfrm>
            </p:grpSpPr>
            <p:grpSp>
              <p:nvGrpSpPr>
                <p:cNvPr id="503815" name="Group 7"/>
                <p:cNvGrpSpPr>
                  <a:grpSpLocks/>
                </p:cNvGrpSpPr>
                <p:nvPr/>
              </p:nvGrpSpPr>
              <p:grpSpPr bwMode="auto">
                <a:xfrm>
                  <a:off x="425" y="1357"/>
                  <a:ext cx="1928" cy="1629"/>
                  <a:chOff x="146" y="1383"/>
                  <a:chExt cx="1928" cy="1629"/>
                </a:xfrm>
              </p:grpSpPr>
              <p:sp>
                <p:nvSpPr>
                  <p:cNvPr id="503816" name="Rectangle 8"/>
                  <p:cNvSpPr>
                    <a:spLocks noChangeArrowheads="1"/>
                  </p:cNvSpPr>
                  <p:nvPr/>
                </p:nvSpPr>
                <p:spPr bwMode="auto">
                  <a:xfrm>
                    <a:off x="146" y="1660"/>
                    <a:ext cx="1928" cy="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chemeClr val="tx1"/>
                        </a:solidFill>
                        <a:effectLst>
                          <a:outerShdw blurRad="38100" dist="38100" dir="2700000" algn="tl">
                            <a:srgbClr val="C0C0C0"/>
                          </a:outerShdw>
                        </a:effectLst>
                        <a:latin typeface="Arial" charset="0"/>
                      </a:rPr>
                      <a:t>Labor pool and climate</a:t>
                    </a:r>
                  </a:p>
                  <a:p>
                    <a:r>
                      <a:rPr lang="en-US" altLang="en-US" sz="2000" b="1">
                        <a:solidFill>
                          <a:schemeClr val="tx1"/>
                        </a:solidFill>
                        <a:effectLst>
                          <a:outerShdw blurRad="38100" dist="38100" dir="2700000" algn="tl">
                            <a:srgbClr val="C0C0C0"/>
                          </a:outerShdw>
                        </a:effectLst>
                        <a:latin typeface="Arial" charset="0"/>
                      </a:rPr>
                      <a:t>Proximity to suppliers</a:t>
                    </a:r>
                  </a:p>
                  <a:p>
                    <a:r>
                      <a:rPr lang="en-US" altLang="en-US" sz="2000" b="1">
                        <a:solidFill>
                          <a:schemeClr val="tx1"/>
                        </a:solidFill>
                        <a:effectLst>
                          <a:outerShdw blurRad="38100" dist="38100" dir="2700000" algn="tl">
                            <a:srgbClr val="C0C0C0"/>
                          </a:outerShdw>
                        </a:effectLst>
                        <a:latin typeface="Arial" charset="0"/>
                      </a:rPr>
                      <a:t>Wage rates</a:t>
                    </a:r>
                  </a:p>
                  <a:p>
                    <a:r>
                      <a:rPr lang="en-US" altLang="en-US" sz="2000" b="1">
                        <a:solidFill>
                          <a:schemeClr val="tx1"/>
                        </a:solidFill>
                        <a:effectLst>
                          <a:outerShdw blurRad="38100" dist="38100" dir="2700000" algn="tl">
                            <a:srgbClr val="C0C0C0"/>
                          </a:outerShdw>
                        </a:effectLst>
                        <a:latin typeface="Arial" charset="0"/>
                      </a:rPr>
                      <a:t>Community environment</a:t>
                    </a:r>
                  </a:p>
                  <a:p>
                    <a:r>
                      <a:rPr lang="en-US" altLang="en-US" sz="2000" b="1">
                        <a:solidFill>
                          <a:schemeClr val="tx1"/>
                        </a:solidFill>
                        <a:effectLst>
                          <a:outerShdw blurRad="38100" dist="38100" dir="2700000" algn="tl">
                            <a:srgbClr val="C0C0C0"/>
                          </a:outerShdw>
                        </a:effectLst>
                        <a:latin typeface="Arial" charset="0"/>
                      </a:rPr>
                      <a:t>Proximity to customers</a:t>
                    </a:r>
                  </a:p>
                  <a:p>
                    <a:r>
                      <a:rPr lang="en-US" altLang="en-US" sz="2000" b="1">
                        <a:solidFill>
                          <a:schemeClr val="tx1"/>
                        </a:solidFill>
                        <a:effectLst>
                          <a:outerShdw blurRad="38100" dist="38100" dir="2700000" algn="tl">
                            <a:srgbClr val="C0C0C0"/>
                          </a:outerShdw>
                        </a:effectLst>
                        <a:latin typeface="Arial" charset="0"/>
                      </a:rPr>
                      <a:t>Shipping modes</a:t>
                    </a:r>
                  </a:p>
                  <a:p>
                    <a:r>
                      <a:rPr lang="en-US" altLang="en-US" sz="2000" b="1">
                        <a:solidFill>
                          <a:schemeClr val="tx1"/>
                        </a:solidFill>
                        <a:effectLst>
                          <a:outerShdw blurRad="38100" dist="38100" dir="2700000" algn="tl">
                            <a:srgbClr val="C0C0C0"/>
                          </a:outerShdw>
                        </a:effectLst>
                        <a:latin typeface="Arial" charset="0"/>
                      </a:rPr>
                      <a:t>Air service</a:t>
                    </a:r>
                  </a:p>
                </p:txBody>
              </p:sp>
              <p:sp>
                <p:nvSpPr>
                  <p:cNvPr id="503817" name="Rectangle 9"/>
                  <p:cNvSpPr>
                    <a:spLocks noChangeArrowheads="1"/>
                  </p:cNvSpPr>
                  <p:nvPr/>
                </p:nvSpPr>
                <p:spPr bwMode="auto">
                  <a:xfrm>
                    <a:off x="146" y="1383"/>
                    <a:ext cx="1603"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chemeClr val="tx1"/>
                        </a:solidFill>
                        <a:effectLst>
                          <a:outerShdw blurRad="38100" dist="38100" dir="2700000" algn="tl">
                            <a:srgbClr val="C0C0C0"/>
                          </a:outerShdw>
                        </a:effectLst>
                        <a:latin typeface="Arial" charset="0"/>
                      </a:rPr>
                      <a:t>LOCATION FACTOR</a:t>
                    </a:r>
                  </a:p>
                </p:txBody>
              </p:sp>
            </p:grpSp>
            <p:grpSp>
              <p:nvGrpSpPr>
                <p:cNvPr id="503818" name="Group 10"/>
                <p:cNvGrpSpPr>
                  <a:grpSpLocks/>
                </p:cNvGrpSpPr>
                <p:nvPr/>
              </p:nvGrpSpPr>
              <p:grpSpPr bwMode="auto">
                <a:xfrm>
                  <a:off x="2583" y="1357"/>
                  <a:ext cx="727" cy="1629"/>
                  <a:chOff x="2592" y="1383"/>
                  <a:chExt cx="727" cy="1629"/>
                </a:xfrm>
              </p:grpSpPr>
              <p:sp>
                <p:nvSpPr>
                  <p:cNvPr id="503819" name="Rectangle 11"/>
                  <p:cNvSpPr>
                    <a:spLocks noChangeArrowheads="1"/>
                  </p:cNvSpPr>
                  <p:nvPr/>
                </p:nvSpPr>
                <p:spPr bwMode="auto">
                  <a:xfrm>
                    <a:off x="2812" y="1660"/>
                    <a:ext cx="325" cy="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a:r>
                      <a:rPr lang="en-US" altLang="en-US" sz="2000" b="1">
                        <a:solidFill>
                          <a:schemeClr val="tx1"/>
                        </a:solidFill>
                        <a:effectLst>
                          <a:outerShdw blurRad="38100" dist="38100" dir="2700000" algn="tl">
                            <a:srgbClr val="C0C0C0"/>
                          </a:outerShdw>
                        </a:effectLst>
                        <a:latin typeface="Arial" charset="0"/>
                      </a:rPr>
                      <a:t>.30</a:t>
                    </a:r>
                  </a:p>
                  <a:p>
                    <a:pPr algn="r"/>
                    <a:r>
                      <a:rPr lang="en-US" altLang="en-US" sz="2000" b="1">
                        <a:solidFill>
                          <a:schemeClr val="tx1"/>
                        </a:solidFill>
                        <a:effectLst>
                          <a:outerShdw blurRad="38100" dist="38100" dir="2700000" algn="tl">
                            <a:srgbClr val="C0C0C0"/>
                          </a:outerShdw>
                        </a:effectLst>
                        <a:latin typeface="Arial" charset="0"/>
                      </a:rPr>
                      <a:t>.20</a:t>
                    </a:r>
                  </a:p>
                  <a:p>
                    <a:pPr algn="r"/>
                    <a:r>
                      <a:rPr lang="en-US" altLang="en-US" sz="2000" b="1">
                        <a:solidFill>
                          <a:schemeClr val="tx1"/>
                        </a:solidFill>
                        <a:effectLst>
                          <a:outerShdw blurRad="38100" dist="38100" dir="2700000" algn="tl">
                            <a:srgbClr val="C0C0C0"/>
                          </a:outerShdw>
                        </a:effectLst>
                        <a:latin typeface="Arial" charset="0"/>
                      </a:rPr>
                      <a:t>.15</a:t>
                    </a:r>
                  </a:p>
                  <a:p>
                    <a:pPr algn="r"/>
                    <a:r>
                      <a:rPr lang="en-US" altLang="en-US" sz="2000" b="1">
                        <a:solidFill>
                          <a:schemeClr val="tx1"/>
                        </a:solidFill>
                        <a:effectLst>
                          <a:outerShdw blurRad="38100" dist="38100" dir="2700000" algn="tl">
                            <a:srgbClr val="C0C0C0"/>
                          </a:outerShdw>
                        </a:effectLst>
                        <a:latin typeface="Arial" charset="0"/>
                      </a:rPr>
                      <a:t>.15</a:t>
                    </a:r>
                  </a:p>
                  <a:p>
                    <a:pPr algn="r"/>
                    <a:r>
                      <a:rPr lang="en-US" altLang="en-US" sz="2000" b="1">
                        <a:solidFill>
                          <a:schemeClr val="tx1"/>
                        </a:solidFill>
                        <a:effectLst>
                          <a:outerShdw blurRad="38100" dist="38100" dir="2700000" algn="tl">
                            <a:srgbClr val="C0C0C0"/>
                          </a:outerShdw>
                        </a:effectLst>
                        <a:latin typeface="Arial" charset="0"/>
                      </a:rPr>
                      <a:t>.10</a:t>
                    </a:r>
                  </a:p>
                  <a:p>
                    <a:pPr algn="r"/>
                    <a:r>
                      <a:rPr lang="en-US" altLang="en-US" sz="2000" b="1">
                        <a:solidFill>
                          <a:schemeClr val="tx1"/>
                        </a:solidFill>
                        <a:effectLst>
                          <a:outerShdw blurRad="38100" dist="38100" dir="2700000" algn="tl">
                            <a:srgbClr val="C0C0C0"/>
                          </a:outerShdw>
                        </a:effectLst>
                        <a:latin typeface="Arial" charset="0"/>
                      </a:rPr>
                      <a:t>.05</a:t>
                    </a:r>
                  </a:p>
                  <a:p>
                    <a:pPr algn="r"/>
                    <a:r>
                      <a:rPr lang="en-US" altLang="en-US" sz="2000" b="1">
                        <a:solidFill>
                          <a:schemeClr val="tx1"/>
                        </a:solidFill>
                        <a:effectLst>
                          <a:outerShdw blurRad="38100" dist="38100" dir="2700000" algn="tl">
                            <a:srgbClr val="C0C0C0"/>
                          </a:outerShdw>
                        </a:effectLst>
                        <a:latin typeface="Arial" charset="0"/>
                      </a:rPr>
                      <a:t>.05</a:t>
                    </a:r>
                  </a:p>
                </p:txBody>
              </p:sp>
              <p:sp>
                <p:nvSpPr>
                  <p:cNvPr id="503820" name="Rectangle 12"/>
                  <p:cNvSpPr>
                    <a:spLocks noChangeArrowheads="1"/>
                  </p:cNvSpPr>
                  <p:nvPr/>
                </p:nvSpPr>
                <p:spPr bwMode="auto">
                  <a:xfrm>
                    <a:off x="2592" y="1383"/>
                    <a:ext cx="727"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chemeClr val="tx1"/>
                        </a:solidFill>
                        <a:effectLst>
                          <a:outerShdw blurRad="38100" dist="38100" dir="2700000" algn="tl">
                            <a:srgbClr val="C0C0C0"/>
                          </a:outerShdw>
                        </a:effectLst>
                        <a:latin typeface="Arial" charset="0"/>
                      </a:rPr>
                      <a:t>WEIGHT</a:t>
                    </a:r>
                  </a:p>
                </p:txBody>
              </p:sp>
            </p:grpSp>
            <p:grpSp>
              <p:nvGrpSpPr>
                <p:cNvPr id="503821" name="Group 13"/>
                <p:cNvGrpSpPr>
                  <a:grpSpLocks/>
                </p:cNvGrpSpPr>
                <p:nvPr/>
              </p:nvGrpSpPr>
              <p:grpSpPr bwMode="auto">
                <a:xfrm>
                  <a:off x="3493" y="1357"/>
                  <a:ext cx="521" cy="1629"/>
                  <a:chOff x="3431" y="1383"/>
                  <a:chExt cx="521" cy="1629"/>
                </a:xfrm>
              </p:grpSpPr>
              <p:sp>
                <p:nvSpPr>
                  <p:cNvPr id="503822" name="Rectangle 14"/>
                  <p:cNvSpPr>
                    <a:spLocks noChangeArrowheads="1"/>
                  </p:cNvSpPr>
                  <p:nvPr/>
                </p:nvSpPr>
                <p:spPr bwMode="auto">
                  <a:xfrm>
                    <a:off x="3525" y="1660"/>
                    <a:ext cx="367" cy="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a:r>
                      <a:rPr lang="en-US" altLang="en-US" sz="2000" b="1">
                        <a:solidFill>
                          <a:schemeClr val="tx1"/>
                        </a:solidFill>
                        <a:effectLst>
                          <a:outerShdw blurRad="38100" dist="38100" dir="2700000" algn="tl">
                            <a:srgbClr val="C0C0C0"/>
                          </a:outerShdw>
                        </a:effectLst>
                        <a:latin typeface="Arial" charset="0"/>
                      </a:rPr>
                      <a:t>80</a:t>
                    </a:r>
                  </a:p>
                  <a:p>
                    <a:pPr algn="r"/>
                    <a:r>
                      <a:rPr lang="en-US" altLang="en-US" sz="2000" b="1">
                        <a:solidFill>
                          <a:schemeClr val="tx1"/>
                        </a:solidFill>
                        <a:effectLst>
                          <a:outerShdw blurRad="38100" dist="38100" dir="2700000" algn="tl">
                            <a:srgbClr val="C0C0C0"/>
                          </a:outerShdw>
                        </a:effectLst>
                        <a:latin typeface="Arial" charset="0"/>
                      </a:rPr>
                      <a:t>100</a:t>
                    </a:r>
                  </a:p>
                  <a:p>
                    <a:pPr algn="r"/>
                    <a:r>
                      <a:rPr lang="en-US" altLang="en-US" sz="2000" b="1">
                        <a:solidFill>
                          <a:schemeClr val="tx1"/>
                        </a:solidFill>
                        <a:effectLst>
                          <a:outerShdw blurRad="38100" dist="38100" dir="2700000" algn="tl">
                            <a:srgbClr val="C0C0C0"/>
                          </a:outerShdw>
                        </a:effectLst>
                        <a:latin typeface="Arial" charset="0"/>
                      </a:rPr>
                      <a:t>60</a:t>
                    </a:r>
                  </a:p>
                  <a:p>
                    <a:pPr algn="r"/>
                    <a:r>
                      <a:rPr lang="en-US" altLang="en-US" sz="2000" b="1">
                        <a:solidFill>
                          <a:schemeClr val="tx1"/>
                        </a:solidFill>
                        <a:effectLst>
                          <a:outerShdw blurRad="38100" dist="38100" dir="2700000" algn="tl">
                            <a:srgbClr val="C0C0C0"/>
                          </a:outerShdw>
                        </a:effectLst>
                        <a:latin typeface="Arial" charset="0"/>
                      </a:rPr>
                      <a:t>75</a:t>
                    </a:r>
                  </a:p>
                  <a:p>
                    <a:pPr algn="r"/>
                    <a:r>
                      <a:rPr lang="en-US" altLang="en-US" sz="2000" b="1">
                        <a:solidFill>
                          <a:schemeClr val="tx1"/>
                        </a:solidFill>
                        <a:effectLst>
                          <a:outerShdw blurRad="38100" dist="38100" dir="2700000" algn="tl">
                            <a:srgbClr val="C0C0C0"/>
                          </a:outerShdw>
                        </a:effectLst>
                        <a:latin typeface="Arial" charset="0"/>
                      </a:rPr>
                      <a:t>65</a:t>
                    </a:r>
                  </a:p>
                  <a:p>
                    <a:pPr algn="r"/>
                    <a:r>
                      <a:rPr lang="en-US" altLang="en-US" sz="2000" b="1">
                        <a:solidFill>
                          <a:schemeClr val="tx1"/>
                        </a:solidFill>
                        <a:effectLst>
                          <a:outerShdw blurRad="38100" dist="38100" dir="2700000" algn="tl">
                            <a:srgbClr val="C0C0C0"/>
                          </a:outerShdw>
                        </a:effectLst>
                        <a:latin typeface="Arial" charset="0"/>
                      </a:rPr>
                      <a:t>85</a:t>
                    </a:r>
                  </a:p>
                  <a:p>
                    <a:pPr algn="r"/>
                    <a:r>
                      <a:rPr lang="en-US" altLang="en-US" sz="2000" b="1">
                        <a:solidFill>
                          <a:schemeClr val="tx1"/>
                        </a:solidFill>
                        <a:effectLst>
                          <a:outerShdw blurRad="38100" dist="38100" dir="2700000" algn="tl">
                            <a:srgbClr val="C0C0C0"/>
                          </a:outerShdw>
                        </a:effectLst>
                        <a:latin typeface="Arial" charset="0"/>
                      </a:rPr>
                      <a:t>50</a:t>
                    </a:r>
                  </a:p>
                </p:txBody>
              </p:sp>
              <p:sp>
                <p:nvSpPr>
                  <p:cNvPr id="503823" name="Rectangle 15"/>
                  <p:cNvSpPr>
                    <a:spLocks noChangeArrowheads="1"/>
                  </p:cNvSpPr>
                  <p:nvPr/>
                </p:nvSpPr>
                <p:spPr bwMode="auto">
                  <a:xfrm>
                    <a:off x="3431" y="1383"/>
                    <a:ext cx="521"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i="1">
                        <a:solidFill>
                          <a:schemeClr val="tx1"/>
                        </a:solidFill>
                        <a:effectLst>
                          <a:outerShdw blurRad="38100" dist="38100" dir="2700000" algn="tl">
                            <a:srgbClr val="C0C0C0"/>
                          </a:outerShdw>
                        </a:effectLst>
                        <a:latin typeface="Arial" charset="0"/>
                      </a:rPr>
                      <a:t>Site 1</a:t>
                    </a:r>
                  </a:p>
                </p:txBody>
              </p:sp>
            </p:grpSp>
            <p:grpSp>
              <p:nvGrpSpPr>
                <p:cNvPr id="503824" name="Group 16"/>
                <p:cNvGrpSpPr>
                  <a:grpSpLocks/>
                </p:cNvGrpSpPr>
                <p:nvPr/>
              </p:nvGrpSpPr>
              <p:grpSpPr bwMode="auto">
                <a:xfrm>
                  <a:off x="4189" y="1357"/>
                  <a:ext cx="521" cy="1629"/>
                  <a:chOff x="4265" y="1383"/>
                  <a:chExt cx="521" cy="1629"/>
                </a:xfrm>
              </p:grpSpPr>
              <p:sp>
                <p:nvSpPr>
                  <p:cNvPr id="503825" name="Rectangle 17"/>
                  <p:cNvSpPr>
                    <a:spLocks noChangeArrowheads="1"/>
                  </p:cNvSpPr>
                  <p:nvPr/>
                </p:nvSpPr>
                <p:spPr bwMode="auto">
                  <a:xfrm>
                    <a:off x="4399" y="1660"/>
                    <a:ext cx="282" cy="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a:r>
                      <a:rPr lang="en-US" altLang="en-US" sz="2000" b="1">
                        <a:solidFill>
                          <a:schemeClr val="tx1"/>
                        </a:solidFill>
                        <a:effectLst>
                          <a:outerShdw blurRad="38100" dist="38100" dir="2700000" algn="tl">
                            <a:srgbClr val="C0C0C0"/>
                          </a:outerShdw>
                        </a:effectLst>
                        <a:latin typeface="Arial" charset="0"/>
                      </a:rPr>
                      <a:t>65</a:t>
                    </a:r>
                  </a:p>
                  <a:p>
                    <a:pPr algn="r"/>
                    <a:r>
                      <a:rPr lang="en-US" altLang="en-US" sz="2000" b="1">
                        <a:solidFill>
                          <a:schemeClr val="tx1"/>
                        </a:solidFill>
                        <a:effectLst>
                          <a:outerShdw blurRad="38100" dist="38100" dir="2700000" algn="tl">
                            <a:srgbClr val="C0C0C0"/>
                          </a:outerShdw>
                        </a:effectLst>
                        <a:latin typeface="Arial" charset="0"/>
                      </a:rPr>
                      <a:t>91</a:t>
                    </a:r>
                  </a:p>
                  <a:p>
                    <a:pPr algn="r"/>
                    <a:r>
                      <a:rPr lang="en-US" altLang="en-US" sz="2000" b="1">
                        <a:solidFill>
                          <a:schemeClr val="tx1"/>
                        </a:solidFill>
                        <a:effectLst>
                          <a:outerShdw blurRad="38100" dist="38100" dir="2700000" algn="tl">
                            <a:srgbClr val="C0C0C0"/>
                          </a:outerShdw>
                        </a:effectLst>
                        <a:latin typeface="Arial" charset="0"/>
                      </a:rPr>
                      <a:t>95</a:t>
                    </a:r>
                  </a:p>
                  <a:p>
                    <a:pPr algn="r"/>
                    <a:r>
                      <a:rPr lang="en-US" altLang="en-US" sz="2000" b="1">
                        <a:solidFill>
                          <a:schemeClr val="tx1"/>
                        </a:solidFill>
                        <a:effectLst>
                          <a:outerShdw blurRad="38100" dist="38100" dir="2700000" algn="tl">
                            <a:srgbClr val="C0C0C0"/>
                          </a:outerShdw>
                        </a:effectLst>
                        <a:latin typeface="Arial" charset="0"/>
                      </a:rPr>
                      <a:t>80</a:t>
                    </a:r>
                  </a:p>
                  <a:p>
                    <a:pPr algn="r"/>
                    <a:r>
                      <a:rPr lang="en-US" altLang="en-US" sz="2000" b="1">
                        <a:solidFill>
                          <a:schemeClr val="tx1"/>
                        </a:solidFill>
                        <a:effectLst>
                          <a:outerShdw blurRad="38100" dist="38100" dir="2700000" algn="tl">
                            <a:srgbClr val="C0C0C0"/>
                          </a:outerShdw>
                        </a:effectLst>
                        <a:latin typeface="Arial" charset="0"/>
                      </a:rPr>
                      <a:t>90</a:t>
                    </a:r>
                  </a:p>
                  <a:p>
                    <a:pPr algn="r"/>
                    <a:r>
                      <a:rPr lang="en-US" altLang="en-US" sz="2000" b="1">
                        <a:solidFill>
                          <a:schemeClr val="tx1"/>
                        </a:solidFill>
                        <a:effectLst>
                          <a:outerShdw blurRad="38100" dist="38100" dir="2700000" algn="tl">
                            <a:srgbClr val="C0C0C0"/>
                          </a:outerShdw>
                        </a:effectLst>
                        <a:latin typeface="Arial" charset="0"/>
                      </a:rPr>
                      <a:t>92</a:t>
                    </a:r>
                  </a:p>
                  <a:p>
                    <a:pPr algn="r"/>
                    <a:r>
                      <a:rPr lang="en-US" altLang="en-US" sz="2000" b="1">
                        <a:solidFill>
                          <a:schemeClr val="tx1"/>
                        </a:solidFill>
                        <a:effectLst>
                          <a:outerShdw blurRad="38100" dist="38100" dir="2700000" algn="tl">
                            <a:srgbClr val="C0C0C0"/>
                          </a:outerShdw>
                        </a:effectLst>
                        <a:latin typeface="Arial" charset="0"/>
                      </a:rPr>
                      <a:t>65</a:t>
                    </a:r>
                  </a:p>
                </p:txBody>
              </p:sp>
              <p:sp>
                <p:nvSpPr>
                  <p:cNvPr id="503826" name="Rectangle 18"/>
                  <p:cNvSpPr>
                    <a:spLocks noChangeArrowheads="1"/>
                  </p:cNvSpPr>
                  <p:nvPr/>
                </p:nvSpPr>
                <p:spPr bwMode="auto">
                  <a:xfrm>
                    <a:off x="4265" y="1383"/>
                    <a:ext cx="521"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i="1">
                        <a:solidFill>
                          <a:schemeClr val="tx1"/>
                        </a:solidFill>
                        <a:effectLst>
                          <a:outerShdw blurRad="38100" dist="38100" dir="2700000" algn="tl">
                            <a:srgbClr val="C0C0C0"/>
                          </a:outerShdw>
                        </a:effectLst>
                        <a:latin typeface="Arial" charset="0"/>
                      </a:rPr>
                      <a:t>Site 2</a:t>
                    </a:r>
                  </a:p>
                </p:txBody>
              </p:sp>
            </p:grpSp>
            <p:grpSp>
              <p:nvGrpSpPr>
                <p:cNvPr id="503827" name="Group 19"/>
                <p:cNvGrpSpPr>
                  <a:grpSpLocks/>
                </p:cNvGrpSpPr>
                <p:nvPr/>
              </p:nvGrpSpPr>
              <p:grpSpPr bwMode="auto">
                <a:xfrm>
                  <a:off x="4885" y="1357"/>
                  <a:ext cx="521" cy="1629"/>
                  <a:chOff x="5029" y="1383"/>
                  <a:chExt cx="521" cy="1629"/>
                </a:xfrm>
              </p:grpSpPr>
              <p:sp>
                <p:nvSpPr>
                  <p:cNvPr id="503828" name="Rectangle 20"/>
                  <p:cNvSpPr>
                    <a:spLocks noChangeArrowheads="1"/>
                  </p:cNvSpPr>
                  <p:nvPr/>
                </p:nvSpPr>
                <p:spPr bwMode="auto">
                  <a:xfrm>
                    <a:off x="5163" y="1660"/>
                    <a:ext cx="282" cy="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a:r>
                      <a:rPr lang="en-US" altLang="en-US" sz="2000" b="1">
                        <a:solidFill>
                          <a:schemeClr val="tx1"/>
                        </a:solidFill>
                        <a:effectLst>
                          <a:outerShdw blurRad="38100" dist="38100" dir="2700000" algn="tl">
                            <a:srgbClr val="C0C0C0"/>
                          </a:outerShdw>
                        </a:effectLst>
                        <a:latin typeface="Arial" charset="0"/>
                      </a:rPr>
                      <a:t>90</a:t>
                    </a:r>
                  </a:p>
                  <a:p>
                    <a:pPr algn="r"/>
                    <a:r>
                      <a:rPr lang="en-US" altLang="en-US" sz="2000" b="1">
                        <a:solidFill>
                          <a:schemeClr val="tx1"/>
                        </a:solidFill>
                        <a:effectLst>
                          <a:outerShdw blurRad="38100" dist="38100" dir="2700000" algn="tl">
                            <a:srgbClr val="C0C0C0"/>
                          </a:outerShdw>
                        </a:effectLst>
                        <a:latin typeface="Arial" charset="0"/>
                      </a:rPr>
                      <a:t>75</a:t>
                    </a:r>
                  </a:p>
                  <a:p>
                    <a:pPr algn="r"/>
                    <a:r>
                      <a:rPr lang="en-US" altLang="en-US" sz="2000" b="1">
                        <a:solidFill>
                          <a:schemeClr val="tx1"/>
                        </a:solidFill>
                        <a:effectLst>
                          <a:outerShdw blurRad="38100" dist="38100" dir="2700000" algn="tl">
                            <a:srgbClr val="C0C0C0"/>
                          </a:outerShdw>
                        </a:effectLst>
                        <a:latin typeface="Arial" charset="0"/>
                      </a:rPr>
                      <a:t>72</a:t>
                    </a:r>
                  </a:p>
                  <a:p>
                    <a:pPr algn="r"/>
                    <a:r>
                      <a:rPr lang="en-US" altLang="en-US" sz="2000" b="1">
                        <a:solidFill>
                          <a:schemeClr val="tx1"/>
                        </a:solidFill>
                        <a:effectLst>
                          <a:outerShdw blurRad="38100" dist="38100" dir="2700000" algn="tl">
                            <a:srgbClr val="C0C0C0"/>
                          </a:outerShdw>
                        </a:effectLst>
                        <a:latin typeface="Arial" charset="0"/>
                      </a:rPr>
                      <a:t>80</a:t>
                    </a:r>
                  </a:p>
                  <a:p>
                    <a:pPr algn="r"/>
                    <a:r>
                      <a:rPr lang="en-US" altLang="en-US" sz="2000" b="1">
                        <a:solidFill>
                          <a:schemeClr val="tx1"/>
                        </a:solidFill>
                        <a:effectLst>
                          <a:outerShdw blurRad="38100" dist="38100" dir="2700000" algn="tl">
                            <a:srgbClr val="C0C0C0"/>
                          </a:outerShdw>
                        </a:effectLst>
                        <a:latin typeface="Arial" charset="0"/>
                      </a:rPr>
                      <a:t>95</a:t>
                    </a:r>
                  </a:p>
                  <a:p>
                    <a:pPr algn="r"/>
                    <a:r>
                      <a:rPr lang="en-US" altLang="en-US" sz="2000" b="1">
                        <a:solidFill>
                          <a:schemeClr val="tx1"/>
                        </a:solidFill>
                        <a:effectLst>
                          <a:outerShdw blurRad="38100" dist="38100" dir="2700000" algn="tl">
                            <a:srgbClr val="C0C0C0"/>
                          </a:outerShdw>
                        </a:effectLst>
                        <a:latin typeface="Arial" charset="0"/>
                      </a:rPr>
                      <a:t>65</a:t>
                    </a:r>
                  </a:p>
                  <a:p>
                    <a:pPr algn="r"/>
                    <a:r>
                      <a:rPr lang="en-US" altLang="en-US" sz="2000" b="1">
                        <a:solidFill>
                          <a:schemeClr val="tx1"/>
                        </a:solidFill>
                        <a:effectLst>
                          <a:outerShdw blurRad="38100" dist="38100" dir="2700000" algn="tl">
                            <a:srgbClr val="C0C0C0"/>
                          </a:outerShdw>
                        </a:effectLst>
                        <a:latin typeface="Arial" charset="0"/>
                      </a:rPr>
                      <a:t>90</a:t>
                    </a:r>
                  </a:p>
                </p:txBody>
              </p:sp>
              <p:sp>
                <p:nvSpPr>
                  <p:cNvPr id="503829" name="Rectangle 21"/>
                  <p:cNvSpPr>
                    <a:spLocks noChangeArrowheads="1"/>
                  </p:cNvSpPr>
                  <p:nvPr/>
                </p:nvSpPr>
                <p:spPr bwMode="auto">
                  <a:xfrm>
                    <a:off x="5029" y="1383"/>
                    <a:ext cx="521"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i="1">
                        <a:solidFill>
                          <a:schemeClr val="tx1"/>
                        </a:solidFill>
                        <a:effectLst>
                          <a:outerShdw blurRad="38100" dist="38100" dir="2700000" algn="tl">
                            <a:srgbClr val="C0C0C0"/>
                          </a:outerShdw>
                        </a:effectLst>
                        <a:latin typeface="Arial" charset="0"/>
                      </a:rPr>
                      <a:t>Site 3</a:t>
                    </a:r>
                  </a:p>
                </p:txBody>
              </p:sp>
            </p:grpSp>
          </p:grpSp>
          <p:sp>
            <p:nvSpPr>
              <p:cNvPr id="503830" name="Rectangle 22"/>
              <p:cNvSpPr>
                <a:spLocks noChangeArrowheads="1"/>
              </p:cNvSpPr>
              <p:nvPr/>
            </p:nvSpPr>
            <p:spPr bwMode="auto">
              <a:xfrm>
                <a:off x="3287" y="1060"/>
                <a:ext cx="155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b="1">
                    <a:solidFill>
                      <a:schemeClr val="tx1"/>
                    </a:solidFill>
                    <a:effectLst>
                      <a:outerShdw blurRad="38100" dist="38100" dir="2700000" algn="tl">
                        <a:srgbClr val="C0C0C0"/>
                      </a:outerShdw>
                    </a:effectLst>
                    <a:latin typeface="Arial" charset="0"/>
                  </a:rPr>
                  <a:t>SCORES (0 TO 100)</a:t>
                </a:r>
              </a:p>
            </p:txBody>
          </p:sp>
          <p:sp>
            <p:nvSpPr>
              <p:cNvPr id="503831" name="Line 23"/>
              <p:cNvSpPr>
                <a:spLocks noChangeShapeType="1"/>
              </p:cNvSpPr>
              <p:nvPr/>
            </p:nvSpPr>
            <p:spPr bwMode="auto">
              <a:xfrm>
                <a:off x="2595" y="1343"/>
                <a:ext cx="2800"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3832" name="Line 24"/>
              <p:cNvSpPr>
                <a:spLocks noChangeShapeType="1"/>
              </p:cNvSpPr>
              <p:nvPr/>
            </p:nvSpPr>
            <p:spPr bwMode="auto">
              <a:xfrm>
                <a:off x="427" y="1618"/>
                <a:ext cx="4968"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03833" name="Rectangle 25"/>
            <p:cNvSpPr>
              <a:spLocks noChangeArrowheads="1"/>
            </p:cNvSpPr>
            <p:nvPr/>
          </p:nvSpPr>
          <p:spPr bwMode="auto">
            <a:xfrm>
              <a:off x="997" y="3168"/>
              <a:ext cx="3701" cy="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en-US" sz="2000" b="1">
                  <a:solidFill>
                    <a:schemeClr val="bg2"/>
                  </a:solidFill>
                  <a:effectLst>
                    <a:outerShdw blurRad="38100" dist="38100" dir="2700000" algn="tl">
                      <a:srgbClr val="C0C0C0"/>
                    </a:outerShdw>
                  </a:effectLst>
                  <a:latin typeface="Arial" charset="0"/>
                </a:rPr>
                <a:t>Weighted Score for “Labor pool and climate” for </a:t>
              </a:r>
            </a:p>
            <a:p>
              <a:pPr algn="ctr"/>
              <a:r>
                <a:rPr lang="en-US" altLang="en-US" sz="2000" b="1">
                  <a:solidFill>
                    <a:schemeClr val="bg2"/>
                  </a:solidFill>
                  <a:effectLst>
                    <a:outerShdw blurRad="38100" dist="38100" dir="2700000" algn="tl">
                      <a:srgbClr val="C0C0C0"/>
                    </a:outerShdw>
                  </a:effectLst>
                  <a:latin typeface="Arial" charset="0"/>
                </a:rPr>
                <a:t>Site 1 = (0.30)(80) = 24</a:t>
              </a:r>
            </a:p>
          </p:txBody>
        </p:sp>
      </p:gr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3"/>
          <p:cNvSpPr>
            <a:spLocks noGrp="1"/>
          </p:cNvSpPr>
          <p:nvPr>
            <p:ph type="sldNum" sz="quarter" idx="10"/>
          </p:nvPr>
        </p:nvSpPr>
        <p:spPr/>
        <p:txBody>
          <a:bodyPr/>
          <a:lstStyle/>
          <a:p>
            <a:fld id="{E0671372-B809-489F-BD49-A8304C52C12F}" type="slidenum">
              <a:rPr lang="en-US" altLang="en-US"/>
              <a:pPr/>
              <a:t>34</a:t>
            </a:fld>
            <a:endParaRPr lang="en-US" altLang="en-US"/>
          </a:p>
        </p:txBody>
      </p:sp>
      <p:sp>
        <p:nvSpPr>
          <p:cNvPr id="505858" name="Rectangle 2"/>
          <p:cNvSpPr>
            <a:spLocks noGrp="1" noChangeArrowheads="1"/>
          </p:cNvSpPr>
          <p:nvPr>
            <p:ph type="title"/>
          </p:nvPr>
        </p:nvSpPr>
        <p:spPr/>
        <p:txBody>
          <a:bodyPr/>
          <a:lstStyle/>
          <a:p>
            <a:r>
              <a:rPr lang="en-US" altLang="en-US">
                <a:solidFill>
                  <a:schemeClr val="tx1"/>
                </a:solidFill>
              </a:rPr>
              <a:t>Location Factor Rating: Example</a:t>
            </a:r>
          </a:p>
        </p:txBody>
      </p:sp>
      <p:sp>
        <p:nvSpPr>
          <p:cNvPr id="505859" name="Rectangle 3"/>
          <p:cNvSpPr>
            <a:spLocks noGrp="1" noChangeArrowheads="1"/>
          </p:cNvSpPr>
          <p:nvPr>
            <p:ph type="body" idx="1"/>
          </p:nvPr>
        </p:nvSpPr>
        <p:spPr>
          <a:xfrm>
            <a:off x="381000" y="1295400"/>
            <a:ext cx="2887663" cy="485775"/>
          </a:xfrm>
          <a:solidFill>
            <a:srgbClr val="CCFFFF"/>
          </a:solidFill>
        </p:spPr>
        <p:txBody>
          <a:bodyPr/>
          <a:lstStyle/>
          <a:p>
            <a:r>
              <a:rPr lang="en-US" altLang="en-US" sz="2400" b="1"/>
              <a:t>AHP Hierarchy</a:t>
            </a:r>
          </a:p>
        </p:txBody>
      </p:sp>
      <p:sp>
        <p:nvSpPr>
          <p:cNvPr id="505860" name="Text Box 4"/>
          <p:cNvSpPr txBox="1">
            <a:spLocks noChangeArrowheads="1"/>
          </p:cNvSpPr>
          <p:nvPr/>
        </p:nvSpPr>
        <p:spPr bwMode="auto">
          <a:xfrm>
            <a:off x="3565525" y="1835150"/>
            <a:ext cx="2101850" cy="422275"/>
          </a:xfrm>
          <a:prstGeom prst="rect">
            <a:avLst/>
          </a:prstGeom>
          <a:solidFill>
            <a:srgbClr val="FF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sz="2400">
                <a:solidFill>
                  <a:schemeClr val="tx1"/>
                </a:solidFill>
                <a:latin typeface="Times New Roman" pitchFamily="18" charset="0"/>
              </a:defRPr>
            </a:lvl1pPr>
            <a:lvl2pPr defTabSz="762000">
              <a:defRPr sz="2400">
                <a:solidFill>
                  <a:schemeClr val="tx1"/>
                </a:solidFill>
                <a:latin typeface="Times New Roman" pitchFamily="18" charset="0"/>
              </a:defRPr>
            </a:lvl2pPr>
            <a:lvl3pPr defTabSz="762000">
              <a:defRPr sz="2400">
                <a:solidFill>
                  <a:schemeClr val="tx1"/>
                </a:solidFill>
                <a:latin typeface="Times New Roman" pitchFamily="18" charset="0"/>
              </a:defRPr>
            </a:lvl3pPr>
            <a:lvl4pPr defTabSz="762000">
              <a:defRPr sz="2400">
                <a:solidFill>
                  <a:schemeClr val="tx1"/>
                </a:solidFill>
                <a:latin typeface="Times New Roman" pitchFamily="18" charset="0"/>
              </a:defRPr>
            </a:lvl4pPr>
            <a:lvl5pPr defTabSz="762000">
              <a:defRPr sz="2400">
                <a:solidFill>
                  <a:schemeClr val="tx1"/>
                </a:solidFill>
                <a:latin typeface="Times New Roman" pitchFamily="18" charset="0"/>
              </a:defRPr>
            </a:lvl5pPr>
            <a:lvl6pPr defTabSz="762000" eaLnBrk="0" fontAlgn="base" hangingPunct="0">
              <a:spcBef>
                <a:spcPct val="0"/>
              </a:spcBef>
              <a:spcAft>
                <a:spcPct val="0"/>
              </a:spcAft>
              <a:defRPr sz="2400">
                <a:solidFill>
                  <a:schemeClr val="tx1"/>
                </a:solidFill>
                <a:latin typeface="Times New Roman" pitchFamily="18" charset="0"/>
              </a:defRPr>
            </a:lvl6pPr>
            <a:lvl7pPr defTabSz="762000" eaLnBrk="0" fontAlgn="base" hangingPunct="0">
              <a:spcBef>
                <a:spcPct val="0"/>
              </a:spcBef>
              <a:spcAft>
                <a:spcPct val="0"/>
              </a:spcAft>
              <a:defRPr sz="2400">
                <a:solidFill>
                  <a:schemeClr val="tx1"/>
                </a:solidFill>
                <a:latin typeface="Times New Roman" pitchFamily="18" charset="0"/>
              </a:defRPr>
            </a:lvl7pPr>
            <a:lvl8pPr defTabSz="762000" eaLnBrk="0" fontAlgn="base" hangingPunct="0">
              <a:spcBef>
                <a:spcPct val="0"/>
              </a:spcBef>
              <a:spcAft>
                <a:spcPct val="0"/>
              </a:spcAft>
              <a:defRPr sz="2400">
                <a:solidFill>
                  <a:schemeClr val="tx1"/>
                </a:solidFill>
                <a:latin typeface="Times New Roman" pitchFamily="18" charset="0"/>
              </a:defRPr>
            </a:lvl8pPr>
            <a:lvl9pPr defTabSz="762000" eaLnBrk="0" fontAlgn="base" hangingPunct="0">
              <a:spcBef>
                <a:spcPct val="0"/>
              </a:spcBef>
              <a:spcAft>
                <a:spcPct val="0"/>
              </a:spcAft>
              <a:defRPr sz="2400">
                <a:solidFill>
                  <a:schemeClr val="tx1"/>
                </a:solidFill>
                <a:latin typeface="Times New Roman" pitchFamily="18" charset="0"/>
              </a:defRPr>
            </a:lvl9pPr>
          </a:lstStyle>
          <a:p>
            <a:pPr>
              <a:lnSpc>
                <a:spcPct val="80000"/>
              </a:lnSpc>
            </a:pPr>
            <a:r>
              <a:rPr lang="en-US" altLang="en-US">
                <a:latin typeface="Gill Sans" pitchFamily="34" charset="0"/>
              </a:rPr>
              <a:t>Site Selection</a:t>
            </a:r>
          </a:p>
        </p:txBody>
      </p:sp>
      <p:sp>
        <p:nvSpPr>
          <p:cNvPr id="505861" name="Text Box 5"/>
          <p:cNvSpPr txBox="1">
            <a:spLocks noChangeArrowheads="1"/>
          </p:cNvSpPr>
          <p:nvPr/>
        </p:nvSpPr>
        <p:spPr bwMode="auto">
          <a:xfrm>
            <a:off x="207963" y="3014663"/>
            <a:ext cx="1355725" cy="863600"/>
          </a:xfrm>
          <a:prstGeom prst="rect">
            <a:avLst/>
          </a:prstGeom>
          <a:solidFill>
            <a:srgbClr val="FF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sz="2400">
                <a:solidFill>
                  <a:schemeClr val="tx1"/>
                </a:solidFill>
                <a:latin typeface="Times New Roman" pitchFamily="18" charset="0"/>
              </a:defRPr>
            </a:lvl1pPr>
            <a:lvl2pPr defTabSz="762000">
              <a:defRPr sz="2400">
                <a:solidFill>
                  <a:schemeClr val="tx1"/>
                </a:solidFill>
                <a:latin typeface="Times New Roman" pitchFamily="18" charset="0"/>
              </a:defRPr>
            </a:lvl2pPr>
            <a:lvl3pPr defTabSz="762000">
              <a:defRPr sz="2400">
                <a:solidFill>
                  <a:schemeClr val="tx1"/>
                </a:solidFill>
                <a:latin typeface="Times New Roman" pitchFamily="18" charset="0"/>
              </a:defRPr>
            </a:lvl3pPr>
            <a:lvl4pPr defTabSz="762000">
              <a:defRPr sz="2400">
                <a:solidFill>
                  <a:schemeClr val="tx1"/>
                </a:solidFill>
                <a:latin typeface="Times New Roman" pitchFamily="18" charset="0"/>
              </a:defRPr>
            </a:lvl4pPr>
            <a:lvl5pPr defTabSz="762000">
              <a:defRPr sz="2400">
                <a:solidFill>
                  <a:schemeClr val="tx1"/>
                </a:solidFill>
                <a:latin typeface="Times New Roman" pitchFamily="18" charset="0"/>
              </a:defRPr>
            </a:lvl5pPr>
            <a:lvl6pPr defTabSz="762000" eaLnBrk="0" fontAlgn="base" hangingPunct="0">
              <a:spcBef>
                <a:spcPct val="0"/>
              </a:spcBef>
              <a:spcAft>
                <a:spcPct val="0"/>
              </a:spcAft>
              <a:defRPr sz="2400">
                <a:solidFill>
                  <a:schemeClr val="tx1"/>
                </a:solidFill>
                <a:latin typeface="Times New Roman" pitchFamily="18" charset="0"/>
              </a:defRPr>
            </a:lvl6pPr>
            <a:lvl7pPr defTabSz="762000" eaLnBrk="0" fontAlgn="base" hangingPunct="0">
              <a:spcBef>
                <a:spcPct val="0"/>
              </a:spcBef>
              <a:spcAft>
                <a:spcPct val="0"/>
              </a:spcAft>
              <a:defRPr sz="2400">
                <a:solidFill>
                  <a:schemeClr val="tx1"/>
                </a:solidFill>
                <a:latin typeface="Times New Roman" pitchFamily="18" charset="0"/>
              </a:defRPr>
            </a:lvl7pPr>
            <a:lvl8pPr defTabSz="762000" eaLnBrk="0" fontAlgn="base" hangingPunct="0">
              <a:spcBef>
                <a:spcPct val="0"/>
              </a:spcBef>
              <a:spcAft>
                <a:spcPct val="0"/>
              </a:spcAft>
              <a:defRPr sz="2400">
                <a:solidFill>
                  <a:schemeClr val="tx1"/>
                </a:solidFill>
                <a:latin typeface="Times New Roman" pitchFamily="18" charset="0"/>
              </a:defRPr>
            </a:lvl8pPr>
            <a:lvl9pPr defTabSz="762000" eaLnBrk="0" fontAlgn="base" hangingPunct="0">
              <a:spcBef>
                <a:spcPct val="0"/>
              </a:spcBef>
              <a:spcAft>
                <a:spcPct val="0"/>
              </a:spcAft>
              <a:defRPr sz="2400">
                <a:solidFill>
                  <a:schemeClr val="tx1"/>
                </a:solidFill>
                <a:latin typeface="Times New Roman" pitchFamily="18" charset="0"/>
              </a:defRPr>
            </a:lvl9pPr>
          </a:lstStyle>
          <a:p>
            <a:pPr algn="ctr">
              <a:lnSpc>
                <a:spcPct val="80000"/>
              </a:lnSpc>
            </a:pPr>
            <a:r>
              <a:rPr lang="en-US" altLang="en-US" sz="2000">
                <a:latin typeface="Gill Sans" pitchFamily="34" charset="0"/>
              </a:rPr>
              <a:t>Labor Pool</a:t>
            </a:r>
          </a:p>
          <a:p>
            <a:pPr algn="ctr">
              <a:lnSpc>
                <a:spcPct val="80000"/>
              </a:lnSpc>
            </a:pPr>
            <a:r>
              <a:rPr lang="en-US" altLang="en-US" sz="2000">
                <a:latin typeface="Gill Sans" pitchFamily="34" charset="0"/>
              </a:rPr>
              <a:t>and </a:t>
            </a:r>
          </a:p>
          <a:p>
            <a:pPr algn="ctr">
              <a:lnSpc>
                <a:spcPct val="80000"/>
              </a:lnSpc>
            </a:pPr>
            <a:r>
              <a:rPr lang="en-US" altLang="en-US" sz="2000">
                <a:latin typeface="Gill Sans" pitchFamily="34" charset="0"/>
              </a:rPr>
              <a:t>Climate</a:t>
            </a:r>
          </a:p>
        </p:txBody>
      </p:sp>
      <p:sp>
        <p:nvSpPr>
          <p:cNvPr id="505862" name="Text Box 6"/>
          <p:cNvSpPr txBox="1">
            <a:spLocks noChangeArrowheads="1"/>
          </p:cNvSpPr>
          <p:nvPr/>
        </p:nvSpPr>
        <p:spPr bwMode="auto">
          <a:xfrm>
            <a:off x="1647825" y="3038475"/>
            <a:ext cx="1220788" cy="863600"/>
          </a:xfrm>
          <a:prstGeom prst="rect">
            <a:avLst/>
          </a:prstGeom>
          <a:solidFill>
            <a:srgbClr val="FF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sz="2400">
                <a:solidFill>
                  <a:schemeClr val="tx1"/>
                </a:solidFill>
                <a:latin typeface="Times New Roman" pitchFamily="18" charset="0"/>
              </a:defRPr>
            </a:lvl1pPr>
            <a:lvl2pPr defTabSz="762000">
              <a:defRPr sz="2400">
                <a:solidFill>
                  <a:schemeClr val="tx1"/>
                </a:solidFill>
                <a:latin typeface="Times New Roman" pitchFamily="18" charset="0"/>
              </a:defRPr>
            </a:lvl2pPr>
            <a:lvl3pPr defTabSz="762000">
              <a:defRPr sz="2400">
                <a:solidFill>
                  <a:schemeClr val="tx1"/>
                </a:solidFill>
                <a:latin typeface="Times New Roman" pitchFamily="18" charset="0"/>
              </a:defRPr>
            </a:lvl3pPr>
            <a:lvl4pPr defTabSz="762000">
              <a:defRPr sz="2400">
                <a:solidFill>
                  <a:schemeClr val="tx1"/>
                </a:solidFill>
                <a:latin typeface="Times New Roman" pitchFamily="18" charset="0"/>
              </a:defRPr>
            </a:lvl4pPr>
            <a:lvl5pPr defTabSz="762000">
              <a:defRPr sz="2400">
                <a:solidFill>
                  <a:schemeClr val="tx1"/>
                </a:solidFill>
                <a:latin typeface="Times New Roman" pitchFamily="18" charset="0"/>
              </a:defRPr>
            </a:lvl5pPr>
            <a:lvl6pPr defTabSz="762000" eaLnBrk="0" fontAlgn="base" hangingPunct="0">
              <a:spcBef>
                <a:spcPct val="0"/>
              </a:spcBef>
              <a:spcAft>
                <a:spcPct val="0"/>
              </a:spcAft>
              <a:defRPr sz="2400">
                <a:solidFill>
                  <a:schemeClr val="tx1"/>
                </a:solidFill>
                <a:latin typeface="Times New Roman" pitchFamily="18" charset="0"/>
              </a:defRPr>
            </a:lvl6pPr>
            <a:lvl7pPr defTabSz="762000" eaLnBrk="0" fontAlgn="base" hangingPunct="0">
              <a:spcBef>
                <a:spcPct val="0"/>
              </a:spcBef>
              <a:spcAft>
                <a:spcPct val="0"/>
              </a:spcAft>
              <a:defRPr sz="2400">
                <a:solidFill>
                  <a:schemeClr val="tx1"/>
                </a:solidFill>
                <a:latin typeface="Times New Roman" pitchFamily="18" charset="0"/>
              </a:defRPr>
            </a:lvl7pPr>
            <a:lvl8pPr defTabSz="762000" eaLnBrk="0" fontAlgn="base" hangingPunct="0">
              <a:spcBef>
                <a:spcPct val="0"/>
              </a:spcBef>
              <a:spcAft>
                <a:spcPct val="0"/>
              </a:spcAft>
              <a:defRPr sz="2400">
                <a:solidFill>
                  <a:schemeClr val="tx1"/>
                </a:solidFill>
                <a:latin typeface="Times New Roman" pitchFamily="18" charset="0"/>
              </a:defRPr>
            </a:lvl8pPr>
            <a:lvl9pPr defTabSz="762000" eaLnBrk="0" fontAlgn="base" hangingPunct="0">
              <a:spcBef>
                <a:spcPct val="0"/>
              </a:spcBef>
              <a:spcAft>
                <a:spcPct val="0"/>
              </a:spcAft>
              <a:defRPr sz="2400">
                <a:solidFill>
                  <a:schemeClr val="tx1"/>
                </a:solidFill>
                <a:latin typeface="Times New Roman" pitchFamily="18" charset="0"/>
              </a:defRPr>
            </a:lvl9pPr>
          </a:lstStyle>
          <a:p>
            <a:pPr algn="ctr">
              <a:lnSpc>
                <a:spcPct val="80000"/>
              </a:lnSpc>
            </a:pPr>
            <a:r>
              <a:rPr lang="en-US" altLang="en-US" sz="2000">
                <a:latin typeface="Gill Sans" pitchFamily="34" charset="0"/>
              </a:rPr>
              <a:t>Proximity</a:t>
            </a:r>
          </a:p>
          <a:p>
            <a:pPr algn="ctr">
              <a:lnSpc>
                <a:spcPct val="80000"/>
              </a:lnSpc>
            </a:pPr>
            <a:r>
              <a:rPr lang="en-US" altLang="en-US" sz="2000">
                <a:latin typeface="Gill Sans" pitchFamily="34" charset="0"/>
              </a:rPr>
              <a:t>to </a:t>
            </a:r>
          </a:p>
          <a:p>
            <a:pPr algn="ctr">
              <a:lnSpc>
                <a:spcPct val="80000"/>
              </a:lnSpc>
            </a:pPr>
            <a:r>
              <a:rPr lang="en-US" altLang="en-US" sz="2000">
                <a:latin typeface="Gill Sans" pitchFamily="34" charset="0"/>
              </a:rPr>
              <a:t>Suppliers</a:t>
            </a:r>
          </a:p>
        </p:txBody>
      </p:sp>
      <p:sp>
        <p:nvSpPr>
          <p:cNvPr id="505863" name="Text Box 7"/>
          <p:cNvSpPr txBox="1">
            <a:spLocks noChangeArrowheads="1"/>
          </p:cNvSpPr>
          <p:nvPr/>
        </p:nvSpPr>
        <p:spPr bwMode="auto">
          <a:xfrm>
            <a:off x="2951163" y="3038475"/>
            <a:ext cx="825500" cy="619125"/>
          </a:xfrm>
          <a:prstGeom prst="rect">
            <a:avLst/>
          </a:prstGeom>
          <a:solidFill>
            <a:srgbClr val="FF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sz="2400">
                <a:solidFill>
                  <a:schemeClr val="tx1"/>
                </a:solidFill>
                <a:latin typeface="Times New Roman" pitchFamily="18" charset="0"/>
              </a:defRPr>
            </a:lvl1pPr>
            <a:lvl2pPr defTabSz="762000">
              <a:defRPr sz="2400">
                <a:solidFill>
                  <a:schemeClr val="tx1"/>
                </a:solidFill>
                <a:latin typeface="Times New Roman" pitchFamily="18" charset="0"/>
              </a:defRPr>
            </a:lvl2pPr>
            <a:lvl3pPr defTabSz="762000">
              <a:defRPr sz="2400">
                <a:solidFill>
                  <a:schemeClr val="tx1"/>
                </a:solidFill>
                <a:latin typeface="Times New Roman" pitchFamily="18" charset="0"/>
              </a:defRPr>
            </a:lvl3pPr>
            <a:lvl4pPr defTabSz="762000">
              <a:defRPr sz="2400">
                <a:solidFill>
                  <a:schemeClr val="tx1"/>
                </a:solidFill>
                <a:latin typeface="Times New Roman" pitchFamily="18" charset="0"/>
              </a:defRPr>
            </a:lvl4pPr>
            <a:lvl5pPr defTabSz="762000">
              <a:defRPr sz="2400">
                <a:solidFill>
                  <a:schemeClr val="tx1"/>
                </a:solidFill>
                <a:latin typeface="Times New Roman" pitchFamily="18" charset="0"/>
              </a:defRPr>
            </a:lvl5pPr>
            <a:lvl6pPr defTabSz="762000" eaLnBrk="0" fontAlgn="base" hangingPunct="0">
              <a:spcBef>
                <a:spcPct val="0"/>
              </a:spcBef>
              <a:spcAft>
                <a:spcPct val="0"/>
              </a:spcAft>
              <a:defRPr sz="2400">
                <a:solidFill>
                  <a:schemeClr val="tx1"/>
                </a:solidFill>
                <a:latin typeface="Times New Roman" pitchFamily="18" charset="0"/>
              </a:defRPr>
            </a:lvl6pPr>
            <a:lvl7pPr defTabSz="762000" eaLnBrk="0" fontAlgn="base" hangingPunct="0">
              <a:spcBef>
                <a:spcPct val="0"/>
              </a:spcBef>
              <a:spcAft>
                <a:spcPct val="0"/>
              </a:spcAft>
              <a:defRPr sz="2400">
                <a:solidFill>
                  <a:schemeClr val="tx1"/>
                </a:solidFill>
                <a:latin typeface="Times New Roman" pitchFamily="18" charset="0"/>
              </a:defRPr>
            </a:lvl7pPr>
            <a:lvl8pPr defTabSz="762000" eaLnBrk="0" fontAlgn="base" hangingPunct="0">
              <a:spcBef>
                <a:spcPct val="0"/>
              </a:spcBef>
              <a:spcAft>
                <a:spcPct val="0"/>
              </a:spcAft>
              <a:defRPr sz="2400">
                <a:solidFill>
                  <a:schemeClr val="tx1"/>
                </a:solidFill>
                <a:latin typeface="Times New Roman" pitchFamily="18" charset="0"/>
              </a:defRPr>
            </a:lvl8pPr>
            <a:lvl9pPr defTabSz="762000" eaLnBrk="0" fontAlgn="base" hangingPunct="0">
              <a:spcBef>
                <a:spcPct val="0"/>
              </a:spcBef>
              <a:spcAft>
                <a:spcPct val="0"/>
              </a:spcAft>
              <a:defRPr sz="2400">
                <a:solidFill>
                  <a:schemeClr val="tx1"/>
                </a:solidFill>
                <a:latin typeface="Times New Roman" pitchFamily="18" charset="0"/>
              </a:defRPr>
            </a:lvl9pPr>
          </a:lstStyle>
          <a:p>
            <a:pPr algn="ctr">
              <a:lnSpc>
                <a:spcPct val="80000"/>
              </a:lnSpc>
            </a:pPr>
            <a:r>
              <a:rPr lang="en-US" altLang="en-US" sz="2000">
                <a:latin typeface="Gill Sans" pitchFamily="34" charset="0"/>
              </a:rPr>
              <a:t>Wage</a:t>
            </a:r>
          </a:p>
          <a:p>
            <a:pPr algn="ctr">
              <a:lnSpc>
                <a:spcPct val="80000"/>
              </a:lnSpc>
            </a:pPr>
            <a:r>
              <a:rPr lang="en-US" altLang="en-US" sz="2000">
                <a:latin typeface="Gill Sans" pitchFamily="34" charset="0"/>
              </a:rPr>
              <a:t>Rates</a:t>
            </a:r>
          </a:p>
        </p:txBody>
      </p:sp>
      <p:sp>
        <p:nvSpPr>
          <p:cNvPr id="505864" name="Text Box 8"/>
          <p:cNvSpPr txBox="1">
            <a:spLocks noChangeArrowheads="1"/>
          </p:cNvSpPr>
          <p:nvPr/>
        </p:nvSpPr>
        <p:spPr bwMode="auto">
          <a:xfrm>
            <a:off x="3859213" y="3038475"/>
            <a:ext cx="1538287" cy="619125"/>
          </a:xfrm>
          <a:prstGeom prst="rect">
            <a:avLst/>
          </a:prstGeom>
          <a:solidFill>
            <a:srgbClr val="FF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sz="2400">
                <a:solidFill>
                  <a:schemeClr val="tx1"/>
                </a:solidFill>
                <a:latin typeface="Times New Roman" pitchFamily="18" charset="0"/>
              </a:defRPr>
            </a:lvl1pPr>
            <a:lvl2pPr defTabSz="762000">
              <a:defRPr sz="2400">
                <a:solidFill>
                  <a:schemeClr val="tx1"/>
                </a:solidFill>
                <a:latin typeface="Times New Roman" pitchFamily="18" charset="0"/>
              </a:defRPr>
            </a:lvl2pPr>
            <a:lvl3pPr defTabSz="762000">
              <a:defRPr sz="2400">
                <a:solidFill>
                  <a:schemeClr val="tx1"/>
                </a:solidFill>
                <a:latin typeface="Times New Roman" pitchFamily="18" charset="0"/>
              </a:defRPr>
            </a:lvl3pPr>
            <a:lvl4pPr defTabSz="762000">
              <a:defRPr sz="2400">
                <a:solidFill>
                  <a:schemeClr val="tx1"/>
                </a:solidFill>
                <a:latin typeface="Times New Roman" pitchFamily="18" charset="0"/>
              </a:defRPr>
            </a:lvl4pPr>
            <a:lvl5pPr defTabSz="762000">
              <a:defRPr sz="2400">
                <a:solidFill>
                  <a:schemeClr val="tx1"/>
                </a:solidFill>
                <a:latin typeface="Times New Roman" pitchFamily="18" charset="0"/>
              </a:defRPr>
            </a:lvl5pPr>
            <a:lvl6pPr defTabSz="762000" eaLnBrk="0" fontAlgn="base" hangingPunct="0">
              <a:spcBef>
                <a:spcPct val="0"/>
              </a:spcBef>
              <a:spcAft>
                <a:spcPct val="0"/>
              </a:spcAft>
              <a:defRPr sz="2400">
                <a:solidFill>
                  <a:schemeClr val="tx1"/>
                </a:solidFill>
                <a:latin typeface="Times New Roman" pitchFamily="18" charset="0"/>
              </a:defRPr>
            </a:lvl6pPr>
            <a:lvl7pPr defTabSz="762000" eaLnBrk="0" fontAlgn="base" hangingPunct="0">
              <a:spcBef>
                <a:spcPct val="0"/>
              </a:spcBef>
              <a:spcAft>
                <a:spcPct val="0"/>
              </a:spcAft>
              <a:defRPr sz="2400">
                <a:solidFill>
                  <a:schemeClr val="tx1"/>
                </a:solidFill>
                <a:latin typeface="Times New Roman" pitchFamily="18" charset="0"/>
              </a:defRPr>
            </a:lvl7pPr>
            <a:lvl8pPr defTabSz="762000" eaLnBrk="0" fontAlgn="base" hangingPunct="0">
              <a:spcBef>
                <a:spcPct val="0"/>
              </a:spcBef>
              <a:spcAft>
                <a:spcPct val="0"/>
              </a:spcAft>
              <a:defRPr sz="2400">
                <a:solidFill>
                  <a:schemeClr val="tx1"/>
                </a:solidFill>
                <a:latin typeface="Times New Roman" pitchFamily="18" charset="0"/>
              </a:defRPr>
            </a:lvl8pPr>
            <a:lvl9pPr defTabSz="762000" eaLnBrk="0" fontAlgn="base" hangingPunct="0">
              <a:spcBef>
                <a:spcPct val="0"/>
              </a:spcBef>
              <a:spcAft>
                <a:spcPct val="0"/>
              </a:spcAft>
              <a:defRPr sz="2400">
                <a:solidFill>
                  <a:schemeClr val="tx1"/>
                </a:solidFill>
                <a:latin typeface="Times New Roman" pitchFamily="18" charset="0"/>
              </a:defRPr>
            </a:lvl9pPr>
          </a:lstStyle>
          <a:p>
            <a:pPr algn="ctr">
              <a:lnSpc>
                <a:spcPct val="80000"/>
              </a:lnSpc>
            </a:pPr>
            <a:r>
              <a:rPr lang="en-US" altLang="en-US" sz="2000">
                <a:latin typeface="Gill Sans" pitchFamily="34" charset="0"/>
              </a:rPr>
              <a:t>Community </a:t>
            </a:r>
          </a:p>
          <a:p>
            <a:pPr algn="ctr">
              <a:lnSpc>
                <a:spcPct val="80000"/>
              </a:lnSpc>
            </a:pPr>
            <a:r>
              <a:rPr lang="en-US" altLang="en-US" sz="2000">
                <a:latin typeface="Gill Sans" pitchFamily="34" charset="0"/>
              </a:rPr>
              <a:t>Environment</a:t>
            </a:r>
          </a:p>
        </p:txBody>
      </p:sp>
      <p:sp>
        <p:nvSpPr>
          <p:cNvPr id="505865" name="Text Box 9"/>
          <p:cNvSpPr txBox="1">
            <a:spLocks noChangeArrowheads="1"/>
          </p:cNvSpPr>
          <p:nvPr/>
        </p:nvSpPr>
        <p:spPr bwMode="auto">
          <a:xfrm>
            <a:off x="5494338" y="3014663"/>
            <a:ext cx="1366837" cy="863600"/>
          </a:xfrm>
          <a:prstGeom prst="rect">
            <a:avLst/>
          </a:prstGeom>
          <a:solidFill>
            <a:srgbClr val="FF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sz="2400">
                <a:solidFill>
                  <a:schemeClr val="tx1"/>
                </a:solidFill>
                <a:latin typeface="Times New Roman" pitchFamily="18" charset="0"/>
              </a:defRPr>
            </a:lvl1pPr>
            <a:lvl2pPr defTabSz="762000">
              <a:defRPr sz="2400">
                <a:solidFill>
                  <a:schemeClr val="tx1"/>
                </a:solidFill>
                <a:latin typeface="Times New Roman" pitchFamily="18" charset="0"/>
              </a:defRPr>
            </a:lvl2pPr>
            <a:lvl3pPr defTabSz="762000">
              <a:defRPr sz="2400">
                <a:solidFill>
                  <a:schemeClr val="tx1"/>
                </a:solidFill>
                <a:latin typeface="Times New Roman" pitchFamily="18" charset="0"/>
              </a:defRPr>
            </a:lvl3pPr>
            <a:lvl4pPr defTabSz="762000">
              <a:defRPr sz="2400">
                <a:solidFill>
                  <a:schemeClr val="tx1"/>
                </a:solidFill>
                <a:latin typeface="Times New Roman" pitchFamily="18" charset="0"/>
              </a:defRPr>
            </a:lvl4pPr>
            <a:lvl5pPr defTabSz="762000">
              <a:defRPr sz="2400">
                <a:solidFill>
                  <a:schemeClr val="tx1"/>
                </a:solidFill>
                <a:latin typeface="Times New Roman" pitchFamily="18" charset="0"/>
              </a:defRPr>
            </a:lvl5pPr>
            <a:lvl6pPr defTabSz="762000" eaLnBrk="0" fontAlgn="base" hangingPunct="0">
              <a:spcBef>
                <a:spcPct val="0"/>
              </a:spcBef>
              <a:spcAft>
                <a:spcPct val="0"/>
              </a:spcAft>
              <a:defRPr sz="2400">
                <a:solidFill>
                  <a:schemeClr val="tx1"/>
                </a:solidFill>
                <a:latin typeface="Times New Roman" pitchFamily="18" charset="0"/>
              </a:defRPr>
            </a:lvl6pPr>
            <a:lvl7pPr defTabSz="762000" eaLnBrk="0" fontAlgn="base" hangingPunct="0">
              <a:spcBef>
                <a:spcPct val="0"/>
              </a:spcBef>
              <a:spcAft>
                <a:spcPct val="0"/>
              </a:spcAft>
              <a:defRPr sz="2400">
                <a:solidFill>
                  <a:schemeClr val="tx1"/>
                </a:solidFill>
                <a:latin typeface="Times New Roman" pitchFamily="18" charset="0"/>
              </a:defRPr>
            </a:lvl7pPr>
            <a:lvl8pPr defTabSz="762000" eaLnBrk="0" fontAlgn="base" hangingPunct="0">
              <a:spcBef>
                <a:spcPct val="0"/>
              </a:spcBef>
              <a:spcAft>
                <a:spcPct val="0"/>
              </a:spcAft>
              <a:defRPr sz="2400">
                <a:solidFill>
                  <a:schemeClr val="tx1"/>
                </a:solidFill>
                <a:latin typeface="Times New Roman" pitchFamily="18" charset="0"/>
              </a:defRPr>
            </a:lvl8pPr>
            <a:lvl9pPr defTabSz="762000" eaLnBrk="0" fontAlgn="base" hangingPunct="0">
              <a:spcBef>
                <a:spcPct val="0"/>
              </a:spcBef>
              <a:spcAft>
                <a:spcPct val="0"/>
              </a:spcAft>
              <a:defRPr sz="2400">
                <a:solidFill>
                  <a:schemeClr val="tx1"/>
                </a:solidFill>
                <a:latin typeface="Times New Roman" pitchFamily="18" charset="0"/>
              </a:defRPr>
            </a:lvl9pPr>
          </a:lstStyle>
          <a:p>
            <a:pPr algn="ctr">
              <a:lnSpc>
                <a:spcPct val="80000"/>
              </a:lnSpc>
            </a:pPr>
            <a:r>
              <a:rPr lang="en-US" altLang="en-US" sz="2000">
                <a:latin typeface="Gill Sans" pitchFamily="34" charset="0"/>
              </a:rPr>
              <a:t>Proximity</a:t>
            </a:r>
          </a:p>
          <a:p>
            <a:pPr algn="ctr">
              <a:lnSpc>
                <a:spcPct val="80000"/>
              </a:lnSpc>
            </a:pPr>
            <a:r>
              <a:rPr lang="en-US" altLang="en-US" sz="2000">
                <a:latin typeface="Gill Sans" pitchFamily="34" charset="0"/>
              </a:rPr>
              <a:t>to</a:t>
            </a:r>
          </a:p>
          <a:p>
            <a:pPr algn="ctr">
              <a:lnSpc>
                <a:spcPct val="80000"/>
              </a:lnSpc>
            </a:pPr>
            <a:r>
              <a:rPr lang="en-US" altLang="en-US" sz="2000">
                <a:latin typeface="Gill Sans" pitchFamily="34" charset="0"/>
              </a:rPr>
              <a:t>Customers</a:t>
            </a:r>
          </a:p>
        </p:txBody>
      </p:sp>
      <p:sp>
        <p:nvSpPr>
          <p:cNvPr id="505866" name="Text Box 10"/>
          <p:cNvSpPr txBox="1">
            <a:spLocks noChangeArrowheads="1"/>
          </p:cNvSpPr>
          <p:nvPr/>
        </p:nvSpPr>
        <p:spPr bwMode="auto">
          <a:xfrm>
            <a:off x="6923088" y="3016250"/>
            <a:ext cx="1065212" cy="619125"/>
          </a:xfrm>
          <a:prstGeom prst="rect">
            <a:avLst/>
          </a:prstGeom>
          <a:solidFill>
            <a:srgbClr val="FF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sz="2400">
                <a:solidFill>
                  <a:schemeClr val="tx1"/>
                </a:solidFill>
                <a:latin typeface="Times New Roman" pitchFamily="18" charset="0"/>
              </a:defRPr>
            </a:lvl1pPr>
            <a:lvl2pPr defTabSz="762000">
              <a:defRPr sz="2400">
                <a:solidFill>
                  <a:schemeClr val="tx1"/>
                </a:solidFill>
                <a:latin typeface="Times New Roman" pitchFamily="18" charset="0"/>
              </a:defRPr>
            </a:lvl2pPr>
            <a:lvl3pPr defTabSz="762000">
              <a:defRPr sz="2400">
                <a:solidFill>
                  <a:schemeClr val="tx1"/>
                </a:solidFill>
                <a:latin typeface="Times New Roman" pitchFamily="18" charset="0"/>
              </a:defRPr>
            </a:lvl3pPr>
            <a:lvl4pPr defTabSz="762000">
              <a:defRPr sz="2400">
                <a:solidFill>
                  <a:schemeClr val="tx1"/>
                </a:solidFill>
                <a:latin typeface="Times New Roman" pitchFamily="18" charset="0"/>
              </a:defRPr>
            </a:lvl4pPr>
            <a:lvl5pPr defTabSz="762000">
              <a:defRPr sz="2400">
                <a:solidFill>
                  <a:schemeClr val="tx1"/>
                </a:solidFill>
                <a:latin typeface="Times New Roman" pitchFamily="18" charset="0"/>
              </a:defRPr>
            </a:lvl5pPr>
            <a:lvl6pPr defTabSz="762000" eaLnBrk="0" fontAlgn="base" hangingPunct="0">
              <a:spcBef>
                <a:spcPct val="0"/>
              </a:spcBef>
              <a:spcAft>
                <a:spcPct val="0"/>
              </a:spcAft>
              <a:defRPr sz="2400">
                <a:solidFill>
                  <a:schemeClr val="tx1"/>
                </a:solidFill>
                <a:latin typeface="Times New Roman" pitchFamily="18" charset="0"/>
              </a:defRPr>
            </a:lvl6pPr>
            <a:lvl7pPr defTabSz="762000" eaLnBrk="0" fontAlgn="base" hangingPunct="0">
              <a:spcBef>
                <a:spcPct val="0"/>
              </a:spcBef>
              <a:spcAft>
                <a:spcPct val="0"/>
              </a:spcAft>
              <a:defRPr sz="2400">
                <a:solidFill>
                  <a:schemeClr val="tx1"/>
                </a:solidFill>
                <a:latin typeface="Times New Roman" pitchFamily="18" charset="0"/>
              </a:defRPr>
            </a:lvl7pPr>
            <a:lvl8pPr defTabSz="762000" eaLnBrk="0" fontAlgn="base" hangingPunct="0">
              <a:spcBef>
                <a:spcPct val="0"/>
              </a:spcBef>
              <a:spcAft>
                <a:spcPct val="0"/>
              </a:spcAft>
              <a:defRPr sz="2400">
                <a:solidFill>
                  <a:schemeClr val="tx1"/>
                </a:solidFill>
                <a:latin typeface="Times New Roman" pitchFamily="18" charset="0"/>
              </a:defRPr>
            </a:lvl8pPr>
            <a:lvl9pPr defTabSz="762000" eaLnBrk="0" fontAlgn="base" hangingPunct="0">
              <a:spcBef>
                <a:spcPct val="0"/>
              </a:spcBef>
              <a:spcAft>
                <a:spcPct val="0"/>
              </a:spcAft>
              <a:defRPr sz="2400">
                <a:solidFill>
                  <a:schemeClr val="tx1"/>
                </a:solidFill>
                <a:latin typeface="Times New Roman" pitchFamily="18" charset="0"/>
              </a:defRPr>
            </a:lvl9pPr>
          </a:lstStyle>
          <a:p>
            <a:pPr algn="ctr">
              <a:lnSpc>
                <a:spcPct val="80000"/>
              </a:lnSpc>
            </a:pPr>
            <a:r>
              <a:rPr lang="en-US" altLang="en-US" sz="2000">
                <a:latin typeface="Gill Sans" pitchFamily="34" charset="0"/>
              </a:rPr>
              <a:t>Shipping</a:t>
            </a:r>
          </a:p>
          <a:p>
            <a:pPr algn="ctr">
              <a:lnSpc>
                <a:spcPct val="80000"/>
              </a:lnSpc>
            </a:pPr>
            <a:r>
              <a:rPr lang="en-US" altLang="en-US" sz="2000">
                <a:latin typeface="Gill Sans" pitchFamily="34" charset="0"/>
              </a:rPr>
              <a:t>Modes</a:t>
            </a:r>
          </a:p>
        </p:txBody>
      </p:sp>
      <p:sp>
        <p:nvSpPr>
          <p:cNvPr id="505867" name="Text Box 11"/>
          <p:cNvSpPr txBox="1">
            <a:spLocks noChangeArrowheads="1"/>
          </p:cNvSpPr>
          <p:nvPr/>
        </p:nvSpPr>
        <p:spPr bwMode="auto">
          <a:xfrm>
            <a:off x="7978775" y="3016250"/>
            <a:ext cx="960438" cy="619125"/>
          </a:xfrm>
          <a:prstGeom prst="rect">
            <a:avLst/>
          </a:prstGeom>
          <a:solidFill>
            <a:srgbClr val="FF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sz="2400">
                <a:solidFill>
                  <a:schemeClr val="tx1"/>
                </a:solidFill>
                <a:latin typeface="Times New Roman" pitchFamily="18" charset="0"/>
              </a:defRPr>
            </a:lvl1pPr>
            <a:lvl2pPr defTabSz="762000">
              <a:defRPr sz="2400">
                <a:solidFill>
                  <a:schemeClr val="tx1"/>
                </a:solidFill>
                <a:latin typeface="Times New Roman" pitchFamily="18" charset="0"/>
              </a:defRPr>
            </a:lvl2pPr>
            <a:lvl3pPr defTabSz="762000">
              <a:defRPr sz="2400">
                <a:solidFill>
                  <a:schemeClr val="tx1"/>
                </a:solidFill>
                <a:latin typeface="Times New Roman" pitchFamily="18" charset="0"/>
              </a:defRPr>
            </a:lvl3pPr>
            <a:lvl4pPr defTabSz="762000">
              <a:defRPr sz="2400">
                <a:solidFill>
                  <a:schemeClr val="tx1"/>
                </a:solidFill>
                <a:latin typeface="Times New Roman" pitchFamily="18" charset="0"/>
              </a:defRPr>
            </a:lvl4pPr>
            <a:lvl5pPr defTabSz="762000">
              <a:defRPr sz="2400">
                <a:solidFill>
                  <a:schemeClr val="tx1"/>
                </a:solidFill>
                <a:latin typeface="Times New Roman" pitchFamily="18" charset="0"/>
              </a:defRPr>
            </a:lvl5pPr>
            <a:lvl6pPr defTabSz="762000" eaLnBrk="0" fontAlgn="base" hangingPunct="0">
              <a:spcBef>
                <a:spcPct val="0"/>
              </a:spcBef>
              <a:spcAft>
                <a:spcPct val="0"/>
              </a:spcAft>
              <a:defRPr sz="2400">
                <a:solidFill>
                  <a:schemeClr val="tx1"/>
                </a:solidFill>
                <a:latin typeface="Times New Roman" pitchFamily="18" charset="0"/>
              </a:defRPr>
            </a:lvl6pPr>
            <a:lvl7pPr defTabSz="762000" eaLnBrk="0" fontAlgn="base" hangingPunct="0">
              <a:spcBef>
                <a:spcPct val="0"/>
              </a:spcBef>
              <a:spcAft>
                <a:spcPct val="0"/>
              </a:spcAft>
              <a:defRPr sz="2400">
                <a:solidFill>
                  <a:schemeClr val="tx1"/>
                </a:solidFill>
                <a:latin typeface="Times New Roman" pitchFamily="18" charset="0"/>
              </a:defRPr>
            </a:lvl7pPr>
            <a:lvl8pPr defTabSz="762000" eaLnBrk="0" fontAlgn="base" hangingPunct="0">
              <a:spcBef>
                <a:spcPct val="0"/>
              </a:spcBef>
              <a:spcAft>
                <a:spcPct val="0"/>
              </a:spcAft>
              <a:defRPr sz="2400">
                <a:solidFill>
                  <a:schemeClr val="tx1"/>
                </a:solidFill>
                <a:latin typeface="Times New Roman" pitchFamily="18" charset="0"/>
              </a:defRPr>
            </a:lvl8pPr>
            <a:lvl9pPr defTabSz="762000" eaLnBrk="0" fontAlgn="base" hangingPunct="0">
              <a:spcBef>
                <a:spcPct val="0"/>
              </a:spcBef>
              <a:spcAft>
                <a:spcPct val="0"/>
              </a:spcAft>
              <a:defRPr sz="2400">
                <a:solidFill>
                  <a:schemeClr val="tx1"/>
                </a:solidFill>
                <a:latin typeface="Times New Roman" pitchFamily="18" charset="0"/>
              </a:defRPr>
            </a:lvl9pPr>
          </a:lstStyle>
          <a:p>
            <a:pPr algn="ctr">
              <a:lnSpc>
                <a:spcPct val="80000"/>
              </a:lnSpc>
            </a:pPr>
            <a:r>
              <a:rPr lang="en-US" altLang="en-US" sz="2000">
                <a:latin typeface="Gill Sans" pitchFamily="34" charset="0"/>
              </a:rPr>
              <a:t>Air</a:t>
            </a:r>
          </a:p>
          <a:p>
            <a:pPr algn="ctr">
              <a:lnSpc>
                <a:spcPct val="80000"/>
              </a:lnSpc>
            </a:pPr>
            <a:r>
              <a:rPr lang="en-US" altLang="en-US" sz="2000">
                <a:latin typeface="Gill Sans" pitchFamily="34" charset="0"/>
              </a:rPr>
              <a:t>Service</a:t>
            </a:r>
          </a:p>
        </p:txBody>
      </p:sp>
      <p:cxnSp>
        <p:nvCxnSpPr>
          <p:cNvPr id="505868" name="AutoShape 12"/>
          <p:cNvCxnSpPr>
            <a:cxnSpLocks noChangeShapeType="1"/>
            <a:stCxn id="505860" idx="2"/>
            <a:endCxn id="505861" idx="0"/>
          </p:cNvCxnSpPr>
          <p:nvPr/>
        </p:nvCxnSpPr>
        <p:spPr bwMode="auto">
          <a:xfrm rot="5400000">
            <a:off x="2391569" y="770731"/>
            <a:ext cx="719138" cy="3730625"/>
          </a:xfrm>
          <a:prstGeom prst="bentConnector3">
            <a:avLst>
              <a:gd name="adj1" fmla="val 49889"/>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869" name="AutoShape 13"/>
          <p:cNvCxnSpPr>
            <a:cxnSpLocks noChangeShapeType="1"/>
            <a:stCxn id="505862" idx="0"/>
          </p:cNvCxnSpPr>
          <p:nvPr/>
        </p:nvCxnSpPr>
        <p:spPr bwMode="auto">
          <a:xfrm rot="5400000" flipH="1">
            <a:off x="2065338" y="2825750"/>
            <a:ext cx="379412" cy="7938"/>
          </a:xfrm>
          <a:prstGeom prst="bentConnector3">
            <a:avLst>
              <a:gd name="adj1" fmla="val 47282"/>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870" name="AutoShape 14"/>
          <p:cNvCxnSpPr>
            <a:cxnSpLocks noChangeShapeType="1"/>
            <a:stCxn id="505863" idx="0"/>
          </p:cNvCxnSpPr>
          <p:nvPr/>
        </p:nvCxnSpPr>
        <p:spPr bwMode="auto">
          <a:xfrm rot="5400000" flipH="1">
            <a:off x="3167063" y="2822575"/>
            <a:ext cx="379412" cy="14288"/>
          </a:xfrm>
          <a:prstGeom prst="bentConnector3">
            <a:avLst>
              <a:gd name="adj1" fmla="val 47282"/>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871" name="AutoShape 15"/>
          <p:cNvCxnSpPr>
            <a:cxnSpLocks noChangeShapeType="1"/>
            <a:stCxn id="505864" idx="0"/>
          </p:cNvCxnSpPr>
          <p:nvPr/>
        </p:nvCxnSpPr>
        <p:spPr bwMode="auto">
          <a:xfrm rot="16200000">
            <a:off x="4440237" y="2830513"/>
            <a:ext cx="377825" cy="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872" name="AutoShape 16"/>
          <p:cNvCxnSpPr>
            <a:cxnSpLocks noChangeShapeType="1"/>
          </p:cNvCxnSpPr>
          <p:nvPr/>
        </p:nvCxnSpPr>
        <p:spPr bwMode="auto">
          <a:xfrm rot="5400000" flipH="1">
            <a:off x="5214938" y="2009775"/>
            <a:ext cx="355600" cy="1571625"/>
          </a:xfrm>
          <a:prstGeom prst="bentConnector2">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873" name="AutoShape 17"/>
          <p:cNvCxnSpPr>
            <a:cxnSpLocks noChangeShapeType="1"/>
            <a:stCxn id="505866" idx="0"/>
          </p:cNvCxnSpPr>
          <p:nvPr/>
        </p:nvCxnSpPr>
        <p:spPr bwMode="auto">
          <a:xfrm rot="5400000" flipH="1">
            <a:off x="6619082" y="2159794"/>
            <a:ext cx="379412" cy="1295400"/>
          </a:xfrm>
          <a:prstGeom prst="bentConnector2">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874" name="AutoShape 18"/>
          <p:cNvCxnSpPr>
            <a:cxnSpLocks noChangeShapeType="1"/>
            <a:stCxn id="505867" idx="0"/>
          </p:cNvCxnSpPr>
          <p:nvPr/>
        </p:nvCxnSpPr>
        <p:spPr bwMode="auto">
          <a:xfrm rot="5400000" flipH="1">
            <a:off x="7772401" y="2309812"/>
            <a:ext cx="379412" cy="995363"/>
          </a:xfrm>
          <a:prstGeom prst="bentConnector2">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5875" name="Text Box 19"/>
          <p:cNvSpPr txBox="1">
            <a:spLocks noChangeArrowheads="1"/>
          </p:cNvSpPr>
          <p:nvPr/>
        </p:nvSpPr>
        <p:spPr bwMode="auto">
          <a:xfrm>
            <a:off x="2668588" y="4579938"/>
            <a:ext cx="912812" cy="422275"/>
          </a:xfrm>
          <a:prstGeom prst="rect">
            <a:avLst/>
          </a:prstGeom>
          <a:solidFill>
            <a:srgbClr val="FFFFCC"/>
          </a:solidFill>
          <a:ln w="38100"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sz="2400">
                <a:solidFill>
                  <a:schemeClr val="tx1"/>
                </a:solidFill>
                <a:latin typeface="Times New Roman" pitchFamily="18" charset="0"/>
              </a:defRPr>
            </a:lvl1pPr>
            <a:lvl2pPr defTabSz="762000">
              <a:defRPr sz="2400">
                <a:solidFill>
                  <a:schemeClr val="tx1"/>
                </a:solidFill>
                <a:latin typeface="Times New Roman" pitchFamily="18" charset="0"/>
              </a:defRPr>
            </a:lvl2pPr>
            <a:lvl3pPr defTabSz="762000">
              <a:defRPr sz="2400">
                <a:solidFill>
                  <a:schemeClr val="tx1"/>
                </a:solidFill>
                <a:latin typeface="Times New Roman" pitchFamily="18" charset="0"/>
              </a:defRPr>
            </a:lvl3pPr>
            <a:lvl4pPr defTabSz="762000">
              <a:defRPr sz="2400">
                <a:solidFill>
                  <a:schemeClr val="tx1"/>
                </a:solidFill>
                <a:latin typeface="Times New Roman" pitchFamily="18" charset="0"/>
              </a:defRPr>
            </a:lvl4pPr>
            <a:lvl5pPr defTabSz="762000">
              <a:defRPr sz="2400">
                <a:solidFill>
                  <a:schemeClr val="tx1"/>
                </a:solidFill>
                <a:latin typeface="Times New Roman" pitchFamily="18" charset="0"/>
              </a:defRPr>
            </a:lvl5pPr>
            <a:lvl6pPr defTabSz="762000" eaLnBrk="0" fontAlgn="base" hangingPunct="0">
              <a:spcBef>
                <a:spcPct val="0"/>
              </a:spcBef>
              <a:spcAft>
                <a:spcPct val="0"/>
              </a:spcAft>
              <a:defRPr sz="2400">
                <a:solidFill>
                  <a:schemeClr val="tx1"/>
                </a:solidFill>
                <a:latin typeface="Times New Roman" pitchFamily="18" charset="0"/>
              </a:defRPr>
            </a:lvl6pPr>
            <a:lvl7pPr defTabSz="762000" eaLnBrk="0" fontAlgn="base" hangingPunct="0">
              <a:spcBef>
                <a:spcPct val="0"/>
              </a:spcBef>
              <a:spcAft>
                <a:spcPct val="0"/>
              </a:spcAft>
              <a:defRPr sz="2400">
                <a:solidFill>
                  <a:schemeClr val="tx1"/>
                </a:solidFill>
                <a:latin typeface="Times New Roman" pitchFamily="18" charset="0"/>
              </a:defRPr>
            </a:lvl7pPr>
            <a:lvl8pPr defTabSz="762000" eaLnBrk="0" fontAlgn="base" hangingPunct="0">
              <a:spcBef>
                <a:spcPct val="0"/>
              </a:spcBef>
              <a:spcAft>
                <a:spcPct val="0"/>
              </a:spcAft>
              <a:defRPr sz="2400">
                <a:solidFill>
                  <a:schemeClr val="tx1"/>
                </a:solidFill>
                <a:latin typeface="Times New Roman" pitchFamily="18" charset="0"/>
              </a:defRPr>
            </a:lvl8pPr>
            <a:lvl9pPr defTabSz="762000" eaLnBrk="0" fontAlgn="base" hangingPunct="0">
              <a:spcBef>
                <a:spcPct val="0"/>
              </a:spcBef>
              <a:spcAft>
                <a:spcPct val="0"/>
              </a:spcAft>
              <a:defRPr sz="2400">
                <a:solidFill>
                  <a:schemeClr val="tx1"/>
                </a:solidFill>
                <a:latin typeface="Times New Roman" pitchFamily="18" charset="0"/>
              </a:defRPr>
            </a:lvl9pPr>
          </a:lstStyle>
          <a:p>
            <a:pPr algn="ctr">
              <a:lnSpc>
                <a:spcPct val="80000"/>
              </a:lnSpc>
            </a:pPr>
            <a:r>
              <a:rPr lang="en-US" altLang="en-US">
                <a:latin typeface="Gill Sans" pitchFamily="34" charset="0"/>
              </a:rPr>
              <a:t>Site 1</a:t>
            </a:r>
          </a:p>
        </p:txBody>
      </p:sp>
      <p:sp>
        <p:nvSpPr>
          <p:cNvPr id="505876" name="Text Box 20"/>
          <p:cNvSpPr txBox="1">
            <a:spLocks noChangeArrowheads="1"/>
          </p:cNvSpPr>
          <p:nvPr/>
        </p:nvSpPr>
        <p:spPr bwMode="auto">
          <a:xfrm>
            <a:off x="4130675" y="4578350"/>
            <a:ext cx="1054100" cy="422275"/>
          </a:xfrm>
          <a:prstGeom prst="rect">
            <a:avLst/>
          </a:prstGeom>
          <a:solidFill>
            <a:srgbClr val="FFFFCC"/>
          </a:solidFill>
          <a:ln w="38100"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sz="2400">
                <a:solidFill>
                  <a:schemeClr val="tx1"/>
                </a:solidFill>
                <a:latin typeface="Times New Roman" pitchFamily="18" charset="0"/>
              </a:defRPr>
            </a:lvl1pPr>
            <a:lvl2pPr defTabSz="762000">
              <a:defRPr sz="2400">
                <a:solidFill>
                  <a:schemeClr val="tx1"/>
                </a:solidFill>
                <a:latin typeface="Times New Roman" pitchFamily="18" charset="0"/>
              </a:defRPr>
            </a:lvl2pPr>
            <a:lvl3pPr defTabSz="762000">
              <a:defRPr sz="2400">
                <a:solidFill>
                  <a:schemeClr val="tx1"/>
                </a:solidFill>
                <a:latin typeface="Times New Roman" pitchFamily="18" charset="0"/>
              </a:defRPr>
            </a:lvl3pPr>
            <a:lvl4pPr defTabSz="762000">
              <a:defRPr sz="2400">
                <a:solidFill>
                  <a:schemeClr val="tx1"/>
                </a:solidFill>
                <a:latin typeface="Times New Roman" pitchFamily="18" charset="0"/>
              </a:defRPr>
            </a:lvl4pPr>
            <a:lvl5pPr defTabSz="762000">
              <a:defRPr sz="2400">
                <a:solidFill>
                  <a:schemeClr val="tx1"/>
                </a:solidFill>
                <a:latin typeface="Times New Roman" pitchFamily="18" charset="0"/>
              </a:defRPr>
            </a:lvl5pPr>
            <a:lvl6pPr defTabSz="762000" eaLnBrk="0" fontAlgn="base" hangingPunct="0">
              <a:spcBef>
                <a:spcPct val="0"/>
              </a:spcBef>
              <a:spcAft>
                <a:spcPct val="0"/>
              </a:spcAft>
              <a:defRPr sz="2400">
                <a:solidFill>
                  <a:schemeClr val="tx1"/>
                </a:solidFill>
                <a:latin typeface="Times New Roman" pitchFamily="18" charset="0"/>
              </a:defRPr>
            </a:lvl6pPr>
            <a:lvl7pPr defTabSz="762000" eaLnBrk="0" fontAlgn="base" hangingPunct="0">
              <a:spcBef>
                <a:spcPct val="0"/>
              </a:spcBef>
              <a:spcAft>
                <a:spcPct val="0"/>
              </a:spcAft>
              <a:defRPr sz="2400">
                <a:solidFill>
                  <a:schemeClr val="tx1"/>
                </a:solidFill>
                <a:latin typeface="Times New Roman" pitchFamily="18" charset="0"/>
              </a:defRPr>
            </a:lvl7pPr>
            <a:lvl8pPr defTabSz="762000" eaLnBrk="0" fontAlgn="base" hangingPunct="0">
              <a:spcBef>
                <a:spcPct val="0"/>
              </a:spcBef>
              <a:spcAft>
                <a:spcPct val="0"/>
              </a:spcAft>
              <a:defRPr sz="2400">
                <a:solidFill>
                  <a:schemeClr val="tx1"/>
                </a:solidFill>
                <a:latin typeface="Times New Roman" pitchFamily="18" charset="0"/>
              </a:defRPr>
            </a:lvl8pPr>
            <a:lvl9pPr defTabSz="762000" eaLnBrk="0" fontAlgn="base" hangingPunct="0">
              <a:spcBef>
                <a:spcPct val="0"/>
              </a:spcBef>
              <a:spcAft>
                <a:spcPct val="0"/>
              </a:spcAft>
              <a:defRPr sz="2400">
                <a:solidFill>
                  <a:schemeClr val="tx1"/>
                </a:solidFill>
                <a:latin typeface="Times New Roman" pitchFamily="18" charset="0"/>
              </a:defRPr>
            </a:lvl9pPr>
          </a:lstStyle>
          <a:p>
            <a:pPr algn="ctr">
              <a:lnSpc>
                <a:spcPct val="80000"/>
              </a:lnSpc>
            </a:pPr>
            <a:r>
              <a:rPr lang="en-US" altLang="en-US">
                <a:latin typeface="Gill Sans" pitchFamily="34" charset="0"/>
              </a:rPr>
              <a:t>Site 2</a:t>
            </a:r>
          </a:p>
        </p:txBody>
      </p:sp>
      <p:sp>
        <p:nvSpPr>
          <p:cNvPr id="505877" name="Text Box 21"/>
          <p:cNvSpPr txBox="1">
            <a:spLocks noChangeArrowheads="1"/>
          </p:cNvSpPr>
          <p:nvPr/>
        </p:nvSpPr>
        <p:spPr bwMode="auto">
          <a:xfrm>
            <a:off x="5573713" y="4578350"/>
            <a:ext cx="912812" cy="422275"/>
          </a:xfrm>
          <a:prstGeom prst="rect">
            <a:avLst/>
          </a:prstGeom>
          <a:solidFill>
            <a:srgbClr val="FFFFCC"/>
          </a:solidFill>
          <a:ln w="38100"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sz="2400">
                <a:solidFill>
                  <a:schemeClr val="tx1"/>
                </a:solidFill>
                <a:latin typeface="Times New Roman" pitchFamily="18" charset="0"/>
              </a:defRPr>
            </a:lvl1pPr>
            <a:lvl2pPr defTabSz="762000">
              <a:defRPr sz="2400">
                <a:solidFill>
                  <a:schemeClr val="tx1"/>
                </a:solidFill>
                <a:latin typeface="Times New Roman" pitchFamily="18" charset="0"/>
              </a:defRPr>
            </a:lvl2pPr>
            <a:lvl3pPr defTabSz="762000">
              <a:defRPr sz="2400">
                <a:solidFill>
                  <a:schemeClr val="tx1"/>
                </a:solidFill>
                <a:latin typeface="Times New Roman" pitchFamily="18" charset="0"/>
              </a:defRPr>
            </a:lvl3pPr>
            <a:lvl4pPr defTabSz="762000">
              <a:defRPr sz="2400">
                <a:solidFill>
                  <a:schemeClr val="tx1"/>
                </a:solidFill>
                <a:latin typeface="Times New Roman" pitchFamily="18" charset="0"/>
              </a:defRPr>
            </a:lvl4pPr>
            <a:lvl5pPr defTabSz="762000">
              <a:defRPr sz="2400">
                <a:solidFill>
                  <a:schemeClr val="tx1"/>
                </a:solidFill>
                <a:latin typeface="Times New Roman" pitchFamily="18" charset="0"/>
              </a:defRPr>
            </a:lvl5pPr>
            <a:lvl6pPr defTabSz="762000" eaLnBrk="0" fontAlgn="base" hangingPunct="0">
              <a:spcBef>
                <a:spcPct val="0"/>
              </a:spcBef>
              <a:spcAft>
                <a:spcPct val="0"/>
              </a:spcAft>
              <a:defRPr sz="2400">
                <a:solidFill>
                  <a:schemeClr val="tx1"/>
                </a:solidFill>
                <a:latin typeface="Times New Roman" pitchFamily="18" charset="0"/>
              </a:defRPr>
            </a:lvl6pPr>
            <a:lvl7pPr defTabSz="762000" eaLnBrk="0" fontAlgn="base" hangingPunct="0">
              <a:spcBef>
                <a:spcPct val="0"/>
              </a:spcBef>
              <a:spcAft>
                <a:spcPct val="0"/>
              </a:spcAft>
              <a:defRPr sz="2400">
                <a:solidFill>
                  <a:schemeClr val="tx1"/>
                </a:solidFill>
                <a:latin typeface="Times New Roman" pitchFamily="18" charset="0"/>
              </a:defRPr>
            </a:lvl7pPr>
            <a:lvl8pPr defTabSz="762000" eaLnBrk="0" fontAlgn="base" hangingPunct="0">
              <a:spcBef>
                <a:spcPct val="0"/>
              </a:spcBef>
              <a:spcAft>
                <a:spcPct val="0"/>
              </a:spcAft>
              <a:defRPr sz="2400">
                <a:solidFill>
                  <a:schemeClr val="tx1"/>
                </a:solidFill>
                <a:latin typeface="Times New Roman" pitchFamily="18" charset="0"/>
              </a:defRPr>
            </a:lvl8pPr>
            <a:lvl9pPr defTabSz="762000" eaLnBrk="0" fontAlgn="base" hangingPunct="0">
              <a:spcBef>
                <a:spcPct val="0"/>
              </a:spcBef>
              <a:spcAft>
                <a:spcPct val="0"/>
              </a:spcAft>
              <a:defRPr sz="2400">
                <a:solidFill>
                  <a:schemeClr val="tx1"/>
                </a:solidFill>
                <a:latin typeface="Times New Roman" pitchFamily="18" charset="0"/>
              </a:defRPr>
            </a:lvl9pPr>
          </a:lstStyle>
          <a:p>
            <a:pPr algn="ctr">
              <a:lnSpc>
                <a:spcPct val="80000"/>
              </a:lnSpc>
            </a:pPr>
            <a:r>
              <a:rPr lang="en-US" altLang="en-US">
                <a:latin typeface="Gill Sans" pitchFamily="34" charset="0"/>
              </a:rPr>
              <a:t>Site 3</a:t>
            </a:r>
          </a:p>
        </p:txBody>
      </p:sp>
      <p:cxnSp>
        <p:nvCxnSpPr>
          <p:cNvPr id="505878" name="AutoShape 22"/>
          <p:cNvCxnSpPr>
            <a:cxnSpLocks noChangeShapeType="1"/>
            <a:stCxn id="505876" idx="0"/>
            <a:endCxn id="505861" idx="2"/>
          </p:cNvCxnSpPr>
          <p:nvPr/>
        </p:nvCxnSpPr>
        <p:spPr bwMode="auto">
          <a:xfrm rot="5400000" flipH="1">
            <a:off x="2440781" y="2342357"/>
            <a:ext cx="661987" cy="3771900"/>
          </a:xfrm>
          <a:prstGeom prst="bentConnector3">
            <a:avLst>
              <a:gd name="adj1" fmla="val 49880"/>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879" name="AutoShape 23"/>
          <p:cNvCxnSpPr>
            <a:cxnSpLocks noChangeShapeType="1"/>
            <a:stCxn id="505862" idx="2"/>
          </p:cNvCxnSpPr>
          <p:nvPr/>
        </p:nvCxnSpPr>
        <p:spPr bwMode="auto">
          <a:xfrm rot="16200000" flipH="1">
            <a:off x="2107407" y="4072731"/>
            <a:ext cx="319088" cy="15875"/>
          </a:xfrm>
          <a:prstGeom prst="bentConnector3">
            <a:avLst>
              <a:gd name="adj1" fmla="val 46764"/>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880" name="AutoShape 24"/>
          <p:cNvCxnSpPr>
            <a:cxnSpLocks noChangeShapeType="1"/>
            <a:stCxn id="505863" idx="2"/>
          </p:cNvCxnSpPr>
          <p:nvPr/>
        </p:nvCxnSpPr>
        <p:spPr bwMode="auto">
          <a:xfrm rot="16200000" flipH="1">
            <a:off x="3097213" y="3943350"/>
            <a:ext cx="541338" cy="7937"/>
          </a:xfrm>
          <a:prstGeom prst="bentConnector3">
            <a:avLst>
              <a:gd name="adj1" fmla="val 48093"/>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881" name="AutoShape 25"/>
          <p:cNvCxnSpPr>
            <a:cxnSpLocks noChangeShapeType="1"/>
            <a:stCxn id="505864" idx="2"/>
          </p:cNvCxnSpPr>
          <p:nvPr/>
        </p:nvCxnSpPr>
        <p:spPr bwMode="auto">
          <a:xfrm rot="5400000">
            <a:off x="4347368" y="3958432"/>
            <a:ext cx="563563" cy="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882" name="AutoShape 26"/>
          <p:cNvCxnSpPr>
            <a:cxnSpLocks noChangeShapeType="1"/>
            <a:stCxn id="505865" idx="2"/>
          </p:cNvCxnSpPr>
          <p:nvPr/>
        </p:nvCxnSpPr>
        <p:spPr bwMode="auto">
          <a:xfrm rot="5400000">
            <a:off x="5209382" y="3271044"/>
            <a:ext cx="342900" cy="1595437"/>
          </a:xfrm>
          <a:prstGeom prst="bentConnector2">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883" name="AutoShape 27"/>
          <p:cNvCxnSpPr>
            <a:cxnSpLocks noChangeShapeType="1"/>
            <a:stCxn id="505866" idx="2"/>
          </p:cNvCxnSpPr>
          <p:nvPr/>
        </p:nvCxnSpPr>
        <p:spPr bwMode="auto">
          <a:xfrm rot="5400000">
            <a:off x="6515894" y="3299619"/>
            <a:ext cx="585788" cy="1295400"/>
          </a:xfrm>
          <a:prstGeom prst="bentConnector2">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884" name="AutoShape 28"/>
          <p:cNvCxnSpPr>
            <a:cxnSpLocks noChangeShapeType="1"/>
            <a:stCxn id="505867" idx="2"/>
          </p:cNvCxnSpPr>
          <p:nvPr/>
        </p:nvCxnSpPr>
        <p:spPr bwMode="auto">
          <a:xfrm rot="5400000">
            <a:off x="7669213" y="3449637"/>
            <a:ext cx="585788" cy="995363"/>
          </a:xfrm>
          <a:prstGeom prst="bentConnector2">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885" name="AutoShape 29"/>
          <p:cNvCxnSpPr>
            <a:cxnSpLocks noChangeShapeType="1"/>
            <a:stCxn id="505875" idx="0"/>
          </p:cNvCxnSpPr>
          <p:nvPr/>
        </p:nvCxnSpPr>
        <p:spPr bwMode="auto">
          <a:xfrm rot="16200000">
            <a:off x="3774281" y="3774282"/>
            <a:ext cx="138113" cy="1435100"/>
          </a:xfrm>
          <a:prstGeom prst="bentConnector2">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886" name="AutoShape 30"/>
          <p:cNvCxnSpPr>
            <a:cxnSpLocks noChangeShapeType="1"/>
          </p:cNvCxnSpPr>
          <p:nvPr/>
        </p:nvCxnSpPr>
        <p:spPr bwMode="auto">
          <a:xfrm rot="5400000" flipH="1">
            <a:off x="5208587" y="3767138"/>
            <a:ext cx="136525" cy="1447800"/>
          </a:xfrm>
          <a:prstGeom prst="bentConnector2">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5887" name="Text Box 31"/>
          <p:cNvSpPr txBox="1">
            <a:spLocks noChangeArrowheads="1"/>
          </p:cNvSpPr>
          <p:nvPr/>
        </p:nvSpPr>
        <p:spPr bwMode="auto">
          <a:xfrm>
            <a:off x="155575" y="5645150"/>
            <a:ext cx="1268413" cy="863600"/>
          </a:xfrm>
          <a:prstGeom prst="rect">
            <a:avLst/>
          </a:prstGeom>
          <a:solidFill>
            <a:srgbClr val="FFFFCC"/>
          </a:solidFill>
          <a:ln w="38100"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sz="2400">
                <a:solidFill>
                  <a:schemeClr val="tx1"/>
                </a:solidFill>
                <a:latin typeface="Times New Roman" pitchFamily="18" charset="0"/>
              </a:defRPr>
            </a:lvl1pPr>
            <a:lvl2pPr defTabSz="762000">
              <a:defRPr sz="2400">
                <a:solidFill>
                  <a:schemeClr val="tx1"/>
                </a:solidFill>
                <a:latin typeface="Times New Roman" pitchFamily="18" charset="0"/>
              </a:defRPr>
            </a:lvl2pPr>
            <a:lvl3pPr defTabSz="762000">
              <a:defRPr sz="2400">
                <a:solidFill>
                  <a:schemeClr val="tx1"/>
                </a:solidFill>
                <a:latin typeface="Times New Roman" pitchFamily="18" charset="0"/>
              </a:defRPr>
            </a:lvl3pPr>
            <a:lvl4pPr defTabSz="762000">
              <a:defRPr sz="2400">
                <a:solidFill>
                  <a:schemeClr val="tx1"/>
                </a:solidFill>
                <a:latin typeface="Times New Roman" pitchFamily="18" charset="0"/>
              </a:defRPr>
            </a:lvl4pPr>
            <a:lvl5pPr defTabSz="762000">
              <a:defRPr sz="2400">
                <a:solidFill>
                  <a:schemeClr val="tx1"/>
                </a:solidFill>
                <a:latin typeface="Times New Roman" pitchFamily="18" charset="0"/>
              </a:defRPr>
            </a:lvl5pPr>
            <a:lvl6pPr defTabSz="762000" eaLnBrk="0" fontAlgn="base" hangingPunct="0">
              <a:spcBef>
                <a:spcPct val="0"/>
              </a:spcBef>
              <a:spcAft>
                <a:spcPct val="0"/>
              </a:spcAft>
              <a:defRPr sz="2400">
                <a:solidFill>
                  <a:schemeClr val="tx1"/>
                </a:solidFill>
                <a:latin typeface="Times New Roman" pitchFamily="18" charset="0"/>
              </a:defRPr>
            </a:lvl6pPr>
            <a:lvl7pPr defTabSz="762000" eaLnBrk="0" fontAlgn="base" hangingPunct="0">
              <a:spcBef>
                <a:spcPct val="0"/>
              </a:spcBef>
              <a:spcAft>
                <a:spcPct val="0"/>
              </a:spcAft>
              <a:defRPr sz="2400">
                <a:solidFill>
                  <a:schemeClr val="tx1"/>
                </a:solidFill>
                <a:latin typeface="Times New Roman" pitchFamily="18" charset="0"/>
              </a:defRPr>
            </a:lvl7pPr>
            <a:lvl8pPr defTabSz="762000" eaLnBrk="0" fontAlgn="base" hangingPunct="0">
              <a:spcBef>
                <a:spcPct val="0"/>
              </a:spcBef>
              <a:spcAft>
                <a:spcPct val="0"/>
              </a:spcAft>
              <a:defRPr sz="2400">
                <a:solidFill>
                  <a:schemeClr val="tx1"/>
                </a:solidFill>
                <a:latin typeface="Times New Roman" pitchFamily="18" charset="0"/>
              </a:defRPr>
            </a:lvl8pPr>
            <a:lvl9pPr defTabSz="762000" eaLnBrk="0" fontAlgn="base" hangingPunct="0">
              <a:spcBef>
                <a:spcPct val="0"/>
              </a:spcBef>
              <a:spcAft>
                <a:spcPct val="0"/>
              </a:spcAft>
              <a:defRPr sz="2400">
                <a:solidFill>
                  <a:schemeClr val="tx1"/>
                </a:solidFill>
                <a:latin typeface="Times New Roman" pitchFamily="18" charset="0"/>
              </a:defRPr>
            </a:lvl9pPr>
          </a:lstStyle>
          <a:p>
            <a:pPr algn="ctr">
              <a:lnSpc>
                <a:spcPct val="80000"/>
              </a:lnSpc>
            </a:pPr>
            <a:r>
              <a:rPr lang="en-US" altLang="en-US" sz="2000">
                <a:latin typeface="Gill Sans" pitchFamily="34" charset="0"/>
              </a:rPr>
              <a:t>Location /</a:t>
            </a:r>
          </a:p>
          <a:p>
            <a:pPr algn="ctr">
              <a:lnSpc>
                <a:spcPct val="80000"/>
              </a:lnSpc>
            </a:pPr>
            <a:r>
              <a:rPr lang="en-US" altLang="en-US" sz="2000">
                <a:latin typeface="Gill Sans" pitchFamily="34" charset="0"/>
              </a:rPr>
              <a:t>Allocation</a:t>
            </a:r>
          </a:p>
          <a:p>
            <a:pPr algn="ctr">
              <a:lnSpc>
                <a:spcPct val="80000"/>
              </a:lnSpc>
            </a:pPr>
            <a:r>
              <a:rPr lang="en-US" altLang="en-US" sz="2000">
                <a:latin typeface="Gill Sans" pitchFamily="34" charset="0"/>
              </a:rPr>
              <a:t>Analysis</a:t>
            </a:r>
          </a:p>
        </p:txBody>
      </p:sp>
      <p:cxnSp>
        <p:nvCxnSpPr>
          <p:cNvPr id="505888" name="AutoShape 32"/>
          <p:cNvCxnSpPr>
            <a:cxnSpLocks noChangeShapeType="1"/>
            <a:stCxn id="505887" idx="0"/>
          </p:cNvCxnSpPr>
          <p:nvPr/>
        </p:nvCxnSpPr>
        <p:spPr bwMode="auto">
          <a:xfrm rot="16200000">
            <a:off x="462756" y="4591844"/>
            <a:ext cx="1362075" cy="706438"/>
          </a:xfrm>
          <a:prstGeom prst="bentConnector3">
            <a:avLst>
              <a:gd name="adj1" fmla="val 49301"/>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388F984-3DBB-4EB3-A11B-6F29BE3C8328}" type="slidenum">
              <a:rPr lang="en-US" altLang="en-US"/>
              <a:pPr/>
              <a:t>35</a:t>
            </a:fld>
            <a:endParaRPr lang="en-US" altLang="en-US"/>
          </a:p>
        </p:txBody>
      </p:sp>
      <p:sp>
        <p:nvSpPr>
          <p:cNvPr id="327682" name="Rectangle 2"/>
          <p:cNvSpPr>
            <a:spLocks noGrp="1" noChangeArrowheads="1"/>
          </p:cNvSpPr>
          <p:nvPr>
            <p:ph type="title"/>
          </p:nvPr>
        </p:nvSpPr>
        <p:spPr/>
        <p:txBody>
          <a:bodyPr/>
          <a:lstStyle/>
          <a:p>
            <a:r>
              <a:rPr lang="en-US" altLang="en-US" sz="3200"/>
              <a:t>Steps in the Capacity Planning Process</a:t>
            </a:r>
          </a:p>
        </p:txBody>
      </p:sp>
      <p:sp>
        <p:nvSpPr>
          <p:cNvPr id="327683" name="Rectangle 3"/>
          <p:cNvSpPr>
            <a:spLocks noGrp="1" noChangeArrowheads="1"/>
          </p:cNvSpPr>
          <p:nvPr>
            <p:ph type="body" idx="1"/>
          </p:nvPr>
        </p:nvSpPr>
        <p:spPr/>
        <p:txBody>
          <a:bodyPr/>
          <a:lstStyle/>
          <a:p>
            <a:r>
              <a:rPr lang="en-US" altLang="en-US"/>
              <a:t>Estimate the capacity of the present facilities.</a:t>
            </a:r>
          </a:p>
          <a:p>
            <a:r>
              <a:rPr lang="en-US" altLang="en-US"/>
              <a:t>Forecast the long-range future capacity needs.</a:t>
            </a:r>
          </a:p>
          <a:p>
            <a:r>
              <a:rPr lang="en-US" altLang="en-US"/>
              <a:t>Identify and analyze sources of capacity to meet these needs.</a:t>
            </a:r>
          </a:p>
          <a:p>
            <a:r>
              <a:rPr lang="en-US" altLang="en-US"/>
              <a:t>Select from among the alternative sources of capacity.</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9E9C721-2CD6-4670-A4F3-E41A4089C666}" type="slidenum">
              <a:rPr lang="en-US" altLang="en-US"/>
              <a:pPr/>
              <a:t>36</a:t>
            </a:fld>
            <a:endParaRPr lang="en-US" altLang="en-US"/>
          </a:p>
        </p:txBody>
      </p:sp>
      <p:sp>
        <p:nvSpPr>
          <p:cNvPr id="553986" name="Rectangle 2"/>
          <p:cNvSpPr>
            <a:spLocks noGrp="1" noChangeArrowheads="1"/>
          </p:cNvSpPr>
          <p:nvPr>
            <p:ph type="title"/>
          </p:nvPr>
        </p:nvSpPr>
        <p:spPr/>
        <p:txBody>
          <a:bodyPr/>
          <a:lstStyle/>
          <a:p>
            <a:r>
              <a:rPr lang="en-US" altLang="en-US"/>
              <a:t>Definitions of Capacity</a:t>
            </a:r>
          </a:p>
        </p:txBody>
      </p:sp>
      <p:sp>
        <p:nvSpPr>
          <p:cNvPr id="553987" name="Rectangle 3"/>
          <p:cNvSpPr>
            <a:spLocks noGrp="1" noChangeArrowheads="1"/>
          </p:cNvSpPr>
          <p:nvPr>
            <p:ph type="body" idx="1"/>
          </p:nvPr>
        </p:nvSpPr>
        <p:spPr/>
        <p:txBody>
          <a:bodyPr/>
          <a:lstStyle/>
          <a:p>
            <a:r>
              <a:rPr lang="en-US" altLang="en-US"/>
              <a:t>In general, </a:t>
            </a:r>
            <a:r>
              <a:rPr lang="en-US" altLang="en-US" u="sng"/>
              <a:t>production capacity</a:t>
            </a:r>
            <a:r>
              <a:rPr lang="en-US" altLang="en-US"/>
              <a:t> is the maximum production rate of an organization (or maximum conversion rate of a production system) in any given period.</a:t>
            </a:r>
          </a:p>
          <a:p>
            <a:r>
              <a:rPr lang="en-US" altLang="en-US" u="sng"/>
              <a:t>Sustainable practical capacity</a:t>
            </a:r>
            <a:r>
              <a:rPr lang="en-US" altLang="en-US"/>
              <a:t> is the greatest level of output that a plant can maintain:</a:t>
            </a:r>
          </a:p>
          <a:p>
            <a:pPr lvl="1"/>
            <a:r>
              <a:rPr lang="en-US" altLang="en-US"/>
              <a:t>within the framework of a realistic work schedule</a:t>
            </a:r>
          </a:p>
          <a:p>
            <a:pPr lvl="1"/>
            <a:r>
              <a:rPr lang="en-US" altLang="en-US"/>
              <a:t>taking account of normal downtime</a:t>
            </a:r>
          </a:p>
          <a:p>
            <a:pPr lvl="1"/>
            <a:r>
              <a:rPr lang="en-US" altLang="en-US"/>
              <a:t>assuming sufficient availability of inputs to operate the machinery and equipment in place</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FE52C8C-54F1-4FB1-8D71-7237A1E18FBE}" type="slidenum">
              <a:rPr lang="en-US" altLang="en-US"/>
              <a:pPr/>
              <a:t>37</a:t>
            </a:fld>
            <a:endParaRPr lang="en-US" altLang="en-US"/>
          </a:p>
        </p:txBody>
      </p:sp>
      <p:sp>
        <p:nvSpPr>
          <p:cNvPr id="556034" name="Rectangle 2"/>
          <p:cNvSpPr>
            <a:spLocks noGrp="1" noChangeArrowheads="1"/>
          </p:cNvSpPr>
          <p:nvPr>
            <p:ph type="title"/>
          </p:nvPr>
        </p:nvSpPr>
        <p:spPr/>
        <p:txBody>
          <a:bodyPr/>
          <a:lstStyle/>
          <a:p>
            <a:r>
              <a:rPr lang="en-US" altLang="en-US"/>
              <a:t>Measures of Capacity</a:t>
            </a:r>
          </a:p>
        </p:txBody>
      </p:sp>
      <p:sp>
        <p:nvSpPr>
          <p:cNvPr id="556035" name="Rectangle 3"/>
          <p:cNvSpPr>
            <a:spLocks noGrp="1" noChangeArrowheads="1"/>
          </p:cNvSpPr>
          <p:nvPr>
            <p:ph type="body" idx="1"/>
          </p:nvPr>
        </p:nvSpPr>
        <p:spPr>
          <a:xfrm>
            <a:off x="381000" y="1368425"/>
            <a:ext cx="8305800" cy="5108575"/>
          </a:xfrm>
        </p:spPr>
        <p:txBody>
          <a:bodyPr/>
          <a:lstStyle/>
          <a:p>
            <a:pPr>
              <a:lnSpc>
                <a:spcPct val="90000"/>
              </a:lnSpc>
            </a:pPr>
            <a:r>
              <a:rPr lang="en-US" altLang="en-US" sz="2400" u="sng"/>
              <a:t>Output rate capacity</a:t>
            </a:r>
            <a:r>
              <a:rPr lang="en-US" altLang="en-US" sz="2400"/>
              <a:t> – Suitable for a single product or a few homogeneous products </a:t>
            </a:r>
          </a:p>
          <a:p>
            <a:pPr>
              <a:lnSpc>
                <a:spcPct val="90000"/>
              </a:lnSpc>
            </a:pPr>
            <a:r>
              <a:rPr lang="en-US" altLang="en-US" sz="2400" u="sng"/>
              <a:t>Design capacity</a:t>
            </a:r>
            <a:r>
              <a:rPr lang="en-US" altLang="en-US" sz="2400"/>
              <a:t> - </a:t>
            </a:r>
            <a:r>
              <a:rPr lang="en-US" altLang="en-US" sz="2400">
                <a:cs typeface="Arial" charset="0"/>
              </a:rPr>
              <a:t>The maximum capacity that can be achieved under ideal conditions</a:t>
            </a:r>
            <a:r>
              <a:rPr lang="en-US" altLang="en-US" sz="2400"/>
              <a:t> </a:t>
            </a:r>
          </a:p>
          <a:p>
            <a:pPr>
              <a:lnSpc>
                <a:spcPct val="90000"/>
              </a:lnSpc>
            </a:pPr>
            <a:r>
              <a:rPr lang="en-US" altLang="en-US" sz="2400" u="sng"/>
              <a:t>Effective capacity utilization</a:t>
            </a:r>
            <a:r>
              <a:rPr lang="en-US" altLang="en-US" sz="2400"/>
              <a:t> - </a:t>
            </a:r>
            <a:r>
              <a:rPr lang="en-US" altLang="en-US" sz="2400">
                <a:cs typeface="Arial" charset="0"/>
              </a:rPr>
              <a:t>The percent of design capacity actually achieved</a:t>
            </a:r>
            <a:endParaRPr lang="en-US" altLang="en-US" sz="2400"/>
          </a:p>
          <a:p>
            <a:pPr>
              <a:lnSpc>
                <a:spcPct val="90000"/>
              </a:lnSpc>
            </a:pPr>
            <a:r>
              <a:rPr lang="en-US" altLang="en-US" sz="2400" u="sng"/>
              <a:t>Aggregate capacity</a:t>
            </a:r>
            <a:r>
              <a:rPr lang="en-US" altLang="en-US" sz="2400"/>
              <a:t> </a:t>
            </a:r>
            <a:r>
              <a:rPr lang="en-US" altLang="en-US" sz="2400">
                <a:latin typeface="Times New Roman"/>
              </a:rPr>
              <a:t>–</a:t>
            </a:r>
            <a:r>
              <a:rPr lang="en-US" altLang="en-US" sz="2400"/>
              <a:t> Suitable when  a common unit of output is used</a:t>
            </a:r>
          </a:p>
          <a:p>
            <a:pPr>
              <a:lnSpc>
                <a:spcPct val="90000"/>
              </a:lnSpc>
            </a:pPr>
            <a:r>
              <a:rPr lang="en-US" altLang="en-US" sz="2400" u="sng"/>
              <a:t>Rated capacity</a:t>
            </a:r>
            <a:r>
              <a:rPr lang="en-US" altLang="en-US" sz="2400"/>
              <a:t> </a:t>
            </a:r>
            <a:r>
              <a:rPr lang="en-US" altLang="en-US" sz="2400">
                <a:latin typeface="Times New Roman"/>
              </a:rPr>
              <a:t>–</a:t>
            </a:r>
            <a:r>
              <a:rPr lang="en-US" altLang="en-US" sz="2400"/>
              <a:t> Maximum usable capacity of a particular facility</a:t>
            </a:r>
          </a:p>
          <a:p>
            <a:pPr>
              <a:lnSpc>
                <a:spcPct val="90000"/>
              </a:lnSpc>
            </a:pPr>
            <a:r>
              <a:rPr lang="en-US" altLang="en-US" sz="2400" u="sng"/>
              <a:t>Input rate capacity</a:t>
            </a:r>
            <a:r>
              <a:rPr lang="en-US" altLang="en-US" sz="2400"/>
              <a:t> – Suitable for service operations</a:t>
            </a:r>
          </a:p>
          <a:p>
            <a:pPr>
              <a:lnSpc>
                <a:spcPct val="90000"/>
              </a:lnSpc>
            </a:pPr>
            <a:r>
              <a:rPr lang="en-US" altLang="en-US" sz="2400" u="sng"/>
              <a:t>Percentage utilization of capacity</a:t>
            </a:r>
            <a:r>
              <a:rPr lang="en-US" altLang="en-US" sz="2400"/>
              <a:t> - Relates output measures to inputs available</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460B1E3-C8BC-46D6-BE91-F09C279B2DC1}" type="slidenum">
              <a:rPr lang="en-US" altLang="en-US"/>
              <a:pPr/>
              <a:t>38</a:t>
            </a:fld>
            <a:endParaRPr lang="en-US" altLang="en-US"/>
          </a:p>
        </p:txBody>
      </p:sp>
      <p:sp>
        <p:nvSpPr>
          <p:cNvPr id="560130" name="Rectangle 2"/>
          <p:cNvSpPr>
            <a:spLocks noGrp="1" noChangeArrowheads="1"/>
          </p:cNvSpPr>
          <p:nvPr>
            <p:ph type="title"/>
          </p:nvPr>
        </p:nvSpPr>
        <p:spPr/>
        <p:txBody>
          <a:bodyPr/>
          <a:lstStyle/>
          <a:p>
            <a:r>
              <a:rPr lang="en-US" altLang="en-US"/>
              <a:t>Capacity Cushion</a:t>
            </a:r>
          </a:p>
        </p:txBody>
      </p:sp>
      <p:sp>
        <p:nvSpPr>
          <p:cNvPr id="560131" name="Rectangle 3"/>
          <p:cNvSpPr>
            <a:spLocks noGrp="1" noChangeArrowheads="1"/>
          </p:cNvSpPr>
          <p:nvPr>
            <p:ph type="body" idx="1"/>
          </p:nvPr>
        </p:nvSpPr>
        <p:spPr>
          <a:xfrm>
            <a:off x="533400" y="1295400"/>
            <a:ext cx="8610600" cy="5029200"/>
          </a:xfrm>
        </p:spPr>
        <p:txBody>
          <a:bodyPr/>
          <a:lstStyle/>
          <a:p>
            <a:r>
              <a:rPr lang="en-US" altLang="en-US"/>
              <a:t>A </a:t>
            </a:r>
            <a:r>
              <a:rPr lang="en-US" altLang="en-US" u="sng"/>
              <a:t>capacity cushion</a:t>
            </a:r>
            <a:r>
              <a:rPr lang="en-US" altLang="en-US"/>
              <a:t> is an additional amount of capacity added onto the expected demand to allow for:</a:t>
            </a:r>
          </a:p>
          <a:p>
            <a:pPr lvl="1"/>
            <a:r>
              <a:rPr lang="en-US" altLang="en-US"/>
              <a:t>greater than expected demand</a:t>
            </a:r>
          </a:p>
          <a:p>
            <a:pPr lvl="1"/>
            <a:r>
              <a:rPr lang="en-US" altLang="en-US"/>
              <a:t>demand during peak demand seasons</a:t>
            </a:r>
          </a:p>
          <a:p>
            <a:pPr lvl="1"/>
            <a:r>
              <a:rPr lang="en-US" altLang="en-US"/>
              <a:t>lower production costs</a:t>
            </a:r>
          </a:p>
          <a:p>
            <a:pPr lvl="1"/>
            <a:r>
              <a:rPr lang="en-US" altLang="en-US"/>
              <a:t>product and volume flexibility</a:t>
            </a:r>
          </a:p>
          <a:p>
            <a:pPr lvl="1"/>
            <a:r>
              <a:rPr lang="en-US" altLang="en-US"/>
              <a:t>improved quality of products and services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58B3A-F914-47C5-B62F-C1E51929297B}" type="slidenum">
              <a:rPr lang="en-US" altLang="en-US"/>
              <a:pPr/>
              <a:t>39</a:t>
            </a:fld>
            <a:endParaRPr lang="en-US" altLang="en-US"/>
          </a:p>
        </p:txBody>
      </p:sp>
      <p:sp>
        <p:nvSpPr>
          <p:cNvPr id="562178" name="Rectangle 2"/>
          <p:cNvSpPr>
            <a:spLocks noGrp="1" noChangeArrowheads="1"/>
          </p:cNvSpPr>
          <p:nvPr>
            <p:ph type="title"/>
          </p:nvPr>
        </p:nvSpPr>
        <p:spPr/>
        <p:txBody>
          <a:bodyPr/>
          <a:lstStyle/>
          <a:p>
            <a:r>
              <a:rPr lang="en-US" altLang="en-US"/>
              <a:t>Forecasting Capacity Demand </a:t>
            </a:r>
          </a:p>
        </p:txBody>
      </p:sp>
      <p:sp>
        <p:nvSpPr>
          <p:cNvPr id="562179" name="Rectangle 3"/>
          <p:cNvSpPr>
            <a:spLocks noGrp="1" noChangeArrowheads="1"/>
          </p:cNvSpPr>
          <p:nvPr>
            <p:ph type="body" idx="1"/>
          </p:nvPr>
        </p:nvSpPr>
        <p:spPr>
          <a:xfrm>
            <a:off x="381000" y="1441450"/>
            <a:ext cx="8305800" cy="4962525"/>
          </a:xfrm>
        </p:spPr>
        <p:txBody>
          <a:bodyPr/>
          <a:lstStyle/>
          <a:p>
            <a:r>
              <a:rPr lang="en-US" altLang="en-US" sz="2400"/>
              <a:t>Consider the life of the input (e.g. facility is 10-30 yr)</a:t>
            </a:r>
          </a:p>
          <a:p>
            <a:r>
              <a:rPr lang="en-US" altLang="en-US" sz="2400"/>
              <a:t>Understand product life cycle as it impacts capacity</a:t>
            </a:r>
          </a:p>
          <a:p>
            <a:r>
              <a:rPr lang="en-US" altLang="en-US" sz="2400"/>
              <a:t>Anticipate technological developments</a:t>
            </a:r>
          </a:p>
          <a:p>
            <a:r>
              <a:rPr lang="en-US" altLang="en-US" sz="2400"/>
              <a:t>Anticipate competitors’ actions</a:t>
            </a:r>
          </a:p>
          <a:p>
            <a:r>
              <a:rPr lang="en-US" altLang="en-US" sz="2400"/>
              <a:t>Forecast the firm’s demand</a:t>
            </a:r>
          </a:p>
          <a:p>
            <a:pPr lvl="1">
              <a:spcAft>
                <a:spcPct val="100000"/>
              </a:spcAft>
            </a:pPr>
            <a:r>
              <a:rPr lang="en-US" altLang="en-US" sz="2000"/>
              <a:t>Forecast sales within each individual product line</a:t>
            </a:r>
          </a:p>
          <a:p>
            <a:pPr lvl="1">
              <a:spcAft>
                <a:spcPct val="100000"/>
              </a:spcAft>
            </a:pPr>
            <a:r>
              <a:rPr lang="en-US" altLang="en-US" sz="2000"/>
              <a:t>Calculate equipment and labor requirements to meet the forecasts</a:t>
            </a:r>
          </a:p>
          <a:p>
            <a:pPr lvl="1">
              <a:spcAft>
                <a:spcPct val="100000"/>
              </a:spcAft>
            </a:pPr>
            <a:r>
              <a:rPr lang="en-US" altLang="en-US" sz="2000"/>
              <a:t>Project equipment and labor availability over the planning horizon </a:t>
            </a:r>
          </a:p>
          <a:p>
            <a:pPr lvl="1">
              <a:buFontTx/>
              <a:buNone/>
            </a:pPr>
            <a:endParaRPr lang="en-US" altLang="en-US" sz="20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D48D5157-B652-48DC-8C8C-23FFE543A6CE}" type="slidenum">
              <a:rPr lang="en-US" altLang="en-US"/>
              <a:pPr/>
              <a:t>4</a:t>
            </a:fld>
            <a:endParaRPr lang="en-US" altLang="en-US"/>
          </a:p>
        </p:txBody>
      </p:sp>
      <p:sp>
        <p:nvSpPr>
          <p:cNvPr id="363522" name="Rectangle 2"/>
          <p:cNvSpPr>
            <a:spLocks noGrp="1" noChangeArrowheads="1"/>
          </p:cNvSpPr>
          <p:nvPr>
            <p:ph type="title"/>
          </p:nvPr>
        </p:nvSpPr>
        <p:spPr>
          <a:xfrm>
            <a:off x="381000" y="193675"/>
            <a:ext cx="8229600" cy="644525"/>
          </a:xfrm>
          <a:noFill/>
          <a:ln/>
        </p:spPr>
        <p:txBody>
          <a:bodyPr anchor="ctr"/>
          <a:lstStyle/>
          <a:p>
            <a:r>
              <a:rPr lang="en-US" altLang="en-US" sz="3200"/>
              <a:t>Global Location Factors</a:t>
            </a:r>
          </a:p>
        </p:txBody>
      </p:sp>
      <p:sp>
        <p:nvSpPr>
          <p:cNvPr id="363523" name="Rectangle 3"/>
          <p:cNvSpPr>
            <a:spLocks noGrp="1" noChangeArrowheads="1"/>
          </p:cNvSpPr>
          <p:nvPr>
            <p:ph type="body" sz="half" idx="1"/>
          </p:nvPr>
        </p:nvSpPr>
        <p:spPr>
          <a:xfrm>
            <a:off x="838200" y="1441450"/>
            <a:ext cx="3906838" cy="5035550"/>
          </a:xfrm>
          <a:noFill/>
          <a:ln/>
        </p:spPr>
        <p:txBody>
          <a:bodyPr/>
          <a:lstStyle/>
          <a:p>
            <a:pPr>
              <a:buClr>
                <a:schemeClr val="tx1"/>
              </a:buClr>
              <a:buFont typeface="Wingdings" pitchFamily="2" charset="2"/>
              <a:buChar char="§"/>
            </a:pPr>
            <a:r>
              <a:rPr lang="en-US" altLang="en-US" sz="2400" dirty="0"/>
              <a:t>Government stability</a:t>
            </a:r>
          </a:p>
          <a:p>
            <a:pPr>
              <a:buClr>
                <a:schemeClr val="tx1"/>
              </a:buClr>
              <a:buFont typeface="Wingdings" pitchFamily="2" charset="2"/>
              <a:buChar char="§"/>
            </a:pPr>
            <a:r>
              <a:rPr lang="en-US" altLang="en-US" sz="2400" dirty="0"/>
              <a:t>Government regulations</a:t>
            </a:r>
          </a:p>
          <a:p>
            <a:pPr>
              <a:buClr>
                <a:schemeClr val="tx1"/>
              </a:buClr>
              <a:buFont typeface="Wingdings" pitchFamily="2" charset="2"/>
              <a:buChar char="§"/>
            </a:pPr>
            <a:r>
              <a:rPr lang="en-US" altLang="en-US" sz="2400" dirty="0"/>
              <a:t>Political and economic systems</a:t>
            </a:r>
          </a:p>
          <a:p>
            <a:pPr>
              <a:buClr>
                <a:schemeClr val="tx1"/>
              </a:buClr>
              <a:buFont typeface="Wingdings" pitchFamily="2" charset="2"/>
              <a:buChar char="§"/>
            </a:pPr>
            <a:r>
              <a:rPr lang="en-US" altLang="en-US" sz="2400" dirty="0"/>
              <a:t>Economic stability and growth</a:t>
            </a:r>
          </a:p>
          <a:p>
            <a:pPr>
              <a:buClr>
                <a:schemeClr val="tx1"/>
              </a:buClr>
              <a:buFont typeface="Wingdings" pitchFamily="2" charset="2"/>
              <a:buChar char="§"/>
            </a:pPr>
            <a:r>
              <a:rPr lang="en-US" altLang="en-US" sz="2400" dirty="0"/>
              <a:t>Exchange rates</a:t>
            </a:r>
          </a:p>
          <a:p>
            <a:pPr>
              <a:buClr>
                <a:schemeClr val="tx1"/>
              </a:buClr>
              <a:buFont typeface="Wingdings" pitchFamily="2" charset="2"/>
              <a:buChar char="§"/>
            </a:pPr>
            <a:r>
              <a:rPr lang="en-US" altLang="en-US" sz="2400" dirty="0"/>
              <a:t>Culture</a:t>
            </a:r>
          </a:p>
          <a:p>
            <a:pPr>
              <a:buClr>
                <a:schemeClr val="tx1"/>
              </a:buClr>
              <a:buFont typeface="Wingdings" pitchFamily="2" charset="2"/>
              <a:buChar char="§"/>
            </a:pPr>
            <a:r>
              <a:rPr lang="en-US" altLang="en-US" sz="2400" dirty="0"/>
              <a:t>Climate</a:t>
            </a:r>
          </a:p>
          <a:p>
            <a:pPr>
              <a:buClr>
                <a:schemeClr val="tx1"/>
              </a:buClr>
              <a:buFont typeface="Wingdings" pitchFamily="2" charset="2"/>
              <a:buChar char="§"/>
            </a:pPr>
            <a:r>
              <a:rPr lang="en-US" altLang="en-US" sz="2400" dirty="0"/>
              <a:t>Export import regulations, duties and tariffs</a:t>
            </a:r>
          </a:p>
          <a:p>
            <a:pPr>
              <a:buClr>
                <a:schemeClr val="tx1"/>
              </a:buClr>
              <a:buFont typeface="Wingdings" pitchFamily="2" charset="2"/>
              <a:buChar char="§"/>
            </a:pPr>
            <a:endParaRPr lang="en-US" altLang="en-US" sz="2400" dirty="0"/>
          </a:p>
        </p:txBody>
      </p:sp>
      <p:sp>
        <p:nvSpPr>
          <p:cNvPr id="363524" name="Rectangle 4"/>
          <p:cNvSpPr>
            <a:spLocks noGrp="1" noChangeArrowheads="1"/>
          </p:cNvSpPr>
          <p:nvPr>
            <p:ph type="body" sz="half" idx="2"/>
          </p:nvPr>
        </p:nvSpPr>
        <p:spPr>
          <a:xfrm>
            <a:off x="4876800" y="1371600"/>
            <a:ext cx="3906838" cy="5257800"/>
          </a:xfrm>
          <a:noFill/>
          <a:ln/>
        </p:spPr>
        <p:txBody>
          <a:bodyPr/>
          <a:lstStyle/>
          <a:p>
            <a:pPr>
              <a:buClr>
                <a:schemeClr val="tx1"/>
              </a:buClr>
              <a:buFont typeface="Wingdings" pitchFamily="2" charset="2"/>
              <a:buChar char="§"/>
            </a:pPr>
            <a:r>
              <a:rPr lang="en-US" altLang="en-US" sz="2400" dirty="0"/>
              <a:t>Raw material availability </a:t>
            </a:r>
          </a:p>
          <a:p>
            <a:pPr>
              <a:buClr>
                <a:schemeClr val="tx1"/>
              </a:buClr>
              <a:buFont typeface="Wingdings" pitchFamily="2" charset="2"/>
              <a:buChar char="§"/>
            </a:pPr>
            <a:r>
              <a:rPr lang="en-US" altLang="en-US" sz="2400" dirty="0"/>
              <a:t>Number and proximity of suppliers</a:t>
            </a:r>
          </a:p>
          <a:p>
            <a:pPr>
              <a:buClr>
                <a:schemeClr val="tx1"/>
              </a:buClr>
              <a:buFont typeface="Wingdings" pitchFamily="2" charset="2"/>
              <a:buChar char="§"/>
            </a:pPr>
            <a:r>
              <a:rPr lang="en-US" altLang="en-US" sz="2400" dirty="0"/>
              <a:t>Transportation and distribution system</a:t>
            </a:r>
          </a:p>
          <a:p>
            <a:pPr>
              <a:buClr>
                <a:schemeClr val="tx1"/>
              </a:buClr>
              <a:buFont typeface="Wingdings" pitchFamily="2" charset="2"/>
              <a:buChar char="§"/>
            </a:pPr>
            <a:r>
              <a:rPr lang="en-US" altLang="en-US" sz="2400" dirty="0"/>
              <a:t>Labor cost and education</a:t>
            </a:r>
          </a:p>
          <a:p>
            <a:pPr>
              <a:buClr>
                <a:schemeClr val="tx1"/>
              </a:buClr>
              <a:buFont typeface="Wingdings" pitchFamily="2" charset="2"/>
              <a:buChar char="§"/>
            </a:pPr>
            <a:r>
              <a:rPr lang="en-US" altLang="en-US" sz="2400" dirty="0"/>
              <a:t>Available technology</a:t>
            </a:r>
          </a:p>
          <a:p>
            <a:pPr>
              <a:buClr>
                <a:schemeClr val="tx1"/>
              </a:buClr>
              <a:buFont typeface="Wingdings" pitchFamily="2" charset="2"/>
              <a:buChar char="§"/>
            </a:pPr>
            <a:r>
              <a:rPr lang="en-US" altLang="en-US" sz="2400" dirty="0"/>
              <a:t>Commercial travel</a:t>
            </a:r>
          </a:p>
          <a:p>
            <a:pPr>
              <a:buClr>
                <a:schemeClr val="tx1"/>
              </a:buClr>
              <a:buFont typeface="Wingdings" pitchFamily="2" charset="2"/>
              <a:buChar char="§"/>
            </a:pPr>
            <a:r>
              <a:rPr lang="en-US" altLang="en-US" sz="2400" dirty="0"/>
              <a:t>Technical expertise</a:t>
            </a:r>
          </a:p>
          <a:p>
            <a:pPr>
              <a:buClr>
                <a:schemeClr val="tx1"/>
              </a:buClr>
              <a:buFont typeface="Wingdings" pitchFamily="2" charset="2"/>
              <a:buChar char="§"/>
            </a:pPr>
            <a:r>
              <a:rPr lang="en-US" altLang="en-US" sz="2400" dirty="0"/>
              <a:t>Cross-border trade regulations</a:t>
            </a:r>
          </a:p>
          <a:p>
            <a:pPr>
              <a:buClr>
                <a:schemeClr val="tx1"/>
              </a:buClr>
              <a:buFont typeface="Wingdings" pitchFamily="2" charset="2"/>
              <a:buChar char="§"/>
            </a:pPr>
            <a:r>
              <a:rPr lang="en-US" altLang="en-US" sz="2400" dirty="0"/>
              <a:t>Group trade agreements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3"/>
          <p:cNvSpPr>
            <a:spLocks noGrp="1"/>
          </p:cNvSpPr>
          <p:nvPr>
            <p:ph type="sldNum" sz="quarter" idx="10"/>
          </p:nvPr>
        </p:nvSpPr>
        <p:spPr/>
        <p:txBody>
          <a:bodyPr/>
          <a:lstStyle/>
          <a:p>
            <a:fld id="{DEE843B0-4D12-4D97-A1D2-FC442A56E64F}" type="slidenum">
              <a:rPr lang="en-US" altLang="en-US"/>
              <a:pPr/>
              <a:t>40</a:t>
            </a:fld>
            <a:endParaRPr lang="en-US" altLang="en-US"/>
          </a:p>
        </p:txBody>
      </p:sp>
      <p:sp>
        <p:nvSpPr>
          <p:cNvPr id="564226" name="Rectangle 2"/>
          <p:cNvSpPr>
            <a:spLocks noGrp="1" noChangeArrowheads="1"/>
          </p:cNvSpPr>
          <p:nvPr>
            <p:ph type="title"/>
          </p:nvPr>
        </p:nvSpPr>
        <p:spPr/>
        <p:txBody>
          <a:bodyPr/>
          <a:lstStyle/>
          <a:p>
            <a:r>
              <a:rPr lang="en-US" altLang="en-US"/>
              <a:t>Economies of Scale</a:t>
            </a:r>
          </a:p>
        </p:txBody>
      </p:sp>
      <p:sp>
        <p:nvSpPr>
          <p:cNvPr id="564227" name="Rectangle 3"/>
          <p:cNvSpPr>
            <a:spLocks noGrp="1" noChangeArrowheads="1"/>
          </p:cNvSpPr>
          <p:nvPr>
            <p:ph type="body" idx="1"/>
          </p:nvPr>
        </p:nvSpPr>
        <p:spPr>
          <a:xfrm>
            <a:off x="381000" y="1295400"/>
            <a:ext cx="8305800" cy="3429000"/>
          </a:xfrm>
        </p:spPr>
        <p:txBody>
          <a:bodyPr/>
          <a:lstStyle/>
          <a:p>
            <a:pPr>
              <a:lnSpc>
                <a:spcPct val="90000"/>
              </a:lnSpc>
            </a:pPr>
            <a:r>
              <a:rPr lang="en-US" altLang="en-US" sz="2400" u="sng"/>
              <a:t>Best operating level</a:t>
            </a:r>
            <a:r>
              <a:rPr lang="en-US" altLang="en-US" sz="2400"/>
              <a:t> - least average unit cost</a:t>
            </a:r>
          </a:p>
          <a:p>
            <a:pPr>
              <a:lnSpc>
                <a:spcPct val="90000"/>
              </a:lnSpc>
            </a:pPr>
            <a:r>
              <a:rPr lang="en-US" altLang="en-US" sz="2400" u="sng"/>
              <a:t>Economies of scale</a:t>
            </a:r>
            <a:r>
              <a:rPr lang="en-US" altLang="en-US" sz="2400"/>
              <a:t> - average cost per unit decreases as the volume increases</a:t>
            </a:r>
          </a:p>
          <a:p>
            <a:pPr>
              <a:lnSpc>
                <a:spcPct val="90000"/>
              </a:lnSpc>
            </a:pPr>
            <a:r>
              <a:rPr lang="en-US" altLang="en-US" sz="2400" u="sng"/>
              <a:t>Diseconomies of scale</a:t>
            </a:r>
            <a:r>
              <a:rPr lang="en-US" altLang="en-US" sz="2400"/>
              <a:t> - average cost per unit increases as the volume increases</a:t>
            </a:r>
          </a:p>
          <a:p>
            <a:pPr>
              <a:lnSpc>
                <a:spcPct val="90000"/>
              </a:lnSpc>
            </a:pPr>
            <a:r>
              <a:rPr lang="en-US" altLang="en-US" sz="2400"/>
              <a:t>Other considerations</a:t>
            </a:r>
          </a:p>
          <a:p>
            <a:pPr lvl="1">
              <a:lnSpc>
                <a:spcPct val="90000"/>
              </a:lnSpc>
            </a:pPr>
            <a:r>
              <a:rPr lang="en-US" altLang="en-US" sz="2000"/>
              <a:t>Subcontractor and supplier networks</a:t>
            </a:r>
          </a:p>
          <a:p>
            <a:pPr lvl="1">
              <a:lnSpc>
                <a:spcPct val="90000"/>
              </a:lnSpc>
            </a:pPr>
            <a:r>
              <a:rPr lang="en-US" altLang="en-US" sz="2000"/>
              <a:t>Focused production</a:t>
            </a:r>
          </a:p>
          <a:p>
            <a:pPr lvl="1">
              <a:lnSpc>
                <a:spcPct val="90000"/>
              </a:lnSpc>
            </a:pPr>
            <a:r>
              <a:rPr lang="en-US" altLang="en-US" sz="2000"/>
              <a:t>Economies of scope</a:t>
            </a:r>
          </a:p>
        </p:txBody>
      </p:sp>
      <p:grpSp>
        <p:nvGrpSpPr>
          <p:cNvPr id="564228" name="Group 4"/>
          <p:cNvGrpSpPr>
            <a:grpSpLocks/>
          </p:cNvGrpSpPr>
          <p:nvPr/>
        </p:nvGrpSpPr>
        <p:grpSpPr bwMode="auto">
          <a:xfrm>
            <a:off x="3694113" y="3810000"/>
            <a:ext cx="4937125" cy="2725738"/>
            <a:chOff x="283" y="847"/>
            <a:chExt cx="5520" cy="3328"/>
          </a:xfrm>
        </p:grpSpPr>
        <p:sp>
          <p:nvSpPr>
            <p:cNvPr id="564229" name="Freeform 5"/>
            <p:cNvSpPr>
              <a:spLocks/>
            </p:cNvSpPr>
            <p:nvPr/>
          </p:nvSpPr>
          <p:spPr bwMode="auto">
            <a:xfrm>
              <a:off x="2122" y="1734"/>
              <a:ext cx="710" cy="1064"/>
            </a:xfrm>
            <a:custGeom>
              <a:avLst/>
              <a:gdLst>
                <a:gd name="T0" fmla="*/ 681 w 710"/>
                <a:gd name="T1" fmla="*/ 1024 h 1064"/>
                <a:gd name="T2" fmla="*/ 675 w 710"/>
                <a:gd name="T3" fmla="*/ 1030 h 1064"/>
                <a:gd name="T4" fmla="*/ 468 w 710"/>
                <a:gd name="T5" fmla="*/ 820 h 1064"/>
                <a:gd name="T6" fmla="*/ 282 w 710"/>
                <a:gd name="T7" fmla="*/ 576 h 1064"/>
                <a:gd name="T8" fmla="*/ 168 w 710"/>
                <a:gd name="T9" fmla="*/ 390 h 1064"/>
                <a:gd name="T10" fmla="*/ 78 w 710"/>
                <a:gd name="T11" fmla="*/ 216 h 1064"/>
                <a:gd name="T12" fmla="*/ 0 w 710"/>
                <a:gd name="T13" fmla="*/ 0 h 1064"/>
              </a:gdLst>
              <a:ahLst/>
              <a:cxnLst>
                <a:cxn ang="0">
                  <a:pos x="T0" y="T1"/>
                </a:cxn>
                <a:cxn ang="0">
                  <a:pos x="T2" y="T3"/>
                </a:cxn>
                <a:cxn ang="0">
                  <a:pos x="T4" y="T5"/>
                </a:cxn>
                <a:cxn ang="0">
                  <a:pos x="T6" y="T7"/>
                </a:cxn>
                <a:cxn ang="0">
                  <a:pos x="T8" y="T9"/>
                </a:cxn>
                <a:cxn ang="0">
                  <a:pos x="T10" y="T11"/>
                </a:cxn>
                <a:cxn ang="0">
                  <a:pos x="T12" y="T13"/>
                </a:cxn>
              </a:cxnLst>
              <a:rect l="0" t="0" r="r" b="b"/>
              <a:pathLst>
                <a:path w="710" h="1064">
                  <a:moveTo>
                    <a:pt x="681" y="1024"/>
                  </a:moveTo>
                  <a:cubicBezTo>
                    <a:pt x="680" y="1026"/>
                    <a:pt x="710" y="1064"/>
                    <a:pt x="675" y="1030"/>
                  </a:cubicBezTo>
                  <a:cubicBezTo>
                    <a:pt x="640" y="996"/>
                    <a:pt x="534" y="896"/>
                    <a:pt x="468" y="820"/>
                  </a:cubicBezTo>
                  <a:cubicBezTo>
                    <a:pt x="402" y="744"/>
                    <a:pt x="332" y="648"/>
                    <a:pt x="282" y="576"/>
                  </a:cubicBezTo>
                  <a:cubicBezTo>
                    <a:pt x="232" y="504"/>
                    <a:pt x="202" y="450"/>
                    <a:pt x="168" y="390"/>
                  </a:cubicBezTo>
                  <a:cubicBezTo>
                    <a:pt x="134" y="330"/>
                    <a:pt x="106" y="281"/>
                    <a:pt x="78" y="216"/>
                  </a:cubicBezTo>
                  <a:cubicBezTo>
                    <a:pt x="50" y="151"/>
                    <a:pt x="16" y="45"/>
                    <a:pt x="0" y="0"/>
                  </a:cubicBezTo>
                </a:path>
              </a:pathLst>
            </a:custGeom>
            <a:noFill/>
            <a:ln w="28575" cap="flat" cmpd="sng">
              <a:solidFill>
                <a:srgbClr val="FFFFFF"/>
              </a:solidFill>
              <a:prstDash val="solid"/>
              <a:round/>
              <a:headEnd type="triangl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30" name="Freeform 6" descr="40%"/>
            <p:cNvSpPr>
              <a:spLocks/>
            </p:cNvSpPr>
            <p:nvPr/>
          </p:nvSpPr>
          <p:spPr bwMode="auto">
            <a:xfrm>
              <a:off x="2016" y="1872"/>
              <a:ext cx="528" cy="480"/>
            </a:xfrm>
            <a:custGeom>
              <a:avLst/>
              <a:gdLst>
                <a:gd name="T0" fmla="*/ 0 w 528"/>
                <a:gd name="T1" fmla="*/ 0 h 480"/>
                <a:gd name="T2" fmla="*/ 240 w 528"/>
                <a:gd name="T3" fmla="*/ 0 h 480"/>
                <a:gd name="T4" fmla="*/ 528 w 528"/>
                <a:gd name="T5" fmla="*/ 480 h 480"/>
                <a:gd name="T6" fmla="*/ 240 w 528"/>
                <a:gd name="T7" fmla="*/ 480 h 480"/>
                <a:gd name="T8" fmla="*/ 0 w 528"/>
                <a:gd name="T9" fmla="*/ 0 h 480"/>
              </a:gdLst>
              <a:ahLst/>
              <a:cxnLst>
                <a:cxn ang="0">
                  <a:pos x="T0" y="T1"/>
                </a:cxn>
                <a:cxn ang="0">
                  <a:pos x="T2" y="T3"/>
                </a:cxn>
                <a:cxn ang="0">
                  <a:pos x="T4" y="T5"/>
                </a:cxn>
                <a:cxn ang="0">
                  <a:pos x="T6" y="T7"/>
                </a:cxn>
                <a:cxn ang="0">
                  <a:pos x="T8" y="T9"/>
                </a:cxn>
              </a:cxnLst>
              <a:rect l="0" t="0" r="r" b="b"/>
              <a:pathLst>
                <a:path w="528" h="480">
                  <a:moveTo>
                    <a:pt x="0" y="0"/>
                  </a:moveTo>
                  <a:lnTo>
                    <a:pt x="240" y="0"/>
                  </a:lnTo>
                  <a:lnTo>
                    <a:pt x="528" y="480"/>
                  </a:lnTo>
                  <a:lnTo>
                    <a:pt x="240" y="480"/>
                  </a:lnTo>
                  <a:lnTo>
                    <a:pt x="0" y="0"/>
                  </a:lnTo>
                  <a:close/>
                </a:path>
              </a:pathLst>
            </a:custGeom>
            <a:pattFill prst="pct40">
              <a:fgClr>
                <a:srgbClr val="000066"/>
              </a:fgClr>
              <a:bgClr>
                <a:schemeClr val="bg2"/>
              </a:bgClr>
            </a:patt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31" name="Freeform 7"/>
            <p:cNvSpPr>
              <a:spLocks/>
            </p:cNvSpPr>
            <p:nvPr/>
          </p:nvSpPr>
          <p:spPr bwMode="auto">
            <a:xfrm>
              <a:off x="1506" y="1314"/>
              <a:ext cx="3094" cy="2000"/>
            </a:xfrm>
            <a:custGeom>
              <a:avLst/>
              <a:gdLst>
                <a:gd name="T0" fmla="*/ 0 w 3094"/>
                <a:gd name="T1" fmla="*/ 0 h 2000"/>
                <a:gd name="T2" fmla="*/ 60 w 3094"/>
                <a:gd name="T3" fmla="*/ 276 h 2000"/>
                <a:gd name="T4" fmla="*/ 202 w 3094"/>
                <a:gd name="T5" fmla="*/ 682 h 2000"/>
                <a:gd name="T6" fmla="*/ 374 w 3094"/>
                <a:gd name="T7" fmla="*/ 1038 h 2000"/>
                <a:gd name="T8" fmla="*/ 566 w 3094"/>
                <a:gd name="T9" fmla="*/ 1344 h 2000"/>
                <a:gd name="T10" fmla="*/ 786 w 3094"/>
                <a:gd name="T11" fmla="*/ 1596 h 2000"/>
                <a:gd name="T12" fmla="*/ 1014 w 3094"/>
                <a:gd name="T13" fmla="*/ 1798 h 2000"/>
                <a:gd name="T14" fmla="*/ 1238 w 3094"/>
                <a:gd name="T15" fmla="*/ 1926 h 2000"/>
                <a:gd name="T16" fmla="*/ 1478 w 3094"/>
                <a:gd name="T17" fmla="*/ 1990 h 2000"/>
                <a:gd name="T18" fmla="*/ 1768 w 3094"/>
                <a:gd name="T19" fmla="*/ 1989 h 2000"/>
                <a:gd name="T20" fmla="*/ 2042 w 3094"/>
                <a:gd name="T21" fmla="*/ 1922 h 2000"/>
                <a:gd name="T22" fmla="*/ 2262 w 3094"/>
                <a:gd name="T23" fmla="*/ 1782 h 2000"/>
                <a:gd name="T24" fmla="*/ 2442 w 3094"/>
                <a:gd name="T25" fmla="*/ 1644 h 2000"/>
                <a:gd name="T26" fmla="*/ 2618 w 3094"/>
                <a:gd name="T27" fmla="*/ 1463 h 2000"/>
                <a:gd name="T28" fmla="*/ 2736 w 3094"/>
                <a:gd name="T29" fmla="*/ 1293 h 2000"/>
                <a:gd name="T30" fmla="*/ 2838 w 3094"/>
                <a:gd name="T31" fmla="*/ 1110 h 2000"/>
                <a:gd name="T32" fmla="*/ 2940 w 3094"/>
                <a:gd name="T33" fmla="*/ 886 h 2000"/>
                <a:gd name="T34" fmla="*/ 3022 w 3094"/>
                <a:gd name="T35" fmla="*/ 670 h 2000"/>
                <a:gd name="T36" fmla="*/ 3094 w 3094"/>
                <a:gd name="T37" fmla="*/ 454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94" h="2000">
                  <a:moveTo>
                    <a:pt x="0" y="0"/>
                  </a:moveTo>
                  <a:cubicBezTo>
                    <a:pt x="10" y="45"/>
                    <a:pt x="26" y="162"/>
                    <a:pt x="60" y="276"/>
                  </a:cubicBezTo>
                  <a:cubicBezTo>
                    <a:pt x="94" y="390"/>
                    <a:pt x="150" y="555"/>
                    <a:pt x="202" y="682"/>
                  </a:cubicBezTo>
                  <a:cubicBezTo>
                    <a:pt x="254" y="809"/>
                    <a:pt x="313" y="928"/>
                    <a:pt x="374" y="1038"/>
                  </a:cubicBezTo>
                  <a:cubicBezTo>
                    <a:pt x="435" y="1148"/>
                    <a:pt x="497" y="1251"/>
                    <a:pt x="566" y="1344"/>
                  </a:cubicBezTo>
                  <a:cubicBezTo>
                    <a:pt x="635" y="1437"/>
                    <a:pt x="712" y="1521"/>
                    <a:pt x="786" y="1596"/>
                  </a:cubicBezTo>
                  <a:cubicBezTo>
                    <a:pt x="860" y="1671"/>
                    <a:pt x="939" y="1743"/>
                    <a:pt x="1014" y="1798"/>
                  </a:cubicBezTo>
                  <a:cubicBezTo>
                    <a:pt x="1089" y="1853"/>
                    <a:pt x="1161" y="1894"/>
                    <a:pt x="1238" y="1926"/>
                  </a:cubicBezTo>
                  <a:cubicBezTo>
                    <a:pt x="1315" y="1958"/>
                    <a:pt x="1390" y="1980"/>
                    <a:pt x="1478" y="1990"/>
                  </a:cubicBezTo>
                  <a:cubicBezTo>
                    <a:pt x="1566" y="2000"/>
                    <a:pt x="1674" y="2000"/>
                    <a:pt x="1768" y="1989"/>
                  </a:cubicBezTo>
                  <a:cubicBezTo>
                    <a:pt x="1862" y="1978"/>
                    <a:pt x="1960" y="1956"/>
                    <a:pt x="2042" y="1922"/>
                  </a:cubicBezTo>
                  <a:cubicBezTo>
                    <a:pt x="2124" y="1888"/>
                    <a:pt x="2195" y="1828"/>
                    <a:pt x="2262" y="1782"/>
                  </a:cubicBezTo>
                  <a:cubicBezTo>
                    <a:pt x="2329" y="1736"/>
                    <a:pt x="2383" y="1697"/>
                    <a:pt x="2442" y="1644"/>
                  </a:cubicBezTo>
                  <a:cubicBezTo>
                    <a:pt x="2501" y="1591"/>
                    <a:pt x="2569" y="1521"/>
                    <a:pt x="2618" y="1463"/>
                  </a:cubicBezTo>
                  <a:cubicBezTo>
                    <a:pt x="2667" y="1405"/>
                    <a:pt x="2699" y="1352"/>
                    <a:pt x="2736" y="1293"/>
                  </a:cubicBezTo>
                  <a:cubicBezTo>
                    <a:pt x="2773" y="1234"/>
                    <a:pt x="2804" y="1178"/>
                    <a:pt x="2838" y="1110"/>
                  </a:cubicBezTo>
                  <a:cubicBezTo>
                    <a:pt x="2872" y="1042"/>
                    <a:pt x="2909" y="959"/>
                    <a:pt x="2940" y="886"/>
                  </a:cubicBezTo>
                  <a:cubicBezTo>
                    <a:pt x="2971" y="813"/>
                    <a:pt x="2996" y="742"/>
                    <a:pt x="3022" y="670"/>
                  </a:cubicBezTo>
                  <a:cubicBezTo>
                    <a:pt x="3048" y="598"/>
                    <a:pt x="3079" y="499"/>
                    <a:pt x="3094" y="454"/>
                  </a:cubicBezTo>
                </a:path>
              </a:pathLst>
            </a:custGeom>
            <a:noFill/>
            <a:ln w="28575"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32" name="Line 8"/>
            <p:cNvSpPr>
              <a:spLocks noChangeShapeType="1"/>
            </p:cNvSpPr>
            <p:nvPr/>
          </p:nvSpPr>
          <p:spPr bwMode="auto">
            <a:xfrm>
              <a:off x="1248" y="1248"/>
              <a:ext cx="0" cy="2400"/>
            </a:xfrm>
            <a:prstGeom prst="line">
              <a:avLst/>
            </a:prstGeom>
            <a:noFill/>
            <a:ln w="1905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564233" name="Line 9"/>
            <p:cNvSpPr>
              <a:spLocks noChangeShapeType="1"/>
            </p:cNvSpPr>
            <p:nvPr/>
          </p:nvSpPr>
          <p:spPr bwMode="auto">
            <a:xfrm>
              <a:off x="1248" y="3648"/>
              <a:ext cx="3696" cy="0"/>
            </a:xfrm>
            <a:prstGeom prst="line">
              <a:avLst/>
            </a:prstGeom>
            <a:noFill/>
            <a:ln w="1905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564234" name="Line 10"/>
            <p:cNvSpPr>
              <a:spLocks noChangeShapeType="1"/>
            </p:cNvSpPr>
            <p:nvPr/>
          </p:nvSpPr>
          <p:spPr bwMode="auto">
            <a:xfrm>
              <a:off x="3120" y="1584"/>
              <a:ext cx="0" cy="2064"/>
            </a:xfrm>
            <a:prstGeom prst="line">
              <a:avLst/>
            </a:prstGeom>
            <a:noFill/>
            <a:ln w="19050">
              <a:solidFill>
                <a:schemeClr val="tx1"/>
              </a:solidFill>
              <a:prstDash val="dash"/>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564235" name="Text Box 11"/>
            <p:cNvSpPr txBox="1">
              <a:spLocks noChangeArrowheads="1"/>
            </p:cNvSpPr>
            <p:nvPr/>
          </p:nvSpPr>
          <p:spPr bwMode="auto">
            <a:xfrm>
              <a:off x="283" y="847"/>
              <a:ext cx="1881" cy="70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solidFill>
                    <a:schemeClr val="tx2"/>
                  </a:solidFill>
                  <a:effectLst>
                    <a:outerShdw blurRad="38100" dist="38100" dir="2700000" algn="tl">
                      <a:srgbClr val="C0C0C0"/>
                    </a:outerShdw>
                  </a:effectLst>
                </a:rPr>
                <a:t>Average Unit</a:t>
              </a:r>
            </a:p>
            <a:p>
              <a:pPr algn="ctr"/>
              <a:r>
                <a:rPr lang="en-US" altLang="en-US" sz="1600">
                  <a:solidFill>
                    <a:schemeClr val="tx2"/>
                  </a:solidFill>
                  <a:effectLst>
                    <a:outerShdw blurRad="38100" dist="38100" dir="2700000" algn="tl">
                      <a:srgbClr val="C0C0C0"/>
                    </a:outerShdw>
                  </a:effectLst>
                </a:rPr>
                <a:t>Cost of Output ($)</a:t>
              </a:r>
              <a:endParaRPr lang="en-US" altLang="en-US" sz="1600">
                <a:solidFill>
                  <a:schemeClr val="tx2"/>
                </a:solidFill>
              </a:endParaRPr>
            </a:p>
          </p:txBody>
        </p:sp>
        <p:sp>
          <p:nvSpPr>
            <p:cNvPr id="564236" name="Text Box 12"/>
            <p:cNvSpPr txBox="1">
              <a:spLocks noChangeArrowheads="1"/>
            </p:cNvSpPr>
            <p:nvPr/>
          </p:nvSpPr>
          <p:spPr bwMode="auto">
            <a:xfrm>
              <a:off x="2945" y="3764"/>
              <a:ext cx="2318" cy="4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solidFill>
                    <a:schemeClr val="tx2"/>
                  </a:solidFill>
                  <a:effectLst>
                    <a:outerShdw blurRad="38100" dist="38100" dir="2700000" algn="tl">
                      <a:srgbClr val="C0C0C0"/>
                    </a:outerShdw>
                  </a:effectLst>
                </a:rPr>
                <a:t>Annual Volume (units)</a:t>
              </a:r>
              <a:endParaRPr lang="en-US" altLang="en-US" sz="1600">
                <a:solidFill>
                  <a:schemeClr val="tx2"/>
                </a:solidFill>
              </a:endParaRPr>
            </a:p>
          </p:txBody>
        </p:sp>
        <p:sp>
          <p:nvSpPr>
            <p:cNvPr id="564237" name="Line 13"/>
            <p:cNvSpPr>
              <a:spLocks noChangeShapeType="1"/>
            </p:cNvSpPr>
            <p:nvPr/>
          </p:nvSpPr>
          <p:spPr bwMode="auto">
            <a:xfrm flipV="1">
              <a:off x="3168" y="3408"/>
              <a:ext cx="480" cy="19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38" name="Text Box 14"/>
            <p:cNvSpPr txBox="1">
              <a:spLocks noChangeArrowheads="1"/>
            </p:cNvSpPr>
            <p:nvPr/>
          </p:nvSpPr>
          <p:spPr bwMode="auto">
            <a:xfrm>
              <a:off x="3650" y="3342"/>
              <a:ext cx="2153" cy="4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tx2"/>
                  </a:solidFill>
                  <a:effectLst>
                    <a:outerShdw blurRad="38100" dist="38100" dir="2700000" algn="tl">
                      <a:srgbClr val="C0C0C0"/>
                    </a:outerShdw>
                  </a:effectLst>
                </a:rPr>
                <a:t>Best Operating Level</a:t>
              </a:r>
            </a:p>
          </p:txBody>
        </p:sp>
        <p:sp>
          <p:nvSpPr>
            <p:cNvPr id="564239" name="Text Box 15"/>
            <p:cNvSpPr txBox="1">
              <a:spLocks noChangeArrowheads="1"/>
            </p:cNvSpPr>
            <p:nvPr/>
          </p:nvSpPr>
          <p:spPr bwMode="auto">
            <a:xfrm>
              <a:off x="1800" y="1946"/>
              <a:ext cx="1255" cy="70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b="1">
                  <a:solidFill>
                    <a:srgbClr val="00FF00"/>
                  </a:solidFill>
                  <a:effectLst>
                    <a:outerShdw blurRad="38100" dist="38100" dir="2700000" algn="tl">
                      <a:srgbClr val="C0C0C0"/>
                    </a:outerShdw>
                  </a:effectLst>
                </a:rPr>
                <a:t>Economies</a:t>
              </a:r>
            </a:p>
            <a:p>
              <a:pPr algn="ctr"/>
              <a:r>
                <a:rPr lang="en-US" altLang="en-US" sz="1600" b="1">
                  <a:solidFill>
                    <a:srgbClr val="00FF00"/>
                  </a:solidFill>
                  <a:effectLst>
                    <a:outerShdw blurRad="38100" dist="38100" dir="2700000" algn="tl">
                      <a:srgbClr val="C0C0C0"/>
                    </a:outerShdw>
                  </a:effectLst>
                </a:rPr>
                <a:t>of Scale</a:t>
              </a:r>
              <a:endParaRPr lang="en-US" altLang="en-US" sz="1600" b="1">
                <a:solidFill>
                  <a:srgbClr val="00FF00"/>
                </a:solidFill>
              </a:endParaRPr>
            </a:p>
          </p:txBody>
        </p:sp>
        <p:sp>
          <p:nvSpPr>
            <p:cNvPr id="564240" name="Freeform 16"/>
            <p:cNvSpPr>
              <a:spLocks/>
            </p:cNvSpPr>
            <p:nvPr/>
          </p:nvSpPr>
          <p:spPr bwMode="auto">
            <a:xfrm>
              <a:off x="3504" y="1680"/>
              <a:ext cx="684" cy="1080"/>
            </a:xfrm>
            <a:custGeom>
              <a:avLst/>
              <a:gdLst>
                <a:gd name="T0" fmla="*/ 28 w 684"/>
                <a:gd name="T1" fmla="*/ 1039 h 1080"/>
                <a:gd name="T2" fmla="*/ 34 w 684"/>
                <a:gd name="T3" fmla="*/ 1045 h 1080"/>
                <a:gd name="T4" fmla="*/ 235 w 684"/>
                <a:gd name="T5" fmla="*/ 829 h 1080"/>
                <a:gd name="T6" fmla="*/ 402 w 684"/>
                <a:gd name="T7" fmla="*/ 594 h 1080"/>
                <a:gd name="T8" fmla="*/ 507 w 684"/>
                <a:gd name="T9" fmla="*/ 404 h 1080"/>
                <a:gd name="T10" fmla="*/ 618 w 684"/>
                <a:gd name="T11" fmla="*/ 168 h 1080"/>
                <a:gd name="T12" fmla="*/ 684 w 684"/>
                <a:gd name="T13" fmla="*/ 0 h 1080"/>
              </a:gdLst>
              <a:ahLst/>
              <a:cxnLst>
                <a:cxn ang="0">
                  <a:pos x="T0" y="T1"/>
                </a:cxn>
                <a:cxn ang="0">
                  <a:pos x="T2" y="T3"/>
                </a:cxn>
                <a:cxn ang="0">
                  <a:pos x="T4" y="T5"/>
                </a:cxn>
                <a:cxn ang="0">
                  <a:pos x="T6" y="T7"/>
                </a:cxn>
                <a:cxn ang="0">
                  <a:pos x="T8" y="T9"/>
                </a:cxn>
                <a:cxn ang="0">
                  <a:pos x="T10" y="T11"/>
                </a:cxn>
                <a:cxn ang="0">
                  <a:pos x="T12" y="T13"/>
                </a:cxn>
              </a:cxnLst>
              <a:rect l="0" t="0" r="r" b="b"/>
              <a:pathLst>
                <a:path w="684" h="1080">
                  <a:moveTo>
                    <a:pt x="28" y="1039"/>
                  </a:moveTo>
                  <a:cubicBezTo>
                    <a:pt x="29" y="1041"/>
                    <a:pt x="0" y="1080"/>
                    <a:pt x="34" y="1045"/>
                  </a:cubicBezTo>
                  <a:cubicBezTo>
                    <a:pt x="68" y="1010"/>
                    <a:pt x="174" y="904"/>
                    <a:pt x="235" y="829"/>
                  </a:cubicBezTo>
                  <a:cubicBezTo>
                    <a:pt x="296" y="754"/>
                    <a:pt x="357" y="665"/>
                    <a:pt x="402" y="594"/>
                  </a:cubicBezTo>
                  <a:cubicBezTo>
                    <a:pt x="447" y="523"/>
                    <a:pt x="471" y="475"/>
                    <a:pt x="507" y="404"/>
                  </a:cubicBezTo>
                  <a:cubicBezTo>
                    <a:pt x="543" y="333"/>
                    <a:pt x="589" y="235"/>
                    <a:pt x="618" y="168"/>
                  </a:cubicBezTo>
                  <a:cubicBezTo>
                    <a:pt x="647" y="101"/>
                    <a:pt x="670" y="35"/>
                    <a:pt x="684" y="0"/>
                  </a:cubicBez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41" name="Freeform 17" descr="40%"/>
            <p:cNvSpPr>
              <a:spLocks/>
            </p:cNvSpPr>
            <p:nvPr/>
          </p:nvSpPr>
          <p:spPr bwMode="auto">
            <a:xfrm rot="10869988" flipH="1">
              <a:off x="3792" y="1872"/>
              <a:ext cx="528" cy="480"/>
            </a:xfrm>
            <a:custGeom>
              <a:avLst/>
              <a:gdLst>
                <a:gd name="T0" fmla="*/ 0 w 528"/>
                <a:gd name="T1" fmla="*/ 0 h 480"/>
                <a:gd name="T2" fmla="*/ 240 w 528"/>
                <a:gd name="T3" fmla="*/ 0 h 480"/>
                <a:gd name="T4" fmla="*/ 528 w 528"/>
                <a:gd name="T5" fmla="*/ 480 h 480"/>
                <a:gd name="T6" fmla="*/ 240 w 528"/>
                <a:gd name="T7" fmla="*/ 480 h 480"/>
                <a:gd name="T8" fmla="*/ 0 w 528"/>
                <a:gd name="T9" fmla="*/ 0 h 480"/>
              </a:gdLst>
              <a:ahLst/>
              <a:cxnLst>
                <a:cxn ang="0">
                  <a:pos x="T0" y="T1"/>
                </a:cxn>
                <a:cxn ang="0">
                  <a:pos x="T2" y="T3"/>
                </a:cxn>
                <a:cxn ang="0">
                  <a:pos x="T4" y="T5"/>
                </a:cxn>
                <a:cxn ang="0">
                  <a:pos x="T6" y="T7"/>
                </a:cxn>
                <a:cxn ang="0">
                  <a:pos x="T8" y="T9"/>
                </a:cxn>
              </a:cxnLst>
              <a:rect l="0" t="0" r="r" b="b"/>
              <a:pathLst>
                <a:path w="528" h="480">
                  <a:moveTo>
                    <a:pt x="0" y="0"/>
                  </a:moveTo>
                  <a:lnTo>
                    <a:pt x="240" y="0"/>
                  </a:lnTo>
                  <a:lnTo>
                    <a:pt x="528" y="480"/>
                  </a:lnTo>
                  <a:lnTo>
                    <a:pt x="240" y="480"/>
                  </a:lnTo>
                  <a:lnTo>
                    <a:pt x="0" y="0"/>
                  </a:lnTo>
                  <a:close/>
                </a:path>
              </a:pathLst>
            </a:custGeom>
            <a:pattFill prst="pct40">
              <a:fgClr>
                <a:srgbClr val="000066"/>
              </a:fgClr>
              <a:bgClr>
                <a:schemeClr val="bg2"/>
              </a:bgClr>
            </a:patt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42" name="Text Box 18"/>
            <p:cNvSpPr txBox="1">
              <a:spLocks noChangeArrowheads="1"/>
            </p:cNvSpPr>
            <p:nvPr/>
          </p:nvSpPr>
          <p:spPr bwMode="auto">
            <a:xfrm>
              <a:off x="3068" y="1946"/>
              <a:ext cx="1521" cy="70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b="1">
                  <a:solidFill>
                    <a:schemeClr val="accent2"/>
                  </a:solidFill>
                  <a:effectLst>
                    <a:outerShdw blurRad="38100" dist="38100" dir="2700000" algn="tl">
                      <a:srgbClr val="C0C0C0"/>
                    </a:outerShdw>
                  </a:effectLst>
                </a:rPr>
                <a:t>Diseconomies</a:t>
              </a:r>
            </a:p>
            <a:p>
              <a:pPr algn="ctr"/>
              <a:r>
                <a:rPr lang="en-US" altLang="en-US" sz="1600" b="1">
                  <a:solidFill>
                    <a:schemeClr val="accent2"/>
                  </a:solidFill>
                  <a:effectLst>
                    <a:outerShdw blurRad="38100" dist="38100" dir="2700000" algn="tl">
                      <a:srgbClr val="C0C0C0"/>
                    </a:outerShdw>
                  </a:effectLst>
                </a:rPr>
                <a:t>of Scale</a:t>
              </a:r>
              <a:endParaRPr lang="en-US" altLang="en-US" sz="1600">
                <a:solidFill>
                  <a:srgbClr val="009900"/>
                </a:solidFill>
              </a:endParaRPr>
            </a:p>
          </p:txBody>
        </p:sp>
        <p:sp>
          <p:nvSpPr>
            <p:cNvPr id="564243" name="Oval 19"/>
            <p:cNvSpPr>
              <a:spLocks noChangeArrowheads="1"/>
            </p:cNvSpPr>
            <p:nvPr/>
          </p:nvSpPr>
          <p:spPr bwMode="auto">
            <a:xfrm>
              <a:off x="3090" y="3600"/>
              <a:ext cx="52" cy="66"/>
            </a:xfrm>
            <a:prstGeom prst="ellipse">
              <a:avLst/>
            </a:prstGeom>
            <a:solidFill>
              <a:schemeClr val="hlink"/>
            </a:solid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600">
                <a:solidFill>
                  <a:schemeClr val="hlink"/>
                </a:solidFill>
              </a:endParaRPr>
            </a:p>
          </p:txBody>
        </p:sp>
      </p:gr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
          <p:cNvSpPr>
            <a:spLocks noGrp="1"/>
          </p:cNvSpPr>
          <p:nvPr>
            <p:ph type="sldNum" sz="quarter" idx="10"/>
          </p:nvPr>
        </p:nvSpPr>
        <p:spPr/>
        <p:txBody>
          <a:bodyPr/>
          <a:lstStyle/>
          <a:p>
            <a:fld id="{1513CB15-D5D1-4A02-A15B-2745043CF671}" type="slidenum">
              <a:rPr lang="en-US" altLang="en-US"/>
              <a:pPr/>
              <a:t>41</a:t>
            </a:fld>
            <a:endParaRPr lang="en-US" altLang="en-US"/>
          </a:p>
        </p:txBody>
      </p:sp>
      <p:sp>
        <p:nvSpPr>
          <p:cNvPr id="568322" name="Rectangle 2"/>
          <p:cNvSpPr>
            <a:spLocks noGrp="1" noChangeArrowheads="1"/>
          </p:cNvSpPr>
          <p:nvPr>
            <p:ph type="title"/>
          </p:nvPr>
        </p:nvSpPr>
        <p:spPr/>
        <p:txBody>
          <a:bodyPr/>
          <a:lstStyle/>
          <a:p>
            <a:r>
              <a:rPr lang="en-US" altLang="en-US" sz="3200"/>
              <a:t>Economies and Diseconomies of Scale</a:t>
            </a:r>
          </a:p>
        </p:txBody>
      </p:sp>
      <p:sp>
        <p:nvSpPr>
          <p:cNvPr id="568323" name="Line 3"/>
          <p:cNvSpPr>
            <a:spLocks noChangeShapeType="1"/>
          </p:cNvSpPr>
          <p:nvPr/>
        </p:nvSpPr>
        <p:spPr bwMode="auto">
          <a:xfrm>
            <a:off x="1981200" y="1981200"/>
            <a:ext cx="0" cy="3810000"/>
          </a:xfrm>
          <a:prstGeom prst="line">
            <a:avLst/>
          </a:prstGeom>
          <a:noFill/>
          <a:ln w="1905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568324" name="Line 4"/>
          <p:cNvSpPr>
            <a:spLocks noChangeShapeType="1"/>
          </p:cNvSpPr>
          <p:nvPr/>
        </p:nvSpPr>
        <p:spPr bwMode="auto">
          <a:xfrm>
            <a:off x="1981200" y="5791200"/>
            <a:ext cx="5867400" cy="0"/>
          </a:xfrm>
          <a:prstGeom prst="line">
            <a:avLst/>
          </a:prstGeom>
          <a:noFill/>
          <a:ln w="1905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568325" name="Text Box 5"/>
          <p:cNvSpPr txBox="1">
            <a:spLocks noChangeArrowheads="1"/>
          </p:cNvSpPr>
          <p:nvPr/>
        </p:nvSpPr>
        <p:spPr bwMode="auto">
          <a:xfrm>
            <a:off x="727075" y="1169988"/>
            <a:ext cx="2427288" cy="822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chemeClr val="tx2"/>
                </a:solidFill>
                <a:effectLst>
                  <a:outerShdw blurRad="38100" dist="38100" dir="2700000" algn="tl">
                    <a:srgbClr val="C0C0C0"/>
                  </a:outerShdw>
                </a:effectLst>
              </a:rPr>
              <a:t>Average Unit</a:t>
            </a:r>
          </a:p>
          <a:p>
            <a:pPr algn="ctr"/>
            <a:r>
              <a:rPr lang="en-US" altLang="en-US" sz="2400">
                <a:solidFill>
                  <a:schemeClr val="tx2"/>
                </a:solidFill>
                <a:effectLst>
                  <a:outerShdw blurRad="38100" dist="38100" dir="2700000" algn="tl">
                    <a:srgbClr val="C0C0C0"/>
                  </a:outerShdw>
                </a:effectLst>
              </a:rPr>
              <a:t>Cost of Output ($)</a:t>
            </a:r>
            <a:endParaRPr lang="en-US" altLang="en-US" sz="2400">
              <a:solidFill>
                <a:schemeClr val="tx2"/>
              </a:solidFill>
            </a:endParaRPr>
          </a:p>
        </p:txBody>
      </p:sp>
      <p:sp>
        <p:nvSpPr>
          <p:cNvPr id="568326" name="Text Box 6"/>
          <p:cNvSpPr txBox="1">
            <a:spLocks noChangeArrowheads="1"/>
          </p:cNvSpPr>
          <p:nvPr/>
        </p:nvSpPr>
        <p:spPr bwMode="auto">
          <a:xfrm>
            <a:off x="5010150" y="5802313"/>
            <a:ext cx="30099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chemeClr val="tx2"/>
                </a:solidFill>
                <a:effectLst>
                  <a:outerShdw blurRad="38100" dist="38100" dir="2700000" algn="tl">
                    <a:srgbClr val="C0C0C0"/>
                  </a:outerShdw>
                </a:effectLst>
              </a:rPr>
              <a:t>Annual Volume (units)</a:t>
            </a:r>
            <a:endParaRPr lang="en-US" altLang="en-US" sz="2400">
              <a:solidFill>
                <a:schemeClr val="tx2"/>
              </a:solidFill>
            </a:endParaRPr>
          </a:p>
        </p:txBody>
      </p:sp>
      <p:sp>
        <p:nvSpPr>
          <p:cNvPr id="568327" name="Oval 7"/>
          <p:cNvSpPr>
            <a:spLocks noChangeArrowheads="1"/>
          </p:cNvSpPr>
          <p:nvPr/>
        </p:nvSpPr>
        <p:spPr bwMode="auto">
          <a:xfrm>
            <a:off x="5838825" y="5743575"/>
            <a:ext cx="76200" cy="76200"/>
          </a:xfrm>
          <a:prstGeom prst="ellipse">
            <a:avLst/>
          </a:prstGeom>
          <a:solidFill>
            <a:srgbClr val="FFFFFF"/>
          </a:solid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68328" name="Group 8"/>
          <p:cNvGrpSpPr>
            <a:grpSpLocks/>
          </p:cNvGrpSpPr>
          <p:nvPr/>
        </p:nvGrpSpPr>
        <p:grpSpPr bwMode="auto">
          <a:xfrm>
            <a:off x="2133600" y="2100263"/>
            <a:ext cx="1993900" cy="1152525"/>
            <a:chOff x="1008" y="1863"/>
            <a:chExt cx="1256" cy="726"/>
          </a:xfrm>
        </p:grpSpPr>
        <p:graphicFrame>
          <p:nvGraphicFramePr>
            <p:cNvPr id="568329" name="Object 9">
              <a:hlinkClick r:id="" action="ppaction://ole?verb=0"/>
            </p:cNvPr>
            <p:cNvGraphicFramePr>
              <a:graphicFrameLocks/>
            </p:cNvGraphicFramePr>
            <p:nvPr/>
          </p:nvGraphicFramePr>
          <p:xfrm>
            <a:off x="1008" y="2208"/>
            <a:ext cx="1256" cy="381"/>
          </p:xfrm>
          <a:graphic>
            <a:graphicData uri="http://schemas.openxmlformats.org/presentationml/2006/ole">
              <mc:AlternateContent xmlns:mc="http://schemas.openxmlformats.org/markup-compatibility/2006">
                <mc:Choice xmlns:v="urn:schemas-microsoft-com:vml" Requires="v">
                  <p:oleObj spid="_x0000_s568446" r:id="rId4" imgW="1992240" imgH="603000" progId="">
                    <p:embed/>
                  </p:oleObj>
                </mc:Choice>
                <mc:Fallback>
                  <p:oleObj r:id="rId4" imgW="1992240" imgH="603000" progId="">
                    <p:embed/>
                    <p:pic>
                      <p:nvPicPr>
                        <p:cNvPr id="0" name="Object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 y="2208"/>
                          <a:ext cx="1256" cy="381"/>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8330" name="Rectangle 10"/>
            <p:cNvSpPr>
              <a:spLocks noChangeArrowheads="1"/>
            </p:cNvSpPr>
            <p:nvPr/>
          </p:nvSpPr>
          <p:spPr bwMode="auto">
            <a:xfrm>
              <a:off x="1271" y="1863"/>
              <a:ext cx="797" cy="516"/>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400" b="1">
                  <a:solidFill>
                    <a:schemeClr val="bg2"/>
                  </a:solidFill>
                </a:rPr>
                <a:t>100-unit</a:t>
              </a:r>
            </a:p>
            <a:p>
              <a:pPr algn="ctr"/>
              <a:r>
                <a:rPr lang="en-US" altLang="en-US" sz="2400" b="1">
                  <a:solidFill>
                    <a:schemeClr val="bg2"/>
                  </a:solidFill>
                </a:rPr>
                <a:t>plant</a:t>
              </a:r>
            </a:p>
          </p:txBody>
        </p:sp>
      </p:grpSp>
      <p:grpSp>
        <p:nvGrpSpPr>
          <p:cNvPr id="568331" name="Group 11"/>
          <p:cNvGrpSpPr>
            <a:grpSpLocks/>
          </p:cNvGrpSpPr>
          <p:nvPr/>
        </p:nvGrpSpPr>
        <p:grpSpPr bwMode="auto">
          <a:xfrm>
            <a:off x="3352800" y="3224213"/>
            <a:ext cx="1993900" cy="1152525"/>
            <a:chOff x="1008" y="1863"/>
            <a:chExt cx="1256" cy="726"/>
          </a:xfrm>
        </p:grpSpPr>
        <p:graphicFrame>
          <p:nvGraphicFramePr>
            <p:cNvPr id="568332" name="Object 12">
              <a:hlinkClick r:id="" action="ppaction://ole?verb=0"/>
            </p:cNvPr>
            <p:cNvGraphicFramePr>
              <a:graphicFrameLocks/>
            </p:cNvGraphicFramePr>
            <p:nvPr/>
          </p:nvGraphicFramePr>
          <p:xfrm>
            <a:off x="1008" y="2208"/>
            <a:ext cx="1256" cy="381"/>
          </p:xfrm>
          <a:graphic>
            <a:graphicData uri="http://schemas.openxmlformats.org/presentationml/2006/ole">
              <mc:AlternateContent xmlns:mc="http://schemas.openxmlformats.org/markup-compatibility/2006">
                <mc:Choice xmlns:v="urn:schemas-microsoft-com:vml" Requires="v">
                  <p:oleObj spid="_x0000_s568447" r:id="rId6" imgW="1992240" imgH="603000" progId="">
                    <p:embed/>
                  </p:oleObj>
                </mc:Choice>
                <mc:Fallback>
                  <p:oleObj r:id="rId6" imgW="1992240" imgH="603000" progId="">
                    <p:embed/>
                    <p:pic>
                      <p:nvPicPr>
                        <p:cNvPr id="0" name="Object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 y="2208"/>
                          <a:ext cx="1256" cy="381"/>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8333" name="Rectangle 13"/>
            <p:cNvSpPr>
              <a:spLocks noChangeArrowheads="1"/>
            </p:cNvSpPr>
            <p:nvPr/>
          </p:nvSpPr>
          <p:spPr bwMode="auto">
            <a:xfrm>
              <a:off x="1271" y="1863"/>
              <a:ext cx="797" cy="516"/>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400" b="1">
                  <a:solidFill>
                    <a:schemeClr val="bg2"/>
                  </a:solidFill>
                </a:rPr>
                <a:t>200-unit</a:t>
              </a:r>
            </a:p>
            <a:p>
              <a:pPr algn="ctr"/>
              <a:r>
                <a:rPr lang="en-US" altLang="en-US" sz="2400" b="1">
                  <a:solidFill>
                    <a:schemeClr val="bg2"/>
                  </a:solidFill>
                </a:rPr>
                <a:t>plant</a:t>
              </a:r>
            </a:p>
          </p:txBody>
        </p:sp>
      </p:grpSp>
      <p:grpSp>
        <p:nvGrpSpPr>
          <p:cNvPr id="568334" name="Group 14"/>
          <p:cNvGrpSpPr>
            <a:grpSpLocks/>
          </p:cNvGrpSpPr>
          <p:nvPr/>
        </p:nvGrpSpPr>
        <p:grpSpPr bwMode="auto">
          <a:xfrm>
            <a:off x="4895850" y="4176713"/>
            <a:ext cx="1993900" cy="1152525"/>
            <a:chOff x="1008" y="1863"/>
            <a:chExt cx="1256" cy="726"/>
          </a:xfrm>
        </p:grpSpPr>
        <p:graphicFrame>
          <p:nvGraphicFramePr>
            <p:cNvPr id="568335" name="Object 15">
              <a:hlinkClick r:id="" action="ppaction://ole?verb=0"/>
            </p:cNvPr>
            <p:cNvGraphicFramePr>
              <a:graphicFrameLocks/>
            </p:cNvGraphicFramePr>
            <p:nvPr/>
          </p:nvGraphicFramePr>
          <p:xfrm>
            <a:off x="1008" y="2208"/>
            <a:ext cx="1256" cy="381"/>
          </p:xfrm>
          <a:graphic>
            <a:graphicData uri="http://schemas.openxmlformats.org/presentationml/2006/ole">
              <mc:AlternateContent xmlns:mc="http://schemas.openxmlformats.org/markup-compatibility/2006">
                <mc:Choice xmlns:v="urn:schemas-microsoft-com:vml" Requires="v">
                  <p:oleObj spid="_x0000_s568448" r:id="rId7" imgW="1992240" imgH="603000" progId="">
                    <p:embed/>
                  </p:oleObj>
                </mc:Choice>
                <mc:Fallback>
                  <p:oleObj r:id="rId7" imgW="1992240" imgH="603000" progId="">
                    <p:embed/>
                    <p:pic>
                      <p:nvPicPr>
                        <p:cNvPr id="0" name="Object 1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 y="2208"/>
                          <a:ext cx="1256" cy="381"/>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8336" name="Rectangle 16"/>
            <p:cNvSpPr>
              <a:spLocks noChangeArrowheads="1"/>
            </p:cNvSpPr>
            <p:nvPr/>
          </p:nvSpPr>
          <p:spPr bwMode="auto">
            <a:xfrm>
              <a:off x="1271" y="1863"/>
              <a:ext cx="797" cy="516"/>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400" b="1">
                  <a:solidFill>
                    <a:schemeClr val="bg2"/>
                  </a:solidFill>
                </a:rPr>
                <a:t>300-unit</a:t>
              </a:r>
            </a:p>
            <a:p>
              <a:pPr algn="ctr"/>
              <a:r>
                <a:rPr lang="en-US" altLang="en-US" sz="2400" b="1">
                  <a:solidFill>
                    <a:schemeClr val="bg2"/>
                  </a:solidFill>
                </a:rPr>
                <a:t>plant</a:t>
              </a:r>
            </a:p>
          </p:txBody>
        </p:sp>
      </p:grpSp>
      <p:grpSp>
        <p:nvGrpSpPr>
          <p:cNvPr id="568337" name="Group 17"/>
          <p:cNvGrpSpPr>
            <a:grpSpLocks/>
          </p:cNvGrpSpPr>
          <p:nvPr/>
        </p:nvGrpSpPr>
        <p:grpSpPr bwMode="auto">
          <a:xfrm>
            <a:off x="6610350" y="3128963"/>
            <a:ext cx="1993900" cy="1152525"/>
            <a:chOff x="1008" y="1863"/>
            <a:chExt cx="1256" cy="726"/>
          </a:xfrm>
        </p:grpSpPr>
        <p:graphicFrame>
          <p:nvGraphicFramePr>
            <p:cNvPr id="568338" name="Object 18">
              <a:hlinkClick r:id="" action="ppaction://ole?verb=0"/>
            </p:cNvPr>
            <p:cNvGraphicFramePr>
              <a:graphicFrameLocks/>
            </p:cNvGraphicFramePr>
            <p:nvPr/>
          </p:nvGraphicFramePr>
          <p:xfrm>
            <a:off x="1008" y="2208"/>
            <a:ext cx="1256" cy="381"/>
          </p:xfrm>
          <a:graphic>
            <a:graphicData uri="http://schemas.openxmlformats.org/presentationml/2006/ole">
              <mc:AlternateContent xmlns:mc="http://schemas.openxmlformats.org/markup-compatibility/2006">
                <mc:Choice xmlns:v="urn:schemas-microsoft-com:vml" Requires="v">
                  <p:oleObj spid="_x0000_s568449" r:id="rId8" imgW="1992240" imgH="603000" progId="">
                    <p:embed/>
                  </p:oleObj>
                </mc:Choice>
                <mc:Fallback>
                  <p:oleObj r:id="rId8" imgW="1992240" imgH="603000" progId="">
                    <p:embed/>
                    <p:pic>
                      <p:nvPicPr>
                        <p:cNvPr id="0" name="Object 1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 y="2208"/>
                          <a:ext cx="1256" cy="381"/>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8339" name="Rectangle 19"/>
            <p:cNvSpPr>
              <a:spLocks noChangeArrowheads="1"/>
            </p:cNvSpPr>
            <p:nvPr/>
          </p:nvSpPr>
          <p:spPr bwMode="auto">
            <a:xfrm>
              <a:off x="1271" y="1863"/>
              <a:ext cx="797" cy="516"/>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400" b="1">
                  <a:solidFill>
                    <a:schemeClr val="bg2"/>
                  </a:solidFill>
                </a:rPr>
                <a:t>400-unit</a:t>
              </a:r>
            </a:p>
            <a:p>
              <a:pPr algn="ctr"/>
              <a:r>
                <a:rPr lang="en-US" altLang="en-US" sz="2400" b="1">
                  <a:solidFill>
                    <a:schemeClr val="bg2"/>
                  </a:solidFill>
                </a:rPr>
                <a:t>plant</a:t>
              </a:r>
            </a:p>
          </p:txBody>
        </p:sp>
      </p:grpSp>
      <p:sp>
        <p:nvSpPr>
          <p:cNvPr id="568340" name="Line 20"/>
          <p:cNvSpPr>
            <a:spLocks noChangeShapeType="1"/>
          </p:cNvSpPr>
          <p:nvPr/>
        </p:nvSpPr>
        <p:spPr bwMode="auto">
          <a:xfrm>
            <a:off x="5867400" y="1924050"/>
            <a:ext cx="19050" cy="3867150"/>
          </a:xfrm>
          <a:prstGeom prst="line">
            <a:avLst/>
          </a:prstGeom>
          <a:noFill/>
          <a:ln w="571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8341" name="Text Box 21"/>
          <p:cNvSpPr txBox="1">
            <a:spLocks noChangeArrowheads="1"/>
          </p:cNvSpPr>
          <p:nvPr/>
        </p:nvSpPr>
        <p:spPr bwMode="auto">
          <a:xfrm>
            <a:off x="5162550" y="1466850"/>
            <a:ext cx="3067050" cy="4572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solidFill>
                  <a:schemeClr val="tx1"/>
                </a:solidFill>
              </a:rPr>
              <a:t>Optimum Plant Size</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0A87C92-C949-4738-BC9F-C8CD2CCF9FDD}" type="slidenum">
              <a:rPr lang="en-US" altLang="en-US"/>
              <a:pPr/>
              <a:t>42</a:t>
            </a:fld>
            <a:endParaRPr lang="en-US" altLang="en-US"/>
          </a:p>
        </p:txBody>
      </p:sp>
      <p:graphicFrame>
        <p:nvGraphicFramePr>
          <p:cNvPr id="2" name="Object 2"/>
          <p:cNvGraphicFramePr>
            <a:graphicFrameLocks noGrp="1"/>
          </p:cNvGraphicFramePr>
          <p:nvPr>
            <p:ph type="body" idx="1"/>
          </p:nvPr>
        </p:nvGraphicFramePr>
        <p:xfrm>
          <a:off x="431800" y="1695450"/>
          <a:ext cx="8204200" cy="4381500"/>
        </p:xfrm>
        <a:graphic>
          <a:graphicData uri="http://schemas.openxmlformats.org/drawingml/2006/chart">
            <c:chart xmlns:c="http://schemas.openxmlformats.org/drawingml/2006/chart" xmlns:r="http://schemas.openxmlformats.org/officeDocument/2006/relationships" r:id="rId2"/>
          </a:graphicData>
        </a:graphic>
      </p:graphicFrame>
      <p:sp>
        <p:nvSpPr>
          <p:cNvPr id="571395" name="Rectangle 3"/>
          <p:cNvSpPr>
            <a:spLocks noGrp="1" noChangeArrowheads="1"/>
          </p:cNvSpPr>
          <p:nvPr>
            <p:ph type="title"/>
          </p:nvPr>
        </p:nvSpPr>
        <p:spPr>
          <a:noFill/>
          <a:ln/>
        </p:spPr>
        <p:txBody>
          <a:bodyPr/>
          <a:lstStyle/>
          <a:p>
            <a:r>
              <a:rPr lang="en-US" altLang="en-US"/>
              <a:t>Locational Breakeven Analysis</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EAA81DF5-7DF8-478B-9033-9F39A0847BB6}" type="slidenum">
              <a:rPr lang="en-US" altLang="en-US"/>
              <a:pPr/>
              <a:t>43</a:t>
            </a:fld>
            <a:endParaRPr lang="en-US" altLang="en-US"/>
          </a:p>
        </p:txBody>
      </p:sp>
      <p:sp>
        <p:nvSpPr>
          <p:cNvPr id="384002" name="Rectangle 2"/>
          <p:cNvSpPr>
            <a:spLocks noGrp="1" noChangeArrowheads="1"/>
          </p:cNvSpPr>
          <p:nvPr>
            <p:ph type="title"/>
          </p:nvPr>
        </p:nvSpPr>
        <p:spPr>
          <a:noFill/>
          <a:ln/>
        </p:spPr>
        <p:txBody>
          <a:bodyPr/>
          <a:lstStyle/>
          <a:p>
            <a:r>
              <a:rPr lang="en-US" altLang="en-US"/>
              <a:t>Network Optimization Models</a:t>
            </a:r>
          </a:p>
        </p:txBody>
      </p:sp>
      <p:sp>
        <p:nvSpPr>
          <p:cNvPr id="384003" name="Rectangle 3"/>
          <p:cNvSpPr>
            <a:spLocks noGrp="1" noChangeArrowheads="1"/>
          </p:cNvSpPr>
          <p:nvPr>
            <p:ph type="body" idx="1"/>
          </p:nvPr>
        </p:nvSpPr>
        <p:spPr>
          <a:xfrm>
            <a:off x="685800" y="1458913"/>
            <a:ext cx="7727950" cy="4513262"/>
          </a:xfrm>
          <a:noFill/>
          <a:ln/>
        </p:spPr>
        <p:txBody>
          <a:bodyPr/>
          <a:lstStyle/>
          <a:p>
            <a:r>
              <a:rPr lang="en-US" altLang="en-US"/>
              <a:t>Allocating demand to production facilities</a:t>
            </a:r>
          </a:p>
          <a:p>
            <a:r>
              <a:rPr lang="en-US" altLang="en-US"/>
              <a:t>Locating facilities and allocating capacity</a:t>
            </a:r>
          </a:p>
        </p:txBody>
      </p:sp>
      <p:sp>
        <p:nvSpPr>
          <p:cNvPr id="384004" name="Rectangle 4"/>
          <p:cNvSpPr>
            <a:spLocks noChangeArrowheads="1"/>
          </p:cNvSpPr>
          <p:nvPr/>
        </p:nvSpPr>
        <p:spPr bwMode="auto">
          <a:xfrm>
            <a:off x="762000" y="5776913"/>
            <a:ext cx="75533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i="1"/>
              <a:t>Which plants to establish? How to configure the network? </a:t>
            </a:r>
          </a:p>
        </p:txBody>
      </p:sp>
      <p:sp>
        <p:nvSpPr>
          <p:cNvPr id="384005" name="Rectangle 5"/>
          <p:cNvSpPr>
            <a:spLocks noChangeArrowheads="1"/>
          </p:cNvSpPr>
          <p:nvPr/>
        </p:nvSpPr>
        <p:spPr bwMode="auto">
          <a:xfrm>
            <a:off x="3200400" y="2971800"/>
            <a:ext cx="2722563" cy="264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t>Key Costs</a:t>
            </a:r>
            <a:r>
              <a:rPr lang="en-US" altLang="en-US" sz="2400"/>
              <a:t>:</a:t>
            </a:r>
          </a:p>
          <a:p>
            <a:endParaRPr lang="en-US" altLang="en-US" sz="2400"/>
          </a:p>
          <a:p>
            <a:pPr>
              <a:buFontTx/>
              <a:buChar char="•"/>
            </a:pPr>
            <a:r>
              <a:rPr lang="en-US" altLang="en-US" sz="2400"/>
              <a:t> Fixed facility cost</a:t>
            </a:r>
          </a:p>
          <a:p>
            <a:pPr>
              <a:buFontTx/>
              <a:buChar char="•"/>
            </a:pPr>
            <a:r>
              <a:rPr lang="en-US" altLang="en-US" sz="2400"/>
              <a:t> Transportation cost</a:t>
            </a:r>
          </a:p>
          <a:p>
            <a:pPr>
              <a:buFontTx/>
              <a:buChar char="•"/>
            </a:pPr>
            <a:r>
              <a:rPr lang="en-US" altLang="en-US" sz="2400"/>
              <a:t> Production cost</a:t>
            </a:r>
          </a:p>
          <a:p>
            <a:pPr>
              <a:buFontTx/>
              <a:buChar char="•"/>
            </a:pPr>
            <a:r>
              <a:rPr lang="en-US" altLang="en-US" sz="2400"/>
              <a:t> Inventory cost</a:t>
            </a:r>
          </a:p>
          <a:p>
            <a:pPr>
              <a:buFontTx/>
              <a:buChar char="•"/>
            </a:pPr>
            <a:r>
              <a:rPr lang="en-US" altLang="en-US" sz="2400"/>
              <a:t> Coordination cost</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1"/>
          <p:cNvSpPr>
            <a:spLocks noGrp="1"/>
          </p:cNvSpPr>
          <p:nvPr>
            <p:ph type="sldNum" sz="quarter" idx="10"/>
          </p:nvPr>
        </p:nvSpPr>
        <p:spPr/>
        <p:txBody>
          <a:bodyPr/>
          <a:lstStyle/>
          <a:p>
            <a:fld id="{0FA66751-E3B2-42B9-A9AB-0C2B6DB1F447}" type="slidenum">
              <a:rPr lang="en-US" altLang="en-US"/>
              <a:pPr/>
              <a:t>44</a:t>
            </a:fld>
            <a:endParaRPr lang="en-US" altLang="en-US"/>
          </a:p>
        </p:txBody>
      </p:sp>
      <p:grpSp>
        <p:nvGrpSpPr>
          <p:cNvPr id="3" name="Group 2"/>
          <p:cNvGrpSpPr/>
          <p:nvPr/>
        </p:nvGrpSpPr>
        <p:grpSpPr>
          <a:xfrm>
            <a:off x="882549" y="1704034"/>
            <a:ext cx="2702026" cy="2362200"/>
            <a:chOff x="728740" y="1790602"/>
            <a:chExt cx="4140558" cy="3170007"/>
          </a:xfrm>
        </p:grpSpPr>
        <p:sp>
          <p:nvSpPr>
            <p:cNvPr id="508930" name="Oval 2"/>
            <p:cNvSpPr>
              <a:spLocks noChangeArrowheads="1"/>
            </p:cNvSpPr>
            <p:nvPr/>
          </p:nvSpPr>
          <p:spPr bwMode="auto">
            <a:xfrm>
              <a:off x="3757509" y="3495921"/>
              <a:ext cx="157480" cy="1442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31" name="Oval 3"/>
            <p:cNvSpPr>
              <a:spLocks noChangeArrowheads="1"/>
            </p:cNvSpPr>
            <p:nvPr/>
          </p:nvSpPr>
          <p:spPr bwMode="auto">
            <a:xfrm>
              <a:off x="3109240" y="3977184"/>
              <a:ext cx="157480" cy="1442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32" name="Oval 4"/>
            <p:cNvSpPr>
              <a:spLocks noChangeArrowheads="1"/>
            </p:cNvSpPr>
            <p:nvPr/>
          </p:nvSpPr>
          <p:spPr bwMode="auto">
            <a:xfrm>
              <a:off x="3109240" y="2292763"/>
              <a:ext cx="157480" cy="1442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33" name="Oval 5"/>
            <p:cNvSpPr>
              <a:spLocks noChangeArrowheads="1"/>
            </p:cNvSpPr>
            <p:nvPr/>
          </p:nvSpPr>
          <p:spPr bwMode="auto">
            <a:xfrm>
              <a:off x="2720279" y="2653710"/>
              <a:ext cx="157480" cy="1442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34" name="Oval 6"/>
            <p:cNvSpPr>
              <a:spLocks noChangeArrowheads="1"/>
            </p:cNvSpPr>
            <p:nvPr/>
          </p:nvSpPr>
          <p:spPr bwMode="auto">
            <a:xfrm>
              <a:off x="4276124" y="3917026"/>
              <a:ext cx="157480" cy="1442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35" name="Oval 7"/>
            <p:cNvSpPr>
              <a:spLocks noChangeArrowheads="1"/>
            </p:cNvSpPr>
            <p:nvPr/>
          </p:nvSpPr>
          <p:spPr bwMode="auto">
            <a:xfrm>
              <a:off x="2201664" y="2834184"/>
              <a:ext cx="157480" cy="1442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36" name="Oval 8"/>
            <p:cNvSpPr>
              <a:spLocks noChangeArrowheads="1"/>
            </p:cNvSpPr>
            <p:nvPr/>
          </p:nvSpPr>
          <p:spPr bwMode="auto">
            <a:xfrm>
              <a:off x="1942357" y="3375605"/>
              <a:ext cx="157480" cy="1442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37" name="Oval 9"/>
            <p:cNvSpPr>
              <a:spLocks noChangeArrowheads="1"/>
            </p:cNvSpPr>
            <p:nvPr/>
          </p:nvSpPr>
          <p:spPr bwMode="auto">
            <a:xfrm>
              <a:off x="1747876" y="2954500"/>
              <a:ext cx="157480" cy="1442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38" name="Oval 10"/>
            <p:cNvSpPr>
              <a:spLocks noChangeArrowheads="1"/>
            </p:cNvSpPr>
            <p:nvPr/>
          </p:nvSpPr>
          <p:spPr bwMode="auto">
            <a:xfrm>
              <a:off x="2460972" y="3977184"/>
              <a:ext cx="157480" cy="1442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39" name="Oval 11"/>
            <p:cNvSpPr>
              <a:spLocks noChangeArrowheads="1"/>
            </p:cNvSpPr>
            <p:nvPr/>
          </p:nvSpPr>
          <p:spPr bwMode="auto">
            <a:xfrm>
              <a:off x="2331318" y="2413079"/>
              <a:ext cx="157480" cy="1442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40" name="Oval 12"/>
            <p:cNvSpPr>
              <a:spLocks noChangeArrowheads="1"/>
            </p:cNvSpPr>
            <p:nvPr/>
          </p:nvSpPr>
          <p:spPr bwMode="auto">
            <a:xfrm>
              <a:off x="4211297" y="2232605"/>
              <a:ext cx="157480" cy="1442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41" name="Oval 13"/>
            <p:cNvSpPr>
              <a:spLocks noChangeArrowheads="1"/>
            </p:cNvSpPr>
            <p:nvPr/>
          </p:nvSpPr>
          <p:spPr bwMode="auto">
            <a:xfrm>
              <a:off x="2720279" y="2232605"/>
              <a:ext cx="157480" cy="1442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42" name="Oval 14"/>
            <p:cNvSpPr>
              <a:spLocks noChangeArrowheads="1"/>
            </p:cNvSpPr>
            <p:nvPr/>
          </p:nvSpPr>
          <p:spPr bwMode="auto">
            <a:xfrm>
              <a:off x="4276124" y="2954500"/>
              <a:ext cx="157480" cy="1442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43" name="Oval 15"/>
            <p:cNvSpPr>
              <a:spLocks noChangeArrowheads="1"/>
            </p:cNvSpPr>
            <p:nvPr/>
          </p:nvSpPr>
          <p:spPr bwMode="auto">
            <a:xfrm>
              <a:off x="3757509" y="2894342"/>
              <a:ext cx="157480" cy="1442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44" name="Oval 16"/>
            <p:cNvSpPr>
              <a:spLocks noChangeArrowheads="1"/>
            </p:cNvSpPr>
            <p:nvPr/>
          </p:nvSpPr>
          <p:spPr bwMode="auto">
            <a:xfrm>
              <a:off x="3109240" y="4338131"/>
              <a:ext cx="157480" cy="1442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45" name="Oval 17"/>
            <p:cNvSpPr>
              <a:spLocks noChangeArrowheads="1"/>
            </p:cNvSpPr>
            <p:nvPr/>
          </p:nvSpPr>
          <p:spPr bwMode="auto">
            <a:xfrm>
              <a:off x="4211297" y="3195131"/>
              <a:ext cx="157480" cy="1442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48" name="Freeform 20"/>
            <p:cNvSpPr>
              <a:spLocks/>
            </p:cNvSpPr>
            <p:nvPr/>
          </p:nvSpPr>
          <p:spPr bwMode="auto">
            <a:xfrm>
              <a:off x="728740" y="1790602"/>
              <a:ext cx="4140558" cy="3170007"/>
            </a:xfrm>
            <a:custGeom>
              <a:avLst/>
              <a:gdLst>
                <a:gd name="T0" fmla="*/ 542 w 2824"/>
                <a:gd name="T1" fmla="*/ 196 h 2773"/>
                <a:gd name="T2" fmla="*/ 435 w 2824"/>
                <a:gd name="T3" fmla="*/ 533 h 2773"/>
                <a:gd name="T4" fmla="*/ 311 w 2824"/>
                <a:gd name="T5" fmla="*/ 684 h 2773"/>
                <a:gd name="T6" fmla="*/ 249 w 2824"/>
                <a:gd name="T7" fmla="*/ 791 h 2773"/>
                <a:gd name="T8" fmla="*/ 151 w 2824"/>
                <a:gd name="T9" fmla="*/ 951 h 2773"/>
                <a:gd name="T10" fmla="*/ 98 w 2824"/>
                <a:gd name="T11" fmla="*/ 1120 h 2773"/>
                <a:gd name="T12" fmla="*/ 18 w 2824"/>
                <a:gd name="T13" fmla="*/ 1742 h 2773"/>
                <a:gd name="T14" fmla="*/ 9 w 2824"/>
                <a:gd name="T15" fmla="*/ 1982 h 2773"/>
                <a:gd name="T16" fmla="*/ 809 w 2824"/>
                <a:gd name="T17" fmla="*/ 2391 h 2773"/>
                <a:gd name="T18" fmla="*/ 1458 w 2824"/>
                <a:gd name="T19" fmla="*/ 2542 h 2773"/>
                <a:gd name="T20" fmla="*/ 1804 w 2824"/>
                <a:gd name="T21" fmla="*/ 2711 h 2773"/>
                <a:gd name="T22" fmla="*/ 2071 w 2824"/>
                <a:gd name="T23" fmla="*/ 2756 h 2773"/>
                <a:gd name="T24" fmla="*/ 2151 w 2824"/>
                <a:gd name="T25" fmla="*/ 2729 h 2773"/>
                <a:gd name="T26" fmla="*/ 2329 w 2824"/>
                <a:gd name="T27" fmla="*/ 2604 h 2773"/>
                <a:gd name="T28" fmla="*/ 2427 w 2824"/>
                <a:gd name="T29" fmla="*/ 2542 h 2773"/>
                <a:gd name="T30" fmla="*/ 2533 w 2824"/>
                <a:gd name="T31" fmla="*/ 2418 h 2773"/>
                <a:gd name="T32" fmla="*/ 2604 w 2824"/>
                <a:gd name="T33" fmla="*/ 2240 h 2773"/>
                <a:gd name="T34" fmla="*/ 2667 w 2824"/>
                <a:gd name="T35" fmla="*/ 1813 h 2773"/>
                <a:gd name="T36" fmla="*/ 2773 w 2824"/>
                <a:gd name="T37" fmla="*/ 1644 h 2773"/>
                <a:gd name="T38" fmla="*/ 2764 w 2824"/>
                <a:gd name="T39" fmla="*/ 1351 h 2773"/>
                <a:gd name="T40" fmla="*/ 2675 w 2824"/>
                <a:gd name="T41" fmla="*/ 1102 h 2773"/>
                <a:gd name="T42" fmla="*/ 2604 w 2824"/>
                <a:gd name="T43" fmla="*/ 853 h 2773"/>
                <a:gd name="T44" fmla="*/ 2382 w 2824"/>
                <a:gd name="T45" fmla="*/ 338 h 2773"/>
                <a:gd name="T46" fmla="*/ 2293 w 2824"/>
                <a:gd name="T47" fmla="*/ 302 h 2773"/>
                <a:gd name="T48" fmla="*/ 2151 w 2824"/>
                <a:gd name="T49" fmla="*/ 329 h 2773"/>
                <a:gd name="T50" fmla="*/ 2044 w 2824"/>
                <a:gd name="T51" fmla="*/ 382 h 2773"/>
                <a:gd name="T52" fmla="*/ 1964 w 2824"/>
                <a:gd name="T53" fmla="*/ 409 h 2773"/>
                <a:gd name="T54" fmla="*/ 1760 w 2824"/>
                <a:gd name="T55" fmla="*/ 320 h 2773"/>
                <a:gd name="T56" fmla="*/ 1635 w 2824"/>
                <a:gd name="T57" fmla="*/ 213 h 2773"/>
                <a:gd name="T58" fmla="*/ 1591 w 2824"/>
                <a:gd name="T59" fmla="*/ 178 h 2773"/>
                <a:gd name="T60" fmla="*/ 1458 w 2824"/>
                <a:gd name="T61" fmla="*/ 116 h 2773"/>
                <a:gd name="T62" fmla="*/ 1129 w 2824"/>
                <a:gd name="T63" fmla="*/ 27 h 2773"/>
                <a:gd name="T64" fmla="*/ 533 w 2824"/>
                <a:gd name="T65" fmla="*/ 53 h 2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24" h="2773">
                  <a:moveTo>
                    <a:pt x="524" y="98"/>
                  </a:moveTo>
                  <a:cubicBezTo>
                    <a:pt x="526" y="113"/>
                    <a:pt x="537" y="178"/>
                    <a:pt x="542" y="196"/>
                  </a:cubicBezTo>
                  <a:cubicBezTo>
                    <a:pt x="546" y="213"/>
                    <a:pt x="560" y="249"/>
                    <a:pt x="560" y="249"/>
                  </a:cubicBezTo>
                  <a:cubicBezTo>
                    <a:pt x="542" y="334"/>
                    <a:pt x="537" y="498"/>
                    <a:pt x="435" y="533"/>
                  </a:cubicBezTo>
                  <a:cubicBezTo>
                    <a:pt x="386" y="609"/>
                    <a:pt x="454" y="506"/>
                    <a:pt x="391" y="587"/>
                  </a:cubicBezTo>
                  <a:cubicBezTo>
                    <a:pt x="358" y="628"/>
                    <a:pt x="352" y="657"/>
                    <a:pt x="311" y="684"/>
                  </a:cubicBezTo>
                  <a:cubicBezTo>
                    <a:pt x="289" y="748"/>
                    <a:pt x="320" y="674"/>
                    <a:pt x="275" y="729"/>
                  </a:cubicBezTo>
                  <a:cubicBezTo>
                    <a:pt x="254" y="754"/>
                    <a:pt x="261" y="765"/>
                    <a:pt x="249" y="791"/>
                  </a:cubicBezTo>
                  <a:cubicBezTo>
                    <a:pt x="233" y="822"/>
                    <a:pt x="219" y="846"/>
                    <a:pt x="195" y="871"/>
                  </a:cubicBezTo>
                  <a:lnTo>
                    <a:pt x="151" y="951"/>
                  </a:lnTo>
                  <a:cubicBezTo>
                    <a:pt x="151" y="951"/>
                    <a:pt x="151" y="951"/>
                    <a:pt x="151" y="951"/>
                  </a:cubicBezTo>
                  <a:cubicBezTo>
                    <a:pt x="131" y="1007"/>
                    <a:pt x="116" y="1064"/>
                    <a:pt x="98" y="1120"/>
                  </a:cubicBezTo>
                  <a:cubicBezTo>
                    <a:pt x="115" y="1261"/>
                    <a:pt x="162" y="1445"/>
                    <a:pt x="71" y="1564"/>
                  </a:cubicBezTo>
                  <a:cubicBezTo>
                    <a:pt x="55" y="1624"/>
                    <a:pt x="34" y="1682"/>
                    <a:pt x="18" y="1742"/>
                  </a:cubicBezTo>
                  <a:cubicBezTo>
                    <a:pt x="11" y="1765"/>
                    <a:pt x="0" y="1813"/>
                    <a:pt x="0" y="1813"/>
                  </a:cubicBezTo>
                  <a:cubicBezTo>
                    <a:pt x="3" y="1869"/>
                    <a:pt x="2" y="1925"/>
                    <a:pt x="9" y="1982"/>
                  </a:cubicBezTo>
                  <a:cubicBezTo>
                    <a:pt x="22" y="2097"/>
                    <a:pt x="118" y="2231"/>
                    <a:pt x="213" y="2293"/>
                  </a:cubicBezTo>
                  <a:cubicBezTo>
                    <a:pt x="322" y="2457"/>
                    <a:pt x="692" y="2388"/>
                    <a:pt x="809" y="2391"/>
                  </a:cubicBezTo>
                  <a:cubicBezTo>
                    <a:pt x="907" y="2411"/>
                    <a:pt x="1011" y="2432"/>
                    <a:pt x="1111" y="2444"/>
                  </a:cubicBezTo>
                  <a:cubicBezTo>
                    <a:pt x="1223" y="2486"/>
                    <a:pt x="1344" y="2498"/>
                    <a:pt x="1458" y="2542"/>
                  </a:cubicBezTo>
                  <a:cubicBezTo>
                    <a:pt x="1551" y="2577"/>
                    <a:pt x="1639" y="2625"/>
                    <a:pt x="1733" y="2658"/>
                  </a:cubicBezTo>
                  <a:cubicBezTo>
                    <a:pt x="1754" y="2688"/>
                    <a:pt x="1773" y="2689"/>
                    <a:pt x="1804" y="2711"/>
                  </a:cubicBezTo>
                  <a:cubicBezTo>
                    <a:pt x="1843" y="2769"/>
                    <a:pt x="1885" y="2765"/>
                    <a:pt x="1955" y="2773"/>
                  </a:cubicBezTo>
                  <a:cubicBezTo>
                    <a:pt x="2030" y="2765"/>
                    <a:pt x="2022" y="2771"/>
                    <a:pt x="2071" y="2756"/>
                  </a:cubicBezTo>
                  <a:cubicBezTo>
                    <a:pt x="2088" y="2750"/>
                    <a:pt x="2106" y="2743"/>
                    <a:pt x="2124" y="2738"/>
                  </a:cubicBezTo>
                  <a:cubicBezTo>
                    <a:pt x="2132" y="2734"/>
                    <a:pt x="2151" y="2729"/>
                    <a:pt x="2151" y="2729"/>
                  </a:cubicBezTo>
                  <a:cubicBezTo>
                    <a:pt x="2175" y="2692"/>
                    <a:pt x="2209" y="2683"/>
                    <a:pt x="2249" y="2658"/>
                  </a:cubicBezTo>
                  <a:cubicBezTo>
                    <a:pt x="2275" y="2640"/>
                    <a:pt x="2301" y="2620"/>
                    <a:pt x="2329" y="2604"/>
                  </a:cubicBezTo>
                  <a:cubicBezTo>
                    <a:pt x="2343" y="2595"/>
                    <a:pt x="2358" y="2587"/>
                    <a:pt x="2373" y="2578"/>
                  </a:cubicBezTo>
                  <a:cubicBezTo>
                    <a:pt x="2391" y="2566"/>
                    <a:pt x="2427" y="2542"/>
                    <a:pt x="2427" y="2542"/>
                  </a:cubicBezTo>
                  <a:cubicBezTo>
                    <a:pt x="2491" y="2442"/>
                    <a:pt x="2391" y="2588"/>
                    <a:pt x="2471" y="2498"/>
                  </a:cubicBezTo>
                  <a:cubicBezTo>
                    <a:pt x="2493" y="2472"/>
                    <a:pt x="2511" y="2443"/>
                    <a:pt x="2533" y="2418"/>
                  </a:cubicBezTo>
                  <a:cubicBezTo>
                    <a:pt x="2553" y="2393"/>
                    <a:pt x="2559" y="2364"/>
                    <a:pt x="2578" y="2338"/>
                  </a:cubicBezTo>
                  <a:cubicBezTo>
                    <a:pt x="2588" y="2305"/>
                    <a:pt x="2588" y="2270"/>
                    <a:pt x="2604" y="2240"/>
                  </a:cubicBezTo>
                  <a:cubicBezTo>
                    <a:pt x="2627" y="2193"/>
                    <a:pt x="2618" y="2216"/>
                    <a:pt x="2631" y="2169"/>
                  </a:cubicBezTo>
                  <a:cubicBezTo>
                    <a:pt x="2624" y="2055"/>
                    <a:pt x="2599" y="1914"/>
                    <a:pt x="2667" y="1813"/>
                  </a:cubicBezTo>
                  <a:cubicBezTo>
                    <a:pt x="2678" y="1760"/>
                    <a:pt x="2707" y="1736"/>
                    <a:pt x="2738" y="1698"/>
                  </a:cubicBezTo>
                  <a:cubicBezTo>
                    <a:pt x="2751" y="1681"/>
                    <a:pt x="2761" y="1661"/>
                    <a:pt x="2773" y="1644"/>
                  </a:cubicBezTo>
                  <a:cubicBezTo>
                    <a:pt x="2778" y="1635"/>
                    <a:pt x="2791" y="1618"/>
                    <a:pt x="2791" y="1618"/>
                  </a:cubicBezTo>
                  <a:cubicBezTo>
                    <a:pt x="2824" y="1516"/>
                    <a:pt x="2796" y="1447"/>
                    <a:pt x="2764" y="1351"/>
                  </a:cubicBezTo>
                  <a:cubicBezTo>
                    <a:pt x="2748" y="1304"/>
                    <a:pt x="2738" y="1258"/>
                    <a:pt x="2711" y="1218"/>
                  </a:cubicBezTo>
                  <a:cubicBezTo>
                    <a:pt x="2701" y="1181"/>
                    <a:pt x="2695" y="1133"/>
                    <a:pt x="2675" y="1102"/>
                  </a:cubicBezTo>
                  <a:cubicBezTo>
                    <a:pt x="2654" y="1070"/>
                    <a:pt x="2649" y="1067"/>
                    <a:pt x="2640" y="1022"/>
                  </a:cubicBezTo>
                  <a:cubicBezTo>
                    <a:pt x="2628" y="964"/>
                    <a:pt x="2620" y="909"/>
                    <a:pt x="2604" y="853"/>
                  </a:cubicBezTo>
                  <a:cubicBezTo>
                    <a:pt x="2587" y="725"/>
                    <a:pt x="2588" y="572"/>
                    <a:pt x="2515" y="462"/>
                  </a:cubicBezTo>
                  <a:cubicBezTo>
                    <a:pt x="2500" y="416"/>
                    <a:pt x="2424" y="359"/>
                    <a:pt x="2382" y="338"/>
                  </a:cubicBezTo>
                  <a:cubicBezTo>
                    <a:pt x="2370" y="332"/>
                    <a:pt x="2359" y="324"/>
                    <a:pt x="2347" y="320"/>
                  </a:cubicBezTo>
                  <a:cubicBezTo>
                    <a:pt x="2329" y="312"/>
                    <a:pt x="2293" y="302"/>
                    <a:pt x="2293" y="302"/>
                  </a:cubicBezTo>
                  <a:cubicBezTo>
                    <a:pt x="2263" y="305"/>
                    <a:pt x="2233" y="305"/>
                    <a:pt x="2204" y="311"/>
                  </a:cubicBezTo>
                  <a:cubicBezTo>
                    <a:pt x="2185" y="314"/>
                    <a:pt x="2168" y="323"/>
                    <a:pt x="2151" y="329"/>
                  </a:cubicBezTo>
                  <a:cubicBezTo>
                    <a:pt x="2142" y="332"/>
                    <a:pt x="2124" y="338"/>
                    <a:pt x="2124" y="338"/>
                  </a:cubicBezTo>
                  <a:cubicBezTo>
                    <a:pt x="2099" y="354"/>
                    <a:pt x="2070" y="370"/>
                    <a:pt x="2044" y="382"/>
                  </a:cubicBezTo>
                  <a:cubicBezTo>
                    <a:pt x="2026" y="389"/>
                    <a:pt x="2008" y="394"/>
                    <a:pt x="1991" y="400"/>
                  </a:cubicBezTo>
                  <a:cubicBezTo>
                    <a:pt x="1982" y="403"/>
                    <a:pt x="1964" y="409"/>
                    <a:pt x="1964" y="409"/>
                  </a:cubicBezTo>
                  <a:cubicBezTo>
                    <a:pt x="1891" y="399"/>
                    <a:pt x="1838" y="386"/>
                    <a:pt x="1778" y="347"/>
                  </a:cubicBezTo>
                  <a:cubicBezTo>
                    <a:pt x="1772" y="338"/>
                    <a:pt x="1768" y="327"/>
                    <a:pt x="1760" y="320"/>
                  </a:cubicBezTo>
                  <a:cubicBezTo>
                    <a:pt x="1744" y="305"/>
                    <a:pt x="1707" y="284"/>
                    <a:pt x="1707" y="284"/>
                  </a:cubicBezTo>
                  <a:cubicBezTo>
                    <a:pt x="1686" y="253"/>
                    <a:pt x="1665" y="233"/>
                    <a:pt x="1635" y="213"/>
                  </a:cubicBezTo>
                  <a:cubicBezTo>
                    <a:pt x="1629" y="204"/>
                    <a:pt x="1626" y="193"/>
                    <a:pt x="1618" y="187"/>
                  </a:cubicBezTo>
                  <a:cubicBezTo>
                    <a:pt x="1610" y="181"/>
                    <a:pt x="1599" y="182"/>
                    <a:pt x="1591" y="178"/>
                  </a:cubicBezTo>
                  <a:cubicBezTo>
                    <a:pt x="1564" y="164"/>
                    <a:pt x="1538" y="145"/>
                    <a:pt x="1511" y="133"/>
                  </a:cubicBezTo>
                  <a:cubicBezTo>
                    <a:pt x="1494" y="125"/>
                    <a:pt x="1458" y="116"/>
                    <a:pt x="1458" y="116"/>
                  </a:cubicBezTo>
                  <a:cubicBezTo>
                    <a:pt x="1381" y="65"/>
                    <a:pt x="1280" y="46"/>
                    <a:pt x="1191" y="36"/>
                  </a:cubicBezTo>
                  <a:cubicBezTo>
                    <a:pt x="1170" y="33"/>
                    <a:pt x="1149" y="30"/>
                    <a:pt x="1129" y="27"/>
                  </a:cubicBezTo>
                  <a:cubicBezTo>
                    <a:pt x="1093" y="21"/>
                    <a:pt x="1022" y="9"/>
                    <a:pt x="1022" y="9"/>
                  </a:cubicBezTo>
                  <a:cubicBezTo>
                    <a:pt x="855" y="13"/>
                    <a:pt x="691" y="0"/>
                    <a:pt x="533" y="53"/>
                  </a:cubicBezTo>
                  <a:cubicBezTo>
                    <a:pt x="522" y="85"/>
                    <a:pt x="524" y="70"/>
                    <a:pt x="524" y="98"/>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52" name="AutoShape 24"/>
            <p:cNvSpPr>
              <a:spLocks noChangeArrowheads="1"/>
            </p:cNvSpPr>
            <p:nvPr/>
          </p:nvSpPr>
          <p:spPr bwMode="auto">
            <a:xfrm>
              <a:off x="3678770" y="3315447"/>
              <a:ext cx="236220" cy="216354"/>
            </a:xfrm>
            <a:prstGeom prst="star5">
              <a:avLst/>
            </a:prstGeom>
            <a:solidFill>
              <a:srgbClr val="E30E0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53" name="AutoShape 25"/>
            <p:cNvSpPr>
              <a:spLocks noChangeArrowheads="1"/>
            </p:cNvSpPr>
            <p:nvPr/>
          </p:nvSpPr>
          <p:spPr bwMode="auto">
            <a:xfrm>
              <a:off x="2317406" y="2593552"/>
              <a:ext cx="236220" cy="216354"/>
            </a:xfrm>
            <a:prstGeom prst="star5">
              <a:avLst/>
            </a:prstGeom>
            <a:solidFill>
              <a:srgbClr val="E30E0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08954" name="Rectangle 26"/>
          <p:cNvSpPr>
            <a:spLocks noChangeArrowheads="1"/>
          </p:cNvSpPr>
          <p:nvPr/>
        </p:nvSpPr>
        <p:spPr bwMode="auto">
          <a:xfrm>
            <a:off x="1219200" y="304800"/>
            <a:ext cx="68627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solidFill>
                  <a:schemeClr val="tx2"/>
                </a:solidFill>
                <a:effectLst>
                  <a:outerShdw blurRad="38100" dist="38100" dir="2700000" algn="tl">
                    <a:srgbClr val="000000">
                      <a:alpha val="43137"/>
                    </a:srgbClr>
                  </a:outerShdw>
                </a:effectLst>
              </a:rPr>
              <a:t>Plant Location with Multiple Sourcing</a:t>
            </a:r>
          </a:p>
        </p:txBody>
      </p:sp>
      <p:pic>
        <p:nvPicPr>
          <p:cNvPr id="28" name="Picture 27" descr="Soln88.bmp"/>
          <p:cNvPicPr>
            <a:picLocks noChangeAspect="1"/>
          </p:cNvPicPr>
          <p:nvPr/>
        </p:nvPicPr>
        <p:blipFill>
          <a:blip r:embed="rId2" cstate="print"/>
          <a:srcRect l="7370" t="5321" r="6728" b="25899"/>
          <a:stretch>
            <a:fillRect/>
          </a:stretch>
        </p:blipFill>
        <p:spPr>
          <a:xfrm>
            <a:off x="3945634" y="3200400"/>
            <a:ext cx="4838432" cy="2944084"/>
          </a:xfrm>
          <a:prstGeom prst="rect">
            <a:avLst/>
          </a:prstGeom>
          <a:ln w="6350">
            <a:solidFill>
              <a:schemeClr val="tx1"/>
            </a:solidFill>
          </a:ln>
        </p:spPr>
      </p:pic>
      <p:grpSp>
        <p:nvGrpSpPr>
          <p:cNvPr id="4" name="Group 3"/>
          <p:cNvGrpSpPr/>
          <p:nvPr/>
        </p:nvGrpSpPr>
        <p:grpSpPr>
          <a:xfrm>
            <a:off x="679599" y="4504425"/>
            <a:ext cx="2787650" cy="838200"/>
            <a:chOff x="1371600" y="5486400"/>
            <a:chExt cx="2787650" cy="838200"/>
          </a:xfrm>
        </p:grpSpPr>
        <p:sp>
          <p:nvSpPr>
            <p:cNvPr id="508947" name="Text Box 19"/>
            <p:cNvSpPr txBox="1">
              <a:spLocks noChangeArrowheads="1"/>
            </p:cNvSpPr>
            <p:nvPr/>
          </p:nvSpPr>
          <p:spPr bwMode="auto">
            <a:xfrm>
              <a:off x="1981200" y="5486400"/>
              <a:ext cx="1603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tx1"/>
                  </a:solidFill>
                  <a:latin typeface="Times" charset="0"/>
                  <a:cs typeface="Arial" charset="0"/>
                </a:rPr>
                <a:t>sites/clients</a:t>
              </a:r>
            </a:p>
          </p:txBody>
        </p:sp>
        <p:sp>
          <p:nvSpPr>
            <p:cNvPr id="508949" name="AutoShape 21"/>
            <p:cNvSpPr>
              <a:spLocks noChangeArrowheads="1"/>
            </p:cNvSpPr>
            <p:nvPr/>
          </p:nvSpPr>
          <p:spPr bwMode="auto">
            <a:xfrm>
              <a:off x="1371600" y="5943600"/>
              <a:ext cx="228600" cy="228600"/>
            </a:xfrm>
            <a:prstGeom prst="star5">
              <a:avLst/>
            </a:prstGeom>
            <a:solidFill>
              <a:srgbClr val="E30E0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50" name="Text Box 22"/>
            <p:cNvSpPr txBox="1">
              <a:spLocks noChangeArrowheads="1"/>
            </p:cNvSpPr>
            <p:nvPr/>
          </p:nvSpPr>
          <p:spPr bwMode="auto">
            <a:xfrm>
              <a:off x="2362200" y="5715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2400">
                <a:solidFill>
                  <a:schemeClr val="tx1"/>
                </a:solidFill>
                <a:latin typeface="Times" charset="0"/>
                <a:cs typeface="Arial" charset="0"/>
              </a:endParaRPr>
            </a:p>
          </p:txBody>
        </p:sp>
        <p:sp>
          <p:nvSpPr>
            <p:cNvPr id="508951" name="Text Box 23"/>
            <p:cNvSpPr txBox="1">
              <a:spLocks noChangeArrowheads="1"/>
            </p:cNvSpPr>
            <p:nvPr/>
          </p:nvSpPr>
          <p:spPr bwMode="auto">
            <a:xfrm>
              <a:off x="1981200" y="5867400"/>
              <a:ext cx="2178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tx1"/>
                  </a:solidFill>
                  <a:latin typeface="Times" charset="0"/>
                  <a:cs typeface="Arial" charset="0"/>
                </a:rPr>
                <a:t>facilities/servers</a:t>
              </a:r>
            </a:p>
          </p:txBody>
        </p:sp>
        <p:pic>
          <p:nvPicPr>
            <p:cNvPr id="5908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131" y="5649910"/>
              <a:ext cx="167865" cy="18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lide Number Placeholder 2"/>
          <p:cNvSpPr>
            <a:spLocks noGrp="1"/>
          </p:cNvSpPr>
          <p:nvPr>
            <p:ph type="sldNum" sz="quarter" idx="10"/>
          </p:nvPr>
        </p:nvSpPr>
        <p:spPr/>
        <p:txBody>
          <a:bodyPr/>
          <a:lstStyle/>
          <a:p>
            <a:fld id="{83E8C78A-1BF3-49AE-AA3B-34F4832CF859}" type="slidenum">
              <a:rPr lang="en-US" altLang="en-US">
                <a:solidFill>
                  <a:srgbClr val="0000CC"/>
                </a:solidFill>
              </a:rPr>
              <a:pPr/>
              <a:t>45</a:t>
            </a:fld>
            <a:endParaRPr lang="en-US" altLang="en-US">
              <a:solidFill>
                <a:srgbClr val="0000CC"/>
              </a:solidFill>
            </a:endParaRPr>
          </a:p>
        </p:txBody>
      </p:sp>
      <p:sp>
        <p:nvSpPr>
          <p:cNvPr id="641026" name="Rectangle 2"/>
          <p:cNvSpPr>
            <a:spLocks noGrp="1" noChangeArrowheads="1"/>
          </p:cNvSpPr>
          <p:nvPr>
            <p:ph type="title"/>
          </p:nvPr>
        </p:nvSpPr>
        <p:spPr>
          <a:xfrm>
            <a:off x="787400" y="203200"/>
            <a:ext cx="7772400" cy="576263"/>
          </a:xfrm>
        </p:spPr>
        <p:txBody>
          <a:bodyPr/>
          <a:lstStyle/>
          <a:p>
            <a:r>
              <a:rPr lang="en-US" altLang="en-US" sz="2800" dirty="0"/>
              <a:t>Plant Location </a:t>
            </a:r>
            <a:r>
              <a:rPr lang="en-US" altLang="en-US" sz="2800" dirty="0" smtClean="0"/>
              <a:t>Problem</a:t>
            </a:r>
            <a:endParaRPr lang="en-US" altLang="en-US" sz="2800" dirty="0"/>
          </a:p>
        </p:txBody>
      </p:sp>
      <p:grpSp>
        <p:nvGrpSpPr>
          <p:cNvPr id="641027" name="Group 3"/>
          <p:cNvGrpSpPr>
            <a:grpSpLocks/>
          </p:cNvGrpSpPr>
          <p:nvPr/>
        </p:nvGrpSpPr>
        <p:grpSpPr bwMode="auto">
          <a:xfrm>
            <a:off x="3124200" y="2286000"/>
            <a:ext cx="4991100" cy="4519613"/>
            <a:chOff x="1987" y="1324"/>
            <a:chExt cx="3144" cy="2847"/>
          </a:xfrm>
        </p:grpSpPr>
        <p:sp>
          <p:nvSpPr>
            <p:cNvPr id="641028" name="Freeform 4"/>
            <p:cNvSpPr>
              <a:spLocks/>
            </p:cNvSpPr>
            <p:nvPr/>
          </p:nvSpPr>
          <p:spPr bwMode="auto">
            <a:xfrm>
              <a:off x="2177" y="1426"/>
              <a:ext cx="81" cy="119"/>
            </a:xfrm>
            <a:custGeom>
              <a:avLst/>
              <a:gdLst>
                <a:gd name="T0" fmla="*/ 40 w 81"/>
                <a:gd name="T1" fmla="*/ 0 h 119"/>
                <a:gd name="T2" fmla="*/ 81 w 81"/>
                <a:gd name="T3" fmla="*/ 119 h 119"/>
                <a:gd name="T4" fmla="*/ 40 w 81"/>
                <a:gd name="T5" fmla="*/ 80 h 119"/>
                <a:gd name="T6" fmla="*/ 0 w 81"/>
                <a:gd name="T7" fmla="*/ 119 h 119"/>
                <a:gd name="T8" fmla="*/ 40 w 81"/>
                <a:gd name="T9" fmla="*/ 0 h 119"/>
              </a:gdLst>
              <a:ahLst/>
              <a:cxnLst>
                <a:cxn ang="0">
                  <a:pos x="T0" y="T1"/>
                </a:cxn>
                <a:cxn ang="0">
                  <a:pos x="T2" y="T3"/>
                </a:cxn>
                <a:cxn ang="0">
                  <a:pos x="T4" y="T5"/>
                </a:cxn>
                <a:cxn ang="0">
                  <a:pos x="T6" y="T7"/>
                </a:cxn>
                <a:cxn ang="0">
                  <a:pos x="T8" y="T9"/>
                </a:cxn>
              </a:cxnLst>
              <a:rect l="0" t="0" r="r" b="b"/>
              <a:pathLst>
                <a:path w="81" h="119">
                  <a:moveTo>
                    <a:pt x="40" y="0"/>
                  </a:moveTo>
                  <a:lnTo>
                    <a:pt x="81" y="119"/>
                  </a:lnTo>
                  <a:lnTo>
                    <a:pt x="40" y="80"/>
                  </a:lnTo>
                  <a:lnTo>
                    <a:pt x="0" y="119"/>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29" name="Rectangle 5"/>
            <p:cNvSpPr>
              <a:spLocks noChangeArrowheads="1"/>
            </p:cNvSpPr>
            <p:nvPr/>
          </p:nvSpPr>
          <p:spPr bwMode="auto">
            <a:xfrm>
              <a:off x="2214" y="1506"/>
              <a:ext cx="9" cy="23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30" name="Freeform 6"/>
            <p:cNvSpPr>
              <a:spLocks/>
            </p:cNvSpPr>
            <p:nvPr/>
          </p:nvSpPr>
          <p:spPr bwMode="auto">
            <a:xfrm>
              <a:off x="4799" y="3792"/>
              <a:ext cx="121" cy="79"/>
            </a:xfrm>
            <a:custGeom>
              <a:avLst/>
              <a:gdLst>
                <a:gd name="T0" fmla="*/ 121 w 121"/>
                <a:gd name="T1" fmla="*/ 40 h 79"/>
                <a:gd name="T2" fmla="*/ 0 w 121"/>
                <a:gd name="T3" fmla="*/ 79 h 79"/>
                <a:gd name="T4" fmla="*/ 40 w 121"/>
                <a:gd name="T5" fmla="*/ 40 h 79"/>
                <a:gd name="T6" fmla="*/ 0 w 121"/>
                <a:gd name="T7" fmla="*/ 0 h 79"/>
                <a:gd name="T8" fmla="*/ 121 w 121"/>
                <a:gd name="T9" fmla="*/ 40 h 79"/>
              </a:gdLst>
              <a:ahLst/>
              <a:cxnLst>
                <a:cxn ang="0">
                  <a:pos x="T0" y="T1"/>
                </a:cxn>
                <a:cxn ang="0">
                  <a:pos x="T2" y="T3"/>
                </a:cxn>
                <a:cxn ang="0">
                  <a:pos x="T4" y="T5"/>
                </a:cxn>
                <a:cxn ang="0">
                  <a:pos x="T6" y="T7"/>
                </a:cxn>
                <a:cxn ang="0">
                  <a:pos x="T8" y="T9"/>
                </a:cxn>
              </a:cxnLst>
              <a:rect l="0" t="0" r="r" b="b"/>
              <a:pathLst>
                <a:path w="121" h="79">
                  <a:moveTo>
                    <a:pt x="121" y="40"/>
                  </a:moveTo>
                  <a:lnTo>
                    <a:pt x="0" y="79"/>
                  </a:lnTo>
                  <a:lnTo>
                    <a:pt x="40" y="40"/>
                  </a:lnTo>
                  <a:lnTo>
                    <a:pt x="0" y="0"/>
                  </a:lnTo>
                  <a:lnTo>
                    <a:pt x="121"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31" name="Rectangle 7"/>
            <p:cNvSpPr>
              <a:spLocks noChangeArrowheads="1"/>
            </p:cNvSpPr>
            <p:nvPr/>
          </p:nvSpPr>
          <p:spPr bwMode="auto">
            <a:xfrm>
              <a:off x="2217" y="3828"/>
              <a:ext cx="2622"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32" name="Rectangle 8"/>
            <p:cNvSpPr>
              <a:spLocks noChangeArrowheads="1"/>
            </p:cNvSpPr>
            <p:nvPr/>
          </p:nvSpPr>
          <p:spPr bwMode="auto">
            <a:xfrm>
              <a:off x="2167" y="1980"/>
              <a:ext cx="5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33" name="Freeform 9"/>
            <p:cNvSpPr>
              <a:spLocks/>
            </p:cNvSpPr>
            <p:nvPr/>
          </p:nvSpPr>
          <p:spPr bwMode="auto">
            <a:xfrm>
              <a:off x="2167" y="1710"/>
              <a:ext cx="50" cy="11"/>
            </a:xfrm>
            <a:custGeom>
              <a:avLst/>
              <a:gdLst>
                <a:gd name="T0" fmla="*/ 0 w 50"/>
                <a:gd name="T1" fmla="*/ 0 h 11"/>
                <a:gd name="T2" fmla="*/ 0 w 50"/>
                <a:gd name="T3" fmla="*/ 9 h 11"/>
                <a:gd name="T4" fmla="*/ 50 w 50"/>
                <a:gd name="T5" fmla="*/ 11 h 11"/>
                <a:gd name="T6" fmla="*/ 50 w 50"/>
                <a:gd name="T7" fmla="*/ 2 h 11"/>
                <a:gd name="T8" fmla="*/ 0 w 50"/>
                <a:gd name="T9" fmla="*/ 0 h 11"/>
              </a:gdLst>
              <a:ahLst/>
              <a:cxnLst>
                <a:cxn ang="0">
                  <a:pos x="T0" y="T1"/>
                </a:cxn>
                <a:cxn ang="0">
                  <a:pos x="T2" y="T3"/>
                </a:cxn>
                <a:cxn ang="0">
                  <a:pos x="T4" y="T5"/>
                </a:cxn>
                <a:cxn ang="0">
                  <a:pos x="T6" y="T7"/>
                </a:cxn>
                <a:cxn ang="0">
                  <a:pos x="T8" y="T9"/>
                </a:cxn>
              </a:cxnLst>
              <a:rect l="0" t="0" r="r" b="b"/>
              <a:pathLst>
                <a:path w="50" h="11">
                  <a:moveTo>
                    <a:pt x="0" y="0"/>
                  </a:moveTo>
                  <a:lnTo>
                    <a:pt x="0" y="9"/>
                  </a:lnTo>
                  <a:lnTo>
                    <a:pt x="50" y="11"/>
                  </a:lnTo>
                  <a:lnTo>
                    <a:pt x="5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34" name="Freeform 10"/>
            <p:cNvSpPr>
              <a:spLocks/>
            </p:cNvSpPr>
            <p:nvPr/>
          </p:nvSpPr>
          <p:spPr bwMode="auto">
            <a:xfrm>
              <a:off x="2167" y="2249"/>
              <a:ext cx="50" cy="12"/>
            </a:xfrm>
            <a:custGeom>
              <a:avLst/>
              <a:gdLst>
                <a:gd name="T0" fmla="*/ 0 w 50"/>
                <a:gd name="T1" fmla="*/ 0 h 12"/>
                <a:gd name="T2" fmla="*/ 0 w 50"/>
                <a:gd name="T3" fmla="*/ 10 h 12"/>
                <a:gd name="T4" fmla="*/ 50 w 50"/>
                <a:gd name="T5" fmla="*/ 12 h 12"/>
                <a:gd name="T6" fmla="*/ 50 w 50"/>
                <a:gd name="T7" fmla="*/ 2 h 12"/>
                <a:gd name="T8" fmla="*/ 0 w 50"/>
                <a:gd name="T9" fmla="*/ 0 h 12"/>
              </a:gdLst>
              <a:ahLst/>
              <a:cxnLst>
                <a:cxn ang="0">
                  <a:pos x="T0" y="T1"/>
                </a:cxn>
                <a:cxn ang="0">
                  <a:pos x="T2" y="T3"/>
                </a:cxn>
                <a:cxn ang="0">
                  <a:pos x="T4" y="T5"/>
                </a:cxn>
                <a:cxn ang="0">
                  <a:pos x="T6" y="T7"/>
                </a:cxn>
                <a:cxn ang="0">
                  <a:pos x="T8" y="T9"/>
                </a:cxn>
              </a:cxnLst>
              <a:rect l="0" t="0" r="r" b="b"/>
              <a:pathLst>
                <a:path w="50" h="12">
                  <a:moveTo>
                    <a:pt x="0" y="0"/>
                  </a:moveTo>
                  <a:lnTo>
                    <a:pt x="0" y="10"/>
                  </a:lnTo>
                  <a:lnTo>
                    <a:pt x="50" y="12"/>
                  </a:lnTo>
                  <a:lnTo>
                    <a:pt x="5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35" name="Rectangle 11"/>
            <p:cNvSpPr>
              <a:spLocks noChangeArrowheads="1"/>
            </p:cNvSpPr>
            <p:nvPr/>
          </p:nvSpPr>
          <p:spPr bwMode="auto">
            <a:xfrm>
              <a:off x="2167" y="2520"/>
              <a:ext cx="5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36" name="Rectangle 12"/>
            <p:cNvSpPr>
              <a:spLocks noChangeArrowheads="1"/>
            </p:cNvSpPr>
            <p:nvPr/>
          </p:nvSpPr>
          <p:spPr bwMode="auto">
            <a:xfrm>
              <a:off x="2167" y="2788"/>
              <a:ext cx="5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37" name="Rectangle 13"/>
            <p:cNvSpPr>
              <a:spLocks noChangeArrowheads="1"/>
            </p:cNvSpPr>
            <p:nvPr/>
          </p:nvSpPr>
          <p:spPr bwMode="auto">
            <a:xfrm>
              <a:off x="2167" y="3059"/>
              <a:ext cx="5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38" name="Rectangle 14"/>
            <p:cNvSpPr>
              <a:spLocks noChangeArrowheads="1"/>
            </p:cNvSpPr>
            <p:nvPr/>
          </p:nvSpPr>
          <p:spPr bwMode="auto">
            <a:xfrm>
              <a:off x="2167" y="3327"/>
              <a:ext cx="5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39" name="Rectangle 15"/>
            <p:cNvSpPr>
              <a:spLocks noChangeArrowheads="1"/>
            </p:cNvSpPr>
            <p:nvPr/>
          </p:nvSpPr>
          <p:spPr bwMode="auto">
            <a:xfrm>
              <a:off x="2167" y="3598"/>
              <a:ext cx="5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40" name="Rectangle 16"/>
            <p:cNvSpPr>
              <a:spLocks noChangeArrowheads="1"/>
            </p:cNvSpPr>
            <p:nvPr/>
          </p:nvSpPr>
          <p:spPr bwMode="auto">
            <a:xfrm>
              <a:off x="2018" y="3721"/>
              <a:ext cx="11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41" name="Rectangle 17"/>
            <p:cNvSpPr>
              <a:spLocks noChangeArrowheads="1"/>
            </p:cNvSpPr>
            <p:nvPr/>
          </p:nvSpPr>
          <p:spPr bwMode="auto">
            <a:xfrm>
              <a:off x="2018" y="3729"/>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r>
                <a:rPr lang="en-US" altLang="en-US" sz="2400" b="1" smtClean="0">
                  <a:solidFill>
                    <a:srgbClr val="000000"/>
                  </a:solidFill>
                  <a:latin typeface="Book Antiqua" pitchFamily="18" charset="0"/>
                </a:rPr>
                <a:t>0</a:t>
              </a:r>
              <a:endParaRPr lang="en-US" altLang="en-US" sz="2400" b="1" smtClean="0">
                <a:solidFill>
                  <a:srgbClr val="0000CC"/>
                </a:solidFill>
              </a:endParaRPr>
            </a:p>
          </p:txBody>
        </p:sp>
        <p:sp>
          <p:nvSpPr>
            <p:cNvPr id="641042" name="Rectangle 18"/>
            <p:cNvSpPr>
              <a:spLocks noChangeArrowheads="1"/>
            </p:cNvSpPr>
            <p:nvPr/>
          </p:nvSpPr>
          <p:spPr bwMode="auto">
            <a:xfrm>
              <a:off x="2018" y="3521"/>
              <a:ext cx="111"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43" name="Rectangle 19"/>
            <p:cNvSpPr>
              <a:spLocks noChangeArrowheads="1"/>
            </p:cNvSpPr>
            <p:nvPr/>
          </p:nvSpPr>
          <p:spPr bwMode="auto">
            <a:xfrm>
              <a:off x="2018" y="3529"/>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r>
                <a:rPr lang="en-US" altLang="en-US" sz="2400" b="1" smtClean="0">
                  <a:solidFill>
                    <a:srgbClr val="000000"/>
                  </a:solidFill>
                  <a:latin typeface="Book Antiqua" pitchFamily="18" charset="0"/>
                </a:rPr>
                <a:t>2</a:t>
              </a:r>
              <a:endParaRPr lang="en-US" altLang="en-US" sz="2400" b="1" smtClean="0">
                <a:solidFill>
                  <a:srgbClr val="0000CC"/>
                </a:solidFill>
              </a:endParaRPr>
            </a:p>
          </p:txBody>
        </p:sp>
        <p:sp>
          <p:nvSpPr>
            <p:cNvPr id="641044" name="Rectangle 20"/>
            <p:cNvSpPr>
              <a:spLocks noChangeArrowheads="1"/>
            </p:cNvSpPr>
            <p:nvPr/>
          </p:nvSpPr>
          <p:spPr bwMode="auto">
            <a:xfrm>
              <a:off x="2018" y="3253"/>
              <a:ext cx="111"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45" name="Rectangle 21"/>
            <p:cNvSpPr>
              <a:spLocks noChangeArrowheads="1"/>
            </p:cNvSpPr>
            <p:nvPr/>
          </p:nvSpPr>
          <p:spPr bwMode="auto">
            <a:xfrm>
              <a:off x="2018" y="3260"/>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r>
                <a:rPr lang="en-US" altLang="en-US" sz="2400" b="1" smtClean="0">
                  <a:solidFill>
                    <a:srgbClr val="000000"/>
                  </a:solidFill>
                  <a:latin typeface="Book Antiqua" pitchFamily="18" charset="0"/>
                </a:rPr>
                <a:t>4</a:t>
              </a:r>
              <a:endParaRPr lang="en-US" altLang="en-US" sz="2400" b="1" smtClean="0">
                <a:solidFill>
                  <a:srgbClr val="0000CC"/>
                </a:solidFill>
              </a:endParaRPr>
            </a:p>
          </p:txBody>
        </p:sp>
        <p:sp>
          <p:nvSpPr>
            <p:cNvPr id="641046" name="Rectangle 22"/>
            <p:cNvSpPr>
              <a:spLocks noChangeArrowheads="1"/>
            </p:cNvSpPr>
            <p:nvPr/>
          </p:nvSpPr>
          <p:spPr bwMode="auto">
            <a:xfrm>
              <a:off x="2018" y="2972"/>
              <a:ext cx="111"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47" name="Rectangle 23"/>
            <p:cNvSpPr>
              <a:spLocks noChangeArrowheads="1"/>
            </p:cNvSpPr>
            <p:nvPr/>
          </p:nvSpPr>
          <p:spPr bwMode="auto">
            <a:xfrm>
              <a:off x="2018" y="2980"/>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r>
                <a:rPr lang="en-US" altLang="en-US" sz="2400" b="1" smtClean="0">
                  <a:solidFill>
                    <a:srgbClr val="000000"/>
                  </a:solidFill>
                  <a:latin typeface="Book Antiqua" pitchFamily="18" charset="0"/>
                </a:rPr>
                <a:t>6</a:t>
              </a:r>
              <a:endParaRPr lang="en-US" altLang="en-US" sz="2400" b="1" smtClean="0">
                <a:solidFill>
                  <a:srgbClr val="0000CC"/>
                </a:solidFill>
              </a:endParaRPr>
            </a:p>
          </p:txBody>
        </p:sp>
        <p:sp>
          <p:nvSpPr>
            <p:cNvPr id="641048" name="Rectangle 24"/>
            <p:cNvSpPr>
              <a:spLocks noChangeArrowheads="1"/>
            </p:cNvSpPr>
            <p:nvPr/>
          </p:nvSpPr>
          <p:spPr bwMode="auto">
            <a:xfrm>
              <a:off x="2018" y="2704"/>
              <a:ext cx="111"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49" name="Rectangle 25"/>
            <p:cNvSpPr>
              <a:spLocks noChangeArrowheads="1"/>
            </p:cNvSpPr>
            <p:nvPr/>
          </p:nvSpPr>
          <p:spPr bwMode="auto">
            <a:xfrm>
              <a:off x="2018" y="2711"/>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r>
                <a:rPr lang="en-US" altLang="en-US" sz="2400" b="1" smtClean="0">
                  <a:solidFill>
                    <a:srgbClr val="000000"/>
                  </a:solidFill>
                  <a:latin typeface="Book Antiqua" pitchFamily="18" charset="0"/>
                </a:rPr>
                <a:t>8</a:t>
              </a:r>
              <a:endParaRPr lang="en-US" altLang="en-US" sz="2400" b="1" smtClean="0">
                <a:solidFill>
                  <a:srgbClr val="0000CC"/>
                </a:solidFill>
              </a:endParaRPr>
            </a:p>
          </p:txBody>
        </p:sp>
        <p:sp>
          <p:nvSpPr>
            <p:cNvPr id="641050" name="Rectangle 26"/>
            <p:cNvSpPr>
              <a:spLocks noChangeArrowheads="1"/>
            </p:cNvSpPr>
            <p:nvPr/>
          </p:nvSpPr>
          <p:spPr bwMode="auto">
            <a:xfrm>
              <a:off x="1987" y="2424"/>
              <a:ext cx="17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51" name="Rectangle 27"/>
            <p:cNvSpPr>
              <a:spLocks noChangeArrowheads="1"/>
            </p:cNvSpPr>
            <p:nvPr/>
          </p:nvSpPr>
          <p:spPr bwMode="auto">
            <a:xfrm>
              <a:off x="1987" y="2431"/>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r>
                <a:rPr lang="en-US" altLang="en-US" sz="2400" b="1" smtClean="0">
                  <a:solidFill>
                    <a:srgbClr val="000000"/>
                  </a:solidFill>
                  <a:latin typeface="Book Antiqua" pitchFamily="18" charset="0"/>
                </a:rPr>
                <a:t>10</a:t>
              </a:r>
              <a:endParaRPr lang="en-US" altLang="en-US" sz="2400" b="1" smtClean="0">
                <a:solidFill>
                  <a:srgbClr val="0000CC"/>
                </a:solidFill>
              </a:endParaRPr>
            </a:p>
          </p:txBody>
        </p:sp>
        <p:sp>
          <p:nvSpPr>
            <p:cNvPr id="641052" name="Rectangle 28"/>
            <p:cNvSpPr>
              <a:spLocks noChangeArrowheads="1"/>
            </p:cNvSpPr>
            <p:nvPr/>
          </p:nvSpPr>
          <p:spPr bwMode="auto">
            <a:xfrm>
              <a:off x="1987" y="2165"/>
              <a:ext cx="173"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53" name="Rectangle 29"/>
            <p:cNvSpPr>
              <a:spLocks noChangeArrowheads="1"/>
            </p:cNvSpPr>
            <p:nvPr/>
          </p:nvSpPr>
          <p:spPr bwMode="auto">
            <a:xfrm>
              <a:off x="1987" y="2172"/>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r>
                <a:rPr lang="en-US" altLang="en-US" sz="2400" b="1" smtClean="0">
                  <a:solidFill>
                    <a:srgbClr val="000000"/>
                  </a:solidFill>
                  <a:latin typeface="Book Antiqua" pitchFamily="18" charset="0"/>
                </a:rPr>
                <a:t>12</a:t>
              </a:r>
              <a:endParaRPr lang="en-US" altLang="en-US" sz="2400" b="1" smtClean="0">
                <a:solidFill>
                  <a:srgbClr val="0000CC"/>
                </a:solidFill>
              </a:endParaRPr>
            </a:p>
          </p:txBody>
        </p:sp>
        <p:sp>
          <p:nvSpPr>
            <p:cNvPr id="641054" name="Rectangle 30"/>
            <p:cNvSpPr>
              <a:spLocks noChangeArrowheads="1"/>
            </p:cNvSpPr>
            <p:nvPr/>
          </p:nvSpPr>
          <p:spPr bwMode="auto">
            <a:xfrm>
              <a:off x="1987" y="1894"/>
              <a:ext cx="17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55" name="Rectangle 31"/>
            <p:cNvSpPr>
              <a:spLocks noChangeArrowheads="1"/>
            </p:cNvSpPr>
            <p:nvPr/>
          </p:nvSpPr>
          <p:spPr bwMode="auto">
            <a:xfrm>
              <a:off x="1987" y="1902"/>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r>
                <a:rPr lang="en-US" altLang="en-US" sz="2400" b="1" smtClean="0">
                  <a:solidFill>
                    <a:srgbClr val="000000"/>
                  </a:solidFill>
                  <a:latin typeface="Book Antiqua" pitchFamily="18" charset="0"/>
                </a:rPr>
                <a:t>14</a:t>
              </a:r>
              <a:endParaRPr lang="en-US" altLang="en-US" sz="2400" b="1" smtClean="0">
                <a:solidFill>
                  <a:srgbClr val="0000CC"/>
                </a:solidFill>
              </a:endParaRPr>
            </a:p>
          </p:txBody>
        </p:sp>
        <p:sp>
          <p:nvSpPr>
            <p:cNvPr id="641056" name="Rectangle 32"/>
            <p:cNvSpPr>
              <a:spLocks noChangeArrowheads="1"/>
            </p:cNvSpPr>
            <p:nvPr/>
          </p:nvSpPr>
          <p:spPr bwMode="auto">
            <a:xfrm>
              <a:off x="1987" y="1625"/>
              <a:ext cx="17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57" name="Rectangle 33"/>
            <p:cNvSpPr>
              <a:spLocks noChangeArrowheads="1"/>
            </p:cNvSpPr>
            <p:nvPr/>
          </p:nvSpPr>
          <p:spPr bwMode="auto">
            <a:xfrm>
              <a:off x="1987" y="1633"/>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r>
                <a:rPr lang="en-US" altLang="en-US" sz="2400" b="1" smtClean="0">
                  <a:solidFill>
                    <a:srgbClr val="000000"/>
                  </a:solidFill>
                  <a:latin typeface="Book Antiqua" pitchFamily="18" charset="0"/>
                </a:rPr>
                <a:t>16</a:t>
              </a:r>
              <a:endParaRPr lang="en-US" altLang="en-US" sz="2400" b="1" smtClean="0">
                <a:solidFill>
                  <a:srgbClr val="0000CC"/>
                </a:solidFill>
              </a:endParaRPr>
            </a:p>
          </p:txBody>
        </p:sp>
        <p:sp>
          <p:nvSpPr>
            <p:cNvPr id="641058" name="Rectangle 34"/>
            <p:cNvSpPr>
              <a:spLocks noChangeArrowheads="1"/>
            </p:cNvSpPr>
            <p:nvPr/>
          </p:nvSpPr>
          <p:spPr bwMode="auto">
            <a:xfrm>
              <a:off x="2398" y="1326"/>
              <a:ext cx="12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59" name="Rectangle 35"/>
            <p:cNvSpPr>
              <a:spLocks noChangeArrowheads="1"/>
            </p:cNvSpPr>
            <p:nvPr/>
          </p:nvSpPr>
          <p:spPr bwMode="auto">
            <a:xfrm>
              <a:off x="2398" y="1324"/>
              <a:ext cx="1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r>
                <a:rPr lang="en-US" altLang="en-US" sz="2400" b="1" smtClean="0">
                  <a:solidFill>
                    <a:srgbClr val="000000"/>
                  </a:solidFill>
                  <a:latin typeface="Book Antiqua" pitchFamily="18" charset="0"/>
                </a:rPr>
                <a:t>y</a:t>
              </a:r>
              <a:endParaRPr lang="en-US" altLang="en-US" sz="2400" b="1" smtClean="0">
                <a:solidFill>
                  <a:srgbClr val="0000CC"/>
                </a:solidFill>
              </a:endParaRPr>
            </a:p>
          </p:txBody>
        </p:sp>
        <p:sp>
          <p:nvSpPr>
            <p:cNvPr id="641060" name="Freeform 36"/>
            <p:cNvSpPr>
              <a:spLocks/>
            </p:cNvSpPr>
            <p:nvPr/>
          </p:nvSpPr>
          <p:spPr bwMode="auto">
            <a:xfrm>
              <a:off x="2382" y="3840"/>
              <a:ext cx="12" cy="71"/>
            </a:xfrm>
            <a:custGeom>
              <a:avLst/>
              <a:gdLst>
                <a:gd name="T0" fmla="*/ 10 w 12"/>
                <a:gd name="T1" fmla="*/ 0 h 71"/>
                <a:gd name="T2" fmla="*/ 0 w 12"/>
                <a:gd name="T3" fmla="*/ 0 h 71"/>
                <a:gd name="T4" fmla="*/ 2 w 12"/>
                <a:gd name="T5" fmla="*/ 71 h 71"/>
                <a:gd name="T6" fmla="*/ 12 w 12"/>
                <a:gd name="T7" fmla="*/ 71 h 71"/>
                <a:gd name="T8" fmla="*/ 10 w 12"/>
                <a:gd name="T9" fmla="*/ 0 h 71"/>
              </a:gdLst>
              <a:ahLst/>
              <a:cxnLst>
                <a:cxn ang="0">
                  <a:pos x="T0" y="T1"/>
                </a:cxn>
                <a:cxn ang="0">
                  <a:pos x="T2" y="T3"/>
                </a:cxn>
                <a:cxn ang="0">
                  <a:pos x="T4" y="T5"/>
                </a:cxn>
                <a:cxn ang="0">
                  <a:pos x="T6" y="T7"/>
                </a:cxn>
                <a:cxn ang="0">
                  <a:pos x="T8" y="T9"/>
                </a:cxn>
              </a:cxnLst>
              <a:rect l="0" t="0" r="r" b="b"/>
              <a:pathLst>
                <a:path w="12" h="71">
                  <a:moveTo>
                    <a:pt x="10" y="0"/>
                  </a:moveTo>
                  <a:lnTo>
                    <a:pt x="0" y="0"/>
                  </a:lnTo>
                  <a:lnTo>
                    <a:pt x="2" y="71"/>
                  </a:lnTo>
                  <a:lnTo>
                    <a:pt x="12" y="71"/>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61" name="Rectangle 37"/>
            <p:cNvSpPr>
              <a:spLocks noChangeArrowheads="1"/>
            </p:cNvSpPr>
            <p:nvPr/>
          </p:nvSpPr>
          <p:spPr bwMode="auto">
            <a:xfrm>
              <a:off x="2653" y="3840"/>
              <a:ext cx="9" cy="7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62" name="Rectangle 38"/>
            <p:cNvSpPr>
              <a:spLocks noChangeArrowheads="1"/>
            </p:cNvSpPr>
            <p:nvPr/>
          </p:nvSpPr>
          <p:spPr bwMode="auto">
            <a:xfrm>
              <a:off x="2921" y="3840"/>
              <a:ext cx="10" cy="7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63" name="Rectangle 39"/>
            <p:cNvSpPr>
              <a:spLocks noChangeArrowheads="1"/>
            </p:cNvSpPr>
            <p:nvPr/>
          </p:nvSpPr>
          <p:spPr bwMode="auto">
            <a:xfrm>
              <a:off x="3192" y="3840"/>
              <a:ext cx="9" cy="7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64" name="Rectangle 40"/>
            <p:cNvSpPr>
              <a:spLocks noChangeArrowheads="1"/>
            </p:cNvSpPr>
            <p:nvPr/>
          </p:nvSpPr>
          <p:spPr bwMode="auto">
            <a:xfrm>
              <a:off x="3460" y="3840"/>
              <a:ext cx="10" cy="7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65" name="Freeform 41"/>
            <p:cNvSpPr>
              <a:spLocks/>
            </p:cNvSpPr>
            <p:nvPr/>
          </p:nvSpPr>
          <p:spPr bwMode="auto">
            <a:xfrm>
              <a:off x="3738" y="3840"/>
              <a:ext cx="12" cy="71"/>
            </a:xfrm>
            <a:custGeom>
              <a:avLst/>
              <a:gdLst>
                <a:gd name="T0" fmla="*/ 10 w 12"/>
                <a:gd name="T1" fmla="*/ 0 h 71"/>
                <a:gd name="T2" fmla="*/ 0 w 12"/>
                <a:gd name="T3" fmla="*/ 0 h 71"/>
                <a:gd name="T4" fmla="*/ 2 w 12"/>
                <a:gd name="T5" fmla="*/ 71 h 71"/>
                <a:gd name="T6" fmla="*/ 12 w 12"/>
                <a:gd name="T7" fmla="*/ 71 h 71"/>
                <a:gd name="T8" fmla="*/ 10 w 12"/>
                <a:gd name="T9" fmla="*/ 0 h 71"/>
              </a:gdLst>
              <a:ahLst/>
              <a:cxnLst>
                <a:cxn ang="0">
                  <a:pos x="T0" y="T1"/>
                </a:cxn>
                <a:cxn ang="0">
                  <a:pos x="T2" y="T3"/>
                </a:cxn>
                <a:cxn ang="0">
                  <a:pos x="T4" y="T5"/>
                </a:cxn>
                <a:cxn ang="0">
                  <a:pos x="T6" y="T7"/>
                </a:cxn>
                <a:cxn ang="0">
                  <a:pos x="T8" y="T9"/>
                </a:cxn>
              </a:cxnLst>
              <a:rect l="0" t="0" r="r" b="b"/>
              <a:pathLst>
                <a:path w="12" h="71">
                  <a:moveTo>
                    <a:pt x="10" y="0"/>
                  </a:moveTo>
                  <a:lnTo>
                    <a:pt x="0" y="0"/>
                  </a:lnTo>
                  <a:lnTo>
                    <a:pt x="2" y="71"/>
                  </a:lnTo>
                  <a:lnTo>
                    <a:pt x="12" y="71"/>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66" name="Rectangle 42"/>
            <p:cNvSpPr>
              <a:spLocks noChangeArrowheads="1"/>
            </p:cNvSpPr>
            <p:nvPr/>
          </p:nvSpPr>
          <p:spPr bwMode="auto">
            <a:xfrm>
              <a:off x="3999" y="3840"/>
              <a:ext cx="10" cy="7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67" name="Rectangle 43"/>
            <p:cNvSpPr>
              <a:spLocks noChangeArrowheads="1"/>
            </p:cNvSpPr>
            <p:nvPr/>
          </p:nvSpPr>
          <p:spPr bwMode="auto">
            <a:xfrm>
              <a:off x="4268" y="3840"/>
              <a:ext cx="9" cy="7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68" name="Rectangle 44"/>
            <p:cNvSpPr>
              <a:spLocks noChangeArrowheads="1"/>
            </p:cNvSpPr>
            <p:nvPr/>
          </p:nvSpPr>
          <p:spPr bwMode="auto">
            <a:xfrm>
              <a:off x="2187" y="3932"/>
              <a:ext cx="113"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69" name="Rectangle 45"/>
            <p:cNvSpPr>
              <a:spLocks noChangeArrowheads="1"/>
            </p:cNvSpPr>
            <p:nvPr/>
          </p:nvSpPr>
          <p:spPr bwMode="auto">
            <a:xfrm>
              <a:off x="2187" y="3938"/>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r>
                <a:rPr lang="en-US" altLang="en-US" sz="2400" b="1" smtClean="0">
                  <a:solidFill>
                    <a:srgbClr val="000000"/>
                  </a:solidFill>
                  <a:latin typeface="Book Antiqua" pitchFamily="18" charset="0"/>
                </a:rPr>
                <a:t>0</a:t>
              </a:r>
              <a:endParaRPr lang="en-US" altLang="en-US" sz="2400" b="1" smtClean="0">
                <a:solidFill>
                  <a:srgbClr val="0000CC"/>
                </a:solidFill>
              </a:endParaRPr>
            </a:p>
          </p:txBody>
        </p:sp>
        <p:sp>
          <p:nvSpPr>
            <p:cNvPr id="641070" name="Rectangle 46"/>
            <p:cNvSpPr>
              <a:spLocks noChangeArrowheads="1"/>
            </p:cNvSpPr>
            <p:nvPr/>
          </p:nvSpPr>
          <p:spPr bwMode="auto">
            <a:xfrm>
              <a:off x="2377" y="3932"/>
              <a:ext cx="111"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71" name="Rectangle 47"/>
            <p:cNvSpPr>
              <a:spLocks noChangeArrowheads="1"/>
            </p:cNvSpPr>
            <p:nvPr/>
          </p:nvSpPr>
          <p:spPr bwMode="auto">
            <a:xfrm>
              <a:off x="2377" y="3938"/>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r>
                <a:rPr lang="en-US" altLang="en-US" sz="2400" b="1" smtClean="0">
                  <a:solidFill>
                    <a:srgbClr val="000000"/>
                  </a:solidFill>
                  <a:latin typeface="Book Antiqua" pitchFamily="18" charset="0"/>
                </a:rPr>
                <a:t>2</a:t>
              </a:r>
              <a:endParaRPr lang="en-US" altLang="en-US" sz="2400" b="1" smtClean="0">
                <a:solidFill>
                  <a:srgbClr val="0000CC"/>
                </a:solidFill>
              </a:endParaRPr>
            </a:p>
          </p:txBody>
        </p:sp>
        <p:sp>
          <p:nvSpPr>
            <p:cNvPr id="641072" name="Rectangle 48"/>
            <p:cNvSpPr>
              <a:spLocks noChangeArrowheads="1"/>
            </p:cNvSpPr>
            <p:nvPr/>
          </p:nvSpPr>
          <p:spPr bwMode="auto">
            <a:xfrm>
              <a:off x="2635" y="3932"/>
              <a:ext cx="11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73" name="Rectangle 49"/>
            <p:cNvSpPr>
              <a:spLocks noChangeArrowheads="1"/>
            </p:cNvSpPr>
            <p:nvPr/>
          </p:nvSpPr>
          <p:spPr bwMode="auto">
            <a:xfrm>
              <a:off x="2635" y="3938"/>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r>
                <a:rPr lang="en-US" altLang="en-US" sz="2400" b="1" smtClean="0">
                  <a:solidFill>
                    <a:srgbClr val="000000"/>
                  </a:solidFill>
                  <a:latin typeface="Book Antiqua" pitchFamily="18" charset="0"/>
                </a:rPr>
                <a:t>4</a:t>
              </a:r>
              <a:endParaRPr lang="en-US" altLang="en-US" sz="2400" b="1" smtClean="0">
                <a:solidFill>
                  <a:srgbClr val="0000CC"/>
                </a:solidFill>
              </a:endParaRPr>
            </a:p>
          </p:txBody>
        </p:sp>
        <p:sp>
          <p:nvSpPr>
            <p:cNvPr id="641074" name="Rectangle 50"/>
            <p:cNvSpPr>
              <a:spLocks noChangeArrowheads="1"/>
            </p:cNvSpPr>
            <p:nvPr/>
          </p:nvSpPr>
          <p:spPr bwMode="auto">
            <a:xfrm>
              <a:off x="2906" y="3932"/>
              <a:ext cx="111"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75" name="Rectangle 51"/>
            <p:cNvSpPr>
              <a:spLocks noChangeArrowheads="1"/>
            </p:cNvSpPr>
            <p:nvPr/>
          </p:nvSpPr>
          <p:spPr bwMode="auto">
            <a:xfrm>
              <a:off x="2906" y="3938"/>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r>
                <a:rPr lang="en-US" altLang="en-US" sz="2400" b="1" smtClean="0">
                  <a:solidFill>
                    <a:srgbClr val="000000"/>
                  </a:solidFill>
                  <a:latin typeface="Book Antiqua" pitchFamily="18" charset="0"/>
                </a:rPr>
                <a:t>6</a:t>
              </a:r>
              <a:endParaRPr lang="en-US" altLang="en-US" sz="2400" b="1" smtClean="0">
                <a:solidFill>
                  <a:srgbClr val="0000CC"/>
                </a:solidFill>
              </a:endParaRPr>
            </a:p>
          </p:txBody>
        </p:sp>
        <p:sp>
          <p:nvSpPr>
            <p:cNvPr id="641076" name="Rectangle 52"/>
            <p:cNvSpPr>
              <a:spLocks noChangeArrowheads="1"/>
            </p:cNvSpPr>
            <p:nvPr/>
          </p:nvSpPr>
          <p:spPr bwMode="auto">
            <a:xfrm>
              <a:off x="3165" y="3932"/>
              <a:ext cx="111"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77" name="Rectangle 53"/>
            <p:cNvSpPr>
              <a:spLocks noChangeArrowheads="1"/>
            </p:cNvSpPr>
            <p:nvPr/>
          </p:nvSpPr>
          <p:spPr bwMode="auto">
            <a:xfrm>
              <a:off x="3165" y="3938"/>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r>
                <a:rPr lang="en-US" altLang="en-US" sz="2400" b="1" smtClean="0">
                  <a:solidFill>
                    <a:srgbClr val="000000"/>
                  </a:solidFill>
                  <a:latin typeface="Book Antiqua" pitchFamily="18" charset="0"/>
                </a:rPr>
                <a:t>8</a:t>
              </a:r>
              <a:endParaRPr lang="en-US" altLang="en-US" sz="2400" b="1" smtClean="0">
                <a:solidFill>
                  <a:srgbClr val="0000CC"/>
                </a:solidFill>
              </a:endParaRPr>
            </a:p>
          </p:txBody>
        </p:sp>
        <p:sp>
          <p:nvSpPr>
            <p:cNvPr id="641078" name="Rectangle 54"/>
            <p:cNvSpPr>
              <a:spLocks noChangeArrowheads="1"/>
            </p:cNvSpPr>
            <p:nvPr/>
          </p:nvSpPr>
          <p:spPr bwMode="auto">
            <a:xfrm>
              <a:off x="3405" y="3932"/>
              <a:ext cx="17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79" name="Rectangle 55"/>
            <p:cNvSpPr>
              <a:spLocks noChangeArrowheads="1"/>
            </p:cNvSpPr>
            <p:nvPr/>
          </p:nvSpPr>
          <p:spPr bwMode="auto">
            <a:xfrm>
              <a:off x="3405" y="3938"/>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r>
                <a:rPr lang="en-US" altLang="en-US" sz="2400" b="1" smtClean="0">
                  <a:solidFill>
                    <a:srgbClr val="000000"/>
                  </a:solidFill>
                  <a:latin typeface="Book Antiqua" pitchFamily="18" charset="0"/>
                </a:rPr>
                <a:t>10</a:t>
              </a:r>
              <a:endParaRPr lang="en-US" altLang="en-US" sz="2400" b="1" smtClean="0">
                <a:solidFill>
                  <a:srgbClr val="0000CC"/>
                </a:solidFill>
              </a:endParaRPr>
            </a:p>
          </p:txBody>
        </p:sp>
        <p:sp>
          <p:nvSpPr>
            <p:cNvPr id="641080" name="Rectangle 56"/>
            <p:cNvSpPr>
              <a:spLocks noChangeArrowheads="1"/>
            </p:cNvSpPr>
            <p:nvPr/>
          </p:nvSpPr>
          <p:spPr bwMode="auto">
            <a:xfrm>
              <a:off x="3692" y="3932"/>
              <a:ext cx="173"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81" name="Rectangle 57"/>
            <p:cNvSpPr>
              <a:spLocks noChangeArrowheads="1"/>
            </p:cNvSpPr>
            <p:nvPr/>
          </p:nvSpPr>
          <p:spPr bwMode="auto">
            <a:xfrm>
              <a:off x="3692" y="3938"/>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r>
                <a:rPr lang="en-US" altLang="en-US" sz="2400" b="1" smtClean="0">
                  <a:solidFill>
                    <a:srgbClr val="000000"/>
                  </a:solidFill>
                  <a:latin typeface="Book Antiqua" pitchFamily="18" charset="0"/>
                </a:rPr>
                <a:t>12</a:t>
              </a:r>
              <a:endParaRPr lang="en-US" altLang="en-US" sz="2400" b="1" smtClean="0">
                <a:solidFill>
                  <a:srgbClr val="0000CC"/>
                </a:solidFill>
              </a:endParaRPr>
            </a:p>
          </p:txBody>
        </p:sp>
        <p:sp>
          <p:nvSpPr>
            <p:cNvPr id="641082" name="Rectangle 58"/>
            <p:cNvSpPr>
              <a:spLocks noChangeArrowheads="1"/>
            </p:cNvSpPr>
            <p:nvPr/>
          </p:nvSpPr>
          <p:spPr bwMode="auto">
            <a:xfrm>
              <a:off x="3953" y="3932"/>
              <a:ext cx="171"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83" name="Rectangle 59"/>
            <p:cNvSpPr>
              <a:spLocks noChangeArrowheads="1"/>
            </p:cNvSpPr>
            <p:nvPr/>
          </p:nvSpPr>
          <p:spPr bwMode="auto">
            <a:xfrm>
              <a:off x="3953" y="3938"/>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r>
                <a:rPr lang="en-US" altLang="en-US" sz="2400" b="1" smtClean="0">
                  <a:solidFill>
                    <a:srgbClr val="000000"/>
                  </a:solidFill>
                  <a:latin typeface="Book Antiqua" pitchFamily="18" charset="0"/>
                </a:rPr>
                <a:t>14</a:t>
              </a:r>
              <a:endParaRPr lang="en-US" altLang="en-US" sz="2400" b="1" smtClean="0">
                <a:solidFill>
                  <a:srgbClr val="0000CC"/>
                </a:solidFill>
              </a:endParaRPr>
            </a:p>
          </p:txBody>
        </p:sp>
        <p:sp>
          <p:nvSpPr>
            <p:cNvPr id="641084" name="Rectangle 60"/>
            <p:cNvSpPr>
              <a:spLocks noChangeArrowheads="1"/>
            </p:cNvSpPr>
            <p:nvPr/>
          </p:nvSpPr>
          <p:spPr bwMode="auto">
            <a:xfrm>
              <a:off x="4222" y="3932"/>
              <a:ext cx="17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85" name="Rectangle 61"/>
            <p:cNvSpPr>
              <a:spLocks noChangeArrowheads="1"/>
            </p:cNvSpPr>
            <p:nvPr/>
          </p:nvSpPr>
          <p:spPr bwMode="auto">
            <a:xfrm>
              <a:off x="4222" y="3938"/>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r>
                <a:rPr lang="en-US" altLang="en-US" sz="2400" b="1" smtClean="0">
                  <a:solidFill>
                    <a:srgbClr val="000000"/>
                  </a:solidFill>
                  <a:latin typeface="Book Antiqua" pitchFamily="18" charset="0"/>
                </a:rPr>
                <a:t>16</a:t>
              </a:r>
              <a:endParaRPr lang="en-US" altLang="en-US" sz="2400" b="1" smtClean="0">
                <a:solidFill>
                  <a:srgbClr val="0000CC"/>
                </a:solidFill>
              </a:endParaRPr>
            </a:p>
          </p:txBody>
        </p:sp>
        <p:sp>
          <p:nvSpPr>
            <p:cNvPr id="641086" name="Oval 62"/>
            <p:cNvSpPr>
              <a:spLocks noChangeArrowheads="1"/>
            </p:cNvSpPr>
            <p:nvPr/>
          </p:nvSpPr>
          <p:spPr bwMode="auto">
            <a:xfrm>
              <a:off x="3180" y="1829"/>
              <a:ext cx="42" cy="42"/>
            </a:xfrm>
            <a:prstGeom prst="ellipse">
              <a:avLst/>
            </a:prstGeom>
            <a:solidFill>
              <a:srgbClr val="000000"/>
            </a:solidFill>
            <a:ln w="15875">
              <a:solidFill>
                <a:srgbClr val="000000"/>
              </a:solidFill>
              <a:round/>
              <a:headEnd/>
              <a:tailEnd/>
            </a:ln>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87" name="Oval 63"/>
            <p:cNvSpPr>
              <a:spLocks noChangeArrowheads="1"/>
            </p:cNvSpPr>
            <p:nvPr/>
          </p:nvSpPr>
          <p:spPr bwMode="auto">
            <a:xfrm>
              <a:off x="3318" y="2917"/>
              <a:ext cx="43" cy="42"/>
            </a:xfrm>
            <a:prstGeom prst="ellipse">
              <a:avLst/>
            </a:prstGeom>
            <a:solidFill>
              <a:srgbClr val="000000"/>
            </a:solidFill>
            <a:ln w="15875">
              <a:solidFill>
                <a:srgbClr val="000000"/>
              </a:solidFill>
              <a:round/>
              <a:headEnd/>
              <a:tailEnd/>
            </a:ln>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88" name="Rectangle 64"/>
            <p:cNvSpPr>
              <a:spLocks noChangeArrowheads="1"/>
            </p:cNvSpPr>
            <p:nvPr/>
          </p:nvSpPr>
          <p:spPr bwMode="auto">
            <a:xfrm>
              <a:off x="2994" y="1564"/>
              <a:ext cx="14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89" name="Rectangle 65"/>
            <p:cNvSpPr>
              <a:spLocks noChangeArrowheads="1"/>
            </p:cNvSpPr>
            <p:nvPr/>
          </p:nvSpPr>
          <p:spPr bwMode="auto">
            <a:xfrm>
              <a:off x="2994" y="1562"/>
              <a:ext cx="1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r>
                <a:rPr lang="en-US" altLang="en-US" sz="2400" b="1" smtClean="0">
                  <a:solidFill>
                    <a:srgbClr val="FF0000"/>
                  </a:solidFill>
                  <a:latin typeface="Book Antiqua" pitchFamily="18" charset="0"/>
                </a:rPr>
                <a:t>C</a:t>
              </a:r>
              <a:endParaRPr lang="en-US" altLang="en-US" sz="2400" b="1" smtClean="0">
                <a:solidFill>
                  <a:srgbClr val="FF0000"/>
                </a:solidFill>
              </a:endParaRPr>
            </a:p>
          </p:txBody>
        </p:sp>
        <p:sp>
          <p:nvSpPr>
            <p:cNvPr id="641090" name="Rectangle 66"/>
            <p:cNvSpPr>
              <a:spLocks noChangeArrowheads="1"/>
            </p:cNvSpPr>
            <p:nvPr/>
          </p:nvSpPr>
          <p:spPr bwMode="auto">
            <a:xfrm>
              <a:off x="3194" y="1629"/>
              <a:ext cx="19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91" name="Rectangle 67"/>
            <p:cNvSpPr>
              <a:spLocks noChangeArrowheads="1"/>
            </p:cNvSpPr>
            <p:nvPr/>
          </p:nvSpPr>
          <p:spPr bwMode="auto">
            <a:xfrm>
              <a:off x="3133" y="1557"/>
              <a:ext cx="22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r>
                <a:rPr lang="en-US" altLang="en-US" sz="2400" b="1" dirty="0" smtClean="0">
                  <a:solidFill>
                    <a:srgbClr val="FF0000"/>
                  </a:solidFill>
                  <a:latin typeface="Book Antiqua" pitchFamily="18" charset="0"/>
                </a:rPr>
                <a:t>(2)</a:t>
              </a:r>
              <a:endParaRPr lang="en-US" altLang="en-US" sz="2400" b="1" dirty="0" smtClean="0">
                <a:solidFill>
                  <a:srgbClr val="FF0000"/>
                </a:solidFill>
              </a:endParaRPr>
            </a:p>
          </p:txBody>
        </p:sp>
        <p:sp>
          <p:nvSpPr>
            <p:cNvPr id="641092" name="Oval 68"/>
            <p:cNvSpPr>
              <a:spLocks noChangeArrowheads="1"/>
            </p:cNvSpPr>
            <p:nvPr/>
          </p:nvSpPr>
          <p:spPr bwMode="auto">
            <a:xfrm>
              <a:off x="2501" y="2508"/>
              <a:ext cx="42" cy="42"/>
            </a:xfrm>
            <a:prstGeom prst="ellipse">
              <a:avLst/>
            </a:prstGeom>
            <a:solidFill>
              <a:srgbClr val="000000"/>
            </a:solidFill>
            <a:ln w="15875">
              <a:solidFill>
                <a:srgbClr val="000000"/>
              </a:solidFill>
              <a:round/>
              <a:headEnd/>
              <a:tailEnd/>
            </a:ln>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93" name="Rectangle 69"/>
            <p:cNvSpPr>
              <a:spLocks noChangeArrowheads="1"/>
            </p:cNvSpPr>
            <p:nvPr/>
          </p:nvSpPr>
          <p:spPr bwMode="auto">
            <a:xfrm>
              <a:off x="2507" y="2303"/>
              <a:ext cx="19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94" name="Rectangle 70"/>
            <p:cNvSpPr>
              <a:spLocks noChangeArrowheads="1"/>
            </p:cNvSpPr>
            <p:nvPr/>
          </p:nvSpPr>
          <p:spPr bwMode="auto">
            <a:xfrm>
              <a:off x="2522" y="2567"/>
              <a:ext cx="22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r>
                <a:rPr lang="en-US" altLang="en-US" sz="2400" b="1" dirty="0" smtClean="0">
                  <a:solidFill>
                    <a:srgbClr val="FF0000"/>
                  </a:solidFill>
                  <a:latin typeface="Book Antiqua" pitchFamily="18" charset="0"/>
                </a:rPr>
                <a:t>(7)</a:t>
              </a:r>
              <a:endParaRPr lang="en-US" altLang="en-US" sz="2400" b="1" dirty="0" smtClean="0">
                <a:solidFill>
                  <a:srgbClr val="FF0000"/>
                </a:solidFill>
              </a:endParaRPr>
            </a:p>
          </p:txBody>
        </p:sp>
        <p:sp>
          <p:nvSpPr>
            <p:cNvPr id="641095" name="Rectangle 71"/>
            <p:cNvSpPr>
              <a:spLocks noChangeArrowheads="1"/>
            </p:cNvSpPr>
            <p:nvPr/>
          </p:nvSpPr>
          <p:spPr bwMode="auto">
            <a:xfrm>
              <a:off x="2386" y="2593"/>
              <a:ext cx="12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96" name="Rectangle 72"/>
            <p:cNvSpPr>
              <a:spLocks noChangeArrowheads="1"/>
            </p:cNvSpPr>
            <p:nvPr/>
          </p:nvSpPr>
          <p:spPr bwMode="auto">
            <a:xfrm>
              <a:off x="2386" y="2591"/>
              <a:ext cx="12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r>
                <a:rPr lang="en-US" altLang="en-US" sz="2400" b="1" smtClean="0">
                  <a:solidFill>
                    <a:srgbClr val="FF0000"/>
                  </a:solidFill>
                  <a:latin typeface="Book Antiqua" pitchFamily="18" charset="0"/>
                </a:rPr>
                <a:t>B</a:t>
              </a:r>
              <a:endParaRPr lang="en-US" altLang="en-US" sz="2400" b="1" smtClean="0">
                <a:solidFill>
                  <a:srgbClr val="FF0000"/>
                </a:solidFill>
              </a:endParaRPr>
            </a:p>
          </p:txBody>
        </p:sp>
        <p:sp>
          <p:nvSpPr>
            <p:cNvPr id="641097" name="Oval 73"/>
            <p:cNvSpPr>
              <a:spLocks noChangeArrowheads="1"/>
            </p:cNvSpPr>
            <p:nvPr/>
          </p:nvSpPr>
          <p:spPr bwMode="auto">
            <a:xfrm>
              <a:off x="3190" y="3587"/>
              <a:ext cx="42" cy="42"/>
            </a:xfrm>
            <a:prstGeom prst="ellipse">
              <a:avLst/>
            </a:prstGeom>
            <a:solidFill>
              <a:srgbClr val="000000"/>
            </a:solidFill>
            <a:ln w="15875">
              <a:solidFill>
                <a:srgbClr val="000000"/>
              </a:solidFill>
              <a:round/>
              <a:headEnd/>
              <a:tailEnd/>
            </a:ln>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98" name="Rectangle 74"/>
            <p:cNvSpPr>
              <a:spLocks noChangeArrowheads="1"/>
            </p:cNvSpPr>
            <p:nvPr/>
          </p:nvSpPr>
          <p:spPr bwMode="auto">
            <a:xfrm>
              <a:off x="3284" y="3512"/>
              <a:ext cx="14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099" name="Rectangle 75"/>
            <p:cNvSpPr>
              <a:spLocks noChangeArrowheads="1"/>
            </p:cNvSpPr>
            <p:nvPr/>
          </p:nvSpPr>
          <p:spPr bwMode="auto">
            <a:xfrm>
              <a:off x="3284" y="3510"/>
              <a:ext cx="15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r>
                <a:rPr lang="en-US" altLang="en-US" sz="2400" b="1" smtClean="0">
                  <a:solidFill>
                    <a:srgbClr val="FF0000"/>
                  </a:solidFill>
                  <a:latin typeface="Book Antiqua" pitchFamily="18" charset="0"/>
                </a:rPr>
                <a:t>A</a:t>
              </a:r>
              <a:endParaRPr lang="en-US" altLang="en-US" sz="2400" b="1" smtClean="0">
                <a:solidFill>
                  <a:srgbClr val="FF0000"/>
                </a:solidFill>
              </a:endParaRPr>
            </a:p>
          </p:txBody>
        </p:sp>
        <p:sp>
          <p:nvSpPr>
            <p:cNvPr id="641100" name="Rectangle 76"/>
            <p:cNvSpPr>
              <a:spLocks noChangeArrowheads="1"/>
            </p:cNvSpPr>
            <p:nvPr/>
          </p:nvSpPr>
          <p:spPr bwMode="auto">
            <a:xfrm>
              <a:off x="3443" y="3512"/>
              <a:ext cx="251"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101" name="Rectangle 77"/>
            <p:cNvSpPr>
              <a:spLocks noChangeArrowheads="1"/>
            </p:cNvSpPr>
            <p:nvPr/>
          </p:nvSpPr>
          <p:spPr bwMode="auto">
            <a:xfrm>
              <a:off x="3443" y="3510"/>
              <a:ext cx="3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r>
                <a:rPr lang="en-US" altLang="en-US" sz="2400" b="1" smtClean="0">
                  <a:solidFill>
                    <a:srgbClr val="FF0000"/>
                  </a:solidFill>
                  <a:latin typeface="Book Antiqua" pitchFamily="18" charset="0"/>
                </a:rPr>
                <a:t>(19)</a:t>
              </a:r>
              <a:endParaRPr lang="en-US" altLang="en-US" sz="2400" b="1" smtClean="0">
                <a:solidFill>
                  <a:srgbClr val="FF0000"/>
                </a:solidFill>
              </a:endParaRPr>
            </a:p>
          </p:txBody>
        </p:sp>
        <p:sp>
          <p:nvSpPr>
            <p:cNvPr id="641102" name="Rectangle 78"/>
            <p:cNvSpPr>
              <a:spLocks noChangeArrowheads="1"/>
            </p:cNvSpPr>
            <p:nvPr/>
          </p:nvSpPr>
          <p:spPr bwMode="auto">
            <a:xfrm>
              <a:off x="3424" y="2823"/>
              <a:ext cx="23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103" name="Rectangle 79"/>
            <p:cNvSpPr>
              <a:spLocks noChangeArrowheads="1"/>
            </p:cNvSpPr>
            <p:nvPr/>
          </p:nvSpPr>
          <p:spPr bwMode="auto">
            <a:xfrm>
              <a:off x="3424" y="2821"/>
              <a:ext cx="30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r>
                <a:rPr lang="en-US" altLang="en-US" sz="2400" b="1" smtClean="0">
                  <a:solidFill>
                    <a:srgbClr val="FF0000"/>
                  </a:solidFill>
                  <a:latin typeface="Book Antiqua" pitchFamily="18" charset="0"/>
                </a:rPr>
                <a:t>P  ?</a:t>
              </a:r>
              <a:endParaRPr lang="en-US" altLang="en-US" sz="2400" b="1" smtClean="0">
                <a:solidFill>
                  <a:srgbClr val="FF0000"/>
                </a:solidFill>
              </a:endParaRPr>
            </a:p>
          </p:txBody>
        </p:sp>
        <p:sp>
          <p:nvSpPr>
            <p:cNvPr id="641104" name="Oval 80"/>
            <p:cNvSpPr>
              <a:spLocks noChangeArrowheads="1"/>
            </p:cNvSpPr>
            <p:nvPr/>
          </p:nvSpPr>
          <p:spPr bwMode="auto">
            <a:xfrm>
              <a:off x="4116" y="2099"/>
              <a:ext cx="42" cy="43"/>
            </a:xfrm>
            <a:prstGeom prst="ellipse">
              <a:avLst/>
            </a:prstGeom>
            <a:solidFill>
              <a:srgbClr val="000000"/>
            </a:solidFill>
            <a:ln w="15875">
              <a:solidFill>
                <a:srgbClr val="000000"/>
              </a:solidFill>
              <a:round/>
              <a:headEnd/>
              <a:tailEnd/>
            </a:ln>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105" name="Rectangle 81"/>
            <p:cNvSpPr>
              <a:spLocks noChangeArrowheads="1"/>
            </p:cNvSpPr>
            <p:nvPr/>
          </p:nvSpPr>
          <p:spPr bwMode="auto">
            <a:xfrm>
              <a:off x="4312" y="2034"/>
              <a:ext cx="341"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106" name="Rectangle 82"/>
            <p:cNvSpPr>
              <a:spLocks noChangeArrowheads="1"/>
            </p:cNvSpPr>
            <p:nvPr/>
          </p:nvSpPr>
          <p:spPr bwMode="auto">
            <a:xfrm>
              <a:off x="4312" y="2032"/>
              <a:ext cx="48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4400" eaLnBrk="0" hangingPunct="0"/>
              <a:r>
                <a:rPr lang="en-US" altLang="en-US" sz="2400" b="1" dirty="0" smtClean="0">
                  <a:solidFill>
                    <a:srgbClr val="FF0000"/>
                  </a:solidFill>
                  <a:latin typeface="Book Antiqua" pitchFamily="18" charset="0"/>
                </a:rPr>
                <a:t>D(5)</a:t>
              </a:r>
              <a:endParaRPr lang="en-US" altLang="en-US" sz="2400" b="1" dirty="0" smtClean="0">
                <a:solidFill>
                  <a:srgbClr val="FF0000"/>
                </a:solidFill>
              </a:endParaRPr>
            </a:p>
          </p:txBody>
        </p:sp>
        <p:sp>
          <p:nvSpPr>
            <p:cNvPr id="641107" name="Rectangle 83"/>
            <p:cNvSpPr>
              <a:spLocks noChangeArrowheads="1"/>
            </p:cNvSpPr>
            <p:nvPr/>
          </p:nvSpPr>
          <p:spPr bwMode="auto">
            <a:xfrm>
              <a:off x="5020" y="3730"/>
              <a:ext cx="111"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0" hangingPunct="0">
                <a:lnSpc>
                  <a:spcPct val="80000"/>
                </a:lnSpc>
                <a:spcBef>
                  <a:spcPct val="20000"/>
                </a:spcBef>
                <a:buClr>
                  <a:srgbClr val="FF00FF"/>
                </a:buClr>
                <a:buSzPct val="75000"/>
                <a:buFont typeface="Monotype Sorts" pitchFamily="2" charset="2"/>
                <a:buNone/>
              </a:pPr>
              <a:endParaRPr lang="en-US" sz="2400" smtClean="0">
                <a:solidFill>
                  <a:srgbClr val="000000"/>
                </a:solidFill>
                <a:latin typeface="Gill Sans" pitchFamily="34" charset="0"/>
              </a:endParaRPr>
            </a:p>
          </p:txBody>
        </p:sp>
        <p:sp>
          <p:nvSpPr>
            <p:cNvPr id="641108" name="Rectangle 84"/>
            <p:cNvSpPr>
              <a:spLocks noChangeArrowheads="1"/>
            </p:cNvSpPr>
            <p:nvPr/>
          </p:nvSpPr>
          <p:spPr bwMode="auto">
            <a:xfrm>
              <a:off x="5020" y="3729"/>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r>
                <a:rPr lang="en-US" altLang="en-US" sz="2400" b="1" smtClean="0">
                  <a:solidFill>
                    <a:srgbClr val="000000"/>
                  </a:solidFill>
                  <a:latin typeface="Book Antiqua" pitchFamily="18" charset="0"/>
                </a:rPr>
                <a:t>x</a:t>
              </a:r>
              <a:endParaRPr lang="en-US" altLang="en-US" sz="2400" b="1" smtClean="0">
                <a:solidFill>
                  <a:srgbClr val="0000CC"/>
                </a:solidFill>
              </a:endParaRPr>
            </a:p>
          </p:txBody>
        </p:sp>
      </p:grpSp>
      <p:sp>
        <p:nvSpPr>
          <p:cNvPr id="641109" name="Text Box 85"/>
          <p:cNvSpPr txBox="1">
            <a:spLocks noChangeArrowheads="1"/>
          </p:cNvSpPr>
          <p:nvPr/>
        </p:nvSpPr>
        <p:spPr bwMode="auto">
          <a:xfrm>
            <a:off x="457200" y="2562225"/>
            <a:ext cx="2514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eaLnBrk="0" hangingPunct="0">
              <a:spcBef>
                <a:spcPct val="50000"/>
              </a:spcBef>
            </a:pPr>
            <a:r>
              <a:rPr lang="en-US" altLang="en-US" sz="2400" b="1" smtClean="0">
                <a:solidFill>
                  <a:srgbClr val="00279F"/>
                </a:solidFill>
                <a:latin typeface="Times New Roman" pitchFamily="18" charset="0"/>
              </a:rPr>
              <a:t>      Loc.     Dem. </a:t>
            </a:r>
          </a:p>
          <a:p>
            <a:pPr defTabSz="914400" eaLnBrk="0" hangingPunct="0">
              <a:spcBef>
                <a:spcPct val="50000"/>
              </a:spcBef>
            </a:pPr>
            <a:r>
              <a:rPr lang="en-US" altLang="en-US" sz="2400" b="1" smtClean="0">
                <a:solidFill>
                  <a:srgbClr val="00279F"/>
                </a:solidFill>
                <a:latin typeface="Times New Roman" pitchFamily="18" charset="0"/>
              </a:rPr>
              <a:t>A:  (8,2)       19</a:t>
            </a:r>
          </a:p>
          <a:p>
            <a:pPr defTabSz="914400" eaLnBrk="0" hangingPunct="0">
              <a:spcBef>
                <a:spcPct val="50000"/>
              </a:spcBef>
            </a:pPr>
            <a:r>
              <a:rPr lang="en-US" altLang="en-US" sz="2400" b="1" smtClean="0">
                <a:solidFill>
                  <a:srgbClr val="00279F"/>
                </a:solidFill>
                <a:latin typeface="Times New Roman" pitchFamily="18" charset="0"/>
              </a:rPr>
              <a:t>B:  (3,10)       7</a:t>
            </a:r>
          </a:p>
          <a:p>
            <a:pPr defTabSz="914400" eaLnBrk="0" hangingPunct="0">
              <a:spcBef>
                <a:spcPct val="50000"/>
              </a:spcBef>
            </a:pPr>
            <a:r>
              <a:rPr lang="en-US" altLang="en-US" sz="2400" b="1" smtClean="0">
                <a:solidFill>
                  <a:srgbClr val="00279F"/>
                </a:solidFill>
                <a:latin typeface="Times New Roman" pitchFamily="18" charset="0"/>
              </a:rPr>
              <a:t>C:  (8,15)       2</a:t>
            </a:r>
          </a:p>
          <a:p>
            <a:pPr defTabSz="914400" eaLnBrk="0" hangingPunct="0">
              <a:spcBef>
                <a:spcPct val="50000"/>
              </a:spcBef>
            </a:pPr>
            <a:r>
              <a:rPr lang="en-US" altLang="en-US" sz="2400" b="1" smtClean="0">
                <a:solidFill>
                  <a:srgbClr val="00279F"/>
                </a:solidFill>
                <a:latin typeface="Times New Roman" pitchFamily="18" charset="0"/>
              </a:rPr>
              <a:t>D:  (14,13)     5</a:t>
            </a:r>
          </a:p>
          <a:p>
            <a:pPr defTabSz="914400" eaLnBrk="0" hangingPunct="0">
              <a:spcBef>
                <a:spcPct val="50000"/>
              </a:spcBef>
            </a:pPr>
            <a:r>
              <a:rPr lang="en-US" altLang="en-US" sz="2400" b="1" smtClean="0">
                <a:solidFill>
                  <a:srgbClr val="00279F"/>
                </a:solidFill>
                <a:latin typeface="Times New Roman" pitchFamily="18" charset="0"/>
              </a:rPr>
              <a:t>P:      ?</a:t>
            </a:r>
          </a:p>
        </p:txBody>
      </p:sp>
      <p:sp>
        <p:nvSpPr>
          <p:cNvPr id="641110" name="Text Box 86"/>
          <p:cNvSpPr txBox="1">
            <a:spLocks noChangeArrowheads="1"/>
          </p:cNvSpPr>
          <p:nvPr/>
        </p:nvSpPr>
        <p:spPr bwMode="auto">
          <a:xfrm>
            <a:off x="304800" y="1219200"/>
            <a:ext cx="8686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eaLnBrk="0" hangingPunct="0">
              <a:spcBef>
                <a:spcPct val="50000"/>
              </a:spcBef>
            </a:pPr>
            <a:r>
              <a:rPr lang="en-US" altLang="en-US" sz="2400" smtClean="0">
                <a:solidFill>
                  <a:srgbClr val="000000"/>
                </a:solidFill>
                <a:latin typeface="Gill Sans" pitchFamily="34" charset="0"/>
              </a:rPr>
              <a:t>This is the warehouse location problem with a single warehouse that can be located anywhere in the plane.  Distances are “Euclidean.”</a:t>
            </a:r>
          </a:p>
        </p:txBody>
      </p:sp>
    </p:spTree>
    <p:extLst>
      <p:ext uri="{BB962C8B-B14F-4D97-AF65-F5344CB8AC3E}">
        <p14:creationId xmlns:p14="http://schemas.microsoft.com/office/powerpoint/2010/main" val="52989920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2"/>
          <p:cNvSpPr>
            <a:spLocks noGrp="1"/>
          </p:cNvSpPr>
          <p:nvPr>
            <p:ph type="sldNum" sz="quarter" idx="10"/>
          </p:nvPr>
        </p:nvSpPr>
        <p:spPr/>
        <p:txBody>
          <a:bodyPr/>
          <a:lstStyle/>
          <a:p>
            <a:fld id="{315ACE9F-38ED-4AC1-9847-F2B210BFC8DB}" type="slidenum">
              <a:rPr lang="en-US" altLang="en-US">
                <a:solidFill>
                  <a:srgbClr val="0000CC"/>
                </a:solidFill>
              </a:rPr>
              <a:pPr/>
              <a:t>46</a:t>
            </a:fld>
            <a:endParaRPr lang="en-US" altLang="en-US">
              <a:solidFill>
                <a:srgbClr val="0000CC"/>
              </a:solidFill>
            </a:endParaRPr>
          </a:p>
        </p:txBody>
      </p:sp>
      <p:sp>
        <p:nvSpPr>
          <p:cNvPr id="645122" name="Rectangle 2"/>
          <p:cNvSpPr>
            <a:spLocks noGrp="1" noChangeArrowheads="1"/>
          </p:cNvSpPr>
          <p:nvPr>
            <p:ph type="title"/>
          </p:nvPr>
        </p:nvSpPr>
        <p:spPr>
          <a:xfrm>
            <a:off x="1295400" y="152400"/>
            <a:ext cx="6096000" cy="939800"/>
          </a:xfrm>
        </p:spPr>
        <p:txBody>
          <a:bodyPr/>
          <a:lstStyle/>
          <a:p>
            <a:r>
              <a:rPr lang="en-US" altLang="en-US" sz="2800"/>
              <a:t>Here are the objective values for 55 different locations.</a:t>
            </a:r>
          </a:p>
        </p:txBody>
      </p:sp>
      <p:graphicFrame>
        <p:nvGraphicFramePr>
          <p:cNvPr id="2" name="Object 3"/>
          <p:cNvGraphicFramePr>
            <a:graphicFrameLocks noChangeAspect="1"/>
          </p:cNvGraphicFramePr>
          <p:nvPr/>
        </p:nvGraphicFramePr>
        <p:xfrm>
          <a:off x="889000" y="2717800"/>
          <a:ext cx="7445375" cy="3948113"/>
        </p:xfrm>
        <a:graphic>
          <a:graphicData uri="http://schemas.openxmlformats.org/drawingml/2006/chart">
            <c:chart xmlns:c="http://schemas.openxmlformats.org/drawingml/2006/chart" xmlns:r="http://schemas.openxmlformats.org/officeDocument/2006/relationships" r:id="rId3"/>
          </a:graphicData>
        </a:graphic>
      </p:graphicFrame>
      <p:grpSp>
        <p:nvGrpSpPr>
          <p:cNvPr id="645124" name="Group 4"/>
          <p:cNvGrpSpPr>
            <a:grpSpLocks/>
          </p:cNvGrpSpPr>
          <p:nvPr/>
        </p:nvGrpSpPr>
        <p:grpSpPr bwMode="auto">
          <a:xfrm>
            <a:off x="228600" y="1371600"/>
            <a:ext cx="3962400" cy="1592263"/>
            <a:chOff x="1056" y="1536"/>
            <a:chExt cx="2246" cy="1003"/>
          </a:xfrm>
        </p:grpSpPr>
        <p:graphicFrame>
          <p:nvGraphicFramePr>
            <p:cNvPr id="645125" name="Object 5"/>
            <p:cNvGraphicFramePr>
              <a:graphicFrameLocks noChangeAspect="1"/>
            </p:cNvGraphicFramePr>
            <p:nvPr/>
          </p:nvGraphicFramePr>
          <p:xfrm>
            <a:off x="1728" y="1536"/>
            <a:ext cx="1372" cy="288"/>
          </p:xfrm>
          <a:graphic>
            <a:graphicData uri="http://schemas.openxmlformats.org/presentationml/2006/ole">
              <mc:AlternateContent xmlns:mc="http://schemas.openxmlformats.org/markup-compatibility/2006">
                <mc:Choice xmlns:v="urn:schemas-microsoft-com:vml" Requires="v">
                  <p:oleObj spid="_x0000_s581688" name="Equation" r:id="rId4" imgW="1231560" imgH="279360" progId="Equation.DSMT4">
                    <p:embed/>
                  </p:oleObj>
                </mc:Choice>
                <mc:Fallback>
                  <p:oleObj name="Equation" r:id="rId4" imgW="1231560" imgH="2793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8" y="1536"/>
                          <a:ext cx="137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126" name="Text Box 6"/>
            <p:cNvSpPr txBox="1">
              <a:spLocks noChangeArrowheads="1"/>
            </p:cNvSpPr>
            <p:nvPr/>
          </p:nvSpPr>
          <p:spPr bwMode="auto">
            <a:xfrm>
              <a:off x="1056" y="1570"/>
              <a:ext cx="103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eaLnBrk="0" hangingPunct="0">
                <a:spcBef>
                  <a:spcPct val="50000"/>
                </a:spcBef>
              </a:pPr>
              <a:r>
                <a:rPr kumimoji="1" lang="en-US" altLang="en-US" sz="2400" b="1" dirty="0" smtClean="0">
                  <a:solidFill>
                    <a:srgbClr val="00279F"/>
                  </a:solidFill>
                </a:rPr>
                <a:t>d(P,A) =</a:t>
              </a:r>
              <a:br>
                <a:rPr kumimoji="1" lang="en-US" altLang="en-US" sz="2400" b="1" dirty="0" smtClean="0">
                  <a:solidFill>
                    <a:srgbClr val="00279F"/>
                  </a:solidFill>
                </a:rPr>
              </a:br>
              <a:r>
                <a:rPr kumimoji="1" lang="en-US" altLang="en-US" sz="2400" b="1" dirty="0" smtClean="0">
                  <a:solidFill>
                    <a:srgbClr val="00279F"/>
                  </a:solidFill>
                </a:rPr>
                <a:t>…</a:t>
              </a:r>
            </a:p>
          </p:txBody>
        </p:sp>
        <p:graphicFrame>
          <p:nvGraphicFramePr>
            <p:cNvPr id="645127" name="Object 7"/>
            <p:cNvGraphicFramePr>
              <a:graphicFrameLocks noChangeAspect="1"/>
            </p:cNvGraphicFramePr>
            <p:nvPr/>
          </p:nvGraphicFramePr>
          <p:xfrm>
            <a:off x="1728" y="1968"/>
            <a:ext cx="1574" cy="293"/>
          </p:xfrm>
          <a:graphic>
            <a:graphicData uri="http://schemas.openxmlformats.org/presentationml/2006/ole">
              <mc:AlternateContent xmlns:mc="http://schemas.openxmlformats.org/markup-compatibility/2006">
                <mc:Choice xmlns:v="urn:schemas-microsoft-com:vml" Requires="v">
                  <p:oleObj spid="_x0000_s581689" name="Equation" r:id="rId6" imgW="1358640" imgH="279360" progId="Equation.DSMT4">
                    <p:embed/>
                  </p:oleObj>
                </mc:Choice>
                <mc:Fallback>
                  <p:oleObj name="Equation" r:id="rId6" imgW="1358640" imgH="2793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8" y="1968"/>
                          <a:ext cx="1574"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128" name="Text Box 8"/>
            <p:cNvSpPr txBox="1">
              <a:spLocks noChangeArrowheads="1"/>
            </p:cNvSpPr>
            <p:nvPr/>
          </p:nvSpPr>
          <p:spPr bwMode="auto">
            <a:xfrm>
              <a:off x="1056" y="2016"/>
              <a:ext cx="78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eaLnBrk="0" hangingPunct="0">
                <a:spcBef>
                  <a:spcPct val="50000"/>
                </a:spcBef>
              </a:pPr>
              <a:r>
                <a:rPr kumimoji="1" lang="en-US" altLang="en-US" sz="2400" b="1" smtClean="0">
                  <a:solidFill>
                    <a:srgbClr val="00279F"/>
                  </a:solidFill>
                </a:rPr>
                <a:t>d(P,D) =</a:t>
              </a:r>
            </a:p>
          </p:txBody>
        </p:sp>
      </p:grpSp>
      <p:sp>
        <p:nvSpPr>
          <p:cNvPr id="645129" name="Text Box 9"/>
          <p:cNvSpPr txBox="1">
            <a:spLocks noChangeArrowheads="1"/>
          </p:cNvSpPr>
          <p:nvPr/>
        </p:nvSpPr>
        <p:spPr bwMode="auto">
          <a:xfrm>
            <a:off x="4419600" y="1447800"/>
            <a:ext cx="4495800" cy="679450"/>
          </a:xfrm>
          <a:prstGeom prst="rect">
            <a:avLst/>
          </a:prstGeom>
          <a:solidFill>
            <a:srgbClr val="FFFFCC"/>
          </a:solidFill>
          <a:ln w="381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eaLnBrk="0" hangingPunct="0">
              <a:lnSpc>
                <a:spcPct val="90000"/>
              </a:lnSpc>
              <a:spcBef>
                <a:spcPct val="20000"/>
              </a:spcBef>
              <a:buClr>
                <a:srgbClr val="00279F"/>
              </a:buClr>
              <a:buFont typeface="Wingdings" pitchFamily="2" charset="2"/>
              <a:buNone/>
            </a:pPr>
            <a:r>
              <a:rPr kumimoji="1" lang="en-US" altLang="en-US" sz="2000" b="1" smtClean="0">
                <a:solidFill>
                  <a:srgbClr val="000000"/>
                </a:solidFill>
              </a:rPr>
              <a:t>minimize  19 d(P,A) + … + 5 d(P,D)</a:t>
            </a:r>
            <a:br>
              <a:rPr kumimoji="1" lang="en-US" altLang="en-US" sz="2000" b="1" smtClean="0">
                <a:solidFill>
                  <a:srgbClr val="000000"/>
                </a:solidFill>
              </a:rPr>
            </a:br>
            <a:r>
              <a:rPr kumimoji="1" lang="en-US" altLang="en-US" sz="2000" b="1" smtClean="0">
                <a:solidFill>
                  <a:srgbClr val="000000"/>
                </a:solidFill>
              </a:rPr>
              <a:t>subject to:   P is unconstrained</a:t>
            </a:r>
          </a:p>
        </p:txBody>
      </p:sp>
    </p:spTree>
    <p:extLst>
      <p:ext uri="{BB962C8B-B14F-4D97-AF65-F5344CB8AC3E}">
        <p14:creationId xmlns:p14="http://schemas.microsoft.com/office/powerpoint/2010/main" val="71995424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t>Network Design Models</a:t>
            </a:r>
            <a:endParaRPr lang="en-US" dirty="0"/>
          </a:p>
        </p:txBody>
      </p:sp>
      <p:sp>
        <p:nvSpPr>
          <p:cNvPr id="27650" name="Content Placeholder 2"/>
          <p:cNvSpPr>
            <a:spLocks noGrp="1"/>
          </p:cNvSpPr>
          <p:nvPr>
            <p:ph idx="1"/>
          </p:nvPr>
        </p:nvSpPr>
        <p:spPr/>
        <p:txBody>
          <a:bodyPr/>
          <a:lstStyle/>
          <a:p>
            <a:r>
              <a:rPr lang="en-US" sz="2400" dirty="0" smtClean="0"/>
              <a:t>Maximize supply chain profitability</a:t>
            </a:r>
          </a:p>
          <a:p>
            <a:pPr lvl="1"/>
            <a:r>
              <a:rPr lang="en-US" sz="2000" dirty="0" smtClean="0"/>
              <a:t>More often: minimize cost</a:t>
            </a:r>
          </a:p>
          <a:p>
            <a:pPr lvl="1"/>
            <a:r>
              <a:rPr lang="en-US" sz="2000" dirty="0" smtClean="0"/>
              <a:t>While providing customers with the appropriate responsiveness</a:t>
            </a:r>
          </a:p>
          <a:p>
            <a:r>
              <a:rPr lang="en-US" sz="2400" dirty="0" smtClean="0"/>
              <a:t>Typical decisions made by network design models:</a:t>
            </a:r>
          </a:p>
          <a:p>
            <a:pPr lvl="1"/>
            <a:r>
              <a:rPr lang="en-US" sz="2000" dirty="0" smtClean="0"/>
              <a:t>Locations of facilities</a:t>
            </a:r>
          </a:p>
          <a:p>
            <a:pPr lvl="1"/>
            <a:r>
              <a:rPr lang="en-US" sz="2000" dirty="0" smtClean="0"/>
              <a:t>Capacities, capabilities of facilities</a:t>
            </a:r>
          </a:p>
          <a:p>
            <a:pPr lvl="1"/>
            <a:r>
              <a:rPr lang="en-US" sz="2000" dirty="0" smtClean="0"/>
              <a:t>Assignment of supply and demand nodes to facilities</a:t>
            </a:r>
          </a:p>
          <a:p>
            <a:r>
              <a:rPr lang="en-US" sz="2400" dirty="0" smtClean="0"/>
              <a:t>Many of these are also known as </a:t>
            </a:r>
            <a:r>
              <a:rPr lang="en-US" sz="2400" dirty="0" smtClean="0">
                <a:solidFill>
                  <a:srgbClr val="C00000"/>
                </a:solidFill>
              </a:rPr>
              <a:t>facility location </a:t>
            </a:r>
            <a:r>
              <a:rPr lang="en-US" sz="2400" dirty="0" smtClean="0"/>
              <a:t>models</a:t>
            </a:r>
            <a:endParaRPr lang="en-US" sz="2800" dirty="0" smtClean="0"/>
          </a:p>
          <a:p>
            <a:endParaRPr lang="en-US" sz="2400" i="1" dirty="0" smtClean="0">
              <a:effectLst>
                <a:outerShdw blurRad="38100" dist="38100" dir="2700000" algn="tl">
                  <a:srgbClr val="000000">
                    <a:alpha val="43137"/>
                  </a:srgbClr>
                </a:outerShdw>
              </a:effectLst>
            </a:endParaRPr>
          </a:p>
          <a:p>
            <a:r>
              <a:rPr lang="en-US" sz="2400" i="1" dirty="0" smtClean="0">
                <a:effectLst>
                  <a:outerShdw blurRad="38100" dist="38100" dir="2700000" algn="tl">
                    <a:srgbClr val="000000">
                      <a:alpha val="43137"/>
                    </a:srgbClr>
                  </a:outerShdw>
                </a:effectLst>
              </a:rPr>
              <a:t>We’ll formulate as mixed-integer programming (MIP) problems</a:t>
            </a:r>
          </a:p>
        </p:txBody>
      </p:sp>
    </p:spTree>
    <p:extLst>
      <p:ext uri="{BB962C8B-B14F-4D97-AF65-F5344CB8AC3E}">
        <p14:creationId xmlns:p14="http://schemas.microsoft.com/office/powerpoint/2010/main" val="2183108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Capacitated Plant Location Problem (CPLP)</a:t>
            </a:r>
            <a:endParaRPr lang="en-US" dirty="0"/>
          </a:p>
        </p:txBody>
      </p:sp>
      <p:sp>
        <p:nvSpPr>
          <p:cNvPr id="3" name="Content Placeholder 2"/>
          <p:cNvSpPr>
            <a:spLocks noGrp="1"/>
          </p:cNvSpPr>
          <p:nvPr>
            <p:ph idx="1"/>
          </p:nvPr>
        </p:nvSpPr>
        <p:spPr/>
        <p:txBody>
          <a:bodyPr/>
          <a:lstStyle/>
          <a:p>
            <a:r>
              <a:rPr lang="en-US" sz="2400" dirty="0" smtClean="0"/>
              <a:t>Also known as </a:t>
            </a:r>
            <a:r>
              <a:rPr lang="en-US" sz="2400" dirty="0" smtClean="0">
                <a:solidFill>
                  <a:srgbClr val="C00000"/>
                </a:solidFill>
              </a:rPr>
              <a:t>Capacitated Facility Location Problem (CFLP)</a:t>
            </a:r>
          </a:p>
          <a:p>
            <a:r>
              <a:rPr lang="en-US" sz="2400" dirty="0" smtClean="0"/>
              <a:t>Choose:</a:t>
            </a:r>
          </a:p>
          <a:p>
            <a:pPr lvl="1"/>
            <a:r>
              <a:rPr lang="en-US" sz="2000" dirty="0" smtClean="0"/>
              <a:t>Locations of plants (warehouses, etc.)</a:t>
            </a:r>
          </a:p>
          <a:p>
            <a:pPr lvl="1"/>
            <a:r>
              <a:rPr lang="en-US" sz="2000" dirty="0" smtClean="0"/>
              <a:t>Flows from plants to customers</a:t>
            </a:r>
          </a:p>
          <a:p>
            <a:r>
              <a:rPr lang="en-US" sz="2400" dirty="0" smtClean="0"/>
              <a:t>Minimize:</a:t>
            </a:r>
          </a:p>
          <a:p>
            <a:pPr lvl="1"/>
            <a:r>
              <a:rPr lang="en-US" sz="2000" dirty="0" smtClean="0"/>
              <a:t>Fixed location cost + transportation cost</a:t>
            </a:r>
          </a:p>
          <a:p>
            <a:r>
              <a:rPr lang="en-US" sz="2400" dirty="0" smtClean="0"/>
              <a:t>Subject to:</a:t>
            </a:r>
          </a:p>
          <a:p>
            <a:pPr lvl="1"/>
            <a:r>
              <a:rPr lang="en-US" sz="2000" dirty="0" smtClean="0"/>
              <a:t>Satisfy all demand</a:t>
            </a:r>
          </a:p>
          <a:p>
            <a:pPr lvl="1"/>
            <a:r>
              <a:rPr lang="en-US" sz="2000" dirty="0" smtClean="0"/>
              <a:t>Respect capacity constraints at plants</a:t>
            </a:r>
          </a:p>
          <a:p>
            <a:r>
              <a:rPr lang="en-US" sz="2400" dirty="0" smtClean="0"/>
              <a:t>Can be used for Phase II or IV</a:t>
            </a:r>
            <a:endParaRPr lang="en-US" sz="2400" dirty="0"/>
          </a:p>
        </p:txBody>
      </p:sp>
    </p:spTree>
    <p:extLst>
      <p:ext uri="{BB962C8B-B14F-4D97-AF65-F5344CB8AC3E}">
        <p14:creationId xmlns:p14="http://schemas.microsoft.com/office/powerpoint/2010/main" val="2839543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6553200" y="6172200"/>
            <a:ext cx="1905000" cy="457200"/>
          </a:xfrm>
          <a:prstGeom prst="rect">
            <a:avLst/>
          </a:prstGeom>
        </p:spPr>
        <p:txBody>
          <a:bodyPr/>
          <a:lstStyle/>
          <a:p>
            <a:fld id="{68312637-B41E-4014-AF2F-4EB0B1072791}" type="slidenum">
              <a:rPr lang="en-US" altLang="en-US">
                <a:solidFill>
                  <a:srgbClr val="000000"/>
                </a:solidFill>
              </a:rPr>
              <a:pPr/>
              <a:t>49</a:t>
            </a:fld>
            <a:endParaRPr lang="en-US" altLang="en-US">
              <a:solidFill>
                <a:srgbClr val="000000"/>
              </a:solidFill>
            </a:endParaRPr>
          </a:p>
        </p:txBody>
      </p:sp>
      <p:sp>
        <p:nvSpPr>
          <p:cNvPr id="913410" name="Rectangle 2"/>
          <p:cNvSpPr>
            <a:spLocks noGrp="1" noChangeArrowheads="1"/>
          </p:cNvSpPr>
          <p:nvPr>
            <p:ph type="title"/>
          </p:nvPr>
        </p:nvSpPr>
        <p:spPr>
          <a:noFill/>
        </p:spPr>
        <p:txBody>
          <a:bodyPr/>
          <a:lstStyle/>
          <a:p>
            <a:r>
              <a:rPr lang="en-US" altLang="en-US" dirty="0"/>
              <a:t>Warehouse location problem</a:t>
            </a:r>
          </a:p>
        </p:txBody>
      </p:sp>
      <p:sp>
        <p:nvSpPr>
          <p:cNvPr id="913411" name="Rectangle 3"/>
          <p:cNvSpPr>
            <a:spLocks noGrp="1" noChangeArrowheads="1"/>
          </p:cNvSpPr>
          <p:nvPr>
            <p:ph type="body" idx="1"/>
          </p:nvPr>
        </p:nvSpPr>
        <p:spPr>
          <a:xfrm>
            <a:off x="304800" y="1295400"/>
            <a:ext cx="8534400" cy="5181600"/>
          </a:xfrm>
        </p:spPr>
        <p:txBody>
          <a:bodyPr/>
          <a:lstStyle/>
          <a:p>
            <a:pPr>
              <a:lnSpc>
                <a:spcPct val="90000"/>
              </a:lnSpc>
            </a:pPr>
            <a:r>
              <a:rPr lang="en-US" altLang="en-US" dirty="0"/>
              <a:t>n warehouses</a:t>
            </a:r>
          </a:p>
          <a:p>
            <a:pPr lvl="1">
              <a:lnSpc>
                <a:spcPct val="90000"/>
              </a:lnSpc>
            </a:pPr>
            <a:r>
              <a:rPr lang="en-US" altLang="en-US" dirty="0"/>
              <a:t>cost </a:t>
            </a:r>
            <a:r>
              <a:rPr lang="en-US" altLang="en-US" dirty="0" smtClean="0"/>
              <a:t>f</a:t>
            </a:r>
            <a:r>
              <a:rPr lang="en-US" altLang="en-US" baseline="-25000" dirty="0" smtClean="0"/>
              <a:t>i</a:t>
            </a:r>
            <a:r>
              <a:rPr lang="en-US" altLang="en-US" dirty="0" smtClean="0"/>
              <a:t> </a:t>
            </a:r>
            <a:r>
              <a:rPr lang="en-US" altLang="en-US" dirty="0"/>
              <a:t>of opening warehouse </a:t>
            </a:r>
            <a:r>
              <a:rPr lang="en-US" altLang="en-US" dirty="0" err="1" smtClean="0"/>
              <a:t>i</a:t>
            </a:r>
            <a:endParaRPr lang="en-US" altLang="en-US" dirty="0"/>
          </a:p>
          <a:p>
            <a:pPr>
              <a:lnSpc>
                <a:spcPct val="90000"/>
              </a:lnSpc>
            </a:pPr>
            <a:r>
              <a:rPr lang="en-US" altLang="en-US" dirty="0"/>
              <a:t>m customers </a:t>
            </a:r>
          </a:p>
          <a:p>
            <a:pPr lvl="1">
              <a:lnSpc>
                <a:spcPct val="90000"/>
              </a:lnSpc>
            </a:pPr>
            <a:r>
              <a:rPr lang="en-US" altLang="en-US" dirty="0"/>
              <a:t>customer j</a:t>
            </a:r>
            <a:r>
              <a:rPr lang="en-US" altLang="en-US" dirty="0" smtClean="0"/>
              <a:t> </a:t>
            </a:r>
            <a:r>
              <a:rPr lang="en-US" altLang="en-US" dirty="0"/>
              <a:t>has a “demand” of </a:t>
            </a:r>
            <a:r>
              <a:rPr lang="en-US" altLang="en-US" dirty="0" err="1" smtClean="0"/>
              <a:t>d</a:t>
            </a:r>
            <a:r>
              <a:rPr lang="en-US" altLang="en-US" baseline="-25000" dirty="0" err="1" smtClean="0"/>
              <a:t>ij</a:t>
            </a:r>
            <a:endParaRPr lang="en-US" altLang="en-US" baseline="-25000" dirty="0"/>
          </a:p>
          <a:p>
            <a:pPr lvl="1">
              <a:lnSpc>
                <a:spcPct val="90000"/>
              </a:lnSpc>
            </a:pPr>
            <a:r>
              <a:rPr lang="en-US" altLang="en-US" dirty="0"/>
              <a:t>unit shipping cost </a:t>
            </a:r>
            <a:r>
              <a:rPr lang="en-US" altLang="en-US" dirty="0" err="1"/>
              <a:t>c</a:t>
            </a:r>
            <a:r>
              <a:rPr lang="en-US" altLang="en-US" baseline="-25000" dirty="0" err="1"/>
              <a:t>ij</a:t>
            </a:r>
            <a:r>
              <a:rPr lang="en-US" altLang="en-US" dirty="0"/>
              <a:t> of serving customer </a:t>
            </a:r>
            <a:r>
              <a:rPr lang="en-US" altLang="en-US" dirty="0" err="1"/>
              <a:t>i</a:t>
            </a:r>
            <a:r>
              <a:rPr lang="en-US" altLang="en-US" dirty="0"/>
              <a:t> via warehouse j.</a:t>
            </a:r>
          </a:p>
          <a:p>
            <a:pPr lvl="1">
              <a:lnSpc>
                <a:spcPct val="90000"/>
              </a:lnSpc>
            </a:pPr>
            <a:endParaRPr lang="en-US" altLang="en-US" sz="2000" dirty="0"/>
          </a:p>
          <a:p>
            <a:pPr>
              <a:lnSpc>
                <a:spcPct val="90000"/>
              </a:lnSpc>
            </a:pPr>
            <a:r>
              <a:rPr lang="en-US" altLang="en-US" dirty="0"/>
              <a:t>Variables:</a:t>
            </a:r>
            <a:r>
              <a:rPr lang="en-US" altLang="en-US" sz="2400" dirty="0"/>
              <a:t>  </a:t>
            </a:r>
          </a:p>
          <a:p>
            <a:pPr lvl="1">
              <a:lnSpc>
                <a:spcPct val="90000"/>
              </a:lnSpc>
            </a:pPr>
            <a:r>
              <a:rPr lang="en-US" altLang="en-US" dirty="0"/>
              <a:t>let </a:t>
            </a:r>
            <a:r>
              <a:rPr lang="en-US" altLang="en-US" dirty="0" err="1" smtClean="0"/>
              <a:t>y</a:t>
            </a:r>
            <a:r>
              <a:rPr lang="en-US" altLang="en-US" baseline="-25000" dirty="0" err="1"/>
              <a:t>i</a:t>
            </a:r>
            <a:r>
              <a:rPr lang="en-US" altLang="en-US" dirty="0" smtClean="0"/>
              <a:t> </a:t>
            </a:r>
            <a:r>
              <a:rPr lang="en-US" altLang="en-US" dirty="0"/>
              <a:t>= 1 if warehouse </a:t>
            </a:r>
            <a:r>
              <a:rPr lang="en-US" altLang="en-US" dirty="0" err="1" smtClean="0"/>
              <a:t>i</a:t>
            </a:r>
            <a:r>
              <a:rPr lang="en-US" altLang="en-US" dirty="0" smtClean="0"/>
              <a:t> </a:t>
            </a:r>
            <a:r>
              <a:rPr lang="en-US" altLang="en-US" dirty="0"/>
              <a:t>is opened</a:t>
            </a:r>
          </a:p>
          <a:p>
            <a:pPr lvl="1">
              <a:lnSpc>
                <a:spcPct val="90000"/>
              </a:lnSpc>
            </a:pPr>
            <a:r>
              <a:rPr lang="en-US" altLang="en-US" dirty="0"/>
              <a:t>Let </a:t>
            </a:r>
            <a:r>
              <a:rPr lang="en-US" altLang="en-US" dirty="0" err="1"/>
              <a:t>x</a:t>
            </a:r>
            <a:r>
              <a:rPr lang="en-US" altLang="en-US" baseline="-25000" dirty="0" err="1"/>
              <a:t>ij</a:t>
            </a:r>
            <a:r>
              <a:rPr lang="en-US" altLang="en-US" dirty="0"/>
              <a:t> = amount of demand for customer </a:t>
            </a:r>
            <a:r>
              <a:rPr lang="en-US" altLang="en-US" dirty="0" smtClean="0"/>
              <a:t>j </a:t>
            </a:r>
            <a:r>
              <a:rPr lang="en-US" altLang="en-US" dirty="0"/>
              <a:t>satisfied via warehouse </a:t>
            </a:r>
            <a:r>
              <a:rPr lang="en-US" altLang="en-US" dirty="0" err="1" smtClean="0"/>
              <a:t>i</a:t>
            </a:r>
            <a:r>
              <a:rPr lang="en-US" altLang="en-US" dirty="0" smtClean="0"/>
              <a:t>.</a:t>
            </a:r>
            <a:endParaRPr lang="en-US" altLang="en-US" dirty="0"/>
          </a:p>
        </p:txBody>
      </p:sp>
    </p:spTree>
    <p:extLst>
      <p:ext uri="{BB962C8B-B14F-4D97-AF65-F5344CB8AC3E}">
        <p14:creationId xmlns:p14="http://schemas.microsoft.com/office/powerpoint/2010/main" val="427661034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53D21CD7-B28A-40B2-AC43-E8A6D1D8FB86}" type="slidenum">
              <a:rPr lang="en-US" altLang="en-US"/>
              <a:pPr/>
              <a:t>5</a:t>
            </a:fld>
            <a:endParaRPr lang="en-US" altLang="en-US"/>
          </a:p>
        </p:txBody>
      </p:sp>
      <p:sp>
        <p:nvSpPr>
          <p:cNvPr id="365570" name="Rectangle 2"/>
          <p:cNvSpPr>
            <a:spLocks noGrp="1" noChangeArrowheads="1"/>
          </p:cNvSpPr>
          <p:nvPr>
            <p:ph type="title"/>
          </p:nvPr>
        </p:nvSpPr>
        <p:spPr>
          <a:xfrm>
            <a:off x="1349375" y="417513"/>
            <a:ext cx="6373813" cy="519112"/>
          </a:xfrm>
          <a:noFill/>
          <a:ln/>
        </p:spPr>
        <p:txBody>
          <a:bodyPr anchor="ctr"/>
          <a:lstStyle/>
          <a:p>
            <a:pPr>
              <a:lnSpc>
                <a:spcPct val="90000"/>
              </a:lnSpc>
            </a:pPr>
            <a:r>
              <a:rPr lang="en-US" altLang="en-US" sz="3200"/>
              <a:t>Regional Location Factors</a:t>
            </a:r>
          </a:p>
        </p:txBody>
      </p:sp>
      <p:sp>
        <p:nvSpPr>
          <p:cNvPr id="365571" name="Rectangle 3"/>
          <p:cNvSpPr>
            <a:spLocks noGrp="1" noChangeArrowheads="1"/>
          </p:cNvSpPr>
          <p:nvPr>
            <p:ph type="body" sz="half" idx="1"/>
          </p:nvPr>
        </p:nvSpPr>
        <p:spPr>
          <a:xfrm>
            <a:off x="457200" y="1514475"/>
            <a:ext cx="4114800" cy="4962525"/>
          </a:xfrm>
          <a:noFill/>
          <a:ln/>
        </p:spPr>
        <p:txBody>
          <a:bodyPr/>
          <a:lstStyle/>
          <a:p>
            <a:pPr>
              <a:lnSpc>
                <a:spcPct val="80000"/>
              </a:lnSpc>
            </a:pPr>
            <a:r>
              <a:rPr lang="en-US" altLang="en-US" sz="2000"/>
              <a:t>Labor (availability, education, cost, and unions)</a:t>
            </a:r>
          </a:p>
          <a:p>
            <a:pPr>
              <a:lnSpc>
                <a:spcPct val="80000"/>
              </a:lnSpc>
            </a:pPr>
            <a:r>
              <a:rPr lang="en-US" altLang="en-US" sz="2000"/>
              <a:t>Proximity of customers</a:t>
            </a:r>
          </a:p>
          <a:p>
            <a:pPr>
              <a:lnSpc>
                <a:spcPct val="80000"/>
              </a:lnSpc>
            </a:pPr>
            <a:r>
              <a:rPr lang="en-US" altLang="en-US" sz="2000"/>
              <a:t>Number of customers</a:t>
            </a:r>
          </a:p>
          <a:p>
            <a:pPr>
              <a:lnSpc>
                <a:spcPct val="80000"/>
              </a:lnSpc>
            </a:pPr>
            <a:r>
              <a:rPr lang="en-US" altLang="en-US" sz="2000"/>
              <a:t>Construction/leasing costs</a:t>
            </a:r>
          </a:p>
          <a:p>
            <a:pPr>
              <a:lnSpc>
                <a:spcPct val="80000"/>
              </a:lnSpc>
            </a:pPr>
            <a:r>
              <a:rPr lang="en-US" altLang="en-US" sz="2000"/>
              <a:t>Land cost</a:t>
            </a:r>
          </a:p>
          <a:p>
            <a:pPr>
              <a:lnSpc>
                <a:spcPct val="80000"/>
              </a:lnSpc>
            </a:pPr>
            <a:r>
              <a:rPr lang="en-US" altLang="en-US" sz="2000"/>
              <a:t>Modes and quality of transportation</a:t>
            </a:r>
          </a:p>
          <a:p>
            <a:pPr>
              <a:lnSpc>
                <a:spcPct val="80000"/>
              </a:lnSpc>
            </a:pPr>
            <a:r>
              <a:rPr lang="en-US" altLang="en-US" sz="2000"/>
              <a:t>Transportation costs</a:t>
            </a:r>
          </a:p>
          <a:p>
            <a:pPr>
              <a:lnSpc>
                <a:spcPct val="80000"/>
              </a:lnSpc>
            </a:pPr>
            <a:r>
              <a:rPr lang="en-US" altLang="en-US" sz="2000"/>
              <a:t>Community government Local business regulations</a:t>
            </a:r>
          </a:p>
          <a:p>
            <a:pPr>
              <a:lnSpc>
                <a:spcPct val="80000"/>
              </a:lnSpc>
            </a:pPr>
            <a:r>
              <a:rPr lang="en-US" altLang="en-US" sz="2000"/>
              <a:t>Government services (e.g., Chamber of Commerce)</a:t>
            </a:r>
          </a:p>
        </p:txBody>
      </p:sp>
      <p:sp>
        <p:nvSpPr>
          <p:cNvPr id="365572" name="Rectangle 4"/>
          <p:cNvSpPr>
            <a:spLocks noGrp="1" noChangeArrowheads="1"/>
          </p:cNvSpPr>
          <p:nvPr>
            <p:ph type="body" sz="half" idx="2"/>
          </p:nvPr>
        </p:nvSpPr>
        <p:spPr>
          <a:xfrm>
            <a:off x="4648200" y="1447800"/>
            <a:ext cx="4191000" cy="5257800"/>
          </a:xfrm>
          <a:noFill/>
          <a:ln/>
        </p:spPr>
        <p:txBody>
          <a:bodyPr/>
          <a:lstStyle/>
          <a:p>
            <a:pPr>
              <a:lnSpc>
                <a:spcPct val="80000"/>
              </a:lnSpc>
            </a:pPr>
            <a:r>
              <a:rPr lang="en-US" altLang="en-US" sz="2000"/>
              <a:t>Business climate</a:t>
            </a:r>
          </a:p>
          <a:p>
            <a:pPr>
              <a:lnSpc>
                <a:spcPct val="80000"/>
              </a:lnSpc>
            </a:pPr>
            <a:r>
              <a:rPr lang="en-US" altLang="en-US" sz="2000"/>
              <a:t>Community services</a:t>
            </a:r>
          </a:p>
          <a:p>
            <a:pPr>
              <a:lnSpc>
                <a:spcPct val="80000"/>
              </a:lnSpc>
            </a:pPr>
            <a:r>
              <a:rPr lang="en-US" altLang="en-US" sz="2000"/>
              <a:t>Incentive packages</a:t>
            </a:r>
          </a:p>
          <a:p>
            <a:pPr>
              <a:lnSpc>
                <a:spcPct val="80000"/>
              </a:lnSpc>
            </a:pPr>
            <a:r>
              <a:rPr lang="en-US" altLang="en-US" sz="2000"/>
              <a:t>Government regulations</a:t>
            </a:r>
          </a:p>
          <a:p>
            <a:pPr>
              <a:lnSpc>
                <a:spcPct val="80000"/>
              </a:lnSpc>
            </a:pPr>
            <a:r>
              <a:rPr lang="en-US" altLang="en-US" sz="2000"/>
              <a:t>Environmental regulations</a:t>
            </a:r>
          </a:p>
          <a:p>
            <a:pPr>
              <a:lnSpc>
                <a:spcPct val="80000"/>
              </a:lnSpc>
            </a:pPr>
            <a:r>
              <a:rPr lang="en-US" altLang="en-US" sz="2000"/>
              <a:t>Raw material availability</a:t>
            </a:r>
          </a:p>
          <a:p>
            <a:pPr>
              <a:lnSpc>
                <a:spcPct val="80000"/>
              </a:lnSpc>
            </a:pPr>
            <a:r>
              <a:rPr lang="en-US" altLang="en-US" sz="2000"/>
              <a:t>Commercial travel</a:t>
            </a:r>
          </a:p>
          <a:p>
            <a:pPr>
              <a:lnSpc>
                <a:spcPct val="80000"/>
              </a:lnSpc>
            </a:pPr>
            <a:r>
              <a:rPr lang="en-US" altLang="en-US" sz="2000"/>
              <a:t>Climate</a:t>
            </a:r>
          </a:p>
          <a:p>
            <a:pPr>
              <a:lnSpc>
                <a:spcPct val="80000"/>
              </a:lnSpc>
            </a:pPr>
            <a:r>
              <a:rPr lang="en-US" altLang="en-US" sz="2000"/>
              <a:t>Infrastructure (e.g., roads, water, sewers)</a:t>
            </a:r>
          </a:p>
          <a:p>
            <a:pPr>
              <a:lnSpc>
                <a:spcPct val="80000"/>
              </a:lnSpc>
            </a:pPr>
            <a:r>
              <a:rPr lang="en-US" altLang="en-US" sz="2000"/>
              <a:t>Quality of life</a:t>
            </a:r>
          </a:p>
          <a:p>
            <a:pPr>
              <a:lnSpc>
                <a:spcPct val="80000"/>
              </a:lnSpc>
            </a:pPr>
            <a:r>
              <a:rPr lang="en-US" altLang="en-US" sz="2000"/>
              <a:t>Taxes</a:t>
            </a:r>
          </a:p>
          <a:p>
            <a:pPr>
              <a:lnSpc>
                <a:spcPct val="80000"/>
              </a:lnSpc>
            </a:pPr>
            <a:r>
              <a:rPr lang="en-US" altLang="en-US" sz="2000"/>
              <a:t>Availability of sites</a:t>
            </a:r>
          </a:p>
          <a:p>
            <a:pPr>
              <a:lnSpc>
                <a:spcPct val="80000"/>
              </a:lnSpc>
            </a:pPr>
            <a:r>
              <a:rPr lang="en-US" altLang="en-US" sz="2000"/>
              <a:t>Financial services</a:t>
            </a:r>
          </a:p>
          <a:p>
            <a:pPr>
              <a:lnSpc>
                <a:spcPct val="80000"/>
              </a:lnSpc>
            </a:pPr>
            <a:r>
              <a:rPr lang="en-US" altLang="en-US" sz="2000"/>
              <a:t>Community inducements</a:t>
            </a:r>
          </a:p>
          <a:p>
            <a:pPr>
              <a:lnSpc>
                <a:spcPct val="80000"/>
              </a:lnSpc>
            </a:pPr>
            <a:r>
              <a:rPr lang="en-US" altLang="en-US" sz="2000"/>
              <a:t>Proximity of suppliers</a:t>
            </a:r>
          </a:p>
          <a:p>
            <a:pPr>
              <a:lnSpc>
                <a:spcPct val="80000"/>
              </a:lnSpc>
            </a:pPr>
            <a:r>
              <a:rPr lang="en-US" altLang="en-US" sz="2000"/>
              <a:t>Education system</a:t>
            </a:r>
          </a:p>
          <a:p>
            <a:pPr>
              <a:lnSpc>
                <a:spcPct val="80000"/>
              </a:lnSpc>
            </a:pPr>
            <a:endParaRPr lang="en-US" altLang="en-US" sz="200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29590428-AA69-4CF7-89B5-5CF68ED15514}" type="slidenum">
              <a:rPr lang="en-US" altLang="en-US"/>
              <a:pPr/>
              <a:t>50</a:t>
            </a:fld>
            <a:endParaRPr lang="en-US" altLang="en-US"/>
          </a:p>
        </p:txBody>
      </p:sp>
      <p:sp>
        <p:nvSpPr>
          <p:cNvPr id="386050" name="Rectangle 2"/>
          <p:cNvSpPr>
            <a:spLocks noGrp="1" noChangeArrowheads="1"/>
          </p:cNvSpPr>
          <p:nvPr>
            <p:ph type="title"/>
          </p:nvPr>
        </p:nvSpPr>
        <p:spPr>
          <a:xfrm>
            <a:off x="304800" y="193675"/>
            <a:ext cx="8458200" cy="873125"/>
          </a:xfrm>
          <a:noFill/>
          <a:ln/>
        </p:spPr>
        <p:txBody>
          <a:bodyPr/>
          <a:lstStyle/>
          <a:p>
            <a:r>
              <a:rPr lang="en-US" altLang="en-US"/>
              <a:t>Plant Location with Multiple Sourcing</a:t>
            </a:r>
          </a:p>
        </p:txBody>
      </p:sp>
      <p:sp>
        <p:nvSpPr>
          <p:cNvPr id="386051" name="Rectangle 3"/>
          <p:cNvSpPr>
            <a:spLocks noGrp="1" noChangeArrowheads="1"/>
          </p:cNvSpPr>
          <p:nvPr>
            <p:ph type="body" sz="half" idx="1"/>
          </p:nvPr>
        </p:nvSpPr>
        <p:spPr>
          <a:xfrm>
            <a:off x="304800" y="1447800"/>
            <a:ext cx="4953000" cy="5257800"/>
          </a:xfrm>
          <a:noFill/>
          <a:ln/>
        </p:spPr>
        <p:txBody>
          <a:bodyPr/>
          <a:lstStyle/>
          <a:p>
            <a:pPr>
              <a:buFont typeface="Monotype Sorts" pitchFamily="2" charset="2"/>
              <a:buNone/>
            </a:pPr>
            <a:r>
              <a:rPr lang="en-US" altLang="en-US" sz="2000" u="sng">
                <a:effectLst>
                  <a:outerShdw blurRad="38100" dist="38100" dir="2700000" algn="tl">
                    <a:srgbClr val="C0C0C0"/>
                  </a:outerShdw>
                </a:effectLst>
              </a:rPr>
              <a:t>Decision Variables</a:t>
            </a:r>
          </a:p>
          <a:p>
            <a:r>
              <a:rPr lang="en-US" altLang="en-US" sz="2000"/>
              <a:t>y</a:t>
            </a:r>
            <a:r>
              <a:rPr lang="en-US" altLang="en-US" sz="2000" baseline="-25000"/>
              <a:t>i</a:t>
            </a:r>
            <a:r>
              <a:rPr lang="en-US" altLang="en-US" sz="2000"/>
              <a:t> = 1 if plant is located at site i, 0 otherwise</a:t>
            </a:r>
          </a:p>
          <a:p>
            <a:r>
              <a:rPr lang="en-US" altLang="en-US" sz="2000"/>
              <a:t>x</a:t>
            </a:r>
            <a:r>
              <a:rPr lang="en-US" altLang="en-US" sz="2000" baseline="-25000"/>
              <a:t>ij</a:t>
            </a:r>
            <a:r>
              <a:rPr lang="en-US" altLang="en-US" sz="2000"/>
              <a:t> = Quantity shipped from plant site i to customer j</a:t>
            </a:r>
          </a:p>
          <a:p>
            <a:pPr>
              <a:buFont typeface="Monotype Sorts" pitchFamily="2" charset="2"/>
              <a:buNone/>
            </a:pPr>
            <a:r>
              <a:rPr lang="en-US" altLang="en-US" sz="2000" u="sng">
                <a:effectLst>
                  <a:outerShdw blurRad="38100" dist="38100" dir="2700000" algn="tl">
                    <a:srgbClr val="C0C0C0"/>
                  </a:outerShdw>
                </a:effectLst>
              </a:rPr>
              <a:t>Parameters</a:t>
            </a:r>
          </a:p>
          <a:p>
            <a:r>
              <a:rPr lang="en-US" altLang="en-US" sz="2000"/>
              <a:t>K</a:t>
            </a:r>
            <a:r>
              <a:rPr lang="en-US" altLang="en-US" sz="2000" baseline="-25000"/>
              <a:t>i</a:t>
            </a:r>
            <a:r>
              <a:rPr lang="en-US" altLang="en-US" sz="2000"/>
              <a:t> = Potential capacity of plant i</a:t>
            </a:r>
          </a:p>
          <a:p>
            <a:r>
              <a:rPr lang="en-US" altLang="en-US" sz="2000"/>
              <a:t>D</a:t>
            </a:r>
            <a:r>
              <a:rPr lang="en-US" altLang="en-US" sz="2000" baseline="-25000"/>
              <a:t>j</a:t>
            </a:r>
            <a:r>
              <a:rPr lang="en-US" altLang="en-US" sz="2000"/>
              <a:t> = Annual demand of customer j</a:t>
            </a:r>
          </a:p>
          <a:p>
            <a:r>
              <a:rPr lang="en-US" altLang="en-US" sz="2000"/>
              <a:t>f</a:t>
            </a:r>
            <a:r>
              <a:rPr lang="en-US" altLang="en-US" sz="2000" baseline="-25000"/>
              <a:t>i</a:t>
            </a:r>
            <a:r>
              <a:rPr lang="en-US" altLang="en-US" sz="2000"/>
              <a:t> = Annualized fixed cost to keep plant i open</a:t>
            </a:r>
          </a:p>
          <a:p>
            <a:r>
              <a:rPr lang="en-US" altLang="en-US" sz="2000"/>
              <a:t>c</a:t>
            </a:r>
            <a:r>
              <a:rPr lang="en-US" altLang="en-US" sz="2000" baseline="-25000"/>
              <a:t>ij</a:t>
            </a:r>
            <a:r>
              <a:rPr lang="en-US" altLang="en-US" sz="2000"/>
              <a:t> = Unit cost to produce and ship from plant i to customer j</a:t>
            </a:r>
          </a:p>
          <a:p>
            <a:r>
              <a:rPr lang="en-US" altLang="en-US" sz="2000"/>
              <a:t>k = Upper bound on the number of plants to open</a:t>
            </a:r>
          </a:p>
          <a:p>
            <a:endParaRPr lang="en-US" altLang="en-US" sz="2000"/>
          </a:p>
        </p:txBody>
      </p:sp>
      <p:graphicFrame>
        <p:nvGraphicFramePr>
          <p:cNvPr id="386052" name="Object 4">
            <a:hlinkClick r:id="" action="ppaction://ole?verb=0"/>
          </p:cNvPr>
          <p:cNvGraphicFramePr>
            <a:graphicFrameLocks noGrp="1"/>
          </p:cNvGraphicFramePr>
          <p:nvPr>
            <p:ph sz="half" idx="2"/>
          </p:nvPr>
        </p:nvGraphicFramePr>
        <p:xfrm>
          <a:off x="5334000" y="1600200"/>
          <a:ext cx="3568700" cy="4641850"/>
        </p:xfrm>
        <a:graphic>
          <a:graphicData uri="http://schemas.openxmlformats.org/presentationml/2006/ole">
            <mc:AlternateContent xmlns:mc="http://schemas.openxmlformats.org/markup-compatibility/2006">
              <mc:Choice xmlns:v="urn:schemas-microsoft-com:vml" Requires="v">
                <p:oleObj spid="_x0000_s386080" name="Equation" r:id="rId4" imgW="1307880" imgH="1701720" progId="Equation.DSMT4">
                  <p:embed/>
                </p:oleObj>
              </mc:Choice>
              <mc:Fallback>
                <p:oleObj name="Equation" r:id="rId4" imgW="1307880" imgH="1701720" progId="Equation.DSMT4">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600200"/>
                        <a:ext cx="3568700" cy="4641850"/>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558EB47-D156-4D5B-BB79-EB988AA4415D}" type="slidenum">
              <a:rPr lang="en-US" altLang="en-US"/>
              <a:pPr/>
              <a:t>51</a:t>
            </a:fld>
            <a:endParaRPr lang="en-US" altLang="en-US"/>
          </a:p>
        </p:txBody>
      </p:sp>
      <p:sp>
        <p:nvSpPr>
          <p:cNvPr id="388102" name="Rectangle 6"/>
          <p:cNvSpPr>
            <a:spLocks noGrp="1" noChangeArrowheads="1"/>
          </p:cNvSpPr>
          <p:nvPr>
            <p:ph type="title"/>
          </p:nvPr>
        </p:nvSpPr>
        <p:spPr>
          <a:xfrm>
            <a:off x="533400" y="228600"/>
            <a:ext cx="7772400" cy="796925"/>
          </a:xfrm>
        </p:spPr>
        <p:txBody>
          <a:bodyPr/>
          <a:lstStyle/>
          <a:p>
            <a:r>
              <a:rPr lang="en-US" altLang="en-US"/>
              <a:t>Regional Facility Configuration</a:t>
            </a:r>
          </a:p>
        </p:txBody>
      </p:sp>
      <p:graphicFrame>
        <p:nvGraphicFramePr>
          <p:cNvPr id="388105" name="Object 9"/>
          <p:cNvGraphicFramePr>
            <a:graphicFrameLocks noGrp="1" noChangeAspect="1"/>
          </p:cNvGraphicFramePr>
          <p:nvPr>
            <p:ph idx="1"/>
            <p:extLst>
              <p:ext uri="{D42A27DB-BD31-4B8C-83A1-F6EECF244321}">
                <p14:modId xmlns:p14="http://schemas.microsoft.com/office/powerpoint/2010/main" val="1307611784"/>
              </p:ext>
            </p:extLst>
          </p:nvPr>
        </p:nvGraphicFramePr>
        <p:xfrm>
          <a:off x="838200" y="1219200"/>
          <a:ext cx="7391400" cy="5580062"/>
        </p:xfrm>
        <a:graphic>
          <a:graphicData uri="http://schemas.openxmlformats.org/presentationml/2006/ole">
            <mc:AlternateContent xmlns:mc="http://schemas.openxmlformats.org/markup-compatibility/2006">
              <mc:Choice xmlns:v="urn:schemas-microsoft-com:vml" Requires="v">
                <p:oleObj spid="_x0000_s388134" name="Worksheet" r:id="rId3" imgW="6315189" imgH="5267287" progId="Excel.Sheet.8">
                  <p:embed/>
                </p:oleObj>
              </mc:Choice>
              <mc:Fallback>
                <p:oleObj name="Worksheet" r:id="rId3" imgW="6315189" imgH="5267287" progId="Excel.Sheet.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9200"/>
                        <a:ext cx="7391400" cy="558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8E477E9-3A56-44E9-A0FF-D8B1C136AA80}" type="slidenum">
              <a:rPr lang="en-US" altLang="en-US"/>
              <a:pPr/>
              <a:t>52</a:t>
            </a:fld>
            <a:endParaRPr lang="en-US" altLang="en-US"/>
          </a:p>
        </p:txBody>
      </p:sp>
      <p:sp>
        <p:nvSpPr>
          <p:cNvPr id="391174" name="Rectangle 6"/>
          <p:cNvSpPr>
            <a:spLocks noGrp="1" noChangeArrowheads="1"/>
          </p:cNvSpPr>
          <p:nvPr>
            <p:ph type="title"/>
          </p:nvPr>
        </p:nvSpPr>
        <p:spPr>
          <a:xfrm>
            <a:off x="381000" y="193675"/>
            <a:ext cx="8229600" cy="796925"/>
          </a:xfrm>
        </p:spPr>
        <p:txBody>
          <a:bodyPr/>
          <a:lstStyle/>
          <a:p>
            <a:r>
              <a:rPr lang="en-US" altLang="en-US"/>
              <a:t>Regional Solution</a:t>
            </a:r>
          </a:p>
        </p:txBody>
      </p:sp>
      <p:graphicFrame>
        <p:nvGraphicFramePr>
          <p:cNvPr id="391173" name="Object 5"/>
          <p:cNvGraphicFramePr>
            <a:graphicFrameLocks noGrp="1" noChangeAspect="1"/>
          </p:cNvGraphicFramePr>
          <p:nvPr>
            <p:ph idx="1"/>
            <p:extLst>
              <p:ext uri="{D42A27DB-BD31-4B8C-83A1-F6EECF244321}">
                <p14:modId xmlns:p14="http://schemas.microsoft.com/office/powerpoint/2010/main" val="401739854"/>
              </p:ext>
            </p:extLst>
          </p:nvPr>
        </p:nvGraphicFramePr>
        <p:xfrm>
          <a:off x="966835" y="1219200"/>
          <a:ext cx="7024269" cy="5562600"/>
        </p:xfrm>
        <a:graphic>
          <a:graphicData uri="http://schemas.openxmlformats.org/presentationml/2006/ole">
            <mc:AlternateContent xmlns:mc="http://schemas.openxmlformats.org/markup-compatibility/2006">
              <mc:Choice xmlns:v="urn:schemas-microsoft-com:vml" Requires="v">
                <p:oleObj spid="_x0000_s391204" name="Worksheet" r:id="rId3" imgW="6842703" imgH="5417758" progId="Excel.Sheet.8">
                  <p:embed/>
                </p:oleObj>
              </mc:Choice>
              <mc:Fallback>
                <p:oleObj name="Worksheet" r:id="rId3" imgW="6842703" imgH="5417758" progId="Excel.Sheet.8">
                  <p:embed/>
                  <p:pic>
                    <p:nvPicPr>
                      <p:cNvPr id="0" name="Object 5"/>
                      <p:cNvPicPr>
                        <a:picLocks noChangeAspect="1" noChangeArrowheads="1"/>
                      </p:cNvPicPr>
                      <p:nvPr/>
                    </p:nvPicPr>
                    <p:blipFill>
                      <a:blip r:embed="rId4"/>
                      <a:srcRect/>
                      <a:stretch>
                        <a:fillRect/>
                      </a:stretch>
                    </p:blipFill>
                    <p:spPr bwMode="auto">
                      <a:xfrm>
                        <a:off x="966835" y="1219200"/>
                        <a:ext cx="7024269" cy="5562600"/>
                      </a:xfrm>
                      <a:prstGeom prst="rect">
                        <a:avLst/>
                      </a:prstGeom>
                      <a:noFill/>
                      <a:ln>
                        <a:noFill/>
                      </a:ln>
                      <a:effectLst/>
                      <a:extLst/>
                    </p:spPr>
                  </p:pic>
                </p:oleObj>
              </mc:Fallback>
            </mc:AlternateContent>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a:xfrm>
            <a:off x="6553200" y="6245225"/>
            <a:ext cx="2115519" cy="476250"/>
          </a:xfrm>
        </p:spPr>
        <p:txBody>
          <a:bodyPr/>
          <a:lstStyle/>
          <a:p>
            <a:fld id="{7170B7E3-F58E-46D8-A9D9-71F3452FAB45}" type="slidenum">
              <a:rPr lang="en-US" altLang="en-US"/>
              <a:pPr/>
              <a:t>53</a:t>
            </a:fld>
            <a:endParaRPr lang="en-US" altLang="en-US"/>
          </a:p>
        </p:txBody>
      </p:sp>
      <p:sp>
        <p:nvSpPr>
          <p:cNvPr id="394500" name="Rectangle 260"/>
          <p:cNvSpPr>
            <a:spLocks noGrp="1" noChangeArrowheads="1"/>
          </p:cNvSpPr>
          <p:nvPr>
            <p:ph type="title"/>
          </p:nvPr>
        </p:nvSpPr>
        <p:spPr>
          <a:xfrm>
            <a:off x="914400" y="381000"/>
            <a:ext cx="4640289" cy="838200"/>
          </a:xfrm>
        </p:spPr>
        <p:txBody>
          <a:bodyPr/>
          <a:lstStyle/>
          <a:p>
            <a:r>
              <a:rPr lang="en-US" altLang="en-US" dirty="0"/>
              <a:t>Revealing Excel Formulae</a:t>
            </a:r>
          </a:p>
        </p:txBody>
      </p:sp>
      <p:graphicFrame>
        <p:nvGraphicFramePr>
          <p:cNvPr id="394493" name="Object 253"/>
          <p:cNvGraphicFramePr>
            <a:graphicFrameLocks noGrp="1" noChangeAspect="1"/>
          </p:cNvGraphicFramePr>
          <p:nvPr>
            <p:ph sz="half" idx="1"/>
            <p:extLst>
              <p:ext uri="{D42A27DB-BD31-4B8C-83A1-F6EECF244321}">
                <p14:modId xmlns:p14="http://schemas.microsoft.com/office/powerpoint/2010/main" val="1789181571"/>
              </p:ext>
            </p:extLst>
          </p:nvPr>
        </p:nvGraphicFramePr>
        <p:xfrm>
          <a:off x="5486400" y="152400"/>
          <a:ext cx="2834858" cy="3529013"/>
        </p:xfrm>
        <a:graphic>
          <a:graphicData uri="http://schemas.openxmlformats.org/presentationml/2006/ole">
            <mc:AlternateContent xmlns:mc="http://schemas.openxmlformats.org/markup-compatibility/2006">
              <mc:Choice xmlns:v="urn:schemas-microsoft-com:vml" Requires="v">
                <p:oleObj spid="_x0000_s394586" name="Worksheet" r:id="rId3" imgW="2486025" imgH="3438656" progId="Excel.Sheet.8">
                  <p:embed/>
                </p:oleObj>
              </mc:Choice>
              <mc:Fallback>
                <p:oleObj name="Worksheet" r:id="rId3" imgW="2486025" imgH="3438656" progId="Excel.Sheet.8">
                  <p:embed/>
                  <p:pic>
                    <p:nvPicPr>
                      <p:cNvPr id="0" name="Object 2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52400"/>
                        <a:ext cx="2834858" cy="3529013"/>
                      </a:xfrm>
                      <a:prstGeom prst="rect">
                        <a:avLst/>
                      </a:prstGeom>
                      <a:solidFill>
                        <a:schemeClr val="bg1"/>
                      </a:solidFill>
                      <a:ln>
                        <a:noFill/>
                      </a:ln>
                      <a:effectLst/>
                      <a:extLst/>
                    </p:spPr>
                  </p:pic>
                </p:oleObj>
              </mc:Fallback>
            </mc:AlternateContent>
          </a:graphicData>
        </a:graphic>
      </p:graphicFrame>
      <p:graphicFrame>
        <p:nvGraphicFramePr>
          <p:cNvPr id="394496" name="Object 256"/>
          <p:cNvGraphicFramePr>
            <a:graphicFrameLocks noGrp="1" noChangeAspect="1"/>
          </p:cNvGraphicFramePr>
          <p:nvPr>
            <p:ph sz="quarter" idx="2"/>
            <p:extLst>
              <p:ext uri="{D42A27DB-BD31-4B8C-83A1-F6EECF244321}">
                <p14:modId xmlns:p14="http://schemas.microsoft.com/office/powerpoint/2010/main" val="749922508"/>
              </p:ext>
            </p:extLst>
          </p:nvPr>
        </p:nvGraphicFramePr>
        <p:xfrm>
          <a:off x="152400" y="3730625"/>
          <a:ext cx="8915400" cy="1908175"/>
        </p:xfrm>
        <a:graphic>
          <a:graphicData uri="http://schemas.openxmlformats.org/presentationml/2006/ole">
            <mc:AlternateContent xmlns:mc="http://schemas.openxmlformats.org/markup-compatibility/2006">
              <mc:Choice xmlns:v="urn:schemas-microsoft-com:vml" Requires="v">
                <p:oleObj spid="_x0000_s394587" name="Worksheet" r:id="rId5" imgW="8143875" imgH="1495413" progId="Excel.Sheet.8">
                  <p:embed/>
                </p:oleObj>
              </mc:Choice>
              <mc:Fallback>
                <p:oleObj name="Worksheet" r:id="rId5" imgW="8143875" imgH="1495413" progId="Excel.Sheet.8">
                  <p:embed/>
                  <p:pic>
                    <p:nvPicPr>
                      <p:cNvPr id="0" name="Object 2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3730625"/>
                        <a:ext cx="8915400" cy="1908175"/>
                      </a:xfrm>
                      <a:prstGeom prst="rect">
                        <a:avLst/>
                      </a:prstGeom>
                      <a:noFill/>
                      <a:ln>
                        <a:noFill/>
                      </a:ln>
                      <a:effectLst/>
                      <a:extLst/>
                    </p:spPr>
                  </p:pic>
                </p:oleObj>
              </mc:Fallback>
            </mc:AlternateContent>
          </a:graphicData>
        </a:graphic>
      </p:graphicFrame>
      <p:graphicFrame>
        <p:nvGraphicFramePr>
          <p:cNvPr id="394499" name="Object 259"/>
          <p:cNvGraphicFramePr>
            <a:graphicFrameLocks noGrp="1" noChangeAspect="1"/>
          </p:cNvGraphicFramePr>
          <p:nvPr>
            <p:ph sz="quarter" idx="3"/>
            <p:extLst>
              <p:ext uri="{D42A27DB-BD31-4B8C-83A1-F6EECF244321}">
                <p14:modId xmlns:p14="http://schemas.microsoft.com/office/powerpoint/2010/main" val="2616566367"/>
              </p:ext>
            </p:extLst>
          </p:nvPr>
        </p:nvGraphicFramePr>
        <p:xfrm>
          <a:off x="301626" y="5788025"/>
          <a:ext cx="8435316" cy="433388"/>
        </p:xfrm>
        <a:graphic>
          <a:graphicData uri="http://schemas.openxmlformats.org/presentationml/2006/ole">
            <mc:AlternateContent xmlns:mc="http://schemas.openxmlformats.org/markup-compatibility/2006">
              <mc:Choice xmlns:v="urn:schemas-microsoft-com:vml" Requires="v">
                <p:oleObj spid="_x0000_s394588" name="Worksheet" r:id="rId7" imgW="6924523" imgH="352532" progId="Excel.Sheet.8">
                  <p:embed/>
                </p:oleObj>
              </mc:Choice>
              <mc:Fallback>
                <p:oleObj name="Worksheet" r:id="rId7" imgW="6924523" imgH="352532" progId="Excel.Sheet.8">
                  <p:embed/>
                  <p:pic>
                    <p:nvPicPr>
                      <p:cNvPr id="0" name="Object 2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626" y="5788025"/>
                        <a:ext cx="8435316" cy="433388"/>
                      </a:xfrm>
                      <a:prstGeom prst="rect">
                        <a:avLst/>
                      </a:prstGeom>
                      <a:noFill/>
                      <a:ln>
                        <a:noFill/>
                      </a:ln>
                      <a:effectLst/>
                      <a:extLst/>
                    </p:spPr>
                  </p:pic>
                </p:oleObj>
              </mc:Fallback>
            </mc:AlternateContent>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CPLP: Variants</a:t>
            </a:r>
            <a:endParaRPr lang="en-US" dirty="0"/>
          </a:p>
        </p:txBody>
      </p:sp>
      <p:sp>
        <p:nvSpPr>
          <p:cNvPr id="3" name="Content Placeholder 2"/>
          <p:cNvSpPr>
            <a:spLocks noGrp="1"/>
          </p:cNvSpPr>
          <p:nvPr>
            <p:ph idx="1"/>
          </p:nvPr>
        </p:nvSpPr>
        <p:spPr/>
        <p:txBody>
          <a:bodyPr/>
          <a:lstStyle/>
          <a:p>
            <a:r>
              <a:rPr lang="en-US" sz="2800" dirty="0" smtClean="0"/>
              <a:t>No capacity constraints</a:t>
            </a:r>
          </a:p>
          <a:p>
            <a:pPr lvl="1"/>
            <a:r>
              <a:rPr lang="en-US" sz="2400" dirty="0" err="1" smtClean="0">
                <a:solidFill>
                  <a:srgbClr val="800000"/>
                </a:solidFill>
              </a:rPr>
              <a:t>Uncapacitated</a:t>
            </a:r>
            <a:r>
              <a:rPr lang="en-US" sz="2400" dirty="0" smtClean="0">
                <a:solidFill>
                  <a:srgbClr val="800000"/>
                </a:solidFill>
              </a:rPr>
              <a:t> plant location problem (UPLP)</a:t>
            </a:r>
          </a:p>
          <a:p>
            <a:r>
              <a:rPr lang="en-US" sz="2800" dirty="0" smtClean="0"/>
              <a:t>Different time bucket (months, decades, …)</a:t>
            </a:r>
          </a:p>
          <a:p>
            <a:r>
              <a:rPr lang="en-US" sz="2800" dirty="0" smtClean="0"/>
              <a:t>Plant-specific raw material costs</a:t>
            </a:r>
          </a:p>
          <a:p>
            <a:r>
              <a:rPr lang="en-US" sz="2800" dirty="0" smtClean="0"/>
              <a:t>Make closure decisions</a:t>
            </a:r>
          </a:p>
          <a:p>
            <a:r>
              <a:rPr lang="en-US" sz="2800" dirty="0" smtClean="0"/>
              <a:t>Economies of scale in inventory, production, shipping costs</a:t>
            </a:r>
          </a:p>
          <a:p>
            <a:r>
              <a:rPr lang="en-US" sz="2800" dirty="0"/>
              <a:t>Multiple capacity </a:t>
            </a:r>
            <a:r>
              <a:rPr lang="en-US" sz="2800" dirty="0" smtClean="0"/>
              <a:t>types</a:t>
            </a:r>
          </a:p>
          <a:p>
            <a:r>
              <a:rPr lang="en-US" sz="2800" dirty="0" smtClean="0"/>
              <a:t>Merging two supply chains</a:t>
            </a:r>
            <a:endParaRPr lang="en-US" sz="2800" dirty="0"/>
          </a:p>
          <a:p>
            <a:endParaRPr lang="en-US" sz="2800" dirty="0"/>
          </a:p>
        </p:txBody>
      </p:sp>
    </p:spTree>
    <p:extLst>
      <p:ext uri="{BB962C8B-B14F-4D97-AF65-F5344CB8AC3E}">
        <p14:creationId xmlns:p14="http://schemas.microsoft.com/office/powerpoint/2010/main" val="3099690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laceholder 3"/>
          <p:cNvSpPr>
            <a:spLocks noGrp="1"/>
          </p:cNvSpPr>
          <p:nvPr>
            <p:ph type="sldNum" sz="quarter" idx="10"/>
          </p:nvPr>
        </p:nvSpPr>
        <p:spPr/>
        <p:txBody>
          <a:bodyPr/>
          <a:lstStyle/>
          <a:p>
            <a:fld id="{942F2880-AE48-4874-A546-446D7B073805}" type="slidenum">
              <a:rPr lang="en-US" altLang="en-US"/>
              <a:pPr/>
              <a:t>55</a:t>
            </a:fld>
            <a:endParaRPr lang="en-US" altLang="en-US"/>
          </a:p>
        </p:txBody>
      </p:sp>
      <p:sp>
        <p:nvSpPr>
          <p:cNvPr id="471042" name="Rectangle 2"/>
          <p:cNvSpPr>
            <a:spLocks noGrp="1" noChangeArrowheads="1"/>
          </p:cNvSpPr>
          <p:nvPr>
            <p:ph type="title"/>
          </p:nvPr>
        </p:nvSpPr>
        <p:spPr>
          <a:noFill/>
          <a:ln/>
        </p:spPr>
        <p:txBody>
          <a:bodyPr/>
          <a:lstStyle/>
          <a:p>
            <a:r>
              <a:rPr lang="en-US" altLang="en-US"/>
              <a:t>A Framework for</a:t>
            </a:r>
            <a:br>
              <a:rPr lang="en-US" altLang="en-US"/>
            </a:br>
            <a:r>
              <a:rPr lang="en-US" altLang="en-US"/>
              <a:t>Global Site Location</a:t>
            </a:r>
          </a:p>
        </p:txBody>
      </p:sp>
      <p:sp>
        <p:nvSpPr>
          <p:cNvPr id="471043" name="Rectangle 3"/>
          <p:cNvSpPr>
            <a:spLocks noChangeArrowheads="1"/>
          </p:cNvSpPr>
          <p:nvPr/>
        </p:nvSpPr>
        <p:spPr bwMode="auto">
          <a:xfrm>
            <a:off x="3892550" y="1682750"/>
            <a:ext cx="1358900" cy="9779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44" name="Rectangle 4"/>
          <p:cNvSpPr>
            <a:spLocks noChangeArrowheads="1"/>
          </p:cNvSpPr>
          <p:nvPr/>
        </p:nvSpPr>
        <p:spPr bwMode="auto">
          <a:xfrm>
            <a:off x="3892550" y="3054350"/>
            <a:ext cx="1358900" cy="9779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45" name="Rectangle 5"/>
          <p:cNvSpPr>
            <a:spLocks noChangeArrowheads="1"/>
          </p:cNvSpPr>
          <p:nvPr/>
        </p:nvSpPr>
        <p:spPr bwMode="auto">
          <a:xfrm>
            <a:off x="3892550" y="4425950"/>
            <a:ext cx="1358900" cy="596900"/>
          </a:xfrm>
          <a:prstGeom prst="rect">
            <a:avLst/>
          </a:prstGeom>
          <a:solidFill>
            <a:srgbClr val="CC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46" name="Rectangle 6"/>
          <p:cNvSpPr>
            <a:spLocks noChangeArrowheads="1"/>
          </p:cNvSpPr>
          <p:nvPr/>
        </p:nvSpPr>
        <p:spPr bwMode="auto">
          <a:xfrm>
            <a:off x="3892550" y="5492750"/>
            <a:ext cx="1358900" cy="5969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47" name="Rectangle 7"/>
          <p:cNvSpPr>
            <a:spLocks noChangeArrowheads="1"/>
          </p:cNvSpPr>
          <p:nvPr/>
        </p:nvSpPr>
        <p:spPr bwMode="auto">
          <a:xfrm>
            <a:off x="4027488" y="1776413"/>
            <a:ext cx="1154112"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a:t>PHASE I</a:t>
            </a:r>
          </a:p>
          <a:p>
            <a:pPr algn="ctr"/>
            <a:r>
              <a:rPr lang="en-US" altLang="en-US" sz="1400"/>
              <a:t>Supply Chain</a:t>
            </a:r>
          </a:p>
          <a:p>
            <a:pPr algn="ctr"/>
            <a:r>
              <a:rPr lang="en-US" altLang="en-US" sz="1400"/>
              <a:t>Strategy</a:t>
            </a:r>
            <a:endParaRPr lang="en-US" altLang="en-US" sz="1400">
              <a:solidFill>
                <a:schemeClr val="tx1"/>
              </a:solidFill>
            </a:endParaRPr>
          </a:p>
        </p:txBody>
      </p:sp>
      <p:sp>
        <p:nvSpPr>
          <p:cNvPr id="471048" name="Rectangle 8"/>
          <p:cNvSpPr>
            <a:spLocks noChangeArrowheads="1"/>
          </p:cNvSpPr>
          <p:nvPr/>
        </p:nvSpPr>
        <p:spPr bwMode="auto">
          <a:xfrm>
            <a:off x="3859213" y="3148013"/>
            <a:ext cx="141128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a:t>PHASE II</a:t>
            </a:r>
          </a:p>
          <a:p>
            <a:pPr algn="ctr"/>
            <a:r>
              <a:rPr lang="en-US" altLang="en-US" sz="1400"/>
              <a:t>Regional Facility</a:t>
            </a:r>
          </a:p>
          <a:p>
            <a:pPr algn="ctr"/>
            <a:r>
              <a:rPr lang="en-US" altLang="en-US" sz="1400"/>
              <a:t>Configuration</a:t>
            </a:r>
          </a:p>
        </p:txBody>
      </p:sp>
      <p:sp>
        <p:nvSpPr>
          <p:cNvPr id="471049" name="Rectangle 9"/>
          <p:cNvSpPr>
            <a:spLocks noChangeArrowheads="1"/>
          </p:cNvSpPr>
          <p:nvPr/>
        </p:nvSpPr>
        <p:spPr bwMode="auto">
          <a:xfrm>
            <a:off x="3935413" y="4443413"/>
            <a:ext cx="12541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dirty="0"/>
              <a:t>PHASE III</a:t>
            </a:r>
          </a:p>
          <a:p>
            <a:pPr algn="ctr"/>
            <a:r>
              <a:rPr lang="en-US" altLang="en-US" sz="1400" dirty="0"/>
              <a:t>Desirable Sites</a:t>
            </a:r>
          </a:p>
        </p:txBody>
      </p:sp>
      <p:sp>
        <p:nvSpPr>
          <p:cNvPr id="471050" name="Rectangle 10"/>
          <p:cNvSpPr>
            <a:spLocks noChangeArrowheads="1"/>
          </p:cNvSpPr>
          <p:nvPr/>
        </p:nvSpPr>
        <p:spPr bwMode="auto">
          <a:xfrm>
            <a:off x="3846513" y="5586413"/>
            <a:ext cx="14319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a:t>PHASE IV</a:t>
            </a:r>
          </a:p>
          <a:p>
            <a:pPr algn="ctr"/>
            <a:r>
              <a:rPr lang="en-US" altLang="en-US" sz="1400"/>
              <a:t>Location Choices</a:t>
            </a:r>
          </a:p>
        </p:txBody>
      </p:sp>
      <p:sp>
        <p:nvSpPr>
          <p:cNvPr id="471051" name="Line 11"/>
          <p:cNvSpPr>
            <a:spLocks noChangeShapeType="1"/>
          </p:cNvSpPr>
          <p:nvPr/>
        </p:nvSpPr>
        <p:spPr bwMode="auto">
          <a:xfrm>
            <a:off x="4572000" y="2692400"/>
            <a:ext cx="0" cy="3302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52" name="Line 12"/>
          <p:cNvSpPr>
            <a:spLocks noChangeShapeType="1"/>
          </p:cNvSpPr>
          <p:nvPr/>
        </p:nvSpPr>
        <p:spPr bwMode="auto">
          <a:xfrm>
            <a:off x="4572000" y="4064000"/>
            <a:ext cx="0" cy="3302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53" name="Line 13"/>
          <p:cNvSpPr>
            <a:spLocks noChangeShapeType="1"/>
          </p:cNvSpPr>
          <p:nvPr/>
        </p:nvSpPr>
        <p:spPr bwMode="auto">
          <a:xfrm>
            <a:off x="4572000" y="5054600"/>
            <a:ext cx="0" cy="4064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54" name="Rectangle 14"/>
          <p:cNvSpPr>
            <a:spLocks noChangeArrowheads="1"/>
          </p:cNvSpPr>
          <p:nvPr/>
        </p:nvSpPr>
        <p:spPr bwMode="auto">
          <a:xfrm>
            <a:off x="768350" y="1530350"/>
            <a:ext cx="2120900" cy="4445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55" name="Rectangle 15"/>
          <p:cNvSpPr>
            <a:spLocks noChangeArrowheads="1"/>
          </p:cNvSpPr>
          <p:nvPr/>
        </p:nvSpPr>
        <p:spPr bwMode="auto">
          <a:xfrm>
            <a:off x="823913" y="1647825"/>
            <a:ext cx="1771650"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t>Competitive STRATEGY</a:t>
            </a:r>
            <a:endParaRPr lang="en-US" altLang="en-US" sz="1200">
              <a:solidFill>
                <a:schemeClr val="tx1"/>
              </a:solidFill>
            </a:endParaRPr>
          </a:p>
        </p:txBody>
      </p:sp>
      <p:sp>
        <p:nvSpPr>
          <p:cNvPr id="471056" name="Rectangle 16"/>
          <p:cNvSpPr>
            <a:spLocks noChangeArrowheads="1"/>
          </p:cNvSpPr>
          <p:nvPr/>
        </p:nvSpPr>
        <p:spPr bwMode="auto">
          <a:xfrm>
            <a:off x="838200" y="4876800"/>
            <a:ext cx="2120900" cy="520700"/>
          </a:xfrm>
          <a:prstGeom prst="rect">
            <a:avLst/>
          </a:prstGeom>
          <a:solidFill>
            <a:srgbClr val="CC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57" name="Rectangle 17"/>
          <p:cNvSpPr>
            <a:spLocks noChangeArrowheads="1"/>
          </p:cNvSpPr>
          <p:nvPr/>
        </p:nvSpPr>
        <p:spPr bwMode="auto">
          <a:xfrm>
            <a:off x="768350" y="2978150"/>
            <a:ext cx="2349500" cy="5969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58" name="Rectangle 18"/>
          <p:cNvSpPr>
            <a:spLocks noChangeArrowheads="1"/>
          </p:cNvSpPr>
          <p:nvPr/>
        </p:nvSpPr>
        <p:spPr bwMode="auto">
          <a:xfrm>
            <a:off x="762000" y="3657600"/>
            <a:ext cx="2120900" cy="5207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59" name="Rectangle 19"/>
          <p:cNvSpPr>
            <a:spLocks noChangeArrowheads="1"/>
          </p:cNvSpPr>
          <p:nvPr/>
        </p:nvSpPr>
        <p:spPr bwMode="auto">
          <a:xfrm>
            <a:off x="768350" y="2139950"/>
            <a:ext cx="21209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60" name="Rectangle 20"/>
          <p:cNvSpPr>
            <a:spLocks noChangeArrowheads="1"/>
          </p:cNvSpPr>
          <p:nvPr/>
        </p:nvSpPr>
        <p:spPr bwMode="auto">
          <a:xfrm>
            <a:off x="768350" y="5568950"/>
            <a:ext cx="2120900" cy="5207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61" name="Rectangle 21"/>
          <p:cNvSpPr>
            <a:spLocks noChangeArrowheads="1"/>
          </p:cNvSpPr>
          <p:nvPr/>
        </p:nvSpPr>
        <p:spPr bwMode="auto">
          <a:xfrm>
            <a:off x="6178550" y="1530350"/>
            <a:ext cx="2120900" cy="5207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62" name="Rectangle 22"/>
          <p:cNvSpPr>
            <a:spLocks noChangeArrowheads="1"/>
          </p:cNvSpPr>
          <p:nvPr/>
        </p:nvSpPr>
        <p:spPr bwMode="auto">
          <a:xfrm>
            <a:off x="6172200" y="4572000"/>
            <a:ext cx="2120900" cy="520700"/>
          </a:xfrm>
          <a:prstGeom prst="rect">
            <a:avLst/>
          </a:prstGeom>
          <a:solidFill>
            <a:srgbClr val="CC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63" name="Rectangle 23"/>
          <p:cNvSpPr>
            <a:spLocks noChangeArrowheads="1"/>
          </p:cNvSpPr>
          <p:nvPr/>
        </p:nvSpPr>
        <p:spPr bwMode="auto">
          <a:xfrm>
            <a:off x="6178550" y="2978150"/>
            <a:ext cx="2120900" cy="6731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64" name="Rectangle 24"/>
          <p:cNvSpPr>
            <a:spLocks noChangeArrowheads="1"/>
          </p:cNvSpPr>
          <p:nvPr/>
        </p:nvSpPr>
        <p:spPr bwMode="auto">
          <a:xfrm>
            <a:off x="6178550" y="3816350"/>
            <a:ext cx="2120900" cy="5207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65" name="Rectangle 25"/>
          <p:cNvSpPr>
            <a:spLocks noChangeArrowheads="1"/>
          </p:cNvSpPr>
          <p:nvPr/>
        </p:nvSpPr>
        <p:spPr bwMode="auto">
          <a:xfrm>
            <a:off x="6178550" y="2139950"/>
            <a:ext cx="2120900" cy="6731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66" name="Rectangle 26"/>
          <p:cNvSpPr>
            <a:spLocks noChangeArrowheads="1"/>
          </p:cNvSpPr>
          <p:nvPr/>
        </p:nvSpPr>
        <p:spPr bwMode="auto">
          <a:xfrm>
            <a:off x="6178550" y="5568950"/>
            <a:ext cx="2355850" cy="5207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67" name="Rectangle 27"/>
          <p:cNvSpPr>
            <a:spLocks noChangeArrowheads="1"/>
          </p:cNvSpPr>
          <p:nvPr/>
        </p:nvSpPr>
        <p:spPr bwMode="auto">
          <a:xfrm>
            <a:off x="747713" y="2181225"/>
            <a:ext cx="2028825" cy="63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t>INTERNAL CONSTRAINTS</a:t>
            </a:r>
          </a:p>
          <a:p>
            <a:r>
              <a:rPr lang="en-US" altLang="en-US" sz="1200"/>
              <a:t>Capital, growth strategy,</a:t>
            </a:r>
          </a:p>
          <a:p>
            <a:r>
              <a:rPr lang="en-US" altLang="en-US" sz="1200"/>
              <a:t>existing network</a:t>
            </a:r>
            <a:endParaRPr lang="en-US" altLang="en-US" sz="1200">
              <a:solidFill>
                <a:schemeClr val="tx1"/>
              </a:solidFill>
            </a:endParaRPr>
          </a:p>
        </p:txBody>
      </p:sp>
      <p:sp>
        <p:nvSpPr>
          <p:cNvPr id="471068" name="Rectangle 28"/>
          <p:cNvSpPr>
            <a:spLocks noChangeArrowheads="1"/>
          </p:cNvSpPr>
          <p:nvPr/>
        </p:nvSpPr>
        <p:spPr bwMode="auto">
          <a:xfrm>
            <a:off x="762000" y="2971800"/>
            <a:ext cx="2362200" cy="6365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1200"/>
              <a:t>PRODUCTION TECHNOLOGIES</a:t>
            </a:r>
          </a:p>
          <a:p>
            <a:r>
              <a:rPr lang="en-US" altLang="en-US" sz="1200"/>
              <a:t>Cost, Scale/Scope impact, support</a:t>
            </a:r>
          </a:p>
          <a:p>
            <a:r>
              <a:rPr lang="en-US" altLang="en-US" sz="1200"/>
              <a:t>required, flexibility</a:t>
            </a:r>
            <a:endParaRPr lang="en-US" altLang="en-US" sz="1200">
              <a:solidFill>
                <a:schemeClr val="tx1"/>
              </a:solidFill>
            </a:endParaRPr>
          </a:p>
        </p:txBody>
      </p:sp>
      <p:sp>
        <p:nvSpPr>
          <p:cNvPr id="471069" name="Rectangle 29"/>
          <p:cNvSpPr>
            <a:spLocks noChangeArrowheads="1"/>
          </p:cNvSpPr>
          <p:nvPr/>
        </p:nvSpPr>
        <p:spPr bwMode="auto">
          <a:xfrm>
            <a:off x="1143000" y="3733800"/>
            <a:ext cx="12969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200"/>
              <a:t>COMPETITIVE</a:t>
            </a:r>
          </a:p>
          <a:p>
            <a:pPr algn="ctr"/>
            <a:r>
              <a:rPr lang="en-US" altLang="en-US" sz="1200"/>
              <a:t>ENVIRONMENT</a:t>
            </a:r>
            <a:endParaRPr lang="en-US" altLang="en-US" sz="1200">
              <a:solidFill>
                <a:schemeClr val="tx1"/>
              </a:solidFill>
            </a:endParaRPr>
          </a:p>
        </p:txBody>
      </p:sp>
      <p:sp>
        <p:nvSpPr>
          <p:cNvPr id="471070" name="Rectangle 30"/>
          <p:cNvSpPr>
            <a:spLocks noChangeArrowheads="1"/>
          </p:cNvSpPr>
          <p:nvPr/>
        </p:nvSpPr>
        <p:spPr bwMode="auto">
          <a:xfrm>
            <a:off x="838200" y="4953000"/>
            <a:ext cx="1933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dirty="0"/>
              <a:t>PRODUCTION METHODS</a:t>
            </a:r>
          </a:p>
          <a:p>
            <a:r>
              <a:rPr lang="en-US" altLang="en-US" sz="1200" dirty="0"/>
              <a:t>Skill needs, response time</a:t>
            </a:r>
          </a:p>
        </p:txBody>
      </p:sp>
      <p:sp>
        <p:nvSpPr>
          <p:cNvPr id="471071" name="Rectangle 31"/>
          <p:cNvSpPr>
            <a:spLocks noChangeArrowheads="1"/>
          </p:cNvSpPr>
          <p:nvPr/>
        </p:nvSpPr>
        <p:spPr bwMode="auto">
          <a:xfrm>
            <a:off x="747713" y="5610225"/>
            <a:ext cx="19875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t>FACTOR COSTS</a:t>
            </a:r>
          </a:p>
          <a:p>
            <a:r>
              <a:rPr lang="en-US" altLang="en-US" sz="1200"/>
              <a:t>Labor, materials, site specific</a:t>
            </a:r>
          </a:p>
        </p:txBody>
      </p:sp>
      <p:sp>
        <p:nvSpPr>
          <p:cNvPr id="471072" name="Line 32"/>
          <p:cNvSpPr>
            <a:spLocks noChangeShapeType="1"/>
          </p:cNvSpPr>
          <p:nvPr/>
        </p:nvSpPr>
        <p:spPr bwMode="auto">
          <a:xfrm>
            <a:off x="2921000" y="1778000"/>
            <a:ext cx="939800" cy="1778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73" name="Line 33"/>
          <p:cNvSpPr>
            <a:spLocks noChangeShapeType="1"/>
          </p:cNvSpPr>
          <p:nvPr/>
        </p:nvSpPr>
        <p:spPr bwMode="auto">
          <a:xfrm>
            <a:off x="2921000" y="2438400"/>
            <a:ext cx="939800" cy="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74" name="Line 34"/>
          <p:cNvSpPr>
            <a:spLocks noChangeShapeType="1"/>
          </p:cNvSpPr>
          <p:nvPr/>
        </p:nvSpPr>
        <p:spPr bwMode="auto">
          <a:xfrm>
            <a:off x="3149600" y="3276600"/>
            <a:ext cx="711200" cy="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75" name="Line 35"/>
          <p:cNvSpPr>
            <a:spLocks noChangeShapeType="1"/>
          </p:cNvSpPr>
          <p:nvPr/>
        </p:nvSpPr>
        <p:spPr bwMode="auto">
          <a:xfrm flipV="1">
            <a:off x="2895600" y="3632200"/>
            <a:ext cx="965200" cy="3302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76" name="Line 36"/>
          <p:cNvSpPr>
            <a:spLocks noChangeShapeType="1"/>
          </p:cNvSpPr>
          <p:nvPr/>
        </p:nvSpPr>
        <p:spPr bwMode="auto">
          <a:xfrm flipV="1">
            <a:off x="2971800" y="4953000"/>
            <a:ext cx="889000" cy="1524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77" name="Line 37"/>
          <p:cNvSpPr>
            <a:spLocks noChangeShapeType="1"/>
          </p:cNvSpPr>
          <p:nvPr/>
        </p:nvSpPr>
        <p:spPr bwMode="auto">
          <a:xfrm>
            <a:off x="2921000" y="5867400"/>
            <a:ext cx="939800" cy="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78" name="Rectangle 38"/>
          <p:cNvSpPr>
            <a:spLocks noChangeArrowheads="1"/>
          </p:cNvSpPr>
          <p:nvPr/>
        </p:nvSpPr>
        <p:spPr bwMode="auto">
          <a:xfrm>
            <a:off x="6324600" y="1600200"/>
            <a:ext cx="1868488"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t>GLOBAL COMPETITION</a:t>
            </a:r>
          </a:p>
        </p:txBody>
      </p:sp>
      <p:sp>
        <p:nvSpPr>
          <p:cNvPr id="471079" name="Line 39"/>
          <p:cNvSpPr>
            <a:spLocks noChangeShapeType="1"/>
          </p:cNvSpPr>
          <p:nvPr/>
        </p:nvSpPr>
        <p:spPr bwMode="auto">
          <a:xfrm>
            <a:off x="5283200" y="1828800"/>
            <a:ext cx="889000" cy="0"/>
          </a:xfrm>
          <a:prstGeom prst="line">
            <a:avLst/>
          </a:prstGeom>
          <a:noFill/>
          <a:ln w="508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80" name="Rectangle 40"/>
          <p:cNvSpPr>
            <a:spLocks noChangeArrowheads="1"/>
          </p:cNvSpPr>
          <p:nvPr/>
        </p:nvSpPr>
        <p:spPr bwMode="auto">
          <a:xfrm>
            <a:off x="6400800" y="2289175"/>
            <a:ext cx="15065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t>TARIFFS AND TAX</a:t>
            </a:r>
          </a:p>
          <a:p>
            <a:r>
              <a:rPr lang="en-US" altLang="en-US" sz="1200"/>
              <a:t>INCENTIVES</a:t>
            </a:r>
          </a:p>
        </p:txBody>
      </p:sp>
      <p:sp>
        <p:nvSpPr>
          <p:cNvPr id="471081" name="Line 41"/>
          <p:cNvSpPr>
            <a:spLocks noChangeShapeType="1"/>
          </p:cNvSpPr>
          <p:nvPr/>
        </p:nvSpPr>
        <p:spPr bwMode="auto">
          <a:xfrm flipH="1">
            <a:off x="5232400" y="2514600"/>
            <a:ext cx="939800" cy="7366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82" name="Rectangle 42"/>
          <p:cNvSpPr>
            <a:spLocks noChangeArrowheads="1"/>
          </p:cNvSpPr>
          <p:nvPr/>
        </p:nvSpPr>
        <p:spPr bwMode="auto">
          <a:xfrm>
            <a:off x="6234113" y="3019425"/>
            <a:ext cx="1865312" cy="63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t>REGIONAL DEMAND</a:t>
            </a:r>
          </a:p>
          <a:p>
            <a:r>
              <a:rPr lang="en-US" altLang="en-US" sz="1200"/>
              <a:t>Size, growth, homogeneity,</a:t>
            </a:r>
          </a:p>
          <a:p>
            <a:r>
              <a:rPr lang="en-US" altLang="en-US" sz="1200"/>
              <a:t>local specifications</a:t>
            </a:r>
          </a:p>
        </p:txBody>
      </p:sp>
      <p:sp>
        <p:nvSpPr>
          <p:cNvPr id="471083" name="Rectangle 43"/>
          <p:cNvSpPr>
            <a:spLocks noChangeArrowheads="1"/>
          </p:cNvSpPr>
          <p:nvPr/>
        </p:nvSpPr>
        <p:spPr bwMode="auto">
          <a:xfrm>
            <a:off x="6157913" y="3857625"/>
            <a:ext cx="20351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t>POLITICAL, EXCHANGE</a:t>
            </a:r>
          </a:p>
          <a:p>
            <a:r>
              <a:rPr lang="en-US" altLang="en-US" sz="1200"/>
              <a:t>RATE AND DEMAND RISK</a:t>
            </a:r>
          </a:p>
        </p:txBody>
      </p:sp>
      <p:sp>
        <p:nvSpPr>
          <p:cNvPr id="471084" name="Line 44"/>
          <p:cNvSpPr>
            <a:spLocks noChangeShapeType="1"/>
          </p:cNvSpPr>
          <p:nvPr/>
        </p:nvSpPr>
        <p:spPr bwMode="auto">
          <a:xfrm>
            <a:off x="5283200" y="3429000"/>
            <a:ext cx="863600" cy="0"/>
          </a:xfrm>
          <a:prstGeom prst="line">
            <a:avLst/>
          </a:prstGeom>
          <a:noFill/>
          <a:ln w="508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85" name="Line 45"/>
          <p:cNvSpPr>
            <a:spLocks noChangeShapeType="1"/>
          </p:cNvSpPr>
          <p:nvPr/>
        </p:nvSpPr>
        <p:spPr bwMode="auto">
          <a:xfrm>
            <a:off x="5283200" y="3886200"/>
            <a:ext cx="863600" cy="0"/>
          </a:xfrm>
          <a:prstGeom prst="line">
            <a:avLst/>
          </a:prstGeom>
          <a:noFill/>
          <a:ln w="508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86" name="Rectangle 46"/>
          <p:cNvSpPr>
            <a:spLocks noChangeArrowheads="1"/>
          </p:cNvSpPr>
          <p:nvPr/>
        </p:nvSpPr>
        <p:spPr bwMode="auto">
          <a:xfrm>
            <a:off x="6477000" y="4648200"/>
            <a:ext cx="15255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200"/>
              <a:t>AVAILABLE</a:t>
            </a:r>
          </a:p>
          <a:p>
            <a:pPr algn="ctr"/>
            <a:r>
              <a:rPr lang="en-US" altLang="en-US" sz="1200"/>
              <a:t>INFRASTRUCTURE</a:t>
            </a:r>
          </a:p>
        </p:txBody>
      </p:sp>
      <p:sp>
        <p:nvSpPr>
          <p:cNvPr id="471087" name="Line 47"/>
          <p:cNvSpPr>
            <a:spLocks noChangeShapeType="1"/>
          </p:cNvSpPr>
          <p:nvPr/>
        </p:nvSpPr>
        <p:spPr bwMode="auto">
          <a:xfrm>
            <a:off x="5283200" y="4749800"/>
            <a:ext cx="889000" cy="50800"/>
          </a:xfrm>
          <a:prstGeom prst="line">
            <a:avLst/>
          </a:prstGeom>
          <a:noFill/>
          <a:ln w="508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88" name="Rectangle 48"/>
          <p:cNvSpPr>
            <a:spLocks noChangeArrowheads="1"/>
          </p:cNvSpPr>
          <p:nvPr/>
        </p:nvSpPr>
        <p:spPr bwMode="auto">
          <a:xfrm>
            <a:off x="6248400" y="5638800"/>
            <a:ext cx="24384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1200"/>
              <a:t>LOGISTICS COSTS</a:t>
            </a:r>
          </a:p>
          <a:p>
            <a:r>
              <a:rPr lang="en-US" altLang="en-US" sz="1200"/>
              <a:t>Transport, inventory, coordination</a:t>
            </a:r>
          </a:p>
        </p:txBody>
      </p:sp>
      <p:sp>
        <p:nvSpPr>
          <p:cNvPr id="471089" name="Line 49"/>
          <p:cNvSpPr>
            <a:spLocks noChangeShapeType="1"/>
          </p:cNvSpPr>
          <p:nvPr/>
        </p:nvSpPr>
        <p:spPr bwMode="auto">
          <a:xfrm>
            <a:off x="5283200" y="5867400"/>
            <a:ext cx="863600" cy="0"/>
          </a:xfrm>
          <a:prstGeom prst="line">
            <a:avLst/>
          </a:prstGeom>
          <a:noFill/>
          <a:ln w="508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90" name="Line 50"/>
          <p:cNvSpPr>
            <a:spLocks noChangeShapeType="1"/>
          </p:cNvSpPr>
          <p:nvPr/>
        </p:nvSpPr>
        <p:spPr bwMode="auto">
          <a:xfrm>
            <a:off x="8305800" y="3276600"/>
            <a:ext cx="38100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91" name="Line 51"/>
          <p:cNvSpPr>
            <a:spLocks noChangeShapeType="1"/>
          </p:cNvSpPr>
          <p:nvPr/>
        </p:nvSpPr>
        <p:spPr bwMode="auto">
          <a:xfrm>
            <a:off x="8686800" y="3302000"/>
            <a:ext cx="0" cy="302260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92" name="Line 52"/>
          <p:cNvSpPr>
            <a:spLocks noChangeShapeType="1"/>
          </p:cNvSpPr>
          <p:nvPr/>
        </p:nvSpPr>
        <p:spPr bwMode="auto">
          <a:xfrm flipH="1">
            <a:off x="5689600" y="6324600"/>
            <a:ext cx="302260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93" name="Line 53"/>
          <p:cNvSpPr>
            <a:spLocks noChangeShapeType="1"/>
          </p:cNvSpPr>
          <p:nvPr/>
        </p:nvSpPr>
        <p:spPr bwMode="auto">
          <a:xfrm flipH="1" flipV="1">
            <a:off x="5232400" y="5994400"/>
            <a:ext cx="508000" cy="3556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94" name="Line 54"/>
          <p:cNvSpPr>
            <a:spLocks noChangeShapeType="1"/>
          </p:cNvSpPr>
          <p:nvPr/>
        </p:nvSpPr>
        <p:spPr bwMode="auto">
          <a:xfrm>
            <a:off x="8331200" y="4038600"/>
            <a:ext cx="33020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95" name="Line 55"/>
          <p:cNvSpPr>
            <a:spLocks noChangeShapeType="1"/>
          </p:cNvSpPr>
          <p:nvPr/>
        </p:nvSpPr>
        <p:spPr bwMode="auto">
          <a:xfrm flipH="1">
            <a:off x="355600" y="3276600"/>
            <a:ext cx="43180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96" name="Line 56"/>
          <p:cNvSpPr>
            <a:spLocks noChangeShapeType="1"/>
          </p:cNvSpPr>
          <p:nvPr/>
        </p:nvSpPr>
        <p:spPr bwMode="auto">
          <a:xfrm>
            <a:off x="381000" y="3302000"/>
            <a:ext cx="0" cy="302260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97" name="Line 57"/>
          <p:cNvSpPr>
            <a:spLocks noChangeShapeType="1"/>
          </p:cNvSpPr>
          <p:nvPr/>
        </p:nvSpPr>
        <p:spPr bwMode="auto">
          <a:xfrm>
            <a:off x="381000" y="6324600"/>
            <a:ext cx="297180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98" name="Line 58"/>
          <p:cNvSpPr>
            <a:spLocks noChangeShapeType="1"/>
          </p:cNvSpPr>
          <p:nvPr/>
        </p:nvSpPr>
        <p:spPr bwMode="auto">
          <a:xfrm flipV="1">
            <a:off x="3302000" y="6070600"/>
            <a:ext cx="558800" cy="2794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Oval 1"/>
          <p:cNvSpPr/>
          <p:nvPr/>
        </p:nvSpPr>
        <p:spPr bwMode="auto">
          <a:xfrm>
            <a:off x="223405" y="4237037"/>
            <a:ext cx="8267700" cy="1373188"/>
          </a:xfrm>
          <a:prstGeom prst="ellipse">
            <a:avLst/>
          </a:prstGeom>
          <a:noFill/>
          <a:ln w="28575" cap="flat" cmpd="sng" algn="ctr">
            <a:solidFill>
              <a:schemeClr val="accent6"/>
            </a:solidFill>
            <a:prstDash val="solid"/>
            <a:round/>
            <a:headEnd type="none" w="med" len="med"/>
            <a:tailEnd type="none" w="med" len="med"/>
          </a:ln>
          <a:effectLst>
            <a:outerShdw blurRad="50800" dist="38100" dir="5400000" algn="t"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Times New Roman" pitchFamily="18" charset="0"/>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Gravity Location Models</a:t>
            </a:r>
            <a:endParaRPr lang="en-US" dirty="0"/>
          </a:p>
        </p:txBody>
      </p:sp>
      <p:sp>
        <p:nvSpPr>
          <p:cNvPr id="3" name="Content Placeholder 2"/>
          <p:cNvSpPr>
            <a:spLocks noGrp="1"/>
          </p:cNvSpPr>
          <p:nvPr>
            <p:ph idx="1"/>
          </p:nvPr>
        </p:nvSpPr>
        <p:spPr/>
        <p:txBody>
          <a:bodyPr/>
          <a:lstStyle/>
          <a:p>
            <a:r>
              <a:rPr lang="en-US" dirty="0" smtClean="0"/>
              <a:t>Locate a single facility anywhere</a:t>
            </a:r>
          </a:p>
          <a:p>
            <a:r>
              <a:rPr lang="en-US" dirty="0" smtClean="0"/>
              <a:t>To minimize </a:t>
            </a:r>
            <a:r>
              <a:rPr lang="en-US" dirty="0" smtClean="0">
                <a:solidFill>
                  <a:srgbClr val="800000"/>
                </a:solidFill>
              </a:rPr>
              <a:t>inbound and outbound </a:t>
            </a:r>
            <a:r>
              <a:rPr lang="en-US" dirty="0" smtClean="0"/>
              <a:t>transportation costs</a:t>
            </a:r>
          </a:p>
          <a:p>
            <a:r>
              <a:rPr lang="en-US" dirty="0" smtClean="0"/>
              <a:t>No pre-selected potential locations</a:t>
            </a:r>
          </a:p>
          <a:p>
            <a:r>
              <a:rPr lang="en-US" dirty="0" smtClean="0"/>
              <a:t>Useful for choosing potential locations within a region for use in CPLP</a:t>
            </a:r>
          </a:p>
          <a:p>
            <a:pPr lvl="1"/>
            <a:r>
              <a:rPr lang="en-US" dirty="0" smtClean="0"/>
              <a:t>Phase III</a:t>
            </a:r>
            <a:endParaRPr lang="en-US" dirty="0"/>
          </a:p>
        </p:txBody>
      </p:sp>
      <p:grpSp>
        <p:nvGrpSpPr>
          <p:cNvPr id="30" name="Group 29"/>
          <p:cNvGrpSpPr/>
          <p:nvPr/>
        </p:nvGrpSpPr>
        <p:grpSpPr>
          <a:xfrm>
            <a:off x="6646160" y="4419600"/>
            <a:ext cx="2243137" cy="2209800"/>
            <a:chOff x="5155498" y="3276600"/>
            <a:chExt cx="3733800" cy="3352800"/>
          </a:xfrm>
        </p:grpSpPr>
        <p:sp>
          <p:nvSpPr>
            <p:cNvPr id="4" name="Oval 4"/>
            <p:cNvSpPr>
              <a:spLocks noChangeArrowheads="1"/>
            </p:cNvSpPr>
            <p:nvPr/>
          </p:nvSpPr>
          <p:spPr bwMode="auto">
            <a:xfrm>
              <a:off x="5993698" y="3733800"/>
              <a:ext cx="228600" cy="228600"/>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 name="Oval 5"/>
            <p:cNvSpPr>
              <a:spLocks noChangeArrowheads="1"/>
            </p:cNvSpPr>
            <p:nvPr/>
          </p:nvSpPr>
          <p:spPr bwMode="auto">
            <a:xfrm>
              <a:off x="5155498" y="3276600"/>
              <a:ext cx="228600" cy="228600"/>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 name="Oval 6"/>
            <p:cNvSpPr>
              <a:spLocks noChangeArrowheads="1"/>
            </p:cNvSpPr>
            <p:nvPr/>
          </p:nvSpPr>
          <p:spPr bwMode="auto">
            <a:xfrm>
              <a:off x="6450898" y="5791200"/>
              <a:ext cx="228600" cy="228600"/>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 name="Oval 7"/>
            <p:cNvSpPr>
              <a:spLocks noChangeArrowheads="1"/>
            </p:cNvSpPr>
            <p:nvPr/>
          </p:nvSpPr>
          <p:spPr bwMode="auto">
            <a:xfrm>
              <a:off x="7136698" y="3733800"/>
              <a:ext cx="228600" cy="228600"/>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 name="Oval 8"/>
            <p:cNvSpPr>
              <a:spLocks noChangeArrowheads="1"/>
            </p:cNvSpPr>
            <p:nvPr/>
          </p:nvSpPr>
          <p:spPr bwMode="auto">
            <a:xfrm>
              <a:off x="8584498" y="4419600"/>
              <a:ext cx="228600" cy="228600"/>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 name="Oval 9"/>
            <p:cNvSpPr>
              <a:spLocks noChangeArrowheads="1"/>
            </p:cNvSpPr>
            <p:nvPr/>
          </p:nvSpPr>
          <p:spPr bwMode="auto">
            <a:xfrm>
              <a:off x="5384098" y="6400800"/>
              <a:ext cx="228600" cy="228600"/>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Oval 10"/>
            <p:cNvSpPr>
              <a:spLocks noChangeArrowheads="1"/>
            </p:cNvSpPr>
            <p:nvPr/>
          </p:nvSpPr>
          <p:spPr bwMode="auto">
            <a:xfrm>
              <a:off x="7517698" y="4038600"/>
              <a:ext cx="228600" cy="228600"/>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Oval 11"/>
            <p:cNvSpPr>
              <a:spLocks noChangeArrowheads="1"/>
            </p:cNvSpPr>
            <p:nvPr/>
          </p:nvSpPr>
          <p:spPr bwMode="auto">
            <a:xfrm>
              <a:off x="8127298" y="3429000"/>
              <a:ext cx="228600" cy="228600"/>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Oval 12"/>
            <p:cNvSpPr>
              <a:spLocks noChangeArrowheads="1"/>
            </p:cNvSpPr>
            <p:nvPr/>
          </p:nvSpPr>
          <p:spPr bwMode="auto">
            <a:xfrm>
              <a:off x="7289098" y="5410200"/>
              <a:ext cx="228600" cy="228600"/>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Oval 13"/>
            <p:cNvSpPr>
              <a:spLocks noChangeArrowheads="1"/>
            </p:cNvSpPr>
            <p:nvPr/>
          </p:nvSpPr>
          <p:spPr bwMode="auto">
            <a:xfrm>
              <a:off x="5155498" y="5029200"/>
              <a:ext cx="228600" cy="228600"/>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Oval 14"/>
            <p:cNvSpPr>
              <a:spLocks noChangeArrowheads="1"/>
            </p:cNvSpPr>
            <p:nvPr/>
          </p:nvSpPr>
          <p:spPr bwMode="auto">
            <a:xfrm>
              <a:off x="8432098" y="5410200"/>
              <a:ext cx="228600" cy="228600"/>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Oval 15"/>
            <p:cNvSpPr>
              <a:spLocks noChangeArrowheads="1"/>
            </p:cNvSpPr>
            <p:nvPr/>
          </p:nvSpPr>
          <p:spPr bwMode="auto">
            <a:xfrm>
              <a:off x="8660698" y="6019800"/>
              <a:ext cx="228600" cy="228600"/>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Rectangle 16"/>
            <p:cNvSpPr>
              <a:spLocks noChangeArrowheads="1"/>
            </p:cNvSpPr>
            <p:nvPr/>
          </p:nvSpPr>
          <p:spPr bwMode="auto">
            <a:xfrm>
              <a:off x="6908098" y="4876800"/>
              <a:ext cx="304800" cy="304800"/>
            </a:xfrm>
            <a:prstGeom prst="rect">
              <a:avLst/>
            </a:prstGeom>
            <a:solidFill>
              <a:srgbClr val="FF0000"/>
            </a:solidFill>
            <a:ln w="9525">
              <a:solidFill>
                <a:schemeClr val="hlink"/>
              </a:solidFill>
              <a:miter lim="800000"/>
              <a:headEnd/>
              <a:tailEnd/>
            </a:ln>
            <a:effectLst/>
          </p:spPr>
          <p:txBody>
            <a:bodyPr wrap="none" anchor="ctr"/>
            <a:lstStyle/>
            <a:p>
              <a:endParaRPr lang="en-US"/>
            </a:p>
          </p:txBody>
        </p:sp>
        <p:cxnSp>
          <p:nvCxnSpPr>
            <p:cNvPr id="17" name="AutoShape 17"/>
            <p:cNvCxnSpPr>
              <a:cxnSpLocks noChangeShapeType="1"/>
              <a:stCxn id="16" idx="1"/>
              <a:endCxn id="13" idx="6"/>
            </p:cNvCxnSpPr>
            <p:nvPr/>
          </p:nvCxnSpPr>
          <p:spPr bwMode="auto">
            <a:xfrm flipH="1">
              <a:off x="5384098" y="5029200"/>
              <a:ext cx="1524000" cy="114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8" name="AutoShape 18"/>
            <p:cNvCxnSpPr>
              <a:cxnSpLocks noChangeShapeType="1"/>
              <a:stCxn id="16" idx="0"/>
              <a:endCxn id="5" idx="5"/>
            </p:cNvCxnSpPr>
            <p:nvPr/>
          </p:nvCxnSpPr>
          <p:spPr bwMode="auto">
            <a:xfrm flipH="1" flipV="1">
              <a:off x="5350761" y="3471863"/>
              <a:ext cx="1709737" cy="1404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AutoShape 19"/>
            <p:cNvCxnSpPr>
              <a:cxnSpLocks noChangeShapeType="1"/>
              <a:stCxn id="16" idx="0"/>
              <a:endCxn id="4" idx="5"/>
            </p:cNvCxnSpPr>
            <p:nvPr/>
          </p:nvCxnSpPr>
          <p:spPr bwMode="auto">
            <a:xfrm flipH="1" flipV="1">
              <a:off x="6188961" y="3929063"/>
              <a:ext cx="871537" cy="9477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 name="AutoShape 20"/>
            <p:cNvCxnSpPr>
              <a:cxnSpLocks noChangeShapeType="1"/>
              <a:stCxn id="16" idx="0"/>
              <a:endCxn id="7" idx="4"/>
            </p:cNvCxnSpPr>
            <p:nvPr/>
          </p:nvCxnSpPr>
          <p:spPr bwMode="auto">
            <a:xfrm flipV="1">
              <a:off x="7060498" y="3962400"/>
              <a:ext cx="190500" cy="914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 name="AutoShape 21"/>
            <p:cNvCxnSpPr>
              <a:cxnSpLocks noChangeShapeType="1"/>
              <a:stCxn id="16" idx="0"/>
              <a:endCxn id="10" idx="3"/>
            </p:cNvCxnSpPr>
            <p:nvPr/>
          </p:nvCxnSpPr>
          <p:spPr bwMode="auto">
            <a:xfrm flipV="1">
              <a:off x="7060498" y="4233863"/>
              <a:ext cx="490538" cy="642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AutoShape 22"/>
            <p:cNvCxnSpPr>
              <a:cxnSpLocks noChangeShapeType="1"/>
              <a:stCxn id="16" idx="3"/>
              <a:endCxn id="11" idx="4"/>
            </p:cNvCxnSpPr>
            <p:nvPr/>
          </p:nvCxnSpPr>
          <p:spPr bwMode="auto">
            <a:xfrm flipV="1">
              <a:off x="7212898" y="3657600"/>
              <a:ext cx="1028700" cy="1371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3" name="AutoShape 23"/>
            <p:cNvCxnSpPr>
              <a:cxnSpLocks noChangeShapeType="1"/>
              <a:stCxn id="16" idx="3"/>
              <a:endCxn id="8" idx="2"/>
            </p:cNvCxnSpPr>
            <p:nvPr/>
          </p:nvCxnSpPr>
          <p:spPr bwMode="auto">
            <a:xfrm flipV="1">
              <a:off x="7212898" y="4533900"/>
              <a:ext cx="1371600" cy="495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AutoShape 24"/>
            <p:cNvCxnSpPr>
              <a:cxnSpLocks noChangeShapeType="1"/>
              <a:stCxn id="16" idx="3"/>
              <a:endCxn id="14" idx="2"/>
            </p:cNvCxnSpPr>
            <p:nvPr/>
          </p:nvCxnSpPr>
          <p:spPr bwMode="auto">
            <a:xfrm>
              <a:off x="7212898" y="5029200"/>
              <a:ext cx="1219200" cy="495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AutoShape 25"/>
            <p:cNvCxnSpPr>
              <a:cxnSpLocks noChangeShapeType="1"/>
              <a:stCxn id="16" idx="3"/>
              <a:endCxn id="15" idx="1"/>
            </p:cNvCxnSpPr>
            <p:nvPr/>
          </p:nvCxnSpPr>
          <p:spPr bwMode="auto">
            <a:xfrm>
              <a:off x="7212898" y="5029200"/>
              <a:ext cx="1481138" cy="10239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 name="AutoShape 26"/>
            <p:cNvCxnSpPr>
              <a:cxnSpLocks noChangeShapeType="1"/>
              <a:stCxn id="16" idx="2"/>
              <a:endCxn id="12" idx="1"/>
            </p:cNvCxnSpPr>
            <p:nvPr/>
          </p:nvCxnSpPr>
          <p:spPr bwMode="auto">
            <a:xfrm>
              <a:off x="7060498" y="5181600"/>
              <a:ext cx="261938" cy="2619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 name="AutoShape 27"/>
            <p:cNvCxnSpPr>
              <a:cxnSpLocks noChangeShapeType="1"/>
              <a:stCxn id="16" idx="2"/>
              <a:endCxn id="6" idx="7"/>
            </p:cNvCxnSpPr>
            <p:nvPr/>
          </p:nvCxnSpPr>
          <p:spPr bwMode="auto">
            <a:xfrm flipH="1">
              <a:off x="6646161" y="5181600"/>
              <a:ext cx="414337" cy="6429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AutoShape 28"/>
            <p:cNvCxnSpPr>
              <a:cxnSpLocks noChangeShapeType="1"/>
              <a:stCxn id="16" idx="2"/>
              <a:endCxn id="9" idx="7"/>
            </p:cNvCxnSpPr>
            <p:nvPr/>
          </p:nvCxnSpPr>
          <p:spPr bwMode="auto">
            <a:xfrm flipH="1">
              <a:off x="5579361" y="5181600"/>
              <a:ext cx="1481137" cy="12525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2821959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CE4AB88-8CF2-492F-9AB7-DD1576132DD7}" type="slidenum">
              <a:rPr lang="en-US" altLang="en-US"/>
              <a:pPr/>
              <a:t>57</a:t>
            </a:fld>
            <a:endParaRPr lang="en-US" altLang="en-US"/>
          </a:p>
        </p:txBody>
      </p:sp>
      <p:sp>
        <p:nvSpPr>
          <p:cNvPr id="201730" name="Rectangle 2"/>
          <p:cNvSpPr>
            <a:spLocks noGrp="1" noChangeArrowheads="1"/>
          </p:cNvSpPr>
          <p:nvPr>
            <p:ph type="title"/>
          </p:nvPr>
        </p:nvSpPr>
        <p:spPr/>
        <p:txBody>
          <a:bodyPr/>
          <a:lstStyle/>
          <a:p>
            <a:r>
              <a:rPr lang="en-US" altLang="en-US"/>
              <a:t>The Gravity Problem</a:t>
            </a:r>
          </a:p>
        </p:txBody>
      </p:sp>
      <p:sp>
        <p:nvSpPr>
          <p:cNvPr id="201731" name="Rectangle 3"/>
          <p:cNvSpPr>
            <a:spLocks noGrp="1" noChangeArrowheads="1"/>
          </p:cNvSpPr>
          <p:nvPr>
            <p:ph type="body" idx="1"/>
          </p:nvPr>
        </p:nvSpPr>
        <p:spPr>
          <a:xfrm>
            <a:off x="381000" y="1517650"/>
            <a:ext cx="8305800" cy="4813300"/>
          </a:xfrm>
        </p:spPr>
        <p:txBody>
          <a:bodyPr/>
          <a:lstStyle/>
          <a:p>
            <a:r>
              <a:rPr lang="en-US" altLang="en-US"/>
              <a:t>The objective is to minimize the weighted sum of </a:t>
            </a:r>
            <a:r>
              <a:rPr lang="en-US" altLang="en-US" i="1">
                <a:solidFill>
                  <a:schemeClr val="tx1"/>
                </a:solidFill>
                <a:effectLst>
                  <a:outerShdw blurRad="38100" dist="38100" dir="2700000" algn="tl">
                    <a:srgbClr val="C0C0C0"/>
                  </a:outerShdw>
                </a:effectLst>
              </a:rPr>
              <a:t>the squared Euclidean distances</a:t>
            </a:r>
            <a:r>
              <a:rPr lang="en-US" altLang="en-US"/>
              <a:t> of the new facility to the current facilities. It is an uncommon problem but has a simple solution. </a:t>
            </a:r>
          </a:p>
          <a:p>
            <a:pPr>
              <a:buFont typeface="Monotype Sorts" pitchFamily="2" charset="2"/>
              <a:buNone/>
            </a:pPr>
            <a:endParaRPr lang="en-US" altLang="en-US"/>
          </a:p>
          <a:p>
            <a:r>
              <a:rPr lang="en-US" altLang="en-US"/>
              <a:t>The optimal solution is that both the x and y coordinates of the new facility are the ratio of the weighted x and y coordinates of the existing facilities divided by the sum of the weights.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0"/>
          </p:nvPr>
        </p:nvSpPr>
        <p:spPr/>
        <p:txBody>
          <a:bodyPr/>
          <a:lstStyle/>
          <a:p>
            <a:fld id="{84C29A2D-4916-47C1-AE7F-47744D9C91AA}" type="slidenum">
              <a:rPr lang="en-US" altLang="en-US"/>
              <a:pPr/>
              <a:t>58</a:t>
            </a:fld>
            <a:endParaRPr lang="en-US" altLang="en-US"/>
          </a:p>
        </p:txBody>
      </p:sp>
      <p:sp>
        <p:nvSpPr>
          <p:cNvPr id="59394" name="Rectangle 2"/>
          <p:cNvSpPr>
            <a:spLocks noGrp="1" noChangeArrowheads="1"/>
          </p:cNvSpPr>
          <p:nvPr>
            <p:ph type="title"/>
          </p:nvPr>
        </p:nvSpPr>
        <p:spPr>
          <a:noFill/>
          <a:ln/>
        </p:spPr>
        <p:txBody>
          <a:bodyPr/>
          <a:lstStyle/>
          <a:p>
            <a:r>
              <a:rPr lang="en-US" altLang="en-US"/>
              <a:t>Gravity Methods for Location</a:t>
            </a:r>
          </a:p>
        </p:txBody>
      </p:sp>
      <p:sp>
        <p:nvSpPr>
          <p:cNvPr id="59395" name="Rectangle 3"/>
          <p:cNvSpPr>
            <a:spLocks noGrp="1" noChangeArrowheads="1"/>
          </p:cNvSpPr>
          <p:nvPr>
            <p:ph type="body" sz="half" idx="1"/>
          </p:nvPr>
        </p:nvSpPr>
        <p:spPr>
          <a:xfrm>
            <a:off x="381000" y="1219200"/>
            <a:ext cx="4572000" cy="4487863"/>
          </a:xfrm>
          <a:noFill/>
          <a:ln/>
        </p:spPr>
        <p:txBody>
          <a:bodyPr/>
          <a:lstStyle/>
          <a:p>
            <a:r>
              <a:rPr lang="en-US" altLang="en-US" sz="2400" dirty="0"/>
              <a:t>The Min Travel Cost Solution</a:t>
            </a:r>
          </a:p>
          <a:p>
            <a:pPr lvl="1"/>
            <a:r>
              <a:rPr lang="en-US" altLang="en-US" sz="2000" dirty="0" err="1"/>
              <a:t>x,y</a:t>
            </a:r>
            <a:r>
              <a:rPr lang="en-US" altLang="en-US" sz="2000" dirty="0"/>
              <a:t>: Warehouse Coordinates</a:t>
            </a:r>
          </a:p>
          <a:p>
            <a:pPr lvl="1"/>
            <a:r>
              <a:rPr lang="en-US" altLang="en-US" sz="2000" dirty="0" err="1"/>
              <a:t>x</a:t>
            </a:r>
            <a:r>
              <a:rPr lang="en-US" altLang="en-US" sz="2000" baseline="-25000" dirty="0" err="1"/>
              <a:t>n</a:t>
            </a:r>
            <a:r>
              <a:rPr lang="en-US" altLang="en-US" sz="2000" dirty="0"/>
              <a:t>, </a:t>
            </a:r>
            <a:r>
              <a:rPr lang="en-US" altLang="en-US" sz="2000" dirty="0" err="1"/>
              <a:t>y</a:t>
            </a:r>
            <a:r>
              <a:rPr lang="en-US" altLang="en-US" sz="2000" baseline="-25000" dirty="0" err="1"/>
              <a:t>n</a:t>
            </a:r>
            <a:r>
              <a:rPr lang="en-US" altLang="en-US" sz="2000" dirty="0"/>
              <a:t> : Coordinates of delivery location n</a:t>
            </a:r>
          </a:p>
          <a:p>
            <a:pPr lvl="1"/>
            <a:r>
              <a:rPr lang="en-US" altLang="en-US" sz="2000" dirty="0" err="1"/>
              <a:t>d</a:t>
            </a:r>
            <a:r>
              <a:rPr lang="en-US" altLang="en-US" sz="2000" baseline="-25000" dirty="0" err="1"/>
              <a:t>n</a:t>
            </a:r>
            <a:r>
              <a:rPr lang="en-US" altLang="en-US" sz="2000" dirty="0"/>
              <a:t> : Distance to delivery location </a:t>
            </a:r>
            <a:r>
              <a:rPr lang="en-US" altLang="en-US" sz="2000" dirty="0" smtClean="0"/>
              <a:t>n</a:t>
            </a:r>
          </a:p>
          <a:p>
            <a:pPr lvl="1"/>
            <a:r>
              <a:rPr lang="en-US" sz="2000" i="1" dirty="0" smtClean="0">
                <a:cs typeface="Times New Roman"/>
              </a:rPr>
              <a:t>F</a:t>
            </a:r>
            <a:r>
              <a:rPr lang="en-US" sz="2000" i="1" baseline="-25000" dirty="0" smtClean="0">
                <a:cs typeface="Times New Roman"/>
              </a:rPr>
              <a:t>n</a:t>
            </a:r>
            <a:r>
              <a:rPr lang="en-US" sz="2000" dirty="0" smtClean="0"/>
              <a:t>:  cost </a:t>
            </a:r>
            <a:r>
              <a:rPr lang="en-US" sz="2000" dirty="0"/>
              <a:t>of shipping one unit for one mile between the facility and either market or supply source </a:t>
            </a:r>
            <a:r>
              <a:rPr lang="en-US" sz="2000" i="1" dirty="0" smtClean="0">
                <a:cs typeface="Times New Roman"/>
              </a:rPr>
              <a:t>n</a:t>
            </a:r>
          </a:p>
          <a:p>
            <a:pPr lvl="1"/>
            <a:r>
              <a:rPr lang="en-US" sz="2000" i="1" dirty="0" smtClean="0"/>
              <a:t> </a:t>
            </a:r>
            <a:r>
              <a:rPr lang="en-US" sz="2000" i="1" dirty="0" err="1" smtClean="0">
                <a:cs typeface="Times New Roman"/>
              </a:rPr>
              <a:t>D</a:t>
            </a:r>
            <a:r>
              <a:rPr lang="en-US" sz="2000" i="1" baseline="-25000" dirty="0" err="1" smtClean="0">
                <a:cs typeface="Times New Roman"/>
              </a:rPr>
              <a:t>n</a:t>
            </a:r>
            <a:r>
              <a:rPr lang="en-US" sz="2000" dirty="0" smtClean="0"/>
              <a:t>:  quantity </a:t>
            </a:r>
            <a:r>
              <a:rPr lang="en-US" sz="2000" dirty="0"/>
              <a:t>to be shipped between facility and market or supply source </a:t>
            </a:r>
            <a:r>
              <a:rPr lang="en-US" sz="2000" i="1" dirty="0">
                <a:cs typeface="Times New Roman"/>
              </a:rPr>
              <a:t>n</a:t>
            </a:r>
            <a:endParaRPr lang="en-US" sz="2000" dirty="0">
              <a:cs typeface="Times New Roman"/>
            </a:endParaRPr>
          </a:p>
        </p:txBody>
      </p:sp>
      <p:graphicFrame>
        <p:nvGraphicFramePr>
          <p:cNvPr id="59396" name="Object 4">
            <a:hlinkClick r:id="" action="ppaction://ole?verb=0"/>
          </p:cNvPr>
          <p:cNvGraphicFramePr>
            <a:graphicFrameLocks noGrp="1"/>
          </p:cNvGraphicFramePr>
          <p:nvPr>
            <p:ph sz="half" idx="2"/>
            <p:extLst>
              <p:ext uri="{D42A27DB-BD31-4B8C-83A1-F6EECF244321}">
                <p14:modId xmlns:p14="http://schemas.microsoft.com/office/powerpoint/2010/main" val="1629038094"/>
              </p:ext>
            </p:extLst>
          </p:nvPr>
        </p:nvGraphicFramePr>
        <p:xfrm>
          <a:off x="5105400" y="1600200"/>
          <a:ext cx="3733800" cy="4419600"/>
        </p:xfrm>
        <a:graphic>
          <a:graphicData uri="http://schemas.openxmlformats.org/presentationml/2006/ole">
            <mc:AlternateContent xmlns:mc="http://schemas.openxmlformats.org/markup-compatibility/2006">
              <mc:Choice xmlns:v="urn:schemas-microsoft-com:vml" Requires="v">
                <p:oleObj spid="_x0000_s59458" name="Equation" r:id="rId4" imgW="2006280" imgH="2133360" progId="Equation.DSMT4">
                  <p:embed/>
                </p:oleObj>
              </mc:Choice>
              <mc:Fallback>
                <p:oleObj name="Equation" r:id="rId4" imgW="2006280" imgH="2133360" progId="Equation.DSMT4">
                  <p:embed/>
                  <p:pic>
                    <p:nvPicPr>
                      <p:cNvPr id="0" name="Object 4"/>
                      <p:cNvPicPr>
                        <a:picLocks noChangeArrowheads="1"/>
                      </p:cNvPicPr>
                      <p:nvPr/>
                    </p:nvPicPr>
                    <p:blipFill>
                      <a:blip r:embed="rId5"/>
                      <a:srcRect/>
                      <a:stretch>
                        <a:fillRect/>
                      </a:stretch>
                    </p:blipFill>
                    <p:spPr bwMode="auto">
                      <a:xfrm>
                        <a:off x="5105400" y="1600200"/>
                        <a:ext cx="3733800" cy="4419600"/>
                      </a:xfrm>
                      <a:prstGeom prst="rect">
                        <a:avLst/>
                      </a:prstGeom>
                      <a:noFill/>
                      <a:ln>
                        <a:noFill/>
                      </a:ln>
                      <a:effectLst/>
                      <a:extLst/>
                    </p:spPr>
                  </p:pic>
                </p:oleObj>
              </mc:Fallback>
            </mc:AlternateContent>
          </a:graphicData>
        </a:graphic>
      </p:graphicFrame>
      <p:sp>
        <p:nvSpPr>
          <p:cNvPr id="59397" name="Text Box 5"/>
          <p:cNvSpPr txBox="1">
            <a:spLocks noChangeArrowheads="1"/>
          </p:cNvSpPr>
          <p:nvPr/>
        </p:nvSpPr>
        <p:spPr bwMode="auto">
          <a:xfrm>
            <a:off x="347730" y="6019800"/>
            <a:ext cx="8334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dirty="0"/>
              <a:t>Min</a:t>
            </a:r>
            <a:r>
              <a:rPr lang="en-US" altLang="en-US" sz="2400" dirty="0">
                <a:solidFill>
                  <a:schemeClr val="tx1"/>
                </a:solidFill>
              </a:rPr>
              <a:t> </a:t>
            </a:r>
            <a:endParaRPr lang="en-US" altLang="en-US" sz="2400" i="1" dirty="0">
              <a:solidFill>
                <a:schemeClr val="tx1"/>
              </a:solidFill>
            </a:endParaRPr>
          </a:p>
        </p:txBody>
      </p:sp>
      <p:graphicFrame>
        <p:nvGraphicFramePr>
          <p:cNvPr id="59398" name="Object 6"/>
          <p:cNvGraphicFramePr>
            <a:graphicFrameLocks noChangeAspect="1"/>
          </p:cNvGraphicFramePr>
          <p:nvPr>
            <p:extLst>
              <p:ext uri="{D42A27DB-BD31-4B8C-83A1-F6EECF244321}">
                <p14:modId xmlns:p14="http://schemas.microsoft.com/office/powerpoint/2010/main" val="3819958094"/>
              </p:ext>
            </p:extLst>
          </p:nvPr>
        </p:nvGraphicFramePr>
        <p:xfrm>
          <a:off x="1139825" y="5880100"/>
          <a:ext cx="4452938" cy="841375"/>
        </p:xfrm>
        <a:graphic>
          <a:graphicData uri="http://schemas.openxmlformats.org/presentationml/2006/ole">
            <mc:AlternateContent xmlns:mc="http://schemas.openxmlformats.org/markup-compatibility/2006">
              <mc:Choice xmlns:v="urn:schemas-microsoft-com:vml" Requires="v">
                <p:oleObj spid="_x0000_s59459" name="Equation" r:id="rId6" imgW="2336760" imgH="444240" progId="Equation.DSMT4">
                  <p:embed/>
                </p:oleObj>
              </mc:Choice>
              <mc:Fallback>
                <p:oleObj name="Equation" r:id="rId6" imgW="2336760" imgH="444240" progId="Equation.DSMT4">
                  <p:embed/>
                  <p:pic>
                    <p:nvPicPr>
                      <p:cNvPr id="0" name="Object 6"/>
                      <p:cNvPicPr>
                        <a:picLocks noChangeAspect="1" noChangeArrowheads="1"/>
                      </p:cNvPicPr>
                      <p:nvPr/>
                    </p:nvPicPr>
                    <p:blipFill>
                      <a:blip r:embed="rId7"/>
                      <a:srcRect/>
                      <a:stretch>
                        <a:fillRect/>
                      </a:stretch>
                    </p:blipFill>
                    <p:spPr bwMode="auto">
                      <a:xfrm>
                        <a:off x="1139825" y="5880100"/>
                        <a:ext cx="4452938"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7B20E97E-92A6-474E-9AA1-108A0DB29063}" type="slidenum">
              <a:rPr lang="en-US" altLang="en-US"/>
              <a:pPr/>
              <a:t>59</a:t>
            </a:fld>
            <a:endParaRPr lang="en-US" altLang="en-US"/>
          </a:p>
        </p:txBody>
      </p:sp>
      <p:sp>
        <p:nvSpPr>
          <p:cNvPr id="412674" name="Rectangle 2"/>
          <p:cNvSpPr>
            <a:spLocks noChangeArrowheads="1"/>
          </p:cNvSpPr>
          <p:nvPr/>
        </p:nvSpPr>
        <p:spPr bwMode="auto">
          <a:xfrm>
            <a:off x="990600" y="2667000"/>
            <a:ext cx="7162800"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buFont typeface="Wingdings" pitchFamily="2" charset="2"/>
              <a:buChar char="§"/>
            </a:pPr>
            <a:r>
              <a:rPr lang="en-US" altLang="en-US" sz="3200">
                <a:effectLst>
                  <a:outerShdw blurRad="38100" dist="38100" dir="2700000" algn="tl">
                    <a:srgbClr val="C0C0C0"/>
                  </a:outerShdw>
                </a:effectLst>
                <a:latin typeface="Arial" charset="0"/>
              </a:rPr>
              <a:t>The coordinates of the depot uses the </a:t>
            </a:r>
            <a:r>
              <a:rPr lang="en-US" altLang="en-US" sz="3200" i="1">
                <a:effectLst>
                  <a:outerShdw blurRad="38100" dist="38100" dir="2700000" algn="tl">
                    <a:srgbClr val="C0C0C0"/>
                  </a:outerShdw>
                </a:effectLst>
                <a:latin typeface="Arial" charset="0"/>
              </a:rPr>
              <a:t>square</a:t>
            </a:r>
            <a:r>
              <a:rPr lang="en-US" altLang="en-US" sz="3200">
                <a:effectLst>
                  <a:outerShdw blurRad="38100" dist="38100" dir="2700000" algn="tl">
                    <a:srgbClr val="C0C0C0"/>
                  </a:outerShdw>
                </a:effectLst>
                <a:latin typeface="Arial" charset="0"/>
              </a:rPr>
              <a:t> of the distance in the objective function</a:t>
            </a:r>
          </a:p>
          <a:p>
            <a:pPr eaLnBrk="1" hangingPunct="1">
              <a:spcBef>
                <a:spcPct val="20000"/>
              </a:spcBef>
              <a:buFont typeface="Wingdings" pitchFamily="2" charset="2"/>
              <a:buChar char="§"/>
            </a:pPr>
            <a:r>
              <a:rPr lang="en-US" altLang="en-US" sz="3200">
                <a:effectLst>
                  <a:outerShdw blurRad="38100" dist="38100" dir="2700000" algn="tl">
                    <a:srgbClr val="C0C0C0"/>
                  </a:outerShdw>
                </a:effectLst>
                <a:latin typeface="Arial" charset="0"/>
              </a:rPr>
              <a:t>The easy closed-form solution may be used as a starting point for a recursive solution to the straight-line Gravity Model.</a:t>
            </a:r>
          </a:p>
        </p:txBody>
      </p:sp>
      <p:sp>
        <p:nvSpPr>
          <p:cNvPr id="412675" name="Rectangle 3"/>
          <p:cNvSpPr>
            <a:spLocks noGrp="1" noChangeArrowheads="1"/>
          </p:cNvSpPr>
          <p:nvPr>
            <p:ph type="title"/>
          </p:nvPr>
        </p:nvSpPr>
        <p:spPr>
          <a:xfrm>
            <a:off x="1511300" y="223838"/>
            <a:ext cx="6211888" cy="842962"/>
          </a:xfrm>
          <a:noFill/>
          <a:ln/>
        </p:spPr>
        <p:txBody>
          <a:bodyPr anchor="ctr"/>
          <a:lstStyle/>
          <a:p>
            <a:pPr>
              <a:lnSpc>
                <a:spcPct val="90000"/>
              </a:lnSpc>
            </a:pPr>
            <a:r>
              <a:rPr lang="en-US" altLang="en-US" sz="3200"/>
              <a:t>Center-of-Gravity Approximation</a:t>
            </a:r>
          </a:p>
        </p:txBody>
      </p:sp>
      <p:sp>
        <p:nvSpPr>
          <p:cNvPr id="412676" name="Text Box 4"/>
          <p:cNvSpPr txBox="1">
            <a:spLocks noChangeArrowheads="1"/>
          </p:cNvSpPr>
          <p:nvPr/>
        </p:nvSpPr>
        <p:spPr bwMode="auto">
          <a:xfrm>
            <a:off x="1423988" y="1738313"/>
            <a:ext cx="8334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t>Min</a:t>
            </a:r>
            <a:r>
              <a:rPr lang="en-US" altLang="en-US" sz="2400">
                <a:solidFill>
                  <a:schemeClr val="tx1"/>
                </a:solidFill>
              </a:rPr>
              <a:t> </a:t>
            </a:r>
            <a:endParaRPr lang="en-US" altLang="en-US" sz="2400" i="1">
              <a:solidFill>
                <a:schemeClr val="tx1"/>
              </a:solidFill>
            </a:endParaRPr>
          </a:p>
        </p:txBody>
      </p:sp>
      <p:graphicFrame>
        <p:nvGraphicFramePr>
          <p:cNvPr id="412677" name="Object 5"/>
          <p:cNvGraphicFramePr>
            <a:graphicFrameLocks noChangeAspect="1"/>
          </p:cNvGraphicFramePr>
          <p:nvPr>
            <p:extLst>
              <p:ext uri="{D42A27DB-BD31-4B8C-83A1-F6EECF244321}">
                <p14:modId xmlns:p14="http://schemas.microsoft.com/office/powerpoint/2010/main" val="657147422"/>
              </p:ext>
            </p:extLst>
          </p:nvPr>
        </p:nvGraphicFramePr>
        <p:xfrm>
          <a:off x="2159000" y="1530351"/>
          <a:ext cx="4394200" cy="931862"/>
        </p:xfrm>
        <a:graphic>
          <a:graphicData uri="http://schemas.openxmlformats.org/presentationml/2006/ole">
            <mc:AlternateContent xmlns:mc="http://schemas.openxmlformats.org/markup-compatibility/2006">
              <mc:Choice xmlns:v="urn:schemas-microsoft-com:vml" Requires="v">
                <p:oleObj spid="_x0000_s412705" name="Equation" r:id="rId4" imgW="1930320" imgH="431640" progId="Equation.DSMT4">
                  <p:embed/>
                </p:oleObj>
              </mc:Choice>
              <mc:Fallback>
                <p:oleObj name="Equation" r:id="rId4" imgW="1930320" imgH="431640" progId="Equation.DSMT4">
                  <p:embed/>
                  <p:pic>
                    <p:nvPicPr>
                      <p:cNvPr id="0" name="Object 5"/>
                      <p:cNvPicPr>
                        <a:picLocks noChangeAspect="1" noChangeArrowheads="1"/>
                      </p:cNvPicPr>
                      <p:nvPr/>
                    </p:nvPicPr>
                    <p:blipFill>
                      <a:blip r:embed="rId5"/>
                      <a:srcRect/>
                      <a:stretch>
                        <a:fillRect/>
                      </a:stretch>
                    </p:blipFill>
                    <p:spPr bwMode="auto">
                      <a:xfrm>
                        <a:off x="2159000" y="1530351"/>
                        <a:ext cx="4394200" cy="931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F911E8A6-B90C-4F4C-98DD-9E860C20A8AF}" type="slidenum">
              <a:rPr lang="en-US" altLang="en-US"/>
              <a:pPr/>
              <a:t>6</a:t>
            </a:fld>
            <a:endParaRPr lang="en-US" altLang="en-US"/>
          </a:p>
        </p:txBody>
      </p:sp>
      <p:sp>
        <p:nvSpPr>
          <p:cNvPr id="297986" name="Rectangle 2"/>
          <p:cNvSpPr>
            <a:spLocks noChangeArrowheads="1"/>
          </p:cNvSpPr>
          <p:nvPr/>
        </p:nvSpPr>
        <p:spPr bwMode="auto">
          <a:xfrm>
            <a:off x="5334000" y="1809750"/>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988" name="Rectangle 4"/>
          <p:cNvSpPr>
            <a:spLocks noGrp="1" noChangeArrowheads="1"/>
          </p:cNvSpPr>
          <p:nvPr>
            <p:ph type="body" idx="1"/>
          </p:nvPr>
        </p:nvSpPr>
        <p:spPr>
          <a:xfrm>
            <a:off x="381000" y="1517650"/>
            <a:ext cx="8305800" cy="4886325"/>
          </a:xfrm>
          <a:noFill/>
          <a:ln/>
          <a:extLst>
            <a:ext uri="{909E8E84-426E-40DD-AFC4-6F175D3DCCD1}">
              <a14:hiddenFill xmlns:a14="http://schemas.microsoft.com/office/drawing/2010/main">
                <a:solidFill>
                  <a:schemeClr val="bg1"/>
                </a:solidFill>
              </a14:hiddenFill>
            </a:ext>
          </a:extLst>
        </p:spPr>
        <p:txBody>
          <a:bodyPr/>
          <a:lstStyle/>
          <a:p>
            <a:r>
              <a:rPr lang="en-US" altLang="en-US"/>
              <a:t>Economic</a:t>
            </a:r>
            <a:r>
              <a:rPr lang="en-US" altLang="en-US" b="1"/>
              <a:t> </a:t>
            </a:r>
            <a:endParaRPr lang="en-US" altLang="en-US"/>
          </a:p>
          <a:p>
            <a:pPr lvl="1"/>
            <a:r>
              <a:rPr lang="en-US" altLang="en-US"/>
              <a:t>Site acquisition, preparation and construction costs</a:t>
            </a:r>
          </a:p>
          <a:p>
            <a:pPr lvl="1"/>
            <a:r>
              <a:rPr lang="en-US" altLang="en-US"/>
              <a:t>Labor costs, skills and availability</a:t>
            </a:r>
          </a:p>
          <a:p>
            <a:pPr lvl="1"/>
            <a:r>
              <a:rPr lang="en-US" altLang="en-US"/>
              <a:t>Utilities costs and availability</a:t>
            </a:r>
          </a:p>
          <a:p>
            <a:pPr lvl="1"/>
            <a:r>
              <a:rPr lang="en-US" altLang="en-US"/>
              <a:t>Transportation costs</a:t>
            </a:r>
          </a:p>
          <a:p>
            <a:pPr lvl="1"/>
            <a:r>
              <a:rPr lang="en-US" altLang="en-US"/>
              <a:t>Taxes</a:t>
            </a:r>
          </a:p>
          <a:p>
            <a:pPr lvl="1"/>
            <a:r>
              <a:rPr lang="en-US" altLang="en-US"/>
              <a:t>Air, rail, highway, waterway systems</a:t>
            </a:r>
          </a:p>
          <a:p>
            <a:pPr lvl="1"/>
            <a:r>
              <a:rPr lang="en-US" altLang="en-US"/>
              <a:t>Zoning restrictions</a:t>
            </a:r>
          </a:p>
          <a:p>
            <a:pPr lvl="1"/>
            <a:r>
              <a:rPr lang="en-US" altLang="en-US"/>
              <a:t>Nearness of services/supplies needed</a:t>
            </a:r>
          </a:p>
          <a:p>
            <a:pPr lvl="1"/>
            <a:r>
              <a:rPr lang="en-US" altLang="en-US"/>
              <a:t>Environmental impact issues</a:t>
            </a:r>
            <a:endParaRPr lang="en-US" altLang="en-US">
              <a:solidFill>
                <a:schemeClr val="accent2"/>
              </a:solidFill>
            </a:endParaRPr>
          </a:p>
        </p:txBody>
      </p:sp>
      <p:sp>
        <p:nvSpPr>
          <p:cNvPr id="297989" name="Rectangle 5"/>
          <p:cNvSpPr>
            <a:spLocks noGrp="1" noChangeArrowheads="1"/>
          </p:cNvSpPr>
          <p:nvPr>
            <p:ph type="title"/>
          </p:nvPr>
        </p:nvSpPr>
        <p:spPr/>
        <p:txBody>
          <a:bodyPr/>
          <a:lstStyle/>
          <a:p>
            <a:r>
              <a:rPr lang="en-US" altLang="en-US" sz="3200"/>
              <a:t>Factors Affecting the </a:t>
            </a:r>
            <a:br>
              <a:rPr lang="en-US" altLang="en-US" sz="3200"/>
            </a:br>
            <a:r>
              <a:rPr lang="en-US" altLang="en-US" sz="3200"/>
              <a:t>Location Decision</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3"/>
          <p:cNvSpPr>
            <a:spLocks noGrp="1"/>
          </p:cNvSpPr>
          <p:nvPr>
            <p:ph type="sldNum" sz="quarter" idx="10"/>
          </p:nvPr>
        </p:nvSpPr>
        <p:spPr/>
        <p:txBody>
          <a:bodyPr/>
          <a:lstStyle/>
          <a:p>
            <a:fld id="{61CA75CE-A551-4639-B728-297874F7EFB4}" type="slidenum">
              <a:rPr lang="en-US" altLang="en-US"/>
              <a:pPr/>
              <a:t>60</a:t>
            </a:fld>
            <a:endParaRPr lang="en-US" altLang="en-US"/>
          </a:p>
        </p:txBody>
      </p:sp>
      <p:sp>
        <p:nvSpPr>
          <p:cNvPr id="414722" name="Rectangle 2"/>
          <p:cNvSpPr>
            <a:spLocks noChangeArrowheads="1"/>
          </p:cNvSpPr>
          <p:nvPr/>
        </p:nvSpPr>
        <p:spPr bwMode="auto">
          <a:xfrm>
            <a:off x="228600" y="1295400"/>
            <a:ext cx="8686800" cy="4953000"/>
          </a:xfrm>
          <a:prstGeom prst="rect">
            <a:avLst/>
          </a:prstGeom>
          <a:solidFill>
            <a:srgbClr val="FF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23" name="Rectangle 3"/>
          <p:cNvSpPr>
            <a:spLocks noGrp="1" noChangeArrowheads="1"/>
          </p:cNvSpPr>
          <p:nvPr>
            <p:ph type="title"/>
          </p:nvPr>
        </p:nvSpPr>
        <p:spPr>
          <a:xfrm>
            <a:off x="381000" y="193675"/>
            <a:ext cx="8229600" cy="690563"/>
          </a:xfrm>
          <a:noFill/>
          <a:ln/>
        </p:spPr>
        <p:txBody>
          <a:bodyPr anchor="ctr"/>
          <a:lstStyle/>
          <a:p>
            <a:r>
              <a:rPr lang="en-US" altLang="en-US" sz="3200">
                <a:solidFill>
                  <a:schemeClr val="tx1"/>
                </a:solidFill>
              </a:rPr>
              <a:t>Grid-Map Coordinates</a:t>
            </a:r>
          </a:p>
        </p:txBody>
      </p:sp>
      <p:sp>
        <p:nvSpPr>
          <p:cNvPr id="414724" name="Rectangle 4"/>
          <p:cNvSpPr>
            <a:spLocks noChangeArrowheads="1"/>
          </p:cNvSpPr>
          <p:nvPr/>
        </p:nvSpPr>
        <p:spPr bwMode="auto">
          <a:xfrm>
            <a:off x="4819650" y="3662363"/>
            <a:ext cx="4324350" cy="201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958850" indent="-958850">
              <a:tabLst>
                <a:tab pos="860425" algn="r"/>
              </a:tabLst>
              <a:defRPr sz="2400">
                <a:solidFill>
                  <a:schemeClr val="tx1"/>
                </a:solidFill>
                <a:latin typeface="Times New Roman" pitchFamily="18" charset="0"/>
              </a:defRPr>
            </a:lvl1pPr>
            <a:lvl2pPr marL="1149350">
              <a:tabLst>
                <a:tab pos="860425" algn="r"/>
              </a:tabLst>
              <a:defRPr sz="2400">
                <a:solidFill>
                  <a:schemeClr val="tx1"/>
                </a:solidFill>
                <a:latin typeface="Times New Roman" pitchFamily="18" charset="0"/>
              </a:defRPr>
            </a:lvl2pPr>
            <a:lvl3pPr marL="1339850">
              <a:tabLst>
                <a:tab pos="860425" algn="r"/>
              </a:tabLst>
              <a:defRPr sz="2400">
                <a:solidFill>
                  <a:schemeClr val="tx1"/>
                </a:solidFill>
                <a:latin typeface="Times New Roman" pitchFamily="18" charset="0"/>
              </a:defRPr>
            </a:lvl3pPr>
            <a:lvl4pPr marL="1530350">
              <a:tabLst>
                <a:tab pos="860425" algn="r"/>
              </a:tabLst>
              <a:defRPr sz="2400">
                <a:solidFill>
                  <a:schemeClr val="tx1"/>
                </a:solidFill>
                <a:latin typeface="Times New Roman" pitchFamily="18" charset="0"/>
              </a:defRPr>
            </a:lvl4pPr>
            <a:lvl5pPr>
              <a:tabLst>
                <a:tab pos="860425" algn="r"/>
              </a:tabLst>
              <a:defRPr sz="2400">
                <a:solidFill>
                  <a:schemeClr val="tx1"/>
                </a:solidFill>
                <a:latin typeface="Times New Roman" pitchFamily="18" charset="0"/>
              </a:defRPr>
            </a:lvl5pPr>
            <a:lvl6pPr eaLnBrk="0" fontAlgn="base" hangingPunct="0">
              <a:spcBef>
                <a:spcPct val="0"/>
              </a:spcBef>
              <a:spcAft>
                <a:spcPct val="0"/>
              </a:spcAft>
              <a:tabLst>
                <a:tab pos="860425" algn="r"/>
              </a:tabLst>
              <a:defRPr sz="2400">
                <a:solidFill>
                  <a:schemeClr val="tx1"/>
                </a:solidFill>
                <a:latin typeface="Times New Roman" pitchFamily="18" charset="0"/>
              </a:defRPr>
            </a:lvl6pPr>
            <a:lvl7pPr eaLnBrk="0" fontAlgn="base" hangingPunct="0">
              <a:spcBef>
                <a:spcPct val="0"/>
              </a:spcBef>
              <a:spcAft>
                <a:spcPct val="0"/>
              </a:spcAft>
              <a:tabLst>
                <a:tab pos="860425" algn="r"/>
              </a:tabLst>
              <a:defRPr sz="2400">
                <a:solidFill>
                  <a:schemeClr val="tx1"/>
                </a:solidFill>
                <a:latin typeface="Times New Roman" pitchFamily="18" charset="0"/>
              </a:defRPr>
            </a:lvl7pPr>
            <a:lvl8pPr eaLnBrk="0" fontAlgn="base" hangingPunct="0">
              <a:spcBef>
                <a:spcPct val="0"/>
              </a:spcBef>
              <a:spcAft>
                <a:spcPct val="0"/>
              </a:spcAft>
              <a:tabLst>
                <a:tab pos="860425" algn="r"/>
              </a:tabLst>
              <a:defRPr sz="2400">
                <a:solidFill>
                  <a:schemeClr val="tx1"/>
                </a:solidFill>
                <a:latin typeface="Times New Roman" pitchFamily="18" charset="0"/>
              </a:defRPr>
            </a:lvl8pPr>
            <a:lvl9pPr eaLnBrk="0" fontAlgn="base" hangingPunct="0">
              <a:spcBef>
                <a:spcPct val="0"/>
              </a:spcBef>
              <a:spcAft>
                <a:spcPct val="0"/>
              </a:spcAft>
              <a:tabLst>
                <a:tab pos="860425" algn="r"/>
              </a:tabLst>
              <a:defRPr sz="2400">
                <a:solidFill>
                  <a:schemeClr val="tx1"/>
                </a:solidFill>
                <a:latin typeface="Times New Roman" pitchFamily="18" charset="0"/>
              </a:defRPr>
            </a:lvl9pPr>
          </a:lstStyle>
          <a:p>
            <a:r>
              <a:rPr lang="en-US" altLang="en-US" sz="1800" b="1">
                <a:effectLst>
                  <a:outerShdw blurRad="38100" dist="38100" dir="2700000" algn="tl">
                    <a:srgbClr val="C0C0C0"/>
                  </a:outerShdw>
                </a:effectLst>
                <a:latin typeface="Arial" charset="0"/>
              </a:rPr>
              <a:t>where,</a:t>
            </a:r>
          </a:p>
          <a:p>
            <a:r>
              <a:rPr lang="en-US" altLang="en-US" sz="1800" b="1" i="1">
                <a:effectLst>
                  <a:outerShdw blurRad="38100" dist="38100" dir="2700000" algn="tl">
                    <a:srgbClr val="C0C0C0"/>
                  </a:outerShdw>
                </a:effectLst>
                <a:latin typeface="Arial" charset="0"/>
              </a:rPr>
              <a:t>	x</a:t>
            </a:r>
            <a:r>
              <a:rPr lang="en-US" altLang="en-US" sz="1800" b="1">
                <a:effectLst>
                  <a:outerShdw blurRad="38100" dist="38100" dir="2700000" algn="tl">
                    <a:srgbClr val="C0C0C0"/>
                  </a:outerShdw>
                </a:effectLst>
                <a:latin typeface="Arial" charset="0"/>
              </a:rPr>
              <a:t>, </a:t>
            </a:r>
            <a:r>
              <a:rPr lang="en-US" altLang="en-US" sz="1800" b="1" i="1">
                <a:effectLst>
                  <a:outerShdw blurRad="38100" dist="38100" dir="2700000" algn="tl">
                    <a:srgbClr val="C0C0C0"/>
                  </a:outerShdw>
                </a:effectLst>
                <a:latin typeface="Arial" charset="0"/>
              </a:rPr>
              <a:t>y </a:t>
            </a:r>
            <a:r>
              <a:rPr lang="en-US" altLang="en-US" sz="1800" b="1">
                <a:effectLst>
                  <a:outerShdw blurRad="38100" dist="38100" dir="2700000" algn="tl">
                    <a:srgbClr val="C0C0C0"/>
                  </a:outerShdw>
                </a:effectLst>
                <a:latin typeface="Arial" charset="0"/>
              </a:rPr>
              <a:t>=	coordinates of  new facility at center of gravity</a:t>
            </a:r>
          </a:p>
          <a:p>
            <a:r>
              <a:rPr lang="en-US" altLang="en-US" sz="1800" b="1" i="1">
                <a:effectLst>
                  <a:outerShdw blurRad="38100" dist="38100" dir="2700000" algn="tl">
                    <a:srgbClr val="C0C0C0"/>
                  </a:outerShdw>
                </a:effectLst>
                <a:latin typeface="Arial" charset="0"/>
              </a:rPr>
              <a:t>	x</a:t>
            </a:r>
            <a:r>
              <a:rPr lang="en-US" altLang="en-US" sz="1800" b="1" i="1" baseline="-25000">
                <a:effectLst>
                  <a:outerShdw blurRad="38100" dist="38100" dir="2700000" algn="tl">
                    <a:srgbClr val="C0C0C0"/>
                  </a:outerShdw>
                </a:effectLst>
                <a:latin typeface="Arial" charset="0"/>
              </a:rPr>
              <a:t>i</a:t>
            </a:r>
            <a:r>
              <a:rPr lang="en-US" altLang="en-US" sz="1800" b="1" i="1">
                <a:effectLst>
                  <a:outerShdw blurRad="38100" dist="38100" dir="2700000" algn="tl">
                    <a:srgbClr val="C0C0C0"/>
                  </a:outerShdw>
                </a:effectLst>
                <a:latin typeface="Arial" charset="0"/>
              </a:rPr>
              <a:t>, y</a:t>
            </a:r>
            <a:r>
              <a:rPr lang="en-US" altLang="en-US" sz="1800" b="1" i="1" baseline="-25000">
                <a:effectLst>
                  <a:outerShdw blurRad="38100" dist="38100" dir="2700000" algn="tl">
                    <a:srgbClr val="C0C0C0"/>
                  </a:outerShdw>
                </a:effectLst>
                <a:latin typeface="Arial" charset="0"/>
              </a:rPr>
              <a:t>i</a:t>
            </a:r>
            <a:r>
              <a:rPr lang="en-US" altLang="en-US" sz="1800" b="1" baseline="-25000">
                <a:effectLst>
                  <a:outerShdw blurRad="38100" dist="38100" dir="2700000" algn="tl">
                    <a:srgbClr val="C0C0C0"/>
                  </a:outerShdw>
                </a:effectLst>
                <a:latin typeface="Arial" charset="0"/>
              </a:rPr>
              <a:t> </a:t>
            </a:r>
            <a:r>
              <a:rPr lang="en-US" altLang="en-US" sz="1800" b="1">
                <a:effectLst>
                  <a:outerShdw blurRad="38100" dist="38100" dir="2700000" algn="tl">
                    <a:srgbClr val="C0C0C0"/>
                  </a:outerShdw>
                </a:effectLst>
                <a:latin typeface="Arial" charset="0"/>
              </a:rPr>
              <a:t>=	coordinates of existing facility </a:t>
            </a:r>
            <a:r>
              <a:rPr lang="en-US" altLang="en-US" sz="1800" b="1" i="1">
                <a:effectLst>
                  <a:outerShdw blurRad="38100" dist="38100" dir="2700000" algn="tl">
                    <a:srgbClr val="C0C0C0"/>
                  </a:outerShdw>
                </a:effectLst>
                <a:latin typeface="Arial" charset="0"/>
              </a:rPr>
              <a:t>i</a:t>
            </a:r>
            <a:endParaRPr lang="en-US" altLang="en-US" sz="1800" b="1">
              <a:effectLst>
                <a:outerShdw blurRad="38100" dist="38100" dir="2700000" algn="tl">
                  <a:srgbClr val="C0C0C0"/>
                </a:outerShdw>
              </a:effectLst>
              <a:latin typeface="Arial" charset="0"/>
            </a:endParaRPr>
          </a:p>
          <a:p>
            <a:r>
              <a:rPr lang="en-US" altLang="en-US" sz="1800" b="1" i="1">
                <a:effectLst>
                  <a:outerShdw blurRad="38100" dist="38100" dir="2700000" algn="tl">
                    <a:srgbClr val="C0C0C0"/>
                  </a:outerShdw>
                </a:effectLst>
                <a:latin typeface="Arial" charset="0"/>
              </a:rPr>
              <a:t>	F</a:t>
            </a:r>
            <a:r>
              <a:rPr lang="en-US" altLang="en-US" sz="1800" b="1" i="1" baseline="-25000">
                <a:effectLst>
                  <a:outerShdw blurRad="38100" dist="38100" dir="2700000" algn="tl">
                    <a:srgbClr val="C0C0C0"/>
                  </a:outerShdw>
                </a:effectLst>
                <a:latin typeface="Arial" charset="0"/>
              </a:rPr>
              <a:t>i</a:t>
            </a:r>
            <a:r>
              <a:rPr lang="en-US" altLang="en-US" sz="1800" b="1">
                <a:effectLst>
                  <a:outerShdw blurRad="38100" dist="38100" dir="2700000" algn="tl">
                    <a:srgbClr val="C0C0C0"/>
                  </a:outerShdw>
                </a:effectLst>
                <a:latin typeface="Arial" charset="0"/>
              </a:rPr>
              <a:t> =	annual cost / mile for  shipments to facility </a:t>
            </a:r>
            <a:r>
              <a:rPr lang="en-US" altLang="en-US" sz="1800" b="1" i="1">
                <a:effectLst>
                  <a:outerShdw blurRad="38100" dist="38100" dir="2700000" algn="tl">
                    <a:srgbClr val="C0C0C0"/>
                  </a:outerShdw>
                </a:effectLst>
                <a:latin typeface="Arial" charset="0"/>
              </a:rPr>
              <a:t>i</a:t>
            </a:r>
          </a:p>
        </p:txBody>
      </p:sp>
      <p:sp>
        <p:nvSpPr>
          <p:cNvPr id="414725" name="Line 5"/>
          <p:cNvSpPr>
            <a:spLocks noChangeShapeType="1"/>
          </p:cNvSpPr>
          <p:nvPr/>
        </p:nvSpPr>
        <p:spPr bwMode="auto">
          <a:xfrm>
            <a:off x="5505450" y="2824163"/>
            <a:ext cx="88582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26" name="Line 6"/>
          <p:cNvSpPr>
            <a:spLocks noChangeShapeType="1"/>
          </p:cNvSpPr>
          <p:nvPr/>
        </p:nvSpPr>
        <p:spPr bwMode="auto">
          <a:xfrm>
            <a:off x="7486650" y="2824163"/>
            <a:ext cx="88582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4727" name="Group 7"/>
          <p:cNvGrpSpPr>
            <a:grpSpLocks/>
          </p:cNvGrpSpPr>
          <p:nvPr/>
        </p:nvGrpSpPr>
        <p:grpSpPr bwMode="auto">
          <a:xfrm>
            <a:off x="4856163" y="1627188"/>
            <a:ext cx="3714750" cy="1954212"/>
            <a:chOff x="3059" y="1025"/>
            <a:chExt cx="2340" cy="1231"/>
          </a:xfrm>
        </p:grpSpPr>
        <p:sp>
          <p:nvSpPr>
            <p:cNvPr id="414728" name="Rectangle 8"/>
            <p:cNvSpPr>
              <a:spLocks noChangeArrowheads="1"/>
            </p:cNvSpPr>
            <p:nvPr/>
          </p:nvSpPr>
          <p:spPr bwMode="auto">
            <a:xfrm>
              <a:off x="3599" y="1784"/>
              <a:ext cx="274"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800" b="1">
                  <a:solidFill>
                    <a:schemeClr val="tx1"/>
                  </a:solidFill>
                  <a:effectLst>
                    <a:outerShdw blurRad="38100" dist="38100" dir="2700000" algn="tl">
                      <a:srgbClr val="C0C0C0"/>
                    </a:outerShdw>
                  </a:effectLst>
                  <a:latin typeface="Symbol" pitchFamily="18" charset="2"/>
                </a:rPr>
                <a:t></a:t>
              </a:r>
            </a:p>
          </p:txBody>
        </p:sp>
        <p:sp>
          <p:nvSpPr>
            <p:cNvPr id="414729" name="Rectangle 9"/>
            <p:cNvSpPr>
              <a:spLocks noChangeArrowheads="1"/>
            </p:cNvSpPr>
            <p:nvPr/>
          </p:nvSpPr>
          <p:spPr bwMode="auto">
            <a:xfrm>
              <a:off x="3623" y="1637"/>
              <a:ext cx="202"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b="1" i="1">
                  <a:solidFill>
                    <a:schemeClr val="tx1"/>
                  </a:solidFill>
                  <a:effectLst>
                    <a:outerShdw blurRad="38100" dist="38100" dir="2700000" algn="tl">
                      <a:srgbClr val="C0C0C0"/>
                    </a:outerShdw>
                  </a:effectLst>
                  <a:latin typeface="Arial" charset="0"/>
                </a:rPr>
                <a:t>n</a:t>
              </a:r>
            </a:p>
          </p:txBody>
        </p:sp>
        <p:sp>
          <p:nvSpPr>
            <p:cNvPr id="414730" name="Rectangle 10"/>
            <p:cNvSpPr>
              <a:spLocks noChangeArrowheads="1"/>
            </p:cNvSpPr>
            <p:nvPr/>
          </p:nvSpPr>
          <p:spPr bwMode="auto">
            <a:xfrm>
              <a:off x="3827" y="1853"/>
              <a:ext cx="229"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b="1" i="1">
                  <a:solidFill>
                    <a:schemeClr val="tx1"/>
                  </a:solidFill>
                  <a:effectLst>
                    <a:outerShdw blurRad="38100" dist="38100" dir="2700000" algn="tl">
                      <a:srgbClr val="C0C0C0"/>
                    </a:outerShdw>
                  </a:effectLst>
                  <a:latin typeface="Arial" charset="0"/>
                </a:rPr>
                <a:t>F</a:t>
              </a:r>
              <a:r>
                <a:rPr lang="en-US" altLang="en-US" sz="1800" b="1" i="1" baseline="-25000">
                  <a:solidFill>
                    <a:schemeClr val="tx1"/>
                  </a:solidFill>
                  <a:effectLst>
                    <a:outerShdw blurRad="38100" dist="38100" dir="2700000" algn="tl">
                      <a:srgbClr val="C0C0C0"/>
                    </a:outerShdw>
                  </a:effectLst>
                  <a:latin typeface="Arial" charset="0"/>
                </a:rPr>
                <a:t>i</a:t>
              </a:r>
            </a:p>
          </p:txBody>
        </p:sp>
        <p:sp>
          <p:nvSpPr>
            <p:cNvPr id="414731" name="Rectangle 11"/>
            <p:cNvSpPr>
              <a:spLocks noChangeArrowheads="1"/>
            </p:cNvSpPr>
            <p:nvPr/>
          </p:nvSpPr>
          <p:spPr bwMode="auto">
            <a:xfrm>
              <a:off x="3542" y="2027"/>
              <a:ext cx="39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b="1" i="1">
                  <a:solidFill>
                    <a:schemeClr val="tx1"/>
                  </a:solidFill>
                  <a:effectLst>
                    <a:outerShdw blurRad="38100" dist="38100" dir="2700000" algn="tl">
                      <a:srgbClr val="C0C0C0"/>
                    </a:outerShdw>
                  </a:effectLst>
                  <a:latin typeface="Arial" charset="0"/>
                </a:rPr>
                <a:t>i = </a:t>
              </a:r>
              <a:r>
                <a:rPr lang="en-US" altLang="en-US" sz="1800" b="1">
                  <a:solidFill>
                    <a:schemeClr val="tx1"/>
                  </a:solidFill>
                  <a:effectLst>
                    <a:outerShdw blurRad="38100" dist="38100" dir="2700000" algn="tl">
                      <a:srgbClr val="C0C0C0"/>
                    </a:outerShdw>
                  </a:effectLst>
                  <a:latin typeface="Arial" charset="0"/>
                </a:rPr>
                <a:t>1</a:t>
              </a:r>
            </a:p>
          </p:txBody>
        </p:sp>
        <p:sp>
          <p:nvSpPr>
            <p:cNvPr id="414732" name="Rectangle 12"/>
            <p:cNvSpPr>
              <a:spLocks noChangeArrowheads="1"/>
            </p:cNvSpPr>
            <p:nvPr/>
          </p:nvSpPr>
          <p:spPr bwMode="auto">
            <a:xfrm>
              <a:off x="3587" y="1169"/>
              <a:ext cx="274"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800" b="1">
                  <a:solidFill>
                    <a:schemeClr val="tx1"/>
                  </a:solidFill>
                  <a:effectLst>
                    <a:outerShdw blurRad="38100" dist="38100" dir="2700000" algn="tl">
                      <a:srgbClr val="C0C0C0"/>
                    </a:outerShdw>
                  </a:effectLst>
                  <a:latin typeface="Symbol" pitchFamily="18" charset="2"/>
                </a:rPr>
                <a:t></a:t>
              </a:r>
            </a:p>
          </p:txBody>
        </p:sp>
        <p:sp>
          <p:nvSpPr>
            <p:cNvPr id="414733" name="Rectangle 13"/>
            <p:cNvSpPr>
              <a:spLocks noChangeArrowheads="1"/>
            </p:cNvSpPr>
            <p:nvPr/>
          </p:nvSpPr>
          <p:spPr bwMode="auto">
            <a:xfrm>
              <a:off x="3815" y="1238"/>
              <a:ext cx="33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b="1" i="1">
                  <a:solidFill>
                    <a:schemeClr val="tx1"/>
                  </a:solidFill>
                  <a:effectLst>
                    <a:outerShdw blurRad="38100" dist="38100" dir="2700000" algn="tl">
                      <a:srgbClr val="C0C0C0"/>
                    </a:outerShdw>
                  </a:effectLst>
                  <a:latin typeface="Arial" charset="0"/>
                </a:rPr>
                <a:t>x</a:t>
              </a:r>
              <a:r>
                <a:rPr lang="en-US" altLang="en-US" sz="1800" b="1" i="1" baseline="-25000">
                  <a:solidFill>
                    <a:schemeClr val="tx1"/>
                  </a:solidFill>
                  <a:effectLst>
                    <a:outerShdw blurRad="38100" dist="38100" dir="2700000" algn="tl">
                      <a:srgbClr val="C0C0C0"/>
                    </a:outerShdw>
                  </a:effectLst>
                  <a:latin typeface="Arial" charset="0"/>
                </a:rPr>
                <a:t>i</a:t>
              </a:r>
              <a:r>
                <a:rPr lang="en-US" altLang="en-US" sz="1800" b="1" i="1">
                  <a:solidFill>
                    <a:schemeClr val="tx1"/>
                  </a:solidFill>
                  <a:effectLst>
                    <a:outerShdw blurRad="38100" dist="38100" dir="2700000" algn="tl">
                      <a:srgbClr val="C0C0C0"/>
                    </a:outerShdw>
                  </a:effectLst>
                  <a:latin typeface="Arial" charset="0"/>
                </a:rPr>
                <a:t>F</a:t>
              </a:r>
              <a:r>
                <a:rPr lang="en-US" altLang="en-US" sz="1800" b="1" i="1" baseline="-25000">
                  <a:solidFill>
                    <a:schemeClr val="tx1"/>
                  </a:solidFill>
                  <a:effectLst>
                    <a:outerShdw blurRad="38100" dist="38100" dir="2700000" algn="tl">
                      <a:srgbClr val="C0C0C0"/>
                    </a:outerShdw>
                  </a:effectLst>
                  <a:latin typeface="Arial" charset="0"/>
                </a:rPr>
                <a:t>i</a:t>
              </a:r>
            </a:p>
          </p:txBody>
        </p:sp>
        <p:sp>
          <p:nvSpPr>
            <p:cNvPr id="414734" name="Rectangle 14"/>
            <p:cNvSpPr>
              <a:spLocks noChangeArrowheads="1"/>
            </p:cNvSpPr>
            <p:nvPr/>
          </p:nvSpPr>
          <p:spPr bwMode="auto">
            <a:xfrm>
              <a:off x="3521" y="1412"/>
              <a:ext cx="39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b="1" i="1">
                  <a:solidFill>
                    <a:schemeClr val="tx1"/>
                  </a:solidFill>
                  <a:effectLst>
                    <a:outerShdw blurRad="38100" dist="38100" dir="2700000" algn="tl">
                      <a:srgbClr val="C0C0C0"/>
                    </a:outerShdw>
                  </a:effectLst>
                  <a:latin typeface="Arial" charset="0"/>
                </a:rPr>
                <a:t>i = </a:t>
              </a:r>
              <a:r>
                <a:rPr lang="en-US" altLang="en-US" sz="1800" b="1">
                  <a:solidFill>
                    <a:schemeClr val="tx1"/>
                  </a:solidFill>
                  <a:effectLst>
                    <a:outerShdw blurRad="38100" dist="38100" dir="2700000" algn="tl">
                      <a:srgbClr val="C0C0C0"/>
                    </a:outerShdw>
                  </a:effectLst>
                  <a:latin typeface="Arial" charset="0"/>
                </a:rPr>
                <a:t>1</a:t>
              </a:r>
            </a:p>
          </p:txBody>
        </p:sp>
        <p:sp>
          <p:nvSpPr>
            <p:cNvPr id="414735" name="Rectangle 15"/>
            <p:cNvSpPr>
              <a:spLocks noChangeArrowheads="1"/>
            </p:cNvSpPr>
            <p:nvPr/>
          </p:nvSpPr>
          <p:spPr bwMode="auto">
            <a:xfrm>
              <a:off x="3623" y="1025"/>
              <a:ext cx="202"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b="1" i="1">
                  <a:solidFill>
                    <a:schemeClr val="tx1"/>
                  </a:solidFill>
                  <a:effectLst>
                    <a:outerShdw blurRad="38100" dist="38100" dir="2700000" algn="tl">
                      <a:srgbClr val="C0C0C0"/>
                    </a:outerShdw>
                  </a:effectLst>
                  <a:latin typeface="Arial" charset="0"/>
                </a:rPr>
                <a:t>n</a:t>
              </a:r>
            </a:p>
          </p:txBody>
        </p:sp>
        <p:sp>
          <p:nvSpPr>
            <p:cNvPr id="414736" name="Rectangle 16"/>
            <p:cNvSpPr>
              <a:spLocks noChangeArrowheads="1"/>
            </p:cNvSpPr>
            <p:nvPr/>
          </p:nvSpPr>
          <p:spPr bwMode="auto">
            <a:xfrm>
              <a:off x="3059" y="1592"/>
              <a:ext cx="31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b="1" i="1">
                  <a:solidFill>
                    <a:schemeClr val="tx1"/>
                  </a:solidFill>
                  <a:effectLst>
                    <a:outerShdw blurRad="38100" dist="38100" dir="2700000" algn="tl">
                      <a:srgbClr val="C0C0C0"/>
                    </a:outerShdw>
                  </a:effectLst>
                  <a:latin typeface="Arial" charset="0"/>
                </a:rPr>
                <a:t>x =</a:t>
              </a:r>
            </a:p>
          </p:txBody>
        </p:sp>
        <p:sp>
          <p:nvSpPr>
            <p:cNvPr id="414737" name="Rectangle 17"/>
            <p:cNvSpPr>
              <a:spLocks noChangeArrowheads="1"/>
            </p:cNvSpPr>
            <p:nvPr/>
          </p:nvSpPr>
          <p:spPr bwMode="auto">
            <a:xfrm>
              <a:off x="4847" y="1784"/>
              <a:ext cx="274"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800" b="1">
                  <a:solidFill>
                    <a:schemeClr val="tx1"/>
                  </a:solidFill>
                  <a:effectLst>
                    <a:outerShdw blurRad="38100" dist="38100" dir="2700000" algn="tl">
                      <a:srgbClr val="C0C0C0"/>
                    </a:outerShdw>
                  </a:effectLst>
                  <a:latin typeface="Symbol" pitchFamily="18" charset="2"/>
                </a:rPr>
                <a:t></a:t>
              </a:r>
            </a:p>
          </p:txBody>
        </p:sp>
        <p:sp>
          <p:nvSpPr>
            <p:cNvPr id="414738" name="Rectangle 18"/>
            <p:cNvSpPr>
              <a:spLocks noChangeArrowheads="1"/>
            </p:cNvSpPr>
            <p:nvPr/>
          </p:nvSpPr>
          <p:spPr bwMode="auto">
            <a:xfrm>
              <a:off x="4871" y="1637"/>
              <a:ext cx="202"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b="1" i="1">
                  <a:solidFill>
                    <a:schemeClr val="tx1"/>
                  </a:solidFill>
                  <a:effectLst>
                    <a:outerShdw blurRad="38100" dist="38100" dir="2700000" algn="tl">
                      <a:srgbClr val="C0C0C0"/>
                    </a:outerShdw>
                  </a:effectLst>
                  <a:latin typeface="Arial" charset="0"/>
                </a:rPr>
                <a:t>n</a:t>
              </a:r>
            </a:p>
          </p:txBody>
        </p:sp>
        <p:sp>
          <p:nvSpPr>
            <p:cNvPr id="414739" name="Rectangle 19"/>
            <p:cNvSpPr>
              <a:spLocks noChangeArrowheads="1"/>
            </p:cNvSpPr>
            <p:nvPr/>
          </p:nvSpPr>
          <p:spPr bwMode="auto">
            <a:xfrm>
              <a:off x="5075" y="1853"/>
              <a:ext cx="229"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b="1" i="1">
                  <a:solidFill>
                    <a:schemeClr val="tx1"/>
                  </a:solidFill>
                  <a:effectLst>
                    <a:outerShdw blurRad="38100" dist="38100" dir="2700000" algn="tl">
                      <a:srgbClr val="C0C0C0"/>
                    </a:outerShdw>
                  </a:effectLst>
                  <a:latin typeface="Arial" charset="0"/>
                </a:rPr>
                <a:t>F</a:t>
              </a:r>
              <a:r>
                <a:rPr lang="en-US" altLang="en-US" sz="1800" b="1" i="1" baseline="-25000">
                  <a:solidFill>
                    <a:schemeClr val="tx1"/>
                  </a:solidFill>
                  <a:effectLst>
                    <a:outerShdw blurRad="38100" dist="38100" dir="2700000" algn="tl">
                      <a:srgbClr val="C0C0C0"/>
                    </a:outerShdw>
                  </a:effectLst>
                  <a:latin typeface="Arial" charset="0"/>
                </a:rPr>
                <a:t>i</a:t>
              </a:r>
            </a:p>
          </p:txBody>
        </p:sp>
        <p:sp>
          <p:nvSpPr>
            <p:cNvPr id="414740" name="Rectangle 20"/>
            <p:cNvSpPr>
              <a:spLocks noChangeArrowheads="1"/>
            </p:cNvSpPr>
            <p:nvPr/>
          </p:nvSpPr>
          <p:spPr bwMode="auto">
            <a:xfrm>
              <a:off x="4790" y="2027"/>
              <a:ext cx="39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b="1" i="1">
                  <a:solidFill>
                    <a:schemeClr val="tx1"/>
                  </a:solidFill>
                  <a:effectLst>
                    <a:outerShdw blurRad="38100" dist="38100" dir="2700000" algn="tl">
                      <a:srgbClr val="C0C0C0"/>
                    </a:outerShdw>
                  </a:effectLst>
                  <a:latin typeface="Arial" charset="0"/>
                </a:rPr>
                <a:t>i = </a:t>
              </a:r>
              <a:r>
                <a:rPr lang="en-US" altLang="en-US" sz="1800" b="1">
                  <a:solidFill>
                    <a:schemeClr val="tx1"/>
                  </a:solidFill>
                  <a:effectLst>
                    <a:outerShdw blurRad="38100" dist="38100" dir="2700000" algn="tl">
                      <a:srgbClr val="C0C0C0"/>
                    </a:outerShdw>
                  </a:effectLst>
                  <a:latin typeface="Arial" charset="0"/>
                </a:rPr>
                <a:t>1</a:t>
              </a:r>
            </a:p>
          </p:txBody>
        </p:sp>
        <p:sp>
          <p:nvSpPr>
            <p:cNvPr id="414741" name="Rectangle 21"/>
            <p:cNvSpPr>
              <a:spLocks noChangeArrowheads="1"/>
            </p:cNvSpPr>
            <p:nvPr/>
          </p:nvSpPr>
          <p:spPr bwMode="auto">
            <a:xfrm>
              <a:off x="4835" y="1169"/>
              <a:ext cx="274"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800" b="1">
                  <a:solidFill>
                    <a:schemeClr val="tx1"/>
                  </a:solidFill>
                  <a:effectLst>
                    <a:outerShdw blurRad="38100" dist="38100" dir="2700000" algn="tl">
                      <a:srgbClr val="C0C0C0"/>
                    </a:outerShdw>
                  </a:effectLst>
                  <a:latin typeface="Symbol" pitchFamily="18" charset="2"/>
                </a:rPr>
                <a:t></a:t>
              </a:r>
            </a:p>
          </p:txBody>
        </p:sp>
        <p:sp>
          <p:nvSpPr>
            <p:cNvPr id="414742" name="Rectangle 22"/>
            <p:cNvSpPr>
              <a:spLocks noChangeArrowheads="1"/>
            </p:cNvSpPr>
            <p:nvPr/>
          </p:nvSpPr>
          <p:spPr bwMode="auto">
            <a:xfrm>
              <a:off x="5063" y="1238"/>
              <a:ext cx="33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b="1" i="1">
                  <a:solidFill>
                    <a:schemeClr val="tx1"/>
                  </a:solidFill>
                  <a:effectLst>
                    <a:outerShdw blurRad="38100" dist="38100" dir="2700000" algn="tl">
                      <a:srgbClr val="C0C0C0"/>
                    </a:outerShdw>
                  </a:effectLst>
                  <a:latin typeface="Arial" charset="0"/>
                </a:rPr>
                <a:t>y</a:t>
              </a:r>
              <a:r>
                <a:rPr lang="en-US" altLang="en-US" sz="1800" b="1" i="1" baseline="-25000">
                  <a:solidFill>
                    <a:schemeClr val="tx1"/>
                  </a:solidFill>
                  <a:effectLst>
                    <a:outerShdw blurRad="38100" dist="38100" dir="2700000" algn="tl">
                      <a:srgbClr val="C0C0C0"/>
                    </a:outerShdw>
                  </a:effectLst>
                  <a:latin typeface="Arial" charset="0"/>
                </a:rPr>
                <a:t>i</a:t>
              </a:r>
              <a:r>
                <a:rPr lang="en-US" altLang="en-US" sz="1800" b="1" i="1">
                  <a:solidFill>
                    <a:schemeClr val="tx1"/>
                  </a:solidFill>
                  <a:effectLst>
                    <a:outerShdw blurRad="38100" dist="38100" dir="2700000" algn="tl">
                      <a:srgbClr val="C0C0C0"/>
                    </a:outerShdw>
                  </a:effectLst>
                  <a:latin typeface="Arial" charset="0"/>
                </a:rPr>
                <a:t>F</a:t>
              </a:r>
              <a:r>
                <a:rPr lang="en-US" altLang="en-US" sz="1800" b="1" i="1" baseline="-25000">
                  <a:solidFill>
                    <a:schemeClr val="tx1"/>
                  </a:solidFill>
                  <a:effectLst>
                    <a:outerShdw blurRad="38100" dist="38100" dir="2700000" algn="tl">
                      <a:srgbClr val="C0C0C0"/>
                    </a:outerShdw>
                  </a:effectLst>
                  <a:latin typeface="Arial" charset="0"/>
                </a:rPr>
                <a:t>i</a:t>
              </a:r>
            </a:p>
          </p:txBody>
        </p:sp>
        <p:sp>
          <p:nvSpPr>
            <p:cNvPr id="414743" name="Rectangle 23"/>
            <p:cNvSpPr>
              <a:spLocks noChangeArrowheads="1"/>
            </p:cNvSpPr>
            <p:nvPr/>
          </p:nvSpPr>
          <p:spPr bwMode="auto">
            <a:xfrm>
              <a:off x="4769" y="1412"/>
              <a:ext cx="39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b="1" i="1">
                  <a:solidFill>
                    <a:schemeClr val="tx1"/>
                  </a:solidFill>
                  <a:effectLst>
                    <a:outerShdw blurRad="38100" dist="38100" dir="2700000" algn="tl">
                      <a:srgbClr val="C0C0C0"/>
                    </a:outerShdw>
                  </a:effectLst>
                  <a:latin typeface="Arial" charset="0"/>
                </a:rPr>
                <a:t>i = </a:t>
              </a:r>
              <a:r>
                <a:rPr lang="en-US" altLang="en-US" sz="1800" b="1">
                  <a:solidFill>
                    <a:schemeClr val="tx1"/>
                  </a:solidFill>
                  <a:effectLst>
                    <a:outerShdw blurRad="38100" dist="38100" dir="2700000" algn="tl">
                      <a:srgbClr val="C0C0C0"/>
                    </a:outerShdw>
                  </a:effectLst>
                  <a:latin typeface="Arial" charset="0"/>
                </a:rPr>
                <a:t>1</a:t>
              </a:r>
            </a:p>
          </p:txBody>
        </p:sp>
        <p:sp>
          <p:nvSpPr>
            <p:cNvPr id="414744" name="Rectangle 24"/>
            <p:cNvSpPr>
              <a:spLocks noChangeArrowheads="1"/>
            </p:cNvSpPr>
            <p:nvPr/>
          </p:nvSpPr>
          <p:spPr bwMode="auto">
            <a:xfrm>
              <a:off x="4871" y="1025"/>
              <a:ext cx="202"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b="1" i="1">
                  <a:solidFill>
                    <a:schemeClr val="tx1"/>
                  </a:solidFill>
                  <a:effectLst>
                    <a:outerShdw blurRad="38100" dist="38100" dir="2700000" algn="tl">
                      <a:srgbClr val="C0C0C0"/>
                    </a:outerShdw>
                  </a:effectLst>
                  <a:latin typeface="Arial" charset="0"/>
                </a:rPr>
                <a:t>n</a:t>
              </a:r>
            </a:p>
          </p:txBody>
        </p:sp>
        <p:sp>
          <p:nvSpPr>
            <p:cNvPr id="414745" name="Rectangle 25"/>
            <p:cNvSpPr>
              <a:spLocks noChangeArrowheads="1"/>
            </p:cNvSpPr>
            <p:nvPr/>
          </p:nvSpPr>
          <p:spPr bwMode="auto">
            <a:xfrm>
              <a:off x="4307" y="1601"/>
              <a:ext cx="31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b="1" i="1">
                  <a:solidFill>
                    <a:schemeClr val="tx1"/>
                  </a:solidFill>
                  <a:effectLst>
                    <a:outerShdw blurRad="38100" dist="38100" dir="2700000" algn="tl">
                      <a:srgbClr val="C0C0C0"/>
                    </a:outerShdw>
                  </a:effectLst>
                  <a:latin typeface="Arial" charset="0"/>
                </a:rPr>
                <a:t>y =</a:t>
              </a:r>
            </a:p>
          </p:txBody>
        </p:sp>
        <p:sp>
          <p:nvSpPr>
            <p:cNvPr id="414746" name="Line 26"/>
            <p:cNvSpPr>
              <a:spLocks noChangeShapeType="1"/>
            </p:cNvSpPr>
            <p:nvPr/>
          </p:nvSpPr>
          <p:spPr bwMode="auto">
            <a:xfrm>
              <a:off x="3442" y="1650"/>
              <a:ext cx="57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47" name="Line 27"/>
            <p:cNvSpPr>
              <a:spLocks noChangeShapeType="1"/>
            </p:cNvSpPr>
            <p:nvPr/>
          </p:nvSpPr>
          <p:spPr bwMode="auto">
            <a:xfrm>
              <a:off x="4684" y="1659"/>
              <a:ext cx="57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14748" name="Group 28"/>
          <p:cNvGrpSpPr>
            <a:grpSpLocks/>
          </p:cNvGrpSpPr>
          <p:nvPr/>
        </p:nvGrpSpPr>
        <p:grpSpPr bwMode="auto">
          <a:xfrm>
            <a:off x="420688" y="1590675"/>
            <a:ext cx="4392612" cy="4718050"/>
            <a:chOff x="203" y="1019"/>
            <a:chExt cx="2767" cy="2972"/>
          </a:xfrm>
        </p:grpSpPr>
        <p:sp>
          <p:nvSpPr>
            <p:cNvPr id="414749" name="Rectangle 29"/>
            <p:cNvSpPr>
              <a:spLocks noChangeArrowheads="1"/>
            </p:cNvSpPr>
            <p:nvPr/>
          </p:nvSpPr>
          <p:spPr bwMode="auto">
            <a:xfrm>
              <a:off x="1202" y="3743"/>
              <a:ext cx="261"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b="1" i="1">
                  <a:solidFill>
                    <a:schemeClr val="tx1"/>
                  </a:solidFill>
                  <a:effectLst>
                    <a:outerShdw blurRad="38100" dist="38100" dir="2700000" algn="tl">
                      <a:srgbClr val="C0C0C0"/>
                    </a:outerShdw>
                  </a:effectLst>
                  <a:latin typeface="Arial" charset="0"/>
                </a:rPr>
                <a:t>x</a:t>
              </a:r>
              <a:r>
                <a:rPr lang="en-US" altLang="en-US" sz="2000" b="1" baseline="-25000">
                  <a:solidFill>
                    <a:schemeClr val="tx1"/>
                  </a:solidFill>
                  <a:effectLst>
                    <a:outerShdw blurRad="38100" dist="38100" dir="2700000" algn="tl">
                      <a:srgbClr val="C0C0C0"/>
                    </a:outerShdw>
                  </a:effectLst>
                  <a:latin typeface="Arial" charset="0"/>
                </a:rPr>
                <a:t>1</a:t>
              </a:r>
            </a:p>
          </p:txBody>
        </p:sp>
        <p:sp>
          <p:nvSpPr>
            <p:cNvPr id="414750" name="Rectangle 30"/>
            <p:cNvSpPr>
              <a:spLocks noChangeArrowheads="1"/>
            </p:cNvSpPr>
            <p:nvPr/>
          </p:nvSpPr>
          <p:spPr bwMode="auto">
            <a:xfrm>
              <a:off x="1607" y="3743"/>
              <a:ext cx="261"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b="1" i="1">
                  <a:solidFill>
                    <a:schemeClr val="tx1"/>
                  </a:solidFill>
                  <a:effectLst>
                    <a:outerShdw blurRad="38100" dist="38100" dir="2700000" algn="tl">
                      <a:srgbClr val="C0C0C0"/>
                    </a:outerShdw>
                  </a:effectLst>
                  <a:latin typeface="Arial" charset="0"/>
                </a:rPr>
                <a:t>x</a:t>
              </a:r>
              <a:r>
                <a:rPr lang="en-US" altLang="en-US" sz="2000" b="1" baseline="-25000">
                  <a:solidFill>
                    <a:schemeClr val="tx1"/>
                  </a:solidFill>
                  <a:effectLst>
                    <a:outerShdw blurRad="38100" dist="38100" dir="2700000" algn="tl">
                      <a:srgbClr val="C0C0C0"/>
                    </a:outerShdw>
                  </a:effectLst>
                  <a:latin typeface="Arial" charset="0"/>
                </a:rPr>
                <a:t>2</a:t>
              </a:r>
            </a:p>
          </p:txBody>
        </p:sp>
        <p:sp>
          <p:nvSpPr>
            <p:cNvPr id="414751" name="Rectangle 31"/>
            <p:cNvSpPr>
              <a:spLocks noChangeArrowheads="1"/>
            </p:cNvSpPr>
            <p:nvPr/>
          </p:nvSpPr>
          <p:spPr bwMode="auto">
            <a:xfrm>
              <a:off x="2048" y="3743"/>
              <a:ext cx="261"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b="1" i="1">
                  <a:solidFill>
                    <a:schemeClr val="tx1"/>
                  </a:solidFill>
                  <a:effectLst>
                    <a:outerShdw blurRad="38100" dist="38100" dir="2700000" algn="tl">
                      <a:srgbClr val="C0C0C0"/>
                    </a:outerShdw>
                  </a:effectLst>
                  <a:latin typeface="Arial" charset="0"/>
                </a:rPr>
                <a:t>x</a:t>
              </a:r>
              <a:r>
                <a:rPr lang="en-US" altLang="en-US" sz="2000" b="1" baseline="-25000">
                  <a:solidFill>
                    <a:schemeClr val="tx1"/>
                  </a:solidFill>
                  <a:effectLst>
                    <a:outerShdw blurRad="38100" dist="38100" dir="2700000" algn="tl">
                      <a:srgbClr val="C0C0C0"/>
                    </a:outerShdw>
                  </a:effectLst>
                  <a:latin typeface="Arial" charset="0"/>
                </a:rPr>
                <a:t>3</a:t>
              </a:r>
            </a:p>
          </p:txBody>
        </p:sp>
        <p:sp>
          <p:nvSpPr>
            <p:cNvPr id="414752" name="Rectangle 32"/>
            <p:cNvSpPr>
              <a:spLocks noChangeArrowheads="1"/>
            </p:cNvSpPr>
            <p:nvPr/>
          </p:nvSpPr>
          <p:spPr bwMode="auto">
            <a:xfrm>
              <a:off x="2767" y="3743"/>
              <a:ext cx="203"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b="1" i="1">
                  <a:solidFill>
                    <a:schemeClr val="tx1"/>
                  </a:solidFill>
                  <a:effectLst>
                    <a:outerShdw blurRad="38100" dist="38100" dir="2700000" algn="tl">
                      <a:srgbClr val="C0C0C0"/>
                    </a:outerShdw>
                  </a:effectLst>
                  <a:latin typeface="Arial" charset="0"/>
                </a:rPr>
                <a:t>x</a:t>
              </a:r>
              <a:endParaRPr lang="en-US" altLang="en-US" sz="2000" b="1">
                <a:solidFill>
                  <a:schemeClr val="tx1"/>
                </a:solidFill>
                <a:effectLst>
                  <a:outerShdw blurRad="38100" dist="38100" dir="2700000" algn="tl">
                    <a:srgbClr val="C0C0C0"/>
                  </a:outerShdw>
                </a:effectLst>
                <a:latin typeface="Arial" charset="0"/>
              </a:endParaRPr>
            </a:p>
          </p:txBody>
        </p:sp>
        <p:sp>
          <p:nvSpPr>
            <p:cNvPr id="414753" name="Line 33"/>
            <p:cNvSpPr>
              <a:spLocks noChangeShapeType="1"/>
            </p:cNvSpPr>
            <p:nvPr/>
          </p:nvSpPr>
          <p:spPr bwMode="auto">
            <a:xfrm flipV="1">
              <a:off x="450" y="1154"/>
              <a:ext cx="0" cy="2621"/>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54" name="Line 34"/>
            <p:cNvSpPr>
              <a:spLocks noChangeShapeType="1"/>
            </p:cNvSpPr>
            <p:nvPr/>
          </p:nvSpPr>
          <p:spPr bwMode="auto">
            <a:xfrm>
              <a:off x="454" y="3228"/>
              <a:ext cx="127" cy="0"/>
            </a:xfrm>
            <a:prstGeom prst="line">
              <a:avLst/>
            </a:prstGeom>
            <a:noFill/>
            <a:ln w="38100">
              <a:solidFill>
                <a:srgbClr val="EEEE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55" name="Line 35"/>
            <p:cNvSpPr>
              <a:spLocks noChangeShapeType="1"/>
            </p:cNvSpPr>
            <p:nvPr/>
          </p:nvSpPr>
          <p:spPr bwMode="auto">
            <a:xfrm>
              <a:off x="454" y="2640"/>
              <a:ext cx="127" cy="0"/>
            </a:xfrm>
            <a:prstGeom prst="line">
              <a:avLst/>
            </a:prstGeom>
            <a:noFill/>
            <a:ln w="38100">
              <a:solidFill>
                <a:srgbClr val="EEEE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56" name="Line 36"/>
            <p:cNvSpPr>
              <a:spLocks noChangeShapeType="1"/>
            </p:cNvSpPr>
            <p:nvPr/>
          </p:nvSpPr>
          <p:spPr bwMode="auto">
            <a:xfrm>
              <a:off x="454" y="2088"/>
              <a:ext cx="127" cy="0"/>
            </a:xfrm>
            <a:prstGeom prst="line">
              <a:avLst/>
            </a:prstGeom>
            <a:noFill/>
            <a:ln w="38100">
              <a:solidFill>
                <a:srgbClr val="EEEE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57" name="Line 37"/>
            <p:cNvSpPr>
              <a:spLocks noChangeShapeType="1"/>
            </p:cNvSpPr>
            <p:nvPr/>
          </p:nvSpPr>
          <p:spPr bwMode="auto">
            <a:xfrm>
              <a:off x="454" y="1464"/>
              <a:ext cx="127" cy="0"/>
            </a:xfrm>
            <a:prstGeom prst="line">
              <a:avLst/>
            </a:prstGeom>
            <a:noFill/>
            <a:ln w="38100">
              <a:solidFill>
                <a:srgbClr val="EEEE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58" name="Line 38"/>
            <p:cNvSpPr>
              <a:spLocks noChangeShapeType="1"/>
            </p:cNvSpPr>
            <p:nvPr/>
          </p:nvSpPr>
          <p:spPr bwMode="auto">
            <a:xfrm>
              <a:off x="454" y="3498"/>
              <a:ext cx="127" cy="0"/>
            </a:xfrm>
            <a:prstGeom prst="line">
              <a:avLst/>
            </a:prstGeom>
            <a:noFill/>
            <a:ln w="38100">
              <a:solidFill>
                <a:srgbClr val="EEEE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59" name="Line 39"/>
            <p:cNvSpPr>
              <a:spLocks noChangeShapeType="1"/>
            </p:cNvSpPr>
            <p:nvPr/>
          </p:nvSpPr>
          <p:spPr bwMode="auto">
            <a:xfrm>
              <a:off x="454" y="2913"/>
              <a:ext cx="127" cy="0"/>
            </a:xfrm>
            <a:prstGeom prst="line">
              <a:avLst/>
            </a:prstGeom>
            <a:noFill/>
            <a:ln w="38100">
              <a:solidFill>
                <a:srgbClr val="EEEE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60" name="Line 40"/>
            <p:cNvSpPr>
              <a:spLocks noChangeShapeType="1"/>
            </p:cNvSpPr>
            <p:nvPr/>
          </p:nvSpPr>
          <p:spPr bwMode="auto">
            <a:xfrm>
              <a:off x="454" y="2391"/>
              <a:ext cx="127" cy="0"/>
            </a:xfrm>
            <a:prstGeom prst="line">
              <a:avLst/>
            </a:prstGeom>
            <a:noFill/>
            <a:ln w="38100">
              <a:solidFill>
                <a:srgbClr val="EEEE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61" name="Line 41"/>
            <p:cNvSpPr>
              <a:spLocks noChangeShapeType="1"/>
            </p:cNvSpPr>
            <p:nvPr/>
          </p:nvSpPr>
          <p:spPr bwMode="auto">
            <a:xfrm>
              <a:off x="454" y="1752"/>
              <a:ext cx="127" cy="0"/>
            </a:xfrm>
            <a:prstGeom prst="line">
              <a:avLst/>
            </a:prstGeom>
            <a:noFill/>
            <a:ln w="38100">
              <a:solidFill>
                <a:srgbClr val="EEEE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62" name="Rectangle 42"/>
            <p:cNvSpPr>
              <a:spLocks noChangeArrowheads="1"/>
            </p:cNvSpPr>
            <p:nvPr/>
          </p:nvSpPr>
          <p:spPr bwMode="auto">
            <a:xfrm>
              <a:off x="203" y="1577"/>
              <a:ext cx="261"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b="1" i="1">
                  <a:solidFill>
                    <a:schemeClr val="tx1"/>
                  </a:solidFill>
                  <a:effectLst>
                    <a:outerShdw blurRad="38100" dist="38100" dir="2700000" algn="tl">
                      <a:srgbClr val="C0C0C0"/>
                    </a:outerShdw>
                  </a:effectLst>
                  <a:latin typeface="Arial" charset="0"/>
                </a:rPr>
                <a:t>y</a:t>
              </a:r>
              <a:r>
                <a:rPr lang="en-US" altLang="en-US" sz="2000" b="1" baseline="-25000">
                  <a:solidFill>
                    <a:schemeClr val="tx1"/>
                  </a:solidFill>
                  <a:effectLst>
                    <a:outerShdw blurRad="38100" dist="38100" dir="2700000" algn="tl">
                      <a:srgbClr val="C0C0C0"/>
                    </a:outerShdw>
                  </a:effectLst>
                  <a:latin typeface="Arial" charset="0"/>
                </a:rPr>
                <a:t>2</a:t>
              </a:r>
            </a:p>
          </p:txBody>
        </p:sp>
        <p:sp>
          <p:nvSpPr>
            <p:cNvPr id="414763" name="Line 43"/>
            <p:cNvSpPr>
              <a:spLocks noChangeShapeType="1"/>
            </p:cNvSpPr>
            <p:nvPr/>
          </p:nvSpPr>
          <p:spPr bwMode="auto">
            <a:xfrm>
              <a:off x="457" y="3777"/>
              <a:ext cx="2308"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64" name="Line 44"/>
            <p:cNvSpPr>
              <a:spLocks noChangeShapeType="1"/>
            </p:cNvSpPr>
            <p:nvPr/>
          </p:nvSpPr>
          <p:spPr bwMode="auto">
            <a:xfrm flipV="1">
              <a:off x="1005" y="3638"/>
              <a:ext cx="0" cy="143"/>
            </a:xfrm>
            <a:prstGeom prst="line">
              <a:avLst/>
            </a:prstGeom>
            <a:noFill/>
            <a:ln w="38100">
              <a:solidFill>
                <a:srgbClr val="EEEE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65" name="Line 45"/>
            <p:cNvSpPr>
              <a:spLocks noChangeShapeType="1"/>
            </p:cNvSpPr>
            <p:nvPr/>
          </p:nvSpPr>
          <p:spPr bwMode="auto">
            <a:xfrm flipV="1">
              <a:off x="1593" y="3638"/>
              <a:ext cx="0" cy="143"/>
            </a:xfrm>
            <a:prstGeom prst="line">
              <a:avLst/>
            </a:prstGeom>
            <a:noFill/>
            <a:ln w="38100">
              <a:solidFill>
                <a:srgbClr val="EEEE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66" name="Line 46"/>
            <p:cNvSpPr>
              <a:spLocks noChangeShapeType="1"/>
            </p:cNvSpPr>
            <p:nvPr/>
          </p:nvSpPr>
          <p:spPr bwMode="auto">
            <a:xfrm flipV="1">
              <a:off x="2181" y="3638"/>
              <a:ext cx="0" cy="143"/>
            </a:xfrm>
            <a:prstGeom prst="line">
              <a:avLst/>
            </a:prstGeom>
            <a:noFill/>
            <a:ln w="38100">
              <a:solidFill>
                <a:srgbClr val="EEEE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67" name="Line 47"/>
            <p:cNvSpPr>
              <a:spLocks noChangeShapeType="1"/>
            </p:cNvSpPr>
            <p:nvPr/>
          </p:nvSpPr>
          <p:spPr bwMode="auto">
            <a:xfrm flipV="1">
              <a:off x="2766" y="3638"/>
              <a:ext cx="0" cy="143"/>
            </a:xfrm>
            <a:prstGeom prst="line">
              <a:avLst/>
            </a:prstGeom>
            <a:noFill/>
            <a:ln w="38100">
              <a:solidFill>
                <a:srgbClr val="EEEE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68" name="Line 48"/>
            <p:cNvSpPr>
              <a:spLocks noChangeShapeType="1"/>
            </p:cNvSpPr>
            <p:nvPr/>
          </p:nvSpPr>
          <p:spPr bwMode="auto">
            <a:xfrm flipV="1">
              <a:off x="735" y="3638"/>
              <a:ext cx="0" cy="143"/>
            </a:xfrm>
            <a:prstGeom prst="line">
              <a:avLst/>
            </a:prstGeom>
            <a:noFill/>
            <a:ln w="38100">
              <a:solidFill>
                <a:srgbClr val="EEEE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69" name="Line 49"/>
            <p:cNvSpPr>
              <a:spLocks noChangeShapeType="1"/>
            </p:cNvSpPr>
            <p:nvPr/>
          </p:nvSpPr>
          <p:spPr bwMode="auto">
            <a:xfrm flipV="1">
              <a:off x="1320" y="3629"/>
              <a:ext cx="0" cy="143"/>
            </a:xfrm>
            <a:prstGeom prst="line">
              <a:avLst/>
            </a:prstGeom>
            <a:noFill/>
            <a:ln w="38100">
              <a:solidFill>
                <a:srgbClr val="EEEE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70" name="Line 50"/>
            <p:cNvSpPr>
              <a:spLocks noChangeShapeType="1"/>
            </p:cNvSpPr>
            <p:nvPr/>
          </p:nvSpPr>
          <p:spPr bwMode="auto">
            <a:xfrm flipV="1">
              <a:off x="1878" y="3629"/>
              <a:ext cx="0" cy="143"/>
            </a:xfrm>
            <a:prstGeom prst="line">
              <a:avLst/>
            </a:prstGeom>
            <a:noFill/>
            <a:ln w="38100">
              <a:solidFill>
                <a:srgbClr val="EEEE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71" name="Line 51"/>
            <p:cNvSpPr>
              <a:spLocks noChangeShapeType="1"/>
            </p:cNvSpPr>
            <p:nvPr/>
          </p:nvSpPr>
          <p:spPr bwMode="auto">
            <a:xfrm flipV="1">
              <a:off x="2481" y="3629"/>
              <a:ext cx="0" cy="143"/>
            </a:xfrm>
            <a:prstGeom prst="line">
              <a:avLst/>
            </a:prstGeom>
            <a:noFill/>
            <a:ln w="38100">
              <a:solidFill>
                <a:srgbClr val="EEEE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72" name="Rectangle 52"/>
            <p:cNvSpPr>
              <a:spLocks noChangeArrowheads="1"/>
            </p:cNvSpPr>
            <p:nvPr/>
          </p:nvSpPr>
          <p:spPr bwMode="auto">
            <a:xfrm>
              <a:off x="261" y="1019"/>
              <a:ext cx="203"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b="1" i="1">
                  <a:solidFill>
                    <a:schemeClr val="tx1"/>
                  </a:solidFill>
                  <a:effectLst>
                    <a:outerShdw blurRad="38100" dist="38100" dir="2700000" algn="tl">
                      <a:srgbClr val="C0C0C0"/>
                    </a:outerShdw>
                  </a:effectLst>
                  <a:latin typeface="Arial" charset="0"/>
                </a:rPr>
                <a:t>y</a:t>
              </a:r>
            </a:p>
          </p:txBody>
        </p:sp>
        <p:sp>
          <p:nvSpPr>
            <p:cNvPr id="414773" name="Rectangle 53"/>
            <p:cNvSpPr>
              <a:spLocks noChangeArrowheads="1"/>
            </p:cNvSpPr>
            <p:nvPr/>
          </p:nvSpPr>
          <p:spPr bwMode="auto">
            <a:xfrm>
              <a:off x="203" y="2180"/>
              <a:ext cx="261"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b="1" i="1">
                  <a:solidFill>
                    <a:schemeClr val="tx1"/>
                  </a:solidFill>
                  <a:effectLst>
                    <a:outerShdw blurRad="38100" dist="38100" dir="2700000" algn="tl">
                      <a:srgbClr val="C0C0C0"/>
                    </a:outerShdw>
                  </a:effectLst>
                  <a:latin typeface="Arial" charset="0"/>
                </a:rPr>
                <a:t>y</a:t>
              </a:r>
              <a:r>
                <a:rPr lang="en-US" altLang="en-US" sz="2000" b="1" baseline="-25000">
                  <a:solidFill>
                    <a:schemeClr val="tx1"/>
                  </a:solidFill>
                  <a:effectLst>
                    <a:outerShdw blurRad="38100" dist="38100" dir="2700000" algn="tl">
                      <a:srgbClr val="C0C0C0"/>
                    </a:outerShdw>
                  </a:effectLst>
                  <a:latin typeface="Arial" charset="0"/>
                </a:rPr>
                <a:t>1</a:t>
              </a:r>
            </a:p>
          </p:txBody>
        </p:sp>
        <p:sp>
          <p:nvSpPr>
            <p:cNvPr id="414774" name="Rectangle 54"/>
            <p:cNvSpPr>
              <a:spLocks noChangeArrowheads="1"/>
            </p:cNvSpPr>
            <p:nvPr/>
          </p:nvSpPr>
          <p:spPr bwMode="auto">
            <a:xfrm>
              <a:off x="203" y="2765"/>
              <a:ext cx="261"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b="1" i="1">
                  <a:solidFill>
                    <a:schemeClr val="tx1"/>
                  </a:solidFill>
                  <a:effectLst>
                    <a:outerShdw blurRad="38100" dist="38100" dir="2700000" algn="tl">
                      <a:srgbClr val="C0C0C0"/>
                    </a:outerShdw>
                  </a:effectLst>
                  <a:latin typeface="Arial" charset="0"/>
                </a:rPr>
                <a:t>y</a:t>
              </a:r>
              <a:r>
                <a:rPr lang="en-US" altLang="en-US" sz="2000" b="1" baseline="-25000">
                  <a:solidFill>
                    <a:schemeClr val="tx1"/>
                  </a:solidFill>
                  <a:effectLst>
                    <a:outerShdw blurRad="38100" dist="38100" dir="2700000" algn="tl">
                      <a:srgbClr val="C0C0C0"/>
                    </a:outerShdw>
                  </a:effectLst>
                  <a:latin typeface="Arial" charset="0"/>
                </a:rPr>
                <a:t>3</a:t>
              </a:r>
            </a:p>
          </p:txBody>
        </p:sp>
        <p:sp>
          <p:nvSpPr>
            <p:cNvPr id="414775" name="Rectangle 55"/>
            <p:cNvSpPr>
              <a:spLocks noChangeArrowheads="1"/>
            </p:cNvSpPr>
            <p:nvPr/>
          </p:nvSpPr>
          <p:spPr bwMode="auto">
            <a:xfrm>
              <a:off x="636" y="2078"/>
              <a:ext cx="9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dirty="0">
                  <a:solidFill>
                    <a:srgbClr val="FF0000"/>
                  </a:solidFill>
                  <a:effectLst>
                    <a:outerShdw blurRad="38100" dist="38100" dir="2700000" algn="tl">
                      <a:srgbClr val="C0C0C0"/>
                    </a:outerShdw>
                  </a:effectLst>
                  <a:latin typeface="Arial" charset="0"/>
                </a:rPr>
                <a:t>1</a:t>
              </a:r>
              <a:r>
                <a:rPr lang="en-US" altLang="en-US" sz="2000" b="1" dirty="0">
                  <a:solidFill>
                    <a:schemeClr val="tx1"/>
                  </a:solidFill>
                  <a:effectLst>
                    <a:outerShdw blurRad="38100" dist="38100" dir="2700000" algn="tl">
                      <a:srgbClr val="C0C0C0"/>
                    </a:outerShdw>
                  </a:effectLst>
                  <a:latin typeface="Arial" charset="0"/>
                </a:rPr>
                <a:t> (</a:t>
              </a:r>
              <a:r>
                <a:rPr lang="en-US" altLang="en-US" sz="2000" b="1" i="1" dirty="0">
                  <a:solidFill>
                    <a:schemeClr val="tx1"/>
                  </a:solidFill>
                  <a:effectLst>
                    <a:outerShdw blurRad="38100" dist="38100" dir="2700000" algn="tl">
                      <a:srgbClr val="C0C0C0"/>
                    </a:outerShdw>
                  </a:effectLst>
                  <a:latin typeface="Arial" charset="0"/>
                </a:rPr>
                <a:t>x</a:t>
              </a:r>
              <a:r>
                <a:rPr lang="en-US" altLang="en-US" sz="2000" b="1" baseline="-25000" dirty="0">
                  <a:solidFill>
                    <a:schemeClr val="tx1"/>
                  </a:solidFill>
                  <a:effectLst>
                    <a:outerShdw blurRad="38100" dist="38100" dir="2700000" algn="tl">
                      <a:srgbClr val="C0C0C0"/>
                    </a:outerShdw>
                  </a:effectLst>
                  <a:latin typeface="Arial" charset="0"/>
                </a:rPr>
                <a:t>1</a:t>
              </a:r>
              <a:r>
                <a:rPr lang="en-US" altLang="en-US" sz="2000" b="1" dirty="0">
                  <a:solidFill>
                    <a:schemeClr val="tx1"/>
                  </a:solidFill>
                  <a:effectLst>
                    <a:outerShdw blurRad="38100" dist="38100" dir="2700000" algn="tl">
                      <a:srgbClr val="C0C0C0"/>
                    </a:outerShdw>
                  </a:effectLst>
                  <a:latin typeface="Arial" charset="0"/>
                </a:rPr>
                <a:t>, </a:t>
              </a:r>
              <a:r>
                <a:rPr lang="en-US" altLang="en-US" sz="2000" b="1" i="1" dirty="0">
                  <a:solidFill>
                    <a:schemeClr val="tx1"/>
                  </a:solidFill>
                  <a:effectLst>
                    <a:outerShdw blurRad="38100" dist="38100" dir="2700000" algn="tl">
                      <a:srgbClr val="C0C0C0"/>
                    </a:outerShdw>
                  </a:effectLst>
                  <a:latin typeface="Arial" charset="0"/>
                </a:rPr>
                <a:t>y</a:t>
              </a:r>
              <a:r>
                <a:rPr lang="en-US" altLang="en-US" sz="2000" b="1" baseline="-25000" dirty="0">
                  <a:solidFill>
                    <a:schemeClr val="tx1"/>
                  </a:solidFill>
                  <a:effectLst>
                    <a:outerShdw blurRad="38100" dist="38100" dir="2700000" algn="tl">
                      <a:srgbClr val="C0C0C0"/>
                    </a:outerShdw>
                  </a:effectLst>
                  <a:latin typeface="Arial" charset="0"/>
                </a:rPr>
                <a:t>1</a:t>
              </a:r>
              <a:r>
                <a:rPr lang="en-US" altLang="en-US" sz="2000" b="1" dirty="0">
                  <a:solidFill>
                    <a:schemeClr val="tx1"/>
                  </a:solidFill>
                  <a:effectLst>
                    <a:outerShdw blurRad="38100" dist="38100" dir="2700000" algn="tl">
                      <a:srgbClr val="C0C0C0"/>
                    </a:outerShdw>
                  </a:effectLst>
                  <a:latin typeface="Arial" charset="0"/>
                </a:rPr>
                <a:t>), </a:t>
              </a:r>
              <a:r>
                <a:rPr lang="en-US" altLang="en-US" sz="2000" b="1" i="1" dirty="0">
                  <a:solidFill>
                    <a:schemeClr val="tx1"/>
                  </a:solidFill>
                  <a:effectLst>
                    <a:outerShdw blurRad="38100" dist="38100" dir="2700000" algn="tl">
                      <a:srgbClr val="C0C0C0"/>
                    </a:outerShdw>
                  </a:effectLst>
                  <a:latin typeface="Arial" charset="0"/>
                </a:rPr>
                <a:t>F</a:t>
              </a:r>
              <a:r>
                <a:rPr lang="en-US" altLang="en-US" sz="2000" b="1" baseline="-25000" dirty="0">
                  <a:solidFill>
                    <a:schemeClr val="tx1"/>
                  </a:solidFill>
                  <a:effectLst>
                    <a:outerShdw blurRad="38100" dist="38100" dir="2700000" algn="tl">
                      <a:srgbClr val="C0C0C0"/>
                    </a:outerShdw>
                  </a:effectLst>
                  <a:latin typeface="Arial" charset="0"/>
                </a:rPr>
                <a:t>1</a:t>
              </a:r>
            </a:p>
          </p:txBody>
        </p:sp>
        <p:sp>
          <p:nvSpPr>
            <p:cNvPr id="414776" name="Rectangle 56"/>
            <p:cNvSpPr>
              <a:spLocks noChangeArrowheads="1"/>
            </p:cNvSpPr>
            <p:nvPr/>
          </p:nvSpPr>
          <p:spPr bwMode="auto">
            <a:xfrm>
              <a:off x="1726" y="1450"/>
              <a:ext cx="9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dirty="0">
                  <a:solidFill>
                    <a:srgbClr val="FF0000"/>
                  </a:solidFill>
                  <a:effectLst>
                    <a:outerShdw blurRad="38100" dist="38100" dir="2700000" algn="tl">
                      <a:srgbClr val="C0C0C0"/>
                    </a:outerShdw>
                  </a:effectLst>
                  <a:latin typeface="Arial" charset="0"/>
                </a:rPr>
                <a:t>2</a:t>
              </a:r>
              <a:r>
                <a:rPr lang="en-US" altLang="en-US" sz="2000" b="1" dirty="0">
                  <a:solidFill>
                    <a:schemeClr val="tx1"/>
                  </a:solidFill>
                  <a:effectLst>
                    <a:outerShdw blurRad="38100" dist="38100" dir="2700000" algn="tl">
                      <a:srgbClr val="C0C0C0"/>
                    </a:outerShdw>
                  </a:effectLst>
                  <a:latin typeface="Arial" charset="0"/>
                </a:rPr>
                <a:t> (</a:t>
              </a:r>
              <a:r>
                <a:rPr lang="en-US" altLang="en-US" sz="2000" b="1" i="1" dirty="0">
                  <a:solidFill>
                    <a:schemeClr val="tx1"/>
                  </a:solidFill>
                  <a:effectLst>
                    <a:outerShdw blurRad="38100" dist="38100" dir="2700000" algn="tl">
                      <a:srgbClr val="C0C0C0"/>
                    </a:outerShdw>
                  </a:effectLst>
                  <a:latin typeface="Arial" charset="0"/>
                </a:rPr>
                <a:t>x</a:t>
              </a:r>
              <a:r>
                <a:rPr lang="en-US" altLang="en-US" sz="2000" b="1" baseline="-25000" dirty="0">
                  <a:solidFill>
                    <a:schemeClr val="tx1"/>
                  </a:solidFill>
                  <a:effectLst>
                    <a:outerShdw blurRad="38100" dist="38100" dir="2700000" algn="tl">
                      <a:srgbClr val="C0C0C0"/>
                    </a:outerShdw>
                  </a:effectLst>
                  <a:latin typeface="Arial" charset="0"/>
                </a:rPr>
                <a:t>2</a:t>
              </a:r>
              <a:r>
                <a:rPr lang="en-US" altLang="en-US" sz="2000" b="1" dirty="0">
                  <a:solidFill>
                    <a:schemeClr val="tx1"/>
                  </a:solidFill>
                  <a:effectLst>
                    <a:outerShdw blurRad="38100" dist="38100" dir="2700000" algn="tl">
                      <a:srgbClr val="C0C0C0"/>
                    </a:outerShdw>
                  </a:effectLst>
                  <a:latin typeface="Arial" charset="0"/>
                </a:rPr>
                <a:t>, </a:t>
              </a:r>
              <a:r>
                <a:rPr lang="en-US" altLang="en-US" sz="2000" b="1" i="1" dirty="0">
                  <a:solidFill>
                    <a:schemeClr val="tx1"/>
                  </a:solidFill>
                  <a:effectLst>
                    <a:outerShdw blurRad="38100" dist="38100" dir="2700000" algn="tl">
                      <a:srgbClr val="C0C0C0"/>
                    </a:outerShdw>
                  </a:effectLst>
                  <a:latin typeface="Arial" charset="0"/>
                </a:rPr>
                <a:t>y</a:t>
              </a:r>
              <a:r>
                <a:rPr lang="en-US" altLang="en-US" sz="2000" b="1" baseline="-25000" dirty="0">
                  <a:solidFill>
                    <a:schemeClr val="tx1"/>
                  </a:solidFill>
                  <a:effectLst>
                    <a:outerShdw blurRad="38100" dist="38100" dir="2700000" algn="tl">
                      <a:srgbClr val="C0C0C0"/>
                    </a:outerShdw>
                  </a:effectLst>
                  <a:latin typeface="Arial" charset="0"/>
                </a:rPr>
                <a:t>2</a:t>
              </a:r>
              <a:r>
                <a:rPr lang="en-US" altLang="en-US" sz="2000" b="1" dirty="0">
                  <a:solidFill>
                    <a:schemeClr val="tx1"/>
                  </a:solidFill>
                  <a:effectLst>
                    <a:outerShdw blurRad="38100" dist="38100" dir="2700000" algn="tl">
                      <a:srgbClr val="C0C0C0"/>
                    </a:outerShdw>
                  </a:effectLst>
                  <a:latin typeface="Arial" charset="0"/>
                </a:rPr>
                <a:t>), </a:t>
              </a:r>
              <a:r>
                <a:rPr lang="en-US" altLang="en-US" sz="2000" b="1" i="1" dirty="0">
                  <a:solidFill>
                    <a:schemeClr val="tx1"/>
                  </a:solidFill>
                  <a:effectLst>
                    <a:outerShdw blurRad="38100" dist="38100" dir="2700000" algn="tl">
                      <a:srgbClr val="C0C0C0"/>
                    </a:outerShdw>
                  </a:effectLst>
                  <a:latin typeface="Arial" charset="0"/>
                </a:rPr>
                <a:t>F</a:t>
              </a:r>
              <a:r>
                <a:rPr lang="en-US" altLang="en-US" sz="2000" b="1" baseline="-25000" dirty="0">
                  <a:solidFill>
                    <a:schemeClr val="tx1"/>
                  </a:solidFill>
                  <a:effectLst>
                    <a:outerShdw blurRad="38100" dist="38100" dir="2700000" algn="tl">
                      <a:srgbClr val="C0C0C0"/>
                    </a:outerShdw>
                  </a:effectLst>
                  <a:latin typeface="Arial" charset="0"/>
                </a:rPr>
                <a:t>2</a:t>
              </a:r>
            </a:p>
          </p:txBody>
        </p:sp>
        <p:sp>
          <p:nvSpPr>
            <p:cNvPr id="414777" name="Rectangle 57"/>
            <p:cNvSpPr>
              <a:spLocks noChangeArrowheads="1"/>
            </p:cNvSpPr>
            <p:nvPr/>
          </p:nvSpPr>
          <p:spPr bwMode="auto">
            <a:xfrm>
              <a:off x="1899" y="2600"/>
              <a:ext cx="9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dirty="0">
                  <a:solidFill>
                    <a:srgbClr val="FF0000"/>
                  </a:solidFill>
                  <a:effectLst>
                    <a:outerShdw blurRad="38100" dist="38100" dir="2700000" algn="tl">
                      <a:srgbClr val="C0C0C0"/>
                    </a:outerShdw>
                  </a:effectLst>
                  <a:latin typeface="Arial" charset="0"/>
                </a:rPr>
                <a:t>3</a:t>
              </a:r>
              <a:r>
                <a:rPr lang="en-US" altLang="en-US" sz="2000" b="1" dirty="0">
                  <a:solidFill>
                    <a:schemeClr val="tx1"/>
                  </a:solidFill>
                  <a:effectLst>
                    <a:outerShdw blurRad="38100" dist="38100" dir="2700000" algn="tl">
                      <a:srgbClr val="C0C0C0"/>
                    </a:outerShdw>
                  </a:effectLst>
                  <a:latin typeface="Arial" charset="0"/>
                </a:rPr>
                <a:t> (</a:t>
              </a:r>
              <a:r>
                <a:rPr lang="en-US" altLang="en-US" sz="2000" b="1" i="1" dirty="0">
                  <a:solidFill>
                    <a:schemeClr val="tx1"/>
                  </a:solidFill>
                  <a:effectLst>
                    <a:outerShdw blurRad="38100" dist="38100" dir="2700000" algn="tl">
                      <a:srgbClr val="C0C0C0"/>
                    </a:outerShdw>
                  </a:effectLst>
                  <a:latin typeface="Arial" charset="0"/>
                </a:rPr>
                <a:t>x</a:t>
              </a:r>
              <a:r>
                <a:rPr lang="en-US" altLang="en-US" sz="2000" b="1" baseline="-25000" dirty="0">
                  <a:solidFill>
                    <a:schemeClr val="tx1"/>
                  </a:solidFill>
                  <a:effectLst>
                    <a:outerShdw blurRad="38100" dist="38100" dir="2700000" algn="tl">
                      <a:srgbClr val="C0C0C0"/>
                    </a:outerShdw>
                  </a:effectLst>
                  <a:latin typeface="Arial" charset="0"/>
                </a:rPr>
                <a:t>3</a:t>
              </a:r>
              <a:r>
                <a:rPr lang="en-US" altLang="en-US" sz="2000" b="1" dirty="0">
                  <a:solidFill>
                    <a:schemeClr val="tx1"/>
                  </a:solidFill>
                  <a:effectLst>
                    <a:outerShdw blurRad="38100" dist="38100" dir="2700000" algn="tl">
                      <a:srgbClr val="C0C0C0"/>
                    </a:outerShdw>
                  </a:effectLst>
                  <a:latin typeface="Arial" charset="0"/>
                </a:rPr>
                <a:t>, </a:t>
              </a:r>
              <a:r>
                <a:rPr lang="en-US" altLang="en-US" sz="2000" b="1" i="1" dirty="0">
                  <a:solidFill>
                    <a:schemeClr val="tx1"/>
                  </a:solidFill>
                  <a:effectLst>
                    <a:outerShdw blurRad="38100" dist="38100" dir="2700000" algn="tl">
                      <a:srgbClr val="C0C0C0"/>
                    </a:outerShdw>
                  </a:effectLst>
                  <a:latin typeface="Arial" charset="0"/>
                </a:rPr>
                <a:t>y</a:t>
              </a:r>
              <a:r>
                <a:rPr lang="en-US" altLang="en-US" sz="2000" b="1" baseline="-25000" dirty="0">
                  <a:solidFill>
                    <a:schemeClr val="tx1"/>
                  </a:solidFill>
                  <a:effectLst>
                    <a:outerShdw blurRad="38100" dist="38100" dir="2700000" algn="tl">
                      <a:srgbClr val="C0C0C0"/>
                    </a:outerShdw>
                  </a:effectLst>
                  <a:latin typeface="Arial" charset="0"/>
                </a:rPr>
                <a:t>3</a:t>
              </a:r>
              <a:r>
                <a:rPr lang="en-US" altLang="en-US" sz="2000" b="1" dirty="0">
                  <a:solidFill>
                    <a:schemeClr val="tx1"/>
                  </a:solidFill>
                  <a:effectLst>
                    <a:outerShdw blurRad="38100" dist="38100" dir="2700000" algn="tl">
                      <a:srgbClr val="C0C0C0"/>
                    </a:outerShdw>
                  </a:effectLst>
                  <a:latin typeface="Arial" charset="0"/>
                </a:rPr>
                <a:t>), </a:t>
              </a:r>
              <a:r>
                <a:rPr lang="en-US" altLang="en-US" sz="2000" b="1" i="1" dirty="0">
                  <a:solidFill>
                    <a:schemeClr val="tx1"/>
                  </a:solidFill>
                  <a:effectLst>
                    <a:outerShdw blurRad="38100" dist="38100" dir="2700000" algn="tl">
                      <a:srgbClr val="C0C0C0"/>
                    </a:outerShdw>
                  </a:effectLst>
                  <a:latin typeface="Arial" charset="0"/>
                </a:rPr>
                <a:t>F</a:t>
              </a:r>
              <a:r>
                <a:rPr lang="en-US" altLang="en-US" sz="2000" b="1" baseline="-25000" dirty="0">
                  <a:solidFill>
                    <a:schemeClr val="tx1"/>
                  </a:solidFill>
                  <a:effectLst>
                    <a:outerShdw blurRad="38100" dist="38100" dir="2700000" algn="tl">
                      <a:srgbClr val="C0C0C0"/>
                    </a:outerShdw>
                  </a:effectLst>
                  <a:latin typeface="Arial" charset="0"/>
                </a:rPr>
                <a:t>3</a:t>
              </a:r>
            </a:p>
          </p:txBody>
        </p:sp>
        <p:sp>
          <p:nvSpPr>
            <p:cNvPr id="414778" name="Freeform 58"/>
            <p:cNvSpPr>
              <a:spLocks/>
            </p:cNvSpPr>
            <p:nvPr/>
          </p:nvSpPr>
          <p:spPr bwMode="auto">
            <a:xfrm>
              <a:off x="441" y="2913"/>
              <a:ext cx="1738" cy="856"/>
            </a:xfrm>
            <a:custGeom>
              <a:avLst/>
              <a:gdLst>
                <a:gd name="T0" fmla="*/ 1737 w 1738"/>
                <a:gd name="T1" fmla="*/ 855 h 856"/>
                <a:gd name="T2" fmla="*/ 1737 w 1738"/>
                <a:gd name="T3" fmla="*/ 0 h 856"/>
                <a:gd name="T4" fmla="*/ 0 w 1738"/>
                <a:gd name="T5" fmla="*/ 0 h 856"/>
              </a:gdLst>
              <a:ahLst/>
              <a:cxnLst>
                <a:cxn ang="0">
                  <a:pos x="T0" y="T1"/>
                </a:cxn>
                <a:cxn ang="0">
                  <a:pos x="T2" y="T3"/>
                </a:cxn>
                <a:cxn ang="0">
                  <a:pos x="T4" y="T5"/>
                </a:cxn>
              </a:cxnLst>
              <a:rect l="0" t="0" r="r" b="b"/>
              <a:pathLst>
                <a:path w="1738" h="856">
                  <a:moveTo>
                    <a:pt x="1737" y="855"/>
                  </a:moveTo>
                  <a:lnTo>
                    <a:pt x="1737" y="0"/>
                  </a:lnTo>
                  <a:lnTo>
                    <a:pt x="0" y="0"/>
                  </a:lnTo>
                </a:path>
              </a:pathLst>
            </a:custGeom>
            <a:noFill/>
            <a:ln w="38100" cap="flat" cmpd="sng">
              <a:solidFill>
                <a:schemeClr val="folHlink"/>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779" name="Freeform 59"/>
            <p:cNvSpPr>
              <a:spLocks/>
            </p:cNvSpPr>
            <p:nvPr/>
          </p:nvSpPr>
          <p:spPr bwMode="auto">
            <a:xfrm>
              <a:off x="450" y="2355"/>
              <a:ext cx="874" cy="1423"/>
            </a:xfrm>
            <a:custGeom>
              <a:avLst/>
              <a:gdLst>
                <a:gd name="T0" fmla="*/ 873 w 874"/>
                <a:gd name="T1" fmla="*/ 1422 h 1423"/>
                <a:gd name="T2" fmla="*/ 873 w 874"/>
                <a:gd name="T3" fmla="*/ 0 h 1423"/>
                <a:gd name="T4" fmla="*/ 0 w 874"/>
                <a:gd name="T5" fmla="*/ 0 h 1423"/>
              </a:gdLst>
              <a:ahLst/>
              <a:cxnLst>
                <a:cxn ang="0">
                  <a:pos x="T0" y="T1"/>
                </a:cxn>
                <a:cxn ang="0">
                  <a:pos x="T2" y="T3"/>
                </a:cxn>
                <a:cxn ang="0">
                  <a:pos x="T4" y="T5"/>
                </a:cxn>
              </a:cxnLst>
              <a:rect l="0" t="0" r="r" b="b"/>
              <a:pathLst>
                <a:path w="874" h="1423">
                  <a:moveTo>
                    <a:pt x="873" y="1422"/>
                  </a:moveTo>
                  <a:lnTo>
                    <a:pt x="873" y="0"/>
                  </a:lnTo>
                  <a:lnTo>
                    <a:pt x="0" y="0"/>
                  </a:lnTo>
                </a:path>
              </a:pathLst>
            </a:custGeom>
            <a:noFill/>
            <a:ln w="38100" cap="flat" cmpd="sng">
              <a:solidFill>
                <a:schemeClr val="folHlink"/>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780" name="Freeform 60"/>
            <p:cNvSpPr>
              <a:spLocks/>
            </p:cNvSpPr>
            <p:nvPr/>
          </p:nvSpPr>
          <p:spPr bwMode="auto">
            <a:xfrm>
              <a:off x="441" y="1752"/>
              <a:ext cx="1297" cy="2017"/>
            </a:xfrm>
            <a:custGeom>
              <a:avLst/>
              <a:gdLst>
                <a:gd name="T0" fmla="*/ 1296 w 1297"/>
                <a:gd name="T1" fmla="*/ 2016 h 2017"/>
                <a:gd name="T2" fmla="*/ 1296 w 1297"/>
                <a:gd name="T3" fmla="*/ 0 h 2017"/>
                <a:gd name="T4" fmla="*/ 0 w 1297"/>
                <a:gd name="T5" fmla="*/ 0 h 2017"/>
              </a:gdLst>
              <a:ahLst/>
              <a:cxnLst>
                <a:cxn ang="0">
                  <a:pos x="T0" y="T1"/>
                </a:cxn>
                <a:cxn ang="0">
                  <a:pos x="T2" y="T3"/>
                </a:cxn>
                <a:cxn ang="0">
                  <a:pos x="T4" y="T5"/>
                </a:cxn>
              </a:cxnLst>
              <a:rect l="0" t="0" r="r" b="b"/>
              <a:pathLst>
                <a:path w="1297" h="2017">
                  <a:moveTo>
                    <a:pt x="1296" y="2016"/>
                  </a:moveTo>
                  <a:lnTo>
                    <a:pt x="1296" y="0"/>
                  </a:lnTo>
                  <a:lnTo>
                    <a:pt x="0" y="0"/>
                  </a:lnTo>
                </a:path>
              </a:pathLst>
            </a:custGeom>
            <a:noFill/>
            <a:ln w="38100" cap="flat" cmpd="sng">
              <a:solidFill>
                <a:schemeClr val="folHlink"/>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781" name="Oval 61"/>
            <p:cNvSpPr>
              <a:spLocks noChangeArrowheads="1"/>
            </p:cNvSpPr>
            <p:nvPr/>
          </p:nvSpPr>
          <p:spPr bwMode="auto">
            <a:xfrm>
              <a:off x="1289" y="2343"/>
              <a:ext cx="50" cy="42"/>
            </a:xfrm>
            <a:prstGeom prst="ellipse">
              <a:avLst/>
            </a:prstGeom>
            <a:solidFill>
              <a:srgbClr val="EEEEEE"/>
            </a:solidFill>
            <a:ln w="38100">
              <a:solidFill>
                <a:srgbClr val="EEEEEE"/>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82" name="Oval 62"/>
            <p:cNvSpPr>
              <a:spLocks noChangeArrowheads="1"/>
            </p:cNvSpPr>
            <p:nvPr/>
          </p:nvSpPr>
          <p:spPr bwMode="auto">
            <a:xfrm>
              <a:off x="1712" y="1731"/>
              <a:ext cx="50" cy="42"/>
            </a:xfrm>
            <a:prstGeom prst="ellipse">
              <a:avLst/>
            </a:prstGeom>
            <a:solidFill>
              <a:srgbClr val="EEEEEE"/>
            </a:solidFill>
            <a:ln w="12700">
              <a:solidFill>
                <a:srgbClr val="EEEEEE"/>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83" name="Oval 63"/>
            <p:cNvSpPr>
              <a:spLocks noChangeArrowheads="1"/>
            </p:cNvSpPr>
            <p:nvPr/>
          </p:nvSpPr>
          <p:spPr bwMode="auto">
            <a:xfrm>
              <a:off x="2153" y="2901"/>
              <a:ext cx="50" cy="42"/>
            </a:xfrm>
            <a:prstGeom prst="ellipse">
              <a:avLst/>
            </a:prstGeom>
            <a:solidFill>
              <a:srgbClr val="EEEEEE"/>
            </a:solidFill>
            <a:ln w="12700">
              <a:solidFill>
                <a:srgbClr val="EEEEEE"/>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3"/>
          <p:cNvSpPr>
            <a:spLocks noGrp="1"/>
          </p:cNvSpPr>
          <p:nvPr>
            <p:ph type="sldNum" sz="quarter" idx="10"/>
          </p:nvPr>
        </p:nvSpPr>
        <p:spPr/>
        <p:txBody>
          <a:bodyPr/>
          <a:lstStyle/>
          <a:p>
            <a:fld id="{0747DC3D-2B8E-40D8-B8BE-AE791F382583}" type="slidenum">
              <a:rPr lang="en-US" altLang="en-US"/>
              <a:pPr/>
              <a:t>61</a:t>
            </a:fld>
            <a:endParaRPr lang="en-US" altLang="en-US"/>
          </a:p>
        </p:txBody>
      </p:sp>
      <p:sp>
        <p:nvSpPr>
          <p:cNvPr id="416770" name="Rectangle 2"/>
          <p:cNvSpPr>
            <a:spLocks noGrp="1" noChangeArrowheads="1"/>
          </p:cNvSpPr>
          <p:nvPr>
            <p:ph type="title"/>
          </p:nvPr>
        </p:nvSpPr>
        <p:spPr>
          <a:xfrm>
            <a:off x="762000" y="228600"/>
            <a:ext cx="7566025" cy="874713"/>
          </a:xfrm>
          <a:noFill/>
          <a:ln/>
        </p:spPr>
        <p:txBody>
          <a:bodyPr anchor="ctr"/>
          <a:lstStyle/>
          <a:p>
            <a:pPr>
              <a:lnSpc>
                <a:spcPct val="90000"/>
              </a:lnSpc>
            </a:pPr>
            <a:r>
              <a:rPr lang="en-US" altLang="en-US" sz="3200"/>
              <a:t>Center-of-Gravity Approximation: Example</a:t>
            </a:r>
          </a:p>
        </p:txBody>
      </p:sp>
      <p:grpSp>
        <p:nvGrpSpPr>
          <p:cNvPr id="416771" name="Group 3"/>
          <p:cNvGrpSpPr>
            <a:grpSpLocks/>
          </p:cNvGrpSpPr>
          <p:nvPr/>
        </p:nvGrpSpPr>
        <p:grpSpPr bwMode="auto">
          <a:xfrm>
            <a:off x="381000" y="3000251"/>
            <a:ext cx="7772400" cy="3733800"/>
            <a:chOff x="384" y="1056"/>
            <a:chExt cx="4896" cy="2736"/>
          </a:xfrm>
        </p:grpSpPr>
        <p:sp>
          <p:nvSpPr>
            <p:cNvPr id="416772" name="Rectangle 4"/>
            <p:cNvSpPr>
              <a:spLocks noChangeArrowheads="1"/>
            </p:cNvSpPr>
            <p:nvPr/>
          </p:nvSpPr>
          <p:spPr bwMode="auto">
            <a:xfrm>
              <a:off x="384" y="1056"/>
              <a:ext cx="4896" cy="2736"/>
            </a:xfrm>
            <a:prstGeom prst="rect">
              <a:avLst/>
            </a:prstGeom>
            <a:solidFill>
              <a:srgbClr val="FF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416773" name="Group 5"/>
            <p:cNvGrpSpPr>
              <a:grpSpLocks/>
            </p:cNvGrpSpPr>
            <p:nvPr/>
          </p:nvGrpSpPr>
          <p:grpSpPr bwMode="auto">
            <a:xfrm>
              <a:off x="423" y="1245"/>
              <a:ext cx="4816" cy="1075"/>
              <a:chOff x="423" y="1245"/>
              <a:chExt cx="4816" cy="1075"/>
            </a:xfrm>
          </p:grpSpPr>
          <p:sp>
            <p:nvSpPr>
              <p:cNvPr id="416774" name="Rectangle 6"/>
              <p:cNvSpPr>
                <a:spLocks noChangeArrowheads="1"/>
              </p:cNvSpPr>
              <p:nvPr/>
            </p:nvSpPr>
            <p:spPr bwMode="auto">
              <a:xfrm>
                <a:off x="423" y="1661"/>
                <a:ext cx="4816"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1800" b="1" i="1">
                    <a:solidFill>
                      <a:schemeClr val="tx1"/>
                    </a:solidFill>
                    <a:latin typeface="Arial" charset="0"/>
                  </a:rPr>
                  <a:t>x </a:t>
                </a:r>
                <a:r>
                  <a:rPr lang="en-US" altLang="en-US" sz="1800" b="1">
                    <a:solidFill>
                      <a:schemeClr val="tx1"/>
                    </a:solidFill>
                    <a:latin typeface="Arial" charset="0"/>
                  </a:rPr>
                  <a:t>=                   =                                                                                 = 238</a:t>
                </a:r>
              </a:p>
            </p:txBody>
          </p:sp>
          <p:grpSp>
            <p:nvGrpSpPr>
              <p:cNvPr id="416775" name="Group 7"/>
              <p:cNvGrpSpPr>
                <a:grpSpLocks/>
              </p:cNvGrpSpPr>
              <p:nvPr/>
            </p:nvGrpSpPr>
            <p:grpSpPr bwMode="auto">
              <a:xfrm>
                <a:off x="739" y="1245"/>
                <a:ext cx="729" cy="1075"/>
                <a:chOff x="625" y="916"/>
                <a:chExt cx="729" cy="1075"/>
              </a:xfrm>
            </p:grpSpPr>
            <p:grpSp>
              <p:nvGrpSpPr>
                <p:cNvPr id="416776" name="Group 8"/>
                <p:cNvGrpSpPr>
                  <a:grpSpLocks/>
                </p:cNvGrpSpPr>
                <p:nvPr/>
              </p:nvGrpSpPr>
              <p:grpSpPr bwMode="auto">
                <a:xfrm>
                  <a:off x="678" y="1429"/>
                  <a:ext cx="676" cy="562"/>
                  <a:chOff x="650" y="1618"/>
                  <a:chExt cx="676" cy="562"/>
                </a:xfrm>
              </p:grpSpPr>
              <p:sp>
                <p:nvSpPr>
                  <p:cNvPr id="416777" name="Rectangle 9"/>
                  <p:cNvSpPr>
                    <a:spLocks noChangeArrowheads="1"/>
                  </p:cNvSpPr>
                  <p:nvPr/>
                </p:nvSpPr>
                <p:spPr bwMode="auto">
                  <a:xfrm>
                    <a:off x="740" y="1618"/>
                    <a:ext cx="192"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i="1">
                        <a:solidFill>
                          <a:schemeClr val="tx1"/>
                        </a:solidFill>
                        <a:latin typeface="Arial" charset="0"/>
                      </a:rPr>
                      <a:t>n</a:t>
                    </a:r>
                  </a:p>
                </p:txBody>
              </p:sp>
              <p:grpSp>
                <p:nvGrpSpPr>
                  <p:cNvPr id="416778" name="Group 10"/>
                  <p:cNvGrpSpPr>
                    <a:grpSpLocks/>
                  </p:cNvGrpSpPr>
                  <p:nvPr/>
                </p:nvGrpSpPr>
                <p:grpSpPr bwMode="auto">
                  <a:xfrm>
                    <a:off x="650" y="1738"/>
                    <a:ext cx="676" cy="442"/>
                    <a:chOff x="650" y="1738"/>
                    <a:chExt cx="676" cy="442"/>
                  </a:xfrm>
                </p:grpSpPr>
                <p:sp>
                  <p:nvSpPr>
                    <p:cNvPr id="416779" name="Rectangle 11"/>
                    <p:cNvSpPr>
                      <a:spLocks noChangeArrowheads="1"/>
                    </p:cNvSpPr>
                    <p:nvPr/>
                  </p:nvSpPr>
                  <p:spPr bwMode="auto">
                    <a:xfrm>
                      <a:off x="707" y="1738"/>
                      <a:ext cx="251"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solidFill>
                            <a:schemeClr val="tx1"/>
                          </a:solidFill>
                          <a:latin typeface="Symbol" pitchFamily="18" charset="2"/>
                        </a:rPr>
                        <a:t></a:t>
                      </a:r>
                    </a:p>
                  </p:txBody>
                </p:sp>
                <p:sp>
                  <p:nvSpPr>
                    <p:cNvPr id="416780" name="Rectangle 12"/>
                    <p:cNvSpPr>
                      <a:spLocks noChangeArrowheads="1"/>
                    </p:cNvSpPr>
                    <p:nvPr/>
                  </p:nvSpPr>
                  <p:spPr bwMode="auto">
                    <a:xfrm>
                      <a:off x="890" y="1789"/>
                      <a:ext cx="43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en-US" sz="1800" b="1" i="1" dirty="0" err="1" smtClean="0">
                          <a:solidFill>
                            <a:schemeClr val="tx1"/>
                          </a:solidFill>
                          <a:latin typeface="Arial" charset="0"/>
                        </a:rPr>
                        <a:t>F</a:t>
                      </a:r>
                      <a:r>
                        <a:rPr lang="en-US" altLang="en-US" sz="1800" b="1" i="1" baseline="-25000" dirty="0" err="1" smtClean="0">
                          <a:solidFill>
                            <a:schemeClr val="tx1"/>
                          </a:solidFill>
                          <a:latin typeface="Arial" charset="0"/>
                        </a:rPr>
                        <a:t>i</a:t>
                      </a:r>
                      <a:r>
                        <a:rPr lang="en-US" altLang="en-US" sz="1800" b="1" i="1" dirty="0" err="1" smtClean="0">
                          <a:solidFill>
                            <a:schemeClr val="tx1"/>
                          </a:solidFill>
                          <a:latin typeface="Arial" charset="0"/>
                        </a:rPr>
                        <a:t>D</a:t>
                      </a:r>
                      <a:r>
                        <a:rPr lang="en-US" altLang="en-US" sz="1800" b="1" i="1" baseline="-25000" dirty="0" err="1" smtClean="0">
                          <a:solidFill>
                            <a:schemeClr val="tx1"/>
                          </a:solidFill>
                          <a:latin typeface="Arial" charset="0"/>
                        </a:rPr>
                        <a:t>i</a:t>
                      </a:r>
                      <a:endParaRPr lang="en-US" altLang="en-US" sz="1800" b="1" i="1" baseline="-25000" dirty="0">
                        <a:solidFill>
                          <a:schemeClr val="tx1"/>
                        </a:solidFill>
                        <a:latin typeface="Arial" charset="0"/>
                      </a:endParaRPr>
                    </a:p>
                  </p:txBody>
                </p:sp>
                <p:sp>
                  <p:nvSpPr>
                    <p:cNvPr id="416781" name="Rectangle 13"/>
                    <p:cNvSpPr>
                      <a:spLocks noChangeArrowheads="1"/>
                    </p:cNvSpPr>
                    <p:nvPr/>
                  </p:nvSpPr>
                  <p:spPr bwMode="auto">
                    <a:xfrm>
                      <a:off x="650" y="1936"/>
                      <a:ext cx="368"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i="1">
                          <a:solidFill>
                            <a:schemeClr val="tx1"/>
                          </a:solidFill>
                          <a:latin typeface="Arial" charset="0"/>
                        </a:rPr>
                        <a:t>i = </a:t>
                      </a:r>
                      <a:r>
                        <a:rPr lang="en-US" altLang="en-US" sz="1600" b="1">
                          <a:solidFill>
                            <a:schemeClr val="tx1"/>
                          </a:solidFill>
                          <a:latin typeface="Arial" charset="0"/>
                        </a:rPr>
                        <a:t>1</a:t>
                      </a:r>
                    </a:p>
                  </p:txBody>
                </p:sp>
              </p:grpSp>
            </p:grpSp>
            <p:grpSp>
              <p:nvGrpSpPr>
                <p:cNvPr id="416782" name="Group 14"/>
                <p:cNvGrpSpPr>
                  <a:grpSpLocks/>
                </p:cNvGrpSpPr>
                <p:nvPr/>
              </p:nvGrpSpPr>
              <p:grpSpPr bwMode="auto">
                <a:xfrm>
                  <a:off x="625" y="916"/>
                  <a:ext cx="729" cy="559"/>
                  <a:chOff x="656" y="916"/>
                  <a:chExt cx="729" cy="559"/>
                </a:xfrm>
              </p:grpSpPr>
              <p:sp>
                <p:nvSpPr>
                  <p:cNvPr id="416783" name="Rectangle 15"/>
                  <p:cNvSpPr>
                    <a:spLocks noChangeArrowheads="1"/>
                  </p:cNvSpPr>
                  <p:nvPr/>
                </p:nvSpPr>
                <p:spPr bwMode="auto">
                  <a:xfrm>
                    <a:off x="704" y="1032"/>
                    <a:ext cx="251"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solidFill>
                          <a:schemeClr val="tx1"/>
                        </a:solidFill>
                        <a:latin typeface="Symbol" pitchFamily="18" charset="2"/>
                      </a:rPr>
                      <a:t></a:t>
                    </a:r>
                  </a:p>
                </p:txBody>
              </p:sp>
              <p:sp>
                <p:nvSpPr>
                  <p:cNvPr id="416784" name="Rectangle 16"/>
                  <p:cNvSpPr>
                    <a:spLocks noChangeArrowheads="1"/>
                  </p:cNvSpPr>
                  <p:nvPr/>
                </p:nvSpPr>
                <p:spPr bwMode="auto">
                  <a:xfrm>
                    <a:off x="896" y="1093"/>
                    <a:ext cx="489"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en-US" sz="1800" b="1" i="1" dirty="0" smtClean="0">
                        <a:solidFill>
                          <a:schemeClr val="tx1"/>
                        </a:solidFill>
                        <a:latin typeface="Arial" charset="0"/>
                      </a:rPr>
                      <a:t>x</a:t>
                    </a:r>
                    <a:r>
                      <a:rPr lang="en-US" altLang="en-US" sz="1800" b="1" i="1" baseline="-25000" dirty="0" smtClean="0">
                        <a:solidFill>
                          <a:schemeClr val="tx1"/>
                        </a:solidFill>
                        <a:latin typeface="Arial" charset="0"/>
                      </a:rPr>
                      <a:t>i</a:t>
                    </a:r>
                    <a:r>
                      <a:rPr lang="en-US" altLang="en-US" sz="1800" b="1" i="1" dirty="0" smtClean="0">
                        <a:solidFill>
                          <a:schemeClr val="tx1"/>
                        </a:solidFill>
                        <a:latin typeface="Arial" charset="0"/>
                      </a:rPr>
                      <a:t>F</a:t>
                    </a:r>
                    <a:r>
                      <a:rPr lang="en-US" altLang="en-US" sz="1800" b="1" i="1" baseline="-25000" dirty="0" smtClean="0">
                        <a:solidFill>
                          <a:schemeClr val="tx1"/>
                        </a:solidFill>
                        <a:latin typeface="Arial" charset="0"/>
                      </a:rPr>
                      <a:t>i</a:t>
                    </a:r>
                    <a:r>
                      <a:rPr lang="en-US" altLang="en-US" sz="1800" b="1" i="1" dirty="0" smtClean="0">
                        <a:solidFill>
                          <a:schemeClr val="tx1"/>
                        </a:solidFill>
                        <a:latin typeface="Arial" charset="0"/>
                      </a:rPr>
                      <a:t>D</a:t>
                    </a:r>
                    <a:r>
                      <a:rPr lang="en-US" altLang="en-US" sz="1800" b="1" i="1" baseline="-25000" dirty="0" smtClean="0">
                        <a:solidFill>
                          <a:schemeClr val="tx1"/>
                        </a:solidFill>
                        <a:latin typeface="Arial" charset="0"/>
                      </a:rPr>
                      <a:t>i</a:t>
                    </a:r>
                    <a:endParaRPr lang="en-US" altLang="en-US" sz="1800" b="1" i="1" baseline="-25000" dirty="0">
                      <a:solidFill>
                        <a:schemeClr val="tx1"/>
                      </a:solidFill>
                      <a:latin typeface="Arial" charset="0"/>
                    </a:endParaRPr>
                  </a:p>
                </p:txBody>
              </p:sp>
              <p:sp>
                <p:nvSpPr>
                  <p:cNvPr id="416785" name="Rectangle 17"/>
                  <p:cNvSpPr>
                    <a:spLocks noChangeArrowheads="1"/>
                  </p:cNvSpPr>
                  <p:nvPr/>
                </p:nvSpPr>
                <p:spPr bwMode="auto">
                  <a:xfrm>
                    <a:off x="656" y="1231"/>
                    <a:ext cx="368"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i="1">
                        <a:solidFill>
                          <a:schemeClr val="tx1"/>
                        </a:solidFill>
                        <a:latin typeface="Arial" charset="0"/>
                      </a:rPr>
                      <a:t>i = </a:t>
                    </a:r>
                    <a:r>
                      <a:rPr lang="en-US" altLang="en-US" sz="1600" b="1">
                        <a:solidFill>
                          <a:schemeClr val="tx1"/>
                        </a:solidFill>
                        <a:latin typeface="Arial" charset="0"/>
                      </a:rPr>
                      <a:t>1</a:t>
                    </a:r>
                  </a:p>
                </p:txBody>
              </p:sp>
              <p:sp>
                <p:nvSpPr>
                  <p:cNvPr id="416786" name="Rectangle 18"/>
                  <p:cNvSpPr>
                    <a:spLocks noChangeArrowheads="1"/>
                  </p:cNvSpPr>
                  <p:nvPr/>
                </p:nvSpPr>
                <p:spPr bwMode="auto">
                  <a:xfrm>
                    <a:off x="731" y="916"/>
                    <a:ext cx="192"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i="1">
                        <a:solidFill>
                          <a:schemeClr val="tx1"/>
                        </a:solidFill>
                        <a:latin typeface="Arial" charset="0"/>
                      </a:rPr>
                      <a:t>n</a:t>
                    </a:r>
                  </a:p>
                </p:txBody>
              </p:sp>
            </p:grpSp>
            <p:sp>
              <p:nvSpPr>
                <p:cNvPr id="416787" name="Line 19"/>
                <p:cNvSpPr>
                  <a:spLocks noChangeShapeType="1"/>
                </p:cNvSpPr>
                <p:nvPr/>
              </p:nvSpPr>
              <p:spPr bwMode="auto">
                <a:xfrm>
                  <a:off x="648" y="1436"/>
                  <a:ext cx="57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16788" name="Group 20"/>
            <p:cNvGrpSpPr>
              <a:grpSpLocks/>
            </p:cNvGrpSpPr>
            <p:nvPr/>
          </p:nvGrpSpPr>
          <p:grpSpPr bwMode="auto">
            <a:xfrm>
              <a:off x="423" y="2513"/>
              <a:ext cx="4811" cy="1102"/>
              <a:chOff x="423" y="2513"/>
              <a:chExt cx="4811" cy="1102"/>
            </a:xfrm>
          </p:grpSpPr>
          <p:grpSp>
            <p:nvGrpSpPr>
              <p:cNvPr id="416789" name="Group 21"/>
              <p:cNvGrpSpPr>
                <a:grpSpLocks/>
              </p:cNvGrpSpPr>
              <p:nvPr/>
            </p:nvGrpSpPr>
            <p:grpSpPr bwMode="auto">
              <a:xfrm>
                <a:off x="709" y="2513"/>
                <a:ext cx="741" cy="1102"/>
                <a:chOff x="612" y="2335"/>
                <a:chExt cx="741" cy="1102"/>
              </a:xfrm>
            </p:grpSpPr>
            <p:grpSp>
              <p:nvGrpSpPr>
                <p:cNvPr id="416790" name="Group 22"/>
                <p:cNvGrpSpPr>
                  <a:grpSpLocks/>
                </p:cNvGrpSpPr>
                <p:nvPr/>
              </p:nvGrpSpPr>
              <p:grpSpPr bwMode="auto">
                <a:xfrm>
                  <a:off x="669" y="2866"/>
                  <a:ext cx="368" cy="571"/>
                  <a:chOff x="650" y="3037"/>
                  <a:chExt cx="368" cy="571"/>
                </a:xfrm>
              </p:grpSpPr>
              <p:sp>
                <p:nvSpPr>
                  <p:cNvPr id="416791" name="Rectangle 23"/>
                  <p:cNvSpPr>
                    <a:spLocks noChangeArrowheads="1"/>
                  </p:cNvSpPr>
                  <p:nvPr/>
                </p:nvSpPr>
                <p:spPr bwMode="auto">
                  <a:xfrm>
                    <a:off x="698" y="3166"/>
                    <a:ext cx="251"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solidFill>
                          <a:schemeClr val="tx1"/>
                        </a:solidFill>
                        <a:latin typeface="Symbol" pitchFamily="18" charset="2"/>
                      </a:rPr>
                      <a:t></a:t>
                    </a:r>
                  </a:p>
                </p:txBody>
              </p:sp>
              <p:sp>
                <p:nvSpPr>
                  <p:cNvPr id="416792" name="Rectangle 24"/>
                  <p:cNvSpPr>
                    <a:spLocks noChangeArrowheads="1"/>
                  </p:cNvSpPr>
                  <p:nvPr/>
                </p:nvSpPr>
                <p:spPr bwMode="auto">
                  <a:xfrm>
                    <a:off x="731" y="3037"/>
                    <a:ext cx="192"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i="1">
                        <a:solidFill>
                          <a:schemeClr val="tx1"/>
                        </a:solidFill>
                        <a:latin typeface="Arial" charset="0"/>
                      </a:rPr>
                      <a:t>n</a:t>
                    </a:r>
                  </a:p>
                </p:txBody>
              </p:sp>
              <p:sp>
                <p:nvSpPr>
                  <p:cNvPr id="416794" name="Rectangle 26"/>
                  <p:cNvSpPr>
                    <a:spLocks noChangeArrowheads="1"/>
                  </p:cNvSpPr>
                  <p:nvPr/>
                </p:nvSpPr>
                <p:spPr bwMode="auto">
                  <a:xfrm>
                    <a:off x="650" y="3364"/>
                    <a:ext cx="368"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i="1">
                        <a:solidFill>
                          <a:schemeClr val="tx1"/>
                        </a:solidFill>
                        <a:latin typeface="Arial" charset="0"/>
                      </a:rPr>
                      <a:t>i = </a:t>
                    </a:r>
                    <a:r>
                      <a:rPr lang="en-US" altLang="en-US" sz="1600" b="1">
                        <a:solidFill>
                          <a:schemeClr val="tx1"/>
                        </a:solidFill>
                        <a:latin typeface="Arial" charset="0"/>
                      </a:rPr>
                      <a:t>1</a:t>
                    </a:r>
                  </a:p>
                </p:txBody>
              </p:sp>
            </p:grpSp>
            <p:sp>
              <p:nvSpPr>
                <p:cNvPr id="416795" name="Line 27"/>
                <p:cNvSpPr>
                  <a:spLocks noChangeShapeType="1"/>
                </p:cNvSpPr>
                <p:nvPr/>
              </p:nvSpPr>
              <p:spPr bwMode="auto">
                <a:xfrm>
                  <a:off x="649" y="2883"/>
                  <a:ext cx="55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6796" name="Group 28"/>
                <p:cNvGrpSpPr>
                  <a:grpSpLocks/>
                </p:cNvGrpSpPr>
                <p:nvPr/>
              </p:nvGrpSpPr>
              <p:grpSpPr bwMode="auto">
                <a:xfrm>
                  <a:off x="612" y="2335"/>
                  <a:ext cx="741" cy="577"/>
                  <a:chOff x="647" y="2335"/>
                  <a:chExt cx="741" cy="577"/>
                </a:xfrm>
              </p:grpSpPr>
              <p:sp>
                <p:nvSpPr>
                  <p:cNvPr id="416797" name="Rectangle 29"/>
                  <p:cNvSpPr>
                    <a:spLocks noChangeArrowheads="1"/>
                  </p:cNvSpPr>
                  <p:nvPr/>
                </p:nvSpPr>
                <p:spPr bwMode="auto">
                  <a:xfrm>
                    <a:off x="695" y="2470"/>
                    <a:ext cx="251"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solidFill>
                          <a:schemeClr val="tx1"/>
                        </a:solidFill>
                        <a:latin typeface="Symbol" pitchFamily="18" charset="2"/>
                      </a:rPr>
                      <a:t></a:t>
                    </a:r>
                  </a:p>
                </p:txBody>
              </p:sp>
              <p:sp>
                <p:nvSpPr>
                  <p:cNvPr id="416798" name="Rectangle 30"/>
                  <p:cNvSpPr>
                    <a:spLocks noChangeArrowheads="1"/>
                  </p:cNvSpPr>
                  <p:nvPr/>
                </p:nvSpPr>
                <p:spPr bwMode="auto">
                  <a:xfrm>
                    <a:off x="896" y="2521"/>
                    <a:ext cx="492"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en-US" sz="1800" b="1" i="1" dirty="0" err="1" smtClean="0">
                        <a:solidFill>
                          <a:schemeClr val="tx1"/>
                        </a:solidFill>
                        <a:latin typeface="Arial" charset="0"/>
                      </a:rPr>
                      <a:t>y</a:t>
                    </a:r>
                    <a:r>
                      <a:rPr lang="en-US" altLang="en-US" sz="1800" b="1" i="1" baseline="-25000" dirty="0" err="1" smtClean="0">
                        <a:solidFill>
                          <a:schemeClr val="tx1"/>
                        </a:solidFill>
                        <a:latin typeface="Arial" charset="0"/>
                      </a:rPr>
                      <a:t>i</a:t>
                    </a:r>
                    <a:r>
                      <a:rPr lang="en-US" altLang="en-US" sz="1800" b="1" i="1" dirty="0" err="1" smtClean="0">
                        <a:solidFill>
                          <a:schemeClr val="tx1"/>
                        </a:solidFill>
                        <a:latin typeface="Arial" charset="0"/>
                      </a:rPr>
                      <a:t>F</a:t>
                    </a:r>
                    <a:r>
                      <a:rPr lang="en-US" altLang="en-US" sz="1800" b="1" i="1" baseline="-25000" dirty="0" err="1" smtClean="0">
                        <a:solidFill>
                          <a:schemeClr val="tx1"/>
                        </a:solidFill>
                        <a:latin typeface="Arial" charset="0"/>
                      </a:rPr>
                      <a:t>i</a:t>
                    </a:r>
                    <a:r>
                      <a:rPr lang="en-US" altLang="en-US" sz="1800" b="1" i="1" dirty="0" err="1" smtClean="0">
                        <a:solidFill>
                          <a:schemeClr val="tx1"/>
                        </a:solidFill>
                        <a:latin typeface="Arial" charset="0"/>
                      </a:rPr>
                      <a:t>D</a:t>
                    </a:r>
                    <a:r>
                      <a:rPr lang="en-US" altLang="en-US" sz="1800" b="1" i="1" baseline="-25000" dirty="0" err="1" smtClean="0">
                        <a:solidFill>
                          <a:schemeClr val="tx1"/>
                        </a:solidFill>
                        <a:latin typeface="Arial" charset="0"/>
                      </a:rPr>
                      <a:t>i</a:t>
                    </a:r>
                    <a:endParaRPr lang="en-US" altLang="en-US" sz="1800" b="1" i="1" baseline="-25000" dirty="0">
                      <a:solidFill>
                        <a:schemeClr val="tx1"/>
                      </a:solidFill>
                      <a:latin typeface="Arial" charset="0"/>
                    </a:endParaRPr>
                  </a:p>
                </p:txBody>
              </p:sp>
              <p:sp>
                <p:nvSpPr>
                  <p:cNvPr id="416799" name="Rectangle 31"/>
                  <p:cNvSpPr>
                    <a:spLocks noChangeArrowheads="1"/>
                  </p:cNvSpPr>
                  <p:nvPr/>
                </p:nvSpPr>
                <p:spPr bwMode="auto">
                  <a:xfrm>
                    <a:off x="647" y="2668"/>
                    <a:ext cx="368"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i="1">
                        <a:solidFill>
                          <a:schemeClr val="tx1"/>
                        </a:solidFill>
                        <a:latin typeface="Arial" charset="0"/>
                      </a:rPr>
                      <a:t>i = </a:t>
                    </a:r>
                    <a:r>
                      <a:rPr lang="en-US" altLang="en-US" sz="1600" b="1">
                        <a:solidFill>
                          <a:schemeClr val="tx1"/>
                        </a:solidFill>
                        <a:latin typeface="Arial" charset="0"/>
                      </a:rPr>
                      <a:t>1</a:t>
                    </a:r>
                  </a:p>
                </p:txBody>
              </p:sp>
              <p:sp>
                <p:nvSpPr>
                  <p:cNvPr id="416800" name="Rectangle 32"/>
                  <p:cNvSpPr>
                    <a:spLocks noChangeArrowheads="1"/>
                  </p:cNvSpPr>
                  <p:nvPr/>
                </p:nvSpPr>
                <p:spPr bwMode="auto">
                  <a:xfrm>
                    <a:off x="731" y="2335"/>
                    <a:ext cx="192"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i="1">
                        <a:solidFill>
                          <a:schemeClr val="tx1"/>
                        </a:solidFill>
                        <a:latin typeface="Arial" charset="0"/>
                      </a:rPr>
                      <a:t>n</a:t>
                    </a:r>
                  </a:p>
                </p:txBody>
              </p:sp>
            </p:grpSp>
          </p:grpSp>
          <p:sp>
            <p:nvSpPr>
              <p:cNvPr id="416801" name="Rectangle 33"/>
              <p:cNvSpPr>
                <a:spLocks noChangeArrowheads="1"/>
              </p:cNvSpPr>
              <p:nvPr/>
            </p:nvSpPr>
            <p:spPr bwMode="auto">
              <a:xfrm>
                <a:off x="423" y="2956"/>
                <a:ext cx="4811"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1800" b="1" i="1">
                    <a:solidFill>
                      <a:schemeClr val="tx1"/>
                    </a:solidFill>
                    <a:latin typeface="Arial" charset="0"/>
                  </a:rPr>
                  <a:t>y </a:t>
                </a:r>
                <a:r>
                  <a:rPr lang="en-US" altLang="en-US" sz="1800" b="1">
                    <a:solidFill>
                      <a:schemeClr val="tx1"/>
                    </a:solidFill>
                    <a:latin typeface="Arial" charset="0"/>
                  </a:rPr>
                  <a:t>=                  =                                                                                 = 444</a:t>
                </a:r>
              </a:p>
            </p:txBody>
          </p:sp>
        </p:grpSp>
        <p:grpSp>
          <p:nvGrpSpPr>
            <p:cNvPr id="416802" name="Group 34"/>
            <p:cNvGrpSpPr>
              <a:grpSpLocks/>
            </p:cNvGrpSpPr>
            <p:nvPr/>
          </p:nvGrpSpPr>
          <p:grpSpPr bwMode="auto">
            <a:xfrm>
              <a:off x="1531" y="2809"/>
              <a:ext cx="3134" cy="549"/>
              <a:chOff x="1596" y="2800"/>
              <a:chExt cx="3134" cy="549"/>
            </a:xfrm>
          </p:grpSpPr>
          <p:sp>
            <p:nvSpPr>
              <p:cNvPr id="416803" name="Rectangle 35"/>
              <p:cNvSpPr>
                <a:spLocks noChangeArrowheads="1"/>
              </p:cNvSpPr>
              <p:nvPr/>
            </p:nvSpPr>
            <p:spPr bwMode="auto">
              <a:xfrm>
                <a:off x="1596" y="2800"/>
                <a:ext cx="3134" cy="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120000"/>
                  </a:lnSpc>
                </a:pPr>
                <a:r>
                  <a:rPr lang="en-US" altLang="en-US" sz="1800" b="1">
                    <a:solidFill>
                      <a:schemeClr val="tx1"/>
                    </a:solidFill>
                    <a:latin typeface="Arial" charset="0"/>
                  </a:rPr>
                  <a:t>(200)(75) + (500)(105) + (600)(135) + (300)(60)</a:t>
                </a:r>
              </a:p>
              <a:p>
                <a:pPr algn="ctr">
                  <a:lnSpc>
                    <a:spcPct val="120000"/>
                  </a:lnSpc>
                </a:pPr>
                <a:r>
                  <a:rPr lang="en-US" altLang="en-US" sz="1800" b="1">
                    <a:solidFill>
                      <a:schemeClr val="tx1"/>
                    </a:solidFill>
                    <a:latin typeface="Arial" charset="0"/>
                  </a:rPr>
                  <a:t>75 + 105 + 135 + 60</a:t>
                </a:r>
              </a:p>
            </p:txBody>
          </p:sp>
          <p:sp>
            <p:nvSpPr>
              <p:cNvPr id="416804" name="Line 36"/>
              <p:cNvSpPr>
                <a:spLocks noChangeShapeType="1"/>
              </p:cNvSpPr>
              <p:nvPr/>
            </p:nvSpPr>
            <p:spPr bwMode="auto">
              <a:xfrm>
                <a:off x="1637" y="3051"/>
                <a:ext cx="30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16805" name="Group 37"/>
            <p:cNvGrpSpPr>
              <a:grpSpLocks/>
            </p:cNvGrpSpPr>
            <p:nvPr/>
          </p:nvGrpSpPr>
          <p:grpSpPr bwMode="auto">
            <a:xfrm>
              <a:off x="1566" y="1513"/>
              <a:ext cx="3134" cy="549"/>
              <a:chOff x="1596" y="1344"/>
              <a:chExt cx="3134" cy="549"/>
            </a:xfrm>
          </p:grpSpPr>
          <p:sp>
            <p:nvSpPr>
              <p:cNvPr id="416806" name="Rectangle 38"/>
              <p:cNvSpPr>
                <a:spLocks noChangeArrowheads="1"/>
              </p:cNvSpPr>
              <p:nvPr/>
            </p:nvSpPr>
            <p:spPr bwMode="auto">
              <a:xfrm>
                <a:off x="1596" y="1344"/>
                <a:ext cx="3134" cy="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120000"/>
                  </a:lnSpc>
                </a:pPr>
                <a:r>
                  <a:rPr lang="en-US" altLang="en-US" sz="1800" b="1">
                    <a:solidFill>
                      <a:schemeClr val="tx1"/>
                    </a:solidFill>
                    <a:latin typeface="Arial" charset="0"/>
                  </a:rPr>
                  <a:t>(200)(75) + (100)(105) + (250)(135) + (500)(60)</a:t>
                </a:r>
              </a:p>
              <a:p>
                <a:pPr algn="ctr">
                  <a:lnSpc>
                    <a:spcPct val="120000"/>
                  </a:lnSpc>
                </a:pPr>
                <a:r>
                  <a:rPr lang="en-US" altLang="en-US" sz="1800" b="1">
                    <a:solidFill>
                      <a:schemeClr val="tx1"/>
                    </a:solidFill>
                    <a:latin typeface="Arial" charset="0"/>
                  </a:rPr>
                  <a:t>75 + 105 + 135 + 60</a:t>
                </a:r>
              </a:p>
            </p:txBody>
          </p:sp>
          <p:sp>
            <p:nvSpPr>
              <p:cNvPr id="416807" name="Line 39"/>
              <p:cNvSpPr>
                <a:spLocks noChangeShapeType="1"/>
              </p:cNvSpPr>
              <p:nvPr/>
            </p:nvSpPr>
            <p:spPr bwMode="auto">
              <a:xfrm>
                <a:off x="1645" y="1597"/>
                <a:ext cx="303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16808" name="Rectangle 40"/>
          <p:cNvSpPr>
            <a:spLocks noChangeArrowheads="1"/>
          </p:cNvSpPr>
          <p:nvPr/>
        </p:nvSpPr>
        <p:spPr bwMode="auto">
          <a:xfrm>
            <a:off x="2132014" y="1371600"/>
            <a:ext cx="4800600" cy="1628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en-US" sz="2000" b="1" dirty="0">
                <a:solidFill>
                  <a:schemeClr val="tx1"/>
                </a:solidFill>
                <a:effectLst>
                  <a:outerShdw blurRad="38100" dist="38100" dir="2700000" algn="tl">
                    <a:srgbClr val="C0C0C0"/>
                  </a:outerShdw>
                </a:effectLst>
                <a:latin typeface="Arial" charset="0"/>
              </a:rPr>
              <a:t>		</a:t>
            </a:r>
            <a:r>
              <a:rPr lang="en-US" altLang="en-US" sz="2000" b="1" u="sng" dirty="0">
                <a:solidFill>
                  <a:schemeClr val="tx1"/>
                </a:solidFill>
                <a:effectLst>
                  <a:outerShdw blurRad="38100" dist="38100" dir="2700000" algn="tl">
                    <a:srgbClr val="C0C0C0"/>
                  </a:outerShdw>
                </a:effectLst>
                <a:latin typeface="Arial" charset="0"/>
              </a:rPr>
              <a:t>Suppliers</a:t>
            </a:r>
            <a:endParaRPr lang="en-US" altLang="en-US" sz="2000" b="1" dirty="0">
              <a:solidFill>
                <a:schemeClr val="tx1"/>
              </a:solidFill>
              <a:effectLst>
                <a:outerShdw blurRad="38100" dist="38100" dir="2700000" algn="tl">
                  <a:srgbClr val="C0C0C0"/>
                </a:outerShdw>
              </a:effectLst>
              <a:latin typeface="Arial" charset="0"/>
            </a:endParaRPr>
          </a:p>
          <a:p>
            <a:r>
              <a:rPr lang="en-US" altLang="en-US" sz="2000" b="1" u="sng" dirty="0">
                <a:solidFill>
                  <a:schemeClr val="tx1"/>
                </a:solidFill>
                <a:effectLst>
                  <a:outerShdw blurRad="38100" dist="38100" dir="2700000" algn="tl">
                    <a:srgbClr val="C0C0C0"/>
                  </a:outerShdw>
                </a:effectLst>
                <a:latin typeface="Arial" charset="0"/>
              </a:rPr>
              <a:t>	A	B	C	D</a:t>
            </a:r>
            <a:endParaRPr lang="en-US" altLang="en-US" sz="2000" b="1" dirty="0">
              <a:solidFill>
                <a:schemeClr val="tx1"/>
              </a:solidFill>
              <a:effectLst>
                <a:outerShdw blurRad="38100" dist="38100" dir="2700000" algn="tl">
                  <a:srgbClr val="C0C0C0"/>
                </a:outerShdw>
              </a:effectLst>
              <a:latin typeface="Arial" charset="0"/>
            </a:endParaRPr>
          </a:p>
          <a:p>
            <a:r>
              <a:rPr lang="en-US" altLang="en-US" sz="2000" b="1" dirty="0">
                <a:solidFill>
                  <a:schemeClr val="tx1"/>
                </a:solidFill>
                <a:effectLst>
                  <a:outerShdw blurRad="38100" dist="38100" dir="2700000" algn="tl">
                    <a:srgbClr val="C0C0C0"/>
                  </a:outerShdw>
                </a:effectLst>
                <a:latin typeface="Arial" charset="0"/>
              </a:rPr>
              <a:t>X	200	100	250	500</a:t>
            </a:r>
          </a:p>
          <a:p>
            <a:r>
              <a:rPr lang="en-US" altLang="en-US" sz="2000" b="1" dirty="0">
                <a:solidFill>
                  <a:schemeClr val="tx1"/>
                </a:solidFill>
                <a:effectLst>
                  <a:outerShdw blurRad="38100" dist="38100" dir="2700000" algn="tl">
                    <a:srgbClr val="C0C0C0"/>
                  </a:outerShdw>
                </a:effectLst>
                <a:latin typeface="Arial" charset="0"/>
              </a:rPr>
              <a:t>Y	200	500	600	300</a:t>
            </a:r>
          </a:p>
          <a:p>
            <a:r>
              <a:rPr lang="en-US" altLang="en-US" sz="2000" b="1" i="1" dirty="0" smtClean="0">
                <a:solidFill>
                  <a:schemeClr val="tx1"/>
                </a:solidFill>
                <a:effectLst>
                  <a:outerShdw blurRad="38100" dist="38100" dir="2700000" algn="tl">
                    <a:srgbClr val="C0C0C0"/>
                  </a:outerShdw>
                </a:effectLst>
                <a:latin typeface="Arial" charset="0"/>
              </a:rPr>
              <a:t>FD</a:t>
            </a:r>
            <a:r>
              <a:rPr lang="en-US" altLang="en-US" sz="2000" b="1" dirty="0">
                <a:solidFill>
                  <a:schemeClr val="tx1"/>
                </a:solidFill>
                <a:effectLst>
                  <a:outerShdw blurRad="38100" dist="38100" dir="2700000" algn="tl">
                    <a:srgbClr val="C0C0C0"/>
                  </a:outerShdw>
                </a:effectLst>
                <a:latin typeface="Arial" charset="0"/>
              </a:rPr>
              <a:t>	75	105	135	60</a:t>
            </a:r>
          </a:p>
        </p:txBody>
      </p:sp>
      <p:sp>
        <p:nvSpPr>
          <p:cNvPr id="42" name="Rectangle 12"/>
          <p:cNvSpPr>
            <a:spLocks noChangeArrowheads="1"/>
          </p:cNvSpPr>
          <p:nvPr/>
        </p:nvSpPr>
        <p:spPr bwMode="auto">
          <a:xfrm>
            <a:off x="1382714" y="5939669"/>
            <a:ext cx="692150" cy="367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en-US" sz="1800" b="1" i="1" dirty="0" err="1" smtClean="0">
                <a:solidFill>
                  <a:schemeClr val="tx1"/>
                </a:solidFill>
                <a:latin typeface="Arial" charset="0"/>
              </a:rPr>
              <a:t>F</a:t>
            </a:r>
            <a:r>
              <a:rPr lang="en-US" altLang="en-US" sz="1800" b="1" i="1" baseline="-25000" dirty="0" err="1" smtClean="0">
                <a:solidFill>
                  <a:schemeClr val="tx1"/>
                </a:solidFill>
                <a:latin typeface="Arial" charset="0"/>
              </a:rPr>
              <a:t>i</a:t>
            </a:r>
            <a:r>
              <a:rPr lang="en-US" altLang="en-US" sz="1800" b="1" i="1" dirty="0" err="1" smtClean="0">
                <a:solidFill>
                  <a:schemeClr val="tx1"/>
                </a:solidFill>
                <a:latin typeface="Arial" charset="0"/>
              </a:rPr>
              <a:t>D</a:t>
            </a:r>
            <a:r>
              <a:rPr lang="en-US" altLang="en-US" sz="1800" b="1" i="1" baseline="-25000" dirty="0" err="1" smtClean="0">
                <a:solidFill>
                  <a:schemeClr val="tx1"/>
                </a:solidFill>
                <a:latin typeface="Arial" charset="0"/>
              </a:rPr>
              <a:t>i</a:t>
            </a:r>
            <a:endParaRPr lang="en-US" altLang="en-US" sz="1800" b="1" i="1" baseline="-25000" dirty="0">
              <a:solidFill>
                <a:schemeClr val="tx1"/>
              </a:solidFill>
              <a:latin typeface="Arial" charset="0"/>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7D2C028-AD23-4994-B235-D8A0B5821DE7}" type="slidenum">
              <a:rPr lang="en-US" altLang="en-US"/>
              <a:pPr/>
              <a:t>62</a:t>
            </a:fld>
            <a:endParaRPr lang="en-US" altLang="en-US"/>
          </a:p>
        </p:txBody>
      </p:sp>
      <p:sp>
        <p:nvSpPr>
          <p:cNvPr id="427608" name="Rectangle 600"/>
          <p:cNvSpPr>
            <a:spLocks noGrp="1" noChangeArrowheads="1"/>
          </p:cNvSpPr>
          <p:nvPr>
            <p:ph type="title"/>
          </p:nvPr>
        </p:nvSpPr>
        <p:spPr/>
        <p:txBody>
          <a:bodyPr/>
          <a:lstStyle/>
          <a:p>
            <a:r>
              <a:rPr lang="en-US" altLang="en-US"/>
              <a:t>Arbitrary Gravity Solution</a:t>
            </a:r>
          </a:p>
        </p:txBody>
      </p:sp>
      <p:graphicFrame>
        <p:nvGraphicFramePr>
          <p:cNvPr id="427607" name="Object 599"/>
          <p:cNvGraphicFramePr>
            <a:graphicFrameLocks noGrp="1" noChangeAspect="1"/>
          </p:cNvGraphicFramePr>
          <p:nvPr>
            <p:ph idx="1"/>
          </p:nvPr>
        </p:nvGraphicFramePr>
        <p:xfrm>
          <a:off x="685800" y="1441450"/>
          <a:ext cx="7696200" cy="5072063"/>
        </p:xfrm>
        <a:graphic>
          <a:graphicData uri="http://schemas.openxmlformats.org/presentationml/2006/ole">
            <mc:AlternateContent xmlns:mc="http://schemas.openxmlformats.org/markup-compatibility/2006">
              <mc:Choice xmlns:v="urn:schemas-microsoft-com:vml" Requires="v">
                <p:oleObj spid="_x0000_s427637" name="Worksheet" r:id="rId3" imgW="5677052" imgH="3905131" progId="Excel.Sheet.8">
                  <p:embed/>
                </p:oleObj>
              </mc:Choice>
              <mc:Fallback>
                <p:oleObj name="Worksheet" r:id="rId3" imgW="5677052" imgH="3905131" progId="Excel.Sheet.8">
                  <p:embed/>
                  <p:pic>
                    <p:nvPicPr>
                      <p:cNvPr id="0" name="Object 5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441450"/>
                        <a:ext cx="7696200" cy="507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C148DE8-BAA8-4C23-8638-F1FE0DDDB28B}" type="slidenum">
              <a:rPr lang="en-US" altLang="en-US"/>
              <a:pPr/>
              <a:t>63</a:t>
            </a:fld>
            <a:endParaRPr lang="en-US" altLang="en-US"/>
          </a:p>
        </p:txBody>
      </p:sp>
      <p:sp>
        <p:nvSpPr>
          <p:cNvPr id="430086" name="Rectangle 6"/>
          <p:cNvSpPr>
            <a:spLocks noGrp="1" noChangeArrowheads="1"/>
          </p:cNvSpPr>
          <p:nvPr>
            <p:ph type="title"/>
          </p:nvPr>
        </p:nvSpPr>
        <p:spPr/>
        <p:txBody>
          <a:bodyPr/>
          <a:lstStyle/>
          <a:p>
            <a:r>
              <a:rPr lang="en-US" altLang="en-US"/>
              <a:t>Optimal Gravity Solution</a:t>
            </a:r>
          </a:p>
        </p:txBody>
      </p:sp>
      <p:graphicFrame>
        <p:nvGraphicFramePr>
          <p:cNvPr id="430085" name="Object 5"/>
          <p:cNvGraphicFramePr>
            <a:graphicFrameLocks noGrp="1" noChangeAspect="1"/>
          </p:cNvGraphicFramePr>
          <p:nvPr>
            <p:ph idx="1"/>
          </p:nvPr>
        </p:nvGraphicFramePr>
        <p:xfrm>
          <a:off x="1295400" y="1295400"/>
          <a:ext cx="6662738" cy="5356225"/>
        </p:xfrm>
        <a:graphic>
          <a:graphicData uri="http://schemas.openxmlformats.org/presentationml/2006/ole">
            <mc:AlternateContent xmlns:mc="http://schemas.openxmlformats.org/markup-compatibility/2006">
              <mc:Choice xmlns:v="urn:schemas-microsoft-com:vml" Requires="v">
                <p:oleObj spid="_x0000_s430115" name="Worksheet" r:id="rId3" imgW="4793040" imgH="3691080" progId="Excel.Sheet.8">
                  <p:embed/>
                </p:oleObj>
              </mc:Choice>
              <mc:Fallback>
                <p:oleObj name="Worksheet" r:id="rId3" imgW="4793040" imgH="3691080" progId="Excel.Shee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295400"/>
                        <a:ext cx="6662738" cy="535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EEA42801-0C66-4557-90B5-61AE768779E7}" type="slidenum">
              <a:rPr lang="en-US" altLang="en-US"/>
              <a:pPr/>
              <a:t>64</a:t>
            </a:fld>
            <a:endParaRPr lang="en-US" altLang="en-US"/>
          </a:p>
        </p:txBody>
      </p:sp>
      <p:sp>
        <p:nvSpPr>
          <p:cNvPr id="433206" name="Rectangle 54"/>
          <p:cNvSpPr>
            <a:spLocks noGrp="1" noChangeArrowheads="1"/>
          </p:cNvSpPr>
          <p:nvPr>
            <p:ph type="title"/>
          </p:nvPr>
        </p:nvSpPr>
        <p:spPr/>
        <p:txBody>
          <a:bodyPr/>
          <a:lstStyle/>
          <a:p>
            <a:r>
              <a:rPr lang="en-US" altLang="en-US"/>
              <a:t>Revealing Excel Formulae</a:t>
            </a:r>
          </a:p>
        </p:txBody>
      </p:sp>
      <p:graphicFrame>
        <p:nvGraphicFramePr>
          <p:cNvPr id="433202" name="Object 50"/>
          <p:cNvGraphicFramePr>
            <a:graphicFrameLocks noGrp="1" noChangeAspect="1"/>
          </p:cNvGraphicFramePr>
          <p:nvPr>
            <p:ph sz="half" idx="1"/>
          </p:nvPr>
        </p:nvGraphicFramePr>
        <p:xfrm>
          <a:off x="1828800" y="5018088"/>
          <a:ext cx="5257800" cy="1416050"/>
        </p:xfrm>
        <a:graphic>
          <a:graphicData uri="http://schemas.openxmlformats.org/presentationml/2006/ole">
            <mc:AlternateContent xmlns:mc="http://schemas.openxmlformats.org/markup-compatibility/2006">
              <mc:Choice xmlns:v="urn:schemas-microsoft-com:vml" Requires="v">
                <p:oleObj spid="_x0000_s433262" name="Worksheet" r:id="rId3" imgW="4224581" imgH="1187301" progId="Excel.Sheet.8">
                  <p:embed/>
                </p:oleObj>
              </mc:Choice>
              <mc:Fallback>
                <p:oleObj name="Worksheet" r:id="rId3" imgW="4224581" imgH="1187301" progId="Excel.Sheet.8">
                  <p:embed/>
                  <p:pic>
                    <p:nvPicPr>
                      <p:cNvPr id="0"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5018088"/>
                        <a:ext cx="5257800"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3205" name="Object 53"/>
          <p:cNvGraphicFramePr>
            <a:graphicFrameLocks noGrp="1" noChangeAspect="1"/>
          </p:cNvGraphicFramePr>
          <p:nvPr>
            <p:ph sz="half" idx="2"/>
          </p:nvPr>
        </p:nvGraphicFramePr>
        <p:xfrm>
          <a:off x="304800" y="1981200"/>
          <a:ext cx="8686800" cy="2971800"/>
        </p:xfrm>
        <a:graphic>
          <a:graphicData uri="http://schemas.openxmlformats.org/presentationml/2006/ole">
            <mc:AlternateContent xmlns:mc="http://schemas.openxmlformats.org/markup-compatibility/2006">
              <mc:Choice xmlns:v="urn:schemas-microsoft-com:vml" Requires="v">
                <p:oleObj spid="_x0000_s433263" name="Worksheet" r:id="rId5" imgW="7312274" imgH="2328592" progId="Excel.Sheet.8">
                  <p:embed/>
                </p:oleObj>
              </mc:Choice>
              <mc:Fallback>
                <p:oleObj name="Worksheet" r:id="rId5" imgW="7312274" imgH="2328592" progId="Excel.Sheet.8">
                  <p:embed/>
                  <p:pic>
                    <p:nvPicPr>
                      <p:cNvPr id="0" name="Object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981200"/>
                        <a:ext cx="86868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A0CEE690-C882-42C5-8727-3A34A4E85AA5}" type="slidenum">
              <a:rPr lang="en-US" altLang="en-US"/>
              <a:pPr/>
              <a:t>65</a:t>
            </a:fld>
            <a:endParaRPr lang="en-US" altLang="en-US"/>
          </a:p>
        </p:txBody>
      </p:sp>
      <p:sp>
        <p:nvSpPr>
          <p:cNvPr id="438274" name="Rectangle 2"/>
          <p:cNvSpPr>
            <a:spLocks noGrp="1" noChangeArrowheads="1"/>
          </p:cNvSpPr>
          <p:nvPr>
            <p:ph type="title"/>
          </p:nvPr>
        </p:nvSpPr>
        <p:spPr>
          <a:xfrm>
            <a:off x="609600" y="304800"/>
            <a:ext cx="7772400" cy="762000"/>
          </a:xfrm>
        </p:spPr>
        <p:txBody>
          <a:bodyPr/>
          <a:lstStyle/>
          <a:p>
            <a:r>
              <a:rPr lang="en-US" altLang="en-US"/>
              <a:t>Facility Location Distance Metrics</a:t>
            </a:r>
          </a:p>
        </p:txBody>
      </p:sp>
      <p:sp>
        <p:nvSpPr>
          <p:cNvPr id="438275" name="Rectangle 3"/>
          <p:cNvSpPr>
            <a:spLocks noGrp="1" noChangeArrowheads="1"/>
          </p:cNvSpPr>
          <p:nvPr>
            <p:ph type="body" idx="1"/>
          </p:nvPr>
        </p:nvSpPr>
        <p:spPr>
          <a:xfrm>
            <a:off x="685800" y="1374775"/>
            <a:ext cx="7772400" cy="4511675"/>
          </a:xfrm>
        </p:spPr>
        <p:txBody>
          <a:bodyPr/>
          <a:lstStyle/>
          <a:p>
            <a:pPr>
              <a:lnSpc>
                <a:spcPct val="90000"/>
              </a:lnSpc>
            </a:pPr>
            <a:r>
              <a:rPr lang="en-US" altLang="en-US" sz="2400"/>
              <a:t>Goal is to find the optimal location of one or more new facilities. Optimality depends on the objective used. In many systems, the objective is to minimize some measure of distance. Two common distance measures:</a:t>
            </a:r>
          </a:p>
          <a:p>
            <a:pPr>
              <a:lnSpc>
                <a:spcPct val="90000"/>
              </a:lnSpc>
            </a:pPr>
            <a:r>
              <a:rPr lang="en-US" altLang="en-US" sz="2400" b="1"/>
              <a:t>Straight line distance (Euclidean distance).</a:t>
            </a:r>
            <a:r>
              <a:rPr lang="en-US" altLang="en-US" sz="2400"/>
              <a:t> The distance between (a,b) and (x,y) is given by the formula:</a:t>
            </a:r>
          </a:p>
          <a:p>
            <a:pPr>
              <a:lnSpc>
                <a:spcPct val="90000"/>
              </a:lnSpc>
            </a:pPr>
            <a:endParaRPr lang="en-US" altLang="en-US" sz="2400"/>
          </a:p>
          <a:p>
            <a:pPr>
              <a:lnSpc>
                <a:spcPct val="90000"/>
              </a:lnSpc>
            </a:pPr>
            <a:endParaRPr lang="en-US" altLang="en-US" sz="2400"/>
          </a:p>
          <a:p>
            <a:pPr>
              <a:lnSpc>
                <a:spcPct val="90000"/>
              </a:lnSpc>
            </a:pPr>
            <a:r>
              <a:rPr lang="en-US" altLang="en-US" sz="2400" b="1"/>
              <a:t>Rectilinear Distance</a:t>
            </a:r>
            <a:r>
              <a:rPr lang="en-US" altLang="en-US" sz="2400"/>
              <a:t> (as might be measured following roads on city streets).</a:t>
            </a:r>
          </a:p>
          <a:p>
            <a:pPr>
              <a:lnSpc>
                <a:spcPct val="90000"/>
              </a:lnSpc>
            </a:pPr>
            <a:endParaRPr lang="en-US" altLang="en-US" sz="2400"/>
          </a:p>
          <a:p>
            <a:pPr>
              <a:lnSpc>
                <a:spcPct val="90000"/>
              </a:lnSpc>
            </a:pPr>
            <a:endParaRPr lang="en-US" altLang="en-US" sz="2400"/>
          </a:p>
        </p:txBody>
      </p:sp>
      <p:graphicFrame>
        <p:nvGraphicFramePr>
          <p:cNvPr id="438276" name="Object 4"/>
          <p:cNvGraphicFramePr>
            <a:graphicFrameLocks noChangeAspect="1"/>
          </p:cNvGraphicFramePr>
          <p:nvPr/>
        </p:nvGraphicFramePr>
        <p:xfrm>
          <a:off x="3048000" y="4267200"/>
          <a:ext cx="2895600" cy="663575"/>
        </p:xfrm>
        <a:graphic>
          <a:graphicData uri="http://schemas.openxmlformats.org/presentationml/2006/ole">
            <mc:AlternateContent xmlns:mc="http://schemas.openxmlformats.org/markup-compatibility/2006">
              <mc:Choice xmlns:v="urn:schemas-microsoft-com:vml" Requires="v">
                <p:oleObj spid="_x0000_s438330" name="Equation" r:id="rId3" imgW="1218960" imgH="279360" progId="Equation.DSMT4">
                  <p:embed/>
                </p:oleObj>
              </mc:Choice>
              <mc:Fallback>
                <p:oleObj name="Equation" r:id="rId3" imgW="1218960" imgH="2793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267200"/>
                        <a:ext cx="2895600"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8277" name="Object 5"/>
          <p:cNvGraphicFramePr>
            <a:graphicFrameLocks noChangeAspect="1"/>
          </p:cNvGraphicFramePr>
          <p:nvPr/>
        </p:nvGraphicFramePr>
        <p:xfrm>
          <a:off x="3276600" y="5943600"/>
          <a:ext cx="2438400" cy="717550"/>
        </p:xfrm>
        <a:graphic>
          <a:graphicData uri="http://schemas.openxmlformats.org/presentationml/2006/ole">
            <mc:AlternateContent xmlns:mc="http://schemas.openxmlformats.org/markup-compatibility/2006">
              <mc:Choice xmlns:v="urn:schemas-microsoft-com:vml" Requires="v">
                <p:oleObj spid="_x0000_s438331" name="Equation" r:id="rId5" imgW="863280" imgH="253800" progId="Equation.DSMT4">
                  <p:embed/>
                </p:oleObj>
              </mc:Choice>
              <mc:Fallback>
                <p:oleObj name="Equation" r:id="rId5" imgW="863280" imgH="2538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5943600"/>
                        <a:ext cx="2438400"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laceholder 3"/>
          <p:cNvSpPr>
            <a:spLocks noGrp="1"/>
          </p:cNvSpPr>
          <p:nvPr>
            <p:ph type="sldNum" sz="quarter" idx="10"/>
          </p:nvPr>
        </p:nvSpPr>
        <p:spPr/>
        <p:txBody>
          <a:bodyPr/>
          <a:lstStyle/>
          <a:p>
            <a:fld id="{C66FC5BD-90F4-4591-8933-85A9B30C719A}" type="slidenum">
              <a:rPr lang="en-US" altLang="en-US"/>
              <a:pPr/>
              <a:t>66</a:t>
            </a:fld>
            <a:endParaRPr lang="en-US" altLang="en-US"/>
          </a:p>
        </p:txBody>
      </p:sp>
      <p:sp>
        <p:nvSpPr>
          <p:cNvPr id="506882" name="Rectangle 2"/>
          <p:cNvSpPr>
            <a:spLocks noGrp="1" noChangeArrowheads="1"/>
          </p:cNvSpPr>
          <p:nvPr>
            <p:ph type="title"/>
          </p:nvPr>
        </p:nvSpPr>
        <p:spPr>
          <a:noFill/>
          <a:ln/>
        </p:spPr>
        <p:txBody>
          <a:bodyPr/>
          <a:lstStyle/>
          <a:p>
            <a:r>
              <a:rPr lang="en-US" altLang="en-US"/>
              <a:t>A Framework for</a:t>
            </a:r>
            <a:br>
              <a:rPr lang="en-US" altLang="en-US"/>
            </a:br>
            <a:r>
              <a:rPr lang="en-US" altLang="en-US"/>
              <a:t>Global Site Location</a:t>
            </a:r>
          </a:p>
        </p:txBody>
      </p:sp>
      <p:sp>
        <p:nvSpPr>
          <p:cNvPr id="506883" name="Rectangle 3"/>
          <p:cNvSpPr>
            <a:spLocks noChangeArrowheads="1"/>
          </p:cNvSpPr>
          <p:nvPr/>
        </p:nvSpPr>
        <p:spPr bwMode="auto">
          <a:xfrm>
            <a:off x="3892550" y="1682750"/>
            <a:ext cx="1358900" cy="9779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4" name="Rectangle 4"/>
          <p:cNvSpPr>
            <a:spLocks noChangeArrowheads="1"/>
          </p:cNvSpPr>
          <p:nvPr/>
        </p:nvSpPr>
        <p:spPr bwMode="auto">
          <a:xfrm>
            <a:off x="3892550" y="3054350"/>
            <a:ext cx="1358900" cy="9779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5" name="Rectangle 5"/>
          <p:cNvSpPr>
            <a:spLocks noChangeArrowheads="1"/>
          </p:cNvSpPr>
          <p:nvPr/>
        </p:nvSpPr>
        <p:spPr bwMode="auto">
          <a:xfrm>
            <a:off x="3892550" y="4425950"/>
            <a:ext cx="1358900" cy="596900"/>
          </a:xfrm>
          <a:prstGeom prst="rect">
            <a:avLst/>
          </a:prstGeom>
          <a:solidFill>
            <a:srgbClr val="FF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6" name="Rectangle 6"/>
          <p:cNvSpPr>
            <a:spLocks noChangeArrowheads="1"/>
          </p:cNvSpPr>
          <p:nvPr/>
        </p:nvSpPr>
        <p:spPr bwMode="auto">
          <a:xfrm>
            <a:off x="3892550" y="5492750"/>
            <a:ext cx="1358900" cy="596900"/>
          </a:xfrm>
          <a:prstGeom prst="rect">
            <a:avLst/>
          </a:prstGeom>
          <a:solidFill>
            <a:srgbClr val="CC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7" name="Rectangle 7"/>
          <p:cNvSpPr>
            <a:spLocks noChangeArrowheads="1"/>
          </p:cNvSpPr>
          <p:nvPr/>
        </p:nvSpPr>
        <p:spPr bwMode="auto">
          <a:xfrm>
            <a:off x="4027488" y="1776413"/>
            <a:ext cx="1154112"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a:t>PHASE I</a:t>
            </a:r>
          </a:p>
          <a:p>
            <a:pPr algn="ctr"/>
            <a:r>
              <a:rPr lang="en-US" altLang="en-US" sz="1400"/>
              <a:t>Supply Chain</a:t>
            </a:r>
          </a:p>
          <a:p>
            <a:pPr algn="ctr"/>
            <a:r>
              <a:rPr lang="en-US" altLang="en-US" sz="1400"/>
              <a:t>Strategy</a:t>
            </a:r>
            <a:endParaRPr lang="en-US" altLang="en-US" sz="1400">
              <a:solidFill>
                <a:schemeClr val="tx1"/>
              </a:solidFill>
            </a:endParaRPr>
          </a:p>
        </p:txBody>
      </p:sp>
      <p:sp>
        <p:nvSpPr>
          <p:cNvPr id="506888" name="Rectangle 8"/>
          <p:cNvSpPr>
            <a:spLocks noChangeArrowheads="1"/>
          </p:cNvSpPr>
          <p:nvPr/>
        </p:nvSpPr>
        <p:spPr bwMode="auto">
          <a:xfrm>
            <a:off x="3859213" y="3148013"/>
            <a:ext cx="141128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a:t>PHASE II</a:t>
            </a:r>
          </a:p>
          <a:p>
            <a:pPr algn="ctr"/>
            <a:r>
              <a:rPr lang="en-US" altLang="en-US" sz="1400"/>
              <a:t>Regional Facility</a:t>
            </a:r>
          </a:p>
          <a:p>
            <a:pPr algn="ctr"/>
            <a:r>
              <a:rPr lang="en-US" altLang="en-US" sz="1400"/>
              <a:t>Configuration</a:t>
            </a:r>
          </a:p>
        </p:txBody>
      </p:sp>
      <p:sp>
        <p:nvSpPr>
          <p:cNvPr id="506889" name="Rectangle 9"/>
          <p:cNvSpPr>
            <a:spLocks noChangeArrowheads="1"/>
          </p:cNvSpPr>
          <p:nvPr/>
        </p:nvSpPr>
        <p:spPr bwMode="auto">
          <a:xfrm>
            <a:off x="3935413" y="4443413"/>
            <a:ext cx="1254125" cy="514350"/>
          </a:xfrm>
          <a:prstGeom prst="rect">
            <a:avLst/>
          </a:prstGeom>
          <a:solidFill>
            <a:srgbClr val="FFCC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a:t>PHASE III</a:t>
            </a:r>
          </a:p>
          <a:p>
            <a:pPr algn="ctr"/>
            <a:r>
              <a:rPr lang="en-US" altLang="en-US" sz="1400"/>
              <a:t>Desirable Sites</a:t>
            </a:r>
          </a:p>
        </p:txBody>
      </p:sp>
      <p:sp>
        <p:nvSpPr>
          <p:cNvPr id="506890" name="Rectangle 10"/>
          <p:cNvSpPr>
            <a:spLocks noChangeArrowheads="1"/>
          </p:cNvSpPr>
          <p:nvPr/>
        </p:nvSpPr>
        <p:spPr bwMode="auto">
          <a:xfrm>
            <a:off x="3846513" y="5586413"/>
            <a:ext cx="14319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a:t>PHASE IV</a:t>
            </a:r>
          </a:p>
          <a:p>
            <a:pPr algn="ctr"/>
            <a:r>
              <a:rPr lang="en-US" altLang="en-US" sz="1400"/>
              <a:t>Location Choices</a:t>
            </a:r>
          </a:p>
        </p:txBody>
      </p:sp>
      <p:sp>
        <p:nvSpPr>
          <p:cNvPr id="506891" name="Line 11"/>
          <p:cNvSpPr>
            <a:spLocks noChangeShapeType="1"/>
          </p:cNvSpPr>
          <p:nvPr/>
        </p:nvSpPr>
        <p:spPr bwMode="auto">
          <a:xfrm>
            <a:off x="4572000" y="2692400"/>
            <a:ext cx="0" cy="3302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92" name="Line 12"/>
          <p:cNvSpPr>
            <a:spLocks noChangeShapeType="1"/>
          </p:cNvSpPr>
          <p:nvPr/>
        </p:nvSpPr>
        <p:spPr bwMode="auto">
          <a:xfrm>
            <a:off x="4572000" y="4064000"/>
            <a:ext cx="0" cy="3302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93" name="Line 13"/>
          <p:cNvSpPr>
            <a:spLocks noChangeShapeType="1"/>
          </p:cNvSpPr>
          <p:nvPr/>
        </p:nvSpPr>
        <p:spPr bwMode="auto">
          <a:xfrm>
            <a:off x="4572000" y="5054600"/>
            <a:ext cx="0" cy="4064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94" name="Rectangle 14"/>
          <p:cNvSpPr>
            <a:spLocks noChangeArrowheads="1"/>
          </p:cNvSpPr>
          <p:nvPr/>
        </p:nvSpPr>
        <p:spPr bwMode="auto">
          <a:xfrm>
            <a:off x="768350" y="1530350"/>
            <a:ext cx="2120900" cy="4445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95" name="Rectangle 15"/>
          <p:cNvSpPr>
            <a:spLocks noChangeArrowheads="1"/>
          </p:cNvSpPr>
          <p:nvPr/>
        </p:nvSpPr>
        <p:spPr bwMode="auto">
          <a:xfrm>
            <a:off x="823913" y="1647825"/>
            <a:ext cx="1771650"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t>Competitive STRATEGY</a:t>
            </a:r>
            <a:endParaRPr lang="en-US" altLang="en-US" sz="1200">
              <a:solidFill>
                <a:schemeClr val="tx1"/>
              </a:solidFill>
            </a:endParaRPr>
          </a:p>
        </p:txBody>
      </p:sp>
      <p:sp>
        <p:nvSpPr>
          <p:cNvPr id="506896" name="Rectangle 16"/>
          <p:cNvSpPr>
            <a:spLocks noChangeArrowheads="1"/>
          </p:cNvSpPr>
          <p:nvPr/>
        </p:nvSpPr>
        <p:spPr bwMode="auto">
          <a:xfrm>
            <a:off x="838200" y="4876800"/>
            <a:ext cx="2120900" cy="520700"/>
          </a:xfrm>
          <a:prstGeom prst="rect">
            <a:avLst/>
          </a:prstGeom>
          <a:solidFill>
            <a:srgbClr val="FF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97" name="Rectangle 17"/>
          <p:cNvSpPr>
            <a:spLocks noChangeArrowheads="1"/>
          </p:cNvSpPr>
          <p:nvPr/>
        </p:nvSpPr>
        <p:spPr bwMode="auto">
          <a:xfrm>
            <a:off x="768350" y="2978150"/>
            <a:ext cx="2349500" cy="5969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98" name="Rectangle 18"/>
          <p:cNvSpPr>
            <a:spLocks noChangeArrowheads="1"/>
          </p:cNvSpPr>
          <p:nvPr/>
        </p:nvSpPr>
        <p:spPr bwMode="auto">
          <a:xfrm>
            <a:off x="762000" y="3657600"/>
            <a:ext cx="2120900" cy="5207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99" name="Rectangle 19"/>
          <p:cNvSpPr>
            <a:spLocks noChangeArrowheads="1"/>
          </p:cNvSpPr>
          <p:nvPr/>
        </p:nvSpPr>
        <p:spPr bwMode="auto">
          <a:xfrm>
            <a:off x="768350" y="2139950"/>
            <a:ext cx="21209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00" name="Rectangle 20"/>
          <p:cNvSpPr>
            <a:spLocks noChangeArrowheads="1"/>
          </p:cNvSpPr>
          <p:nvPr/>
        </p:nvSpPr>
        <p:spPr bwMode="auto">
          <a:xfrm>
            <a:off x="768350" y="5568950"/>
            <a:ext cx="2120900" cy="520700"/>
          </a:xfrm>
          <a:prstGeom prst="rect">
            <a:avLst/>
          </a:prstGeom>
          <a:solidFill>
            <a:srgbClr val="CC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01" name="Rectangle 21"/>
          <p:cNvSpPr>
            <a:spLocks noChangeArrowheads="1"/>
          </p:cNvSpPr>
          <p:nvPr/>
        </p:nvSpPr>
        <p:spPr bwMode="auto">
          <a:xfrm>
            <a:off x="6178550" y="1530350"/>
            <a:ext cx="2120900" cy="5207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02" name="Rectangle 22"/>
          <p:cNvSpPr>
            <a:spLocks noChangeArrowheads="1"/>
          </p:cNvSpPr>
          <p:nvPr/>
        </p:nvSpPr>
        <p:spPr bwMode="auto">
          <a:xfrm>
            <a:off x="6172200" y="4572000"/>
            <a:ext cx="2120900" cy="520700"/>
          </a:xfrm>
          <a:prstGeom prst="rect">
            <a:avLst/>
          </a:prstGeom>
          <a:solidFill>
            <a:srgbClr val="FF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03" name="Rectangle 23"/>
          <p:cNvSpPr>
            <a:spLocks noChangeArrowheads="1"/>
          </p:cNvSpPr>
          <p:nvPr/>
        </p:nvSpPr>
        <p:spPr bwMode="auto">
          <a:xfrm>
            <a:off x="6178550" y="2978150"/>
            <a:ext cx="2120900" cy="6731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04" name="Rectangle 24"/>
          <p:cNvSpPr>
            <a:spLocks noChangeArrowheads="1"/>
          </p:cNvSpPr>
          <p:nvPr/>
        </p:nvSpPr>
        <p:spPr bwMode="auto">
          <a:xfrm>
            <a:off x="6178550" y="3816350"/>
            <a:ext cx="2120900" cy="5207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05" name="Rectangle 25"/>
          <p:cNvSpPr>
            <a:spLocks noChangeArrowheads="1"/>
          </p:cNvSpPr>
          <p:nvPr/>
        </p:nvSpPr>
        <p:spPr bwMode="auto">
          <a:xfrm>
            <a:off x="6178550" y="2139950"/>
            <a:ext cx="2120900" cy="6731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06" name="Rectangle 26"/>
          <p:cNvSpPr>
            <a:spLocks noChangeArrowheads="1"/>
          </p:cNvSpPr>
          <p:nvPr/>
        </p:nvSpPr>
        <p:spPr bwMode="auto">
          <a:xfrm>
            <a:off x="6178550" y="5568950"/>
            <a:ext cx="2355850" cy="520700"/>
          </a:xfrm>
          <a:prstGeom prst="rect">
            <a:avLst/>
          </a:prstGeom>
          <a:solidFill>
            <a:srgbClr val="CC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07" name="Rectangle 27"/>
          <p:cNvSpPr>
            <a:spLocks noChangeArrowheads="1"/>
          </p:cNvSpPr>
          <p:nvPr/>
        </p:nvSpPr>
        <p:spPr bwMode="auto">
          <a:xfrm>
            <a:off x="747713" y="2181225"/>
            <a:ext cx="2028825" cy="63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t>INTERNAL CONSTRAINTS</a:t>
            </a:r>
          </a:p>
          <a:p>
            <a:r>
              <a:rPr lang="en-US" altLang="en-US" sz="1200"/>
              <a:t>Capital, growth strategy,</a:t>
            </a:r>
          </a:p>
          <a:p>
            <a:r>
              <a:rPr lang="en-US" altLang="en-US" sz="1200"/>
              <a:t>existing network</a:t>
            </a:r>
            <a:endParaRPr lang="en-US" altLang="en-US" sz="1200">
              <a:solidFill>
                <a:schemeClr val="tx1"/>
              </a:solidFill>
            </a:endParaRPr>
          </a:p>
        </p:txBody>
      </p:sp>
      <p:sp>
        <p:nvSpPr>
          <p:cNvPr id="506908" name="Rectangle 28"/>
          <p:cNvSpPr>
            <a:spLocks noChangeArrowheads="1"/>
          </p:cNvSpPr>
          <p:nvPr/>
        </p:nvSpPr>
        <p:spPr bwMode="auto">
          <a:xfrm>
            <a:off x="762000" y="2971800"/>
            <a:ext cx="2362200" cy="6365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1200"/>
              <a:t>PRODUCTION TECHNOLOGIES</a:t>
            </a:r>
          </a:p>
          <a:p>
            <a:r>
              <a:rPr lang="en-US" altLang="en-US" sz="1200"/>
              <a:t>Cost, Scale/Scope impact, support</a:t>
            </a:r>
          </a:p>
          <a:p>
            <a:r>
              <a:rPr lang="en-US" altLang="en-US" sz="1200"/>
              <a:t>required, flexibility</a:t>
            </a:r>
            <a:endParaRPr lang="en-US" altLang="en-US" sz="1200">
              <a:solidFill>
                <a:schemeClr val="tx1"/>
              </a:solidFill>
            </a:endParaRPr>
          </a:p>
        </p:txBody>
      </p:sp>
      <p:sp>
        <p:nvSpPr>
          <p:cNvPr id="506909" name="Rectangle 29"/>
          <p:cNvSpPr>
            <a:spLocks noChangeArrowheads="1"/>
          </p:cNvSpPr>
          <p:nvPr/>
        </p:nvSpPr>
        <p:spPr bwMode="auto">
          <a:xfrm>
            <a:off x="1143000" y="3733800"/>
            <a:ext cx="12969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200"/>
              <a:t>COMPETITIVE</a:t>
            </a:r>
          </a:p>
          <a:p>
            <a:pPr algn="ctr"/>
            <a:r>
              <a:rPr lang="en-US" altLang="en-US" sz="1200"/>
              <a:t>ENVIRONMENT</a:t>
            </a:r>
            <a:endParaRPr lang="en-US" altLang="en-US" sz="1200">
              <a:solidFill>
                <a:schemeClr val="tx1"/>
              </a:solidFill>
            </a:endParaRPr>
          </a:p>
        </p:txBody>
      </p:sp>
      <p:sp>
        <p:nvSpPr>
          <p:cNvPr id="506910" name="Rectangle 30"/>
          <p:cNvSpPr>
            <a:spLocks noChangeArrowheads="1"/>
          </p:cNvSpPr>
          <p:nvPr/>
        </p:nvSpPr>
        <p:spPr bwMode="auto">
          <a:xfrm>
            <a:off x="838200" y="4953000"/>
            <a:ext cx="1933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t>PRODUCTION METHODS</a:t>
            </a:r>
          </a:p>
          <a:p>
            <a:r>
              <a:rPr lang="en-US" altLang="en-US" sz="1200"/>
              <a:t>Skill needs, response time</a:t>
            </a:r>
          </a:p>
        </p:txBody>
      </p:sp>
      <p:sp>
        <p:nvSpPr>
          <p:cNvPr id="506911" name="Rectangle 31"/>
          <p:cNvSpPr>
            <a:spLocks noChangeArrowheads="1"/>
          </p:cNvSpPr>
          <p:nvPr/>
        </p:nvSpPr>
        <p:spPr bwMode="auto">
          <a:xfrm>
            <a:off x="747713" y="5610225"/>
            <a:ext cx="19875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t>FACTOR COSTS</a:t>
            </a:r>
          </a:p>
          <a:p>
            <a:r>
              <a:rPr lang="en-US" altLang="en-US" sz="1200"/>
              <a:t>Labor, materials, site specific</a:t>
            </a:r>
          </a:p>
        </p:txBody>
      </p:sp>
      <p:sp>
        <p:nvSpPr>
          <p:cNvPr id="506912" name="Line 32"/>
          <p:cNvSpPr>
            <a:spLocks noChangeShapeType="1"/>
          </p:cNvSpPr>
          <p:nvPr/>
        </p:nvSpPr>
        <p:spPr bwMode="auto">
          <a:xfrm>
            <a:off x="2921000" y="1778000"/>
            <a:ext cx="939800" cy="1778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13" name="Line 33"/>
          <p:cNvSpPr>
            <a:spLocks noChangeShapeType="1"/>
          </p:cNvSpPr>
          <p:nvPr/>
        </p:nvSpPr>
        <p:spPr bwMode="auto">
          <a:xfrm>
            <a:off x="2921000" y="2438400"/>
            <a:ext cx="939800" cy="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14" name="Line 34"/>
          <p:cNvSpPr>
            <a:spLocks noChangeShapeType="1"/>
          </p:cNvSpPr>
          <p:nvPr/>
        </p:nvSpPr>
        <p:spPr bwMode="auto">
          <a:xfrm>
            <a:off x="3149600" y="3276600"/>
            <a:ext cx="711200" cy="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15" name="Line 35"/>
          <p:cNvSpPr>
            <a:spLocks noChangeShapeType="1"/>
          </p:cNvSpPr>
          <p:nvPr/>
        </p:nvSpPr>
        <p:spPr bwMode="auto">
          <a:xfrm flipV="1">
            <a:off x="2895600" y="3632200"/>
            <a:ext cx="965200" cy="3302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16" name="Line 36"/>
          <p:cNvSpPr>
            <a:spLocks noChangeShapeType="1"/>
          </p:cNvSpPr>
          <p:nvPr/>
        </p:nvSpPr>
        <p:spPr bwMode="auto">
          <a:xfrm flipV="1">
            <a:off x="2971800" y="4953000"/>
            <a:ext cx="889000" cy="1524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17" name="Line 37"/>
          <p:cNvSpPr>
            <a:spLocks noChangeShapeType="1"/>
          </p:cNvSpPr>
          <p:nvPr/>
        </p:nvSpPr>
        <p:spPr bwMode="auto">
          <a:xfrm>
            <a:off x="2921000" y="5867400"/>
            <a:ext cx="939800" cy="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18" name="Rectangle 38"/>
          <p:cNvSpPr>
            <a:spLocks noChangeArrowheads="1"/>
          </p:cNvSpPr>
          <p:nvPr/>
        </p:nvSpPr>
        <p:spPr bwMode="auto">
          <a:xfrm>
            <a:off x="6324600" y="1600200"/>
            <a:ext cx="1868488"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t>GLOBAL COMPETITION</a:t>
            </a:r>
          </a:p>
        </p:txBody>
      </p:sp>
      <p:sp>
        <p:nvSpPr>
          <p:cNvPr id="506919" name="Line 39"/>
          <p:cNvSpPr>
            <a:spLocks noChangeShapeType="1"/>
          </p:cNvSpPr>
          <p:nvPr/>
        </p:nvSpPr>
        <p:spPr bwMode="auto">
          <a:xfrm>
            <a:off x="5283200" y="1828800"/>
            <a:ext cx="889000" cy="0"/>
          </a:xfrm>
          <a:prstGeom prst="line">
            <a:avLst/>
          </a:prstGeom>
          <a:noFill/>
          <a:ln w="508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20" name="Rectangle 40"/>
          <p:cNvSpPr>
            <a:spLocks noChangeArrowheads="1"/>
          </p:cNvSpPr>
          <p:nvPr/>
        </p:nvSpPr>
        <p:spPr bwMode="auto">
          <a:xfrm>
            <a:off x="6400800" y="2289175"/>
            <a:ext cx="15065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t>TARIFFS AND TAX</a:t>
            </a:r>
          </a:p>
          <a:p>
            <a:r>
              <a:rPr lang="en-US" altLang="en-US" sz="1200"/>
              <a:t>INCENTIVES</a:t>
            </a:r>
          </a:p>
        </p:txBody>
      </p:sp>
      <p:sp>
        <p:nvSpPr>
          <p:cNvPr id="506921" name="Line 41"/>
          <p:cNvSpPr>
            <a:spLocks noChangeShapeType="1"/>
          </p:cNvSpPr>
          <p:nvPr/>
        </p:nvSpPr>
        <p:spPr bwMode="auto">
          <a:xfrm flipH="1">
            <a:off x="5232400" y="2514600"/>
            <a:ext cx="939800" cy="7366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22" name="Rectangle 42"/>
          <p:cNvSpPr>
            <a:spLocks noChangeArrowheads="1"/>
          </p:cNvSpPr>
          <p:nvPr/>
        </p:nvSpPr>
        <p:spPr bwMode="auto">
          <a:xfrm>
            <a:off x="6234113" y="3019425"/>
            <a:ext cx="1865312" cy="63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t>REGIONAL DEMAND</a:t>
            </a:r>
          </a:p>
          <a:p>
            <a:r>
              <a:rPr lang="en-US" altLang="en-US" sz="1200"/>
              <a:t>Size, growth, homogeneity,</a:t>
            </a:r>
          </a:p>
          <a:p>
            <a:r>
              <a:rPr lang="en-US" altLang="en-US" sz="1200"/>
              <a:t>local specifications</a:t>
            </a:r>
          </a:p>
        </p:txBody>
      </p:sp>
      <p:sp>
        <p:nvSpPr>
          <p:cNvPr id="506923" name="Rectangle 43"/>
          <p:cNvSpPr>
            <a:spLocks noChangeArrowheads="1"/>
          </p:cNvSpPr>
          <p:nvPr/>
        </p:nvSpPr>
        <p:spPr bwMode="auto">
          <a:xfrm>
            <a:off x="6157913" y="3857625"/>
            <a:ext cx="20351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t>POLITICAL, EXCHANGE</a:t>
            </a:r>
          </a:p>
          <a:p>
            <a:r>
              <a:rPr lang="en-US" altLang="en-US" sz="1200"/>
              <a:t>RATE AND DEMAND RISK</a:t>
            </a:r>
          </a:p>
        </p:txBody>
      </p:sp>
      <p:sp>
        <p:nvSpPr>
          <p:cNvPr id="506924" name="Line 44"/>
          <p:cNvSpPr>
            <a:spLocks noChangeShapeType="1"/>
          </p:cNvSpPr>
          <p:nvPr/>
        </p:nvSpPr>
        <p:spPr bwMode="auto">
          <a:xfrm>
            <a:off x="5283200" y="3429000"/>
            <a:ext cx="863600" cy="0"/>
          </a:xfrm>
          <a:prstGeom prst="line">
            <a:avLst/>
          </a:prstGeom>
          <a:noFill/>
          <a:ln w="508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25" name="Line 45"/>
          <p:cNvSpPr>
            <a:spLocks noChangeShapeType="1"/>
          </p:cNvSpPr>
          <p:nvPr/>
        </p:nvSpPr>
        <p:spPr bwMode="auto">
          <a:xfrm>
            <a:off x="5283200" y="3886200"/>
            <a:ext cx="863600" cy="0"/>
          </a:xfrm>
          <a:prstGeom prst="line">
            <a:avLst/>
          </a:prstGeom>
          <a:noFill/>
          <a:ln w="508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26" name="Rectangle 46"/>
          <p:cNvSpPr>
            <a:spLocks noChangeArrowheads="1"/>
          </p:cNvSpPr>
          <p:nvPr/>
        </p:nvSpPr>
        <p:spPr bwMode="auto">
          <a:xfrm>
            <a:off x="6477000" y="4648200"/>
            <a:ext cx="15255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200"/>
              <a:t>AVAILABLE</a:t>
            </a:r>
          </a:p>
          <a:p>
            <a:pPr algn="ctr"/>
            <a:r>
              <a:rPr lang="en-US" altLang="en-US" sz="1200"/>
              <a:t>INFRASTRUCTURE</a:t>
            </a:r>
          </a:p>
        </p:txBody>
      </p:sp>
      <p:sp>
        <p:nvSpPr>
          <p:cNvPr id="506927" name="Line 47"/>
          <p:cNvSpPr>
            <a:spLocks noChangeShapeType="1"/>
          </p:cNvSpPr>
          <p:nvPr/>
        </p:nvSpPr>
        <p:spPr bwMode="auto">
          <a:xfrm>
            <a:off x="5283200" y="4749800"/>
            <a:ext cx="889000" cy="50800"/>
          </a:xfrm>
          <a:prstGeom prst="line">
            <a:avLst/>
          </a:prstGeom>
          <a:noFill/>
          <a:ln w="508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28" name="Rectangle 48"/>
          <p:cNvSpPr>
            <a:spLocks noChangeArrowheads="1"/>
          </p:cNvSpPr>
          <p:nvPr/>
        </p:nvSpPr>
        <p:spPr bwMode="auto">
          <a:xfrm>
            <a:off x="6248400" y="5638800"/>
            <a:ext cx="24384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1200"/>
              <a:t>LOGISTICS COSTS</a:t>
            </a:r>
          </a:p>
          <a:p>
            <a:r>
              <a:rPr lang="en-US" altLang="en-US" sz="1200"/>
              <a:t>Transport, inventory, coordination</a:t>
            </a:r>
          </a:p>
        </p:txBody>
      </p:sp>
      <p:sp>
        <p:nvSpPr>
          <p:cNvPr id="506929" name="Line 49"/>
          <p:cNvSpPr>
            <a:spLocks noChangeShapeType="1"/>
          </p:cNvSpPr>
          <p:nvPr/>
        </p:nvSpPr>
        <p:spPr bwMode="auto">
          <a:xfrm>
            <a:off x="5283200" y="5867400"/>
            <a:ext cx="863600" cy="0"/>
          </a:xfrm>
          <a:prstGeom prst="line">
            <a:avLst/>
          </a:prstGeom>
          <a:noFill/>
          <a:ln w="508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30" name="Line 50"/>
          <p:cNvSpPr>
            <a:spLocks noChangeShapeType="1"/>
          </p:cNvSpPr>
          <p:nvPr/>
        </p:nvSpPr>
        <p:spPr bwMode="auto">
          <a:xfrm>
            <a:off x="8305800" y="3276600"/>
            <a:ext cx="38100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31" name="Line 51"/>
          <p:cNvSpPr>
            <a:spLocks noChangeShapeType="1"/>
          </p:cNvSpPr>
          <p:nvPr/>
        </p:nvSpPr>
        <p:spPr bwMode="auto">
          <a:xfrm>
            <a:off x="8686800" y="3302000"/>
            <a:ext cx="0" cy="302260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32" name="Line 52"/>
          <p:cNvSpPr>
            <a:spLocks noChangeShapeType="1"/>
          </p:cNvSpPr>
          <p:nvPr/>
        </p:nvSpPr>
        <p:spPr bwMode="auto">
          <a:xfrm flipH="1">
            <a:off x="5689600" y="6324600"/>
            <a:ext cx="302260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33" name="Line 53"/>
          <p:cNvSpPr>
            <a:spLocks noChangeShapeType="1"/>
          </p:cNvSpPr>
          <p:nvPr/>
        </p:nvSpPr>
        <p:spPr bwMode="auto">
          <a:xfrm flipH="1" flipV="1">
            <a:off x="5232400" y="5994400"/>
            <a:ext cx="508000" cy="3556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34" name="Line 54"/>
          <p:cNvSpPr>
            <a:spLocks noChangeShapeType="1"/>
          </p:cNvSpPr>
          <p:nvPr/>
        </p:nvSpPr>
        <p:spPr bwMode="auto">
          <a:xfrm>
            <a:off x="8331200" y="4038600"/>
            <a:ext cx="33020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35" name="Line 55"/>
          <p:cNvSpPr>
            <a:spLocks noChangeShapeType="1"/>
          </p:cNvSpPr>
          <p:nvPr/>
        </p:nvSpPr>
        <p:spPr bwMode="auto">
          <a:xfrm flipH="1">
            <a:off x="355600" y="3276600"/>
            <a:ext cx="43180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36" name="Line 56"/>
          <p:cNvSpPr>
            <a:spLocks noChangeShapeType="1"/>
          </p:cNvSpPr>
          <p:nvPr/>
        </p:nvSpPr>
        <p:spPr bwMode="auto">
          <a:xfrm>
            <a:off x="381000" y="3302000"/>
            <a:ext cx="0" cy="302260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37" name="Line 57"/>
          <p:cNvSpPr>
            <a:spLocks noChangeShapeType="1"/>
          </p:cNvSpPr>
          <p:nvPr/>
        </p:nvSpPr>
        <p:spPr bwMode="auto">
          <a:xfrm>
            <a:off x="381000" y="6324600"/>
            <a:ext cx="297180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38" name="Line 58"/>
          <p:cNvSpPr>
            <a:spLocks noChangeShapeType="1"/>
          </p:cNvSpPr>
          <p:nvPr/>
        </p:nvSpPr>
        <p:spPr bwMode="auto">
          <a:xfrm flipV="1">
            <a:off x="3302000" y="6070600"/>
            <a:ext cx="558800" cy="2794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Oval 1"/>
          <p:cNvSpPr/>
          <p:nvPr/>
        </p:nvSpPr>
        <p:spPr bwMode="auto">
          <a:xfrm>
            <a:off x="152400" y="5257800"/>
            <a:ext cx="8839200" cy="1143000"/>
          </a:xfrm>
          <a:prstGeom prst="ellipse">
            <a:avLst/>
          </a:prstGeom>
          <a:noFill/>
          <a:ln w="28575" cap="flat" cmpd="sng" algn="ctr">
            <a:solidFill>
              <a:schemeClr val="accent6"/>
            </a:solidFill>
            <a:prstDash val="solid"/>
            <a:round/>
            <a:headEnd type="none" w="med" len="med"/>
            <a:tailEnd type="none" w="med" len="med"/>
          </a:ln>
          <a:effectLst>
            <a:outerShdw blurRad="50800" dist="38100" dir="5400000" algn="t"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Times New Roman" pitchFamily="18" charset="0"/>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17A308CB-D8AE-4494-B7DE-8BAC56A87BB0}" type="slidenum">
              <a:rPr lang="en-US" altLang="en-US"/>
              <a:pPr/>
              <a:t>67</a:t>
            </a:fld>
            <a:endParaRPr lang="en-US" altLang="en-US"/>
          </a:p>
        </p:txBody>
      </p:sp>
      <p:sp>
        <p:nvSpPr>
          <p:cNvPr id="509954" name="Rectangle 2"/>
          <p:cNvSpPr>
            <a:spLocks noGrp="1" noChangeArrowheads="1"/>
          </p:cNvSpPr>
          <p:nvPr>
            <p:ph type="title"/>
          </p:nvPr>
        </p:nvSpPr>
        <p:spPr/>
        <p:txBody>
          <a:bodyPr/>
          <a:lstStyle/>
          <a:p>
            <a:r>
              <a:rPr lang="en-US" altLang="en-US"/>
              <a:t>Demand Allocation Model</a:t>
            </a:r>
          </a:p>
        </p:txBody>
      </p:sp>
      <p:sp>
        <p:nvSpPr>
          <p:cNvPr id="509955" name="Rectangle 3"/>
          <p:cNvSpPr>
            <a:spLocks noGrp="1" noChangeArrowheads="1"/>
          </p:cNvSpPr>
          <p:nvPr>
            <p:ph type="body" sz="half" idx="1"/>
          </p:nvPr>
        </p:nvSpPr>
        <p:spPr>
          <a:xfrm>
            <a:off x="609600" y="1379538"/>
            <a:ext cx="4168775" cy="4513262"/>
          </a:xfrm>
          <a:ln/>
        </p:spPr>
        <p:txBody>
          <a:bodyPr/>
          <a:lstStyle/>
          <a:p>
            <a:r>
              <a:rPr lang="en-US" altLang="en-US"/>
              <a:t>Which market is served by which plant?</a:t>
            </a:r>
          </a:p>
          <a:p>
            <a:r>
              <a:rPr lang="en-US" altLang="en-US"/>
              <a:t>Which supply sources are used by a plant?</a:t>
            </a:r>
          </a:p>
          <a:p>
            <a:r>
              <a:rPr lang="en-US" altLang="en-US"/>
              <a:t>Decision revisited more frequently than site location.</a:t>
            </a:r>
          </a:p>
          <a:p>
            <a:pPr>
              <a:buFont typeface="Monotype Sorts" pitchFamily="2" charset="2"/>
              <a:buNone/>
            </a:pPr>
            <a:endParaRPr lang="en-US" altLang="en-US" i="1"/>
          </a:p>
          <a:p>
            <a:pPr>
              <a:buFont typeface="Monotype Sorts" pitchFamily="2" charset="2"/>
              <a:buNone/>
            </a:pPr>
            <a:r>
              <a:rPr lang="en-US" altLang="en-US" i="1"/>
              <a:t>x</a:t>
            </a:r>
            <a:r>
              <a:rPr lang="en-US" altLang="en-US" i="1" baseline="-25000"/>
              <a:t>ij</a:t>
            </a:r>
            <a:r>
              <a:rPr lang="en-US" altLang="en-US" i="1"/>
              <a:t> = Quantity shipped from plant site i to customer j</a:t>
            </a:r>
            <a:endParaRPr lang="en-US" altLang="en-US"/>
          </a:p>
        </p:txBody>
      </p:sp>
      <p:graphicFrame>
        <p:nvGraphicFramePr>
          <p:cNvPr id="509956" name="Object 4">
            <a:hlinkClick r:id="" action="ppaction://ole?verb=0"/>
          </p:cNvPr>
          <p:cNvGraphicFramePr>
            <a:graphicFrameLocks noGrp="1"/>
          </p:cNvGraphicFramePr>
          <p:nvPr>
            <p:ph type="body" sz="half" idx="2"/>
          </p:nvPr>
        </p:nvGraphicFramePr>
        <p:xfrm>
          <a:off x="5486400" y="1379538"/>
          <a:ext cx="2590800" cy="4927600"/>
        </p:xfrm>
        <a:graphic>
          <a:graphicData uri="http://schemas.openxmlformats.org/presentationml/2006/ole">
            <mc:AlternateContent xmlns:mc="http://schemas.openxmlformats.org/markup-compatibility/2006">
              <mc:Choice xmlns:v="urn:schemas-microsoft-com:vml" Requires="v">
                <p:oleObj spid="_x0000_s509983" name="Equation" r:id="rId4" imgW="799920" imgH="1562040" progId="Equation.DSMT4">
                  <p:embed/>
                </p:oleObj>
              </mc:Choice>
              <mc:Fallback>
                <p:oleObj name="Equation" r:id="rId4" imgW="799920" imgH="1562040" progId="Equation.DSMT4">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1379538"/>
                        <a:ext cx="2590800" cy="492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3"/>
          <p:cNvSpPr>
            <a:spLocks noGrp="1"/>
          </p:cNvSpPr>
          <p:nvPr>
            <p:ph type="sldNum" sz="quarter" idx="10"/>
          </p:nvPr>
        </p:nvSpPr>
        <p:spPr/>
        <p:txBody>
          <a:bodyPr/>
          <a:lstStyle/>
          <a:p>
            <a:fld id="{45CB7CFF-F4E4-4911-B922-28DCDA879213}" type="slidenum">
              <a:rPr lang="en-US" altLang="en-US"/>
              <a:pPr/>
              <a:t>68</a:t>
            </a:fld>
            <a:endParaRPr lang="en-US" altLang="en-US"/>
          </a:p>
        </p:txBody>
      </p:sp>
      <p:sp>
        <p:nvSpPr>
          <p:cNvPr id="204802" name="Rectangle 2"/>
          <p:cNvSpPr>
            <a:spLocks noGrp="1" noChangeArrowheads="1"/>
          </p:cNvSpPr>
          <p:nvPr>
            <p:ph type="title"/>
          </p:nvPr>
        </p:nvSpPr>
        <p:spPr>
          <a:xfrm>
            <a:off x="990600" y="381000"/>
            <a:ext cx="7315200" cy="762000"/>
          </a:xfrm>
          <a:noFill/>
          <a:ln/>
        </p:spPr>
        <p:txBody>
          <a:bodyPr lIns="90487" rIns="90487" anchor="ctr"/>
          <a:lstStyle/>
          <a:p>
            <a:r>
              <a:rPr lang="en-US" altLang="en-US"/>
              <a:t>Solution Requirements</a:t>
            </a:r>
          </a:p>
        </p:txBody>
      </p:sp>
      <p:sp>
        <p:nvSpPr>
          <p:cNvPr id="204803" name="Rectangle 3"/>
          <p:cNvSpPr>
            <a:spLocks noGrp="1" noChangeArrowheads="1"/>
          </p:cNvSpPr>
          <p:nvPr>
            <p:ph type="body" idx="1"/>
          </p:nvPr>
        </p:nvSpPr>
        <p:spPr>
          <a:xfrm>
            <a:off x="1143000" y="1625600"/>
            <a:ext cx="7315200" cy="4511675"/>
          </a:xfrm>
        </p:spPr>
        <p:txBody>
          <a:bodyPr/>
          <a:lstStyle/>
          <a:p>
            <a:r>
              <a:rPr lang="en-US" altLang="en-US"/>
              <a:t>If time is not an issue and there is only one commodity, this is the transportation problem.</a:t>
            </a:r>
          </a:p>
          <a:p>
            <a:endParaRPr lang="en-US" altLang="en-US"/>
          </a:p>
        </p:txBody>
      </p:sp>
      <p:sp>
        <p:nvSpPr>
          <p:cNvPr id="204804" name="Rectangle 4"/>
          <p:cNvSpPr>
            <a:spLocks noChangeArrowheads="1"/>
          </p:cNvSpPr>
          <p:nvPr/>
        </p:nvSpPr>
        <p:spPr bwMode="auto">
          <a:xfrm>
            <a:off x="1447800" y="3733800"/>
            <a:ext cx="9906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05" name="Rectangle 5"/>
          <p:cNvSpPr>
            <a:spLocks noChangeArrowheads="1"/>
          </p:cNvSpPr>
          <p:nvPr/>
        </p:nvSpPr>
        <p:spPr bwMode="auto">
          <a:xfrm>
            <a:off x="1447800" y="4724400"/>
            <a:ext cx="9906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06" name="Rectangle 6"/>
          <p:cNvSpPr>
            <a:spLocks noChangeArrowheads="1"/>
          </p:cNvSpPr>
          <p:nvPr/>
        </p:nvSpPr>
        <p:spPr bwMode="auto">
          <a:xfrm>
            <a:off x="1447800" y="5715000"/>
            <a:ext cx="9906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07" name="Rectangle 7"/>
          <p:cNvSpPr>
            <a:spLocks noChangeArrowheads="1"/>
          </p:cNvSpPr>
          <p:nvPr/>
        </p:nvSpPr>
        <p:spPr bwMode="auto">
          <a:xfrm>
            <a:off x="5029200" y="5181600"/>
            <a:ext cx="9906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08" name="Rectangle 8"/>
          <p:cNvSpPr>
            <a:spLocks noChangeArrowheads="1"/>
          </p:cNvSpPr>
          <p:nvPr/>
        </p:nvSpPr>
        <p:spPr bwMode="auto">
          <a:xfrm>
            <a:off x="5029200" y="4038600"/>
            <a:ext cx="9906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solidFill>
                  <a:schemeClr val="bg2"/>
                </a:solidFill>
              </a:rPr>
              <a:t>Sub-</a:t>
            </a:r>
          </a:p>
          <a:p>
            <a:pPr algn="ctr"/>
            <a:r>
              <a:rPr lang="en-US" altLang="en-US" sz="1600" b="1">
                <a:solidFill>
                  <a:schemeClr val="bg2"/>
                </a:solidFill>
              </a:rPr>
              <a:t>Assembly</a:t>
            </a:r>
          </a:p>
        </p:txBody>
      </p:sp>
      <p:sp>
        <p:nvSpPr>
          <p:cNvPr id="204809" name="Rectangle 9"/>
          <p:cNvSpPr>
            <a:spLocks noChangeArrowheads="1"/>
          </p:cNvSpPr>
          <p:nvPr/>
        </p:nvSpPr>
        <p:spPr bwMode="auto">
          <a:xfrm>
            <a:off x="5029200" y="5181600"/>
            <a:ext cx="9906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solidFill>
                  <a:schemeClr val="bg2"/>
                </a:solidFill>
              </a:rPr>
              <a:t>Sub-</a:t>
            </a:r>
          </a:p>
          <a:p>
            <a:pPr algn="ctr"/>
            <a:r>
              <a:rPr lang="en-US" altLang="en-US" sz="1600" b="1">
                <a:solidFill>
                  <a:schemeClr val="bg2"/>
                </a:solidFill>
              </a:rPr>
              <a:t>Assembly</a:t>
            </a:r>
          </a:p>
        </p:txBody>
      </p:sp>
      <p:sp>
        <p:nvSpPr>
          <p:cNvPr id="204810" name="Rectangle 10"/>
          <p:cNvSpPr>
            <a:spLocks noChangeArrowheads="1"/>
          </p:cNvSpPr>
          <p:nvPr/>
        </p:nvSpPr>
        <p:spPr bwMode="auto">
          <a:xfrm>
            <a:off x="1447800" y="3733800"/>
            <a:ext cx="9906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solidFill>
                  <a:schemeClr val="bg2"/>
                </a:solidFill>
              </a:rPr>
              <a:t>Supplier 1</a:t>
            </a:r>
          </a:p>
        </p:txBody>
      </p:sp>
      <p:sp>
        <p:nvSpPr>
          <p:cNvPr id="204811" name="Rectangle 11"/>
          <p:cNvSpPr>
            <a:spLocks noChangeArrowheads="1"/>
          </p:cNvSpPr>
          <p:nvPr/>
        </p:nvSpPr>
        <p:spPr bwMode="auto">
          <a:xfrm>
            <a:off x="1447800" y="4724400"/>
            <a:ext cx="9906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solidFill>
                  <a:schemeClr val="bg2"/>
                </a:solidFill>
              </a:rPr>
              <a:t>Supplier 2</a:t>
            </a:r>
          </a:p>
        </p:txBody>
      </p:sp>
      <p:sp>
        <p:nvSpPr>
          <p:cNvPr id="204812" name="Rectangle 12"/>
          <p:cNvSpPr>
            <a:spLocks noChangeArrowheads="1"/>
          </p:cNvSpPr>
          <p:nvPr/>
        </p:nvSpPr>
        <p:spPr bwMode="auto">
          <a:xfrm>
            <a:off x="1447800" y="5715000"/>
            <a:ext cx="9906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solidFill>
                  <a:schemeClr val="bg2"/>
                </a:solidFill>
              </a:rPr>
              <a:t>Supplier 3</a:t>
            </a:r>
          </a:p>
        </p:txBody>
      </p:sp>
      <p:sp>
        <p:nvSpPr>
          <p:cNvPr id="204813" name="Line 13"/>
          <p:cNvSpPr>
            <a:spLocks noChangeShapeType="1"/>
          </p:cNvSpPr>
          <p:nvPr/>
        </p:nvSpPr>
        <p:spPr bwMode="auto">
          <a:xfrm>
            <a:off x="2438400" y="4114800"/>
            <a:ext cx="259080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14" name="Line 14"/>
          <p:cNvSpPr>
            <a:spLocks noChangeShapeType="1"/>
          </p:cNvSpPr>
          <p:nvPr/>
        </p:nvSpPr>
        <p:spPr bwMode="auto">
          <a:xfrm>
            <a:off x="2438400" y="4114800"/>
            <a:ext cx="2590800" cy="1447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15" name="Line 15"/>
          <p:cNvSpPr>
            <a:spLocks noChangeShapeType="1"/>
          </p:cNvSpPr>
          <p:nvPr/>
        </p:nvSpPr>
        <p:spPr bwMode="auto">
          <a:xfrm flipV="1">
            <a:off x="2438400" y="4419600"/>
            <a:ext cx="25908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16" name="Line 16"/>
          <p:cNvSpPr>
            <a:spLocks noChangeShapeType="1"/>
          </p:cNvSpPr>
          <p:nvPr/>
        </p:nvSpPr>
        <p:spPr bwMode="auto">
          <a:xfrm>
            <a:off x="2438400" y="5105400"/>
            <a:ext cx="25908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17" name="Line 17"/>
          <p:cNvSpPr>
            <a:spLocks noChangeShapeType="1"/>
          </p:cNvSpPr>
          <p:nvPr/>
        </p:nvSpPr>
        <p:spPr bwMode="auto">
          <a:xfrm flipV="1">
            <a:off x="2438400" y="5562600"/>
            <a:ext cx="259080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18" name="Line 18"/>
          <p:cNvSpPr>
            <a:spLocks noChangeShapeType="1"/>
          </p:cNvSpPr>
          <p:nvPr/>
        </p:nvSpPr>
        <p:spPr bwMode="auto">
          <a:xfrm flipV="1">
            <a:off x="2438400" y="4419600"/>
            <a:ext cx="2590800" cy="1676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19" name="Text Box 19"/>
          <p:cNvSpPr txBox="1">
            <a:spLocks noChangeArrowheads="1"/>
          </p:cNvSpPr>
          <p:nvPr/>
        </p:nvSpPr>
        <p:spPr bwMode="auto">
          <a:xfrm>
            <a:off x="6172200" y="2819400"/>
            <a:ext cx="29718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chemeClr val="bg2"/>
                </a:solidFill>
                <a:latin typeface="Tahoma" pitchFamily="34" charset="0"/>
              </a:rPr>
              <a:t>Each supplier has a capacity</a:t>
            </a:r>
          </a:p>
          <a:p>
            <a:endParaRPr lang="en-US" altLang="en-US" sz="1600" b="1">
              <a:solidFill>
                <a:schemeClr val="bg2"/>
              </a:solidFill>
              <a:latin typeface="Tahoma" pitchFamily="34" charset="0"/>
            </a:endParaRPr>
          </a:p>
          <a:p>
            <a:r>
              <a:rPr lang="en-US" altLang="en-US" sz="1600" b="1">
                <a:solidFill>
                  <a:schemeClr val="bg2"/>
                </a:solidFill>
                <a:latin typeface="Tahoma" pitchFamily="34" charset="0"/>
              </a:rPr>
              <a:t>Each plant has a demand,</a:t>
            </a:r>
          </a:p>
          <a:p>
            <a:r>
              <a:rPr lang="en-US" altLang="en-US" sz="1600" b="1">
                <a:solidFill>
                  <a:schemeClr val="bg2"/>
                </a:solidFill>
                <a:latin typeface="Tahoma" pitchFamily="34" charset="0"/>
              </a:rPr>
              <a:t>which comes from the MRP</a:t>
            </a:r>
          </a:p>
          <a:p>
            <a:endParaRPr lang="en-US" altLang="en-US" sz="1600" b="1">
              <a:solidFill>
                <a:schemeClr val="bg2"/>
              </a:solidFill>
              <a:latin typeface="Tahoma" pitchFamily="34" charset="0"/>
            </a:endParaRPr>
          </a:p>
          <a:p>
            <a:r>
              <a:rPr lang="en-US" altLang="en-US" sz="1600" b="1">
                <a:solidFill>
                  <a:schemeClr val="bg2"/>
                </a:solidFill>
                <a:latin typeface="Tahoma" pitchFamily="34" charset="0"/>
              </a:rPr>
              <a:t>This is a small transportation</a:t>
            </a:r>
          </a:p>
          <a:p>
            <a:r>
              <a:rPr lang="en-US" altLang="en-US" sz="1600" b="1">
                <a:solidFill>
                  <a:schemeClr val="bg2"/>
                </a:solidFill>
                <a:latin typeface="Tahoma" pitchFamily="34" charset="0"/>
              </a:rPr>
              <a:t>problem (LP)</a:t>
            </a:r>
          </a:p>
          <a:p>
            <a:endParaRPr lang="en-US" altLang="en-US" sz="1600" b="1">
              <a:solidFill>
                <a:schemeClr val="bg2"/>
              </a:solidFill>
              <a:latin typeface="Tahoma" pitchFamily="34" charset="0"/>
            </a:endParaRPr>
          </a:p>
          <a:p>
            <a:r>
              <a:rPr lang="en-US" altLang="en-US" sz="1600" b="1">
                <a:solidFill>
                  <a:schemeClr val="bg2"/>
                </a:solidFill>
                <a:latin typeface="Tahoma" pitchFamily="34" charset="0"/>
              </a:rPr>
              <a:t>Without capacities, finds</a:t>
            </a:r>
          </a:p>
          <a:p>
            <a:r>
              <a:rPr lang="en-US" altLang="en-US" sz="1600" b="1">
                <a:solidFill>
                  <a:schemeClr val="bg2"/>
                </a:solidFill>
                <a:latin typeface="Tahoma" pitchFamily="34" charset="0"/>
              </a:rPr>
              <a:t>best suppliers by transport</a:t>
            </a:r>
          </a:p>
          <a:p>
            <a:r>
              <a:rPr lang="en-US" altLang="en-US" sz="1600" b="1">
                <a:solidFill>
                  <a:schemeClr val="bg2"/>
                </a:solidFill>
                <a:latin typeface="Tahoma" pitchFamily="34" charset="0"/>
              </a:rPr>
              <a:t>costs.</a:t>
            </a:r>
          </a:p>
          <a:p>
            <a:endParaRPr lang="en-US" altLang="en-US" sz="1600" b="1">
              <a:solidFill>
                <a:schemeClr val="bg2"/>
              </a:solidFill>
              <a:latin typeface="Tahoma" pitchFamily="34" charset="0"/>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CBEBF48-94AA-4FD8-B92F-DE72412C1790}" type="slidenum">
              <a:rPr lang="en-US" altLang="en-US"/>
              <a:pPr/>
              <a:t>69</a:t>
            </a:fld>
            <a:endParaRPr lang="en-US" altLang="en-US"/>
          </a:p>
        </p:txBody>
      </p:sp>
      <p:sp>
        <p:nvSpPr>
          <p:cNvPr id="512002"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r>
              <a:rPr lang="en-US" altLang="en-US"/>
              <a:t>Two-Stage Transportation Model</a:t>
            </a:r>
          </a:p>
        </p:txBody>
      </p:sp>
      <p:sp>
        <p:nvSpPr>
          <p:cNvPr id="512003" name="Rectangle 3"/>
          <p:cNvSpPr>
            <a:spLocks noGrp="1" noChangeArrowheads="1"/>
          </p:cNvSpPr>
          <p:nvPr>
            <p:ph type="body" idx="1"/>
          </p:nvPr>
        </p:nvSpPr>
        <p:spPr>
          <a:xfrm>
            <a:off x="381000" y="1889125"/>
            <a:ext cx="8305800" cy="4587875"/>
          </a:xfrm>
          <a:noFill/>
          <a:ln/>
        </p:spPr>
        <p:txBody>
          <a:bodyPr/>
          <a:lstStyle/>
          <a:p>
            <a:pPr marL="919163" indent="-919163">
              <a:buFont typeface="Monotype Sorts" pitchFamily="2" charset="2"/>
              <a:buNone/>
            </a:pPr>
            <a:r>
              <a:rPr lang="en-US" altLang="en-US"/>
              <a:t>Consider the following notation:</a:t>
            </a:r>
          </a:p>
          <a:p>
            <a:pPr marL="919163" indent="-919163">
              <a:buFont typeface="Monotype Sorts" pitchFamily="2" charset="2"/>
              <a:buNone/>
            </a:pPr>
            <a:r>
              <a:rPr lang="en-US" altLang="en-US"/>
              <a:t>S</a:t>
            </a:r>
            <a:r>
              <a:rPr lang="en-US" altLang="en-US" baseline="-25000"/>
              <a:t>i</a:t>
            </a:r>
            <a:r>
              <a:rPr lang="en-US" altLang="en-US"/>
              <a:t>	capacity of supply source i, i = 1, 2, ..., p</a:t>
            </a:r>
          </a:p>
          <a:p>
            <a:pPr marL="919163" indent="-919163">
              <a:buFont typeface="Monotype Sorts" pitchFamily="2" charset="2"/>
              <a:buNone/>
            </a:pPr>
            <a:r>
              <a:rPr lang="en-US" altLang="en-US"/>
              <a:t>P</a:t>
            </a:r>
            <a:r>
              <a:rPr lang="en-US" altLang="en-US" baseline="-25000"/>
              <a:t>j</a:t>
            </a:r>
            <a:r>
              <a:rPr lang="en-US" altLang="en-US"/>
              <a:t>	capacity of plant j, j = 1, 2, ..., q</a:t>
            </a:r>
          </a:p>
          <a:p>
            <a:pPr marL="919163" indent="-919163">
              <a:buFont typeface="Monotype Sorts" pitchFamily="2" charset="2"/>
              <a:buNone/>
            </a:pPr>
            <a:r>
              <a:rPr lang="en-US" altLang="en-US"/>
              <a:t>D</a:t>
            </a:r>
            <a:r>
              <a:rPr lang="en-US" altLang="en-US" baseline="-25000"/>
              <a:t>k </a:t>
            </a:r>
            <a:r>
              <a:rPr lang="en-US" altLang="en-US"/>
              <a:t>	demand at customer k, k = 1, 2, ..., r</a:t>
            </a:r>
          </a:p>
          <a:p>
            <a:pPr marL="919163" indent="-919163">
              <a:buFont typeface="Monotype Sorts" pitchFamily="2" charset="2"/>
              <a:buNone/>
            </a:pPr>
            <a:r>
              <a:rPr lang="en-US" altLang="en-US"/>
              <a:t>c</a:t>
            </a:r>
            <a:r>
              <a:rPr lang="en-US" altLang="en-US" baseline="-25000"/>
              <a:t>ij </a:t>
            </a:r>
            <a:r>
              <a:rPr lang="en-US" altLang="en-US"/>
              <a:t>	</a:t>
            </a:r>
            <a:r>
              <a:rPr lang="en-US" altLang="en-US" baseline="-25000"/>
              <a:t> </a:t>
            </a:r>
            <a:r>
              <a:rPr lang="en-US" altLang="en-US"/>
              <a:t>cost of transporting one unit from supply 	 source i to plant j</a:t>
            </a:r>
          </a:p>
          <a:p>
            <a:pPr marL="919163" indent="-919163">
              <a:buFont typeface="Monotype Sorts" pitchFamily="2" charset="2"/>
              <a:buNone/>
            </a:pPr>
            <a:r>
              <a:rPr lang="en-US" altLang="en-US"/>
              <a:t>d</a:t>
            </a:r>
            <a:r>
              <a:rPr lang="en-US" altLang="en-US" baseline="-25000"/>
              <a:t>jk	 </a:t>
            </a:r>
            <a:r>
              <a:rPr lang="en-US" altLang="en-US"/>
              <a:t>cost of production and transporting one unit from plant j to customer k</a:t>
            </a:r>
          </a:p>
          <a:p>
            <a:pPr marL="919163" indent="-919163">
              <a:buFont typeface="Monotype Sorts" pitchFamily="2" charset="2"/>
              <a:buNone/>
            </a:pPr>
            <a:r>
              <a:rPr lang="en-US" altLang="en-US"/>
              <a:t>The LP model is: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EC37F7E-B6D7-4A6B-A710-AAEC0B7D4046}" type="slidenum">
              <a:rPr lang="en-US" altLang="en-US"/>
              <a:pPr/>
              <a:t>7</a:t>
            </a:fld>
            <a:endParaRPr lang="en-US" altLang="en-US"/>
          </a:p>
        </p:txBody>
      </p:sp>
      <p:sp>
        <p:nvSpPr>
          <p:cNvPr id="300035" name="Rectangle 3"/>
          <p:cNvSpPr>
            <a:spLocks noGrp="1" noChangeArrowheads="1"/>
          </p:cNvSpPr>
          <p:nvPr>
            <p:ph type="body" idx="1"/>
          </p:nvPr>
        </p:nvSpPr>
        <p:spPr>
          <a:noFill/>
          <a:ln/>
          <a:extLst>
            <a:ext uri="{909E8E84-426E-40DD-AFC4-6F175D3DCCD1}">
              <a14:hiddenFill xmlns:a14="http://schemas.microsoft.com/office/drawing/2010/main">
                <a:solidFill>
                  <a:schemeClr val="bg1"/>
                </a:solidFill>
              </a14:hiddenFill>
            </a:ext>
          </a:extLst>
        </p:spPr>
        <p:txBody>
          <a:bodyPr/>
          <a:lstStyle/>
          <a:p>
            <a:r>
              <a:rPr lang="en-US" altLang="en-US"/>
              <a:t>Non-economic</a:t>
            </a:r>
          </a:p>
          <a:p>
            <a:pPr lvl="1"/>
            <a:r>
              <a:rPr lang="en-US" altLang="en-US"/>
              <a:t>Labor attitudes and traditions</a:t>
            </a:r>
          </a:p>
          <a:p>
            <a:pPr lvl="1"/>
            <a:r>
              <a:rPr lang="en-US" altLang="en-US"/>
              <a:t>Training and employment services</a:t>
            </a:r>
          </a:p>
          <a:p>
            <a:pPr lvl="1"/>
            <a:r>
              <a:rPr lang="en-US" altLang="en-US"/>
              <a:t>Community’s attitude</a:t>
            </a:r>
          </a:p>
          <a:p>
            <a:pPr lvl="1"/>
            <a:r>
              <a:rPr lang="en-US" altLang="en-US"/>
              <a:t>Schools and churches</a:t>
            </a:r>
          </a:p>
          <a:p>
            <a:pPr lvl="1"/>
            <a:r>
              <a:rPr lang="en-US" altLang="en-US"/>
              <a:t>Recreation and cultural attractions</a:t>
            </a:r>
          </a:p>
          <a:p>
            <a:pPr lvl="1"/>
            <a:r>
              <a:rPr lang="en-US" altLang="en-US"/>
              <a:t>Amount and type of housing available</a:t>
            </a:r>
          </a:p>
        </p:txBody>
      </p:sp>
      <p:sp>
        <p:nvSpPr>
          <p:cNvPr id="300036" name="Rectangle 4"/>
          <p:cNvSpPr>
            <a:spLocks noGrp="1" noChangeArrowheads="1"/>
          </p:cNvSpPr>
          <p:nvPr>
            <p:ph type="title"/>
          </p:nvPr>
        </p:nvSpPr>
        <p:spPr/>
        <p:txBody>
          <a:bodyPr/>
          <a:lstStyle/>
          <a:p>
            <a:r>
              <a:rPr lang="en-US" altLang="en-US" sz="3200"/>
              <a:t>Factors Affecting the </a:t>
            </a:r>
            <a:br>
              <a:rPr lang="en-US" altLang="en-US" sz="3200"/>
            </a:br>
            <a:r>
              <a:rPr lang="en-US" altLang="en-US" sz="3200"/>
              <a:t>Location Decision</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1"/>
          <p:cNvSpPr>
            <a:spLocks noGrp="1"/>
          </p:cNvSpPr>
          <p:nvPr>
            <p:ph type="sldNum" sz="quarter" idx="10"/>
          </p:nvPr>
        </p:nvSpPr>
        <p:spPr/>
        <p:txBody>
          <a:bodyPr/>
          <a:lstStyle/>
          <a:p>
            <a:fld id="{A56B7F4F-F2AB-4653-8F93-2AF8F4A2C5FE}" type="slidenum">
              <a:rPr lang="en-US" altLang="en-US"/>
              <a:pPr/>
              <a:t>70</a:t>
            </a:fld>
            <a:endParaRPr lang="en-US" altLang="en-US"/>
          </a:p>
        </p:txBody>
      </p:sp>
      <p:sp>
        <p:nvSpPr>
          <p:cNvPr id="513026" name="Rectangle 2"/>
          <p:cNvSpPr>
            <a:spLocks noChangeArrowheads="1"/>
          </p:cNvSpPr>
          <p:nvPr/>
        </p:nvSpPr>
        <p:spPr bwMode="auto">
          <a:xfrm>
            <a:off x="1219200" y="228600"/>
            <a:ext cx="7467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A3C00"/>
                  </a:outerShdw>
                </a:effectLst>
              </a14:hiddenEffects>
            </a:ext>
          </a:extLst>
        </p:spPr>
        <p:txBody>
          <a:bodyPr lIns="90488" tIns="44450" rIns="90488" bIns="44450" anchor="ctr"/>
          <a:lstStyle/>
          <a:p>
            <a:r>
              <a:rPr lang="en-US" altLang="en-US" b="1">
                <a:solidFill>
                  <a:schemeClr val="tx2"/>
                </a:solidFill>
              </a:rPr>
              <a:t>Two-Stage Transportation Model</a:t>
            </a:r>
          </a:p>
        </p:txBody>
      </p:sp>
      <p:sp>
        <p:nvSpPr>
          <p:cNvPr id="513027" name="Rectangle 3"/>
          <p:cNvSpPr>
            <a:spLocks noChangeArrowheads="1"/>
          </p:cNvSpPr>
          <p:nvPr/>
        </p:nvSpPr>
        <p:spPr bwMode="auto">
          <a:xfrm>
            <a:off x="2971800" y="1295400"/>
            <a:ext cx="5029200" cy="838200"/>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b="1">
                <a:solidFill>
                  <a:srgbClr val="000000"/>
                </a:solidFill>
                <a:latin typeface="Arial" charset="0"/>
              </a:rPr>
              <a:t>Minimize </a:t>
            </a:r>
            <a:r>
              <a:rPr lang="en-US" altLang="en-US" sz="4000" b="1">
                <a:solidFill>
                  <a:srgbClr val="000000"/>
                </a:solidFill>
                <a:latin typeface="Arial" charset="0"/>
                <a:sym typeface="Symbol" pitchFamily="18" charset="2"/>
              </a:rPr>
              <a:t>  </a:t>
            </a:r>
            <a:r>
              <a:rPr lang="en-US" altLang="en-US" b="1">
                <a:solidFill>
                  <a:srgbClr val="000000"/>
                </a:solidFill>
                <a:latin typeface="Arial" charset="0"/>
              </a:rPr>
              <a:t>c</a:t>
            </a:r>
            <a:r>
              <a:rPr lang="en-US" altLang="en-US" b="1" baseline="-25000">
                <a:solidFill>
                  <a:srgbClr val="000000"/>
                </a:solidFill>
                <a:latin typeface="Arial" charset="0"/>
              </a:rPr>
              <a:t>ij</a:t>
            </a:r>
            <a:r>
              <a:rPr lang="en-US" altLang="en-US" b="1">
                <a:solidFill>
                  <a:srgbClr val="000000"/>
                </a:solidFill>
                <a:latin typeface="Arial" charset="0"/>
              </a:rPr>
              <a:t>x</a:t>
            </a:r>
            <a:r>
              <a:rPr lang="en-US" altLang="en-US" b="1" baseline="-25000">
                <a:solidFill>
                  <a:srgbClr val="000000"/>
                </a:solidFill>
                <a:latin typeface="Arial" charset="0"/>
              </a:rPr>
              <a:t>ij</a:t>
            </a:r>
            <a:r>
              <a:rPr lang="en-US" altLang="en-US" b="1">
                <a:solidFill>
                  <a:srgbClr val="000000"/>
                </a:solidFill>
                <a:latin typeface="Arial" charset="0"/>
              </a:rPr>
              <a:t> + </a:t>
            </a:r>
            <a:r>
              <a:rPr lang="en-US" altLang="en-US" sz="4000" b="1">
                <a:solidFill>
                  <a:srgbClr val="000000"/>
                </a:solidFill>
                <a:sym typeface="Symbol" pitchFamily="18" charset="2"/>
              </a:rPr>
              <a:t></a:t>
            </a:r>
            <a:r>
              <a:rPr lang="en-US" altLang="en-US" sz="3200">
                <a:solidFill>
                  <a:srgbClr val="000000"/>
                </a:solidFill>
              </a:rPr>
              <a:t> </a:t>
            </a:r>
            <a:r>
              <a:rPr lang="en-US" altLang="en-US" sz="4000" b="1">
                <a:solidFill>
                  <a:srgbClr val="000000"/>
                </a:solidFill>
                <a:sym typeface="Symbol" pitchFamily="18" charset="2"/>
              </a:rPr>
              <a:t></a:t>
            </a:r>
            <a:r>
              <a:rPr lang="en-US" altLang="en-US" sz="3200">
                <a:solidFill>
                  <a:srgbClr val="000000"/>
                </a:solidFill>
              </a:rPr>
              <a:t> </a:t>
            </a:r>
            <a:r>
              <a:rPr lang="en-US" altLang="en-US" b="1">
                <a:solidFill>
                  <a:srgbClr val="000000"/>
                </a:solidFill>
                <a:latin typeface="Arial" charset="0"/>
              </a:rPr>
              <a:t>d</a:t>
            </a:r>
            <a:r>
              <a:rPr lang="en-US" altLang="en-US" b="1" baseline="-25000">
                <a:solidFill>
                  <a:srgbClr val="000000"/>
                </a:solidFill>
                <a:latin typeface="Arial" charset="0"/>
              </a:rPr>
              <a:t>jk</a:t>
            </a:r>
            <a:r>
              <a:rPr lang="en-US" altLang="en-US" b="1">
                <a:solidFill>
                  <a:srgbClr val="000000"/>
                </a:solidFill>
                <a:latin typeface="Arial" charset="0"/>
              </a:rPr>
              <a:t>y</a:t>
            </a:r>
            <a:r>
              <a:rPr lang="en-US" altLang="en-US" b="1" baseline="-25000">
                <a:solidFill>
                  <a:srgbClr val="000000"/>
                </a:solidFill>
                <a:latin typeface="Arial" charset="0"/>
              </a:rPr>
              <a:t>jk</a:t>
            </a:r>
          </a:p>
        </p:txBody>
      </p:sp>
      <p:sp>
        <p:nvSpPr>
          <p:cNvPr id="513028" name="Rectangle 4"/>
          <p:cNvSpPr>
            <a:spLocks noChangeArrowheads="1"/>
          </p:cNvSpPr>
          <p:nvPr/>
        </p:nvSpPr>
        <p:spPr bwMode="auto">
          <a:xfrm>
            <a:off x="4495800" y="990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b="1">
                <a:solidFill>
                  <a:srgbClr val="000000"/>
                </a:solidFill>
                <a:latin typeface="Arial" charset="0"/>
              </a:rPr>
              <a:t>p</a:t>
            </a:r>
          </a:p>
        </p:txBody>
      </p:sp>
      <p:sp>
        <p:nvSpPr>
          <p:cNvPr id="513029" name="Rectangle 5"/>
          <p:cNvSpPr>
            <a:spLocks noChangeArrowheads="1"/>
          </p:cNvSpPr>
          <p:nvPr/>
        </p:nvSpPr>
        <p:spPr bwMode="auto">
          <a:xfrm>
            <a:off x="4953000" y="990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b="1">
                <a:solidFill>
                  <a:srgbClr val="000000"/>
                </a:solidFill>
                <a:latin typeface="Arial" charset="0"/>
              </a:rPr>
              <a:t>q</a:t>
            </a:r>
          </a:p>
        </p:txBody>
      </p:sp>
      <p:sp>
        <p:nvSpPr>
          <p:cNvPr id="513030" name="Rectangle 6"/>
          <p:cNvSpPr>
            <a:spLocks noChangeArrowheads="1"/>
          </p:cNvSpPr>
          <p:nvPr/>
        </p:nvSpPr>
        <p:spPr bwMode="auto">
          <a:xfrm>
            <a:off x="6248400" y="990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b="1">
                <a:solidFill>
                  <a:srgbClr val="000000"/>
                </a:solidFill>
                <a:latin typeface="Arial" charset="0"/>
              </a:rPr>
              <a:t>q</a:t>
            </a:r>
          </a:p>
        </p:txBody>
      </p:sp>
      <p:sp>
        <p:nvSpPr>
          <p:cNvPr id="513031" name="Rectangle 7"/>
          <p:cNvSpPr>
            <a:spLocks noChangeArrowheads="1"/>
          </p:cNvSpPr>
          <p:nvPr/>
        </p:nvSpPr>
        <p:spPr bwMode="auto">
          <a:xfrm>
            <a:off x="6705600" y="990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b="1">
                <a:solidFill>
                  <a:srgbClr val="000000"/>
                </a:solidFill>
                <a:latin typeface="Arial" charset="0"/>
              </a:rPr>
              <a:t>r</a:t>
            </a:r>
          </a:p>
        </p:txBody>
      </p:sp>
      <p:sp>
        <p:nvSpPr>
          <p:cNvPr id="513032" name="Rectangle 8"/>
          <p:cNvSpPr>
            <a:spLocks noChangeArrowheads="1"/>
          </p:cNvSpPr>
          <p:nvPr/>
        </p:nvSpPr>
        <p:spPr bwMode="auto">
          <a:xfrm>
            <a:off x="4343400" y="19812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b="1">
                <a:solidFill>
                  <a:srgbClr val="000000"/>
                </a:solidFill>
                <a:latin typeface="Arial" charset="0"/>
              </a:rPr>
              <a:t>i=1</a:t>
            </a:r>
          </a:p>
        </p:txBody>
      </p:sp>
      <p:sp>
        <p:nvSpPr>
          <p:cNvPr id="513033" name="Rectangle 9"/>
          <p:cNvSpPr>
            <a:spLocks noChangeArrowheads="1"/>
          </p:cNvSpPr>
          <p:nvPr/>
        </p:nvSpPr>
        <p:spPr bwMode="auto">
          <a:xfrm>
            <a:off x="4800600" y="19812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b="1">
                <a:solidFill>
                  <a:srgbClr val="000000"/>
                </a:solidFill>
                <a:latin typeface="Arial" charset="0"/>
              </a:rPr>
              <a:t>j=1</a:t>
            </a:r>
          </a:p>
        </p:txBody>
      </p:sp>
      <p:sp>
        <p:nvSpPr>
          <p:cNvPr id="513034" name="Rectangle 10"/>
          <p:cNvSpPr>
            <a:spLocks noChangeArrowheads="1"/>
          </p:cNvSpPr>
          <p:nvPr/>
        </p:nvSpPr>
        <p:spPr bwMode="auto">
          <a:xfrm>
            <a:off x="6096000" y="19812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b="1">
                <a:solidFill>
                  <a:srgbClr val="000000"/>
                </a:solidFill>
                <a:latin typeface="Arial" charset="0"/>
              </a:rPr>
              <a:t>j=1</a:t>
            </a:r>
          </a:p>
        </p:txBody>
      </p:sp>
      <p:sp>
        <p:nvSpPr>
          <p:cNvPr id="513035" name="Rectangle 11"/>
          <p:cNvSpPr>
            <a:spLocks noChangeArrowheads="1"/>
          </p:cNvSpPr>
          <p:nvPr/>
        </p:nvSpPr>
        <p:spPr bwMode="auto">
          <a:xfrm>
            <a:off x="6553200" y="19812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b="1">
                <a:solidFill>
                  <a:srgbClr val="000000"/>
                </a:solidFill>
                <a:latin typeface="Arial" charset="0"/>
              </a:rPr>
              <a:t>k=1</a:t>
            </a:r>
          </a:p>
        </p:txBody>
      </p:sp>
      <p:sp>
        <p:nvSpPr>
          <p:cNvPr id="513036" name="Rectangle 12"/>
          <p:cNvSpPr>
            <a:spLocks noChangeArrowheads="1"/>
          </p:cNvSpPr>
          <p:nvPr/>
        </p:nvSpPr>
        <p:spPr bwMode="auto">
          <a:xfrm>
            <a:off x="381000" y="22860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b="1">
                <a:solidFill>
                  <a:srgbClr val="000000"/>
                </a:solidFill>
                <a:latin typeface="Arial" charset="0"/>
              </a:rPr>
              <a:t>Subject to:</a:t>
            </a:r>
          </a:p>
        </p:txBody>
      </p:sp>
      <p:sp>
        <p:nvSpPr>
          <p:cNvPr id="513037" name="Rectangle 13"/>
          <p:cNvSpPr>
            <a:spLocks noChangeArrowheads="1"/>
          </p:cNvSpPr>
          <p:nvPr/>
        </p:nvSpPr>
        <p:spPr bwMode="auto">
          <a:xfrm>
            <a:off x="457200" y="3048000"/>
            <a:ext cx="3505200" cy="838200"/>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sz="4000" b="1">
                <a:solidFill>
                  <a:srgbClr val="000000"/>
                </a:solidFill>
                <a:sym typeface="Symbol" pitchFamily="18" charset="2"/>
              </a:rPr>
              <a:t></a:t>
            </a:r>
            <a:r>
              <a:rPr lang="en-US" altLang="en-US" sz="3200">
                <a:solidFill>
                  <a:srgbClr val="000000"/>
                </a:solidFill>
              </a:rPr>
              <a:t> </a:t>
            </a:r>
            <a:r>
              <a:rPr lang="en-US" altLang="en-US" b="1">
                <a:solidFill>
                  <a:srgbClr val="000000"/>
                </a:solidFill>
                <a:latin typeface="Arial" charset="0"/>
              </a:rPr>
              <a:t>x</a:t>
            </a:r>
            <a:r>
              <a:rPr lang="en-US" altLang="en-US" b="1" baseline="-25000">
                <a:solidFill>
                  <a:srgbClr val="000000"/>
                </a:solidFill>
                <a:latin typeface="Arial" charset="0"/>
              </a:rPr>
              <a:t>ij </a:t>
            </a:r>
            <a:r>
              <a:rPr lang="en-US" altLang="en-US" b="1">
                <a:solidFill>
                  <a:srgbClr val="000000"/>
                </a:solidFill>
                <a:latin typeface="Arial" charset="0"/>
                <a:cs typeface="Arial" charset="0"/>
              </a:rPr>
              <a:t>≤</a:t>
            </a:r>
            <a:r>
              <a:rPr lang="en-US" altLang="en-US" b="1">
                <a:solidFill>
                  <a:srgbClr val="000000"/>
                </a:solidFill>
                <a:latin typeface="Arial" charset="0"/>
              </a:rPr>
              <a:t> S</a:t>
            </a:r>
            <a:r>
              <a:rPr lang="en-US" altLang="en-US" b="1" baseline="-25000">
                <a:solidFill>
                  <a:srgbClr val="000000"/>
                </a:solidFill>
                <a:latin typeface="Arial" charset="0"/>
              </a:rPr>
              <a:t>i</a:t>
            </a:r>
            <a:r>
              <a:rPr lang="en-US" altLang="en-US" b="1">
                <a:solidFill>
                  <a:srgbClr val="000000"/>
                </a:solidFill>
                <a:latin typeface="Arial" charset="0"/>
              </a:rPr>
              <a:t>, i = 1, 2, ..., p</a:t>
            </a:r>
          </a:p>
        </p:txBody>
      </p:sp>
      <p:sp>
        <p:nvSpPr>
          <p:cNvPr id="513038" name="Rectangle 14"/>
          <p:cNvSpPr>
            <a:spLocks noChangeArrowheads="1"/>
          </p:cNvSpPr>
          <p:nvPr/>
        </p:nvSpPr>
        <p:spPr bwMode="auto">
          <a:xfrm>
            <a:off x="533400" y="2743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b="1">
                <a:solidFill>
                  <a:srgbClr val="000000"/>
                </a:solidFill>
                <a:latin typeface="Arial" charset="0"/>
              </a:rPr>
              <a:t>q</a:t>
            </a:r>
          </a:p>
        </p:txBody>
      </p:sp>
      <p:sp>
        <p:nvSpPr>
          <p:cNvPr id="513039" name="Rectangle 15"/>
          <p:cNvSpPr>
            <a:spLocks noChangeArrowheads="1"/>
          </p:cNvSpPr>
          <p:nvPr/>
        </p:nvSpPr>
        <p:spPr bwMode="auto">
          <a:xfrm>
            <a:off x="457200" y="37338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b="1">
                <a:solidFill>
                  <a:srgbClr val="000000"/>
                </a:solidFill>
                <a:latin typeface="Arial" charset="0"/>
              </a:rPr>
              <a:t>j=1</a:t>
            </a:r>
          </a:p>
        </p:txBody>
      </p:sp>
      <p:sp>
        <p:nvSpPr>
          <p:cNvPr id="513040" name="Rectangle 16"/>
          <p:cNvSpPr>
            <a:spLocks noChangeArrowheads="1"/>
          </p:cNvSpPr>
          <p:nvPr/>
        </p:nvSpPr>
        <p:spPr bwMode="auto">
          <a:xfrm>
            <a:off x="457200" y="4572000"/>
            <a:ext cx="3505200" cy="838200"/>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sz="4000" b="1">
                <a:solidFill>
                  <a:srgbClr val="000000"/>
                </a:solidFill>
                <a:latin typeface="Arial" charset="0"/>
                <a:sym typeface="Symbol" pitchFamily="18" charset="2"/>
              </a:rPr>
              <a:t></a:t>
            </a:r>
            <a:r>
              <a:rPr lang="en-US" altLang="en-US" sz="4800" b="1">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ij </a:t>
            </a:r>
            <a:r>
              <a:rPr lang="en-US" altLang="en-US" b="1">
                <a:solidFill>
                  <a:srgbClr val="000000"/>
                </a:solidFill>
                <a:latin typeface="Arial" charset="0"/>
                <a:cs typeface="Arial" charset="0"/>
              </a:rPr>
              <a:t>≤</a:t>
            </a:r>
            <a:r>
              <a:rPr lang="en-US" altLang="en-US" b="1">
                <a:solidFill>
                  <a:srgbClr val="000000"/>
                </a:solidFill>
                <a:latin typeface="Arial" charset="0"/>
              </a:rPr>
              <a:t> P</a:t>
            </a:r>
            <a:r>
              <a:rPr lang="en-US" altLang="en-US" b="1" baseline="-25000">
                <a:solidFill>
                  <a:srgbClr val="000000"/>
                </a:solidFill>
                <a:latin typeface="Arial" charset="0"/>
              </a:rPr>
              <a:t>j</a:t>
            </a:r>
            <a:r>
              <a:rPr lang="en-US" altLang="en-US" b="1">
                <a:solidFill>
                  <a:srgbClr val="000000"/>
                </a:solidFill>
                <a:latin typeface="Arial" charset="0"/>
              </a:rPr>
              <a:t>, j = 1, 2, ..., q</a:t>
            </a:r>
          </a:p>
        </p:txBody>
      </p:sp>
      <p:sp>
        <p:nvSpPr>
          <p:cNvPr id="513041" name="Rectangle 17"/>
          <p:cNvSpPr>
            <a:spLocks noChangeArrowheads="1"/>
          </p:cNvSpPr>
          <p:nvPr/>
        </p:nvSpPr>
        <p:spPr bwMode="auto">
          <a:xfrm>
            <a:off x="533400" y="4343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b="1">
                <a:solidFill>
                  <a:srgbClr val="000000"/>
                </a:solidFill>
                <a:latin typeface="Arial" charset="0"/>
              </a:rPr>
              <a:t>p</a:t>
            </a:r>
          </a:p>
        </p:txBody>
      </p:sp>
      <p:sp>
        <p:nvSpPr>
          <p:cNvPr id="513042" name="Rectangle 18"/>
          <p:cNvSpPr>
            <a:spLocks noChangeArrowheads="1"/>
          </p:cNvSpPr>
          <p:nvPr/>
        </p:nvSpPr>
        <p:spPr bwMode="auto">
          <a:xfrm>
            <a:off x="457200" y="52578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b="1">
                <a:solidFill>
                  <a:srgbClr val="000000"/>
                </a:solidFill>
                <a:latin typeface="Arial" charset="0"/>
              </a:rPr>
              <a:t>i=1</a:t>
            </a:r>
          </a:p>
        </p:txBody>
      </p:sp>
      <p:sp>
        <p:nvSpPr>
          <p:cNvPr id="513043" name="Rectangle 19"/>
          <p:cNvSpPr>
            <a:spLocks noChangeArrowheads="1"/>
          </p:cNvSpPr>
          <p:nvPr/>
        </p:nvSpPr>
        <p:spPr bwMode="auto">
          <a:xfrm>
            <a:off x="4724400" y="3124200"/>
            <a:ext cx="3581400" cy="838200"/>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sz="4000" b="1">
                <a:solidFill>
                  <a:srgbClr val="000000"/>
                </a:solidFill>
                <a:sym typeface="Symbol" pitchFamily="18" charset="2"/>
              </a:rPr>
              <a:t></a:t>
            </a:r>
            <a:r>
              <a:rPr lang="en-US" altLang="en-US" sz="4800" b="1">
                <a:solidFill>
                  <a:srgbClr val="000000"/>
                </a:solidFill>
                <a:latin typeface="Arial" charset="0"/>
              </a:rPr>
              <a:t> </a:t>
            </a:r>
            <a:r>
              <a:rPr lang="en-US" altLang="en-US" b="1">
                <a:solidFill>
                  <a:srgbClr val="000000"/>
                </a:solidFill>
                <a:latin typeface="Arial" charset="0"/>
              </a:rPr>
              <a:t>y</a:t>
            </a:r>
            <a:r>
              <a:rPr lang="en-US" altLang="en-US" b="1" baseline="-25000">
                <a:solidFill>
                  <a:srgbClr val="000000"/>
                </a:solidFill>
                <a:latin typeface="Arial" charset="0"/>
              </a:rPr>
              <a:t>jk </a:t>
            </a:r>
            <a:r>
              <a:rPr lang="en-US" altLang="en-US" b="1">
                <a:solidFill>
                  <a:srgbClr val="000000"/>
                </a:solidFill>
                <a:latin typeface="Arial" charset="0"/>
                <a:cs typeface="Arial" charset="0"/>
              </a:rPr>
              <a:t>≥</a:t>
            </a:r>
            <a:r>
              <a:rPr lang="en-US" altLang="en-US" b="1">
                <a:solidFill>
                  <a:srgbClr val="000000"/>
                </a:solidFill>
                <a:latin typeface="Arial" charset="0"/>
              </a:rPr>
              <a:t> D</a:t>
            </a:r>
            <a:r>
              <a:rPr lang="en-US" altLang="en-US" b="1" baseline="-25000">
                <a:solidFill>
                  <a:srgbClr val="000000"/>
                </a:solidFill>
                <a:latin typeface="Arial" charset="0"/>
              </a:rPr>
              <a:t>k</a:t>
            </a:r>
            <a:r>
              <a:rPr lang="en-US" altLang="en-US" b="1">
                <a:solidFill>
                  <a:srgbClr val="000000"/>
                </a:solidFill>
                <a:latin typeface="Arial" charset="0"/>
              </a:rPr>
              <a:t>, k = 1, 2, ..., r</a:t>
            </a:r>
          </a:p>
        </p:txBody>
      </p:sp>
      <p:sp>
        <p:nvSpPr>
          <p:cNvPr id="513044" name="Rectangle 20"/>
          <p:cNvSpPr>
            <a:spLocks noChangeArrowheads="1"/>
          </p:cNvSpPr>
          <p:nvPr/>
        </p:nvSpPr>
        <p:spPr bwMode="auto">
          <a:xfrm>
            <a:off x="4800600" y="2895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b="1">
                <a:solidFill>
                  <a:srgbClr val="000000"/>
                </a:solidFill>
                <a:latin typeface="Arial" charset="0"/>
              </a:rPr>
              <a:t>q</a:t>
            </a:r>
          </a:p>
        </p:txBody>
      </p:sp>
      <p:sp>
        <p:nvSpPr>
          <p:cNvPr id="513045" name="Rectangle 21"/>
          <p:cNvSpPr>
            <a:spLocks noChangeArrowheads="1"/>
          </p:cNvSpPr>
          <p:nvPr/>
        </p:nvSpPr>
        <p:spPr bwMode="auto">
          <a:xfrm>
            <a:off x="4724400" y="3810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b="1">
                <a:solidFill>
                  <a:srgbClr val="000000"/>
                </a:solidFill>
                <a:latin typeface="Arial" charset="0"/>
              </a:rPr>
              <a:t>j=1</a:t>
            </a:r>
          </a:p>
        </p:txBody>
      </p:sp>
      <p:sp>
        <p:nvSpPr>
          <p:cNvPr id="513046" name="Rectangle 22"/>
          <p:cNvSpPr>
            <a:spLocks noChangeArrowheads="1"/>
          </p:cNvSpPr>
          <p:nvPr/>
        </p:nvSpPr>
        <p:spPr bwMode="auto">
          <a:xfrm>
            <a:off x="4724400" y="4648200"/>
            <a:ext cx="4267200" cy="838200"/>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sz="4000" b="1">
                <a:solidFill>
                  <a:srgbClr val="000000"/>
                </a:solidFill>
                <a:sym typeface="Symbol" pitchFamily="18" charset="2"/>
              </a:rPr>
              <a:t></a:t>
            </a:r>
            <a:r>
              <a:rPr lang="en-US" altLang="en-US" sz="4800" b="1">
                <a:solidFill>
                  <a:srgbClr val="000000"/>
                </a:solidFill>
                <a:latin typeface="Arial" charset="0"/>
              </a:rPr>
              <a:t> </a:t>
            </a:r>
            <a:r>
              <a:rPr lang="en-US" altLang="en-US" b="1">
                <a:solidFill>
                  <a:srgbClr val="000000"/>
                </a:solidFill>
                <a:latin typeface="Arial" charset="0"/>
              </a:rPr>
              <a:t>x</a:t>
            </a:r>
            <a:r>
              <a:rPr lang="en-US" altLang="en-US" b="1" baseline="-25000">
                <a:solidFill>
                  <a:srgbClr val="000000"/>
                </a:solidFill>
                <a:latin typeface="Arial" charset="0"/>
              </a:rPr>
              <a:t>ij </a:t>
            </a:r>
            <a:r>
              <a:rPr lang="en-US" altLang="en-US" b="1">
                <a:solidFill>
                  <a:srgbClr val="000000"/>
                </a:solidFill>
                <a:latin typeface="Arial" charset="0"/>
              </a:rPr>
              <a:t>= </a:t>
            </a:r>
            <a:r>
              <a:rPr lang="en-US" altLang="en-US" sz="4000" b="1">
                <a:solidFill>
                  <a:srgbClr val="000000"/>
                </a:solidFill>
                <a:sym typeface="Symbol" pitchFamily="18" charset="2"/>
              </a:rPr>
              <a:t></a:t>
            </a:r>
            <a:r>
              <a:rPr lang="en-US" altLang="en-US" sz="4800" b="1">
                <a:solidFill>
                  <a:srgbClr val="000000"/>
                </a:solidFill>
                <a:latin typeface="Arial" charset="0"/>
              </a:rPr>
              <a:t> </a:t>
            </a:r>
            <a:r>
              <a:rPr lang="en-US" altLang="en-US" b="1">
                <a:solidFill>
                  <a:srgbClr val="000000"/>
                </a:solidFill>
                <a:latin typeface="Arial" charset="0"/>
              </a:rPr>
              <a:t>y</a:t>
            </a:r>
            <a:r>
              <a:rPr lang="en-US" altLang="en-US" b="1" baseline="-25000">
                <a:solidFill>
                  <a:srgbClr val="000000"/>
                </a:solidFill>
                <a:latin typeface="Arial" charset="0"/>
              </a:rPr>
              <a:t>jk</a:t>
            </a:r>
            <a:r>
              <a:rPr lang="en-US" altLang="en-US" b="1">
                <a:solidFill>
                  <a:srgbClr val="000000"/>
                </a:solidFill>
                <a:latin typeface="Arial" charset="0"/>
              </a:rPr>
              <a:t>, j = 1, 2, ..., q</a:t>
            </a:r>
          </a:p>
        </p:txBody>
      </p:sp>
      <p:sp>
        <p:nvSpPr>
          <p:cNvPr id="513047" name="Rectangle 23"/>
          <p:cNvSpPr>
            <a:spLocks noChangeArrowheads="1"/>
          </p:cNvSpPr>
          <p:nvPr/>
        </p:nvSpPr>
        <p:spPr bwMode="auto">
          <a:xfrm>
            <a:off x="4724400" y="441960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b="1">
                <a:solidFill>
                  <a:srgbClr val="000000"/>
                </a:solidFill>
                <a:latin typeface="Arial" charset="0"/>
              </a:rPr>
              <a:t>p</a:t>
            </a:r>
          </a:p>
        </p:txBody>
      </p:sp>
      <p:sp>
        <p:nvSpPr>
          <p:cNvPr id="513048" name="Rectangle 24"/>
          <p:cNvSpPr>
            <a:spLocks noChangeArrowheads="1"/>
          </p:cNvSpPr>
          <p:nvPr/>
        </p:nvSpPr>
        <p:spPr bwMode="auto">
          <a:xfrm>
            <a:off x="4724400" y="5334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b="1">
                <a:solidFill>
                  <a:srgbClr val="000000"/>
                </a:solidFill>
                <a:latin typeface="Arial" charset="0"/>
              </a:rPr>
              <a:t>i=1</a:t>
            </a:r>
          </a:p>
        </p:txBody>
      </p:sp>
      <p:sp>
        <p:nvSpPr>
          <p:cNvPr id="513049" name="Rectangle 25"/>
          <p:cNvSpPr>
            <a:spLocks noChangeArrowheads="1"/>
          </p:cNvSpPr>
          <p:nvPr/>
        </p:nvSpPr>
        <p:spPr bwMode="auto">
          <a:xfrm>
            <a:off x="5943600" y="4419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b="1">
                <a:solidFill>
                  <a:srgbClr val="000000"/>
                </a:solidFill>
                <a:latin typeface="Arial" charset="0"/>
              </a:rPr>
              <a:t>r</a:t>
            </a:r>
          </a:p>
        </p:txBody>
      </p:sp>
      <p:sp>
        <p:nvSpPr>
          <p:cNvPr id="513050" name="Rectangle 26"/>
          <p:cNvSpPr>
            <a:spLocks noChangeArrowheads="1"/>
          </p:cNvSpPr>
          <p:nvPr/>
        </p:nvSpPr>
        <p:spPr bwMode="auto">
          <a:xfrm>
            <a:off x="5715000" y="5334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b="1">
                <a:solidFill>
                  <a:srgbClr val="000000"/>
                </a:solidFill>
                <a:latin typeface="Arial" charset="0"/>
              </a:rPr>
              <a:t>k=1</a:t>
            </a:r>
          </a:p>
        </p:txBody>
      </p:sp>
      <p:sp>
        <p:nvSpPr>
          <p:cNvPr id="513051" name="Rectangle 27"/>
          <p:cNvSpPr>
            <a:spLocks noChangeArrowheads="1"/>
          </p:cNvSpPr>
          <p:nvPr/>
        </p:nvSpPr>
        <p:spPr bwMode="auto">
          <a:xfrm>
            <a:off x="685800" y="6019800"/>
            <a:ext cx="7315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b="1">
                <a:solidFill>
                  <a:srgbClr val="000000"/>
                </a:solidFill>
                <a:latin typeface="Arial" charset="0"/>
              </a:rPr>
              <a:t>x</a:t>
            </a:r>
            <a:r>
              <a:rPr lang="en-US" altLang="en-US" b="1" baseline="-25000">
                <a:solidFill>
                  <a:srgbClr val="000000"/>
                </a:solidFill>
                <a:latin typeface="Arial" charset="0"/>
              </a:rPr>
              <a:t>ij</a:t>
            </a:r>
            <a:r>
              <a:rPr lang="en-US" altLang="en-US" b="1">
                <a:solidFill>
                  <a:srgbClr val="000000"/>
                </a:solidFill>
                <a:latin typeface="Arial" charset="0"/>
              </a:rPr>
              <a:t>, y</a:t>
            </a:r>
            <a:r>
              <a:rPr lang="en-US" altLang="en-US" b="1" baseline="-25000">
                <a:solidFill>
                  <a:srgbClr val="000000"/>
                </a:solidFill>
                <a:latin typeface="Arial" charset="0"/>
              </a:rPr>
              <a:t>jk</a:t>
            </a:r>
            <a:r>
              <a:rPr lang="en-US" altLang="en-US" b="1">
                <a:solidFill>
                  <a:srgbClr val="000000"/>
                </a:solidFill>
                <a:latin typeface="Arial" charset="0"/>
              </a:rPr>
              <a:t>, </a:t>
            </a:r>
            <a:r>
              <a:rPr lang="en-US" altLang="en-US" b="1">
                <a:solidFill>
                  <a:srgbClr val="000000"/>
                </a:solidFill>
                <a:latin typeface="Arial" charset="0"/>
                <a:cs typeface="Arial" charset="0"/>
              </a:rPr>
              <a:t>≥</a:t>
            </a:r>
            <a:r>
              <a:rPr lang="en-US" altLang="en-US" b="1">
                <a:solidFill>
                  <a:srgbClr val="000000"/>
                </a:solidFill>
                <a:latin typeface="Arial" charset="0"/>
              </a:rPr>
              <a:t> 0  i = 1, 2, ..., p, j = 1, 2, ..., q, k = 1, 2, ..., r </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7C95378-2372-4A57-B4AC-345516119B35}" type="slidenum">
              <a:rPr lang="en-US" altLang="en-US"/>
              <a:pPr/>
              <a:t>71</a:t>
            </a:fld>
            <a:endParaRPr lang="en-US" altLang="en-US"/>
          </a:p>
        </p:txBody>
      </p:sp>
      <p:sp>
        <p:nvSpPr>
          <p:cNvPr id="514050" name="Rectangle 2"/>
          <p:cNvSpPr>
            <a:spLocks noGrp="1" noChangeArrowheads="1"/>
          </p:cNvSpPr>
          <p:nvPr>
            <p:ph type="title"/>
          </p:nvPr>
        </p:nvSpPr>
        <p:spPr>
          <a:xfrm>
            <a:off x="1066800" y="228600"/>
            <a:ext cx="7543800" cy="838200"/>
          </a:xfrm>
          <a:noFill/>
          <a:ln/>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r>
              <a:rPr lang="en-US" altLang="en-US"/>
              <a:t>Four cases arise:</a:t>
            </a:r>
          </a:p>
        </p:txBody>
      </p:sp>
      <p:sp>
        <p:nvSpPr>
          <p:cNvPr id="514051" name="Rectangle 3"/>
          <p:cNvSpPr>
            <a:spLocks noGrp="1" noChangeArrowheads="1"/>
          </p:cNvSpPr>
          <p:nvPr>
            <p:ph type="body" idx="1"/>
          </p:nvPr>
        </p:nvSpPr>
        <p:spPr>
          <a:xfrm>
            <a:off x="609600" y="1365250"/>
            <a:ext cx="7620000" cy="5045075"/>
          </a:xfrm>
          <a:noFill/>
          <a:ln/>
        </p:spPr>
        <p:txBody>
          <a:bodyPr/>
          <a:lstStyle/>
          <a:p>
            <a:pPr>
              <a:lnSpc>
                <a:spcPct val="90000"/>
              </a:lnSpc>
              <a:buFont typeface="Monotype Sorts" pitchFamily="2" charset="2"/>
              <a:buNone/>
            </a:pPr>
            <a:r>
              <a:rPr lang="en-US" altLang="en-US"/>
              <a:t>(i)		Supply source capacity is unlimited and 	total plant capacity is more than total 		demand;</a:t>
            </a:r>
          </a:p>
          <a:p>
            <a:pPr>
              <a:lnSpc>
                <a:spcPct val="90000"/>
              </a:lnSpc>
              <a:buFont typeface="Monotype Sorts" pitchFamily="2" charset="2"/>
              <a:buNone/>
            </a:pPr>
            <a:r>
              <a:rPr lang="en-US" altLang="en-US"/>
              <a:t>(ii)	Supply source capacity is unlimited and 	total demand exceeds total plant 		capacity;</a:t>
            </a:r>
          </a:p>
          <a:p>
            <a:pPr>
              <a:lnSpc>
                <a:spcPct val="90000"/>
              </a:lnSpc>
              <a:buFont typeface="Monotype Sorts" pitchFamily="2" charset="2"/>
              <a:buNone/>
            </a:pPr>
            <a:r>
              <a:rPr lang="en-US" altLang="en-US"/>
              <a:t>(iii)	Plant capacity is unlimited and total 		supply source capacity exceeds total 		demand; and </a:t>
            </a:r>
          </a:p>
          <a:p>
            <a:pPr>
              <a:lnSpc>
                <a:spcPct val="90000"/>
              </a:lnSpc>
              <a:buFont typeface="Monotype Sorts" pitchFamily="2" charset="2"/>
              <a:buNone/>
            </a:pPr>
            <a:r>
              <a:rPr lang="en-US" altLang="en-US"/>
              <a:t>(iv)	Plant capacity is unlimited and total 		demand exceeds total supply source 		capacity.</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565C0C8-82C2-42E9-B046-DED28A9412F6}" type="slidenum">
              <a:rPr lang="en-US" altLang="en-US"/>
              <a:pPr/>
              <a:t>72</a:t>
            </a:fld>
            <a:endParaRPr lang="en-US" altLang="en-US"/>
          </a:p>
        </p:txBody>
      </p:sp>
      <p:sp>
        <p:nvSpPr>
          <p:cNvPr id="515074" name="Rectangle 2"/>
          <p:cNvSpPr>
            <a:spLocks noGrp="1" noChangeArrowheads="1"/>
          </p:cNvSpPr>
          <p:nvPr>
            <p:ph type="title"/>
          </p:nvPr>
        </p:nvSpPr>
        <p:spPr>
          <a:xfrm>
            <a:off x="609600" y="228600"/>
            <a:ext cx="8077200" cy="914400"/>
          </a:xfrm>
          <a:noFill/>
          <a:ln/>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r>
              <a:rPr lang="en-US" altLang="en-US" sz="3200"/>
              <a:t>Example: 2-Stage Distribution Problem </a:t>
            </a:r>
          </a:p>
        </p:txBody>
      </p:sp>
      <p:sp>
        <p:nvSpPr>
          <p:cNvPr id="515075" name="Rectangle 3"/>
          <p:cNvSpPr>
            <a:spLocks noGrp="1" noChangeArrowheads="1"/>
          </p:cNvSpPr>
          <p:nvPr>
            <p:ph type="body" idx="1"/>
          </p:nvPr>
        </p:nvSpPr>
        <p:spPr>
          <a:xfrm>
            <a:off x="457200" y="1295400"/>
            <a:ext cx="7924800" cy="5181600"/>
          </a:xfrm>
          <a:noFill/>
          <a:ln/>
        </p:spPr>
        <p:txBody>
          <a:bodyPr/>
          <a:lstStyle/>
          <a:p>
            <a:pPr marL="0" indent="0">
              <a:lnSpc>
                <a:spcPct val="90000"/>
              </a:lnSpc>
            </a:pPr>
            <a:r>
              <a:rPr lang="en-US" altLang="en-US"/>
              <a:t> RIFIN Company has recently developed a new method of manufacturing a type of chemical.  It involves refining a certain raw material which can be obtained from </a:t>
            </a:r>
          </a:p>
          <a:p>
            <a:pPr lvl="1">
              <a:lnSpc>
                <a:spcPct val="90000"/>
              </a:lnSpc>
            </a:pPr>
            <a:r>
              <a:rPr lang="en-US" altLang="en-US"/>
              <a:t>four overseas suppliers A, B, C, D who have access </a:t>
            </a:r>
          </a:p>
          <a:p>
            <a:pPr lvl="1">
              <a:lnSpc>
                <a:spcPct val="90000"/>
              </a:lnSpc>
            </a:pPr>
            <a:r>
              <a:rPr lang="en-US" altLang="en-US"/>
              <a:t>to the four ports at Vancouver, Boston, Miami, and San Francisco, respectively.  </a:t>
            </a:r>
          </a:p>
          <a:p>
            <a:pPr marL="0" indent="0">
              <a:lnSpc>
                <a:spcPct val="90000"/>
              </a:lnSpc>
            </a:pPr>
            <a:r>
              <a:rPr lang="en-US" altLang="en-US"/>
              <a:t>RIFIN wants to determine the work load of plants at which the chemical will be refined.  </a:t>
            </a:r>
          </a:p>
          <a:p>
            <a:pPr marL="0" indent="0">
              <a:lnSpc>
                <a:spcPct val="90000"/>
              </a:lnSpc>
            </a:pPr>
            <a:r>
              <a:rPr lang="en-US" altLang="en-US"/>
              <a:t>The chemical, once refined, will be transported via trucks to five outlets located at Dallas, Phoenix, Portland, Montreal and Orlando. </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CE5B7A-C2C4-49B5-89CA-1F9A5221F5F3}" type="slidenum">
              <a:rPr lang="en-US" altLang="en-US"/>
              <a:pPr/>
              <a:t>73</a:t>
            </a:fld>
            <a:endParaRPr lang="en-US" altLang="en-US"/>
          </a:p>
        </p:txBody>
      </p:sp>
      <p:sp>
        <p:nvSpPr>
          <p:cNvPr id="516098" name="Rectangle 2"/>
          <p:cNvSpPr>
            <a:spLocks noGrp="1" noChangeArrowheads="1"/>
          </p:cNvSpPr>
          <p:nvPr>
            <p:ph type="title"/>
          </p:nvPr>
        </p:nvSpPr>
        <p:spPr>
          <a:xfrm>
            <a:off x="685800" y="228600"/>
            <a:ext cx="7924800" cy="838200"/>
          </a:xfrm>
          <a:noFill/>
          <a:ln/>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r>
              <a:rPr lang="en-US" altLang="en-US" sz="3200"/>
              <a:t>Example: 2-Stage Distribution Problem</a:t>
            </a:r>
          </a:p>
        </p:txBody>
      </p:sp>
      <p:sp>
        <p:nvSpPr>
          <p:cNvPr id="516099" name="Rectangle 3"/>
          <p:cNvSpPr>
            <a:spLocks noGrp="1" noChangeArrowheads="1"/>
          </p:cNvSpPr>
          <p:nvPr>
            <p:ph type="body" idx="1"/>
          </p:nvPr>
        </p:nvSpPr>
        <p:spPr>
          <a:xfrm>
            <a:off x="533400" y="1452563"/>
            <a:ext cx="7848600" cy="4953000"/>
          </a:xfrm>
          <a:noFill/>
          <a:ln/>
        </p:spPr>
        <p:txBody>
          <a:bodyPr/>
          <a:lstStyle/>
          <a:p>
            <a:r>
              <a:rPr lang="en-US" altLang="en-US"/>
              <a:t>RIFIN’s refineries are located at Denver, Atlanta and Pittsburgh.  </a:t>
            </a:r>
          </a:p>
          <a:p>
            <a:r>
              <a:rPr lang="en-US" altLang="en-US"/>
              <a:t>Assume that one unit  of raw material is required to make one unit of chemical.  </a:t>
            </a:r>
          </a:p>
          <a:p>
            <a:r>
              <a:rPr lang="en-US" altLang="en-US"/>
              <a:t>The amount of raw material from each potential refinery as well as the cost of trucking the chemical to outlets are also provided below.  </a:t>
            </a:r>
          </a:p>
          <a:p>
            <a:r>
              <a:rPr lang="en-US" altLang="en-US"/>
              <a:t>Determine the work load of RIFIN’s refining plants and distribution pattern for the raw material and processed chemical.</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1"/>
          <p:cNvSpPr>
            <a:spLocks noGrp="1"/>
          </p:cNvSpPr>
          <p:nvPr>
            <p:ph type="sldNum" sz="quarter" idx="10"/>
          </p:nvPr>
        </p:nvSpPr>
        <p:spPr/>
        <p:txBody>
          <a:bodyPr/>
          <a:lstStyle/>
          <a:p>
            <a:fld id="{ED87FE0C-F5FE-4A08-A6C6-BD04C542DFAF}" type="slidenum">
              <a:rPr lang="en-US" altLang="en-US"/>
              <a:pPr/>
              <a:t>74</a:t>
            </a:fld>
            <a:endParaRPr lang="en-US" altLang="en-US"/>
          </a:p>
        </p:txBody>
      </p:sp>
      <p:sp>
        <p:nvSpPr>
          <p:cNvPr id="517122" name="Rectangle 2"/>
          <p:cNvSpPr>
            <a:spLocks noChangeArrowheads="1"/>
          </p:cNvSpPr>
          <p:nvPr/>
        </p:nvSpPr>
        <p:spPr bwMode="auto">
          <a:xfrm>
            <a:off x="762000" y="304800"/>
            <a:ext cx="7848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A3C00"/>
                  </a:outerShdw>
                </a:effectLst>
              </a14:hiddenEffects>
            </a:ext>
          </a:extLst>
        </p:spPr>
        <p:txBody>
          <a:bodyPr lIns="90488" tIns="44450" rIns="90488" bIns="44450" anchor="ctr"/>
          <a:lstStyle/>
          <a:p>
            <a:r>
              <a:rPr lang="en-US" altLang="en-US" b="1">
                <a:solidFill>
                  <a:schemeClr val="tx2"/>
                </a:solidFill>
                <a:effectLst>
                  <a:outerShdw blurRad="38100" dist="38100" dir="2700000" algn="tl">
                    <a:srgbClr val="C0C0C0"/>
                  </a:outerShdw>
                </a:effectLst>
                <a:latin typeface="Arial" charset="0"/>
              </a:rPr>
              <a:t>Example: 2-Stage Distribution Problem</a:t>
            </a:r>
          </a:p>
        </p:txBody>
      </p:sp>
      <p:sp>
        <p:nvSpPr>
          <p:cNvPr id="517123" name="Line 3"/>
          <p:cNvSpPr>
            <a:spLocks noChangeShapeType="1"/>
          </p:cNvSpPr>
          <p:nvPr/>
        </p:nvSpPr>
        <p:spPr bwMode="auto">
          <a:xfrm>
            <a:off x="1085850" y="1447800"/>
            <a:ext cx="73533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124" name="Line 4"/>
          <p:cNvSpPr>
            <a:spLocks noChangeShapeType="1"/>
          </p:cNvSpPr>
          <p:nvPr/>
        </p:nvSpPr>
        <p:spPr bwMode="auto">
          <a:xfrm>
            <a:off x="1085850" y="1905000"/>
            <a:ext cx="73533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125" name="Rectangle 5"/>
          <p:cNvSpPr>
            <a:spLocks noChangeArrowheads="1"/>
          </p:cNvSpPr>
          <p:nvPr/>
        </p:nvSpPr>
        <p:spPr bwMode="auto">
          <a:xfrm>
            <a:off x="990600" y="1447800"/>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a:tabLst>
                <a:tab pos="3255963" algn="l"/>
                <a:tab pos="4627563" algn="l"/>
                <a:tab pos="5942013" algn="l"/>
              </a:tabLst>
              <a:defRPr sz="2400">
                <a:solidFill>
                  <a:schemeClr val="tx1"/>
                </a:solidFill>
                <a:latin typeface="Times New Roman" pitchFamily="18" charset="0"/>
              </a:defRPr>
            </a:lvl1pPr>
            <a:lvl2pPr marL="742950" indent="-285750">
              <a:tabLst>
                <a:tab pos="3255963" algn="l"/>
                <a:tab pos="4627563" algn="l"/>
                <a:tab pos="5942013" algn="l"/>
              </a:tabLst>
              <a:defRPr sz="2400">
                <a:solidFill>
                  <a:schemeClr val="tx1"/>
                </a:solidFill>
                <a:latin typeface="Times New Roman" pitchFamily="18" charset="0"/>
              </a:defRPr>
            </a:lvl2pPr>
            <a:lvl3pPr marL="1143000" indent="-228600">
              <a:tabLst>
                <a:tab pos="3255963" algn="l"/>
                <a:tab pos="4627563" algn="l"/>
                <a:tab pos="5942013" algn="l"/>
              </a:tabLst>
              <a:defRPr sz="2400">
                <a:solidFill>
                  <a:schemeClr val="tx1"/>
                </a:solidFill>
                <a:latin typeface="Times New Roman" pitchFamily="18" charset="0"/>
              </a:defRPr>
            </a:lvl3pPr>
            <a:lvl4pPr marL="1600200" indent="-228600">
              <a:tabLst>
                <a:tab pos="3255963" algn="l"/>
                <a:tab pos="4627563" algn="l"/>
                <a:tab pos="5942013" algn="l"/>
              </a:tabLst>
              <a:defRPr sz="2400">
                <a:solidFill>
                  <a:schemeClr val="tx1"/>
                </a:solidFill>
                <a:latin typeface="Times New Roman" pitchFamily="18" charset="0"/>
              </a:defRPr>
            </a:lvl4pPr>
            <a:lvl5pPr marL="2057400" indent="-228600">
              <a:tabLst>
                <a:tab pos="3255963" algn="l"/>
                <a:tab pos="4627563" algn="l"/>
                <a:tab pos="5942013"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3255963" algn="l"/>
                <a:tab pos="4627563" algn="l"/>
                <a:tab pos="5942013"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3255963" algn="l"/>
                <a:tab pos="4627563" algn="l"/>
                <a:tab pos="5942013"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3255963" algn="l"/>
                <a:tab pos="4627563" algn="l"/>
                <a:tab pos="5942013"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3255963" algn="l"/>
                <a:tab pos="4627563" algn="l"/>
                <a:tab pos="5942013" algn="l"/>
              </a:tabLst>
              <a:defRPr sz="2400">
                <a:solidFill>
                  <a:schemeClr val="tx1"/>
                </a:solidFill>
                <a:latin typeface="Times New Roman" pitchFamily="18" charset="0"/>
              </a:defRPr>
            </a:lvl9pPr>
          </a:lstStyle>
          <a:p>
            <a:pPr>
              <a:spcBef>
                <a:spcPct val="20000"/>
              </a:spcBef>
            </a:pPr>
            <a:r>
              <a:rPr lang="en-US" altLang="en-US" b="1">
                <a:solidFill>
                  <a:srgbClr val="000000"/>
                </a:solidFill>
                <a:latin typeface="Arial" charset="0"/>
              </a:rPr>
              <a:t>Raw Material Source	Supply	Outlet	Demand</a:t>
            </a:r>
          </a:p>
        </p:txBody>
      </p:sp>
      <p:sp>
        <p:nvSpPr>
          <p:cNvPr id="517126" name="Rectangle 6"/>
          <p:cNvSpPr>
            <a:spLocks noChangeArrowheads="1"/>
          </p:cNvSpPr>
          <p:nvPr/>
        </p:nvSpPr>
        <p:spPr bwMode="auto">
          <a:xfrm>
            <a:off x="990600" y="1981200"/>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a:tabLst>
                <a:tab pos="1371600" algn="l"/>
                <a:tab pos="3255963" algn="l"/>
                <a:tab pos="4568825" algn="l"/>
                <a:tab pos="6232525" algn="l"/>
              </a:tabLst>
              <a:defRPr sz="2400">
                <a:solidFill>
                  <a:schemeClr val="tx1"/>
                </a:solidFill>
                <a:latin typeface="Times New Roman" pitchFamily="18" charset="0"/>
              </a:defRPr>
            </a:lvl1pPr>
            <a:lvl2pPr marL="742950" indent="-285750">
              <a:tabLst>
                <a:tab pos="1371600" algn="l"/>
                <a:tab pos="3255963" algn="l"/>
                <a:tab pos="4568825" algn="l"/>
                <a:tab pos="6232525" algn="l"/>
              </a:tabLst>
              <a:defRPr sz="2400">
                <a:solidFill>
                  <a:schemeClr val="tx1"/>
                </a:solidFill>
                <a:latin typeface="Times New Roman" pitchFamily="18" charset="0"/>
              </a:defRPr>
            </a:lvl2pPr>
            <a:lvl3pPr marL="1143000" indent="-228600">
              <a:tabLst>
                <a:tab pos="1371600" algn="l"/>
                <a:tab pos="3255963" algn="l"/>
                <a:tab pos="4568825" algn="l"/>
                <a:tab pos="6232525" algn="l"/>
              </a:tabLst>
              <a:defRPr sz="2400">
                <a:solidFill>
                  <a:schemeClr val="tx1"/>
                </a:solidFill>
                <a:latin typeface="Times New Roman" pitchFamily="18" charset="0"/>
              </a:defRPr>
            </a:lvl3pPr>
            <a:lvl4pPr marL="1600200" indent="-228600">
              <a:tabLst>
                <a:tab pos="1371600" algn="l"/>
                <a:tab pos="3255963" algn="l"/>
                <a:tab pos="4568825" algn="l"/>
                <a:tab pos="6232525" algn="l"/>
              </a:tabLst>
              <a:defRPr sz="2400">
                <a:solidFill>
                  <a:schemeClr val="tx1"/>
                </a:solidFill>
                <a:latin typeface="Times New Roman" pitchFamily="18" charset="0"/>
              </a:defRPr>
            </a:lvl4pPr>
            <a:lvl5pPr marL="2057400" indent="-228600">
              <a:tabLst>
                <a:tab pos="1371600" algn="l"/>
                <a:tab pos="3255963" algn="l"/>
                <a:tab pos="4568825" algn="l"/>
                <a:tab pos="6232525"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1371600" algn="l"/>
                <a:tab pos="3255963" algn="l"/>
                <a:tab pos="4568825" algn="l"/>
                <a:tab pos="6232525"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1371600" algn="l"/>
                <a:tab pos="3255963" algn="l"/>
                <a:tab pos="4568825" algn="l"/>
                <a:tab pos="6232525"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1371600" algn="l"/>
                <a:tab pos="3255963" algn="l"/>
                <a:tab pos="4568825" algn="l"/>
                <a:tab pos="6232525"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1371600" algn="l"/>
                <a:tab pos="3255963" algn="l"/>
                <a:tab pos="4568825" algn="l"/>
                <a:tab pos="6232525" algn="l"/>
              </a:tabLst>
              <a:defRPr sz="2400">
                <a:solidFill>
                  <a:schemeClr val="tx1"/>
                </a:solidFill>
                <a:latin typeface="Times New Roman" pitchFamily="18" charset="0"/>
              </a:defRPr>
            </a:lvl9pPr>
          </a:lstStyle>
          <a:p>
            <a:pPr>
              <a:spcBef>
                <a:spcPct val="20000"/>
              </a:spcBef>
            </a:pPr>
            <a:r>
              <a:rPr lang="en-US" altLang="en-US" b="1">
                <a:solidFill>
                  <a:srgbClr val="000000"/>
                </a:solidFill>
                <a:latin typeface="Arial" charset="0"/>
              </a:rPr>
              <a:t>	A	1000	Dallas	900</a:t>
            </a:r>
          </a:p>
          <a:p>
            <a:pPr>
              <a:spcBef>
                <a:spcPct val="20000"/>
              </a:spcBef>
            </a:pPr>
            <a:r>
              <a:rPr lang="en-US" altLang="en-US" b="1">
                <a:solidFill>
                  <a:srgbClr val="000000"/>
                </a:solidFill>
                <a:latin typeface="Arial" charset="0"/>
              </a:rPr>
              <a:t>	B	800	Phoenix	800</a:t>
            </a:r>
          </a:p>
          <a:p>
            <a:pPr>
              <a:spcBef>
                <a:spcPct val="20000"/>
              </a:spcBef>
            </a:pPr>
            <a:r>
              <a:rPr lang="en-US" altLang="en-US" b="1">
                <a:solidFill>
                  <a:srgbClr val="000000"/>
                </a:solidFill>
                <a:latin typeface="Arial" charset="0"/>
              </a:rPr>
              <a:t>	C	800	Portland	600</a:t>
            </a:r>
          </a:p>
          <a:p>
            <a:pPr>
              <a:spcBef>
                <a:spcPct val="20000"/>
              </a:spcBef>
            </a:pPr>
            <a:r>
              <a:rPr lang="en-US" altLang="en-US" b="1">
                <a:solidFill>
                  <a:srgbClr val="000000"/>
                </a:solidFill>
                <a:latin typeface="Arial" charset="0"/>
              </a:rPr>
              <a:t>	D	700	Montreal	500</a:t>
            </a:r>
          </a:p>
          <a:p>
            <a:pPr>
              <a:spcBef>
                <a:spcPct val="20000"/>
              </a:spcBef>
            </a:pPr>
            <a:r>
              <a:rPr lang="en-US" altLang="en-US" b="1">
                <a:solidFill>
                  <a:srgbClr val="000000"/>
                </a:solidFill>
                <a:latin typeface="Arial" charset="0"/>
              </a:rPr>
              <a:t>			Orlando	500</a:t>
            </a:r>
          </a:p>
        </p:txBody>
      </p:sp>
      <p:sp>
        <p:nvSpPr>
          <p:cNvPr id="517127" name="Line 7"/>
          <p:cNvSpPr>
            <a:spLocks noChangeShapeType="1"/>
          </p:cNvSpPr>
          <p:nvPr/>
        </p:nvSpPr>
        <p:spPr bwMode="auto">
          <a:xfrm>
            <a:off x="1085850" y="4267200"/>
            <a:ext cx="73533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128" name="Rectangle 8"/>
          <p:cNvSpPr>
            <a:spLocks noChangeArrowheads="1"/>
          </p:cNvSpPr>
          <p:nvPr/>
        </p:nvSpPr>
        <p:spPr bwMode="auto">
          <a:xfrm>
            <a:off x="914400" y="4572000"/>
            <a:ext cx="7148513" cy="204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20000"/>
              </a:spcBef>
              <a:buClr>
                <a:schemeClr val="accent2"/>
              </a:buClr>
              <a:buSzPct val="75000"/>
              <a:buFont typeface="Monotype Sorts" pitchFamily="2" charset="2"/>
              <a:buChar char="u"/>
              <a:defRPr sz="2800">
                <a:solidFill>
                  <a:srgbClr val="000000"/>
                </a:solidFill>
                <a:latin typeface="Gill Sans" pitchFamily="34" charset="0"/>
              </a:defRPr>
            </a:lvl1pPr>
            <a:lvl2pPr marL="742950" indent="-285750">
              <a:spcBef>
                <a:spcPct val="20000"/>
              </a:spcBef>
              <a:buClr>
                <a:srgbClr val="000000"/>
              </a:buClr>
              <a:buSzPct val="100000"/>
              <a:buChar char="–"/>
              <a:defRPr sz="2400">
                <a:solidFill>
                  <a:srgbClr val="000000"/>
                </a:solidFill>
                <a:latin typeface="Gill Sans" pitchFamily="34" charset="0"/>
              </a:defRPr>
            </a:lvl2pPr>
            <a:lvl3pPr marL="1143000" indent="-228600">
              <a:spcBef>
                <a:spcPct val="20000"/>
              </a:spcBef>
              <a:buClr>
                <a:srgbClr val="000000"/>
              </a:buClr>
              <a:buSzPct val="100000"/>
              <a:buChar char="»"/>
              <a:defRPr sz="2400">
                <a:solidFill>
                  <a:srgbClr val="000000"/>
                </a:solidFill>
                <a:latin typeface="Times New Roman" pitchFamily="18" charset="0"/>
              </a:defRPr>
            </a:lvl3pPr>
            <a:lvl4pPr marL="1600200" indent="-228600">
              <a:spcBef>
                <a:spcPct val="20000"/>
              </a:spcBef>
              <a:buClr>
                <a:schemeClr val="accent2"/>
              </a:buClr>
              <a:buSzPct val="65000"/>
              <a:buFont typeface="Monotype Sorts" pitchFamily="2" charset="2"/>
              <a:buChar char="u"/>
              <a:defRPr sz="2000">
                <a:solidFill>
                  <a:srgbClr val="000000"/>
                </a:solidFill>
                <a:latin typeface="Times New Roman" pitchFamily="18" charset="0"/>
              </a:defRPr>
            </a:lvl4pPr>
            <a:lvl5pPr marL="2057400" indent="-228600">
              <a:spcBef>
                <a:spcPct val="20000"/>
              </a:spcBef>
              <a:buClr>
                <a:srgbClr val="000000"/>
              </a:buClr>
              <a:buSzPct val="100000"/>
              <a:buChar char="–"/>
              <a:defRPr sz="2000">
                <a:solidFill>
                  <a:srgbClr val="000000"/>
                </a:solidFill>
                <a:latin typeface="Times New Roman" pitchFamily="18" charset="0"/>
              </a:defRPr>
            </a:lvl5pPr>
            <a:lvl6pPr marL="2514600" indent="-228600" eaLnBrk="0" fontAlgn="base" hangingPunct="0">
              <a:spcBef>
                <a:spcPct val="20000"/>
              </a:spcBef>
              <a:spcAft>
                <a:spcPct val="0"/>
              </a:spcAft>
              <a:buClr>
                <a:srgbClr val="000000"/>
              </a:buClr>
              <a:buSzPct val="100000"/>
              <a:buChar char="–"/>
              <a:defRPr sz="2000">
                <a:solidFill>
                  <a:srgbClr val="000000"/>
                </a:solidFill>
                <a:latin typeface="Times New Roman" pitchFamily="18" charset="0"/>
              </a:defRPr>
            </a:lvl6pPr>
            <a:lvl7pPr marL="2971800" indent="-228600" eaLnBrk="0" fontAlgn="base" hangingPunct="0">
              <a:spcBef>
                <a:spcPct val="20000"/>
              </a:spcBef>
              <a:spcAft>
                <a:spcPct val="0"/>
              </a:spcAft>
              <a:buClr>
                <a:srgbClr val="000000"/>
              </a:buClr>
              <a:buSzPct val="100000"/>
              <a:buChar char="–"/>
              <a:defRPr sz="2000">
                <a:solidFill>
                  <a:srgbClr val="000000"/>
                </a:solidFill>
                <a:latin typeface="Times New Roman" pitchFamily="18" charset="0"/>
              </a:defRPr>
            </a:lvl7pPr>
            <a:lvl8pPr marL="3429000" indent="-228600" eaLnBrk="0" fontAlgn="base" hangingPunct="0">
              <a:spcBef>
                <a:spcPct val="20000"/>
              </a:spcBef>
              <a:spcAft>
                <a:spcPct val="0"/>
              </a:spcAft>
              <a:buClr>
                <a:srgbClr val="000000"/>
              </a:buClr>
              <a:buSzPct val="100000"/>
              <a:buChar char="–"/>
              <a:defRPr sz="2000">
                <a:solidFill>
                  <a:srgbClr val="000000"/>
                </a:solidFill>
                <a:latin typeface="Times New Roman" pitchFamily="18" charset="0"/>
              </a:defRPr>
            </a:lvl8pPr>
            <a:lvl9pPr marL="3886200" indent="-228600" eaLnBrk="0" fontAlgn="base" hangingPunct="0">
              <a:spcBef>
                <a:spcPct val="20000"/>
              </a:spcBef>
              <a:spcAft>
                <a:spcPct val="0"/>
              </a:spcAft>
              <a:buClr>
                <a:srgbClr val="000000"/>
              </a:buClr>
              <a:buSzPct val="100000"/>
              <a:buChar char="–"/>
              <a:defRPr sz="2000">
                <a:solidFill>
                  <a:srgbClr val="000000"/>
                </a:solidFill>
                <a:latin typeface="Times New Roman" pitchFamily="18" charset="0"/>
              </a:defRPr>
            </a:lvl9pPr>
          </a:lstStyle>
          <a:p>
            <a:pPr>
              <a:buFont typeface="Monotype Sorts" pitchFamily="2" charset="2"/>
              <a:buNone/>
            </a:pPr>
            <a:r>
              <a:rPr lang="en-US" altLang="en-US"/>
              <a:t>	For this problem, the supply sources are no less than total demand and total plant capacities are assumed to have unlimited capacities (</a:t>
            </a:r>
            <a:r>
              <a:rPr lang="en-US" altLang="en-US" i="1"/>
              <a:t>case (iii)</a:t>
            </a:r>
            <a:r>
              <a:rPr lang="en-US" altLang="en-US"/>
              <a:t>).</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1"/>
          <p:cNvSpPr>
            <a:spLocks noGrp="1"/>
          </p:cNvSpPr>
          <p:nvPr>
            <p:ph type="sldNum" sz="quarter" idx="10"/>
          </p:nvPr>
        </p:nvSpPr>
        <p:spPr/>
        <p:txBody>
          <a:bodyPr/>
          <a:lstStyle/>
          <a:p>
            <a:fld id="{B9F4BDBA-2342-4DF9-930F-129B1C8EC9AB}" type="slidenum">
              <a:rPr lang="en-US" altLang="en-US"/>
              <a:pPr/>
              <a:t>75</a:t>
            </a:fld>
            <a:endParaRPr lang="en-US" altLang="en-US"/>
          </a:p>
        </p:txBody>
      </p:sp>
      <p:grpSp>
        <p:nvGrpSpPr>
          <p:cNvPr id="518146" name="Group 2"/>
          <p:cNvGrpSpPr>
            <a:grpSpLocks/>
          </p:cNvGrpSpPr>
          <p:nvPr/>
        </p:nvGrpSpPr>
        <p:grpSpPr bwMode="auto">
          <a:xfrm>
            <a:off x="876299" y="1225550"/>
            <a:ext cx="7315200" cy="2743200"/>
            <a:chOff x="420" y="768"/>
            <a:chExt cx="4704" cy="2064"/>
          </a:xfrm>
        </p:grpSpPr>
        <p:sp>
          <p:nvSpPr>
            <p:cNvPr id="518147" name="Line 3"/>
            <p:cNvSpPr>
              <a:spLocks noChangeShapeType="1"/>
            </p:cNvSpPr>
            <p:nvPr/>
          </p:nvSpPr>
          <p:spPr bwMode="auto">
            <a:xfrm>
              <a:off x="432" y="1104"/>
              <a:ext cx="468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48" name="Line 4"/>
            <p:cNvSpPr>
              <a:spLocks noChangeShapeType="1"/>
            </p:cNvSpPr>
            <p:nvPr/>
          </p:nvSpPr>
          <p:spPr bwMode="auto">
            <a:xfrm>
              <a:off x="432" y="1632"/>
              <a:ext cx="468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49" name="Rectangle 5"/>
            <p:cNvSpPr>
              <a:spLocks noChangeArrowheads="1"/>
            </p:cNvSpPr>
            <p:nvPr/>
          </p:nvSpPr>
          <p:spPr bwMode="auto">
            <a:xfrm>
              <a:off x="420" y="1104"/>
              <a:ext cx="47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a:tabLst>
                  <a:tab pos="1604963" algn="l"/>
                  <a:tab pos="2452688" algn="l"/>
                  <a:tab pos="3824288" algn="l"/>
                  <a:tab pos="5197475" algn="l"/>
                </a:tabLst>
                <a:defRPr sz="2400">
                  <a:solidFill>
                    <a:schemeClr val="tx1"/>
                  </a:solidFill>
                  <a:latin typeface="Times New Roman" pitchFamily="18" charset="0"/>
                </a:defRPr>
              </a:lvl1pPr>
              <a:lvl2pPr marL="742950" indent="-285750">
                <a:tabLst>
                  <a:tab pos="1604963" algn="l"/>
                  <a:tab pos="2452688" algn="l"/>
                  <a:tab pos="3824288" algn="l"/>
                  <a:tab pos="5197475" algn="l"/>
                </a:tabLst>
                <a:defRPr sz="2400">
                  <a:solidFill>
                    <a:schemeClr val="tx1"/>
                  </a:solidFill>
                  <a:latin typeface="Times New Roman" pitchFamily="18" charset="0"/>
                </a:defRPr>
              </a:lvl2pPr>
              <a:lvl3pPr marL="1143000" indent="-228600">
                <a:tabLst>
                  <a:tab pos="1604963" algn="l"/>
                  <a:tab pos="2452688" algn="l"/>
                  <a:tab pos="3824288" algn="l"/>
                  <a:tab pos="5197475" algn="l"/>
                </a:tabLst>
                <a:defRPr sz="2400">
                  <a:solidFill>
                    <a:schemeClr val="tx1"/>
                  </a:solidFill>
                  <a:latin typeface="Times New Roman" pitchFamily="18" charset="0"/>
                </a:defRPr>
              </a:lvl3pPr>
              <a:lvl4pPr marL="1600200" indent="-228600">
                <a:tabLst>
                  <a:tab pos="1604963" algn="l"/>
                  <a:tab pos="2452688" algn="l"/>
                  <a:tab pos="3824288" algn="l"/>
                  <a:tab pos="5197475" algn="l"/>
                </a:tabLst>
                <a:defRPr sz="2400">
                  <a:solidFill>
                    <a:schemeClr val="tx1"/>
                  </a:solidFill>
                  <a:latin typeface="Times New Roman" pitchFamily="18" charset="0"/>
                </a:defRPr>
              </a:lvl4pPr>
              <a:lvl5pPr marL="2057400" indent="-228600">
                <a:tabLst>
                  <a:tab pos="1604963" algn="l"/>
                  <a:tab pos="2452688" algn="l"/>
                  <a:tab pos="3824288" algn="l"/>
                  <a:tab pos="5197475"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1604963" algn="l"/>
                  <a:tab pos="2452688" algn="l"/>
                  <a:tab pos="3824288" algn="l"/>
                  <a:tab pos="5197475"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1604963" algn="l"/>
                  <a:tab pos="2452688" algn="l"/>
                  <a:tab pos="3824288" algn="l"/>
                  <a:tab pos="5197475"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1604963" algn="l"/>
                  <a:tab pos="2452688" algn="l"/>
                  <a:tab pos="3824288" algn="l"/>
                  <a:tab pos="5197475"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1604963" algn="l"/>
                  <a:tab pos="2452688" algn="l"/>
                  <a:tab pos="3824288" algn="l"/>
                  <a:tab pos="5197475" algn="l"/>
                </a:tabLst>
                <a:defRPr sz="2400">
                  <a:solidFill>
                    <a:schemeClr val="tx1"/>
                  </a:solidFill>
                  <a:latin typeface="Times New Roman" pitchFamily="18" charset="0"/>
                </a:defRPr>
              </a:lvl9pPr>
            </a:lstStyle>
            <a:p>
              <a:pPr>
                <a:spcBef>
                  <a:spcPct val="20000"/>
                </a:spcBef>
              </a:pPr>
              <a:r>
                <a:rPr lang="en-US" altLang="en-US" sz="2000" b="1">
                  <a:solidFill>
                    <a:srgbClr val="000000"/>
                  </a:solidFill>
                  <a:latin typeface="Arial" charset="0"/>
                </a:rPr>
                <a:t>	TO	Denver	Atlanta	Pittsburgh</a:t>
              </a:r>
            </a:p>
          </p:txBody>
        </p:sp>
        <p:sp>
          <p:nvSpPr>
            <p:cNvPr id="518150" name="Rectangle 6"/>
            <p:cNvSpPr>
              <a:spLocks noChangeArrowheads="1"/>
            </p:cNvSpPr>
            <p:nvPr/>
          </p:nvSpPr>
          <p:spPr bwMode="auto">
            <a:xfrm>
              <a:off x="420" y="1392"/>
              <a:ext cx="47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a:tabLst>
                  <a:tab pos="2744788" algn="l"/>
                  <a:tab pos="4116388" algn="l"/>
                  <a:tab pos="5546725" algn="l"/>
                </a:tabLst>
                <a:defRPr sz="2400">
                  <a:solidFill>
                    <a:schemeClr val="tx1"/>
                  </a:solidFill>
                  <a:latin typeface="Times New Roman" pitchFamily="18" charset="0"/>
                </a:defRPr>
              </a:lvl1pPr>
              <a:lvl2pPr marL="742950" indent="-285750">
                <a:tabLst>
                  <a:tab pos="2744788" algn="l"/>
                  <a:tab pos="4116388" algn="l"/>
                  <a:tab pos="5546725" algn="l"/>
                </a:tabLst>
                <a:defRPr sz="2400">
                  <a:solidFill>
                    <a:schemeClr val="tx1"/>
                  </a:solidFill>
                  <a:latin typeface="Times New Roman" pitchFamily="18" charset="0"/>
                </a:defRPr>
              </a:lvl2pPr>
              <a:lvl3pPr marL="1143000" indent="-228600">
                <a:tabLst>
                  <a:tab pos="2744788" algn="l"/>
                  <a:tab pos="4116388" algn="l"/>
                  <a:tab pos="5546725" algn="l"/>
                </a:tabLst>
                <a:defRPr sz="2400">
                  <a:solidFill>
                    <a:schemeClr val="tx1"/>
                  </a:solidFill>
                  <a:latin typeface="Times New Roman" pitchFamily="18" charset="0"/>
                </a:defRPr>
              </a:lvl3pPr>
              <a:lvl4pPr marL="1600200" indent="-228600">
                <a:tabLst>
                  <a:tab pos="2744788" algn="l"/>
                  <a:tab pos="4116388" algn="l"/>
                  <a:tab pos="5546725" algn="l"/>
                </a:tabLst>
                <a:defRPr sz="2400">
                  <a:solidFill>
                    <a:schemeClr val="tx1"/>
                  </a:solidFill>
                  <a:latin typeface="Times New Roman" pitchFamily="18" charset="0"/>
                </a:defRPr>
              </a:lvl4pPr>
              <a:lvl5pPr marL="2057400" indent="-228600">
                <a:tabLst>
                  <a:tab pos="2744788" algn="l"/>
                  <a:tab pos="4116388" algn="l"/>
                  <a:tab pos="5546725"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2744788" algn="l"/>
                  <a:tab pos="4116388" algn="l"/>
                  <a:tab pos="5546725"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2744788" algn="l"/>
                  <a:tab pos="4116388" algn="l"/>
                  <a:tab pos="5546725"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2744788" algn="l"/>
                  <a:tab pos="4116388" algn="l"/>
                  <a:tab pos="5546725"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2744788" algn="l"/>
                  <a:tab pos="4116388" algn="l"/>
                  <a:tab pos="5546725" algn="l"/>
                </a:tabLst>
                <a:defRPr sz="2400">
                  <a:solidFill>
                    <a:schemeClr val="tx1"/>
                  </a:solidFill>
                  <a:latin typeface="Times New Roman" pitchFamily="18" charset="0"/>
                </a:defRPr>
              </a:lvl9pPr>
            </a:lstStyle>
            <a:p>
              <a:pPr>
                <a:spcBef>
                  <a:spcPct val="20000"/>
                </a:spcBef>
              </a:pPr>
              <a:r>
                <a:rPr lang="en-US" altLang="en-US" sz="2000" b="1">
                  <a:solidFill>
                    <a:srgbClr val="000000"/>
                  </a:solidFill>
                  <a:latin typeface="Arial" charset="0"/>
                </a:rPr>
                <a:t>FROM</a:t>
              </a:r>
            </a:p>
            <a:p>
              <a:pPr>
                <a:spcBef>
                  <a:spcPct val="20000"/>
                </a:spcBef>
              </a:pPr>
              <a:r>
                <a:rPr lang="en-US" altLang="en-US" sz="2000" b="1">
                  <a:solidFill>
                    <a:srgbClr val="000000"/>
                  </a:solidFill>
                  <a:latin typeface="Arial" charset="0"/>
                </a:rPr>
                <a:t>Vancouver	4	13	9</a:t>
              </a:r>
            </a:p>
            <a:p>
              <a:pPr>
                <a:spcBef>
                  <a:spcPct val="20000"/>
                </a:spcBef>
              </a:pPr>
              <a:r>
                <a:rPr lang="en-US" altLang="en-US" sz="2000" b="1">
                  <a:solidFill>
                    <a:srgbClr val="000000"/>
                  </a:solidFill>
                  <a:latin typeface="Arial" charset="0"/>
                </a:rPr>
                <a:t>Boston	8	8	5</a:t>
              </a:r>
            </a:p>
            <a:p>
              <a:pPr>
                <a:spcBef>
                  <a:spcPct val="20000"/>
                </a:spcBef>
              </a:pPr>
              <a:r>
                <a:rPr lang="en-US" altLang="en-US" sz="2000" b="1">
                  <a:solidFill>
                    <a:srgbClr val="000000"/>
                  </a:solidFill>
                  <a:latin typeface="Arial" charset="0"/>
                </a:rPr>
                <a:t>Miami	12	2	9</a:t>
              </a:r>
            </a:p>
            <a:p>
              <a:pPr>
                <a:spcBef>
                  <a:spcPct val="20000"/>
                </a:spcBef>
              </a:pPr>
              <a:r>
                <a:rPr lang="en-US" altLang="en-US" sz="2000" b="1">
                  <a:solidFill>
                    <a:srgbClr val="000000"/>
                  </a:solidFill>
                  <a:latin typeface="Arial" charset="0"/>
                </a:rPr>
                <a:t>San Francisco	11	11	12</a:t>
              </a:r>
            </a:p>
          </p:txBody>
        </p:sp>
        <p:sp>
          <p:nvSpPr>
            <p:cNvPr id="518151" name="Line 7"/>
            <p:cNvSpPr>
              <a:spLocks noChangeShapeType="1"/>
            </p:cNvSpPr>
            <p:nvPr/>
          </p:nvSpPr>
          <p:spPr bwMode="auto">
            <a:xfrm>
              <a:off x="432" y="2832"/>
              <a:ext cx="468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52" name="Rectangle 8"/>
            <p:cNvSpPr>
              <a:spLocks noChangeArrowheads="1"/>
            </p:cNvSpPr>
            <p:nvPr/>
          </p:nvSpPr>
          <p:spPr bwMode="auto">
            <a:xfrm>
              <a:off x="420" y="768"/>
              <a:ext cx="4704" cy="288"/>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a:tabLst>
                  <a:tab pos="3255963" algn="l"/>
                  <a:tab pos="4627563" algn="l"/>
                  <a:tab pos="5942013" algn="l"/>
                </a:tabLst>
                <a:defRPr sz="2400">
                  <a:solidFill>
                    <a:schemeClr val="tx1"/>
                  </a:solidFill>
                  <a:latin typeface="Times New Roman" pitchFamily="18" charset="0"/>
                </a:defRPr>
              </a:lvl1pPr>
              <a:lvl2pPr marL="742950" indent="-285750">
                <a:tabLst>
                  <a:tab pos="3255963" algn="l"/>
                  <a:tab pos="4627563" algn="l"/>
                  <a:tab pos="5942013" algn="l"/>
                </a:tabLst>
                <a:defRPr sz="2400">
                  <a:solidFill>
                    <a:schemeClr val="tx1"/>
                  </a:solidFill>
                  <a:latin typeface="Times New Roman" pitchFamily="18" charset="0"/>
                </a:defRPr>
              </a:lvl2pPr>
              <a:lvl3pPr marL="1143000" indent="-228600">
                <a:tabLst>
                  <a:tab pos="3255963" algn="l"/>
                  <a:tab pos="4627563" algn="l"/>
                  <a:tab pos="5942013" algn="l"/>
                </a:tabLst>
                <a:defRPr sz="2400">
                  <a:solidFill>
                    <a:schemeClr val="tx1"/>
                  </a:solidFill>
                  <a:latin typeface="Times New Roman" pitchFamily="18" charset="0"/>
                </a:defRPr>
              </a:lvl3pPr>
              <a:lvl4pPr marL="1600200" indent="-228600">
                <a:tabLst>
                  <a:tab pos="3255963" algn="l"/>
                  <a:tab pos="4627563" algn="l"/>
                  <a:tab pos="5942013" algn="l"/>
                </a:tabLst>
                <a:defRPr sz="2400">
                  <a:solidFill>
                    <a:schemeClr val="tx1"/>
                  </a:solidFill>
                  <a:latin typeface="Times New Roman" pitchFamily="18" charset="0"/>
                </a:defRPr>
              </a:lvl4pPr>
              <a:lvl5pPr marL="2057400" indent="-228600">
                <a:tabLst>
                  <a:tab pos="3255963" algn="l"/>
                  <a:tab pos="4627563" algn="l"/>
                  <a:tab pos="5942013"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3255963" algn="l"/>
                  <a:tab pos="4627563" algn="l"/>
                  <a:tab pos="5942013"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3255963" algn="l"/>
                  <a:tab pos="4627563" algn="l"/>
                  <a:tab pos="5942013"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3255963" algn="l"/>
                  <a:tab pos="4627563" algn="l"/>
                  <a:tab pos="5942013"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3255963" algn="l"/>
                  <a:tab pos="4627563" algn="l"/>
                  <a:tab pos="5942013" algn="l"/>
                </a:tabLst>
                <a:defRPr sz="2400">
                  <a:solidFill>
                    <a:schemeClr val="tx1"/>
                  </a:solidFill>
                  <a:latin typeface="Times New Roman" pitchFamily="18" charset="0"/>
                </a:defRPr>
              </a:lvl9pPr>
            </a:lstStyle>
            <a:p>
              <a:pPr algn="ctr">
                <a:spcBef>
                  <a:spcPct val="20000"/>
                </a:spcBef>
              </a:pPr>
              <a:r>
                <a:rPr lang="en-US" altLang="en-US" sz="2000" b="1">
                  <a:solidFill>
                    <a:srgbClr val="000000"/>
                  </a:solidFill>
                  <a:latin typeface="Arial" charset="0"/>
                </a:rPr>
                <a:t>Raw Material Transportation Cost</a:t>
              </a:r>
            </a:p>
          </p:txBody>
        </p:sp>
        <p:sp>
          <p:nvSpPr>
            <p:cNvPr id="518153" name="Line 9"/>
            <p:cNvSpPr>
              <a:spLocks noChangeShapeType="1"/>
            </p:cNvSpPr>
            <p:nvPr/>
          </p:nvSpPr>
          <p:spPr bwMode="auto">
            <a:xfrm>
              <a:off x="1860" y="1116"/>
              <a:ext cx="0" cy="1704"/>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54" name="Line 10"/>
            <p:cNvSpPr>
              <a:spLocks noChangeShapeType="1"/>
            </p:cNvSpPr>
            <p:nvPr/>
          </p:nvSpPr>
          <p:spPr bwMode="auto">
            <a:xfrm>
              <a:off x="5124" y="1116"/>
              <a:ext cx="0" cy="1704"/>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55" name="Line 11"/>
            <p:cNvSpPr>
              <a:spLocks noChangeShapeType="1"/>
            </p:cNvSpPr>
            <p:nvPr/>
          </p:nvSpPr>
          <p:spPr bwMode="auto">
            <a:xfrm>
              <a:off x="420" y="1116"/>
              <a:ext cx="0" cy="1704"/>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56" name="Line 12"/>
            <p:cNvSpPr>
              <a:spLocks noChangeShapeType="1"/>
            </p:cNvSpPr>
            <p:nvPr/>
          </p:nvSpPr>
          <p:spPr bwMode="auto">
            <a:xfrm>
              <a:off x="432" y="1920"/>
              <a:ext cx="468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57" name="Line 13"/>
            <p:cNvSpPr>
              <a:spLocks noChangeShapeType="1"/>
            </p:cNvSpPr>
            <p:nvPr/>
          </p:nvSpPr>
          <p:spPr bwMode="auto">
            <a:xfrm>
              <a:off x="432" y="2208"/>
              <a:ext cx="468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58" name="Line 14"/>
            <p:cNvSpPr>
              <a:spLocks noChangeShapeType="1"/>
            </p:cNvSpPr>
            <p:nvPr/>
          </p:nvSpPr>
          <p:spPr bwMode="auto">
            <a:xfrm>
              <a:off x="432" y="2496"/>
              <a:ext cx="468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59" name="Line 15"/>
            <p:cNvSpPr>
              <a:spLocks noChangeShapeType="1"/>
            </p:cNvSpPr>
            <p:nvPr/>
          </p:nvSpPr>
          <p:spPr bwMode="auto">
            <a:xfrm>
              <a:off x="2772" y="1116"/>
              <a:ext cx="0" cy="1704"/>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60" name="Line 16"/>
            <p:cNvSpPr>
              <a:spLocks noChangeShapeType="1"/>
            </p:cNvSpPr>
            <p:nvPr/>
          </p:nvSpPr>
          <p:spPr bwMode="auto">
            <a:xfrm>
              <a:off x="3636" y="1116"/>
              <a:ext cx="0" cy="1704"/>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8161" name="Rectangle 17"/>
          <p:cNvSpPr>
            <a:spLocks noChangeArrowheads="1"/>
          </p:cNvSpPr>
          <p:nvPr/>
        </p:nvSpPr>
        <p:spPr bwMode="auto">
          <a:xfrm>
            <a:off x="762000" y="304800"/>
            <a:ext cx="7848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A3C00"/>
                  </a:outerShdw>
                </a:effectLst>
              </a14:hiddenEffects>
            </a:ext>
          </a:extLst>
        </p:spPr>
        <p:txBody>
          <a:bodyPr lIns="90488" tIns="44450" rIns="90488" bIns="44450" anchor="ctr"/>
          <a:lstStyle/>
          <a:p>
            <a:r>
              <a:rPr lang="en-US" altLang="en-US" b="1">
                <a:solidFill>
                  <a:schemeClr val="tx2"/>
                </a:solidFill>
                <a:effectLst>
                  <a:outerShdw blurRad="38100" dist="38100" dir="2700000" algn="tl">
                    <a:srgbClr val="C0C0C0"/>
                  </a:outerShdw>
                </a:effectLst>
                <a:latin typeface="Arial" charset="0"/>
              </a:rPr>
              <a:t>Example: 2-Stage Distribution Problem</a:t>
            </a:r>
          </a:p>
        </p:txBody>
      </p:sp>
      <p:grpSp>
        <p:nvGrpSpPr>
          <p:cNvPr id="518162" name="Group 18"/>
          <p:cNvGrpSpPr>
            <a:grpSpLocks/>
          </p:cNvGrpSpPr>
          <p:nvPr/>
        </p:nvGrpSpPr>
        <p:grpSpPr bwMode="auto">
          <a:xfrm>
            <a:off x="762000" y="4267200"/>
            <a:ext cx="7543800" cy="2286000"/>
            <a:chOff x="624" y="768"/>
            <a:chExt cx="4704" cy="1728"/>
          </a:xfrm>
        </p:grpSpPr>
        <p:sp>
          <p:nvSpPr>
            <p:cNvPr id="518163" name="Line 19"/>
            <p:cNvSpPr>
              <a:spLocks noChangeShapeType="1"/>
            </p:cNvSpPr>
            <p:nvPr/>
          </p:nvSpPr>
          <p:spPr bwMode="auto">
            <a:xfrm>
              <a:off x="636" y="1104"/>
              <a:ext cx="468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64" name="Line 20"/>
            <p:cNvSpPr>
              <a:spLocks noChangeShapeType="1"/>
            </p:cNvSpPr>
            <p:nvPr/>
          </p:nvSpPr>
          <p:spPr bwMode="auto">
            <a:xfrm>
              <a:off x="636" y="1632"/>
              <a:ext cx="468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65" name="Rectangle 21"/>
            <p:cNvSpPr>
              <a:spLocks noChangeArrowheads="1"/>
            </p:cNvSpPr>
            <p:nvPr/>
          </p:nvSpPr>
          <p:spPr bwMode="auto">
            <a:xfrm>
              <a:off x="624" y="1104"/>
              <a:ext cx="47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a:tabLst>
                  <a:tab pos="511175" algn="l"/>
                  <a:tab pos="1022350" algn="l"/>
                  <a:tab pos="2000250" algn="l"/>
                  <a:tab pos="3255963" algn="l"/>
                  <a:tab pos="4686300" algn="l"/>
                  <a:tab pos="6057900" algn="l"/>
                </a:tabLst>
                <a:defRPr sz="2400">
                  <a:solidFill>
                    <a:schemeClr val="tx1"/>
                  </a:solidFill>
                  <a:latin typeface="Times New Roman" pitchFamily="18" charset="0"/>
                </a:defRPr>
              </a:lvl1pPr>
              <a:lvl2pPr marL="742950" indent="-285750">
                <a:tabLst>
                  <a:tab pos="511175" algn="l"/>
                  <a:tab pos="1022350" algn="l"/>
                  <a:tab pos="2000250" algn="l"/>
                  <a:tab pos="3255963" algn="l"/>
                  <a:tab pos="4686300" algn="l"/>
                  <a:tab pos="6057900" algn="l"/>
                </a:tabLst>
                <a:defRPr sz="2400">
                  <a:solidFill>
                    <a:schemeClr val="tx1"/>
                  </a:solidFill>
                  <a:latin typeface="Times New Roman" pitchFamily="18" charset="0"/>
                </a:defRPr>
              </a:lvl2pPr>
              <a:lvl3pPr marL="1143000" indent="-228600">
                <a:tabLst>
                  <a:tab pos="511175" algn="l"/>
                  <a:tab pos="1022350" algn="l"/>
                  <a:tab pos="2000250" algn="l"/>
                  <a:tab pos="3255963" algn="l"/>
                  <a:tab pos="4686300" algn="l"/>
                  <a:tab pos="6057900" algn="l"/>
                </a:tabLst>
                <a:defRPr sz="2400">
                  <a:solidFill>
                    <a:schemeClr val="tx1"/>
                  </a:solidFill>
                  <a:latin typeface="Times New Roman" pitchFamily="18" charset="0"/>
                </a:defRPr>
              </a:lvl3pPr>
              <a:lvl4pPr marL="1600200" indent="-228600">
                <a:tabLst>
                  <a:tab pos="511175" algn="l"/>
                  <a:tab pos="1022350" algn="l"/>
                  <a:tab pos="2000250" algn="l"/>
                  <a:tab pos="3255963" algn="l"/>
                  <a:tab pos="4686300" algn="l"/>
                  <a:tab pos="6057900" algn="l"/>
                </a:tabLst>
                <a:defRPr sz="2400">
                  <a:solidFill>
                    <a:schemeClr val="tx1"/>
                  </a:solidFill>
                  <a:latin typeface="Times New Roman" pitchFamily="18" charset="0"/>
                </a:defRPr>
              </a:lvl4pPr>
              <a:lvl5pPr marL="2057400" indent="-228600">
                <a:tabLst>
                  <a:tab pos="511175" algn="l"/>
                  <a:tab pos="1022350" algn="l"/>
                  <a:tab pos="2000250" algn="l"/>
                  <a:tab pos="3255963" algn="l"/>
                  <a:tab pos="4686300" algn="l"/>
                  <a:tab pos="60579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511175" algn="l"/>
                  <a:tab pos="1022350" algn="l"/>
                  <a:tab pos="2000250" algn="l"/>
                  <a:tab pos="3255963" algn="l"/>
                  <a:tab pos="4686300" algn="l"/>
                  <a:tab pos="60579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511175" algn="l"/>
                  <a:tab pos="1022350" algn="l"/>
                  <a:tab pos="2000250" algn="l"/>
                  <a:tab pos="3255963" algn="l"/>
                  <a:tab pos="4686300" algn="l"/>
                  <a:tab pos="60579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511175" algn="l"/>
                  <a:tab pos="1022350" algn="l"/>
                  <a:tab pos="2000250" algn="l"/>
                  <a:tab pos="3255963" algn="l"/>
                  <a:tab pos="4686300" algn="l"/>
                  <a:tab pos="60579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511175" algn="l"/>
                  <a:tab pos="1022350" algn="l"/>
                  <a:tab pos="2000250" algn="l"/>
                  <a:tab pos="3255963" algn="l"/>
                  <a:tab pos="4686300" algn="l"/>
                  <a:tab pos="6057900" algn="l"/>
                </a:tabLst>
                <a:defRPr sz="2400">
                  <a:solidFill>
                    <a:schemeClr val="tx1"/>
                  </a:solidFill>
                  <a:latin typeface="Times New Roman" pitchFamily="18" charset="0"/>
                </a:defRPr>
              </a:lvl9pPr>
            </a:lstStyle>
            <a:p>
              <a:pPr>
                <a:spcBef>
                  <a:spcPct val="20000"/>
                </a:spcBef>
              </a:pPr>
              <a:r>
                <a:rPr lang="en-US" altLang="en-US" sz="2000" b="1">
                  <a:solidFill>
                    <a:srgbClr val="000000"/>
                  </a:solidFill>
                  <a:latin typeface="Arial" charset="0"/>
                </a:rPr>
                <a:t>	TO	Dallas	Phoenix	Portland	Montreal	Orlando</a:t>
              </a:r>
            </a:p>
          </p:txBody>
        </p:sp>
        <p:sp>
          <p:nvSpPr>
            <p:cNvPr id="518166" name="Rectangle 22"/>
            <p:cNvSpPr>
              <a:spLocks noChangeArrowheads="1"/>
            </p:cNvSpPr>
            <p:nvPr/>
          </p:nvSpPr>
          <p:spPr bwMode="auto">
            <a:xfrm>
              <a:off x="624" y="1392"/>
              <a:ext cx="47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a:tabLst>
                  <a:tab pos="1371600" algn="l"/>
                  <a:tab pos="2452688" algn="l"/>
                  <a:tab pos="3708400" algn="l"/>
                  <a:tab pos="5080000" algn="l"/>
                  <a:tab pos="6451600" algn="l"/>
                </a:tabLst>
                <a:defRPr sz="2400">
                  <a:solidFill>
                    <a:schemeClr val="tx1"/>
                  </a:solidFill>
                  <a:latin typeface="Times New Roman" pitchFamily="18" charset="0"/>
                </a:defRPr>
              </a:lvl1pPr>
              <a:lvl2pPr marL="742950" indent="-285750">
                <a:tabLst>
                  <a:tab pos="1371600" algn="l"/>
                  <a:tab pos="2452688" algn="l"/>
                  <a:tab pos="3708400" algn="l"/>
                  <a:tab pos="5080000" algn="l"/>
                  <a:tab pos="6451600" algn="l"/>
                </a:tabLst>
                <a:defRPr sz="2400">
                  <a:solidFill>
                    <a:schemeClr val="tx1"/>
                  </a:solidFill>
                  <a:latin typeface="Times New Roman" pitchFamily="18" charset="0"/>
                </a:defRPr>
              </a:lvl2pPr>
              <a:lvl3pPr marL="1143000" indent="-228600">
                <a:tabLst>
                  <a:tab pos="1371600" algn="l"/>
                  <a:tab pos="2452688" algn="l"/>
                  <a:tab pos="3708400" algn="l"/>
                  <a:tab pos="5080000" algn="l"/>
                  <a:tab pos="6451600" algn="l"/>
                </a:tabLst>
                <a:defRPr sz="2400">
                  <a:solidFill>
                    <a:schemeClr val="tx1"/>
                  </a:solidFill>
                  <a:latin typeface="Times New Roman" pitchFamily="18" charset="0"/>
                </a:defRPr>
              </a:lvl3pPr>
              <a:lvl4pPr marL="1600200" indent="-228600">
                <a:tabLst>
                  <a:tab pos="1371600" algn="l"/>
                  <a:tab pos="2452688" algn="l"/>
                  <a:tab pos="3708400" algn="l"/>
                  <a:tab pos="5080000" algn="l"/>
                  <a:tab pos="6451600" algn="l"/>
                </a:tabLst>
                <a:defRPr sz="2400">
                  <a:solidFill>
                    <a:schemeClr val="tx1"/>
                  </a:solidFill>
                  <a:latin typeface="Times New Roman" pitchFamily="18" charset="0"/>
                </a:defRPr>
              </a:lvl4pPr>
              <a:lvl5pPr marL="2057400" indent="-228600">
                <a:tabLst>
                  <a:tab pos="1371600" algn="l"/>
                  <a:tab pos="2452688" algn="l"/>
                  <a:tab pos="3708400" algn="l"/>
                  <a:tab pos="5080000" algn="l"/>
                  <a:tab pos="64516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1371600" algn="l"/>
                  <a:tab pos="2452688" algn="l"/>
                  <a:tab pos="3708400" algn="l"/>
                  <a:tab pos="5080000" algn="l"/>
                  <a:tab pos="64516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1371600" algn="l"/>
                  <a:tab pos="2452688" algn="l"/>
                  <a:tab pos="3708400" algn="l"/>
                  <a:tab pos="5080000" algn="l"/>
                  <a:tab pos="64516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1371600" algn="l"/>
                  <a:tab pos="2452688" algn="l"/>
                  <a:tab pos="3708400" algn="l"/>
                  <a:tab pos="5080000" algn="l"/>
                  <a:tab pos="64516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1371600" algn="l"/>
                  <a:tab pos="2452688" algn="l"/>
                  <a:tab pos="3708400" algn="l"/>
                  <a:tab pos="5080000" algn="l"/>
                  <a:tab pos="6451600" algn="l"/>
                </a:tabLst>
                <a:defRPr sz="2400">
                  <a:solidFill>
                    <a:schemeClr val="tx1"/>
                  </a:solidFill>
                  <a:latin typeface="Times New Roman" pitchFamily="18" charset="0"/>
                </a:defRPr>
              </a:lvl9pPr>
            </a:lstStyle>
            <a:p>
              <a:pPr>
                <a:spcBef>
                  <a:spcPct val="20000"/>
                </a:spcBef>
              </a:pPr>
              <a:r>
                <a:rPr lang="en-US" altLang="en-US" sz="2000" b="1">
                  <a:solidFill>
                    <a:srgbClr val="000000"/>
                  </a:solidFill>
                  <a:latin typeface="Arial" charset="0"/>
                </a:rPr>
                <a:t>FROM</a:t>
              </a:r>
            </a:p>
            <a:p>
              <a:pPr>
                <a:spcBef>
                  <a:spcPct val="20000"/>
                </a:spcBef>
              </a:pPr>
              <a:r>
                <a:rPr lang="en-US" altLang="en-US" sz="2000" b="1">
                  <a:solidFill>
                    <a:srgbClr val="000000"/>
                  </a:solidFill>
                  <a:latin typeface="Arial" charset="0"/>
                </a:rPr>
                <a:t>Den.	28	26	12	30	30</a:t>
              </a:r>
            </a:p>
            <a:p>
              <a:pPr>
                <a:spcBef>
                  <a:spcPct val="20000"/>
                </a:spcBef>
              </a:pPr>
              <a:r>
                <a:rPr lang="en-US" altLang="en-US" sz="2000" b="1">
                  <a:solidFill>
                    <a:srgbClr val="000000"/>
                  </a:solidFill>
                  <a:latin typeface="Arial" charset="0"/>
                </a:rPr>
                <a:t>Atla.	10	22	23	29	8</a:t>
              </a:r>
            </a:p>
            <a:p>
              <a:pPr>
                <a:spcBef>
                  <a:spcPct val="20000"/>
                </a:spcBef>
              </a:pPr>
              <a:r>
                <a:rPr lang="en-US" altLang="en-US" sz="2000" b="1">
                  <a:solidFill>
                    <a:srgbClr val="000000"/>
                  </a:solidFill>
                  <a:latin typeface="Arial" charset="0"/>
                </a:rPr>
                <a:t>Pitts.	18	21	23	18	21</a:t>
              </a:r>
            </a:p>
          </p:txBody>
        </p:sp>
        <p:sp>
          <p:nvSpPr>
            <p:cNvPr id="518167" name="Rectangle 23"/>
            <p:cNvSpPr>
              <a:spLocks noChangeArrowheads="1"/>
            </p:cNvSpPr>
            <p:nvPr/>
          </p:nvSpPr>
          <p:spPr bwMode="auto">
            <a:xfrm>
              <a:off x="624" y="768"/>
              <a:ext cx="4704" cy="288"/>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90488" tIns="44450" rIns="90488" bIns="44450"/>
            <a:lstStyle>
              <a:lvl1pPr>
                <a:tabLst>
                  <a:tab pos="3255963" algn="l"/>
                  <a:tab pos="4627563" algn="l"/>
                  <a:tab pos="5942013" algn="l"/>
                </a:tabLst>
                <a:defRPr sz="2400">
                  <a:solidFill>
                    <a:schemeClr val="tx1"/>
                  </a:solidFill>
                  <a:latin typeface="Times New Roman" pitchFamily="18" charset="0"/>
                </a:defRPr>
              </a:lvl1pPr>
              <a:lvl2pPr marL="742950" indent="-285750">
                <a:tabLst>
                  <a:tab pos="3255963" algn="l"/>
                  <a:tab pos="4627563" algn="l"/>
                  <a:tab pos="5942013" algn="l"/>
                </a:tabLst>
                <a:defRPr sz="2400">
                  <a:solidFill>
                    <a:schemeClr val="tx1"/>
                  </a:solidFill>
                  <a:latin typeface="Times New Roman" pitchFamily="18" charset="0"/>
                </a:defRPr>
              </a:lvl2pPr>
              <a:lvl3pPr marL="1143000" indent="-228600">
                <a:tabLst>
                  <a:tab pos="3255963" algn="l"/>
                  <a:tab pos="4627563" algn="l"/>
                  <a:tab pos="5942013" algn="l"/>
                </a:tabLst>
                <a:defRPr sz="2400">
                  <a:solidFill>
                    <a:schemeClr val="tx1"/>
                  </a:solidFill>
                  <a:latin typeface="Times New Roman" pitchFamily="18" charset="0"/>
                </a:defRPr>
              </a:lvl3pPr>
              <a:lvl4pPr marL="1600200" indent="-228600">
                <a:tabLst>
                  <a:tab pos="3255963" algn="l"/>
                  <a:tab pos="4627563" algn="l"/>
                  <a:tab pos="5942013" algn="l"/>
                </a:tabLst>
                <a:defRPr sz="2400">
                  <a:solidFill>
                    <a:schemeClr val="tx1"/>
                  </a:solidFill>
                  <a:latin typeface="Times New Roman" pitchFamily="18" charset="0"/>
                </a:defRPr>
              </a:lvl4pPr>
              <a:lvl5pPr marL="2057400" indent="-228600">
                <a:tabLst>
                  <a:tab pos="3255963" algn="l"/>
                  <a:tab pos="4627563" algn="l"/>
                  <a:tab pos="5942013"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3255963" algn="l"/>
                  <a:tab pos="4627563" algn="l"/>
                  <a:tab pos="5942013"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3255963" algn="l"/>
                  <a:tab pos="4627563" algn="l"/>
                  <a:tab pos="5942013"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3255963" algn="l"/>
                  <a:tab pos="4627563" algn="l"/>
                  <a:tab pos="5942013"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3255963" algn="l"/>
                  <a:tab pos="4627563" algn="l"/>
                  <a:tab pos="5942013" algn="l"/>
                </a:tabLst>
                <a:defRPr sz="2400">
                  <a:solidFill>
                    <a:schemeClr val="tx1"/>
                  </a:solidFill>
                  <a:latin typeface="Times New Roman" pitchFamily="18" charset="0"/>
                </a:defRPr>
              </a:lvl9pPr>
            </a:lstStyle>
            <a:p>
              <a:pPr algn="ctr">
                <a:spcBef>
                  <a:spcPct val="20000"/>
                </a:spcBef>
              </a:pPr>
              <a:r>
                <a:rPr lang="en-US" altLang="en-US" sz="2000" b="1">
                  <a:solidFill>
                    <a:srgbClr val="000000"/>
                  </a:solidFill>
                  <a:latin typeface="Arial" charset="0"/>
                </a:rPr>
                <a:t>Chemical Trucking Cost</a:t>
              </a:r>
            </a:p>
          </p:txBody>
        </p:sp>
        <p:sp>
          <p:nvSpPr>
            <p:cNvPr id="518168" name="Line 24"/>
            <p:cNvSpPr>
              <a:spLocks noChangeShapeType="1"/>
            </p:cNvSpPr>
            <p:nvPr/>
          </p:nvSpPr>
          <p:spPr bwMode="auto">
            <a:xfrm>
              <a:off x="1296" y="1116"/>
              <a:ext cx="0" cy="1368"/>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69" name="Line 25"/>
            <p:cNvSpPr>
              <a:spLocks noChangeShapeType="1"/>
            </p:cNvSpPr>
            <p:nvPr/>
          </p:nvSpPr>
          <p:spPr bwMode="auto">
            <a:xfrm>
              <a:off x="5328" y="1116"/>
              <a:ext cx="0" cy="1368"/>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70" name="Line 26"/>
            <p:cNvSpPr>
              <a:spLocks noChangeShapeType="1"/>
            </p:cNvSpPr>
            <p:nvPr/>
          </p:nvSpPr>
          <p:spPr bwMode="auto">
            <a:xfrm>
              <a:off x="624" y="1116"/>
              <a:ext cx="0" cy="1368"/>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71" name="Line 27"/>
            <p:cNvSpPr>
              <a:spLocks noChangeShapeType="1"/>
            </p:cNvSpPr>
            <p:nvPr/>
          </p:nvSpPr>
          <p:spPr bwMode="auto">
            <a:xfrm>
              <a:off x="636" y="1920"/>
              <a:ext cx="468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72" name="Line 28"/>
            <p:cNvSpPr>
              <a:spLocks noChangeShapeType="1"/>
            </p:cNvSpPr>
            <p:nvPr/>
          </p:nvSpPr>
          <p:spPr bwMode="auto">
            <a:xfrm>
              <a:off x="636" y="2208"/>
              <a:ext cx="468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73" name="Line 29"/>
            <p:cNvSpPr>
              <a:spLocks noChangeShapeType="1"/>
            </p:cNvSpPr>
            <p:nvPr/>
          </p:nvSpPr>
          <p:spPr bwMode="auto">
            <a:xfrm>
              <a:off x="636" y="2496"/>
              <a:ext cx="468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74" name="Line 30"/>
            <p:cNvSpPr>
              <a:spLocks noChangeShapeType="1"/>
            </p:cNvSpPr>
            <p:nvPr/>
          </p:nvSpPr>
          <p:spPr bwMode="auto">
            <a:xfrm>
              <a:off x="1920" y="1108"/>
              <a:ext cx="0" cy="13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75" name="Line 31"/>
            <p:cNvSpPr>
              <a:spLocks noChangeShapeType="1"/>
            </p:cNvSpPr>
            <p:nvPr/>
          </p:nvSpPr>
          <p:spPr bwMode="auto">
            <a:xfrm>
              <a:off x="2688" y="1108"/>
              <a:ext cx="0" cy="13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76" name="Line 32"/>
            <p:cNvSpPr>
              <a:spLocks noChangeShapeType="1"/>
            </p:cNvSpPr>
            <p:nvPr/>
          </p:nvSpPr>
          <p:spPr bwMode="auto">
            <a:xfrm>
              <a:off x="3552" y="1108"/>
              <a:ext cx="0" cy="13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77" name="Line 33"/>
            <p:cNvSpPr>
              <a:spLocks noChangeShapeType="1"/>
            </p:cNvSpPr>
            <p:nvPr/>
          </p:nvSpPr>
          <p:spPr bwMode="auto">
            <a:xfrm>
              <a:off x="4464" y="1108"/>
              <a:ext cx="0" cy="13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2"/>
          <p:cNvSpPr>
            <a:spLocks noGrp="1"/>
          </p:cNvSpPr>
          <p:nvPr>
            <p:ph type="sldNum" sz="quarter" idx="10"/>
          </p:nvPr>
        </p:nvSpPr>
        <p:spPr/>
        <p:txBody>
          <a:bodyPr/>
          <a:lstStyle/>
          <a:p>
            <a:fld id="{830E4F9C-ED74-414F-A884-FC8B4BD9CBFE}" type="slidenum">
              <a:rPr lang="en-US" altLang="en-US"/>
              <a:pPr/>
              <a:t>76</a:t>
            </a:fld>
            <a:endParaRPr lang="en-US" altLang="en-US"/>
          </a:p>
        </p:txBody>
      </p:sp>
      <p:grpSp>
        <p:nvGrpSpPr>
          <p:cNvPr id="519170" name="Group 2"/>
          <p:cNvGrpSpPr>
            <a:grpSpLocks/>
          </p:cNvGrpSpPr>
          <p:nvPr/>
        </p:nvGrpSpPr>
        <p:grpSpPr bwMode="auto">
          <a:xfrm>
            <a:off x="1600200" y="990600"/>
            <a:ext cx="5778500" cy="4254500"/>
            <a:chOff x="1204" y="820"/>
            <a:chExt cx="3640" cy="2680"/>
          </a:xfrm>
        </p:grpSpPr>
        <p:sp>
          <p:nvSpPr>
            <p:cNvPr id="519171" name="Oval 3"/>
            <p:cNvSpPr>
              <a:spLocks noChangeArrowheads="1"/>
            </p:cNvSpPr>
            <p:nvPr/>
          </p:nvSpPr>
          <p:spPr bwMode="auto">
            <a:xfrm>
              <a:off x="3940" y="820"/>
              <a:ext cx="904" cy="376"/>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sz="2400" b="1">
                  <a:solidFill>
                    <a:schemeClr val="tx1"/>
                  </a:solidFill>
                  <a:latin typeface="Arial" charset="0"/>
                </a:rPr>
                <a:t>Da</a:t>
              </a:r>
            </a:p>
          </p:txBody>
        </p:sp>
        <p:sp>
          <p:nvSpPr>
            <p:cNvPr id="519172" name="Rectangle 4"/>
            <p:cNvSpPr>
              <a:spLocks noChangeArrowheads="1"/>
            </p:cNvSpPr>
            <p:nvPr/>
          </p:nvSpPr>
          <p:spPr bwMode="auto">
            <a:xfrm>
              <a:off x="2740" y="1300"/>
              <a:ext cx="280" cy="280"/>
            </a:xfrm>
            <a:prstGeom prst="rect">
              <a:avLst/>
            </a:prstGeom>
            <a:solidFill>
              <a:srgbClr val="B3B900"/>
            </a:solidFill>
            <a:ln w="12700">
              <a:solidFill>
                <a:schemeClr val="tx1"/>
              </a:solidFill>
              <a:miter lim="800000"/>
              <a:headEnd/>
              <a:tailEnd/>
            </a:ln>
            <a:effectLst>
              <a:outerShdw dist="35921" dir="2700000" algn="ctr" rotWithShape="0">
                <a:srgbClr val="333333"/>
              </a:outerShdw>
            </a:effec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b="1">
                  <a:latin typeface="Arial" charset="0"/>
                </a:rPr>
                <a:t>D</a:t>
              </a:r>
            </a:p>
          </p:txBody>
        </p:sp>
        <p:sp>
          <p:nvSpPr>
            <p:cNvPr id="519173" name="Rectangle 5"/>
            <p:cNvSpPr>
              <a:spLocks noChangeArrowheads="1"/>
            </p:cNvSpPr>
            <p:nvPr/>
          </p:nvSpPr>
          <p:spPr bwMode="auto">
            <a:xfrm>
              <a:off x="2740" y="2020"/>
              <a:ext cx="280" cy="280"/>
            </a:xfrm>
            <a:prstGeom prst="rect">
              <a:avLst/>
            </a:prstGeom>
            <a:solidFill>
              <a:srgbClr val="B3B900"/>
            </a:solidFill>
            <a:ln w="12700">
              <a:solidFill>
                <a:schemeClr val="tx1"/>
              </a:solidFill>
              <a:miter lim="800000"/>
              <a:headEnd/>
              <a:tailEnd/>
            </a:ln>
            <a:effectLst>
              <a:outerShdw dist="35921" dir="2700000" algn="ctr" rotWithShape="0">
                <a:srgbClr val="333333"/>
              </a:outerShdw>
            </a:effec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b="1">
                  <a:latin typeface="Arial" charset="0"/>
                </a:rPr>
                <a:t>A</a:t>
              </a:r>
            </a:p>
          </p:txBody>
        </p:sp>
        <p:sp>
          <p:nvSpPr>
            <p:cNvPr id="519174" name="Rectangle 6"/>
            <p:cNvSpPr>
              <a:spLocks noChangeArrowheads="1"/>
            </p:cNvSpPr>
            <p:nvPr/>
          </p:nvSpPr>
          <p:spPr bwMode="auto">
            <a:xfrm>
              <a:off x="2740" y="2788"/>
              <a:ext cx="280" cy="280"/>
            </a:xfrm>
            <a:prstGeom prst="rect">
              <a:avLst/>
            </a:prstGeom>
            <a:solidFill>
              <a:srgbClr val="B3B900"/>
            </a:solidFill>
            <a:ln w="12700">
              <a:solidFill>
                <a:schemeClr val="tx1"/>
              </a:solidFill>
              <a:miter lim="800000"/>
              <a:headEnd/>
              <a:tailEnd/>
            </a:ln>
            <a:effectLst>
              <a:outerShdw dist="35921" dir="2700000" algn="ctr" rotWithShape="0">
                <a:srgbClr val="333333"/>
              </a:outerShdw>
            </a:effec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b="1">
                  <a:latin typeface="Arial" charset="0"/>
                </a:rPr>
                <a:t>P</a:t>
              </a:r>
            </a:p>
          </p:txBody>
        </p:sp>
        <p:sp>
          <p:nvSpPr>
            <p:cNvPr id="519175" name="Oval 7"/>
            <p:cNvSpPr>
              <a:spLocks noChangeArrowheads="1"/>
            </p:cNvSpPr>
            <p:nvPr/>
          </p:nvSpPr>
          <p:spPr bwMode="auto">
            <a:xfrm>
              <a:off x="1204" y="964"/>
              <a:ext cx="376" cy="37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sz="2400" b="1">
                  <a:solidFill>
                    <a:schemeClr val="tx1"/>
                  </a:solidFill>
                  <a:latin typeface="Arial" charset="0"/>
                </a:rPr>
                <a:t>V</a:t>
              </a:r>
            </a:p>
          </p:txBody>
        </p:sp>
        <p:sp>
          <p:nvSpPr>
            <p:cNvPr id="519176" name="Oval 8"/>
            <p:cNvSpPr>
              <a:spLocks noChangeArrowheads="1"/>
            </p:cNvSpPr>
            <p:nvPr/>
          </p:nvSpPr>
          <p:spPr bwMode="auto">
            <a:xfrm>
              <a:off x="1204" y="1636"/>
              <a:ext cx="376" cy="37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sz="2400" b="1">
                  <a:solidFill>
                    <a:schemeClr val="tx1"/>
                  </a:solidFill>
                  <a:latin typeface="Arial" charset="0"/>
                </a:rPr>
                <a:t>B</a:t>
              </a:r>
            </a:p>
          </p:txBody>
        </p:sp>
        <p:sp>
          <p:nvSpPr>
            <p:cNvPr id="519177" name="Oval 9"/>
            <p:cNvSpPr>
              <a:spLocks noChangeArrowheads="1"/>
            </p:cNvSpPr>
            <p:nvPr/>
          </p:nvSpPr>
          <p:spPr bwMode="auto">
            <a:xfrm>
              <a:off x="1204" y="2308"/>
              <a:ext cx="376" cy="37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sz="2400" b="1">
                  <a:solidFill>
                    <a:schemeClr val="tx1"/>
                  </a:solidFill>
                  <a:latin typeface="Arial" charset="0"/>
                </a:rPr>
                <a:t>M</a:t>
              </a:r>
            </a:p>
          </p:txBody>
        </p:sp>
        <p:sp>
          <p:nvSpPr>
            <p:cNvPr id="519178" name="Oval 10"/>
            <p:cNvSpPr>
              <a:spLocks noChangeArrowheads="1"/>
            </p:cNvSpPr>
            <p:nvPr/>
          </p:nvSpPr>
          <p:spPr bwMode="auto">
            <a:xfrm>
              <a:off x="1204" y="3028"/>
              <a:ext cx="376" cy="37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sz="2400" b="1">
                  <a:solidFill>
                    <a:schemeClr val="tx1"/>
                  </a:solidFill>
                  <a:latin typeface="Arial" charset="0"/>
                </a:rPr>
                <a:t>SF</a:t>
              </a:r>
            </a:p>
          </p:txBody>
        </p:sp>
        <p:sp>
          <p:nvSpPr>
            <p:cNvPr id="519179" name="Oval 11"/>
            <p:cNvSpPr>
              <a:spLocks noChangeArrowheads="1"/>
            </p:cNvSpPr>
            <p:nvPr/>
          </p:nvSpPr>
          <p:spPr bwMode="auto">
            <a:xfrm>
              <a:off x="3940" y="1396"/>
              <a:ext cx="904" cy="376"/>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sz="2400" b="1">
                  <a:solidFill>
                    <a:schemeClr val="tx1"/>
                  </a:solidFill>
                  <a:latin typeface="Arial" charset="0"/>
                </a:rPr>
                <a:t>Ph</a:t>
              </a:r>
            </a:p>
          </p:txBody>
        </p:sp>
        <p:sp>
          <p:nvSpPr>
            <p:cNvPr id="519180" name="Oval 12"/>
            <p:cNvSpPr>
              <a:spLocks noChangeArrowheads="1"/>
            </p:cNvSpPr>
            <p:nvPr/>
          </p:nvSpPr>
          <p:spPr bwMode="auto">
            <a:xfrm>
              <a:off x="3940" y="1972"/>
              <a:ext cx="904" cy="376"/>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sz="2400" b="1">
                  <a:solidFill>
                    <a:schemeClr val="tx1"/>
                  </a:solidFill>
                  <a:latin typeface="Arial" charset="0"/>
                </a:rPr>
                <a:t>Po</a:t>
              </a:r>
            </a:p>
          </p:txBody>
        </p:sp>
        <p:sp>
          <p:nvSpPr>
            <p:cNvPr id="519181" name="Oval 13"/>
            <p:cNvSpPr>
              <a:spLocks noChangeArrowheads="1"/>
            </p:cNvSpPr>
            <p:nvPr/>
          </p:nvSpPr>
          <p:spPr bwMode="auto">
            <a:xfrm>
              <a:off x="3940" y="2548"/>
              <a:ext cx="904" cy="376"/>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sz="2400" b="1">
                  <a:solidFill>
                    <a:schemeClr val="tx1"/>
                  </a:solidFill>
                  <a:latin typeface="Arial" charset="0"/>
                </a:rPr>
                <a:t>Mo</a:t>
              </a:r>
            </a:p>
          </p:txBody>
        </p:sp>
        <p:sp>
          <p:nvSpPr>
            <p:cNvPr id="519182" name="Oval 14"/>
            <p:cNvSpPr>
              <a:spLocks noChangeArrowheads="1"/>
            </p:cNvSpPr>
            <p:nvPr/>
          </p:nvSpPr>
          <p:spPr bwMode="auto">
            <a:xfrm>
              <a:off x="3940" y="3124"/>
              <a:ext cx="904" cy="376"/>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sz="2400" b="1">
                  <a:solidFill>
                    <a:schemeClr val="tx1"/>
                  </a:solidFill>
                  <a:latin typeface="Arial" charset="0"/>
                </a:rPr>
                <a:t>Orl</a:t>
              </a:r>
            </a:p>
          </p:txBody>
        </p:sp>
        <p:sp>
          <p:nvSpPr>
            <p:cNvPr id="519183" name="Line 15"/>
            <p:cNvSpPr>
              <a:spLocks noChangeShapeType="1"/>
            </p:cNvSpPr>
            <p:nvPr/>
          </p:nvSpPr>
          <p:spPr bwMode="auto">
            <a:xfrm>
              <a:off x="1588" y="1156"/>
              <a:ext cx="1144" cy="2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184" name="Line 16"/>
            <p:cNvSpPr>
              <a:spLocks noChangeShapeType="1"/>
            </p:cNvSpPr>
            <p:nvPr/>
          </p:nvSpPr>
          <p:spPr bwMode="auto">
            <a:xfrm>
              <a:off x="1588" y="1156"/>
              <a:ext cx="1144" cy="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185" name="Line 17"/>
            <p:cNvSpPr>
              <a:spLocks noChangeShapeType="1"/>
            </p:cNvSpPr>
            <p:nvPr/>
          </p:nvSpPr>
          <p:spPr bwMode="auto">
            <a:xfrm>
              <a:off x="1588" y="1156"/>
              <a:ext cx="1144" cy="176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186" name="Line 18"/>
            <p:cNvSpPr>
              <a:spLocks noChangeShapeType="1"/>
            </p:cNvSpPr>
            <p:nvPr/>
          </p:nvSpPr>
          <p:spPr bwMode="auto">
            <a:xfrm flipV="1">
              <a:off x="1588" y="1436"/>
              <a:ext cx="1144" cy="3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187" name="Line 19"/>
            <p:cNvSpPr>
              <a:spLocks noChangeShapeType="1"/>
            </p:cNvSpPr>
            <p:nvPr/>
          </p:nvSpPr>
          <p:spPr bwMode="auto">
            <a:xfrm>
              <a:off x="1588" y="1828"/>
              <a:ext cx="1144" cy="3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188" name="Line 20"/>
            <p:cNvSpPr>
              <a:spLocks noChangeShapeType="1"/>
            </p:cNvSpPr>
            <p:nvPr/>
          </p:nvSpPr>
          <p:spPr bwMode="auto">
            <a:xfrm>
              <a:off x="1588" y="1828"/>
              <a:ext cx="1144" cy="10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189" name="Line 21"/>
            <p:cNvSpPr>
              <a:spLocks noChangeShapeType="1"/>
            </p:cNvSpPr>
            <p:nvPr/>
          </p:nvSpPr>
          <p:spPr bwMode="auto">
            <a:xfrm flipV="1">
              <a:off x="1588" y="1436"/>
              <a:ext cx="1144" cy="10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190" name="Line 22"/>
            <p:cNvSpPr>
              <a:spLocks noChangeShapeType="1"/>
            </p:cNvSpPr>
            <p:nvPr/>
          </p:nvSpPr>
          <p:spPr bwMode="auto">
            <a:xfrm flipV="1">
              <a:off x="1588" y="2156"/>
              <a:ext cx="1144" cy="3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191" name="Line 23"/>
            <p:cNvSpPr>
              <a:spLocks noChangeShapeType="1"/>
            </p:cNvSpPr>
            <p:nvPr/>
          </p:nvSpPr>
          <p:spPr bwMode="auto">
            <a:xfrm>
              <a:off x="1588" y="2500"/>
              <a:ext cx="1144" cy="4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192" name="Line 24"/>
            <p:cNvSpPr>
              <a:spLocks noChangeShapeType="1"/>
            </p:cNvSpPr>
            <p:nvPr/>
          </p:nvSpPr>
          <p:spPr bwMode="auto">
            <a:xfrm flipV="1">
              <a:off x="1588" y="1436"/>
              <a:ext cx="1144" cy="17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193" name="Line 25"/>
            <p:cNvSpPr>
              <a:spLocks noChangeShapeType="1"/>
            </p:cNvSpPr>
            <p:nvPr/>
          </p:nvSpPr>
          <p:spPr bwMode="auto">
            <a:xfrm flipV="1">
              <a:off x="1588" y="2156"/>
              <a:ext cx="1144" cy="10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194" name="Line 26"/>
            <p:cNvSpPr>
              <a:spLocks noChangeShapeType="1"/>
            </p:cNvSpPr>
            <p:nvPr/>
          </p:nvSpPr>
          <p:spPr bwMode="auto">
            <a:xfrm flipV="1">
              <a:off x="1588" y="2924"/>
              <a:ext cx="1144" cy="2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195" name="Line 27"/>
            <p:cNvSpPr>
              <a:spLocks noChangeShapeType="1"/>
            </p:cNvSpPr>
            <p:nvPr/>
          </p:nvSpPr>
          <p:spPr bwMode="auto">
            <a:xfrm flipV="1">
              <a:off x="3028" y="1052"/>
              <a:ext cx="904" cy="3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196" name="Line 28"/>
            <p:cNvSpPr>
              <a:spLocks noChangeShapeType="1"/>
            </p:cNvSpPr>
            <p:nvPr/>
          </p:nvSpPr>
          <p:spPr bwMode="auto">
            <a:xfrm>
              <a:off x="3028" y="1444"/>
              <a:ext cx="904"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197" name="Line 29"/>
            <p:cNvSpPr>
              <a:spLocks noChangeShapeType="1"/>
            </p:cNvSpPr>
            <p:nvPr/>
          </p:nvSpPr>
          <p:spPr bwMode="auto">
            <a:xfrm>
              <a:off x="3028" y="1444"/>
              <a:ext cx="904" cy="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198" name="Line 30"/>
            <p:cNvSpPr>
              <a:spLocks noChangeShapeType="1"/>
            </p:cNvSpPr>
            <p:nvPr/>
          </p:nvSpPr>
          <p:spPr bwMode="auto">
            <a:xfrm>
              <a:off x="3028" y="1444"/>
              <a:ext cx="904" cy="1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199" name="Line 31"/>
            <p:cNvSpPr>
              <a:spLocks noChangeShapeType="1"/>
            </p:cNvSpPr>
            <p:nvPr/>
          </p:nvSpPr>
          <p:spPr bwMode="auto">
            <a:xfrm>
              <a:off x="3028" y="1444"/>
              <a:ext cx="904" cy="18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200" name="Line 32"/>
            <p:cNvSpPr>
              <a:spLocks noChangeShapeType="1"/>
            </p:cNvSpPr>
            <p:nvPr/>
          </p:nvSpPr>
          <p:spPr bwMode="auto">
            <a:xfrm flipV="1">
              <a:off x="3028" y="1052"/>
              <a:ext cx="904" cy="11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201" name="Line 33"/>
            <p:cNvSpPr>
              <a:spLocks noChangeShapeType="1"/>
            </p:cNvSpPr>
            <p:nvPr/>
          </p:nvSpPr>
          <p:spPr bwMode="auto">
            <a:xfrm flipV="1">
              <a:off x="3028" y="1580"/>
              <a:ext cx="904" cy="5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202" name="Line 34"/>
            <p:cNvSpPr>
              <a:spLocks noChangeShapeType="1"/>
            </p:cNvSpPr>
            <p:nvPr/>
          </p:nvSpPr>
          <p:spPr bwMode="auto">
            <a:xfrm>
              <a:off x="3028" y="2160"/>
              <a:ext cx="9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203" name="Line 35"/>
            <p:cNvSpPr>
              <a:spLocks noChangeShapeType="1"/>
            </p:cNvSpPr>
            <p:nvPr/>
          </p:nvSpPr>
          <p:spPr bwMode="auto">
            <a:xfrm>
              <a:off x="3028" y="2164"/>
              <a:ext cx="904" cy="56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204" name="Line 36"/>
            <p:cNvSpPr>
              <a:spLocks noChangeShapeType="1"/>
            </p:cNvSpPr>
            <p:nvPr/>
          </p:nvSpPr>
          <p:spPr bwMode="auto">
            <a:xfrm>
              <a:off x="3028" y="2164"/>
              <a:ext cx="904" cy="1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205" name="Line 37"/>
            <p:cNvSpPr>
              <a:spLocks noChangeShapeType="1"/>
            </p:cNvSpPr>
            <p:nvPr/>
          </p:nvSpPr>
          <p:spPr bwMode="auto">
            <a:xfrm flipV="1">
              <a:off x="3028" y="1052"/>
              <a:ext cx="904" cy="18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206" name="Line 38"/>
            <p:cNvSpPr>
              <a:spLocks noChangeShapeType="1"/>
            </p:cNvSpPr>
            <p:nvPr/>
          </p:nvSpPr>
          <p:spPr bwMode="auto">
            <a:xfrm flipV="1">
              <a:off x="3028" y="1580"/>
              <a:ext cx="904" cy="13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207" name="Line 39"/>
            <p:cNvSpPr>
              <a:spLocks noChangeShapeType="1"/>
            </p:cNvSpPr>
            <p:nvPr/>
          </p:nvSpPr>
          <p:spPr bwMode="auto">
            <a:xfrm flipV="1">
              <a:off x="3028" y="2156"/>
              <a:ext cx="904" cy="7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208" name="Line 40"/>
            <p:cNvSpPr>
              <a:spLocks noChangeShapeType="1"/>
            </p:cNvSpPr>
            <p:nvPr/>
          </p:nvSpPr>
          <p:spPr bwMode="auto">
            <a:xfrm flipV="1">
              <a:off x="3028" y="2732"/>
              <a:ext cx="904" cy="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209" name="Line 41"/>
            <p:cNvSpPr>
              <a:spLocks noChangeShapeType="1"/>
            </p:cNvSpPr>
            <p:nvPr/>
          </p:nvSpPr>
          <p:spPr bwMode="auto">
            <a:xfrm>
              <a:off x="3028" y="2932"/>
              <a:ext cx="904" cy="3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9210" name="Rectangle 42"/>
          <p:cNvSpPr>
            <a:spLocks noGrp="1" noChangeArrowheads="1"/>
          </p:cNvSpPr>
          <p:nvPr>
            <p:ph type="title"/>
          </p:nvPr>
        </p:nvSpPr>
        <p:spPr>
          <a:xfrm>
            <a:off x="381000" y="193675"/>
            <a:ext cx="8229600" cy="696913"/>
          </a:xfrm>
          <a:noFill/>
          <a:ln/>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r>
              <a:rPr lang="en-US" altLang="en-US" sz="3200"/>
              <a:t/>
            </a:r>
            <a:br>
              <a:rPr lang="en-US" altLang="en-US" sz="3200"/>
            </a:br>
            <a:r>
              <a:rPr lang="en-US" altLang="en-US" sz="3200"/>
              <a:t>Pictorial representation of RIFIN Example</a:t>
            </a:r>
          </a:p>
        </p:txBody>
      </p:sp>
      <p:sp>
        <p:nvSpPr>
          <p:cNvPr id="519211" name="Rectangle 43"/>
          <p:cNvSpPr>
            <a:spLocks noChangeArrowheads="1"/>
          </p:cNvSpPr>
          <p:nvPr/>
        </p:nvSpPr>
        <p:spPr bwMode="auto">
          <a:xfrm>
            <a:off x="533400" y="5638800"/>
            <a:ext cx="7696200" cy="914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Monotype Sorts" pitchFamily="2" charset="2"/>
              <a:buChar char="u"/>
              <a:defRPr sz="2800">
                <a:solidFill>
                  <a:srgbClr val="000000"/>
                </a:solidFill>
                <a:latin typeface="Gill Sans" pitchFamily="34" charset="0"/>
              </a:defRPr>
            </a:lvl1pPr>
            <a:lvl2pPr marL="742950" indent="-285750">
              <a:spcBef>
                <a:spcPct val="20000"/>
              </a:spcBef>
              <a:buClr>
                <a:srgbClr val="000000"/>
              </a:buClr>
              <a:buSzPct val="100000"/>
              <a:buChar char="–"/>
              <a:defRPr sz="2400">
                <a:solidFill>
                  <a:srgbClr val="000000"/>
                </a:solidFill>
                <a:latin typeface="Gill Sans" pitchFamily="34" charset="0"/>
              </a:defRPr>
            </a:lvl2pPr>
            <a:lvl3pPr marL="1143000" indent="-228600">
              <a:spcBef>
                <a:spcPct val="20000"/>
              </a:spcBef>
              <a:buClr>
                <a:srgbClr val="000000"/>
              </a:buClr>
              <a:buSzPct val="100000"/>
              <a:buChar char="»"/>
              <a:defRPr sz="2400">
                <a:solidFill>
                  <a:srgbClr val="000000"/>
                </a:solidFill>
                <a:latin typeface="Times New Roman" pitchFamily="18" charset="0"/>
              </a:defRPr>
            </a:lvl3pPr>
            <a:lvl4pPr marL="1600200" indent="-228600">
              <a:spcBef>
                <a:spcPct val="20000"/>
              </a:spcBef>
              <a:buClr>
                <a:schemeClr val="accent2"/>
              </a:buClr>
              <a:buSzPct val="65000"/>
              <a:buFont typeface="Monotype Sorts" pitchFamily="2" charset="2"/>
              <a:buChar char="u"/>
              <a:defRPr sz="2000">
                <a:solidFill>
                  <a:srgbClr val="000000"/>
                </a:solidFill>
                <a:latin typeface="Times New Roman" pitchFamily="18" charset="0"/>
              </a:defRPr>
            </a:lvl4pPr>
            <a:lvl5pPr marL="2057400" indent="-228600">
              <a:spcBef>
                <a:spcPct val="20000"/>
              </a:spcBef>
              <a:buClr>
                <a:srgbClr val="000000"/>
              </a:buClr>
              <a:buSzPct val="100000"/>
              <a:buChar char="–"/>
              <a:defRPr sz="2000">
                <a:solidFill>
                  <a:srgbClr val="000000"/>
                </a:solidFill>
                <a:latin typeface="Times New Roman" pitchFamily="18" charset="0"/>
              </a:defRPr>
            </a:lvl5pPr>
            <a:lvl6pPr marL="2514600" indent="-228600" eaLnBrk="0" fontAlgn="base" hangingPunct="0">
              <a:spcBef>
                <a:spcPct val="20000"/>
              </a:spcBef>
              <a:spcAft>
                <a:spcPct val="0"/>
              </a:spcAft>
              <a:buClr>
                <a:srgbClr val="000000"/>
              </a:buClr>
              <a:buSzPct val="100000"/>
              <a:buChar char="–"/>
              <a:defRPr sz="2000">
                <a:solidFill>
                  <a:srgbClr val="000000"/>
                </a:solidFill>
                <a:latin typeface="Times New Roman" pitchFamily="18" charset="0"/>
              </a:defRPr>
            </a:lvl6pPr>
            <a:lvl7pPr marL="2971800" indent="-228600" eaLnBrk="0" fontAlgn="base" hangingPunct="0">
              <a:spcBef>
                <a:spcPct val="20000"/>
              </a:spcBef>
              <a:spcAft>
                <a:spcPct val="0"/>
              </a:spcAft>
              <a:buClr>
                <a:srgbClr val="000000"/>
              </a:buClr>
              <a:buSzPct val="100000"/>
              <a:buChar char="–"/>
              <a:defRPr sz="2000">
                <a:solidFill>
                  <a:srgbClr val="000000"/>
                </a:solidFill>
                <a:latin typeface="Times New Roman" pitchFamily="18" charset="0"/>
              </a:defRPr>
            </a:lvl7pPr>
            <a:lvl8pPr marL="3429000" indent="-228600" eaLnBrk="0" fontAlgn="base" hangingPunct="0">
              <a:spcBef>
                <a:spcPct val="20000"/>
              </a:spcBef>
              <a:spcAft>
                <a:spcPct val="0"/>
              </a:spcAft>
              <a:buClr>
                <a:srgbClr val="000000"/>
              </a:buClr>
              <a:buSzPct val="100000"/>
              <a:buChar char="–"/>
              <a:defRPr sz="2000">
                <a:solidFill>
                  <a:srgbClr val="000000"/>
                </a:solidFill>
                <a:latin typeface="Times New Roman" pitchFamily="18" charset="0"/>
              </a:defRPr>
            </a:lvl8pPr>
            <a:lvl9pPr marL="3886200" indent="-228600" eaLnBrk="0" fontAlgn="base" hangingPunct="0">
              <a:spcBef>
                <a:spcPct val="20000"/>
              </a:spcBef>
              <a:spcAft>
                <a:spcPct val="0"/>
              </a:spcAft>
              <a:buClr>
                <a:srgbClr val="000000"/>
              </a:buClr>
              <a:buSzPct val="100000"/>
              <a:buChar char="–"/>
              <a:defRPr sz="2000">
                <a:solidFill>
                  <a:srgbClr val="000000"/>
                </a:solidFill>
                <a:latin typeface="Times New Roman" pitchFamily="18" charset="0"/>
              </a:defRPr>
            </a:lvl9pPr>
          </a:lstStyle>
          <a:p>
            <a:pPr>
              <a:buFont typeface="Monotype Sorts" pitchFamily="2" charset="2"/>
              <a:buNone/>
            </a:pPr>
            <a:r>
              <a:rPr lang="en-US" altLang="en-US" sz="2400"/>
              <a:t>The transportation problem may be solved to yield the solution indicated in the following figure.   </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1"/>
          <p:cNvSpPr>
            <a:spLocks noGrp="1"/>
          </p:cNvSpPr>
          <p:nvPr>
            <p:ph type="sldNum" sz="quarter" idx="10"/>
          </p:nvPr>
        </p:nvSpPr>
        <p:spPr/>
        <p:txBody>
          <a:bodyPr/>
          <a:lstStyle/>
          <a:p>
            <a:fld id="{EAF66790-1772-40E0-92C5-076D4273160C}" type="slidenum">
              <a:rPr lang="en-US" altLang="en-US"/>
              <a:pPr/>
              <a:t>77</a:t>
            </a:fld>
            <a:endParaRPr lang="en-US" altLang="en-US"/>
          </a:p>
        </p:txBody>
      </p:sp>
      <p:sp>
        <p:nvSpPr>
          <p:cNvPr id="520194" name="Rectangle 2"/>
          <p:cNvSpPr>
            <a:spLocks noChangeArrowheads="1"/>
          </p:cNvSpPr>
          <p:nvPr/>
        </p:nvSpPr>
        <p:spPr bwMode="auto">
          <a:xfrm>
            <a:off x="4349750" y="2063750"/>
            <a:ext cx="444500" cy="444500"/>
          </a:xfrm>
          <a:prstGeom prst="rect">
            <a:avLst/>
          </a:prstGeom>
          <a:solidFill>
            <a:srgbClr val="B3B900"/>
          </a:solidFill>
          <a:ln w="12700">
            <a:solidFill>
              <a:schemeClr val="tx1"/>
            </a:solidFill>
            <a:miter lim="800000"/>
            <a:headEnd/>
            <a:tailEnd/>
          </a:ln>
          <a:effectLst>
            <a:outerShdw dist="35921" dir="2700000" algn="ctr" rotWithShape="0">
              <a:srgbClr val="333333"/>
            </a:outerShdw>
          </a:effec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b="1">
                <a:latin typeface="Arial" charset="0"/>
              </a:rPr>
              <a:t>D</a:t>
            </a:r>
          </a:p>
        </p:txBody>
      </p:sp>
      <p:sp>
        <p:nvSpPr>
          <p:cNvPr id="520195" name="Rectangle 3"/>
          <p:cNvSpPr>
            <a:spLocks noChangeArrowheads="1"/>
          </p:cNvSpPr>
          <p:nvPr/>
        </p:nvSpPr>
        <p:spPr bwMode="auto">
          <a:xfrm>
            <a:off x="4349750" y="3206750"/>
            <a:ext cx="444500" cy="444500"/>
          </a:xfrm>
          <a:prstGeom prst="rect">
            <a:avLst/>
          </a:prstGeom>
          <a:solidFill>
            <a:srgbClr val="B3B900"/>
          </a:solidFill>
          <a:ln w="12700">
            <a:solidFill>
              <a:schemeClr val="tx1"/>
            </a:solidFill>
            <a:miter lim="800000"/>
            <a:headEnd/>
            <a:tailEnd/>
          </a:ln>
          <a:effectLst>
            <a:outerShdw dist="35921" dir="2700000" algn="ctr" rotWithShape="0">
              <a:srgbClr val="333333"/>
            </a:outerShdw>
          </a:effec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b="1">
                <a:latin typeface="Arial" charset="0"/>
              </a:rPr>
              <a:t>A</a:t>
            </a:r>
          </a:p>
        </p:txBody>
      </p:sp>
      <p:sp>
        <p:nvSpPr>
          <p:cNvPr id="520196" name="Rectangle 4"/>
          <p:cNvSpPr>
            <a:spLocks noChangeArrowheads="1"/>
          </p:cNvSpPr>
          <p:nvPr/>
        </p:nvSpPr>
        <p:spPr bwMode="auto">
          <a:xfrm>
            <a:off x="4349750" y="4425950"/>
            <a:ext cx="444500" cy="444500"/>
          </a:xfrm>
          <a:prstGeom prst="rect">
            <a:avLst/>
          </a:prstGeom>
          <a:solidFill>
            <a:srgbClr val="B3B900"/>
          </a:solidFill>
          <a:ln w="12700">
            <a:solidFill>
              <a:schemeClr val="tx1"/>
            </a:solidFill>
            <a:miter lim="800000"/>
            <a:headEnd/>
            <a:tailEnd/>
          </a:ln>
          <a:effectLst>
            <a:outerShdw dist="35921" dir="2700000" algn="ctr" rotWithShape="0">
              <a:srgbClr val="333333"/>
            </a:outerShdw>
          </a:effec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b="1">
                <a:latin typeface="Arial" charset="0"/>
              </a:rPr>
              <a:t>P</a:t>
            </a:r>
          </a:p>
        </p:txBody>
      </p:sp>
      <p:sp>
        <p:nvSpPr>
          <p:cNvPr id="520197" name="Oval 5"/>
          <p:cNvSpPr>
            <a:spLocks noChangeArrowheads="1"/>
          </p:cNvSpPr>
          <p:nvPr/>
        </p:nvSpPr>
        <p:spPr bwMode="auto">
          <a:xfrm>
            <a:off x="1911350" y="1530350"/>
            <a:ext cx="596900" cy="596900"/>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sz="2400" b="1">
                <a:solidFill>
                  <a:schemeClr val="tx1"/>
                </a:solidFill>
                <a:latin typeface="Arial" charset="0"/>
              </a:rPr>
              <a:t>V</a:t>
            </a:r>
          </a:p>
        </p:txBody>
      </p:sp>
      <p:sp>
        <p:nvSpPr>
          <p:cNvPr id="520198" name="Oval 6"/>
          <p:cNvSpPr>
            <a:spLocks noChangeArrowheads="1"/>
          </p:cNvSpPr>
          <p:nvPr/>
        </p:nvSpPr>
        <p:spPr bwMode="auto">
          <a:xfrm>
            <a:off x="1911350" y="2597150"/>
            <a:ext cx="596900" cy="596900"/>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sz="2400" b="1">
                <a:solidFill>
                  <a:schemeClr val="tx1"/>
                </a:solidFill>
                <a:latin typeface="Arial" charset="0"/>
              </a:rPr>
              <a:t>B</a:t>
            </a:r>
          </a:p>
        </p:txBody>
      </p:sp>
      <p:sp>
        <p:nvSpPr>
          <p:cNvPr id="520199" name="Oval 7"/>
          <p:cNvSpPr>
            <a:spLocks noChangeArrowheads="1"/>
          </p:cNvSpPr>
          <p:nvPr/>
        </p:nvSpPr>
        <p:spPr bwMode="auto">
          <a:xfrm>
            <a:off x="1911350" y="3663950"/>
            <a:ext cx="596900" cy="596900"/>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sz="2400" b="1">
                <a:solidFill>
                  <a:schemeClr val="tx1"/>
                </a:solidFill>
                <a:latin typeface="Arial" charset="0"/>
              </a:rPr>
              <a:t>M</a:t>
            </a:r>
          </a:p>
        </p:txBody>
      </p:sp>
      <p:sp>
        <p:nvSpPr>
          <p:cNvPr id="520200" name="Oval 8"/>
          <p:cNvSpPr>
            <a:spLocks noChangeArrowheads="1"/>
          </p:cNvSpPr>
          <p:nvPr/>
        </p:nvSpPr>
        <p:spPr bwMode="auto">
          <a:xfrm>
            <a:off x="1911350" y="4806950"/>
            <a:ext cx="596900" cy="596900"/>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sz="2400" b="1">
                <a:solidFill>
                  <a:schemeClr val="tx1"/>
                </a:solidFill>
                <a:latin typeface="Arial" charset="0"/>
              </a:rPr>
              <a:t>SF</a:t>
            </a:r>
          </a:p>
        </p:txBody>
      </p:sp>
      <p:sp>
        <p:nvSpPr>
          <p:cNvPr id="520201" name="Oval 9"/>
          <p:cNvSpPr>
            <a:spLocks noChangeArrowheads="1"/>
          </p:cNvSpPr>
          <p:nvPr/>
        </p:nvSpPr>
        <p:spPr bwMode="auto">
          <a:xfrm>
            <a:off x="6254750" y="1301750"/>
            <a:ext cx="1435100" cy="5969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sz="2400" b="1">
                <a:solidFill>
                  <a:schemeClr val="tx1"/>
                </a:solidFill>
                <a:latin typeface="Arial" charset="0"/>
              </a:rPr>
              <a:t>Da</a:t>
            </a:r>
          </a:p>
        </p:txBody>
      </p:sp>
      <p:sp>
        <p:nvSpPr>
          <p:cNvPr id="520202" name="Oval 10"/>
          <p:cNvSpPr>
            <a:spLocks noChangeArrowheads="1"/>
          </p:cNvSpPr>
          <p:nvPr/>
        </p:nvSpPr>
        <p:spPr bwMode="auto">
          <a:xfrm>
            <a:off x="6254750" y="2216150"/>
            <a:ext cx="1435100" cy="5969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sz="2400" b="1">
                <a:solidFill>
                  <a:schemeClr val="tx1"/>
                </a:solidFill>
                <a:latin typeface="Arial" charset="0"/>
              </a:rPr>
              <a:t>Ph</a:t>
            </a:r>
          </a:p>
        </p:txBody>
      </p:sp>
      <p:sp>
        <p:nvSpPr>
          <p:cNvPr id="520203" name="Oval 11"/>
          <p:cNvSpPr>
            <a:spLocks noChangeArrowheads="1"/>
          </p:cNvSpPr>
          <p:nvPr/>
        </p:nvSpPr>
        <p:spPr bwMode="auto">
          <a:xfrm>
            <a:off x="6254750" y="3130550"/>
            <a:ext cx="1435100" cy="5969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sz="2400" b="1">
                <a:solidFill>
                  <a:schemeClr val="tx1"/>
                </a:solidFill>
                <a:latin typeface="Arial" charset="0"/>
              </a:rPr>
              <a:t>Po</a:t>
            </a:r>
          </a:p>
        </p:txBody>
      </p:sp>
      <p:sp>
        <p:nvSpPr>
          <p:cNvPr id="520204" name="Oval 12"/>
          <p:cNvSpPr>
            <a:spLocks noChangeArrowheads="1"/>
          </p:cNvSpPr>
          <p:nvPr/>
        </p:nvSpPr>
        <p:spPr bwMode="auto">
          <a:xfrm>
            <a:off x="6254750" y="4044950"/>
            <a:ext cx="1435100" cy="5969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sz="2400" b="1">
                <a:solidFill>
                  <a:schemeClr val="tx1"/>
                </a:solidFill>
                <a:latin typeface="Arial" charset="0"/>
              </a:rPr>
              <a:t>Mo</a:t>
            </a:r>
          </a:p>
        </p:txBody>
      </p:sp>
      <p:sp>
        <p:nvSpPr>
          <p:cNvPr id="520205" name="Oval 13"/>
          <p:cNvSpPr>
            <a:spLocks noChangeArrowheads="1"/>
          </p:cNvSpPr>
          <p:nvPr/>
        </p:nvSpPr>
        <p:spPr bwMode="auto">
          <a:xfrm>
            <a:off x="6254750" y="4959350"/>
            <a:ext cx="1435100" cy="5969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sz="2400" b="1">
                <a:solidFill>
                  <a:schemeClr val="tx1"/>
                </a:solidFill>
                <a:latin typeface="Arial" charset="0"/>
              </a:rPr>
              <a:t>Orl</a:t>
            </a:r>
          </a:p>
        </p:txBody>
      </p:sp>
      <p:sp>
        <p:nvSpPr>
          <p:cNvPr id="520206" name="Line 14"/>
          <p:cNvSpPr>
            <a:spLocks noChangeShapeType="1"/>
          </p:cNvSpPr>
          <p:nvPr/>
        </p:nvSpPr>
        <p:spPr bwMode="auto">
          <a:xfrm>
            <a:off x="2520950" y="1835150"/>
            <a:ext cx="1816100" cy="444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07" name="Line 15"/>
          <p:cNvSpPr>
            <a:spLocks noChangeShapeType="1"/>
          </p:cNvSpPr>
          <p:nvPr/>
        </p:nvSpPr>
        <p:spPr bwMode="auto">
          <a:xfrm>
            <a:off x="2520950" y="2901950"/>
            <a:ext cx="1816100" cy="1739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08" name="Line 16"/>
          <p:cNvSpPr>
            <a:spLocks noChangeShapeType="1"/>
          </p:cNvSpPr>
          <p:nvPr/>
        </p:nvSpPr>
        <p:spPr bwMode="auto">
          <a:xfrm flipV="1">
            <a:off x="2520950" y="3422650"/>
            <a:ext cx="1816100" cy="546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09" name="Line 17"/>
          <p:cNvSpPr>
            <a:spLocks noChangeShapeType="1"/>
          </p:cNvSpPr>
          <p:nvPr/>
        </p:nvSpPr>
        <p:spPr bwMode="auto">
          <a:xfrm flipV="1">
            <a:off x="2520950" y="3422650"/>
            <a:ext cx="1816100" cy="1689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10" name="Line 18"/>
          <p:cNvSpPr>
            <a:spLocks noChangeShapeType="1"/>
          </p:cNvSpPr>
          <p:nvPr/>
        </p:nvSpPr>
        <p:spPr bwMode="auto">
          <a:xfrm flipV="1">
            <a:off x="2520950" y="4641850"/>
            <a:ext cx="1816100" cy="469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11" name="Line 19"/>
          <p:cNvSpPr>
            <a:spLocks noChangeShapeType="1"/>
          </p:cNvSpPr>
          <p:nvPr/>
        </p:nvSpPr>
        <p:spPr bwMode="auto">
          <a:xfrm>
            <a:off x="4806950" y="2292350"/>
            <a:ext cx="1435100" cy="215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12" name="Line 20"/>
          <p:cNvSpPr>
            <a:spLocks noChangeShapeType="1"/>
          </p:cNvSpPr>
          <p:nvPr/>
        </p:nvSpPr>
        <p:spPr bwMode="auto">
          <a:xfrm>
            <a:off x="4806950" y="2292350"/>
            <a:ext cx="1435100" cy="1130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13" name="Line 21"/>
          <p:cNvSpPr>
            <a:spLocks noChangeShapeType="1"/>
          </p:cNvSpPr>
          <p:nvPr/>
        </p:nvSpPr>
        <p:spPr bwMode="auto">
          <a:xfrm flipV="1">
            <a:off x="4806950" y="1670050"/>
            <a:ext cx="1435100" cy="1765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14" name="Line 22"/>
          <p:cNvSpPr>
            <a:spLocks noChangeShapeType="1"/>
          </p:cNvSpPr>
          <p:nvPr/>
        </p:nvSpPr>
        <p:spPr bwMode="auto">
          <a:xfrm>
            <a:off x="4806950" y="3435350"/>
            <a:ext cx="1435100" cy="1816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15" name="Line 23"/>
          <p:cNvSpPr>
            <a:spLocks noChangeShapeType="1"/>
          </p:cNvSpPr>
          <p:nvPr/>
        </p:nvSpPr>
        <p:spPr bwMode="auto">
          <a:xfrm flipV="1">
            <a:off x="4806950" y="2508250"/>
            <a:ext cx="1435100" cy="2146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16" name="Line 24"/>
          <p:cNvSpPr>
            <a:spLocks noChangeShapeType="1"/>
          </p:cNvSpPr>
          <p:nvPr/>
        </p:nvSpPr>
        <p:spPr bwMode="auto">
          <a:xfrm flipV="1">
            <a:off x="4806950" y="4337050"/>
            <a:ext cx="1435100" cy="317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17" name="Rectangle 25"/>
          <p:cNvSpPr>
            <a:spLocks noChangeArrowheads="1"/>
          </p:cNvSpPr>
          <p:nvPr/>
        </p:nvSpPr>
        <p:spPr bwMode="auto">
          <a:xfrm>
            <a:off x="2971800" y="1828800"/>
            <a:ext cx="746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a:solidFill>
                  <a:schemeClr val="tx1"/>
                </a:solidFill>
                <a:latin typeface="Arial" charset="0"/>
              </a:rPr>
              <a:t>1000</a:t>
            </a:r>
          </a:p>
        </p:txBody>
      </p:sp>
      <p:sp>
        <p:nvSpPr>
          <p:cNvPr id="520218" name="Rectangle 26"/>
          <p:cNvSpPr>
            <a:spLocks noChangeArrowheads="1"/>
          </p:cNvSpPr>
          <p:nvPr/>
        </p:nvSpPr>
        <p:spPr bwMode="auto">
          <a:xfrm>
            <a:off x="2660650" y="3048000"/>
            <a:ext cx="60483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a:solidFill>
                  <a:schemeClr val="tx1"/>
                </a:solidFill>
                <a:latin typeface="Arial" charset="0"/>
              </a:rPr>
              <a:t>800</a:t>
            </a:r>
          </a:p>
        </p:txBody>
      </p:sp>
      <p:sp>
        <p:nvSpPr>
          <p:cNvPr id="520219" name="Rectangle 27"/>
          <p:cNvSpPr>
            <a:spLocks noChangeArrowheads="1"/>
          </p:cNvSpPr>
          <p:nvPr/>
        </p:nvSpPr>
        <p:spPr bwMode="auto">
          <a:xfrm>
            <a:off x="3352800" y="3429000"/>
            <a:ext cx="60483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a:solidFill>
                  <a:schemeClr val="tx1"/>
                </a:solidFill>
                <a:latin typeface="Arial" charset="0"/>
              </a:rPr>
              <a:t>800</a:t>
            </a:r>
          </a:p>
        </p:txBody>
      </p:sp>
      <p:sp>
        <p:nvSpPr>
          <p:cNvPr id="520220" name="Rectangle 28"/>
          <p:cNvSpPr>
            <a:spLocks noChangeArrowheads="1"/>
          </p:cNvSpPr>
          <p:nvPr/>
        </p:nvSpPr>
        <p:spPr bwMode="auto">
          <a:xfrm>
            <a:off x="2895600" y="4267200"/>
            <a:ext cx="60483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a:solidFill>
                  <a:schemeClr val="tx1"/>
                </a:solidFill>
                <a:latin typeface="Arial" charset="0"/>
              </a:rPr>
              <a:t>600</a:t>
            </a:r>
          </a:p>
        </p:txBody>
      </p:sp>
      <p:sp>
        <p:nvSpPr>
          <p:cNvPr id="520221" name="Rectangle 29"/>
          <p:cNvSpPr>
            <a:spLocks noChangeArrowheads="1"/>
          </p:cNvSpPr>
          <p:nvPr/>
        </p:nvSpPr>
        <p:spPr bwMode="auto">
          <a:xfrm>
            <a:off x="3200400" y="4724400"/>
            <a:ext cx="60483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a:solidFill>
                  <a:schemeClr val="tx1"/>
                </a:solidFill>
                <a:latin typeface="Arial" charset="0"/>
              </a:rPr>
              <a:t>100</a:t>
            </a:r>
          </a:p>
        </p:txBody>
      </p:sp>
      <p:sp>
        <p:nvSpPr>
          <p:cNvPr id="520222" name="Rectangle 30"/>
          <p:cNvSpPr>
            <a:spLocks noChangeArrowheads="1"/>
          </p:cNvSpPr>
          <p:nvPr/>
        </p:nvSpPr>
        <p:spPr bwMode="auto">
          <a:xfrm>
            <a:off x="5638800" y="1752600"/>
            <a:ext cx="60483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a:solidFill>
                  <a:schemeClr val="tx1"/>
                </a:solidFill>
                <a:latin typeface="Arial" charset="0"/>
              </a:rPr>
              <a:t>900</a:t>
            </a:r>
          </a:p>
        </p:txBody>
      </p:sp>
      <p:sp>
        <p:nvSpPr>
          <p:cNvPr id="520223" name="Rectangle 31"/>
          <p:cNvSpPr>
            <a:spLocks noChangeArrowheads="1"/>
          </p:cNvSpPr>
          <p:nvPr/>
        </p:nvSpPr>
        <p:spPr bwMode="auto">
          <a:xfrm>
            <a:off x="5029200" y="2133600"/>
            <a:ext cx="60483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a:solidFill>
                  <a:schemeClr val="tx1"/>
                </a:solidFill>
                <a:latin typeface="Arial" charset="0"/>
              </a:rPr>
              <a:t>400</a:t>
            </a:r>
          </a:p>
        </p:txBody>
      </p:sp>
      <p:sp>
        <p:nvSpPr>
          <p:cNvPr id="520224" name="Rectangle 32"/>
          <p:cNvSpPr>
            <a:spLocks noChangeArrowheads="1"/>
          </p:cNvSpPr>
          <p:nvPr/>
        </p:nvSpPr>
        <p:spPr bwMode="auto">
          <a:xfrm>
            <a:off x="5257800" y="2743200"/>
            <a:ext cx="60483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a:solidFill>
                  <a:schemeClr val="tx1"/>
                </a:solidFill>
                <a:latin typeface="Arial" charset="0"/>
              </a:rPr>
              <a:t>600</a:t>
            </a:r>
          </a:p>
        </p:txBody>
      </p:sp>
      <p:sp>
        <p:nvSpPr>
          <p:cNvPr id="520225" name="Rectangle 33"/>
          <p:cNvSpPr>
            <a:spLocks noChangeArrowheads="1"/>
          </p:cNvSpPr>
          <p:nvPr/>
        </p:nvSpPr>
        <p:spPr bwMode="auto">
          <a:xfrm>
            <a:off x="5257800" y="3352800"/>
            <a:ext cx="60483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a:solidFill>
                  <a:schemeClr val="tx1"/>
                </a:solidFill>
                <a:latin typeface="Arial" charset="0"/>
              </a:rPr>
              <a:t>400</a:t>
            </a:r>
          </a:p>
        </p:txBody>
      </p:sp>
      <p:sp>
        <p:nvSpPr>
          <p:cNvPr id="520226" name="Rectangle 34"/>
          <p:cNvSpPr>
            <a:spLocks noChangeArrowheads="1"/>
          </p:cNvSpPr>
          <p:nvPr/>
        </p:nvSpPr>
        <p:spPr bwMode="auto">
          <a:xfrm>
            <a:off x="5181600" y="4038600"/>
            <a:ext cx="60483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a:solidFill>
                  <a:schemeClr val="tx1"/>
                </a:solidFill>
                <a:latin typeface="Arial" charset="0"/>
              </a:rPr>
              <a:t>500</a:t>
            </a:r>
          </a:p>
        </p:txBody>
      </p:sp>
      <p:sp>
        <p:nvSpPr>
          <p:cNvPr id="520227" name="Rectangle 35"/>
          <p:cNvSpPr>
            <a:spLocks noChangeArrowheads="1"/>
          </p:cNvSpPr>
          <p:nvPr/>
        </p:nvSpPr>
        <p:spPr bwMode="auto">
          <a:xfrm>
            <a:off x="4876800" y="4419600"/>
            <a:ext cx="60483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a:solidFill>
                  <a:schemeClr val="tx1"/>
                </a:solidFill>
                <a:latin typeface="Arial" charset="0"/>
              </a:rPr>
              <a:t>500</a:t>
            </a:r>
          </a:p>
        </p:txBody>
      </p:sp>
      <p:sp>
        <p:nvSpPr>
          <p:cNvPr id="520228" name="Rectangle 36"/>
          <p:cNvSpPr>
            <a:spLocks noChangeArrowheads="1"/>
          </p:cNvSpPr>
          <p:nvPr/>
        </p:nvSpPr>
        <p:spPr bwMode="auto">
          <a:xfrm>
            <a:off x="609600" y="228600"/>
            <a:ext cx="7848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A3C00"/>
                  </a:outerShdw>
                </a:effectLst>
              </a14:hiddenEffects>
            </a:ext>
          </a:extLst>
        </p:spPr>
        <p:txBody>
          <a:bodyPr lIns="90488" tIns="44450" rIns="90488" bIns="44450" anchor="ctr"/>
          <a:lstStyle/>
          <a:p>
            <a:r>
              <a:rPr lang="en-US" altLang="en-US" b="1">
                <a:solidFill>
                  <a:schemeClr val="tx2"/>
                </a:solidFill>
                <a:effectLst>
                  <a:outerShdw blurRad="38100" dist="38100" dir="2700000" algn="tl">
                    <a:srgbClr val="C0C0C0"/>
                  </a:outerShdw>
                </a:effectLst>
                <a:latin typeface="Arial" charset="0"/>
              </a:rPr>
              <a:t>Example: 2-Stage Distribution Solution</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4E21C97-CF62-4681-9B54-43E7829D47CD}" type="slidenum">
              <a:rPr lang="en-US" altLang="en-US"/>
              <a:pPr/>
              <a:t>78</a:t>
            </a:fld>
            <a:endParaRPr lang="en-US" altLang="en-US"/>
          </a:p>
        </p:txBody>
      </p:sp>
      <p:sp>
        <p:nvSpPr>
          <p:cNvPr id="205826" name="Rectangle 2"/>
          <p:cNvSpPr>
            <a:spLocks noGrp="1" noChangeArrowheads="1"/>
          </p:cNvSpPr>
          <p:nvPr>
            <p:ph type="title"/>
          </p:nvPr>
        </p:nvSpPr>
        <p:spPr>
          <a:noFill/>
          <a:ln/>
        </p:spPr>
        <p:txBody>
          <a:bodyPr lIns="90487" rIns="90487" anchor="ctr"/>
          <a:lstStyle/>
          <a:p>
            <a:r>
              <a:rPr lang="en-US" altLang="en-US"/>
              <a:t>Solution Requirements</a:t>
            </a:r>
          </a:p>
        </p:txBody>
      </p:sp>
      <p:sp>
        <p:nvSpPr>
          <p:cNvPr id="205827" name="Rectangle 3"/>
          <p:cNvSpPr>
            <a:spLocks noGrp="1" noChangeArrowheads="1"/>
          </p:cNvSpPr>
          <p:nvPr>
            <p:ph type="body" idx="1"/>
          </p:nvPr>
        </p:nvSpPr>
        <p:spPr>
          <a:xfrm>
            <a:off x="609600" y="1625600"/>
            <a:ext cx="7391400" cy="4511675"/>
          </a:xfrm>
        </p:spPr>
        <p:txBody>
          <a:bodyPr/>
          <a:lstStyle/>
          <a:p>
            <a:pPr>
              <a:lnSpc>
                <a:spcPct val="90000"/>
              </a:lnSpc>
            </a:pPr>
            <a:r>
              <a:rPr lang="en-US" altLang="en-US"/>
              <a:t>If time is an issue (dynamic) and commodities differ greatly, more difficult</a:t>
            </a:r>
          </a:p>
          <a:p>
            <a:pPr>
              <a:lnSpc>
                <a:spcPct val="90000"/>
              </a:lnSpc>
            </a:pPr>
            <a:r>
              <a:rPr lang="en-US" altLang="en-US"/>
              <a:t>Approach: Multi-Commodity Network</a:t>
            </a:r>
          </a:p>
          <a:p>
            <a:pPr lvl="1">
              <a:lnSpc>
                <a:spcPct val="90000"/>
              </a:lnSpc>
            </a:pPr>
            <a:r>
              <a:rPr lang="en-US" altLang="en-US"/>
              <a:t>Origin-Destination pairs become the commodities</a:t>
            </a:r>
          </a:p>
          <a:p>
            <a:pPr>
              <a:lnSpc>
                <a:spcPct val="90000"/>
              </a:lnSpc>
            </a:pPr>
            <a:r>
              <a:rPr lang="en-US" altLang="en-US"/>
              <a:t>Difficult to get integer solutions when network is capacitated</a:t>
            </a:r>
          </a:p>
          <a:p>
            <a:pPr>
              <a:lnSpc>
                <a:spcPct val="90000"/>
              </a:lnSpc>
            </a:pPr>
            <a:r>
              <a:rPr lang="en-US" altLang="en-US"/>
              <a:t>Solutions approaches vary: decomposition approaches are common</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CC1674C-4756-4CE3-8A99-9ED28FE6C012}" type="slidenum">
              <a:rPr lang="en-US" altLang="en-US"/>
              <a:pPr/>
              <a:t>79</a:t>
            </a:fld>
            <a:endParaRPr lang="en-US" altLang="en-US"/>
          </a:p>
        </p:txBody>
      </p:sp>
      <p:sp>
        <p:nvSpPr>
          <p:cNvPr id="443398" name="Rectangle 6"/>
          <p:cNvSpPr>
            <a:spLocks noGrp="1" noChangeArrowheads="1"/>
          </p:cNvSpPr>
          <p:nvPr>
            <p:ph type="title"/>
          </p:nvPr>
        </p:nvSpPr>
        <p:spPr/>
        <p:txBody>
          <a:bodyPr/>
          <a:lstStyle/>
          <a:p>
            <a:r>
              <a:rPr lang="en-US" altLang="en-US" sz="3200"/>
              <a:t>HighOptic Demand Allocation Problem</a:t>
            </a:r>
          </a:p>
        </p:txBody>
      </p:sp>
      <p:graphicFrame>
        <p:nvGraphicFramePr>
          <p:cNvPr id="443397" name="Object 5"/>
          <p:cNvGraphicFramePr>
            <a:graphicFrameLocks noGrp="1" noChangeAspect="1"/>
          </p:cNvGraphicFramePr>
          <p:nvPr>
            <p:ph idx="1"/>
          </p:nvPr>
        </p:nvGraphicFramePr>
        <p:xfrm>
          <a:off x="1447800" y="1355725"/>
          <a:ext cx="6477000" cy="5086350"/>
        </p:xfrm>
        <a:graphic>
          <a:graphicData uri="http://schemas.openxmlformats.org/presentationml/2006/ole">
            <mc:AlternateContent xmlns:mc="http://schemas.openxmlformats.org/markup-compatibility/2006">
              <mc:Choice xmlns:v="urn:schemas-microsoft-com:vml" Requires="v">
                <p:oleObj spid="_x0000_s443427" name="Worksheet" r:id="rId3" imgW="6000750" imgH="5162645" progId="Excel.Sheet.8">
                  <p:embed/>
                </p:oleObj>
              </mc:Choice>
              <mc:Fallback>
                <p:oleObj name="Worksheet" r:id="rId3" imgW="6000750" imgH="5162645" progId="Excel.Shee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355725"/>
                        <a:ext cx="6477000" cy="508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Facility Location Models</a:t>
            </a:r>
            <a:endParaRPr lang="en-US" dirty="0"/>
          </a:p>
        </p:txBody>
      </p:sp>
      <p:sp>
        <p:nvSpPr>
          <p:cNvPr id="3" name="Content Placeholder 2"/>
          <p:cNvSpPr>
            <a:spLocks noGrp="1"/>
          </p:cNvSpPr>
          <p:nvPr>
            <p:ph sz="quarter" idx="1"/>
          </p:nvPr>
        </p:nvSpPr>
        <p:spPr>
          <a:xfrm>
            <a:off x="457200" y="1777715"/>
            <a:ext cx="8229600" cy="4525963"/>
          </a:xfrm>
        </p:spPr>
        <p:txBody>
          <a:bodyPr>
            <a:normAutofit lnSpcReduction="10000"/>
          </a:bodyPr>
          <a:lstStyle/>
          <a:p>
            <a:r>
              <a:rPr lang="en-US" dirty="0" smtClean="0"/>
              <a:t>Widely applied in public and private sectors:</a:t>
            </a:r>
          </a:p>
          <a:p>
            <a:pPr lvl="1"/>
            <a:r>
              <a:rPr lang="en-US" dirty="0" smtClean="0"/>
              <a:t>Emergency medical services (EMS) / fire stations</a:t>
            </a:r>
          </a:p>
          <a:p>
            <a:pPr lvl="1"/>
            <a:r>
              <a:rPr lang="en-US" dirty="0" smtClean="0"/>
              <a:t>Airline hubs</a:t>
            </a:r>
          </a:p>
          <a:p>
            <a:pPr lvl="1"/>
            <a:r>
              <a:rPr lang="en-US" dirty="0" smtClean="0"/>
              <a:t>Blood banks</a:t>
            </a:r>
          </a:p>
          <a:p>
            <a:pPr lvl="1"/>
            <a:r>
              <a:rPr lang="en-US" dirty="0" smtClean="0"/>
              <a:t>Hazardous waste disposal sites</a:t>
            </a:r>
          </a:p>
          <a:p>
            <a:pPr lvl="1"/>
            <a:r>
              <a:rPr lang="en-US" dirty="0" smtClean="0"/>
              <a:t>Fast-food restaurants</a:t>
            </a:r>
          </a:p>
          <a:p>
            <a:pPr lvl="1"/>
            <a:r>
              <a:rPr lang="en-US" dirty="0" smtClean="0"/>
              <a:t>Public swimming pools</a:t>
            </a:r>
          </a:p>
          <a:p>
            <a:pPr lvl="1"/>
            <a:r>
              <a:rPr lang="en-US" dirty="0" smtClean="0"/>
              <a:t>Schools</a:t>
            </a:r>
          </a:p>
          <a:p>
            <a:pPr lvl="1"/>
            <a:r>
              <a:rPr lang="en-US" dirty="0" smtClean="0"/>
              <a:t>Vehicle inspection stations</a:t>
            </a:r>
          </a:p>
          <a:p>
            <a:pPr lvl="1"/>
            <a:r>
              <a:rPr lang="en-US" dirty="0" smtClean="0"/>
              <a:t>Bus stops</a:t>
            </a:r>
          </a:p>
          <a:p>
            <a:pPr lvl="1"/>
            <a:r>
              <a:rPr lang="en-US" dirty="0" smtClean="0"/>
              <a:t>etc.</a:t>
            </a:r>
          </a:p>
          <a:p>
            <a:pPr lvl="1"/>
            <a:endParaRPr lang="en-US" dirty="0" smtClean="0"/>
          </a:p>
          <a:p>
            <a:pPr lvl="1"/>
            <a:endParaRPr lang="en-US" dirty="0" smtClean="0"/>
          </a:p>
        </p:txBody>
      </p:sp>
    </p:spTree>
    <p:extLst>
      <p:ext uri="{BB962C8B-B14F-4D97-AF65-F5344CB8AC3E}">
        <p14:creationId xmlns:p14="http://schemas.microsoft.com/office/powerpoint/2010/main" val="3423287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87F1B0-A9A8-4BF6-8884-B8A2D7333C89}" type="slidenum">
              <a:rPr lang="en-US" altLang="en-US"/>
              <a:pPr/>
              <a:t>80</a:t>
            </a:fld>
            <a:endParaRPr lang="en-US" altLang="en-US"/>
          </a:p>
        </p:txBody>
      </p:sp>
      <p:sp>
        <p:nvSpPr>
          <p:cNvPr id="446470" name="Rectangle 6"/>
          <p:cNvSpPr>
            <a:spLocks noGrp="1" noChangeArrowheads="1"/>
          </p:cNvSpPr>
          <p:nvPr>
            <p:ph type="title"/>
          </p:nvPr>
        </p:nvSpPr>
        <p:spPr/>
        <p:txBody>
          <a:bodyPr/>
          <a:lstStyle/>
          <a:p>
            <a:r>
              <a:rPr lang="en-US" altLang="en-US" sz="3200"/>
              <a:t>HighOptic Demand Allocation Problem Solution</a:t>
            </a:r>
          </a:p>
        </p:txBody>
      </p:sp>
      <p:graphicFrame>
        <p:nvGraphicFramePr>
          <p:cNvPr id="446469" name="Object 5"/>
          <p:cNvGraphicFramePr>
            <a:graphicFrameLocks noGrp="1" noChangeAspect="1"/>
          </p:cNvGraphicFramePr>
          <p:nvPr>
            <p:ph idx="1"/>
          </p:nvPr>
        </p:nvGraphicFramePr>
        <p:xfrm>
          <a:off x="1143000" y="1377950"/>
          <a:ext cx="7010400" cy="5094288"/>
        </p:xfrm>
        <a:graphic>
          <a:graphicData uri="http://schemas.openxmlformats.org/presentationml/2006/ole">
            <mc:AlternateContent xmlns:mc="http://schemas.openxmlformats.org/markup-compatibility/2006">
              <mc:Choice xmlns:v="urn:schemas-microsoft-com:vml" Requires="v">
                <p:oleObj spid="_x0000_s446499" name="Worksheet" r:id="rId3" imgW="6309477" imgH="5004783" progId="Excel.Sheet.8">
                  <p:embed/>
                </p:oleObj>
              </mc:Choice>
              <mc:Fallback>
                <p:oleObj name="Worksheet" r:id="rId3" imgW="6309477" imgH="5004783" progId="Excel.Shee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377950"/>
                        <a:ext cx="7010400" cy="509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361CB55-26D1-4571-B6D3-EAA449BC65CC}" type="slidenum">
              <a:rPr lang="en-US" altLang="en-US"/>
              <a:pPr/>
              <a:t>81</a:t>
            </a:fld>
            <a:endParaRPr lang="en-US" altLang="en-US"/>
          </a:p>
        </p:txBody>
      </p:sp>
      <p:sp>
        <p:nvSpPr>
          <p:cNvPr id="449542" name="Rectangle 6"/>
          <p:cNvSpPr>
            <a:spLocks noGrp="1" noChangeArrowheads="1"/>
          </p:cNvSpPr>
          <p:nvPr>
            <p:ph type="title"/>
          </p:nvPr>
        </p:nvSpPr>
        <p:spPr/>
        <p:txBody>
          <a:bodyPr/>
          <a:lstStyle/>
          <a:p>
            <a:r>
              <a:rPr lang="en-US" altLang="en-US" sz="3200"/>
              <a:t>TelecomOne Demand Allocation Problem Solution</a:t>
            </a:r>
          </a:p>
        </p:txBody>
      </p:sp>
      <p:graphicFrame>
        <p:nvGraphicFramePr>
          <p:cNvPr id="449541" name="Object 5"/>
          <p:cNvGraphicFramePr>
            <a:graphicFrameLocks noGrp="1" noChangeAspect="1"/>
          </p:cNvGraphicFramePr>
          <p:nvPr>
            <p:ph idx="1"/>
          </p:nvPr>
        </p:nvGraphicFramePr>
        <p:xfrm>
          <a:off x="990600" y="1368425"/>
          <a:ext cx="7086600" cy="5108575"/>
        </p:xfrm>
        <a:graphic>
          <a:graphicData uri="http://schemas.openxmlformats.org/presentationml/2006/ole">
            <mc:AlternateContent xmlns:mc="http://schemas.openxmlformats.org/markup-compatibility/2006">
              <mc:Choice xmlns:v="urn:schemas-microsoft-com:vml" Requires="v">
                <p:oleObj spid="_x0000_s449571" name="Worksheet" r:id="rId3" imgW="6329302" imgH="5087100" progId="Excel.Sheet.8">
                  <p:embed/>
                </p:oleObj>
              </mc:Choice>
              <mc:Fallback>
                <p:oleObj name="Worksheet" r:id="rId3" imgW="6329302" imgH="5087100" progId="Excel.Shee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368425"/>
                        <a:ext cx="7086600"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919EFD1-9BFA-4B08-BEE4-19E342DC682F}" type="slidenum">
              <a:rPr lang="en-US" altLang="en-US"/>
              <a:pPr/>
              <a:t>82</a:t>
            </a:fld>
            <a:endParaRPr lang="en-US" altLang="en-US"/>
          </a:p>
        </p:txBody>
      </p:sp>
      <p:sp>
        <p:nvSpPr>
          <p:cNvPr id="452614" name="Rectangle 6"/>
          <p:cNvSpPr>
            <a:spLocks noGrp="1" noChangeArrowheads="1"/>
          </p:cNvSpPr>
          <p:nvPr>
            <p:ph type="title"/>
          </p:nvPr>
        </p:nvSpPr>
        <p:spPr/>
        <p:txBody>
          <a:bodyPr/>
          <a:lstStyle/>
          <a:p>
            <a:r>
              <a:rPr lang="en-US" altLang="en-US" sz="3200"/>
              <a:t>Merged </a:t>
            </a:r>
            <a:r>
              <a:rPr lang="en-US" altLang="en-US" sz="3200" i="1"/>
              <a:t>TelecomOptic </a:t>
            </a:r>
            <a:r>
              <a:rPr lang="en-US" altLang="en-US" sz="3200"/>
              <a:t>Demand Allocation Solution</a:t>
            </a:r>
          </a:p>
        </p:txBody>
      </p:sp>
      <p:graphicFrame>
        <p:nvGraphicFramePr>
          <p:cNvPr id="5" name="Object 4"/>
          <p:cNvGraphicFramePr>
            <a:graphicFrameLocks noChangeAspect="1"/>
          </p:cNvGraphicFramePr>
          <p:nvPr>
            <p:extLst>
              <p:ext uri="{D42A27DB-BD31-4B8C-83A1-F6EECF244321}">
                <p14:modId xmlns:p14="http://schemas.microsoft.com/office/powerpoint/2010/main" val="1521442532"/>
              </p:ext>
            </p:extLst>
          </p:nvPr>
        </p:nvGraphicFramePr>
        <p:xfrm>
          <a:off x="634419" y="1222196"/>
          <a:ext cx="6604581" cy="5486709"/>
        </p:xfrm>
        <a:graphic>
          <a:graphicData uri="http://schemas.openxmlformats.org/presentationml/2006/ole">
            <mc:AlternateContent xmlns:mc="http://schemas.openxmlformats.org/markup-compatibility/2006">
              <mc:Choice xmlns:v="urn:schemas-microsoft-com:vml" Requires="v">
                <p:oleObj spid="_x0000_s452649" name="Worksheet" r:id="rId3" imgW="5953149" imgH="5248291" progId="Excel.Sheet.8">
                  <p:embed/>
                </p:oleObj>
              </mc:Choice>
              <mc:Fallback>
                <p:oleObj name="Worksheet" r:id="rId3" imgW="5953149" imgH="5248291" progId="Excel.Sheet.8">
                  <p:embed/>
                  <p:pic>
                    <p:nvPicPr>
                      <p:cNvPr id="0" name=""/>
                      <p:cNvPicPr/>
                      <p:nvPr/>
                    </p:nvPicPr>
                    <p:blipFill>
                      <a:blip r:embed="rId4"/>
                      <a:stretch>
                        <a:fillRect/>
                      </a:stretch>
                    </p:blipFill>
                    <p:spPr>
                      <a:xfrm>
                        <a:off x="634419" y="1222196"/>
                        <a:ext cx="6604581" cy="5486709"/>
                      </a:xfrm>
                      <a:prstGeom prst="rect">
                        <a:avLst/>
                      </a:prstGeom>
                    </p:spPr>
                  </p:pic>
                </p:oleObj>
              </mc:Fallback>
            </mc:AlternateContent>
          </a:graphicData>
        </a:graphic>
      </p:graphicFrame>
      <p:sp>
        <p:nvSpPr>
          <p:cNvPr id="13" name="TextBox 12"/>
          <p:cNvSpPr txBox="1"/>
          <p:nvPr/>
        </p:nvSpPr>
        <p:spPr>
          <a:xfrm>
            <a:off x="6553200" y="5937448"/>
            <a:ext cx="1102773" cy="307777"/>
          </a:xfrm>
          <a:prstGeom prst="rect">
            <a:avLst/>
          </a:prstGeom>
          <a:solidFill>
            <a:sysClr val="window" lastClr="FFFFFF"/>
          </a:solid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latin typeface="Calibri"/>
              </a:rPr>
              <a:t>FIGURE 5-12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2F45228F-583E-413C-9531-96D5422BE9F8}" type="slidenum">
              <a:rPr lang="en-US" altLang="en-US"/>
              <a:pPr/>
              <a:t>83</a:t>
            </a:fld>
            <a:endParaRPr lang="en-US" altLang="en-US"/>
          </a:p>
        </p:txBody>
      </p:sp>
      <p:sp>
        <p:nvSpPr>
          <p:cNvPr id="651266" name="Rectangle 2"/>
          <p:cNvSpPr>
            <a:spLocks noGrp="1" noChangeArrowheads="1"/>
          </p:cNvSpPr>
          <p:nvPr>
            <p:ph type="title"/>
          </p:nvPr>
        </p:nvSpPr>
        <p:spPr>
          <a:noFill/>
          <a:ln/>
        </p:spPr>
        <p:txBody>
          <a:bodyPr/>
          <a:lstStyle/>
          <a:p>
            <a:r>
              <a:rPr lang="en-US" altLang="en-US" sz="3200"/>
              <a:t>Network Optimization Models</a:t>
            </a:r>
            <a:br>
              <a:rPr lang="en-US" altLang="en-US" sz="3200"/>
            </a:br>
            <a:r>
              <a:rPr lang="en-US" altLang="en-US" sz="2400" i="1"/>
              <a:t>finer “granularity”</a:t>
            </a:r>
            <a:endParaRPr lang="en-US" altLang="en-US" sz="2400"/>
          </a:p>
        </p:txBody>
      </p:sp>
      <p:sp>
        <p:nvSpPr>
          <p:cNvPr id="651267" name="Rectangle 3"/>
          <p:cNvSpPr>
            <a:spLocks noGrp="1" noChangeArrowheads="1"/>
          </p:cNvSpPr>
          <p:nvPr>
            <p:ph type="body" idx="1"/>
          </p:nvPr>
        </p:nvSpPr>
        <p:spPr>
          <a:xfrm>
            <a:off x="685800" y="1458913"/>
            <a:ext cx="7727950" cy="4513262"/>
          </a:xfrm>
          <a:noFill/>
          <a:ln/>
        </p:spPr>
        <p:txBody>
          <a:bodyPr/>
          <a:lstStyle/>
          <a:p>
            <a:r>
              <a:rPr lang="en-US" altLang="en-US"/>
              <a:t>In smaller regions, with more detailed information…</a:t>
            </a:r>
          </a:p>
          <a:p>
            <a:pPr lvl="1"/>
            <a:r>
              <a:rPr lang="en-US" altLang="en-US"/>
              <a:t>Allocating demand to production facilities</a:t>
            </a:r>
          </a:p>
          <a:p>
            <a:pPr lvl="1"/>
            <a:r>
              <a:rPr lang="en-US" altLang="en-US"/>
              <a:t>Locating facilities and allocating capacity</a:t>
            </a:r>
          </a:p>
        </p:txBody>
      </p:sp>
      <p:sp>
        <p:nvSpPr>
          <p:cNvPr id="651269" name="Rectangle 5"/>
          <p:cNvSpPr>
            <a:spLocks noChangeArrowheads="1"/>
          </p:cNvSpPr>
          <p:nvPr/>
        </p:nvSpPr>
        <p:spPr bwMode="auto">
          <a:xfrm>
            <a:off x="3200400" y="3733800"/>
            <a:ext cx="2984500" cy="1952625"/>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lnSpc>
                <a:spcPct val="100000"/>
              </a:lnSpc>
              <a:spcBef>
                <a:spcPct val="0"/>
              </a:spcBef>
              <a:buClrTx/>
              <a:buSzTx/>
              <a:buFontTx/>
              <a:buChar char="•"/>
            </a:pPr>
            <a:r>
              <a:rPr lang="en-US" altLang="en-US" sz="2400" b="1">
                <a:latin typeface="Times New Roman" pitchFamily="18" charset="0"/>
              </a:rPr>
              <a:t> Fixed facility cost</a:t>
            </a:r>
          </a:p>
          <a:p>
            <a:pPr algn="l">
              <a:lnSpc>
                <a:spcPct val="100000"/>
              </a:lnSpc>
              <a:spcBef>
                <a:spcPct val="0"/>
              </a:spcBef>
              <a:buClrTx/>
              <a:buSzTx/>
              <a:buFontTx/>
              <a:buChar char="•"/>
            </a:pPr>
            <a:r>
              <a:rPr lang="en-US" altLang="en-US" sz="2400" b="1">
                <a:latin typeface="Times New Roman" pitchFamily="18" charset="0"/>
              </a:rPr>
              <a:t> Transportation cost</a:t>
            </a:r>
          </a:p>
          <a:p>
            <a:pPr algn="l">
              <a:lnSpc>
                <a:spcPct val="100000"/>
              </a:lnSpc>
              <a:spcBef>
                <a:spcPct val="0"/>
              </a:spcBef>
              <a:buClrTx/>
              <a:buSzTx/>
              <a:buFontTx/>
              <a:buChar char="•"/>
            </a:pPr>
            <a:r>
              <a:rPr lang="en-US" altLang="en-US" sz="2400" b="1">
                <a:latin typeface="Times New Roman" pitchFamily="18" charset="0"/>
              </a:rPr>
              <a:t> Production cost</a:t>
            </a:r>
          </a:p>
          <a:p>
            <a:pPr algn="l">
              <a:lnSpc>
                <a:spcPct val="100000"/>
              </a:lnSpc>
              <a:spcBef>
                <a:spcPct val="0"/>
              </a:spcBef>
              <a:buClrTx/>
              <a:buSzTx/>
              <a:buFontTx/>
              <a:buChar char="•"/>
            </a:pPr>
            <a:r>
              <a:rPr lang="en-US" altLang="en-US" sz="2400" b="1">
                <a:latin typeface="Times New Roman" pitchFamily="18" charset="0"/>
              </a:rPr>
              <a:t> Inventory cost</a:t>
            </a:r>
          </a:p>
          <a:p>
            <a:pPr algn="l">
              <a:lnSpc>
                <a:spcPct val="100000"/>
              </a:lnSpc>
              <a:spcBef>
                <a:spcPct val="0"/>
              </a:spcBef>
              <a:buClrTx/>
              <a:buSzTx/>
              <a:buFontTx/>
              <a:buChar char="•"/>
            </a:pPr>
            <a:r>
              <a:rPr lang="en-US" altLang="en-US" sz="2400" b="1">
                <a:latin typeface="Times New Roman" pitchFamily="18" charset="0"/>
              </a:rPr>
              <a:t> Coordination cost</a:t>
            </a:r>
          </a:p>
        </p:txBody>
      </p:sp>
    </p:spTree>
    <p:extLst>
      <p:ext uri="{BB962C8B-B14F-4D97-AF65-F5344CB8AC3E}">
        <p14:creationId xmlns:p14="http://schemas.microsoft.com/office/powerpoint/2010/main" val="125908751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0A334D75-6F50-41B9-B341-BD645961B760}" type="slidenum">
              <a:rPr lang="en-US" altLang="en-US"/>
              <a:pPr/>
              <a:t>84</a:t>
            </a:fld>
            <a:endParaRPr lang="en-US" altLang="en-US"/>
          </a:p>
        </p:txBody>
      </p:sp>
      <p:sp>
        <p:nvSpPr>
          <p:cNvPr id="648194" name="Rectangle 2"/>
          <p:cNvSpPr>
            <a:spLocks noGrp="1" noChangeArrowheads="1"/>
          </p:cNvSpPr>
          <p:nvPr>
            <p:ph type="title"/>
          </p:nvPr>
        </p:nvSpPr>
        <p:spPr>
          <a:xfrm>
            <a:off x="304800" y="193675"/>
            <a:ext cx="8458200" cy="873125"/>
          </a:xfrm>
          <a:noFill/>
          <a:ln/>
        </p:spPr>
        <p:txBody>
          <a:bodyPr/>
          <a:lstStyle/>
          <a:p>
            <a:r>
              <a:rPr lang="en-US" altLang="en-US"/>
              <a:t>Plant Location with Multiple Sourcing</a:t>
            </a:r>
          </a:p>
        </p:txBody>
      </p:sp>
      <p:sp>
        <p:nvSpPr>
          <p:cNvPr id="648195" name="Rectangle 3"/>
          <p:cNvSpPr>
            <a:spLocks noGrp="1" noChangeArrowheads="1"/>
          </p:cNvSpPr>
          <p:nvPr>
            <p:ph type="body" sz="half" idx="1"/>
          </p:nvPr>
        </p:nvSpPr>
        <p:spPr>
          <a:xfrm>
            <a:off x="304800" y="1447800"/>
            <a:ext cx="4953000" cy="5257800"/>
          </a:xfrm>
          <a:noFill/>
          <a:ln/>
        </p:spPr>
        <p:txBody>
          <a:bodyPr/>
          <a:lstStyle/>
          <a:p>
            <a:pPr>
              <a:buFont typeface="Monotype Sorts" pitchFamily="2" charset="2"/>
              <a:buNone/>
            </a:pPr>
            <a:r>
              <a:rPr lang="en-US" altLang="en-US" sz="2000" u="sng">
                <a:effectLst>
                  <a:outerShdw blurRad="38100" dist="38100" dir="2700000" algn="tl">
                    <a:srgbClr val="C0C0C0"/>
                  </a:outerShdw>
                </a:effectLst>
              </a:rPr>
              <a:t>Decision Variables</a:t>
            </a:r>
          </a:p>
          <a:p>
            <a:r>
              <a:rPr lang="en-US" altLang="en-US" sz="2000"/>
              <a:t>y</a:t>
            </a:r>
            <a:r>
              <a:rPr lang="en-US" altLang="en-US" sz="2000" baseline="-25000"/>
              <a:t>i</a:t>
            </a:r>
            <a:r>
              <a:rPr lang="en-US" altLang="en-US" sz="2000"/>
              <a:t> = 1 if plant is located at site i, 0 otherwise</a:t>
            </a:r>
          </a:p>
          <a:p>
            <a:r>
              <a:rPr lang="en-US" altLang="en-US" sz="2000"/>
              <a:t>x</a:t>
            </a:r>
            <a:r>
              <a:rPr lang="en-US" altLang="en-US" sz="2000" baseline="-25000"/>
              <a:t>ij</a:t>
            </a:r>
            <a:r>
              <a:rPr lang="en-US" altLang="en-US" sz="2000"/>
              <a:t> = Quantity shipped from plant site i to customer j</a:t>
            </a:r>
          </a:p>
          <a:p>
            <a:pPr>
              <a:buFont typeface="Monotype Sorts" pitchFamily="2" charset="2"/>
              <a:buNone/>
            </a:pPr>
            <a:r>
              <a:rPr lang="en-US" altLang="en-US" sz="2000" u="sng">
                <a:effectLst>
                  <a:outerShdw blurRad="38100" dist="38100" dir="2700000" algn="tl">
                    <a:srgbClr val="C0C0C0"/>
                  </a:outerShdw>
                </a:effectLst>
              </a:rPr>
              <a:t>Parameters</a:t>
            </a:r>
          </a:p>
          <a:p>
            <a:r>
              <a:rPr lang="en-US" altLang="en-US" sz="2000"/>
              <a:t>K</a:t>
            </a:r>
            <a:r>
              <a:rPr lang="en-US" altLang="en-US" sz="2000" baseline="-25000"/>
              <a:t>i</a:t>
            </a:r>
            <a:r>
              <a:rPr lang="en-US" altLang="en-US" sz="2000"/>
              <a:t> = Potential capacity of plant i</a:t>
            </a:r>
          </a:p>
          <a:p>
            <a:r>
              <a:rPr lang="en-US" altLang="en-US" sz="2000"/>
              <a:t>D</a:t>
            </a:r>
            <a:r>
              <a:rPr lang="en-US" altLang="en-US" sz="2000" baseline="-25000"/>
              <a:t>j</a:t>
            </a:r>
            <a:r>
              <a:rPr lang="en-US" altLang="en-US" sz="2000"/>
              <a:t> = Annual demand of customer j</a:t>
            </a:r>
          </a:p>
          <a:p>
            <a:r>
              <a:rPr lang="en-US" altLang="en-US" sz="2000"/>
              <a:t>f</a:t>
            </a:r>
            <a:r>
              <a:rPr lang="en-US" altLang="en-US" sz="2000" baseline="-25000"/>
              <a:t>i</a:t>
            </a:r>
            <a:r>
              <a:rPr lang="en-US" altLang="en-US" sz="2000"/>
              <a:t> = Annualized fixed cost to keep plant i open</a:t>
            </a:r>
          </a:p>
          <a:p>
            <a:r>
              <a:rPr lang="en-US" altLang="en-US" sz="2000"/>
              <a:t>c</a:t>
            </a:r>
            <a:r>
              <a:rPr lang="en-US" altLang="en-US" sz="2000" baseline="-25000"/>
              <a:t>ij</a:t>
            </a:r>
            <a:r>
              <a:rPr lang="en-US" altLang="en-US" sz="2000"/>
              <a:t> = Unit cost to produce and ship from plant i to customer j</a:t>
            </a:r>
          </a:p>
          <a:p>
            <a:r>
              <a:rPr lang="en-US" altLang="en-US" sz="2000"/>
              <a:t>k = Upper bound on the number of plants to open</a:t>
            </a:r>
          </a:p>
          <a:p>
            <a:endParaRPr lang="en-US" altLang="en-US" sz="2000"/>
          </a:p>
        </p:txBody>
      </p:sp>
      <p:graphicFrame>
        <p:nvGraphicFramePr>
          <p:cNvPr id="648196" name="Object 4">
            <a:hlinkClick r:id="" action="ppaction://ole?verb=0"/>
          </p:cNvPr>
          <p:cNvGraphicFramePr>
            <a:graphicFrameLocks noGrp="1"/>
          </p:cNvGraphicFramePr>
          <p:nvPr>
            <p:ph sz="half" idx="2"/>
          </p:nvPr>
        </p:nvGraphicFramePr>
        <p:xfrm>
          <a:off x="5334000" y="1787525"/>
          <a:ext cx="3568700" cy="4265613"/>
        </p:xfrm>
        <a:graphic>
          <a:graphicData uri="http://schemas.openxmlformats.org/presentationml/2006/ole">
            <mc:AlternateContent xmlns:mc="http://schemas.openxmlformats.org/markup-compatibility/2006">
              <mc:Choice xmlns:v="urn:schemas-microsoft-com:vml" Requires="v">
                <p:oleObj spid="_x0000_s582681" name="Equation" r:id="rId4" imgW="1688760" imgH="2019240" progId="Equation.DSMT4">
                  <p:embed/>
                </p:oleObj>
              </mc:Choice>
              <mc:Fallback>
                <p:oleObj name="Equation" r:id="rId4" imgW="1688760" imgH="2019240" progId="Equation.DSMT4">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787525"/>
                        <a:ext cx="3568700" cy="4265613"/>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3936106"/>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0F033FE-C683-46D3-A6F0-446A058D714A}" type="slidenum">
              <a:rPr lang="en-US" altLang="en-US"/>
              <a:pPr/>
              <a:t>85</a:t>
            </a:fld>
            <a:endParaRPr lang="en-US" altLang="en-US"/>
          </a:p>
        </p:txBody>
      </p:sp>
      <p:sp>
        <p:nvSpPr>
          <p:cNvPr id="455686" name="Rectangle 6"/>
          <p:cNvSpPr>
            <a:spLocks noGrp="1" noChangeArrowheads="1"/>
          </p:cNvSpPr>
          <p:nvPr>
            <p:ph type="title"/>
          </p:nvPr>
        </p:nvSpPr>
        <p:spPr/>
        <p:txBody>
          <a:bodyPr/>
          <a:lstStyle/>
          <a:p>
            <a:r>
              <a:rPr lang="en-US" altLang="en-US" sz="3200"/>
              <a:t>TelecomOptic Capacitated Plant Location Solution</a:t>
            </a:r>
          </a:p>
        </p:txBody>
      </p:sp>
      <p:graphicFrame>
        <p:nvGraphicFramePr>
          <p:cNvPr id="455685" name="Object 5"/>
          <p:cNvGraphicFramePr>
            <a:graphicFrameLocks noGrp="1" noChangeAspect="1"/>
          </p:cNvGraphicFramePr>
          <p:nvPr>
            <p:ph idx="1"/>
            <p:extLst>
              <p:ext uri="{D42A27DB-BD31-4B8C-83A1-F6EECF244321}">
                <p14:modId xmlns:p14="http://schemas.microsoft.com/office/powerpoint/2010/main" val="1550320448"/>
              </p:ext>
            </p:extLst>
          </p:nvPr>
        </p:nvGraphicFramePr>
        <p:xfrm>
          <a:off x="1143000" y="1219200"/>
          <a:ext cx="6705600" cy="5548313"/>
        </p:xfrm>
        <a:graphic>
          <a:graphicData uri="http://schemas.openxmlformats.org/presentationml/2006/ole">
            <mc:AlternateContent xmlns:mc="http://schemas.openxmlformats.org/markup-compatibility/2006">
              <mc:Choice xmlns:v="urn:schemas-microsoft-com:vml" Requires="v">
                <p:oleObj spid="_x0000_s455715" name="Worksheet" r:id="rId3" imgW="6111307" imgH="5372131" progId="Excel.Sheet.8">
                  <p:embed/>
                </p:oleObj>
              </mc:Choice>
              <mc:Fallback>
                <p:oleObj name="Worksheet" r:id="rId3" imgW="6111307" imgH="5372131" progId="Excel.Sheet.8">
                  <p:embed/>
                  <p:pic>
                    <p:nvPicPr>
                      <p:cNvPr id="0" name="Object 5"/>
                      <p:cNvPicPr>
                        <a:picLocks noChangeAspect="1" noChangeArrowheads="1"/>
                      </p:cNvPicPr>
                      <p:nvPr/>
                    </p:nvPicPr>
                    <p:blipFill>
                      <a:blip r:embed="rId4"/>
                      <a:srcRect/>
                      <a:stretch>
                        <a:fillRect/>
                      </a:stretch>
                    </p:blipFill>
                    <p:spPr bwMode="auto">
                      <a:xfrm>
                        <a:off x="1143000" y="1219200"/>
                        <a:ext cx="6705600" cy="5548313"/>
                      </a:xfrm>
                      <a:prstGeom prst="rect">
                        <a:avLst/>
                      </a:prstGeom>
                      <a:noFill/>
                      <a:ln>
                        <a:noFill/>
                      </a:ln>
                      <a:effectLst/>
                      <a:extLst/>
                    </p:spPr>
                  </p:pic>
                </p:oleObj>
              </mc:Fallback>
            </mc:AlternateContent>
          </a:graphicData>
        </a:graphic>
      </p:graphicFrame>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45E155BD-602D-4188-9BCA-5B3B6E76AE73}" type="slidenum">
              <a:rPr lang="en-US" altLang="en-US"/>
              <a:pPr/>
              <a:t>86</a:t>
            </a:fld>
            <a:endParaRPr lang="en-US" altLang="en-US"/>
          </a:p>
        </p:txBody>
      </p:sp>
      <p:sp>
        <p:nvSpPr>
          <p:cNvPr id="595970" name="Rectangle 2"/>
          <p:cNvSpPr>
            <a:spLocks noGrp="1" noChangeArrowheads="1"/>
          </p:cNvSpPr>
          <p:nvPr>
            <p:ph type="title"/>
          </p:nvPr>
        </p:nvSpPr>
        <p:spPr>
          <a:xfrm>
            <a:off x="533400" y="152400"/>
            <a:ext cx="7772400" cy="914400"/>
          </a:xfrm>
        </p:spPr>
        <p:txBody>
          <a:bodyPr lIns="85232" tIns="42616" rIns="85232" bIns="42616" anchor="t"/>
          <a:lstStyle/>
          <a:p>
            <a:r>
              <a:rPr lang="en-US" altLang="en-US" sz="3200"/>
              <a:t>Uncapacitated Facility Location with Single Sourcing</a:t>
            </a:r>
          </a:p>
        </p:txBody>
      </p:sp>
      <p:sp>
        <p:nvSpPr>
          <p:cNvPr id="595971" name="Rectangle 3"/>
          <p:cNvSpPr>
            <a:spLocks noGrp="1" noChangeArrowheads="1"/>
          </p:cNvSpPr>
          <p:nvPr>
            <p:ph type="body" idx="1"/>
          </p:nvPr>
        </p:nvSpPr>
        <p:spPr>
          <a:xfrm>
            <a:off x="381000" y="1219200"/>
            <a:ext cx="8534400" cy="1905000"/>
          </a:xfrm>
        </p:spPr>
        <p:txBody>
          <a:bodyPr lIns="85232" tIns="42616" rIns="85232" bIns="42616"/>
          <a:lstStyle/>
          <a:p>
            <a:pPr>
              <a:lnSpc>
                <a:spcPct val="110000"/>
              </a:lnSpc>
              <a:buFont typeface="Monotype Sorts" pitchFamily="2" charset="2"/>
              <a:buNone/>
            </a:pPr>
            <a:r>
              <a:rPr lang="en-US" altLang="en-US" sz="2400"/>
              <a:t>Given potential facility locations, </a:t>
            </a:r>
            <a:r>
              <a:rPr lang="en-US" altLang="en-US" sz="2400" i="1"/>
              <a:t>n</a:t>
            </a:r>
            <a:r>
              <a:rPr lang="en-US" altLang="en-US" sz="2400"/>
              <a:t> customers to be served</a:t>
            </a:r>
          </a:p>
          <a:p>
            <a:pPr>
              <a:lnSpc>
                <a:spcPct val="110000"/>
              </a:lnSpc>
              <a:buFont typeface="Monotype Sorts" pitchFamily="2" charset="2"/>
              <a:buNone/>
            </a:pPr>
            <a:r>
              <a:rPr lang="en-US" altLang="en-US" sz="2400"/>
              <a:t>c</a:t>
            </a:r>
            <a:r>
              <a:rPr lang="en-US" altLang="en-US" sz="2400" baseline="-25000"/>
              <a:t>j</a:t>
            </a:r>
            <a:r>
              <a:rPr lang="en-US" altLang="en-US" sz="2400"/>
              <a:t> = annualized cost to build facility j</a:t>
            </a:r>
          </a:p>
          <a:p>
            <a:pPr>
              <a:lnSpc>
                <a:spcPct val="110000"/>
              </a:lnSpc>
              <a:buFont typeface="Monotype Sorts" pitchFamily="2" charset="2"/>
              <a:buNone/>
            </a:pPr>
            <a:r>
              <a:rPr lang="en-US" altLang="en-US" sz="2400"/>
              <a:t>h</a:t>
            </a:r>
            <a:r>
              <a:rPr lang="en-US" altLang="en-US" sz="2400" baseline="-25000"/>
              <a:t>ij</a:t>
            </a:r>
            <a:r>
              <a:rPr lang="en-US" altLang="en-US" sz="2400"/>
              <a:t> = annual cost to meet </a:t>
            </a:r>
            <a:r>
              <a:rPr lang="en-US" altLang="en-US" sz="2400" i="1" u="sng"/>
              <a:t>all of customer i’s demand</a:t>
            </a:r>
            <a:r>
              <a:rPr lang="en-US" altLang="en-US" sz="2400"/>
              <a:t> from facility j</a:t>
            </a:r>
          </a:p>
          <a:p>
            <a:pPr>
              <a:lnSpc>
                <a:spcPct val="110000"/>
              </a:lnSpc>
              <a:buFont typeface="Monotype Sorts" pitchFamily="2" charset="2"/>
              <a:buNone/>
            </a:pPr>
            <a:endParaRPr lang="en-US" altLang="en-US" sz="2400"/>
          </a:p>
        </p:txBody>
      </p:sp>
      <p:graphicFrame>
        <p:nvGraphicFramePr>
          <p:cNvPr id="595972" name="Object 4"/>
          <p:cNvGraphicFramePr>
            <a:graphicFrameLocks noChangeAspect="1"/>
          </p:cNvGraphicFramePr>
          <p:nvPr/>
        </p:nvGraphicFramePr>
        <p:xfrm>
          <a:off x="381000" y="3124200"/>
          <a:ext cx="8458200" cy="882650"/>
        </p:xfrm>
        <a:graphic>
          <a:graphicData uri="http://schemas.openxmlformats.org/presentationml/2006/ole">
            <mc:AlternateContent xmlns:mc="http://schemas.openxmlformats.org/markup-compatibility/2006">
              <mc:Choice xmlns:v="urn:schemas-microsoft-com:vml" Requires="v">
                <p:oleObj spid="_x0000_s583728" name="Equation" r:id="rId4" imgW="4178300" imgH="431800" progId="Equation.3">
                  <p:embed/>
                </p:oleObj>
              </mc:Choice>
              <mc:Fallback>
                <p:oleObj name="Equation" r:id="rId4" imgW="41783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3124200"/>
                        <a:ext cx="8458200" cy="88265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5973" name="Object 5"/>
          <p:cNvGraphicFramePr>
            <a:graphicFrameLocks noChangeAspect="1"/>
          </p:cNvGraphicFramePr>
          <p:nvPr/>
        </p:nvGraphicFramePr>
        <p:xfrm>
          <a:off x="1447800" y="4103688"/>
          <a:ext cx="5867400" cy="2543175"/>
        </p:xfrm>
        <a:graphic>
          <a:graphicData uri="http://schemas.openxmlformats.org/presentationml/2006/ole">
            <mc:AlternateContent xmlns:mc="http://schemas.openxmlformats.org/markup-compatibility/2006">
              <mc:Choice xmlns:v="urn:schemas-microsoft-com:vml" Requires="v">
                <p:oleObj spid="_x0000_s583729" name="Equation" r:id="rId6" imgW="2844800" imgH="1270000" progId="Equation.3">
                  <p:embed/>
                </p:oleObj>
              </mc:Choice>
              <mc:Fallback>
                <p:oleObj name="Equation" r:id="rId6" imgW="2844800" imgH="1270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4103688"/>
                        <a:ext cx="5867400" cy="2543175"/>
                      </a:xfrm>
                      <a:prstGeom prst="rect">
                        <a:avLst/>
                      </a:prstGeom>
                      <a:solidFill>
                        <a:srgbClr val="FFFFCC"/>
                      </a:solidFill>
                      <a:ln>
                        <a:noFill/>
                      </a:ln>
                      <a:effectLst/>
                      <a:extLst>
                        <a:ext uri="{91240B29-F687-4F45-9708-019B960494DF}">
                          <a14:hiddenLine xmlns:a14="http://schemas.microsoft.com/office/drawing/2010/main" w="222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83605888"/>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6D1C01BC-7617-4E01-873E-DC4EB6547E17}" type="slidenum">
              <a:rPr lang="en-US" altLang="en-US"/>
              <a:pPr/>
              <a:t>87</a:t>
            </a:fld>
            <a:endParaRPr lang="en-US" altLang="en-US"/>
          </a:p>
        </p:txBody>
      </p:sp>
      <p:sp>
        <p:nvSpPr>
          <p:cNvPr id="598018" name="Rectangle 2"/>
          <p:cNvSpPr>
            <a:spLocks noGrp="1" noChangeArrowheads="1"/>
          </p:cNvSpPr>
          <p:nvPr>
            <p:ph type="title"/>
          </p:nvPr>
        </p:nvSpPr>
        <p:spPr/>
        <p:txBody>
          <a:bodyPr/>
          <a:lstStyle/>
          <a:p>
            <a:r>
              <a:rPr lang="en-US" altLang="en-US" sz="3200"/>
              <a:t>Formulation is really important in practice</a:t>
            </a:r>
          </a:p>
        </p:txBody>
      </p:sp>
      <p:sp>
        <p:nvSpPr>
          <p:cNvPr id="598019" name="Rectangle 3"/>
          <p:cNvSpPr>
            <a:spLocks noGrp="1" noChangeArrowheads="1"/>
          </p:cNvSpPr>
          <p:nvPr>
            <p:ph type="body" idx="1"/>
          </p:nvPr>
        </p:nvSpPr>
        <p:spPr>
          <a:xfrm>
            <a:off x="381000" y="1295400"/>
            <a:ext cx="8305800" cy="5334000"/>
          </a:xfrm>
        </p:spPr>
        <p:txBody>
          <a:bodyPr/>
          <a:lstStyle/>
          <a:p>
            <a:pPr>
              <a:lnSpc>
                <a:spcPct val="90000"/>
              </a:lnSpc>
            </a:pPr>
            <a:r>
              <a:rPr lang="en-US" altLang="en-US" sz="2400"/>
              <a:t>Unconstrained facility location “supply switch”:</a:t>
            </a:r>
          </a:p>
          <a:p>
            <a:pPr>
              <a:lnSpc>
                <a:spcPct val="90000"/>
              </a:lnSpc>
            </a:pPr>
            <a:endParaRPr lang="en-US" altLang="en-US" sz="2400"/>
          </a:p>
          <a:p>
            <a:pPr>
              <a:lnSpc>
                <a:spcPct val="90000"/>
              </a:lnSpc>
            </a:pPr>
            <a:endParaRPr lang="en-US" altLang="en-US" sz="2400"/>
          </a:p>
          <a:p>
            <a:pPr>
              <a:lnSpc>
                <a:spcPct val="90000"/>
              </a:lnSpc>
            </a:pPr>
            <a:r>
              <a:rPr lang="en-US" altLang="en-US" sz="2400"/>
              <a:t>Could sum constraints  over all customers </a:t>
            </a:r>
            <a:r>
              <a:rPr lang="en-US" altLang="en-US" sz="2400" i="1"/>
              <a:t>i</a:t>
            </a:r>
            <a:r>
              <a:rPr lang="en-US" altLang="en-US" sz="2400"/>
              <a:t> to get:</a:t>
            </a:r>
          </a:p>
          <a:p>
            <a:pPr>
              <a:lnSpc>
                <a:spcPct val="90000"/>
              </a:lnSpc>
              <a:buFont typeface="Monotype Sorts" pitchFamily="2" charset="2"/>
              <a:buNone/>
            </a:pPr>
            <a:endParaRPr lang="en-US" altLang="en-US" sz="2400"/>
          </a:p>
          <a:p>
            <a:pPr>
              <a:lnSpc>
                <a:spcPct val="90000"/>
              </a:lnSpc>
              <a:buFont typeface="Monotype Sorts" pitchFamily="2" charset="2"/>
              <a:buNone/>
            </a:pPr>
            <a:endParaRPr lang="en-US" altLang="en-US" sz="2400"/>
          </a:p>
          <a:p>
            <a:pPr lvl="1">
              <a:lnSpc>
                <a:spcPct val="90000"/>
              </a:lnSpc>
            </a:pPr>
            <a:r>
              <a:rPr lang="en-US" altLang="en-US" sz="2000"/>
              <a:t>Recall </a:t>
            </a:r>
            <a:r>
              <a:rPr lang="en-US" altLang="en-US" sz="2000" i="1"/>
              <a:t>n</a:t>
            </a:r>
            <a:r>
              <a:rPr lang="en-US" altLang="en-US" sz="2000"/>
              <a:t> is the number of customers.</a:t>
            </a:r>
          </a:p>
          <a:p>
            <a:pPr lvl="1">
              <a:lnSpc>
                <a:spcPct val="90000"/>
              </a:lnSpc>
            </a:pPr>
            <a:r>
              <a:rPr lang="en-US" altLang="en-US" sz="2000"/>
              <a:t>Still requires a facility is built before use (IPs are equivalent at optimality)</a:t>
            </a:r>
          </a:p>
          <a:p>
            <a:pPr>
              <a:lnSpc>
                <a:spcPct val="90000"/>
              </a:lnSpc>
              <a:buFont typeface="Monotype Sorts" pitchFamily="2" charset="2"/>
              <a:buNone/>
            </a:pPr>
            <a:endParaRPr lang="en-US" altLang="en-US" sz="2400"/>
          </a:p>
          <a:p>
            <a:pPr>
              <a:lnSpc>
                <a:spcPct val="90000"/>
              </a:lnSpc>
              <a:buFont typeface="Monotype Sorts" pitchFamily="2" charset="2"/>
              <a:buNone/>
            </a:pPr>
            <a:r>
              <a:rPr lang="en-US" altLang="en-US" sz="2400"/>
              <a:t>But, for 40 customers, 40 facilities, random costs</a:t>
            </a:r>
          </a:p>
          <a:p>
            <a:pPr>
              <a:lnSpc>
                <a:spcPct val="90000"/>
              </a:lnSpc>
            </a:pPr>
            <a:r>
              <a:rPr lang="en-US" altLang="en-US" sz="2400"/>
              <a:t>First formulation solves in </a:t>
            </a:r>
            <a:r>
              <a:rPr lang="en-US" altLang="en-US" sz="2400" i="1" u="sng"/>
              <a:t>2 seconds</a:t>
            </a:r>
          </a:p>
          <a:p>
            <a:pPr>
              <a:lnSpc>
                <a:spcPct val="90000"/>
              </a:lnSpc>
            </a:pPr>
            <a:r>
              <a:rPr lang="en-US" altLang="en-US" sz="2400"/>
              <a:t>Second formulation solves in </a:t>
            </a:r>
            <a:r>
              <a:rPr lang="en-US" altLang="en-US" sz="2400" i="1" u="sng"/>
              <a:t>53,121 seconds (14.75 hours)</a:t>
            </a:r>
          </a:p>
        </p:txBody>
      </p:sp>
      <p:graphicFrame>
        <p:nvGraphicFramePr>
          <p:cNvPr id="598020" name="Object 4"/>
          <p:cNvGraphicFramePr>
            <a:graphicFrameLocks noChangeAspect="1"/>
          </p:cNvGraphicFramePr>
          <p:nvPr/>
        </p:nvGraphicFramePr>
        <p:xfrm>
          <a:off x="3352800" y="1752600"/>
          <a:ext cx="2078038" cy="533400"/>
        </p:xfrm>
        <a:graphic>
          <a:graphicData uri="http://schemas.openxmlformats.org/presentationml/2006/ole">
            <mc:AlternateContent xmlns:mc="http://schemas.openxmlformats.org/markup-compatibility/2006">
              <mc:Choice xmlns:v="urn:schemas-microsoft-com:vml" Requires="v">
                <p:oleObj spid="_x0000_s584752" name="Equation" r:id="rId3" imgW="914400" imgH="241200" progId="Equation.DSMT4">
                  <p:embed/>
                </p:oleObj>
              </mc:Choice>
              <mc:Fallback>
                <p:oleObj name="Equation" r:id="rId3" imgW="91440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752600"/>
                        <a:ext cx="2078038" cy="533400"/>
                      </a:xfrm>
                      <a:prstGeom prst="rect">
                        <a:avLst/>
                      </a:prstGeom>
                      <a:solidFill>
                        <a:srgbClr val="FFFFCC"/>
                      </a:solidFill>
                      <a:ln>
                        <a:noFill/>
                      </a:ln>
                      <a:effectLst/>
                      <a:extLst>
                        <a:ext uri="{91240B29-F687-4F45-9708-019B960494DF}">
                          <a14:hiddenLine xmlns:a14="http://schemas.microsoft.com/office/drawing/2010/main" w="222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8021" name="Object 5"/>
          <p:cNvGraphicFramePr>
            <a:graphicFrameLocks noChangeAspect="1"/>
          </p:cNvGraphicFramePr>
          <p:nvPr/>
        </p:nvGraphicFramePr>
        <p:xfrm>
          <a:off x="3276600" y="2971800"/>
          <a:ext cx="2057400" cy="708025"/>
        </p:xfrm>
        <a:graphic>
          <a:graphicData uri="http://schemas.openxmlformats.org/presentationml/2006/ole">
            <mc:AlternateContent xmlns:mc="http://schemas.openxmlformats.org/markup-compatibility/2006">
              <mc:Choice xmlns:v="urn:schemas-microsoft-com:vml" Requires="v">
                <p:oleObj spid="_x0000_s584753" name="Equation" r:id="rId5" imgW="965200" imgH="342900" progId="Equation.3">
                  <p:embed/>
                </p:oleObj>
              </mc:Choice>
              <mc:Fallback>
                <p:oleObj name="Equation" r:id="rId5" imgW="965200" imgH="342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2971800"/>
                        <a:ext cx="2057400" cy="708025"/>
                      </a:xfrm>
                      <a:prstGeom prst="rect">
                        <a:avLst/>
                      </a:prstGeom>
                      <a:solidFill>
                        <a:srgbClr val="FFFFCC"/>
                      </a:solidFill>
                      <a:ln>
                        <a:noFill/>
                      </a:ln>
                      <a:effectLst/>
                      <a:extLst>
                        <a:ext uri="{91240B29-F687-4F45-9708-019B960494DF}">
                          <a14:hiddenLine xmlns:a14="http://schemas.microsoft.com/office/drawing/2010/main" w="222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646837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0"/>
          </p:nvPr>
        </p:nvSpPr>
        <p:spPr/>
        <p:txBody>
          <a:bodyPr/>
          <a:lstStyle/>
          <a:p>
            <a:fld id="{6C639EC9-A477-4BF2-954D-DD3B22220FD1}" type="slidenum">
              <a:rPr lang="en-US" altLang="en-US"/>
              <a:pPr/>
              <a:t>88</a:t>
            </a:fld>
            <a:endParaRPr lang="en-US" altLang="en-US"/>
          </a:p>
        </p:txBody>
      </p:sp>
      <p:sp>
        <p:nvSpPr>
          <p:cNvPr id="599042" name="Rectangle 2"/>
          <p:cNvSpPr>
            <a:spLocks noGrp="1" noChangeArrowheads="1"/>
          </p:cNvSpPr>
          <p:nvPr>
            <p:ph type="title"/>
          </p:nvPr>
        </p:nvSpPr>
        <p:spPr>
          <a:xfrm>
            <a:off x="381000" y="193675"/>
            <a:ext cx="5002213" cy="873125"/>
          </a:xfrm>
        </p:spPr>
        <p:txBody>
          <a:bodyPr/>
          <a:lstStyle/>
          <a:p>
            <a:r>
              <a:rPr lang="en-US" altLang="en-US" sz="2400"/>
              <a:t>Capacitated Facility Location with Single Sourcing</a:t>
            </a:r>
          </a:p>
        </p:txBody>
      </p:sp>
      <p:graphicFrame>
        <p:nvGraphicFramePr>
          <p:cNvPr id="599043" name="Object 3">
            <a:hlinkClick r:id="" action="ppaction://ole?verb=0"/>
          </p:cNvPr>
          <p:cNvGraphicFramePr>
            <a:graphicFrameLocks noGrp="1"/>
          </p:cNvGraphicFramePr>
          <p:nvPr>
            <p:ph sz="half" idx="1"/>
          </p:nvPr>
        </p:nvGraphicFramePr>
        <p:xfrm>
          <a:off x="6237288" y="0"/>
          <a:ext cx="2689225" cy="3886200"/>
        </p:xfrm>
        <a:graphic>
          <a:graphicData uri="http://schemas.openxmlformats.org/presentationml/2006/ole">
            <mc:AlternateContent xmlns:mc="http://schemas.openxmlformats.org/markup-compatibility/2006">
              <mc:Choice xmlns:v="urn:schemas-microsoft-com:vml" Requires="v">
                <p:oleObj spid="_x0000_s585776" name="Equation" r:id="rId3" imgW="1511280" imgH="2184120" progId="Equation.DSMT4">
                  <p:embed/>
                </p:oleObj>
              </mc:Choice>
              <mc:Fallback>
                <p:oleObj name="Equation" r:id="rId3" imgW="1511280" imgH="2184120" progId="Equation.DSMT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7288" y="0"/>
                        <a:ext cx="2689225" cy="3886200"/>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9044" name="Object 4"/>
          <p:cNvGraphicFramePr>
            <a:graphicFrameLocks noGrp="1" noChangeAspect="1"/>
          </p:cNvGraphicFramePr>
          <p:nvPr>
            <p:ph sz="half" idx="2"/>
          </p:nvPr>
        </p:nvGraphicFramePr>
        <p:xfrm>
          <a:off x="152400" y="2209800"/>
          <a:ext cx="8077200" cy="4398963"/>
        </p:xfrm>
        <a:graphic>
          <a:graphicData uri="http://schemas.openxmlformats.org/presentationml/2006/ole">
            <mc:AlternateContent xmlns:mc="http://schemas.openxmlformats.org/markup-compatibility/2006">
              <mc:Choice xmlns:v="urn:schemas-microsoft-com:vml" Requires="v">
                <p:oleObj spid="_x0000_s585777" name="Worksheet" r:id="rId5" imgW="5238835" imgH="2505117" progId="Excel.Sheet.8">
                  <p:embed/>
                </p:oleObj>
              </mc:Choice>
              <mc:Fallback>
                <p:oleObj name="Worksheet" r:id="rId5" imgW="5238835" imgH="2505117"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2209800"/>
                        <a:ext cx="8077200" cy="439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9045" name="Rectangle 5"/>
          <p:cNvSpPr>
            <a:spLocks noChangeArrowheads="1"/>
          </p:cNvSpPr>
          <p:nvPr/>
        </p:nvSpPr>
        <p:spPr bwMode="auto">
          <a:xfrm>
            <a:off x="5943600" y="2057400"/>
            <a:ext cx="2590800" cy="762000"/>
          </a:xfrm>
          <a:prstGeom prst="rect">
            <a:avLst/>
          </a:prstGeom>
          <a:noFill/>
          <a:ln w="38100" cmpd="dbl"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599046" name="Rectangle 6"/>
          <p:cNvSpPr>
            <a:spLocks noChangeArrowheads="1"/>
          </p:cNvSpPr>
          <p:nvPr/>
        </p:nvSpPr>
        <p:spPr bwMode="auto">
          <a:xfrm>
            <a:off x="1066800" y="3581400"/>
            <a:ext cx="3505200" cy="304800"/>
          </a:xfrm>
          <a:prstGeom prst="rect">
            <a:avLst/>
          </a:prstGeom>
          <a:noFill/>
          <a:ln w="38100" cmpd="dbl"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cxnSp>
        <p:nvCxnSpPr>
          <p:cNvPr id="599047" name="AutoShape 7"/>
          <p:cNvCxnSpPr>
            <a:cxnSpLocks noChangeShapeType="1"/>
            <a:stCxn id="599046" idx="3"/>
            <a:endCxn id="599045" idx="1"/>
          </p:cNvCxnSpPr>
          <p:nvPr/>
        </p:nvCxnSpPr>
        <p:spPr bwMode="auto">
          <a:xfrm flipV="1">
            <a:off x="4591050" y="2438400"/>
            <a:ext cx="1333500" cy="1295400"/>
          </a:xfrm>
          <a:prstGeom prst="bentConnector3">
            <a:avLst>
              <a:gd name="adj1" fmla="val 60593"/>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02506810"/>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42BF37EE-E123-4857-92AA-D7A949039148}" type="slidenum">
              <a:rPr lang="en-US" altLang="en-US"/>
              <a:pPr/>
              <a:t>89</a:t>
            </a:fld>
            <a:endParaRPr lang="en-US" altLang="en-US"/>
          </a:p>
        </p:txBody>
      </p:sp>
      <p:graphicFrame>
        <p:nvGraphicFramePr>
          <p:cNvPr id="600067" name="Object 3"/>
          <p:cNvGraphicFramePr>
            <a:graphicFrameLocks noGrp="1" noChangeAspect="1"/>
          </p:cNvGraphicFramePr>
          <p:nvPr>
            <p:ph idx="1"/>
            <p:extLst>
              <p:ext uri="{D42A27DB-BD31-4B8C-83A1-F6EECF244321}">
                <p14:modId xmlns:p14="http://schemas.microsoft.com/office/powerpoint/2010/main" val="1641683367"/>
              </p:ext>
            </p:extLst>
          </p:nvPr>
        </p:nvGraphicFramePr>
        <p:xfrm>
          <a:off x="371475" y="152400"/>
          <a:ext cx="6419850" cy="6553200"/>
        </p:xfrm>
        <a:graphic>
          <a:graphicData uri="http://schemas.openxmlformats.org/presentationml/2006/ole">
            <mc:AlternateContent xmlns:mc="http://schemas.openxmlformats.org/markup-compatibility/2006">
              <mc:Choice xmlns:v="urn:schemas-microsoft-com:vml" Requires="v">
                <p:oleObj spid="_x0000_s589849" name="Worksheet" r:id="rId3" imgW="6618617" imgH="6756480" progId="Excel.Sheet.8">
                  <p:embed/>
                </p:oleObj>
              </mc:Choice>
              <mc:Fallback>
                <p:oleObj name="Worksheet" r:id="rId3" imgW="6618617" imgH="6756480" progId="Excel.Sheet.8">
                  <p:embed/>
                  <p:pic>
                    <p:nvPicPr>
                      <p:cNvPr id="0" name=""/>
                      <p:cNvPicPr>
                        <a:picLocks noChangeAspect="1" noChangeArrowheads="1"/>
                      </p:cNvPicPr>
                      <p:nvPr/>
                    </p:nvPicPr>
                    <p:blipFill>
                      <a:blip r:embed="rId4"/>
                      <a:srcRect/>
                      <a:stretch>
                        <a:fillRect/>
                      </a:stretch>
                    </p:blipFill>
                    <p:spPr bwMode="auto">
                      <a:xfrm>
                        <a:off x="371475" y="152400"/>
                        <a:ext cx="6419850" cy="6553200"/>
                      </a:xfrm>
                      <a:prstGeom prst="rect">
                        <a:avLst/>
                      </a:prstGeom>
                      <a:solidFill>
                        <a:schemeClr val="bg1"/>
                      </a:solidFill>
                      <a:ln>
                        <a:noFill/>
                      </a:ln>
                      <a:effectLst/>
                      <a:extLs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0068" name="Rectangle 4"/>
          <p:cNvSpPr>
            <a:spLocks noChangeArrowheads="1"/>
          </p:cNvSpPr>
          <p:nvPr/>
        </p:nvSpPr>
        <p:spPr bwMode="auto">
          <a:xfrm>
            <a:off x="1371600" y="2362200"/>
            <a:ext cx="4267200" cy="838200"/>
          </a:xfrm>
          <a:prstGeom prst="rect">
            <a:avLst/>
          </a:prstGeom>
          <a:noFill/>
          <a:ln w="38100" cmpd="dbl" algn="ctr">
            <a:solidFill>
              <a:schemeClr val="tx1"/>
            </a:solidFill>
            <a:miter lim="800000"/>
            <a:headEnd/>
            <a:tailEnd/>
          </a:ln>
          <a:effectLst/>
          <a:extLst>
            <a:ext uri="{909E8E84-426E-40DD-AFC4-6F175D3DCCD1}">
              <a14:hiddenFill xmlns:a14="http://schemas.microsoft.com/office/drawing/2010/main">
                <a:solidFill>
                  <a:srgbClr val="FFFFCC">
                    <a:alpha val="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600066" name="Rectangle 2"/>
          <p:cNvSpPr>
            <a:spLocks noGrp="1" noChangeArrowheads="1"/>
          </p:cNvSpPr>
          <p:nvPr>
            <p:ph type="title"/>
          </p:nvPr>
        </p:nvSpPr>
        <p:spPr>
          <a:xfrm>
            <a:off x="6781800" y="2438400"/>
            <a:ext cx="2133600" cy="1600200"/>
          </a:xfrm>
          <a:ln w="38100" cmpd="dbl">
            <a:solidFill>
              <a:schemeClr val="tx1"/>
            </a:solidFill>
            <a:miter lim="800000"/>
            <a:headEnd/>
            <a:tailEnd/>
          </a:ln>
        </p:spPr>
        <p:txBody>
          <a:bodyPr/>
          <a:lstStyle/>
          <a:p>
            <a:r>
              <a:rPr lang="en-US" altLang="en-US" sz="2800"/>
              <a:t>Single Source</a:t>
            </a:r>
            <a:br>
              <a:rPr lang="en-US" altLang="en-US" sz="2800"/>
            </a:br>
            <a:r>
              <a:rPr lang="en-US" altLang="en-US" sz="2800"/>
              <a:t>Solution</a:t>
            </a:r>
          </a:p>
        </p:txBody>
      </p:sp>
      <p:sp>
        <p:nvSpPr>
          <p:cNvPr id="600070" name="Line 6"/>
          <p:cNvSpPr>
            <a:spLocks noChangeShapeType="1"/>
          </p:cNvSpPr>
          <p:nvPr/>
        </p:nvSpPr>
        <p:spPr bwMode="auto">
          <a:xfrm flipH="1" flipV="1">
            <a:off x="5715000" y="3276600"/>
            <a:ext cx="1066800" cy="457200"/>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Tree>
    <p:extLst>
      <p:ext uri="{BB962C8B-B14F-4D97-AF65-F5344CB8AC3E}">
        <p14:creationId xmlns:p14="http://schemas.microsoft.com/office/powerpoint/2010/main" val="407670280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5226E57-E7FB-47E4-A471-C4762C051251}" type="slidenum">
              <a:rPr lang="en-US" altLang="en-US"/>
              <a:pPr/>
              <a:t>9</a:t>
            </a:fld>
            <a:endParaRPr lang="en-US" altLang="en-US"/>
          </a:p>
        </p:txBody>
      </p:sp>
      <p:sp>
        <p:nvSpPr>
          <p:cNvPr id="302082" name="Rectangle 2"/>
          <p:cNvSpPr>
            <a:spLocks noGrp="1" noChangeArrowheads="1"/>
          </p:cNvSpPr>
          <p:nvPr>
            <p:ph type="title"/>
          </p:nvPr>
        </p:nvSpPr>
        <p:spPr>
          <a:xfrm>
            <a:off x="381000" y="193675"/>
            <a:ext cx="8077200" cy="873125"/>
          </a:xfrm>
        </p:spPr>
        <p:txBody>
          <a:bodyPr/>
          <a:lstStyle/>
          <a:p>
            <a:r>
              <a:rPr lang="en-US" altLang="en-US" sz="3200"/>
              <a:t>Facility Types and Their</a:t>
            </a:r>
            <a:br>
              <a:rPr lang="en-US" altLang="en-US" sz="3200"/>
            </a:br>
            <a:r>
              <a:rPr lang="en-US" altLang="en-US" sz="3200"/>
              <a:t>Dominant Locational Factors</a:t>
            </a:r>
          </a:p>
        </p:txBody>
      </p:sp>
      <p:sp>
        <p:nvSpPr>
          <p:cNvPr id="302083" name="Rectangle 3"/>
          <p:cNvSpPr>
            <a:spLocks noGrp="1" noChangeArrowheads="1"/>
          </p:cNvSpPr>
          <p:nvPr>
            <p:ph type="body" idx="1"/>
          </p:nvPr>
        </p:nvSpPr>
        <p:spPr>
          <a:xfrm>
            <a:off x="533400" y="1368425"/>
            <a:ext cx="6705600" cy="5108575"/>
          </a:xfrm>
        </p:spPr>
        <p:txBody>
          <a:bodyPr/>
          <a:lstStyle/>
          <a:p>
            <a:pPr>
              <a:lnSpc>
                <a:spcPct val="90000"/>
              </a:lnSpc>
            </a:pPr>
            <a:r>
              <a:rPr lang="en-US" altLang="en-US" sz="2000"/>
              <a:t>Mining, Quarrying, and Heavy Manufacturing</a:t>
            </a:r>
          </a:p>
          <a:p>
            <a:pPr lvl="1">
              <a:lnSpc>
                <a:spcPct val="90000"/>
              </a:lnSpc>
            </a:pPr>
            <a:r>
              <a:rPr lang="en-US" altLang="en-US" sz="1800"/>
              <a:t>Near their raw material sources</a:t>
            </a:r>
          </a:p>
          <a:p>
            <a:pPr lvl="1">
              <a:lnSpc>
                <a:spcPct val="90000"/>
              </a:lnSpc>
            </a:pPr>
            <a:r>
              <a:rPr lang="en-US" altLang="en-US" sz="1800"/>
              <a:t>Abundant supply of utilities</a:t>
            </a:r>
          </a:p>
          <a:p>
            <a:pPr lvl="1">
              <a:lnSpc>
                <a:spcPct val="90000"/>
              </a:lnSpc>
            </a:pPr>
            <a:r>
              <a:rPr lang="en-US" altLang="en-US" sz="1800"/>
              <a:t>Land and construction costs are inexpensive</a:t>
            </a:r>
          </a:p>
          <a:p>
            <a:pPr>
              <a:lnSpc>
                <a:spcPct val="90000"/>
              </a:lnSpc>
            </a:pPr>
            <a:r>
              <a:rPr lang="en-US" altLang="en-US" sz="2000"/>
              <a:t>Light Manufacturing</a:t>
            </a:r>
          </a:p>
          <a:p>
            <a:pPr lvl="1">
              <a:lnSpc>
                <a:spcPct val="90000"/>
              </a:lnSpc>
            </a:pPr>
            <a:r>
              <a:rPr lang="en-US" altLang="en-US" sz="1800"/>
              <a:t>Availability and cost of labor</a:t>
            </a:r>
          </a:p>
          <a:p>
            <a:pPr>
              <a:lnSpc>
                <a:spcPct val="90000"/>
              </a:lnSpc>
            </a:pPr>
            <a:r>
              <a:rPr lang="en-US" altLang="en-US" sz="2000"/>
              <a:t>Warehousing</a:t>
            </a:r>
          </a:p>
          <a:p>
            <a:pPr lvl="1">
              <a:lnSpc>
                <a:spcPct val="90000"/>
              </a:lnSpc>
            </a:pPr>
            <a:r>
              <a:rPr lang="en-US" altLang="en-US" sz="1800"/>
              <a:t>Proximity to transportation facilities</a:t>
            </a:r>
          </a:p>
          <a:p>
            <a:pPr lvl="1">
              <a:lnSpc>
                <a:spcPct val="90000"/>
              </a:lnSpc>
            </a:pPr>
            <a:r>
              <a:rPr lang="en-US" altLang="en-US" sz="1800"/>
              <a:t>Incoming and outgoing transportation costs</a:t>
            </a:r>
          </a:p>
          <a:p>
            <a:pPr>
              <a:lnSpc>
                <a:spcPct val="90000"/>
              </a:lnSpc>
            </a:pPr>
            <a:r>
              <a:rPr lang="en-US" altLang="en-US" sz="2000"/>
              <a:t>R&amp;D and High-Tech Manufacturing</a:t>
            </a:r>
          </a:p>
          <a:p>
            <a:pPr lvl="1">
              <a:lnSpc>
                <a:spcPct val="90000"/>
              </a:lnSpc>
            </a:pPr>
            <a:r>
              <a:rPr lang="en-US" altLang="en-US" sz="1800"/>
              <a:t>Ability to recruit/retain scientists, engineers, etc.</a:t>
            </a:r>
          </a:p>
          <a:p>
            <a:pPr lvl="1">
              <a:lnSpc>
                <a:spcPct val="90000"/>
              </a:lnSpc>
            </a:pPr>
            <a:r>
              <a:rPr lang="en-US" altLang="en-US" sz="1800"/>
              <a:t>Near companies with similar technology interests</a:t>
            </a:r>
          </a:p>
          <a:p>
            <a:pPr>
              <a:lnSpc>
                <a:spcPct val="90000"/>
              </a:lnSpc>
            </a:pPr>
            <a:r>
              <a:rPr lang="en-US" altLang="en-US" sz="2000"/>
              <a:t>Retailing and For-Profit Services</a:t>
            </a:r>
          </a:p>
          <a:p>
            <a:pPr lvl="1">
              <a:lnSpc>
                <a:spcPct val="90000"/>
              </a:lnSpc>
            </a:pPr>
            <a:r>
              <a:rPr lang="en-US" altLang="en-US" sz="1800"/>
              <a:t>Near concentrations of target customers</a:t>
            </a:r>
          </a:p>
          <a:p>
            <a:pPr>
              <a:lnSpc>
                <a:spcPct val="90000"/>
              </a:lnSpc>
            </a:pPr>
            <a:r>
              <a:rPr lang="en-US" altLang="en-US" sz="2000"/>
              <a:t>Government and Health/Emergency Services</a:t>
            </a:r>
          </a:p>
          <a:p>
            <a:pPr lvl="1">
              <a:lnSpc>
                <a:spcPct val="90000"/>
              </a:lnSpc>
            </a:pPr>
            <a:r>
              <a:rPr lang="en-US" altLang="en-US" sz="1800"/>
              <a:t>Near concentrations of constituents</a:t>
            </a:r>
          </a:p>
          <a:p>
            <a:pPr>
              <a:lnSpc>
                <a:spcPct val="90000"/>
              </a:lnSpc>
            </a:pPr>
            <a:endParaRPr lang="en-US" altLang="en-US" sz="200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90A45DD-3EBB-498B-AF6E-C22621221517}" type="slidenum">
              <a:rPr lang="en-US" altLang="en-US"/>
              <a:pPr/>
              <a:t>90</a:t>
            </a:fld>
            <a:endParaRPr lang="en-US" altLang="en-US"/>
          </a:p>
        </p:txBody>
      </p:sp>
      <p:sp>
        <p:nvSpPr>
          <p:cNvPr id="207874" name="Rectangle 2"/>
          <p:cNvSpPr>
            <a:spLocks noGrp="1" noChangeArrowheads="1"/>
          </p:cNvSpPr>
          <p:nvPr>
            <p:ph type="title"/>
          </p:nvPr>
        </p:nvSpPr>
        <p:spPr>
          <a:noFill/>
          <a:ln/>
        </p:spPr>
        <p:txBody>
          <a:bodyPr lIns="90487" rIns="90487" anchor="ctr"/>
          <a:lstStyle/>
          <a:p>
            <a:r>
              <a:rPr lang="en-US" altLang="en-US"/>
              <a:t>Depot Location Objectives</a:t>
            </a:r>
          </a:p>
        </p:txBody>
      </p:sp>
      <p:sp>
        <p:nvSpPr>
          <p:cNvPr id="207875" name="Rectangle 3"/>
          <p:cNvSpPr>
            <a:spLocks noGrp="1" noChangeArrowheads="1"/>
          </p:cNvSpPr>
          <p:nvPr>
            <p:ph type="body" idx="1"/>
          </p:nvPr>
        </p:nvSpPr>
        <p:spPr>
          <a:xfrm>
            <a:off x="1066800" y="1676400"/>
            <a:ext cx="7848600" cy="4953000"/>
          </a:xfrm>
          <a:noFill/>
          <a:ln/>
        </p:spPr>
        <p:txBody>
          <a:bodyPr lIns="90487" rIns="90487"/>
          <a:lstStyle/>
          <a:p>
            <a:r>
              <a:rPr lang="en-US" altLang="en-US"/>
              <a:t>Minimize average distance between depots and customers </a:t>
            </a:r>
          </a:p>
          <a:p>
            <a:pPr lvl="1"/>
            <a:r>
              <a:rPr lang="en-US" altLang="en-US"/>
              <a:t>Transportation/distribution applications</a:t>
            </a:r>
          </a:p>
          <a:p>
            <a:pPr lvl="1"/>
            <a:r>
              <a:rPr lang="en-US" altLang="en-US"/>
              <a:t>“The Median Problem”</a:t>
            </a:r>
          </a:p>
          <a:p>
            <a:pPr lvl="1"/>
            <a:r>
              <a:rPr lang="en-US" altLang="en-US"/>
              <a:t>Solution lies at a node (Hakimi 1964)</a:t>
            </a:r>
          </a:p>
          <a:p>
            <a:r>
              <a:rPr lang="en-US" altLang="en-US"/>
              <a:t>Minimize distance of farthest user </a:t>
            </a:r>
          </a:p>
          <a:p>
            <a:pPr lvl="1"/>
            <a:r>
              <a:rPr lang="en-US" altLang="en-US"/>
              <a:t>Fire, ambulance or police station applications</a:t>
            </a:r>
          </a:p>
          <a:p>
            <a:pPr lvl="1"/>
            <a:r>
              <a:rPr lang="en-US" altLang="en-US"/>
              <a:t>“Absolute Center Problem”</a:t>
            </a:r>
          </a:p>
          <a:p>
            <a:pPr lvl="1"/>
            <a:r>
              <a:rPr lang="en-US" altLang="en-US"/>
              <a:t>Solution may lie on an arc</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3"/>
          <p:cNvSpPr>
            <a:spLocks noGrp="1"/>
          </p:cNvSpPr>
          <p:nvPr>
            <p:ph type="sldNum" sz="quarter" idx="10"/>
          </p:nvPr>
        </p:nvSpPr>
        <p:spPr/>
        <p:txBody>
          <a:bodyPr/>
          <a:lstStyle/>
          <a:p>
            <a:fld id="{68B368E1-669B-4154-BE42-2ADF8D63D6A6}" type="slidenum">
              <a:rPr lang="en-US" altLang="en-US"/>
              <a:pPr/>
              <a:t>91</a:t>
            </a:fld>
            <a:endParaRPr lang="en-US" altLang="en-US"/>
          </a:p>
        </p:txBody>
      </p:sp>
      <p:sp>
        <p:nvSpPr>
          <p:cNvPr id="603138" name="Rectangle 2"/>
          <p:cNvSpPr>
            <a:spLocks noGrp="1" noChangeArrowheads="1"/>
          </p:cNvSpPr>
          <p:nvPr>
            <p:ph type="title"/>
          </p:nvPr>
        </p:nvSpPr>
        <p:spPr>
          <a:xfrm>
            <a:off x="1905000" y="152400"/>
            <a:ext cx="6858000" cy="914400"/>
          </a:xfrm>
          <a:noFill/>
          <a:ln/>
        </p:spPr>
        <p:txBody>
          <a:bodyPr lIns="90487" rIns="90487" anchor="ctr"/>
          <a:lstStyle/>
          <a:p>
            <a:r>
              <a:rPr lang="en-US" altLang="en-US" sz="3200"/>
              <a:t>1-Median Problem Heuristic</a:t>
            </a:r>
            <a:br>
              <a:rPr lang="en-US" altLang="en-US" sz="3200"/>
            </a:br>
            <a:r>
              <a:rPr lang="en-US" altLang="en-US" sz="3200"/>
              <a:t>Discrete Site Alternatives</a:t>
            </a:r>
          </a:p>
        </p:txBody>
      </p:sp>
      <p:sp>
        <p:nvSpPr>
          <p:cNvPr id="603139" name="Rectangle 3"/>
          <p:cNvSpPr>
            <a:spLocks noGrp="1" noChangeArrowheads="1"/>
          </p:cNvSpPr>
          <p:nvPr>
            <p:ph type="body" idx="1"/>
          </p:nvPr>
        </p:nvSpPr>
        <p:spPr>
          <a:xfrm>
            <a:off x="1143000" y="1981200"/>
            <a:ext cx="7772400" cy="4419600"/>
          </a:xfrm>
          <a:noFill/>
          <a:ln/>
        </p:spPr>
        <p:txBody>
          <a:bodyPr lIns="90487" rIns="90487"/>
          <a:lstStyle/>
          <a:p>
            <a:pPr>
              <a:buFont typeface="Monotype Sorts" pitchFamily="2" charset="2"/>
              <a:buNone/>
            </a:pPr>
            <a:r>
              <a:rPr lang="en-US" altLang="en-US"/>
              <a:t>1. Calculate shortest distances d</a:t>
            </a:r>
            <a:r>
              <a:rPr lang="en-US" altLang="en-US" baseline="-25000"/>
              <a:t>ij</a:t>
            </a:r>
            <a:r>
              <a:rPr lang="en-US" altLang="en-US"/>
              <a:t> between nodes.</a:t>
            </a:r>
          </a:p>
          <a:p>
            <a:pPr>
              <a:buFont typeface="Monotype Sorts" pitchFamily="2" charset="2"/>
              <a:buNone/>
            </a:pPr>
            <a:r>
              <a:rPr lang="en-US" altLang="en-US"/>
              <a:t>2. Multiply j</a:t>
            </a:r>
            <a:r>
              <a:rPr lang="en-US" altLang="en-US" baseline="30000"/>
              <a:t>th</a:t>
            </a:r>
            <a:r>
              <a:rPr lang="en-US" altLang="en-US"/>
              <a:t> column of distance matrix by the number of service demands D</a:t>
            </a:r>
            <a:r>
              <a:rPr lang="en-US" altLang="en-US" baseline="-25000"/>
              <a:t>j</a:t>
            </a:r>
            <a:r>
              <a:rPr lang="en-US" altLang="en-US"/>
              <a:t>.</a:t>
            </a:r>
          </a:p>
          <a:p>
            <a:pPr>
              <a:buFont typeface="Monotype Sorts" pitchFamily="2" charset="2"/>
              <a:buNone/>
            </a:pPr>
            <a:r>
              <a:rPr lang="en-US" altLang="en-US"/>
              <a:t>3. Divide matrix from (2) by the sum of all D</a:t>
            </a:r>
            <a:r>
              <a:rPr lang="en-US" altLang="en-US" baseline="-25000"/>
              <a:t>j</a:t>
            </a:r>
            <a:r>
              <a:rPr lang="en-US" altLang="en-US"/>
              <a:t> values for new relative values.  Add up elements of each row = average distance covered by users when depot is at node i.</a:t>
            </a:r>
          </a:p>
          <a:p>
            <a:pPr>
              <a:buFont typeface="Monotype Sorts" pitchFamily="2" charset="2"/>
              <a:buNone/>
            </a:pPr>
            <a:r>
              <a:rPr lang="en-US" altLang="en-US"/>
              <a:t>4.  Select the least value depot.</a:t>
            </a:r>
          </a:p>
        </p:txBody>
      </p:sp>
      <p:grpSp>
        <p:nvGrpSpPr>
          <p:cNvPr id="603140" name="Group 4"/>
          <p:cNvGrpSpPr>
            <a:grpSpLocks/>
          </p:cNvGrpSpPr>
          <p:nvPr/>
        </p:nvGrpSpPr>
        <p:grpSpPr bwMode="auto">
          <a:xfrm>
            <a:off x="381000" y="381000"/>
            <a:ext cx="2057400" cy="1676400"/>
            <a:chOff x="1440" y="1248"/>
            <a:chExt cx="1968" cy="1776"/>
          </a:xfrm>
        </p:grpSpPr>
        <p:sp>
          <p:nvSpPr>
            <p:cNvPr id="603141" name="Oval 5"/>
            <p:cNvSpPr>
              <a:spLocks noChangeArrowheads="1"/>
            </p:cNvSpPr>
            <p:nvPr/>
          </p:nvSpPr>
          <p:spPr bwMode="auto">
            <a:xfrm>
              <a:off x="2928" y="2256"/>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142" name="Oval 6"/>
            <p:cNvSpPr>
              <a:spLocks noChangeArrowheads="1"/>
            </p:cNvSpPr>
            <p:nvPr/>
          </p:nvSpPr>
          <p:spPr bwMode="auto">
            <a:xfrm>
              <a:off x="2448" y="2640"/>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143" name="Oval 7"/>
            <p:cNvSpPr>
              <a:spLocks noChangeArrowheads="1"/>
            </p:cNvSpPr>
            <p:nvPr/>
          </p:nvSpPr>
          <p:spPr bwMode="auto">
            <a:xfrm>
              <a:off x="2448" y="1296"/>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144" name="Oval 8"/>
            <p:cNvSpPr>
              <a:spLocks noChangeArrowheads="1"/>
            </p:cNvSpPr>
            <p:nvPr/>
          </p:nvSpPr>
          <p:spPr bwMode="auto">
            <a:xfrm>
              <a:off x="2160" y="1584"/>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145" name="Oval 9"/>
            <p:cNvSpPr>
              <a:spLocks noChangeArrowheads="1"/>
            </p:cNvSpPr>
            <p:nvPr/>
          </p:nvSpPr>
          <p:spPr bwMode="auto">
            <a:xfrm>
              <a:off x="3312" y="2592"/>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146" name="Oval 10"/>
            <p:cNvSpPr>
              <a:spLocks noChangeArrowheads="1"/>
            </p:cNvSpPr>
            <p:nvPr/>
          </p:nvSpPr>
          <p:spPr bwMode="auto">
            <a:xfrm>
              <a:off x="1776" y="172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147" name="Oval 11"/>
            <p:cNvSpPr>
              <a:spLocks noChangeArrowheads="1"/>
            </p:cNvSpPr>
            <p:nvPr/>
          </p:nvSpPr>
          <p:spPr bwMode="auto">
            <a:xfrm>
              <a:off x="1584" y="2160"/>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148" name="Oval 12"/>
            <p:cNvSpPr>
              <a:spLocks noChangeArrowheads="1"/>
            </p:cNvSpPr>
            <p:nvPr/>
          </p:nvSpPr>
          <p:spPr bwMode="auto">
            <a:xfrm>
              <a:off x="1440" y="1824"/>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149" name="Oval 13"/>
            <p:cNvSpPr>
              <a:spLocks noChangeArrowheads="1"/>
            </p:cNvSpPr>
            <p:nvPr/>
          </p:nvSpPr>
          <p:spPr bwMode="auto">
            <a:xfrm>
              <a:off x="1968" y="2640"/>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150" name="Oval 14"/>
            <p:cNvSpPr>
              <a:spLocks noChangeArrowheads="1"/>
            </p:cNvSpPr>
            <p:nvPr/>
          </p:nvSpPr>
          <p:spPr bwMode="auto">
            <a:xfrm>
              <a:off x="1872" y="1392"/>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151" name="Oval 15"/>
            <p:cNvSpPr>
              <a:spLocks noChangeArrowheads="1"/>
            </p:cNvSpPr>
            <p:nvPr/>
          </p:nvSpPr>
          <p:spPr bwMode="auto">
            <a:xfrm>
              <a:off x="3264" y="124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152" name="Oval 16"/>
            <p:cNvSpPr>
              <a:spLocks noChangeArrowheads="1"/>
            </p:cNvSpPr>
            <p:nvPr/>
          </p:nvSpPr>
          <p:spPr bwMode="auto">
            <a:xfrm>
              <a:off x="2160" y="124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153" name="Oval 17"/>
            <p:cNvSpPr>
              <a:spLocks noChangeArrowheads="1"/>
            </p:cNvSpPr>
            <p:nvPr/>
          </p:nvSpPr>
          <p:spPr bwMode="auto">
            <a:xfrm>
              <a:off x="3312" y="1824"/>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154" name="Oval 18"/>
            <p:cNvSpPr>
              <a:spLocks noChangeArrowheads="1"/>
            </p:cNvSpPr>
            <p:nvPr/>
          </p:nvSpPr>
          <p:spPr bwMode="auto">
            <a:xfrm>
              <a:off x="2928" y="1776"/>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155" name="Oval 19"/>
            <p:cNvSpPr>
              <a:spLocks noChangeArrowheads="1"/>
            </p:cNvSpPr>
            <p:nvPr/>
          </p:nvSpPr>
          <p:spPr bwMode="auto">
            <a:xfrm>
              <a:off x="2448" y="292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156" name="Oval 20"/>
            <p:cNvSpPr>
              <a:spLocks noChangeArrowheads="1"/>
            </p:cNvSpPr>
            <p:nvPr/>
          </p:nvSpPr>
          <p:spPr bwMode="auto">
            <a:xfrm>
              <a:off x="3264" y="2016"/>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157" name="AutoShape 21"/>
            <p:cNvSpPr>
              <a:spLocks noChangeArrowheads="1"/>
            </p:cNvSpPr>
            <p:nvPr/>
          </p:nvSpPr>
          <p:spPr bwMode="auto">
            <a:xfrm>
              <a:off x="2544" y="1728"/>
              <a:ext cx="144" cy="144"/>
            </a:xfrm>
            <a:prstGeom prst="star5">
              <a:avLst/>
            </a:prstGeom>
            <a:solidFill>
              <a:srgbClr val="E30E0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158" name="Line 22"/>
            <p:cNvSpPr>
              <a:spLocks noChangeShapeType="1"/>
            </p:cNvSpPr>
            <p:nvPr/>
          </p:nvSpPr>
          <p:spPr bwMode="auto">
            <a:xfrm flipH="1">
              <a:off x="2112" y="1872"/>
              <a:ext cx="38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159" name="Line 23"/>
            <p:cNvSpPr>
              <a:spLocks noChangeShapeType="1"/>
            </p:cNvSpPr>
            <p:nvPr/>
          </p:nvSpPr>
          <p:spPr bwMode="auto">
            <a:xfrm flipH="1">
              <a:off x="2208" y="1920"/>
              <a:ext cx="384"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160" name="Line 24"/>
            <p:cNvSpPr>
              <a:spLocks noChangeShapeType="1"/>
            </p:cNvSpPr>
            <p:nvPr/>
          </p:nvSpPr>
          <p:spPr bwMode="auto">
            <a:xfrm flipH="1">
              <a:off x="2496" y="1968"/>
              <a:ext cx="96"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161" name="Line 25"/>
            <p:cNvSpPr>
              <a:spLocks noChangeShapeType="1"/>
            </p:cNvSpPr>
            <p:nvPr/>
          </p:nvSpPr>
          <p:spPr bwMode="auto">
            <a:xfrm>
              <a:off x="2688" y="1920"/>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162" name="Line 26"/>
            <p:cNvSpPr>
              <a:spLocks noChangeShapeType="1"/>
            </p:cNvSpPr>
            <p:nvPr/>
          </p:nvSpPr>
          <p:spPr bwMode="auto">
            <a:xfrm>
              <a:off x="2736" y="1824"/>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163" name="Line 27"/>
            <p:cNvSpPr>
              <a:spLocks noChangeShapeType="1"/>
            </p:cNvSpPr>
            <p:nvPr/>
          </p:nvSpPr>
          <p:spPr bwMode="auto">
            <a:xfrm flipV="1">
              <a:off x="2736" y="1392"/>
              <a:ext cx="384"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164" name="Line 28"/>
            <p:cNvSpPr>
              <a:spLocks noChangeShapeType="1"/>
            </p:cNvSpPr>
            <p:nvPr/>
          </p:nvSpPr>
          <p:spPr bwMode="auto">
            <a:xfrm>
              <a:off x="2064" y="18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165" name="Line 29"/>
            <p:cNvSpPr>
              <a:spLocks noChangeShapeType="1"/>
            </p:cNvSpPr>
            <p:nvPr/>
          </p:nvSpPr>
          <p:spPr bwMode="auto">
            <a:xfrm>
              <a:off x="2352" y="1680"/>
              <a:ext cx="144"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166" name="Line 30"/>
            <p:cNvSpPr>
              <a:spLocks noChangeShapeType="1"/>
            </p:cNvSpPr>
            <p:nvPr/>
          </p:nvSpPr>
          <p:spPr bwMode="auto">
            <a:xfrm>
              <a:off x="2544" y="1488"/>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167" name="Line 31"/>
            <p:cNvSpPr>
              <a:spLocks noChangeShapeType="1"/>
            </p:cNvSpPr>
            <p:nvPr/>
          </p:nvSpPr>
          <p:spPr bwMode="auto">
            <a:xfrm>
              <a:off x="2736" y="1872"/>
              <a:ext cx="38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417493718"/>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A9C3581-63EA-400A-85C1-662EFAB9405C}" type="slidenum">
              <a:rPr lang="en-US" altLang="en-US"/>
              <a:pPr/>
              <a:t>92</a:t>
            </a:fld>
            <a:endParaRPr lang="en-US" altLang="en-US"/>
          </a:p>
        </p:txBody>
      </p:sp>
      <p:sp>
        <p:nvSpPr>
          <p:cNvPr id="209922" name="Rectangle 2"/>
          <p:cNvSpPr>
            <a:spLocks noGrp="1" noChangeArrowheads="1"/>
          </p:cNvSpPr>
          <p:nvPr>
            <p:ph type="title"/>
          </p:nvPr>
        </p:nvSpPr>
        <p:spPr>
          <a:xfrm>
            <a:off x="1219200" y="381000"/>
            <a:ext cx="7010400" cy="762000"/>
          </a:xfrm>
          <a:noFill/>
          <a:ln/>
        </p:spPr>
        <p:txBody>
          <a:bodyPr lIns="90487" rIns="90487" anchor="ctr"/>
          <a:lstStyle/>
          <a:p>
            <a:r>
              <a:rPr lang="en-US" altLang="en-US"/>
              <a:t>The p-Median Problem</a:t>
            </a:r>
          </a:p>
        </p:txBody>
      </p:sp>
      <p:sp>
        <p:nvSpPr>
          <p:cNvPr id="209923" name="Rectangle 3"/>
          <p:cNvSpPr>
            <a:spLocks noGrp="1" noChangeArrowheads="1"/>
          </p:cNvSpPr>
          <p:nvPr>
            <p:ph type="body" idx="1"/>
          </p:nvPr>
        </p:nvSpPr>
        <p:spPr>
          <a:xfrm>
            <a:off x="533400" y="1447800"/>
            <a:ext cx="8305800" cy="5257800"/>
          </a:xfrm>
          <a:noFill/>
          <a:ln/>
        </p:spPr>
        <p:txBody>
          <a:bodyPr lIns="90487" rIns="90487"/>
          <a:lstStyle/>
          <a:p>
            <a:pPr>
              <a:lnSpc>
                <a:spcPct val="90000"/>
              </a:lnSpc>
              <a:buFont typeface="Monotype Sorts" pitchFamily="2" charset="2"/>
              <a:buNone/>
            </a:pPr>
            <a:r>
              <a:rPr lang="en-US" altLang="en-US"/>
              <a:t>1. Find location of first depot as before among the N nodes.  </a:t>
            </a:r>
          </a:p>
          <a:p>
            <a:pPr>
              <a:lnSpc>
                <a:spcPct val="90000"/>
              </a:lnSpc>
              <a:buFont typeface="Monotype Sorts" pitchFamily="2" charset="2"/>
              <a:buNone/>
            </a:pPr>
            <a:r>
              <a:rPr lang="en-US" altLang="en-US"/>
              <a:t>2. Examine all possible locations (N-selection from (1)) and select best combination according to objective function (min distance).</a:t>
            </a:r>
          </a:p>
          <a:p>
            <a:pPr>
              <a:lnSpc>
                <a:spcPct val="90000"/>
              </a:lnSpc>
              <a:buFont typeface="Monotype Sorts" pitchFamily="2" charset="2"/>
              <a:buNone/>
            </a:pPr>
            <a:r>
              <a:rPr lang="en-US" altLang="en-US"/>
              <a:t>3. Systematically replace one node from set in (2) and check for improvements with objective function.  Improve? Make switch. Else nothing.</a:t>
            </a:r>
          </a:p>
          <a:p>
            <a:pPr>
              <a:lnSpc>
                <a:spcPct val="90000"/>
              </a:lnSpc>
              <a:buFont typeface="Monotype Sorts" pitchFamily="2" charset="2"/>
              <a:buNone/>
            </a:pPr>
            <a:r>
              <a:rPr lang="en-US" altLang="en-US"/>
              <a:t>4. Stop when desired number of depots placed.</a:t>
            </a:r>
          </a:p>
          <a:p>
            <a:pPr>
              <a:lnSpc>
                <a:spcPct val="90000"/>
              </a:lnSpc>
            </a:pPr>
            <a:endParaRPr lang="en-US" altLang="en-US"/>
          </a:p>
          <a:p>
            <a:pPr>
              <a:lnSpc>
                <a:spcPct val="90000"/>
              </a:lnSpc>
            </a:pPr>
            <a:r>
              <a:rPr lang="en-US" altLang="en-US"/>
              <a:t>Software exists to solve problems with 25-50 facilities with 200+ nodes</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6F504425-239F-4CBD-AC22-448816C98BDC}" type="slidenum">
              <a:rPr lang="en-US" altLang="en-US"/>
              <a:pPr/>
              <a:t>93</a:t>
            </a:fld>
            <a:endParaRPr lang="en-US" altLang="en-US"/>
          </a:p>
        </p:txBody>
      </p:sp>
      <p:sp>
        <p:nvSpPr>
          <p:cNvPr id="605186" name="Rectangle 2"/>
          <p:cNvSpPr>
            <a:spLocks noGrp="1" noChangeArrowheads="1"/>
          </p:cNvSpPr>
          <p:nvPr>
            <p:ph type="title"/>
          </p:nvPr>
        </p:nvSpPr>
        <p:spPr>
          <a:xfrm>
            <a:off x="457200" y="152400"/>
            <a:ext cx="5791200" cy="509588"/>
          </a:xfrm>
          <a:noFill/>
          <a:ln/>
        </p:spPr>
        <p:txBody>
          <a:bodyPr lIns="90487" rIns="90487" anchor="ctr"/>
          <a:lstStyle/>
          <a:p>
            <a:r>
              <a:rPr lang="en-US" altLang="en-US"/>
              <a:t>The p-Median Problem</a:t>
            </a:r>
          </a:p>
        </p:txBody>
      </p:sp>
      <p:sp>
        <p:nvSpPr>
          <p:cNvPr id="605187" name="Rectangle 3"/>
          <p:cNvSpPr>
            <a:spLocks noGrp="1" noChangeArrowheads="1"/>
          </p:cNvSpPr>
          <p:nvPr>
            <p:ph type="body" idx="1"/>
          </p:nvPr>
        </p:nvSpPr>
        <p:spPr>
          <a:xfrm>
            <a:off x="228600" y="1295400"/>
            <a:ext cx="2743200" cy="5410200"/>
          </a:xfrm>
          <a:noFill/>
          <a:ln/>
        </p:spPr>
        <p:txBody>
          <a:bodyPr lIns="90487" rIns="90487"/>
          <a:lstStyle/>
          <a:p>
            <a:r>
              <a:rPr lang="en-US" altLang="en-US" sz="2400"/>
              <a:t>Obviously a much tougher problem</a:t>
            </a:r>
          </a:p>
          <a:p>
            <a:r>
              <a:rPr lang="en-US" altLang="en-US" sz="2400"/>
              <a:t>To ensure that you have the optimal solution, you will have to try all combinations</a:t>
            </a:r>
          </a:p>
          <a:p>
            <a:r>
              <a:rPr lang="en-US" altLang="en-US" sz="2400"/>
              <a:t>This can become extremely tedious</a:t>
            </a:r>
          </a:p>
        </p:txBody>
      </p:sp>
      <p:graphicFrame>
        <p:nvGraphicFramePr>
          <p:cNvPr id="605188" name="Object 4"/>
          <p:cNvGraphicFramePr>
            <a:graphicFrameLocks noChangeAspect="1"/>
          </p:cNvGraphicFramePr>
          <p:nvPr/>
        </p:nvGraphicFramePr>
        <p:xfrm>
          <a:off x="2971800" y="685800"/>
          <a:ext cx="5943600" cy="6172200"/>
        </p:xfrm>
        <a:graphic>
          <a:graphicData uri="http://schemas.openxmlformats.org/presentationml/2006/ole">
            <mc:AlternateContent xmlns:mc="http://schemas.openxmlformats.org/markup-compatibility/2006">
              <mc:Choice xmlns:v="urn:schemas-microsoft-com:vml" Requires="v">
                <p:oleObj spid="_x0000_s586777" name="Equation" r:id="rId3" imgW="3085920" imgH="3022560" progId="Equation.DSMT4">
                  <p:embed/>
                </p:oleObj>
              </mc:Choice>
              <mc:Fallback>
                <p:oleObj name="Equation" r:id="rId3" imgW="3085920" imgH="30225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685800"/>
                        <a:ext cx="5943600" cy="6172200"/>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5189" name="Text Box 5"/>
          <p:cNvSpPr txBox="1">
            <a:spLocks noChangeArrowheads="1"/>
          </p:cNvSpPr>
          <p:nvPr/>
        </p:nvSpPr>
        <p:spPr bwMode="auto">
          <a:xfrm>
            <a:off x="4611688" y="3511550"/>
            <a:ext cx="3922712" cy="346075"/>
          </a:xfrm>
          <a:prstGeom prst="rect">
            <a:avLst/>
          </a:prstGeom>
          <a:noFill/>
          <a:ln w="38100" cmpd="dbl"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gn="l">
              <a:spcBef>
                <a:spcPct val="0"/>
              </a:spcBef>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1pPr>
            <a:lvl2pPr algn="l">
              <a:spcBef>
                <a:spcPct val="0"/>
              </a:spcBef>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2pPr>
            <a:lvl3pPr algn="l">
              <a:spcBef>
                <a:spcPct val="0"/>
              </a:spcBef>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3pPr>
            <a:lvl4pPr algn="l">
              <a:spcBef>
                <a:spcPct val="0"/>
              </a:spcBef>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4pPr>
            <a:lvl5pPr algn="l">
              <a:spcBef>
                <a:spcPct val="0"/>
              </a:spcBef>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5pPr>
            <a:lvl6pPr eaLnBrk="0" fontAlgn="base" hangingPunct="0">
              <a:spcBef>
                <a:spcPct val="0"/>
              </a:spcBef>
              <a:spcAft>
                <a:spcPct val="0"/>
              </a:spcAft>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6pPr>
            <a:lvl7pPr eaLnBrk="0" fontAlgn="base" hangingPunct="0">
              <a:spcBef>
                <a:spcPct val="0"/>
              </a:spcBef>
              <a:spcAft>
                <a:spcPct val="0"/>
              </a:spcAft>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7pPr>
            <a:lvl8pPr eaLnBrk="0" fontAlgn="base" hangingPunct="0">
              <a:spcBef>
                <a:spcPct val="0"/>
              </a:spcBef>
              <a:spcAft>
                <a:spcPct val="0"/>
              </a:spcAft>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8pPr>
            <a:lvl9pPr eaLnBrk="0" fontAlgn="base" hangingPunct="0">
              <a:spcBef>
                <a:spcPct val="0"/>
              </a:spcBef>
              <a:spcAft>
                <a:spcPct val="0"/>
              </a:spcAft>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9pPr>
          </a:lstStyle>
          <a:p>
            <a:pPr>
              <a:spcBef>
                <a:spcPct val="20000"/>
              </a:spcBef>
            </a:pPr>
            <a:r>
              <a:rPr lang="en-US" altLang="en-US" sz="1800" b="1">
                <a:solidFill>
                  <a:srgbClr val="000000"/>
                </a:solidFill>
                <a:latin typeface="Gill Sans" pitchFamily="34" charset="0"/>
              </a:rPr>
              <a:t>D</a:t>
            </a:r>
            <a:r>
              <a:rPr lang="en-US" altLang="en-US" sz="1800" b="1" baseline="-25000">
                <a:solidFill>
                  <a:srgbClr val="000000"/>
                </a:solidFill>
                <a:latin typeface="Gill Sans" pitchFamily="34" charset="0"/>
              </a:rPr>
              <a:t>j </a:t>
            </a:r>
            <a:r>
              <a:rPr lang="en-US" altLang="en-US" sz="1800">
                <a:solidFill>
                  <a:srgbClr val="000000"/>
                </a:solidFill>
                <a:latin typeface="Gill Sans" pitchFamily="34" charset="0"/>
              </a:rPr>
              <a:t>if demand weighted average used</a:t>
            </a:r>
          </a:p>
        </p:txBody>
      </p:sp>
      <p:sp>
        <p:nvSpPr>
          <p:cNvPr id="605190" name="Line 6"/>
          <p:cNvSpPr>
            <a:spLocks noChangeShapeType="1"/>
          </p:cNvSpPr>
          <p:nvPr/>
        </p:nvSpPr>
        <p:spPr bwMode="auto">
          <a:xfrm flipV="1">
            <a:off x="4724400" y="3124200"/>
            <a:ext cx="0" cy="381000"/>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Tree>
    <p:extLst>
      <p:ext uri="{BB962C8B-B14F-4D97-AF65-F5344CB8AC3E}">
        <p14:creationId xmlns:p14="http://schemas.microsoft.com/office/powerpoint/2010/main" val="14968253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fld id="{C7FA37F5-490F-4124-A74F-A3A2A7ACC0D8}" type="slidenum">
              <a:rPr lang="en-US" altLang="en-US"/>
              <a:pPr/>
              <a:t>94</a:t>
            </a:fld>
            <a:endParaRPr lang="en-US" altLang="en-US"/>
          </a:p>
        </p:txBody>
      </p:sp>
      <p:sp>
        <p:nvSpPr>
          <p:cNvPr id="531458" name="Rectangle 2"/>
          <p:cNvSpPr>
            <a:spLocks noGrp="1" noChangeArrowheads="1"/>
          </p:cNvSpPr>
          <p:nvPr>
            <p:ph type="title"/>
          </p:nvPr>
        </p:nvSpPr>
        <p:spPr>
          <a:xfrm>
            <a:off x="1143000" y="201047"/>
            <a:ext cx="6858000" cy="873125"/>
          </a:xfrm>
        </p:spPr>
        <p:txBody>
          <a:bodyPr/>
          <a:lstStyle/>
          <a:p>
            <a:r>
              <a:rPr lang="en-US" altLang="en-US" dirty="0" err="1"/>
              <a:t>Daskin</a:t>
            </a:r>
            <a:r>
              <a:rPr lang="en-US" altLang="en-US" dirty="0"/>
              <a:t> p-Median Solution to </a:t>
            </a:r>
            <a:r>
              <a:rPr lang="en-US" altLang="en-US" dirty="0" smtClean="0"/>
              <a:t>an Example</a:t>
            </a:r>
            <a:endParaRPr lang="en-US" altLang="en-US" dirty="0"/>
          </a:p>
        </p:txBody>
      </p:sp>
      <p:pic>
        <p:nvPicPr>
          <p:cNvPr id="531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90625"/>
            <a:ext cx="7848600" cy="543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fld id="{AE194FEA-2BD0-45EA-9AFA-E30CE612DF3B}" type="slidenum">
              <a:rPr lang="en-US" altLang="en-US"/>
              <a:pPr/>
              <a:t>95</a:t>
            </a:fld>
            <a:endParaRPr lang="en-US" altLang="en-US"/>
          </a:p>
        </p:txBody>
      </p:sp>
      <p:sp>
        <p:nvSpPr>
          <p:cNvPr id="524290" name="Rectangle 2"/>
          <p:cNvSpPr>
            <a:spLocks noGrp="1" noChangeArrowheads="1"/>
          </p:cNvSpPr>
          <p:nvPr>
            <p:ph type="title"/>
          </p:nvPr>
        </p:nvSpPr>
        <p:spPr/>
        <p:txBody>
          <a:bodyPr/>
          <a:lstStyle/>
          <a:p>
            <a:r>
              <a:rPr lang="en-US" altLang="en-US"/>
              <a:t>Daskin p-Median Problem</a:t>
            </a:r>
          </a:p>
        </p:txBody>
      </p:sp>
      <p:pic>
        <p:nvPicPr>
          <p:cNvPr id="524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7620000"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Slide Number Placeholder 3"/>
          <p:cNvSpPr>
            <a:spLocks noGrp="1"/>
          </p:cNvSpPr>
          <p:nvPr>
            <p:ph type="sldNum" sz="quarter" idx="10"/>
          </p:nvPr>
        </p:nvSpPr>
        <p:spPr/>
        <p:txBody>
          <a:bodyPr/>
          <a:lstStyle/>
          <a:p>
            <a:fld id="{9EEB52F2-4075-43EA-B66D-49DEA5081311}" type="slidenum">
              <a:rPr lang="en-US" altLang="en-US"/>
              <a:pPr/>
              <a:t>96</a:t>
            </a:fld>
            <a:endParaRPr lang="en-US" altLang="en-US"/>
          </a:p>
        </p:txBody>
      </p:sp>
      <p:sp>
        <p:nvSpPr>
          <p:cNvPr id="608258"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r>
              <a:rPr lang="en-US" altLang="en-US"/>
              <a:t>Multiple-Facility Problems</a:t>
            </a:r>
            <a:br>
              <a:rPr lang="en-US" altLang="en-US"/>
            </a:br>
            <a:r>
              <a:rPr lang="en-US" altLang="en-US"/>
              <a:t>with Euclidean Distances</a:t>
            </a:r>
          </a:p>
        </p:txBody>
      </p:sp>
      <p:graphicFrame>
        <p:nvGraphicFramePr>
          <p:cNvPr id="608259" name="Object 3"/>
          <p:cNvGraphicFramePr>
            <a:graphicFrameLocks noChangeAspect="1"/>
          </p:cNvGraphicFramePr>
          <p:nvPr/>
        </p:nvGraphicFramePr>
        <p:xfrm>
          <a:off x="838200" y="3200400"/>
          <a:ext cx="7300913" cy="2312988"/>
        </p:xfrm>
        <a:graphic>
          <a:graphicData uri="http://schemas.openxmlformats.org/presentationml/2006/ole">
            <mc:AlternateContent xmlns:mc="http://schemas.openxmlformats.org/markup-compatibility/2006">
              <mc:Choice xmlns:v="urn:schemas-microsoft-com:vml" Requires="v">
                <p:oleObj spid="_x0000_s587801" name="Equation" r:id="rId3" imgW="2882880" imgH="914400" progId="Equation.DSMT4">
                  <p:embed/>
                </p:oleObj>
              </mc:Choice>
              <mc:Fallback>
                <p:oleObj name="Equation" r:id="rId3" imgW="2882880" imgH="914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200400"/>
                        <a:ext cx="7300913" cy="231298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8260" name="Rectangle 4"/>
          <p:cNvSpPr>
            <a:spLocks noGrp="1" noChangeArrowheads="1"/>
          </p:cNvSpPr>
          <p:nvPr>
            <p:ph type="body" idx="1"/>
          </p:nvPr>
        </p:nvSpPr>
        <p:spPr>
          <a:xfrm>
            <a:off x="609600" y="1905000"/>
            <a:ext cx="8001000" cy="609600"/>
          </a:xfrm>
          <a:noFill/>
          <a:ln w="38100" cmpd="dbl">
            <a:solidFill>
              <a:schemeClr val="tx1"/>
            </a:solidFill>
            <a:miter lim="800000"/>
            <a:headEnd/>
            <a:tailEnd/>
          </a:ln>
        </p:spPr>
        <p:txBody>
          <a:bodyPr/>
          <a:lstStyle/>
          <a:p>
            <a:pPr marL="0" indent="0"/>
            <a:r>
              <a:rPr lang="en-US" altLang="en-US" sz="2400"/>
              <a:t> Objective for the </a:t>
            </a:r>
            <a:r>
              <a:rPr lang="en-US" altLang="en-US" sz="2400" i="1">
                <a:effectLst>
                  <a:outerShdw blurRad="38100" dist="38100" dir="2700000" algn="tl">
                    <a:srgbClr val="C0C0C0"/>
                  </a:outerShdw>
                </a:effectLst>
              </a:rPr>
              <a:t>Euclidean distance problem</a:t>
            </a:r>
            <a:r>
              <a:rPr lang="en-US" altLang="en-US" sz="2400"/>
              <a:t>.</a:t>
            </a:r>
          </a:p>
        </p:txBody>
      </p:sp>
      <p:sp>
        <p:nvSpPr>
          <p:cNvPr id="608261" name="Text Box 5"/>
          <p:cNvSpPr txBox="1">
            <a:spLocks noChangeArrowheads="1"/>
          </p:cNvSpPr>
          <p:nvPr/>
        </p:nvSpPr>
        <p:spPr bwMode="auto">
          <a:xfrm>
            <a:off x="647700" y="2819400"/>
            <a:ext cx="4740275" cy="346075"/>
          </a:xfrm>
          <a:prstGeom prst="rect">
            <a:avLst/>
          </a:prstGeom>
          <a:noFill/>
          <a:ln w="38100" cmpd="dbl"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a:spcBef>
                <a:spcPct val="0"/>
              </a:spcBef>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1pPr>
            <a:lvl2pPr algn="l">
              <a:spcBef>
                <a:spcPct val="0"/>
              </a:spcBef>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2pPr>
            <a:lvl3pPr algn="l">
              <a:spcBef>
                <a:spcPct val="0"/>
              </a:spcBef>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3pPr>
            <a:lvl4pPr algn="l">
              <a:spcBef>
                <a:spcPct val="0"/>
              </a:spcBef>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4pPr>
            <a:lvl5pPr algn="l">
              <a:spcBef>
                <a:spcPct val="0"/>
              </a:spcBef>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5pPr>
            <a:lvl6pPr eaLnBrk="0" fontAlgn="base" hangingPunct="0">
              <a:spcBef>
                <a:spcPct val="0"/>
              </a:spcBef>
              <a:spcAft>
                <a:spcPct val="0"/>
              </a:spcAft>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6pPr>
            <a:lvl7pPr eaLnBrk="0" fontAlgn="base" hangingPunct="0">
              <a:spcBef>
                <a:spcPct val="0"/>
              </a:spcBef>
              <a:spcAft>
                <a:spcPct val="0"/>
              </a:spcAft>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7pPr>
            <a:lvl8pPr eaLnBrk="0" fontAlgn="base" hangingPunct="0">
              <a:spcBef>
                <a:spcPct val="0"/>
              </a:spcBef>
              <a:spcAft>
                <a:spcPct val="0"/>
              </a:spcAft>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8pPr>
            <a:lvl9pPr eaLnBrk="0" fontAlgn="base" hangingPunct="0">
              <a:spcBef>
                <a:spcPct val="0"/>
              </a:spcBef>
              <a:spcAft>
                <a:spcPct val="0"/>
              </a:spcAft>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9pPr>
          </a:lstStyle>
          <a:p>
            <a:pPr algn="ctr">
              <a:spcBef>
                <a:spcPct val="20000"/>
              </a:spcBef>
            </a:pPr>
            <a:r>
              <a:rPr lang="en-US" altLang="en-US" sz="1800">
                <a:solidFill>
                  <a:srgbClr val="000000"/>
                </a:solidFill>
                <a:latin typeface="Gill Sans" pitchFamily="34" charset="0"/>
              </a:rPr>
              <a:t>cost / unit flow / unit distance between</a:t>
            </a:r>
            <a:r>
              <a:rPr lang="en-US" altLang="en-US" sz="1800" i="1">
                <a:solidFill>
                  <a:srgbClr val="000000"/>
                </a:solidFill>
                <a:latin typeface="Gill Sans" pitchFamily="34" charset="0"/>
              </a:rPr>
              <a:t> i </a:t>
            </a:r>
            <a:r>
              <a:rPr lang="en-US" altLang="en-US" sz="1800">
                <a:solidFill>
                  <a:srgbClr val="000000"/>
                </a:solidFill>
                <a:latin typeface="Gill Sans" pitchFamily="34" charset="0"/>
              </a:rPr>
              <a:t>and </a:t>
            </a:r>
            <a:r>
              <a:rPr lang="en-US" altLang="en-US" sz="1800" i="1">
                <a:solidFill>
                  <a:srgbClr val="000000"/>
                </a:solidFill>
                <a:latin typeface="Gill Sans" pitchFamily="34" charset="0"/>
              </a:rPr>
              <a:t>j</a:t>
            </a:r>
          </a:p>
        </p:txBody>
      </p:sp>
      <p:sp>
        <p:nvSpPr>
          <p:cNvPr id="608262" name="Line 6"/>
          <p:cNvSpPr>
            <a:spLocks noChangeShapeType="1"/>
          </p:cNvSpPr>
          <p:nvPr/>
        </p:nvSpPr>
        <p:spPr bwMode="auto">
          <a:xfrm flipH="1">
            <a:off x="3657600" y="3200400"/>
            <a:ext cx="76200" cy="381000"/>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608263" name="Line 7"/>
          <p:cNvSpPr>
            <a:spLocks noChangeShapeType="1"/>
          </p:cNvSpPr>
          <p:nvPr/>
        </p:nvSpPr>
        <p:spPr bwMode="auto">
          <a:xfrm>
            <a:off x="3048000" y="3200400"/>
            <a:ext cx="0" cy="1600200"/>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608264" name="Text Box 8"/>
          <p:cNvSpPr txBox="1">
            <a:spLocks noChangeArrowheads="1"/>
          </p:cNvSpPr>
          <p:nvPr/>
        </p:nvSpPr>
        <p:spPr bwMode="auto">
          <a:xfrm>
            <a:off x="1255713" y="5797550"/>
            <a:ext cx="3087687" cy="346075"/>
          </a:xfrm>
          <a:prstGeom prst="rect">
            <a:avLst/>
          </a:prstGeom>
          <a:noFill/>
          <a:ln w="38100" cmpd="dbl"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gn="l">
              <a:spcBef>
                <a:spcPct val="0"/>
              </a:spcBef>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1pPr>
            <a:lvl2pPr algn="l">
              <a:spcBef>
                <a:spcPct val="0"/>
              </a:spcBef>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2pPr>
            <a:lvl3pPr algn="l">
              <a:spcBef>
                <a:spcPct val="0"/>
              </a:spcBef>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3pPr>
            <a:lvl4pPr algn="l">
              <a:spcBef>
                <a:spcPct val="0"/>
              </a:spcBef>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4pPr>
            <a:lvl5pPr algn="l">
              <a:spcBef>
                <a:spcPct val="0"/>
              </a:spcBef>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5pPr>
            <a:lvl6pPr eaLnBrk="0" fontAlgn="base" hangingPunct="0">
              <a:spcBef>
                <a:spcPct val="0"/>
              </a:spcBef>
              <a:spcAft>
                <a:spcPct val="0"/>
              </a:spcAft>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6pPr>
            <a:lvl7pPr eaLnBrk="0" fontAlgn="base" hangingPunct="0">
              <a:spcBef>
                <a:spcPct val="0"/>
              </a:spcBef>
              <a:spcAft>
                <a:spcPct val="0"/>
              </a:spcAft>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7pPr>
            <a:lvl8pPr eaLnBrk="0" fontAlgn="base" hangingPunct="0">
              <a:spcBef>
                <a:spcPct val="0"/>
              </a:spcBef>
              <a:spcAft>
                <a:spcPct val="0"/>
              </a:spcAft>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8pPr>
            <a:lvl9pPr eaLnBrk="0" fontAlgn="base" hangingPunct="0">
              <a:spcBef>
                <a:spcPct val="0"/>
              </a:spcBef>
              <a:spcAft>
                <a:spcPct val="0"/>
              </a:spcAft>
              <a:tabLst>
                <a:tab pos="919163" algn="l"/>
                <a:tab pos="1663700" algn="l"/>
                <a:tab pos="2393950" algn="l"/>
                <a:tab pos="3138488" algn="l"/>
                <a:tab pos="3883025" algn="l"/>
                <a:tab pos="4686300" algn="l"/>
                <a:tab pos="5487988" algn="l"/>
              </a:tabLst>
              <a:defRPr sz="2400">
                <a:solidFill>
                  <a:schemeClr val="tx1"/>
                </a:solidFill>
                <a:latin typeface="Times New Roman" pitchFamily="18" charset="0"/>
              </a:defRPr>
            </a:lvl9pPr>
          </a:lstStyle>
          <a:p>
            <a:pPr algn="ctr">
              <a:spcBef>
                <a:spcPct val="20000"/>
              </a:spcBef>
            </a:pPr>
            <a:r>
              <a:rPr lang="en-US" altLang="en-US" sz="1800">
                <a:solidFill>
                  <a:srgbClr val="000000"/>
                </a:solidFill>
                <a:latin typeface="Gill Sans" pitchFamily="34" charset="0"/>
              </a:rPr>
              <a:t>level of flow between </a:t>
            </a:r>
            <a:r>
              <a:rPr lang="en-US" altLang="en-US" sz="1800" i="1">
                <a:solidFill>
                  <a:srgbClr val="000000"/>
                </a:solidFill>
                <a:latin typeface="Gill Sans" pitchFamily="34" charset="0"/>
              </a:rPr>
              <a:t>i</a:t>
            </a:r>
            <a:r>
              <a:rPr lang="en-US" altLang="en-US" sz="1800">
                <a:solidFill>
                  <a:srgbClr val="000000"/>
                </a:solidFill>
                <a:latin typeface="Gill Sans" pitchFamily="34" charset="0"/>
              </a:rPr>
              <a:t> and </a:t>
            </a:r>
            <a:r>
              <a:rPr lang="en-US" altLang="en-US" sz="1800" i="1">
                <a:solidFill>
                  <a:srgbClr val="000000"/>
                </a:solidFill>
                <a:latin typeface="Gill Sans" pitchFamily="34" charset="0"/>
              </a:rPr>
              <a:t>j</a:t>
            </a:r>
            <a:endParaRPr lang="en-US" altLang="en-US" sz="1800">
              <a:solidFill>
                <a:srgbClr val="000000"/>
              </a:solidFill>
              <a:latin typeface="Gill Sans" pitchFamily="34" charset="0"/>
            </a:endParaRPr>
          </a:p>
        </p:txBody>
      </p:sp>
      <p:sp>
        <p:nvSpPr>
          <p:cNvPr id="608265" name="Line 9"/>
          <p:cNvSpPr>
            <a:spLocks noChangeShapeType="1"/>
          </p:cNvSpPr>
          <p:nvPr/>
        </p:nvSpPr>
        <p:spPr bwMode="auto">
          <a:xfrm flipV="1">
            <a:off x="3200400" y="5181600"/>
            <a:ext cx="228600" cy="609600"/>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608266" name="Line 10"/>
          <p:cNvSpPr>
            <a:spLocks noChangeShapeType="1"/>
          </p:cNvSpPr>
          <p:nvPr/>
        </p:nvSpPr>
        <p:spPr bwMode="auto">
          <a:xfrm flipV="1">
            <a:off x="3581400" y="4038600"/>
            <a:ext cx="381000" cy="1752600"/>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Tree>
    <p:extLst>
      <p:ext uri="{BB962C8B-B14F-4D97-AF65-F5344CB8AC3E}">
        <p14:creationId xmlns:p14="http://schemas.microsoft.com/office/powerpoint/2010/main" val="3246297689"/>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02D1B97-3210-40FB-827E-02AE74E7F416}" type="slidenum">
              <a:rPr lang="en-US" altLang="en-US"/>
              <a:pPr/>
              <a:t>97</a:t>
            </a:fld>
            <a:endParaRPr lang="en-US" altLang="en-US"/>
          </a:p>
        </p:txBody>
      </p:sp>
      <p:sp>
        <p:nvSpPr>
          <p:cNvPr id="526338" name="Rectangle 2"/>
          <p:cNvSpPr>
            <a:spLocks noGrp="1" noChangeArrowheads="1"/>
          </p:cNvSpPr>
          <p:nvPr>
            <p:ph type="title"/>
          </p:nvPr>
        </p:nvSpPr>
        <p:spPr>
          <a:noFill/>
          <a:ln/>
        </p:spPr>
        <p:txBody>
          <a:bodyPr lIns="90487" rIns="90487" anchor="ctr"/>
          <a:lstStyle/>
          <a:p>
            <a:r>
              <a:rPr lang="en-US" altLang="en-US"/>
              <a:t>Rectilinear Solution</a:t>
            </a:r>
          </a:p>
        </p:txBody>
      </p:sp>
      <p:sp>
        <p:nvSpPr>
          <p:cNvPr id="526339" name="Rectangle 3"/>
          <p:cNvSpPr>
            <a:spLocks noGrp="1" noChangeArrowheads="1"/>
          </p:cNvSpPr>
          <p:nvPr>
            <p:ph type="body" idx="1"/>
          </p:nvPr>
        </p:nvSpPr>
        <p:spPr>
          <a:xfrm>
            <a:off x="914400" y="1366838"/>
            <a:ext cx="7772400" cy="5038725"/>
          </a:xfrm>
          <a:noFill/>
          <a:ln/>
        </p:spPr>
        <p:txBody>
          <a:bodyPr lIns="90487" rIns="90487"/>
          <a:lstStyle/>
          <a:p>
            <a:r>
              <a:rPr lang="en-US" altLang="en-US" u="sng">
                <a:effectLst>
                  <a:outerShdw blurRad="38100" dist="38100" dir="2700000" algn="tl">
                    <a:srgbClr val="C0C0C0"/>
                  </a:outerShdw>
                </a:effectLst>
              </a:rPr>
              <a:t>Problem:</a:t>
            </a:r>
            <a:r>
              <a:rPr lang="en-US" altLang="en-US"/>
              <a:t>  Given a network of nodes on a grid with demands and locations of nodes, determine the optimal location of a depot(s).</a:t>
            </a:r>
          </a:p>
          <a:p>
            <a:r>
              <a:rPr lang="en-US" altLang="en-US"/>
              <a:t>Location on the grid is at point (x,y), where x is an x-coordinate currently occupied by a facility and y is a y-coordinate occupied by a facility (not necessarily the same facility).</a:t>
            </a:r>
          </a:p>
          <a:p>
            <a:r>
              <a:rPr lang="en-US" altLang="en-US"/>
              <a:t>Solution: The optimal point is a </a:t>
            </a:r>
            <a:r>
              <a:rPr lang="en-US" altLang="en-US" i="1">
                <a:solidFill>
                  <a:schemeClr val="tx1"/>
                </a:solidFill>
                <a:effectLst>
                  <a:outerShdw blurRad="38100" dist="38100" dir="2700000" algn="tl">
                    <a:srgbClr val="C0C0C0"/>
                  </a:outerShdw>
                </a:effectLst>
              </a:rPr>
              <a:t>medium sum location</a:t>
            </a:r>
            <a:r>
              <a:rPr lang="en-US" altLang="en-US"/>
              <a:t> -- no more than half of the total weight lies to the left or right (above or below) the optimal point.</a:t>
            </a: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fld id="{1C7CBC1E-71D7-42CB-8C58-0F0131A11235}" type="slidenum">
              <a:rPr lang="en-US" altLang="en-US"/>
              <a:pPr/>
              <a:t>98</a:t>
            </a:fld>
            <a:endParaRPr lang="en-US" altLang="en-US"/>
          </a:p>
        </p:txBody>
      </p:sp>
      <p:sp>
        <p:nvSpPr>
          <p:cNvPr id="214018" name="Rectangle 2"/>
          <p:cNvSpPr>
            <a:spLocks noGrp="1" noChangeArrowheads="1"/>
          </p:cNvSpPr>
          <p:nvPr>
            <p:ph type="title"/>
          </p:nvPr>
        </p:nvSpPr>
        <p:spPr>
          <a:xfrm>
            <a:off x="685800" y="228600"/>
            <a:ext cx="7848600" cy="1143000"/>
          </a:xfrm>
          <a:noFill/>
          <a:ln/>
        </p:spPr>
        <p:txBody>
          <a:bodyPr lIns="90487" rIns="90487" anchor="ctr"/>
          <a:lstStyle/>
          <a:p>
            <a:r>
              <a:rPr lang="en-US" altLang="en-US"/>
              <a:t>Example : </a:t>
            </a:r>
            <a:r>
              <a:rPr lang="en-US" altLang="en-US" sz="2800" b="0">
                <a:solidFill>
                  <a:schemeClr val="tx1"/>
                </a:solidFill>
              </a:rPr>
              <a:t>Locate depot assuming rectilinear movement.</a:t>
            </a:r>
            <a:r>
              <a:rPr lang="en-US" altLang="en-US" sz="2800">
                <a:solidFill>
                  <a:schemeClr val="tx1"/>
                </a:solidFill>
              </a:rPr>
              <a:t/>
            </a:r>
            <a:br>
              <a:rPr lang="en-US" altLang="en-US" sz="2800">
                <a:solidFill>
                  <a:schemeClr val="tx1"/>
                </a:solidFill>
              </a:rPr>
            </a:br>
            <a:endParaRPr lang="en-US" altLang="en-US" sz="2800">
              <a:solidFill>
                <a:schemeClr val="tx1"/>
              </a:solidFill>
            </a:endParaRPr>
          </a:p>
        </p:txBody>
      </p:sp>
      <p:graphicFrame>
        <p:nvGraphicFramePr>
          <p:cNvPr id="214019" name="Object 3"/>
          <p:cNvGraphicFramePr>
            <a:graphicFrameLocks noChangeAspect="1"/>
          </p:cNvGraphicFramePr>
          <p:nvPr/>
        </p:nvGraphicFramePr>
        <p:xfrm>
          <a:off x="1371600" y="1676400"/>
          <a:ext cx="6781800" cy="919163"/>
        </p:xfrm>
        <a:graphic>
          <a:graphicData uri="http://schemas.openxmlformats.org/presentationml/2006/ole">
            <mc:AlternateContent xmlns:mc="http://schemas.openxmlformats.org/markup-compatibility/2006">
              <mc:Choice xmlns:v="urn:schemas-microsoft-com:vml" Requires="v">
                <p:oleObj spid="_x0000_s214055" name="Worksheet" r:id="rId3" imgW="4581830" imgH="619435" progId="Excel.Sheet.8">
                  <p:embed/>
                </p:oleObj>
              </mc:Choice>
              <mc:Fallback>
                <p:oleObj name="Worksheet" r:id="rId3" imgW="4581830" imgH="619435"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676400"/>
                        <a:ext cx="6781800" cy="91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4"/>
          <p:cNvGraphicFramePr>
            <a:graphicFrameLocks noChangeAspect="1"/>
          </p:cNvGraphicFramePr>
          <p:nvPr/>
        </p:nvGraphicFramePr>
        <p:xfrm>
          <a:off x="1651000" y="2946400"/>
          <a:ext cx="5703888" cy="3568700"/>
        </p:xfrm>
        <a:graphic>
          <a:graphicData uri="http://schemas.openxmlformats.org/drawingml/2006/chart">
            <c:chart xmlns:c="http://schemas.openxmlformats.org/drawingml/2006/chart" xmlns:r="http://schemas.openxmlformats.org/officeDocument/2006/relationships" r:id="rId5"/>
          </a:graphicData>
        </a:graphic>
      </p:graphicFrame>
      <p:sp>
        <p:nvSpPr>
          <p:cNvPr id="214021" name="Text Box 5"/>
          <p:cNvSpPr txBox="1">
            <a:spLocks noChangeArrowheads="1"/>
          </p:cNvSpPr>
          <p:nvPr/>
        </p:nvSpPr>
        <p:spPr bwMode="auto">
          <a:xfrm>
            <a:off x="3962400" y="4419600"/>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tx1"/>
                </a:solidFill>
              </a:rPr>
              <a:t>90</a:t>
            </a:r>
          </a:p>
        </p:txBody>
      </p:sp>
      <p:sp>
        <p:nvSpPr>
          <p:cNvPr id="214022" name="Text Box 6"/>
          <p:cNvSpPr txBox="1">
            <a:spLocks noChangeArrowheads="1"/>
          </p:cNvSpPr>
          <p:nvPr/>
        </p:nvSpPr>
        <p:spPr bwMode="auto">
          <a:xfrm>
            <a:off x="4800600" y="5257800"/>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tx1"/>
                </a:solidFill>
              </a:rPr>
              <a:t>60</a:t>
            </a:r>
          </a:p>
        </p:txBody>
      </p:sp>
      <p:sp>
        <p:nvSpPr>
          <p:cNvPr id="214023" name="Text Box 7"/>
          <p:cNvSpPr txBox="1">
            <a:spLocks noChangeArrowheads="1"/>
          </p:cNvSpPr>
          <p:nvPr/>
        </p:nvSpPr>
        <p:spPr bwMode="auto">
          <a:xfrm>
            <a:off x="6324600" y="3276600"/>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tx1"/>
                </a:solidFill>
              </a:rPr>
              <a:t>80</a:t>
            </a:r>
          </a:p>
        </p:txBody>
      </p:sp>
      <p:sp>
        <p:nvSpPr>
          <p:cNvPr id="214024" name="Text Box 8"/>
          <p:cNvSpPr txBox="1">
            <a:spLocks noChangeArrowheads="1"/>
          </p:cNvSpPr>
          <p:nvPr/>
        </p:nvSpPr>
        <p:spPr bwMode="auto">
          <a:xfrm>
            <a:off x="3962400" y="3276600"/>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tx1"/>
                </a:solidFill>
              </a:rPr>
              <a:t>50</a:t>
            </a:r>
          </a:p>
        </p:txBody>
      </p:sp>
      <p:sp>
        <p:nvSpPr>
          <p:cNvPr id="214025" name="Text Box 9"/>
          <p:cNvSpPr txBox="1">
            <a:spLocks noChangeArrowheads="1"/>
          </p:cNvSpPr>
          <p:nvPr/>
        </p:nvSpPr>
        <p:spPr bwMode="auto">
          <a:xfrm>
            <a:off x="4800600" y="4800600"/>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tx1"/>
                </a:solidFill>
              </a:rPr>
              <a:t>50</a:t>
            </a: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0"/>
          </p:nvPr>
        </p:nvSpPr>
        <p:spPr/>
        <p:txBody>
          <a:bodyPr/>
          <a:lstStyle/>
          <a:p>
            <a:fld id="{BC1A5FAE-62FA-4DDF-A57A-3EAB6305C373}" type="slidenum">
              <a:rPr lang="en-US" altLang="en-US"/>
              <a:pPr/>
              <a:t>99</a:t>
            </a:fld>
            <a:endParaRPr lang="en-US" altLang="en-US"/>
          </a:p>
        </p:txBody>
      </p:sp>
      <p:sp>
        <p:nvSpPr>
          <p:cNvPr id="215042" name="Rectangle 2"/>
          <p:cNvSpPr>
            <a:spLocks noChangeArrowheads="1"/>
          </p:cNvSpPr>
          <p:nvPr/>
        </p:nvSpPr>
        <p:spPr bwMode="auto">
          <a:xfrm>
            <a:off x="1447800" y="5029200"/>
            <a:ext cx="3657600" cy="304800"/>
          </a:xfrm>
          <a:prstGeom prst="rect">
            <a:avLst/>
          </a:prstGeom>
          <a:solidFill>
            <a:srgbClr val="FCFC6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43" name="Rectangle 3"/>
          <p:cNvSpPr>
            <a:spLocks noChangeArrowheads="1"/>
          </p:cNvSpPr>
          <p:nvPr/>
        </p:nvSpPr>
        <p:spPr bwMode="auto">
          <a:xfrm>
            <a:off x="1447800" y="2895600"/>
            <a:ext cx="3657600" cy="304800"/>
          </a:xfrm>
          <a:prstGeom prst="rect">
            <a:avLst/>
          </a:prstGeom>
          <a:solidFill>
            <a:srgbClr val="FCFC6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44" name="Rectangle 4"/>
          <p:cNvSpPr>
            <a:spLocks noGrp="1" noChangeArrowheads="1"/>
          </p:cNvSpPr>
          <p:nvPr>
            <p:ph type="title"/>
          </p:nvPr>
        </p:nvSpPr>
        <p:spPr>
          <a:xfrm>
            <a:off x="1524000" y="228600"/>
            <a:ext cx="6934200" cy="838200"/>
          </a:xfrm>
          <a:noFill/>
          <a:ln/>
        </p:spPr>
        <p:txBody>
          <a:bodyPr lIns="90487" rIns="90487" anchor="ctr"/>
          <a:lstStyle/>
          <a:p>
            <a:r>
              <a:rPr lang="en-US" altLang="en-US"/>
              <a:t>Solution</a:t>
            </a:r>
          </a:p>
        </p:txBody>
      </p:sp>
      <p:sp>
        <p:nvSpPr>
          <p:cNvPr id="215045" name="Rectangle 5"/>
          <p:cNvSpPr>
            <a:spLocks noGrp="1" noChangeArrowheads="1"/>
          </p:cNvSpPr>
          <p:nvPr>
            <p:ph type="body" idx="1"/>
          </p:nvPr>
        </p:nvSpPr>
        <p:spPr>
          <a:xfrm>
            <a:off x="1066800" y="1543050"/>
            <a:ext cx="7620000" cy="4513263"/>
          </a:xfrm>
          <a:noFill/>
          <a:ln/>
        </p:spPr>
        <p:txBody>
          <a:bodyPr lIns="90487" rIns="90487"/>
          <a:lstStyle/>
          <a:p>
            <a:r>
              <a:rPr lang="en-US" altLang="en-US"/>
              <a:t>x-coordinate:</a:t>
            </a:r>
          </a:p>
          <a:p>
            <a:endParaRPr lang="en-US" altLang="en-US"/>
          </a:p>
          <a:p>
            <a:endParaRPr lang="en-US" altLang="en-US"/>
          </a:p>
          <a:p>
            <a:endParaRPr lang="en-US" altLang="en-US"/>
          </a:p>
          <a:p>
            <a:r>
              <a:rPr lang="en-US" altLang="en-US"/>
              <a:t>y-coordinate:</a:t>
            </a:r>
          </a:p>
          <a:p>
            <a:endParaRPr lang="en-US" altLang="en-US"/>
          </a:p>
          <a:p>
            <a:endParaRPr lang="en-US" altLang="en-US"/>
          </a:p>
          <a:p>
            <a:endParaRPr lang="en-US" altLang="en-US"/>
          </a:p>
          <a:p>
            <a:pPr lvl="1">
              <a:buFontTx/>
              <a:buNone/>
            </a:pPr>
            <a:endParaRPr lang="en-US" altLang="en-US"/>
          </a:p>
        </p:txBody>
      </p:sp>
      <p:graphicFrame>
        <p:nvGraphicFramePr>
          <p:cNvPr id="215046" name="Object 6"/>
          <p:cNvGraphicFramePr>
            <a:graphicFrameLocks noChangeAspect="1"/>
          </p:cNvGraphicFramePr>
          <p:nvPr/>
        </p:nvGraphicFramePr>
        <p:xfrm>
          <a:off x="1676400" y="2514600"/>
          <a:ext cx="3276600" cy="885825"/>
        </p:xfrm>
        <a:graphic>
          <a:graphicData uri="http://schemas.openxmlformats.org/presentationml/2006/ole">
            <mc:AlternateContent xmlns:mc="http://schemas.openxmlformats.org/markup-compatibility/2006">
              <mc:Choice xmlns:v="urn:schemas-microsoft-com:vml" Requires="v">
                <p:oleObj spid="_x0000_s215106" name="Worksheet" r:id="rId3" imgW="2489200" imgH="673100" progId="Excel.Sheet.8">
                  <p:embed/>
                </p:oleObj>
              </mc:Choice>
              <mc:Fallback>
                <p:oleObj name="Worksheet" r:id="rId3" imgW="2489200" imgH="673100" progId="Excel.Shee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514600"/>
                        <a:ext cx="32766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47" name="Text Box 7"/>
          <p:cNvSpPr txBox="1">
            <a:spLocks noChangeArrowheads="1"/>
          </p:cNvSpPr>
          <p:nvPr/>
        </p:nvSpPr>
        <p:spPr bwMode="auto">
          <a:xfrm>
            <a:off x="5165725" y="2881313"/>
            <a:ext cx="806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tx1"/>
                </a:solidFill>
              </a:rPr>
              <a:t>Median</a:t>
            </a:r>
          </a:p>
        </p:txBody>
      </p:sp>
      <p:graphicFrame>
        <p:nvGraphicFramePr>
          <p:cNvPr id="215048" name="Object 8"/>
          <p:cNvGraphicFramePr>
            <a:graphicFrameLocks noChangeAspect="1"/>
          </p:cNvGraphicFramePr>
          <p:nvPr/>
        </p:nvGraphicFramePr>
        <p:xfrm>
          <a:off x="1676400" y="4419600"/>
          <a:ext cx="3276600" cy="1103313"/>
        </p:xfrm>
        <a:graphic>
          <a:graphicData uri="http://schemas.openxmlformats.org/presentationml/2006/ole">
            <mc:AlternateContent xmlns:mc="http://schemas.openxmlformats.org/markup-compatibility/2006">
              <mc:Choice xmlns:v="urn:schemas-microsoft-com:vml" Requires="v">
                <p:oleObj spid="_x0000_s215107" name="Worksheet" r:id="rId5" imgW="2489200" imgH="838200" progId="Excel.Sheet.8">
                  <p:embed/>
                </p:oleObj>
              </mc:Choice>
              <mc:Fallback>
                <p:oleObj name="Worksheet" r:id="rId5" imgW="2489200" imgH="838200" progId="Excel.Sheet.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4419600"/>
                        <a:ext cx="3276600" cy="110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49" name="Text Box 9"/>
          <p:cNvSpPr txBox="1">
            <a:spLocks noChangeArrowheads="1"/>
          </p:cNvSpPr>
          <p:nvPr/>
        </p:nvSpPr>
        <p:spPr bwMode="auto">
          <a:xfrm>
            <a:off x="5257800" y="5029200"/>
            <a:ext cx="806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tx1"/>
                </a:solidFill>
              </a:rPr>
              <a:t>Median</a:t>
            </a:r>
          </a:p>
        </p:txBody>
      </p:sp>
      <p:sp>
        <p:nvSpPr>
          <p:cNvPr id="215050" name="Text Box 10"/>
          <p:cNvSpPr txBox="1">
            <a:spLocks noChangeArrowheads="1"/>
          </p:cNvSpPr>
          <p:nvPr/>
        </p:nvSpPr>
        <p:spPr bwMode="auto">
          <a:xfrm>
            <a:off x="3048000" y="5943600"/>
            <a:ext cx="3121025" cy="396875"/>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tx1"/>
                </a:solidFill>
              </a:rPr>
              <a:t>Locate facility at (300,300).</a:t>
            </a:r>
            <a:endParaRPr lang="en-US" altLang="en-US" sz="1600">
              <a:solidFill>
                <a:schemeClr val="tx1"/>
              </a:solidFill>
            </a:endParaRPr>
          </a:p>
        </p:txBody>
      </p:sp>
      <p:sp>
        <p:nvSpPr>
          <p:cNvPr id="215051" name="Text Box 11"/>
          <p:cNvSpPr txBox="1">
            <a:spLocks noChangeArrowheads="1"/>
          </p:cNvSpPr>
          <p:nvPr/>
        </p:nvSpPr>
        <p:spPr bwMode="auto">
          <a:xfrm>
            <a:off x="5715000" y="2255838"/>
            <a:ext cx="2949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tx1"/>
                </a:solidFill>
                <a:latin typeface="Tahoma" pitchFamily="34" charset="0"/>
              </a:rPr>
              <a:t>Half Weight = 330/2 = 165</a:t>
            </a:r>
          </a:p>
        </p:txBody>
      </p:sp>
    </p:spTree>
  </p:cSld>
  <p:clrMapOvr>
    <a:masterClrMapping/>
  </p:clrMapOvr>
  <p:transition/>
</p:sld>
</file>

<file path=ppt/theme/theme1.xml><?xml version="1.0" encoding="utf-8"?>
<a:theme xmlns:a="http://schemas.openxmlformats.org/drawingml/2006/main" name="sidebars">
  <a:themeElements>
    <a:clrScheme name="">
      <a:dk1>
        <a:srgbClr val="0000CC"/>
      </a:dk1>
      <a:lt1>
        <a:srgbClr val="FFFFFF"/>
      </a:lt1>
      <a:dk2>
        <a:srgbClr val="0000CC"/>
      </a:dk2>
      <a:lt2>
        <a:srgbClr val="00279F"/>
      </a:lt2>
      <a:accent1>
        <a:srgbClr val="F57B49"/>
      </a:accent1>
      <a:accent2>
        <a:srgbClr val="FF00FF"/>
      </a:accent2>
      <a:accent3>
        <a:srgbClr val="FFFFFF"/>
      </a:accent3>
      <a:accent4>
        <a:srgbClr val="0000AE"/>
      </a:accent4>
      <a:accent5>
        <a:srgbClr val="F9BFB1"/>
      </a:accent5>
      <a:accent6>
        <a:srgbClr val="E700E7"/>
      </a:accent6>
      <a:hlink>
        <a:srgbClr val="FF0000"/>
      </a:hlink>
      <a:folHlink>
        <a:srgbClr val="CC6600"/>
      </a:folHlink>
    </a:clrScheme>
    <a:fontScheme name="sidebars">
      <a:majorFont>
        <a:latin typeface="Arial"/>
        <a:ea typeface=""/>
        <a:cs typeface=""/>
      </a:majorFont>
      <a:minorFont>
        <a:latin typeface="Gill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cap="flat" cmpd="sng" algn="ctr">
          <a:solidFill>
            <a:schemeClr val="accent6"/>
          </a:solidFill>
          <a:prstDash val="solid"/>
          <a:round/>
          <a:headEnd type="none" w="med" len="med"/>
          <a:tailEnd type="none" w="med" len="med"/>
        </a:ln>
        <a:effectLs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3200" b="0" i="0" u="none" strike="noStrike" cap="none" normalizeH="0" baseline="0" smtClean="0">
            <a:ln>
              <a:noFill/>
            </a:ln>
            <a:solidFill>
              <a:srgbClr val="0000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0" i="0" u="none" strike="noStrike" cap="none" normalizeH="0" baseline="0" smtClean="0">
            <a:ln>
              <a:noFill/>
            </a:ln>
            <a:solidFill>
              <a:srgbClr val="000000"/>
            </a:solidFill>
            <a:effectLst/>
            <a:latin typeface="Times New Roman" pitchFamily="18" charset="0"/>
          </a:defRPr>
        </a:defPPr>
      </a:lstStyle>
    </a:lnDef>
  </a:objectDefaults>
  <a:extraClrSchemeLst>
    <a:extraClrScheme>
      <a:clrScheme name="sidebar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debar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debar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debar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debar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debar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debar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12176</TotalTime>
  <Pages>36</Pages>
  <Words>5609</Words>
  <Application>Microsoft Office PowerPoint</Application>
  <PresentationFormat>On-screen Show (4:3)</PresentationFormat>
  <Paragraphs>1457</Paragraphs>
  <Slides>128</Slides>
  <Notes>42</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7</vt:i4>
      </vt:variant>
      <vt:variant>
        <vt:lpstr>Slide Titles</vt:lpstr>
      </vt:variant>
      <vt:variant>
        <vt:i4>128</vt:i4>
      </vt:variant>
    </vt:vector>
  </HeadingPairs>
  <TitlesOfParts>
    <vt:vector size="149" baseType="lpstr">
      <vt:lpstr>Arial</vt:lpstr>
      <vt:lpstr>Book Antiqua</vt:lpstr>
      <vt:lpstr>Calibri</vt:lpstr>
      <vt:lpstr>Geneva</vt:lpstr>
      <vt:lpstr>Gill Sans</vt:lpstr>
      <vt:lpstr>Helvetica</vt:lpstr>
      <vt:lpstr>Monotype Sorts</vt:lpstr>
      <vt:lpstr>Symbol</vt:lpstr>
      <vt:lpstr>Tahoma</vt:lpstr>
      <vt:lpstr>Times</vt:lpstr>
      <vt:lpstr>Times New Roman</vt:lpstr>
      <vt:lpstr>Trebuchet MS</vt:lpstr>
      <vt:lpstr>Wingdings</vt:lpstr>
      <vt:lpstr>sidebars</vt:lpstr>
      <vt:lpstr>ClipArt</vt:lpstr>
      <vt:lpstr>MS Org Chart</vt:lpstr>
      <vt:lpstr>Worksheet</vt:lpstr>
      <vt:lpstr>Equation</vt:lpstr>
      <vt:lpstr>Mathcad</vt:lpstr>
      <vt:lpstr>MathType 6.0 Equation</vt:lpstr>
      <vt:lpstr>Microsoft Excel 97-2003 Worksheet</vt:lpstr>
      <vt:lpstr>Chapter 5 Facility Location and Demand Allocation Methodologies</vt:lpstr>
      <vt:lpstr>A Framework for Global Site Location</vt:lpstr>
      <vt:lpstr>A Sequence of Decisions</vt:lpstr>
      <vt:lpstr>Global Location Factors</vt:lpstr>
      <vt:lpstr>Regional Location Factors</vt:lpstr>
      <vt:lpstr>Factors Affecting the  Location Decision</vt:lpstr>
      <vt:lpstr>Factors Affecting the  Location Decision</vt:lpstr>
      <vt:lpstr>Applications of Facility Location Models</vt:lpstr>
      <vt:lpstr>Facility Types and Their Dominant Locational Factors</vt:lpstr>
      <vt:lpstr>Some Reasons the  Facility Location Decision Arises</vt:lpstr>
      <vt:lpstr>Location Rating Factor</vt:lpstr>
      <vt:lpstr>Location Factor Rating: Example </vt:lpstr>
      <vt:lpstr>Location Factor Rating </vt:lpstr>
      <vt:lpstr>Plant Location Methodology: Factor Rating Method Example</vt:lpstr>
      <vt:lpstr>PowerPoint Presentation</vt:lpstr>
      <vt:lpstr>PowerPoint Presentation</vt:lpstr>
      <vt:lpstr>PowerPoint Presentation</vt:lpstr>
      <vt:lpstr>Obtaining Weights for Each Objective</vt:lpstr>
      <vt:lpstr>PowerPoint Presentation</vt:lpstr>
      <vt:lpstr>PowerPoint Presentation</vt:lpstr>
      <vt:lpstr>PowerPoint Presentation</vt:lpstr>
      <vt:lpstr>PowerPoint Presentation</vt:lpstr>
      <vt:lpstr>Judgment Matrix Evaluation</vt:lpstr>
      <vt:lpstr>Evaluating Comfort Criterion</vt:lpstr>
      <vt:lpstr>Evaluating Comfort Criterion</vt:lpstr>
      <vt:lpstr>Pairwise  Comparisons</vt:lpstr>
      <vt:lpstr>Car Ranking</vt:lpstr>
      <vt:lpstr>“Super Decision” Output</vt:lpstr>
      <vt:lpstr>Checking for Consistency</vt:lpstr>
      <vt:lpstr> </vt:lpstr>
      <vt:lpstr>Consistency of Car Criteria A-matrix</vt:lpstr>
      <vt:lpstr>Multilevel AHP Hierarchy</vt:lpstr>
      <vt:lpstr>Location Factor Rating: Example </vt:lpstr>
      <vt:lpstr>Location Factor Rating: Example</vt:lpstr>
      <vt:lpstr>Steps in the Capacity Planning Process</vt:lpstr>
      <vt:lpstr>Definitions of Capacity</vt:lpstr>
      <vt:lpstr>Measures of Capacity</vt:lpstr>
      <vt:lpstr>Capacity Cushion</vt:lpstr>
      <vt:lpstr>Forecasting Capacity Demand </vt:lpstr>
      <vt:lpstr>Economies of Scale</vt:lpstr>
      <vt:lpstr>Economies and Diseconomies of Scale</vt:lpstr>
      <vt:lpstr>Locational Breakeven Analysis</vt:lpstr>
      <vt:lpstr>Network Optimization Models</vt:lpstr>
      <vt:lpstr>PowerPoint Presentation</vt:lpstr>
      <vt:lpstr>Plant Location Problem</vt:lpstr>
      <vt:lpstr>Here are the objective values for 55 different locations.</vt:lpstr>
      <vt:lpstr>Network Design Models</vt:lpstr>
      <vt:lpstr>Capacitated Plant Location Problem (CPLP)</vt:lpstr>
      <vt:lpstr>Warehouse location problem</vt:lpstr>
      <vt:lpstr>Plant Location with Multiple Sourcing</vt:lpstr>
      <vt:lpstr>Regional Facility Configuration</vt:lpstr>
      <vt:lpstr>Regional Solution</vt:lpstr>
      <vt:lpstr>Revealing Excel Formulae</vt:lpstr>
      <vt:lpstr>CPLP: Variants</vt:lpstr>
      <vt:lpstr>A Framework for Global Site Location</vt:lpstr>
      <vt:lpstr>Gravity Location Models</vt:lpstr>
      <vt:lpstr>The Gravity Problem</vt:lpstr>
      <vt:lpstr>Gravity Methods for Location</vt:lpstr>
      <vt:lpstr>Center-of-Gravity Approximation</vt:lpstr>
      <vt:lpstr>Grid-Map Coordinates</vt:lpstr>
      <vt:lpstr>Center-of-Gravity Approximation: Example</vt:lpstr>
      <vt:lpstr>Arbitrary Gravity Solution</vt:lpstr>
      <vt:lpstr>Optimal Gravity Solution</vt:lpstr>
      <vt:lpstr>Revealing Excel Formulae</vt:lpstr>
      <vt:lpstr>Facility Location Distance Metrics</vt:lpstr>
      <vt:lpstr>A Framework for Global Site Location</vt:lpstr>
      <vt:lpstr>Demand Allocation Model</vt:lpstr>
      <vt:lpstr>Solution Requirements</vt:lpstr>
      <vt:lpstr>Two-Stage Transportation Model</vt:lpstr>
      <vt:lpstr>PowerPoint Presentation</vt:lpstr>
      <vt:lpstr>Four cases arise:</vt:lpstr>
      <vt:lpstr>Example: 2-Stage Distribution Problem </vt:lpstr>
      <vt:lpstr>Example: 2-Stage Distribution Problem</vt:lpstr>
      <vt:lpstr>PowerPoint Presentation</vt:lpstr>
      <vt:lpstr>PowerPoint Presentation</vt:lpstr>
      <vt:lpstr> Pictorial representation of RIFIN Example</vt:lpstr>
      <vt:lpstr>PowerPoint Presentation</vt:lpstr>
      <vt:lpstr>Solution Requirements</vt:lpstr>
      <vt:lpstr>HighOptic Demand Allocation Problem</vt:lpstr>
      <vt:lpstr>HighOptic Demand Allocation Problem Solution</vt:lpstr>
      <vt:lpstr>TelecomOne Demand Allocation Problem Solution</vt:lpstr>
      <vt:lpstr>Merged TelecomOptic Demand Allocation Solution</vt:lpstr>
      <vt:lpstr>Network Optimization Models finer “granularity”</vt:lpstr>
      <vt:lpstr>Plant Location with Multiple Sourcing</vt:lpstr>
      <vt:lpstr>TelecomOptic Capacitated Plant Location Solution</vt:lpstr>
      <vt:lpstr>Uncapacitated Facility Location with Single Sourcing</vt:lpstr>
      <vt:lpstr>Formulation is really important in practice</vt:lpstr>
      <vt:lpstr>Capacitated Facility Location with Single Sourcing</vt:lpstr>
      <vt:lpstr>Single Source Solution</vt:lpstr>
      <vt:lpstr>Depot Location Objectives</vt:lpstr>
      <vt:lpstr>1-Median Problem Heuristic Discrete Site Alternatives</vt:lpstr>
      <vt:lpstr>The p-Median Problem</vt:lpstr>
      <vt:lpstr>The p-Median Problem</vt:lpstr>
      <vt:lpstr>Daskin p-Median Solution to an Example</vt:lpstr>
      <vt:lpstr>Daskin p-Median Problem</vt:lpstr>
      <vt:lpstr>Multiple-Facility Problems with Euclidean Distances</vt:lpstr>
      <vt:lpstr>Rectilinear Solution</vt:lpstr>
      <vt:lpstr>Example : Locate depot assuming rectilinear movement. </vt:lpstr>
      <vt:lpstr>Solution</vt:lpstr>
      <vt:lpstr>The Rectilinear p-Median Problem</vt:lpstr>
      <vt:lpstr>The Rectilinear p-Median Problem</vt:lpstr>
      <vt:lpstr>PowerPoint Presentation</vt:lpstr>
      <vt:lpstr>The Rectilinear p-Median Problem</vt:lpstr>
      <vt:lpstr>Rectilinear p-Median Example</vt:lpstr>
      <vt:lpstr>PowerPoint Presentation</vt:lpstr>
      <vt:lpstr>Rectilinear p-Median Solution</vt:lpstr>
      <vt:lpstr>Rectilinear p-Median Solution</vt:lpstr>
      <vt:lpstr>Rectilinear p-Median Solution</vt:lpstr>
      <vt:lpstr>Rectilinear p-Median Solution</vt:lpstr>
      <vt:lpstr>Rectilinear p-Median Solution</vt:lpstr>
      <vt:lpstr>PowerPoint Presentation</vt:lpstr>
      <vt:lpstr>PowerPoint Presentation</vt:lpstr>
      <vt:lpstr>The p-center approximation problem</vt:lpstr>
      <vt:lpstr>Daskin p-center problem</vt:lpstr>
      <vt:lpstr>Set Covering Model</vt:lpstr>
      <vt:lpstr>PowerPoint Presentation</vt:lpstr>
      <vt:lpstr>Greedy Heuristic for Set Covering Problem</vt:lpstr>
      <vt:lpstr>Greedy Heuristic for Set Covering Problem</vt:lpstr>
      <vt:lpstr>Greedy Heuristic for Set Covering Example</vt:lpstr>
      <vt:lpstr>Greedy Heuristic for Set Covering Example</vt:lpstr>
      <vt:lpstr>Solution:</vt:lpstr>
      <vt:lpstr>PowerPoint Presentation</vt:lpstr>
      <vt:lpstr>PowerPoint Presentation</vt:lpstr>
      <vt:lpstr>PowerPoint Presentation</vt:lpstr>
      <vt:lpstr>Greedy Heuristic</vt:lpstr>
      <vt:lpstr>Greedy Heuristic</vt:lpstr>
      <vt:lpstr>PowerPoint Presentation</vt:lpstr>
      <vt:lpstr>Optimal Solution Using Excel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Chopra 2nd Edition, Chapter 5</dc:title>
  <dc:creator>Gregory Stock</dc:creator>
  <cp:lastModifiedBy>GRW</cp:lastModifiedBy>
  <cp:revision>113</cp:revision>
  <cp:lastPrinted>2000-08-31T20:38:53Z</cp:lastPrinted>
  <dcterms:created xsi:type="dcterms:W3CDTF">1995-11-24T08:05:24Z</dcterms:created>
  <dcterms:modified xsi:type="dcterms:W3CDTF">2016-02-01T19:50:09Z</dcterms:modified>
</cp:coreProperties>
</file>