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8"/>
  </p:notesMasterIdLst>
  <p:handoutMasterIdLst>
    <p:handoutMasterId r:id="rId99"/>
  </p:handoutMasterIdLst>
  <p:sldIdLst>
    <p:sldId id="334" r:id="rId2"/>
    <p:sldId id="383" r:id="rId3"/>
    <p:sldId id="384" r:id="rId4"/>
    <p:sldId id="468" r:id="rId5"/>
    <p:sldId id="390" r:id="rId6"/>
    <p:sldId id="391" r:id="rId7"/>
    <p:sldId id="392" r:id="rId8"/>
    <p:sldId id="393" r:id="rId9"/>
    <p:sldId id="395" r:id="rId10"/>
    <p:sldId id="396" r:id="rId11"/>
    <p:sldId id="480" r:id="rId12"/>
    <p:sldId id="410" r:id="rId13"/>
    <p:sldId id="411" r:id="rId14"/>
    <p:sldId id="400" r:id="rId15"/>
    <p:sldId id="401" r:id="rId16"/>
    <p:sldId id="402" r:id="rId17"/>
    <p:sldId id="403" r:id="rId18"/>
    <p:sldId id="406" r:id="rId19"/>
    <p:sldId id="408" r:id="rId20"/>
    <p:sldId id="409" r:id="rId21"/>
    <p:sldId id="337" r:id="rId22"/>
    <p:sldId id="414" r:id="rId23"/>
    <p:sldId id="349" r:id="rId24"/>
    <p:sldId id="415" r:id="rId25"/>
    <p:sldId id="416" r:id="rId26"/>
    <p:sldId id="417" r:id="rId27"/>
    <p:sldId id="469" r:id="rId28"/>
    <p:sldId id="470" r:id="rId29"/>
    <p:sldId id="471" r:id="rId30"/>
    <p:sldId id="472" r:id="rId31"/>
    <p:sldId id="473" r:id="rId32"/>
    <p:sldId id="421" r:id="rId33"/>
    <p:sldId id="422" r:id="rId34"/>
    <p:sldId id="423" r:id="rId35"/>
    <p:sldId id="425" r:id="rId36"/>
    <p:sldId id="428" r:id="rId37"/>
    <p:sldId id="339" r:id="rId38"/>
    <p:sldId id="356" r:id="rId39"/>
    <p:sldId id="353" r:id="rId40"/>
    <p:sldId id="354" r:id="rId41"/>
    <p:sldId id="355" r:id="rId42"/>
    <p:sldId id="357" r:id="rId43"/>
    <p:sldId id="358" r:id="rId44"/>
    <p:sldId id="359" r:id="rId45"/>
    <p:sldId id="430" r:id="rId46"/>
    <p:sldId id="360" r:id="rId47"/>
    <p:sldId id="431" r:id="rId48"/>
    <p:sldId id="361" r:id="rId49"/>
    <p:sldId id="432" r:id="rId50"/>
    <p:sldId id="362" r:id="rId51"/>
    <p:sldId id="363" r:id="rId52"/>
    <p:sldId id="364" r:id="rId53"/>
    <p:sldId id="433" r:id="rId54"/>
    <p:sldId id="365" r:id="rId55"/>
    <p:sldId id="366" r:id="rId56"/>
    <p:sldId id="435" r:id="rId57"/>
    <p:sldId id="436" r:id="rId58"/>
    <p:sldId id="437" r:id="rId59"/>
    <p:sldId id="367" r:id="rId60"/>
    <p:sldId id="377" r:id="rId61"/>
    <p:sldId id="368" r:id="rId62"/>
    <p:sldId id="439" r:id="rId63"/>
    <p:sldId id="440" r:id="rId64"/>
    <p:sldId id="441" r:id="rId65"/>
    <p:sldId id="387" r:id="rId66"/>
    <p:sldId id="388" r:id="rId67"/>
    <p:sldId id="442" r:id="rId68"/>
    <p:sldId id="443" r:id="rId69"/>
    <p:sldId id="444" r:id="rId70"/>
    <p:sldId id="445"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459" r:id="rId84"/>
    <p:sldId id="460" r:id="rId85"/>
    <p:sldId id="461" r:id="rId86"/>
    <p:sldId id="462" r:id="rId87"/>
    <p:sldId id="463" r:id="rId88"/>
    <p:sldId id="464" r:id="rId89"/>
    <p:sldId id="465" r:id="rId90"/>
    <p:sldId id="475" r:id="rId91"/>
    <p:sldId id="476" r:id="rId92"/>
    <p:sldId id="477" r:id="rId93"/>
    <p:sldId id="479" r:id="rId94"/>
    <p:sldId id="478" r:id="rId95"/>
    <p:sldId id="466" r:id="rId96"/>
    <p:sldId id="341" r:id="rId97"/>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333399"/>
    <a:srgbClr val="FFFFCC"/>
    <a:srgbClr val="FFFF99"/>
    <a:srgbClr val="FF00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720" autoAdjust="0"/>
  </p:normalViewPr>
  <p:slideViewPr>
    <p:cSldViewPr>
      <p:cViewPr varScale="1">
        <p:scale>
          <a:sx n="106" d="100"/>
          <a:sy n="106" d="100"/>
        </p:scale>
        <p:origin x="10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p:scale>
          <a:sx n="75" d="100"/>
          <a:sy n="75" d="100"/>
        </p:scale>
        <p:origin x="-1386" y="7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29425" y="9188450"/>
            <a:ext cx="41116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649" tIns="46985" rIns="95649" bIns="46985" anchor="ctr">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7800"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algn="r"/>
            <a:fld id="{627D81DB-D854-4B62-A5F0-9C0D602C5740}" type="slidenum">
              <a:rPr lang="en-US" altLang="en-US" sz="1500"/>
              <a:pPr algn="r"/>
              <a:t>‹#›</a:t>
            </a:fld>
            <a:endParaRPr lang="en-US" altLang="en-US" sz="1500"/>
          </a:p>
        </p:txBody>
      </p:sp>
    </p:spTree>
    <p:extLst>
      <p:ext uri="{BB962C8B-B14F-4D97-AF65-F5344CB8AC3E}">
        <p14:creationId xmlns:p14="http://schemas.microsoft.com/office/powerpoint/2010/main" val="3389292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49" tIns="46985" rIns="95649" bIns="46985"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ChangeArrowheads="1"/>
          </p:cNvSpPr>
          <p:nvPr/>
        </p:nvSpPr>
        <p:spPr bwMode="auto">
          <a:xfrm>
            <a:off x="6829425" y="9188450"/>
            <a:ext cx="41116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649" tIns="46985" rIns="95649" bIns="46985" anchor="ctr">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7800"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algn="r"/>
            <a:fld id="{EC548276-1E82-4510-855F-6A3D766C5FCD}" type="slidenum">
              <a:rPr lang="en-US" altLang="en-US" sz="1500"/>
              <a:pPr algn="r"/>
              <a:t>‹#›</a:t>
            </a:fld>
            <a:endParaRPr lang="en-US" altLang="en-US" sz="1500"/>
          </a:p>
        </p:txBody>
      </p:sp>
    </p:spTree>
    <p:extLst>
      <p:ext uri="{BB962C8B-B14F-4D97-AF65-F5344CB8AC3E}">
        <p14:creationId xmlns:p14="http://schemas.microsoft.com/office/powerpoint/2010/main" val="3453528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spect="1" noChangeArrowheads="1" noTextEdit="1"/>
          </p:cNvSpPr>
          <p:nvPr>
            <p:ph type="sldImg"/>
          </p:nvPr>
        </p:nvSpPr>
        <p:spPr>
          <a:xfrm>
            <a:off x="1257300" y="720725"/>
            <a:ext cx="4800600" cy="3600450"/>
          </a:xfrm>
          <a:ln/>
        </p:spPr>
      </p:sp>
      <p:sp>
        <p:nvSpPr>
          <p:cNvPr id="337923" name="Rectangle 3"/>
          <p:cNvSpPr>
            <a:spLocks noGrp="1" noChangeArrowheads="1"/>
          </p:cNvSpPr>
          <p:nvPr>
            <p:ph type="body" idx="1"/>
          </p:nvPr>
        </p:nvSpPr>
        <p:spPr>
          <a:xfrm>
            <a:off x="731838" y="4560888"/>
            <a:ext cx="5851525" cy="4319587"/>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0519" name="Line 7"/>
          <p:cNvSpPr>
            <a:spLocks noChangeShapeType="1"/>
          </p:cNvSpPr>
          <p:nvPr/>
        </p:nvSpPr>
        <p:spPr bwMode="auto">
          <a:xfrm>
            <a:off x="0" y="3429000"/>
            <a:ext cx="79756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0" name="Rectangle 8"/>
          <p:cNvSpPr>
            <a:spLocks noGrp="1" noChangeArrowheads="1"/>
          </p:cNvSpPr>
          <p:nvPr>
            <p:ph type="ctrTitle"/>
          </p:nvPr>
        </p:nvSpPr>
        <p:spPr>
          <a:xfrm>
            <a:off x="685800" y="2209800"/>
            <a:ext cx="7772400" cy="1143000"/>
          </a:xfrm>
        </p:spPr>
        <p:txBody>
          <a:bodyPr/>
          <a:lstStyle>
            <a:lvl1pPr>
              <a:defRPr/>
            </a:lvl1pPr>
          </a:lstStyle>
          <a:p>
            <a:pPr lvl="0"/>
            <a:r>
              <a:rPr lang="en-US" altLang="en-US" noProof="0" smtClean="0"/>
              <a:t>Click to edit Master title style</a:t>
            </a:r>
          </a:p>
        </p:txBody>
      </p:sp>
      <p:sp>
        <p:nvSpPr>
          <p:cNvPr id="320521" name="Rectangle 9"/>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en-US" noProof="0" smtClean="0"/>
              <a:t>Chapter 00</a:t>
            </a:r>
          </a:p>
        </p:txBody>
      </p:sp>
      <p:sp>
        <p:nvSpPr>
          <p:cNvPr id="320522" name="Text Box 10"/>
          <p:cNvSpPr txBox="1">
            <a:spLocks noChangeArrowheads="1"/>
          </p:cNvSpPr>
          <p:nvPr/>
        </p:nvSpPr>
        <p:spPr bwMode="auto">
          <a:xfrm>
            <a:off x="0" y="6545263"/>
            <a:ext cx="2895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Arial" charset="0"/>
              </a:rPr>
              <a:t>© </a:t>
            </a:r>
            <a:r>
              <a:rPr lang="en-US" altLang="en-US" sz="1400" dirty="0" smtClean="0">
                <a:latin typeface="Arial" charset="0"/>
              </a:rPr>
              <a:t>2007 - 2016  </a:t>
            </a:r>
            <a:r>
              <a:rPr lang="en-US" altLang="en-US" sz="1400" dirty="0">
                <a:latin typeface="Arial" charset="0"/>
              </a:rPr>
              <a:t>Prentice-Hall, Inc.</a:t>
            </a:r>
            <a:endParaRPr lang="en-US" altLang="en-US" sz="1400" dirty="0"/>
          </a:p>
        </p:txBody>
      </p:sp>
      <p:sp>
        <p:nvSpPr>
          <p:cNvPr id="320523" name="Rectangle 11"/>
          <p:cNvSpPr>
            <a:spLocks noGrp="1" noChangeArrowheads="1"/>
          </p:cNvSpPr>
          <p:nvPr>
            <p:ph type="sldNum" sz="quarter" idx="4"/>
          </p:nvPr>
        </p:nvSpPr>
        <p:spPr/>
        <p:txBody>
          <a:bodyPr/>
          <a:lstStyle>
            <a:lvl1pPr>
              <a:defRPr/>
            </a:lvl1pPr>
          </a:lstStyle>
          <a:p>
            <a:r>
              <a:rPr lang="en-US" altLang="en-US"/>
              <a:t>6-</a:t>
            </a:r>
            <a:fld id="{B02BE6EE-2254-4778-94D0-7378CBA6F652}" type="slidenum">
              <a:rPr lang="en-US" altLang="en-US"/>
              <a:pPr/>
              <a:t>‹#›</a:t>
            </a:fld>
            <a:endParaRPr lang="en-US" altLang="en-US" sz="1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6-</a:t>
            </a:r>
            <a:fld id="{336A5300-C3D7-430C-B24E-E6056D1D10F0}"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274749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6700"/>
            <a:ext cx="2076450" cy="605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66700"/>
            <a:ext cx="6076950" cy="605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6-</a:t>
            </a:r>
            <a:fld id="{9091BBEB-2DB1-433B-894D-6FB2151CF510}"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3747112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6-</a:t>
            </a:r>
            <a:fld id="{E4DA9C52-9FCA-4336-8452-E799124996CE}"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98278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6-</a:t>
            </a:r>
            <a:fld id="{ED700486-E88D-45BF-B6E8-0F2B2984AFEC}"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947081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6-</a:t>
            </a:r>
            <a:fld id="{4B2688D2-760E-471C-A8AB-7F8D764F7AC5}"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37019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6-</a:t>
            </a:r>
            <a:fld id="{EAE6DF78-F3DB-48B7-9D95-138091E11E04}"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373483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6-</a:t>
            </a:r>
            <a:fld id="{BAB38665-85A0-4402-883A-A96936A6C4C3}"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56878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6-</a:t>
            </a:r>
            <a:fld id="{0237E1AD-6A91-468B-A600-E4A46BE0DCEC}"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10447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6-</a:t>
            </a:r>
            <a:fld id="{CA0E04A8-F891-4806-827B-0269D5DDA046}"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479873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6-</a:t>
            </a:r>
            <a:fld id="{CD3A4FFB-6F8C-47B3-BB2B-083056B72F9F}"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71676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2192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381000" y="266700"/>
            <a:ext cx="7772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dirty="0" smtClean="0"/>
              <a:t>Click to edit Master title style</a:t>
            </a:r>
          </a:p>
        </p:txBody>
      </p:sp>
      <p:sp>
        <p:nvSpPr>
          <p:cNvPr id="1028" name="Rectangle 4"/>
          <p:cNvSpPr>
            <a:spLocks noGrp="1" noChangeArrowheads="1"/>
          </p:cNvSpPr>
          <p:nvPr>
            <p:ph type="body" idx="1"/>
          </p:nvPr>
        </p:nvSpPr>
        <p:spPr bwMode="auto">
          <a:xfrm>
            <a:off x="381000" y="1371600"/>
            <a:ext cx="8305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2" name="Rectangle 8"/>
          <p:cNvSpPr>
            <a:spLocks noGrp="1" noChangeArrowheads="1"/>
          </p:cNvSpPr>
          <p:nvPr>
            <p:ph type="sldNum" sz="quarter" idx="4"/>
          </p:nvPr>
        </p:nvSpPr>
        <p:spPr bwMode="auto">
          <a:xfrm>
            <a:off x="72390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j-lt"/>
              </a:defRPr>
            </a:lvl1pPr>
          </a:lstStyle>
          <a:p>
            <a:r>
              <a:rPr lang="en-US" altLang="en-US"/>
              <a:t>6-</a:t>
            </a:r>
            <a:fld id="{F544E7D0-2612-43D1-ABF7-2EDDFB652024}" type="slidenum">
              <a:rPr lang="en-US" altLang="en-US"/>
              <a:pPr/>
              <a:t>‹#›</a:t>
            </a:fld>
            <a:endParaRPr lang="en-US" altLang="en-US" sz="1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Calibri" panose="020F0502020204030204" pitchFamily="34" charset="0"/>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4"/>
          </p:nvPr>
        </p:nvSpPr>
        <p:spPr/>
        <p:txBody>
          <a:bodyPr/>
          <a:lstStyle/>
          <a:p>
            <a:r>
              <a:rPr lang="en-US" altLang="en-US"/>
              <a:t>6-</a:t>
            </a:r>
            <a:fld id="{B69B20C9-6374-4ED0-A68D-FB05E50167F9}" type="slidenum">
              <a:rPr lang="en-US" altLang="en-US"/>
              <a:pPr/>
              <a:t>1</a:t>
            </a:fld>
            <a:endParaRPr lang="en-US" altLang="en-US" sz="1400">
              <a:latin typeface="Times New Roman" pitchFamily="18" charset="0"/>
            </a:endParaRPr>
          </a:p>
        </p:txBody>
      </p:sp>
      <p:sp>
        <p:nvSpPr>
          <p:cNvPr id="212994" name="Rectangle 2"/>
          <p:cNvSpPr>
            <a:spLocks noGrp="1" noChangeArrowheads="1"/>
          </p:cNvSpPr>
          <p:nvPr>
            <p:ph type="ctrTitle"/>
          </p:nvPr>
        </p:nvSpPr>
        <p:spPr>
          <a:xfrm>
            <a:off x="685800" y="4495800"/>
            <a:ext cx="7772400" cy="1143000"/>
          </a:xfrm>
        </p:spPr>
        <p:txBody>
          <a:bodyPr/>
          <a:lstStyle/>
          <a:p>
            <a:r>
              <a:rPr lang="en-US" altLang="en-US" dirty="0"/>
              <a:t>Chapter 6</a:t>
            </a:r>
            <a:br>
              <a:rPr lang="en-US" altLang="en-US" dirty="0"/>
            </a:br>
            <a:r>
              <a:rPr lang="en-US" dirty="0" smtClean="0"/>
              <a:t>Designing Global Supply Chain Networks</a:t>
            </a:r>
            <a:endParaRPr lang="en-US" altLang="en-US" dirty="0"/>
          </a:p>
        </p:txBody>
      </p:sp>
      <p:sp>
        <p:nvSpPr>
          <p:cNvPr id="212997" name="Rectangle 5"/>
          <p:cNvSpPr>
            <a:spLocks noChangeArrowheads="1"/>
          </p:cNvSpPr>
          <p:nvPr/>
        </p:nvSpPr>
        <p:spPr bwMode="auto">
          <a:xfrm>
            <a:off x="685800" y="2209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sz="4200">
                <a:solidFill>
                  <a:schemeClr val="tx1"/>
                </a:solidFill>
              </a:rPr>
              <a:t>Supply Chain Management</a:t>
            </a:r>
            <a:endParaRPr lang="en-US" altLang="en-US" b="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The Offshoring Decision: Total Cost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1084833"/>
              </p:ext>
            </p:extLst>
          </p:nvPr>
        </p:nvGraphicFramePr>
        <p:xfrm>
          <a:off x="635000" y="1501775"/>
          <a:ext cx="7886700" cy="4917440"/>
        </p:xfrm>
        <a:graphic>
          <a:graphicData uri="http://schemas.openxmlformats.org/drawingml/2006/table">
            <a:tbl>
              <a:tblPr firstRow="1" bandRow="1">
                <a:tableStyleId>{2D5ABB26-0587-4C30-8999-92F81FD0307C}</a:tableStyleId>
              </a:tblPr>
              <a:tblGrid>
                <a:gridCol w="2374899">
                  <a:extLst>
                    <a:ext uri="{9D8B030D-6E8A-4147-A177-3AD203B41FA5}">
                      <a16:colId xmlns:a16="http://schemas.microsoft.com/office/drawing/2014/main" val="20000"/>
                    </a:ext>
                  </a:extLst>
                </a:gridCol>
                <a:gridCol w="2882901">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70840">
                <a:tc>
                  <a:txBody>
                    <a:bodyPr/>
                    <a:lstStyle/>
                    <a:p>
                      <a:r>
                        <a:rPr lang="en-US" sz="1400" b="1" kern="1200" dirty="0" smtClean="0">
                          <a:solidFill>
                            <a:schemeClr val="tx1"/>
                          </a:solidFill>
                          <a:latin typeface="+mn-lt"/>
                          <a:ea typeface="+mn-ea"/>
                          <a:cs typeface="+mn-cs"/>
                        </a:rPr>
                        <a:t>Performance Dimension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smtClean="0">
                          <a:solidFill>
                            <a:schemeClr val="tx1"/>
                          </a:solidFill>
                          <a:latin typeface="+mn-lt"/>
                          <a:ea typeface="+mn-ea"/>
                          <a:cs typeface="+mn-cs"/>
                        </a:rPr>
                        <a:t>Activity Impacting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smtClean="0">
                          <a:solidFill>
                            <a:schemeClr val="tx1"/>
                          </a:solidFill>
                          <a:latin typeface="+mn-lt"/>
                          <a:ea typeface="+mn-ea"/>
                          <a:cs typeface="+mn-cs"/>
                        </a:rPr>
                        <a:t>Impact of Offshoring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400" kern="1200" dirty="0" smtClean="0">
                          <a:solidFill>
                            <a:schemeClr val="tx1"/>
                          </a:solidFill>
                          <a:latin typeface="+mn-lt"/>
                          <a:ea typeface="+mn-ea"/>
                          <a:cs typeface="+mn-cs"/>
                        </a:rPr>
                        <a:t>On-time delivery/lead time uncertainty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tx1"/>
                          </a:solidFill>
                          <a:latin typeface="+mn-lt"/>
                          <a:ea typeface="+mn-ea"/>
                          <a:cs typeface="+mn-cs"/>
                        </a:rPr>
                        <a:t>Production, quality, customs, transportation, receiving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kern="1200" dirty="0" smtClean="0">
                          <a:solidFill>
                            <a:srgbClr val="FF0000"/>
                          </a:solidFill>
                          <a:latin typeface="+mn-lt"/>
                          <a:ea typeface="+mn-ea"/>
                          <a:cs typeface="+mn-cs"/>
                        </a:rPr>
                        <a:t>Poorer on-time delivery and increased uncertainty resulting in higher inventory and lower product 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Minimum order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tx1"/>
                          </a:solidFill>
                          <a:latin typeface="+mn-lt"/>
                          <a:ea typeface="+mn-ea"/>
                          <a:cs typeface="+mn-cs"/>
                        </a:rPr>
                        <a:t>Production, transportation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Larger minimum quantities increase inventory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Product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tx1"/>
                          </a:solidFill>
                          <a:latin typeface="+mn-lt"/>
                          <a:ea typeface="+mn-ea"/>
                          <a:cs typeface="+mn-cs"/>
                        </a:rPr>
                        <a:t>Quality</a:t>
                      </a:r>
                      <a:endParaRPr lang="en-US" sz="14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Increased returns 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400" kern="1200" dirty="0" smtClean="0">
                          <a:solidFill>
                            <a:schemeClr val="tx1"/>
                          </a:solidFill>
                          <a:latin typeface="+mn-lt"/>
                          <a:ea typeface="+mn-ea"/>
                          <a:cs typeface="+mn-cs"/>
                        </a:rPr>
                        <a:t>Inventories</a:t>
                      </a:r>
                      <a:endParaRPr lang="en-US" sz="14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Lead times, inventory in transit and production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kern="1200" dirty="0" smtClean="0">
                          <a:solidFill>
                            <a:srgbClr val="FF0000"/>
                          </a:solidFill>
                          <a:latin typeface="+mn-lt"/>
                          <a:ea typeface="+mn-ea"/>
                          <a:cs typeface="+mn-cs"/>
                        </a:rPr>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Working capital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tx1"/>
                          </a:solidFill>
                          <a:latin typeface="+mn-lt"/>
                          <a:ea typeface="+mn-ea"/>
                          <a:cs typeface="+mn-cs"/>
                        </a:rPr>
                        <a:t>Inventories and financial reconciliation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kern="1200" dirty="0" smtClean="0">
                          <a:solidFill>
                            <a:srgbClr val="FF0000"/>
                          </a:solidFill>
                          <a:latin typeface="+mn-lt"/>
                          <a:ea typeface="+mn-ea"/>
                          <a:cs typeface="+mn-cs"/>
                        </a:rPr>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400" kern="1200" dirty="0" smtClean="0">
                          <a:solidFill>
                            <a:schemeClr val="tx1"/>
                          </a:solidFill>
                          <a:latin typeface="+mn-lt"/>
                          <a:ea typeface="+mn-ea"/>
                          <a:cs typeface="+mn-cs"/>
                        </a:rPr>
                        <a:t>Hidden costs</a:t>
                      </a:r>
                      <a:endParaRPr lang="en-US" sz="14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communication, invoicing errors, managing exchange rate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Higher hidden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Stock-outs</a:t>
                      </a:r>
                      <a:endParaRPr lang="en-US" sz="14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Ordering, production, transportation with poorer visibility</a:t>
                      </a:r>
                      <a:endParaRPr lang="en-US" sz="14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kern="1200" dirty="0" smtClean="0">
                          <a:solidFill>
                            <a:srgbClr val="FF0000"/>
                          </a:solidFill>
                          <a:latin typeface="+mn-lt"/>
                          <a:ea typeface="+mn-ea"/>
                          <a:cs typeface="+mn-cs"/>
                        </a:rPr>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Box 5"/>
          <p:cNvSpPr txBox="1">
            <a:spLocks noChangeArrowheads="1"/>
          </p:cNvSpPr>
          <p:nvPr/>
        </p:nvSpPr>
        <p:spPr bwMode="auto">
          <a:xfrm>
            <a:off x="7467600" y="6421436"/>
            <a:ext cx="923925" cy="307975"/>
          </a:xfrm>
          <a:prstGeom prst="rect">
            <a:avLst/>
          </a:prstGeom>
          <a:noFill/>
          <a:ln w="9525">
            <a:noFill/>
            <a:miter lim="800000"/>
            <a:headEnd/>
            <a:tailEnd/>
          </a:ln>
        </p:spPr>
        <p:txBody>
          <a:bodyPr wrap="none">
            <a:spAutoFit/>
          </a:bodyPr>
          <a:lstStyle/>
          <a:p>
            <a:r>
              <a:rPr lang="en-US" sz="1400" dirty="0"/>
              <a:t>Table 6-2</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10</a:t>
            </a:fld>
            <a:endParaRPr lang="en-US" altLang="en-US" sz="1400">
              <a:latin typeface="Times New Roman" pitchFamily="18" charset="0"/>
            </a:endParaRPr>
          </a:p>
        </p:txBody>
      </p:sp>
    </p:spTree>
    <p:extLst>
      <p:ext uri="{BB962C8B-B14F-4D97-AF65-F5344CB8AC3E}">
        <p14:creationId xmlns:p14="http://schemas.microsoft.com/office/powerpoint/2010/main" val="2926917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The Offshoring Decision: Total Cost</a:t>
            </a:r>
            <a:endParaRPr lang="en-US" dirty="0"/>
          </a:p>
        </p:txBody>
      </p:sp>
      <p:sp>
        <p:nvSpPr>
          <p:cNvPr id="21506" name="Content Placeholder 2"/>
          <p:cNvSpPr>
            <a:spLocks noGrp="1"/>
          </p:cNvSpPr>
          <p:nvPr>
            <p:ph idx="1"/>
          </p:nvPr>
        </p:nvSpPr>
        <p:spPr>
          <a:xfrm>
            <a:off x="685800" y="1346200"/>
            <a:ext cx="8229600" cy="5118100"/>
          </a:xfrm>
        </p:spPr>
        <p:txBody>
          <a:bodyPr/>
          <a:lstStyle/>
          <a:p>
            <a:r>
              <a:rPr lang="en-US" sz="2800" dirty="0" smtClean="0"/>
              <a:t>Key elements of total cost</a:t>
            </a:r>
          </a:p>
          <a:p>
            <a:pPr marL="914400" lvl="1" indent="-457200">
              <a:buFont typeface="Arial" charset="0"/>
              <a:buAutoNum type="arabicPeriod"/>
            </a:pPr>
            <a:r>
              <a:rPr lang="en-US" sz="2400" dirty="0" smtClean="0"/>
              <a:t>Supplier price</a:t>
            </a:r>
          </a:p>
          <a:p>
            <a:pPr marL="914400" lvl="1" indent="-457200">
              <a:buFont typeface="Arial" charset="0"/>
              <a:buAutoNum type="arabicPeriod"/>
            </a:pPr>
            <a:r>
              <a:rPr lang="en-US" sz="2400" dirty="0" smtClean="0"/>
              <a:t>Terms</a:t>
            </a:r>
          </a:p>
          <a:p>
            <a:pPr marL="914400" lvl="1" indent="-457200">
              <a:buFont typeface="Arial" charset="0"/>
              <a:buAutoNum type="arabicPeriod"/>
            </a:pPr>
            <a:r>
              <a:rPr lang="en-US" sz="2400" dirty="0" smtClean="0"/>
              <a:t>Delivery costs</a:t>
            </a:r>
          </a:p>
          <a:p>
            <a:pPr marL="914400" lvl="1" indent="-457200">
              <a:buFont typeface="Arial" charset="0"/>
              <a:buAutoNum type="arabicPeriod"/>
            </a:pPr>
            <a:r>
              <a:rPr lang="en-US" sz="2400" dirty="0" smtClean="0"/>
              <a:t>Inventory and warehousing</a:t>
            </a:r>
          </a:p>
          <a:p>
            <a:pPr marL="914400" lvl="1" indent="-457200">
              <a:buFont typeface="Arial" charset="0"/>
              <a:buAutoNum type="arabicPeriod"/>
            </a:pPr>
            <a:r>
              <a:rPr lang="en-US" sz="2400" dirty="0" smtClean="0"/>
              <a:t>Cost of quality</a:t>
            </a:r>
          </a:p>
          <a:p>
            <a:pPr marL="914400" lvl="1" indent="-457200">
              <a:buFont typeface="Arial" charset="0"/>
              <a:buAutoNum type="arabicPeriod"/>
            </a:pPr>
            <a:r>
              <a:rPr lang="en-US" sz="2400" dirty="0" smtClean="0"/>
              <a:t>Customer duties, value added-taxes, local tax incentives</a:t>
            </a:r>
          </a:p>
          <a:p>
            <a:pPr marL="914400" lvl="1" indent="-457200">
              <a:buFont typeface="Arial" charset="0"/>
              <a:buAutoNum type="arabicPeriod"/>
            </a:pPr>
            <a:r>
              <a:rPr lang="en-US" sz="2400" b="1" dirty="0" smtClean="0">
                <a:solidFill>
                  <a:srgbClr val="FF0000"/>
                </a:solidFill>
              </a:rPr>
              <a:t>Cost of risk</a:t>
            </a:r>
            <a:r>
              <a:rPr lang="en-US" sz="2400" dirty="0" smtClean="0"/>
              <a:t>, procurement staff, broker fees, infrastructure, and tooling and mold costs</a:t>
            </a:r>
          </a:p>
          <a:p>
            <a:pPr marL="914400" lvl="1" indent="-457200">
              <a:buFont typeface="Arial" charset="0"/>
              <a:buAutoNum type="arabicPeriod"/>
            </a:pPr>
            <a:r>
              <a:rPr lang="en-US" sz="2400" b="1" dirty="0" smtClean="0">
                <a:solidFill>
                  <a:srgbClr val="FF0000"/>
                </a:solidFill>
              </a:rPr>
              <a:t>Exchange rate trends and their impact on cost</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11</a:t>
            </a:fld>
            <a:endParaRPr lang="en-US" altLang="en-US" sz="1400">
              <a:latin typeface="Times New Roman" pitchFamily="18" charset="0"/>
            </a:endParaRPr>
          </a:p>
        </p:txBody>
      </p:sp>
    </p:spTree>
    <p:extLst>
      <p:ext uri="{BB962C8B-B14F-4D97-AF65-F5344CB8AC3E}">
        <p14:creationId xmlns:p14="http://schemas.microsoft.com/office/powerpoint/2010/main" val="3189922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Risk Management In </a:t>
            </a:r>
            <a:br>
              <a:rPr lang="en-US" dirty="0"/>
            </a:br>
            <a:r>
              <a:rPr lang="en-US" dirty="0"/>
              <a:t>Global Supply Chains</a:t>
            </a:r>
          </a:p>
        </p:txBody>
      </p:sp>
      <p:sp>
        <p:nvSpPr>
          <p:cNvPr id="22530" name="Content Placeholder 2"/>
          <p:cNvSpPr>
            <a:spLocks noGrp="1"/>
          </p:cNvSpPr>
          <p:nvPr>
            <p:ph idx="1"/>
          </p:nvPr>
        </p:nvSpPr>
        <p:spPr>
          <a:xfrm>
            <a:off x="635000" y="1524000"/>
            <a:ext cx="7912100" cy="4792663"/>
          </a:xfrm>
        </p:spPr>
        <p:txBody>
          <a:bodyPr/>
          <a:lstStyle/>
          <a:p>
            <a:r>
              <a:rPr lang="en-US" dirty="0" smtClean="0"/>
              <a:t>Risks include </a:t>
            </a:r>
          </a:p>
          <a:p>
            <a:pPr lvl="1"/>
            <a:r>
              <a:rPr lang="en-US" dirty="0" smtClean="0"/>
              <a:t>supply disruption, </a:t>
            </a:r>
          </a:p>
          <a:p>
            <a:pPr lvl="1"/>
            <a:r>
              <a:rPr lang="en-US" dirty="0" smtClean="0"/>
              <a:t>supply delays, </a:t>
            </a:r>
          </a:p>
          <a:p>
            <a:pPr lvl="1"/>
            <a:r>
              <a:rPr lang="en-US" dirty="0" smtClean="0"/>
              <a:t>demand fluctuations, </a:t>
            </a:r>
          </a:p>
          <a:p>
            <a:pPr lvl="1"/>
            <a:r>
              <a:rPr lang="en-US" dirty="0" smtClean="0"/>
              <a:t>price fluctuations, and </a:t>
            </a:r>
          </a:p>
          <a:p>
            <a:pPr lvl="1"/>
            <a:r>
              <a:rPr lang="en-US" dirty="0" smtClean="0"/>
              <a:t>exchange-rate fluctuations</a:t>
            </a:r>
          </a:p>
          <a:p>
            <a:endParaRPr lang="en-US" dirty="0" smtClean="0"/>
          </a:p>
          <a:p>
            <a:r>
              <a:rPr lang="en-US" i="1" dirty="0" smtClean="0">
                <a:solidFill>
                  <a:schemeClr val="tx2"/>
                </a:solidFill>
                <a:effectLst>
                  <a:outerShdw blurRad="38100" dist="38100" dir="2700000" algn="tl">
                    <a:srgbClr val="000000">
                      <a:alpha val="43137"/>
                    </a:srgbClr>
                  </a:outerShdw>
                </a:effectLst>
              </a:rPr>
              <a:t>Critical for global supply chains to be aware of the relevant risk factors and build in suitable mitigation strategies</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12</a:t>
            </a:fld>
            <a:endParaRPr lang="en-US" altLang="en-US" sz="1400">
              <a:latin typeface="Times New Roman" pitchFamily="18" charset="0"/>
            </a:endParaRPr>
          </a:p>
        </p:txBody>
      </p:sp>
    </p:spTree>
    <p:extLst>
      <p:ext uri="{BB962C8B-B14F-4D97-AF65-F5344CB8AC3E}">
        <p14:creationId xmlns:p14="http://schemas.microsoft.com/office/powerpoint/2010/main" val="994709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Risk Management In </a:t>
            </a:r>
            <a:br>
              <a:rPr lang="en-US" dirty="0" smtClean="0"/>
            </a:br>
            <a:r>
              <a:rPr lang="en-US" dirty="0" smtClean="0"/>
              <a:t>Global Supply Chains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1556665"/>
              </p:ext>
            </p:extLst>
          </p:nvPr>
        </p:nvGraphicFramePr>
        <p:xfrm>
          <a:off x="533400" y="1447799"/>
          <a:ext cx="8229600" cy="4955541"/>
        </p:xfrm>
        <a:graphic>
          <a:graphicData uri="http://schemas.openxmlformats.org/drawingml/2006/table">
            <a:tbl>
              <a:tblPr firstRow="1" bandRow="1">
                <a:tableStyleId>{2D5ABB26-0587-4C30-8999-92F81FD0307C}</a:tableStyleId>
              </a:tblPr>
              <a:tblGrid>
                <a:gridCol w="3255513">
                  <a:extLst>
                    <a:ext uri="{9D8B030D-6E8A-4147-A177-3AD203B41FA5}">
                      <a16:colId xmlns:a16="http://schemas.microsoft.com/office/drawing/2014/main" val="20000"/>
                    </a:ext>
                  </a:extLst>
                </a:gridCol>
                <a:gridCol w="4974087">
                  <a:extLst>
                    <a:ext uri="{9D8B030D-6E8A-4147-A177-3AD203B41FA5}">
                      <a16:colId xmlns:a16="http://schemas.microsoft.com/office/drawing/2014/main" val="20001"/>
                    </a:ext>
                  </a:extLst>
                </a:gridCol>
              </a:tblGrid>
              <a:tr h="485837">
                <a:tc>
                  <a:txBody>
                    <a:bodyPr/>
                    <a:lstStyle/>
                    <a:p>
                      <a:r>
                        <a:rPr lang="en-US" sz="2400" b="1" kern="1200" dirty="0" smtClean="0">
                          <a:solidFill>
                            <a:schemeClr val="tx1"/>
                          </a:solidFill>
                          <a:latin typeface="+mn-lt"/>
                          <a:ea typeface="+mn-ea"/>
                          <a:cs typeface="+mn-cs"/>
                        </a:rPr>
                        <a:t>Category</a:t>
                      </a:r>
                    </a:p>
                  </a:txBody>
                  <a:tcPr>
                    <a:lnB w="28575" cap="flat" cmpd="sng" algn="ctr">
                      <a:solidFill>
                        <a:scrgbClr r="0" g="0" b="0"/>
                      </a:solidFill>
                      <a:prstDash val="solid"/>
                      <a:round/>
                      <a:headEnd type="none" w="med" len="med"/>
                      <a:tailEnd type="none" w="med" len="med"/>
                    </a:lnB>
                  </a:tcPr>
                </a:tc>
                <a:tc>
                  <a:txBody>
                    <a:bodyPr/>
                    <a:lstStyle/>
                    <a:p>
                      <a:r>
                        <a:rPr lang="en-US" sz="2400" b="1" kern="1200" dirty="0" smtClean="0">
                          <a:solidFill>
                            <a:schemeClr val="tx1"/>
                          </a:solidFill>
                          <a:latin typeface="+mn-lt"/>
                          <a:ea typeface="+mn-ea"/>
                          <a:cs typeface="+mn-cs"/>
                        </a:rPr>
                        <a:t>Risk Drivers</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971675">
                <a:tc>
                  <a:txBody>
                    <a:bodyPr/>
                    <a:lstStyle/>
                    <a:p>
                      <a:r>
                        <a:rPr lang="en-US" sz="1800" kern="1200" dirty="0" smtClean="0">
                          <a:solidFill>
                            <a:schemeClr val="tx1"/>
                          </a:solidFill>
                          <a:latin typeface="+mn-lt"/>
                          <a:ea typeface="+mn-ea"/>
                          <a:cs typeface="+mn-cs"/>
                        </a:rPr>
                        <a:t>Disruptions</a:t>
                      </a:r>
                      <a:endParaRPr lang="en-US" sz="1800" dirty="0"/>
                    </a:p>
                  </a:txBody>
                  <a:tcPr>
                    <a:lnT w="28575" cap="flat" cmpd="sng" algn="ctr">
                      <a:solidFill>
                        <a:scrgbClr r="0" g="0" b="0"/>
                      </a:solidFill>
                      <a:prstDash val="solid"/>
                      <a:round/>
                      <a:headEnd type="none" w="med" len="med"/>
                      <a:tailEnd type="none" w="med" len="med"/>
                    </a:lnT>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Natural disaster, war, terrorism</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Labor disputes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Supplier bankruptcy</a:t>
                      </a:r>
                    </a:p>
                  </a:txBody>
                  <a:tcPr>
                    <a:lnT w="28575"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1263177">
                <a:tc>
                  <a:txBody>
                    <a:bodyPr/>
                    <a:lstStyle/>
                    <a:p>
                      <a:r>
                        <a:rPr lang="en-US" sz="1800" kern="1200" dirty="0" smtClean="0">
                          <a:solidFill>
                            <a:schemeClr val="tx1"/>
                          </a:solidFill>
                          <a:latin typeface="+mn-lt"/>
                          <a:ea typeface="+mn-ea"/>
                          <a:cs typeface="+mn-cs"/>
                        </a:rPr>
                        <a:t>Delays</a:t>
                      </a:r>
                      <a:endParaRPr lang="en-US" sz="1800"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High capacity utilization at supply source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Inflexibility of supply source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Poor quality or yield at supply source</a:t>
                      </a:r>
                    </a:p>
                  </a:txBody>
                  <a:tcPr/>
                </a:tc>
                <a:extLst>
                  <a:ext uri="{0D108BD9-81ED-4DB2-BD59-A6C34878D82A}">
                    <a16:rowId xmlns:a16="http://schemas.microsoft.com/office/drawing/2014/main" val="10002"/>
                  </a:ext>
                </a:extLst>
              </a:tr>
              <a:tr h="9716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Systems risk</a:t>
                      </a: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Information infrastructure breakdown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System integration or extent of systems being networked</a:t>
                      </a:r>
                    </a:p>
                  </a:txBody>
                  <a:tcPr/>
                </a:tc>
                <a:extLst>
                  <a:ext uri="{0D108BD9-81ED-4DB2-BD59-A6C34878D82A}">
                    <a16:rowId xmlns:a16="http://schemas.microsoft.com/office/drawing/2014/main" val="10003"/>
                  </a:ext>
                </a:extLst>
              </a:tr>
              <a:tr h="1263177">
                <a:tc>
                  <a:txBody>
                    <a:bodyPr/>
                    <a:lstStyle/>
                    <a:p>
                      <a:r>
                        <a:rPr lang="en-US" sz="1800" kern="1200" dirty="0" smtClean="0">
                          <a:solidFill>
                            <a:schemeClr val="tx1"/>
                          </a:solidFill>
                          <a:latin typeface="+mn-lt"/>
                          <a:ea typeface="+mn-ea"/>
                          <a:cs typeface="+mn-cs"/>
                        </a:rPr>
                        <a:t>Forecast risk</a:t>
                      </a:r>
                      <a:endParaRPr lang="en-US" sz="1800" dirty="0"/>
                    </a:p>
                  </a:txBody>
                  <a:tcPr>
                    <a:lnB w="28575" cap="flat" cmpd="sng" algn="ctr">
                      <a:solidFill>
                        <a:scrgbClr r="0" g="0" b="0"/>
                      </a:solidFill>
                      <a:prstDash val="solid"/>
                      <a:round/>
                      <a:headEnd type="none" w="med" len="med"/>
                      <a:tailEnd type="none" w="med" len="med"/>
                    </a:lnB>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Inaccurate forecasts due to long lead times, seasonality, product variety, short life cycles, small customer base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Information distortion</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a:spLocks noChangeArrowheads="1"/>
          </p:cNvSpPr>
          <p:nvPr/>
        </p:nvSpPr>
        <p:spPr bwMode="auto">
          <a:xfrm>
            <a:off x="7467600" y="6413500"/>
            <a:ext cx="923925" cy="307975"/>
          </a:xfrm>
          <a:prstGeom prst="rect">
            <a:avLst/>
          </a:prstGeom>
          <a:noFill/>
          <a:ln w="9525">
            <a:noFill/>
            <a:miter lim="800000"/>
            <a:headEnd/>
            <a:tailEnd/>
          </a:ln>
        </p:spPr>
        <p:txBody>
          <a:bodyPr wrap="none">
            <a:spAutoFit/>
          </a:bodyPr>
          <a:lstStyle/>
          <a:p>
            <a:r>
              <a:rPr lang="en-US" sz="1400"/>
              <a:t>Table 6-3</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13</a:t>
            </a:fld>
            <a:endParaRPr lang="en-US" altLang="en-US" sz="1400">
              <a:latin typeface="Times New Roman" pitchFamily="18" charset="0"/>
            </a:endParaRPr>
          </a:p>
        </p:txBody>
      </p:sp>
    </p:spTree>
    <p:extLst>
      <p:ext uri="{BB962C8B-B14F-4D97-AF65-F5344CB8AC3E}">
        <p14:creationId xmlns:p14="http://schemas.microsoft.com/office/powerpoint/2010/main" val="3865343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Risk Management In </a:t>
            </a:r>
            <a:br>
              <a:rPr lang="en-US" dirty="0" smtClean="0"/>
            </a:br>
            <a:r>
              <a:rPr lang="en-US" dirty="0" smtClean="0"/>
              <a:t>Global Supply Chains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3472310"/>
              </p:ext>
            </p:extLst>
          </p:nvPr>
        </p:nvGraphicFramePr>
        <p:xfrm>
          <a:off x="762000" y="1400175"/>
          <a:ext cx="7480300" cy="5321300"/>
        </p:xfrm>
        <a:graphic>
          <a:graphicData uri="http://schemas.openxmlformats.org/drawingml/2006/table">
            <a:tbl>
              <a:tblPr firstRow="1" bandRow="1">
                <a:tableStyleId>{2D5ABB26-0587-4C30-8999-92F81FD0307C}</a:tableStyleId>
              </a:tblPr>
              <a:tblGrid>
                <a:gridCol w="2959100">
                  <a:extLst>
                    <a:ext uri="{9D8B030D-6E8A-4147-A177-3AD203B41FA5}">
                      <a16:colId xmlns:a16="http://schemas.microsoft.com/office/drawing/2014/main" val="20000"/>
                    </a:ext>
                  </a:extLst>
                </a:gridCol>
                <a:gridCol w="4521200">
                  <a:extLst>
                    <a:ext uri="{9D8B030D-6E8A-4147-A177-3AD203B41FA5}">
                      <a16:colId xmlns:a16="http://schemas.microsoft.com/office/drawing/2014/main" val="20001"/>
                    </a:ext>
                  </a:extLst>
                </a:gridCol>
              </a:tblGrid>
              <a:tr h="483755">
                <a:tc>
                  <a:txBody>
                    <a:bodyPr/>
                    <a:lstStyle/>
                    <a:p>
                      <a:r>
                        <a:rPr lang="en-US" sz="2400" b="1" kern="1200" dirty="0" smtClean="0">
                          <a:solidFill>
                            <a:schemeClr val="tx1"/>
                          </a:solidFill>
                          <a:latin typeface="+mn-lt"/>
                          <a:ea typeface="+mn-ea"/>
                          <a:cs typeface="+mn-cs"/>
                        </a:rPr>
                        <a:t>Category</a:t>
                      </a:r>
                    </a:p>
                  </a:txBody>
                  <a:tcPr>
                    <a:lnB w="28575" cap="flat" cmpd="sng" algn="ctr">
                      <a:solidFill>
                        <a:scrgbClr r="0" g="0" b="0"/>
                      </a:solidFill>
                      <a:prstDash val="solid"/>
                      <a:round/>
                      <a:headEnd type="none" w="med" len="med"/>
                      <a:tailEnd type="none" w="med" len="med"/>
                    </a:lnB>
                  </a:tcPr>
                </a:tc>
                <a:tc>
                  <a:txBody>
                    <a:bodyPr/>
                    <a:lstStyle/>
                    <a:p>
                      <a:r>
                        <a:rPr lang="en-US" sz="2400" b="1" kern="1200" dirty="0" smtClean="0">
                          <a:solidFill>
                            <a:schemeClr val="tx1"/>
                          </a:solidFill>
                          <a:latin typeface="+mn-lt"/>
                          <a:ea typeface="+mn-ea"/>
                          <a:cs typeface="+mn-cs"/>
                        </a:rPr>
                        <a:t>Risk Drivers</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67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Intellectual property risk</a:t>
                      </a:r>
                    </a:p>
                  </a:txBody>
                  <a:tcPr>
                    <a:lnT w="28575" cap="flat" cmpd="sng" algn="ctr">
                      <a:solidFill>
                        <a:scrgbClr r="0" g="0" b="0"/>
                      </a:solidFill>
                      <a:prstDash val="solid"/>
                      <a:round/>
                      <a:headEnd type="none" w="med" len="med"/>
                      <a:tailEnd type="none" w="med" len="med"/>
                    </a:lnT>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Vertical integration of supply chain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Global outsourcing and markets</a:t>
                      </a:r>
                    </a:p>
                  </a:txBody>
                  <a:tcPr>
                    <a:lnT w="28575"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1548015">
                <a:tc>
                  <a:txBody>
                    <a:bodyPr/>
                    <a:lstStyle/>
                    <a:p>
                      <a:r>
                        <a:rPr lang="en-US" sz="1800" kern="1200" dirty="0" smtClean="0">
                          <a:solidFill>
                            <a:schemeClr val="tx1"/>
                          </a:solidFill>
                          <a:latin typeface="+mn-lt"/>
                          <a:ea typeface="+mn-ea"/>
                          <a:cs typeface="+mn-cs"/>
                        </a:rPr>
                        <a:t>Procurement risk</a:t>
                      </a:r>
                      <a:endParaRPr lang="en-US" sz="1800"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Exchange-rate risk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Price of inputs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Fraction purchased from a single source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Industry-wide capacity utilization</a:t>
                      </a:r>
                    </a:p>
                  </a:txBody>
                  <a:tcPr/>
                </a:tc>
                <a:extLst>
                  <a:ext uri="{0D108BD9-81ED-4DB2-BD59-A6C34878D82A}">
                    <a16:rowId xmlns:a16="http://schemas.microsoft.com/office/drawing/2014/main" val="10002"/>
                  </a:ext>
                </a:extLst>
              </a:tr>
              <a:tr h="67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Receivables risk</a:t>
                      </a: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Number of customers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Financial strength of customers</a:t>
                      </a:r>
                    </a:p>
                  </a:txBody>
                  <a:tcPr/>
                </a:tc>
                <a:extLst>
                  <a:ext uri="{0D108BD9-81ED-4DB2-BD59-A6C34878D82A}">
                    <a16:rowId xmlns:a16="http://schemas.microsoft.com/office/drawing/2014/main" val="10003"/>
                  </a:ext>
                </a:extLst>
              </a:tr>
              <a:tr h="1257762">
                <a:tc>
                  <a:txBody>
                    <a:bodyPr/>
                    <a:lstStyle/>
                    <a:p>
                      <a:r>
                        <a:rPr lang="en-US" sz="1800" kern="1200" dirty="0" smtClean="0">
                          <a:solidFill>
                            <a:schemeClr val="tx1"/>
                          </a:solidFill>
                          <a:latin typeface="+mn-lt"/>
                          <a:ea typeface="+mn-ea"/>
                          <a:cs typeface="+mn-cs"/>
                        </a:rPr>
                        <a:t>Inventory risk</a:t>
                      </a:r>
                      <a:endParaRPr lang="en-US" sz="1800"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Rate of product obsolescence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Inventory holding cost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Product value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Demand and supply uncertainty</a:t>
                      </a:r>
                    </a:p>
                  </a:txBody>
                  <a:tcPr/>
                </a:tc>
                <a:extLst>
                  <a:ext uri="{0D108BD9-81ED-4DB2-BD59-A6C34878D82A}">
                    <a16:rowId xmlns:a16="http://schemas.microsoft.com/office/drawing/2014/main" val="10004"/>
                  </a:ext>
                </a:extLst>
              </a:tr>
              <a:tr h="67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Capacity risk</a:t>
                      </a:r>
                      <a:endParaRPr lang="en-US" sz="1800" dirty="0" smtClean="0"/>
                    </a:p>
                  </a:txBody>
                  <a:tcPr>
                    <a:lnB w="28575" cap="flat" cmpd="sng" algn="ctr">
                      <a:solidFill>
                        <a:scrgbClr r="0" g="0" b="0"/>
                      </a:solidFill>
                      <a:prstDash val="solid"/>
                      <a:round/>
                      <a:headEnd type="none" w="med" len="med"/>
                      <a:tailEnd type="none" w="med" len="med"/>
                    </a:lnB>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Cost of capacity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Capacity flexibility</a:t>
                      </a:r>
                      <a:endParaRPr lang="en-US" sz="1800" dirty="0" smtClean="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4"/>
          <p:cNvSpPr txBox="1">
            <a:spLocks noChangeArrowheads="1"/>
          </p:cNvSpPr>
          <p:nvPr/>
        </p:nvSpPr>
        <p:spPr bwMode="auto">
          <a:xfrm>
            <a:off x="7467600" y="6413500"/>
            <a:ext cx="923925" cy="307975"/>
          </a:xfrm>
          <a:prstGeom prst="rect">
            <a:avLst/>
          </a:prstGeom>
          <a:noFill/>
          <a:ln w="9525">
            <a:noFill/>
            <a:miter lim="800000"/>
            <a:headEnd/>
            <a:tailEnd/>
          </a:ln>
        </p:spPr>
        <p:txBody>
          <a:bodyPr wrap="none">
            <a:spAutoFit/>
          </a:bodyPr>
          <a:lstStyle/>
          <a:p>
            <a:r>
              <a:rPr lang="en-US" sz="1400"/>
              <a:t>Table 6-3</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14</a:t>
            </a:fld>
            <a:endParaRPr lang="en-US" altLang="en-US" sz="1400">
              <a:latin typeface="Times New Roman" pitchFamily="18" charset="0"/>
            </a:endParaRPr>
          </a:p>
        </p:txBody>
      </p:sp>
    </p:spTree>
    <p:extLst>
      <p:ext uri="{BB962C8B-B14F-4D97-AF65-F5344CB8AC3E}">
        <p14:creationId xmlns:p14="http://schemas.microsoft.com/office/powerpoint/2010/main" val="4124946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Risk Management In </a:t>
            </a:r>
            <a:br>
              <a:rPr lang="en-US" dirty="0"/>
            </a:br>
            <a:r>
              <a:rPr lang="en-US" dirty="0"/>
              <a:t>Global Supply Chains</a:t>
            </a:r>
          </a:p>
        </p:txBody>
      </p:sp>
      <p:sp>
        <p:nvSpPr>
          <p:cNvPr id="25602" name="Content Placeholder 2"/>
          <p:cNvSpPr>
            <a:spLocks noGrp="1"/>
          </p:cNvSpPr>
          <p:nvPr>
            <p:ph idx="1"/>
          </p:nvPr>
        </p:nvSpPr>
        <p:spPr>
          <a:xfrm>
            <a:off x="609600" y="1600200"/>
            <a:ext cx="7848600" cy="5105400"/>
          </a:xfrm>
        </p:spPr>
        <p:txBody>
          <a:bodyPr/>
          <a:lstStyle/>
          <a:p>
            <a:r>
              <a:rPr lang="en-US" dirty="0" smtClean="0"/>
              <a:t>Good network design can play a significant role in mitigating supply chain risk</a:t>
            </a:r>
          </a:p>
          <a:p>
            <a:endParaRPr lang="en-US" dirty="0" smtClean="0"/>
          </a:p>
          <a:p>
            <a:r>
              <a:rPr lang="en-US" dirty="0" smtClean="0"/>
              <a:t>Every </a:t>
            </a:r>
            <a:r>
              <a:rPr lang="en-US" dirty="0" smtClean="0"/>
              <a:t>mitigation strategy comes at a price and may increase other risks</a:t>
            </a:r>
          </a:p>
          <a:p>
            <a:endParaRPr lang="en-US" dirty="0" smtClean="0"/>
          </a:p>
          <a:p>
            <a:r>
              <a:rPr lang="en-US" dirty="0" smtClean="0"/>
              <a:t>Global </a:t>
            </a:r>
            <a:r>
              <a:rPr lang="en-US" dirty="0" smtClean="0"/>
              <a:t>supply chains should generally use a combination of rigorously evaluated mitigation strategies along with financial strategies to hedge uncovered </a:t>
            </a:r>
            <a:r>
              <a:rPr lang="en-US" dirty="0" smtClean="0"/>
              <a:t>risks</a:t>
            </a:r>
            <a:endParaRPr lang="en-US" dirty="0" smtClean="0"/>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15</a:t>
            </a:fld>
            <a:endParaRPr lang="en-US" altLang="en-US" sz="1400">
              <a:latin typeface="Times New Roman" pitchFamily="18" charset="0"/>
            </a:endParaRPr>
          </a:p>
        </p:txBody>
      </p:sp>
    </p:spTree>
    <p:extLst>
      <p:ext uri="{BB962C8B-B14F-4D97-AF65-F5344CB8AC3E}">
        <p14:creationId xmlns:p14="http://schemas.microsoft.com/office/powerpoint/2010/main" val="3089875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Risk Management In </a:t>
            </a:r>
            <a:br>
              <a:rPr lang="en-US" dirty="0" smtClean="0"/>
            </a:br>
            <a:r>
              <a:rPr lang="en-US" dirty="0" smtClean="0"/>
              <a:t>Global Supply Chains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0592248"/>
              </p:ext>
            </p:extLst>
          </p:nvPr>
        </p:nvGraphicFramePr>
        <p:xfrm>
          <a:off x="457200" y="1377632"/>
          <a:ext cx="8229600" cy="5212080"/>
        </p:xfrm>
        <a:graphic>
          <a:graphicData uri="http://schemas.openxmlformats.org/drawingml/2006/table">
            <a:tbl>
              <a:tblPr firstRow="1" bandRow="1">
                <a:tableStyleId>{2D5ABB26-0587-4C30-8999-92F81FD0307C}</a:tableStyleId>
              </a:tblPr>
              <a:tblGrid>
                <a:gridCol w="3095537">
                  <a:extLst>
                    <a:ext uri="{9D8B030D-6E8A-4147-A177-3AD203B41FA5}">
                      <a16:colId xmlns:a16="http://schemas.microsoft.com/office/drawing/2014/main" val="20000"/>
                    </a:ext>
                  </a:extLst>
                </a:gridCol>
                <a:gridCol w="5134063">
                  <a:extLst>
                    <a:ext uri="{9D8B030D-6E8A-4147-A177-3AD203B41FA5}">
                      <a16:colId xmlns:a16="http://schemas.microsoft.com/office/drawing/2014/main" val="20001"/>
                    </a:ext>
                  </a:extLst>
                </a:gridCol>
              </a:tblGrid>
              <a:tr h="370840">
                <a:tc>
                  <a:txBody>
                    <a:bodyPr/>
                    <a:lstStyle/>
                    <a:p>
                      <a:r>
                        <a:rPr lang="en-US" sz="2400" b="1" kern="1200" dirty="0" smtClean="0">
                          <a:solidFill>
                            <a:schemeClr val="tx1"/>
                          </a:solidFill>
                          <a:latin typeface="+mn-lt"/>
                          <a:ea typeface="+mn-ea"/>
                          <a:cs typeface="+mn-cs"/>
                        </a:rPr>
                        <a:t>Risk Mitigation Strategy</a:t>
                      </a:r>
                    </a:p>
                  </a:txBody>
                  <a:tcPr>
                    <a:lnB w="28575" cap="flat" cmpd="sng" algn="ctr">
                      <a:solidFill>
                        <a:scrgbClr r="0" g="0" b="0"/>
                      </a:solidFill>
                      <a:prstDash val="solid"/>
                      <a:round/>
                      <a:headEnd type="none" w="med" len="med"/>
                      <a:tailEnd type="none" w="med" len="med"/>
                    </a:lnB>
                  </a:tcPr>
                </a:tc>
                <a:tc>
                  <a:txBody>
                    <a:bodyPr/>
                    <a:lstStyle/>
                    <a:p>
                      <a:r>
                        <a:rPr lang="en-US" sz="2400" b="1" kern="1200" dirty="0" smtClean="0">
                          <a:solidFill>
                            <a:schemeClr val="tx1"/>
                          </a:solidFill>
                          <a:latin typeface="+mn-lt"/>
                          <a:ea typeface="+mn-ea"/>
                          <a:cs typeface="+mn-cs"/>
                        </a:rPr>
                        <a:t>Tailored Strategies</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Increase capacity</a:t>
                      </a:r>
                    </a:p>
                  </a:txBody>
                  <a:tcPr>
                    <a:lnT w="28575" cap="flat" cmpd="sng" algn="ctr">
                      <a:solidFill>
                        <a:scrgbClr r="0" g="0" b="0"/>
                      </a:solidFill>
                      <a:prstDash val="solid"/>
                      <a:round/>
                      <a:headEnd type="none" w="med" len="med"/>
                      <a:tailEnd type="none" w="med" len="med"/>
                    </a:lnT>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Focus on low-cost, decentralized capacity for predictable demand.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Build centralized capacity for unpredictable demand.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Increase decentralization as cost of capacity drops.</a:t>
                      </a:r>
                    </a:p>
                  </a:txBody>
                  <a:tcPr>
                    <a:lnT w="28575"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Get redundant suppliers</a:t>
                      </a: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More redundant supply for high-volume products, less redundancy for low-volume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Centralize redundancy for low-volume products in a few flexible suppliers.</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Increase responsiveness</a:t>
                      </a:r>
                    </a:p>
                  </a:txBody>
                  <a:tcPr>
                    <a:lnB w="28575" cap="flat" cmpd="sng" algn="ctr">
                      <a:solidFill>
                        <a:scrgbClr r="0" g="0" b="0"/>
                      </a:solidFill>
                      <a:prstDash val="solid"/>
                      <a:round/>
                      <a:headEnd type="none" w="med" len="med"/>
                      <a:tailEnd type="none" w="med" len="med"/>
                    </a:lnB>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Favor cost over responsiveness for commodity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Favor responsiveness over cost for short–life cycle products.</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a:spLocks noChangeArrowheads="1"/>
          </p:cNvSpPr>
          <p:nvPr/>
        </p:nvSpPr>
        <p:spPr bwMode="auto">
          <a:xfrm>
            <a:off x="7620000" y="6272212"/>
            <a:ext cx="923925" cy="307975"/>
          </a:xfrm>
          <a:prstGeom prst="rect">
            <a:avLst/>
          </a:prstGeom>
          <a:noFill/>
          <a:ln w="9525">
            <a:noFill/>
            <a:miter lim="800000"/>
            <a:headEnd/>
            <a:tailEnd/>
          </a:ln>
        </p:spPr>
        <p:txBody>
          <a:bodyPr wrap="none">
            <a:spAutoFit/>
          </a:bodyPr>
          <a:lstStyle/>
          <a:p>
            <a:r>
              <a:rPr lang="en-US" sz="1400" dirty="0"/>
              <a:t>Table 6-4</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16</a:t>
            </a:fld>
            <a:endParaRPr lang="en-US" altLang="en-US" sz="1400">
              <a:latin typeface="Times New Roman" pitchFamily="18" charset="0"/>
            </a:endParaRPr>
          </a:p>
        </p:txBody>
      </p:sp>
    </p:spTree>
    <p:extLst>
      <p:ext uri="{BB962C8B-B14F-4D97-AF65-F5344CB8AC3E}">
        <p14:creationId xmlns:p14="http://schemas.microsoft.com/office/powerpoint/2010/main" val="2118055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Risk Management In </a:t>
            </a:r>
            <a:br>
              <a:rPr lang="en-US" dirty="0" smtClean="0"/>
            </a:br>
            <a:r>
              <a:rPr lang="en-US" dirty="0" smtClean="0"/>
              <a:t>Global Supply Chains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29582354"/>
              </p:ext>
            </p:extLst>
          </p:nvPr>
        </p:nvGraphicFramePr>
        <p:xfrm>
          <a:off x="228600" y="1295400"/>
          <a:ext cx="8686800" cy="5459115"/>
        </p:xfrm>
        <a:graphic>
          <a:graphicData uri="http://schemas.openxmlformats.org/drawingml/2006/table">
            <a:tbl>
              <a:tblPr firstRow="1" bandRow="1">
                <a:tableStyleId>{2D5ABB26-0587-4C30-8999-92F81FD0307C}</a:tableStyleId>
              </a:tblPr>
              <a:tblGrid>
                <a:gridCol w="2998099">
                  <a:extLst>
                    <a:ext uri="{9D8B030D-6E8A-4147-A177-3AD203B41FA5}">
                      <a16:colId xmlns:a16="http://schemas.microsoft.com/office/drawing/2014/main" val="20000"/>
                    </a:ext>
                  </a:extLst>
                </a:gridCol>
                <a:gridCol w="5688701">
                  <a:extLst>
                    <a:ext uri="{9D8B030D-6E8A-4147-A177-3AD203B41FA5}">
                      <a16:colId xmlns:a16="http://schemas.microsoft.com/office/drawing/2014/main" val="20001"/>
                    </a:ext>
                  </a:extLst>
                </a:gridCol>
              </a:tblGrid>
              <a:tr h="429915">
                <a:tc>
                  <a:txBody>
                    <a:bodyPr/>
                    <a:lstStyle/>
                    <a:p>
                      <a:r>
                        <a:rPr lang="en-US" sz="2000" b="1" kern="1200" dirty="0" smtClean="0">
                          <a:solidFill>
                            <a:schemeClr val="tx1"/>
                          </a:solidFill>
                          <a:latin typeface="+mn-lt"/>
                          <a:ea typeface="+mn-ea"/>
                          <a:cs typeface="+mn-cs"/>
                        </a:rPr>
                        <a:t>Risk Mitigation Strategy</a:t>
                      </a:r>
                    </a:p>
                  </a:txBody>
                  <a:tcPr>
                    <a:lnB w="28575" cap="flat" cmpd="sng" algn="ctr">
                      <a:solidFill>
                        <a:scrgbClr r="0" g="0" b="0"/>
                      </a:solidFill>
                      <a:prstDash val="solid"/>
                      <a:round/>
                      <a:headEnd type="none" w="med" len="med"/>
                      <a:tailEnd type="none" w="med" len="med"/>
                    </a:lnB>
                  </a:tcPr>
                </a:tc>
                <a:tc>
                  <a:txBody>
                    <a:bodyPr/>
                    <a:lstStyle/>
                    <a:p>
                      <a:r>
                        <a:rPr lang="en-US" sz="2000" b="1" kern="1200" dirty="0" smtClean="0">
                          <a:solidFill>
                            <a:schemeClr val="tx1"/>
                          </a:solidFill>
                          <a:latin typeface="+mn-lt"/>
                          <a:ea typeface="+mn-ea"/>
                          <a:cs typeface="+mn-cs"/>
                        </a:rPr>
                        <a:t>Tailored Strategies</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158909">
                <a:tc>
                  <a:txBody>
                    <a:bodyPr/>
                    <a:lstStyle/>
                    <a:p>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Increase inventory</a:t>
                      </a:r>
                      <a:endParaRPr lang="en-US" dirty="0">
                        <a:solidFill>
                          <a:schemeClr val="tx2"/>
                        </a:solidFill>
                        <a:effectLst>
                          <a:outerShdw blurRad="38100" dist="38100" dir="2700000" algn="tl">
                            <a:srgbClr val="000000">
                              <a:alpha val="43137"/>
                            </a:srgbClr>
                          </a:outerShdw>
                        </a:effectLst>
                      </a:endParaRPr>
                    </a:p>
                  </a:txBody>
                  <a:tcPr>
                    <a:lnT w="28575" cap="flat" cmpd="sng" algn="ctr">
                      <a:solidFill>
                        <a:scrgbClr r="0" g="0" b="0"/>
                      </a:solidFill>
                      <a:prstDash val="solid"/>
                      <a:round/>
                      <a:headEnd type="none" w="med" len="med"/>
                      <a:tailEnd type="none" w="med" len="med"/>
                    </a:lnT>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Decentralize inventory of predictable, lower value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Centralize inventory of less predictable, higher value products.</a:t>
                      </a:r>
                    </a:p>
                  </a:txBody>
                  <a:tcPr>
                    <a:lnT w="28575"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1693790">
                <a:tc>
                  <a:txBody>
                    <a:bodyPr/>
                    <a:lstStyle/>
                    <a:p>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Increase flexibility</a:t>
                      </a:r>
                      <a:endParaRPr lang="en-US" dirty="0">
                        <a:solidFill>
                          <a:schemeClr val="tx2"/>
                        </a:solidFill>
                        <a:effectLst>
                          <a:outerShdw blurRad="38100" dist="38100" dir="2700000" algn="tl">
                            <a:srgbClr val="000000">
                              <a:alpha val="43137"/>
                            </a:srgbClr>
                          </a:outerShdw>
                        </a:effectLst>
                      </a:endParaRP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Favor cost over flexibility for predictable, high-volume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Favor flexibility for unpredictable, low-volume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Centralize flexibility in a few locations if it is expensive.</a:t>
                      </a:r>
                    </a:p>
                  </a:txBody>
                  <a:tcPr/>
                </a:tc>
                <a:extLst>
                  <a:ext uri="{0D108BD9-81ED-4DB2-BD59-A6C34878D82A}">
                    <a16:rowId xmlns:a16="http://schemas.microsoft.com/office/drawing/2014/main" val="10002"/>
                  </a:ext>
                </a:extLst>
              </a:tr>
              <a:tr h="357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Pool or aggregate demand</a:t>
                      </a:r>
                      <a:endParaRPr lang="en-US" dirty="0" smtClean="0">
                        <a:solidFill>
                          <a:schemeClr val="tx2"/>
                        </a:solidFill>
                        <a:effectLst>
                          <a:outerShdw blurRad="38100" dist="38100" dir="2700000" algn="tl">
                            <a:srgbClr val="000000">
                              <a:alpha val="43137"/>
                            </a:srgbClr>
                          </a:outerShdw>
                        </a:effectLst>
                      </a:endParaRP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Increase aggregation as unpredictability grows.</a:t>
                      </a:r>
                    </a:p>
                  </a:txBody>
                  <a:tcPr/>
                </a:tc>
                <a:extLst>
                  <a:ext uri="{0D108BD9-81ED-4DB2-BD59-A6C34878D82A}">
                    <a16:rowId xmlns:a16="http://schemas.microsoft.com/office/drawing/2014/main" val="10003"/>
                  </a:ext>
                </a:extLst>
              </a:tr>
              <a:tr h="1693790">
                <a:tc>
                  <a:txBody>
                    <a:bodyPr/>
                    <a:lstStyle/>
                    <a:p>
                      <a:r>
                        <a:rPr lang="en-US" sz="1800" kern="1200" dirty="0" smtClean="0">
                          <a:solidFill>
                            <a:schemeClr val="tx2"/>
                          </a:solidFill>
                          <a:effectLst>
                            <a:outerShdw blurRad="38100" dist="38100" dir="2700000" algn="tl">
                              <a:srgbClr val="000000">
                                <a:alpha val="43137"/>
                              </a:srgbClr>
                            </a:outerShdw>
                          </a:effectLst>
                          <a:latin typeface="+mn-lt"/>
                          <a:ea typeface="+mn-ea"/>
                          <a:cs typeface="+mn-cs"/>
                        </a:rPr>
                        <a:t>Increase source capability</a:t>
                      </a:r>
                      <a:endParaRPr lang="en-US" dirty="0">
                        <a:solidFill>
                          <a:schemeClr val="tx2"/>
                        </a:solidFill>
                        <a:effectLst>
                          <a:outerShdw blurRad="38100" dist="38100" dir="2700000" algn="tl">
                            <a:srgbClr val="000000">
                              <a:alpha val="43137"/>
                            </a:srgbClr>
                          </a:outerShdw>
                        </a:effectLst>
                      </a:endParaRPr>
                    </a:p>
                  </a:txBody>
                  <a:tcPr>
                    <a:lnB w="28575" cap="flat" cmpd="sng" algn="ctr">
                      <a:solidFill>
                        <a:scrgbClr r="0" g="0" b="0"/>
                      </a:solidFill>
                      <a:prstDash val="solid"/>
                      <a:round/>
                      <a:headEnd type="none" w="med" len="med"/>
                      <a:tailEnd type="none" w="med" len="med"/>
                    </a:lnB>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Prefer capability over cost for high-value, high-risk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Favor cost over capability for low-value commodity products.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latin typeface="+mn-lt"/>
                          <a:ea typeface="+mn-ea"/>
                          <a:cs typeface="+mn-cs"/>
                        </a:rPr>
                        <a:t>Centralize high capability in flexible source if possible.</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a:spLocks noChangeArrowheads="1"/>
          </p:cNvSpPr>
          <p:nvPr/>
        </p:nvSpPr>
        <p:spPr bwMode="auto">
          <a:xfrm>
            <a:off x="1371600" y="6270624"/>
            <a:ext cx="923925" cy="307975"/>
          </a:xfrm>
          <a:prstGeom prst="rect">
            <a:avLst/>
          </a:prstGeom>
          <a:noFill/>
          <a:ln w="9525">
            <a:noFill/>
            <a:miter lim="800000"/>
            <a:headEnd/>
            <a:tailEnd/>
          </a:ln>
        </p:spPr>
        <p:txBody>
          <a:bodyPr wrap="none">
            <a:spAutoFit/>
          </a:bodyPr>
          <a:lstStyle/>
          <a:p>
            <a:r>
              <a:rPr lang="en-US" sz="1400" dirty="0"/>
              <a:t>Table 6-4</a:t>
            </a:r>
          </a:p>
        </p:txBody>
      </p:sp>
      <p:sp>
        <p:nvSpPr>
          <p:cNvPr id="3" name="Slide Number Placeholder 2"/>
          <p:cNvSpPr>
            <a:spLocks noGrp="1"/>
          </p:cNvSpPr>
          <p:nvPr>
            <p:ph type="sldNum" sz="quarter" idx="10"/>
          </p:nvPr>
        </p:nvSpPr>
        <p:spPr>
          <a:xfrm>
            <a:off x="7467600" y="6456361"/>
            <a:ext cx="1371600" cy="244475"/>
          </a:xfrm>
        </p:spPr>
        <p:txBody>
          <a:bodyPr/>
          <a:lstStyle/>
          <a:p>
            <a:r>
              <a:rPr lang="en-US" altLang="en-US" dirty="0" smtClean="0"/>
              <a:t>6-</a:t>
            </a:r>
            <a:fld id="{E4DA9C52-9FCA-4336-8452-E799124996CE}" type="slidenum">
              <a:rPr lang="en-US" altLang="en-US" smtClean="0"/>
              <a:pPr/>
              <a:t>17</a:t>
            </a:fld>
            <a:endParaRPr lang="en-US" altLang="en-US" sz="1400" dirty="0">
              <a:latin typeface="Times New Roman" pitchFamily="18" charset="0"/>
            </a:endParaRPr>
          </a:p>
        </p:txBody>
      </p:sp>
    </p:spTree>
    <p:extLst>
      <p:ext uri="{BB962C8B-B14F-4D97-AF65-F5344CB8AC3E}">
        <p14:creationId xmlns:p14="http://schemas.microsoft.com/office/powerpoint/2010/main" val="721595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Three Categories of Flexibility</a:t>
            </a:r>
            <a:endParaRPr lang="en-US" dirty="0"/>
          </a:p>
        </p:txBody>
      </p:sp>
      <p:sp>
        <p:nvSpPr>
          <p:cNvPr id="28674" name="Content Placeholder 2"/>
          <p:cNvSpPr>
            <a:spLocks noGrp="1"/>
          </p:cNvSpPr>
          <p:nvPr>
            <p:ph idx="1"/>
          </p:nvPr>
        </p:nvSpPr>
        <p:spPr>
          <a:xfrm>
            <a:off x="457200" y="1600200"/>
            <a:ext cx="8229600" cy="4876800"/>
          </a:xfrm>
        </p:spPr>
        <p:txBody>
          <a:bodyPr/>
          <a:lstStyle/>
          <a:p>
            <a:r>
              <a:rPr lang="en-US" sz="2800" dirty="0" smtClean="0"/>
              <a:t>New product flexibility</a:t>
            </a:r>
          </a:p>
          <a:p>
            <a:pPr lvl="1"/>
            <a:r>
              <a:rPr lang="en-US" sz="2400" dirty="0" smtClean="0"/>
              <a:t>Ability to introduce new products into the market quickly</a:t>
            </a:r>
          </a:p>
          <a:p>
            <a:endParaRPr lang="en-US" sz="2800" dirty="0" smtClean="0"/>
          </a:p>
          <a:p>
            <a:r>
              <a:rPr lang="en-US" sz="2800" dirty="0" smtClean="0"/>
              <a:t>Mix </a:t>
            </a:r>
            <a:r>
              <a:rPr lang="en-US" sz="2800" dirty="0" smtClean="0"/>
              <a:t>flexibility</a:t>
            </a:r>
          </a:p>
          <a:p>
            <a:pPr lvl="1"/>
            <a:r>
              <a:rPr lang="en-US" sz="2400" dirty="0" smtClean="0"/>
              <a:t>Ability to produce a variety of products—or to change the mix—within a short period of time</a:t>
            </a:r>
          </a:p>
          <a:p>
            <a:endParaRPr lang="en-US" sz="2800" dirty="0" smtClean="0"/>
          </a:p>
          <a:p>
            <a:r>
              <a:rPr lang="en-US" sz="2800" dirty="0" smtClean="0"/>
              <a:t>Volume </a:t>
            </a:r>
            <a:r>
              <a:rPr lang="en-US" sz="2800" dirty="0" smtClean="0"/>
              <a:t>flexibility</a:t>
            </a:r>
          </a:p>
          <a:p>
            <a:pPr lvl="1"/>
            <a:r>
              <a:rPr lang="en-US" sz="2400" dirty="0" smtClean="0"/>
              <a:t>Ability to operate profitably at different levels of output</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18</a:t>
            </a:fld>
            <a:endParaRPr lang="en-US" altLang="en-US" sz="1400">
              <a:latin typeface="Times New Roman" pitchFamily="18" charset="0"/>
            </a:endParaRPr>
          </a:p>
        </p:txBody>
      </p:sp>
    </p:spTree>
    <p:extLst>
      <p:ext uri="{BB962C8B-B14F-4D97-AF65-F5344CB8AC3E}">
        <p14:creationId xmlns:p14="http://schemas.microsoft.com/office/powerpoint/2010/main" val="1018600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Flexibility, Chaining, and Containment</a:t>
            </a:r>
          </a:p>
        </p:txBody>
      </p:sp>
      <p:sp>
        <p:nvSpPr>
          <p:cNvPr id="6" name="TextBox 5"/>
          <p:cNvSpPr txBox="1">
            <a:spLocks noChangeArrowheads="1"/>
          </p:cNvSpPr>
          <p:nvPr/>
        </p:nvSpPr>
        <p:spPr bwMode="auto">
          <a:xfrm>
            <a:off x="7005638" y="5219700"/>
            <a:ext cx="1003300" cy="307975"/>
          </a:xfrm>
          <a:prstGeom prst="rect">
            <a:avLst/>
          </a:prstGeom>
          <a:noFill/>
          <a:ln w="9525">
            <a:noFill/>
            <a:miter lim="800000"/>
            <a:headEnd/>
            <a:tailEnd/>
          </a:ln>
        </p:spPr>
        <p:txBody>
          <a:bodyPr wrap="none">
            <a:spAutoFit/>
          </a:bodyPr>
          <a:lstStyle/>
          <a:p>
            <a:r>
              <a:rPr lang="en-US" sz="1400"/>
              <a:t>Figure 6-1</a:t>
            </a:r>
          </a:p>
        </p:txBody>
      </p:sp>
      <p:pic>
        <p:nvPicPr>
          <p:cNvPr id="29701" name="Picture 5" descr="FG_06_001"/>
          <p:cNvPicPr>
            <a:picLocks noChangeAspect="1" noChangeArrowheads="1"/>
          </p:cNvPicPr>
          <p:nvPr/>
        </p:nvPicPr>
        <p:blipFill>
          <a:blip r:embed="rId2"/>
          <a:srcRect/>
          <a:stretch>
            <a:fillRect/>
          </a:stretch>
        </p:blipFill>
        <p:spPr bwMode="auto">
          <a:xfrm>
            <a:off x="457200" y="2098675"/>
            <a:ext cx="8229600" cy="2662238"/>
          </a:xfrm>
          <a:prstGeom prst="rect">
            <a:avLst/>
          </a:prstGeom>
          <a:noFill/>
        </p:spPr>
      </p:pic>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19</a:t>
            </a:fld>
            <a:endParaRPr lang="en-US" altLang="en-US" sz="1400">
              <a:latin typeface="Times New Roman" pitchFamily="18" charset="0"/>
            </a:endParaRPr>
          </a:p>
        </p:txBody>
      </p:sp>
      <p:sp>
        <p:nvSpPr>
          <p:cNvPr id="4" name="Down Arrow 3"/>
          <p:cNvSpPr/>
          <p:nvPr/>
        </p:nvSpPr>
        <p:spPr bwMode="auto">
          <a:xfrm rot="19057834">
            <a:off x="1923777" y="1068470"/>
            <a:ext cx="451983" cy="1017374"/>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p:txBody>
      </p:sp>
      <p:sp>
        <p:nvSpPr>
          <p:cNvPr id="7" name="Down Arrow 6"/>
          <p:cNvSpPr/>
          <p:nvPr/>
        </p:nvSpPr>
        <p:spPr bwMode="auto">
          <a:xfrm rot="19060668">
            <a:off x="3972571" y="970897"/>
            <a:ext cx="459993" cy="132769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p:txBody>
      </p:sp>
      <p:sp>
        <p:nvSpPr>
          <p:cNvPr id="8" name="Down Arrow 7"/>
          <p:cNvSpPr/>
          <p:nvPr/>
        </p:nvSpPr>
        <p:spPr bwMode="auto">
          <a:xfrm rot="19513002">
            <a:off x="6556640" y="1071523"/>
            <a:ext cx="468232" cy="1227304"/>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58281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6-</a:t>
            </a:r>
            <a:fld id="{5EF96A37-9DBC-47AE-82C3-1887DFA0F581}" type="slidenum">
              <a:rPr lang="en-US" altLang="en-US"/>
              <a:pPr/>
              <a:t>2</a:t>
            </a:fld>
            <a:endParaRPr lang="en-US" altLang="en-US" sz="1400">
              <a:latin typeface="Times New Roman" pitchFamily="18" charset="0"/>
            </a:endParaRPr>
          </a:p>
        </p:txBody>
      </p:sp>
      <p:sp>
        <p:nvSpPr>
          <p:cNvPr id="349187" name="Rectangle 2"/>
          <p:cNvSpPr>
            <a:spLocks noGrp="1" noChangeArrowheads="1"/>
          </p:cNvSpPr>
          <p:nvPr>
            <p:ph type="title" idx="4294967295"/>
          </p:nvPr>
        </p:nvSpPr>
        <p:spPr/>
        <p:txBody>
          <a:bodyPr>
            <a:normAutofit fontScale="90000"/>
          </a:bodyPr>
          <a:lstStyle/>
          <a:p>
            <a:r>
              <a:rPr lang="en-US" altLang="en-US" dirty="0"/>
              <a:t>The Impact of Globalization on Supply Chain Networks</a:t>
            </a:r>
          </a:p>
        </p:txBody>
      </p:sp>
      <p:sp>
        <p:nvSpPr>
          <p:cNvPr id="349188" name="Rectangle 3"/>
          <p:cNvSpPr>
            <a:spLocks noGrp="1" noChangeArrowheads="1"/>
          </p:cNvSpPr>
          <p:nvPr>
            <p:ph type="body" idx="4294967295"/>
          </p:nvPr>
        </p:nvSpPr>
        <p:spPr>
          <a:xfrm>
            <a:off x="228600" y="1371600"/>
            <a:ext cx="8610600" cy="5334000"/>
          </a:xfrm>
        </p:spPr>
        <p:txBody>
          <a:bodyPr/>
          <a:lstStyle/>
          <a:p>
            <a:pPr>
              <a:lnSpc>
                <a:spcPct val="90000"/>
              </a:lnSpc>
            </a:pPr>
            <a:r>
              <a:rPr lang="en-US" altLang="en-US" dirty="0"/>
              <a:t>Globalization offers companies opportunities to simultaneously grow revenues and decrease costs</a:t>
            </a:r>
          </a:p>
          <a:p>
            <a:pPr>
              <a:lnSpc>
                <a:spcPct val="90000"/>
              </a:lnSpc>
            </a:pPr>
            <a:r>
              <a:rPr lang="en-US" altLang="en-US" b="1" i="1" dirty="0">
                <a:solidFill>
                  <a:srgbClr val="333399"/>
                </a:solidFill>
              </a:rPr>
              <a:t>The opportunities from globalization are often accompanied by significant additional risk</a:t>
            </a:r>
          </a:p>
          <a:p>
            <a:pPr>
              <a:lnSpc>
                <a:spcPct val="90000"/>
              </a:lnSpc>
            </a:pPr>
            <a:r>
              <a:rPr lang="en-US" altLang="en-US" dirty="0"/>
              <a:t>There will be a good deal of uncertainty in demand, prices, exchange rates, and the competitive market over the lifetime of a supply chain network</a:t>
            </a:r>
          </a:p>
          <a:p>
            <a:pPr>
              <a:lnSpc>
                <a:spcPct val="90000"/>
              </a:lnSpc>
            </a:pPr>
            <a:endParaRPr lang="en-US" altLang="en-US" dirty="0" smtClean="0"/>
          </a:p>
          <a:p>
            <a:pPr>
              <a:lnSpc>
                <a:spcPct val="90000"/>
              </a:lnSpc>
            </a:pPr>
            <a:r>
              <a:rPr lang="en-US" altLang="en-US" dirty="0" smtClean="0"/>
              <a:t>Therefore</a:t>
            </a:r>
            <a:r>
              <a:rPr lang="en-US" altLang="en-US" dirty="0"/>
              <a:t>, </a:t>
            </a:r>
            <a:r>
              <a:rPr lang="en-US" altLang="en-US" b="1" i="1" dirty="0">
                <a:solidFill>
                  <a:srgbClr val="333399"/>
                </a:solidFill>
              </a:rPr>
              <a:t>building flexibility</a:t>
            </a:r>
            <a:r>
              <a:rPr lang="en-US" altLang="en-US" dirty="0">
                <a:solidFill>
                  <a:srgbClr val="333399"/>
                </a:solidFill>
              </a:rPr>
              <a:t> </a:t>
            </a:r>
            <a:r>
              <a:rPr lang="en-US" altLang="en-US" dirty="0"/>
              <a:t>into supply chain operations allows the supply chain to deal with uncertainty in a manner that will maximize profits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Flexibility, Chaining, and Containment</a:t>
            </a:r>
          </a:p>
        </p:txBody>
      </p:sp>
      <p:sp>
        <p:nvSpPr>
          <p:cNvPr id="30722" name="Content Placeholder 2"/>
          <p:cNvSpPr>
            <a:spLocks noGrp="1"/>
          </p:cNvSpPr>
          <p:nvPr>
            <p:ph idx="1"/>
          </p:nvPr>
        </p:nvSpPr>
        <p:spPr>
          <a:xfrm>
            <a:off x="457200" y="1371600"/>
            <a:ext cx="8229600" cy="5334000"/>
          </a:xfrm>
        </p:spPr>
        <p:txBody>
          <a:bodyPr/>
          <a:lstStyle/>
          <a:p>
            <a:r>
              <a:rPr lang="en-US" sz="2800" dirty="0" smtClean="0"/>
              <a:t>As flexibility is increased, the marginal benefit derived from the increased flexibility decreases</a:t>
            </a:r>
          </a:p>
          <a:p>
            <a:pPr lvl="1"/>
            <a:r>
              <a:rPr lang="en-US" sz="2400" dirty="0" smtClean="0"/>
              <a:t>With demand uncertainty, longer chains pool available capacity</a:t>
            </a:r>
          </a:p>
          <a:p>
            <a:pPr lvl="1"/>
            <a:r>
              <a:rPr lang="en-US" sz="2400" dirty="0" smtClean="0"/>
              <a:t>Long chains may have higher fixed cost than multiple smaller chains</a:t>
            </a:r>
          </a:p>
          <a:p>
            <a:pPr lvl="1"/>
            <a:r>
              <a:rPr lang="en-US" sz="2400" dirty="0" smtClean="0"/>
              <a:t>Coordination more difficult across with a single long chain</a:t>
            </a:r>
          </a:p>
          <a:p>
            <a:endParaRPr lang="en-US" sz="2800" dirty="0" smtClean="0"/>
          </a:p>
          <a:p>
            <a:r>
              <a:rPr lang="en-US" sz="2800" dirty="0" smtClean="0"/>
              <a:t>Flexibility </a:t>
            </a:r>
            <a:r>
              <a:rPr lang="en-US" sz="2800" dirty="0" smtClean="0"/>
              <a:t>and chaining are effective when dealing with demand fluctuation but less effective when dealing with supply disruption </a:t>
            </a:r>
          </a:p>
          <a:p>
            <a:pPr lvl="1"/>
            <a:r>
              <a:rPr lang="en-US" sz="2400" dirty="0" smtClean="0"/>
              <a:t>Containment more effective for supply disruption</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20</a:t>
            </a:fld>
            <a:endParaRPr lang="en-US" altLang="en-US" sz="1400">
              <a:latin typeface="Times New Roman" pitchFamily="18" charset="0"/>
            </a:endParaRPr>
          </a:p>
        </p:txBody>
      </p:sp>
    </p:spTree>
    <p:extLst>
      <p:ext uri="{BB962C8B-B14F-4D97-AF65-F5344CB8AC3E}">
        <p14:creationId xmlns:p14="http://schemas.microsoft.com/office/powerpoint/2010/main" val="102983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01AF7182-694B-4C72-9A16-830CF938281B}" type="slidenum">
              <a:rPr lang="en-US" altLang="en-US"/>
              <a:pPr/>
              <a:t>21</a:t>
            </a:fld>
            <a:endParaRPr lang="en-US" altLang="en-US" sz="1400">
              <a:latin typeface="Times New Roman" pitchFamily="18" charset="0"/>
            </a:endParaRPr>
          </a:p>
        </p:txBody>
      </p:sp>
      <p:sp>
        <p:nvSpPr>
          <p:cNvPr id="280578" name="Rectangle 2"/>
          <p:cNvSpPr>
            <a:spLocks noGrp="1" noChangeArrowheads="1"/>
          </p:cNvSpPr>
          <p:nvPr>
            <p:ph type="title"/>
          </p:nvPr>
        </p:nvSpPr>
        <p:spPr/>
        <p:txBody>
          <a:bodyPr/>
          <a:lstStyle/>
          <a:p>
            <a:r>
              <a:rPr lang="en-US" altLang="en-US"/>
              <a:t>Discounted Cash Flow Analysis</a:t>
            </a:r>
          </a:p>
        </p:txBody>
      </p:sp>
      <p:sp>
        <p:nvSpPr>
          <p:cNvPr id="280579" name="Rectangle 3"/>
          <p:cNvSpPr>
            <a:spLocks noGrp="1" noChangeArrowheads="1"/>
          </p:cNvSpPr>
          <p:nvPr>
            <p:ph type="body" idx="1"/>
          </p:nvPr>
        </p:nvSpPr>
        <p:spPr>
          <a:xfrm>
            <a:off x="381000" y="1295400"/>
            <a:ext cx="8229600" cy="5486400"/>
          </a:xfrm>
        </p:spPr>
        <p:txBody>
          <a:bodyPr>
            <a:normAutofit lnSpcReduction="10000"/>
          </a:bodyPr>
          <a:lstStyle/>
          <a:p>
            <a:r>
              <a:rPr lang="en-US" altLang="en-US" sz="2400" dirty="0"/>
              <a:t>Supply chain design decisions include investments in</a:t>
            </a:r>
          </a:p>
          <a:p>
            <a:pPr lvl="1"/>
            <a:r>
              <a:rPr lang="en-US" altLang="en-US" sz="2000" dirty="0"/>
              <a:t>number and size of plants, </a:t>
            </a:r>
          </a:p>
          <a:p>
            <a:pPr lvl="1"/>
            <a:r>
              <a:rPr lang="en-US" altLang="en-US" sz="2000" dirty="0"/>
              <a:t>number of trucks, </a:t>
            </a:r>
          </a:p>
          <a:p>
            <a:pPr lvl="1"/>
            <a:r>
              <a:rPr lang="en-US" altLang="en-US" sz="2000" dirty="0"/>
              <a:t>number of warehouses</a:t>
            </a:r>
          </a:p>
          <a:p>
            <a:r>
              <a:rPr lang="en-US" altLang="en-US" sz="2400" dirty="0"/>
              <a:t>Supply chain decisions are in place for a long time, so they should be evaluated as a </a:t>
            </a:r>
            <a:r>
              <a:rPr lang="en-US" altLang="en-US" sz="2400" i="1" u="sng" dirty="0"/>
              <a:t>sequence of cash flows</a:t>
            </a:r>
            <a:r>
              <a:rPr lang="en-US" altLang="en-US" sz="2400" dirty="0"/>
              <a:t> over that period</a:t>
            </a:r>
            <a:endParaRPr lang="en-US" altLang="en-US" sz="2400" b="1" i="1" u="sng" dirty="0"/>
          </a:p>
          <a:p>
            <a:r>
              <a:rPr lang="en-US" altLang="en-US" sz="2400" b="1" i="1" u="sng" dirty="0">
                <a:solidFill>
                  <a:schemeClr val="tx2"/>
                </a:solidFill>
              </a:rPr>
              <a:t>Discounted cash flow (DCF)</a:t>
            </a:r>
            <a:r>
              <a:rPr lang="en-US" altLang="en-US" sz="2400" dirty="0">
                <a:solidFill>
                  <a:schemeClr val="tx2"/>
                </a:solidFill>
              </a:rPr>
              <a:t> </a:t>
            </a:r>
            <a:r>
              <a:rPr lang="en-US" altLang="en-US" sz="2400" dirty="0"/>
              <a:t>analysis evaluates the present value of any stream of future cash flows and allows managers to compare different cash flow streams in terms of their financial value</a:t>
            </a:r>
          </a:p>
          <a:p>
            <a:pPr lvl="1"/>
            <a:r>
              <a:rPr lang="en-US" altLang="en-US" sz="2000" dirty="0"/>
              <a:t>Compare </a:t>
            </a:r>
            <a:r>
              <a:rPr lang="en-US" altLang="en-US" sz="2000" dirty="0" smtClean="0"/>
              <a:t>Net Present Value (NPV) </a:t>
            </a:r>
            <a:r>
              <a:rPr lang="en-US" altLang="en-US" sz="2000" dirty="0"/>
              <a:t>of different supply chain design options</a:t>
            </a:r>
          </a:p>
          <a:p>
            <a:pPr lvl="1"/>
            <a:r>
              <a:rPr lang="en-US" altLang="en-US" sz="2000" dirty="0"/>
              <a:t>The option with the highest NPV will provide the greatest financial return</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838200"/>
          </a:xfrm>
        </p:spPr>
        <p:txBody>
          <a:bodyPr>
            <a:normAutofit fontScale="90000"/>
          </a:bodyPr>
          <a:lstStyle/>
          <a:p>
            <a:r>
              <a:rPr lang="en-US" sz="4000" dirty="0" smtClean="0"/>
              <a:t>Rate of Return and </a:t>
            </a:r>
            <a:br>
              <a:rPr lang="en-US" sz="4000" dirty="0" smtClean="0"/>
            </a:br>
            <a:r>
              <a:rPr lang="en-US" sz="4000" dirty="0" smtClean="0"/>
              <a:t>Discount Factor</a:t>
            </a:r>
            <a:endParaRPr lang="en-US" sz="4000" dirty="0"/>
          </a:p>
        </p:txBody>
      </p:sp>
      <p:sp>
        <p:nvSpPr>
          <p:cNvPr id="3" name="Content Placeholder 2"/>
          <p:cNvSpPr>
            <a:spLocks noGrp="1"/>
          </p:cNvSpPr>
          <p:nvPr>
            <p:ph idx="1"/>
          </p:nvPr>
        </p:nvSpPr>
        <p:spPr/>
        <p:txBody>
          <a:bodyPr/>
          <a:lstStyle/>
          <a:p>
            <a:r>
              <a:rPr lang="en-US" dirty="0" smtClean="0">
                <a:latin typeface="+mj-lt"/>
              </a:rPr>
              <a:t>Suppose </a:t>
            </a:r>
            <a:r>
              <a:rPr lang="en-US" b="1" i="1" dirty="0" smtClean="0">
                <a:solidFill>
                  <a:srgbClr val="333399"/>
                </a:solidFill>
                <a:latin typeface="+mj-lt"/>
              </a:rPr>
              <a:t>rate of return </a:t>
            </a:r>
            <a:r>
              <a:rPr lang="en-US" dirty="0" smtClean="0">
                <a:latin typeface="+mj-lt"/>
              </a:rPr>
              <a:t>is </a:t>
            </a:r>
            <a:r>
              <a:rPr lang="en-US" i="1" dirty="0" smtClean="0">
                <a:latin typeface="+mj-lt"/>
                <a:cs typeface="Times New Roman" pitchFamily="18" charset="0"/>
              </a:rPr>
              <a:t>k</a:t>
            </a:r>
          </a:p>
          <a:p>
            <a:pPr lvl="1" algn="just"/>
            <a:r>
              <a:rPr lang="en-US" dirty="0" smtClean="0">
                <a:latin typeface="+mj-lt"/>
                <a:cs typeface="Times New Roman" pitchFamily="18" charset="0"/>
              </a:rPr>
              <a:t>$1 </a:t>
            </a:r>
            <a:r>
              <a:rPr lang="en-US" dirty="0" smtClean="0">
                <a:latin typeface="+mj-lt"/>
              </a:rPr>
              <a:t>invested today results in </a:t>
            </a:r>
            <a:r>
              <a:rPr lang="en-US" dirty="0" smtClean="0">
                <a:latin typeface="+mj-lt"/>
                <a:cs typeface="Times New Roman" pitchFamily="18" charset="0"/>
              </a:rPr>
              <a:t>$1+</a:t>
            </a:r>
            <a:r>
              <a:rPr lang="en-US" i="1" dirty="0" smtClean="0">
                <a:latin typeface="+mj-lt"/>
                <a:cs typeface="Times New Roman" pitchFamily="18" charset="0"/>
              </a:rPr>
              <a:t>k</a:t>
            </a:r>
            <a:r>
              <a:rPr lang="en-US" dirty="0" smtClean="0">
                <a:latin typeface="+mj-lt"/>
                <a:cs typeface="Times New Roman" pitchFamily="18" charset="0"/>
              </a:rPr>
              <a:t> </a:t>
            </a:r>
            <a:r>
              <a:rPr lang="en-US" dirty="0" smtClean="0">
                <a:latin typeface="+mj-lt"/>
              </a:rPr>
              <a:t>next period</a:t>
            </a:r>
          </a:p>
          <a:p>
            <a:pPr lvl="1"/>
            <a:r>
              <a:rPr lang="en-US" dirty="0" smtClean="0">
                <a:latin typeface="+mj-lt"/>
              </a:rPr>
              <a:t>aka discount rate, hurdle rate, opportunity cost of capital</a:t>
            </a:r>
          </a:p>
          <a:p>
            <a:pPr marL="342900" lvl="1" indent="-342900">
              <a:buClr>
                <a:schemeClr val="accent2"/>
              </a:buClr>
              <a:buSzPct val="75000"/>
              <a:buFont typeface="Monotype Sorts" pitchFamily="2" charset="2"/>
              <a:buChar char="u"/>
            </a:pPr>
            <a:endParaRPr lang="en-US" sz="2800" dirty="0" smtClean="0">
              <a:latin typeface="+mj-lt"/>
            </a:endParaRPr>
          </a:p>
          <a:p>
            <a:pPr marL="342900" lvl="1" indent="-342900">
              <a:buClr>
                <a:schemeClr val="accent2"/>
              </a:buClr>
              <a:buSzPct val="75000"/>
              <a:buFont typeface="Monotype Sorts" pitchFamily="2" charset="2"/>
              <a:buChar char="u"/>
            </a:pPr>
            <a:r>
              <a:rPr lang="en-US" sz="2800" dirty="0" smtClean="0">
                <a:latin typeface="+mj-lt"/>
              </a:rPr>
              <a:t>Thus we are indifferent between earning $1 in next period or  </a:t>
            </a:r>
            <a:r>
              <a:rPr lang="en-US" sz="2800" b="1" i="1" dirty="0" smtClean="0">
                <a:solidFill>
                  <a:srgbClr val="333399"/>
                </a:solidFill>
                <a:latin typeface="+mj-lt"/>
              </a:rPr>
              <a:t>$1 / (1+k)  </a:t>
            </a:r>
            <a:r>
              <a:rPr lang="en-US" sz="2800" dirty="0" smtClean="0">
                <a:latin typeface="+mj-lt"/>
              </a:rPr>
              <a:t>today</a:t>
            </a:r>
          </a:p>
          <a:p>
            <a:pPr lvl="1"/>
            <a:r>
              <a:rPr lang="en-US" dirty="0" smtClean="0">
                <a:latin typeface="+mj-lt"/>
              </a:rPr>
              <a:t>Known as the </a:t>
            </a:r>
            <a:r>
              <a:rPr lang="en-US" b="1" i="1" dirty="0" smtClean="0">
                <a:solidFill>
                  <a:srgbClr val="333399"/>
                </a:solidFill>
                <a:latin typeface="+mj-lt"/>
              </a:rPr>
              <a:t>discount factor</a:t>
            </a:r>
          </a:p>
          <a:p>
            <a:endParaRPr lang="en-US" dirty="0" smtClean="0">
              <a:latin typeface="+mj-lt"/>
            </a:endParaRPr>
          </a:p>
          <a:p>
            <a:r>
              <a:rPr lang="en-US" dirty="0" smtClean="0">
                <a:latin typeface="+mj-lt"/>
              </a:rPr>
              <a:t>Typically period = year</a:t>
            </a:r>
          </a:p>
        </p:txBody>
      </p:sp>
      <p:sp>
        <p:nvSpPr>
          <p:cNvPr id="4" name="Slide Number Placeholder 3"/>
          <p:cNvSpPr>
            <a:spLocks noGrp="1"/>
          </p:cNvSpPr>
          <p:nvPr>
            <p:ph type="sldNum" sz="quarter" idx="10"/>
          </p:nvPr>
        </p:nvSpPr>
        <p:spPr>
          <a:xfrm>
            <a:off x="7162800" y="6400800"/>
            <a:ext cx="1905000" cy="381000"/>
          </a:xfrm>
        </p:spPr>
        <p:txBody>
          <a:bodyPr/>
          <a:lstStyle/>
          <a:p>
            <a:r>
              <a:rPr lang="en-US" altLang="en-US" dirty="0" smtClean="0"/>
              <a:t>6-</a:t>
            </a:r>
            <a:fld id="{E4DA9C52-9FCA-4336-8452-E799124996CE}" type="slidenum">
              <a:rPr lang="en-US" altLang="en-US" smtClean="0"/>
              <a:pPr/>
              <a:t>22</a:t>
            </a:fld>
            <a:endParaRPr lang="en-US" altLang="en-US" sz="1400" dirty="0">
              <a:latin typeface="Times New Roman" pitchFamily="18" charset="0"/>
            </a:endParaRPr>
          </a:p>
        </p:txBody>
      </p:sp>
    </p:spTree>
    <p:extLst>
      <p:ext uri="{BB962C8B-B14F-4D97-AF65-F5344CB8AC3E}">
        <p14:creationId xmlns:p14="http://schemas.microsoft.com/office/powerpoint/2010/main" val="4101575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6-</a:t>
            </a:r>
            <a:fld id="{B3EB6B38-948A-4407-BB2C-E8EF40F91508}" type="slidenum">
              <a:rPr lang="en-US" altLang="en-US"/>
              <a:pPr/>
              <a:t>23</a:t>
            </a:fld>
            <a:endParaRPr lang="en-US" altLang="en-US" sz="1400">
              <a:latin typeface="Times New Roman" pitchFamily="18" charset="0"/>
            </a:endParaRPr>
          </a:p>
        </p:txBody>
      </p:sp>
      <p:sp>
        <p:nvSpPr>
          <p:cNvPr id="294916" name="Rectangle 4"/>
          <p:cNvSpPr>
            <a:spLocks noGrp="1" noChangeArrowheads="1"/>
          </p:cNvSpPr>
          <p:nvPr>
            <p:ph type="title"/>
          </p:nvPr>
        </p:nvSpPr>
        <p:spPr>
          <a:xfrm>
            <a:off x="381000" y="152400"/>
            <a:ext cx="3429000" cy="990600"/>
          </a:xfrm>
        </p:spPr>
        <p:txBody>
          <a:bodyPr/>
          <a:lstStyle/>
          <a:p>
            <a:r>
              <a:rPr lang="en-US" altLang="en-US" sz="2800"/>
              <a:t>Discounted Cash Flow Analysis</a:t>
            </a:r>
          </a:p>
        </p:txBody>
      </p:sp>
      <p:graphicFrame>
        <p:nvGraphicFramePr>
          <p:cNvPr id="294917" name="Object 5"/>
          <p:cNvGraphicFramePr>
            <a:graphicFrameLocks noGrp="1" noChangeAspect="1"/>
          </p:cNvGraphicFramePr>
          <p:nvPr>
            <p:ph idx="1"/>
            <p:extLst>
              <p:ext uri="{D42A27DB-BD31-4B8C-83A1-F6EECF244321}">
                <p14:modId xmlns:p14="http://schemas.microsoft.com/office/powerpoint/2010/main" val="3667165647"/>
              </p:ext>
            </p:extLst>
          </p:nvPr>
        </p:nvGraphicFramePr>
        <p:xfrm>
          <a:off x="3657600" y="152400"/>
          <a:ext cx="5334000" cy="2627313"/>
        </p:xfrm>
        <a:graphic>
          <a:graphicData uri="http://schemas.openxmlformats.org/presentationml/2006/ole">
            <mc:AlternateContent xmlns:mc="http://schemas.openxmlformats.org/markup-compatibility/2006">
              <mc:Choice xmlns:v="urn:schemas-microsoft-com:vml" Requires="v">
                <p:oleObj spid="_x0000_s294986" name="Equation" r:id="rId3" imgW="3466800" imgH="1752480" progId="Equation.DSMT4">
                  <p:embed/>
                </p:oleObj>
              </mc:Choice>
              <mc:Fallback>
                <p:oleObj name="Equation" r:id="rId3" imgW="3466800" imgH="1752480" progId="Equation.DSMT4">
                  <p:embed/>
                  <p:pic>
                    <p:nvPicPr>
                      <p:cNvPr id="0" name="Object 5"/>
                      <p:cNvPicPr>
                        <a:picLocks noChangeAspect="1" noChangeArrowheads="1"/>
                      </p:cNvPicPr>
                      <p:nvPr/>
                    </p:nvPicPr>
                    <p:blipFill>
                      <a:blip r:embed="rId4"/>
                      <a:srcRect/>
                      <a:stretch>
                        <a:fillRect/>
                      </a:stretch>
                    </p:blipFill>
                    <p:spPr bwMode="auto">
                      <a:xfrm>
                        <a:off x="3657600" y="152400"/>
                        <a:ext cx="5334000" cy="2627313"/>
                      </a:xfrm>
                      <a:prstGeom prst="rect">
                        <a:avLst/>
                      </a:prstGeom>
                      <a:solidFill>
                        <a:schemeClr val="bg1">
                          <a:lumMod val="95000"/>
                        </a:schemeClr>
                      </a:solidFill>
                      <a:ln>
                        <a:noFill/>
                      </a:ln>
                      <a:effectLst/>
                    </p:spPr>
                  </p:pic>
                </p:oleObj>
              </mc:Fallback>
            </mc:AlternateContent>
          </a:graphicData>
        </a:graphic>
      </p:graphicFrame>
      <p:graphicFrame>
        <p:nvGraphicFramePr>
          <p:cNvPr id="294920" name="Object 8"/>
          <p:cNvGraphicFramePr>
            <a:graphicFrameLocks noChangeAspect="1"/>
          </p:cNvGraphicFramePr>
          <p:nvPr/>
        </p:nvGraphicFramePr>
        <p:xfrm>
          <a:off x="685800" y="2632075"/>
          <a:ext cx="8229600" cy="4073525"/>
        </p:xfrm>
        <a:graphic>
          <a:graphicData uri="http://schemas.openxmlformats.org/presentationml/2006/ole">
            <mc:AlternateContent xmlns:mc="http://schemas.openxmlformats.org/markup-compatibility/2006">
              <mc:Choice xmlns:v="urn:schemas-microsoft-com:vml" Requires="v">
                <p:oleObj spid="_x0000_s294987" name="Worksheet" r:id="rId5" imgW="9695630" imgH="4140638" progId="Excel.Sheet.8">
                  <p:embed/>
                </p:oleObj>
              </mc:Choice>
              <mc:Fallback>
                <p:oleObj name="Worksheet" r:id="rId5" imgW="9695630" imgH="4140638" progId="Excel.Shee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32075"/>
                        <a:ext cx="8229600"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dirty="0" smtClean="0"/>
              <a:t>Chipotle restaurant needs a new stove</a:t>
            </a:r>
          </a:p>
          <a:p>
            <a:r>
              <a:rPr lang="en-US" dirty="0" smtClean="0"/>
              <a:t>Stove will be used for the next 3 years</a:t>
            </a:r>
          </a:p>
          <a:p>
            <a:r>
              <a:rPr lang="en-US" dirty="0" smtClean="0"/>
              <a:t>Two options:</a:t>
            </a:r>
          </a:p>
          <a:p>
            <a:pPr lvl="1"/>
            <a:r>
              <a:rPr lang="en-US" dirty="0" smtClean="0"/>
              <a:t>Buy stove for $30,000</a:t>
            </a:r>
          </a:p>
          <a:p>
            <a:pPr lvl="2"/>
            <a:r>
              <a:rPr lang="en-US" dirty="0" smtClean="0"/>
              <a:t>Pay $2,000/year in maintenance</a:t>
            </a:r>
          </a:p>
          <a:p>
            <a:pPr lvl="1"/>
            <a:r>
              <a:rPr lang="en-US" dirty="0" smtClean="0"/>
              <a:t>Lease stove for $14,000/year (includes maintenance)</a:t>
            </a:r>
          </a:p>
          <a:p>
            <a:r>
              <a:rPr lang="en-US" i="1" dirty="0" smtClean="0"/>
              <a:t>k</a:t>
            </a:r>
            <a:r>
              <a:rPr lang="en-US" dirty="0" smtClean="0"/>
              <a:t> = 0.1</a:t>
            </a:r>
          </a:p>
          <a:p>
            <a:endParaRPr lang="en-US" i="1" dirty="0" smtClean="0"/>
          </a:p>
          <a:p>
            <a:r>
              <a:rPr lang="en-US" i="1" dirty="0" smtClean="0"/>
              <a:t>Which </a:t>
            </a:r>
            <a:r>
              <a:rPr lang="en-US" i="1" dirty="0" smtClean="0"/>
              <a:t>option is better?</a:t>
            </a:r>
            <a:endParaRPr lang="en-US" i="1"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24</a:t>
            </a:fld>
            <a:endParaRPr lang="en-US" altLang="en-US" sz="1400">
              <a:latin typeface="Times New Roman" pitchFamily="18" charset="0"/>
            </a:endParaRPr>
          </a:p>
        </p:txBody>
      </p:sp>
    </p:spTree>
    <p:extLst>
      <p:ext uri="{BB962C8B-B14F-4D97-AF65-F5344CB8AC3E}">
        <p14:creationId xmlns:p14="http://schemas.microsoft.com/office/powerpoint/2010/main" val="35878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smtClean="0"/>
              <a:t>Buy:</a:t>
            </a:r>
          </a:p>
          <a:p>
            <a:pPr lvl="1"/>
            <a:r>
              <a:rPr lang="en-US" i="1" smtClean="0">
                <a:latin typeface="Times New Roman" pitchFamily="18" charset="0"/>
                <a:cs typeface="Times New Roman" pitchFamily="18" charset="0"/>
              </a:rPr>
              <a:t>C</a:t>
            </a:r>
            <a:r>
              <a:rPr lang="en-US" baseline="-25000" smtClean="0">
                <a:latin typeface="Times New Roman" pitchFamily="18" charset="0"/>
                <a:cs typeface="Times New Roman" pitchFamily="18" charset="0"/>
              </a:rPr>
              <a:t>0</a:t>
            </a:r>
            <a:r>
              <a:rPr lang="en-US" smtClean="0"/>
              <a:t> = –$30,000</a:t>
            </a:r>
          </a:p>
          <a:p>
            <a:pPr lvl="1"/>
            <a:r>
              <a:rPr lang="en-US" i="1" smtClean="0">
                <a:latin typeface="Times New Roman" pitchFamily="18" charset="0"/>
                <a:cs typeface="Times New Roman" pitchFamily="18" charset="0"/>
              </a:rPr>
              <a:t>C</a:t>
            </a:r>
            <a:r>
              <a:rPr lang="en-US" baseline="-25000" smtClean="0">
                <a:latin typeface="Times New Roman" pitchFamily="18" charset="0"/>
                <a:cs typeface="Times New Roman" pitchFamily="18" charset="0"/>
              </a:rPr>
              <a:t>1</a:t>
            </a:r>
            <a:r>
              <a:rPr lang="en-US" smtClean="0"/>
              <a:t> = –$2,000</a:t>
            </a:r>
          </a:p>
          <a:p>
            <a:pPr lvl="1"/>
            <a:r>
              <a:rPr lang="en-US" i="1" smtClean="0">
                <a:latin typeface="Times New Roman" pitchFamily="18" charset="0"/>
                <a:cs typeface="Times New Roman" pitchFamily="18" charset="0"/>
              </a:rPr>
              <a:t>C</a:t>
            </a:r>
            <a:r>
              <a:rPr lang="en-US" baseline="-25000" smtClean="0">
                <a:latin typeface="Times New Roman" pitchFamily="18" charset="0"/>
                <a:cs typeface="Times New Roman" pitchFamily="18" charset="0"/>
              </a:rPr>
              <a:t>2</a:t>
            </a:r>
            <a:r>
              <a:rPr lang="en-US" smtClean="0"/>
              <a:t> = –$2,000</a:t>
            </a:r>
          </a:p>
          <a:p>
            <a:pPr lvl="1"/>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2786083328"/>
              </p:ext>
            </p:extLst>
          </p:nvPr>
        </p:nvGraphicFramePr>
        <p:xfrm>
          <a:off x="1220788" y="3768725"/>
          <a:ext cx="6791325" cy="2563813"/>
        </p:xfrm>
        <a:graphic>
          <a:graphicData uri="http://schemas.openxmlformats.org/presentationml/2006/ole">
            <mc:AlternateContent xmlns:mc="http://schemas.openxmlformats.org/markup-compatibility/2006">
              <mc:Choice xmlns:v="urn:schemas-microsoft-com:vml" Requires="v">
                <p:oleObj spid="_x0000_s365597" name="Equation" r:id="rId3" imgW="3060360" imgH="1155600" progId="Equation.DSMT4">
                  <p:embed/>
                </p:oleObj>
              </mc:Choice>
              <mc:Fallback>
                <p:oleObj name="Equation" r:id="rId3" imgW="3060360" imgH="1155600" progId="Equation.DSMT4">
                  <p:embed/>
                  <p:pic>
                    <p:nvPicPr>
                      <p:cNvPr id="0" name=""/>
                      <p:cNvPicPr>
                        <a:picLocks noChangeAspect="1" noChangeArrowheads="1"/>
                      </p:cNvPicPr>
                      <p:nvPr/>
                    </p:nvPicPr>
                    <p:blipFill>
                      <a:blip r:embed="rId4"/>
                      <a:srcRect/>
                      <a:stretch>
                        <a:fillRect/>
                      </a:stretch>
                    </p:blipFill>
                    <p:spPr bwMode="auto">
                      <a:xfrm>
                        <a:off x="1220788" y="3768725"/>
                        <a:ext cx="6791325" cy="256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0"/>
          </p:nvPr>
        </p:nvSpPr>
        <p:spPr/>
        <p:txBody>
          <a:bodyPr/>
          <a:lstStyle/>
          <a:p>
            <a:r>
              <a:rPr lang="en-US" altLang="en-US" smtClean="0"/>
              <a:t>6-</a:t>
            </a:r>
            <a:fld id="{E4DA9C52-9FCA-4336-8452-E799124996CE}" type="slidenum">
              <a:rPr lang="en-US" altLang="en-US" smtClean="0"/>
              <a:pPr/>
              <a:t>25</a:t>
            </a:fld>
            <a:endParaRPr lang="en-US" altLang="en-US" sz="1400">
              <a:latin typeface="Times New Roman" pitchFamily="18" charset="0"/>
            </a:endParaRPr>
          </a:p>
        </p:txBody>
      </p:sp>
    </p:spTree>
    <p:extLst>
      <p:ext uri="{BB962C8B-B14F-4D97-AF65-F5344CB8AC3E}">
        <p14:creationId xmlns:p14="http://schemas.microsoft.com/office/powerpoint/2010/main" val="3646739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Lease:</a:t>
            </a:r>
          </a:p>
          <a:p>
            <a:pPr lvl="1"/>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0</a:t>
            </a:r>
            <a:r>
              <a:rPr lang="en-US" dirty="0" smtClean="0"/>
              <a:t> = –$14,000</a:t>
            </a:r>
          </a:p>
          <a:p>
            <a:pPr lvl="1"/>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a:t>
            </a:r>
            <a:r>
              <a:rPr lang="en-US" dirty="0" smtClean="0"/>
              <a:t> = –$14,000</a:t>
            </a:r>
          </a:p>
          <a:p>
            <a:pPr lvl="1"/>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t> = –$14,000</a:t>
            </a:r>
          </a:p>
          <a:p>
            <a:pPr lvl="1"/>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3407933236"/>
              </p:ext>
            </p:extLst>
          </p:nvPr>
        </p:nvGraphicFramePr>
        <p:xfrm>
          <a:off x="1038225" y="3768725"/>
          <a:ext cx="7156450" cy="2563813"/>
        </p:xfrm>
        <a:graphic>
          <a:graphicData uri="http://schemas.openxmlformats.org/presentationml/2006/ole">
            <mc:AlternateContent xmlns:mc="http://schemas.openxmlformats.org/markup-compatibility/2006">
              <mc:Choice xmlns:v="urn:schemas-microsoft-com:vml" Requires="v">
                <p:oleObj spid="_x0000_s366622" name="Equation" r:id="rId3" imgW="3225600" imgH="1155600" progId="Equation.DSMT4">
                  <p:embed/>
                </p:oleObj>
              </mc:Choice>
              <mc:Fallback>
                <p:oleObj name="Equation" r:id="rId3" imgW="3225600" imgH="1155600" progId="Equation.DSMT4">
                  <p:embed/>
                  <p:pic>
                    <p:nvPicPr>
                      <p:cNvPr id="0" name=""/>
                      <p:cNvPicPr>
                        <a:picLocks noChangeAspect="1" noChangeArrowheads="1"/>
                      </p:cNvPicPr>
                      <p:nvPr/>
                    </p:nvPicPr>
                    <p:blipFill>
                      <a:blip r:embed="rId4"/>
                      <a:srcRect/>
                      <a:stretch>
                        <a:fillRect/>
                      </a:stretch>
                    </p:blipFill>
                    <p:spPr bwMode="auto">
                      <a:xfrm>
                        <a:off x="1038225" y="3768725"/>
                        <a:ext cx="7156450" cy="256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733800" y="5875400"/>
            <a:ext cx="2212465" cy="461665"/>
          </a:xfrm>
          <a:prstGeom prst="rect">
            <a:avLst/>
          </a:prstGeom>
          <a:solidFill>
            <a:schemeClr val="bg1">
              <a:lumMod val="95000"/>
            </a:schemeClr>
          </a:solidFill>
        </p:spPr>
        <p:txBody>
          <a:bodyPr wrap="none" rtlCol="0">
            <a:spAutoFit/>
          </a:bodyPr>
          <a:lstStyle/>
          <a:p>
            <a:r>
              <a:rPr lang="en-US" sz="2400" dirty="0" smtClean="0">
                <a:solidFill>
                  <a:srgbClr val="C00000"/>
                </a:solidFill>
              </a:rPr>
              <a:t>=&gt; Better to buy</a:t>
            </a:r>
            <a:endParaRPr lang="en-US" sz="2400" dirty="0">
              <a:solidFill>
                <a:srgbClr val="C00000"/>
              </a:solidFill>
            </a:endParaRPr>
          </a:p>
        </p:txBody>
      </p:sp>
      <p:sp>
        <p:nvSpPr>
          <p:cNvPr id="6" name="Slide Number Placeholder 5"/>
          <p:cNvSpPr>
            <a:spLocks noGrp="1"/>
          </p:cNvSpPr>
          <p:nvPr>
            <p:ph type="sldNum" sz="quarter" idx="10"/>
          </p:nvPr>
        </p:nvSpPr>
        <p:spPr/>
        <p:txBody>
          <a:bodyPr/>
          <a:lstStyle/>
          <a:p>
            <a:r>
              <a:rPr lang="en-US" altLang="en-US" smtClean="0"/>
              <a:t>6-</a:t>
            </a:r>
            <a:fld id="{E4DA9C52-9FCA-4336-8452-E799124996CE}" type="slidenum">
              <a:rPr lang="en-US" altLang="en-US" smtClean="0"/>
              <a:pPr/>
              <a:t>26</a:t>
            </a:fld>
            <a:endParaRPr lang="en-US" altLang="en-US" sz="1400">
              <a:latin typeface="Times New Roman" pitchFamily="18" charset="0"/>
            </a:endParaRPr>
          </a:p>
        </p:txBody>
      </p:sp>
    </p:spTree>
    <p:extLst>
      <p:ext uri="{BB962C8B-B14F-4D97-AF65-F5344CB8AC3E}">
        <p14:creationId xmlns:p14="http://schemas.microsoft.com/office/powerpoint/2010/main" val="2223107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6-</a:t>
            </a:r>
            <a:fld id="{BBED6C7A-6D54-407B-A08A-193D7262642C}" type="slidenum">
              <a:rPr lang="en-US" altLang="en-US"/>
              <a:pPr/>
              <a:t>27</a:t>
            </a:fld>
            <a:endParaRPr lang="en-US" altLang="en-US" sz="1400">
              <a:latin typeface="Times New Roman" pitchFamily="18" charset="0"/>
            </a:endParaRPr>
          </a:p>
        </p:txBody>
      </p:sp>
      <p:sp>
        <p:nvSpPr>
          <p:cNvPr id="342018" name="Rectangle 2"/>
          <p:cNvSpPr>
            <a:spLocks noGrp="1" noChangeArrowheads="1"/>
          </p:cNvSpPr>
          <p:nvPr>
            <p:ph type="title"/>
          </p:nvPr>
        </p:nvSpPr>
        <p:spPr/>
        <p:txBody>
          <a:bodyPr/>
          <a:lstStyle/>
          <a:p>
            <a:r>
              <a:rPr lang="en-US" altLang="en-US"/>
              <a:t>Functions in Excel</a:t>
            </a:r>
          </a:p>
        </p:txBody>
      </p:sp>
      <p:sp>
        <p:nvSpPr>
          <p:cNvPr id="342019" name="Rectangle 3"/>
          <p:cNvSpPr>
            <a:spLocks noChangeArrowheads="1"/>
          </p:cNvSpPr>
          <p:nvPr/>
        </p:nvSpPr>
        <p:spPr bwMode="auto">
          <a:xfrm>
            <a:off x="533400" y="1289050"/>
            <a:ext cx="7620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Clr>
                <a:schemeClr val="accent2"/>
              </a:buClr>
              <a:buSzPct val="85000"/>
              <a:buFont typeface="Wingdings" pitchFamily="2" charset="2"/>
              <a:buChar char="u"/>
            </a:pPr>
            <a:r>
              <a:rPr lang="en-US" altLang="en-US" sz="2400" dirty="0" smtClean="0">
                <a:latin typeface="Trebuchet MS" pitchFamily="34" charset="0"/>
                <a:cs typeface="Times New Roman" pitchFamily="18" charset="0"/>
              </a:rPr>
              <a:t> The </a:t>
            </a:r>
            <a:r>
              <a:rPr lang="en-US" altLang="en-US" sz="2400" dirty="0">
                <a:latin typeface="Trebuchet MS" pitchFamily="34" charset="0"/>
                <a:cs typeface="Times New Roman" pitchFamily="18" charset="0"/>
              </a:rPr>
              <a:t>mathematical functions are accessed on the Excel taskbar with the " </a:t>
            </a:r>
            <a:r>
              <a:rPr lang="en-US" altLang="en-US" sz="2400" i="1" dirty="0" err="1">
                <a:latin typeface="Trebuchet MS" pitchFamily="34" charset="0"/>
                <a:cs typeface="Times New Roman" pitchFamily="18" charset="0"/>
              </a:rPr>
              <a:t>fx</a:t>
            </a:r>
            <a:r>
              <a:rPr lang="en-US" altLang="en-US" sz="2400" i="1" dirty="0">
                <a:latin typeface="Trebuchet MS" pitchFamily="34" charset="0"/>
                <a:cs typeface="Times New Roman" pitchFamily="18" charset="0"/>
              </a:rPr>
              <a:t>"</a:t>
            </a:r>
            <a:r>
              <a:rPr lang="en-US" altLang="en-US" sz="2400" dirty="0">
                <a:latin typeface="Trebuchet MS" pitchFamily="34" charset="0"/>
                <a:cs typeface="Times New Roman" pitchFamily="18" charset="0"/>
              </a:rPr>
              <a:t> key.  </a:t>
            </a:r>
          </a:p>
          <a:p>
            <a:pPr lvl="1" eaLnBrk="1" hangingPunct="1">
              <a:buClr>
                <a:schemeClr val="accent2"/>
              </a:buClr>
              <a:buSzPct val="85000"/>
              <a:buFont typeface="Wingdings" pitchFamily="2" charset="2"/>
              <a:buChar char="v"/>
            </a:pPr>
            <a:r>
              <a:rPr lang="en-US" altLang="en-US" sz="2400" dirty="0">
                <a:latin typeface="Trebuchet MS" pitchFamily="34" charset="0"/>
                <a:cs typeface="Times New Roman" pitchFamily="18" charset="0"/>
              </a:rPr>
              <a:t>Select "Financial" functions.  </a:t>
            </a:r>
          </a:p>
          <a:p>
            <a:pPr eaLnBrk="1" hangingPunct="1">
              <a:buClr>
                <a:schemeClr val="accent2"/>
              </a:buClr>
              <a:buSzPct val="85000"/>
              <a:buFont typeface="Wingdings" pitchFamily="2" charset="2"/>
              <a:buChar char="u"/>
            </a:pPr>
            <a:endParaRPr lang="en-US" altLang="en-US" sz="2400" dirty="0">
              <a:latin typeface="Trebuchet MS" pitchFamily="34" charset="0"/>
              <a:cs typeface="Times New Roman" pitchFamily="18" charset="0"/>
            </a:endParaRPr>
          </a:p>
          <a:p>
            <a:pPr eaLnBrk="1" hangingPunct="1">
              <a:buClr>
                <a:schemeClr val="accent2"/>
              </a:buClr>
              <a:buSzPct val="85000"/>
              <a:buFont typeface="Wingdings" pitchFamily="2" charset="2"/>
              <a:buChar char="u"/>
            </a:pPr>
            <a:r>
              <a:rPr lang="en-US" altLang="en-US" sz="2400" dirty="0" smtClean="0">
                <a:latin typeface="Trebuchet MS" pitchFamily="34" charset="0"/>
                <a:cs typeface="Times New Roman" pitchFamily="18" charset="0"/>
              </a:rPr>
              <a:t> We </a:t>
            </a:r>
            <a:r>
              <a:rPr lang="en-US" altLang="en-US" sz="2400" dirty="0">
                <a:latin typeface="Trebuchet MS" pitchFamily="34" charset="0"/>
                <a:cs typeface="Times New Roman" pitchFamily="18" charset="0"/>
              </a:rPr>
              <a:t>will most commonly compute =</a:t>
            </a:r>
            <a:r>
              <a:rPr lang="en-US" altLang="en-US" sz="2400" b="1" dirty="0">
                <a:latin typeface="Trebuchet MS" pitchFamily="34" charset="0"/>
                <a:cs typeface="Times New Roman" pitchFamily="18" charset="0"/>
              </a:rPr>
              <a:t>FV</a:t>
            </a:r>
            <a:r>
              <a:rPr lang="en-US" altLang="en-US" sz="2400" dirty="0">
                <a:latin typeface="Trebuchet MS" pitchFamily="34" charset="0"/>
                <a:cs typeface="Times New Roman" pitchFamily="18" charset="0"/>
              </a:rPr>
              <a:t> (future value)  or  </a:t>
            </a:r>
            <a:r>
              <a:rPr lang="en-US" altLang="en-US" sz="2400" b="1" dirty="0">
                <a:latin typeface="Trebuchet MS" pitchFamily="34" charset="0"/>
                <a:cs typeface="Times New Roman" pitchFamily="18" charset="0"/>
              </a:rPr>
              <a:t>=PV</a:t>
            </a:r>
            <a:r>
              <a:rPr lang="en-US" altLang="en-US" sz="2400" dirty="0">
                <a:latin typeface="Trebuchet MS" pitchFamily="34" charset="0"/>
                <a:cs typeface="Times New Roman" pitchFamily="18" charset="0"/>
              </a:rPr>
              <a:t> (present value).  </a:t>
            </a:r>
          </a:p>
          <a:p>
            <a:pPr eaLnBrk="1" hangingPunct="1">
              <a:buClr>
                <a:schemeClr val="accent2"/>
              </a:buClr>
              <a:buSzPct val="85000"/>
              <a:buFont typeface="Wingdings" pitchFamily="2" charset="2"/>
              <a:buChar char="u"/>
            </a:pPr>
            <a:endParaRPr lang="en-US" altLang="en-US" sz="2400" dirty="0">
              <a:latin typeface="Trebuchet MS" pitchFamily="34" charset="0"/>
              <a:cs typeface="Times New Roman" pitchFamily="18" charset="0"/>
            </a:endParaRPr>
          </a:p>
          <a:p>
            <a:pPr eaLnBrk="1" hangingPunct="1">
              <a:buClr>
                <a:schemeClr val="accent2"/>
              </a:buClr>
              <a:buSzPct val="85000"/>
              <a:buFont typeface="Wingdings" pitchFamily="2" charset="2"/>
              <a:buChar char="u"/>
            </a:pPr>
            <a:r>
              <a:rPr lang="en-US" altLang="en-US" sz="2400" dirty="0" smtClean="0">
                <a:latin typeface="Trebuchet MS" pitchFamily="34" charset="0"/>
                <a:cs typeface="Times New Roman" pitchFamily="18" charset="0"/>
              </a:rPr>
              <a:t> Each </a:t>
            </a:r>
            <a:r>
              <a:rPr lang="en-US" altLang="en-US" sz="2400" dirty="0">
                <a:latin typeface="Trebuchet MS" pitchFamily="34" charset="0"/>
                <a:cs typeface="Times New Roman" pitchFamily="18" charset="0"/>
              </a:rPr>
              <a:t>of the functions in Excel pops up a simple menu to follow to identify data.  </a:t>
            </a:r>
          </a:p>
          <a:p>
            <a:pPr eaLnBrk="1" hangingPunct="1">
              <a:buClr>
                <a:schemeClr val="accent2"/>
              </a:buClr>
              <a:buSzPct val="85000"/>
              <a:buFont typeface="Wingdings" pitchFamily="2" charset="2"/>
              <a:buChar char="u"/>
            </a:pPr>
            <a:endParaRPr lang="en-US" altLang="en-US" sz="2400" dirty="0">
              <a:latin typeface="Trebuchet MS" pitchFamily="34" charset="0"/>
              <a:cs typeface="Times New Roman" pitchFamily="18" charset="0"/>
            </a:endParaRPr>
          </a:p>
          <a:p>
            <a:pPr eaLnBrk="1" hangingPunct="1">
              <a:buClr>
                <a:schemeClr val="accent2"/>
              </a:buClr>
              <a:buSzPct val="85000"/>
              <a:buFont typeface="Wingdings" pitchFamily="2" charset="2"/>
              <a:buChar char="u"/>
            </a:pPr>
            <a:r>
              <a:rPr lang="en-US" altLang="en-US" sz="2400" dirty="0" smtClean="0">
                <a:latin typeface="Trebuchet MS" pitchFamily="34" charset="0"/>
                <a:cs typeface="Times New Roman" pitchFamily="18" charset="0"/>
              </a:rPr>
              <a:t> If </a:t>
            </a:r>
            <a:r>
              <a:rPr lang="en-US" altLang="en-US" sz="2400" dirty="0">
                <a:latin typeface="Trebuchet MS" pitchFamily="34" charset="0"/>
                <a:cs typeface="Times New Roman" pitchFamily="18" charset="0"/>
              </a:rPr>
              <a:t>you have annual rates or periods that need conversion to semiannual, quarterly, or monthly compounding, the function can multiply the number of periods or divide the rate for you in the menu cell.</a:t>
            </a:r>
            <a:endParaRPr lang="en-US" altLang="en-US" sz="2400" dirty="0">
              <a:latin typeface="Trebuchet MS" pitchFamily="34" charset="0"/>
            </a:endParaRPr>
          </a:p>
        </p:txBody>
      </p:sp>
    </p:spTree>
    <p:extLst>
      <p:ext uri="{BB962C8B-B14F-4D97-AF65-F5344CB8AC3E}">
        <p14:creationId xmlns:p14="http://schemas.microsoft.com/office/powerpoint/2010/main" val="451715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6-</a:t>
            </a:r>
            <a:fld id="{9E2D3192-B6DB-40DF-9878-5422A0814DE5}" type="slidenum">
              <a:rPr lang="en-US" altLang="en-US"/>
              <a:pPr/>
              <a:t>28</a:t>
            </a:fld>
            <a:endParaRPr lang="en-US" altLang="en-US" sz="1400">
              <a:latin typeface="Times New Roman" pitchFamily="18" charset="0"/>
            </a:endParaRPr>
          </a:p>
        </p:txBody>
      </p:sp>
      <p:sp>
        <p:nvSpPr>
          <p:cNvPr id="343042" name="Rectangle 2"/>
          <p:cNvSpPr>
            <a:spLocks noGrp="1" noChangeArrowheads="1"/>
          </p:cNvSpPr>
          <p:nvPr>
            <p:ph type="title"/>
          </p:nvPr>
        </p:nvSpPr>
        <p:spPr/>
        <p:txBody>
          <a:bodyPr/>
          <a:lstStyle/>
          <a:p>
            <a:r>
              <a:rPr lang="en-US" altLang="en-US"/>
              <a:t>Functions in Excel</a:t>
            </a:r>
          </a:p>
        </p:txBody>
      </p:sp>
      <p:sp>
        <p:nvSpPr>
          <p:cNvPr id="343043" name="Rectangle 3"/>
          <p:cNvSpPr>
            <a:spLocks noChangeArrowheads="1"/>
          </p:cNvSpPr>
          <p:nvPr/>
        </p:nvSpPr>
        <p:spPr bwMode="auto">
          <a:xfrm>
            <a:off x="304800" y="13716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New Roman" pitchFamily="18" charset="0"/>
              </a:defRPr>
            </a:lvl1pPr>
            <a:lvl2pPr>
              <a:tabLst>
                <a:tab pos="457200" algn="l"/>
              </a:tabLst>
              <a:defRPr sz="2400">
                <a:solidFill>
                  <a:schemeClr val="tx1"/>
                </a:solidFill>
                <a:latin typeface="Times New Roman" pitchFamily="18" charset="0"/>
              </a:defRPr>
            </a:lvl2pPr>
            <a:lvl3pPr>
              <a:tabLst>
                <a:tab pos="457200" algn="l"/>
              </a:tabLst>
              <a:defRPr sz="2400">
                <a:solidFill>
                  <a:schemeClr val="tx1"/>
                </a:solidFill>
                <a:latin typeface="Times New Roman" pitchFamily="18" charset="0"/>
              </a:defRPr>
            </a:lvl3pPr>
            <a:lvl4pPr>
              <a:tabLst>
                <a:tab pos="457200" algn="l"/>
              </a:tabLst>
              <a:defRPr sz="2400">
                <a:solidFill>
                  <a:schemeClr val="tx1"/>
                </a:solidFill>
                <a:latin typeface="Times New Roman" pitchFamily="18" charset="0"/>
              </a:defRPr>
            </a:lvl4pPr>
            <a:lvl5pPr>
              <a:tabLst>
                <a:tab pos="457200" algn="l"/>
              </a:tabLst>
              <a:defRPr sz="2400">
                <a:solidFill>
                  <a:schemeClr val="tx1"/>
                </a:solidFill>
                <a:latin typeface="Times New Roman" pitchFamily="18" charset="0"/>
              </a:defRPr>
            </a:lvl5pPr>
            <a:lvl6pPr eaLnBrk="0" fontAlgn="base" hangingPunct="0">
              <a:spcBef>
                <a:spcPct val="0"/>
              </a:spcBef>
              <a:spcAft>
                <a:spcPct val="0"/>
              </a:spcAft>
              <a:tabLst>
                <a:tab pos="457200" algn="l"/>
              </a:tabLst>
              <a:defRPr sz="2400">
                <a:solidFill>
                  <a:schemeClr val="tx1"/>
                </a:solidFill>
                <a:latin typeface="Times New Roman" pitchFamily="18" charset="0"/>
              </a:defRPr>
            </a:lvl6pPr>
            <a:lvl7pPr eaLnBrk="0" fontAlgn="base" hangingPunct="0">
              <a:spcBef>
                <a:spcPct val="0"/>
              </a:spcBef>
              <a:spcAft>
                <a:spcPct val="0"/>
              </a:spcAft>
              <a:tabLst>
                <a:tab pos="457200" algn="l"/>
              </a:tabLst>
              <a:defRPr sz="2400">
                <a:solidFill>
                  <a:schemeClr val="tx1"/>
                </a:solidFill>
                <a:latin typeface="Times New Roman" pitchFamily="18" charset="0"/>
              </a:defRPr>
            </a:lvl7pPr>
            <a:lvl8pPr eaLnBrk="0" fontAlgn="base" hangingPunct="0">
              <a:spcBef>
                <a:spcPct val="0"/>
              </a:spcBef>
              <a:spcAft>
                <a:spcPct val="0"/>
              </a:spcAft>
              <a:tabLst>
                <a:tab pos="457200" algn="l"/>
              </a:tabLst>
              <a:defRPr sz="2400">
                <a:solidFill>
                  <a:schemeClr val="tx1"/>
                </a:solidFill>
                <a:latin typeface="Times New Roman" pitchFamily="18" charset="0"/>
              </a:defRPr>
            </a:lvl8pPr>
            <a:lvl9pPr eaLnBrk="0" fontAlgn="base" hangingPunct="0">
              <a:spcBef>
                <a:spcPct val="0"/>
              </a:spcBef>
              <a:spcAft>
                <a:spcPct val="0"/>
              </a:spcAft>
              <a:tabLst>
                <a:tab pos="457200" algn="l"/>
              </a:tabLst>
              <a:defRPr sz="2400">
                <a:solidFill>
                  <a:schemeClr val="tx1"/>
                </a:solidFill>
                <a:latin typeface="Times New Roman" pitchFamily="18" charset="0"/>
              </a:defRPr>
            </a:lvl9pPr>
          </a:lstStyle>
          <a:p>
            <a:pPr eaLnBrk="1" hangingPunct="1">
              <a:buClr>
                <a:schemeClr val="accent2"/>
              </a:buClr>
              <a:buSzPct val="85000"/>
              <a:buFont typeface="Wingdings" pitchFamily="2" charset="2"/>
              <a:buChar char="u"/>
            </a:pPr>
            <a:r>
              <a:rPr lang="en-US" altLang="en-US">
                <a:latin typeface="Arial" charset="0"/>
                <a:cs typeface="Times New Roman" pitchFamily="18" charset="0"/>
              </a:rPr>
              <a:t>       </a:t>
            </a:r>
            <a:r>
              <a:rPr lang="en-US" altLang="en-US" b="1" i="1">
                <a:latin typeface="Arial" charset="0"/>
                <a:cs typeface="Times New Roman" pitchFamily="18" charset="0"/>
              </a:rPr>
              <a:t>Try this problem in Excel:  </a:t>
            </a:r>
            <a:r>
              <a:rPr lang="en-US" altLang="en-US">
                <a:latin typeface="Arial" charset="0"/>
                <a:cs typeface="Times New Roman" pitchFamily="18" charset="0"/>
              </a:rPr>
              <a:t> </a:t>
            </a:r>
          </a:p>
          <a:p>
            <a:pPr eaLnBrk="1" hangingPunct="1">
              <a:buClr>
                <a:schemeClr val="accent2"/>
              </a:buClr>
              <a:buSzPct val="85000"/>
              <a:buFont typeface="Wingdings" pitchFamily="2" charset="2"/>
              <a:buChar char="u"/>
            </a:pPr>
            <a:endParaRPr lang="en-US" altLang="en-US">
              <a:latin typeface="Arial" charset="0"/>
              <a:cs typeface="Times New Roman" pitchFamily="18" charset="0"/>
            </a:endParaRPr>
          </a:p>
          <a:p>
            <a:pPr eaLnBrk="1" hangingPunct="1">
              <a:buClr>
                <a:schemeClr val="accent2"/>
              </a:buClr>
              <a:buSzPct val="85000"/>
              <a:buFont typeface="Wingdings" pitchFamily="2" charset="2"/>
              <a:buNone/>
            </a:pPr>
            <a:r>
              <a:rPr lang="en-US" altLang="en-US">
                <a:latin typeface="Arial" charset="0"/>
                <a:cs typeface="Times New Roman" pitchFamily="18" charset="0"/>
              </a:rPr>
              <a:t> Invest $1,000 (present value) at 8% annual interest compounded quarterly for three years to see how much we can receive (future value)    (hint:  </a:t>
            </a:r>
            <a:r>
              <a:rPr lang="en-US" altLang="en-US" i="1">
                <a:effectLst>
                  <a:outerShdw blurRad="38100" dist="38100" dir="2700000" algn="tl">
                    <a:srgbClr val="C0C0C0"/>
                  </a:outerShdw>
                </a:effectLst>
                <a:latin typeface="Arial" charset="0"/>
                <a:cs typeface="Times New Roman" pitchFamily="18" charset="0"/>
              </a:rPr>
              <a:t>use the =FV function</a:t>
            </a:r>
            <a:r>
              <a:rPr lang="en-US" altLang="en-US">
                <a:effectLst>
                  <a:outerShdw blurRad="38100" dist="38100" dir="2700000" algn="tl">
                    <a:srgbClr val="C0C0C0"/>
                  </a:outerShdw>
                </a:effectLst>
                <a:latin typeface="Arial" charset="0"/>
                <a:cs typeface="Times New Roman" pitchFamily="18" charset="0"/>
              </a:rPr>
              <a:t>)</a:t>
            </a:r>
          </a:p>
          <a:p>
            <a:pPr>
              <a:buClr>
                <a:schemeClr val="accent2"/>
              </a:buClr>
              <a:buSzPct val="85000"/>
              <a:buFont typeface="Wingdings" pitchFamily="2" charset="2"/>
              <a:buChar char="u"/>
            </a:pPr>
            <a:endParaRPr lang="en-US" altLang="en-US">
              <a:latin typeface="Arial" charset="0"/>
            </a:endParaRPr>
          </a:p>
        </p:txBody>
      </p:sp>
      <p:graphicFrame>
        <p:nvGraphicFramePr>
          <p:cNvPr id="343044" name="Object 4"/>
          <p:cNvGraphicFramePr>
            <a:graphicFrameLocks noChangeAspect="1"/>
          </p:cNvGraphicFramePr>
          <p:nvPr/>
        </p:nvGraphicFramePr>
        <p:xfrm>
          <a:off x="1295400" y="3943350"/>
          <a:ext cx="7162800" cy="2244725"/>
        </p:xfrm>
        <a:graphic>
          <a:graphicData uri="http://schemas.openxmlformats.org/presentationml/2006/ole">
            <mc:AlternateContent xmlns:mc="http://schemas.openxmlformats.org/markup-compatibility/2006">
              <mc:Choice xmlns:v="urn:schemas-microsoft-com:vml" Requires="v">
                <p:oleObj spid="_x0000_s371737" name="Worksheet" r:id="rId3" imgW="3648572" imgH="1143362" progId="Excel.Sheet.8">
                  <p:embed/>
                </p:oleObj>
              </mc:Choice>
              <mc:Fallback>
                <p:oleObj name="Worksheet" r:id="rId3" imgW="3648572" imgH="114336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943350"/>
                        <a:ext cx="7162800"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6140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6-</a:t>
            </a:r>
            <a:fld id="{7957DBD2-1374-4A0D-A70F-42189C78D60F}" type="slidenum">
              <a:rPr lang="en-US" altLang="en-US"/>
              <a:pPr/>
              <a:t>29</a:t>
            </a:fld>
            <a:endParaRPr lang="en-US" altLang="en-US" sz="1400">
              <a:latin typeface="Times New Roman" pitchFamily="18" charset="0"/>
            </a:endParaRPr>
          </a:p>
        </p:txBody>
      </p:sp>
      <p:sp>
        <p:nvSpPr>
          <p:cNvPr id="344066" name="Rectangle 2"/>
          <p:cNvSpPr>
            <a:spLocks noGrp="1" noChangeArrowheads="1"/>
          </p:cNvSpPr>
          <p:nvPr>
            <p:ph type="title"/>
          </p:nvPr>
        </p:nvSpPr>
        <p:spPr/>
        <p:txBody>
          <a:bodyPr/>
          <a:lstStyle/>
          <a:p>
            <a:r>
              <a:rPr lang="en-US" altLang="en-US"/>
              <a:t>Functions in Excel</a:t>
            </a:r>
          </a:p>
        </p:txBody>
      </p:sp>
      <p:sp>
        <p:nvSpPr>
          <p:cNvPr id="344067" name="Text Box 3"/>
          <p:cNvSpPr txBox="1">
            <a:spLocks noChangeArrowheads="1"/>
          </p:cNvSpPr>
          <p:nvPr/>
        </p:nvSpPr>
        <p:spPr bwMode="auto">
          <a:xfrm>
            <a:off x="457200" y="15240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SzPct val="85000"/>
              <a:buFont typeface="Wingdings" pitchFamily="2" charset="2"/>
              <a:buChar char="u"/>
            </a:pPr>
            <a:r>
              <a:rPr lang="en-US" altLang="en-US" sz="2400" i="1">
                <a:latin typeface="Trebuchet MS" pitchFamily="34" charset="0"/>
              </a:rPr>
              <a:t>  </a:t>
            </a:r>
            <a:r>
              <a:rPr lang="en-US" altLang="en-US" sz="2400" b="1" i="1">
                <a:latin typeface="Trebuchet MS" pitchFamily="34" charset="0"/>
              </a:rPr>
              <a:t>Now the reverse </a:t>
            </a:r>
            <a:r>
              <a:rPr lang="en-US" altLang="en-US" sz="2400" b="1">
                <a:latin typeface="Trebuchet MS" pitchFamily="34" charset="0"/>
              </a:rPr>
              <a:t>—</a:t>
            </a:r>
            <a:r>
              <a:rPr lang="en-US" altLang="en-US" sz="2400">
                <a:latin typeface="Trebuchet MS" pitchFamily="34" charset="0"/>
              </a:rPr>
              <a:t>  how much would we have to invest now (present value) at 8% compounded quarterly to receive $10,000 (future value) in three years?  (use the =PV function)</a:t>
            </a:r>
          </a:p>
        </p:txBody>
      </p:sp>
      <p:graphicFrame>
        <p:nvGraphicFramePr>
          <p:cNvPr id="344068" name="Object 4"/>
          <p:cNvGraphicFramePr>
            <a:graphicFrameLocks noChangeAspect="1"/>
          </p:cNvGraphicFramePr>
          <p:nvPr/>
        </p:nvGraphicFramePr>
        <p:xfrm>
          <a:off x="1519238" y="3271838"/>
          <a:ext cx="6967537" cy="2176462"/>
        </p:xfrm>
        <a:graphic>
          <a:graphicData uri="http://schemas.openxmlformats.org/presentationml/2006/ole">
            <mc:AlternateContent xmlns:mc="http://schemas.openxmlformats.org/markup-compatibility/2006">
              <mc:Choice xmlns:v="urn:schemas-microsoft-com:vml" Requires="v">
                <p:oleObj spid="_x0000_s372761" name="Worksheet" r:id="rId3" imgW="4257789" imgH="1305077" progId="Excel.Sheet.8">
                  <p:embed/>
                </p:oleObj>
              </mc:Choice>
              <mc:Fallback>
                <p:oleObj name="Worksheet" r:id="rId3" imgW="4257789" imgH="130507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3271838"/>
                        <a:ext cx="6967537"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69" name="Text Box 5"/>
          <p:cNvSpPr txBox="1">
            <a:spLocks noChangeArrowheads="1"/>
          </p:cNvSpPr>
          <p:nvPr/>
        </p:nvSpPr>
        <p:spPr bwMode="auto">
          <a:xfrm>
            <a:off x="990600" y="5867400"/>
            <a:ext cx="7010400" cy="49530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latin typeface="Trebuchet MS" pitchFamily="34" charset="0"/>
              </a:rPr>
              <a:t>Again, Excel displays the PV amount as negative.</a:t>
            </a:r>
          </a:p>
        </p:txBody>
      </p:sp>
    </p:spTree>
    <p:extLst>
      <p:ext uri="{BB962C8B-B14F-4D97-AF65-F5344CB8AC3E}">
        <p14:creationId xmlns:p14="http://schemas.microsoft.com/office/powerpoint/2010/main" val="3698615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6-</a:t>
            </a:r>
            <a:fld id="{A4A5C052-0467-4FB7-8CE7-2D2D529B1817}" type="slidenum">
              <a:rPr lang="en-US" altLang="en-US"/>
              <a:pPr/>
              <a:t>3</a:t>
            </a:fld>
            <a:endParaRPr lang="en-US" altLang="en-US" sz="1400">
              <a:latin typeface="Times New Roman" pitchFamily="18" charset="0"/>
            </a:endParaRPr>
          </a:p>
        </p:txBody>
      </p:sp>
      <p:sp>
        <p:nvSpPr>
          <p:cNvPr id="350211" name="Rectangle 2"/>
          <p:cNvSpPr>
            <a:spLocks noGrp="1" noChangeArrowheads="1"/>
          </p:cNvSpPr>
          <p:nvPr>
            <p:ph type="title" idx="4294967295"/>
          </p:nvPr>
        </p:nvSpPr>
        <p:spPr/>
        <p:txBody>
          <a:bodyPr/>
          <a:lstStyle/>
          <a:p>
            <a:r>
              <a:rPr lang="en-US" altLang="en-US" sz="3400"/>
              <a:t>The Offshoring Decision: Total Cost</a:t>
            </a:r>
          </a:p>
        </p:txBody>
      </p:sp>
      <p:sp>
        <p:nvSpPr>
          <p:cNvPr id="350212" name="Rectangle 3"/>
          <p:cNvSpPr>
            <a:spLocks noGrp="1" noChangeArrowheads="1"/>
          </p:cNvSpPr>
          <p:nvPr>
            <p:ph type="body" idx="4294967295"/>
          </p:nvPr>
        </p:nvSpPr>
        <p:spPr>
          <a:xfrm>
            <a:off x="381000" y="1371600"/>
            <a:ext cx="8305800" cy="5257800"/>
          </a:xfrm>
        </p:spPr>
        <p:txBody>
          <a:bodyPr/>
          <a:lstStyle/>
          <a:p>
            <a:r>
              <a:rPr lang="en-US" altLang="en-US" dirty="0"/>
              <a:t>Total cost can be identified by focusing on the </a:t>
            </a:r>
            <a:r>
              <a:rPr lang="en-US" altLang="en-US" i="1" dirty="0"/>
              <a:t>complete</a:t>
            </a:r>
            <a:r>
              <a:rPr lang="en-US" altLang="en-US" dirty="0"/>
              <a:t> sourcing process</a:t>
            </a:r>
          </a:p>
          <a:p>
            <a:r>
              <a:rPr lang="en-US" altLang="en-US" dirty="0"/>
              <a:t>Offshoring to low-cost countries is likely to be most attractive for products with:</a:t>
            </a:r>
          </a:p>
          <a:p>
            <a:pPr lvl="1"/>
            <a:r>
              <a:rPr lang="en-US" altLang="en-US" sz="2800" dirty="0"/>
              <a:t>High labor content</a:t>
            </a:r>
          </a:p>
          <a:p>
            <a:pPr lvl="1"/>
            <a:r>
              <a:rPr lang="en-US" altLang="en-US" sz="2800" dirty="0"/>
              <a:t>Large production volumes</a:t>
            </a:r>
          </a:p>
          <a:p>
            <a:pPr lvl="1"/>
            <a:r>
              <a:rPr lang="en-US" altLang="en-US" sz="2800" dirty="0"/>
              <a:t>Relatively low variety</a:t>
            </a:r>
          </a:p>
          <a:p>
            <a:pPr lvl="1"/>
            <a:r>
              <a:rPr lang="en-US" altLang="en-US" sz="2800" dirty="0"/>
              <a:t>Low transportation costs</a:t>
            </a:r>
          </a:p>
          <a:p>
            <a:endParaRPr lang="en-US" altLang="en-US" i="1" dirty="0"/>
          </a:p>
          <a:p>
            <a:r>
              <a:rPr lang="en-US" altLang="en-US" i="1" dirty="0">
                <a:effectLst>
                  <a:outerShdw blurRad="38100" dist="38100" dir="2700000" algn="tl">
                    <a:srgbClr val="000000">
                      <a:alpha val="43137"/>
                    </a:srgbClr>
                  </a:outerShdw>
                </a:effectLst>
              </a:rPr>
              <a:t>Perform a careful review of the production process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6-</a:t>
            </a:r>
            <a:fld id="{ADDA8716-1270-4599-AA8C-5DBFF58EF1F1}" type="slidenum">
              <a:rPr lang="en-US" altLang="en-US"/>
              <a:pPr/>
              <a:t>30</a:t>
            </a:fld>
            <a:endParaRPr lang="en-US" altLang="en-US" sz="1400">
              <a:latin typeface="Times New Roman" pitchFamily="18" charset="0"/>
            </a:endParaRPr>
          </a:p>
        </p:txBody>
      </p:sp>
      <p:sp>
        <p:nvSpPr>
          <p:cNvPr id="345091" name="Text Box 3"/>
          <p:cNvSpPr txBox="1">
            <a:spLocks noChangeArrowheads="1"/>
          </p:cNvSpPr>
          <p:nvPr/>
        </p:nvSpPr>
        <p:spPr bwMode="auto">
          <a:xfrm>
            <a:off x="533400" y="1371600"/>
            <a:ext cx="8077200" cy="494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Clr>
                <a:schemeClr val="accent2"/>
              </a:buClr>
              <a:buSzPct val="85000"/>
              <a:buFont typeface="Wingdings" pitchFamily="2" charset="2"/>
              <a:buChar char="u"/>
            </a:pPr>
            <a:endParaRPr lang="en-US" altLang="en-US" sz="1800">
              <a:solidFill>
                <a:srgbClr val="000000"/>
              </a:solidFill>
              <a:latin typeface="Tahoma" pitchFamily="34" charset="0"/>
            </a:endParaRPr>
          </a:p>
          <a:p>
            <a:pPr eaLnBrk="1" hangingPunct="1">
              <a:buClr>
                <a:schemeClr val="accent2"/>
              </a:buClr>
              <a:buSzPct val="85000"/>
              <a:buFont typeface="Wingdings" pitchFamily="2" charset="2"/>
              <a:buNone/>
            </a:pPr>
            <a:r>
              <a:rPr lang="en-US" altLang="en-US" sz="2400">
                <a:solidFill>
                  <a:srgbClr val="000000"/>
                </a:solidFill>
                <a:latin typeface="Tahoma" pitchFamily="34" charset="0"/>
              </a:rPr>
              <a:t>Common arguments for the financial functions include:</a:t>
            </a:r>
          </a:p>
          <a:p>
            <a:pPr eaLnBrk="1" hangingPunct="1">
              <a:buClr>
                <a:schemeClr val="accent2"/>
              </a:buClr>
              <a:buSzPct val="85000"/>
              <a:buFont typeface="Wingdings" pitchFamily="2" charset="2"/>
              <a:buChar char="u"/>
            </a:pPr>
            <a:endParaRPr lang="en-US" altLang="en-US" sz="2400">
              <a:solidFill>
                <a:srgbClr val="000000"/>
              </a:solidFill>
              <a:latin typeface="Tahoma" pitchFamily="34" charset="0"/>
            </a:endParaRPr>
          </a:p>
          <a:p>
            <a:pPr lvl="1" eaLnBrk="1" hangingPunct="1">
              <a:buClr>
                <a:schemeClr val="accent2"/>
              </a:buClr>
              <a:buSzPct val="85000"/>
              <a:buFont typeface="Wingdings" pitchFamily="2" charset="2"/>
              <a:buChar char="u"/>
            </a:pPr>
            <a:r>
              <a:rPr lang="en-US" altLang="en-US" sz="1800" b="1">
                <a:solidFill>
                  <a:srgbClr val="000000"/>
                </a:solidFill>
                <a:latin typeface="Tahoma" pitchFamily="34" charset="0"/>
              </a:rPr>
              <a:t>Future value (fv)</a:t>
            </a:r>
            <a:r>
              <a:rPr lang="en-US" altLang="en-US" sz="1800">
                <a:solidFill>
                  <a:srgbClr val="000000"/>
                </a:solidFill>
                <a:latin typeface="Tahoma" pitchFamily="34" charset="0"/>
              </a:rPr>
              <a:t> – the value of the investment or loan after all payments have been made.</a:t>
            </a:r>
          </a:p>
          <a:p>
            <a:pPr lvl="1" eaLnBrk="1" hangingPunct="1">
              <a:buClr>
                <a:schemeClr val="accent2"/>
              </a:buClr>
              <a:buSzPct val="85000"/>
              <a:buFont typeface="Wingdings" pitchFamily="2" charset="2"/>
              <a:buChar char="u"/>
            </a:pPr>
            <a:r>
              <a:rPr lang="en-US" altLang="en-US" sz="1800" b="1">
                <a:solidFill>
                  <a:srgbClr val="000000"/>
                </a:solidFill>
                <a:latin typeface="Tahoma" pitchFamily="34" charset="0"/>
              </a:rPr>
              <a:t>Number of periods (nper)</a:t>
            </a:r>
            <a:r>
              <a:rPr lang="en-US" altLang="en-US" sz="1800">
                <a:solidFill>
                  <a:srgbClr val="000000"/>
                </a:solidFill>
                <a:latin typeface="Tahoma" pitchFamily="34" charset="0"/>
              </a:rPr>
              <a:t> – the total number of payments or periods of an investment.</a:t>
            </a:r>
          </a:p>
          <a:p>
            <a:pPr lvl="1" eaLnBrk="1" hangingPunct="1">
              <a:buClr>
                <a:schemeClr val="accent2"/>
              </a:buClr>
              <a:buSzPct val="85000"/>
              <a:buFont typeface="Wingdings" pitchFamily="2" charset="2"/>
              <a:buChar char="u"/>
            </a:pPr>
            <a:r>
              <a:rPr lang="en-US" altLang="en-US" sz="1800" b="1">
                <a:solidFill>
                  <a:srgbClr val="000000"/>
                </a:solidFill>
                <a:latin typeface="Tahoma" pitchFamily="34" charset="0"/>
              </a:rPr>
              <a:t>Payment (pmt)</a:t>
            </a:r>
            <a:r>
              <a:rPr lang="en-US" altLang="en-US" sz="1800">
                <a:solidFill>
                  <a:srgbClr val="000000"/>
                </a:solidFill>
                <a:latin typeface="Tahoma" pitchFamily="34" charset="0"/>
              </a:rPr>
              <a:t> – the amount paid periodically to an investment or loan.</a:t>
            </a:r>
          </a:p>
          <a:p>
            <a:pPr lvl="1" eaLnBrk="1" hangingPunct="1">
              <a:buClr>
                <a:schemeClr val="accent2"/>
              </a:buClr>
              <a:buSzPct val="85000"/>
              <a:buFont typeface="Wingdings" pitchFamily="2" charset="2"/>
              <a:buChar char="u"/>
            </a:pPr>
            <a:r>
              <a:rPr lang="en-US" altLang="en-US" sz="1800" b="1">
                <a:solidFill>
                  <a:srgbClr val="000000"/>
                </a:solidFill>
                <a:latin typeface="Tahoma" pitchFamily="34" charset="0"/>
              </a:rPr>
              <a:t>Present value (pv)</a:t>
            </a:r>
            <a:r>
              <a:rPr lang="en-US" altLang="en-US" sz="1800">
                <a:solidFill>
                  <a:srgbClr val="000000"/>
                </a:solidFill>
                <a:latin typeface="Tahoma" pitchFamily="34" charset="0"/>
              </a:rPr>
              <a:t> – the value of an investment or loan at the beginning of the investment period. For example, the present value of a loan is the principal amount that is borrowed.</a:t>
            </a:r>
          </a:p>
          <a:p>
            <a:pPr lvl="1" eaLnBrk="1" hangingPunct="1">
              <a:buClr>
                <a:schemeClr val="accent2"/>
              </a:buClr>
              <a:buSzPct val="85000"/>
              <a:buFont typeface="Wingdings" pitchFamily="2" charset="2"/>
              <a:buChar char="u"/>
            </a:pPr>
            <a:r>
              <a:rPr lang="en-US" altLang="en-US" sz="1800" b="1">
                <a:solidFill>
                  <a:srgbClr val="000000"/>
                </a:solidFill>
                <a:latin typeface="Tahoma" pitchFamily="34" charset="0"/>
              </a:rPr>
              <a:t>Rate (rate)</a:t>
            </a:r>
            <a:r>
              <a:rPr lang="en-US" altLang="en-US" sz="1800">
                <a:solidFill>
                  <a:srgbClr val="000000"/>
                </a:solidFill>
                <a:latin typeface="Tahoma" pitchFamily="34" charset="0"/>
              </a:rPr>
              <a:t> – the interest rate or discount rate for a loan or investment.</a:t>
            </a:r>
          </a:p>
          <a:p>
            <a:pPr lvl="1" eaLnBrk="1" hangingPunct="1">
              <a:buClr>
                <a:schemeClr val="accent2"/>
              </a:buClr>
              <a:buSzPct val="85000"/>
              <a:buFont typeface="Wingdings" pitchFamily="2" charset="2"/>
              <a:buChar char="u"/>
            </a:pPr>
            <a:r>
              <a:rPr lang="en-US" altLang="en-US" sz="1800" b="1">
                <a:solidFill>
                  <a:srgbClr val="000000"/>
                </a:solidFill>
                <a:latin typeface="Tahoma" pitchFamily="34" charset="0"/>
              </a:rPr>
              <a:t>Type (type)</a:t>
            </a:r>
            <a:r>
              <a:rPr lang="en-US" altLang="en-US" sz="1800">
                <a:solidFill>
                  <a:srgbClr val="000000"/>
                </a:solidFill>
                <a:latin typeface="Tahoma" pitchFamily="34" charset="0"/>
              </a:rPr>
              <a:t> – the interval at which payments are made during the payment period, such as at the beginning of a month or the end of the month.</a:t>
            </a:r>
          </a:p>
        </p:txBody>
      </p:sp>
      <p:sp>
        <p:nvSpPr>
          <p:cNvPr id="345092" name="Rectangle 4"/>
          <p:cNvSpPr>
            <a:spLocks noChangeArrowheads="1"/>
          </p:cNvSpPr>
          <p:nvPr/>
        </p:nvSpPr>
        <p:spPr bwMode="auto">
          <a:xfrm>
            <a:off x="381000" y="266700"/>
            <a:ext cx="7772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Functions in Excel</a:t>
            </a:r>
          </a:p>
        </p:txBody>
      </p:sp>
    </p:spTree>
    <p:extLst>
      <p:ext uri="{BB962C8B-B14F-4D97-AF65-F5344CB8AC3E}">
        <p14:creationId xmlns:p14="http://schemas.microsoft.com/office/powerpoint/2010/main" val="1028190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ltLang="en-US"/>
              <a:t>6-</a:t>
            </a:r>
            <a:fld id="{6B5ACF4E-AB74-4A2C-AFB1-AE080E5DCAAE}" type="slidenum">
              <a:rPr lang="en-US" altLang="en-US"/>
              <a:pPr/>
              <a:t>31</a:t>
            </a:fld>
            <a:endParaRPr lang="en-US" altLang="en-US" sz="1400">
              <a:latin typeface="Times New Roman" pitchFamily="18" charset="0"/>
            </a:endParaRPr>
          </a:p>
        </p:txBody>
      </p:sp>
      <p:sp>
        <p:nvSpPr>
          <p:cNvPr id="346114" name="Text Box 2"/>
          <p:cNvSpPr txBox="1">
            <a:spLocks noChangeArrowheads="1"/>
          </p:cNvSpPr>
          <p:nvPr/>
        </p:nvSpPr>
        <p:spPr bwMode="auto">
          <a:xfrm>
            <a:off x="914400" y="1981200"/>
            <a:ext cx="2971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1">
                <a:solidFill>
                  <a:srgbClr val="000000"/>
                </a:solidFill>
                <a:latin typeface="Arial" charset="0"/>
              </a:rPr>
              <a:t>ACCRINT worksheet function</a:t>
            </a:r>
          </a:p>
          <a:p>
            <a:pPr eaLnBrk="1" hangingPunct="1"/>
            <a:r>
              <a:rPr lang="en-US" altLang="en-US" sz="1200" b="1">
                <a:solidFill>
                  <a:srgbClr val="000000"/>
                </a:solidFill>
                <a:latin typeface="Arial" charset="0"/>
              </a:rPr>
              <a:t>ACCRINTM worksheet function</a:t>
            </a:r>
          </a:p>
          <a:p>
            <a:pPr eaLnBrk="1" hangingPunct="1"/>
            <a:r>
              <a:rPr lang="en-US" altLang="en-US" sz="1200" b="1">
                <a:solidFill>
                  <a:srgbClr val="000000"/>
                </a:solidFill>
                <a:latin typeface="Arial" charset="0"/>
              </a:rPr>
              <a:t>AMORDEGRC worksheet function</a:t>
            </a:r>
          </a:p>
          <a:p>
            <a:pPr eaLnBrk="1" hangingPunct="1"/>
            <a:r>
              <a:rPr lang="en-US" altLang="en-US" sz="1200" b="1">
                <a:solidFill>
                  <a:srgbClr val="000000"/>
                </a:solidFill>
                <a:latin typeface="Arial" charset="0"/>
              </a:rPr>
              <a:t>AMORLINC worksheet function</a:t>
            </a:r>
          </a:p>
          <a:p>
            <a:pPr eaLnBrk="1" hangingPunct="1"/>
            <a:r>
              <a:rPr lang="en-US" altLang="en-US" sz="1200" b="1">
                <a:solidFill>
                  <a:srgbClr val="000000"/>
                </a:solidFill>
                <a:latin typeface="Arial" charset="0"/>
              </a:rPr>
              <a:t>COUPDAYBS worksheet function</a:t>
            </a:r>
          </a:p>
          <a:p>
            <a:pPr eaLnBrk="1" hangingPunct="1"/>
            <a:r>
              <a:rPr lang="en-US" altLang="en-US" sz="1200" b="1">
                <a:solidFill>
                  <a:srgbClr val="000000"/>
                </a:solidFill>
                <a:latin typeface="Arial" charset="0"/>
              </a:rPr>
              <a:t>COUPDAYS worksheet function</a:t>
            </a:r>
          </a:p>
          <a:p>
            <a:pPr eaLnBrk="1" hangingPunct="1"/>
            <a:r>
              <a:rPr lang="en-US" altLang="en-US" sz="1200" b="1">
                <a:solidFill>
                  <a:srgbClr val="000000"/>
                </a:solidFill>
                <a:latin typeface="Arial" charset="0"/>
              </a:rPr>
              <a:t>COUPDAYSNC worksheet function</a:t>
            </a:r>
          </a:p>
          <a:p>
            <a:pPr eaLnBrk="1" hangingPunct="1"/>
            <a:r>
              <a:rPr lang="en-US" altLang="en-US" sz="1200" b="1">
                <a:solidFill>
                  <a:srgbClr val="000000"/>
                </a:solidFill>
                <a:latin typeface="Arial" charset="0"/>
              </a:rPr>
              <a:t>COUPNCD worksheet function</a:t>
            </a:r>
          </a:p>
          <a:p>
            <a:pPr eaLnBrk="1" hangingPunct="1"/>
            <a:r>
              <a:rPr lang="en-US" altLang="en-US" sz="1200" b="1">
                <a:solidFill>
                  <a:srgbClr val="000000"/>
                </a:solidFill>
                <a:latin typeface="Arial" charset="0"/>
              </a:rPr>
              <a:t>COUPNUM worksheet function</a:t>
            </a:r>
          </a:p>
          <a:p>
            <a:pPr eaLnBrk="1" hangingPunct="1"/>
            <a:r>
              <a:rPr lang="en-US" altLang="en-US" sz="1200" b="1">
                <a:solidFill>
                  <a:srgbClr val="000000"/>
                </a:solidFill>
                <a:latin typeface="Arial" charset="0"/>
              </a:rPr>
              <a:t>COUPPCD worksheet function</a:t>
            </a:r>
          </a:p>
          <a:p>
            <a:pPr eaLnBrk="1" hangingPunct="1"/>
            <a:r>
              <a:rPr lang="en-US" altLang="en-US" sz="1200" b="1">
                <a:solidFill>
                  <a:srgbClr val="000000"/>
                </a:solidFill>
                <a:latin typeface="Arial" charset="0"/>
              </a:rPr>
              <a:t>CUMIPMT worksheet function</a:t>
            </a:r>
          </a:p>
          <a:p>
            <a:pPr eaLnBrk="1" hangingPunct="1"/>
            <a:r>
              <a:rPr lang="en-US" altLang="en-US" sz="1200" b="1">
                <a:solidFill>
                  <a:srgbClr val="000000"/>
                </a:solidFill>
                <a:latin typeface="Arial" charset="0"/>
              </a:rPr>
              <a:t>CUMPRINC worksheet function</a:t>
            </a:r>
          </a:p>
          <a:p>
            <a:pPr eaLnBrk="1" hangingPunct="1"/>
            <a:r>
              <a:rPr lang="en-US" altLang="en-US" sz="1200" b="1">
                <a:solidFill>
                  <a:srgbClr val="000000"/>
                </a:solidFill>
                <a:latin typeface="Arial" charset="0"/>
              </a:rPr>
              <a:t>DB worksheet function</a:t>
            </a:r>
          </a:p>
          <a:p>
            <a:pPr eaLnBrk="1" hangingPunct="1"/>
            <a:r>
              <a:rPr lang="en-US" altLang="en-US" sz="1200" b="1">
                <a:solidFill>
                  <a:srgbClr val="000000"/>
                </a:solidFill>
                <a:latin typeface="Arial" charset="0"/>
              </a:rPr>
              <a:t>DDB worksheet function</a:t>
            </a:r>
          </a:p>
          <a:p>
            <a:pPr eaLnBrk="1" hangingPunct="1"/>
            <a:r>
              <a:rPr lang="en-US" altLang="en-US" sz="1200" b="1">
                <a:solidFill>
                  <a:srgbClr val="000000"/>
                </a:solidFill>
                <a:latin typeface="Arial" charset="0"/>
              </a:rPr>
              <a:t>DISC worksheet function</a:t>
            </a:r>
          </a:p>
          <a:p>
            <a:pPr eaLnBrk="1" hangingPunct="1"/>
            <a:r>
              <a:rPr lang="en-US" altLang="en-US" sz="1200" b="1">
                <a:solidFill>
                  <a:srgbClr val="000000"/>
                </a:solidFill>
                <a:latin typeface="Arial" charset="0"/>
              </a:rPr>
              <a:t>DOLLARDE worksheet function</a:t>
            </a:r>
          </a:p>
          <a:p>
            <a:pPr eaLnBrk="1" hangingPunct="1"/>
            <a:r>
              <a:rPr lang="en-US" altLang="en-US" sz="1200" b="1">
                <a:solidFill>
                  <a:srgbClr val="000000"/>
                </a:solidFill>
                <a:latin typeface="Arial" charset="0"/>
              </a:rPr>
              <a:t>DOLLARFR worksheet function</a:t>
            </a:r>
          </a:p>
          <a:p>
            <a:pPr eaLnBrk="1" hangingPunct="1"/>
            <a:r>
              <a:rPr lang="en-US" altLang="en-US" sz="1200" b="1">
                <a:solidFill>
                  <a:srgbClr val="000000"/>
                </a:solidFill>
                <a:latin typeface="Arial" charset="0"/>
              </a:rPr>
              <a:t>DURATION worksheet </a:t>
            </a:r>
            <a:r>
              <a:rPr lang="en-US" altLang="en-US" sz="1200" b="1">
                <a:solidFill>
                  <a:srgbClr val="000000"/>
                </a:solidFill>
                <a:latin typeface="Tahoma" pitchFamily="34" charset="0"/>
              </a:rPr>
              <a:t>function</a:t>
            </a:r>
          </a:p>
          <a:p>
            <a:pPr eaLnBrk="1" hangingPunct="1"/>
            <a:r>
              <a:rPr lang="en-US" altLang="en-US" sz="1200" b="1">
                <a:solidFill>
                  <a:srgbClr val="000000"/>
                </a:solidFill>
                <a:latin typeface="Arial" charset="0"/>
              </a:rPr>
              <a:t>EFFECT worksheet function</a:t>
            </a:r>
          </a:p>
          <a:p>
            <a:pPr eaLnBrk="1" hangingPunct="1"/>
            <a:r>
              <a:rPr lang="en-US" altLang="en-US" sz="1200" b="1">
                <a:solidFill>
                  <a:srgbClr val="000000"/>
                </a:solidFill>
                <a:latin typeface="Arial" charset="0"/>
              </a:rPr>
              <a:t>FV worksheet function</a:t>
            </a:r>
          </a:p>
          <a:p>
            <a:pPr eaLnBrk="1" hangingPunct="1"/>
            <a:r>
              <a:rPr lang="en-US" altLang="en-US" sz="1200" b="1">
                <a:solidFill>
                  <a:srgbClr val="000000"/>
                </a:solidFill>
                <a:latin typeface="Arial" charset="0"/>
              </a:rPr>
              <a:t>FVSCHEDULE worksheet function</a:t>
            </a:r>
          </a:p>
          <a:p>
            <a:pPr eaLnBrk="1" hangingPunct="1"/>
            <a:r>
              <a:rPr lang="en-US" altLang="en-US" sz="1200" b="1">
                <a:solidFill>
                  <a:srgbClr val="000000"/>
                </a:solidFill>
                <a:latin typeface="Arial" charset="0"/>
              </a:rPr>
              <a:t>INTRATE worksheet function</a:t>
            </a:r>
          </a:p>
          <a:p>
            <a:pPr eaLnBrk="1" hangingPunct="1"/>
            <a:r>
              <a:rPr lang="en-US" altLang="en-US" sz="1200" b="1">
                <a:solidFill>
                  <a:srgbClr val="000000"/>
                </a:solidFill>
                <a:latin typeface="Arial" charset="0"/>
              </a:rPr>
              <a:t>IPMT worksheet function</a:t>
            </a:r>
          </a:p>
          <a:p>
            <a:pPr eaLnBrk="1" hangingPunct="1"/>
            <a:r>
              <a:rPr lang="en-US" altLang="en-US" sz="1200" b="1">
                <a:solidFill>
                  <a:srgbClr val="000000"/>
                </a:solidFill>
                <a:latin typeface="Arial" charset="0"/>
              </a:rPr>
              <a:t>IRR worksheet function</a:t>
            </a:r>
          </a:p>
          <a:p>
            <a:pPr eaLnBrk="1" hangingPunct="1"/>
            <a:r>
              <a:rPr lang="en-US" altLang="en-US" sz="1200" b="1">
                <a:solidFill>
                  <a:srgbClr val="000000"/>
                </a:solidFill>
                <a:latin typeface="Arial" charset="0"/>
              </a:rPr>
              <a:t>MDURATION worksheet function</a:t>
            </a:r>
          </a:p>
          <a:p>
            <a:pPr eaLnBrk="1" hangingPunct="1"/>
            <a:r>
              <a:rPr lang="en-US" altLang="en-US" sz="1200" b="1">
                <a:solidFill>
                  <a:srgbClr val="000000"/>
                </a:solidFill>
                <a:latin typeface="Arial" charset="0"/>
              </a:rPr>
              <a:t>MIRR worksheet function</a:t>
            </a:r>
          </a:p>
        </p:txBody>
      </p:sp>
      <p:sp>
        <p:nvSpPr>
          <p:cNvPr id="346115" name="Text Box 3"/>
          <p:cNvSpPr txBox="1">
            <a:spLocks noChangeArrowheads="1"/>
          </p:cNvSpPr>
          <p:nvPr/>
        </p:nvSpPr>
        <p:spPr bwMode="auto">
          <a:xfrm>
            <a:off x="4800600" y="2019300"/>
            <a:ext cx="3657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1">
                <a:solidFill>
                  <a:srgbClr val="000000"/>
                </a:solidFill>
                <a:latin typeface="Arial" charset="0"/>
              </a:rPr>
              <a:t>NOMINAL worksheet function</a:t>
            </a:r>
          </a:p>
          <a:p>
            <a:pPr eaLnBrk="1" hangingPunct="1"/>
            <a:r>
              <a:rPr lang="en-US" altLang="en-US" sz="1200" b="1">
                <a:solidFill>
                  <a:srgbClr val="000000"/>
                </a:solidFill>
                <a:latin typeface="Arial" charset="0"/>
              </a:rPr>
              <a:t>NPER worksheet function</a:t>
            </a:r>
          </a:p>
          <a:p>
            <a:pPr eaLnBrk="1" hangingPunct="1"/>
            <a:r>
              <a:rPr lang="en-US" altLang="en-US" sz="1200" b="1">
                <a:solidFill>
                  <a:srgbClr val="000000"/>
                </a:solidFill>
                <a:latin typeface="Arial" charset="0"/>
              </a:rPr>
              <a:t>NPV worksheet function</a:t>
            </a:r>
          </a:p>
          <a:p>
            <a:pPr eaLnBrk="1" hangingPunct="1"/>
            <a:r>
              <a:rPr lang="en-US" altLang="en-US" sz="1200" b="1">
                <a:solidFill>
                  <a:srgbClr val="000000"/>
                </a:solidFill>
                <a:latin typeface="Arial" charset="0"/>
              </a:rPr>
              <a:t>ODDFPRICE worksheet function</a:t>
            </a:r>
          </a:p>
          <a:p>
            <a:pPr eaLnBrk="1" hangingPunct="1"/>
            <a:r>
              <a:rPr lang="en-US" altLang="en-US" sz="1200" b="1">
                <a:solidFill>
                  <a:srgbClr val="000000"/>
                </a:solidFill>
                <a:latin typeface="Arial" charset="0"/>
              </a:rPr>
              <a:t>ODDFYIELD worksheet function</a:t>
            </a:r>
          </a:p>
          <a:p>
            <a:pPr eaLnBrk="1" hangingPunct="1"/>
            <a:r>
              <a:rPr lang="en-US" altLang="en-US" sz="1200" b="1">
                <a:solidFill>
                  <a:srgbClr val="000000"/>
                </a:solidFill>
                <a:latin typeface="Arial" charset="0"/>
              </a:rPr>
              <a:t>ODDLPRICE worksheet function</a:t>
            </a:r>
          </a:p>
          <a:p>
            <a:pPr eaLnBrk="1" hangingPunct="1"/>
            <a:r>
              <a:rPr lang="en-US" altLang="en-US" sz="1200" b="1">
                <a:solidFill>
                  <a:srgbClr val="000000"/>
                </a:solidFill>
                <a:latin typeface="Arial" charset="0"/>
              </a:rPr>
              <a:t>ODDLYIELD worksheet function</a:t>
            </a:r>
          </a:p>
          <a:p>
            <a:pPr eaLnBrk="1" hangingPunct="1"/>
            <a:r>
              <a:rPr lang="en-US" altLang="en-US" sz="1200" b="1">
                <a:solidFill>
                  <a:srgbClr val="000000"/>
                </a:solidFill>
                <a:latin typeface="Arial" charset="0"/>
              </a:rPr>
              <a:t>PMT worksheet function</a:t>
            </a:r>
          </a:p>
          <a:p>
            <a:pPr eaLnBrk="1" hangingPunct="1"/>
            <a:r>
              <a:rPr lang="en-US" altLang="en-US" sz="1200" b="1">
                <a:solidFill>
                  <a:srgbClr val="000000"/>
                </a:solidFill>
                <a:latin typeface="Arial" charset="0"/>
              </a:rPr>
              <a:t>PPMT worksheet function</a:t>
            </a:r>
          </a:p>
          <a:p>
            <a:pPr eaLnBrk="1" hangingPunct="1"/>
            <a:r>
              <a:rPr lang="en-US" altLang="en-US" sz="1200" b="1">
                <a:solidFill>
                  <a:srgbClr val="000000"/>
                </a:solidFill>
                <a:latin typeface="Arial" charset="0"/>
              </a:rPr>
              <a:t>PRICE worksheet function</a:t>
            </a:r>
          </a:p>
          <a:p>
            <a:pPr eaLnBrk="1" hangingPunct="1"/>
            <a:r>
              <a:rPr lang="en-US" altLang="en-US" sz="1200" b="1">
                <a:solidFill>
                  <a:srgbClr val="000000"/>
                </a:solidFill>
                <a:latin typeface="Arial" charset="0"/>
              </a:rPr>
              <a:t>PRICEDISC worksheet function</a:t>
            </a:r>
          </a:p>
          <a:p>
            <a:pPr eaLnBrk="1" hangingPunct="1"/>
            <a:r>
              <a:rPr lang="en-US" altLang="en-US" sz="1200" b="1">
                <a:solidFill>
                  <a:srgbClr val="000000"/>
                </a:solidFill>
                <a:latin typeface="Arial" charset="0"/>
              </a:rPr>
              <a:t>PRICEMAT worksheet function</a:t>
            </a:r>
          </a:p>
          <a:p>
            <a:pPr eaLnBrk="1" hangingPunct="1"/>
            <a:r>
              <a:rPr lang="en-US" altLang="en-US" sz="1200" b="1">
                <a:solidFill>
                  <a:srgbClr val="000000"/>
                </a:solidFill>
                <a:latin typeface="Arial" charset="0"/>
              </a:rPr>
              <a:t>PV worksheet function</a:t>
            </a:r>
          </a:p>
          <a:p>
            <a:pPr eaLnBrk="1" hangingPunct="1"/>
            <a:r>
              <a:rPr lang="en-US" altLang="en-US" sz="1200" b="1">
                <a:solidFill>
                  <a:srgbClr val="000000"/>
                </a:solidFill>
                <a:latin typeface="Arial" charset="0"/>
              </a:rPr>
              <a:t>RATE worksheet function</a:t>
            </a:r>
          </a:p>
          <a:p>
            <a:pPr eaLnBrk="1" hangingPunct="1"/>
            <a:r>
              <a:rPr lang="en-US" altLang="en-US" sz="1200" b="1">
                <a:solidFill>
                  <a:srgbClr val="000000"/>
                </a:solidFill>
                <a:latin typeface="Arial" charset="0"/>
              </a:rPr>
              <a:t>RECEIVED worksheet function</a:t>
            </a:r>
          </a:p>
          <a:p>
            <a:pPr eaLnBrk="1" hangingPunct="1"/>
            <a:r>
              <a:rPr lang="en-US" altLang="en-US" sz="1200" b="1">
                <a:solidFill>
                  <a:srgbClr val="000000"/>
                </a:solidFill>
                <a:latin typeface="Arial" charset="0"/>
              </a:rPr>
              <a:t>SLN worksheet function</a:t>
            </a:r>
          </a:p>
          <a:p>
            <a:pPr eaLnBrk="1" hangingPunct="1"/>
            <a:r>
              <a:rPr lang="en-US" altLang="en-US" sz="1200" b="1">
                <a:solidFill>
                  <a:srgbClr val="000000"/>
                </a:solidFill>
                <a:latin typeface="Arial" charset="0"/>
              </a:rPr>
              <a:t>SYD worksheet function</a:t>
            </a:r>
          </a:p>
          <a:p>
            <a:pPr eaLnBrk="1" hangingPunct="1"/>
            <a:r>
              <a:rPr lang="en-US" altLang="en-US" sz="1200" b="1">
                <a:solidFill>
                  <a:srgbClr val="000000"/>
                </a:solidFill>
                <a:latin typeface="Arial" charset="0"/>
              </a:rPr>
              <a:t>TBILLEQ worksheet function</a:t>
            </a:r>
          </a:p>
          <a:p>
            <a:pPr eaLnBrk="1" hangingPunct="1"/>
            <a:r>
              <a:rPr lang="en-US" altLang="en-US" sz="1200" b="1">
                <a:solidFill>
                  <a:srgbClr val="000000"/>
                </a:solidFill>
                <a:latin typeface="Arial" charset="0"/>
              </a:rPr>
              <a:t>TBILLPRICE worksheet function</a:t>
            </a:r>
          </a:p>
          <a:p>
            <a:pPr eaLnBrk="1" hangingPunct="1"/>
            <a:r>
              <a:rPr lang="en-US" altLang="en-US" sz="1200" b="1">
                <a:solidFill>
                  <a:srgbClr val="000000"/>
                </a:solidFill>
                <a:latin typeface="Arial" charset="0"/>
              </a:rPr>
              <a:t>TBILLYIELD worksheet function</a:t>
            </a:r>
          </a:p>
          <a:p>
            <a:pPr eaLnBrk="1" hangingPunct="1"/>
            <a:r>
              <a:rPr lang="en-US" altLang="en-US" sz="1200" b="1">
                <a:solidFill>
                  <a:srgbClr val="000000"/>
                </a:solidFill>
                <a:latin typeface="Arial" charset="0"/>
              </a:rPr>
              <a:t>VDB worksheet function</a:t>
            </a:r>
          </a:p>
          <a:p>
            <a:pPr eaLnBrk="1" hangingPunct="1"/>
            <a:r>
              <a:rPr lang="en-US" altLang="en-US" sz="1200" b="1">
                <a:solidFill>
                  <a:srgbClr val="000000"/>
                </a:solidFill>
                <a:latin typeface="Arial" charset="0"/>
              </a:rPr>
              <a:t>XIRR worksheet function</a:t>
            </a:r>
          </a:p>
          <a:p>
            <a:pPr eaLnBrk="1" hangingPunct="1"/>
            <a:r>
              <a:rPr lang="en-US" altLang="en-US" sz="1200" b="1">
                <a:solidFill>
                  <a:srgbClr val="000000"/>
                </a:solidFill>
                <a:latin typeface="Arial" charset="0"/>
              </a:rPr>
              <a:t>XNPV worksheet function</a:t>
            </a:r>
          </a:p>
          <a:p>
            <a:pPr eaLnBrk="1" hangingPunct="1"/>
            <a:r>
              <a:rPr lang="en-US" altLang="en-US" sz="1200" b="1">
                <a:solidFill>
                  <a:srgbClr val="000000"/>
                </a:solidFill>
                <a:latin typeface="Arial" charset="0"/>
              </a:rPr>
              <a:t>YIELD worksheet function</a:t>
            </a:r>
          </a:p>
          <a:p>
            <a:pPr eaLnBrk="1" hangingPunct="1"/>
            <a:r>
              <a:rPr lang="en-US" altLang="en-US" sz="1200" b="1">
                <a:solidFill>
                  <a:srgbClr val="000000"/>
                </a:solidFill>
                <a:latin typeface="Arial" charset="0"/>
              </a:rPr>
              <a:t>YIELDDISC worksheet function</a:t>
            </a:r>
          </a:p>
          <a:p>
            <a:pPr eaLnBrk="1" hangingPunct="1"/>
            <a:r>
              <a:rPr lang="en-US" altLang="en-US" sz="1200" b="1">
                <a:solidFill>
                  <a:srgbClr val="000000"/>
                </a:solidFill>
                <a:latin typeface="Arial" charset="0"/>
              </a:rPr>
              <a:t>YIELDMAT worksheet function</a:t>
            </a:r>
          </a:p>
        </p:txBody>
      </p:sp>
      <p:sp>
        <p:nvSpPr>
          <p:cNvPr id="346116" name="Text Box 4"/>
          <p:cNvSpPr txBox="1">
            <a:spLocks noChangeArrowheads="1"/>
          </p:cNvSpPr>
          <p:nvPr/>
        </p:nvSpPr>
        <p:spPr bwMode="auto">
          <a:xfrm>
            <a:off x="609600" y="1371600"/>
            <a:ext cx="7924800" cy="43497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2000">
                <a:latin typeface="Arial" charset="0"/>
              </a:rPr>
              <a:t>More information can be obtained from the "help" feature in Excel.</a:t>
            </a:r>
          </a:p>
        </p:txBody>
      </p:sp>
      <p:sp>
        <p:nvSpPr>
          <p:cNvPr id="346117" name="Rectangle 5"/>
          <p:cNvSpPr>
            <a:spLocks noChangeArrowheads="1"/>
          </p:cNvSpPr>
          <p:nvPr/>
        </p:nvSpPr>
        <p:spPr bwMode="auto">
          <a:xfrm>
            <a:off x="381000" y="266700"/>
            <a:ext cx="7772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Functions in Excel</a:t>
            </a:r>
          </a:p>
        </p:txBody>
      </p:sp>
    </p:spTree>
    <p:extLst>
      <p:ext uri="{BB962C8B-B14F-4D97-AF65-F5344CB8AC3E}">
        <p14:creationId xmlns:p14="http://schemas.microsoft.com/office/powerpoint/2010/main" val="4082228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699D3638-B1FF-4D61-B1B6-DA34776022A6}" type="slidenum">
              <a:rPr lang="en-US" altLang="en-US"/>
              <a:pPr/>
              <a:t>32</a:t>
            </a:fld>
            <a:endParaRPr lang="en-US" altLang="en-US" sz="1400">
              <a:latin typeface="Times New Roman" pitchFamily="18" charset="0"/>
            </a:endParaRPr>
          </a:p>
        </p:txBody>
      </p:sp>
      <p:sp>
        <p:nvSpPr>
          <p:cNvPr id="297986" name="Rectangle 2"/>
          <p:cNvSpPr>
            <a:spLocks noGrp="1" noChangeArrowheads="1"/>
          </p:cNvSpPr>
          <p:nvPr>
            <p:ph type="title"/>
          </p:nvPr>
        </p:nvSpPr>
        <p:spPr/>
        <p:txBody>
          <a:bodyPr/>
          <a:lstStyle/>
          <a:p>
            <a:r>
              <a:rPr lang="en-US" altLang="en-US"/>
              <a:t>NPV Example: Trips Logistics</a:t>
            </a:r>
          </a:p>
        </p:txBody>
      </p:sp>
      <p:sp>
        <p:nvSpPr>
          <p:cNvPr id="297987" name="Rectangle 3"/>
          <p:cNvSpPr>
            <a:spLocks noGrp="1" noChangeArrowheads="1"/>
          </p:cNvSpPr>
          <p:nvPr>
            <p:ph type="body" idx="1"/>
          </p:nvPr>
        </p:nvSpPr>
        <p:spPr>
          <a:xfrm>
            <a:off x="381000" y="1371600"/>
            <a:ext cx="8305800" cy="5105400"/>
          </a:xfrm>
        </p:spPr>
        <p:txBody>
          <a:bodyPr/>
          <a:lstStyle/>
          <a:p>
            <a:r>
              <a:rPr lang="en-US" altLang="en-US"/>
              <a:t>How much space to lease in the next three years</a:t>
            </a:r>
          </a:p>
          <a:p>
            <a:pPr lvl="1"/>
            <a:r>
              <a:rPr lang="en-US" altLang="en-US"/>
              <a:t>Demand = 100,000 units per year</a:t>
            </a:r>
          </a:p>
          <a:p>
            <a:pPr lvl="1"/>
            <a:r>
              <a:rPr lang="en-US" altLang="en-US"/>
              <a:t>Requires 1,000 sq. ft. of space for every 1,000 units of demand</a:t>
            </a:r>
          </a:p>
          <a:p>
            <a:pPr lvl="1"/>
            <a:r>
              <a:rPr lang="en-US" altLang="en-US"/>
              <a:t>Revenue = $1.22 per unit of demand</a:t>
            </a:r>
          </a:p>
          <a:p>
            <a:endParaRPr lang="en-US" altLang="en-US"/>
          </a:p>
          <a:p>
            <a:r>
              <a:rPr lang="en-US" altLang="en-US"/>
              <a:t>Decision is whether to sign a three-year lease or obtain warehousing space on the spot market</a:t>
            </a:r>
          </a:p>
          <a:p>
            <a:pPr lvl="1"/>
            <a:r>
              <a:rPr lang="en-US" altLang="en-US"/>
              <a:t>Three-year lease: cost = $1 per sq. ft.</a:t>
            </a:r>
          </a:p>
          <a:p>
            <a:pPr lvl="1"/>
            <a:r>
              <a:rPr lang="en-US" altLang="en-US"/>
              <a:t>Spot market: cost = $1.20 per sq. ft.</a:t>
            </a:r>
          </a:p>
          <a:p>
            <a:pPr lvl="1"/>
            <a:r>
              <a:rPr lang="en-US" altLang="en-US" i="1"/>
              <a:t>k</a:t>
            </a:r>
            <a:r>
              <a:rPr lang="en-US" altLang="en-US"/>
              <a:t> = 0.1 ROI</a:t>
            </a:r>
          </a:p>
        </p:txBody>
      </p:sp>
    </p:spTree>
    <p:extLst>
      <p:ext uri="{BB962C8B-B14F-4D97-AF65-F5344CB8AC3E}">
        <p14:creationId xmlns:p14="http://schemas.microsoft.com/office/powerpoint/2010/main" val="1128199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ltLang="en-US" dirty="0"/>
              <a:t>6-</a:t>
            </a:r>
            <a:fld id="{4AEB383B-1F9C-47AD-AAF1-03E2D3E283A1}" type="slidenum">
              <a:rPr lang="en-US" altLang="en-US"/>
              <a:pPr/>
              <a:t>33</a:t>
            </a:fld>
            <a:endParaRPr lang="en-US" altLang="en-US" sz="1400" dirty="0">
              <a:latin typeface="Times New Roman" pitchFamily="18" charset="0"/>
            </a:endParaRPr>
          </a:p>
        </p:txBody>
      </p:sp>
      <p:sp>
        <p:nvSpPr>
          <p:cNvPr id="299012" name="Rectangle 4"/>
          <p:cNvSpPr>
            <a:spLocks noGrp="1" noChangeArrowheads="1"/>
          </p:cNvSpPr>
          <p:nvPr>
            <p:ph type="title"/>
          </p:nvPr>
        </p:nvSpPr>
        <p:spPr/>
        <p:txBody>
          <a:bodyPr/>
          <a:lstStyle/>
          <a:p>
            <a:r>
              <a:rPr lang="en-US" altLang="en-US"/>
              <a:t>NPV Example: Trips Logistics</a:t>
            </a:r>
          </a:p>
        </p:txBody>
      </p:sp>
      <p:sp>
        <p:nvSpPr>
          <p:cNvPr id="299013" name="Text Box 5"/>
          <p:cNvSpPr txBox="1">
            <a:spLocks noChangeArrowheads="1"/>
          </p:cNvSpPr>
          <p:nvPr/>
        </p:nvSpPr>
        <p:spPr bwMode="auto">
          <a:xfrm>
            <a:off x="914400" y="2209800"/>
            <a:ext cx="67818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p>
        </p:txBody>
      </p:sp>
      <p:sp>
        <p:nvSpPr>
          <p:cNvPr id="299014" name="Text Box 6"/>
          <p:cNvSpPr txBox="1">
            <a:spLocks noChangeArrowheads="1"/>
          </p:cNvSpPr>
          <p:nvPr/>
        </p:nvSpPr>
        <p:spPr bwMode="auto">
          <a:xfrm>
            <a:off x="304800" y="1676400"/>
            <a:ext cx="8678501"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i="1" dirty="0">
                <a:latin typeface="Gill Sans" pitchFamily="34" charset="0"/>
              </a:rPr>
              <a:t>For leasing warehouse space on the spot market:</a:t>
            </a:r>
          </a:p>
          <a:p>
            <a:pPr marL="342900" indent="-342900">
              <a:spcBef>
                <a:spcPct val="50000"/>
              </a:spcBef>
              <a:buFont typeface="Arial" panose="020B0604020202020204" pitchFamily="34" charset="0"/>
              <a:buChar char="•"/>
            </a:pPr>
            <a:r>
              <a:rPr lang="en-US" altLang="en-US" sz="2400" dirty="0">
                <a:latin typeface="Gill Sans" pitchFamily="34" charset="0"/>
              </a:rPr>
              <a:t>Expected annual profit = 100,000 x $1.22 – 100,000 x $1.20 = $</a:t>
            </a:r>
            <a:r>
              <a:rPr lang="en-US" altLang="en-US" sz="2400" dirty="0" smtClean="0">
                <a:latin typeface="Gill Sans" pitchFamily="34" charset="0"/>
              </a:rPr>
              <a:t>2,000</a:t>
            </a:r>
          </a:p>
          <a:p>
            <a:pPr marL="342900" indent="-342900">
              <a:spcBef>
                <a:spcPct val="50000"/>
              </a:spcBef>
              <a:buFont typeface="Arial" panose="020B0604020202020204" pitchFamily="34" charset="0"/>
              <a:buChar char="•"/>
            </a:pPr>
            <a:r>
              <a:rPr lang="en-US" altLang="en-US" sz="2400" dirty="0" smtClean="0">
                <a:latin typeface="Gill Sans" pitchFamily="34" charset="0"/>
              </a:rPr>
              <a:t>Cash </a:t>
            </a:r>
            <a:r>
              <a:rPr lang="en-US" altLang="en-US" sz="2400" dirty="0">
                <a:latin typeface="Gill Sans" pitchFamily="34" charset="0"/>
              </a:rPr>
              <a:t>flow = $2,000 in each of the next three years</a:t>
            </a:r>
          </a:p>
        </p:txBody>
      </p:sp>
      <p:graphicFrame>
        <p:nvGraphicFramePr>
          <p:cNvPr id="299015" name="Object 7"/>
          <p:cNvGraphicFramePr>
            <a:graphicFrameLocks noGrp="1" noChangeAspect="1"/>
          </p:cNvGraphicFramePr>
          <p:nvPr>
            <p:ph idx="1"/>
            <p:extLst>
              <p:ext uri="{D42A27DB-BD31-4B8C-83A1-F6EECF244321}">
                <p14:modId xmlns:p14="http://schemas.microsoft.com/office/powerpoint/2010/main" val="815185343"/>
              </p:ext>
            </p:extLst>
          </p:nvPr>
        </p:nvGraphicFramePr>
        <p:xfrm>
          <a:off x="1676400" y="4497388"/>
          <a:ext cx="5181600" cy="1627187"/>
        </p:xfrm>
        <a:graphic>
          <a:graphicData uri="http://schemas.openxmlformats.org/presentationml/2006/ole">
            <mc:AlternateContent xmlns:mc="http://schemas.openxmlformats.org/markup-compatibility/2006">
              <mc:Choice xmlns:v="urn:schemas-microsoft-com:vml" Requires="v">
                <p:oleObj spid="_x0000_s369694" name="Equation" r:id="rId3" imgW="2831760" imgH="888840" progId="Equation.DSMT4">
                  <p:embed/>
                </p:oleObj>
              </mc:Choice>
              <mc:Fallback>
                <p:oleObj name="Equation" r:id="rId3" imgW="2831760" imgH="888840" progId="Equation.DSMT4">
                  <p:embed/>
                  <p:pic>
                    <p:nvPicPr>
                      <p:cNvPr id="0" name=""/>
                      <p:cNvPicPr>
                        <a:picLocks noChangeAspect="1" noChangeArrowheads="1"/>
                      </p:cNvPicPr>
                      <p:nvPr/>
                    </p:nvPicPr>
                    <p:blipFill>
                      <a:blip r:embed="rId4"/>
                      <a:srcRect/>
                      <a:stretch>
                        <a:fillRect/>
                      </a:stretch>
                    </p:blipFill>
                    <p:spPr bwMode="auto">
                      <a:xfrm>
                        <a:off x="1676400" y="4497388"/>
                        <a:ext cx="5181600" cy="1627187"/>
                      </a:xfrm>
                      <a:prstGeom prst="rect">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62587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ltLang="en-US"/>
              <a:t>6-</a:t>
            </a:r>
            <a:fld id="{F1E901B0-CD2B-4722-A3D7-64513DD1FD8B}" type="slidenum">
              <a:rPr lang="en-US" altLang="en-US"/>
              <a:pPr/>
              <a:t>34</a:t>
            </a:fld>
            <a:endParaRPr lang="en-US" altLang="en-US" sz="1400">
              <a:latin typeface="Times New Roman" pitchFamily="18" charset="0"/>
            </a:endParaRPr>
          </a:p>
        </p:txBody>
      </p:sp>
      <p:sp>
        <p:nvSpPr>
          <p:cNvPr id="302082" name="Rectangle 2"/>
          <p:cNvSpPr>
            <a:spLocks noGrp="1" noChangeArrowheads="1"/>
          </p:cNvSpPr>
          <p:nvPr>
            <p:ph type="title"/>
          </p:nvPr>
        </p:nvSpPr>
        <p:spPr/>
        <p:txBody>
          <a:bodyPr/>
          <a:lstStyle/>
          <a:p>
            <a:r>
              <a:rPr lang="en-US" altLang="en-US"/>
              <a:t>NPV Example: Trips Logistics</a:t>
            </a:r>
          </a:p>
        </p:txBody>
      </p:sp>
      <p:sp>
        <p:nvSpPr>
          <p:cNvPr id="302083" name="Text Box 3"/>
          <p:cNvSpPr txBox="1">
            <a:spLocks noChangeArrowheads="1"/>
          </p:cNvSpPr>
          <p:nvPr/>
        </p:nvSpPr>
        <p:spPr bwMode="auto">
          <a:xfrm>
            <a:off x="914400" y="2209800"/>
            <a:ext cx="67818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p>
        </p:txBody>
      </p:sp>
      <p:sp>
        <p:nvSpPr>
          <p:cNvPr id="302084" name="Text Box 4"/>
          <p:cNvSpPr txBox="1">
            <a:spLocks noChangeArrowheads="1"/>
          </p:cNvSpPr>
          <p:nvPr/>
        </p:nvSpPr>
        <p:spPr bwMode="auto">
          <a:xfrm>
            <a:off x="304800" y="1524000"/>
            <a:ext cx="868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i="1" dirty="0">
                <a:latin typeface="Gill Sans" pitchFamily="34" charset="0"/>
              </a:rPr>
              <a:t>For leasing warehouse space with a three-year lease:</a:t>
            </a:r>
          </a:p>
          <a:p>
            <a:pPr marL="342900" indent="-342900">
              <a:spcBef>
                <a:spcPct val="50000"/>
              </a:spcBef>
              <a:buFont typeface="Arial" panose="020B0604020202020204" pitchFamily="34" charset="0"/>
              <a:buChar char="•"/>
            </a:pPr>
            <a:r>
              <a:rPr lang="en-US" altLang="en-US" sz="2400" dirty="0">
                <a:latin typeface="Gill Sans" pitchFamily="34" charset="0"/>
              </a:rPr>
              <a:t>Expected annual profit = 100,000 x $1.22 – 100,000 x $1.00 = $22,000</a:t>
            </a:r>
          </a:p>
          <a:p>
            <a:pPr marL="342900" indent="-342900">
              <a:spcBef>
                <a:spcPct val="50000"/>
              </a:spcBef>
              <a:buFont typeface="Arial" panose="020B0604020202020204" pitchFamily="34" charset="0"/>
              <a:buChar char="•"/>
            </a:pPr>
            <a:r>
              <a:rPr lang="en-US" altLang="en-US" sz="2400" dirty="0">
                <a:latin typeface="Gill Sans" pitchFamily="34" charset="0"/>
              </a:rPr>
              <a:t>Cash flow = $22,000 in each of the next three years</a:t>
            </a:r>
          </a:p>
        </p:txBody>
      </p:sp>
      <p:graphicFrame>
        <p:nvGraphicFramePr>
          <p:cNvPr id="302085" name="Object 5"/>
          <p:cNvGraphicFramePr>
            <a:graphicFrameLocks noGrp="1" noChangeAspect="1"/>
          </p:cNvGraphicFramePr>
          <p:nvPr>
            <p:ph idx="1"/>
            <p:extLst>
              <p:ext uri="{D42A27DB-BD31-4B8C-83A1-F6EECF244321}">
                <p14:modId xmlns:p14="http://schemas.microsoft.com/office/powerpoint/2010/main" val="1690007285"/>
              </p:ext>
            </p:extLst>
          </p:nvPr>
        </p:nvGraphicFramePr>
        <p:xfrm>
          <a:off x="2819400" y="3482975"/>
          <a:ext cx="3748088" cy="1338263"/>
        </p:xfrm>
        <a:graphic>
          <a:graphicData uri="http://schemas.openxmlformats.org/presentationml/2006/ole">
            <mc:AlternateContent xmlns:mc="http://schemas.openxmlformats.org/markup-compatibility/2006">
              <mc:Choice xmlns:v="urn:schemas-microsoft-com:vml" Requires="v">
                <p:oleObj spid="_x0000_s370717" name="Equation" r:id="rId3" imgW="2489040" imgH="888840" progId="Equation.DSMT4">
                  <p:embed/>
                </p:oleObj>
              </mc:Choice>
              <mc:Fallback>
                <p:oleObj name="Equation" r:id="rId3" imgW="2489040" imgH="888840" progId="Equation.DSMT4">
                  <p:embed/>
                  <p:pic>
                    <p:nvPicPr>
                      <p:cNvPr id="0" name=""/>
                      <p:cNvPicPr>
                        <a:picLocks noChangeAspect="1" noChangeArrowheads="1"/>
                      </p:cNvPicPr>
                      <p:nvPr/>
                    </p:nvPicPr>
                    <p:blipFill>
                      <a:blip r:embed="rId4"/>
                      <a:srcRect/>
                      <a:stretch>
                        <a:fillRect/>
                      </a:stretch>
                    </p:blipFill>
                    <p:spPr bwMode="auto">
                      <a:xfrm>
                        <a:off x="2819400" y="3482975"/>
                        <a:ext cx="3748088" cy="1338263"/>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086" name="Text Box 6"/>
          <p:cNvSpPr txBox="1">
            <a:spLocks noChangeArrowheads="1"/>
          </p:cNvSpPr>
          <p:nvPr/>
        </p:nvSpPr>
        <p:spPr bwMode="auto">
          <a:xfrm>
            <a:off x="381000" y="4953000"/>
            <a:ext cx="8229600" cy="176371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latin typeface="Gill Sans" pitchFamily="34" charset="0"/>
              </a:rPr>
              <a:t>The NPV of signing the lease is $54,711 higher; therefore, the manager </a:t>
            </a:r>
            <a:r>
              <a:rPr lang="en-US" altLang="en-US" sz="2400" u="sng" dirty="0">
                <a:latin typeface="Gill Sans" pitchFamily="34" charset="0"/>
              </a:rPr>
              <a:t>decides to sign the lease</a:t>
            </a:r>
          </a:p>
          <a:p>
            <a:pPr>
              <a:spcBef>
                <a:spcPct val="50000"/>
              </a:spcBef>
            </a:pPr>
            <a:r>
              <a:rPr lang="en-US" altLang="en-US" sz="2400" b="1" i="1" dirty="0">
                <a:solidFill>
                  <a:schemeClr val="tx2"/>
                </a:solidFill>
                <a:latin typeface="Gill Sans" pitchFamily="34" charset="0"/>
              </a:rPr>
              <a:t>However, uncertainty in demand and costs may cause the manager to rethink his decision</a:t>
            </a:r>
          </a:p>
        </p:txBody>
      </p:sp>
    </p:spTree>
    <p:extLst>
      <p:ext uri="{BB962C8B-B14F-4D97-AF65-F5344CB8AC3E}">
        <p14:creationId xmlns:p14="http://schemas.microsoft.com/office/powerpoint/2010/main" val="2403437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and Uncertainty</a:t>
            </a:r>
            <a:endParaRPr lang="en-US" dirty="0"/>
          </a:p>
        </p:txBody>
      </p:sp>
      <p:sp>
        <p:nvSpPr>
          <p:cNvPr id="3" name="Content Placeholder 2"/>
          <p:cNvSpPr>
            <a:spLocks noGrp="1"/>
          </p:cNvSpPr>
          <p:nvPr>
            <p:ph idx="1"/>
          </p:nvPr>
        </p:nvSpPr>
        <p:spPr>
          <a:xfrm>
            <a:off x="304800" y="1295400"/>
            <a:ext cx="8686799" cy="5486400"/>
          </a:xfrm>
        </p:spPr>
        <p:txBody>
          <a:bodyPr/>
          <a:lstStyle/>
          <a:p>
            <a:pPr fontAlgn="auto">
              <a:spcBef>
                <a:spcPts val="0"/>
              </a:spcBef>
              <a:defRPr/>
            </a:pPr>
            <a:r>
              <a:rPr lang="en-US" dirty="0" smtClean="0"/>
              <a:t>Many </a:t>
            </a:r>
            <a:r>
              <a:rPr lang="en-US" dirty="0"/>
              <a:t>different decisions</a:t>
            </a:r>
          </a:p>
          <a:p>
            <a:pPr lvl="1" fontAlgn="auto">
              <a:spcBef>
                <a:spcPts val="0"/>
              </a:spcBef>
              <a:defRPr/>
            </a:pPr>
            <a:r>
              <a:rPr lang="en-US" dirty="0"/>
              <a:t>Should the firm sign a long-term contract for warehousing space or get space from the spot market as needed?</a:t>
            </a:r>
          </a:p>
          <a:p>
            <a:pPr lvl="1" fontAlgn="auto">
              <a:spcBef>
                <a:spcPts val="0"/>
              </a:spcBef>
              <a:defRPr/>
            </a:pPr>
            <a:r>
              <a:rPr lang="en-US" dirty="0"/>
              <a:t>What should the firm’s mix of long-term and spot market be in the portfolio of transportation capacity?</a:t>
            </a:r>
          </a:p>
          <a:p>
            <a:pPr lvl="1" fontAlgn="auto">
              <a:spcBef>
                <a:spcPts val="0"/>
              </a:spcBef>
              <a:defRPr/>
            </a:pPr>
            <a:r>
              <a:rPr lang="en-US" dirty="0"/>
              <a:t>How much capacity should various facilities have? What fraction of this capacity should be </a:t>
            </a:r>
            <a:r>
              <a:rPr lang="en-US" dirty="0" smtClean="0"/>
              <a:t>flexible?</a:t>
            </a:r>
          </a:p>
          <a:p>
            <a:r>
              <a:rPr lang="en-US" i="1" dirty="0" smtClean="0"/>
              <a:t>These decisions are important because of uncertainty</a:t>
            </a:r>
          </a:p>
          <a:p>
            <a:r>
              <a:rPr lang="en-US" dirty="0" smtClean="0"/>
              <a:t>Simple DCF analysis ignores uncertainty</a:t>
            </a:r>
          </a:p>
          <a:p>
            <a:r>
              <a:rPr lang="en-US" dirty="0" smtClean="0"/>
              <a:t>Typical result: </a:t>
            </a:r>
          </a:p>
          <a:p>
            <a:pPr lvl="1"/>
            <a:r>
              <a:rPr lang="en-US" dirty="0" smtClean="0"/>
              <a:t>DCF performs well if everything goes as planned</a:t>
            </a:r>
          </a:p>
          <a:p>
            <a:pPr lvl="1"/>
            <a:r>
              <a:rPr lang="en-US" dirty="0" smtClean="0"/>
              <a:t>But performs terribly if the unexpected happens</a:t>
            </a:r>
          </a:p>
          <a:p>
            <a:pPr marL="0" indent="0">
              <a:buNone/>
            </a:pPr>
            <a:endParaRPr lang="en-US"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35</a:t>
            </a:fld>
            <a:endParaRPr lang="en-US" altLang="en-US" sz="1400">
              <a:latin typeface="Times New Roman" pitchFamily="18" charset="0"/>
            </a:endParaRPr>
          </a:p>
        </p:txBody>
      </p:sp>
    </p:spTree>
    <p:extLst>
      <p:ext uri="{BB962C8B-B14F-4D97-AF65-F5344CB8AC3E}">
        <p14:creationId xmlns:p14="http://schemas.microsoft.com/office/powerpoint/2010/main" val="504495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mtClean="0"/>
              <a:t>Basics of Decision Tree Analysis</a:t>
            </a:r>
          </a:p>
        </p:txBody>
      </p:sp>
      <p:sp>
        <p:nvSpPr>
          <p:cNvPr id="41986" name="Content Placeholder 2"/>
          <p:cNvSpPr>
            <a:spLocks noGrp="1"/>
          </p:cNvSpPr>
          <p:nvPr>
            <p:ph idx="1"/>
          </p:nvPr>
        </p:nvSpPr>
        <p:spPr>
          <a:xfrm>
            <a:off x="304800" y="1371600"/>
            <a:ext cx="8610600" cy="5334000"/>
          </a:xfrm>
        </p:spPr>
        <p:txBody>
          <a:bodyPr>
            <a:normAutofit fontScale="92500"/>
          </a:bodyPr>
          <a:lstStyle/>
          <a:p>
            <a:r>
              <a:rPr lang="en-US" dirty="0" smtClean="0"/>
              <a:t>During network design, managers need a methodology that allows them to estimate the </a:t>
            </a:r>
            <a:r>
              <a:rPr lang="en-US" i="1" dirty="0" smtClean="0"/>
              <a:t>uncertainty in demand and price forecast </a:t>
            </a:r>
            <a:r>
              <a:rPr lang="en-US" dirty="0" smtClean="0"/>
              <a:t>and incorporate this in the decision-making process</a:t>
            </a:r>
          </a:p>
          <a:p>
            <a:r>
              <a:rPr lang="en-US" dirty="0" smtClean="0"/>
              <a:t>Most important for network design decisions because they are hard to change in the short term</a:t>
            </a:r>
          </a:p>
          <a:p>
            <a:r>
              <a:rPr lang="en-US" dirty="0" smtClean="0"/>
              <a:t>A </a:t>
            </a:r>
            <a:r>
              <a:rPr lang="en-US" b="1" i="1" dirty="0" smtClean="0">
                <a:solidFill>
                  <a:srgbClr val="333399"/>
                </a:solidFill>
              </a:rPr>
              <a:t>decision tree </a:t>
            </a:r>
            <a:r>
              <a:rPr lang="en-US" dirty="0" smtClean="0"/>
              <a:t>is a graphic device used to evaluate decisions under uncertainty</a:t>
            </a:r>
          </a:p>
          <a:p>
            <a:pPr lvl="1"/>
            <a:r>
              <a:rPr lang="en-US" dirty="0" smtClean="0">
                <a:latin typeface="+mn-lt"/>
              </a:rPr>
              <a:t>Identify the </a:t>
            </a:r>
            <a:r>
              <a:rPr lang="en-US" b="1" dirty="0" smtClean="0">
                <a:solidFill>
                  <a:srgbClr val="333399"/>
                </a:solidFill>
                <a:latin typeface="+mn-lt"/>
              </a:rPr>
              <a:t>number</a:t>
            </a:r>
            <a:r>
              <a:rPr lang="en-US" dirty="0" smtClean="0">
                <a:latin typeface="+mn-lt"/>
              </a:rPr>
              <a:t> and </a:t>
            </a:r>
            <a:r>
              <a:rPr lang="en-US" b="1" dirty="0" smtClean="0">
                <a:solidFill>
                  <a:srgbClr val="333399"/>
                </a:solidFill>
                <a:latin typeface="+mn-lt"/>
              </a:rPr>
              <a:t>duration</a:t>
            </a:r>
            <a:r>
              <a:rPr lang="en-US" dirty="0" smtClean="0">
                <a:latin typeface="+mn-lt"/>
              </a:rPr>
              <a:t> of time periods that will be considered</a:t>
            </a:r>
          </a:p>
          <a:p>
            <a:pPr lvl="1"/>
            <a:r>
              <a:rPr lang="en-US" dirty="0" smtClean="0">
                <a:latin typeface="+mn-lt"/>
              </a:rPr>
              <a:t>Identify </a:t>
            </a:r>
            <a:r>
              <a:rPr lang="en-US" b="1" dirty="0" smtClean="0">
                <a:solidFill>
                  <a:srgbClr val="333399"/>
                </a:solidFill>
                <a:latin typeface="+mn-lt"/>
              </a:rPr>
              <a:t>factors</a:t>
            </a:r>
            <a:r>
              <a:rPr lang="en-US" dirty="0" smtClean="0">
                <a:latin typeface="+mn-lt"/>
              </a:rPr>
              <a:t> that will affect the value of the decision and are likely to fluctuate over the time</a:t>
            </a:r>
            <a:r>
              <a:rPr lang="en-US" i="1" dirty="0" smtClean="0">
                <a:latin typeface="+mn-lt"/>
              </a:rPr>
              <a:t> </a:t>
            </a:r>
            <a:r>
              <a:rPr lang="en-US" dirty="0" smtClean="0">
                <a:latin typeface="+mn-lt"/>
              </a:rPr>
              <a:t>periods</a:t>
            </a:r>
          </a:p>
          <a:p>
            <a:pPr lvl="1"/>
            <a:r>
              <a:rPr lang="en-US" dirty="0" smtClean="0">
                <a:latin typeface="+mn-lt"/>
              </a:rPr>
              <a:t>Evaluate decision using a decision tree</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36</a:t>
            </a:fld>
            <a:endParaRPr lang="en-US" altLang="en-US" sz="1400">
              <a:latin typeface="Times New Roman" pitchFamily="18" charset="0"/>
            </a:endParaRPr>
          </a:p>
        </p:txBody>
      </p:sp>
    </p:spTree>
    <p:extLst>
      <p:ext uri="{BB962C8B-B14F-4D97-AF65-F5344CB8AC3E}">
        <p14:creationId xmlns:p14="http://schemas.microsoft.com/office/powerpoint/2010/main" val="213870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2D4C7AD5-D9B3-4E7F-BEBD-3E67A5C1AAEB}" type="slidenum">
              <a:rPr lang="en-US" altLang="en-US"/>
              <a:pPr/>
              <a:t>37</a:t>
            </a:fld>
            <a:endParaRPr lang="en-US" altLang="en-US" sz="1400">
              <a:latin typeface="Times New Roman" pitchFamily="18" charset="0"/>
            </a:endParaRPr>
          </a:p>
        </p:txBody>
      </p:sp>
      <p:sp>
        <p:nvSpPr>
          <p:cNvPr id="282626" name="Rectangle 2"/>
          <p:cNvSpPr>
            <a:spLocks noGrp="1" noChangeArrowheads="1"/>
          </p:cNvSpPr>
          <p:nvPr>
            <p:ph type="title"/>
          </p:nvPr>
        </p:nvSpPr>
        <p:spPr>
          <a:xfrm>
            <a:off x="381000" y="381000"/>
            <a:ext cx="7772400" cy="762000"/>
          </a:xfrm>
        </p:spPr>
        <p:txBody>
          <a:bodyPr>
            <a:normAutofit fontScale="90000"/>
          </a:bodyPr>
          <a:lstStyle/>
          <a:p>
            <a:r>
              <a:rPr lang="en-US" altLang="en-US" dirty="0"/>
              <a:t>Evaluating Network Design Decisions Using Decision Trees</a:t>
            </a:r>
          </a:p>
        </p:txBody>
      </p:sp>
      <p:sp>
        <p:nvSpPr>
          <p:cNvPr id="282627" name="Rectangle 3"/>
          <p:cNvSpPr>
            <a:spLocks noGrp="1" noChangeArrowheads="1"/>
          </p:cNvSpPr>
          <p:nvPr>
            <p:ph type="body" idx="1"/>
          </p:nvPr>
        </p:nvSpPr>
        <p:spPr>
          <a:xfrm>
            <a:off x="381000" y="1295400"/>
            <a:ext cx="8458200" cy="5486400"/>
          </a:xfrm>
        </p:spPr>
        <p:txBody>
          <a:bodyPr>
            <a:normAutofit lnSpcReduction="10000"/>
          </a:bodyPr>
          <a:lstStyle/>
          <a:p>
            <a:r>
              <a:rPr lang="en-US" altLang="en-US" sz="2400" dirty="0"/>
              <a:t>A manager must make many different decisions when designing a supply chain network</a:t>
            </a:r>
          </a:p>
          <a:p>
            <a:endParaRPr lang="en-US" altLang="en-US" sz="2400" dirty="0" smtClean="0"/>
          </a:p>
          <a:p>
            <a:r>
              <a:rPr lang="en-US" altLang="en-US" sz="2400" dirty="0" smtClean="0"/>
              <a:t>Many </a:t>
            </a:r>
            <a:r>
              <a:rPr lang="en-US" altLang="en-US" sz="2400" dirty="0"/>
              <a:t>of them involve a choice between </a:t>
            </a:r>
          </a:p>
          <a:p>
            <a:pPr lvl="1"/>
            <a:r>
              <a:rPr lang="en-US" altLang="en-US" dirty="0"/>
              <a:t>a long-term (or less flexible) option and </a:t>
            </a:r>
          </a:p>
          <a:p>
            <a:pPr lvl="1"/>
            <a:r>
              <a:rPr lang="en-US" altLang="en-US" dirty="0"/>
              <a:t>a short-term (or more flexible) option</a:t>
            </a:r>
          </a:p>
          <a:p>
            <a:endParaRPr lang="en-US" altLang="en-US" sz="2400" b="1" i="1" dirty="0" smtClean="0">
              <a:solidFill>
                <a:srgbClr val="333399"/>
              </a:solidFill>
            </a:endParaRPr>
          </a:p>
          <a:p>
            <a:r>
              <a:rPr lang="en-US" altLang="en-US" sz="2400" b="1" i="1" dirty="0" smtClean="0">
                <a:solidFill>
                  <a:srgbClr val="333399"/>
                </a:solidFill>
              </a:rPr>
              <a:t>If </a:t>
            </a:r>
            <a:r>
              <a:rPr lang="en-US" altLang="en-US" sz="2400" b="1" i="1" dirty="0">
                <a:solidFill>
                  <a:srgbClr val="333399"/>
                </a:solidFill>
              </a:rPr>
              <a:t>uncertainty is ignored</a:t>
            </a:r>
            <a:r>
              <a:rPr lang="en-US" altLang="en-US" sz="2400" dirty="0"/>
              <a:t>, the long-term option will almost always be selected because it is typically </a:t>
            </a:r>
            <a:r>
              <a:rPr lang="en-US" altLang="en-US" sz="2400" b="1" u="sng" dirty="0"/>
              <a:t>cheaper</a:t>
            </a:r>
          </a:p>
          <a:p>
            <a:endParaRPr lang="en-US" altLang="en-US" sz="2400" dirty="0" smtClean="0"/>
          </a:p>
          <a:p>
            <a:r>
              <a:rPr lang="en-US" altLang="en-US" sz="2400" dirty="0" smtClean="0"/>
              <a:t>Such </a:t>
            </a:r>
            <a:r>
              <a:rPr lang="en-US" altLang="en-US" sz="2400" dirty="0"/>
              <a:t>a decision can eventually hurt the firm </a:t>
            </a:r>
          </a:p>
          <a:p>
            <a:pPr lvl="1"/>
            <a:r>
              <a:rPr lang="en-US" altLang="en-US" b="1" i="1" dirty="0">
                <a:solidFill>
                  <a:srgbClr val="333399"/>
                </a:solidFill>
              </a:rPr>
              <a:t>actual</a:t>
            </a:r>
            <a:r>
              <a:rPr lang="en-US" altLang="en-US" dirty="0">
                <a:solidFill>
                  <a:srgbClr val="333399"/>
                </a:solidFill>
              </a:rPr>
              <a:t> </a:t>
            </a:r>
            <a:r>
              <a:rPr lang="en-US" altLang="en-US" dirty="0"/>
              <a:t>future prices or demand may be different from what was forecasted at the time of the </a:t>
            </a:r>
            <a:r>
              <a:rPr lang="en-US" altLang="en-US" dirty="0" smtClean="0"/>
              <a:t>decision</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2B23AA56-0E11-40B5-9809-EB9FC9AAB54B}" type="slidenum">
              <a:rPr lang="en-US" altLang="en-US"/>
              <a:pPr/>
              <a:t>38</a:t>
            </a:fld>
            <a:endParaRPr lang="en-US" altLang="en-US" sz="1400">
              <a:latin typeface="Times New Roman" pitchFamily="18" charset="0"/>
            </a:endParaRPr>
          </a:p>
        </p:txBody>
      </p:sp>
      <p:sp>
        <p:nvSpPr>
          <p:cNvPr id="306178" name="Rectangle 2"/>
          <p:cNvSpPr>
            <a:spLocks noGrp="1" noChangeArrowheads="1"/>
          </p:cNvSpPr>
          <p:nvPr>
            <p:ph type="title"/>
          </p:nvPr>
        </p:nvSpPr>
        <p:spPr/>
        <p:txBody>
          <a:bodyPr/>
          <a:lstStyle/>
          <a:p>
            <a:r>
              <a:rPr lang="en-US" altLang="en-US"/>
              <a:t>Decision Tree Methodology</a:t>
            </a:r>
          </a:p>
        </p:txBody>
      </p:sp>
      <p:sp>
        <p:nvSpPr>
          <p:cNvPr id="306179" name="Rectangle 3"/>
          <p:cNvSpPr>
            <a:spLocks noGrp="1" noChangeArrowheads="1"/>
          </p:cNvSpPr>
          <p:nvPr>
            <p:ph type="body" idx="1"/>
          </p:nvPr>
        </p:nvSpPr>
        <p:spPr>
          <a:xfrm>
            <a:off x="533400" y="1285215"/>
            <a:ext cx="8229600" cy="5410200"/>
          </a:xfrm>
        </p:spPr>
        <p:txBody>
          <a:bodyPr/>
          <a:lstStyle/>
          <a:p>
            <a:pPr marL="457200" indent="-457200">
              <a:lnSpc>
                <a:spcPct val="80000"/>
              </a:lnSpc>
              <a:buFont typeface="Monotype Sorts" pitchFamily="2" charset="2"/>
              <a:buAutoNum type="arabicPeriod"/>
            </a:pPr>
            <a:r>
              <a:rPr lang="en-US" altLang="en-US" sz="2400" dirty="0"/>
              <a:t>Identify the duration of each period (month, quarter, etc.) and the number of periods T over the which the decision is to be evaluated.</a:t>
            </a:r>
          </a:p>
          <a:p>
            <a:pPr marL="457200" indent="-457200">
              <a:lnSpc>
                <a:spcPct val="80000"/>
              </a:lnSpc>
              <a:buFont typeface="Monotype Sorts" pitchFamily="2" charset="2"/>
              <a:buAutoNum type="arabicPeriod"/>
            </a:pPr>
            <a:r>
              <a:rPr lang="en-US" altLang="en-US" sz="2400" dirty="0"/>
              <a:t>Identify factors such as demand, price, and exchange rate, whose fluctuation will be considered over the next T periods.</a:t>
            </a:r>
          </a:p>
          <a:p>
            <a:pPr marL="457200" indent="-457200">
              <a:lnSpc>
                <a:spcPct val="80000"/>
              </a:lnSpc>
              <a:buFont typeface="Monotype Sorts" pitchFamily="2" charset="2"/>
              <a:buAutoNum type="arabicPeriod"/>
            </a:pPr>
            <a:r>
              <a:rPr lang="en-US" altLang="en-US" sz="2400" dirty="0"/>
              <a:t>Identify representations of uncertainty for each factor; </a:t>
            </a:r>
          </a:p>
          <a:p>
            <a:pPr marL="838200" lvl="1" indent="-381000">
              <a:lnSpc>
                <a:spcPct val="80000"/>
              </a:lnSpc>
            </a:pPr>
            <a:r>
              <a:rPr lang="en-US" altLang="en-US" sz="2000" dirty="0"/>
              <a:t>determine what distribution to use to model the uncertainty.</a:t>
            </a:r>
          </a:p>
          <a:p>
            <a:pPr marL="457200" indent="-457200">
              <a:lnSpc>
                <a:spcPct val="80000"/>
              </a:lnSpc>
              <a:buFont typeface="Monotype Sorts" pitchFamily="2" charset="2"/>
              <a:buAutoNum type="arabicPeriod"/>
            </a:pPr>
            <a:r>
              <a:rPr lang="en-US" altLang="en-US" sz="2400" dirty="0"/>
              <a:t>Identify the periodic discount rate k for each period.</a:t>
            </a:r>
          </a:p>
          <a:p>
            <a:pPr marL="457200" indent="-457200">
              <a:lnSpc>
                <a:spcPct val="80000"/>
              </a:lnSpc>
              <a:buFont typeface="Monotype Sorts" pitchFamily="2" charset="2"/>
              <a:buAutoNum type="arabicPeriod"/>
            </a:pPr>
            <a:r>
              <a:rPr lang="en-US" altLang="en-US" sz="2400" dirty="0"/>
              <a:t>Represent the decision tree with defined states in each period, as well as the transition probabilities between states in successive periods.</a:t>
            </a:r>
          </a:p>
          <a:p>
            <a:pPr marL="457200" indent="-457200">
              <a:lnSpc>
                <a:spcPct val="80000"/>
              </a:lnSpc>
              <a:buFont typeface="Monotype Sorts" pitchFamily="2" charset="2"/>
              <a:buAutoNum type="arabicPeriod"/>
            </a:pPr>
            <a:r>
              <a:rPr lang="en-US" altLang="en-US" sz="2400" dirty="0"/>
              <a:t>Starting at period T, work back to period 0, identifying the optimal decision and the expected cash flows at each step.</a:t>
            </a:r>
          </a:p>
          <a:p>
            <a:pPr marL="838200" lvl="1" indent="-381000">
              <a:lnSpc>
                <a:spcPct val="80000"/>
              </a:lnSpc>
            </a:pPr>
            <a:r>
              <a:rPr lang="en-US" altLang="en-US" sz="2000" dirty="0"/>
              <a:t>  Expected cash flows at each state in a given period should be discounted back when included in the previous period.</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098E1D2D-B190-4D83-8D14-F548F01E3509}" type="slidenum">
              <a:rPr lang="en-US" altLang="en-US"/>
              <a:pPr/>
              <a:t>39</a:t>
            </a:fld>
            <a:endParaRPr lang="en-US" altLang="en-US" sz="1400">
              <a:latin typeface="Times New Roman" pitchFamily="18" charset="0"/>
            </a:endParaRPr>
          </a:p>
        </p:txBody>
      </p:sp>
      <p:sp>
        <p:nvSpPr>
          <p:cNvPr id="303106" name="Rectangle 2"/>
          <p:cNvSpPr>
            <a:spLocks noGrp="1" noChangeArrowheads="1"/>
          </p:cNvSpPr>
          <p:nvPr>
            <p:ph type="title"/>
          </p:nvPr>
        </p:nvSpPr>
        <p:spPr/>
        <p:txBody>
          <a:bodyPr>
            <a:normAutofit fontScale="90000"/>
          </a:bodyPr>
          <a:lstStyle/>
          <a:p>
            <a:r>
              <a:rPr lang="en-US" altLang="en-US" dirty="0"/>
              <a:t>Binomial Representations</a:t>
            </a:r>
            <a:br>
              <a:rPr lang="en-US" altLang="en-US" dirty="0"/>
            </a:br>
            <a:r>
              <a:rPr lang="en-US" altLang="en-US" dirty="0"/>
              <a:t>of Uncertainty</a:t>
            </a:r>
          </a:p>
        </p:txBody>
      </p:sp>
      <p:sp>
        <p:nvSpPr>
          <p:cNvPr id="303107" name="Rectangle 3"/>
          <p:cNvSpPr>
            <a:spLocks noGrp="1" noChangeArrowheads="1"/>
          </p:cNvSpPr>
          <p:nvPr>
            <p:ph type="body" idx="1"/>
          </p:nvPr>
        </p:nvSpPr>
        <p:spPr>
          <a:xfrm>
            <a:off x="304800" y="1371600"/>
            <a:ext cx="8458200" cy="5410200"/>
          </a:xfrm>
        </p:spPr>
        <p:txBody>
          <a:bodyPr>
            <a:normAutofit/>
          </a:bodyPr>
          <a:lstStyle/>
          <a:p>
            <a:r>
              <a:rPr lang="en-US" altLang="en-US" sz="2400" dirty="0"/>
              <a:t>When moving from one period to the next, the value of the underlying factor (e.g., demand or price) has only two possible outcomes – </a:t>
            </a:r>
            <a:r>
              <a:rPr lang="en-US" altLang="en-US" sz="2400" i="1" dirty="0"/>
              <a:t>up or down</a:t>
            </a:r>
          </a:p>
          <a:p>
            <a:r>
              <a:rPr lang="en-US" altLang="en-US" sz="2400" dirty="0"/>
              <a:t>The underlying factor moves </a:t>
            </a:r>
          </a:p>
          <a:p>
            <a:pPr lvl="1"/>
            <a:r>
              <a:rPr lang="en-US" altLang="en-US" sz="2000" dirty="0"/>
              <a:t>up by a factor of u &gt; 1 with probability </a:t>
            </a:r>
            <a:r>
              <a:rPr lang="el-GR" altLang="en-US" dirty="0" smtClean="0">
                <a:latin typeface="Times New Roman"/>
                <a:cs typeface="Times New Roman"/>
              </a:rPr>
              <a:t>α</a:t>
            </a:r>
            <a:r>
              <a:rPr lang="en-US" altLang="en-US" sz="2000" dirty="0" smtClean="0"/>
              <a:t>, </a:t>
            </a:r>
            <a:r>
              <a:rPr lang="en-US" altLang="en-US" sz="2000" dirty="0"/>
              <a:t>or </a:t>
            </a:r>
          </a:p>
          <a:p>
            <a:pPr lvl="1"/>
            <a:r>
              <a:rPr lang="en-US" altLang="en-US" sz="2000" dirty="0"/>
              <a:t>down by a factor of d &lt; 1 with probability </a:t>
            </a:r>
            <a:r>
              <a:rPr lang="en-US" altLang="en-US" sz="2000" dirty="0" smtClean="0"/>
              <a:t>1-</a:t>
            </a:r>
            <a:r>
              <a:rPr lang="el-GR" altLang="en-US" dirty="0" smtClean="0">
                <a:solidFill>
                  <a:srgbClr val="000000"/>
                </a:solidFill>
                <a:latin typeface="Times New Roman"/>
                <a:cs typeface="Times New Roman"/>
              </a:rPr>
              <a:t>α</a:t>
            </a:r>
            <a:r>
              <a:rPr lang="el-GR" altLang="en-US" sz="2800" dirty="0" smtClean="0">
                <a:solidFill>
                  <a:srgbClr val="000000"/>
                </a:solidFill>
                <a:latin typeface="Times New Roman"/>
                <a:cs typeface="Times New Roman"/>
              </a:rPr>
              <a:t> </a:t>
            </a:r>
            <a:endParaRPr lang="en-US" altLang="en-US" sz="2800" dirty="0" smtClean="0">
              <a:solidFill>
                <a:srgbClr val="000000"/>
              </a:solidFill>
              <a:latin typeface="Times New Roman"/>
              <a:cs typeface="Times New Roman"/>
            </a:endParaRPr>
          </a:p>
          <a:p>
            <a:r>
              <a:rPr lang="en-US" altLang="en-US" sz="2400" dirty="0" smtClean="0"/>
              <a:t>Assuming </a:t>
            </a:r>
            <a:r>
              <a:rPr lang="en-US" altLang="en-US" sz="2400" dirty="0"/>
              <a:t>a price P in period 0, for the </a:t>
            </a:r>
            <a:r>
              <a:rPr lang="en-US" altLang="en-US" sz="2400" b="1" u="sng" dirty="0">
                <a:solidFill>
                  <a:schemeClr val="tx2"/>
                </a:solidFill>
              </a:rPr>
              <a:t>multiplicative binomial model</a:t>
            </a:r>
            <a:r>
              <a:rPr lang="en-US" altLang="en-US" sz="2400" dirty="0"/>
              <a:t>, the possible outcomes for the next four periods:</a:t>
            </a:r>
          </a:p>
          <a:p>
            <a:pPr lvl="1"/>
            <a:r>
              <a:rPr lang="en-US" altLang="en-US" dirty="0"/>
              <a:t>Period 1: Pu, </a:t>
            </a:r>
            <a:r>
              <a:rPr lang="en-US" altLang="en-US" dirty="0" err="1"/>
              <a:t>Pd</a:t>
            </a:r>
            <a:endParaRPr lang="en-US" altLang="en-US" dirty="0"/>
          </a:p>
          <a:p>
            <a:pPr lvl="1"/>
            <a:r>
              <a:rPr lang="en-US" altLang="en-US" dirty="0"/>
              <a:t>Period 2: Pu</a:t>
            </a:r>
            <a:r>
              <a:rPr lang="en-US" altLang="en-US" baseline="30000" dirty="0"/>
              <a:t>2</a:t>
            </a:r>
            <a:r>
              <a:rPr lang="en-US" altLang="en-US" dirty="0"/>
              <a:t>, </a:t>
            </a:r>
            <a:r>
              <a:rPr lang="en-US" altLang="en-US" dirty="0" err="1"/>
              <a:t>Pud</a:t>
            </a:r>
            <a:r>
              <a:rPr lang="en-US" altLang="en-US" dirty="0"/>
              <a:t>, Pd</a:t>
            </a:r>
            <a:r>
              <a:rPr lang="en-US" altLang="en-US" baseline="30000" dirty="0"/>
              <a:t>2 </a:t>
            </a:r>
          </a:p>
          <a:p>
            <a:pPr lvl="1"/>
            <a:r>
              <a:rPr lang="en-US" altLang="en-US" dirty="0"/>
              <a:t>Period 3: Pu</a:t>
            </a:r>
            <a:r>
              <a:rPr lang="en-US" altLang="en-US" baseline="30000" dirty="0"/>
              <a:t>3</a:t>
            </a:r>
            <a:r>
              <a:rPr lang="en-US" altLang="en-US" dirty="0"/>
              <a:t>, Pu</a:t>
            </a:r>
            <a:r>
              <a:rPr lang="en-US" altLang="en-US" baseline="30000" dirty="0"/>
              <a:t>2</a:t>
            </a:r>
            <a:r>
              <a:rPr lang="en-US" altLang="en-US" dirty="0"/>
              <a:t>d, Pud</a:t>
            </a:r>
            <a:r>
              <a:rPr lang="en-US" altLang="en-US" baseline="30000" dirty="0"/>
              <a:t>2</a:t>
            </a:r>
            <a:r>
              <a:rPr lang="en-US" altLang="en-US" dirty="0"/>
              <a:t>, Pd</a:t>
            </a:r>
            <a:r>
              <a:rPr lang="en-US" altLang="en-US" baseline="30000" dirty="0"/>
              <a:t>3</a:t>
            </a:r>
            <a:r>
              <a:rPr lang="en-US" altLang="en-US" dirty="0"/>
              <a:t> </a:t>
            </a:r>
          </a:p>
          <a:p>
            <a:pPr lvl="1"/>
            <a:r>
              <a:rPr lang="en-US" altLang="en-US" dirty="0"/>
              <a:t>Period 4: Pu</a:t>
            </a:r>
            <a:r>
              <a:rPr lang="en-US" altLang="en-US" baseline="30000" dirty="0"/>
              <a:t>4</a:t>
            </a:r>
            <a:r>
              <a:rPr lang="en-US" altLang="en-US" dirty="0"/>
              <a:t>, Pu</a:t>
            </a:r>
            <a:r>
              <a:rPr lang="en-US" altLang="en-US" baseline="30000" dirty="0"/>
              <a:t>3</a:t>
            </a:r>
            <a:r>
              <a:rPr lang="en-US" altLang="en-US" dirty="0"/>
              <a:t>d, Pu</a:t>
            </a:r>
            <a:r>
              <a:rPr lang="en-US" altLang="en-US" baseline="30000" dirty="0"/>
              <a:t>2</a:t>
            </a:r>
            <a:r>
              <a:rPr lang="en-US" altLang="en-US" dirty="0"/>
              <a:t>d</a:t>
            </a:r>
            <a:r>
              <a:rPr lang="en-US" altLang="en-US" baseline="30000" dirty="0"/>
              <a:t>2</a:t>
            </a:r>
            <a:r>
              <a:rPr lang="en-US" altLang="en-US" dirty="0"/>
              <a:t>, Pud</a:t>
            </a:r>
            <a:r>
              <a:rPr lang="en-US" altLang="en-US" baseline="30000" dirty="0"/>
              <a:t>3</a:t>
            </a:r>
            <a:r>
              <a:rPr lang="en-US" altLang="en-US" dirty="0"/>
              <a:t>, Pd</a:t>
            </a:r>
            <a:r>
              <a:rPr lang="en-US" altLang="en-US" baseline="30000" dirty="0"/>
              <a:t>4</a:t>
            </a:r>
            <a:r>
              <a:rPr lang="en-US" altLang="en-US" dirty="0"/>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Total Cost of </a:t>
            </a:r>
            <a:r>
              <a:rPr lang="en-US" dirty="0" err="1" smtClean="0"/>
              <a:t>Offshoring</a:t>
            </a:r>
            <a:endParaRPr lang="en-US" dirty="0"/>
          </a:p>
        </p:txBody>
      </p:sp>
      <p:sp>
        <p:nvSpPr>
          <p:cNvPr id="5" name="Content Placeholder 4"/>
          <p:cNvSpPr>
            <a:spLocks noGrp="1"/>
          </p:cNvSpPr>
          <p:nvPr>
            <p:ph idx="1"/>
          </p:nvPr>
        </p:nvSpPr>
        <p:spPr/>
        <p:txBody>
          <a:bodyPr/>
          <a:lstStyle/>
          <a:p>
            <a:r>
              <a:rPr lang="en-US" dirty="0" smtClean="0"/>
              <a:t>Many companies have moved manufacturing and other activities overseas</a:t>
            </a:r>
          </a:p>
          <a:p>
            <a:r>
              <a:rPr lang="en-US" dirty="0" smtClean="0"/>
              <a:t>Many have found benefits to be less than expected, or non-existent</a:t>
            </a:r>
          </a:p>
          <a:p>
            <a:endParaRPr lang="en-US" dirty="0" smtClean="0"/>
          </a:p>
          <a:p>
            <a:r>
              <a:rPr lang="en-US" dirty="0" smtClean="0"/>
              <a:t>Two </a:t>
            </a:r>
            <a:r>
              <a:rPr lang="en-US" dirty="0" smtClean="0"/>
              <a:t>main reasons:</a:t>
            </a:r>
          </a:p>
          <a:p>
            <a:pPr lvl="1"/>
            <a:r>
              <a:rPr lang="en-US" sz="2800" dirty="0" smtClean="0"/>
              <a:t>Focusing on unit cost, not total cost</a:t>
            </a:r>
          </a:p>
          <a:p>
            <a:pPr lvl="1"/>
            <a:r>
              <a:rPr lang="en-US" sz="2800" i="1" dirty="0" smtClean="0">
                <a:solidFill>
                  <a:srgbClr val="333399"/>
                </a:solidFill>
                <a:effectLst>
                  <a:outerShdw blurRad="38100" dist="38100" dir="2700000" algn="tl">
                    <a:srgbClr val="000000">
                      <a:alpha val="43137"/>
                    </a:srgbClr>
                  </a:outerShdw>
                </a:effectLst>
              </a:rPr>
              <a:t>Ignoring risks</a:t>
            </a:r>
            <a:endParaRPr lang="en-US" sz="2800" i="1" dirty="0">
              <a:solidFill>
                <a:srgbClr val="333399"/>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4</a:t>
            </a:fld>
            <a:endParaRPr lang="en-US" altLang="en-US" sz="1400">
              <a:latin typeface="Times New Roman" pitchFamily="18" charset="0"/>
            </a:endParaRPr>
          </a:p>
        </p:txBody>
      </p:sp>
    </p:spTree>
    <p:extLst>
      <p:ext uri="{BB962C8B-B14F-4D97-AF65-F5344CB8AC3E}">
        <p14:creationId xmlns:p14="http://schemas.microsoft.com/office/powerpoint/2010/main" val="4185685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6-</a:t>
            </a:r>
            <a:fld id="{A015BFAE-D684-4AAE-801A-A0A746B2EC03}" type="slidenum">
              <a:rPr lang="en-US" altLang="en-US"/>
              <a:pPr/>
              <a:t>40</a:t>
            </a:fld>
            <a:endParaRPr lang="en-US" altLang="en-US" sz="1400">
              <a:latin typeface="Times New Roman" pitchFamily="18" charset="0"/>
            </a:endParaRPr>
          </a:p>
        </p:txBody>
      </p:sp>
      <p:sp>
        <p:nvSpPr>
          <p:cNvPr id="304130" name="Rectangle 2"/>
          <p:cNvSpPr>
            <a:spLocks noGrp="1" noChangeArrowheads="1"/>
          </p:cNvSpPr>
          <p:nvPr>
            <p:ph type="title"/>
          </p:nvPr>
        </p:nvSpPr>
        <p:spPr>
          <a:xfrm>
            <a:off x="228600" y="266700"/>
            <a:ext cx="3962400" cy="876300"/>
          </a:xfrm>
        </p:spPr>
        <p:txBody>
          <a:bodyPr/>
          <a:lstStyle/>
          <a:p>
            <a:r>
              <a:rPr lang="en-US" altLang="en-US" sz="2400"/>
              <a:t>Binomial Representations</a:t>
            </a:r>
            <a:br>
              <a:rPr lang="en-US" altLang="en-US" sz="2400"/>
            </a:br>
            <a:r>
              <a:rPr lang="en-US" altLang="en-US" sz="2400"/>
              <a:t>of Uncertainty</a:t>
            </a:r>
          </a:p>
        </p:txBody>
      </p:sp>
      <p:sp>
        <p:nvSpPr>
          <p:cNvPr id="304131" name="Rectangle 3"/>
          <p:cNvSpPr>
            <a:spLocks noGrp="1" noChangeArrowheads="1"/>
          </p:cNvSpPr>
          <p:nvPr>
            <p:ph type="body" idx="1"/>
          </p:nvPr>
        </p:nvSpPr>
        <p:spPr>
          <a:xfrm>
            <a:off x="228600" y="2819400"/>
            <a:ext cx="8610600" cy="3886200"/>
          </a:xfrm>
        </p:spPr>
        <p:txBody>
          <a:bodyPr/>
          <a:lstStyle/>
          <a:p>
            <a:r>
              <a:rPr lang="en-US" altLang="en-US" dirty="0"/>
              <a:t>In general, for the  multiplicative binomial model, period T has all possible outcomes </a:t>
            </a:r>
            <a:r>
              <a:rPr lang="en-US" altLang="en-US" dirty="0" err="1"/>
              <a:t>Pu</a:t>
            </a:r>
            <a:r>
              <a:rPr lang="en-US" altLang="en-US" baseline="30000" dirty="0" err="1"/>
              <a:t>t</a:t>
            </a:r>
            <a:r>
              <a:rPr lang="en-US" altLang="en-US" dirty="0" err="1"/>
              <a:t>d</a:t>
            </a:r>
            <a:r>
              <a:rPr lang="en-US" altLang="en-US" baseline="30000" dirty="0"/>
              <a:t>(T-t)</a:t>
            </a:r>
            <a:r>
              <a:rPr lang="en-US" altLang="en-US" dirty="0"/>
              <a:t>, </a:t>
            </a:r>
            <a:r>
              <a:rPr lang="en-US" altLang="en-US" dirty="0" smtClean="0"/>
              <a:t>      for </a:t>
            </a:r>
            <a:r>
              <a:rPr lang="en-US" altLang="en-US" dirty="0"/>
              <a:t>t = 0,1,…,T</a:t>
            </a:r>
          </a:p>
          <a:p>
            <a:r>
              <a:rPr lang="en-US" altLang="en-US" dirty="0"/>
              <a:t>From state </a:t>
            </a:r>
            <a:r>
              <a:rPr lang="en-US" altLang="en-US" dirty="0" err="1"/>
              <a:t>Pu</a:t>
            </a:r>
            <a:r>
              <a:rPr lang="en-US" altLang="en-US" baseline="30000" dirty="0" err="1"/>
              <a:t>a</a:t>
            </a:r>
            <a:r>
              <a:rPr lang="en-US" altLang="en-US" dirty="0" err="1"/>
              <a:t>d</a:t>
            </a:r>
            <a:r>
              <a:rPr lang="en-US" altLang="en-US" baseline="30000" dirty="0"/>
              <a:t>(T-a)</a:t>
            </a:r>
            <a:r>
              <a:rPr lang="en-US" altLang="en-US" dirty="0"/>
              <a:t> in period T, the price may move in period T+1 to either</a:t>
            </a:r>
          </a:p>
          <a:p>
            <a:pPr lvl="1"/>
            <a:r>
              <a:rPr lang="en-US" altLang="en-US" dirty="0"/>
              <a:t>Pu</a:t>
            </a:r>
            <a:r>
              <a:rPr lang="en-US" altLang="en-US" baseline="30000" dirty="0"/>
              <a:t>a+1</a:t>
            </a:r>
            <a:r>
              <a:rPr lang="en-US" altLang="en-US" dirty="0"/>
              <a:t>d</a:t>
            </a:r>
            <a:r>
              <a:rPr lang="en-US" altLang="en-US" baseline="30000" dirty="0"/>
              <a:t>(T-a)</a:t>
            </a:r>
            <a:r>
              <a:rPr lang="en-US" altLang="en-US" dirty="0"/>
              <a:t> with probability </a:t>
            </a:r>
            <a:r>
              <a:rPr lang="el-GR" altLang="en-US" sz="2800" dirty="0">
                <a:solidFill>
                  <a:srgbClr val="000000"/>
                </a:solidFill>
                <a:latin typeface="Times New Roman"/>
                <a:cs typeface="Times New Roman"/>
              </a:rPr>
              <a:t>α</a:t>
            </a:r>
            <a:r>
              <a:rPr lang="en-US" altLang="en-US" dirty="0" smtClean="0"/>
              <a:t>, </a:t>
            </a:r>
            <a:r>
              <a:rPr lang="en-US" altLang="en-US" i="1" dirty="0"/>
              <a:t>or</a:t>
            </a:r>
          </a:p>
          <a:p>
            <a:pPr lvl="1"/>
            <a:r>
              <a:rPr lang="en-US" altLang="en-US" dirty="0" err="1"/>
              <a:t>Pu</a:t>
            </a:r>
            <a:r>
              <a:rPr lang="en-US" altLang="en-US" baseline="30000" dirty="0" err="1"/>
              <a:t>a</a:t>
            </a:r>
            <a:r>
              <a:rPr lang="en-US" altLang="en-US" dirty="0" err="1"/>
              <a:t>d</a:t>
            </a:r>
            <a:r>
              <a:rPr lang="en-US" altLang="en-US" baseline="30000" dirty="0"/>
              <a:t>(T-a)+1</a:t>
            </a:r>
            <a:r>
              <a:rPr lang="en-US" altLang="en-US" dirty="0"/>
              <a:t> with probability (</a:t>
            </a:r>
            <a:r>
              <a:rPr lang="en-US" altLang="en-US" dirty="0" smtClean="0"/>
              <a:t>1-</a:t>
            </a:r>
            <a:r>
              <a:rPr lang="el-GR" altLang="en-US" sz="2800" dirty="0" smtClean="0">
                <a:solidFill>
                  <a:srgbClr val="000000"/>
                </a:solidFill>
                <a:latin typeface="Times New Roman"/>
                <a:cs typeface="Times New Roman"/>
              </a:rPr>
              <a:t>α</a:t>
            </a:r>
            <a:r>
              <a:rPr lang="en-US" altLang="en-US" dirty="0" smtClean="0"/>
              <a:t>) </a:t>
            </a:r>
            <a:endParaRPr lang="en-US" altLang="en-US" dirty="0"/>
          </a:p>
          <a:p>
            <a:r>
              <a:rPr lang="en-US" altLang="en-US" dirty="0"/>
              <a:t>Represented as a </a:t>
            </a:r>
            <a:r>
              <a:rPr lang="en-US" altLang="en-US" b="1" i="1" dirty="0">
                <a:solidFill>
                  <a:schemeClr val="tx2"/>
                </a:solidFill>
              </a:rPr>
              <a:t>binomial tree</a:t>
            </a:r>
          </a:p>
        </p:txBody>
      </p:sp>
      <p:pic>
        <p:nvPicPr>
          <p:cNvPr id="30413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0"/>
            <a:ext cx="4267200" cy="28908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6FE1C900-AC31-42EA-AA67-893039184712}" type="slidenum">
              <a:rPr lang="en-US" altLang="en-US"/>
              <a:pPr/>
              <a:t>41</a:t>
            </a:fld>
            <a:endParaRPr lang="en-US" altLang="en-US" sz="1400">
              <a:latin typeface="Times New Roman" pitchFamily="18" charset="0"/>
            </a:endParaRPr>
          </a:p>
        </p:txBody>
      </p:sp>
      <p:sp>
        <p:nvSpPr>
          <p:cNvPr id="305154" name="Rectangle 2"/>
          <p:cNvSpPr>
            <a:spLocks noGrp="1" noChangeArrowheads="1"/>
          </p:cNvSpPr>
          <p:nvPr>
            <p:ph type="title"/>
          </p:nvPr>
        </p:nvSpPr>
        <p:spPr/>
        <p:txBody>
          <a:bodyPr>
            <a:normAutofit fontScale="90000"/>
          </a:bodyPr>
          <a:lstStyle/>
          <a:p>
            <a:r>
              <a:rPr lang="en-US" altLang="en-US" dirty="0"/>
              <a:t>Binomial Representations</a:t>
            </a:r>
            <a:br>
              <a:rPr lang="en-US" altLang="en-US" dirty="0"/>
            </a:br>
            <a:r>
              <a:rPr lang="en-US" altLang="en-US" dirty="0"/>
              <a:t>of Uncertainty</a:t>
            </a:r>
          </a:p>
        </p:txBody>
      </p:sp>
      <p:sp>
        <p:nvSpPr>
          <p:cNvPr id="305155" name="Rectangle 3"/>
          <p:cNvSpPr>
            <a:spLocks noGrp="1" noChangeArrowheads="1"/>
          </p:cNvSpPr>
          <p:nvPr>
            <p:ph type="body" idx="1"/>
          </p:nvPr>
        </p:nvSpPr>
        <p:spPr>
          <a:xfrm>
            <a:off x="381000" y="1524000"/>
            <a:ext cx="8534400" cy="4800600"/>
          </a:xfrm>
        </p:spPr>
        <p:txBody>
          <a:bodyPr/>
          <a:lstStyle/>
          <a:p>
            <a:r>
              <a:rPr lang="en-US" altLang="en-US" dirty="0"/>
              <a:t>For the additive binomial, the states in the following periods are:</a:t>
            </a:r>
          </a:p>
          <a:p>
            <a:pPr lvl="1"/>
            <a:r>
              <a:rPr lang="en-US" altLang="en-US" dirty="0"/>
              <a:t>Period 1:  </a:t>
            </a:r>
            <a:r>
              <a:rPr lang="en-US" altLang="en-US" dirty="0" err="1"/>
              <a:t>P+u</a:t>
            </a:r>
            <a:r>
              <a:rPr lang="en-US" altLang="en-US" dirty="0"/>
              <a:t>, P-d</a:t>
            </a:r>
          </a:p>
          <a:p>
            <a:pPr lvl="1"/>
            <a:r>
              <a:rPr lang="en-US" altLang="en-US" dirty="0"/>
              <a:t>Period 2:  P+2u, </a:t>
            </a:r>
            <a:r>
              <a:rPr lang="en-US" altLang="en-US" dirty="0" err="1"/>
              <a:t>P+u-d</a:t>
            </a:r>
            <a:r>
              <a:rPr lang="en-US" altLang="en-US" dirty="0"/>
              <a:t>, P-2d</a:t>
            </a:r>
          </a:p>
          <a:p>
            <a:pPr lvl="1"/>
            <a:r>
              <a:rPr lang="en-US" altLang="en-US" dirty="0"/>
              <a:t>Period 3:  P+3u, P+2u-d, P+u-2d, P-3d</a:t>
            </a:r>
          </a:p>
          <a:p>
            <a:pPr lvl="1"/>
            <a:r>
              <a:rPr lang="en-US" altLang="en-US" dirty="0"/>
              <a:t>Period 4:  P+4u, P+3u-d, P+2u-2d, P+u-3d, P-4d</a:t>
            </a:r>
          </a:p>
          <a:p>
            <a:endParaRPr lang="en-US" altLang="en-US" dirty="0"/>
          </a:p>
          <a:p>
            <a:r>
              <a:rPr lang="en-US" altLang="en-US" dirty="0"/>
              <a:t>In general, for the additive binomial, period T has all possible outcomes </a:t>
            </a:r>
            <a:r>
              <a:rPr lang="en-US" altLang="en-US" dirty="0" err="1"/>
              <a:t>P+tu</a:t>
            </a:r>
            <a:r>
              <a:rPr lang="en-US" altLang="en-US" dirty="0"/>
              <a:t>-(T-t)d, for t=0, 1, …, 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E59B2724-C0E8-4863-B8F6-3880D4508706}" type="slidenum">
              <a:rPr lang="en-US" altLang="en-US"/>
              <a:pPr/>
              <a:t>42</a:t>
            </a:fld>
            <a:endParaRPr lang="en-US" altLang="en-US" sz="1400">
              <a:latin typeface="Times New Roman" pitchFamily="18" charset="0"/>
            </a:endParaRPr>
          </a:p>
        </p:txBody>
      </p:sp>
      <p:sp>
        <p:nvSpPr>
          <p:cNvPr id="307202" name="Rectangle 2"/>
          <p:cNvSpPr>
            <a:spLocks noGrp="1" noChangeArrowheads="1"/>
          </p:cNvSpPr>
          <p:nvPr>
            <p:ph type="title"/>
          </p:nvPr>
        </p:nvSpPr>
        <p:spPr/>
        <p:txBody>
          <a:bodyPr>
            <a:normAutofit fontScale="90000"/>
          </a:bodyPr>
          <a:lstStyle/>
          <a:p>
            <a:r>
              <a:rPr lang="en-US" altLang="en-US" dirty="0"/>
              <a:t>Decision Tree Methodology:</a:t>
            </a:r>
            <a:br>
              <a:rPr lang="en-US" altLang="en-US" dirty="0"/>
            </a:br>
            <a:r>
              <a:rPr lang="en-US" altLang="en-US" i="1" dirty="0"/>
              <a:t>Trips Logistics</a:t>
            </a:r>
            <a:endParaRPr lang="en-US" altLang="en-US" sz="3200" i="1" dirty="0"/>
          </a:p>
        </p:txBody>
      </p:sp>
      <p:sp>
        <p:nvSpPr>
          <p:cNvPr id="307203" name="Rectangle 3"/>
          <p:cNvSpPr>
            <a:spLocks noGrp="1" noChangeArrowheads="1"/>
          </p:cNvSpPr>
          <p:nvPr>
            <p:ph type="body" idx="1"/>
          </p:nvPr>
        </p:nvSpPr>
        <p:spPr>
          <a:xfrm>
            <a:off x="381000" y="1295400"/>
            <a:ext cx="8305800" cy="5486400"/>
          </a:xfrm>
        </p:spPr>
        <p:txBody>
          <a:bodyPr>
            <a:normAutofit lnSpcReduction="10000"/>
          </a:bodyPr>
          <a:lstStyle/>
          <a:p>
            <a:r>
              <a:rPr lang="en-US" altLang="en-US" sz="2400" dirty="0"/>
              <a:t>Decide whether to lease warehouse space for the coming three years and the quantity to lease</a:t>
            </a:r>
          </a:p>
          <a:p>
            <a:endParaRPr lang="en-US" altLang="en-US" sz="2400" dirty="0" smtClean="0"/>
          </a:p>
          <a:p>
            <a:r>
              <a:rPr lang="en-US" altLang="en-US" sz="2400" dirty="0" smtClean="0"/>
              <a:t>Long-term </a:t>
            </a:r>
            <a:r>
              <a:rPr lang="en-US" altLang="en-US" sz="2400" dirty="0"/>
              <a:t>lease is currently cheaper than the spot market rate</a:t>
            </a:r>
          </a:p>
          <a:p>
            <a:endParaRPr lang="en-US" altLang="en-US" sz="2400" dirty="0" smtClean="0"/>
          </a:p>
          <a:p>
            <a:r>
              <a:rPr lang="en-US" altLang="en-US" sz="2400" dirty="0" smtClean="0"/>
              <a:t>The </a:t>
            </a:r>
            <a:r>
              <a:rPr lang="en-US" altLang="en-US" sz="2400" dirty="0"/>
              <a:t>manager anticipates uncertainty in </a:t>
            </a:r>
            <a:r>
              <a:rPr lang="en-US" altLang="en-US" sz="2400" b="1" i="1" u="sng" dirty="0">
                <a:solidFill>
                  <a:schemeClr val="tx2"/>
                </a:solidFill>
              </a:rPr>
              <a:t>demand</a:t>
            </a:r>
            <a:r>
              <a:rPr lang="en-US" altLang="en-US" sz="2400" dirty="0"/>
              <a:t> and </a:t>
            </a:r>
            <a:r>
              <a:rPr lang="en-US" altLang="en-US" sz="2400" b="1" i="1" u="sng" dirty="0">
                <a:solidFill>
                  <a:schemeClr val="tx2"/>
                </a:solidFill>
              </a:rPr>
              <a:t>spot prices</a:t>
            </a:r>
            <a:r>
              <a:rPr lang="en-US" altLang="en-US" sz="2400" dirty="0">
                <a:solidFill>
                  <a:srgbClr val="333399"/>
                </a:solidFill>
              </a:rPr>
              <a:t> </a:t>
            </a:r>
            <a:r>
              <a:rPr lang="en-US" altLang="en-US" sz="2400" dirty="0"/>
              <a:t>over the next three years</a:t>
            </a:r>
          </a:p>
          <a:p>
            <a:endParaRPr lang="en-US" altLang="en-US" sz="2400" dirty="0" smtClean="0"/>
          </a:p>
          <a:p>
            <a:r>
              <a:rPr lang="en-US" altLang="en-US" sz="2400" dirty="0" smtClean="0"/>
              <a:t>Long-term </a:t>
            </a:r>
            <a:r>
              <a:rPr lang="en-US" altLang="en-US" sz="2400" dirty="0"/>
              <a:t>lease is cheaper </a:t>
            </a:r>
            <a:r>
              <a:rPr lang="en-US" altLang="en-US" sz="2400" b="1" i="1" dirty="0">
                <a:solidFill>
                  <a:schemeClr val="tx2"/>
                </a:solidFill>
              </a:rPr>
              <a:t>but could go unused if demand is lower than forecast</a:t>
            </a:r>
            <a:r>
              <a:rPr lang="en-US" altLang="en-US" sz="2400" dirty="0"/>
              <a:t>; future spot market rates could also decrease</a:t>
            </a:r>
          </a:p>
          <a:p>
            <a:endParaRPr lang="en-US" altLang="en-US" sz="2400" dirty="0" smtClean="0"/>
          </a:p>
          <a:p>
            <a:r>
              <a:rPr lang="en-US" altLang="en-US" sz="2400" dirty="0" smtClean="0"/>
              <a:t>Spot </a:t>
            </a:r>
            <a:r>
              <a:rPr lang="en-US" altLang="en-US" sz="2400" dirty="0"/>
              <a:t>market rates are currently high, and the spot market would cost a lot </a:t>
            </a:r>
            <a:r>
              <a:rPr lang="en-US" altLang="en-US" sz="2400" b="1" i="1" dirty="0">
                <a:solidFill>
                  <a:schemeClr val="tx2"/>
                </a:solidFill>
              </a:rPr>
              <a:t>if future demand is higher than expected</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ED765161-D4C5-4696-ABE6-AD0ED6DFD740}" type="slidenum">
              <a:rPr lang="en-US" altLang="en-US"/>
              <a:pPr/>
              <a:t>43</a:t>
            </a:fld>
            <a:endParaRPr lang="en-US" altLang="en-US" sz="1400">
              <a:latin typeface="Times New Roman" pitchFamily="18" charset="0"/>
            </a:endParaRPr>
          </a:p>
        </p:txBody>
      </p:sp>
      <p:sp>
        <p:nvSpPr>
          <p:cNvPr id="308226" name="Rectangle 2"/>
          <p:cNvSpPr>
            <a:spLocks noGrp="1" noChangeArrowheads="1"/>
          </p:cNvSpPr>
          <p:nvPr>
            <p:ph type="title"/>
          </p:nvPr>
        </p:nvSpPr>
        <p:spPr/>
        <p:txBody>
          <a:bodyPr/>
          <a:lstStyle/>
          <a:p>
            <a:r>
              <a:rPr lang="en-US" altLang="en-US"/>
              <a:t>Trips Logistics: Three Options</a:t>
            </a:r>
          </a:p>
        </p:txBody>
      </p:sp>
      <p:sp>
        <p:nvSpPr>
          <p:cNvPr id="308227" name="Rectangle 3"/>
          <p:cNvSpPr>
            <a:spLocks noGrp="1" noChangeArrowheads="1"/>
          </p:cNvSpPr>
          <p:nvPr>
            <p:ph type="body" idx="1"/>
          </p:nvPr>
        </p:nvSpPr>
        <p:spPr>
          <a:xfrm>
            <a:off x="381000" y="1524000"/>
            <a:ext cx="8305800" cy="5181600"/>
          </a:xfrm>
        </p:spPr>
        <p:txBody>
          <a:bodyPr/>
          <a:lstStyle/>
          <a:p>
            <a:pPr marL="533400" indent="-533400">
              <a:buFont typeface="Monotype Sorts" pitchFamily="2" charset="2"/>
              <a:buAutoNum type="arabicPeriod"/>
            </a:pPr>
            <a:r>
              <a:rPr lang="en-US" altLang="en-US" dirty="0"/>
              <a:t>Get </a:t>
            </a:r>
            <a:r>
              <a:rPr lang="en-US" altLang="en-US" b="1" i="1" dirty="0">
                <a:solidFill>
                  <a:srgbClr val="333399"/>
                </a:solidFill>
              </a:rPr>
              <a:t>all</a:t>
            </a:r>
            <a:r>
              <a:rPr lang="en-US" altLang="en-US" dirty="0"/>
              <a:t> warehousing space from the spot market as needed</a:t>
            </a:r>
          </a:p>
          <a:p>
            <a:pPr marL="533400" indent="-533400">
              <a:buFont typeface="Monotype Sorts" pitchFamily="2" charset="2"/>
              <a:buAutoNum type="arabicPeriod"/>
            </a:pPr>
            <a:endParaRPr lang="en-US" altLang="en-US" dirty="0" smtClean="0"/>
          </a:p>
          <a:p>
            <a:pPr marL="533400" indent="-533400">
              <a:buFont typeface="Monotype Sorts" pitchFamily="2" charset="2"/>
              <a:buAutoNum type="arabicPeriod"/>
            </a:pPr>
            <a:r>
              <a:rPr lang="en-US" altLang="en-US" dirty="0" smtClean="0"/>
              <a:t>Sign </a:t>
            </a:r>
            <a:r>
              <a:rPr lang="en-US" altLang="en-US" dirty="0"/>
              <a:t>a three-year lease for a fixed amount of warehouse space </a:t>
            </a:r>
            <a:r>
              <a:rPr lang="en-US" altLang="en-US" b="1" i="1" dirty="0">
                <a:solidFill>
                  <a:srgbClr val="333399"/>
                </a:solidFill>
              </a:rPr>
              <a:t>and</a:t>
            </a:r>
            <a:r>
              <a:rPr lang="en-US" altLang="en-US" dirty="0"/>
              <a:t> get additional requirements from the spot market</a:t>
            </a:r>
          </a:p>
          <a:p>
            <a:pPr marL="533400" indent="-533400">
              <a:buFont typeface="Monotype Sorts" pitchFamily="2" charset="2"/>
              <a:buAutoNum type="arabicPeriod"/>
            </a:pPr>
            <a:endParaRPr lang="en-US" altLang="en-US" dirty="0" smtClean="0"/>
          </a:p>
          <a:p>
            <a:pPr marL="533400" indent="-533400">
              <a:buFont typeface="Monotype Sorts" pitchFamily="2" charset="2"/>
              <a:buAutoNum type="arabicPeriod"/>
            </a:pPr>
            <a:r>
              <a:rPr lang="en-US" altLang="en-US" dirty="0" smtClean="0"/>
              <a:t>Sign </a:t>
            </a:r>
            <a:r>
              <a:rPr lang="en-US" altLang="en-US" dirty="0"/>
              <a:t>a </a:t>
            </a:r>
            <a:r>
              <a:rPr lang="en-US" altLang="en-US" b="1" i="1" dirty="0">
                <a:solidFill>
                  <a:srgbClr val="333399"/>
                </a:solidFill>
              </a:rPr>
              <a:t>flexible</a:t>
            </a:r>
            <a:r>
              <a:rPr lang="en-US" altLang="en-US" dirty="0"/>
              <a:t> lease with a minimum charge that allows variable usage of warehouse space up to a limit with additional requirement from the spot market</a:t>
            </a:r>
          </a:p>
          <a:p>
            <a:pPr marL="533400" indent="-533400">
              <a:buFont typeface="Monotype Sorts" pitchFamily="2" charset="2"/>
              <a:buAutoNum type="arabicPeriod"/>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24E0FAD7-2CAC-4A9C-BF5A-73C5F81B5E2E}" type="slidenum">
              <a:rPr lang="en-US" altLang="en-US"/>
              <a:pPr/>
              <a:t>44</a:t>
            </a:fld>
            <a:endParaRPr lang="en-US" altLang="en-US" sz="1400">
              <a:latin typeface="Times New Roman" pitchFamily="18" charset="0"/>
            </a:endParaRPr>
          </a:p>
        </p:txBody>
      </p:sp>
      <p:sp>
        <p:nvSpPr>
          <p:cNvPr id="309250" name="Rectangle 2"/>
          <p:cNvSpPr>
            <a:spLocks noGrp="1" noChangeArrowheads="1"/>
          </p:cNvSpPr>
          <p:nvPr>
            <p:ph type="title"/>
          </p:nvPr>
        </p:nvSpPr>
        <p:spPr/>
        <p:txBody>
          <a:bodyPr/>
          <a:lstStyle/>
          <a:p>
            <a:r>
              <a:rPr lang="en-US" altLang="en-US"/>
              <a:t>Trips Logistics</a:t>
            </a:r>
          </a:p>
        </p:txBody>
      </p:sp>
      <p:sp>
        <p:nvSpPr>
          <p:cNvPr id="309251" name="Rectangle 3"/>
          <p:cNvSpPr>
            <a:spLocks noGrp="1" noChangeArrowheads="1"/>
          </p:cNvSpPr>
          <p:nvPr>
            <p:ph type="body" idx="1"/>
          </p:nvPr>
        </p:nvSpPr>
        <p:spPr>
          <a:xfrm>
            <a:off x="381000" y="1371600"/>
            <a:ext cx="8305800" cy="5334000"/>
          </a:xfrm>
        </p:spPr>
        <p:txBody>
          <a:bodyPr>
            <a:normAutofit lnSpcReduction="10000"/>
          </a:bodyPr>
          <a:lstStyle/>
          <a:p>
            <a:r>
              <a:rPr lang="en-US" altLang="en-US" sz="2600" dirty="0"/>
              <a:t>1000 sq. ft. of warehouse space needed for 1000 units of demand</a:t>
            </a:r>
          </a:p>
          <a:p>
            <a:r>
              <a:rPr lang="en-US" altLang="en-US" sz="2600" dirty="0"/>
              <a:t>Current demand = 100,000 units per year</a:t>
            </a:r>
          </a:p>
          <a:p>
            <a:pPr lvl="1"/>
            <a:r>
              <a:rPr lang="en-US" altLang="en-US" sz="2200" b="1" i="1" dirty="0">
                <a:solidFill>
                  <a:srgbClr val="333399"/>
                </a:solidFill>
              </a:rPr>
              <a:t>Binomial uncertainty: Demand can go up by 20% with </a:t>
            </a:r>
            <a:br>
              <a:rPr lang="en-US" altLang="en-US" sz="2200" b="1" i="1" dirty="0">
                <a:solidFill>
                  <a:srgbClr val="333399"/>
                </a:solidFill>
              </a:rPr>
            </a:br>
            <a:r>
              <a:rPr lang="el-GR" altLang="en-US" sz="2800" b="1" dirty="0">
                <a:solidFill>
                  <a:srgbClr val="333399"/>
                </a:solidFill>
                <a:latin typeface="Times New Roman"/>
                <a:cs typeface="Times New Roman"/>
              </a:rPr>
              <a:t>α</a:t>
            </a:r>
            <a:r>
              <a:rPr lang="en-US" altLang="en-US" sz="2200" b="1" i="1" dirty="0" smtClean="0">
                <a:solidFill>
                  <a:srgbClr val="333399"/>
                </a:solidFill>
              </a:rPr>
              <a:t> </a:t>
            </a:r>
            <a:r>
              <a:rPr lang="en-US" altLang="en-US" sz="2200" b="1" i="1" dirty="0">
                <a:solidFill>
                  <a:srgbClr val="333399"/>
                </a:solidFill>
              </a:rPr>
              <a:t>= 0.5 or down by 20% with </a:t>
            </a:r>
            <a:r>
              <a:rPr lang="en-US" altLang="en-US" sz="2200" b="1" i="1" dirty="0" smtClean="0">
                <a:solidFill>
                  <a:srgbClr val="333399"/>
                </a:solidFill>
              </a:rPr>
              <a:t>1-</a:t>
            </a:r>
            <a:r>
              <a:rPr lang="el-GR" altLang="en-US" sz="2800" dirty="0">
                <a:solidFill>
                  <a:srgbClr val="000000"/>
                </a:solidFill>
                <a:latin typeface="Times New Roman"/>
                <a:cs typeface="Times New Roman"/>
              </a:rPr>
              <a:t> </a:t>
            </a:r>
            <a:r>
              <a:rPr lang="el-GR" altLang="en-US" sz="2800" b="1" dirty="0">
                <a:solidFill>
                  <a:srgbClr val="333399"/>
                </a:solidFill>
                <a:latin typeface="Times New Roman"/>
                <a:cs typeface="Times New Roman"/>
              </a:rPr>
              <a:t>α</a:t>
            </a:r>
            <a:r>
              <a:rPr lang="en-US" altLang="en-US" sz="2200" b="1" i="1" dirty="0" smtClean="0">
                <a:solidFill>
                  <a:srgbClr val="333399"/>
                </a:solidFill>
              </a:rPr>
              <a:t> </a:t>
            </a:r>
            <a:r>
              <a:rPr lang="en-US" altLang="en-US" sz="2200" b="1" i="1" dirty="0">
                <a:solidFill>
                  <a:srgbClr val="333399"/>
                </a:solidFill>
              </a:rPr>
              <a:t>= 0.5</a:t>
            </a:r>
          </a:p>
          <a:p>
            <a:r>
              <a:rPr lang="en-US" altLang="en-US" sz="2600" dirty="0"/>
              <a:t>Lease price = $1.00 per sq. ft. per year</a:t>
            </a:r>
          </a:p>
          <a:p>
            <a:r>
              <a:rPr lang="en-US" altLang="en-US" sz="2600" dirty="0"/>
              <a:t>Spot market price = $1.20 per sq. ft. per year</a:t>
            </a:r>
          </a:p>
          <a:p>
            <a:pPr lvl="1"/>
            <a:r>
              <a:rPr lang="en-US" altLang="en-US" sz="2100" b="1" i="1" dirty="0">
                <a:solidFill>
                  <a:srgbClr val="333399"/>
                </a:solidFill>
              </a:rPr>
              <a:t>Spot prices can go up by 10% with </a:t>
            </a:r>
            <a:r>
              <a:rPr kumimoji="0" lang="el-GR" altLang="en-US" sz="2800" b="1" i="0" u="none" strike="noStrike" kern="0" cap="none" spc="0" normalizeH="0" baseline="0" noProof="0" dirty="0" smtClean="0">
                <a:ln>
                  <a:noFill/>
                </a:ln>
                <a:solidFill>
                  <a:srgbClr val="333399"/>
                </a:solidFill>
                <a:effectLst/>
                <a:uLnTx/>
                <a:uFillTx/>
                <a:latin typeface="Times New Roman"/>
                <a:cs typeface="Times New Roman"/>
              </a:rPr>
              <a:t>α</a:t>
            </a:r>
            <a:r>
              <a:rPr lang="en-US" altLang="en-US" sz="2100" b="1" i="1" dirty="0" smtClean="0">
                <a:solidFill>
                  <a:srgbClr val="333399"/>
                </a:solidFill>
              </a:rPr>
              <a:t> </a:t>
            </a:r>
            <a:r>
              <a:rPr lang="en-US" altLang="en-US" sz="2100" b="1" i="1" dirty="0">
                <a:solidFill>
                  <a:srgbClr val="333399"/>
                </a:solidFill>
              </a:rPr>
              <a:t>= 0.5 or down by 10% with </a:t>
            </a:r>
            <a:r>
              <a:rPr lang="en-US" altLang="en-US" sz="2100" b="1" i="1" dirty="0" smtClean="0">
                <a:solidFill>
                  <a:srgbClr val="333399"/>
                </a:solidFill>
              </a:rPr>
              <a:t>1-</a:t>
            </a:r>
            <a:r>
              <a:rPr kumimoji="0" lang="el-GR" altLang="en-US" sz="2800" b="1" i="0" u="none" strike="noStrike" kern="0" cap="none" spc="0" normalizeH="0" baseline="0" noProof="0" dirty="0" smtClean="0">
                <a:ln>
                  <a:noFill/>
                </a:ln>
                <a:solidFill>
                  <a:srgbClr val="333399"/>
                </a:solidFill>
                <a:effectLst/>
                <a:uLnTx/>
                <a:uFillTx/>
                <a:latin typeface="Times New Roman"/>
                <a:cs typeface="Times New Roman"/>
              </a:rPr>
              <a:t> α</a:t>
            </a:r>
            <a:r>
              <a:rPr lang="en-US" altLang="en-US" sz="2100" b="1" i="1" dirty="0" smtClean="0">
                <a:solidFill>
                  <a:srgbClr val="333399"/>
                </a:solidFill>
              </a:rPr>
              <a:t> </a:t>
            </a:r>
            <a:r>
              <a:rPr lang="en-US" altLang="en-US" sz="2100" b="1" i="1" dirty="0">
                <a:solidFill>
                  <a:srgbClr val="333399"/>
                </a:solidFill>
              </a:rPr>
              <a:t>= 0.5</a:t>
            </a:r>
          </a:p>
          <a:p>
            <a:r>
              <a:rPr lang="en-US" altLang="en-US" sz="2600" dirty="0"/>
              <a:t>Revenue = $1.22 per unit of demand</a:t>
            </a:r>
          </a:p>
          <a:p>
            <a:r>
              <a:rPr lang="en-US" altLang="en-US" sz="2600" dirty="0"/>
              <a:t>k = 0.1 (10% ROI</a:t>
            </a:r>
            <a:r>
              <a:rPr lang="en-US" altLang="en-US" sz="2600" dirty="0" smtClean="0"/>
              <a:t>)</a:t>
            </a:r>
          </a:p>
          <a:p>
            <a:r>
              <a:rPr lang="en-US" sz="2400" dirty="0" smtClean="0"/>
              <a:t>Plan for 3 years (labeled 0, 1, 2)</a:t>
            </a:r>
            <a:endParaRPr lang="en-US" sz="2000" dirty="0" smtClean="0"/>
          </a:p>
          <a:p>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Options</a:t>
            </a:r>
            <a:endParaRPr lang="en-US" dirty="0"/>
          </a:p>
        </p:txBody>
      </p:sp>
      <p:sp>
        <p:nvSpPr>
          <p:cNvPr id="3" name="Content Placeholder 2"/>
          <p:cNvSpPr>
            <a:spLocks noGrp="1"/>
          </p:cNvSpPr>
          <p:nvPr>
            <p:ph idx="1"/>
          </p:nvPr>
        </p:nvSpPr>
        <p:spPr>
          <a:xfrm>
            <a:off x="457200" y="1295400"/>
            <a:ext cx="8229600" cy="5486400"/>
          </a:xfrm>
        </p:spPr>
        <p:txBody>
          <a:bodyPr>
            <a:normAutofit lnSpcReduction="10000"/>
          </a:bodyPr>
          <a:lstStyle/>
          <a:p>
            <a:r>
              <a:rPr lang="en-US" sz="2400" dirty="0" smtClean="0">
                <a:solidFill>
                  <a:schemeClr val="tx2"/>
                </a:solidFill>
                <a:effectLst>
                  <a:outerShdw blurRad="38100" dist="38100" dir="2700000" algn="tl">
                    <a:srgbClr val="000000">
                      <a:alpha val="43137"/>
                    </a:srgbClr>
                  </a:outerShdw>
                </a:effectLst>
              </a:rPr>
              <a:t>Spot market:</a:t>
            </a:r>
          </a:p>
          <a:p>
            <a:pPr lvl="1"/>
            <a:r>
              <a:rPr lang="en-US" dirty="0" smtClean="0"/>
              <a:t>Current price = $1.20 / sq. ft. / year</a:t>
            </a:r>
          </a:p>
          <a:p>
            <a:pPr lvl="1"/>
            <a:r>
              <a:rPr lang="en-US" dirty="0" smtClean="0"/>
              <a:t>Spot price can go</a:t>
            </a:r>
          </a:p>
          <a:p>
            <a:pPr lvl="2"/>
            <a:r>
              <a:rPr lang="en-US" dirty="0" smtClean="0"/>
              <a:t>up by 10% with </a:t>
            </a:r>
            <a:r>
              <a:rPr lang="el-GR" altLang="en-US" b="1" dirty="0" smtClean="0">
                <a:solidFill>
                  <a:srgbClr val="333399"/>
                </a:solidFill>
                <a:latin typeface="Times New Roman"/>
                <a:cs typeface="Times New Roman"/>
              </a:rPr>
              <a:t>α</a:t>
            </a:r>
            <a:r>
              <a:rPr lang="en-US" dirty="0" smtClean="0"/>
              <a:t> = 0.5 or</a:t>
            </a:r>
          </a:p>
          <a:p>
            <a:pPr lvl="2"/>
            <a:r>
              <a:rPr lang="en-US" dirty="0" smtClean="0"/>
              <a:t>down by 10% with 1-</a:t>
            </a:r>
            <a:r>
              <a:rPr lang="el-GR" altLang="en-US" b="1" dirty="0" smtClean="0">
                <a:solidFill>
                  <a:srgbClr val="333399"/>
                </a:solidFill>
                <a:latin typeface="Times New Roman"/>
                <a:cs typeface="Times New Roman"/>
              </a:rPr>
              <a:t>α</a:t>
            </a:r>
            <a:r>
              <a:rPr lang="en-US" dirty="0" smtClean="0"/>
              <a:t> = 0.5</a:t>
            </a:r>
          </a:p>
          <a:p>
            <a:r>
              <a:rPr lang="en-US" sz="2400" dirty="0" smtClean="0">
                <a:solidFill>
                  <a:schemeClr val="tx2"/>
                </a:solidFill>
                <a:effectLst>
                  <a:outerShdw blurRad="38100" dist="38100" dir="2700000" algn="tl">
                    <a:srgbClr val="000000">
                      <a:alpha val="43137"/>
                    </a:srgbClr>
                  </a:outerShdw>
                </a:effectLst>
              </a:rPr>
              <a:t>Fixed lease:</a:t>
            </a:r>
          </a:p>
          <a:p>
            <a:pPr lvl="1"/>
            <a:r>
              <a:rPr lang="en-US" dirty="0" smtClean="0"/>
              <a:t>$1.00 / sq. ft. / year</a:t>
            </a:r>
          </a:p>
          <a:p>
            <a:pPr lvl="1"/>
            <a:r>
              <a:rPr lang="en-US" dirty="0" smtClean="0"/>
              <a:t>100,000 sq. ft. of space; buy additional on spot market </a:t>
            </a:r>
          </a:p>
          <a:p>
            <a:r>
              <a:rPr lang="en-US" sz="2400" dirty="0" smtClean="0">
                <a:solidFill>
                  <a:schemeClr val="tx2"/>
                </a:solidFill>
                <a:effectLst>
                  <a:outerShdw blurRad="38100" dist="38100" dir="2700000" algn="tl">
                    <a:srgbClr val="000000">
                      <a:alpha val="43137"/>
                    </a:srgbClr>
                  </a:outerShdw>
                </a:effectLst>
              </a:rPr>
              <a:t>Flexible lease:</a:t>
            </a:r>
          </a:p>
          <a:p>
            <a:pPr lvl="1"/>
            <a:r>
              <a:rPr lang="en-US" dirty="0" smtClean="0"/>
              <a:t>Pay $10,000 up front</a:t>
            </a:r>
          </a:p>
          <a:p>
            <a:pPr lvl="1"/>
            <a:r>
              <a:rPr lang="en-US" dirty="0" smtClean="0"/>
              <a:t>Use 60,000–100,000 sq. ft. / year</a:t>
            </a:r>
          </a:p>
          <a:p>
            <a:pPr lvl="1"/>
            <a:r>
              <a:rPr lang="en-US" dirty="0" smtClean="0"/>
              <a:t>Pay $</a:t>
            </a:r>
            <a:r>
              <a:rPr lang="en-US" dirty="0"/>
              <a:t>1.00 / sq. ft. </a:t>
            </a:r>
            <a:r>
              <a:rPr lang="en-US" dirty="0" smtClean="0"/>
              <a:t>used / year</a:t>
            </a:r>
          </a:p>
          <a:p>
            <a:pPr lvl="1"/>
            <a:r>
              <a:rPr lang="en-US" dirty="0" smtClean="0"/>
              <a:t>Buy additional on spot market</a:t>
            </a:r>
            <a:endParaRPr lang="en-US"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45</a:t>
            </a:fld>
            <a:endParaRPr lang="en-US" altLang="en-US" sz="1400">
              <a:latin typeface="Times New Roman" pitchFamily="18" charset="0"/>
            </a:endParaRPr>
          </a:p>
        </p:txBody>
      </p:sp>
    </p:spTree>
    <p:extLst>
      <p:ext uri="{BB962C8B-B14F-4D97-AF65-F5344CB8AC3E}">
        <p14:creationId xmlns:p14="http://schemas.microsoft.com/office/powerpoint/2010/main" val="127528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2"/>
          <p:cNvSpPr>
            <a:spLocks noGrp="1"/>
          </p:cNvSpPr>
          <p:nvPr>
            <p:ph type="sldNum" sz="quarter" idx="10"/>
          </p:nvPr>
        </p:nvSpPr>
        <p:spPr/>
        <p:txBody>
          <a:bodyPr/>
          <a:lstStyle/>
          <a:p>
            <a:r>
              <a:rPr lang="en-US" altLang="en-US"/>
              <a:t>6-</a:t>
            </a:r>
            <a:fld id="{5E37C43A-0D6E-4797-8A4C-B2A7ADBE228C}" type="slidenum">
              <a:rPr lang="en-US" altLang="en-US"/>
              <a:pPr/>
              <a:t>46</a:t>
            </a:fld>
            <a:endParaRPr lang="en-US" altLang="en-US" sz="1400">
              <a:latin typeface="Times New Roman" pitchFamily="18" charset="0"/>
            </a:endParaRPr>
          </a:p>
        </p:txBody>
      </p:sp>
      <p:sp>
        <p:nvSpPr>
          <p:cNvPr id="310276" name="Rectangle 4"/>
          <p:cNvSpPr>
            <a:spLocks noGrp="1" noChangeArrowheads="1"/>
          </p:cNvSpPr>
          <p:nvPr>
            <p:ph type="title"/>
          </p:nvPr>
        </p:nvSpPr>
        <p:spPr/>
        <p:txBody>
          <a:bodyPr/>
          <a:lstStyle/>
          <a:p>
            <a:r>
              <a:rPr lang="en-US" altLang="en-US"/>
              <a:t>Trips Logistics Decision Tree </a:t>
            </a:r>
          </a:p>
        </p:txBody>
      </p:sp>
      <p:sp>
        <p:nvSpPr>
          <p:cNvPr id="310277" name="Oval 5"/>
          <p:cNvSpPr>
            <a:spLocks noChangeArrowheads="1"/>
          </p:cNvSpPr>
          <p:nvPr/>
        </p:nvSpPr>
        <p:spPr bwMode="auto">
          <a:xfrm>
            <a:off x="6324600" y="1752600"/>
            <a:ext cx="990600" cy="533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1"/>
          </a:p>
        </p:txBody>
      </p:sp>
      <p:sp>
        <p:nvSpPr>
          <p:cNvPr id="310278" name="Text Box 6"/>
          <p:cNvSpPr txBox="1">
            <a:spLocks noChangeArrowheads="1"/>
          </p:cNvSpPr>
          <p:nvPr/>
        </p:nvSpPr>
        <p:spPr bwMode="auto">
          <a:xfrm>
            <a:off x="6477000" y="1752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D=144</a:t>
            </a:r>
          </a:p>
        </p:txBody>
      </p:sp>
      <p:sp>
        <p:nvSpPr>
          <p:cNvPr id="310279" name="Rectangle 7"/>
          <p:cNvSpPr>
            <a:spLocks noChangeArrowheads="1"/>
          </p:cNvSpPr>
          <p:nvPr/>
        </p:nvSpPr>
        <p:spPr bwMode="auto">
          <a:xfrm>
            <a:off x="6477000" y="19812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p=$1.45</a:t>
            </a:r>
          </a:p>
        </p:txBody>
      </p:sp>
      <p:sp>
        <p:nvSpPr>
          <p:cNvPr id="310323" name="Oval 51"/>
          <p:cNvSpPr>
            <a:spLocks noChangeArrowheads="1"/>
          </p:cNvSpPr>
          <p:nvPr/>
        </p:nvSpPr>
        <p:spPr bwMode="auto">
          <a:xfrm>
            <a:off x="6324600" y="22860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4" name="Text Box 52"/>
          <p:cNvSpPr txBox="1">
            <a:spLocks noChangeArrowheads="1"/>
          </p:cNvSpPr>
          <p:nvPr/>
        </p:nvSpPr>
        <p:spPr bwMode="auto">
          <a:xfrm>
            <a:off x="6477000" y="2286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D=144</a:t>
            </a:r>
            <a:endParaRPr lang="en-US" altLang="en-US" b="1"/>
          </a:p>
        </p:txBody>
      </p:sp>
      <p:sp>
        <p:nvSpPr>
          <p:cNvPr id="310325" name="Rectangle 53"/>
          <p:cNvSpPr>
            <a:spLocks noChangeArrowheads="1"/>
          </p:cNvSpPr>
          <p:nvPr/>
        </p:nvSpPr>
        <p:spPr bwMode="auto">
          <a:xfrm>
            <a:off x="6477000" y="25146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p=$1.19</a:t>
            </a:r>
            <a:endParaRPr lang="en-US" altLang="en-US" b="1"/>
          </a:p>
        </p:txBody>
      </p:sp>
      <p:sp>
        <p:nvSpPr>
          <p:cNvPr id="310326" name="Oval 54"/>
          <p:cNvSpPr>
            <a:spLocks noChangeArrowheads="1"/>
          </p:cNvSpPr>
          <p:nvPr/>
        </p:nvSpPr>
        <p:spPr bwMode="auto">
          <a:xfrm>
            <a:off x="6324600" y="28194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7" name="Text Box 55"/>
          <p:cNvSpPr txBox="1">
            <a:spLocks noChangeArrowheads="1"/>
          </p:cNvSpPr>
          <p:nvPr/>
        </p:nvSpPr>
        <p:spPr bwMode="auto">
          <a:xfrm>
            <a:off x="6477000" y="2819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D=96</a:t>
            </a:r>
            <a:endParaRPr lang="en-US" altLang="en-US" b="1"/>
          </a:p>
        </p:txBody>
      </p:sp>
      <p:sp>
        <p:nvSpPr>
          <p:cNvPr id="310328" name="Rectangle 56"/>
          <p:cNvSpPr>
            <a:spLocks noChangeArrowheads="1"/>
          </p:cNvSpPr>
          <p:nvPr/>
        </p:nvSpPr>
        <p:spPr bwMode="auto">
          <a:xfrm>
            <a:off x="6477000" y="30480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p=$1.45</a:t>
            </a:r>
            <a:endParaRPr lang="en-US" altLang="en-US" b="1"/>
          </a:p>
        </p:txBody>
      </p:sp>
      <p:sp>
        <p:nvSpPr>
          <p:cNvPr id="310329" name="Oval 57"/>
          <p:cNvSpPr>
            <a:spLocks noChangeArrowheads="1"/>
          </p:cNvSpPr>
          <p:nvPr/>
        </p:nvSpPr>
        <p:spPr bwMode="auto">
          <a:xfrm>
            <a:off x="6324600" y="33528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0" name="Text Box 58"/>
          <p:cNvSpPr txBox="1">
            <a:spLocks noChangeArrowheads="1"/>
          </p:cNvSpPr>
          <p:nvPr/>
        </p:nvSpPr>
        <p:spPr bwMode="auto">
          <a:xfrm>
            <a:off x="6477000" y="3352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D=144</a:t>
            </a:r>
            <a:endParaRPr lang="en-US" altLang="en-US" b="1"/>
          </a:p>
        </p:txBody>
      </p:sp>
      <p:sp>
        <p:nvSpPr>
          <p:cNvPr id="310331" name="Rectangle 59"/>
          <p:cNvSpPr>
            <a:spLocks noChangeArrowheads="1"/>
          </p:cNvSpPr>
          <p:nvPr/>
        </p:nvSpPr>
        <p:spPr bwMode="auto">
          <a:xfrm>
            <a:off x="6477000" y="35814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p=$0.97</a:t>
            </a:r>
            <a:endParaRPr lang="en-US" altLang="en-US" b="1"/>
          </a:p>
        </p:txBody>
      </p:sp>
      <p:sp>
        <p:nvSpPr>
          <p:cNvPr id="310332" name="Oval 60"/>
          <p:cNvSpPr>
            <a:spLocks noChangeArrowheads="1"/>
          </p:cNvSpPr>
          <p:nvPr/>
        </p:nvSpPr>
        <p:spPr bwMode="auto">
          <a:xfrm>
            <a:off x="6324600" y="38862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3" name="Text Box 61"/>
          <p:cNvSpPr txBox="1">
            <a:spLocks noChangeArrowheads="1"/>
          </p:cNvSpPr>
          <p:nvPr/>
        </p:nvSpPr>
        <p:spPr bwMode="auto">
          <a:xfrm>
            <a:off x="6477000" y="38862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D=96</a:t>
            </a:r>
            <a:endParaRPr lang="en-US" altLang="en-US" b="1"/>
          </a:p>
        </p:txBody>
      </p:sp>
      <p:sp>
        <p:nvSpPr>
          <p:cNvPr id="310334" name="Rectangle 62"/>
          <p:cNvSpPr>
            <a:spLocks noChangeArrowheads="1"/>
          </p:cNvSpPr>
          <p:nvPr/>
        </p:nvSpPr>
        <p:spPr bwMode="auto">
          <a:xfrm>
            <a:off x="6477000" y="41148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p=$1.19</a:t>
            </a:r>
            <a:endParaRPr lang="en-US" altLang="en-US" b="1"/>
          </a:p>
        </p:txBody>
      </p:sp>
      <p:sp>
        <p:nvSpPr>
          <p:cNvPr id="310335" name="Oval 63"/>
          <p:cNvSpPr>
            <a:spLocks noChangeArrowheads="1"/>
          </p:cNvSpPr>
          <p:nvPr/>
        </p:nvSpPr>
        <p:spPr bwMode="auto">
          <a:xfrm>
            <a:off x="6324600" y="44196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6" name="Text Box 64"/>
          <p:cNvSpPr txBox="1">
            <a:spLocks noChangeArrowheads="1"/>
          </p:cNvSpPr>
          <p:nvPr/>
        </p:nvSpPr>
        <p:spPr bwMode="auto">
          <a:xfrm>
            <a:off x="6477000" y="4419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D=96</a:t>
            </a:r>
            <a:endParaRPr lang="en-US" altLang="en-US" b="1"/>
          </a:p>
        </p:txBody>
      </p:sp>
      <p:sp>
        <p:nvSpPr>
          <p:cNvPr id="310337" name="Rectangle 65"/>
          <p:cNvSpPr>
            <a:spLocks noChangeArrowheads="1"/>
          </p:cNvSpPr>
          <p:nvPr/>
        </p:nvSpPr>
        <p:spPr bwMode="auto">
          <a:xfrm>
            <a:off x="6477000" y="46482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p=$0.97</a:t>
            </a:r>
            <a:endParaRPr lang="en-US" altLang="en-US" b="1"/>
          </a:p>
        </p:txBody>
      </p:sp>
      <p:sp>
        <p:nvSpPr>
          <p:cNvPr id="310338" name="Oval 66"/>
          <p:cNvSpPr>
            <a:spLocks noChangeArrowheads="1"/>
          </p:cNvSpPr>
          <p:nvPr/>
        </p:nvSpPr>
        <p:spPr bwMode="auto">
          <a:xfrm>
            <a:off x="6324600" y="49530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9" name="Text Box 67"/>
          <p:cNvSpPr txBox="1">
            <a:spLocks noChangeArrowheads="1"/>
          </p:cNvSpPr>
          <p:nvPr/>
        </p:nvSpPr>
        <p:spPr bwMode="auto">
          <a:xfrm>
            <a:off x="6477000" y="4953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D=64</a:t>
            </a:r>
            <a:endParaRPr lang="en-US" altLang="en-US" b="1"/>
          </a:p>
        </p:txBody>
      </p:sp>
      <p:sp>
        <p:nvSpPr>
          <p:cNvPr id="310340" name="Rectangle 68"/>
          <p:cNvSpPr>
            <a:spLocks noChangeArrowheads="1"/>
          </p:cNvSpPr>
          <p:nvPr/>
        </p:nvSpPr>
        <p:spPr bwMode="auto">
          <a:xfrm>
            <a:off x="6477000" y="51816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p=$1.45</a:t>
            </a:r>
            <a:endParaRPr lang="en-US" altLang="en-US" b="1"/>
          </a:p>
        </p:txBody>
      </p:sp>
      <p:sp>
        <p:nvSpPr>
          <p:cNvPr id="310341" name="Oval 69"/>
          <p:cNvSpPr>
            <a:spLocks noChangeArrowheads="1"/>
          </p:cNvSpPr>
          <p:nvPr/>
        </p:nvSpPr>
        <p:spPr bwMode="auto">
          <a:xfrm>
            <a:off x="6324600" y="54864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2" name="Text Box 70"/>
          <p:cNvSpPr txBox="1">
            <a:spLocks noChangeArrowheads="1"/>
          </p:cNvSpPr>
          <p:nvPr/>
        </p:nvSpPr>
        <p:spPr bwMode="auto">
          <a:xfrm>
            <a:off x="6477000" y="5486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D=64</a:t>
            </a:r>
            <a:endParaRPr lang="en-US" altLang="en-US" b="1"/>
          </a:p>
        </p:txBody>
      </p:sp>
      <p:sp>
        <p:nvSpPr>
          <p:cNvPr id="310343" name="Rectangle 71"/>
          <p:cNvSpPr>
            <a:spLocks noChangeArrowheads="1"/>
          </p:cNvSpPr>
          <p:nvPr/>
        </p:nvSpPr>
        <p:spPr bwMode="auto">
          <a:xfrm>
            <a:off x="6477000" y="57150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p=$1.19</a:t>
            </a:r>
            <a:endParaRPr lang="en-US" altLang="en-US" b="1"/>
          </a:p>
        </p:txBody>
      </p:sp>
      <p:sp>
        <p:nvSpPr>
          <p:cNvPr id="310344" name="Oval 72"/>
          <p:cNvSpPr>
            <a:spLocks noChangeArrowheads="1"/>
          </p:cNvSpPr>
          <p:nvPr/>
        </p:nvSpPr>
        <p:spPr bwMode="auto">
          <a:xfrm>
            <a:off x="6324600" y="60198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5" name="Text Box 73"/>
          <p:cNvSpPr txBox="1">
            <a:spLocks noChangeArrowheads="1"/>
          </p:cNvSpPr>
          <p:nvPr/>
        </p:nvSpPr>
        <p:spPr bwMode="auto">
          <a:xfrm>
            <a:off x="6477000" y="6019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D=64</a:t>
            </a:r>
            <a:endParaRPr lang="en-US" altLang="en-US" b="1"/>
          </a:p>
        </p:txBody>
      </p:sp>
      <p:sp>
        <p:nvSpPr>
          <p:cNvPr id="310346" name="Rectangle 74"/>
          <p:cNvSpPr>
            <a:spLocks noChangeArrowheads="1"/>
          </p:cNvSpPr>
          <p:nvPr/>
        </p:nvSpPr>
        <p:spPr bwMode="auto">
          <a:xfrm>
            <a:off x="6477000" y="62484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p=$0.97</a:t>
            </a:r>
            <a:endParaRPr lang="en-US" altLang="en-US" b="1"/>
          </a:p>
        </p:txBody>
      </p:sp>
      <p:sp>
        <p:nvSpPr>
          <p:cNvPr id="310347" name="Oval 75"/>
          <p:cNvSpPr>
            <a:spLocks noChangeArrowheads="1"/>
          </p:cNvSpPr>
          <p:nvPr/>
        </p:nvSpPr>
        <p:spPr bwMode="auto">
          <a:xfrm>
            <a:off x="3429000" y="25908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8" name="Text Box 76"/>
          <p:cNvSpPr txBox="1">
            <a:spLocks noChangeArrowheads="1"/>
          </p:cNvSpPr>
          <p:nvPr/>
        </p:nvSpPr>
        <p:spPr bwMode="auto">
          <a:xfrm>
            <a:off x="3581400" y="2590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D=120</a:t>
            </a:r>
            <a:endParaRPr lang="en-US" altLang="en-US" b="1"/>
          </a:p>
        </p:txBody>
      </p:sp>
      <p:sp>
        <p:nvSpPr>
          <p:cNvPr id="310349" name="Rectangle 77"/>
          <p:cNvSpPr>
            <a:spLocks noChangeArrowheads="1"/>
          </p:cNvSpPr>
          <p:nvPr/>
        </p:nvSpPr>
        <p:spPr bwMode="auto">
          <a:xfrm>
            <a:off x="3581400" y="28194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p=$1.32</a:t>
            </a:r>
            <a:endParaRPr lang="en-US" altLang="en-US" b="1"/>
          </a:p>
        </p:txBody>
      </p:sp>
      <p:sp>
        <p:nvSpPr>
          <p:cNvPr id="310350" name="Oval 78"/>
          <p:cNvSpPr>
            <a:spLocks noChangeArrowheads="1"/>
          </p:cNvSpPr>
          <p:nvPr/>
        </p:nvSpPr>
        <p:spPr bwMode="auto">
          <a:xfrm>
            <a:off x="3429000" y="35052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1" name="Text Box 79"/>
          <p:cNvSpPr txBox="1">
            <a:spLocks noChangeArrowheads="1"/>
          </p:cNvSpPr>
          <p:nvPr/>
        </p:nvSpPr>
        <p:spPr bwMode="auto">
          <a:xfrm>
            <a:off x="3581400" y="35052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D=120</a:t>
            </a:r>
            <a:endParaRPr lang="en-US" altLang="en-US" b="1"/>
          </a:p>
        </p:txBody>
      </p:sp>
      <p:sp>
        <p:nvSpPr>
          <p:cNvPr id="310352" name="Rectangle 80"/>
          <p:cNvSpPr>
            <a:spLocks noChangeArrowheads="1"/>
          </p:cNvSpPr>
          <p:nvPr/>
        </p:nvSpPr>
        <p:spPr bwMode="auto">
          <a:xfrm>
            <a:off x="3581400" y="3733800"/>
            <a:ext cx="73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 08</a:t>
            </a:r>
            <a:endParaRPr lang="en-US" altLang="en-US" b="1"/>
          </a:p>
        </p:txBody>
      </p:sp>
      <p:sp>
        <p:nvSpPr>
          <p:cNvPr id="310353" name="Oval 81"/>
          <p:cNvSpPr>
            <a:spLocks noChangeArrowheads="1"/>
          </p:cNvSpPr>
          <p:nvPr/>
        </p:nvSpPr>
        <p:spPr bwMode="auto">
          <a:xfrm>
            <a:off x="3429000" y="44196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4" name="Text Box 82"/>
          <p:cNvSpPr txBox="1">
            <a:spLocks noChangeArrowheads="1"/>
          </p:cNvSpPr>
          <p:nvPr/>
        </p:nvSpPr>
        <p:spPr bwMode="auto">
          <a:xfrm>
            <a:off x="3581400" y="4419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D=80</a:t>
            </a:r>
            <a:endParaRPr lang="en-US" altLang="en-US" b="1"/>
          </a:p>
        </p:txBody>
      </p:sp>
      <p:sp>
        <p:nvSpPr>
          <p:cNvPr id="310355" name="Rectangle 83"/>
          <p:cNvSpPr>
            <a:spLocks noChangeArrowheads="1"/>
          </p:cNvSpPr>
          <p:nvPr/>
        </p:nvSpPr>
        <p:spPr bwMode="auto">
          <a:xfrm>
            <a:off x="3581400" y="46482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p=$1.32</a:t>
            </a:r>
            <a:endParaRPr lang="en-US" altLang="en-US" b="1"/>
          </a:p>
        </p:txBody>
      </p:sp>
      <p:sp>
        <p:nvSpPr>
          <p:cNvPr id="310356" name="Oval 84"/>
          <p:cNvSpPr>
            <a:spLocks noChangeArrowheads="1"/>
          </p:cNvSpPr>
          <p:nvPr/>
        </p:nvSpPr>
        <p:spPr bwMode="auto">
          <a:xfrm>
            <a:off x="3429000" y="52578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7" name="Text Box 85"/>
          <p:cNvSpPr txBox="1">
            <a:spLocks noChangeArrowheads="1"/>
          </p:cNvSpPr>
          <p:nvPr/>
        </p:nvSpPr>
        <p:spPr bwMode="auto">
          <a:xfrm>
            <a:off x="3581400" y="5257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D=80</a:t>
            </a:r>
            <a:endParaRPr lang="en-US" altLang="en-US" b="1"/>
          </a:p>
        </p:txBody>
      </p:sp>
      <p:sp>
        <p:nvSpPr>
          <p:cNvPr id="310358" name="Rectangle 86"/>
          <p:cNvSpPr>
            <a:spLocks noChangeArrowheads="1"/>
          </p:cNvSpPr>
          <p:nvPr/>
        </p:nvSpPr>
        <p:spPr bwMode="auto">
          <a:xfrm>
            <a:off x="3581400" y="54864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p=$1.08</a:t>
            </a:r>
            <a:endParaRPr lang="en-US" altLang="en-US" b="1"/>
          </a:p>
        </p:txBody>
      </p:sp>
      <p:sp>
        <p:nvSpPr>
          <p:cNvPr id="310359" name="Oval 87"/>
          <p:cNvSpPr>
            <a:spLocks noChangeArrowheads="1"/>
          </p:cNvSpPr>
          <p:nvPr/>
        </p:nvSpPr>
        <p:spPr bwMode="auto">
          <a:xfrm>
            <a:off x="1219200" y="3886200"/>
            <a:ext cx="990600" cy="533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0" name="Text Box 88"/>
          <p:cNvSpPr txBox="1">
            <a:spLocks noChangeArrowheads="1"/>
          </p:cNvSpPr>
          <p:nvPr/>
        </p:nvSpPr>
        <p:spPr bwMode="auto">
          <a:xfrm>
            <a:off x="1371600" y="38862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t>D=100</a:t>
            </a:r>
            <a:endParaRPr lang="en-US" altLang="en-US" b="1"/>
          </a:p>
        </p:txBody>
      </p:sp>
      <p:sp>
        <p:nvSpPr>
          <p:cNvPr id="310361" name="Rectangle 89"/>
          <p:cNvSpPr>
            <a:spLocks noChangeArrowheads="1"/>
          </p:cNvSpPr>
          <p:nvPr/>
        </p:nvSpPr>
        <p:spPr bwMode="auto">
          <a:xfrm>
            <a:off x="1371600" y="4114800"/>
            <a:ext cx="698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p=$1.20</a:t>
            </a:r>
            <a:endParaRPr lang="en-US" altLang="en-US" b="1"/>
          </a:p>
        </p:txBody>
      </p:sp>
      <p:sp>
        <p:nvSpPr>
          <p:cNvPr id="310362" name="Line 90"/>
          <p:cNvSpPr>
            <a:spLocks noChangeShapeType="1"/>
          </p:cNvSpPr>
          <p:nvPr/>
        </p:nvSpPr>
        <p:spPr bwMode="auto">
          <a:xfrm flipV="1">
            <a:off x="2209800" y="2971800"/>
            <a:ext cx="121920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3" name="Line 91"/>
          <p:cNvSpPr>
            <a:spLocks noChangeShapeType="1"/>
          </p:cNvSpPr>
          <p:nvPr/>
        </p:nvSpPr>
        <p:spPr bwMode="auto">
          <a:xfrm flipV="1">
            <a:off x="2209800" y="3810000"/>
            <a:ext cx="12192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4" name="Line 92"/>
          <p:cNvSpPr>
            <a:spLocks noChangeShapeType="1"/>
          </p:cNvSpPr>
          <p:nvPr/>
        </p:nvSpPr>
        <p:spPr bwMode="auto">
          <a:xfrm>
            <a:off x="2209800" y="4114800"/>
            <a:ext cx="12192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5" name="Line 93"/>
          <p:cNvSpPr>
            <a:spLocks noChangeShapeType="1"/>
          </p:cNvSpPr>
          <p:nvPr/>
        </p:nvSpPr>
        <p:spPr bwMode="auto">
          <a:xfrm>
            <a:off x="2209800" y="4114800"/>
            <a:ext cx="1295400" cy="1295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6" name="Line 94"/>
          <p:cNvSpPr>
            <a:spLocks noChangeShapeType="1"/>
          </p:cNvSpPr>
          <p:nvPr/>
        </p:nvSpPr>
        <p:spPr bwMode="auto">
          <a:xfrm flipV="1">
            <a:off x="4419600" y="2057400"/>
            <a:ext cx="18288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7" name="Line 95"/>
          <p:cNvSpPr>
            <a:spLocks noChangeShapeType="1"/>
          </p:cNvSpPr>
          <p:nvPr/>
        </p:nvSpPr>
        <p:spPr bwMode="auto">
          <a:xfrm flipV="1">
            <a:off x="4419600" y="2590800"/>
            <a:ext cx="1905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8" name="Line 96"/>
          <p:cNvSpPr>
            <a:spLocks noChangeShapeType="1"/>
          </p:cNvSpPr>
          <p:nvPr/>
        </p:nvSpPr>
        <p:spPr bwMode="auto">
          <a:xfrm>
            <a:off x="4419600" y="2819400"/>
            <a:ext cx="1905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9" name="Line 97"/>
          <p:cNvSpPr>
            <a:spLocks noChangeShapeType="1"/>
          </p:cNvSpPr>
          <p:nvPr/>
        </p:nvSpPr>
        <p:spPr bwMode="auto">
          <a:xfrm>
            <a:off x="4419600" y="2819400"/>
            <a:ext cx="1905000" cy="1295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0" name="Line 98"/>
          <p:cNvSpPr>
            <a:spLocks noChangeShapeType="1"/>
          </p:cNvSpPr>
          <p:nvPr/>
        </p:nvSpPr>
        <p:spPr bwMode="auto">
          <a:xfrm flipV="1">
            <a:off x="4419600" y="2743200"/>
            <a:ext cx="1981200" cy="1066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1" name="Line 99"/>
          <p:cNvSpPr>
            <a:spLocks noChangeShapeType="1"/>
          </p:cNvSpPr>
          <p:nvPr/>
        </p:nvSpPr>
        <p:spPr bwMode="auto">
          <a:xfrm flipV="1">
            <a:off x="4419600" y="3581400"/>
            <a:ext cx="18288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2" name="Line 100"/>
          <p:cNvSpPr>
            <a:spLocks noChangeShapeType="1"/>
          </p:cNvSpPr>
          <p:nvPr/>
        </p:nvSpPr>
        <p:spPr bwMode="auto">
          <a:xfrm>
            <a:off x="4419600" y="3810000"/>
            <a:ext cx="1905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3" name="Line 101"/>
          <p:cNvSpPr>
            <a:spLocks noChangeShapeType="1"/>
          </p:cNvSpPr>
          <p:nvPr/>
        </p:nvSpPr>
        <p:spPr bwMode="auto">
          <a:xfrm>
            <a:off x="4419600" y="3810000"/>
            <a:ext cx="18288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4" name="Line 102"/>
          <p:cNvSpPr>
            <a:spLocks noChangeShapeType="1"/>
          </p:cNvSpPr>
          <p:nvPr/>
        </p:nvSpPr>
        <p:spPr bwMode="auto">
          <a:xfrm flipV="1">
            <a:off x="4419600" y="3200400"/>
            <a:ext cx="1981200" cy="1524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5" name="Line 103"/>
          <p:cNvSpPr>
            <a:spLocks noChangeShapeType="1"/>
          </p:cNvSpPr>
          <p:nvPr/>
        </p:nvSpPr>
        <p:spPr bwMode="auto">
          <a:xfrm flipV="1">
            <a:off x="4419600" y="4267200"/>
            <a:ext cx="19050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6" name="Line 104"/>
          <p:cNvSpPr>
            <a:spLocks noChangeShapeType="1"/>
          </p:cNvSpPr>
          <p:nvPr/>
        </p:nvSpPr>
        <p:spPr bwMode="auto">
          <a:xfrm>
            <a:off x="4419600" y="4724400"/>
            <a:ext cx="19050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7" name="Line 105"/>
          <p:cNvSpPr>
            <a:spLocks noChangeShapeType="1"/>
          </p:cNvSpPr>
          <p:nvPr/>
        </p:nvSpPr>
        <p:spPr bwMode="auto">
          <a:xfrm>
            <a:off x="4419600" y="4724400"/>
            <a:ext cx="19050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8" name="Line 106"/>
          <p:cNvSpPr>
            <a:spLocks noChangeShapeType="1"/>
          </p:cNvSpPr>
          <p:nvPr/>
        </p:nvSpPr>
        <p:spPr bwMode="auto">
          <a:xfrm flipV="1">
            <a:off x="4419600" y="4343400"/>
            <a:ext cx="190500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9" name="Line 107"/>
          <p:cNvSpPr>
            <a:spLocks noChangeShapeType="1"/>
          </p:cNvSpPr>
          <p:nvPr/>
        </p:nvSpPr>
        <p:spPr bwMode="auto">
          <a:xfrm flipV="1">
            <a:off x="4419600" y="4800600"/>
            <a:ext cx="19050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80" name="Line 108"/>
          <p:cNvSpPr>
            <a:spLocks noChangeShapeType="1"/>
          </p:cNvSpPr>
          <p:nvPr/>
        </p:nvSpPr>
        <p:spPr bwMode="auto">
          <a:xfrm>
            <a:off x="4419600" y="5486400"/>
            <a:ext cx="19050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81" name="Line 109"/>
          <p:cNvSpPr>
            <a:spLocks noChangeShapeType="1"/>
          </p:cNvSpPr>
          <p:nvPr/>
        </p:nvSpPr>
        <p:spPr bwMode="auto">
          <a:xfrm>
            <a:off x="4419600" y="5486400"/>
            <a:ext cx="19050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82" name="Text Box 110"/>
          <p:cNvSpPr txBox="1">
            <a:spLocks noChangeArrowheads="1"/>
          </p:cNvSpPr>
          <p:nvPr/>
        </p:nvSpPr>
        <p:spPr bwMode="auto">
          <a:xfrm>
            <a:off x="2286000" y="2895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3" name="Text Box 111"/>
          <p:cNvSpPr txBox="1">
            <a:spLocks noChangeArrowheads="1"/>
          </p:cNvSpPr>
          <p:nvPr/>
        </p:nvSpPr>
        <p:spPr bwMode="auto">
          <a:xfrm>
            <a:off x="2819400" y="3505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4" name="Text Box 112"/>
          <p:cNvSpPr txBox="1">
            <a:spLocks noChangeArrowheads="1"/>
          </p:cNvSpPr>
          <p:nvPr/>
        </p:nvSpPr>
        <p:spPr bwMode="auto">
          <a:xfrm>
            <a:off x="2743200" y="4038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5" name="Text Box 113"/>
          <p:cNvSpPr txBox="1">
            <a:spLocks noChangeArrowheads="1"/>
          </p:cNvSpPr>
          <p:nvPr/>
        </p:nvSpPr>
        <p:spPr bwMode="auto">
          <a:xfrm>
            <a:off x="2514600" y="4953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6" name="Text Box 114"/>
          <p:cNvSpPr txBox="1">
            <a:spLocks noChangeArrowheads="1"/>
          </p:cNvSpPr>
          <p:nvPr/>
        </p:nvSpPr>
        <p:spPr bwMode="auto">
          <a:xfrm>
            <a:off x="5410200" y="2362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7" name="Text Box 115"/>
          <p:cNvSpPr txBox="1">
            <a:spLocks noChangeArrowheads="1"/>
          </p:cNvSpPr>
          <p:nvPr/>
        </p:nvSpPr>
        <p:spPr bwMode="auto">
          <a:xfrm>
            <a:off x="5029200" y="2133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8" name="Text Box 116"/>
          <p:cNvSpPr txBox="1">
            <a:spLocks noChangeArrowheads="1"/>
          </p:cNvSpPr>
          <p:nvPr/>
        </p:nvSpPr>
        <p:spPr bwMode="auto">
          <a:xfrm>
            <a:off x="5181600" y="2667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89" name="Text Box 117"/>
          <p:cNvSpPr txBox="1">
            <a:spLocks noChangeArrowheads="1"/>
          </p:cNvSpPr>
          <p:nvPr/>
        </p:nvSpPr>
        <p:spPr bwMode="auto">
          <a:xfrm>
            <a:off x="4495800" y="3124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0.25</a:t>
            </a:r>
          </a:p>
        </p:txBody>
      </p:sp>
      <p:sp>
        <p:nvSpPr>
          <p:cNvPr id="310390" name="Text Box 118"/>
          <p:cNvSpPr txBox="1">
            <a:spLocks noChangeArrowheads="1"/>
          </p:cNvSpPr>
          <p:nvPr/>
        </p:nvSpPr>
        <p:spPr bwMode="auto">
          <a:xfrm>
            <a:off x="1219200" y="19812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Period 0</a:t>
            </a:r>
          </a:p>
        </p:txBody>
      </p:sp>
      <p:sp>
        <p:nvSpPr>
          <p:cNvPr id="310391" name="Text Box 119"/>
          <p:cNvSpPr txBox="1">
            <a:spLocks noChangeArrowheads="1"/>
          </p:cNvSpPr>
          <p:nvPr/>
        </p:nvSpPr>
        <p:spPr bwMode="auto">
          <a:xfrm>
            <a:off x="3505200" y="16764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Period 1</a:t>
            </a:r>
          </a:p>
        </p:txBody>
      </p:sp>
      <p:sp>
        <p:nvSpPr>
          <p:cNvPr id="310392" name="Text Box 120"/>
          <p:cNvSpPr txBox="1">
            <a:spLocks noChangeArrowheads="1"/>
          </p:cNvSpPr>
          <p:nvPr/>
        </p:nvSpPr>
        <p:spPr bwMode="auto">
          <a:xfrm>
            <a:off x="6324600" y="13716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Period 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8001000" cy="876300"/>
          </a:xfrm>
        </p:spPr>
        <p:txBody>
          <a:bodyPr/>
          <a:lstStyle/>
          <a:p>
            <a:r>
              <a:rPr lang="en-US" dirty="0" smtClean="0"/>
              <a:t>Main Idea of Backward Calculation</a:t>
            </a:r>
            <a:endParaRPr lang="en-US" dirty="0"/>
          </a:p>
        </p:txBody>
      </p:sp>
      <p:sp>
        <p:nvSpPr>
          <p:cNvPr id="3" name="Content Placeholder 2"/>
          <p:cNvSpPr>
            <a:spLocks noGrp="1"/>
          </p:cNvSpPr>
          <p:nvPr>
            <p:ph idx="1"/>
          </p:nvPr>
        </p:nvSpPr>
        <p:spPr>
          <a:xfrm>
            <a:off x="381000" y="1524000"/>
            <a:ext cx="8305800" cy="5257800"/>
          </a:xfrm>
        </p:spPr>
        <p:txBody>
          <a:bodyPr>
            <a:normAutofit/>
          </a:bodyPr>
          <a:lstStyle/>
          <a:p>
            <a:pPr marL="457200" lvl="0" indent="-457200">
              <a:lnSpc>
                <a:spcPct val="80000"/>
              </a:lnSpc>
              <a:buClr>
                <a:srgbClr val="FF00FF"/>
              </a:buClr>
              <a:buFont typeface="+mj-lt"/>
              <a:buAutoNum type="arabicPeriod" startAt="6"/>
            </a:pPr>
            <a:r>
              <a:rPr lang="en-US" altLang="en-US" sz="2400" i="1" dirty="0">
                <a:solidFill>
                  <a:srgbClr val="000000"/>
                </a:solidFill>
              </a:rPr>
              <a:t>Starting at period T, work back to period 0, identifying the optimal decision and the expected cash flows at each step</a:t>
            </a:r>
            <a:r>
              <a:rPr lang="en-US" altLang="en-US" sz="2400" i="1" dirty="0" smtClean="0">
                <a:solidFill>
                  <a:srgbClr val="000000"/>
                </a:solidFill>
              </a:rPr>
              <a:t>.</a:t>
            </a:r>
            <a:endParaRPr lang="en-US" sz="2800" dirty="0" smtClean="0"/>
          </a:p>
          <a:p>
            <a:r>
              <a:rPr lang="en-US" sz="2800" dirty="0" smtClean="0"/>
              <a:t>Calculate profit for each period 2 node</a:t>
            </a:r>
          </a:p>
          <a:p>
            <a:r>
              <a:rPr lang="en-US" sz="2800" dirty="0" smtClean="0"/>
              <a:t>Calculate profit for each period 1 nodes using expected period 2 costs</a:t>
            </a:r>
          </a:p>
          <a:p>
            <a:r>
              <a:rPr lang="en-US" sz="2800" dirty="0" smtClean="0"/>
              <a:t>Calculate profit for period-0 node using expected period 1 and 2 costs</a:t>
            </a:r>
          </a:p>
          <a:p>
            <a:r>
              <a:rPr lang="en-US" sz="2800" i="1" dirty="0" smtClean="0">
                <a:solidFill>
                  <a:srgbClr val="800000"/>
                </a:solidFill>
              </a:rPr>
              <a:t>Bellman’s principle</a:t>
            </a:r>
          </a:p>
          <a:p>
            <a:pPr lvl="1"/>
            <a:r>
              <a:rPr lang="en-US" sz="2400" dirty="0" smtClean="0"/>
              <a:t>For any choice of strategy in current period, optimal strategy in next period is same as if analysis began in next period</a:t>
            </a:r>
          </a:p>
          <a:p>
            <a:pPr lvl="1"/>
            <a:r>
              <a:rPr lang="en-US" sz="2400" dirty="0" smtClean="0"/>
              <a:t>(Dynamic programming)</a:t>
            </a:r>
            <a:endParaRPr lang="en-US" sz="2400"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47</a:t>
            </a:fld>
            <a:endParaRPr lang="en-US" altLang="en-US" sz="1400">
              <a:latin typeface="Times New Roman" pitchFamily="18" charset="0"/>
            </a:endParaRPr>
          </a:p>
        </p:txBody>
      </p:sp>
      <p:sp>
        <p:nvSpPr>
          <p:cNvPr id="5" name="Rectangle 4"/>
          <p:cNvSpPr/>
          <p:nvPr/>
        </p:nvSpPr>
        <p:spPr bwMode="auto">
          <a:xfrm>
            <a:off x="228600" y="1447800"/>
            <a:ext cx="8686800" cy="762000"/>
          </a:xfrm>
          <a:prstGeom prst="rect">
            <a:avLst/>
          </a:prstGeom>
          <a:noFill/>
          <a:ln w="38100" cap="flat" cmpd="dbl"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546270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F1C46E70-5976-4CA1-AAB7-6C28CB960F8B}" type="slidenum">
              <a:rPr lang="en-US" altLang="en-US"/>
              <a:pPr/>
              <a:t>48</a:t>
            </a:fld>
            <a:endParaRPr lang="en-US" altLang="en-US" sz="1400">
              <a:latin typeface="Times New Roman" pitchFamily="18" charset="0"/>
            </a:endParaRPr>
          </a:p>
        </p:txBody>
      </p:sp>
      <p:sp>
        <p:nvSpPr>
          <p:cNvPr id="312322" name="Rectangle 2"/>
          <p:cNvSpPr>
            <a:spLocks noGrp="1" noChangeArrowheads="1"/>
          </p:cNvSpPr>
          <p:nvPr>
            <p:ph type="title"/>
          </p:nvPr>
        </p:nvSpPr>
        <p:spPr/>
        <p:txBody>
          <a:bodyPr/>
          <a:lstStyle/>
          <a:p>
            <a:r>
              <a:rPr lang="en-US" altLang="en-US"/>
              <a:t>Trips Logistics Example</a:t>
            </a:r>
          </a:p>
        </p:txBody>
      </p:sp>
      <p:sp>
        <p:nvSpPr>
          <p:cNvPr id="312323" name="Rectangle 3"/>
          <p:cNvSpPr>
            <a:spLocks noGrp="1" noChangeArrowheads="1"/>
          </p:cNvSpPr>
          <p:nvPr>
            <p:ph type="body" idx="1"/>
          </p:nvPr>
        </p:nvSpPr>
        <p:spPr>
          <a:xfrm>
            <a:off x="152400" y="1371600"/>
            <a:ext cx="8839200" cy="5334000"/>
          </a:xfrm>
        </p:spPr>
        <p:txBody>
          <a:bodyPr/>
          <a:lstStyle/>
          <a:p>
            <a:pPr marL="0" indent="0">
              <a:buNone/>
            </a:pPr>
            <a:r>
              <a:rPr lang="en-US" altLang="en-US" sz="2400" i="1" dirty="0">
                <a:effectLst>
                  <a:outerShdw blurRad="38100" dist="38100" dir="2700000" algn="tl">
                    <a:srgbClr val="C0C0C0"/>
                  </a:outerShdw>
                </a:effectLst>
              </a:rPr>
              <a:t>Analyze the option of not signing a lease and obtaining all warehouse space from the spot market</a:t>
            </a:r>
          </a:p>
          <a:p>
            <a:endParaRPr lang="en-US" altLang="en-US" sz="2400" dirty="0" smtClean="0"/>
          </a:p>
          <a:p>
            <a:r>
              <a:rPr lang="en-US" altLang="en-US" sz="2400" dirty="0" smtClean="0"/>
              <a:t>Start </a:t>
            </a:r>
            <a:r>
              <a:rPr lang="en-US" altLang="en-US" sz="2400" dirty="0"/>
              <a:t>with Period 2 and calculate the profit at each node</a:t>
            </a:r>
          </a:p>
          <a:p>
            <a:endParaRPr lang="en-US" altLang="en-US" sz="2400" u="sng" dirty="0"/>
          </a:p>
          <a:p>
            <a:r>
              <a:rPr lang="en-US" altLang="en-US" sz="2400" u="sng" dirty="0">
                <a:solidFill>
                  <a:schemeClr val="tx2"/>
                </a:solidFill>
              </a:rPr>
              <a:t>For D=144, p=$1.45, in Period 2:</a:t>
            </a:r>
          </a:p>
          <a:p>
            <a:pPr>
              <a:buFont typeface="Monotype Sorts" pitchFamily="2" charset="2"/>
              <a:buNone/>
            </a:pPr>
            <a:r>
              <a:rPr lang="en-US" altLang="en-US" sz="2400" dirty="0"/>
              <a:t>	Profit = Revenue - Cost </a:t>
            </a:r>
          </a:p>
          <a:p>
            <a:pPr>
              <a:buFont typeface="Monotype Sorts" pitchFamily="2" charset="2"/>
              <a:buNone/>
            </a:pPr>
            <a:r>
              <a:rPr lang="en-US" altLang="en-US" sz="2400" dirty="0"/>
              <a:t>	         = 144,000x1.22 – 144,000x1.45</a:t>
            </a:r>
          </a:p>
          <a:p>
            <a:pPr>
              <a:buFont typeface="Monotype Sorts" pitchFamily="2" charset="2"/>
              <a:buNone/>
            </a:pPr>
            <a:r>
              <a:rPr lang="en-US" altLang="en-US" sz="2400" dirty="0"/>
              <a:t>	         = $175,680 - $208,800 = </a:t>
            </a:r>
            <a:r>
              <a:rPr lang="en-US" altLang="en-US" sz="2400" b="1" i="1" dirty="0">
                <a:solidFill>
                  <a:schemeClr val="tx2"/>
                </a:solidFill>
                <a:effectLst>
                  <a:outerShdw blurRad="38100" dist="38100" dir="2700000" algn="tl">
                    <a:srgbClr val="C0C0C0"/>
                  </a:outerShdw>
                </a:effectLst>
              </a:rPr>
              <a:t>- $33,120</a:t>
            </a:r>
          </a:p>
          <a:p>
            <a:endParaRPr lang="en-US" altLang="en-US" sz="2400" dirty="0"/>
          </a:p>
          <a:p>
            <a:r>
              <a:rPr lang="en-US" altLang="en-US" sz="2400" i="1" dirty="0"/>
              <a:t>Profit calculations at nodes for all other (</a:t>
            </a:r>
            <a:r>
              <a:rPr lang="en-US" altLang="en-US" sz="2400" i="1" dirty="0" err="1"/>
              <a:t>D,p</a:t>
            </a:r>
            <a:r>
              <a:rPr lang="en-US" altLang="en-US" sz="2400" i="1" dirty="0"/>
              <a:t>) combinations in Period 2 are shown in Table 6-5 in text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mtClean="0"/>
              <a:t>Decision Tree – Trips Logistics</a:t>
            </a:r>
          </a:p>
        </p:txBody>
      </p:sp>
      <p:graphicFrame>
        <p:nvGraphicFramePr>
          <p:cNvPr id="3" name="Table 2"/>
          <p:cNvGraphicFramePr>
            <a:graphicFrameLocks noGrp="1"/>
          </p:cNvGraphicFramePr>
          <p:nvPr/>
        </p:nvGraphicFramePr>
        <p:xfrm>
          <a:off x="762000" y="1727200"/>
          <a:ext cx="7632700" cy="3916680"/>
        </p:xfrm>
        <a:graphic>
          <a:graphicData uri="http://schemas.openxmlformats.org/drawingml/2006/table">
            <a:tbl>
              <a:tblPr firstRow="1" bandRow="1">
                <a:tableStyleId>{2D5ABB26-0587-4C30-8999-92F81FD0307C}</a:tableStyleId>
              </a:tblPr>
              <a:tblGrid>
                <a:gridCol w="1889125">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gridCol w="1892300">
                  <a:extLst>
                    <a:ext uri="{9D8B030D-6E8A-4147-A177-3AD203B41FA5}">
                      <a16:colId xmlns:a16="http://schemas.microsoft.com/office/drawing/2014/main" val="20003"/>
                    </a:ext>
                  </a:extLst>
                </a:gridCol>
              </a:tblGrid>
              <a:tr h="370840">
                <a:tc>
                  <a:txBody>
                    <a:bodyPr/>
                    <a:lstStyle/>
                    <a:p>
                      <a:endParaRPr lang="en-US" sz="1600" b="1" dirty="0">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kern="1200" dirty="0" smtClean="0">
                          <a:solidFill>
                            <a:schemeClr val="tx1"/>
                          </a:solidFill>
                          <a:latin typeface="+mn-lt"/>
                          <a:ea typeface="+mn-ea"/>
                          <a:cs typeface="+mn-cs"/>
                        </a:rPr>
                        <a:t>Revenue</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ro-RO" sz="1600" b="1" kern="1200" dirty="0" smtClean="0">
                          <a:solidFill>
                            <a:schemeClr val="tx1"/>
                          </a:solidFill>
                          <a:latin typeface="+mn-lt"/>
                          <a:ea typeface="+mn-ea"/>
                          <a:cs typeface="+mn-cs"/>
                        </a:rPr>
                        <a:t>Cost</a:t>
                      </a:r>
                    </a:p>
                    <a:p>
                      <a:pPr algn="ctr"/>
                      <a:r>
                        <a:rPr lang="ro-RO" sz="1600" b="1" i="1" kern="1200" dirty="0" smtClean="0">
                          <a:solidFill>
                            <a:schemeClr val="tx1"/>
                          </a:solidFill>
                          <a:latin typeface="Times New Roman"/>
                          <a:ea typeface="+mn-ea"/>
                          <a:cs typeface="Times New Roman"/>
                        </a:rPr>
                        <a:t>C</a:t>
                      </a:r>
                      <a:r>
                        <a:rPr lang="ro-RO" sz="1600" b="1" kern="1200" dirty="0" smtClean="0">
                          <a:solidFill>
                            <a:schemeClr val="tx1"/>
                          </a:solidFill>
                          <a:latin typeface="+mn-lt"/>
                          <a:ea typeface="+mn-ea"/>
                          <a:cs typeface="+mn-cs"/>
                        </a:rPr>
                        <a:t>(</a:t>
                      </a:r>
                      <a:r>
                        <a:rPr lang="ro-RO" sz="1600" b="1" i="1" kern="1200" dirty="0" smtClean="0">
                          <a:solidFill>
                            <a:schemeClr val="tx1"/>
                          </a:solidFill>
                          <a:latin typeface="Times New Roman"/>
                          <a:ea typeface="+mn-ea"/>
                          <a:cs typeface="Times New Roman"/>
                        </a:rPr>
                        <a:t>D</a:t>
                      </a:r>
                      <a:r>
                        <a:rPr lang="ro-RO" sz="1600" b="1" kern="1200" dirty="0" smtClean="0">
                          <a:solidFill>
                            <a:schemeClr val="tx1"/>
                          </a:solidFill>
                          <a:latin typeface="+mn-lt"/>
                          <a:ea typeface="+mn-ea"/>
                          <a:cs typeface="+mn-cs"/>
                        </a:rPr>
                        <a:t> =, </a:t>
                      </a:r>
                      <a:r>
                        <a:rPr lang="ro-RO" sz="1600" b="1" i="1" kern="1200" dirty="0" smtClean="0">
                          <a:solidFill>
                            <a:schemeClr val="tx1"/>
                          </a:solidFill>
                          <a:latin typeface="Times New Roman"/>
                          <a:ea typeface="+mn-ea"/>
                          <a:cs typeface="Times New Roman"/>
                        </a:rPr>
                        <a:t>p</a:t>
                      </a:r>
                      <a:r>
                        <a:rPr lang="ro-RO" sz="1600" b="1" kern="1200" baseline="0" dirty="0" smtClean="0">
                          <a:solidFill>
                            <a:schemeClr val="tx1"/>
                          </a:solidFill>
                          <a:latin typeface="+mn-lt"/>
                          <a:ea typeface="+mn-ea"/>
                          <a:cs typeface="+mn-cs"/>
                        </a:rPr>
                        <a:t> </a:t>
                      </a:r>
                      <a:r>
                        <a:rPr lang="ro-RO" sz="1600" b="1" kern="1200" dirty="0" smtClean="0">
                          <a:solidFill>
                            <a:schemeClr val="tx1"/>
                          </a:solidFill>
                          <a:latin typeface="+mn-lt"/>
                          <a:ea typeface="+mn-ea"/>
                          <a:cs typeface="+mn-cs"/>
                        </a:rPr>
                        <a:t>=, 2)</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cs-CZ" sz="1600" b="1" kern="1200" dirty="0" smtClean="0">
                          <a:solidFill>
                            <a:schemeClr val="tx1"/>
                          </a:solidFill>
                          <a:latin typeface="+mn-lt"/>
                          <a:ea typeface="+mn-ea"/>
                          <a:cs typeface="+mn-cs"/>
                        </a:rPr>
                        <a:t>Profit</a:t>
                      </a:r>
                    </a:p>
                    <a:p>
                      <a:pPr algn="ct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a:t>
                      </a:r>
                      <a:r>
                        <a:rPr lang="cs-CZ" sz="1600" b="1" i="1" kern="1200" dirty="0" smtClean="0">
                          <a:solidFill>
                            <a:schemeClr val="tx1"/>
                          </a:solidFill>
                          <a:latin typeface="Times New Roman"/>
                          <a:ea typeface="+mn-ea"/>
                          <a:cs typeface="Times New Roman"/>
                        </a:rPr>
                        <a:t>D</a:t>
                      </a:r>
                      <a:r>
                        <a:rPr lang="cs-CZ" sz="1600" b="1" kern="1200" dirty="0" smtClean="0">
                          <a:solidFill>
                            <a:schemeClr val="tx1"/>
                          </a:solidFill>
                          <a:latin typeface="+mn-lt"/>
                          <a:ea typeface="+mn-ea"/>
                          <a:cs typeface="+mn-cs"/>
                        </a:rPr>
                        <a:t> =, </a:t>
                      </a: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 =, 2)</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a:latin typeface="+mn-lt"/>
                      </a:endParaRP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144,000 × 1.22</a:t>
                      </a: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144,000 × 1.45</a:t>
                      </a: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–$33,120</a:t>
                      </a:r>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144,000 × 1.22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144,000 × 1.19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$4,320</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144,000 × 1.22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144,000 × 0.97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$36,000</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96,000 × 1.22</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96,000 × 1.45</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–$22,080</a:t>
                      </a: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96,000 × 1.22</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96,000 × 1.19</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$2,880</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96,000 × 1.22</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96,000 × 0.97</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$24,000</a:t>
                      </a:r>
                    </a:p>
                  </a:txBody>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tc>
                <a:tc>
                  <a:txBody>
                    <a:bodyPr/>
                    <a:lstStyle/>
                    <a:p>
                      <a:pPr algn="l">
                        <a:tabLst>
                          <a:tab pos="1524000" algn="r"/>
                        </a:tabLst>
                      </a:pPr>
                      <a:r>
                        <a:rPr lang="en-US" sz="1600" kern="1200" dirty="0" smtClean="0">
                          <a:solidFill>
                            <a:schemeClr val="tx1"/>
                          </a:solidFill>
                          <a:latin typeface="+mn-lt"/>
                          <a:ea typeface="+mn-ea"/>
                          <a:cs typeface="+mn-cs"/>
                        </a:rPr>
                        <a:t>	64,000 × 1.22</a:t>
                      </a:r>
                      <a:endParaRPr lang="en-US" sz="1600"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64,000 × 1.45</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–$14,720</a:t>
                      </a:r>
                    </a:p>
                  </a:txBody>
                  <a:tcPr/>
                </a:tc>
                <a:extLst>
                  <a:ext uri="{0D108BD9-81ED-4DB2-BD59-A6C34878D82A}">
                    <a16:rowId xmlns:a16="http://schemas.microsoft.com/office/drawing/2014/main" val="100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algn="l">
                        <a:tabLst>
                          <a:tab pos="1524000" algn="r"/>
                        </a:tabLst>
                      </a:pPr>
                      <a:r>
                        <a:rPr lang="en-US" sz="1600" kern="1200" dirty="0" smtClean="0">
                          <a:solidFill>
                            <a:schemeClr val="tx1"/>
                          </a:solidFill>
                          <a:latin typeface="+mn-lt"/>
                          <a:ea typeface="+mn-ea"/>
                          <a:cs typeface="+mn-cs"/>
                        </a:rPr>
                        <a:t>	64,000 × 1.22</a:t>
                      </a:r>
                      <a:endParaRPr lang="en-US" sz="1600"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64,000 × 1.19</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$1,920</a:t>
                      </a:r>
                      <a:endParaRPr lang="en-US" sz="1600" dirty="0" smtClean="0">
                        <a:latin typeface="+mn-lt"/>
                      </a:endParaRPr>
                    </a:p>
                  </a:txBody>
                  <a:tcPr/>
                </a:tc>
                <a:extLst>
                  <a:ext uri="{0D108BD9-81ED-4DB2-BD59-A6C34878D82A}">
                    <a16:rowId xmlns:a16="http://schemas.microsoft.com/office/drawing/2014/main" val="10008"/>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	64,000 × 1.22</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64,000 × 0.97</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257300" algn="r"/>
                        </a:tabLst>
                        <a:defRPr/>
                      </a:pPr>
                      <a:r>
                        <a:rPr lang="cs-CZ" sz="1600" kern="1200" dirty="0" smtClean="0">
                          <a:solidFill>
                            <a:schemeClr val="tx1"/>
                          </a:solidFill>
                          <a:latin typeface="+mn-lt"/>
                          <a:ea typeface="+mn-ea"/>
                          <a:cs typeface="+mn-cs"/>
                        </a:rPr>
                        <a:t>	$16,000</a:t>
                      </a:r>
                      <a:endParaRPr lang="en-US" sz="1600" dirty="0" smtClean="0">
                        <a:latin typeface="+mn-lt"/>
                      </a:endParaRP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7467600" y="5816600"/>
            <a:ext cx="923925" cy="307975"/>
          </a:xfrm>
          <a:prstGeom prst="rect">
            <a:avLst/>
          </a:prstGeom>
          <a:noFill/>
          <a:ln w="9525">
            <a:noFill/>
            <a:miter lim="800000"/>
            <a:headEnd/>
            <a:tailEnd/>
          </a:ln>
        </p:spPr>
        <p:txBody>
          <a:bodyPr wrap="none">
            <a:spAutoFit/>
          </a:bodyPr>
          <a:lstStyle/>
          <a:p>
            <a:r>
              <a:rPr lang="en-US" sz="1400"/>
              <a:t>Table 6-5</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49</a:t>
            </a:fld>
            <a:endParaRPr lang="en-US" altLang="en-US" sz="1400">
              <a:latin typeface="Times New Roman" pitchFamily="18" charset="0"/>
            </a:endParaRPr>
          </a:p>
        </p:txBody>
      </p:sp>
      <p:sp>
        <p:nvSpPr>
          <p:cNvPr id="5" name="Rectangle 4"/>
          <p:cNvSpPr/>
          <p:nvPr/>
        </p:nvSpPr>
        <p:spPr bwMode="auto">
          <a:xfrm>
            <a:off x="685800" y="2362200"/>
            <a:ext cx="7243762" cy="228600"/>
          </a:xfrm>
          <a:prstGeom prst="rect">
            <a:avLst/>
          </a:prstGeom>
          <a:noFill/>
          <a:ln w="28575" cap="flat" cmpd="sng" algn="ctr">
            <a:solidFill>
              <a:schemeClr val="accent6">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26787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Risks of Globalization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1809929"/>
              </p:ext>
            </p:extLst>
          </p:nvPr>
        </p:nvGraphicFramePr>
        <p:xfrm>
          <a:off x="885825" y="1375095"/>
          <a:ext cx="7391400" cy="4746311"/>
        </p:xfrm>
        <a:graphic>
          <a:graphicData uri="http://schemas.openxmlformats.org/drawingml/2006/table">
            <a:tbl>
              <a:tblPr firstRow="1" bandRow="1">
                <a:tableStyleId>{2D5ABB26-0587-4C30-8999-92F81FD0307C}</a:tableStyleId>
              </a:tblPr>
              <a:tblGrid>
                <a:gridCol w="3612784">
                  <a:extLst>
                    <a:ext uri="{9D8B030D-6E8A-4147-A177-3AD203B41FA5}">
                      <a16:colId xmlns:a16="http://schemas.microsoft.com/office/drawing/2014/main" val="20000"/>
                    </a:ext>
                  </a:extLst>
                </a:gridCol>
                <a:gridCol w="3778616">
                  <a:extLst>
                    <a:ext uri="{9D8B030D-6E8A-4147-A177-3AD203B41FA5}">
                      <a16:colId xmlns:a16="http://schemas.microsoft.com/office/drawing/2014/main" val="20001"/>
                    </a:ext>
                  </a:extLst>
                </a:gridCol>
              </a:tblGrid>
              <a:tr h="310217">
                <a:tc>
                  <a:txBody>
                    <a:bodyPr/>
                    <a:lstStyle/>
                    <a:p>
                      <a:r>
                        <a:rPr lang="en-US" sz="1400" b="1" kern="1200" dirty="0" smtClean="0">
                          <a:solidFill>
                            <a:schemeClr val="tx1"/>
                          </a:solidFill>
                          <a:latin typeface="+mn-lt"/>
                          <a:ea typeface="+mn-ea"/>
                          <a:cs typeface="+mn-cs"/>
                        </a:rPr>
                        <a:t>Risk Factors</a:t>
                      </a:r>
                    </a:p>
                  </a:txBody>
                  <a:tcPr>
                    <a:lnB w="28575" cap="flat" cmpd="sng" algn="ctr">
                      <a:solidFill>
                        <a:scrgbClr r="0" g="0" b="0"/>
                      </a:solidFill>
                      <a:prstDash val="solid"/>
                      <a:round/>
                      <a:headEnd type="none" w="med" len="med"/>
                      <a:tailEnd type="none" w="med" len="med"/>
                    </a:lnB>
                  </a:tcPr>
                </a:tc>
                <a:tc>
                  <a:txBody>
                    <a:bodyPr/>
                    <a:lstStyle/>
                    <a:p>
                      <a:pPr algn="ctr"/>
                      <a:r>
                        <a:rPr lang="en-US" sz="1400" b="1" kern="1200" dirty="0" smtClean="0">
                          <a:solidFill>
                            <a:schemeClr val="tx1"/>
                          </a:solidFill>
                          <a:latin typeface="+mn-lt"/>
                          <a:ea typeface="+mn-ea"/>
                          <a:cs typeface="+mn-cs"/>
                        </a:rPr>
                        <a:t>Percentage of Supply Chains Impacted</a:t>
                      </a:r>
                      <a:endParaRPr lang="en-US" sz="1400" b="1"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Natural disasters</a:t>
                      </a:r>
                      <a:endParaRPr lang="en-US" sz="1400" dirty="0" smtClean="0"/>
                    </a:p>
                  </a:txBody>
                  <a:tcPr>
                    <a:lnT w="28575" cap="flat" cmpd="sng" algn="ctr">
                      <a:solidFill>
                        <a:scrgbClr r="0" g="0" b="0"/>
                      </a:solidFill>
                      <a:prstDash val="solid"/>
                      <a:round/>
                      <a:headEnd type="none" w="med" len="med"/>
                      <a:tailEnd type="none" w="med" len="med"/>
                    </a:lnT>
                  </a:tcPr>
                </a:tc>
                <a:tc>
                  <a:txBody>
                    <a:bodyPr/>
                    <a:lstStyle/>
                    <a:p>
                      <a:pPr algn="ctr"/>
                      <a:r>
                        <a:rPr lang="en-US" sz="1600" b="1" dirty="0" smtClean="0">
                          <a:solidFill>
                            <a:srgbClr val="FF0000"/>
                          </a:solidFill>
                        </a:rPr>
                        <a:t>35</a:t>
                      </a:r>
                      <a:endParaRPr lang="en-US" sz="1600" b="1" dirty="0">
                        <a:solidFill>
                          <a:srgbClr val="FF0000"/>
                        </a:solidFill>
                      </a:endParaRPr>
                    </a:p>
                  </a:txBody>
                  <a:tcPr>
                    <a:lnT w="28575"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Shortage of skilled resources</a:t>
                      </a:r>
                      <a:endParaRPr lang="en-US" sz="1400" dirty="0" smtClean="0"/>
                    </a:p>
                  </a:txBody>
                  <a:tcPr/>
                </a:tc>
                <a:tc>
                  <a:txBody>
                    <a:bodyPr/>
                    <a:lstStyle/>
                    <a:p>
                      <a:pPr algn="ctr"/>
                      <a:r>
                        <a:rPr lang="en-US" sz="1600" b="1" dirty="0" smtClean="0">
                          <a:solidFill>
                            <a:srgbClr val="FF0000"/>
                          </a:solidFill>
                        </a:rPr>
                        <a:t>24</a:t>
                      </a:r>
                      <a:endParaRPr lang="en-US" sz="1600" b="1" dirty="0">
                        <a:solidFill>
                          <a:srgbClr val="FF0000"/>
                        </a:solidFill>
                      </a:endParaRPr>
                    </a:p>
                  </a:txBody>
                  <a:tcPr/>
                </a:tc>
                <a:extLst>
                  <a:ext uri="{0D108BD9-81ED-4DB2-BD59-A6C34878D82A}">
                    <a16:rowId xmlns:a16="http://schemas.microsoft.com/office/drawing/2014/main" val="10002"/>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Geopolitical uncertainty</a:t>
                      </a:r>
                      <a:endParaRPr lang="en-US" sz="1400" dirty="0" smtClean="0"/>
                    </a:p>
                  </a:txBody>
                  <a:tcPr/>
                </a:tc>
                <a:tc>
                  <a:txBody>
                    <a:bodyPr/>
                    <a:lstStyle/>
                    <a:p>
                      <a:pPr algn="ctr"/>
                      <a:r>
                        <a:rPr lang="en-US" sz="1600" b="1" dirty="0" smtClean="0">
                          <a:solidFill>
                            <a:srgbClr val="FF0000"/>
                          </a:solidFill>
                        </a:rPr>
                        <a:t>20</a:t>
                      </a:r>
                      <a:endParaRPr lang="en-US" sz="1600" b="1" dirty="0">
                        <a:solidFill>
                          <a:srgbClr val="FF0000"/>
                        </a:solidFill>
                      </a:endParaRPr>
                    </a:p>
                  </a:txBody>
                  <a:tcPr/>
                </a:tc>
                <a:extLst>
                  <a:ext uri="{0D108BD9-81ED-4DB2-BD59-A6C34878D82A}">
                    <a16:rowId xmlns:a16="http://schemas.microsoft.com/office/drawing/2014/main" val="10003"/>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Terrorist infiltration of cargo</a:t>
                      </a:r>
                      <a:endParaRPr lang="en-US" sz="1400" dirty="0" smtClean="0"/>
                    </a:p>
                  </a:txBody>
                  <a:tcPr/>
                </a:tc>
                <a:tc>
                  <a:txBody>
                    <a:bodyPr/>
                    <a:lstStyle/>
                    <a:p>
                      <a:pPr algn="ctr"/>
                      <a:r>
                        <a:rPr lang="en-US" sz="1600" b="1" dirty="0" smtClean="0">
                          <a:solidFill>
                            <a:srgbClr val="FF0000"/>
                          </a:solidFill>
                        </a:rPr>
                        <a:t>13</a:t>
                      </a:r>
                      <a:endParaRPr lang="en-US" sz="1600" b="1" dirty="0">
                        <a:solidFill>
                          <a:srgbClr val="FF0000"/>
                        </a:solidFill>
                      </a:endParaRPr>
                    </a:p>
                  </a:txBody>
                  <a:tcPr/>
                </a:tc>
                <a:extLst>
                  <a:ext uri="{0D108BD9-81ED-4DB2-BD59-A6C34878D82A}">
                    <a16:rowId xmlns:a16="http://schemas.microsoft.com/office/drawing/2014/main" val="10004"/>
                  </a:ext>
                </a:extLst>
              </a:tr>
              <a:tr h="341238">
                <a:tc>
                  <a:txBody>
                    <a:bodyPr/>
                    <a:lstStyle/>
                    <a:p>
                      <a:r>
                        <a:rPr lang="en-US" sz="1400" kern="1200" dirty="0" smtClean="0">
                          <a:solidFill>
                            <a:schemeClr val="tx1"/>
                          </a:solidFill>
                          <a:latin typeface="+mn-lt"/>
                          <a:ea typeface="+mn-ea"/>
                          <a:cs typeface="+mn-cs"/>
                        </a:rPr>
                        <a:t>Volatility of fuel prices</a:t>
                      </a:r>
                      <a:endParaRPr lang="en-US" sz="1400" dirty="0"/>
                    </a:p>
                  </a:txBody>
                  <a:tcPr/>
                </a:tc>
                <a:tc>
                  <a:txBody>
                    <a:bodyPr/>
                    <a:lstStyle/>
                    <a:p>
                      <a:pPr algn="ctr"/>
                      <a:r>
                        <a:rPr lang="en-US" sz="1600" b="1" dirty="0" smtClean="0">
                          <a:solidFill>
                            <a:srgbClr val="FF0000"/>
                          </a:solidFill>
                        </a:rPr>
                        <a:t>37</a:t>
                      </a:r>
                      <a:endParaRPr lang="en-US" sz="1600" b="1" dirty="0">
                        <a:solidFill>
                          <a:srgbClr val="FF0000"/>
                        </a:solidFill>
                      </a:endParaRPr>
                    </a:p>
                  </a:txBody>
                  <a:tcPr/>
                </a:tc>
                <a:extLst>
                  <a:ext uri="{0D108BD9-81ED-4DB2-BD59-A6C34878D82A}">
                    <a16:rowId xmlns:a16="http://schemas.microsoft.com/office/drawing/2014/main" val="10005"/>
                  </a:ext>
                </a:extLst>
              </a:tr>
              <a:tr h="341238">
                <a:tc>
                  <a:txBody>
                    <a:bodyPr/>
                    <a:lstStyle/>
                    <a:p>
                      <a:r>
                        <a:rPr lang="en-US" sz="1400" kern="1200" dirty="0" smtClean="0">
                          <a:solidFill>
                            <a:schemeClr val="tx1"/>
                          </a:solidFill>
                          <a:latin typeface="+mn-lt"/>
                          <a:ea typeface="+mn-ea"/>
                          <a:cs typeface="+mn-cs"/>
                        </a:rPr>
                        <a:t>Currency fluctuation</a:t>
                      </a:r>
                      <a:endParaRPr lang="en-US" sz="1400" dirty="0"/>
                    </a:p>
                  </a:txBody>
                  <a:tcPr/>
                </a:tc>
                <a:tc>
                  <a:txBody>
                    <a:bodyPr/>
                    <a:lstStyle/>
                    <a:p>
                      <a:pPr algn="ctr"/>
                      <a:r>
                        <a:rPr lang="en-US" sz="1600" b="1" dirty="0" smtClean="0">
                          <a:solidFill>
                            <a:srgbClr val="FF0000"/>
                          </a:solidFill>
                        </a:rPr>
                        <a:t>29</a:t>
                      </a:r>
                      <a:endParaRPr lang="en-US" sz="1600" b="1" dirty="0">
                        <a:solidFill>
                          <a:srgbClr val="FF0000"/>
                        </a:solidFill>
                      </a:endParaRPr>
                    </a:p>
                  </a:txBody>
                  <a:tcPr/>
                </a:tc>
                <a:extLst>
                  <a:ext uri="{0D108BD9-81ED-4DB2-BD59-A6C34878D82A}">
                    <a16:rowId xmlns:a16="http://schemas.microsoft.com/office/drawing/2014/main" val="10006"/>
                  </a:ext>
                </a:extLst>
              </a:tr>
              <a:tr h="341238">
                <a:tc>
                  <a:txBody>
                    <a:bodyPr/>
                    <a:lstStyle/>
                    <a:p>
                      <a:r>
                        <a:rPr lang="en-US" sz="1400" kern="1200" dirty="0" smtClean="0">
                          <a:solidFill>
                            <a:schemeClr val="tx1"/>
                          </a:solidFill>
                          <a:latin typeface="+mn-lt"/>
                          <a:ea typeface="+mn-ea"/>
                          <a:cs typeface="+mn-cs"/>
                        </a:rPr>
                        <a:t>Port operations/custom delays</a:t>
                      </a:r>
                      <a:endParaRPr lang="en-US" sz="1400" dirty="0"/>
                    </a:p>
                  </a:txBody>
                  <a:tcPr/>
                </a:tc>
                <a:tc>
                  <a:txBody>
                    <a:bodyPr/>
                    <a:lstStyle/>
                    <a:p>
                      <a:pPr algn="ctr"/>
                      <a:r>
                        <a:rPr lang="en-US" sz="1600" b="1" dirty="0" smtClean="0">
                          <a:solidFill>
                            <a:srgbClr val="FF0000"/>
                          </a:solidFill>
                        </a:rPr>
                        <a:t>23</a:t>
                      </a:r>
                      <a:endParaRPr lang="en-US" sz="1600" b="1" dirty="0">
                        <a:solidFill>
                          <a:srgbClr val="FF0000"/>
                        </a:solidFill>
                      </a:endParaRPr>
                    </a:p>
                  </a:txBody>
                  <a:tcPr/>
                </a:tc>
                <a:extLst>
                  <a:ext uri="{0D108BD9-81ED-4DB2-BD59-A6C34878D82A}">
                    <a16:rowId xmlns:a16="http://schemas.microsoft.com/office/drawing/2014/main" val="10007"/>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Customer/consumer preference shifts</a:t>
                      </a:r>
                      <a:endParaRPr lang="en-US" sz="1400" dirty="0" smtClean="0"/>
                    </a:p>
                  </a:txBody>
                  <a:tcPr/>
                </a:tc>
                <a:tc>
                  <a:txBody>
                    <a:bodyPr/>
                    <a:lstStyle/>
                    <a:p>
                      <a:pPr algn="ctr"/>
                      <a:r>
                        <a:rPr lang="en-US" sz="1600" b="1" dirty="0" smtClean="0">
                          <a:solidFill>
                            <a:srgbClr val="FF0000"/>
                          </a:solidFill>
                        </a:rPr>
                        <a:t>23</a:t>
                      </a:r>
                      <a:endParaRPr lang="en-US" sz="1600" b="1" dirty="0">
                        <a:solidFill>
                          <a:srgbClr val="FF0000"/>
                        </a:solidFill>
                      </a:endParaRPr>
                    </a:p>
                  </a:txBody>
                  <a:tcPr/>
                </a:tc>
                <a:extLst>
                  <a:ext uri="{0D108BD9-81ED-4DB2-BD59-A6C34878D82A}">
                    <a16:rowId xmlns:a16="http://schemas.microsoft.com/office/drawing/2014/main" val="10008"/>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Performance of supply chain partners</a:t>
                      </a:r>
                      <a:endParaRPr lang="en-US" sz="1400" dirty="0" smtClean="0"/>
                    </a:p>
                  </a:txBody>
                  <a:tcPr/>
                </a:tc>
                <a:tc>
                  <a:txBody>
                    <a:bodyPr/>
                    <a:lstStyle/>
                    <a:p>
                      <a:pPr algn="ctr"/>
                      <a:r>
                        <a:rPr lang="en-US" sz="1600" b="1" dirty="0" smtClean="0">
                          <a:solidFill>
                            <a:srgbClr val="FF0000"/>
                          </a:solidFill>
                        </a:rPr>
                        <a:t>38</a:t>
                      </a:r>
                      <a:endParaRPr lang="en-US" sz="1600" b="1" dirty="0">
                        <a:solidFill>
                          <a:srgbClr val="FF0000"/>
                        </a:solidFill>
                      </a:endParaRPr>
                    </a:p>
                  </a:txBody>
                  <a:tcPr/>
                </a:tc>
                <a:extLst>
                  <a:ext uri="{0D108BD9-81ED-4DB2-BD59-A6C34878D82A}">
                    <a16:rowId xmlns:a16="http://schemas.microsoft.com/office/drawing/2014/main" val="10009"/>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Logistics capacity/complexity</a:t>
                      </a:r>
                      <a:endParaRPr lang="en-US" sz="1400" dirty="0" smtClean="0"/>
                    </a:p>
                  </a:txBody>
                  <a:tcPr/>
                </a:tc>
                <a:tc>
                  <a:txBody>
                    <a:bodyPr/>
                    <a:lstStyle/>
                    <a:p>
                      <a:pPr algn="ctr"/>
                      <a:r>
                        <a:rPr lang="en-US" sz="1600" b="1" dirty="0" smtClean="0">
                          <a:solidFill>
                            <a:srgbClr val="FF0000"/>
                          </a:solidFill>
                        </a:rPr>
                        <a:t>33</a:t>
                      </a:r>
                      <a:endParaRPr lang="en-US" sz="1600" b="1" dirty="0">
                        <a:solidFill>
                          <a:srgbClr val="FF0000"/>
                        </a:solidFill>
                      </a:endParaRPr>
                    </a:p>
                  </a:txBody>
                  <a:tcPr/>
                </a:tc>
                <a:extLst>
                  <a:ext uri="{0D108BD9-81ED-4DB2-BD59-A6C34878D82A}">
                    <a16:rowId xmlns:a16="http://schemas.microsoft.com/office/drawing/2014/main" val="10010"/>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Forecasting/planning accuracy</a:t>
                      </a:r>
                      <a:endParaRPr lang="en-US" sz="1400" dirty="0" smtClean="0"/>
                    </a:p>
                  </a:txBody>
                  <a:tcPr/>
                </a:tc>
                <a:tc>
                  <a:txBody>
                    <a:bodyPr/>
                    <a:lstStyle/>
                    <a:p>
                      <a:pPr algn="ctr"/>
                      <a:r>
                        <a:rPr lang="en-US" sz="1600" b="1" dirty="0" smtClean="0">
                          <a:solidFill>
                            <a:srgbClr val="FF0000"/>
                          </a:solidFill>
                        </a:rPr>
                        <a:t>30</a:t>
                      </a:r>
                      <a:endParaRPr lang="en-US" sz="1600" b="1" dirty="0">
                        <a:solidFill>
                          <a:srgbClr val="FF0000"/>
                        </a:solidFill>
                      </a:endParaRPr>
                    </a:p>
                  </a:txBody>
                  <a:tcPr/>
                </a:tc>
                <a:extLst>
                  <a:ext uri="{0D108BD9-81ED-4DB2-BD59-A6C34878D82A}">
                    <a16:rowId xmlns:a16="http://schemas.microsoft.com/office/drawing/2014/main" val="10011"/>
                  </a:ext>
                </a:extLst>
              </a:tr>
              <a:tr h="341238">
                <a:tc>
                  <a:txBody>
                    <a:bodyPr/>
                    <a:lstStyle/>
                    <a:p>
                      <a:r>
                        <a:rPr lang="en-US" sz="1400" kern="1200" dirty="0" smtClean="0">
                          <a:solidFill>
                            <a:schemeClr val="tx1"/>
                          </a:solidFill>
                          <a:latin typeface="+mn-lt"/>
                          <a:ea typeface="+mn-ea"/>
                          <a:cs typeface="+mn-cs"/>
                        </a:rPr>
                        <a:t>Supplier planning/communication issues</a:t>
                      </a:r>
                      <a:endParaRPr lang="en-US" sz="1400" dirty="0"/>
                    </a:p>
                  </a:txBody>
                  <a:tcPr/>
                </a:tc>
                <a:tc>
                  <a:txBody>
                    <a:bodyPr/>
                    <a:lstStyle/>
                    <a:p>
                      <a:pPr algn="ctr"/>
                      <a:r>
                        <a:rPr lang="en-US" sz="1600" b="1" dirty="0" smtClean="0">
                          <a:solidFill>
                            <a:srgbClr val="FF0000"/>
                          </a:solidFill>
                        </a:rPr>
                        <a:t>27</a:t>
                      </a:r>
                      <a:endParaRPr lang="en-US" sz="1600" b="1" dirty="0">
                        <a:solidFill>
                          <a:srgbClr val="FF0000"/>
                        </a:solidFill>
                      </a:endParaRPr>
                    </a:p>
                  </a:txBody>
                  <a:tcPr/>
                </a:tc>
                <a:extLst>
                  <a:ext uri="{0D108BD9-81ED-4DB2-BD59-A6C34878D82A}">
                    <a16:rowId xmlns:a16="http://schemas.microsoft.com/office/drawing/2014/main" val="10012"/>
                  </a:ext>
                </a:extLst>
              </a:tr>
              <a:tr h="3412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Inflexible supply chain technology</a:t>
                      </a:r>
                      <a:endParaRPr lang="en-US" sz="1400" dirty="0" smtClean="0"/>
                    </a:p>
                  </a:txBody>
                  <a:tcPr>
                    <a:lnB w="28575" cap="flat" cmpd="sng" algn="ctr">
                      <a:solidFill>
                        <a:scrgbClr r="0" g="0" b="0"/>
                      </a:solidFill>
                      <a:prstDash val="solid"/>
                      <a:round/>
                      <a:headEnd type="none" w="med" len="med"/>
                      <a:tailEnd type="none" w="med" len="med"/>
                    </a:lnB>
                  </a:tcPr>
                </a:tc>
                <a:tc>
                  <a:txBody>
                    <a:bodyPr/>
                    <a:lstStyle/>
                    <a:p>
                      <a:pPr algn="ctr"/>
                      <a:r>
                        <a:rPr lang="en-US" sz="1600" b="1" dirty="0" smtClean="0">
                          <a:solidFill>
                            <a:srgbClr val="FF0000"/>
                          </a:solidFill>
                        </a:rPr>
                        <a:t>21</a:t>
                      </a:r>
                      <a:endParaRPr lang="en-US" sz="1600" b="1" dirty="0">
                        <a:solidFill>
                          <a:srgbClr val="FF0000"/>
                        </a:solidFill>
                      </a:endParaRP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TextBox 5"/>
          <p:cNvSpPr txBox="1">
            <a:spLocks noChangeArrowheads="1"/>
          </p:cNvSpPr>
          <p:nvPr/>
        </p:nvSpPr>
        <p:spPr bwMode="auto">
          <a:xfrm>
            <a:off x="7353300" y="6121400"/>
            <a:ext cx="923925" cy="307975"/>
          </a:xfrm>
          <a:prstGeom prst="rect">
            <a:avLst/>
          </a:prstGeom>
          <a:noFill/>
          <a:ln w="9525">
            <a:noFill/>
            <a:miter lim="800000"/>
            <a:headEnd/>
            <a:tailEnd/>
          </a:ln>
        </p:spPr>
        <p:txBody>
          <a:bodyPr wrap="none">
            <a:spAutoFit/>
          </a:bodyPr>
          <a:lstStyle/>
          <a:p>
            <a:r>
              <a:rPr lang="en-US" sz="1400"/>
              <a:t>Table 6-1</a:t>
            </a:r>
          </a:p>
        </p:txBody>
      </p:sp>
      <p:sp>
        <p:nvSpPr>
          <p:cNvPr id="7" name="TextBox 6"/>
          <p:cNvSpPr txBox="1"/>
          <p:nvPr/>
        </p:nvSpPr>
        <p:spPr>
          <a:xfrm>
            <a:off x="873125" y="6090821"/>
            <a:ext cx="3078728" cy="338554"/>
          </a:xfrm>
          <a:prstGeom prst="rect">
            <a:avLst/>
          </a:prstGeom>
          <a:noFill/>
        </p:spPr>
        <p:txBody>
          <a:bodyPr wrap="none" rtlCol="0">
            <a:spAutoFit/>
          </a:bodyPr>
          <a:lstStyle/>
          <a:p>
            <a:r>
              <a:rPr lang="en-US" sz="1600" dirty="0" smtClean="0"/>
              <a:t>Source: Accenture survey, 2006</a:t>
            </a:r>
            <a:endParaRPr lang="en-US" sz="1600" dirty="0"/>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5</a:t>
            </a:fld>
            <a:endParaRPr lang="en-US" altLang="en-US" sz="1400">
              <a:latin typeface="Times New Roman" pitchFamily="18" charset="0"/>
            </a:endParaRPr>
          </a:p>
        </p:txBody>
      </p:sp>
    </p:spTree>
    <p:extLst>
      <p:ext uri="{BB962C8B-B14F-4D97-AF65-F5344CB8AC3E}">
        <p14:creationId xmlns:p14="http://schemas.microsoft.com/office/powerpoint/2010/main" val="2885532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E1BCB7AD-8527-47CA-A39F-93FA0DBE0ADB}" type="slidenum">
              <a:rPr lang="en-US" altLang="en-US"/>
              <a:pPr/>
              <a:t>50</a:t>
            </a:fld>
            <a:endParaRPr lang="en-US" altLang="en-US" sz="1400">
              <a:latin typeface="Times New Roman" pitchFamily="18" charset="0"/>
            </a:endParaRPr>
          </a:p>
        </p:txBody>
      </p:sp>
      <p:sp>
        <p:nvSpPr>
          <p:cNvPr id="313346" name="Rectangle 2"/>
          <p:cNvSpPr>
            <a:spLocks noGrp="1" noChangeArrowheads="1"/>
          </p:cNvSpPr>
          <p:nvPr>
            <p:ph type="title"/>
          </p:nvPr>
        </p:nvSpPr>
        <p:spPr/>
        <p:txBody>
          <a:bodyPr/>
          <a:lstStyle/>
          <a:p>
            <a:r>
              <a:rPr lang="en-US" altLang="en-US"/>
              <a:t>Trips Logistics Example</a:t>
            </a:r>
          </a:p>
        </p:txBody>
      </p:sp>
      <p:sp>
        <p:nvSpPr>
          <p:cNvPr id="313347" name="Rectangle 3"/>
          <p:cNvSpPr>
            <a:spLocks noGrp="1" noChangeArrowheads="1"/>
          </p:cNvSpPr>
          <p:nvPr>
            <p:ph type="body" idx="1"/>
          </p:nvPr>
        </p:nvSpPr>
        <p:spPr>
          <a:xfrm>
            <a:off x="152400" y="1447800"/>
            <a:ext cx="8839200" cy="5105400"/>
          </a:xfrm>
        </p:spPr>
        <p:txBody>
          <a:bodyPr/>
          <a:lstStyle/>
          <a:p>
            <a:r>
              <a:rPr lang="en-US" altLang="en-US" sz="2400"/>
              <a:t>Expected profit at each node in Period 1 </a:t>
            </a:r>
            <a:r>
              <a:rPr lang="en-US" altLang="en-US" sz="2400" b="1"/>
              <a:t>=</a:t>
            </a:r>
          </a:p>
          <a:p>
            <a:pPr>
              <a:buFont typeface="Monotype Sorts" pitchFamily="2" charset="2"/>
              <a:buNone/>
            </a:pPr>
            <a:r>
              <a:rPr lang="en-US" altLang="en-US" sz="2400"/>
              <a:t>		profit during Period 1 </a:t>
            </a:r>
            <a:r>
              <a:rPr lang="en-US" altLang="en-US" sz="2400" b="1" i="1"/>
              <a:t>+</a:t>
            </a:r>
            <a:r>
              <a:rPr lang="en-US" altLang="en-US" sz="2400"/>
              <a:t> </a:t>
            </a:r>
          </a:p>
          <a:p>
            <a:pPr>
              <a:buFont typeface="Monotype Sorts" pitchFamily="2" charset="2"/>
              <a:buNone/>
            </a:pPr>
            <a:r>
              <a:rPr lang="en-US" altLang="en-US" sz="2400"/>
              <a:t>		present value of the expected profit in Period 2</a:t>
            </a:r>
          </a:p>
          <a:p>
            <a:endParaRPr lang="en-US" altLang="en-US" sz="2400"/>
          </a:p>
          <a:p>
            <a:r>
              <a:rPr lang="en-US" altLang="en-US" sz="2400"/>
              <a:t>Expected profit </a:t>
            </a:r>
            <a:r>
              <a:rPr lang="en-US" altLang="en-US" sz="2400" b="1"/>
              <a:t>EP(D, p,1)</a:t>
            </a:r>
            <a:r>
              <a:rPr lang="en-US" altLang="en-US" sz="2400"/>
              <a:t> at a node </a:t>
            </a:r>
            <a:r>
              <a:rPr lang="en-US" altLang="en-US" sz="2400" b="1"/>
              <a:t>=</a:t>
            </a:r>
            <a:r>
              <a:rPr lang="en-US" altLang="en-US" sz="2400"/>
              <a:t> </a:t>
            </a:r>
          </a:p>
          <a:p>
            <a:pPr>
              <a:buFont typeface="Monotype Sorts" pitchFamily="2" charset="2"/>
              <a:buNone/>
            </a:pPr>
            <a:r>
              <a:rPr lang="en-US" altLang="en-US" sz="2400"/>
              <a:t>		the expected profit over all four nodes in Period 2 	that may result from this node</a:t>
            </a:r>
          </a:p>
          <a:p>
            <a:endParaRPr lang="en-US" altLang="en-US" sz="2400"/>
          </a:p>
          <a:p>
            <a:r>
              <a:rPr lang="en-US" altLang="en-US" sz="2400" b="1"/>
              <a:t>PVEP(D,p,1)</a:t>
            </a:r>
            <a:r>
              <a:rPr lang="en-US" altLang="en-US" sz="2400"/>
              <a:t> </a:t>
            </a:r>
            <a:r>
              <a:rPr lang="en-US" altLang="en-US" sz="2400" b="1"/>
              <a:t>=</a:t>
            </a:r>
            <a:r>
              <a:rPr lang="en-US" altLang="en-US" sz="2400"/>
              <a:t> the sum of the profit in Period 1 and the 	      present value of the expected profit in Period 2 </a:t>
            </a:r>
          </a:p>
          <a:p>
            <a:pPr>
              <a:buFont typeface="Monotype Sorts" pitchFamily="2" charset="2"/>
              <a:buNone/>
            </a:pPr>
            <a:r>
              <a:rPr lang="en-US" altLang="en-US" sz="2400" b="1"/>
              <a:t>			    =</a:t>
            </a:r>
            <a:r>
              <a:rPr lang="en-US" altLang="en-US" sz="2400"/>
              <a:t> </a:t>
            </a:r>
            <a:r>
              <a:rPr lang="en-US" altLang="en-US" sz="2400" b="1"/>
              <a:t>P(D,p,1)</a:t>
            </a:r>
            <a:r>
              <a:rPr lang="en-US" altLang="en-US" sz="2400"/>
              <a:t> </a:t>
            </a:r>
            <a:r>
              <a:rPr lang="en-US" altLang="en-US" sz="2400" b="1"/>
              <a:t>+</a:t>
            </a:r>
            <a:r>
              <a:rPr lang="en-US" altLang="en-US" sz="2400"/>
              <a:t> the </a:t>
            </a:r>
            <a:r>
              <a:rPr lang="en-US" altLang="en-US" sz="2400" i="1"/>
              <a:t>present value</a:t>
            </a:r>
            <a:r>
              <a:rPr lang="en-US" altLang="en-US" sz="2400"/>
              <a:t> of </a:t>
            </a:r>
            <a:r>
              <a:rPr lang="en-US" altLang="en-US" sz="2400" b="1"/>
              <a:t>EP(D, p,1)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41C57CA2-0518-46FF-BE85-89903E5C1577}" type="slidenum">
              <a:rPr lang="en-US" altLang="en-US"/>
              <a:pPr/>
              <a:t>51</a:t>
            </a:fld>
            <a:endParaRPr lang="en-US" altLang="en-US" sz="1400">
              <a:latin typeface="Times New Roman" pitchFamily="18" charset="0"/>
            </a:endParaRPr>
          </a:p>
        </p:txBody>
      </p:sp>
      <p:sp>
        <p:nvSpPr>
          <p:cNvPr id="314370" name="Rectangle 2"/>
          <p:cNvSpPr>
            <a:spLocks noGrp="1" noChangeArrowheads="1"/>
          </p:cNvSpPr>
          <p:nvPr>
            <p:ph type="title"/>
          </p:nvPr>
        </p:nvSpPr>
        <p:spPr>
          <a:xfrm>
            <a:off x="381000" y="266700"/>
            <a:ext cx="8305800" cy="876300"/>
          </a:xfrm>
        </p:spPr>
        <p:txBody>
          <a:bodyPr/>
          <a:lstStyle/>
          <a:p>
            <a:r>
              <a:rPr lang="en-US" altLang="en-US"/>
              <a:t>Trips Logistics Example</a:t>
            </a:r>
          </a:p>
        </p:txBody>
      </p:sp>
      <p:sp>
        <p:nvSpPr>
          <p:cNvPr id="314371" name="Rectangle 3"/>
          <p:cNvSpPr>
            <a:spLocks noGrp="1" noChangeArrowheads="1"/>
          </p:cNvSpPr>
          <p:nvPr>
            <p:ph type="body" idx="1"/>
          </p:nvPr>
        </p:nvSpPr>
        <p:spPr>
          <a:xfrm>
            <a:off x="228600" y="1371600"/>
            <a:ext cx="8763000" cy="5334000"/>
          </a:xfrm>
        </p:spPr>
        <p:txBody>
          <a:bodyPr/>
          <a:lstStyle/>
          <a:p>
            <a:r>
              <a:rPr lang="en-US" altLang="en-US" sz="2400" dirty="0"/>
              <a:t>From node D=120, p=$1.32 in Period 1, there are four possible states in Period 2</a:t>
            </a:r>
          </a:p>
          <a:p>
            <a:r>
              <a:rPr lang="en-US" altLang="en-US" sz="2400" dirty="0"/>
              <a:t>Evaluate the expected profit in Period 2 over all four states possible from node D=120, p=$1.32 in Period 1 to be </a:t>
            </a:r>
          </a:p>
          <a:p>
            <a:pPr>
              <a:buFont typeface="Monotype Sorts" pitchFamily="2" charset="2"/>
              <a:buNone/>
            </a:pPr>
            <a:r>
              <a:rPr lang="en-US" altLang="en-US" sz="2400" dirty="0"/>
              <a:t>	</a:t>
            </a:r>
          </a:p>
          <a:p>
            <a:pPr>
              <a:buFont typeface="Monotype Sorts" pitchFamily="2" charset="2"/>
              <a:buNone/>
            </a:pPr>
            <a:r>
              <a:rPr lang="en-US" altLang="en-US" sz="2400" b="1" dirty="0">
                <a:solidFill>
                  <a:schemeClr val="tx2"/>
                </a:solidFill>
              </a:rPr>
              <a:t>EP(D=120,p=1.32,1)</a:t>
            </a:r>
            <a:r>
              <a:rPr lang="en-US" altLang="en-US" sz="2400" dirty="0">
                <a:solidFill>
                  <a:schemeClr val="tx2"/>
                </a:solidFill>
              </a:rPr>
              <a:t> = 	</a:t>
            </a:r>
            <a:r>
              <a:rPr lang="en-US" altLang="en-US" sz="2400" dirty="0"/>
              <a:t>0.25x</a:t>
            </a:r>
            <a:r>
              <a:rPr lang="en-US" altLang="en-US" sz="2400" b="1" dirty="0"/>
              <a:t>P(D=144,p=1.45,2) +</a:t>
            </a:r>
          </a:p>
          <a:p>
            <a:pPr>
              <a:buFont typeface="Monotype Sorts" pitchFamily="2" charset="2"/>
              <a:buNone/>
            </a:pPr>
            <a:r>
              <a:rPr lang="en-US" altLang="en-US" sz="2400" b="1" dirty="0"/>
              <a:t>					</a:t>
            </a:r>
            <a:r>
              <a:rPr lang="en-US" altLang="en-US" sz="2400" dirty="0"/>
              <a:t>0.25x</a:t>
            </a:r>
            <a:r>
              <a:rPr lang="en-US" altLang="en-US" sz="2400" b="1" dirty="0"/>
              <a:t>P(D=144,p=1.19,2) +</a:t>
            </a:r>
          </a:p>
          <a:p>
            <a:pPr>
              <a:buFont typeface="Monotype Sorts" pitchFamily="2" charset="2"/>
              <a:buNone/>
            </a:pPr>
            <a:r>
              <a:rPr lang="en-US" altLang="en-US" sz="2400" b="1" dirty="0"/>
              <a:t>					</a:t>
            </a:r>
            <a:r>
              <a:rPr lang="en-US" altLang="en-US" sz="2400" dirty="0"/>
              <a:t>0.25x</a:t>
            </a:r>
            <a:r>
              <a:rPr lang="en-US" altLang="en-US" sz="2400" b="1" dirty="0"/>
              <a:t>P(D=96,p=1.45,2) +</a:t>
            </a:r>
          </a:p>
          <a:p>
            <a:pPr>
              <a:buFont typeface="Monotype Sorts" pitchFamily="2" charset="2"/>
              <a:buNone/>
            </a:pPr>
            <a:r>
              <a:rPr lang="en-US" altLang="en-US" sz="2400" b="1" dirty="0"/>
              <a:t>					</a:t>
            </a:r>
            <a:r>
              <a:rPr lang="en-US" altLang="en-US" sz="2400" dirty="0"/>
              <a:t>0.25x</a:t>
            </a:r>
            <a:r>
              <a:rPr lang="en-US" altLang="en-US" sz="2400" b="1" dirty="0"/>
              <a:t>P(D=96,p=1.19,2)</a:t>
            </a:r>
          </a:p>
          <a:p>
            <a:pPr>
              <a:buFont typeface="Monotype Sorts" pitchFamily="2" charset="2"/>
              <a:buNone/>
            </a:pPr>
            <a:r>
              <a:rPr lang="en-US" altLang="en-US" sz="2400" dirty="0"/>
              <a:t>	</a:t>
            </a:r>
          </a:p>
          <a:p>
            <a:pPr>
              <a:buFont typeface="Monotype Sorts" pitchFamily="2" charset="2"/>
              <a:buNone/>
            </a:pPr>
            <a:r>
              <a:rPr lang="en-US" altLang="en-US" sz="2400" dirty="0"/>
              <a:t>	= 0.25x(-33,120)+0.25x4,320+0.25x(-22,080)+0.25x2,880</a:t>
            </a:r>
          </a:p>
          <a:p>
            <a:pPr>
              <a:buFont typeface="Monotype Sorts" pitchFamily="2" charset="2"/>
              <a:buNone/>
            </a:pPr>
            <a:r>
              <a:rPr lang="en-US" altLang="en-US" sz="2400" dirty="0"/>
              <a:t>	= </a:t>
            </a:r>
            <a:r>
              <a:rPr lang="en-US" altLang="en-US" sz="2400" b="1" i="1" dirty="0">
                <a:solidFill>
                  <a:schemeClr val="tx2"/>
                </a:solidFill>
              </a:rPr>
              <a:t>-$12,000</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27F9EEAD-B431-4672-BDA1-31611471BD04}" type="slidenum">
              <a:rPr lang="en-US" altLang="en-US"/>
              <a:pPr/>
              <a:t>52</a:t>
            </a:fld>
            <a:endParaRPr lang="en-US" altLang="en-US" sz="1400">
              <a:latin typeface="Times New Roman" pitchFamily="18" charset="0"/>
            </a:endParaRPr>
          </a:p>
        </p:txBody>
      </p:sp>
      <p:sp>
        <p:nvSpPr>
          <p:cNvPr id="315394" name="Rectangle 2"/>
          <p:cNvSpPr>
            <a:spLocks noGrp="1" noChangeArrowheads="1"/>
          </p:cNvSpPr>
          <p:nvPr>
            <p:ph type="title"/>
          </p:nvPr>
        </p:nvSpPr>
        <p:spPr/>
        <p:txBody>
          <a:bodyPr/>
          <a:lstStyle/>
          <a:p>
            <a:r>
              <a:rPr lang="en-US" altLang="en-US" dirty="0"/>
              <a:t>Trips Logistics Example</a:t>
            </a:r>
          </a:p>
        </p:txBody>
      </p:sp>
      <p:sp>
        <p:nvSpPr>
          <p:cNvPr id="315395" name="Rectangle 3"/>
          <p:cNvSpPr>
            <a:spLocks noGrp="1" noChangeArrowheads="1"/>
          </p:cNvSpPr>
          <p:nvPr>
            <p:ph type="body" idx="1"/>
          </p:nvPr>
        </p:nvSpPr>
        <p:spPr>
          <a:xfrm>
            <a:off x="228600" y="1295400"/>
            <a:ext cx="8610600" cy="5410200"/>
          </a:xfrm>
        </p:spPr>
        <p:txBody>
          <a:bodyPr/>
          <a:lstStyle/>
          <a:p>
            <a:pPr>
              <a:lnSpc>
                <a:spcPct val="80000"/>
              </a:lnSpc>
            </a:pPr>
            <a:r>
              <a:rPr lang="en-US" altLang="en-US" sz="2400" dirty="0"/>
              <a:t>The present value of this expected value in Period 1 is</a:t>
            </a:r>
          </a:p>
          <a:p>
            <a:pPr>
              <a:lnSpc>
                <a:spcPct val="80000"/>
              </a:lnSpc>
              <a:buFont typeface="Monotype Sorts" pitchFamily="2" charset="2"/>
              <a:buNone/>
            </a:pPr>
            <a:r>
              <a:rPr lang="en-US" altLang="en-US" sz="2400" dirty="0"/>
              <a:t>	</a:t>
            </a:r>
            <a:r>
              <a:rPr lang="en-US" altLang="en-US" sz="2400" b="1" dirty="0">
                <a:solidFill>
                  <a:schemeClr val="tx2"/>
                </a:solidFill>
              </a:rPr>
              <a:t>PVEP(D=120, p=1.32,1)</a:t>
            </a:r>
            <a:r>
              <a:rPr lang="en-US" altLang="en-US" sz="2400" dirty="0">
                <a:solidFill>
                  <a:schemeClr val="tx2"/>
                </a:solidFill>
              </a:rPr>
              <a:t> = </a:t>
            </a:r>
            <a:r>
              <a:rPr lang="en-US" altLang="en-US" sz="2400" b="1" dirty="0"/>
              <a:t>EP(D=120,p=1.32,1)</a:t>
            </a:r>
            <a:r>
              <a:rPr lang="en-US" altLang="en-US" sz="2400" dirty="0"/>
              <a:t> / (1+k)</a:t>
            </a:r>
          </a:p>
          <a:p>
            <a:pPr>
              <a:lnSpc>
                <a:spcPct val="80000"/>
              </a:lnSpc>
              <a:buFont typeface="Monotype Sorts" pitchFamily="2" charset="2"/>
              <a:buNone/>
            </a:pPr>
            <a:r>
              <a:rPr lang="en-US" altLang="en-US" sz="2400" dirty="0"/>
              <a:t>					= -$12,000 / (1+0.1)</a:t>
            </a:r>
          </a:p>
          <a:p>
            <a:pPr>
              <a:lnSpc>
                <a:spcPct val="80000"/>
              </a:lnSpc>
              <a:buFont typeface="Monotype Sorts" pitchFamily="2" charset="2"/>
              <a:buNone/>
            </a:pPr>
            <a:r>
              <a:rPr lang="en-US" altLang="en-US" sz="2400" dirty="0"/>
              <a:t>					= </a:t>
            </a:r>
            <a:r>
              <a:rPr lang="en-US" altLang="en-US" sz="2400" b="1" i="1" dirty="0">
                <a:solidFill>
                  <a:schemeClr val="tx2"/>
                </a:solidFill>
              </a:rPr>
              <a:t>-$10,909</a:t>
            </a:r>
          </a:p>
          <a:p>
            <a:pPr>
              <a:lnSpc>
                <a:spcPct val="80000"/>
              </a:lnSpc>
            </a:pPr>
            <a:endParaRPr lang="en-US" altLang="en-US" sz="2400" b="1" dirty="0"/>
          </a:p>
          <a:p>
            <a:pPr>
              <a:lnSpc>
                <a:spcPct val="80000"/>
              </a:lnSpc>
            </a:pPr>
            <a:endParaRPr lang="en-US" altLang="en-US" sz="2400" dirty="0" smtClean="0"/>
          </a:p>
          <a:p>
            <a:pPr>
              <a:lnSpc>
                <a:spcPct val="80000"/>
              </a:lnSpc>
            </a:pPr>
            <a:r>
              <a:rPr lang="en-US" altLang="en-US" sz="2400" dirty="0" smtClean="0"/>
              <a:t>The </a:t>
            </a:r>
            <a:r>
              <a:rPr lang="en-US" altLang="en-US" sz="2400" dirty="0"/>
              <a:t>total expected profit </a:t>
            </a:r>
            <a:r>
              <a:rPr lang="en-US" altLang="en-US" sz="2400" b="1" dirty="0"/>
              <a:t>P(D=120,p=1.32,1)</a:t>
            </a:r>
            <a:r>
              <a:rPr lang="en-US" altLang="en-US" sz="2400" dirty="0"/>
              <a:t> at node </a:t>
            </a:r>
            <a:r>
              <a:rPr lang="en-US" altLang="en-US" sz="2400" b="1" dirty="0"/>
              <a:t>D=120,p=1.32</a:t>
            </a:r>
            <a:r>
              <a:rPr lang="en-US" altLang="en-US" sz="2400" dirty="0"/>
              <a:t> in Period 1 </a:t>
            </a:r>
            <a:r>
              <a:rPr lang="en-US" altLang="en-US" sz="2400" b="1" dirty="0"/>
              <a:t>= </a:t>
            </a:r>
            <a:r>
              <a:rPr lang="en-US" altLang="en-US" sz="2400" dirty="0"/>
              <a:t>the profit in Period 1 at this node, plus the present value of future expected profits possible from this node:</a:t>
            </a:r>
          </a:p>
          <a:p>
            <a:pPr>
              <a:lnSpc>
                <a:spcPct val="80000"/>
              </a:lnSpc>
              <a:buFont typeface="Monotype Sorts" pitchFamily="2" charset="2"/>
              <a:buNone/>
            </a:pPr>
            <a:r>
              <a:rPr lang="en-US" altLang="en-US" sz="2400" dirty="0"/>
              <a:t>	</a:t>
            </a:r>
            <a:r>
              <a:rPr lang="en-US" altLang="en-US" sz="2400" b="1" dirty="0">
                <a:solidFill>
                  <a:schemeClr val="tx2"/>
                </a:solidFill>
              </a:rPr>
              <a:t>P(D=120,p=1.32,1)</a:t>
            </a:r>
            <a:r>
              <a:rPr lang="en-US" altLang="en-US" sz="2400" dirty="0">
                <a:solidFill>
                  <a:schemeClr val="tx2"/>
                </a:solidFill>
              </a:rPr>
              <a:t> = </a:t>
            </a:r>
            <a:r>
              <a:rPr lang="en-US" altLang="en-US" sz="2400" dirty="0"/>
              <a:t>[(120,000x1.22)-(120,000x1.32)] </a:t>
            </a:r>
            <a:r>
              <a:rPr lang="en-US" altLang="en-US" sz="2400" b="1" dirty="0"/>
              <a:t>+</a:t>
            </a:r>
          </a:p>
          <a:p>
            <a:pPr>
              <a:lnSpc>
                <a:spcPct val="80000"/>
              </a:lnSpc>
              <a:buFont typeface="Monotype Sorts" pitchFamily="2" charset="2"/>
              <a:buNone/>
            </a:pPr>
            <a:r>
              <a:rPr lang="en-US" altLang="en-US" sz="2400" dirty="0">
                <a:solidFill>
                  <a:schemeClr val="tx2"/>
                </a:solidFill>
              </a:rPr>
              <a:t>				</a:t>
            </a:r>
            <a:r>
              <a:rPr lang="en-US" altLang="en-US" sz="2400" b="1" dirty="0">
                <a:solidFill>
                  <a:schemeClr val="tx2"/>
                </a:solidFill>
              </a:rPr>
              <a:t>PVEP(D=120,p=1.32,1)</a:t>
            </a:r>
          </a:p>
          <a:p>
            <a:pPr>
              <a:lnSpc>
                <a:spcPct val="80000"/>
              </a:lnSpc>
              <a:buFont typeface="Monotype Sorts" pitchFamily="2" charset="2"/>
              <a:buNone/>
            </a:pPr>
            <a:r>
              <a:rPr lang="en-US" altLang="en-US" sz="2400" dirty="0">
                <a:solidFill>
                  <a:schemeClr val="tx2"/>
                </a:solidFill>
              </a:rPr>
              <a:t>				= </a:t>
            </a:r>
            <a:r>
              <a:rPr lang="en-US" altLang="en-US" sz="2400" dirty="0"/>
              <a:t>-$12,000 + (-$10,909) </a:t>
            </a:r>
            <a:r>
              <a:rPr lang="en-US" altLang="en-US" sz="2400" dirty="0">
                <a:solidFill>
                  <a:schemeClr val="tx2"/>
                </a:solidFill>
              </a:rPr>
              <a:t>= </a:t>
            </a:r>
            <a:r>
              <a:rPr lang="en-US" altLang="en-US" sz="2400" b="1" i="1" dirty="0">
                <a:solidFill>
                  <a:schemeClr val="tx2"/>
                </a:solidFill>
              </a:rPr>
              <a:t>-$22,909</a:t>
            </a:r>
          </a:p>
          <a:p>
            <a:pPr marL="0" indent="0">
              <a:lnSpc>
                <a:spcPct val="80000"/>
              </a:lnSpc>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Trips Logistics Example</a:t>
            </a:r>
            <a:endParaRPr lang="en-US" dirty="0"/>
          </a:p>
        </p:txBody>
      </p:sp>
      <p:sp>
        <p:nvSpPr>
          <p:cNvPr id="3" name="Content Placeholder 2"/>
          <p:cNvSpPr>
            <a:spLocks noGrp="1"/>
          </p:cNvSpPr>
          <p:nvPr>
            <p:ph idx="1"/>
          </p:nvPr>
        </p:nvSpPr>
        <p:spPr>
          <a:xfrm>
            <a:off x="304800" y="1371600"/>
            <a:ext cx="8534400" cy="5410200"/>
          </a:xfrm>
        </p:spPr>
        <p:txBody>
          <a:bodyPr>
            <a:normAutofit lnSpcReduction="10000"/>
          </a:bodyPr>
          <a:lstStyle/>
          <a:p>
            <a:r>
              <a:rPr lang="en-US" sz="2400" u="sng" dirty="0"/>
              <a:t>Calculate </a:t>
            </a:r>
            <a:r>
              <a:rPr lang="en-US" sz="2400" b="1" i="1" u="sng" dirty="0">
                <a:latin typeface="Times New Roman" pitchFamily="18" charset="0"/>
                <a:cs typeface="Times New Roman" pitchFamily="18" charset="0"/>
              </a:rPr>
              <a:t>P</a:t>
            </a:r>
            <a:r>
              <a:rPr lang="en-US" sz="2400" b="1" u="sng" dirty="0"/>
              <a:t>(</a:t>
            </a:r>
            <a:r>
              <a:rPr lang="en-US" sz="2400" b="1" i="1" u="sng" dirty="0">
                <a:latin typeface="Times New Roman" pitchFamily="18" charset="0"/>
                <a:cs typeface="Times New Roman" pitchFamily="18" charset="0"/>
              </a:rPr>
              <a:t>D</a:t>
            </a:r>
            <a:r>
              <a:rPr lang="en-US" sz="2400" b="1" u="sng" dirty="0"/>
              <a:t> = </a:t>
            </a:r>
            <a:r>
              <a:rPr lang="en-US" sz="2400" b="1" u="sng" dirty="0" smtClean="0"/>
              <a:t>80, </a:t>
            </a:r>
            <a:r>
              <a:rPr lang="en-US" sz="2400" b="1" i="1" u="sng" dirty="0">
                <a:latin typeface="Times New Roman" pitchFamily="18" charset="0"/>
                <a:cs typeface="Times New Roman" pitchFamily="18" charset="0"/>
              </a:rPr>
              <a:t>p</a:t>
            </a:r>
            <a:r>
              <a:rPr lang="en-US" sz="2400" b="1" u="sng" dirty="0"/>
              <a:t> = </a:t>
            </a:r>
            <a:r>
              <a:rPr lang="en-US" sz="2400" b="1" u="sng" dirty="0" smtClean="0"/>
              <a:t>1.08, 1)</a:t>
            </a:r>
          </a:p>
          <a:p>
            <a:pPr lvl="1">
              <a:buFont typeface="Monotype Sorts"/>
              <a:buNone/>
            </a:pPr>
            <a:r>
              <a:rPr lang="en-US" b="1" i="1" dirty="0">
                <a:solidFill>
                  <a:schemeClr val="tx2"/>
                </a:solidFill>
                <a:latin typeface="Times New Roman" pitchFamily="18" charset="0"/>
                <a:cs typeface="Times New Roman" pitchFamily="18" charset="0"/>
              </a:rPr>
              <a:t>EP</a:t>
            </a:r>
            <a:r>
              <a:rPr lang="en-US" b="1" dirty="0">
                <a:solidFill>
                  <a:schemeClr val="tx2"/>
                </a:solidFill>
              </a:rPr>
              <a:t>(</a:t>
            </a:r>
            <a:r>
              <a:rPr lang="en-US" b="1" i="1" dirty="0">
                <a:solidFill>
                  <a:schemeClr val="tx2"/>
                </a:solidFill>
                <a:latin typeface="Times New Roman" pitchFamily="18" charset="0"/>
                <a:cs typeface="Times New Roman" pitchFamily="18" charset="0"/>
              </a:rPr>
              <a:t>D</a:t>
            </a:r>
            <a:r>
              <a:rPr lang="en-US" b="1" dirty="0">
                <a:solidFill>
                  <a:schemeClr val="tx2"/>
                </a:solidFill>
              </a:rPr>
              <a:t> = </a:t>
            </a:r>
            <a:r>
              <a:rPr lang="en-US" b="1" dirty="0" smtClean="0">
                <a:solidFill>
                  <a:schemeClr val="tx2"/>
                </a:solidFill>
              </a:rPr>
              <a:t>80, </a:t>
            </a:r>
            <a:r>
              <a:rPr lang="en-US" b="1" i="1" dirty="0">
                <a:solidFill>
                  <a:schemeClr val="tx2"/>
                </a:solidFill>
                <a:latin typeface="Times New Roman" pitchFamily="18" charset="0"/>
                <a:cs typeface="Times New Roman" pitchFamily="18" charset="0"/>
              </a:rPr>
              <a:t>p</a:t>
            </a:r>
            <a:r>
              <a:rPr lang="en-US" b="1" dirty="0">
                <a:solidFill>
                  <a:schemeClr val="tx2"/>
                </a:solidFill>
              </a:rPr>
              <a:t> = </a:t>
            </a:r>
            <a:r>
              <a:rPr lang="en-US" b="1" dirty="0" smtClean="0">
                <a:solidFill>
                  <a:schemeClr val="tx2"/>
                </a:solidFill>
              </a:rPr>
              <a:t>1.08, 1) </a:t>
            </a:r>
            <a:r>
              <a:rPr lang="en-US" dirty="0" smtClean="0">
                <a:solidFill>
                  <a:schemeClr val="tx2"/>
                </a:solidFill>
              </a:rPr>
              <a:t>= </a:t>
            </a:r>
            <a:r>
              <a:rPr lang="en-US" dirty="0"/>
              <a:t>0.25  x </a:t>
            </a:r>
            <a:r>
              <a:rPr lang="en-US" b="1" dirty="0"/>
              <a:t>[</a:t>
            </a:r>
            <a:r>
              <a:rPr lang="en-US" b="1" i="1" dirty="0">
                <a:latin typeface="Times New Roman" pitchFamily="18" charset="0"/>
                <a:cs typeface="Times New Roman" pitchFamily="18" charset="0"/>
              </a:rPr>
              <a:t>P</a:t>
            </a:r>
            <a:r>
              <a:rPr lang="en-US" b="1" dirty="0"/>
              <a:t>(</a:t>
            </a:r>
            <a:r>
              <a:rPr lang="en-US" b="1" i="1" dirty="0">
                <a:latin typeface="Times New Roman" pitchFamily="18" charset="0"/>
                <a:cs typeface="Times New Roman" pitchFamily="18" charset="0"/>
              </a:rPr>
              <a:t>D</a:t>
            </a:r>
            <a:r>
              <a:rPr lang="en-US" b="1" dirty="0"/>
              <a:t> = </a:t>
            </a:r>
            <a:r>
              <a:rPr lang="en-US" b="1" dirty="0" smtClean="0"/>
              <a:t>96, </a:t>
            </a:r>
            <a:r>
              <a:rPr lang="en-US" b="1" i="1" dirty="0">
                <a:latin typeface="Times New Roman" pitchFamily="18" charset="0"/>
                <a:cs typeface="Times New Roman" pitchFamily="18" charset="0"/>
              </a:rPr>
              <a:t>p</a:t>
            </a:r>
            <a:r>
              <a:rPr lang="en-US" b="1" dirty="0"/>
              <a:t> = </a:t>
            </a:r>
            <a:r>
              <a:rPr lang="en-US" b="1" dirty="0" smtClean="0"/>
              <a:t>1.19, 2</a:t>
            </a:r>
            <a:r>
              <a:rPr lang="en-US" b="1" dirty="0"/>
              <a:t>) </a:t>
            </a:r>
            <a:r>
              <a:rPr lang="en-US" dirty="0"/>
              <a:t>+</a:t>
            </a:r>
          </a:p>
          <a:p>
            <a:pPr lvl="1">
              <a:buFont typeface="Monotype Sorts"/>
              <a:buNone/>
            </a:pPr>
            <a:r>
              <a:rPr lang="en-US" dirty="0"/>
              <a:t>		   </a:t>
            </a:r>
            <a:r>
              <a:rPr lang="en-US" b="1" i="1" dirty="0">
                <a:latin typeface="Times New Roman" pitchFamily="18" charset="0"/>
                <a:cs typeface="Times New Roman" pitchFamily="18" charset="0"/>
              </a:rPr>
              <a:t>P</a:t>
            </a:r>
            <a:r>
              <a:rPr lang="en-US" b="1" dirty="0"/>
              <a:t>(</a:t>
            </a:r>
            <a:r>
              <a:rPr lang="en-US" b="1" i="1" dirty="0">
                <a:latin typeface="Times New Roman" pitchFamily="18" charset="0"/>
                <a:cs typeface="Times New Roman" pitchFamily="18" charset="0"/>
              </a:rPr>
              <a:t>D</a:t>
            </a:r>
            <a:r>
              <a:rPr lang="en-US" b="1" dirty="0"/>
              <a:t> = </a:t>
            </a:r>
            <a:r>
              <a:rPr lang="en-US" b="1" dirty="0" smtClean="0"/>
              <a:t>96, </a:t>
            </a:r>
            <a:r>
              <a:rPr lang="en-US" b="1" i="1" dirty="0">
                <a:latin typeface="Times New Roman" pitchFamily="18" charset="0"/>
                <a:cs typeface="Times New Roman" pitchFamily="18" charset="0"/>
              </a:rPr>
              <a:t>p</a:t>
            </a:r>
            <a:r>
              <a:rPr lang="en-US" b="1" dirty="0"/>
              <a:t> = </a:t>
            </a:r>
            <a:r>
              <a:rPr lang="en-US" b="1" dirty="0" smtClean="0"/>
              <a:t>0.97, 2</a:t>
            </a:r>
            <a:r>
              <a:rPr lang="en-US" b="1" dirty="0"/>
              <a:t>) </a:t>
            </a:r>
            <a:r>
              <a:rPr lang="en-US" dirty="0"/>
              <a:t>+</a:t>
            </a:r>
          </a:p>
          <a:p>
            <a:pPr lvl="1">
              <a:buFont typeface="Monotype Sorts"/>
              <a:buNone/>
            </a:pPr>
            <a:r>
              <a:rPr lang="en-US" b="1" dirty="0"/>
              <a:t>		   </a:t>
            </a:r>
            <a:r>
              <a:rPr lang="en-US" b="1" i="1" dirty="0">
                <a:latin typeface="Times New Roman" pitchFamily="18" charset="0"/>
                <a:cs typeface="Times New Roman" pitchFamily="18" charset="0"/>
              </a:rPr>
              <a:t>P</a:t>
            </a:r>
            <a:r>
              <a:rPr lang="en-US" b="1" dirty="0"/>
              <a:t>(</a:t>
            </a:r>
            <a:r>
              <a:rPr lang="en-US" b="1" i="1" dirty="0">
                <a:latin typeface="Times New Roman" pitchFamily="18" charset="0"/>
                <a:cs typeface="Times New Roman" pitchFamily="18" charset="0"/>
              </a:rPr>
              <a:t>D</a:t>
            </a:r>
            <a:r>
              <a:rPr lang="en-US" b="1" dirty="0"/>
              <a:t> = </a:t>
            </a:r>
            <a:r>
              <a:rPr lang="en-US" b="1" dirty="0" smtClean="0"/>
              <a:t>64, </a:t>
            </a:r>
            <a:r>
              <a:rPr lang="en-US" b="1" i="1" dirty="0">
                <a:latin typeface="Times New Roman" pitchFamily="18" charset="0"/>
                <a:cs typeface="Times New Roman" pitchFamily="18" charset="0"/>
              </a:rPr>
              <a:t>p</a:t>
            </a:r>
            <a:r>
              <a:rPr lang="en-US" b="1" dirty="0"/>
              <a:t> = </a:t>
            </a:r>
            <a:r>
              <a:rPr lang="en-US" b="1" dirty="0" smtClean="0"/>
              <a:t>1.19, 2</a:t>
            </a:r>
            <a:r>
              <a:rPr lang="en-US" b="1" dirty="0"/>
              <a:t>) </a:t>
            </a:r>
            <a:r>
              <a:rPr lang="en-US" dirty="0"/>
              <a:t>+</a:t>
            </a:r>
          </a:p>
          <a:p>
            <a:pPr lvl="1">
              <a:buFont typeface="Monotype Sorts"/>
              <a:buNone/>
            </a:pPr>
            <a:r>
              <a:rPr lang="en-US" b="1" dirty="0"/>
              <a:t>		   </a:t>
            </a:r>
            <a:r>
              <a:rPr lang="en-US" b="1" i="1" dirty="0">
                <a:latin typeface="Times New Roman" pitchFamily="18" charset="0"/>
                <a:cs typeface="Times New Roman" pitchFamily="18" charset="0"/>
              </a:rPr>
              <a:t>P</a:t>
            </a:r>
            <a:r>
              <a:rPr lang="en-US" b="1" dirty="0"/>
              <a:t>(</a:t>
            </a:r>
            <a:r>
              <a:rPr lang="en-US" b="1" i="1" dirty="0">
                <a:latin typeface="Times New Roman" pitchFamily="18" charset="0"/>
                <a:cs typeface="Times New Roman" pitchFamily="18" charset="0"/>
              </a:rPr>
              <a:t>D</a:t>
            </a:r>
            <a:r>
              <a:rPr lang="en-US" b="1" dirty="0"/>
              <a:t> = </a:t>
            </a:r>
            <a:r>
              <a:rPr lang="en-US" b="1" dirty="0" smtClean="0"/>
              <a:t>64, </a:t>
            </a:r>
            <a:r>
              <a:rPr lang="en-US" b="1" i="1" dirty="0">
                <a:latin typeface="Times New Roman" pitchFamily="18" charset="0"/>
                <a:cs typeface="Times New Roman" pitchFamily="18" charset="0"/>
              </a:rPr>
              <a:t>p</a:t>
            </a:r>
            <a:r>
              <a:rPr lang="en-US" b="1" dirty="0"/>
              <a:t> = </a:t>
            </a:r>
            <a:r>
              <a:rPr lang="en-US" b="1" dirty="0" smtClean="0"/>
              <a:t>0.97, 2</a:t>
            </a:r>
            <a:r>
              <a:rPr lang="en-US" b="1" dirty="0"/>
              <a:t>)]</a:t>
            </a:r>
          </a:p>
          <a:p>
            <a:pPr lvl="1">
              <a:buFont typeface="Monotype Sorts"/>
              <a:buNone/>
            </a:pPr>
            <a:r>
              <a:rPr lang="en-US" dirty="0"/>
              <a:t>		= 0.25 x </a:t>
            </a:r>
            <a:r>
              <a:rPr lang="en-US" dirty="0" smtClean="0"/>
              <a:t>[2,880 + 24,000 + 1,920 +16,000]</a:t>
            </a:r>
            <a:endParaRPr lang="en-US" dirty="0"/>
          </a:p>
          <a:p>
            <a:pPr lvl="1">
              <a:buFont typeface="Monotype Sorts"/>
              <a:buNone/>
            </a:pPr>
            <a:r>
              <a:rPr lang="en-US" dirty="0"/>
              <a:t>		= </a:t>
            </a:r>
            <a:r>
              <a:rPr lang="en-US" b="1" i="1" dirty="0" smtClean="0">
                <a:solidFill>
                  <a:schemeClr val="tx2"/>
                </a:solidFill>
              </a:rPr>
              <a:t>$11,200</a:t>
            </a:r>
          </a:p>
          <a:p>
            <a:pPr lvl="1">
              <a:buFont typeface="Monotype Sorts"/>
              <a:buNone/>
            </a:pPr>
            <a:r>
              <a:rPr lang="en-US" b="1" i="1" dirty="0" smtClean="0">
                <a:solidFill>
                  <a:schemeClr val="tx2"/>
                </a:solidFill>
                <a:latin typeface="Times New Roman" pitchFamily="18" charset="0"/>
                <a:cs typeface="Times New Roman" pitchFamily="18" charset="0"/>
              </a:rPr>
              <a:t>PVEP</a:t>
            </a:r>
            <a:r>
              <a:rPr lang="en-US" b="1" dirty="0">
                <a:solidFill>
                  <a:schemeClr val="tx2"/>
                </a:solidFill>
              </a:rPr>
              <a:t>(</a:t>
            </a:r>
            <a:r>
              <a:rPr lang="en-US" b="1" i="1" dirty="0">
                <a:solidFill>
                  <a:schemeClr val="tx2"/>
                </a:solidFill>
                <a:latin typeface="Times New Roman" pitchFamily="18" charset="0"/>
                <a:cs typeface="Times New Roman" pitchFamily="18" charset="0"/>
              </a:rPr>
              <a:t>D</a:t>
            </a:r>
            <a:r>
              <a:rPr lang="en-US" b="1" dirty="0">
                <a:solidFill>
                  <a:schemeClr val="tx2"/>
                </a:solidFill>
              </a:rPr>
              <a:t> = 80, </a:t>
            </a:r>
            <a:r>
              <a:rPr lang="en-US" b="1" i="1" dirty="0">
                <a:solidFill>
                  <a:schemeClr val="tx2"/>
                </a:solidFill>
                <a:latin typeface="Times New Roman" pitchFamily="18" charset="0"/>
                <a:cs typeface="Times New Roman" pitchFamily="18" charset="0"/>
              </a:rPr>
              <a:t>p</a:t>
            </a:r>
            <a:r>
              <a:rPr lang="en-US" b="1" dirty="0">
                <a:solidFill>
                  <a:schemeClr val="tx2"/>
                </a:solidFill>
              </a:rPr>
              <a:t> = 1.08, 1) </a:t>
            </a:r>
            <a:r>
              <a:rPr lang="en-US" dirty="0" smtClean="0"/>
              <a:t>= $11,200 / 1.1 = </a:t>
            </a:r>
            <a:r>
              <a:rPr lang="en-US" b="1" i="1" dirty="0" smtClean="0">
                <a:solidFill>
                  <a:schemeClr val="tx2"/>
                </a:solidFill>
              </a:rPr>
              <a:t>$10,182</a:t>
            </a:r>
          </a:p>
          <a:p>
            <a:pPr lvl="1">
              <a:buFont typeface="Monotype Sorts"/>
              <a:buNone/>
            </a:pPr>
            <a:r>
              <a:rPr lang="en-US" b="1" i="1" dirty="0">
                <a:solidFill>
                  <a:schemeClr val="tx2"/>
                </a:solidFill>
                <a:latin typeface="Times New Roman" pitchFamily="18" charset="0"/>
                <a:cs typeface="Times New Roman" pitchFamily="18" charset="0"/>
              </a:rPr>
              <a:t>P</a:t>
            </a:r>
            <a:r>
              <a:rPr lang="en-US" b="1" dirty="0">
                <a:solidFill>
                  <a:schemeClr val="tx2"/>
                </a:solidFill>
              </a:rPr>
              <a:t>(</a:t>
            </a:r>
            <a:r>
              <a:rPr lang="en-US" b="1" i="1" dirty="0">
                <a:solidFill>
                  <a:schemeClr val="tx2"/>
                </a:solidFill>
                <a:latin typeface="Times New Roman" pitchFamily="18" charset="0"/>
                <a:cs typeface="Times New Roman" pitchFamily="18" charset="0"/>
              </a:rPr>
              <a:t>D</a:t>
            </a:r>
            <a:r>
              <a:rPr lang="en-US" b="1" dirty="0">
                <a:solidFill>
                  <a:schemeClr val="tx2"/>
                </a:solidFill>
              </a:rPr>
              <a:t> = </a:t>
            </a:r>
            <a:r>
              <a:rPr lang="en-US" b="1" dirty="0" smtClean="0">
                <a:solidFill>
                  <a:schemeClr val="tx2"/>
                </a:solidFill>
              </a:rPr>
              <a:t>80, </a:t>
            </a:r>
            <a:r>
              <a:rPr lang="en-US" b="1" i="1" dirty="0">
                <a:solidFill>
                  <a:schemeClr val="tx2"/>
                </a:solidFill>
                <a:latin typeface="Times New Roman" pitchFamily="18" charset="0"/>
                <a:cs typeface="Times New Roman" pitchFamily="18" charset="0"/>
              </a:rPr>
              <a:t>p</a:t>
            </a:r>
            <a:r>
              <a:rPr lang="en-US" b="1" dirty="0">
                <a:solidFill>
                  <a:schemeClr val="tx2"/>
                </a:solidFill>
              </a:rPr>
              <a:t> = </a:t>
            </a:r>
            <a:r>
              <a:rPr lang="en-US" b="1" dirty="0" smtClean="0">
                <a:solidFill>
                  <a:schemeClr val="tx2"/>
                </a:solidFill>
              </a:rPr>
              <a:t>1.08, 1) </a:t>
            </a:r>
            <a:r>
              <a:rPr lang="en-US" dirty="0" smtClean="0"/>
              <a:t>= 80,000 x 1.22 – 80,000 x 1.08 </a:t>
            </a:r>
          </a:p>
          <a:p>
            <a:pPr lvl="1">
              <a:buFont typeface="Monotype Sorts"/>
              <a:buNone/>
            </a:pPr>
            <a:r>
              <a:rPr lang="en-US" dirty="0">
                <a:solidFill>
                  <a:schemeClr val="tx2"/>
                </a:solidFill>
              </a:rPr>
              <a:t>	</a:t>
            </a:r>
            <a:r>
              <a:rPr lang="en-US" dirty="0" smtClean="0">
                <a:solidFill>
                  <a:schemeClr val="tx2"/>
                </a:solidFill>
              </a:rPr>
              <a:t>					+ </a:t>
            </a:r>
            <a:r>
              <a:rPr lang="en-US" b="1" i="1" dirty="0">
                <a:solidFill>
                  <a:schemeClr val="tx2"/>
                </a:solidFill>
                <a:latin typeface="Times New Roman" pitchFamily="18" charset="0"/>
                <a:cs typeface="Times New Roman" pitchFamily="18" charset="0"/>
              </a:rPr>
              <a:t>PVEP</a:t>
            </a:r>
            <a:r>
              <a:rPr lang="en-US" b="1" dirty="0">
                <a:solidFill>
                  <a:schemeClr val="tx2"/>
                </a:solidFill>
              </a:rPr>
              <a:t>(</a:t>
            </a:r>
            <a:r>
              <a:rPr lang="en-US" b="1" i="1" dirty="0">
                <a:solidFill>
                  <a:schemeClr val="tx2"/>
                </a:solidFill>
                <a:latin typeface="Times New Roman" pitchFamily="18" charset="0"/>
                <a:cs typeface="Times New Roman" pitchFamily="18" charset="0"/>
              </a:rPr>
              <a:t>D</a:t>
            </a:r>
            <a:r>
              <a:rPr lang="en-US" b="1" dirty="0">
                <a:solidFill>
                  <a:schemeClr val="tx2"/>
                </a:solidFill>
              </a:rPr>
              <a:t> = 80, </a:t>
            </a:r>
            <a:r>
              <a:rPr lang="en-US" b="1" i="1" dirty="0">
                <a:solidFill>
                  <a:schemeClr val="tx2"/>
                </a:solidFill>
                <a:latin typeface="Times New Roman" pitchFamily="18" charset="0"/>
                <a:cs typeface="Times New Roman" pitchFamily="18" charset="0"/>
              </a:rPr>
              <a:t>p</a:t>
            </a:r>
            <a:r>
              <a:rPr lang="en-US" b="1" dirty="0">
                <a:solidFill>
                  <a:schemeClr val="tx2"/>
                </a:solidFill>
              </a:rPr>
              <a:t> = 1.08, 1)</a:t>
            </a:r>
            <a:r>
              <a:rPr lang="en-US" dirty="0">
                <a:solidFill>
                  <a:schemeClr val="tx2"/>
                </a:solidFill>
              </a:rPr>
              <a:t> </a:t>
            </a:r>
            <a:endParaRPr lang="en-US" dirty="0" smtClean="0">
              <a:solidFill>
                <a:schemeClr val="tx2"/>
              </a:solidFill>
            </a:endParaRPr>
          </a:p>
          <a:p>
            <a:pPr lvl="1">
              <a:buFont typeface="Monotype Sorts"/>
              <a:buNone/>
            </a:pPr>
            <a:r>
              <a:rPr lang="en-US" dirty="0"/>
              <a:t>	</a:t>
            </a:r>
            <a:r>
              <a:rPr lang="en-US" dirty="0" smtClean="0"/>
              <a:t>					= </a:t>
            </a:r>
            <a:r>
              <a:rPr lang="en-US" b="1" i="1" dirty="0" smtClean="0">
                <a:solidFill>
                  <a:srgbClr val="333399"/>
                </a:solidFill>
              </a:rPr>
              <a:t>$21,382</a:t>
            </a:r>
            <a:endParaRPr lang="en-US" b="1" i="1" dirty="0">
              <a:solidFill>
                <a:srgbClr val="333399"/>
              </a:solidFill>
            </a:endParaRPr>
          </a:p>
          <a:p>
            <a:r>
              <a:rPr lang="en-US" i="1" dirty="0" smtClean="0"/>
              <a:t>The remaining results for period 1 of the Spot market option is in Table 6.6</a:t>
            </a:r>
            <a:endParaRPr lang="en-US" i="1"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53</a:t>
            </a:fld>
            <a:endParaRPr lang="en-US" altLang="en-US" sz="1400">
              <a:latin typeface="Times New Roman" pitchFamily="18" charset="0"/>
            </a:endParaRPr>
          </a:p>
        </p:txBody>
      </p:sp>
    </p:spTree>
    <p:extLst>
      <p:ext uri="{BB962C8B-B14F-4D97-AF65-F5344CB8AC3E}">
        <p14:creationId xmlns:p14="http://schemas.microsoft.com/office/powerpoint/2010/main" val="2096622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089F8FC1-2144-4D63-AF37-D89B78D183A3}" type="slidenum">
              <a:rPr lang="en-US" altLang="en-US"/>
              <a:pPr/>
              <a:t>54</a:t>
            </a:fld>
            <a:endParaRPr lang="en-US" altLang="en-US" sz="1400">
              <a:latin typeface="Times New Roman" pitchFamily="18" charset="0"/>
            </a:endParaRPr>
          </a:p>
        </p:txBody>
      </p:sp>
      <p:sp>
        <p:nvSpPr>
          <p:cNvPr id="316418" name="Rectangle 2"/>
          <p:cNvSpPr>
            <a:spLocks noGrp="1" noChangeArrowheads="1"/>
          </p:cNvSpPr>
          <p:nvPr>
            <p:ph type="title"/>
          </p:nvPr>
        </p:nvSpPr>
        <p:spPr/>
        <p:txBody>
          <a:bodyPr/>
          <a:lstStyle/>
          <a:p>
            <a:r>
              <a:rPr lang="en-US" altLang="en-US"/>
              <a:t>Trips Logistics Example</a:t>
            </a:r>
          </a:p>
        </p:txBody>
      </p:sp>
      <p:sp>
        <p:nvSpPr>
          <p:cNvPr id="316419" name="Rectangle 3"/>
          <p:cNvSpPr>
            <a:spLocks noGrp="1" noChangeArrowheads="1"/>
          </p:cNvSpPr>
          <p:nvPr>
            <p:ph type="body" idx="1"/>
          </p:nvPr>
        </p:nvSpPr>
        <p:spPr>
          <a:xfrm>
            <a:off x="228600" y="1371600"/>
            <a:ext cx="8686800" cy="5410200"/>
          </a:xfrm>
        </p:spPr>
        <p:txBody>
          <a:bodyPr>
            <a:normAutofit/>
          </a:bodyPr>
          <a:lstStyle/>
          <a:p>
            <a:r>
              <a:rPr lang="en-US" altLang="en-US" sz="2400" dirty="0"/>
              <a:t>For Period 0, the total profit </a:t>
            </a:r>
            <a:r>
              <a:rPr lang="en-US" altLang="en-US" sz="2400" b="1" dirty="0"/>
              <a:t>P(D=100,p=120,0)</a:t>
            </a:r>
            <a:r>
              <a:rPr lang="en-US" altLang="en-US" sz="2400" dirty="0"/>
              <a:t> is the sum of the profit in Period 0 and the present value of the expected profit over the four nodes in Period 1</a:t>
            </a:r>
          </a:p>
          <a:p>
            <a:pPr>
              <a:buFont typeface="Monotype Sorts" pitchFamily="2" charset="2"/>
              <a:buNone/>
            </a:pPr>
            <a:r>
              <a:rPr lang="en-US" altLang="en-US" sz="2400" dirty="0"/>
              <a:t>	</a:t>
            </a:r>
            <a:r>
              <a:rPr lang="en-US" altLang="en-US" sz="2400" b="1" dirty="0">
                <a:solidFill>
                  <a:schemeClr val="tx2"/>
                </a:solidFill>
              </a:rPr>
              <a:t>EP(D=100,p=1.20,0)</a:t>
            </a:r>
            <a:r>
              <a:rPr lang="en-US" altLang="en-US" sz="2400" dirty="0">
                <a:solidFill>
                  <a:schemeClr val="tx2"/>
                </a:solidFill>
              </a:rPr>
              <a:t> </a:t>
            </a:r>
            <a:r>
              <a:rPr lang="en-US" altLang="en-US" sz="2400" dirty="0"/>
              <a:t>	= 0.25 x </a:t>
            </a:r>
            <a:r>
              <a:rPr lang="en-US" altLang="en-US" sz="2400" b="1" dirty="0"/>
              <a:t>P(D=120,p=1.32,1)</a:t>
            </a:r>
            <a:r>
              <a:rPr lang="en-US" altLang="en-US" sz="2400" dirty="0"/>
              <a:t> +</a:t>
            </a:r>
          </a:p>
          <a:p>
            <a:pPr>
              <a:buFont typeface="Monotype Sorts" pitchFamily="2" charset="2"/>
              <a:buNone/>
            </a:pPr>
            <a:r>
              <a:rPr lang="en-US" altLang="en-US" sz="2400" dirty="0"/>
              <a:t>					  0.25 x </a:t>
            </a:r>
            <a:r>
              <a:rPr lang="en-US" altLang="en-US" sz="2400" b="1" dirty="0"/>
              <a:t>P(D=120,p=1.08,1)</a:t>
            </a:r>
            <a:r>
              <a:rPr lang="en-US" altLang="en-US" sz="2400" dirty="0"/>
              <a:t> +</a:t>
            </a:r>
          </a:p>
          <a:p>
            <a:pPr>
              <a:buFont typeface="Monotype Sorts" pitchFamily="2" charset="2"/>
              <a:buNone/>
            </a:pPr>
            <a:r>
              <a:rPr lang="en-US" altLang="en-US" sz="2400" dirty="0"/>
              <a:t>					  0.25 x </a:t>
            </a:r>
            <a:r>
              <a:rPr lang="en-US" altLang="en-US" sz="2400" b="1" dirty="0"/>
              <a:t>P(D=96,p=1.32,1)</a:t>
            </a:r>
            <a:r>
              <a:rPr lang="en-US" altLang="en-US" sz="2400" dirty="0"/>
              <a:t> +</a:t>
            </a:r>
          </a:p>
          <a:p>
            <a:pPr>
              <a:buFont typeface="Monotype Sorts" pitchFamily="2" charset="2"/>
              <a:buNone/>
            </a:pPr>
            <a:r>
              <a:rPr lang="en-US" altLang="en-US" sz="2400" dirty="0"/>
              <a:t>					  0.25 x </a:t>
            </a:r>
            <a:r>
              <a:rPr lang="en-US" altLang="en-US" sz="2400" b="1" dirty="0"/>
              <a:t>P(D=96,p=1.08,1)</a:t>
            </a:r>
          </a:p>
          <a:p>
            <a:pPr>
              <a:buFont typeface="Monotype Sorts" pitchFamily="2" charset="2"/>
              <a:buNone/>
            </a:pPr>
            <a:r>
              <a:rPr lang="en-US" altLang="en-US" sz="2400" dirty="0"/>
              <a:t>	= 0.25x</a:t>
            </a:r>
            <a:r>
              <a:rPr lang="en-US" altLang="en-US" sz="2400" b="1" dirty="0"/>
              <a:t>(-22,909</a:t>
            </a:r>
            <a:r>
              <a:rPr lang="en-US" altLang="en-US" sz="2400" dirty="0"/>
              <a:t>)+0.25x</a:t>
            </a:r>
            <a:r>
              <a:rPr lang="en-US" altLang="en-US" sz="2400" b="1" dirty="0"/>
              <a:t>32,073</a:t>
            </a:r>
            <a:r>
              <a:rPr lang="en-US" altLang="en-US" sz="2400" dirty="0"/>
              <a:t>+0.25x</a:t>
            </a:r>
            <a:r>
              <a:rPr lang="en-US" altLang="en-US" sz="2400" b="1" dirty="0"/>
              <a:t>(-15,273</a:t>
            </a:r>
            <a:r>
              <a:rPr lang="en-US" altLang="en-US" sz="2400" dirty="0"/>
              <a:t>) + 0.25x</a:t>
            </a:r>
            <a:r>
              <a:rPr lang="en-US" altLang="en-US" sz="2400" b="1" dirty="0"/>
              <a:t>21,382</a:t>
            </a:r>
            <a:r>
              <a:rPr lang="en-US" altLang="en-US" sz="2400" dirty="0"/>
              <a:t> </a:t>
            </a:r>
          </a:p>
          <a:p>
            <a:pPr>
              <a:buFont typeface="Monotype Sorts" pitchFamily="2" charset="2"/>
              <a:buNone/>
            </a:pPr>
            <a:r>
              <a:rPr lang="en-US" altLang="en-US" sz="2400" dirty="0"/>
              <a:t>	= </a:t>
            </a:r>
            <a:r>
              <a:rPr lang="en-US" altLang="en-US" sz="2400" b="1" i="1" dirty="0">
                <a:solidFill>
                  <a:schemeClr val="tx2"/>
                </a:solidFill>
              </a:rPr>
              <a:t>$3,818</a:t>
            </a:r>
          </a:p>
          <a:p>
            <a:pPr>
              <a:buFont typeface="Monotype Sorts" pitchFamily="2" charset="2"/>
              <a:buNone/>
            </a:pPr>
            <a:r>
              <a:rPr lang="en-US" altLang="en-US" sz="2400" dirty="0"/>
              <a:t>	</a:t>
            </a:r>
          </a:p>
          <a:p>
            <a:pPr>
              <a:buFont typeface="Monotype Sorts" pitchFamily="2" charset="2"/>
              <a:buNone/>
            </a:pPr>
            <a:r>
              <a:rPr lang="en-US" altLang="en-US" sz="2400" dirty="0"/>
              <a:t>	</a:t>
            </a:r>
            <a:r>
              <a:rPr lang="en-US" altLang="en-US" sz="2400" b="1" dirty="0">
                <a:solidFill>
                  <a:schemeClr val="tx2"/>
                </a:solidFill>
              </a:rPr>
              <a:t>PVEP(D=100,p=1.20,0)</a:t>
            </a:r>
            <a:r>
              <a:rPr lang="en-US" altLang="en-US" sz="2400" dirty="0">
                <a:solidFill>
                  <a:schemeClr val="tx2"/>
                </a:solidFill>
              </a:rPr>
              <a:t> = </a:t>
            </a:r>
            <a:r>
              <a:rPr lang="en-US" altLang="en-US" sz="2400" b="1" dirty="0">
                <a:solidFill>
                  <a:schemeClr val="tx2"/>
                </a:solidFill>
              </a:rPr>
              <a:t>EP(D=100,p=1.20,0)</a:t>
            </a:r>
            <a:r>
              <a:rPr lang="en-US" altLang="en-US" sz="2400" dirty="0">
                <a:solidFill>
                  <a:schemeClr val="tx2"/>
                </a:solidFill>
              </a:rPr>
              <a:t> / (1+k)</a:t>
            </a:r>
          </a:p>
          <a:p>
            <a:pPr>
              <a:buFont typeface="Monotype Sorts" pitchFamily="2" charset="2"/>
              <a:buNone/>
            </a:pPr>
            <a:r>
              <a:rPr lang="en-US" altLang="en-US" sz="2400" dirty="0"/>
              <a:t>	= $3,818 / (1 + 0.1) = </a:t>
            </a:r>
            <a:r>
              <a:rPr lang="en-US" altLang="en-US" sz="2400" b="1" i="1" dirty="0">
                <a:solidFill>
                  <a:schemeClr val="tx2"/>
                </a:solidFill>
              </a:rPr>
              <a:t>$3,471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D3C8CFC1-F19F-4760-9635-270D763F686F}" type="slidenum">
              <a:rPr lang="en-US" altLang="en-US"/>
              <a:pPr/>
              <a:t>55</a:t>
            </a:fld>
            <a:endParaRPr lang="en-US" altLang="en-US" sz="1400">
              <a:latin typeface="Times New Roman" pitchFamily="18" charset="0"/>
            </a:endParaRPr>
          </a:p>
        </p:txBody>
      </p:sp>
      <p:sp>
        <p:nvSpPr>
          <p:cNvPr id="317442" name="Rectangle 2"/>
          <p:cNvSpPr>
            <a:spLocks noGrp="1" noChangeArrowheads="1"/>
          </p:cNvSpPr>
          <p:nvPr>
            <p:ph type="title"/>
          </p:nvPr>
        </p:nvSpPr>
        <p:spPr/>
        <p:txBody>
          <a:bodyPr/>
          <a:lstStyle/>
          <a:p>
            <a:r>
              <a:rPr lang="en-US" altLang="en-US"/>
              <a:t>Trips Logistics Example</a:t>
            </a:r>
          </a:p>
        </p:txBody>
      </p:sp>
      <p:sp>
        <p:nvSpPr>
          <p:cNvPr id="317443" name="Rectangle 3"/>
          <p:cNvSpPr>
            <a:spLocks noGrp="1" noChangeArrowheads="1"/>
          </p:cNvSpPr>
          <p:nvPr>
            <p:ph type="body" idx="1"/>
          </p:nvPr>
        </p:nvSpPr>
        <p:spPr>
          <a:xfrm>
            <a:off x="381000" y="1600200"/>
            <a:ext cx="8305800" cy="4724400"/>
          </a:xfrm>
          <a:noFill/>
          <a:ln/>
          <a:extLst>
            <a:ext uri="{91240B29-F687-4F45-9708-019B960494DF}">
              <a14:hiddenLine xmlns:a14="http://schemas.microsoft.com/office/drawing/2010/main" w="12700">
                <a:solidFill>
                  <a:schemeClr val="tx2"/>
                </a:solidFill>
                <a:miter lim="800000"/>
                <a:headEnd/>
                <a:tailEnd/>
              </a14:hiddenLine>
            </a:ext>
          </a:extLst>
        </p:spPr>
        <p:txBody>
          <a:bodyPr/>
          <a:lstStyle/>
          <a:p>
            <a:pPr>
              <a:buFont typeface="Monotype Sorts" pitchFamily="2" charset="2"/>
              <a:buNone/>
            </a:pPr>
            <a:r>
              <a:rPr lang="en-US" altLang="en-US" sz="2400" dirty="0"/>
              <a:t>	</a:t>
            </a:r>
            <a:r>
              <a:rPr lang="en-US" altLang="en-US" sz="2400" b="1" dirty="0">
                <a:solidFill>
                  <a:schemeClr val="tx2"/>
                </a:solidFill>
              </a:rPr>
              <a:t>P(D=100,p=1.20,0)</a:t>
            </a:r>
            <a:r>
              <a:rPr lang="en-US" altLang="en-US" sz="2400" dirty="0">
                <a:solidFill>
                  <a:schemeClr val="tx2"/>
                </a:solidFill>
              </a:rPr>
              <a:t>	</a:t>
            </a:r>
            <a:r>
              <a:rPr lang="en-US" altLang="en-US" sz="2400" dirty="0"/>
              <a:t>= 100,000x1.22-100,000x1.20 						+</a:t>
            </a:r>
          </a:p>
          <a:p>
            <a:pPr>
              <a:buFont typeface="Monotype Sorts" pitchFamily="2" charset="2"/>
              <a:buNone/>
            </a:pPr>
            <a:r>
              <a:rPr lang="en-US" altLang="en-US" sz="2400" dirty="0"/>
              <a:t>					</a:t>
            </a:r>
            <a:r>
              <a:rPr lang="en-US" altLang="en-US" sz="2400" b="1" dirty="0">
                <a:solidFill>
                  <a:schemeClr val="tx2"/>
                </a:solidFill>
              </a:rPr>
              <a:t>PVEP(D=100,p=1.20,0)</a:t>
            </a:r>
          </a:p>
          <a:p>
            <a:pPr>
              <a:buFont typeface="Monotype Sorts" pitchFamily="2" charset="2"/>
              <a:buNone/>
            </a:pPr>
            <a:r>
              <a:rPr lang="en-US" altLang="en-US" sz="2400" dirty="0"/>
              <a:t>					= $2,000 + $3,471 = </a:t>
            </a:r>
            <a:r>
              <a:rPr lang="en-US" altLang="en-US" sz="2400" b="1" i="1" dirty="0">
                <a:solidFill>
                  <a:schemeClr val="tx2"/>
                </a:solidFill>
              </a:rPr>
              <a:t>$5,471</a:t>
            </a:r>
          </a:p>
          <a:p>
            <a:endParaRPr lang="en-US" altLang="en-US" sz="2400" dirty="0"/>
          </a:p>
          <a:p>
            <a:endParaRPr lang="en-US" altLang="en-US" dirty="0" smtClean="0"/>
          </a:p>
          <a:p>
            <a:r>
              <a:rPr lang="en-US" altLang="en-US" sz="2400" dirty="0" smtClean="0"/>
              <a:t>Therefore</a:t>
            </a:r>
            <a:r>
              <a:rPr lang="en-US" altLang="en-US" sz="2400" dirty="0"/>
              <a:t>, the expected NPV of not signing the lease and obtaining all warehouse space from the spot market is given by NPV(Spot Market) = </a:t>
            </a:r>
            <a:r>
              <a:rPr lang="en-US" altLang="en-US" b="1" dirty="0">
                <a:solidFill>
                  <a:srgbClr val="333399"/>
                </a:solidFill>
                <a:effectLst>
                  <a:outerShdw blurRad="38100" dist="38100" dir="2700000" algn="tl">
                    <a:srgbClr val="C0C0C0"/>
                  </a:outerShdw>
                </a:effectLst>
              </a:rPr>
              <a:t>$5,471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smtClean="0"/>
              <a:t>Decision Tree – Trips Logistics</a:t>
            </a:r>
          </a:p>
        </p:txBody>
      </p:sp>
      <p:sp>
        <p:nvSpPr>
          <p:cNvPr id="3" name="TextBox 2"/>
          <p:cNvSpPr txBox="1">
            <a:spLocks noChangeArrowheads="1"/>
          </p:cNvSpPr>
          <p:nvPr/>
        </p:nvSpPr>
        <p:spPr bwMode="auto">
          <a:xfrm>
            <a:off x="990600" y="1320512"/>
            <a:ext cx="3693640" cy="584775"/>
          </a:xfrm>
          <a:prstGeom prst="rect">
            <a:avLst/>
          </a:prstGeom>
          <a:noFill/>
          <a:ln w="38100">
            <a:solidFill>
              <a:schemeClr val="accent6"/>
            </a:solidFill>
            <a:miter lim="800000"/>
            <a:headEnd/>
            <a:tailEnd/>
          </a:ln>
        </p:spPr>
        <p:txBody>
          <a:bodyPr wrap="none">
            <a:spAutoFit/>
          </a:bodyPr>
          <a:lstStyle/>
          <a:p>
            <a:pPr>
              <a:buSzPct val="150000"/>
            </a:pPr>
            <a:r>
              <a:rPr lang="en-US" sz="3200" dirty="0">
                <a:latin typeface="+mn-lt"/>
              </a:rPr>
              <a:t>Fixed Lease Option</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56</a:t>
            </a:fld>
            <a:endParaRPr lang="en-US" altLang="en-US" sz="1400">
              <a:latin typeface="Times New Roman" pitchFamily="18" charset="0"/>
            </a:endParaRPr>
          </a:p>
        </p:txBody>
      </p:sp>
      <p:sp>
        <p:nvSpPr>
          <p:cNvPr id="4" name="Rectangle 3"/>
          <p:cNvSpPr/>
          <p:nvPr/>
        </p:nvSpPr>
        <p:spPr>
          <a:xfrm>
            <a:off x="531340" y="1828800"/>
            <a:ext cx="8305800" cy="2726900"/>
          </a:xfrm>
          <a:prstGeom prst="rect">
            <a:avLst/>
          </a:prstGeom>
        </p:spPr>
        <p:txBody>
          <a:bodyPr wrap="square">
            <a:spAutoFit/>
          </a:bodyPr>
          <a:lstStyle/>
          <a:p>
            <a:pPr marL="342900" lvl="0" indent="-342900">
              <a:spcBef>
                <a:spcPct val="20000"/>
              </a:spcBef>
              <a:buClr>
                <a:srgbClr val="FF00FF"/>
              </a:buClr>
              <a:buSzPct val="75000"/>
              <a:buFont typeface="Monotype Sorts" pitchFamily="2" charset="2"/>
              <a:buChar char="u"/>
            </a:pPr>
            <a:endParaRPr lang="en-US" sz="2800" kern="0" dirty="0" smtClean="0">
              <a:solidFill>
                <a:srgbClr val="000000"/>
              </a:solidFill>
              <a:latin typeface="Trebuchet MS"/>
            </a:endParaRPr>
          </a:p>
          <a:p>
            <a:pPr marL="342900" lvl="0" indent="-342900">
              <a:spcBef>
                <a:spcPct val="20000"/>
              </a:spcBef>
              <a:buClr>
                <a:srgbClr val="FF00FF"/>
              </a:buClr>
              <a:buSzPct val="75000"/>
              <a:buFont typeface="Monotype Sorts" pitchFamily="2" charset="2"/>
              <a:buChar char="u"/>
            </a:pPr>
            <a:r>
              <a:rPr lang="en-US" sz="2800" kern="0" dirty="0" smtClean="0">
                <a:solidFill>
                  <a:srgbClr val="000000"/>
                </a:solidFill>
                <a:latin typeface="Trebuchet MS"/>
              </a:rPr>
              <a:t>Same </a:t>
            </a:r>
            <a:r>
              <a:rPr lang="en-US" sz="2800" kern="0" dirty="0">
                <a:solidFill>
                  <a:srgbClr val="000000"/>
                </a:solidFill>
                <a:latin typeface="Trebuchet MS"/>
              </a:rPr>
              <a:t>idea, but cost calculations in a given period are different</a:t>
            </a:r>
          </a:p>
          <a:p>
            <a:pPr marL="742950" lvl="1" indent="-285750">
              <a:spcBef>
                <a:spcPct val="20000"/>
              </a:spcBef>
              <a:buClr>
                <a:srgbClr val="000000"/>
              </a:buClr>
              <a:buSzPct val="100000"/>
              <a:buFontTx/>
              <a:buChar char="–"/>
            </a:pPr>
            <a:r>
              <a:rPr lang="en-US" sz="2400" kern="0" dirty="0">
                <a:solidFill>
                  <a:srgbClr val="000000"/>
                </a:solidFill>
                <a:latin typeface="Gill Sans" pitchFamily="34" charset="0"/>
              </a:rPr>
              <a:t>If </a:t>
            </a:r>
            <a:r>
              <a:rPr lang="en-US" sz="2400" i="1" kern="0" dirty="0">
                <a:solidFill>
                  <a:srgbClr val="000000"/>
                </a:solidFill>
                <a:latin typeface="Times New Roman"/>
                <a:cs typeface="Times New Roman"/>
              </a:rPr>
              <a:t>D</a:t>
            </a:r>
            <a:r>
              <a:rPr lang="en-US" sz="2400" kern="0" dirty="0">
                <a:solidFill>
                  <a:srgbClr val="000000"/>
                </a:solidFill>
                <a:latin typeface="Gill Sans" pitchFamily="34" charset="0"/>
              </a:rPr>
              <a:t> ≤ 100,000, cost is $100,000</a:t>
            </a:r>
          </a:p>
          <a:p>
            <a:pPr marL="742950" lvl="1" indent="-285750">
              <a:spcBef>
                <a:spcPct val="20000"/>
              </a:spcBef>
              <a:buClr>
                <a:srgbClr val="000000"/>
              </a:buClr>
              <a:buSzPct val="100000"/>
              <a:buFontTx/>
              <a:buChar char="–"/>
            </a:pPr>
            <a:r>
              <a:rPr lang="en-US" sz="2400" kern="0" dirty="0">
                <a:solidFill>
                  <a:srgbClr val="000000"/>
                </a:solidFill>
                <a:latin typeface="Gill Sans" pitchFamily="34" charset="0"/>
              </a:rPr>
              <a:t>If </a:t>
            </a:r>
            <a:r>
              <a:rPr lang="en-US" sz="2400" i="1" kern="0" dirty="0">
                <a:solidFill>
                  <a:srgbClr val="000000"/>
                </a:solidFill>
                <a:latin typeface="Times New Roman"/>
                <a:cs typeface="Times New Roman"/>
              </a:rPr>
              <a:t>D</a:t>
            </a:r>
            <a:r>
              <a:rPr lang="en-US" sz="2400" kern="0" dirty="0">
                <a:solidFill>
                  <a:srgbClr val="000000"/>
                </a:solidFill>
                <a:latin typeface="Gill Sans" pitchFamily="34" charset="0"/>
              </a:rPr>
              <a:t> &gt; 100,000, cost is $100,000 + </a:t>
            </a:r>
            <a:br>
              <a:rPr lang="en-US" sz="2400" kern="0" dirty="0">
                <a:solidFill>
                  <a:srgbClr val="000000"/>
                </a:solidFill>
                <a:latin typeface="Gill Sans" pitchFamily="34" charset="0"/>
              </a:rPr>
            </a:br>
            <a:r>
              <a:rPr lang="en-US" sz="2400" kern="0" dirty="0">
                <a:solidFill>
                  <a:srgbClr val="000000"/>
                </a:solidFill>
                <a:latin typeface="Gill Sans" pitchFamily="34" charset="0"/>
              </a:rPr>
              <a:t>	</a:t>
            </a:r>
            <a:r>
              <a:rPr lang="en-US" sz="2400" i="1" kern="0" dirty="0">
                <a:solidFill>
                  <a:srgbClr val="000000"/>
                </a:solidFill>
                <a:latin typeface="Times New Roman"/>
                <a:cs typeface="Times New Roman"/>
              </a:rPr>
              <a:t>p</a:t>
            </a:r>
            <a:r>
              <a:rPr lang="en-US" sz="2400" kern="0" dirty="0">
                <a:solidFill>
                  <a:srgbClr val="000000"/>
                </a:solidFill>
                <a:latin typeface="Gill Sans" pitchFamily="34" charset="0"/>
              </a:rPr>
              <a:t> x (excess demand)</a:t>
            </a:r>
          </a:p>
        </p:txBody>
      </p:sp>
    </p:spTree>
    <p:extLst>
      <p:ext uri="{BB962C8B-B14F-4D97-AF65-F5344CB8AC3E}">
        <p14:creationId xmlns:p14="http://schemas.microsoft.com/office/powerpoint/2010/main" val="1476272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smtClean="0"/>
              <a:t>Decision Tree – Trips Logistics</a:t>
            </a:r>
          </a:p>
        </p:txBody>
      </p:sp>
      <p:graphicFrame>
        <p:nvGraphicFramePr>
          <p:cNvPr id="6" name="Table 5"/>
          <p:cNvGraphicFramePr>
            <a:graphicFrameLocks noGrp="1"/>
          </p:cNvGraphicFramePr>
          <p:nvPr/>
        </p:nvGraphicFramePr>
        <p:xfrm>
          <a:off x="584200" y="1617663"/>
          <a:ext cx="7975600" cy="4160520"/>
        </p:xfrm>
        <a:graphic>
          <a:graphicData uri="http://schemas.openxmlformats.org/drawingml/2006/table">
            <a:tbl>
              <a:tblPr firstRow="1" bandRow="1">
                <a:tableStyleId>{2D5ABB26-0587-4C30-8999-92F81FD0307C}</a:tableStyleId>
              </a:tblPr>
              <a:tblGrid>
                <a:gridCol w="188912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374900">
                  <a:extLst>
                    <a:ext uri="{9D8B030D-6E8A-4147-A177-3AD203B41FA5}">
                      <a16:colId xmlns:a16="http://schemas.microsoft.com/office/drawing/2014/main" val="20003"/>
                    </a:ext>
                  </a:extLst>
                </a:gridCol>
              </a:tblGrid>
              <a:tr h="370840">
                <a:tc>
                  <a:txBody>
                    <a:bodyPr/>
                    <a:lstStyle/>
                    <a:p>
                      <a:r>
                        <a:rPr lang="en-US" sz="1600" b="1" dirty="0" smtClean="0">
                          <a:latin typeface="+mn-lt"/>
                        </a:rPr>
                        <a:t>Node</a:t>
                      </a:r>
                      <a:endParaRPr lang="en-US" sz="1600" b="1" dirty="0">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kern="1200" dirty="0" smtClean="0">
                          <a:solidFill>
                            <a:schemeClr val="tx1"/>
                          </a:solidFill>
                          <a:latin typeface="+mn-lt"/>
                          <a:ea typeface="+mn-ea"/>
                          <a:cs typeface="+mn-cs"/>
                        </a:rPr>
                        <a:t>Leased Space</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ro-RO" sz="1600" b="1" kern="1200" dirty="0" smtClean="0">
                          <a:solidFill>
                            <a:schemeClr val="tx1"/>
                          </a:solidFill>
                          <a:latin typeface="+mn-lt"/>
                          <a:ea typeface="+mn-ea"/>
                          <a:cs typeface="+mn-cs"/>
                        </a:rPr>
                        <a:t>Warehouse Space</a:t>
                      </a:r>
                    </a:p>
                    <a:p>
                      <a:pPr algn="ctr"/>
                      <a:r>
                        <a:rPr lang="ro-RO" sz="1600" b="1" kern="1200" dirty="0" smtClean="0">
                          <a:solidFill>
                            <a:schemeClr val="tx1"/>
                          </a:solidFill>
                          <a:latin typeface="+mn-lt"/>
                          <a:ea typeface="+mn-ea"/>
                          <a:cs typeface="+mn-cs"/>
                        </a:rPr>
                        <a:t>at Spot</a:t>
                      </a:r>
                      <a:r>
                        <a:rPr lang="ro-RO" sz="1600" b="1" kern="1200" baseline="0" dirty="0" smtClean="0">
                          <a:solidFill>
                            <a:schemeClr val="tx1"/>
                          </a:solidFill>
                          <a:latin typeface="+mn-lt"/>
                          <a:ea typeface="+mn-ea"/>
                          <a:cs typeface="+mn-cs"/>
                        </a:rPr>
                        <a:t> Price (</a:t>
                      </a:r>
                      <a:r>
                        <a:rPr lang="ro-RO" sz="1600" b="1" i="1" kern="1200" baseline="0" dirty="0" smtClean="0">
                          <a:solidFill>
                            <a:schemeClr val="tx1"/>
                          </a:solidFill>
                          <a:latin typeface="Times New Roman"/>
                          <a:ea typeface="+mn-ea"/>
                          <a:cs typeface="Times New Roman"/>
                        </a:rPr>
                        <a:t>S</a:t>
                      </a:r>
                      <a:r>
                        <a:rPr lang="ro-RO" sz="1600" b="1" kern="1200" baseline="0" dirty="0" smtClean="0">
                          <a:solidFill>
                            <a:schemeClr val="tx1"/>
                          </a:solidFill>
                          <a:latin typeface="+mn-lt"/>
                          <a:ea typeface="+mn-ea"/>
                          <a:cs typeface="+mn-cs"/>
                        </a:rPr>
                        <a:t>)</a:t>
                      </a:r>
                      <a:endParaRPr lang="ro-RO" sz="1600" b="1" kern="1200" dirty="0" smtClean="0">
                        <a:solidFill>
                          <a:schemeClr val="tx1"/>
                        </a:solidFill>
                        <a:latin typeface="+mn-lt"/>
                        <a:ea typeface="+mn-ea"/>
                        <a:cs typeface="+mn-cs"/>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cs-CZ" sz="1600" b="1" kern="1200" dirty="0" smtClean="0">
                          <a:solidFill>
                            <a:schemeClr val="tx1"/>
                          </a:solidFill>
                          <a:latin typeface="+mn-lt"/>
                          <a:ea typeface="+mn-ea"/>
                          <a:cs typeface="+mn-cs"/>
                        </a:rPr>
                        <a:t>Profit</a:t>
                      </a:r>
                      <a:r>
                        <a:rPr lang="cs-CZ" sz="1600" b="1" kern="1200" baseline="0" dirty="0" smtClean="0">
                          <a:solidFill>
                            <a:schemeClr val="tx1"/>
                          </a:solidFill>
                          <a:latin typeface="+mn-lt"/>
                          <a:ea typeface="+mn-ea"/>
                          <a:cs typeface="+mn-cs"/>
                        </a:rPr>
                        <a:t> </a:t>
                      </a: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a:t>
                      </a:r>
                      <a:r>
                        <a:rPr lang="cs-CZ" sz="1600" b="1" i="1" kern="1200" dirty="0" smtClean="0">
                          <a:solidFill>
                            <a:schemeClr val="tx1"/>
                          </a:solidFill>
                          <a:latin typeface="Times New Roman"/>
                          <a:ea typeface="+mn-ea"/>
                          <a:cs typeface="Times New Roman"/>
                        </a:rPr>
                        <a:t>D</a:t>
                      </a:r>
                      <a:r>
                        <a:rPr lang="cs-CZ" sz="1600" b="1" kern="1200" dirty="0" smtClean="0">
                          <a:solidFill>
                            <a:schemeClr val="tx1"/>
                          </a:solidFill>
                          <a:latin typeface="+mn-lt"/>
                          <a:ea typeface="+mn-ea"/>
                          <a:cs typeface="+mn-cs"/>
                        </a:rPr>
                        <a:t> =, </a:t>
                      </a: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 =, 2)</a:t>
                      </a:r>
                    </a:p>
                    <a:p>
                      <a:pPr algn="ctr"/>
                      <a:r>
                        <a:rPr lang="cs-CZ" sz="1600" b="1" kern="1200" dirty="0" smtClean="0">
                          <a:solidFill>
                            <a:schemeClr val="tx1"/>
                          </a:solidFill>
                          <a:latin typeface="+mn-lt"/>
                          <a:ea typeface="+mn-ea"/>
                          <a:cs typeface="+mn-cs"/>
                        </a:rPr>
                        <a:t>= </a:t>
                      </a:r>
                      <a:r>
                        <a:rPr lang="cs-CZ" sz="1600" b="1" i="1" kern="1200" dirty="0" smtClean="0">
                          <a:solidFill>
                            <a:schemeClr val="tx1"/>
                          </a:solidFill>
                          <a:latin typeface="Times New Roman"/>
                          <a:ea typeface="+mn-ea"/>
                          <a:cs typeface="Times New Roman"/>
                        </a:rPr>
                        <a:t>D</a:t>
                      </a:r>
                      <a:r>
                        <a:rPr lang="cs-CZ" sz="1600" b="1" kern="1200" dirty="0" smtClean="0">
                          <a:solidFill>
                            <a:schemeClr val="tx1"/>
                          </a:solidFill>
                          <a:latin typeface="+mn-lt"/>
                          <a:ea typeface="+mn-ea"/>
                          <a:cs typeface="+mn-cs"/>
                        </a:rPr>
                        <a:t> x 1.22 – (100,000 x 1 + </a:t>
                      </a:r>
                      <a:r>
                        <a:rPr lang="cs-CZ" sz="1600" b="1" i="1" kern="1200" dirty="0" smtClean="0">
                          <a:solidFill>
                            <a:schemeClr val="tx1"/>
                          </a:solidFill>
                          <a:latin typeface="Times New Roman"/>
                          <a:ea typeface="+mn-ea"/>
                          <a:cs typeface="Times New Roman"/>
                        </a:rPr>
                        <a:t>S</a:t>
                      </a:r>
                      <a:r>
                        <a:rPr lang="cs-CZ" sz="1600" b="1" kern="1200" dirty="0" smtClean="0">
                          <a:solidFill>
                            <a:schemeClr val="tx1"/>
                          </a:solidFill>
                          <a:latin typeface="+mn-lt"/>
                          <a:ea typeface="+mn-ea"/>
                          <a:cs typeface="+mn-cs"/>
                        </a:rPr>
                        <a:t> x </a:t>
                      </a: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a:latin typeface="+mn-lt"/>
                      </a:endParaRPr>
                    </a:p>
                  </a:txBody>
                  <a:tcPr>
                    <a:lnT w="1905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$11,880</a:t>
                      </a:r>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$23,320</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$33,000</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$17,120</a:t>
                      </a: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$17,120</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$17,120</a:t>
                      </a:r>
                    </a:p>
                  </a:txBody>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–$21,920</a:t>
                      </a:r>
                    </a:p>
                  </a:txBody>
                  <a:tcPr/>
                </a:tc>
                <a:extLst>
                  <a:ext uri="{0D108BD9-81ED-4DB2-BD59-A6C34878D82A}">
                    <a16:rowId xmlns:a16="http://schemas.microsoft.com/office/drawing/2014/main" val="100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–$21,920</a:t>
                      </a:r>
                      <a:endParaRPr lang="en-US" sz="1600" dirty="0" smtClean="0">
                        <a:latin typeface="+mn-lt"/>
                      </a:endParaRPr>
                    </a:p>
                  </a:txBody>
                  <a:tcPr/>
                </a:tc>
                <a:extLst>
                  <a:ext uri="{0D108BD9-81ED-4DB2-BD59-A6C34878D82A}">
                    <a16:rowId xmlns:a16="http://schemas.microsoft.com/office/drawing/2014/main" val="10008"/>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–$21,920</a:t>
                      </a:r>
                      <a:endParaRPr lang="en-US" sz="1600" dirty="0" smtClean="0">
                        <a:latin typeface="+mn-lt"/>
                      </a:endParaRP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TextBox 6"/>
          <p:cNvSpPr txBox="1">
            <a:spLocks noChangeArrowheads="1"/>
          </p:cNvSpPr>
          <p:nvPr/>
        </p:nvSpPr>
        <p:spPr bwMode="auto">
          <a:xfrm>
            <a:off x="7467600" y="5880100"/>
            <a:ext cx="923925" cy="307975"/>
          </a:xfrm>
          <a:prstGeom prst="rect">
            <a:avLst/>
          </a:prstGeom>
          <a:noFill/>
          <a:ln w="9525">
            <a:noFill/>
            <a:miter lim="800000"/>
            <a:headEnd/>
            <a:tailEnd/>
          </a:ln>
        </p:spPr>
        <p:txBody>
          <a:bodyPr wrap="none">
            <a:spAutoFit/>
          </a:bodyPr>
          <a:lstStyle/>
          <a:p>
            <a:r>
              <a:rPr lang="en-US" sz="1400"/>
              <a:t>Table 6-7</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57</a:t>
            </a:fld>
            <a:endParaRPr lang="en-US" altLang="en-US" sz="1400">
              <a:latin typeface="Times New Roman" pitchFamily="18" charset="0"/>
            </a:endParaRPr>
          </a:p>
        </p:txBody>
      </p:sp>
    </p:spTree>
    <p:extLst>
      <p:ext uri="{BB962C8B-B14F-4D97-AF65-F5344CB8AC3E}">
        <p14:creationId xmlns:p14="http://schemas.microsoft.com/office/powerpoint/2010/main" val="735754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smtClean="0"/>
              <a:t>Decision Tree – Trips Logistics</a:t>
            </a:r>
          </a:p>
        </p:txBody>
      </p:sp>
      <p:graphicFrame>
        <p:nvGraphicFramePr>
          <p:cNvPr id="6" name="Table 5"/>
          <p:cNvGraphicFramePr>
            <a:graphicFrameLocks noGrp="1"/>
          </p:cNvGraphicFramePr>
          <p:nvPr/>
        </p:nvGraphicFramePr>
        <p:xfrm>
          <a:off x="596900" y="1325563"/>
          <a:ext cx="7975600" cy="4846320"/>
        </p:xfrm>
        <a:graphic>
          <a:graphicData uri="http://schemas.openxmlformats.org/drawingml/2006/table">
            <a:tbl>
              <a:tblPr firstRow="1" bandRow="1">
                <a:tableStyleId>{2D5ABB26-0587-4C30-8999-92F81FD0307C}</a:tableStyleId>
              </a:tblPr>
              <a:tblGrid>
                <a:gridCol w="1889125">
                  <a:extLst>
                    <a:ext uri="{9D8B030D-6E8A-4147-A177-3AD203B41FA5}">
                      <a16:colId xmlns:a16="http://schemas.microsoft.com/office/drawing/2014/main" val="20000"/>
                    </a:ext>
                  </a:extLst>
                </a:gridCol>
                <a:gridCol w="2720975">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sz="1600" b="1" dirty="0" smtClean="0">
                          <a:latin typeface="+mn-lt"/>
                        </a:rPr>
                        <a:t>Node</a:t>
                      </a:r>
                      <a:endParaRPr lang="en-US" sz="1600" b="1" dirty="0">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smtClean="0">
                          <a:ln>
                            <a:noFill/>
                          </a:ln>
                          <a:solidFill>
                            <a:prstClr val="black"/>
                          </a:solidFill>
                          <a:effectLst/>
                          <a:uLnTx/>
                          <a:uFillTx/>
                          <a:latin typeface="Times New Roman"/>
                          <a:ea typeface="+mn-ea"/>
                          <a:cs typeface="Times New Roman"/>
                        </a:rPr>
                        <a:t>EP</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a:t>
                      </a:r>
                      <a:r>
                        <a:rPr kumimoji="0" lang="en-US" sz="1600" b="1" i="1" u="none" strike="noStrike" kern="1200" cap="none" spc="0" normalizeH="0" baseline="0" noProof="0" dirty="0" smtClean="0">
                          <a:ln>
                            <a:noFill/>
                          </a:ln>
                          <a:solidFill>
                            <a:prstClr val="black"/>
                          </a:solidFill>
                          <a:effectLst/>
                          <a:uLnTx/>
                          <a:uFillTx/>
                          <a:latin typeface="Times New Roman"/>
                          <a:ea typeface="+mn-ea"/>
                          <a:cs typeface="Times New Roman"/>
                        </a:rPr>
                        <a:t>D</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 =, </a:t>
                      </a:r>
                      <a:r>
                        <a:rPr kumimoji="0" lang="en-US" sz="1600" b="1" i="1" u="none" strike="noStrike" kern="1200" cap="none" spc="0" normalizeH="0" baseline="0" noProof="0" dirty="0" smtClean="0">
                          <a:ln>
                            <a:noFill/>
                          </a:ln>
                          <a:solidFill>
                            <a:prstClr val="black"/>
                          </a:solidFill>
                          <a:effectLst/>
                          <a:uLnTx/>
                          <a:uFillTx/>
                          <a:latin typeface="Times New Roman"/>
                          <a:ea typeface="+mn-ea"/>
                          <a:cs typeface="Times New Roman"/>
                        </a:rPr>
                        <a:t>p</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 =, 1)</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ro-RO" sz="1600" b="1" kern="1200" dirty="0" smtClean="0">
                          <a:solidFill>
                            <a:schemeClr val="tx1"/>
                          </a:solidFill>
                          <a:latin typeface="+mn-lt"/>
                          <a:ea typeface="+mn-ea"/>
                          <a:cs typeface="+mn-cs"/>
                        </a:rPr>
                        <a:t>Warehouse Space</a:t>
                      </a:r>
                    </a:p>
                    <a:p>
                      <a:pPr algn="ctr"/>
                      <a:r>
                        <a:rPr lang="ro-RO" sz="1600" b="1" kern="1200" dirty="0" smtClean="0">
                          <a:solidFill>
                            <a:schemeClr val="tx1"/>
                          </a:solidFill>
                          <a:latin typeface="+mn-lt"/>
                          <a:ea typeface="+mn-ea"/>
                          <a:cs typeface="+mn-cs"/>
                        </a:rPr>
                        <a:t>at Spot</a:t>
                      </a:r>
                      <a:r>
                        <a:rPr lang="ro-RO" sz="1600" b="1" kern="1200" baseline="0" dirty="0" smtClean="0">
                          <a:solidFill>
                            <a:schemeClr val="tx1"/>
                          </a:solidFill>
                          <a:latin typeface="+mn-lt"/>
                          <a:ea typeface="+mn-ea"/>
                          <a:cs typeface="+mn-cs"/>
                        </a:rPr>
                        <a:t> Price (</a:t>
                      </a:r>
                      <a:r>
                        <a:rPr lang="ro-RO" sz="1600" b="1" i="1" kern="1200" baseline="0" dirty="0" smtClean="0">
                          <a:solidFill>
                            <a:schemeClr val="tx1"/>
                          </a:solidFill>
                          <a:latin typeface="Times New Roman"/>
                          <a:ea typeface="+mn-ea"/>
                          <a:cs typeface="Times New Roman"/>
                        </a:rPr>
                        <a:t>S</a:t>
                      </a:r>
                      <a:r>
                        <a:rPr lang="ro-RO" sz="1600" b="1" kern="1200" baseline="0" dirty="0" smtClean="0">
                          <a:solidFill>
                            <a:schemeClr val="tx1"/>
                          </a:solidFill>
                          <a:latin typeface="+mn-lt"/>
                          <a:ea typeface="+mn-ea"/>
                          <a:cs typeface="+mn-cs"/>
                        </a:rPr>
                        <a:t>)</a:t>
                      </a:r>
                      <a:endParaRPr lang="ro-RO" sz="1600" b="1" kern="1200" dirty="0" smtClean="0">
                        <a:solidFill>
                          <a:schemeClr val="tx1"/>
                        </a:solidFill>
                        <a:latin typeface="+mn-lt"/>
                        <a:ea typeface="+mn-ea"/>
                        <a:cs typeface="+mn-cs"/>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a:t>
                      </a:r>
                      <a:r>
                        <a:rPr lang="cs-CZ" sz="1600" b="1" i="1" kern="1200" dirty="0" smtClean="0">
                          <a:solidFill>
                            <a:schemeClr val="tx1"/>
                          </a:solidFill>
                          <a:latin typeface="Times New Roman"/>
                          <a:ea typeface="+mn-ea"/>
                          <a:cs typeface="Times New Roman"/>
                        </a:rPr>
                        <a:t>D</a:t>
                      </a:r>
                      <a:r>
                        <a:rPr lang="cs-CZ" sz="1600" b="1" kern="1200" dirty="0" smtClean="0">
                          <a:solidFill>
                            <a:schemeClr val="tx1"/>
                          </a:solidFill>
                          <a:latin typeface="+mn-lt"/>
                          <a:ea typeface="+mn-ea"/>
                          <a:cs typeface="+mn-cs"/>
                        </a:rPr>
                        <a:t> =, </a:t>
                      </a: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 =, 1)</a:t>
                      </a:r>
                    </a:p>
                    <a:p>
                      <a:pPr algn="ctr"/>
                      <a:r>
                        <a:rPr lang="cs-CZ" sz="1600" b="1" kern="1200" dirty="0" smtClean="0">
                          <a:solidFill>
                            <a:schemeClr val="tx1"/>
                          </a:solidFill>
                          <a:latin typeface="+mn-lt"/>
                          <a:ea typeface="+mn-ea"/>
                          <a:cs typeface="+mn-cs"/>
                        </a:rPr>
                        <a:t>= </a:t>
                      </a:r>
                      <a:r>
                        <a:rPr lang="cs-CZ" sz="1600" b="1" i="1" kern="1200" dirty="0" smtClean="0">
                          <a:solidFill>
                            <a:schemeClr val="tx1"/>
                          </a:solidFill>
                          <a:latin typeface="Times New Roman"/>
                          <a:ea typeface="+mn-ea"/>
                          <a:cs typeface="Times New Roman"/>
                        </a:rPr>
                        <a:t>D</a:t>
                      </a:r>
                      <a:r>
                        <a:rPr lang="cs-CZ" sz="1600" b="1" kern="1200" dirty="0" smtClean="0">
                          <a:solidFill>
                            <a:schemeClr val="tx1"/>
                          </a:solidFill>
                          <a:latin typeface="+mn-lt"/>
                          <a:ea typeface="+mn-ea"/>
                          <a:cs typeface="+mn-cs"/>
                        </a:rPr>
                        <a:t> x 1.22 – (100,000 x 1 + </a:t>
                      </a:r>
                      <a:r>
                        <a:rPr lang="cs-CZ" sz="1600" b="1" i="1" kern="1200" dirty="0" smtClean="0">
                          <a:solidFill>
                            <a:schemeClr val="tx1"/>
                          </a:solidFill>
                          <a:latin typeface="Times New Roman"/>
                          <a:ea typeface="+mn-ea"/>
                          <a:cs typeface="Times New Roman"/>
                        </a:rPr>
                        <a:t>S</a:t>
                      </a:r>
                      <a:r>
                        <a:rPr lang="cs-CZ" sz="1600" b="1" kern="1200" dirty="0" smtClean="0">
                          <a:solidFill>
                            <a:schemeClr val="tx1"/>
                          </a:solidFill>
                          <a:latin typeface="+mn-lt"/>
                          <a:ea typeface="+mn-ea"/>
                          <a:cs typeface="+mn-cs"/>
                        </a:rPr>
                        <a:t> x </a:t>
                      </a:r>
                      <a:r>
                        <a:rPr lang="cs-CZ" sz="1600" b="1" i="1" kern="1200" dirty="0" smtClean="0">
                          <a:solidFill>
                            <a:schemeClr val="tx1"/>
                          </a:solidFill>
                          <a:latin typeface="Times New Roman"/>
                          <a:ea typeface="+mn-ea"/>
                          <a:cs typeface="Times New Roman"/>
                        </a:rPr>
                        <a:t>p</a:t>
                      </a:r>
                      <a:r>
                        <a:rPr lang="cs-CZ" sz="1600" b="1" kern="1200" dirty="0" smtClean="0">
                          <a:solidFill>
                            <a:schemeClr val="tx1"/>
                          </a:solidFill>
                          <a:latin typeface="+mn-lt"/>
                          <a:ea typeface="+mn-ea"/>
                          <a:cs typeface="+mn-cs"/>
                        </a:rPr>
                        <a:t>) + </a:t>
                      </a:r>
                      <a:r>
                        <a:rPr lang="cs-CZ" sz="1600" b="1" i="1" kern="1200" dirty="0" smtClean="0">
                          <a:solidFill>
                            <a:schemeClr val="tx1"/>
                          </a:solidFill>
                          <a:latin typeface="Times New Roman"/>
                          <a:ea typeface="+mn-ea"/>
                          <a:cs typeface="Times New Roman"/>
                        </a:rPr>
                        <a:t>EP</a:t>
                      </a:r>
                      <a:r>
                        <a:rPr lang="cs-CZ" sz="1600" b="1" kern="1200" dirty="0" smtClean="0">
                          <a:solidFill>
                            <a:schemeClr val="tx1"/>
                          </a:solidFill>
                          <a:latin typeface="+mn-lt"/>
                          <a:ea typeface="+mn-ea"/>
                          <a:cs typeface="+mn-cs"/>
                        </a:rPr>
                        <a:t>(</a:t>
                      </a:r>
                      <a:r>
                        <a:rPr lang="cs-CZ" sz="1600" b="1" i="1" kern="1200" dirty="0" smtClean="0">
                          <a:solidFill>
                            <a:schemeClr val="tx1"/>
                          </a:solidFill>
                          <a:latin typeface="Times New Roman"/>
                          <a:ea typeface="+mn-ea"/>
                          <a:cs typeface="Times New Roman"/>
                        </a:rPr>
                        <a:t>D</a:t>
                      </a:r>
                      <a:r>
                        <a:rPr lang="cs-CZ" sz="1600" b="1" kern="1200" dirty="0" smtClean="0">
                          <a:solidFill>
                            <a:schemeClr val="tx1"/>
                          </a:solidFill>
                          <a:latin typeface="+mn-lt"/>
                          <a:ea typeface="+mn-ea"/>
                          <a:cs typeface="+mn-cs"/>
                        </a:rPr>
                        <a:t> =,</a:t>
                      </a:r>
                      <a:r>
                        <a:rPr lang="cs-CZ" sz="1600" b="1" kern="1200" baseline="0" dirty="0" smtClean="0">
                          <a:solidFill>
                            <a:schemeClr val="tx1"/>
                          </a:solidFill>
                          <a:latin typeface="+mn-lt"/>
                          <a:ea typeface="+mn-ea"/>
                          <a:cs typeface="+mn-cs"/>
                        </a:rPr>
                        <a:t> </a:t>
                      </a:r>
                      <a:r>
                        <a:rPr lang="cs-CZ" sz="1600" b="1" i="1" kern="1200" baseline="0" dirty="0" smtClean="0">
                          <a:solidFill>
                            <a:schemeClr val="tx1"/>
                          </a:solidFill>
                          <a:latin typeface="Times New Roman"/>
                          <a:ea typeface="+mn-ea"/>
                          <a:cs typeface="Times New Roman"/>
                        </a:rPr>
                        <a:t>p</a:t>
                      </a:r>
                      <a:r>
                        <a:rPr lang="cs-CZ" sz="1600" b="1" kern="1200" baseline="0" dirty="0" smtClean="0">
                          <a:solidFill>
                            <a:schemeClr val="tx1"/>
                          </a:solidFill>
                          <a:latin typeface="+mn-lt"/>
                          <a:ea typeface="+mn-ea"/>
                          <a:cs typeface="+mn-cs"/>
                        </a:rPr>
                        <a:t> = ,1)(1 + </a:t>
                      </a:r>
                      <a:r>
                        <a:rPr lang="cs-CZ" sz="1600" b="1" i="1" kern="1200" baseline="0" dirty="0" smtClean="0">
                          <a:solidFill>
                            <a:schemeClr val="tx1"/>
                          </a:solidFill>
                          <a:latin typeface="Times New Roman"/>
                          <a:ea typeface="+mn-ea"/>
                          <a:cs typeface="Times New Roman"/>
                        </a:rPr>
                        <a:t>k</a:t>
                      </a:r>
                      <a:r>
                        <a:rPr lang="cs-CZ" sz="1600" b="1" kern="1200" baseline="0" dirty="0" smtClean="0">
                          <a:solidFill>
                            <a:schemeClr val="tx1"/>
                          </a:solidFill>
                          <a:latin typeface="+mn-lt"/>
                          <a:ea typeface="+mn-ea"/>
                          <a:cs typeface="+mn-cs"/>
                        </a:rPr>
                        <a:t>)</a:t>
                      </a:r>
                      <a:endParaRPr lang="cs-CZ" sz="1600" b="1" kern="1200" dirty="0" smtClean="0">
                        <a:solidFill>
                          <a:schemeClr val="tx1"/>
                        </a:solidFill>
                        <a:latin typeface="+mn-lt"/>
                        <a:ea typeface="+mn-ea"/>
                        <a:cs typeface="+mn-cs"/>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120,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1.32</a:t>
                      </a:r>
                      <a:endParaRPr lang="en-US" sz="1600" dirty="0">
                        <a:latin typeface="+mn-lt"/>
                      </a:endParaRPr>
                    </a:p>
                  </a:txBody>
                  <a:tcPr>
                    <a:lnT w="19050" cap="flat" cmpd="sng" algn="ctr">
                      <a:solidFill>
                        <a:scrgbClr r="0" g="0" b="0"/>
                      </a:solidFill>
                      <a:prstDash val="solid"/>
                      <a:round/>
                      <a:headEnd type="none" w="med" len="med"/>
                      <a:tailEnd type="none" w="med" len="med"/>
                    </a:lnT>
                  </a:tcPr>
                </a:tc>
                <a:tc>
                  <a:txBody>
                    <a:bodyPr/>
                    <a:lstStyle/>
                    <a:p>
                      <a:r>
                        <a:rPr lang="en-US" sz="1600" dirty="0" smtClean="0"/>
                        <a:t>0.25 x [</a:t>
                      </a:r>
                      <a:r>
                        <a:rPr lang="en-US" sz="1600" i="1" dirty="0" smtClean="0">
                          <a:latin typeface="Times New Roman"/>
                          <a:cs typeface="Times New Roman"/>
                        </a:rPr>
                        <a:t>P</a:t>
                      </a:r>
                      <a:r>
                        <a:rPr lang="en-US" sz="1600" dirty="0" smtClean="0"/>
                        <a:t>(</a:t>
                      </a:r>
                      <a:r>
                        <a:rPr lang="en-US" sz="1600" i="1" dirty="0" smtClean="0">
                          <a:latin typeface="Times New Roman"/>
                          <a:cs typeface="Times New Roman"/>
                        </a:rPr>
                        <a:t>D</a:t>
                      </a:r>
                      <a:r>
                        <a:rPr lang="en-US" sz="1600" dirty="0" smtClean="0"/>
                        <a:t> = 144, </a:t>
                      </a:r>
                      <a:r>
                        <a:rPr lang="en-US" sz="1600" i="1" dirty="0" smtClean="0">
                          <a:latin typeface="Times New Roman"/>
                          <a:cs typeface="Times New Roman"/>
                        </a:rPr>
                        <a:t>p</a:t>
                      </a:r>
                      <a:r>
                        <a:rPr lang="en-US" sz="1600" dirty="0" smtClean="0"/>
                        <a:t> = 1.45,2) + </a:t>
                      </a:r>
                      <a:r>
                        <a:rPr lang="en-US" sz="1600" i="1" dirty="0" smtClean="0">
                          <a:latin typeface="Times New Roman"/>
                          <a:cs typeface="Times New Roman"/>
                        </a:rPr>
                        <a:t>P</a:t>
                      </a:r>
                      <a:r>
                        <a:rPr lang="en-US" sz="1600" dirty="0" smtClean="0"/>
                        <a:t>(</a:t>
                      </a:r>
                      <a:r>
                        <a:rPr lang="en-US" sz="1600" i="1" dirty="0" smtClean="0">
                          <a:latin typeface="Times New Roman"/>
                          <a:cs typeface="Times New Roman"/>
                        </a:rPr>
                        <a:t>D</a:t>
                      </a:r>
                      <a:r>
                        <a:rPr lang="en-US" sz="1600" dirty="0" smtClean="0"/>
                        <a:t> = 144, </a:t>
                      </a:r>
                      <a:r>
                        <a:rPr lang="en-US" sz="1600" i="1" dirty="0" smtClean="0">
                          <a:latin typeface="Times New Roman"/>
                          <a:cs typeface="Times New Roman"/>
                        </a:rPr>
                        <a:t>p</a:t>
                      </a:r>
                      <a:r>
                        <a:rPr lang="en-US" sz="1600" dirty="0" smtClean="0"/>
                        <a:t> = 1.19,2) + </a:t>
                      </a:r>
                      <a:r>
                        <a:rPr lang="en-US" sz="1600" i="1" dirty="0" smtClean="0">
                          <a:latin typeface="Times New Roman"/>
                          <a:cs typeface="Times New Roman"/>
                        </a:rPr>
                        <a:t>P</a:t>
                      </a:r>
                      <a:r>
                        <a:rPr lang="en-US" sz="1600" dirty="0" smtClean="0"/>
                        <a:t>(</a:t>
                      </a:r>
                      <a:r>
                        <a:rPr lang="en-US" sz="1600" i="1" dirty="0" smtClean="0">
                          <a:latin typeface="Times New Roman"/>
                          <a:cs typeface="Times New Roman"/>
                        </a:rPr>
                        <a:t>D</a:t>
                      </a:r>
                      <a:r>
                        <a:rPr lang="en-US" sz="1600" dirty="0" smtClean="0"/>
                        <a:t> = 96, </a:t>
                      </a:r>
                      <a:r>
                        <a:rPr lang="en-US" sz="1600" i="1" dirty="0" smtClean="0">
                          <a:latin typeface="Times New Roman"/>
                          <a:cs typeface="Times New Roman"/>
                        </a:rPr>
                        <a:t>p</a:t>
                      </a:r>
                      <a:r>
                        <a:rPr lang="en-US" sz="1600" dirty="0" smtClean="0"/>
                        <a:t> = 1.45,2) + </a:t>
                      </a:r>
                      <a:r>
                        <a:rPr lang="en-US" sz="1600" i="1" dirty="0" smtClean="0">
                          <a:latin typeface="Times New Roman"/>
                          <a:cs typeface="Times New Roman"/>
                        </a:rPr>
                        <a:t>P</a:t>
                      </a:r>
                      <a:r>
                        <a:rPr lang="en-US" sz="1600" dirty="0" smtClean="0"/>
                        <a:t>(</a:t>
                      </a:r>
                      <a:r>
                        <a:rPr lang="en-US" sz="1600" i="1" dirty="0" smtClean="0">
                          <a:latin typeface="Times New Roman"/>
                          <a:cs typeface="Times New Roman"/>
                        </a:rPr>
                        <a:t>D</a:t>
                      </a:r>
                      <a:r>
                        <a:rPr lang="en-US" sz="1600" dirty="0" smtClean="0"/>
                        <a:t> = 96, </a:t>
                      </a:r>
                      <a:r>
                        <a:rPr lang="en-US" sz="1600" i="1" dirty="0" smtClean="0">
                          <a:latin typeface="Times New Roman"/>
                          <a:cs typeface="Times New Roman"/>
                        </a:rPr>
                        <a:t>p</a:t>
                      </a:r>
                      <a:r>
                        <a:rPr lang="en-US" sz="1600" dirty="0" smtClean="0"/>
                        <a:t> = 1.19,2)] = 0.25 x (11,880 + 23,320 + 17,120 + 17,120) = $17,360</a:t>
                      </a:r>
                      <a:endParaRPr lang="en-US" sz="1600" dirty="0"/>
                    </a:p>
                  </a:txBody>
                  <a:tcPr>
                    <a:lnT w="19050" cap="flat" cmpd="sng" algn="ctr">
                      <a:solidFill>
                        <a:scrgbClr r="0" g="0" b="0"/>
                      </a:solidFill>
                      <a:prstDash val="solid"/>
                      <a:round/>
                      <a:headEnd type="none" w="med" len="med"/>
                      <a:tailEnd type="none" w="med" len="med"/>
                    </a:lnT>
                  </a:tcPr>
                </a:tc>
                <a:tc>
                  <a:txBody>
                    <a:bodyPr/>
                    <a:lstStyle/>
                    <a:p>
                      <a:pPr algn="ctr"/>
                      <a:r>
                        <a:rPr lang="en-US" sz="1600" dirty="0" smtClean="0"/>
                        <a:t>20,000</a:t>
                      </a:r>
                      <a:endParaRPr lang="en-US" sz="1600" dirty="0"/>
                    </a:p>
                  </a:txBody>
                  <a:tcPr>
                    <a:lnT w="19050" cap="flat" cmpd="sng" algn="ctr">
                      <a:solidFill>
                        <a:scrgbClr r="0" g="0" b="0"/>
                      </a:solidFill>
                      <a:prstDash val="solid"/>
                      <a:round/>
                      <a:headEnd type="none" w="med" len="med"/>
                      <a:tailEnd type="none" w="med" len="med"/>
                    </a:lnT>
                  </a:tcPr>
                </a:tc>
                <a:tc>
                  <a:txBody>
                    <a:bodyPr/>
                    <a:lstStyle/>
                    <a:p>
                      <a:pPr>
                        <a:tabLst>
                          <a:tab pos="1257300" algn="r"/>
                        </a:tabLst>
                      </a:pPr>
                      <a:r>
                        <a:rPr lang="en-US" sz="1600" dirty="0" smtClean="0"/>
                        <a:t>	$35,782</a:t>
                      </a:r>
                      <a:endParaRPr lang="en-US" sz="16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120,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1.08</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0.25 x (23,320 + 33,000 + 17,120 + 17,120) = $22,640</a:t>
                      </a:r>
                    </a:p>
                  </a:txBody>
                  <a:tcPr/>
                </a:tc>
                <a:tc>
                  <a:txBody>
                    <a:bodyPr/>
                    <a:lstStyle/>
                    <a:p>
                      <a:pPr algn="ctr"/>
                      <a:r>
                        <a:rPr lang="en-US" sz="1600" dirty="0" smtClean="0"/>
                        <a:t>20,000</a:t>
                      </a:r>
                      <a:endParaRPr lang="en-US" sz="1600" dirty="0"/>
                    </a:p>
                  </a:txBody>
                  <a:tcPr/>
                </a:tc>
                <a:tc>
                  <a:txBody>
                    <a:bodyPr/>
                    <a:lstStyle/>
                    <a:p>
                      <a:pPr>
                        <a:tabLst>
                          <a:tab pos="1257300" algn="r"/>
                        </a:tabLst>
                      </a:pPr>
                      <a:r>
                        <a:rPr lang="en-US" sz="1600" dirty="0" smtClean="0"/>
                        <a:t>	$45,382</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80,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1.32</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0.25 x (17,120 + 17,120 –</a:t>
                      </a:r>
                      <a:r>
                        <a:rPr lang="en-US" sz="1600" baseline="0" dirty="0" smtClean="0"/>
                        <a:t> 21,920 – 21,920</a:t>
                      </a:r>
                      <a:r>
                        <a:rPr lang="en-US" sz="1600" dirty="0" smtClean="0"/>
                        <a:t>) = –$2,400</a:t>
                      </a:r>
                    </a:p>
                  </a:txBody>
                  <a:tcPr/>
                </a:tc>
                <a:tc>
                  <a:txBody>
                    <a:bodyPr/>
                    <a:lstStyle/>
                    <a:p>
                      <a:pPr algn="ctr"/>
                      <a:r>
                        <a:rPr lang="en-US" sz="1600" dirty="0" smtClean="0"/>
                        <a:t>0</a:t>
                      </a:r>
                      <a:endParaRPr lang="en-US" sz="1600" dirty="0"/>
                    </a:p>
                  </a:txBody>
                  <a:tcPr/>
                </a:tc>
                <a:tc>
                  <a:txBody>
                    <a:bodyPr/>
                    <a:lstStyle/>
                    <a:p>
                      <a:pPr>
                        <a:tabLst>
                          <a:tab pos="1257300" algn="r"/>
                        </a:tabLst>
                      </a:pPr>
                      <a:r>
                        <a:rPr lang="en-US" sz="1600" dirty="0" smtClean="0"/>
                        <a:t>	–$4,582</a:t>
                      </a:r>
                      <a:endParaRPr lang="en-US" sz="16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80,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1.08</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0.25 x (17,120 + 17,120 – 21,920 – 21,920) = –$2,400</a:t>
                      </a:r>
                    </a:p>
                  </a:txBody>
                  <a:tcPr>
                    <a:lnB w="28575" cap="flat" cmpd="sng" algn="ctr">
                      <a:solidFill>
                        <a:scrgbClr r="0" g="0" b="0"/>
                      </a:solidFill>
                      <a:prstDash val="solid"/>
                      <a:round/>
                      <a:headEnd type="none" w="med" len="med"/>
                      <a:tailEnd type="none" w="med" len="med"/>
                    </a:lnB>
                  </a:tcPr>
                </a:tc>
                <a:tc>
                  <a:txBody>
                    <a:bodyPr/>
                    <a:lstStyle/>
                    <a:p>
                      <a:pPr algn="ctr"/>
                      <a:r>
                        <a:rPr lang="en-US" sz="1600" dirty="0" smtClean="0"/>
                        <a:t>0</a:t>
                      </a:r>
                      <a:endParaRPr lang="en-US" sz="1600" dirty="0"/>
                    </a:p>
                  </a:txBody>
                  <a:tcPr>
                    <a:lnB w="28575" cap="flat" cmpd="sng" algn="ctr">
                      <a:solidFill>
                        <a:scrgbClr r="0" g="0" b="0"/>
                      </a:solidFill>
                      <a:prstDash val="solid"/>
                      <a:round/>
                      <a:headEnd type="none" w="med" len="med"/>
                      <a:tailEnd type="none" w="med" len="med"/>
                    </a:lnB>
                  </a:tcPr>
                </a:tc>
                <a:tc>
                  <a:txBody>
                    <a:bodyPr/>
                    <a:lstStyle/>
                    <a:p>
                      <a:pPr>
                        <a:tabLst>
                          <a:tab pos="1257300" algn="r"/>
                        </a:tabLst>
                      </a:pPr>
                      <a:r>
                        <a:rPr lang="en-US" sz="1600" dirty="0" smtClean="0"/>
                        <a:t>	–$4,582</a:t>
                      </a:r>
                      <a:endParaRPr lang="en-US" sz="16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6"/>
          <p:cNvSpPr txBox="1">
            <a:spLocks noChangeArrowheads="1"/>
          </p:cNvSpPr>
          <p:nvPr/>
        </p:nvSpPr>
        <p:spPr bwMode="auto">
          <a:xfrm>
            <a:off x="7327900" y="6362700"/>
            <a:ext cx="923925" cy="307975"/>
          </a:xfrm>
          <a:prstGeom prst="rect">
            <a:avLst/>
          </a:prstGeom>
          <a:noFill/>
          <a:ln w="9525">
            <a:noFill/>
            <a:miter lim="800000"/>
            <a:headEnd/>
            <a:tailEnd/>
          </a:ln>
        </p:spPr>
        <p:txBody>
          <a:bodyPr wrap="none">
            <a:spAutoFit/>
          </a:bodyPr>
          <a:lstStyle/>
          <a:p>
            <a:pPr>
              <a:tabLst>
                <a:tab pos="1435100" algn="r"/>
              </a:tabLst>
            </a:pPr>
            <a:r>
              <a:rPr lang="en-US" sz="1400"/>
              <a:t>Table 6-8</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58</a:t>
            </a:fld>
            <a:endParaRPr lang="en-US" altLang="en-US" sz="1400">
              <a:latin typeface="Times New Roman" pitchFamily="18" charset="0"/>
            </a:endParaRPr>
          </a:p>
        </p:txBody>
      </p:sp>
    </p:spTree>
    <p:extLst>
      <p:ext uri="{BB962C8B-B14F-4D97-AF65-F5344CB8AC3E}">
        <p14:creationId xmlns:p14="http://schemas.microsoft.com/office/powerpoint/2010/main" val="810954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4AF7A947-4BF3-4F51-80D5-2AB24C2635E1}" type="slidenum">
              <a:rPr lang="en-US" altLang="en-US"/>
              <a:pPr/>
              <a:t>59</a:t>
            </a:fld>
            <a:endParaRPr lang="en-US" altLang="en-US" sz="1400">
              <a:latin typeface="Times New Roman" pitchFamily="18" charset="0"/>
            </a:endParaRPr>
          </a:p>
        </p:txBody>
      </p:sp>
      <p:sp>
        <p:nvSpPr>
          <p:cNvPr id="318466" name="Rectangle 2"/>
          <p:cNvSpPr>
            <a:spLocks noGrp="1" noChangeArrowheads="1"/>
          </p:cNvSpPr>
          <p:nvPr>
            <p:ph type="title"/>
          </p:nvPr>
        </p:nvSpPr>
        <p:spPr/>
        <p:txBody>
          <a:bodyPr/>
          <a:lstStyle/>
          <a:p>
            <a:r>
              <a:rPr lang="en-US" altLang="en-US"/>
              <a:t>Trips Logistics Example</a:t>
            </a:r>
          </a:p>
        </p:txBody>
      </p:sp>
      <p:sp>
        <p:nvSpPr>
          <p:cNvPr id="318467" name="Rectangle 3"/>
          <p:cNvSpPr>
            <a:spLocks noGrp="1" noChangeArrowheads="1"/>
          </p:cNvSpPr>
          <p:nvPr>
            <p:ph type="body" idx="1"/>
          </p:nvPr>
        </p:nvSpPr>
        <p:spPr>
          <a:xfrm>
            <a:off x="381000" y="1447800"/>
            <a:ext cx="8305800" cy="5105400"/>
          </a:xfrm>
        </p:spPr>
        <p:txBody>
          <a:bodyPr/>
          <a:lstStyle/>
          <a:p>
            <a:r>
              <a:rPr lang="en-US" altLang="en-US" dirty="0"/>
              <a:t>Using the same approach for the lease option, NPV(Lease) = </a:t>
            </a:r>
            <a:r>
              <a:rPr lang="en-US" altLang="en-US" b="1" i="1" dirty="0">
                <a:solidFill>
                  <a:schemeClr val="tx2"/>
                </a:solidFill>
              </a:rPr>
              <a:t>$38,364</a:t>
            </a:r>
          </a:p>
          <a:p>
            <a:pPr lvl="1"/>
            <a:r>
              <a:rPr lang="en-US" altLang="en-US" dirty="0"/>
              <a:t>100,000 sq. ft. @ $1 per sq. ft.</a:t>
            </a:r>
          </a:p>
          <a:p>
            <a:pPr lvl="1"/>
            <a:r>
              <a:rPr lang="en-US" altLang="en-US" dirty="0"/>
              <a:t>Recall that when uncertainty was ignored, the NPV for the lease option was </a:t>
            </a:r>
            <a:r>
              <a:rPr lang="en-US" altLang="en-US" b="1" i="1" dirty="0">
                <a:solidFill>
                  <a:srgbClr val="CC0000"/>
                </a:solidFill>
              </a:rPr>
              <a:t>$60,182</a:t>
            </a:r>
          </a:p>
          <a:p>
            <a:endParaRPr lang="en-US" altLang="en-US" dirty="0"/>
          </a:p>
          <a:p>
            <a:r>
              <a:rPr lang="en-US" altLang="en-US" dirty="0"/>
              <a:t>However, the manager would probably still prefer to sign the three-year lease for 100,000 sq. ft. because this option has the higher expected profit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Crude Oil</a:t>
            </a:r>
            <a:endParaRPr lang="en-US" dirty="0"/>
          </a:p>
        </p:txBody>
      </p:sp>
      <p:pic>
        <p:nvPicPr>
          <p:cNvPr id="36867" name="Picture 3" descr="C:\Documents and Settings\lvs2\My Documents\Downloads\chart.png"/>
          <p:cNvPicPr>
            <a:picLocks noChangeAspect="1" noChangeArrowheads="1"/>
          </p:cNvPicPr>
          <p:nvPr/>
        </p:nvPicPr>
        <p:blipFill>
          <a:blip r:embed="rId2"/>
          <a:srcRect/>
          <a:stretch>
            <a:fillRect/>
          </a:stretch>
        </p:blipFill>
        <p:spPr bwMode="auto">
          <a:xfrm>
            <a:off x="1284441" y="1417638"/>
            <a:ext cx="6361375" cy="4772025"/>
          </a:xfrm>
          <a:prstGeom prst="rect">
            <a:avLst/>
          </a:prstGeom>
          <a:noFill/>
        </p:spPr>
      </p:pic>
      <p:grpSp>
        <p:nvGrpSpPr>
          <p:cNvPr id="11" name="Group 10"/>
          <p:cNvGrpSpPr/>
          <p:nvPr/>
        </p:nvGrpSpPr>
        <p:grpSpPr>
          <a:xfrm>
            <a:off x="2947707" y="3415010"/>
            <a:ext cx="652743" cy="1261765"/>
            <a:chOff x="2947707" y="3415010"/>
            <a:chExt cx="652743" cy="1261765"/>
          </a:xfrm>
        </p:grpSpPr>
        <p:sp>
          <p:nvSpPr>
            <p:cNvPr id="7" name="TextBox 6"/>
            <p:cNvSpPr txBox="1"/>
            <p:nvPr/>
          </p:nvSpPr>
          <p:spPr>
            <a:xfrm>
              <a:off x="2947707" y="3415010"/>
              <a:ext cx="652743"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Jan 04</a:t>
              </a:r>
            </a:p>
            <a:p>
              <a:r>
                <a:rPr lang="en-US" sz="1200" dirty="0" smtClean="0"/>
                <a:t>$33.71</a:t>
              </a:r>
              <a:endParaRPr lang="en-US" sz="1200" dirty="0"/>
            </a:p>
          </p:txBody>
        </p:sp>
        <p:cxnSp>
          <p:nvCxnSpPr>
            <p:cNvPr id="9" name="Straight Arrow Connector 8"/>
            <p:cNvCxnSpPr>
              <a:stCxn id="7" idx="2"/>
            </p:cNvCxnSpPr>
            <p:nvPr/>
          </p:nvCxnSpPr>
          <p:spPr>
            <a:xfrm>
              <a:off x="3274079" y="3876675"/>
              <a:ext cx="173971" cy="800100"/>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4528857" y="2322462"/>
            <a:ext cx="652743" cy="1092548"/>
            <a:chOff x="3195357" y="2953345"/>
            <a:chExt cx="652743" cy="1092548"/>
          </a:xfrm>
        </p:grpSpPr>
        <p:sp>
          <p:nvSpPr>
            <p:cNvPr id="14" name="TextBox 13"/>
            <p:cNvSpPr txBox="1"/>
            <p:nvPr/>
          </p:nvSpPr>
          <p:spPr>
            <a:xfrm>
              <a:off x="3195357" y="2953345"/>
              <a:ext cx="652743"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Jan 08</a:t>
              </a:r>
            </a:p>
            <a:p>
              <a:r>
                <a:rPr lang="en-US" sz="1200" dirty="0" smtClean="0"/>
                <a:t>$99.64</a:t>
              </a:r>
              <a:endParaRPr lang="en-US" sz="1200" dirty="0"/>
            </a:p>
          </p:txBody>
        </p:sp>
        <p:cxnSp>
          <p:nvCxnSpPr>
            <p:cNvPr id="15" name="Straight Arrow Connector 14"/>
            <p:cNvCxnSpPr>
              <a:stCxn id="14" idx="2"/>
            </p:cNvCxnSpPr>
            <p:nvPr/>
          </p:nvCxnSpPr>
          <p:spPr>
            <a:xfrm>
              <a:off x="3521729" y="3415010"/>
              <a:ext cx="326371" cy="630883"/>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5534025" y="1852910"/>
            <a:ext cx="1189859" cy="737890"/>
            <a:chOff x="2495550" y="3415010"/>
            <a:chExt cx="1189859" cy="737890"/>
          </a:xfrm>
        </p:grpSpPr>
        <p:sp>
          <p:nvSpPr>
            <p:cNvPr id="19" name="TextBox 18"/>
            <p:cNvSpPr txBox="1"/>
            <p:nvPr/>
          </p:nvSpPr>
          <p:spPr>
            <a:xfrm>
              <a:off x="2947707" y="3415010"/>
              <a:ext cx="737702"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Jul 08</a:t>
              </a:r>
            </a:p>
            <a:p>
              <a:r>
                <a:rPr lang="en-US" sz="1200" dirty="0" smtClean="0"/>
                <a:t>$144.96</a:t>
              </a:r>
              <a:endParaRPr lang="en-US" sz="1200" dirty="0"/>
            </a:p>
          </p:txBody>
        </p:sp>
        <p:cxnSp>
          <p:nvCxnSpPr>
            <p:cNvPr id="20" name="Straight Arrow Connector 19"/>
            <p:cNvCxnSpPr>
              <a:stCxn id="19" idx="2"/>
            </p:cNvCxnSpPr>
            <p:nvPr/>
          </p:nvCxnSpPr>
          <p:spPr>
            <a:xfrm flipH="1">
              <a:off x="2495550" y="3876675"/>
              <a:ext cx="821008" cy="276225"/>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5724525" y="4829175"/>
            <a:ext cx="1343363" cy="461665"/>
            <a:chOff x="2274720" y="3415010"/>
            <a:chExt cx="1343363" cy="461665"/>
          </a:xfrm>
        </p:grpSpPr>
        <p:sp>
          <p:nvSpPr>
            <p:cNvPr id="23" name="TextBox 22"/>
            <p:cNvSpPr txBox="1"/>
            <p:nvPr/>
          </p:nvSpPr>
          <p:spPr>
            <a:xfrm>
              <a:off x="2947707" y="3415010"/>
              <a:ext cx="670376"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Dec 08</a:t>
              </a:r>
            </a:p>
            <a:p>
              <a:r>
                <a:rPr lang="en-US" sz="1200" dirty="0" smtClean="0"/>
                <a:t>$32.94</a:t>
              </a:r>
              <a:endParaRPr lang="en-US" sz="1200" dirty="0"/>
            </a:p>
          </p:txBody>
        </p:sp>
        <p:cxnSp>
          <p:nvCxnSpPr>
            <p:cNvPr id="24" name="Straight Arrow Connector 23"/>
            <p:cNvCxnSpPr>
              <a:stCxn id="23" idx="1"/>
            </p:cNvCxnSpPr>
            <p:nvPr/>
          </p:nvCxnSpPr>
          <p:spPr>
            <a:xfrm flipH="1" flipV="1">
              <a:off x="2274720" y="3415010"/>
              <a:ext cx="672987" cy="230833"/>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6</a:t>
            </a:fld>
            <a:endParaRPr lang="en-US" altLang="en-US" sz="1400">
              <a:latin typeface="Times New Roman" pitchFamily="18" charset="0"/>
            </a:endParaRPr>
          </a:p>
        </p:txBody>
      </p:sp>
    </p:spTree>
    <p:extLst>
      <p:ext uri="{BB962C8B-B14F-4D97-AF65-F5344CB8AC3E}">
        <p14:creationId xmlns:p14="http://schemas.microsoft.com/office/powerpoint/2010/main" val="3739082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50A9C1DF-43EA-44AF-883C-9E6CC8E3C200}" type="slidenum">
              <a:rPr lang="en-US" altLang="en-US"/>
              <a:pPr/>
              <a:t>60</a:t>
            </a:fld>
            <a:endParaRPr lang="en-US" altLang="en-US" sz="1400">
              <a:latin typeface="Times New Roman" pitchFamily="18" charset="0"/>
            </a:endParaRPr>
          </a:p>
        </p:txBody>
      </p:sp>
      <p:sp>
        <p:nvSpPr>
          <p:cNvPr id="336898" name="Rectangle 2"/>
          <p:cNvSpPr>
            <a:spLocks noGrp="1" noChangeArrowheads="1"/>
          </p:cNvSpPr>
          <p:nvPr>
            <p:ph type="title"/>
          </p:nvPr>
        </p:nvSpPr>
        <p:spPr/>
        <p:txBody>
          <a:bodyPr/>
          <a:lstStyle/>
          <a:p>
            <a:r>
              <a:rPr lang="en-US" altLang="en-US" sz="3200"/>
              <a:t>Expected Value of Perfect Information</a:t>
            </a:r>
          </a:p>
        </p:txBody>
      </p:sp>
      <p:sp>
        <p:nvSpPr>
          <p:cNvPr id="336899" name="Rectangle 3"/>
          <p:cNvSpPr>
            <a:spLocks noGrp="1" noChangeArrowheads="1"/>
          </p:cNvSpPr>
          <p:nvPr>
            <p:ph type="body" idx="1"/>
          </p:nvPr>
        </p:nvSpPr>
        <p:spPr>
          <a:xfrm>
            <a:off x="304800" y="1447800"/>
            <a:ext cx="8458200" cy="5181600"/>
          </a:xfrm>
        </p:spPr>
        <p:txBody>
          <a:bodyPr/>
          <a:lstStyle/>
          <a:p>
            <a:pPr>
              <a:lnSpc>
                <a:spcPct val="90000"/>
              </a:lnSpc>
            </a:pPr>
            <a:r>
              <a:rPr lang="en-US" altLang="en-US" sz="2400" dirty="0"/>
              <a:t>By </a:t>
            </a:r>
            <a:r>
              <a:rPr lang="en-US" altLang="en-US" sz="2400" b="1" dirty="0"/>
              <a:t>perfect information</a:t>
            </a:r>
            <a:r>
              <a:rPr lang="en-US" altLang="en-US" sz="2400" dirty="0"/>
              <a:t> we mean that all uncertain events that can affect the final decision still occur with the given probabilities.</a:t>
            </a:r>
          </a:p>
          <a:p>
            <a:pPr>
              <a:lnSpc>
                <a:spcPct val="90000"/>
              </a:lnSpc>
            </a:pPr>
            <a:endParaRPr lang="en-US" altLang="en-US" sz="2400" b="1" dirty="0"/>
          </a:p>
          <a:p>
            <a:pPr>
              <a:lnSpc>
                <a:spcPct val="90000"/>
              </a:lnSpc>
            </a:pPr>
            <a:r>
              <a:rPr lang="en-US" altLang="en-US" sz="2400" b="1" dirty="0"/>
              <a:t>Expected value with perfect information (EVWPI)</a:t>
            </a:r>
            <a:r>
              <a:rPr lang="en-US" altLang="en-US" sz="2400" dirty="0"/>
              <a:t> is found by drawing a decision tree in which the decision maker has perfect information about which state has occurred </a:t>
            </a:r>
            <a:r>
              <a:rPr lang="en-US" altLang="en-US" sz="2400" i="1" u="sng" dirty="0">
                <a:effectLst>
                  <a:outerShdw blurRad="38100" dist="38100" dir="2700000" algn="tl">
                    <a:srgbClr val="C0C0C0"/>
                  </a:outerShdw>
                </a:effectLst>
              </a:rPr>
              <a:t>before</a:t>
            </a:r>
            <a:r>
              <a:rPr lang="en-US" altLang="en-US" sz="2400" dirty="0"/>
              <a:t> making a decision.</a:t>
            </a:r>
          </a:p>
          <a:p>
            <a:pPr>
              <a:lnSpc>
                <a:spcPct val="90000"/>
              </a:lnSpc>
            </a:pPr>
            <a:endParaRPr lang="en-US" altLang="en-US" sz="2400" dirty="0"/>
          </a:p>
          <a:p>
            <a:pPr>
              <a:lnSpc>
                <a:spcPct val="90000"/>
              </a:lnSpc>
            </a:pPr>
            <a:r>
              <a:rPr lang="en-US" altLang="en-US" sz="2400" dirty="0"/>
              <a:t>Then the </a:t>
            </a:r>
            <a:r>
              <a:rPr lang="en-US" altLang="en-US" sz="2400" b="1" dirty="0"/>
              <a:t>expected value of perfect information </a:t>
            </a:r>
            <a:r>
              <a:rPr lang="en-US" altLang="en-US" sz="2400" dirty="0"/>
              <a:t>(EVPI) is given by </a:t>
            </a:r>
            <a:r>
              <a:rPr lang="en-US" altLang="en-US" sz="2400" b="1" dirty="0">
                <a:solidFill>
                  <a:schemeClr val="tx2"/>
                </a:solidFill>
              </a:rPr>
              <a:t>EVPI=EVWPI –PVEP(D=100,p=1.20,0)</a:t>
            </a:r>
          </a:p>
          <a:p>
            <a:pPr>
              <a:lnSpc>
                <a:spcPct val="90000"/>
              </a:lnSpc>
              <a:buFont typeface="Monotype Sorts" pitchFamily="2" charset="2"/>
              <a:buNone/>
            </a:pPr>
            <a:r>
              <a:rPr lang="en-US" altLang="en-US" sz="2400" dirty="0"/>
              <a:t>					=</a:t>
            </a:r>
            <a:r>
              <a:rPr lang="en-US" altLang="en-US" b="1" i="1" dirty="0">
                <a:solidFill>
                  <a:schemeClr val="tx2"/>
                </a:solidFill>
              </a:rPr>
              <a:t>60,182 – 38,364</a:t>
            </a:r>
            <a:r>
              <a:rPr lang="en-US" altLang="en-US" dirty="0"/>
              <a:t> </a:t>
            </a:r>
          </a:p>
          <a:p>
            <a:pPr>
              <a:lnSpc>
                <a:spcPct val="90000"/>
              </a:lnSpc>
              <a:buFont typeface="Monotype Sorts" pitchFamily="2" charset="2"/>
              <a:buNone/>
            </a:pPr>
            <a:r>
              <a:rPr lang="en-US" altLang="en-US" sz="2400" dirty="0"/>
              <a:t>						for the Lease option</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F4BF6D3E-2E34-4F8A-AF48-B67A410A2005}" type="slidenum">
              <a:rPr lang="en-US" altLang="en-US"/>
              <a:pPr/>
              <a:t>61</a:t>
            </a:fld>
            <a:endParaRPr lang="en-US" altLang="en-US" sz="1400">
              <a:latin typeface="Times New Roman" pitchFamily="18" charset="0"/>
            </a:endParaRPr>
          </a:p>
        </p:txBody>
      </p:sp>
      <p:sp>
        <p:nvSpPr>
          <p:cNvPr id="319490" name="Rectangle 2"/>
          <p:cNvSpPr>
            <a:spLocks noGrp="1" noChangeArrowheads="1"/>
          </p:cNvSpPr>
          <p:nvPr>
            <p:ph type="title"/>
          </p:nvPr>
        </p:nvSpPr>
        <p:spPr/>
        <p:txBody>
          <a:bodyPr>
            <a:normAutofit/>
          </a:bodyPr>
          <a:lstStyle/>
          <a:p>
            <a:r>
              <a:rPr lang="en-US" dirty="0">
                <a:solidFill>
                  <a:srgbClr val="3333CC"/>
                </a:solidFill>
              </a:rPr>
              <a:t>Flexible Lease Option</a:t>
            </a:r>
            <a:endParaRPr lang="en-US" altLang="en-US" sz="3200" dirty="0"/>
          </a:p>
        </p:txBody>
      </p:sp>
      <p:sp>
        <p:nvSpPr>
          <p:cNvPr id="319491" name="Rectangle 3"/>
          <p:cNvSpPr>
            <a:spLocks noGrp="1" noChangeArrowheads="1"/>
          </p:cNvSpPr>
          <p:nvPr>
            <p:ph type="body" idx="1"/>
          </p:nvPr>
        </p:nvSpPr>
        <p:spPr>
          <a:xfrm>
            <a:off x="381000" y="1295400"/>
            <a:ext cx="8305800" cy="5410200"/>
          </a:xfrm>
        </p:spPr>
        <p:txBody>
          <a:bodyPr/>
          <a:lstStyle/>
          <a:p>
            <a:pPr>
              <a:lnSpc>
                <a:spcPct val="80000"/>
              </a:lnSpc>
            </a:pPr>
            <a:r>
              <a:rPr lang="en-US" altLang="en-US" sz="2400" dirty="0"/>
              <a:t>Suppose the manager at Trips Logistics has been offered a contract where, for an upfront payment of $10,000, the company will have the flexibility of using between 60,000 sq. ft. and 100,000 sq. ft. of warehouse space at $1 per sq. ft. per year.  </a:t>
            </a:r>
          </a:p>
          <a:p>
            <a:pPr>
              <a:lnSpc>
                <a:spcPct val="80000"/>
              </a:lnSpc>
            </a:pPr>
            <a:endParaRPr lang="en-US" altLang="en-US" sz="2400" dirty="0" smtClean="0"/>
          </a:p>
          <a:p>
            <a:pPr>
              <a:lnSpc>
                <a:spcPct val="80000"/>
              </a:lnSpc>
            </a:pPr>
            <a:r>
              <a:rPr lang="en-US" altLang="en-US" sz="2400" dirty="0" smtClean="0"/>
              <a:t>Trips </a:t>
            </a:r>
            <a:r>
              <a:rPr lang="en-US" altLang="en-US" sz="2400" dirty="0"/>
              <a:t>must pay $60,000 for the first 60,000 sq. ft. and can then use up to 40,000 sq. ft. on demand at $1 per sq. ft. as needed</a:t>
            </a:r>
            <a:r>
              <a:rPr lang="en-US" altLang="en-US" sz="2400" dirty="0" smtClean="0"/>
              <a:t>.</a:t>
            </a:r>
          </a:p>
          <a:p>
            <a:pPr marL="342900" lvl="1" indent="-342900">
              <a:lnSpc>
                <a:spcPct val="80000"/>
              </a:lnSpc>
              <a:buClr>
                <a:schemeClr val="accent2"/>
              </a:buClr>
              <a:buSzPct val="75000"/>
              <a:buFont typeface="Monotype Sorts" pitchFamily="2" charset="2"/>
              <a:buChar char="u"/>
            </a:pPr>
            <a:endParaRPr lang="en-US" dirty="0" smtClean="0">
              <a:latin typeface="+mn-lt"/>
            </a:endParaRPr>
          </a:p>
          <a:p>
            <a:pPr marL="342900" lvl="1" indent="-342900">
              <a:lnSpc>
                <a:spcPct val="80000"/>
              </a:lnSpc>
              <a:buClr>
                <a:schemeClr val="accent2"/>
              </a:buClr>
              <a:buSzPct val="75000"/>
              <a:buFont typeface="Monotype Sorts" pitchFamily="2" charset="2"/>
              <a:buChar char="u"/>
            </a:pPr>
            <a:r>
              <a:rPr lang="en-US" dirty="0" smtClean="0">
                <a:latin typeface="+mn-lt"/>
              </a:rPr>
              <a:t>Buy </a:t>
            </a:r>
            <a:r>
              <a:rPr lang="en-US" dirty="0" smtClean="0">
                <a:latin typeface="+mn-lt"/>
              </a:rPr>
              <a:t>extra space on spot market</a:t>
            </a:r>
          </a:p>
          <a:p>
            <a:pPr>
              <a:lnSpc>
                <a:spcPct val="80000"/>
              </a:lnSpc>
            </a:pPr>
            <a:endParaRPr lang="en-US" altLang="en-US" sz="2400" dirty="0"/>
          </a:p>
          <a:p>
            <a:pPr>
              <a:lnSpc>
                <a:spcPct val="80000"/>
              </a:lnSpc>
            </a:pPr>
            <a:r>
              <a:rPr lang="en-US" altLang="en-US" sz="2400" dirty="0"/>
              <a:t>Using the same approach as before, the expected profit of this option is </a:t>
            </a:r>
            <a:r>
              <a:rPr lang="en-US" altLang="en-US" b="1" i="1" dirty="0">
                <a:solidFill>
                  <a:schemeClr val="tx2"/>
                </a:solidFill>
              </a:rPr>
              <a:t>$</a:t>
            </a:r>
            <a:r>
              <a:rPr lang="en-US" altLang="en-US" b="1" i="1" dirty="0" smtClean="0">
                <a:solidFill>
                  <a:schemeClr val="tx2"/>
                </a:solidFill>
              </a:rPr>
              <a:t>46,545</a:t>
            </a:r>
            <a:endParaRPr lang="en-US" altLang="en-US" b="1" i="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smtClean="0"/>
              <a:t>Decision Tree – Trips Logistics</a:t>
            </a:r>
          </a:p>
        </p:txBody>
      </p:sp>
      <p:graphicFrame>
        <p:nvGraphicFramePr>
          <p:cNvPr id="6" name="Table 5"/>
          <p:cNvGraphicFramePr>
            <a:graphicFrameLocks noGrp="1"/>
          </p:cNvGraphicFramePr>
          <p:nvPr>
            <p:extLst>
              <p:ext uri="{D42A27DB-BD31-4B8C-83A1-F6EECF244321}">
                <p14:modId xmlns:p14="http://schemas.microsoft.com/office/powerpoint/2010/main" val="2572369588"/>
              </p:ext>
            </p:extLst>
          </p:nvPr>
        </p:nvGraphicFramePr>
        <p:xfrm>
          <a:off x="584200" y="2049463"/>
          <a:ext cx="7975600" cy="4160520"/>
        </p:xfrm>
        <a:graphic>
          <a:graphicData uri="http://schemas.openxmlformats.org/drawingml/2006/table">
            <a:tbl>
              <a:tblPr firstRow="1" bandRow="1">
                <a:tableStyleId>{2D5ABB26-0587-4C30-8999-92F81FD0307C}</a:tableStyleId>
              </a:tblPr>
              <a:tblGrid>
                <a:gridCol w="188912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374900">
                  <a:extLst>
                    <a:ext uri="{9D8B030D-6E8A-4147-A177-3AD203B41FA5}">
                      <a16:colId xmlns:a16="http://schemas.microsoft.com/office/drawing/2014/main" val="20003"/>
                    </a:ext>
                  </a:extLst>
                </a:gridCol>
              </a:tblGrid>
              <a:tr h="370840">
                <a:tc>
                  <a:txBody>
                    <a:bodyPr/>
                    <a:lstStyle/>
                    <a:p>
                      <a:r>
                        <a:rPr lang="en-US" sz="1600" b="1" dirty="0" smtClean="0">
                          <a:latin typeface="+mn-lt"/>
                        </a:rPr>
                        <a:t>Node</a:t>
                      </a:r>
                      <a:endParaRPr lang="en-US" sz="1600" b="1" dirty="0">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kern="1200" dirty="0" smtClean="0">
                          <a:solidFill>
                            <a:schemeClr val="tx1"/>
                          </a:solidFill>
                          <a:latin typeface="+mn-lt"/>
                          <a:ea typeface="+mn-ea"/>
                          <a:cs typeface="+mn-cs"/>
                        </a:rPr>
                        <a:t>Warehouse Space at $1 (</a:t>
                      </a:r>
                      <a:r>
                        <a:rPr lang="en-US" sz="1600" b="1" i="1" kern="1200" dirty="0" smtClean="0">
                          <a:solidFill>
                            <a:schemeClr val="tx1"/>
                          </a:solidFill>
                          <a:latin typeface="Times New Roman"/>
                          <a:ea typeface="+mn-ea"/>
                          <a:cs typeface="Times New Roman"/>
                        </a:rPr>
                        <a:t>W</a:t>
                      </a:r>
                      <a:r>
                        <a:rPr lang="en-US" sz="1600" b="1" kern="1200" dirty="0" smtClean="0">
                          <a:solidFill>
                            <a:schemeClr val="tx1"/>
                          </a:solidFill>
                          <a:latin typeface="+mn-lt"/>
                          <a:ea typeface="+mn-ea"/>
                          <a:cs typeface="+mn-cs"/>
                        </a:rPr>
                        <a:t>)</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ro-RO" sz="1600" b="1" kern="1200" dirty="0" smtClean="0">
                          <a:solidFill>
                            <a:schemeClr val="tx1"/>
                          </a:solidFill>
                          <a:latin typeface="+mn-lt"/>
                          <a:ea typeface="+mn-ea"/>
                          <a:cs typeface="+mn-cs"/>
                        </a:rPr>
                        <a:t>Warehouse Space</a:t>
                      </a:r>
                    </a:p>
                    <a:p>
                      <a:pPr algn="ctr"/>
                      <a:r>
                        <a:rPr lang="ro-RO" sz="1600" b="1" kern="1200" dirty="0" smtClean="0">
                          <a:solidFill>
                            <a:schemeClr val="tx1"/>
                          </a:solidFill>
                          <a:latin typeface="+mn-lt"/>
                          <a:ea typeface="+mn-ea"/>
                          <a:cs typeface="+mn-cs"/>
                        </a:rPr>
                        <a:t>at Spot</a:t>
                      </a:r>
                      <a:r>
                        <a:rPr lang="ro-RO" sz="1600" b="1" kern="1200" baseline="0" dirty="0" smtClean="0">
                          <a:solidFill>
                            <a:schemeClr val="tx1"/>
                          </a:solidFill>
                          <a:latin typeface="+mn-lt"/>
                          <a:ea typeface="+mn-ea"/>
                          <a:cs typeface="+mn-cs"/>
                        </a:rPr>
                        <a:t> Price (</a:t>
                      </a:r>
                      <a:r>
                        <a:rPr lang="ro-RO" sz="1600" b="1" i="1" kern="1200" baseline="0" dirty="0" smtClean="0">
                          <a:solidFill>
                            <a:schemeClr val="tx1"/>
                          </a:solidFill>
                          <a:latin typeface="Times New Roman"/>
                          <a:ea typeface="+mn-ea"/>
                          <a:cs typeface="Times New Roman"/>
                        </a:rPr>
                        <a:t>S</a:t>
                      </a:r>
                      <a:r>
                        <a:rPr lang="ro-RO" sz="1600" b="1" kern="1200" baseline="0" dirty="0" smtClean="0">
                          <a:solidFill>
                            <a:schemeClr val="tx1"/>
                          </a:solidFill>
                          <a:latin typeface="+mn-lt"/>
                          <a:ea typeface="+mn-ea"/>
                          <a:cs typeface="+mn-cs"/>
                        </a:rPr>
                        <a:t>)</a:t>
                      </a:r>
                      <a:endParaRPr lang="ro-RO" sz="1600" b="1" kern="1200" dirty="0" smtClean="0">
                        <a:solidFill>
                          <a:schemeClr val="tx1"/>
                        </a:solidFill>
                        <a:latin typeface="+mn-lt"/>
                        <a:ea typeface="+mn-ea"/>
                        <a:cs typeface="+mn-cs"/>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cs-CZ" sz="1600" b="1" kern="1200" dirty="0" smtClean="0">
                          <a:solidFill>
                            <a:schemeClr val="tx2"/>
                          </a:solidFill>
                          <a:latin typeface="+mn-lt"/>
                          <a:ea typeface="+mn-ea"/>
                          <a:cs typeface="+mn-cs"/>
                        </a:rPr>
                        <a:t>Profit</a:t>
                      </a:r>
                      <a:r>
                        <a:rPr lang="cs-CZ" sz="1600" b="1" kern="1200" baseline="0" dirty="0" smtClean="0">
                          <a:solidFill>
                            <a:schemeClr val="tx2"/>
                          </a:solidFill>
                          <a:latin typeface="+mn-lt"/>
                          <a:ea typeface="+mn-ea"/>
                          <a:cs typeface="+mn-cs"/>
                        </a:rPr>
                        <a:t> </a:t>
                      </a:r>
                      <a:r>
                        <a:rPr lang="cs-CZ" sz="1600" b="1" i="1" kern="1200" dirty="0" smtClean="0">
                          <a:solidFill>
                            <a:schemeClr val="tx2"/>
                          </a:solidFill>
                          <a:latin typeface="Times New Roman"/>
                          <a:ea typeface="+mn-ea"/>
                          <a:cs typeface="Times New Roman"/>
                        </a:rPr>
                        <a:t>P</a:t>
                      </a:r>
                      <a:r>
                        <a:rPr lang="cs-CZ" sz="1600" b="1" kern="1200" dirty="0" smtClean="0">
                          <a:solidFill>
                            <a:schemeClr val="tx2"/>
                          </a:solidFill>
                          <a:latin typeface="+mn-lt"/>
                          <a:ea typeface="+mn-ea"/>
                          <a:cs typeface="+mn-cs"/>
                        </a:rPr>
                        <a:t>(</a:t>
                      </a:r>
                      <a:r>
                        <a:rPr lang="cs-CZ" sz="1600" b="1" i="1" kern="1200" dirty="0" smtClean="0">
                          <a:solidFill>
                            <a:schemeClr val="tx2"/>
                          </a:solidFill>
                          <a:latin typeface="Times New Roman"/>
                          <a:ea typeface="+mn-ea"/>
                          <a:cs typeface="Times New Roman"/>
                        </a:rPr>
                        <a:t>D</a:t>
                      </a:r>
                      <a:r>
                        <a:rPr lang="cs-CZ" sz="1600" b="1" kern="1200" dirty="0" smtClean="0">
                          <a:solidFill>
                            <a:schemeClr val="tx2"/>
                          </a:solidFill>
                          <a:latin typeface="+mn-lt"/>
                          <a:ea typeface="+mn-ea"/>
                          <a:cs typeface="+mn-cs"/>
                        </a:rPr>
                        <a:t> =, </a:t>
                      </a:r>
                      <a:r>
                        <a:rPr lang="cs-CZ" sz="1600" b="1" i="1" kern="1200" dirty="0" smtClean="0">
                          <a:solidFill>
                            <a:schemeClr val="tx2"/>
                          </a:solidFill>
                          <a:latin typeface="Times New Roman"/>
                          <a:ea typeface="+mn-ea"/>
                          <a:cs typeface="Times New Roman"/>
                        </a:rPr>
                        <a:t>p</a:t>
                      </a:r>
                      <a:r>
                        <a:rPr lang="cs-CZ" sz="1600" b="1" kern="1200" dirty="0" smtClean="0">
                          <a:solidFill>
                            <a:schemeClr val="tx2"/>
                          </a:solidFill>
                          <a:latin typeface="+mn-lt"/>
                          <a:ea typeface="+mn-ea"/>
                          <a:cs typeface="+mn-cs"/>
                        </a:rPr>
                        <a:t> =, 2)</a:t>
                      </a:r>
                    </a:p>
                    <a:p>
                      <a:pPr algn="ctr"/>
                      <a:r>
                        <a:rPr lang="cs-CZ" sz="1600" b="1" kern="1200" dirty="0" smtClean="0">
                          <a:solidFill>
                            <a:schemeClr val="tx2"/>
                          </a:solidFill>
                          <a:latin typeface="+mn-lt"/>
                          <a:ea typeface="+mn-ea"/>
                          <a:cs typeface="+mn-cs"/>
                        </a:rPr>
                        <a:t>= </a:t>
                      </a:r>
                      <a:r>
                        <a:rPr lang="cs-CZ" sz="1600" b="1" i="1" kern="1200" dirty="0" smtClean="0">
                          <a:solidFill>
                            <a:schemeClr val="tx2"/>
                          </a:solidFill>
                          <a:latin typeface="Times New Roman"/>
                          <a:ea typeface="+mn-ea"/>
                          <a:cs typeface="Times New Roman"/>
                        </a:rPr>
                        <a:t>D</a:t>
                      </a:r>
                      <a:r>
                        <a:rPr lang="cs-CZ" sz="1600" b="1" kern="1200" dirty="0" smtClean="0">
                          <a:solidFill>
                            <a:schemeClr val="tx2"/>
                          </a:solidFill>
                          <a:latin typeface="+mn-lt"/>
                          <a:ea typeface="+mn-ea"/>
                          <a:cs typeface="+mn-cs"/>
                        </a:rPr>
                        <a:t> x 1.22 – (</a:t>
                      </a:r>
                      <a:r>
                        <a:rPr lang="cs-CZ" sz="1600" b="1" i="1" kern="1200" dirty="0" smtClean="0">
                          <a:solidFill>
                            <a:schemeClr val="tx2"/>
                          </a:solidFill>
                          <a:latin typeface="Times New Roman"/>
                          <a:ea typeface="+mn-ea"/>
                          <a:cs typeface="Times New Roman"/>
                        </a:rPr>
                        <a:t>W</a:t>
                      </a:r>
                      <a:r>
                        <a:rPr lang="cs-CZ" sz="1600" b="1" kern="1200" dirty="0" smtClean="0">
                          <a:solidFill>
                            <a:schemeClr val="tx2"/>
                          </a:solidFill>
                          <a:latin typeface="+mn-lt"/>
                          <a:ea typeface="+mn-ea"/>
                          <a:cs typeface="+mn-cs"/>
                        </a:rPr>
                        <a:t> x 1 + </a:t>
                      </a:r>
                      <a:r>
                        <a:rPr lang="cs-CZ" sz="1600" b="1" i="1" kern="1200" dirty="0" smtClean="0">
                          <a:solidFill>
                            <a:schemeClr val="tx2"/>
                          </a:solidFill>
                          <a:latin typeface="Times New Roman"/>
                          <a:ea typeface="+mn-ea"/>
                          <a:cs typeface="Times New Roman"/>
                        </a:rPr>
                        <a:t>S</a:t>
                      </a:r>
                      <a:r>
                        <a:rPr lang="cs-CZ" sz="1600" b="1" kern="1200" dirty="0" smtClean="0">
                          <a:solidFill>
                            <a:schemeClr val="tx2"/>
                          </a:solidFill>
                          <a:latin typeface="+mn-lt"/>
                          <a:ea typeface="+mn-ea"/>
                          <a:cs typeface="+mn-cs"/>
                        </a:rPr>
                        <a:t> x </a:t>
                      </a:r>
                      <a:r>
                        <a:rPr lang="cs-CZ" sz="1600" b="1" i="1" kern="1200" dirty="0" smtClean="0">
                          <a:solidFill>
                            <a:schemeClr val="tx2"/>
                          </a:solidFill>
                          <a:latin typeface="Times New Roman"/>
                          <a:ea typeface="+mn-ea"/>
                          <a:cs typeface="Times New Roman"/>
                        </a:rPr>
                        <a:t>p</a:t>
                      </a:r>
                      <a:r>
                        <a:rPr lang="cs-CZ" sz="1600" b="1" kern="1200" dirty="0" smtClean="0">
                          <a:solidFill>
                            <a:schemeClr val="tx2"/>
                          </a:solidFill>
                          <a:latin typeface="+mn-lt"/>
                          <a:ea typeface="+mn-ea"/>
                          <a:cs typeface="+mn-cs"/>
                        </a:rPr>
                        <a:t>)</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mn-lt"/>
                          <a:ea typeface="+mn-ea"/>
                          <a:cs typeface="Times New Roman"/>
                        </a:rPr>
                        <a:t>p</a:t>
                      </a:r>
                      <a:r>
                        <a:rPr lang="en-US" sz="1600" kern="1200" dirty="0" smtClean="0">
                          <a:solidFill>
                            <a:schemeClr val="tx1"/>
                          </a:solidFill>
                          <a:latin typeface="+mn-lt"/>
                          <a:ea typeface="+mn-ea"/>
                          <a:cs typeface="+mn-cs"/>
                        </a:rPr>
                        <a:t> = 1.45</a:t>
                      </a:r>
                      <a:endParaRPr lang="en-US" sz="1600" dirty="0">
                        <a:latin typeface="+mn-lt"/>
                      </a:endParaRPr>
                    </a:p>
                  </a:txBody>
                  <a:tcPr>
                    <a:lnT w="1905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1524000" algn="r"/>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$11,880</a:t>
                      </a:r>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$23,320</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144,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100,000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44,000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$33,000</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96,000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$21,120</a:t>
                      </a: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96,000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$21,120</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96,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96,000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$21,120</a:t>
                      </a:r>
                    </a:p>
                  </a:txBody>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1.45</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64,000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$14,080</a:t>
                      </a:r>
                    </a:p>
                  </a:txBody>
                  <a:tcPr/>
                </a:tc>
                <a:extLst>
                  <a:ext uri="{0D108BD9-81ED-4DB2-BD59-A6C34878D82A}">
                    <a16:rowId xmlns:a16="http://schemas.microsoft.com/office/drawing/2014/main" val="100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1.19</a:t>
                      </a:r>
                      <a:endParaRPr lang="en-US" sz="1600" dirty="0" smtClean="0">
                        <a:latin typeface="+mn-lt"/>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64,000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$14,080</a:t>
                      </a:r>
                      <a:endParaRPr lang="en-US" sz="1600" dirty="0" smtClean="0">
                        <a:latin typeface="+mn-lt"/>
                      </a:endParaRPr>
                    </a:p>
                  </a:txBody>
                  <a:tcPr/>
                </a:tc>
                <a:extLst>
                  <a:ext uri="{0D108BD9-81ED-4DB2-BD59-A6C34878D82A}">
                    <a16:rowId xmlns:a16="http://schemas.microsoft.com/office/drawing/2014/main" val="10008"/>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64, </a:t>
                      </a: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0.97</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64,000 sq.</a:t>
                      </a:r>
                      <a:r>
                        <a:rPr lang="en-US" sz="1600" kern="1200" baseline="0" dirty="0" smtClean="0">
                          <a:solidFill>
                            <a:schemeClr val="tx1"/>
                          </a:solidFill>
                          <a:latin typeface="+mn-lt"/>
                          <a:ea typeface="+mn-ea"/>
                          <a:cs typeface="+mn-cs"/>
                        </a:rPr>
                        <a:t> ft.</a:t>
                      </a:r>
                      <a:endParaRPr lang="en-US" sz="1600" kern="1200" dirty="0" smtClean="0">
                        <a:solidFill>
                          <a:schemeClr val="tx1"/>
                        </a:solidFill>
                        <a:latin typeface="+mn-lt"/>
                        <a:ea typeface="+mn-ea"/>
                        <a:cs typeface="+mn-cs"/>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ro-RO" sz="1600" kern="1200" dirty="0" smtClean="0">
                          <a:solidFill>
                            <a:schemeClr val="tx1"/>
                          </a:solidFill>
                          <a:latin typeface="+mn-lt"/>
                          <a:ea typeface="+mn-ea"/>
                          <a:cs typeface="+mn-cs"/>
                        </a:rPr>
                        <a:t>	0 sq.</a:t>
                      </a:r>
                      <a:r>
                        <a:rPr lang="ro-RO" sz="1600" kern="1200" baseline="0" dirty="0" smtClean="0">
                          <a:solidFill>
                            <a:schemeClr val="tx1"/>
                          </a:solidFill>
                          <a:latin typeface="+mn-lt"/>
                          <a:ea typeface="+mn-ea"/>
                          <a:cs typeface="+mn-cs"/>
                        </a:rPr>
                        <a:t> ft.</a:t>
                      </a:r>
                      <a:endParaRPr lang="ro-RO" sz="1600" kern="1200" dirty="0" smtClean="0">
                        <a:solidFill>
                          <a:schemeClr val="tx1"/>
                        </a:solidFill>
                        <a:latin typeface="+mn-lt"/>
                        <a:ea typeface="+mn-ea"/>
                        <a:cs typeface="+mn-cs"/>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524000" algn="r"/>
                        </a:tabLst>
                        <a:defRPr/>
                      </a:pPr>
                      <a:r>
                        <a:rPr lang="cs-CZ" sz="1600" kern="1200" dirty="0" smtClean="0">
                          <a:solidFill>
                            <a:schemeClr val="tx1"/>
                          </a:solidFill>
                          <a:latin typeface="+mn-lt"/>
                          <a:ea typeface="+mn-ea"/>
                          <a:cs typeface="+mn-cs"/>
                        </a:rPr>
                        <a:t>	$14,080</a:t>
                      </a:r>
                      <a:endParaRPr lang="en-US" sz="1600" dirty="0" smtClean="0">
                        <a:latin typeface="+mn-lt"/>
                      </a:endParaRP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TextBox 6"/>
          <p:cNvSpPr txBox="1">
            <a:spLocks noChangeArrowheads="1"/>
          </p:cNvSpPr>
          <p:nvPr/>
        </p:nvSpPr>
        <p:spPr bwMode="auto">
          <a:xfrm>
            <a:off x="7467600" y="6261100"/>
            <a:ext cx="923925" cy="307975"/>
          </a:xfrm>
          <a:prstGeom prst="rect">
            <a:avLst/>
          </a:prstGeom>
          <a:noFill/>
          <a:ln w="9525">
            <a:noFill/>
            <a:miter lim="800000"/>
            <a:headEnd/>
            <a:tailEnd/>
          </a:ln>
        </p:spPr>
        <p:txBody>
          <a:bodyPr wrap="none">
            <a:spAutoFit/>
          </a:bodyPr>
          <a:lstStyle/>
          <a:p>
            <a:r>
              <a:rPr lang="en-US" sz="1400"/>
              <a:t>Table 6-9</a:t>
            </a:r>
          </a:p>
        </p:txBody>
      </p:sp>
      <p:sp>
        <p:nvSpPr>
          <p:cNvPr id="5" name="TextBox 4"/>
          <p:cNvSpPr txBox="1">
            <a:spLocks noChangeArrowheads="1"/>
          </p:cNvSpPr>
          <p:nvPr/>
        </p:nvSpPr>
        <p:spPr bwMode="auto">
          <a:xfrm>
            <a:off x="698500" y="1343024"/>
            <a:ext cx="3656770" cy="523220"/>
          </a:xfrm>
          <a:prstGeom prst="rect">
            <a:avLst/>
          </a:prstGeom>
          <a:noFill/>
          <a:ln w="9525">
            <a:noFill/>
            <a:miter lim="800000"/>
            <a:headEnd/>
            <a:tailEnd/>
          </a:ln>
        </p:spPr>
        <p:txBody>
          <a:bodyPr wrap="none">
            <a:spAutoFit/>
          </a:bodyPr>
          <a:lstStyle/>
          <a:p>
            <a:pPr>
              <a:buSzPct val="150000"/>
            </a:pPr>
            <a:r>
              <a:rPr lang="en-US" sz="2800" dirty="0">
                <a:latin typeface="+mn-lt"/>
              </a:rPr>
              <a:t>Flexible Lease Option</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62</a:t>
            </a:fld>
            <a:endParaRPr lang="en-US" altLang="en-US" sz="1400">
              <a:latin typeface="Times New Roman" pitchFamily="18" charset="0"/>
            </a:endParaRPr>
          </a:p>
        </p:txBody>
      </p:sp>
      <p:sp>
        <p:nvSpPr>
          <p:cNvPr id="3" name="Rectangle 2"/>
          <p:cNvSpPr/>
          <p:nvPr/>
        </p:nvSpPr>
        <p:spPr bwMode="auto">
          <a:xfrm>
            <a:off x="698500" y="1292511"/>
            <a:ext cx="3833101" cy="685800"/>
          </a:xfrm>
          <a:prstGeom prst="rect">
            <a:avLst/>
          </a:prstGeom>
          <a:noFill/>
          <a:ln w="38100" cap="flat" cmpd="dbl"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286906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smtClean="0"/>
              <a:t>Decision Tree – Trips Logistics</a:t>
            </a:r>
          </a:p>
        </p:txBody>
      </p:sp>
      <p:graphicFrame>
        <p:nvGraphicFramePr>
          <p:cNvPr id="6" name="Table 5"/>
          <p:cNvGraphicFramePr>
            <a:graphicFrameLocks noGrp="1"/>
          </p:cNvGraphicFramePr>
          <p:nvPr>
            <p:extLst>
              <p:ext uri="{D42A27DB-BD31-4B8C-83A1-F6EECF244321}">
                <p14:modId xmlns:p14="http://schemas.microsoft.com/office/powerpoint/2010/main" val="708255320"/>
              </p:ext>
            </p:extLst>
          </p:nvPr>
        </p:nvGraphicFramePr>
        <p:xfrm>
          <a:off x="596900" y="1541463"/>
          <a:ext cx="7975600" cy="4358640"/>
        </p:xfrm>
        <a:graphic>
          <a:graphicData uri="http://schemas.openxmlformats.org/drawingml/2006/table">
            <a:tbl>
              <a:tblPr firstRow="1" bandRow="1">
                <a:tableStyleId>{2D5ABB26-0587-4C30-8999-92F81FD0307C}</a:tableStyleId>
              </a:tblPr>
              <a:tblGrid>
                <a:gridCol w="11557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917700">
                  <a:extLst>
                    <a:ext uri="{9D8B030D-6E8A-4147-A177-3AD203B41FA5}">
                      <a16:colId xmlns:a16="http://schemas.microsoft.com/office/drawing/2014/main" val="20004"/>
                    </a:ext>
                  </a:extLst>
                </a:gridCol>
              </a:tblGrid>
              <a:tr h="370840">
                <a:tc>
                  <a:txBody>
                    <a:bodyPr/>
                    <a:lstStyle/>
                    <a:p>
                      <a:r>
                        <a:rPr lang="en-US" sz="1600" b="1" dirty="0" smtClean="0">
                          <a:latin typeface="+mn-lt"/>
                        </a:rPr>
                        <a:t>Node</a:t>
                      </a:r>
                      <a:endParaRPr lang="en-US" sz="1600" b="1" dirty="0">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smtClean="0">
                          <a:ln>
                            <a:noFill/>
                          </a:ln>
                          <a:solidFill>
                            <a:prstClr val="black"/>
                          </a:solidFill>
                          <a:effectLst/>
                          <a:uLnTx/>
                          <a:uFillTx/>
                          <a:latin typeface="Times New Roman"/>
                          <a:ea typeface="+mn-ea"/>
                          <a:cs typeface="Times New Roman"/>
                        </a:rPr>
                        <a:t>EP</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a:t>
                      </a:r>
                      <a:r>
                        <a:rPr kumimoji="0" lang="en-US" sz="1600" b="1" i="1" u="none" strike="noStrike" kern="1200" cap="none" spc="0" normalizeH="0" baseline="0" noProof="0" dirty="0" smtClean="0">
                          <a:ln>
                            <a:noFill/>
                          </a:ln>
                          <a:solidFill>
                            <a:prstClr val="black"/>
                          </a:solidFill>
                          <a:effectLst/>
                          <a:uLnTx/>
                          <a:uFillTx/>
                          <a:latin typeface="Times New Roman"/>
                          <a:ea typeface="+mn-ea"/>
                          <a:cs typeface="Times New Roman"/>
                        </a:rPr>
                        <a:t>D</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 =, </a:t>
                      </a:r>
                      <a:r>
                        <a:rPr kumimoji="0" lang="en-US" sz="1600" b="1" i="1" u="none" strike="noStrike" kern="1200" cap="none" spc="0" normalizeH="0" baseline="0" noProof="0" dirty="0" smtClean="0">
                          <a:ln>
                            <a:noFill/>
                          </a:ln>
                          <a:solidFill>
                            <a:prstClr val="black"/>
                          </a:solidFill>
                          <a:effectLst/>
                          <a:uLnTx/>
                          <a:uFillTx/>
                          <a:latin typeface="Times New Roman"/>
                          <a:ea typeface="+mn-ea"/>
                          <a:cs typeface="Times New Roman"/>
                        </a:rPr>
                        <a:t>p</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 =, 1)</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ro-RO" sz="1600" b="1" kern="1200" dirty="0" smtClean="0">
                          <a:solidFill>
                            <a:schemeClr val="tx1"/>
                          </a:solidFill>
                          <a:latin typeface="+mn-lt"/>
                          <a:ea typeface="+mn-ea"/>
                          <a:cs typeface="+mn-cs"/>
                        </a:rPr>
                        <a:t>Warehouse Space at $1 (</a:t>
                      </a:r>
                      <a:r>
                        <a:rPr lang="ro-RO" sz="1600" b="1" i="1" kern="1200" dirty="0" smtClean="0">
                          <a:solidFill>
                            <a:schemeClr val="tx1"/>
                          </a:solidFill>
                          <a:latin typeface="Times New Roman"/>
                          <a:ea typeface="+mn-ea"/>
                          <a:cs typeface="Times New Roman"/>
                        </a:rPr>
                        <a:t>W</a:t>
                      </a:r>
                      <a:r>
                        <a:rPr lang="ro-RO" sz="1600" b="1" kern="1200" dirty="0" smtClean="0">
                          <a:solidFill>
                            <a:schemeClr val="tx1"/>
                          </a:solidFill>
                          <a:latin typeface="+mn-lt"/>
                          <a:ea typeface="+mn-ea"/>
                          <a:cs typeface="+mn-cs"/>
                        </a:rPr>
                        <a:t>)</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ro-RO" sz="1600" b="1" kern="1200" dirty="0" smtClean="0">
                          <a:solidFill>
                            <a:schemeClr val="tx1"/>
                          </a:solidFill>
                          <a:latin typeface="+mn-lt"/>
                          <a:ea typeface="+mn-ea"/>
                          <a:cs typeface="+mn-cs"/>
                        </a:rPr>
                        <a:t>Warehouse Space</a:t>
                      </a:r>
                    </a:p>
                    <a:p>
                      <a:pPr algn="ctr"/>
                      <a:r>
                        <a:rPr lang="ro-RO" sz="1600" b="1" kern="1200" dirty="0" smtClean="0">
                          <a:solidFill>
                            <a:schemeClr val="tx1"/>
                          </a:solidFill>
                          <a:latin typeface="+mn-lt"/>
                          <a:ea typeface="+mn-ea"/>
                          <a:cs typeface="+mn-cs"/>
                        </a:rPr>
                        <a:t>at Spot</a:t>
                      </a:r>
                      <a:r>
                        <a:rPr lang="ro-RO" sz="1600" b="1" kern="1200" baseline="0" dirty="0" smtClean="0">
                          <a:solidFill>
                            <a:schemeClr val="tx1"/>
                          </a:solidFill>
                          <a:latin typeface="+mn-lt"/>
                          <a:ea typeface="+mn-ea"/>
                          <a:cs typeface="+mn-cs"/>
                        </a:rPr>
                        <a:t> Price (</a:t>
                      </a:r>
                      <a:r>
                        <a:rPr lang="ro-RO" sz="1600" b="1" i="1" kern="1200" baseline="0" dirty="0" smtClean="0">
                          <a:solidFill>
                            <a:schemeClr val="tx1"/>
                          </a:solidFill>
                          <a:latin typeface="Times New Roman"/>
                          <a:ea typeface="+mn-ea"/>
                          <a:cs typeface="Times New Roman"/>
                        </a:rPr>
                        <a:t>S</a:t>
                      </a:r>
                      <a:r>
                        <a:rPr lang="ro-RO" sz="1600" b="1" kern="1200" baseline="0" dirty="0" smtClean="0">
                          <a:solidFill>
                            <a:schemeClr val="tx1"/>
                          </a:solidFill>
                          <a:latin typeface="+mn-lt"/>
                          <a:ea typeface="+mn-ea"/>
                          <a:cs typeface="+mn-cs"/>
                        </a:rPr>
                        <a:t>)</a:t>
                      </a:r>
                      <a:endParaRPr lang="ro-RO" sz="1600" b="1" kern="1200" dirty="0" smtClean="0">
                        <a:solidFill>
                          <a:schemeClr val="tx1"/>
                        </a:solidFill>
                        <a:latin typeface="+mn-lt"/>
                        <a:ea typeface="+mn-ea"/>
                        <a:cs typeface="+mn-cs"/>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cs-CZ" sz="1600" b="1" i="1" kern="1200" dirty="0" smtClean="0">
                          <a:solidFill>
                            <a:schemeClr val="tx2"/>
                          </a:solidFill>
                          <a:latin typeface="Times New Roman"/>
                          <a:ea typeface="+mn-ea"/>
                          <a:cs typeface="Times New Roman"/>
                        </a:rPr>
                        <a:t>P</a:t>
                      </a:r>
                      <a:r>
                        <a:rPr lang="cs-CZ" sz="1600" b="1" kern="1200" dirty="0" smtClean="0">
                          <a:solidFill>
                            <a:schemeClr val="tx2"/>
                          </a:solidFill>
                          <a:latin typeface="+mn-lt"/>
                          <a:ea typeface="+mn-ea"/>
                          <a:cs typeface="+mn-cs"/>
                        </a:rPr>
                        <a:t>(</a:t>
                      </a:r>
                      <a:r>
                        <a:rPr lang="cs-CZ" sz="1600" b="1" i="1" kern="1200" dirty="0" smtClean="0">
                          <a:solidFill>
                            <a:schemeClr val="tx2"/>
                          </a:solidFill>
                          <a:latin typeface="Times New Roman"/>
                          <a:ea typeface="+mn-ea"/>
                          <a:cs typeface="Times New Roman"/>
                        </a:rPr>
                        <a:t>D</a:t>
                      </a:r>
                      <a:r>
                        <a:rPr lang="cs-CZ" sz="1600" b="1" kern="1200" dirty="0" smtClean="0">
                          <a:solidFill>
                            <a:schemeClr val="tx2"/>
                          </a:solidFill>
                          <a:latin typeface="+mn-lt"/>
                          <a:ea typeface="+mn-ea"/>
                          <a:cs typeface="+mn-cs"/>
                        </a:rPr>
                        <a:t> =, </a:t>
                      </a:r>
                      <a:r>
                        <a:rPr lang="cs-CZ" sz="1600" b="1" i="1" kern="1200" dirty="0" smtClean="0">
                          <a:solidFill>
                            <a:schemeClr val="tx2"/>
                          </a:solidFill>
                          <a:latin typeface="Times New Roman"/>
                          <a:ea typeface="+mn-ea"/>
                          <a:cs typeface="Times New Roman"/>
                        </a:rPr>
                        <a:t>p</a:t>
                      </a:r>
                      <a:r>
                        <a:rPr lang="cs-CZ" sz="1600" b="1" kern="1200" dirty="0" smtClean="0">
                          <a:solidFill>
                            <a:schemeClr val="tx2"/>
                          </a:solidFill>
                          <a:latin typeface="+mn-lt"/>
                          <a:ea typeface="+mn-ea"/>
                          <a:cs typeface="+mn-cs"/>
                        </a:rPr>
                        <a:t> =, 1)</a:t>
                      </a:r>
                    </a:p>
                    <a:p>
                      <a:pPr algn="ctr"/>
                      <a:r>
                        <a:rPr lang="cs-CZ" sz="1600" b="1" kern="1200" dirty="0" smtClean="0">
                          <a:solidFill>
                            <a:schemeClr val="tx2"/>
                          </a:solidFill>
                          <a:latin typeface="+mn-lt"/>
                          <a:ea typeface="+mn-ea"/>
                          <a:cs typeface="+mn-cs"/>
                        </a:rPr>
                        <a:t>= </a:t>
                      </a:r>
                      <a:r>
                        <a:rPr lang="cs-CZ" sz="1600" b="1" i="1" kern="1200" dirty="0" smtClean="0">
                          <a:solidFill>
                            <a:schemeClr val="tx2"/>
                          </a:solidFill>
                          <a:latin typeface="Times New Roman"/>
                          <a:ea typeface="+mn-ea"/>
                          <a:cs typeface="Times New Roman"/>
                        </a:rPr>
                        <a:t>D</a:t>
                      </a:r>
                      <a:r>
                        <a:rPr lang="cs-CZ" sz="1600" b="1" kern="1200" dirty="0" smtClean="0">
                          <a:solidFill>
                            <a:schemeClr val="tx2"/>
                          </a:solidFill>
                          <a:latin typeface="+mn-lt"/>
                          <a:ea typeface="+mn-ea"/>
                          <a:cs typeface="+mn-cs"/>
                        </a:rPr>
                        <a:t> x 1.22 – (</a:t>
                      </a:r>
                      <a:r>
                        <a:rPr lang="cs-CZ" sz="1600" b="1" i="1" kern="1200" dirty="0" smtClean="0">
                          <a:solidFill>
                            <a:schemeClr val="tx2"/>
                          </a:solidFill>
                          <a:latin typeface="Times New Roman"/>
                          <a:ea typeface="+mn-ea"/>
                          <a:cs typeface="Times New Roman"/>
                        </a:rPr>
                        <a:t>W</a:t>
                      </a:r>
                      <a:r>
                        <a:rPr lang="cs-CZ" sz="1600" b="1" kern="1200" dirty="0" smtClean="0">
                          <a:solidFill>
                            <a:schemeClr val="tx2"/>
                          </a:solidFill>
                          <a:latin typeface="+mn-lt"/>
                          <a:ea typeface="+mn-ea"/>
                          <a:cs typeface="+mn-cs"/>
                        </a:rPr>
                        <a:t> x 1 + </a:t>
                      </a:r>
                      <a:r>
                        <a:rPr lang="cs-CZ" sz="1600" b="1" i="1" kern="1200" dirty="0" smtClean="0">
                          <a:solidFill>
                            <a:schemeClr val="tx2"/>
                          </a:solidFill>
                          <a:latin typeface="Times New Roman"/>
                          <a:ea typeface="+mn-ea"/>
                          <a:cs typeface="Times New Roman"/>
                        </a:rPr>
                        <a:t>S</a:t>
                      </a:r>
                      <a:r>
                        <a:rPr lang="cs-CZ" sz="1600" b="1" kern="1200" dirty="0" smtClean="0">
                          <a:solidFill>
                            <a:schemeClr val="tx2"/>
                          </a:solidFill>
                          <a:latin typeface="+mn-lt"/>
                          <a:ea typeface="+mn-ea"/>
                          <a:cs typeface="+mn-cs"/>
                        </a:rPr>
                        <a:t> x </a:t>
                      </a:r>
                      <a:r>
                        <a:rPr lang="cs-CZ" sz="1600" b="1" i="1" kern="1200" dirty="0" smtClean="0">
                          <a:solidFill>
                            <a:schemeClr val="tx2"/>
                          </a:solidFill>
                          <a:latin typeface="Times New Roman"/>
                          <a:ea typeface="+mn-ea"/>
                          <a:cs typeface="Times New Roman"/>
                        </a:rPr>
                        <a:t>p</a:t>
                      </a:r>
                      <a:r>
                        <a:rPr lang="cs-CZ" sz="1600" b="1" kern="1200" dirty="0" smtClean="0">
                          <a:solidFill>
                            <a:schemeClr val="tx2"/>
                          </a:solidFill>
                          <a:latin typeface="+mn-lt"/>
                          <a:ea typeface="+mn-ea"/>
                          <a:cs typeface="+mn-cs"/>
                        </a:rPr>
                        <a:t>) + </a:t>
                      </a:r>
                      <a:r>
                        <a:rPr lang="cs-CZ" sz="1600" b="1" i="1" kern="1200" dirty="0" smtClean="0">
                          <a:solidFill>
                            <a:schemeClr val="tx2"/>
                          </a:solidFill>
                          <a:latin typeface="Times New Roman"/>
                          <a:ea typeface="+mn-ea"/>
                          <a:cs typeface="Times New Roman"/>
                        </a:rPr>
                        <a:t>EP</a:t>
                      </a:r>
                      <a:r>
                        <a:rPr lang="cs-CZ" sz="1600" b="1" kern="1200" dirty="0" smtClean="0">
                          <a:solidFill>
                            <a:schemeClr val="tx2"/>
                          </a:solidFill>
                          <a:latin typeface="+mn-lt"/>
                          <a:ea typeface="+mn-ea"/>
                          <a:cs typeface="+mn-cs"/>
                        </a:rPr>
                        <a:t>(</a:t>
                      </a:r>
                      <a:r>
                        <a:rPr lang="cs-CZ" sz="1600" b="1" i="1" kern="1200" dirty="0" smtClean="0">
                          <a:solidFill>
                            <a:schemeClr val="tx2"/>
                          </a:solidFill>
                          <a:latin typeface="Times New Roman"/>
                          <a:ea typeface="+mn-ea"/>
                          <a:cs typeface="Times New Roman"/>
                        </a:rPr>
                        <a:t>D</a:t>
                      </a:r>
                      <a:r>
                        <a:rPr lang="cs-CZ" sz="1600" b="1" kern="1200" dirty="0" smtClean="0">
                          <a:solidFill>
                            <a:schemeClr val="tx2"/>
                          </a:solidFill>
                          <a:latin typeface="+mn-lt"/>
                          <a:ea typeface="+mn-ea"/>
                          <a:cs typeface="+mn-cs"/>
                        </a:rPr>
                        <a:t> =,</a:t>
                      </a:r>
                      <a:r>
                        <a:rPr lang="cs-CZ" sz="1600" b="1" kern="1200" baseline="0" dirty="0" smtClean="0">
                          <a:solidFill>
                            <a:schemeClr val="tx2"/>
                          </a:solidFill>
                          <a:latin typeface="+mn-lt"/>
                          <a:ea typeface="+mn-ea"/>
                          <a:cs typeface="+mn-cs"/>
                        </a:rPr>
                        <a:t> </a:t>
                      </a:r>
                      <a:r>
                        <a:rPr lang="cs-CZ" sz="1600" b="1" i="1" kern="1200" baseline="0" dirty="0" smtClean="0">
                          <a:solidFill>
                            <a:schemeClr val="tx2"/>
                          </a:solidFill>
                          <a:latin typeface="Times New Roman"/>
                          <a:ea typeface="+mn-ea"/>
                          <a:cs typeface="Times New Roman"/>
                        </a:rPr>
                        <a:t>p</a:t>
                      </a:r>
                      <a:r>
                        <a:rPr lang="cs-CZ" sz="1600" b="1" kern="1200" baseline="0" dirty="0" smtClean="0">
                          <a:solidFill>
                            <a:schemeClr val="tx2"/>
                          </a:solidFill>
                          <a:latin typeface="+mn-lt"/>
                          <a:ea typeface="+mn-ea"/>
                          <a:cs typeface="+mn-cs"/>
                        </a:rPr>
                        <a:t> = ,1)(1 + </a:t>
                      </a:r>
                      <a:r>
                        <a:rPr lang="cs-CZ" sz="1600" b="1" i="1" kern="1200" baseline="0" dirty="0" smtClean="0">
                          <a:solidFill>
                            <a:schemeClr val="tx2"/>
                          </a:solidFill>
                          <a:latin typeface="Times New Roman"/>
                          <a:ea typeface="+mn-ea"/>
                          <a:cs typeface="Times New Roman"/>
                        </a:rPr>
                        <a:t>k</a:t>
                      </a:r>
                      <a:r>
                        <a:rPr lang="cs-CZ" sz="1600" b="1" kern="1200" baseline="0" dirty="0" smtClean="0">
                          <a:solidFill>
                            <a:schemeClr val="tx2"/>
                          </a:solidFill>
                          <a:latin typeface="+mn-lt"/>
                          <a:ea typeface="+mn-ea"/>
                          <a:cs typeface="+mn-cs"/>
                        </a:rPr>
                        <a:t>)</a:t>
                      </a:r>
                      <a:endParaRPr lang="cs-CZ" sz="1600" b="1" kern="1200" dirty="0" smtClean="0">
                        <a:solidFill>
                          <a:schemeClr val="tx2"/>
                        </a:solidFill>
                        <a:latin typeface="+mn-lt"/>
                        <a:ea typeface="+mn-ea"/>
                        <a:cs typeface="+mn-cs"/>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120, </a:t>
                      </a:r>
                    </a:p>
                    <a:p>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1.32</a:t>
                      </a:r>
                      <a:endParaRPr lang="en-US" sz="1600" dirty="0">
                        <a:latin typeface="+mn-lt"/>
                      </a:endParaRPr>
                    </a:p>
                  </a:txBody>
                  <a:tcPr>
                    <a:lnT w="19050" cap="flat" cmpd="sng" algn="ctr">
                      <a:solidFill>
                        <a:scrgbClr r="0" g="0" b="0"/>
                      </a:solidFill>
                      <a:prstDash val="solid"/>
                      <a:round/>
                      <a:headEnd type="none" w="med" len="med"/>
                      <a:tailEnd type="none" w="med" len="med"/>
                    </a:lnT>
                  </a:tcPr>
                </a:tc>
                <a:tc>
                  <a:txBody>
                    <a:bodyPr/>
                    <a:lstStyle/>
                    <a:p>
                      <a:r>
                        <a:rPr lang="en-US" sz="1600" dirty="0" smtClean="0"/>
                        <a:t>0.25 x (11,880 + 23,320 + 21,120 + 21,120) = $19,360</a:t>
                      </a:r>
                      <a:endParaRPr lang="en-US" sz="1600" dirty="0"/>
                    </a:p>
                  </a:txBody>
                  <a:tcPr>
                    <a:lnT w="19050" cap="flat" cmpd="sng" algn="ctr">
                      <a:solidFill>
                        <a:scrgbClr r="0" g="0" b="0"/>
                      </a:solidFill>
                      <a:prstDash val="solid"/>
                      <a:round/>
                      <a:headEnd type="none" w="med" len="med"/>
                      <a:tailEnd type="none" w="med" len="med"/>
                    </a:lnT>
                  </a:tcPr>
                </a:tc>
                <a:tc>
                  <a:txBody>
                    <a:bodyPr/>
                    <a:lstStyle/>
                    <a:p>
                      <a:pPr algn="ctr">
                        <a:tabLst>
                          <a:tab pos="901700" algn="r"/>
                        </a:tabLst>
                      </a:pPr>
                      <a:r>
                        <a:rPr lang="en-US" sz="1600" dirty="0" smtClean="0"/>
                        <a:t>	100,000</a:t>
                      </a:r>
                      <a:endParaRPr lang="en-US" sz="1600" dirty="0"/>
                    </a:p>
                  </a:txBody>
                  <a:tcPr>
                    <a:lnT w="19050" cap="flat" cmpd="sng" algn="ctr">
                      <a:solidFill>
                        <a:scrgbClr r="0" g="0" b="0"/>
                      </a:solidFill>
                      <a:prstDash val="solid"/>
                      <a:round/>
                      <a:headEnd type="none" w="med" len="med"/>
                      <a:tailEnd type="none" w="med" len="med"/>
                    </a:lnT>
                  </a:tcPr>
                </a:tc>
                <a:tc>
                  <a:txBody>
                    <a:bodyPr/>
                    <a:lstStyle/>
                    <a:p>
                      <a:pPr algn="ctr">
                        <a:tabLst>
                          <a:tab pos="901700" algn="r"/>
                        </a:tabLst>
                      </a:pPr>
                      <a:r>
                        <a:rPr lang="en-US" sz="1600" dirty="0" smtClean="0"/>
                        <a:t>	20,000</a:t>
                      </a:r>
                      <a:endParaRPr lang="en-US" sz="1600" dirty="0"/>
                    </a:p>
                  </a:txBody>
                  <a:tcPr>
                    <a:lnT w="19050" cap="flat" cmpd="sng" algn="ctr">
                      <a:solidFill>
                        <a:scrgbClr r="0" g="0" b="0"/>
                      </a:solidFill>
                      <a:prstDash val="solid"/>
                      <a:round/>
                      <a:headEnd type="none" w="med" len="med"/>
                      <a:tailEnd type="none" w="med" len="med"/>
                    </a:lnT>
                  </a:tcPr>
                </a:tc>
                <a:tc>
                  <a:txBody>
                    <a:bodyPr/>
                    <a:lstStyle/>
                    <a:p>
                      <a:pPr>
                        <a:tabLst>
                          <a:tab pos="1257300" algn="r"/>
                        </a:tabLst>
                      </a:pPr>
                      <a:r>
                        <a:rPr lang="en-US" sz="1600" dirty="0" smtClean="0"/>
                        <a:t>	$37,600</a:t>
                      </a:r>
                      <a:endParaRPr lang="en-US" sz="16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120,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1.08</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0.25 x (23,320 + 33,000 + 21,120 + 21,120) = $24,640</a:t>
                      </a:r>
                    </a:p>
                  </a:txBody>
                  <a:tcPr/>
                </a:tc>
                <a:tc>
                  <a:txBody>
                    <a:bodyPr/>
                    <a:lstStyle/>
                    <a:p>
                      <a:pPr algn="ctr">
                        <a:tabLst>
                          <a:tab pos="901700" algn="r"/>
                        </a:tabLst>
                      </a:pPr>
                      <a:r>
                        <a:rPr lang="en-US" sz="1600" dirty="0" smtClean="0"/>
                        <a:t>	100,000</a:t>
                      </a:r>
                      <a:endParaRPr lang="en-US" sz="1600" dirty="0"/>
                    </a:p>
                  </a:txBody>
                  <a:tcPr/>
                </a:tc>
                <a:tc>
                  <a:txBody>
                    <a:bodyPr/>
                    <a:lstStyle/>
                    <a:p>
                      <a:pPr algn="ctr">
                        <a:tabLst>
                          <a:tab pos="901700" algn="r"/>
                        </a:tabLst>
                      </a:pPr>
                      <a:r>
                        <a:rPr lang="en-US" sz="1600" dirty="0" smtClean="0"/>
                        <a:t>	20,000</a:t>
                      </a:r>
                      <a:endParaRPr lang="en-US" sz="1600" dirty="0"/>
                    </a:p>
                  </a:txBody>
                  <a:tcPr/>
                </a:tc>
                <a:tc>
                  <a:txBody>
                    <a:bodyPr/>
                    <a:lstStyle/>
                    <a:p>
                      <a:pPr>
                        <a:tabLst>
                          <a:tab pos="1257300" algn="r"/>
                        </a:tabLst>
                      </a:pPr>
                      <a:r>
                        <a:rPr lang="en-US" sz="1600" dirty="0" smtClean="0"/>
                        <a:t>	$47,200</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80,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1.32</a:t>
                      </a:r>
                      <a:endParaRPr lang="en-US" sz="1600" dirty="0" smtClean="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0.25 x (</a:t>
                      </a:r>
                      <a:r>
                        <a:rPr lang="en-US" sz="1600" baseline="0" dirty="0" smtClean="0"/>
                        <a:t>21,120 + 21,120 + 14,080 + 14,080</a:t>
                      </a:r>
                      <a:r>
                        <a:rPr lang="en-US" sz="1600" dirty="0" smtClean="0"/>
                        <a:t>) = $17,600</a:t>
                      </a:r>
                    </a:p>
                  </a:txBody>
                  <a:tcPr/>
                </a:tc>
                <a:tc>
                  <a:txBody>
                    <a:bodyPr/>
                    <a:lstStyle/>
                    <a:p>
                      <a:pPr algn="ctr">
                        <a:tabLst>
                          <a:tab pos="901700" algn="r"/>
                        </a:tabLst>
                      </a:pPr>
                      <a:r>
                        <a:rPr lang="en-US" sz="1600" dirty="0" smtClean="0"/>
                        <a:t>	80,000</a:t>
                      </a:r>
                      <a:endParaRPr lang="en-US" sz="1600" dirty="0"/>
                    </a:p>
                  </a:txBody>
                  <a:tcPr/>
                </a:tc>
                <a:tc>
                  <a:txBody>
                    <a:bodyPr/>
                    <a:lstStyle/>
                    <a:p>
                      <a:pPr algn="ctr">
                        <a:tabLst>
                          <a:tab pos="901700" algn="r"/>
                        </a:tabLst>
                      </a:pPr>
                      <a:r>
                        <a:rPr lang="en-US" sz="1600" dirty="0" smtClean="0"/>
                        <a:t>	0</a:t>
                      </a:r>
                      <a:endParaRPr lang="en-US" sz="1600" dirty="0"/>
                    </a:p>
                  </a:txBody>
                  <a:tcPr/>
                </a:tc>
                <a:tc>
                  <a:txBody>
                    <a:bodyPr/>
                    <a:lstStyle/>
                    <a:p>
                      <a:pPr>
                        <a:tabLst>
                          <a:tab pos="1257300" algn="r"/>
                        </a:tabLst>
                      </a:pPr>
                      <a:r>
                        <a:rPr lang="en-US" sz="1600" dirty="0" smtClean="0"/>
                        <a:t>	$33,600</a:t>
                      </a:r>
                      <a:endParaRPr lang="en-US" sz="16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D</a:t>
                      </a:r>
                      <a:r>
                        <a:rPr lang="en-US" sz="1600" kern="1200" dirty="0" smtClean="0">
                          <a:solidFill>
                            <a:schemeClr val="tx1"/>
                          </a:solidFill>
                          <a:latin typeface="+mn-lt"/>
                          <a:ea typeface="+mn-ea"/>
                          <a:cs typeface="+mn-cs"/>
                        </a:rPr>
                        <a:t> = 80,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tx1"/>
                          </a:solidFill>
                          <a:latin typeface="Times New Roman"/>
                          <a:ea typeface="+mn-ea"/>
                          <a:cs typeface="Times New Roman"/>
                        </a:rPr>
                        <a:t>p</a:t>
                      </a:r>
                      <a:r>
                        <a:rPr lang="en-US" sz="1600" kern="1200" dirty="0" smtClean="0">
                          <a:solidFill>
                            <a:schemeClr val="tx1"/>
                          </a:solidFill>
                          <a:latin typeface="+mn-lt"/>
                          <a:ea typeface="+mn-ea"/>
                          <a:cs typeface="+mn-cs"/>
                        </a:rPr>
                        <a:t> = 1.08</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0.25 x (21,920 + 21,920 + 14,080 + 14,080) = $17,600</a:t>
                      </a:r>
                    </a:p>
                  </a:txBody>
                  <a:tcPr>
                    <a:lnB w="28575" cap="flat" cmpd="sng" algn="ctr">
                      <a:solidFill>
                        <a:scrgbClr r="0" g="0" b="0"/>
                      </a:solidFill>
                      <a:prstDash val="solid"/>
                      <a:round/>
                      <a:headEnd type="none" w="med" len="med"/>
                      <a:tailEnd type="none" w="med" len="med"/>
                    </a:lnB>
                  </a:tcPr>
                </a:tc>
                <a:tc>
                  <a:txBody>
                    <a:bodyPr/>
                    <a:lstStyle/>
                    <a:p>
                      <a:pPr algn="ctr">
                        <a:tabLst>
                          <a:tab pos="901700" algn="r"/>
                        </a:tabLst>
                      </a:pPr>
                      <a:r>
                        <a:rPr lang="en-US" sz="1600" dirty="0" smtClean="0"/>
                        <a:t>	80,000</a:t>
                      </a:r>
                      <a:endParaRPr lang="en-US" sz="1600" dirty="0"/>
                    </a:p>
                  </a:txBody>
                  <a:tcPr>
                    <a:lnB w="28575" cap="flat" cmpd="sng" algn="ctr">
                      <a:solidFill>
                        <a:scrgbClr r="0" g="0" b="0"/>
                      </a:solidFill>
                      <a:prstDash val="solid"/>
                      <a:round/>
                      <a:headEnd type="none" w="med" len="med"/>
                      <a:tailEnd type="none" w="med" len="med"/>
                    </a:lnB>
                  </a:tcPr>
                </a:tc>
                <a:tc>
                  <a:txBody>
                    <a:bodyPr/>
                    <a:lstStyle/>
                    <a:p>
                      <a:pPr algn="ctr">
                        <a:tabLst>
                          <a:tab pos="901700" algn="r"/>
                        </a:tabLst>
                      </a:pPr>
                      <a:r>
                        <a:rPr lang="en-US" sz="1600" dirty="0" smtClean="0"/>
                        <a:t>	0</a:t>
                      </a:r>
                      <a:endParaRPr lang="en-US" sz="1600" dirty="0"/>
                    </a:p>
                  </a:txBody>
                  <a:tcPr>
                    <a:lnB w="28575" cap="flat" cmpd="sng" algn="ctr">
                      <a:solidFill>
                        <a:scrgbClr r="0" g="0" b="0"/>
                      </a:solidFill>
                      <a:prstDash val="solid"/>
                      <a:round/>
                      <a:headEnd type="none" w="med" len="med"/>
                      <a:tailEnd type="none" w="med" len="med"/>
                    </a:lnB>
                  </a:tcPr>
                </a:tc>
                <a:tc>
                  <a:txBody>
                    <a:bodyPr/>
                    <a:lstStyle/>
                    <a:p>
                      <a:pPr>
                        <a:tabLst>
                          <a:tab pos="1257300" algn="r"/>
                        </a:tabLst>
                      </a:pPr>
                      <a:r>
                        <a:rPr lang="en-US" sz="1600" dirty="0" smtClean="0"/>
                        <a:t>	$33,600</a:t>
                      </a:r>
                      <a:endParaRPr lang="en-US" sz="16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6"/>
          <p:cNvSpPr txBox="1">
            <a:spLocks noChangeArrowheads="1"/>
          </p:cNvSpPr>
          <p:nvPr/>
        </p:nvSpPr>
        <p:spPr bwMode="auto">
          <a:xfrm>
            <a:off x="7327900" y="6070600"/>
            <a:ext cx="1022350" cy="307975"/>
          </a:xfrm>
          <a:prstGeom prst="rect">
            <a:avLst/>
          </a:prstGeom>
          <a:noFill/>
          <a:ln w="9525">
            <a:noFill/>
            <a:miter lim="800000"/>
            <a:headEnd/>
            <a:tailEnd/>
          </a:ln>
        </p:spPr>
        <p:txBody>
          <a:bodyPr wrap="none">
            <a:spAutoFit/>
          </a:bodyPr>
          <a:lstStyle/>
          <a:p>
            <a:pPr>
              <a:tabLst>
                <a:tab pos="1435100" algn="r"/>
              </a:tabLst>
            </a:pPr>
            <a:r>
              <a:rPr lang="en-US" sz="1400"/>
              <a:t>Table 6-10</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63</a:t>
            </a:fld>
            <a:endParaRPr lang="en-US" altLang="en-US" sz="1400">
              <a:latin typeface="Times New Roman" pitchFamily="18" charset="0"/>
            </a:endParaRPr>
          </a:p>
        </p:txBody>
      </p:sp>
    </p:spTree>
    <p:extLst>
      <p:ext uri="{BB962C8B-B14F-4D97-AF65-F5344CB8AC3E}">
        <p14:creationId xmlns:p14="http://schemas.microsoft.com/office/powerpoint/2010/main" val="1900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dirty="0" smtClean="0"/>
              <a:t>NPVs of 3 Options</a:t>
            </a:r>
          </a:p>
        </p:txBody>
      </p:sp>
      <p:graphicFrame>
        <p:nvGraphicFramePr>
          <p:cNvPr id="6" name="Table 5"/>
          <p:cNvGraphicFramePr>
            <a:graphicFrameLocks noGrp="1"/>
          </p:cNvGraphicFramePr>
          <p:nvPr>
            <p:extLst>
              <p:ext uri="{D42A27DB-BD31-4B8C-83A1-F6EECF244321}">
                <p14:modId xmlns:p14="http://schemas.microsoft.com/office/powerpoint/2010/main" val="3761646399"/>
              </p:ext>
            </p:extLst>
          </p:nvPr>
        </p:nvGraphicFramePr>
        <p:xfrm>
          <a:off x="904875" y="4157662"/>
          <a:ext cx="7340600" cy="1483360"/>
        </p:xfrm>
        <a:graphic>
          <a:graphicData uri="http://schemas.openxmlformats.org/drawingml/2006/table">
            <a:tbl>
              <a:tblPr firstRow="1" bandRow="1">
                <a:tableStyleId>{2D5ABB26-0587-4C30-8999-92F81FD0307C}</a:tableStyleId>
              </a:tblPr>
              <a:tblGrid>
                <a:gridCol w="5443124">
                  <a:extLst>
                    <a:ext uri="{9D8B030D-6E8A-4147-A177-3AD203B41FA5}">
                      <a16:colId xmlns:a16="http://schemas.microsoft.com/office/drawing/2014/main" val="20000"/>
                    </a:ext>
                  </a:extLst>
                </a:gridCol>
                <a:gridCol w="1897476">
                  <a:extLst>
                    <a:ext uri="{9D8B030D-6E8A-4147-A177-3AD203B41FA5}">
                      <a16:colId xmlns:a16="http://schemas.microsoft.com/office/drawing/2014/main" val="20001"/>
                    </a:ext>
                  </a:extLst>
                </a:gridCol>
              </a:tblGrid>
              <a:tr h="370840">
                <a:tc>
                  <a:txBody>
                    <a:bodyPr/>
                    <a:lstStyle/>
                    <a:p>
                      <a:r>
                        <a:rPr lang="en-US" sz="1600" b="1" dirty="0" smtClean="0">
                          <a:latin typeface="+mn-lt"/>
                        </a:rPr>
                        <a:t>Option</a:t>
                      </a:r>
                      <a:endParaRPr lang="en-US" sz="1600" b="1" dirty="0">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mn-lt"/>
                          <a:ea typeface="+mn-ea"/>
                          <a:cs typeface="+mn-cs"/>
                        </a:rPr>
                        <a:t>Value</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kern="1200" dirty="0" smtClean="0">
                          <a:solidFill>
                            <a:schemeClr val="tx1"/>
                          </a:solidFill>
                          <a:latin typeface="+mn-lt"/>
                          <a:ea typeface="+mn-ea"/>
                          <a:cs typeface="+mn-cs"/>
                        </a:rPr>
                        <a:t>All warehouse space from the spot market</a:t>
                      </a:r>
                      <a:endParaRPr lang="en-US" sz="1600" dirty="0">
                        <a:latin typeface="+mn-lt"/>
                      </a:endParaRPr>
                    </a:p>
                  </a:txBody>
                  <a:tcPr>
                    <a:lnT w="19050" cap="flat" cmpd="sng" algn="ctr">
                      <a:solidFill>
                        <a:scrgbClr r="0" g="0" b="0"/>
                      </a:solidFill>
                      <a:prstDash val="solid"/>
                      <a:round/>
                      <a:headEnd type="none" w="med" len="med"/>
                      <a:tailEnd type="none" w="med" len="med"/>
                    </a:lnT>
                  </a:tcPr>
                </a:tc>
                <a:tc>
                  <a:txBody>
                    <a:bodyPr/>
                    <a:lstStyle/>
                    <a:p>
                      <a:pPr>
                        <a:tabLst>
                          <a:tab pos="1257300" algn="r"/>
                        </a:tabLst>
                      </a:pPr>
                      <a:r>
                        <a:rPr lang="en-US" sz="1600" kern="1200" dirty="0" smtClean="0">
                          <a:solidFill>
                            <a:schemeClr val="tx1"/>
                          </a:solidFill>
                          <a:latin typeface="+mn-lt"/>
                          <a:ea typeface="+mn-ea"/>
                          <a:cs typeface="+mn-cs"/>
                        </a:rPr>
                        <a:t>	$5,471</a:t>
                      </a:r>
                      <a:endParaRPr lang="en-US" sz="16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Lease 100,000 sq. ft. for three years</a:t>
                      </a:r>
                      <a:endParaRPr lang="en-US" sz="1600" dirty="0" smtClean="0">
                        <a:latin typeface="+mn-lt"/>
                      </a:endParaRPr>
                    </a:p>
                  </a:txBody>
                  <a:tcPr/>
                </a:tc>
                <a:tc>
                  <a:txBody>
                    <a:bodyPr/>
                    <a:lstStyle/>
                    <a:p>
                      <a:pPr>
                        <a:tabLst>
                          <a:tab pos="1257300" algn="r"/>
                        </a:tabLst>
                      </a:pPr>
                      <a:r>
                        <a:rPr lang="en-US" sz="1600" kern="1200" dirty="0" smtClean="0">
                          <a:solidFill>
                            <a:schemeClr val="tx1"/>
                          </a:solidFill>
                          <a:latin typeface="+mn-lt"/>
                          <a:ea typeface="+mn-ea"/>
                          <a:cs typeface="+mn-cs"/>
                        </a:rPr>
                        <a:t>	$38,364</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Flexible lease to use between 60,000 and 100,000 sq. ft.</a:t>
                      </a:r>
                      <a:endParaRPr lang="en-US" sz="1600" dirty="0" smtClean="0">
                        <a:latin typeface="+mn-lt"/>
                      </a:endParaRPr>
                    </a:p>
                  </a:txBody>
                  <a:tcPr>
                    <a:lnB w="28575" cap="flat" cmpd="sng" algn="ctr">
                      <a:solidFill>
                        <a:scrgbClr r="0" g="0" b="0"/>
                      </a:solidFill>
                      <a:prstDash val="solid"/>
                      <a:round/>
                      <a:headEnd type="none" w="med" len="med"/>
                      <a:tailEnd type="none" w="med" len="med"/>
                    </a:lnB>
                  </a:tcPr>
                </a:tc>
                <a:tc>
                  <a:txBody>
                    <a:bodyPr/>
                    <a:lstStyle/>
                    <a:p>
                      <a:pPr>
                        <a:tabLst>
                          <a:tab pos="1257300" algn="r"/>
                        </a:tabLst>
                      </a:pPr>
                      <a:r>
                        <a:rPr lang="en-US" sz="1600" kern="1200" dirty="0" smtClean="0">
                          <a:solidFill>
                            <a:schemeClr val="tx1"/>
                          </a:solidFill>
                          <a:latin typeface="+mn-lt"/>
                          <a:ea typeface="+mn-ea"/>
                          <a:cs typeface="+mn-cs"/>
                        </a:rPr>
                        <a:t>	$46,545</a:t>
                      </a:r>
                      <a:endParaRPr lang="en-US" sz="16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7162800" y="5867400"/>
            <a:ext cx="1009650" cy="307975"/>
          </a:xfrm>
          <a:prstGeom prst="rect">
            <a:avLst/>
          </a:prstGeom>
          <a:noFill/>
          <a:ln w="9525">
            <a:noFill/>
            <a:miter lim="800000"/>
            <a:headEnd/>
            <a:tailEnd/>
          </a:ln>
        </p:spPr>
        <p:txBody>
          <a:bodyPr wrap="none">
            <a:spAutoFit/>
          </a:bodyPr>
          <a:lstStyle/>
          <a:p>
            <a:pPr>
              <a:tabLst>
                <a:tab pos="1435100" algn="r"/>
              </a:tabLst>
            </a:pPr>
            <a:r>
              <a:rPr lang="en-US" sz="1400" dirty="0"/>
              <a:t>Table 6-11</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64</a:t>
            </a:fld>
            <a:endParaRPr lang="en-US" altLang="en-US" sz="1400">
              <a:latin typeface="Times New Roman" pitchFamily="18" charset="0"/>
            </a:endParaRPr>
          </a:p>
        </p:txBody>
      </p:sp>
      <p:sp>
        <p:nvSpPr>
          <p:cNvPr id="3" name="Rectangle 2"/>
          <p:cNvSpPr/>
          <p:nvPr/>
        </p:nvSpPr>
        <p:spPr>
          <a:xfrm>
            <a:off x="381000" y="1524000"/>
            <a:ext cx="8458200" cy="2234458"/>
          </a:xfrm>
          <a:prstGeom prst="rect">
            <a:avLst/>
          </a:prstGeom>
        </p:spPr>
        <p:txBody>
          <a:bodyPr wrap="square">
            <a:spAutoFit/>
          </a:bodyPr>
          <a:lstStyle/>
          <a:p>
            <a:pPr marL="342900" lvl="0" indent="-342900">
              <a:lnSpc>
                <a:spcPct val="80000"/>
              </a:lnSpc>
              <a:spcBef>
                <a:spcPct val="20000"/>
              </a:spcBef>
              <a:buClr>
                <a:srgbClr val="FF00FF"/>
              </a:buClr>
              <a:buSzPct val="75000"/>
              <a:buFont typeface="Monotype Sorts" pitchFamily="2" charset="2"/>
              <a:buChar char="u"/>
            </a:pPr>
            <a:r>
              <a:rPr lang="en-US" altLang="en-US" sz="2400" kern="0" dirty="0">
                <a:solidFill>
                  <a:srgbClr val="000000"/>
                </a:solidFill>
                <a:latin typeface="Trebuchet MS"/>
              </a:rPr>
              <a:t>The value of flexibility is the difference between the expected present value of the flexible option and the expected present value of the inflexible options</a:t>
            </a:r>
          </a:p>
          <a:p>
            <a:pPr marL="342900" lvl="0" indent="-342900">
              <a:lnSpc>
                <a:spcPct val="80000"/>
              </a:lnSpc>
              <a:spcBef>
                <a:spcPct val="20000"/>
              </a:spcBef>
              <a:buClr>
                <a:srgbClr val="FF00FF"/>
              </a:buClr>
              <a:buSzPct val="75000"/>
              <a:buFont typeface="Monotype Sorts" pitchFamily="2" charset="2"/>
              <a:buChar char="u"/>
            </a:pPr>
            <a:r>
              <a:rPr lang="en-US" altLang="en-US" sz="2400" kern="0" dirty="0">
                <a:solidFill>
                  <a:srgbClr val="000000"/>
                </a:solidFill>
                <a:latin typeface="Trebuchet MS"/>
              </a:rPr>
              <a:t>The three options are listed in Table 6-11, where the flexible option has an expected present value </a:t>
            </a:r>
            <a:r>
              <a:rPr kumimoji="0" lang="en-US" altLang="en-US" sz="2400" b="1" i="1" u="none" strike="noStrike" kern="0" cap="none" spc="0" normalizeH="0" baseline="0" noProof="0" dirty="0" smtClean="0">
                <a:ln>
                  <a:noFill/>
                </a:ln>
                <a:solidFill>
                  <a:srgbClr val="3333CC"/>
                </a:solidFill>
                <a:effectLst/>
                <a:uLnTx/>
                <a:uFillTx/>
                <a:latin typeface="Trebuchet MS"/>
              </a:rPr>
              <a:t>$8,181</a:t>
            </a:r>
            <a:r>
              <a:rPr lang="en-US" altLang="en-US" sz="2400" kern="0" dirty="0">
                <a:solidFill>
                  <a:srgbClr val="000000"/>
                </a:solidFill>
                <a:latin typeface="Trebuchet MS"/>
              </a:rPr>
              <a:t> greater than the inflexible lease option </a:t>
            </a:r>
            <a:r>
              <a:rPr lang="en-US" altLang="en-US" sz="2400" i="1" kern="0" dirty="0">
                <a:solidFill>
                  <a:srgbClr val="000000"/>
                </a:solidFill>
                <a:latin typeface="Trebuchet MS"/>
              </a:rPr>
              <a:t>(after including the upfront $10,000 payment)</a:t>
            </a:r>
          </a:p>
        </p:txBody>
      </p:sp>
    </p:spTree>
    <p:extLst>
      <p:ext uri="{BB962C8B-B14F-4D97-AF65-F5344CB8AC3E}">
        <p14:creationId xmlns:p14="http://schemas.microsoft.com/office/powerpoint/2010/main" val="1824684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6-</a:t>
            </a:r>
            <a:fld id="{85814786-C5C9-4B1C-9245-76F6F430BBAC}" type="slidenum">
              <a:rPr lang="en-US" altLang="en-US"/>
              <a:pPr/>
              <a:t>65</a:t>
            </a:fld>
            <a:endParaRPr lang="en-US" altLang="en-US" sz="1400">
              <a:latin typeface="Times New Roman" pitchFamily="18" charset="0"/>
            </a:endParaRPr>
          </a:p>
        </p:txBody>
      </p:sp>
      <p:sp>
        <p:nvSpPr>
          <p:cNvPr id="357378" name="Rectangle 2"/>
          <p:cNvSpPr>
            <a:spLocks noGrp="1" noChangeArrowheads="1"/>
          </p:cNvSpPr>
          <p:nvPr>
            <p:ph type="title"/>
          </p:nvPr>
        </p:nvSpPr>
        <p:spPr>
          <a:xfrm>
            <a:off x="609600" y="304800"/>
            <a:ext cx="7772400" cy="876300"/>
          </a:xfrm>
        </p:spPr>
        <p:txBody>
          <a:bodyPr/>
          <a:lstStyle/>
          <a:p>
            <a:r>
              <a:rPr lang="en-US" altLang="en-US"/>
              <a:t>Decision Trees</a:t>
            </a:r>
          </a:p>
        </p:txBody>
      </p:sp>
      <p:sp>
        <p:nvSpPr>
          <p:cNvPr id="357379" name="Rectangle 3"/>
          <p:cNvSpPr>
            <a:spLocks noGrp="1" noChangeArrowheads="1"/>
          </p:cNvSpPr>
          <p:nvPr>
            <p:ph type="body" idx="1"/>
          </p:nvPr>
        </p:nvSpPr>
        <p:spPr>
          <a:xfrm>
            <a:off x="381000" y="1447800"/>
            <a:ext cx="8305800" cy="990600"/>
          </a:xfrm>
        </p:spPr>
        <p:txBody>
          <a:bodyPr/>
          <a:lstStyle/>
          <a:p>
            <a:r>
              <a:rPr lang="en-US" altLang="en-US"/>
              <a:t>Spreadsheet software illustration using text Exercise 6-2</a:t>
            </a:r>
          </a:p>
        </p:txBody>
      </p:sp>
      <p:graphicFrame>
        <p:nvGraphicFramePr>
          <p:cNvPr id="358050" name="Object 674"/>
          <p:cNvGraphicFramePr>
            <a:graphicFrameLocks noChangeAspect="1"/>
          </p:cNvGraphicFramePr>
          <p:nvPr/>
        </p:nvGraphicFramePr>
        <p:xfrm>
          <a:off x="685800" y="2667000"/>
          <a:ext cx="7319963" cy="3635375"/>
        </p:xfrm>
        <a:graphic>
          <a:graphicData uri="http://schemas.openxmlformats.org/presentationml/2006/ole">
            <mc:AlternateContent xmlns:mc="http://schemas.openxmlformats.org/markup-compatibility/2006">
              <mc:Choice xmlns:v="urn:schemas-microsoft-com:vml" Requires="v">
                <p:oleObj spid="_x0000_s358079" name="Worksheet" r:id="rId3" imgW="7320599" imgH="3635675" progId="Excel.Sheet.8">
                  <p:embed/>
                </p:oleObj>
              </mc:Choice>
              <mc:Fallback>
                <p:oleObj name="Worksheet" r:id="rId3" imgW="7320599" imgH="3635675" progId="Excel.Sheet.8">
                  <p:embed/>
                  <p:pic>
                    <p:nvPicPr>
                      <p:cNvPr id="0" name="Object 6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7000"/>
                        <a:ext cx="7319963"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3"/>
          <p:cNvSpPr>
            <a:spLocks noGrp="1"/>
          </p:cNvSpPr>
          <p:nvPr>
            <p:ph type="sldNum" sz="quarter" idx="10"/>
          </p:nvPr>
        </p:nvSpPr>
        <p:spPr/>
        <p:txBody>
          <a:bodyPr/>
          <a:lstStyle/>
          <a:p>
            <a:r>
              <a:rPr lang="en-US" altLang="en-US"/>
              <a:t>6-</a:t>
            </a:r>
            <a:fld id="{967C8E5A-B5F2-42A4-8747-99C507EBC27A}" type="slidenum">
              <a:rPr lang="en-US" altLang="en-US"/>
              <a:pPr/>
              <a:t>66</a:t>
            </a:fld>
            <a:endParaRPr lang="en-US" altLang="en-US" sz="1400">
              <a:latin typeface="Times New Roman" pitchFamily="18" charset="0"/>
            </a:endParaRPr>
          </a:p>
        </p:txBody>
      </p:sp>
      <p:sp>
        <p:nvSpPr>
          <p:cNvPr id="362498" name="Rectangle 2"/>
          <p:cNvSpPr>
            <a:spLocks noGrp="1" noChangeArrowheads="1"/>
          </p:cNvSpPr>
          <p:nvPr>
            <p:ph type="title"/>
          </p:nvPr>
        </p:nvSpPr>
        <p:spPr>
          <a:xfrm>
            <a:off x="685800" y="152400"/>
            <a:ext cx="7772400" cy="952500"/>
          </a:xfrm>
        </p:spPr>
        <p:txBody>
          <a:bodyPr/>
          <a:lstStyle/>
          <a:p>
            <a:r>
              <a:rPr lang="en-US" altLang="en-US" sz="3200"/>
              <a:t>Decision Tree Analysis of</a:t>
            </a:r>
            <a:br>
              <a:rPr lang="en-US" altLang="en-US" sz="3200"/>
            </a:br>
            <a:r>
              <a:rPr lang="en-US" altLang="en-US" sz="3200"/>
              <a:t>Trips Logistics</a:t>
            </a:r>
          </a:p>
        </p:txBody>
      </p:sp>
      <p:sp>
        <p:nvSpPr>
          <p:cNvPr id="362499" name="Rectangle 3"/>
          <p:cNvSpPr>
            <a:spLocks noGrp="1" noChangeArrowheads="1"/>
          </p:cNvSpPr>
          <p:nvPr>
            <p:ph type="body" idx="1"/>
          </p:nvPr>
        </p:nvSpPr>
        <p:spPr>
          <a:xfrm>
            <a:off x="152400" y="1447800"/>
            <a:ext cx="3429000" cy="1219200"/>
          </a:xfrm>
          <a:ln w="38100" cmpd="dbl">
            <a:solidFill>
              <a:schemeClr val="tx2"/>
            </a:solidFill>
            <a:miter lim="800000"/>
            <a:headEnd/>
            <a:tailEnd/>
          </a:ln>
        </p:spPr>
        <p:txBody>
          <a:bodyPr/>
          <a:lstStyle/>
          <a:p>
            <a:r>
              <a:rPr lang="en-US" altLang="en-US"/>
              <a:t>Decision made at time “0” , only</a:t>
            </a:r>
          </a:p>
          <a:p>
            <a:pPr>
              <a:buFont typeface="Monotype Sorts" pitchFamily="2" charset="2"/>
              <a:buNone/>
            </a:pPr>
            <a:endParaRPr lang="en-US" altLang="en-US"/>
          </a:p>
        </p:txBody>
      </p:sp>
      <p:graphicFrame>
        <p:nvGraphicFramePr>
          <p:cNvPr id="362501" name="Object 5"/>
          <p:cNvGraphicFramePr>
            <a:graphicFrameLocks noChangeAspect="1"/>
          </p:cNvGraphicFramePr>
          <p:nvPr/>
        </p:nvGraphicFramePr>
        <p:xfrm>
          <a:off x="228600" y="4572000"/>
          <a:ext cx="4648200" cy="2065338"/>
        </p:xfrm>
        <a:graphic>
          <a:graphicData uri="http://schemas.openxmlformats.org/presentationml/2006/ole">
            <mc:AlternateContent xmlns:mc="http://schemas.openxmlformats.org/markup-compatibility/2006">
              <mc:Choice xmlns:v="urn:schemas-microsoft-com:vml" Requires="v">
                <p:oleObj spid="_x0000_s362611" name="Worksheet" r:id="rId3" imgW="4912791" imgH="2182199" progId="Excel.Sheet.8">
                  <p:embed/>
                </p:oleObj>
              </mc:Choice>
              <mc:Fallback>
                <p:oleObj name="Worksheet" r:id="rId3" imgW="4912791" imgH="2182199"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4648200"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62502" name="Group 6"/>
          <p:cNvGrpSpPr>
            <a:grpSpLocks/>
          </p:cNvGrpSpPr>
          <p:nvPr/>
        </p:nvGrpSpPr>
        <p:grpSpPr bwMode="auto">
          <a:xfrm>
            <a:off x="4038600" y="762000"/>
            <a:ext cx="4953000" cy="4483100"/>
            <a:chOff x="768" y="864"/>
            <a:chExt cx="3840" cy="3277"/>
          </a:xfrm>
        </p:grpSpPr>
        <p:sp>
          <p:nvSpPr>
            <p:cNvPr id="362503" name="Oval 7"/>
            <p:cNvSpPr>
              <a:spLocks noChangeArrowheads="1"/>
            </p:cNvSpPr>
            <p:nvPr/>
          </p:nvSpPr>
          <p:spPr bwMode="auto">
            <a:xfrm>
              <a:off x="3984" y="1104"/>
              <a:ext cx="624" cy="33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4" name="Text Box 8"/>
            <p:cNvSpPr txBox="1">
              <a:spLocks noChangeArrowheads="1"/>
            </p:cNvSpPr>
            <p:nvPr/>
          </p:nvSpPr>
          <p:spPr bwMode="auto">
            <a:xfrm>
              <a:off x="4079" y="1104"/>
              <a:ext cx="52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D=144</a:t>
              </a:r>
            </a:p>
          </p:txBody>
        </p:sp>
        <p:sp>
          <p:nvSpPr>
            <p:cNvPr id="362505" name="Rectangle 9"/>
            <p:cNvSpPr>
              <a:spLocks noChangeArrowheads="1"/>
            </p:cNvSpPr>
            <p:nvPr/>
          </p:nvSpPr>
          <p:spPr bwMode="auto">
            <a:xfrm>
              <a:off x="4080" y="1297"/>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p=$1.45</a:t>
              </a:r>
            </a:p>
          </p:txBody>
        </p:sp>
        <p:sp>
          <p:nvSpPr>
            <p:cNvPr id="362506" name="Oval 10"/>
            <p:cNvSpPr>
              <a:spLocks noChangeArrowheads="1"/>
            </p:cNvSpPr>
            <p:nvPr/>
          </p:nvSpPr>
          <p:spPr bwMode="auto">
            <a:xfrm>
              <a:off x="3984" y="1440"/>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7" name="Text Box 11"/>
            <p:cNvSpPr txBox="1">
              <a:spLocks noChangeArrowheads="1"/>
            </p:cNvSpPr>
            <p:nvPr/>
          </p:nvSpPr>
          <p:spPr bwMode="auto">
            <a:xfrm>
              <a:off x="4080" y="1441"/>
              <a:ext cx="5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D=144</a:t>
              </a:r>
            </a:p>
          </p:txBody>
        </p:sp>
        <p:sp>
          <p:nvSpPr>
            <p:cNvPr id="362508" name="Rectangle 12"/>
            <p:cNvSpPr>
              <a:spLocks noChangeArrowheads="1"/>
            </p:cNvSpPr>
            <p:nvPr/>
          </p:nvSpPr>
          <p:spPr bwMode="auto">
            <a:xfrm>
              <a:off x="4080" y="1629"/>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p=$1.19</a:t>
              </a:r>
            </a:p>
          </p:txBody>
        </p:sp>
        <p:sp>
          <p:nvSpPr>
            <p:cNvPr id="362509" name="Oval 13"/>
            <p:cNvSpPr>
              <a:spLocks noChangeArrowheads="1"/>
            </p:cNvSpPr>
            <p:nvPr/>
          </p:nvSpPr>
          <p:spPr bwMode="auto">
            <a:xfrm>
              <a:off x="3984" y="1776"/>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0" name="Text Box 14"/>
            <p:cNvSpPr txBox="1">
              <a:spLocks noChangeArrowheads="1"/>
            </p:cNvSpPr>
            <p:nvPr/>
          </p:nvSpPr>
          <p:spPr bwMode="auto">
            <a:xfrm>
              <a:off x="4079" y="1778"/>
              <a:ext cx="52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D=96</a:t>
              </a:r>
            </a:p>
          </p:txBody>
        </p:sp>
        <p:sp>
          <p:nvSpPr>
            <p:cNvPr id="362511" name="Rectangle 15"/>
            <p:cNvSpPr>
              <a:spLocks noChangeArrowheads="1"/>
            </p:cNvSpPr>
            <p:nvPr/>
          </p:nvSpPr>
          <p:spPr bwMode="auto">
            <a:xfrm>
              <a:off x="4080" y="1968"/>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p=$1.45</a:t>
              </a:r>
            </a:p>
          </p:txBody>
        </p:sp>
        <p:sp>
          <p:nvSpPr>
            <p:cNvPr id="362512" name="Oval 16"/>
            <p:cNvSpPr>
              <a:spLocks noChangeArrowheads="1"/>
            </p:cNvSpPr>
            <p:nvPr/>
          </p:nvSpPr>
          <p:spPr bwMode="auto">
            <a:xfrm>
              <a:off x="3984" y="2112"/>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3" name="Text Box 17"/>
            <p:cNvSpPr txBox="1">
              <a:spLocks noChangeArrowheads="1"/>
            </p:cNvSpPr>
            <p:nvPr/>
          </p:nvSpPr>
          <p:spPr bwMode="auto">
            <a:xfrm>
              <a:off x="4080" y="2111"/>
              <a:ext cx="52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D=144</a:t>
              </a:r>
            </a:p>
          </p:txBody>
        </p:sp>
        <p:sp>
          <p:nvSpPr>
            <p:cNvPr id="362514" name="Rectangle 18"/>
            <p:cNvSpPr>
              <a:spLocks noChangeArrowheads="1"/>
            </p:cNvSpPr>
            <p:nvPr/>
          </p:nvSpPr>
          <p:spPr bwMode="auto">
            <a:xfrm>
              <a:off x="4080" y="2303"/>
              <a:ext cx="4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p=$0.97</a:t>
              </a:r>
            </a:p>
          </p:txBody>
        </p:sp>
        <p:sp>
          <p:nvSpPr>
            <p:cNvPr id="362515" name="Oval 19"/>
            <p:cNvSpPr>
              <a:spLocks noChangeArrowheads="1"/>
            </p:cNvSpPr>
            <p:nvPr/>
          </p:nvSpPr>
          <p:spPr bwMode="auto">
            <a:xfrm>
              <a:off x="3984" y="2448"/>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6" name="Text Box 20"/>
            <p:cNvSpPr txBox="1">
              <a:spLocks noChangeArrowheads="1"/>
            </p:cNvSpPr>
            <p:nvPr/>
          </p:nvSpPr>
          <p:spPr bwMode="auto">
            <a:xfrm>
              <a:off x="4079" y="2449"/>
              <a:ext cx="52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D=96</a:t>
              </a:r>
            </a:p>
          </p:txBody>
        </p:sp>
        <p:sp>
          <p:nvSpPr>
            <p:cNvPr id="362517" name="Rectangle 21"/>
            <p:cNvSpPr>
              <a:spLocks noChangeArrowheads="1"/>
            </p:cNvSpPr>
            <p:nvPr/>
          </p:nvSpPr>
          <p:spPr bwMode="auto">
            <a:xfrm>
              <a:off x="4080" y="2641"/>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p=$1.19</a:t>
              </a:r>
            </a:p>
          </p:txBody>
        </p:sp>
        <p:sp>
          <p:nvSpPr>
            <p:cNvPr id="362518" name="Oval 22"/>
            <p:cNvSpPr>
              <a:spLocks noChangeArrowheads="1"/>
            </p:cNvSpPr>
            <p:nvPr/>
          </p:nvSpPr>
          <p:spPr bwMode="auto">
            <a:xfrm>
              <a:off x="3984" y="2784"/>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9" name="Text Box 23"/>
            <p:cNvSpPr txBox="1">
              <a:spLocks noChangeArrowheads="1"/>
            </p:cNvSpPr>
            <p:nvPr/>
          </p:nvSpPr>
          <p:spPr bwMode="auto">
            <a:xfrm>
              <a:off x="4079" y="2783"/>
              <a:ext cx="52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D=96</a:t>
              </a:r>
            </a:p>
          </p:txBody>
        </p:sp>
        <p:sp>
          <p:nvSpPr>
            <p:cNvPr id="362520" name="Rectangle 24"/>
            <p:cNvSpPr>
              <a:spLocks noChangeArrowheads="1"/>
            </p:cNvSpPr>
            <p:nvPr/>
          </p:nvSpPr>
          <p:spPr bwMode="auto">
            <a:xfrm>
              <a:off x="4080" y="2975"/>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p=$0.97</a:t>
              </a:r>
            </a:p>
          </p:txBody>
        </p:sp>
        <p:sp>
          <p:nvSpPr>
            <p:cNvPr id="362521" name="Oval 25"/>
            <p:cNvSpPr>
              <a:spLocks noChangeArrowheads="1"/>
            </p:cNvSpPr>
            <p:nvPr/>
          </p:nvSpPr>
          <p:spPr bwMode="auto">
            <a:xfrm>
              <a:off x="3984" y="3120"/>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2" name="Text Box 26"/>
            <p:cNvSpPr txBox="1">
              <a:spLocks noChangeArrowheads="1"/>
            </p:cNvSpPr>
            <p:nvPr/>
          </p:nvSpPr>
          <p:spPr bwMode="auto">
            <a:xfrm>
              <a:off x="4079" y="3120"/>
              <a:ext cx="52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D=64</a:t>
              </a:r>
            </a:p>
          </p:txBody>
        </p:sp>
        <p:sp>
          <p:nvSpPr>
            <p:cNvPr id="362523" name="Rectangle 27"/>
            <p:cNvSpPr>
              <a:spLocks noChangeArrowheads="1"/>
            </p:cNvSpPr>
            <p:nvPr/>
          </p:nvSpPr>
          <p:spPr bwMode="auto">
            <a:xfrm>
              <a:off x="4080" y="3309"/>
              <a:ext cx="4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p=$1.45</a:t>
              </a:r>
            </a:p>
          </p:txBody>
        </p:sp>
        <p:sp>
          <p:nvSpPr>
            <p:cNvPr id="362524" name="Oval 28"/>
            <p:cNvSpPr>
              <a:spLocks noChangeArrowheads="1"/>
            </p:cNvSpPr>
            <p:nvPr/>
          </p:nvSpPr>
          <p:spPr bwMode="auto">
            <a:xfrm>
              <a:off x="3984" y="3456"/>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5" name="Text Box 29"/>
            <p:cNvSpPr txBox="1">
              <a:spLocks noChangeArrowheads="1"/>
            </p:cNvSpPr>
            <p:nvPr/>
          </p:nvSpPr>
          <p:spPr bwMode="auto">
            <a:xfrm>
              <a:off x="4079" y="3456"/>
              <a:ext cx="52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D=64</a:t>
              </a:r>
            </a:p>
          </p:txBody>
        </p:sp>
        <p:sp>
          <p:nvSpPr>
            <p:cNvPr id="362526" name="Rectangle 30"/>
            <p:cNvSpPr>
              <a:spLocks noChangeArrowheads="1"/>
            </p:cNvSpPr>
            <p:nvPr/>
          </p:nvSpPr>
          <p:spPr bwMode="auto">
            <a:xfrm>
              <a:off x="4080" y="3646"/>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p=$1.19</a:t>
              </a:r>
            </a:p>
          </p:txBody>
        </p:sp>
        <p:sp>
          <p:nvSpPr>
            <p:cNvPr id="362527" name="Oval 31"/>
            <p:cNvSpPr>
              <a:spLocks noChangeArrowheads="1"/>
            </p:cNvSpPr>
            <p:nvPr/>
          </p:nvSpPr>
          <p:spPr bwMode="auto">
            <a:xfrm>
              <a:off x="3984" y="3792"/>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8" name="Text Box 32"/>
            <p:cNvSpPr txBox="1">
              <a:spLocks noChangeArrowheads="1"/>
            </p:cNvSpPr>
            <p:nvPr/>
          </p:nvSpPr>
          <p:spPr bwMode="auto">
            <a:xfrm>
              <a:off x="4079" y="3792"/>
              <a:ext cx="52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D=64</a:t>
              </a:r>
            </a:p>
          </p:txBody>
        </p:sp>
        <p:sp>
          <p:nvSpPr>
            <p:cNvPr id="362529" name="Rectangle 33"/>
            <p:cNvSpPr>
              <a:spLocks noChangeArrowheads="1"/>
            </p:cNvSpPr>
            <p:nvPr/>
          </p:nvSpPr>
          <p:spPr bwMode="auto">
            <a:xfrm>
              <a:off x="4080" y="3984"/>
              <a:ext cx="4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p=$0.97</a:t>
              </a:r>
            </a:p>
          </p:txBody>
        </p:sp>
        <p:sp>
          <p:nvSpPr>
            <p:cNvPr id="362530" name="Oval 34"/>
            <p:cNvSpPr>
              <a:spLocks noChangeArrowheads="1"/>
            </p:cNvSpPr>
            <p:nvPr/>
          </p:nvSpPr>
          <p:spPr bwMode="auto">
            <a:xfrm>
              <a:off x="2160" y="1632"/>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1" name="Text Box 35"/>
            <p:cNvSpPr txBox="1">
              <a:spLocks noChangeArrowheads="1"/>
            </p:cNvSpPr>
            <p:nvPr/>
          </p:nvSpPr>
          <p:spPr bwMode="auto">
            <a:xfrm>
              <a:off x="2257" y="1632"/>
              <a:ext cx="52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D=120</a:t>
              </a:r>
            </a:p>
          </p:txBody>
        </p:sp>
        <p:sp>
          <p:nvSpPr>
            <p:cNvPr id="362532" name="Rectangle 36"/>
            <p:cNvSpPr>
              <a:spLocks noChangeArrowheads="1"/>
            </p:cNvSpPr>
            <p:nvPr/>
          </p:nvSpPr>
          <p:spPr bwMode="auto">
            <a:xfrm>
              <a:off x="2257" y="1824"/>
              <a:ext cx="40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p=$1.32</a:t>
              </a:r>
            </a:p>
          </p:txBody>
        </p:sp>
        <p:sp>
          <p:nvSpPr>
            <p:cNvPr id="362533" name="Oval 37"/>
            <p:cNvSpPr>
              <a:spLocks noChangeArrowheads="1"/>
            </p:cNvSpPr>
            <p:nvPr/>
          </p:nvSpPr>
          <p:spPr bwMode="auto">
            <a:xfrm>
              <a:off x="2160" y="2208"/>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4" name="Text Box 38"/>
            <p:cNvSpPr txBox="1">
              <a:spLocks noChangeArrowheads="1"/>
            </p:cNvSpPr>
            <p:nvPr/>
          </p:nvSpPr>
          <p:spPr bwMode="auto">
            <a:xfrm>
              <a:off x="2257" y="2210"/>
              <a:ext cx="52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D=120</a:t>
              </a:r>
            </a:p>
          </p:txBody>
        </p:sp>
        <p:sp>
          <p:nvSpPr>
            <p:cNvPr id="362535" name="Rectangle 39"/>
            <p:cNvSpPr>
              <a:spLocks noChangeArrowheads="1"/>
            </p:cNvSpPr>
            <p:nvPr/>
          </p:nvSpPr>
          <p:spPr bwMode="auto">
            <a:xfrm>
              <a:off x="2257" y="2399"/>
              <a:ext cx="42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 08</a:t>
              </a:r>
            </a:p>
          </p:txBody>
        </p:sp>
        <p:sp>
          <p:nvSpPr>
            <p:cNvPr id="362536" name="Oval 40"/>
            <p:cNvSpPr>
              <a:spLocks noChangeArrowheads="1"/>
            </p:cNvSpPr>
            <p:nvPr/>
          </p:nvSpPr>
          <p:spPr bwMode="auto">
            <a:xfrm>
              <a:off x="2160" y="2784"/>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7" name="Text Box 41"/>
            <p:cNvSpPr txBox="1">
              <a:spLocks noChangeArrowheads="1"/>
            </p:cNvSpPr>
            <p:nvPr/>
          </p:nvSpPr>
          <p:spPr bwMode="auto">
            <a:xfrm>
              <a:off x="2257" y="2782"/>
              <a:ext cx="530"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D=80</a:t>
              </a:r>
            </a:p>
          </p:txBody>
        </p:sp>
        <p:sp>
          <p:nvSpPr>
            <p:cNvPr id="362538" name="Rectangle 42"/>
            <p:cNvSpPr>
              <a:spLocks noChangeArrowheads="1"/>
            </p:cNvSpPr>
            <p:nvPr/>
          </p:nvSpPr>
          <p:spPr bwMode="auto">
            <a:xfrm>
              <a:off x="2257" y="2976"/>
              <a:ext cx="4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p=$1.32</a:t>
              </a:r>
            </a:p>
          </p:txBody>
        </p:sp>
        <p:sp>
          <p:nvSpPr>
            <p:cNvPr id="362539" name="Oval 43"/>
            <p:cNvSpPr>
              <a:spLocks noChangeArrowheads="1"/>
            </p:cNvSpPr>
            <p:nvPr/>
          </p:nvSpPr>
          <p:spPr bwMode="auto">
            <a:xfrm>
              <a:off x="2160" y="3312"/>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40" name="Text Box 44"/>
            <p:cNvSpPr txBox="1">
              <a:spLocks noChangeArrowheads="1"/>
            </p:cNvSpPr>
            <p:nvPr/>
          </p:nvSpPr>
          <p:spPr bwMode="auto">
            <a:xfrm>
              <a:off x="2257" y="3313"/>
              <a:ext cx="530"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D=80</a:t>
              </a:r>
            </a:p>
          </p:txBody>
        </p:sp>
        <p:sp>
          <p:nvSpPr>
            <p:cNvPr id="362541" name="Rectangle 45"/>
            <p:cNvSpPr>
              <a:spLocks noChangeArrowheads="1"/>
            </p:cNvSpPr>
            <p:nvPr/>
          </p:nvSpPr>
          <p:spPr bwMode="auto">
            <a:xfrm>
              <a:off x="2257" y="3500"/>
              <a:ext cx="4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p=$1.08</a:t>
              </a:r>
            </a:p>
          </p:txBody>
        </p:sp>
        <p:sp>
          <p:nvSpPr>
            <p:cNvPr id="362542" name="Oval 46"/>
            <p:cNvSpPr>
              <a:spLocks noChangeArrowheads="1"/>
            </p:cNvSpPr>
            <p:nvPr/>
          </p:nvSpPr>
          <p:spPr bwMode="auto">
            <a:xfrm>
              <a:off x="768" y="2448"/>
              <a:ext cx="624" cy="33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43" name="Text Box 47"/>
            <p:cNvSpPr txBox="1">
              <a:spLocks noChangeArrowheads="1"/>
            </p:cNvSpPr>
            <p:nvPr/>
          </p:nvSpPr>
          <p:spPr bwMode="auto">
            <a:xfrm>
              <a:off x="868" y="2449"/>
              <a:ext cx="523"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1"/>
                <a:t>D=100</a:t>
              </a:r>
            </a:p>
          </p:txBody>
        </p:sp>
        <p:sp>
          <p:nvSpPr>
            <p:cNvPr id="362544" name="Rectangle 48"/>
            <p:cNvSpPr>
              <a:spLocks noChangeArrowheads="1"/>
            </p:cNvSpPr>
            <p:nvPr/>
          </p:nvSpPr>
          <p:spPr bwMode="auto">
            <a:xfrm>
              <a:off x="863" y="2639"/>
              <a:ext cx="408"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t>p=$1.20</a:t>
              </a:r>
            </a:p>
          </p:txBody>
        </p:sp>
        <p:sp>
          <p:nvSpPr>
            <p:cNvPr id="362545" name="Line 49"/>
            <p:cNvSpPr>
              <a:spLocks noChangeShapeType="1"/>
            </p:cNvSpPr>
            <p:nvPr/>
          </p:nvSpPr>
          <p:spPr bwMode="auto">
            <a:xfrm flipV="1">
              <a:off x="1392" y="1872"/>
              <a:ext cx="768" cy="7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46" name="Line 50"/>
            <p:cNvSpPr>
              <a:spLocks noChangeShapeType="1"/>
            </p:cNvSpPr>
            <p:nvPr/>
          </p:nvSpPr>
          <p:spPr bwMode="auto">
            <a:xfrm flipV="1">
              <a:off x="1392" y="2400"/>
              <a:ext cx="76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47" name="Line 51"/>
            <p:cNvSpPr>
              <a:spLocks noChangeShapeType="1"/>
            </p:cNvSpPr>
            <p:nvPr/>
          </p:nvSpPr>
          <p:spPr bwMode="auto">
            <a:xfrm>
              <a:off x="1392" y="2592"/>
              <a:ext cx="768"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48" name="Line 52"/>
            <p:cNvSpPr>
              <a:spLocks noChangeShapeType="1"/>
            </p:cNvSpPr>
            <p:nvPr/>
          </p:nvSpPr>
          <p:spPr bwMode="auto">
            <a:xfrm>
              <a:off x="1392" y="2592"/>
              <a:ext cx="816" cy="8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49" name="Line 53"/>
            <p:cNvSpPr>
              <a:spLocks noChangeShapeType="1"/>
            </p:cNvSpPr>
            <p:nvPr/>
          </p:nvSpPr>
          <p:spPr bwMode="auto">
            <a:xfrm flipV="1">
              <a:off x="2784" y="1296"/>
              <a:ext cx="1152" cy="4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0" name="Line 54"/>
            <p:cNvSpPr>
              <a:spLocks noChangeShapeType="1"/>
            </p:cNvSpPr>
            <p:nvPr/>
          </p:nvSpPr>
          <p:spPr bwMode="auto">
            <a:xfrm flipV="1">
              <a:off x="2784" y="1632"/>
              <a:ext cx="120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1" name="Line 55"/>
            <p:cNvSpPr>
              <a:spLocks noChangeShapeType="1"/>
            </p:cNvSpPr>
            <p:nvPr/>
          </p:nvSpPr>
          <p:spPr bwMode="auto">
            <a:xfrm>
              <a:off x="2784" y="1776"/>
              <a:ext cx="120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2" name="Line 56"/>
            <p:cNvSpPr>
              <a:spLocks noChangeShapeType="1"/>
            </p:cNvSpPr>
            <p:nvPr/>
          </p:nvSpPr>
          <p:spPr bwMode="auto">
            <a:xfrm>
              <a:off x="2784" y="1776"/>
              <a:ext cx="1200" cy="8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3" name="Line 57"/>
            <p:cNvSpPr>
              <a:spLocks noChangeShapeType="1"/>
            </p:cNvSpPr>
            <p:nvPr/>
          </p:nvSpPr>
          <p:spPr bwMode="auto">
            <a:xfrm flipV="1">
              <a:off x="2784" y="1728"/>
              <a:ext cx="1248" cy="6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4" name="Line 58"/>
            <p:cNvSpPr>
              <a:spLocks noChangeShapeType="1"/>
            </p:cNvSpPr>
            <p:nvPr/>
          </p:nvSpPr>
          <p:spPr bwMode="auto">
            <a:xfrm flipV="1">
              <a:off x="2784" y="2256"/>
              <a:ext cx="115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5" name="Line 59"/>
            <p:cNvSpPr>
              <a:spLocks noChangeShapeType="1"/>
            </p:cNvSpPr>
            <p:nvPr/>
          </p:nvSpPr>
          <p:spPr bwMode="auto">
            <a:xfrm>
              <a:off x="2784" y="2400"/>
              <a:ext cx="1200" cy="2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6" name="Line 60"/>
            <p:cNvSpPr>
              <a:spLocks noChangeShapeType="1"/>
            </p:cNvSpPr>
            <p:nvPr/>
          </p:nvSpPr>
          <p:spPr bwMode="auto">
            <a:xfrm>
              <a:off x="2784" y="2400"/>
              <a:ext cx="1152"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7" name="Line 61"/>
            <p:cNvSpPr>
              <a:spLocks noChangeShapeType="1"/>
            </p:cNvSpPr>
            <p:nvPr/>
          </p:nvSpPr>
          <p:spPr bwMode="auto">
            <a:xfrm flipV="1">
              <a:off x="2784" y="2016"/>
              <a:ext cx="1248" cy="9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8" name="Line 62"/>
            <p:cNvSpPr>
              <a:spLocks noChangeShapeType="1"/>
            </p:cNvSpPr>
            <p:nvPr/>
          </p:nvSpPr>
          <p:spPr bwMode="auto">
            <a:xfrm flipV="1">
              <a:off x="2784" y="2688"/>
              <a:ext cx="1200"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59" name="Line 63"/>
            <p:cNvSpPr>
              <a:spLocks noChangeShapeType="1"/>
            </p:cNvSpPr>
            <p:nvPr/>
          </p:nvSpPr>
          <p:spPr bwMode="auto">
            <a:xfrm>
              <a:off x="2784" y="2976"/>
              <a:ext cx="1200"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60" name="Line 64"/>
            <p:cNvSpPr>
              <a:spLocks noChangeShapeType="1"/>
            </p:cNvSpPr>
            <p:nvPr/>
          </p:nvSpPr>
          <p:spPr bwMode="auto">
            <a:xfrm>
              <a:off x="2784" y="2976"/>
              <a:ext cx="1200"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61" name="Line 65"/>
            <p:cNvSpPr>
              <a:spLocks noChangeShapeType="1"/>
            </p:cNvSpPr>
            <p:nvPr/>
          </p:nvSpPr>
          <p:spPr bwMode="auto">
            <a:xfrm flipV="1">
              <a:off x="2784" y="2736"/>
              <a:ext cx="1200" cy="7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62" name="Line 66"/>
            <p:cNvSpPr>
              <a:spLocks noChangeShapeType="1"/>
            </p:cNvSpPr>
            <p:nvPr/>
          </p:nvSpPr>
          <p:spPr bwMode="auto">
            <a:xfrm flipV="1">
              <a:off x="2784" y="3024"/>
              <a:ext cx="1200"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63" name="Line 67"/>
            <p:cNvSpPr>
              <a:spLocks noChangeShapeType="1"/>
            </p:cNvSpPr>
            <p:nvPr/>
          </p:nvSpPr>
          <p:spPr bwMode="auto">
            <a:xfrm>
              <a:off x="2784" y="3456"/>
              <a:ext cx="120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64" name="Line 68"/>
            <p:cNvSpPr>
              <a:spLocks noChangeShapeType="1"/>
            </p:cNvSpPr>
            <p:nvPr/>
          </p:nvSpPr>
          <p:spPr bwMode="auto">
            <a:xfrm>
              <a:off x="2784" y="3456"/>
              <a:ext cx="1200"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65" name="Text Box 69"/>
            <p:cNvSpPr txBox="1">
              <a:spLocks noChangeArrowheads="1"/>
            </p:cNvSpPr>
            <p:nvPr/>
          </p:nvSpPr>
          <p:spPr bwMode="auto">
            <a:xfrm>
              <a:off x="1439" y="1824"/>
              <a:ext cx="385"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66" name="Text Box 70"/>
            <p:cNvSpPr txBox="1">
              <a:spLocks noChangeArrowheads="1"/>
            </p:cNvSpPr>
            <p:nvPr/>
          </p:nvSpPr>
          <p:spPr bwMode="auto">
            <a:xfrm>
              <a:off x="1775" y="2210"/>
              <a:ext cx="38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67" name="Text Box 71"/>
            <p:cNvSpPr txBox="1">
              <a:spLocks noChangeArrowheads="1"/>
            </p:cNvSpPr>
            <p:nvPr/>
          </p:nvSpPr>
          <p:spPr bwMode="auto">
            <a:xfrm>
              <a:off x="1728" y="2542"/>
              <a:ext cx="38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68" name="Text Box 72"/>
            <p:cNvSpPr txBox="1">
              <a:spLocks noChangeArrowheads="1"/>
            </p:cNvSpPr>
            <p:nvPr/>
          </p:nvSpPr>
          <p:spPr bwMode="auto">
            <a:xfrm>
              <a:off x="1585" y="3120"/>
              <a:ext cx="38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69" name="Text Box 73"/>
            <p:cNvSpPr txBox="1">
              <a:spLocks noChangeArrowheads="1"/>
            </p:cNvSpPr>
            <p:nvPr/>
          </p:nvSpPr>
          <p:spPr bwMode="auto">
            <a:xfrm>
              <a:off x="3408" y="1489"/>
              <a:ext cx="383"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70" name="Text Box 74"/>
            <p:cNvSpPr txBox="1">
              <a:spLocks noChangeArrowheads="1"/>
            </p:cNvSpPr>
            <p:nvPr/>
          </p:nvSpPr>
          <p:spPr bwMode="auto">
            <a:xfrm>
              <a:off x="3169" y="1346"/>
              <a:ext cx="38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71" name="Text Box 75"/>
            <p:cNvSpPr txBox="1">
              <a:spLocks noChangeArrowheads="1"/>
            </p:cNvSpPr>
            <p:nvPr/>
          </p:nvSpPr>
          <p:spPr bwMode="auto">
            <a:xfrm>
              <a:off x="3265" y="1682"/>
              <a:ext cx="382"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72" name="Text Box 76"/>
            <p:cNvSpPr txBox="1">
              <a:spLocks noChangeArrowheads="1"/>
            </p:cNvSpPr>
            <p:nvPr/>
          </p:nvSpPr>
          <p:spPr bwMode="auto">
            <a:xfrm>
              <a:off x="2831" y="1967"/>
              <a:ext cx="385"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0.25</a:t>
              </a:r>
            </a:p>
          </p:txBody>
        </p:sp>
        <p:sp>
          <p:nvSpPr>
            <p:cNvPr id="362573" name="Text Box 77"/>
            <p:cNvSpPr txBox="1">
              <a:spLocks noChangeArrowheads="1"/>
            </p:cNvSpPr>
            <p:nvPr/>
          </p:nvSpPr>
          <p:spPr bwMode="auto">
            <a:xfrm>
              <a:off x="768" y="1249"/>
              <a:ext cx="577" cy="15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Period 0</a:t>
              </a:r>
            </a:p>
          </p:txBody>
        </p:sp>
        <p:sp>
          <p:nvSpPr>
            <p:cNvPr id="362574" name="Text Box 78"/>
            <p:cNvSpPr txBox="1">
              <a:spLocks noChangeArrowheads="1"/>
            </p:cNvSpPr>
            <p:nvPr/>
          </p:nvSpPr>
          <p:spPr bwMode="auto">
            <a:xfrm>
              <a:off x="2209" y="1055"/>
              <a:ext cx="578" cy="15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Period 1</a:t>
              </a:r>
            </a:p>
          </p:txBody>
        </p:sp>
        <p:sp>
          <p:nvSpPr>
            <p:cNvPr id="362575" name="Text Box 79"/>
            <p:cNvSpPr txBox="1">
              <a:spLocks noChangeArrowheads="1"/>
            </p:cNvSpPr>
            <p:nvPr/>
          </p:nvSpPr>
          <p:spPr bwMode="auto">
            <a:xfrm>
              <a:off x="3984" y="864"/>
              <a:ext cx="575" cy="15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1"/>
                <a:t>Period 2</a:t>
              </a:r>
            </a:p>
          </p:txBody>
        </p:sp>
      </p:grpSp>
      <p:cxnSp>
        <p:nvCxnSpPr>
          <p:cNvPr id="362576" name="AutoShape 80"/>
          <p:cNvCxnSpPr>
            <a:cxnSpLocks noChangeShapeType="1"/>
            <a:stCxn id="362542" idx="2"/>
            <a:endCxn id="0" idx="3"/>
          </p:cNvCxnSpPr>
          <p:nvPr/>
        </p:nvCxnSpPr>
        <p:spPr bwMode="auto">
          <a:xfrm rot="10800000" flipH="1" flipV="1">
            <a:off x="4038600" y="3159125"/>
            <a:ext cx="838200" cy="2446338"/>
          </a:xfrm>
          <a:prstGeom prst="curvedConnector5">
            <a:avLst>
              <a:gd name="adj1" fmla="val -27273"/>
              <a:gd name="adj2" fmla="val 33616"/>
              <a:gd name="adj3" fmla="val 171398"/>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2580" name="Line 84"/>
          <p:cNvSpPr>
            <a:spLocks noChangeShapeType="1"/>
          </p:cNvSpPr>
          <p:nvPr/>
        </p:nvSpPr>
        <p:spPr bwMode="auto">
          <a:xfrm flipH="1">
            <a:off x="4953000" y="4572000"/>
            <a:ext cx="4572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81" name="Line 85"/>
          <p:cNvSpPr>
            <a:spLocks noChangeShapeType="1"/>
          </p:cNvSpPr>
          <p:nvPr/>
        </p:nvSpPr>
        <p:spPr bwMode="auto">
          <a:xfrm flipH="1">
            <a:off x="4876800" y="4953000"/>
            <a:ext cx="6096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82" name="Line 86"/>
          <p:cNvSpPr>
            <a:spLocks noChangeShapeType="1"/>
          </p:cNvSpPr>
          <p:nvPr/>
        </p:nvSpPr>
        <p:spPr bwMode="auto">
          <a:xfrm flipH="1">
            <a:off x="4876800" y="5410200"/>
            <a:ext cx="381000" cy="533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Onshore or Offshore</a:t>
            </a:r>
          </a:p>
        </p:txBody>
      </p:sp>
      <p:sp>
        <p:nvSpPr>
          <p:cNvPr id="61442" name="Content Placeholder 2"/>
          <p:cNvSpPr>
            <a:spLocks noGrp="1"/>
          </p:cNvSpPr>
          <p:nvPr>
            <p:ph idx="1"/>
          </p:nvPr>
        </p:nvSpPr>
        <p:spPr/>
        <p:txBody>
          <a:bodyPr/>
          <a:lstStyle/>
          <a:p>
            <a:r>
              <a:rPr lang="en-US" dirty="0" smtClean="0"/>
              <a:t>D-Solar demand in Europe = 100,000 panels per year</a:t>
            </a:r>
          </a:p>
          <a:p>
            <a:endParaRPr lang="en-US" dirty="0" smtClean="0"/>
          </a:p>
          <a:p>
            <a:r>
              <a:rPr lang="en-US" dirty="0" smtClean="0"/>
              <a:t>Each </a:t>
            </a:r>
            <a:r>
              <a:rPr lang="en-US" dirty="0" smtClean="0"/>
              <a:t>panel sells for €70</a:t>
            </a:r>
          </a:p>
          <a:p>
            <a:endParaRPr lang="en-US" dirty="0" smtClean="0"/>
          </a:p>
          <a:p>
            <a:r>
              <a:rPr lang="en-US" dirty="0" smtClean="0"/>
              <a:t>Annual </a:t>
            </a:r>
            <a:r>
              <a:rPr lang="en-US" dirty="0" smtClean="0"/>
              <a:t>demand may increase by 20 percent with probability 0.8 or decrease by 20 percent with probability 0.2</a:t>
            </a:r>
          </a:p>
          <a:p>
            <a:endParaRPr lang="en-US" dirty="0" smtClean="0"/>
          </a:p>
          <a:p>
            <a:r>
              <a:rPr lang="en-US" dirty="0" smtClean="0"/>
              <a:t>Build </a:t>
            </a:r>
            <a:r>
              <a:rPr lang="en-US" dirty="0" smtClean="0"/>
              <a:t>a plant in Europe or China with a rated capacity of 120,000 panels</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67</a:t>
            </a:fld>
            <a:endParaRPr lang="en-US" altLang="en-US" sz="1400">
              <a:latin typeface="Times New Roman" pitchFamily="18" charset="0"/>
            </a:endParaRPr>
          </a:p>
        </p:txBody>
      </p:sp>
    </p:spTree>
    <p:extLst>
      <p:ext uri="{BB962C8B-B14F-4D97-AF65-F5344CB8AC3E}">
        <p14:creationId xmlns:p14="http://schemas.microsoft.com/office/powerpoint/2010/main" val="2555582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Options</a:t>
            </a:r>
            <a:endParaRPr lang="en-US" dirty="0"/>
          </a:p>
        </p:txBody>
      </p:sp>
      <p:sp>
        <p:nvSpPr>
          <p:cNvPr id="3" name="Content Placeholder 2"/>
          <p:cNvSpPr>
            <a:spLocks noGrp="1"/>
          </p:cNvSpPr>
          <p:nvPr>
            <p:ph idx="1"/>
          </p:nvPr>
        </p:nvSpPr>
        <p:spPr/>
        <p:txBody>
          <a:bodyPr/>
          <a:lstStyle/>
          <a:p>
            <a:r>
              <a:rPr lang="en-US" dirty="0" smtClean="0"/>
              <a:t>“Rated” capacity = 120,000 panels / year</a:t>
            </a:r>
          </a:p>
          <a:p>
            <a:pPr lvl="1"/>
            <a:r>
              <a:rPr lang="en-US" dirty="0" smtClean="0"/>
              <a:t>(for either location)</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2410154"/>
              </p:ext>
            </p:extLst>
          </p:nvPr>
        </p:nvGraphicFramePr>
        <p:xfrm>
          <a:off x="1050844" y="3042989"/>
          <a:ext cx="7229555" cy="1920240"/>
        </p:xfrm>
        <a:graphic>
          <a:graphicData uri="http://schemas.openxmlformats.org/drawingml/2006/table">
            <a:tbl>
              <a:tblPr firstRow="1" bandRow="1">
                <a:tableStyleId>{5C22544A-7EE6-4342-B048-85BDC9FD1C3A}</a:tableStyleId>
              </a:tblPr>
              <a:tblGrid>
                <a:gridCol w="1445911">
                  <a:extLst>
                    <a:ext uri="{9D8B030D-6E8A-4147-A177-3AD203B41FA5}">
                      <a16:colId xmlns:a16="http://schemas.microsoft.com/office/drawing/2014/main" val="20000"/>
                    </a:ext>
                  </a:extLst>
                </a:gridCol>
                <a:gridCol w="1445911">
                  <a:extLst>
                    <a:ext uri="{9D8B030D-6E8A-4147-A177-3AD203B41FA5}">
                      <a16:colId xmlns:a16="http://schemas.microsoft.com/office/drawing/2014/main" val="20001"/>
                    </a:ext>
                  </a:extLst>
                </a:gridCol>
                <a:gridCol w="1445911">
                  <a:extLst>
                    <a:ext uri="{9D8B030D-6E8A-4147-A177-3AD203B41FA5}">
                      <a16:colId xmlns:a16="http://schemas.microsoft.com/office/drawing/2014/main" val="20002"/>
                    </a:ext>
                  </a:extLst>
                </a:gridCol>
                <a:gridCol w="1445911">
                  <a:extLst>
                    <a:ext uri="{9D8B030D-6E8A-4147-A177-3AD203B41FA5}">
                      <a16:colId xmlns:a16="http://schemas.microsoft.com/office/drawing/2014/main" val="20003"/>
                    </a:ext>
                  </a:extLst>
                </a:gridCol>
                <a:gridCol w="1445911">
                  <a:extLst>
                    <a:ext uri="{9D8B030D-6E8A-4147-A177-3AD203B41FA5}">
                      <a16:colId xmlns:a16="http://schemas.microsoft.com/office/drawing/2014/main" val="20004"/>
                    </a:ext>
                  </a:extLst>
                </a:gridCol>
              </a:tblGrid>
              <a:tr h="370840">
                <a:tc>
                  <a:txBody>
                    <a:bodyPr/>
                    <a:lstStyle/>
                    <a:p>
                      <a:r>
                        <a:rPr lang="en-US" dirty="0" smtClean="0"/>
                        <a:t>Location</a:t>
                      </a:r>
                      <a:endParaRPr lang="en-US" dirty="0"/>
                    </a:p>
                  </a:txBody>
                  <a:tcPr/>
                </a:tc>
                <a:tc>
                  <a:txBody>
                    <a:bodyPr/>
                    <a:lstStyle/>
                    <a:p>
                      <a:r>
                        <a:rPr lang="en-US" dirty="0" smtClean="0"/>
                        <a:t>Fixed Cost</a:t>
                      </a:r>
                      <a:endParaRPr lang="en-US" dirty="0"/>
                    </a:p>
                  </a:txBody>
                  <a:tcPr/>
                </a:tc>
                <a:tc>
                  <a:txBody>
                    <a:bodyPr/>
                    <a:lstStyle/>
                    <a:p>
                      <a:r>
                        <a:rPr lang="en-US" dirty="0" smtClean="0"/>
                        <a:t>Variable Cost</a:t>
                      </a:r>
                      <a:endParaRPr lang="en-US" dirty="0"/>
                    </a:p>
                  </a:txBody>
                  <a:tcPr/>
                </a:tc>
                <a:tc>
                  <a:txBody>
                    <a:bodyPr/>
                    <a:lstStyle/>
                    <a:p>
                      <a:r>
                        <a:rPr lang="en-US" dirty="0" smtClean="0"/>
                        <a:t>Min Production</a:t>
                      </a:r>
                      <a:endParaRPr lang="en-US" dirty="0"/>
                    </a:p>
                  </a:txBody>
                  <a:tcPr/>
                </a:tc>
                <a:tc>
                  <a:txBody>
                    <a:bodyPr/>
                    <a:lstStyle/>
                    <a:p>
                      <a:r>
                        <a:rPr lang="en-US" dirty="0" smtClean="0"/>
                        <a:t>Max Production</a:t>
                      </a:r>
                      <a:endParaRPr lang="en-US" dirty="0"/>
                    </a:p>
                  </a:txBody>
                  <a:tcPr/>
                </a:tc>
                <a:extLst>
                  <a:ext uri="{0D108BD9-81ED-4DB2-BD59-A6C34878D82A}">
                    <a16:rowId xmlns:a16="http://schemas.microsoft.com/office/drawing/2014/main" val="10000"/>
                  </a:ext>
                </a:extLst>
              </a:tr>
              <a:tr h="370840">
                <a:tc>
                  <a:txBody>
                    <a:bodyPr/>
                    <a:lstStyle/>
                    <a:p>
                      <a:r>
                        <a:rPr lang="en-US" dirty="0" smtClean="0"/>
                        <a:t>Europe</a:t>
                      </a:r>
                      <a:endParaRPr lang="en-US" dirty="0"/>
                    </a:p>
                  </a:txBody>
                  <a:tcPr/>
                </a:tc>
                <a:tc>
                  <a:txBody>
                    <a:bodyPr/>
                    <a:lstStyle/>
                    <a:p>
                      <a:r>
                        <a:rPr lang="en-US" dirty="0" smtClean="0"/>
                        <a:t>€1 million/</a:t>
                      </a:r>
                      <a:r>
                        <a:rPr lang="en-US" dirty="0" err="1" smtClean="0"/>
                        <a:t>yr</a:t>
                      </a:r>
                      <a:endParaRPr lang="en-US" dirty="0"/>
                    </a:p>
                  </a:txBody>
                  <a:tcPr/>
                </a:tc>
                <a:tc>
                  <a:txBody>
                    <a:bodyPr/>
                    <a:lstStyle/>
                    <a:p>
                      <a:r>
                        <a:rPr lang="en-US" dirty="0" smtClean="0"/>
                        <a:t>€40/panel</a:t>
                      </a:r>
                      <a:endParaRPr lang="en-US" dirty="0"/>
                    </a:p>
                  </a:txBody>
                  <a:tcPr/>
                </a:tc>
                <a:tc>
                  <a:txBody>
                    <a:bodyPr/>
                    <a:lstStyle/>
                    <a:p>
                      <a:r>
                        <a:rPr lang="en-US" dirty="0" smtClean="0"/>
                        <a:t>60,000</a:t>
                      </a:r>
                      <a:endParaRPr lang="en-US" dirty="0"/>
                    </a:p>
                  </a:txBody>
                  <a:tcPr/>
                </a:tc>
                <a:tc>
                  <a:txBody>
                    <a:bodyPr/>
                    <a:lstStyle/>
                    <a:p>
                      <a:r>
                        <a:rPr lang="en-US" dirty="0" smtClean="0"/>
                        <a:t>150,000</a:t>
                      </a:r>
                      <a:endParaRPr lang="en-US" dirty="0"/>
                    </a:p>
                  </a:txBody>
                  <a:tcPr/>
                </a:tc>
                <a:extLst>
                  <a:ext uri="{0D108BD9-81ED-4DB2-BD59-A6C34878D82A}">
                    <a16:rowId xmlns:a16="http://schemas.microsoft.com/office/drawing/2014/main" val="10001"/>
                  </a:ext>
                </a:extLst>
              </a:tr>
              <a:tr h="370840">
                <a:tc>
                  <a:txBody>
                    <a:bodyPr/>
                    <a:lstStyle/>
                    <a:p>
                      <a:r>
                        <a:rPr lang="en-US" dirty="0" smtClean="0"/>
                        <a:t>China</a:t>
                      </a:r>
                      <a:endParaRPr lang="en-US" dirty="0"/>
                    </a:p>
                  </a:txBody>
                  <a:tcPr/>
                </a:tc>
                <a:tc>
                  <a:txBody>
                    <a:bodyPr/>
                    <a:lstStyle/>
                    <a:p>
                      <a:r>
                        <a:rPr lang="en-US" dirty="0" smtClean="0"/>
                        <a:t>¥8 million/</a:t>
                      </a:r>
                      <a:r>
                        <a:rPr lang="en-US" dirty="0" err="1" smtClean="0"/>
                        <a:t>yr</a:t>
                      </a:r>
                      <a:endParaRPr lang="en-US" dirty="0"/>
                    </a:p>
                  </a:txBody>
                  <a:tcPr/>
                </a:tc>
                <a:tc>
                  <a:txBody>
                    <a:bodyPr/>
                    <a:lstStyle/>
                    <a:p>
                      <a:r>
                        <a:rPr lang="en-US" dirty="0" smtClean="0"/>
                        <a:t>¥340/panel</a:t>
                      </a:r>
                      <a:endParaRPr lang="en-US" dirty="0"/>
                    </a:p>
                  </a:txBody>
                  <a:tcPr/>
                </a:tc>
                <a:tc>
                  <a:txBody>
                    <a:bodyPr/>
                    <a:lstStyle/>
                    <a:p>
                      <a:r>
                        <a:rPr lang="en-US" dirty="0" smtClean="0"/>
                        <a:t>100,000</a:t>
                      </a:r>
                      <a:endParaRPr lang="en-US" dirty="0"/>
                    </a:p>
                  </a:txBody>
                  <a:tcPr/>
                </a:tc>
                <a:tc>
                  <a:txBody>
                    <a:bodyPr/>
                    <a:lstStyle/>
                    <a:p>
                      <a:r>
                        <a:rPr lang="en-US" dirty="0" smtClean="0"/>
                        <a:t>130,000</a:t>
                      </a:r>
                      <a:endParaRPr lang="en-US" dirty="0"/>
                    </a:p>
                  </a:txBody>
                  <a:tcPr/>
                </a:tc>
                <a:extLst>
                  <a:ext uri="{0D108BD9-81ED-4DB2-BD59-A6C34878D82A}">
                    <a16:rowId xmlns:a16="http://schemas.microsoft.com/office/drawing/2014/main" val="10002"/>
                  </a:ext>
                </a:extLst>
              </a:tr>
            </a:tbl>
          </a:graphicData>
        </a:graphic>
      </p:graphicFrame>
      <p:grpSp>
        <p:nvGrpSpPr>
          <p:cNvPr id="8" name="Group 7"/>
          <p:cNvGrpSpPr/>
          <p:nvPr/>
        </p:nvGrpSpPr>
        <p:grpSpPr>
          <a:xfrm>
            <a:off x="4643439" y="4661479"/>
            <a:ext cx="2039297" cy="1239781"/>
            <a:chOff x="4672014" y="4424749"/>
            <a:chExt cx="2039297" cy="1239781"/>
          </a:xfrm>
        </p:grpSpPr>
        <p:cxnSp>
          <p:nvCxnSpPr>
            <p:cNvPr id="6" name="Straight Arrow Connector 5"/>
            <p:cNvCxnSpPr>
              <a:stCxn id="7" idx="0"/>
            </p:cNvCxnSpPr>
            <p:nvPr/>
          </p:nvCxnSpPr>
          <p:spPr>
            <a:xfrm flipV="1">
              <a:off x="5691663" y="4424749"/>
              <a:ext cx="160497" cy="59345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672014" y="5018199"/>
              <a:ext cx="2039297" cy="646331"/>
            </a:xfrm>
            <a:prstGeom prst="rect">
              <a:avLst/>
            </a:prstGeom>
            <a:noFill/>
          </p:spPr>
          <p:txBody>
            <a:bodyPr wrap="square" rtlCol="0">
              <a:spAutoFit/>
            </a:bodyPr>
            <a:lstStyle/>
            <a:p>
              <a:pPr algn="ctr"/>
              <a:r>
                <a:rPr lang="en-US" dirty="0" smtClean="0">
                  <a:solidFill>
                    <a:srgbClr val="800000"/>
                  </a:solidFill>
                </a:rPr>
                <a:t>Pay for this even if demand is less</a:t>
              </a:r>
              <a:endParaRPr lang="en-US" dirty="0">
                <a:solidFill>
                  <a:srgbClr val="800000"/>
                </a:solidFill>
              </a:endParaRPr>
            </a:p>
          </p:txBody>
        </p:sp>
      </p:grpSp>
      <p:grpSp>
        <p:nvGrpSpPr>
          <p:cNvPr id="9" name="Group 8"/>
          <p:cNvGrpSpPr/>
          <p:nvPr/>
        </p:nvGrpSpPr>
        <p:grpSpPr>
          <a:xfrm>
            <a:off x="6863710" y="4632904"/>
            <a:ext cx="2039297" cy="1239780"/>
            <a:chOff x="6863711" y="4424750"/>
            <a:chExt cx="2039297" cy="1239780"/>
          </a:xfrm>
        </p:grpSpPr>
        <p:cxnSp>
          <p:nvCxnSpPr>
            <p:cNvPr id="11" name="Straight Arrow Connector 10"/>
            <p:cNvCxnSpPr>
              <a:stCxn id="12" idx="0"/>
            </p:cNvCxnSpPr>
            <p:nvPr/>
          </p:nvCxnSpPr>
          <p:spPr>
            <a:xfrm flipH="1" flipV="1">
              <a:off x="7620260" y="4424750"/>
              <a:ext cx="263100" cy="593449"/>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863711" y="5018199"/>
              <a:ext cx="2039297" cy="646331"/>
            </a:xfrm>
            <a:prstGeom prst="rect">
              <a:avLst/>
            </a:prstGeom>
            <a:noFill/>
          </p:spPr>
          <p:txBody>
            <a:bodyPr wrap="square" rtlCol="0">
              <a:spAutoFit/>
            </a:bodyPr>
            <a:lstStyle/>
            <a:p>
              <a:pPr algn="ctr"/>
              <a:r>
                <a:rPr lang="en-US" dirty="0" smtClean="0">
                  <a:solidFill>
                    <a:srgbClr val="800000"/>
                  </a:solidFill>
                </a:rPr>
                <a:t>Lose sales if demand is more</a:t>
              </a:r>
              <a:endParaRPr lang="en-US" dirty="0">
                <a:solidFill>
                  <a:srgbClr val="800000"/>
                </a:solidFill>
              </a:endParaRPr>
            </a:p>
          </p:txBody>
        </p:sp>
      </p:gr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68</a:t>
            </a:fld>
            <a:endParaRPr lang="en-US" altLang="en-US" sz="1400">
              <a:latin typeface="Times New Roman" pitchFamily="18" charset="0"/>
            </a:endParaRPr>
          </a:p>
        </p:txBody>
      </p:sp>
    </p:spTree>
    <p:extLst>
      <p:ext uri="{BB962C8B-B14F-4D97-AF65-F5344CB8AC3E}">
        <p14:creationId xmlns:p14="http://schemas.microsoft.com/office/powerpoint/2010/main" val="2129771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D-Solar Decision</a:t>
            </a:r>
          </a:p>
        </p:txBody>
      </p:sp>
      <p:graphicFrame>
        <p:nvGraphicFramePr>
          <p:cNvPr id="4" name="Table 3"/>
          <p:cNvGraphicFramePr>
            <a:graphicFrameLocks noGrp="1"/>
          </p:cNvGraphicFramePr>
          <p:nvPr/>
        </p:nvGraphicFramePr>
        <p:xfrm>
          <a:off x="838200" y="1884363"/>
          <a:ext cx="7442200" cy="1333500"/>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gridCol w="1790700">
                  <a:extLst>
                    <a:ext uri="{9D8B030D-6E8A-4147-A177-3AD203B41FA5}">
                      <a16:colId xmlns:a16="http://schemas.microsoft.com/office/drawing/2014/main" val="20004"/>
                    </a:ext>
                  </a:extLst>
                </a:gridCol>
              </a:tblGrid>
              <a:tr h="370840">
                <a:tc gridSpan="2">
                  <a:txBody>
                    <a:bodyPr/>
                    <a:lstStyle/>
                    <a:p>
                      <a:pPr algn="ctr">
                        <a:spcBef>
                          <a:spcPts val="100"/>
                        </a:spcBef>
                      </a:pPr>
                      <a:r>
                        <a:rPr lang="en-US" sz="1600" b="1" kern="1200" dirty="0" smtClean="0">
                          <a:solidFill>
                            <a:schemeClr val="tx1"/>
                          </a:solidFill>
                          <a:latin typeface="+mn-lt"/>
                          <a:ea typeface="+mn-ea"/>
                          <a:cs typeface="+mn-cs"/>
                        </a:rPr>
                        <a:t>European Plant</a:t>
                      </a:r>
                    </a:p>
                  </a:txBody>
                  <a:tcPr>
                    <a:lnB w="28575" cap="flat" cmpd="sng" algn="ctr">
                      <a:solidFill>
                        <a:scrgbClr r="0" g="0" b="0"/>
                      </a:solidFill>
                      <a:prstDash val="solid"/>
                      <a:round/>
                      <a:headEnd type="none" w="med" len="med"/>
                      <a:tailEnd type="none" w="med" len="med"/>
                    </a:lnB>
                  </a:tcPr>
                </a:tc>
                <a:tc hMerge="1">
                  <a:txBody>
                    <a:bodyPr/>
                    <a:lstStyle/>
                    <a:p>
                      <a:endParaRPr lang="en-US" sz="1600" dirty="0"/>
                    </a:p>
                  </a:txBody>
                  <a:tcPr/>
                </a:tc>
                <a:tc>
                  <a:txBody>
                    <a:bodyPr/>
                    <a:lstStyle/>
                    <a:p>
                      <a:pPr algn="ctr">
                        <a:spcBef>
                          <a:spcPts val="100"/>
                        </a:spcBef>
                      </a:pPr>
                      <a:endParaRPr lang="en-US" sz="1600" b="1" dirty="0"/>
                    </a:p>
                  </a:txBody>
                  <a:tcPr/>
                </a:tc>
                <a:tc gridSpan="2">
                  <a:txBody>
                    <a:bodyPr/>
                    <a:lstStyle/>
                    <a:p>
                      <a:pPr algn="ctr">
                        <a:spcBef>
                          <a:spcPts val="100"/>
                        </a:spcBef>
                      </a:pPr>
                      <a:r>
                        <a:rPr lang="en-US" sz="1600" b="1" kern="1200" dirty="0" smtClean="0">
                          <a:solidFill>
                            <a:schemeClr val="tx1"/>
                          </a:solidFill>
                          <a:latin typeface="+mn-lt"/>
                          <a:ea typeface="+mn-ea"/>
                          <a:cs typeface="+mn-cs"/>
                        </a:rPr>
                        <a:t>Chinese Plant	</a:t>
                      </a:r>
                    </a:p>
                  </a:txBody>
                  <a:tcPr>
                    <a:lnB w="28575" cap="flat" cmpd="sng" algn="ctr">
                      <a:solidFill>
                        <a:scrgbClr r="0" g="0" b="0"/>
                      </a:solidFill>
                      <a:prstDash val="solid"/>
                      <a:round/>
                      <a:headEnd type="none" w="med" len="med"/>
                      <a:tailEnd type="none" w="med" len="med"/>
                    </a:lnB>
                  </a:tcPr>
                </a:tc>
                <a:tc hMerge="1">
                  <a:txBody>
                    <a:bodyPr/>
                    <a:lstStyle/>
                    <a:p>
                      <a:endParaRPr lang="en-US" sz="16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Fixed Cost</a:t>
                      </a:r>
                    </a:p>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(euro)</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Variable Cost</a:t>
                      </a:r>
                    </a:p>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(euro)</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spcBef>
                          <a:spcPts val="100"/>
                        </a:spcBef>
                      </a:pPr>
                      <a:endParaRPr lang="en-US" sz="1600" dirty="0"/>
                    </a:p>
                  </a:txBody>
                  <a:tcPr>
                    <a:lnB w="19050" cap="flat" cmpd="sng" algn="ctr">
                      <a:solidFill>
                        <a:scrgbClr r="0" g="0" b="0"/>
                      </a:solidFill>
                      <a:prstDash val="solid"/>
                      <a:round/>
                      <a:headEnd type="none" w="med" len="med"/>
                      <a:tailEnd type="none" w="med" len="med"/>
                    </a:lnB>
                  </a:tcPr>
                </a:tc>
                <a:tc>
                  <a:txBody>
                    <a:bodyPr/>
                    <a:lstStyle/>
                    <a:p>
                      <a:pPr>
                        <a:spcBef>
                          <a:spcPts val="100"/>
                        </a:spcBef>
                      </a:pPr>
                      <a:r>
                        <a:rPr lang="en-US" sz="1600" kern="1200" dirty="0" smtClean="0">
                          <a:solidFill>
                            <a:schemeClr val="tx1"/>
                          </a:solidFill>
                          <a:latin typeface="+mn-lt"/>
                          <a:ea typeface="+mn-ea"/>
                          <a:cs typeface="+mn-cs"/>
                        </a:rPr>
                        <a:t>Fixed Cost</a:t>
                      </a:r>
                    </a:p>
                    <a:p>
                      <a:pPr>
                        <a:spcBef>
                          <a:spcPts val="100"/>
                        </a:spcBef>
                      </a:pPr>
                      <a:r>
                        <a:rPr lang="en-US" sz="1600" kern="1200" dirty="0" smtClean="0">
                          <a:solidFill>
                            <a:schemeClr val="tx1"/>
                          </a:solidFill>
                          <a:latin typeface="+mn-lt"/>
                          <a:ea typeface="+mn-ea"/>
                          <a:cs typeface="+mn-cs"/>
                        </a:rPr>
                        <a:t>(yuan)</a:t>
                      </a:r>
                      <a:endParaRPr lang="en-US" sz="1600" dirty="0"/>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Variable Cost</a:t>
                      </a:r>
                    </a:p>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(yuan)</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1 million/year	</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40/panel</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spcBef>
                          <a:spcPts val="100"/>
                        </a:spcBef>
                      </a:pP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8 million/year</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340/panel</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7251700" y="3352800"/>
            <a:ext cx="1022350" cy="307975"/>
          </a:xfrm>
          <a:prstGeom prst="rect">
            <a:avLst/>
          </a:prstGeom>
          <a:noFill/>
          <a:ln w="9525">
            <a:noFill/>
            <a:miter lim="800000"/>
            <a:headEnd/>
            <a:tailEnd/>
          </a:ln>
        </p:spPr>
        <p:txBody>
          <a:bodyPr wrap="none">
            <a:spAutoFit/>
          </a:bodyPr>
          <a:lstStyle/>
          <a:p>
            <a:pPr>
              <a:tabLst>
                <a:tab pos="1435100" algn="r"/>
              </a:tabLst>
            </a:pPr>
            <a:r>
              <a:rPr lang="en-US" sz="1400"/>
              <a:t>Table 6-12</a:t>
            </a:r>
          </a:p>
        </p:txBody>
      </p:sp>
      <p:graphicFrame>
        <p:nvGraphicFramePr>
          <p:cNvPr id="7" name="Table 6"/>
          <p:cNvGraphicFramePr>
            <a:graphicFrameLocks noGrp="1"/>
          </p:cNvGraphicFramePr>
          <p:nvPr/>
        </p:nvGraphicFramePr>
        <p:xfrm>
          <a:off x="838200" y="4132263"/>
          <a:ext cx="7442200" cy="1320800"/>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gridCol w="1790700">
                  <a:extLst>
                    <a:ext uri="{9D8B030D-6E8A-4147-A177-3AD203B41FA5}">
                      <a16:colId xmlns:a16="http://schemas.microsoft.com/office/drawing/2014/main" val="20004"/>
                    </a:ext>
                  </a:extLst>
                </a:gridCol>
              </a:tblGrid>
              <a:tr h="370840">
                <a:tc gridSpan="2">
                  <a:txBody>
                    <a:bodyPr/>
                    <a:lstStyle/>
                    <a:p>
                      <a:pPr algn="ctr">
                        <a:spcBef>
                          <a:spcPts val="100"/>
                        </a:spcBef>
                      </a:pPr>
                      <a:r>
                        <a:rPr lang="en-US" sz="1600" b="1" kern="1200" dirty="0" smtClean="0">
                          <a:solidFill>
                            <a:schemeClr val="tx1"/>
                          </a:solidFill>
                          <a:latin typeface="+mn-lt"/>
                          <a:ea typeface="+mn-ea"/>
                          <a:cs typeface="+mn-cs"/>
                        </a:rPr>
                        <a:t>Period 1</a:t>
                      </a:r>
                    </a:p>
                  </a:txBody>
                  <a:tcPr>
                    <a:lnB w="28575" cap="flat" cmpd="sng" algn="ctr">
                      <a:solidFill>
                        <a:scrgbClr r="0" g="0" b="0"/>
                      </a:solidFill>
                      <a:prstDash val="solid"/>
                      <a:round/>
                      <a:headEnd type="none" w="med" len="med"/>
                      <a:tailEnd type="none" w="med" len="med"/>
                    </a:lnB>
                  </a:tcPr>
                </a:tc>
                <a:tc hMerge="1">
                  <a:txBody>
                    <a:bodyPr/>
                    <a:lstStyle/>
                    <a:p>
                      <a:endParaRPr lang="en-US" sz="1600" dirty="0"/>
                    </a:p>
                  </a:txBody>
                  <a:tcPr/>
                </a:tc>
                <a:tc>
                  <a:txBody>
                    <a:bodyPr/>
                    <a:lstStyle/>
                    <a:p>
                      <a:pPr algn="ctr">
                        <a:spcBef>
                          <a:spcPts val="100"/>
                        </a:spcBef>
                      </a:pPr>
                      <a:endParaRPr lang="en-US" sz="1600" b="1" dirty="0"/>
                    </a:p>
                  </a:txBody>
                  <a:tcPr/>
                </a:tc>
                <a:tc gridSpan="2">
                  <a:txBody>
                    <a:bodyPr/>
                    <a:lstStyle/>
                    <a:p>
                      <a:pPr algn="ctr">
                        <a:spcBef>
                          <a:spcPts val="100"/>
                        </a:spcBef>
                      </a:pPr>
                      <a:r>
                        <a:rPr lang="en-US" sz="1600" b="1" kern="1200" dirty="0" smtClean="0">
                          <a:solidFill>
                            <a:schemeClr val="tx1"/>
                          </a:solidFill>
                          <a:latin typeface="+mn-lt"/>
                          <a:ea typeface="+mn-ea"/>
                          <a:cs typeface="+mn-cs"/>
                        </a:rPr>
                        <a:t>Period</a:t>
                      </a:r>
                      <a:r>
                        <a:rPr lang="en-US" sz="1600" b="1" kern="1200" baseline="0" dirty="0" smtClean="0">
                          <a:solidFill>
                            <a:schemeClr val="tx1"/>
                          </a:solidFill>
                          <a:latin typeface="+mn-lt"/>
                          <a:ea typeface="+mn-ea"/>
                          <a:cs typeface="+mn-cs"/>
                        </a:rPr>
                        <a:t> 2</a:t>
                      </a:r>
                      <a:r>
                        <a:rPr lang="en-US" sz="1600" b="1" kern="1200" dirty="0" smtClean="0">
                          <a:solidFill>
                            <a:schemeClr val="tx1"/>
                          </a:solidFill>
                          <a:latin typeface="+mn-lt"/>
                          <a:ea typeface="+mn-ea"/>
                          <a:cs typeface="+mn-cs"/>
                        </a:rPr>
                        <a:t>	</a:t>
                      </a:r>
                    </a:p>
                  </a:txBody>
                  <a:tcPr>
                    <a:lnB w="28575" cap="flat" cmpd="sng" algn="ctr">
                      <a:solidFill>
                        <a:scrgbClr r="0" g="0" b="0"/>
                      </a:solidFill>
                      <a:prstDash val="solid"/>
                      <a:round/>
                      <a:headEnd type="none" w="med" len="med"/>
                      <a:tailEnd type="none" w="med" len="med"/>
                    </a:lnB>
                  </a:tcPr>
                </a:tc>
                <a:tc hMerge="1">
                  <a:txBody>
                    <a:bodyPr/>
                    <a:lstStyle/>
                    <a:p>
                      <a:endParaRPr lang="en-US" sz="16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Demand</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Exchange Rate</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spcBef>
                          <a:spcPts val="100"/>
                        </a:spcBef>
                      </a:pPr>
                      <a:endParaRPr lang="en-US" sz="1600" b="1" dirty="0"/>
                    </a:p>
                  </a:txBody>
                  <a:tcPr>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Demand</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Exchange Rate</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112,000</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8.64 </a:t>
                      </a:r>
                      <a:r>
                        <a:rPr lang="en-US" sz="1600" dirty="0" smtClean="0"/>
                        <a:t>yuan/euro</a:t>
                      </a:r>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spcBef>
                          <a:spcPts val="100"/>
                        </a:spcBef>
                      </a:pP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125,440</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8.2944 </a:t>
                      </a:r>
                      <a:r>
                        <a:rPr lang="en-US" sz="1600" dirty="0" smtClean="0"/>
                        <a:t>yuan/euro</a:t>
                      </a:r>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a:spLocks noChangeArrowheads="1"/>
          </p:cNvSpPr>
          <p:nvPr/>
        </p:nvSpPr>
        <p:spPr bwMode="auto">
          <a:xfrm>
            <a:off x="7251700" y="5461000"/>
            <a:ext cx="1022350" cy="307975"/>
          </a:xfrm>
          <a:prstGeom prst="rect">
            <a:avLst/>
          </a:prstGeom>
          <a:noFill/>
          <a:ln w="9525">
            <a:noFill/>
            <a:miter lim="800000"/>
            <a:headEnd/>
            <a:tailEnd/>
          </a:ln>
        </p:spPr>
        <p:txBody>
          <a:bodyPr wrap="none">
            <a:spAutoFit/>
          </a:bodyPr>
          <a:lstStyle/>
          <a:p>
            <a:pPr>
              <a:tabLst>
                <a:tab pos="1435100" algn="r"/>
              </a:tabLst>
            </a:pPr>
            <a:r>
              <a:rPr lang="en-US" sz="1400"/>
              <a:t>Table 6-13</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69</a:t>
            </a:fld>
            <a:endParaRPr lang="en-US" altLang="en-US" sz="1400">
              <a:latin typeface="Times New Roman" pitchFamily="18" charset="0"/>
            </a:endParaRPr>
          </a:p>
        </p:txBody>
      </p:sp>
    </p:spTree>
    <p:extLst>
      <p:ext uri="{BB962C8B-B14F-4D97-AF65-F5344CB8AC3E}">
        <p14:creationId xmlns:p14="http://schemas.microsoft.com/office/powerpoint/2010/main" val="2528376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 vs. Dollar</a:t>
            </a:r>
            <a:endParaRPr lang="en-US" dirty="0"/>
          </a:p>
        </p:txBody>
      </p:sp>
      <p:sp>
        <p:nvSpPr>
          <p:cNvPr id="3" name="Content Placeholder 2"/>
          <p:cNvSpPr>
            <a:spLocks noGrp="1"/>
          </p:cNvSpPr>
          <p:nvPr>
            <p:ph idx="1"/>
          </p:nvPr>
        </p:nvSpPr>
        <p:spPr>
          <a:xfrm>
            <a:off x="1298554" y="5581650"/>
            <a:ext cx="7388245" cy="544513"/>
          </a:xfrm>
        </p:spPr>
        <p:txBody>
          <a:bodyPr/>
          <a:lstStyle/>
          <a:p>
            <a:pPr>
              <a:buNone/>
            </a:pPr>
            <a:r>
              <a:rPr lang="en-US" sz="1200" dirty="0" smtClean="0"/>
              <a:t>Source: </a:t>
            </a:r>
            <a:r>
              <a:rPr lang="en-US" sz="1200" dirty="0" err="1" smtClean="0"/>
              <a:t>google.com</a:t>
            </a:r>
            <a:r>
              <a:rPr lang="en-US" sz="1200" dirty="0" smtClean="0"/>
              <a:t>/finance</a:t>
            </a:r>
            <a:endParaRPr lang="en-US" sz="1200" dirty="0"/>
          </a:p>
        </p:txBody>
      </p:sp>
      <p:pic>
        <p:nvPicPr>
          <p:cNvPr id="37890" name="Picture 2"/>
          <p:cNvPicPr>
            <a:picLocks noChangeAspect="1" noChangeArrowheads="1"/>
          </p:cNvPicPr>
          <p:nvPr/>
        </p:nvPicPr>
        <p:blipFill>
          <a:blip r:embed="rId2"/>
          <a:srcRect l="17524" t="44000" r="34000" b="26000"/>
          <a:stretch>
            <a:fillRect/>
          </a:stretch>
        </p:blipFill>
        <p:spPr bwMode="auto">
          <a:xfrm>
            <a:off x="1298555" y="2347912"/>
            <a:ext cx="6454795" cy="3233738"/>
          </a:xfrm>
          <a:prstGeom prst="rect">
            <a:avLst/>
          </a:prstGeom>
          <a:noFill/>
          <a:ln w="9525">
            <a:noFill/>
            <a:miter lim="800000"/>
            <a:headEnd/>
            <a:tailEnd/>
          </a:ln>
        </p:spPr>
      </p:pic>
      <p:grpSp>
        <p:nvGrpSpPr>
          <p:cNvPr id="5" name="Group 4"/>
          <p:cNvGrpSpPr/>
          <p:nvPr/>
        </p:nvGrpSpPr>
        <p:grpSpPr>
          <a:xfrm>
            <a:off x="981708" y="3157835"/>
            <a:ext cx="652743" cy="1261765"/>
            <a:chOff x="2947707" y="3415010"/>
            <a:chExt cx="652743" cy="1261765"/>
          </a:xfrm>
        </p:grpSpPr>
        <p:sp>
          <p:nvSpPr>
            <p:cNvPr id="6" name="TextBox 5"/>
            <p:cNvSpPr txBox="1"/>
            <p:nvPr/>
          </p:nvSpPr>
          <p:spPr>
            <a:xfrm>
              <a:off x="2947707" y="3415010"/>
              <a:ext cx="652743"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Jan 04</a:t>
              </a:r>
            </a:p>
            <a:p>
              <a:r>
                <a:rPr lang="en-US" sz="1200" dirty="0" smtClean="0"/>
                <a:t>$1.26</a:t>
              </a:r>
              <a:endParaRPr lang="en-US" sz="1200" dirty="0"/>
            </a:p>
          </p:txBody>
        </p:sp>
        <p:cxnSp>
          <p:nvCxnSpPr>
            <p:cNvPr id="7" name="Straight Arrow Connector 6"/>
            <p:cNvCxnSpPr>
              <a:stCxn id="6" idx="2"/>
            </p:cNvCxnSpPr>
            <p:nvPr/>
          </p:nvCxnSpPr>
          <p:spPr>
            <a:xfrm>
              <a:off x="3274079" y="3876675"/>
              <a:ext cx="173971" cy="800100"/>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2881032" y="2526952"/>
            <a:ext cx="1148043" cy="816323"/>
            <a:chOff x="2042832" y="2978795"/>
            <a:chExt cx="1148043" cy="816323"/>
          </a:xfrm>
        </p:grpSpPr>
        <p:sp>
          <p:nvSpPr>
            <p:cNvPr id="9" name="TextBox 8"/>
            <p:cNvSpPr txBox="1"/>
            <p:nvPr/>
          </p:nvSpPr>
          <p:spPr>
            <a:xfrm>
              <a:off x="2042832" y="2978795"/>
              <a:ext cx="652743"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Jan 08</a:t>
              </a:r>
            </a:p>
            <a:p>
              <a:r>
                <a:rPr lang="en-US" sz="1200" dirty="0" smtClean="0"/>
                <a:t>$1.47</a:t>
              </a:r>
              <a:endParaRPr lang="en-US" sz="1200" dirty="0"/>
            </a:p>
          </p:txBody>
        </p:sp>
        <p:cxnSp>
          <p:nvCxnSpPr>
            <p:cNvPr id="10" name="Straight Arrow Connector 9"/>
            <p:cNvCxnSpPr>
              <a:stCxn id="9" idx="3"/>
            </p:cNvCxnSpPr>
            <p:nvPr/>
          </p:nvCxnSpPr>
          <p:spPr>
            <a:xfrm>
              <a:off x="2695575" y="3209628"/>
              <a:ext cx="495300" cy="585490"/>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4337163" y="1945630"/>
            <a:ext cx="1045589" cy="737890"/>
            <a:chOff x="2495550" y="3415010"/>
            <a:chExt cx="1045589" cy="737890"/>
          </a:xfrm>
        </p:grpSpPr>
        <p:sp>
          <p:nvSpPr>
            <p:cNvPr id="12" name="TextBox 11"/>
            <p:cNvSpPr txBox="1"/>
            <p:nvPr/>
          </p:nvSpPr>
          <p:spPr>
            <a:xfrm>
              <a:off x="2947707" y="3415010"/>
              <a:ext cx="593432"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Jul 08</a:t>
              </a:r>
            </a:p>
            <a:p>
              <a:r>
                <a:rPr lang="en-US" sz="1200" dirty="0" smtClean="0"/>
                <a:t>$1.58</a:t>
              </a:r>
              <a:endParaRPr lang="en-US" sz="1200" dirty="0"/>
            </a:p>
          </p:txBody>
        </p:sp>
        <p:cxnSp>
          <p:nvCxnSpPr>
            <p:cNvPr id="13" name="Straight Arrow Connector 12"/>
            <p:cNvCxnSpPr>
              <a:stCxn id="12" idx="2"/>
            </p:cNvCxnSpPr>
            <p:nvPr/>
          </p:nvCxnSpPr>
          <p:spPr>
            <a:xfrm flipH="1">
              <a:off x="2495550" y="3876675"/>
              <a:ext cx="748873" cy="276225"/>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628812" y="4619625"/>
            <a:ext cx="671681" cy="671215"/>
            <a:chOff x="2946402" y="3205460"/>
            <a:chExt cx="671681" cy="671215"/>
          </a:xfrm>
        </p:grpSpPr>
        <p:sp>
          <p:nvSpPr>
            <p:cNvPr id="15" name="TextBox 14"/>
            <p:cNvSpPr txBox="1"/>
            <p:nvPr/>
          </p:nvSpPr>
          <p:spPr>
            <a:xfrm>
              <a:off x="2947707" y="3415010"/>
              <a:ext cx="670376"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Nov 08</a:t>
              </a:r>
            </a:p>
            <a:p>
              <a:r>
                <a:rPr lang="en-US" sz="1200" dirty="0" smtClean="0"/>
                <a:t>$1.25</a:t>
              </a:r>
              <a:endParaRPr lang="en-US" sz="1200" dirty="0"/>
            </a:p>
          </p:txBody>
        </p:sp>
        <p:cxnSp>
          <p:nvCxnSpPr>
            <p:cNvPr id="16" name="Straight Arrow Connector 15"/>
            <p:cNvCxnSpPr>
              <a:stCxn id="15" idx="0"/>
            </p:cNvCxnSpPr>
            <p:nvPr/>
          </p:nvCxnSpPr>
          <p:spPr>
            <a:xfrm flipH="1" flipV="1">
              <a:off x="2946402" y="3205460"/>
              <a:ext cx="336493" cy="209550"/>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4676437" y="3738860"/>
            <a:ext cx="1343363" cy="461665"/>
            <a:chOff x="2274720" y="3415010"/>
            <a:chExt cx="1343363" cy="461665"/>
          </a:xfrm>
        </p:grpSpPr>
        <p:sp>
          <p:nvSpPr>
            <p:cNvPr id="18" name="TextBox 17"/>
            <p:cNvSpPr txBox="1"/>
            <p:nvPr/>
          </p:nvSpPr>
          <p:spPr>
            <a:xfrm>
              <a:off x="2947707" y="3415010"/>
              <a:ext cx="670376" cy="461665"/>
            </a:xfrm>
            <a:prstGeom prst="rect">
              <a:avLst/>
            </a:prstGeom>
            <a:solidFill>
              <a:schemeClr val="accent3">
                <a:lumMod val="20000"/>
                <a:lumOff val="80000"/>
              </a:schemeClr>
            </a:solidFill>
            <a:ln>
              <a:solidFill>
                <a:schemeClr val="tx1"/>
              </a:solidFill>
            </a:ln>
          </p:spPr>
          <p:txBody>
            <a:bodyPr wrap="none" rtlCol="0">
              <a:spAutoFit/>
            </a:bodyPr>
            <a:lstStyle/>
            <a:p>
              <a:r>
                <a:rPr lang="en-US" sz="1200" dirty="0" smtClean="0"/>
                <a:t>Dec 08</a:t>
              </a:r>
            </a:p>
            <a:p>
              <a:r>
                <a:rPr lang="en-US" sz="1200" dirty="0" smtClean="0"/>
                <a:t>$1.41</a:t>
              </a:r>
              <a:endParaRPr lang="en-US" sz="1200" dirty="0"/>
            </a:p>
          </p:txBody>
        </p:sp>
        <p:cxnSp>
          <p:nvCxnSpPr>
            <p:cNvPr id="19" name="Straight Arrow Connector 18"/>
            <p:cNvCxnSpPr>
              <a:stCxn id="18" idx="1"/>
            </p:cNvCxnSpPr>
            <p:nvPr/>
          </p:nvCxnSpPr>
          <p:spPr>
            <a:xfrm flipH="1" flipV="1">
              <a:off x="2274720" y="3415010"/>
              <a:ext cx="672987" cy="230833"/>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7</a:t>
            </a:fld>
            <a:endParaRPr lang="en-US" altLang="en-US" sz="1400">
              <a:latin typeface="Times New Roman" pitchFamily="18" charset="0"/>
            </a:endParaRPr>
          </a:p>
        </p:txBody>
      </p:sp>
    </p:spTree>
    <p:extLst>
      <p:ext uri="{BB962C8B-B14F-4D97-AF65-F5344CB8AC3E}">
        <p14:creationId xmlns:p14="http://schemas.microsoft.com/office/powerpoint/2010/main" val="1841981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smtClean="0"/>
              <a:t>D-Solar Decision</a:t>
            </a:r>
          </a:p>
        </p:txBody>
      </p:sp>
      <p:sp>
        <p:nvSpPr>
          <p:cNvPr id="3" name="Content Placeholder 2"/>
          <p:cNvSpPr>
            <a:spLocks noGrp="1"/>
          </p:cNvSpPr>
          <p:nvPr>
            <p:ph idx="1"/>
          </p:nvPr>
        </p:nvSpPr>
        <p:spPr>
          <a:xfrm>
            <a:off x="533400" y="1524000"/>
            <a:ext cx="8077200" cy="5029200"/>
          </a:xfrm>
        </p:spPr>
        <p:txBody>
          <a:bodyPr>
            <a:normAutofit/>
          </a:bodyPr>
          <a:lstStyle/>
          <a:p>
            <a:pPr>
              <a:spcAft>
                <a:spcPts val="600"/>
              </a:spcAft>
            </a:pPr>
            <a:r>
              <a:rPr lang="en-US" sz="2400" dirty="0" smtClean="0"/>
              <a:t>European plant has greater volume flexibility</a:t>
            </a:r>
          </a:p>
          <a:p>
            <a:pPr lvl="1">
              <a:spcAft>
                <a:spcPts val="600"/>
              </a:spcAft>
            </a:pPr>
            <a:r>
              <a:rPr lang="en-US" sz="2000" dirty="0" smtClean="0"/>
              <a:t>Increase or decrease production between 60,000 to 150,000 panels</a:t>
            </a:r>
          </a:p>
          <a:p>
            <a:pPr>
              <a:spcAft>
                <a:spcPts val="600"/>
              </a:spcAft>
            </a:pPr>
            <a:r>
              <a:rPr lang="en-US" sz="2400" dirty="0" smtClean="0"/>
              <a:t>Chinese plant has limited volume flexibility</a:t>
            </a:r>
          </a:p>
          <a:p>
            <a:pPr lvl="1">
              <a:spcAft>
                <a:spcPts val="600"/>
              </a:spcAft>
            </a:pPr>
            <a:r>
              <a:rPr lang="en-US" sz="2000" dirty="0" smtClean="0"/>
              <a:t>Can produce between 100,000 and 130,000 panels</a:t>
            </a:r>
          </a:p>
          <a:p>
            <a:pPr>
              <a:spcAft>
                <a:spcPts val="600"/>
              </a:spcAft>
            </a:pPr>
            <a:r>
              <a:rPr lang="en-US" sz="2400" dirty="0" smtClean="0"/>
              <a:t>Chinese plant will have a variable cost for 100,000 panels and will lose sales if demand increases above 130,000 panels</a:t>
            </a:r>
          </a:p>
          <a:p>
            <a:pPr>
              <a:spcAft>
                <a:spcPts val="600"/>
              </a:spcAft>
            </a:pPr>
            <a:r>
              <a:rPr lang="en-US" sz="2400" dirty="0" smtClean="0"/>
              <a:t>Yuan, currently 9 </a:t>
            </a:r>
            <a:r>
              <a:rPr lang="en-US" sz="2400" dirty="0" err="1" smtClean="0"/>
              <a:t>yuan</a:t>
            </a:r>
            <a:r>
              <a:rPr lang="en-US" sz="2400" dirty="0" smtClean="0"/>
              <a:t>/euro, expected to rise 10%, probability of 0.7 or drop 10%, probability of 0.3</a:t>
            </a:r>
          </a:p>
          <a:p>
            <a:pPr>
              <a:spcAft>
                <a:spcPts val="600"/>
              </a:spcAft>
            </a:pPr>
            <a:r>
              <a:rPr lang="en-US" sz="2400" dirty="0" smtClean="0"/>
              <a:t>Sourcing decision over the next three years</a:t>
            </a:r>
          </a:p>
          <a:p>
            <a:pPr>
              <a:spcAft>
                <a:spcPts val="600"/>
              </a:spcAft>
            </a:pPr>
            <a:r>
              <a:rPr lang="en-US" sz="2400" dirty="0" smtClean="0"/>
              <a:t>Discount rate </a:t>
            </a:r>
            <a:r>
              <a:rPr lang="en-US" sz="2400" i="1" dirty="0" smtClean="0">
                <a:latin typeface="Times New Roman" pitchFamily="18" charset="0"/>
                <a:cs typeface="Times New Roman" pitchFamily="18" charset="0"/>
              </a:rPr>
              <a:t>k</a:t>
            </a:r>
            <a:r>
              <a:rPr lang="en-US" sz="2400" i="1" dirty="0" smtClean="0"/>
              <a:t> =</a:t>
            </a:r>
            <a:r>
              <a:rPr lang="en-US" sz="2400" dirty="0" smtClean="0"/>
              <a:t> 0.1</a:t>
            </a:r>
          </a:p>
          <a:p>
            <a:endParaRPr lang="en-US" sz="2400" dirty="0"/>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70</a:t>
            </a:fld>
            <a:endParaRPr lang="en-US" altLang="en-US" sz="1400">
              <a:latin typeface="Times New Roman" pitchFamily="18" charset="0"/>
            </a:endParaRPr>
          </a:p>
        </p:txBody>
      </p:sp>
    </p:spTree>
    <p:extLst>
      <p:ext uri="{BB962C8B-B14F-4D97-AF65-F5344CB8AC3E}">
        <p14:creationId xmlns:p14="http://schemas.microsoft.com/office/powerpoint/2010/main" val="184605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a:t>
            </a:r>
            <a:endParaRPr lang="en-US" dirty="0"/>
          </a:p>
        </p:txBody>
      </p:sp>
      <p:sp>
        <p:nvSpPr>
          <p:cNvPr id="3" name="Content Placeholder 2"/>
          <p:cNvSpPr>
            <a:spLocks noGrp="1"/>
          </p:cNvSpPr>
          <p:nvPr>
            <p:ph idx="1"/>
          </p:nvPr>
        </p:nvSpPr>
        <p:spPr/>
        <p:txBody>
          <a:bodyPr/>
          <a:lstStyle/>
          <a:p>
            <a:r>
              <a:rPr lang="en-US" sz="2400" dirty="0" smtClean="0"/>
              <a:t>Use expected values of demand, exchange rate</a:t>
            </a:r>
          </a:p>
          <a:p>
            <a:pPr lvl="1"/>
            <a:r>
              <a:rPr lang="en-US" sz="2000" dirty="0" smtClean="0"/>
              <a:t>Then ignore uncertainty</a:t>
            </a:r>
          </a:p>
          <a:p>
            <a:r>
              <a:rPr lang="en-US" sz="2400" dirty="0" smtClean="0"/>
              <a:t>E[change in demand per year] = </a:t>
            </a:r>
            <a:br>
              <a:rPr lang="en-US" sz="2400" dirty="0" smtClean="0"/>
            </a:br>
            <a:r>
              <a:rPr lang="en-US" sz="2400" dirty="0" smtClean="0"/>
              <a:t>    0.2 × 0.8 + (–0.2)</a:t>
            </a:r>
            <a:r>
              <a:rPr lang="en-US" sz="2400" dirty="0"/>
              <a:t> × </a:t>
            </a:r>
            <a:r>
              <a:rPr lang="en-US" sz="2400" dirty="0" smtClean="0"/>
              <a:t>0.2 = 0.12,</a:t>
            </a:r>
            <a:br>
              <a:rPr lang="en-US" sz="2400" dirty="0" smtClean="0"/>
            </a:br>
            <a:r>
              <a:rPr lang="en-US" sz="2400" dirty="0" smtClean="0"/>
              <a:t>i.e., expected increase of 12% / year</a:t>
            </a:r>
          </a:p>
          <a:p>
            <a:r>
              <a:rPr lang="en-US" sz="2400" dirty="0"/>
              <a:t>E</a:t>
            </a:r>
            <a:r>
              <a:rPr lang="en-US" sz="2400" dirty="0" smtClean="0"/>
              <a:t>[change in value of ¥ per </a:t>
            </a:r>
            <a:r>
              <a:rPr lang="en-US" sz="2400" dirty="0"/>
              <a:t>year] = </a:t>
            </a:r>
            <a:br>
              <a:rPr lang="en-US" sz="2400" dirty="0"/>
            </a:br>
            <a:r>
              <a:rPr lang="en-US" sz="2400" dirty="0"/>
              <a:t>    </a:t>
            </a:r>
            <a:r>
              <a:rPr lang="en-US" sz="2400" dirty="0" smtClean="0"/>
              <a:t>0.1 </a:t>
            </a:r>
            <a:r>
              <a:rPr lang="en-US" sz="2400" dirty="0"/>
              <a:t>× </a:t>
            </a:r>
            <a:r>
              <a:rPr lang="en-US" sz="2400" dirty="0" smtClean="0"/>
              <a:t>0.7 </a:t>
            </a:r>
            <a:r>
              <a:rPr lang="en-US" sz="2400" dirty="0"/>
              <a:t>+ (–</a:t>
            </a:r>
            <a:r>
              <a:rPr lang="en-US" sz="2400" dirty="0" smtClean="0"/>
              <a:t>0.1) </a:t>
            </a:r>
            <a:r>
              <a:rPr lang="en-US" sz="2400" dirty="0"/>
              <a:t>× </a:t>
            </a:r>
            <a:r>
              <a:rPr lang="en-US" sz="2400" dirty="0" smtClean="0"/>
              <a:t>0.3 </a:t>
            </a:r>
            <a:r>
              <a:rPr lang="en-US" sz="2400" dirty="0"/>
              <a:t>= </a:t>
            </a:r>
            <a:r>
              <a:rPr lang="en-US" sz="2400" dirty="0" smtClean="0"/>
              <a:t>0.04,</a:t>
            </a:r>
            <a:r>
              <a:rPr lang="en-US" sz="2400" dirty="0"/>
              <a:t/>
            </a:r>
            <a:br>
              <a:rPr lang="en-US" sz="2400" dirty="0"/>
            </a:br>
            <a:r>
              <a:rPr lang="en-US" sz="2400" dirty="0"/>
              <a:t>i.e., expected increase of 4</a:t>
            </a:r>
            <a:r>
              <a:rPr lang="en-US" sz="2400" dirty="0" smtClean="0"/>
              <a:t>% </a:t>
            </a:r>
            <a:r>
              <a:rPr lang="en-US" sz="2400" dirty="0"/>
              <a:t>/ </a:t>
            </a:r>
            <a:r>
              <a:rPr lang="en-US" sz="2400" dirty="0" smtClean="0"/>
              <a:t>year</a:t>
            </a:r>
          </a:p>
          <a:p>
            <a:r>
              <a:rPr lang="en-US" sz="2400" dirty="0" smtClean="0"/>
              <a:t>Therefore expected values in each period are: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972803503"/>
              </p:ext>
            </p:extLst>
          </p:nvPr>
        </p:nvGraphicFramePr>
        <p:xfrm>
          <a:off x="838200" y="5307043"/>
          <a:ext cx="7442200" cy="1112520"/>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gridCol w="1790700">
                  <a:extLst>
                    <a:ext uri="{9D8B030D-6E8A-4147-A177-3AD203B41FA5}">
                      <a16:colId xmlns:a16="http://schemas.microsoft.com/office/drawing/2014/main" val="20004"/>
                    </a:ext>
                  </a:extLst>
                </a:gridCol>
              </a:tblGrid>
              <a:tr h="370840">
                <a:tc gridSpan="2">
                  <a:txBody>
                    <a:bodyPr/>
                    <a:lstStyle/>
                    <a:p>
                      <a:pPr algn="ctr">
                        <a:spcBef>
                          <a:spcPts val="100"/>
                        </a:spcBef>
                      </a:pPr>
                      <a:r>
                        <a:rPr lang="en-US" sz="1600" b="1" kern="1200" dirty="0" smtClean="0">
                          <a:solidFill>
                            <a:schemeClr val="tx1"/>
                          </a:solidFill>
                          <a:latin typeface="+mn-lt"/>
                          <a:ea typeface="+mn-ea"/>
                          <a:cs typeface="+mn-cs"/>
                        </a:rPr>
                        <a:t>Period 1</a:t>
                      </a:r>
                    </a:p>
                  </a:txBody>
                  <a:tcPr>
                    <a:lnB w="28575" cap="flat" cmpd="sng" algn="ctr">
                      <a:solidFill>
                        <a:scrgbClr r="0" g="0" b="0"/>
                      </a:solidFill>
                      <a:prstDash val="solid"/>
                      <a:round/>
                      <a:headEnd type="none" w="med" len="med"/>
                      <a:tailEnd type="none" w="med" len="med"/>
                    </a:lnB>
                  </a:tcPr>
                </a:tc>
                <a:tc hMerge="1">
                  <a:txBody>
                    <a:bodyPr/>
                    <a:lstStyle/>
                    <a:p>
                      <a:endParaRPr lang="en-US" sz="1600" dirty="0"/>
                    </a:p>
                  </a:txBody>
                  <a:tcPr/>
                </a:tc>
                <a:tc>
                  <a:txBody>
                    <a:bodyPr/>
                    <a:lstStyle/>
                    <a:p>
                      <a:pPr algn="ctr">
                        <a:spcBef>
                          <a:spcPts val="100"/>
                        </a:spcBef>
                      </a:pPr>
                      <a:endParaRPr lang="en-US" sz="1600" b="1" dirty="0"/>
                    </a:p>
                  </a:txBody>
                  <a:tcPr/>
                </a:tc>
                <a:tc gridSpan="2">
                  <a:txBody>
                    <a:bodyPr/>
                    <a:lstStyle/>
                    <a:p>
                      <a:pPr algn="ctr">
                        <a:spcBef>
                          <a:spcPts val="100"/>
                        </a:spcBef>
                      </a:pPr>
                      <a:r>
                        <a:rPr lang="en-US" sz="1600" b="1" kern="1200" dirty="0" smtClean="0">
                          <a:solidFill>
                            <a:schemeClr val="tx1"/>
                          </a:solidFill>
                          <a:latin typeface="+mn-lt"/>
                          <a:ea typeface="+mn-ea"/>
                          <a:cs typeface="+mn-cs"/>
                        </a:rPr>
                        <a:t>Period</a:t>
                      </a:r>
                      <a:r>
                        <a:rPr lang="en-US" sz="1600" b="1" kern="1200" baseline="0" dirty="0" smtClean="0">
                          <a:solidFill>
                            <a:schemeClr val="tx1"/>
                          </a:solidFill>
                          <a:latin typeface="+mn-lt"/>
                          <a:ea typeface="+mn-ea"/>
                          <a:cs typeface="+mn-cs"/>
                        </a:rPr>
                        <a:t> 2</a:t>
                      </a:r>
                      <a:r>
                        <a:rPr lang="en-US" sz="1600" b="1" kern="1200" dirty="0" smtClean="0">
                          <a:solidFill>
                            <a:schemeClr val="tx1"/>
                          </a:solidFill>
                          <a:latin typeface="+mn-lt"/>
                          <a:ea typeface="+mn-ea"/>
                          <a:cs typeface="+mn-cs"/>
                        </a:rPr>
                        <a:t>	</a:t>
                      </a:r>
                    </a:p>
                  </a:txBody>
                  <a:tcPr>
                    <a:lnB w="28575" cap="flat" cmpd="sng" algn="ctr">
                      <a:solidFill>
                        <a:scrgbClr r="0" g="0" b="0"/>
                      </a:solidFill>
                      <a:prstDash val="solid"/>
                      <a:round/>
                      <a:headEnd type="none" w="med" len="med"/>
                      <a:tailEnd type="none" w="med" len="med"/>
                    </a:lnB>
                  </a:tcPr>
                </a:tc>
                <a:tc hMerge="1">
                  <a:txBody>
                    <a:bodyPr/>
                    <a:lstStyle/>
                    <a:p>
                      <a:endParaRPr lang="en-US" sz="16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Demand</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Exchange Rate</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spcBef>
                          <a:spcPts val="100"/>
                        </a:spcBef>
                      </a:pPr>
                      <a:endParaRPr lang="en-US" sz="1600" b="1" dirty="0"/>
                    </a:p>
                  </a:txBody>
                  <a:tcPr>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Demand</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b="1" kern="1200" dirty="0" smtClean="0">
                          <a:solidFill>
                            <a:schemeClr val="tx1"/>
                          </a:solidFill>
                          <a:latin typeface="+mn-lt"/>
                          <a:ea typeface="+mn-ea"/>
                          <a:cs typeface="+mn-cs"/>
                        </a:rPr>
                        <a:t>Exchange Rate</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112,000</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8.65 </a:t>
                      </a:r>
                      <a:r>
                        <a:rPr lang="en-US" sz="1600" dirty="0" smtClean="0"/>
                        <a:t>yuan/euro</a:t>
                      </a:r>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spcBef>
                          <a:spcPts val="100"/>
                        </a:spcBef>
                      </a:pP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125,440</a:t>
                      </a:r>
                      <a:endParaRPr lang="en-US" sz="1600" dirty="0" smtClean="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100"/>
                        </a:spcBef>
                        <a:spcAft>
                          <a:spcPts val="0"/>
                        </a:spcAft>
                        <a:buClrTx/>
                        <a:buSzTx/>
                        <a:buFontTx/>
                        <a:buNone/>
                        <a:tabLst/>
                        <a:defRPr/>
                      </a:pPr>
                      <a:r>
                        <a:rPr lang="en-US" sz="1600" kern="1200" dirty="0" smtClean="0">
                          <a:solidFill>
                            <a:schemeClr val="tx1"/>
                          </a:solidFill>
                          <a:latin typeface="+mn-lt"/>
                          <a:ea typeface="+mn-ea"/>
                          <a:cs typeface="+mn-cs"/>
                        </a:rPr>
                        <a:t>8.32 </a:t>
                      </a:r>
                      <a:r>
                        <a:rPr lang="en-US" sz="1600" dirty="0" smtClean="0"/>
                        <a:t>yuan/euro</a:t>
                      </a:r>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0"/>
          </p:nvPr>
        </p:nvSpPr>
        <p:spPr/>
        <p:txBody>
          <a:bodyPr/>
          <a:lstStyle/>
          <a:p>
            <a:r>
              <a:rPr lang="en-US" altLang="en-US" smtClean="0"/>
              <a:t>6-</a:t>
            </a:r>
            <a:fld id="{E4DA9C52-9FCA-4336-8452-E799124996CE}" type="slidenum">
              <a:rPr lang="en-US" altLang="en-US" smtClean="0"/>
              <a:pPr/>
              <a:t>71</a:t>
            </a:fld>
            <a:endParaRPr lang="en-US" altLang="en-US" sz="1400">
              <a:latin typeface="Times New Roman" pitchFamily="18" charset="0"/>
            </a:endParaRPr>
          </a:p>
        </p:txBody>
      </p:sp>
    </p:spTree>
    <p:extLst>
      <p:ext uri="{BB962C8B-B14F-4D97-AF65-F5344CB8AC3E}">
        <p14:creationId xmlns:p14="http://schemas.microsoft.com/office/powerpoint/2010/main" val="323172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 </a:t>
            </a:r>
            <a:r>
              <a:rPr lang="en-US" dirty="0" err="1" smtClean="0"/>
              <a:t>Onshoring</a:t>
            </a:r>
            <a:endParaRPr lang="en-US" dirty="0"/>
          </a:p>
        </p:txBody>
      </p:sp>
      <p:sp>
        <p:nvSpPr>
          <p:cNvPr id="4" name="TextBox 3"/>
          <p:cNvSpPr txBox="1">
            <a:spLocks noChangeArrowheads="1"/>
          </p:cNvSpPr>
          <p:nvPr/>
        </p:nvSpPr>
        <p:spPr bwMode="auto">
          <a:xfrm>
            <a:off x="711199" y="1703923"/>
            <a:ext cx="8113319" cy="2323713"/>
          </a:xfrm>
          <a:prstGeom prst="rect">
            <a:avLst/>
          </a:prstGeom>
          <a:noFill/>
          <a:ln w="9525">
            <a:noFill/>
            <a:miter lim="800000"/>
            <a:headEnd/>
            <a:tailEnd/>
          </a:ln>
        </p:spPr>
        <p:txBody>
          <a:bodyPr wrap="square">
            <a:spAutoFit/>
          </a:bodyPr>
          <a:lstStyle/>
          <a:p>
            <a:pPr>
              <a:spcAft>
                <a:spcPts val="600"/>
              </a:spcAft>
              <a:buSzPct val="150000"/>
            </a:pPr>
            <a:r>
              <a:rPr lang="en-US" sz="2000" dirty="0">
                <a:latin typeface="+mn-lt"/>
              </a:rPr>
              <a:t>Period 0 profits = 100,000 x 70 – 1,000,000 – 100,000 x 40 </a:t>
            </a:r>
            <a:endParaRPr lang="en-US" sz="2000" dirty="0" smtClean="0">
              <a:latin typeface="+mn-lt"/>
            </a:endParaRPr>
          </a:p>
          <a:p>
            <a:pPr>
              <a:spcAft>
                <a:spcPts val="600"/>
              </a:spcAft>
              <a:buSzPct val="150000"/>
            </a:pPr>
            <a:r>
              <a:rPr lang="en-US" sz="2000" dirty="0">
                <a:latin typeface="+mn-lt"/>
              </a:rPr>
              <a:t>	</a:t>
            </a:r>
            <a:r>
              <a:rPr lang="en-US" sz="2000" dirty="0" smtClean="0">
                <a:latin typeface="+mn-lt"/>
              </a:rPr>
              <a:t>			= </a:t>
            </a:r>
            <a:r>
              <a:rPr lang="en-US" sz="2000" dirty="0">
                <a:latin typeface="+mn-lt"/>
              </a:rPr>
              <a:t>€2,000,000</a:t>
            </a:r>
          </a:p>
          <a:p>
            <a:pPr>
              <a:spcAft>
                <a:spcPts val="600"/>
              </a:spcAft>
              <a:buSzPct val="150000"/>
            </a:pPr>
            <a:r>
              <a:rPr lang="en-US" sz="2000" dirty="0">
                <a:latin typeface="+mn-lt"/>
              </a:rPr>
              <a:t>Period 1 profits = 112,000 x 70 – 1,000,000 – 112,000 x 40 </a:t>
            </a:r>
            <a:endParaRPr lang="en-US" sz="2000" dirty="0" smtClean="0">
              <a:latin typeface="+mn-lt"/>
            </a:endParaRPr>
          </a:p>
          <a:p>
            <a:pPr>
              <a:spcAft>
                <a:spcPts val="600"/>
              </a:spcAft>
              <a:buSzPct val="150000"/>
            </a:pPr>
            <a:r>
              <a:rPr lang="en-US" sz="2000" dirty="0">
                <a:latin typeface="+mn-lt"/>
              </a:rPr>
              <a:t>	</a:t>
            </a:r>
            <a:r>
              <a:rPr lang="en-US" sz="2000" dirty="0" smtClean="0">
                <a:latin typeface="+mn-lt"/>
              </a:rPr>
              <a:t>			= </a:t>
            </a:r>
            <a:r>
              <a:rPr lang="en-US" sz="2000" dirty="0">
                <a:latin typeface="+mn-lt"/>
              </a:rPr>
              <a:t>€2,360,000 </a:t>
            </a:r>
          </a:p>
          <a:p>
            <a:pPr>
              <a:spcAft>
                <a:spcPts val="600"/>
              </a:spcAft>
              <a:buSzPct val="150000"/>
            </a:pPr>
            <a:r>
              <a:rPr lang="en-US" sz="2000" dirty="0">
                <a:latin typeface="+mn-lt"/>
              </a:rPr>
              <a:t>Period 2 profits = 125,440 x 70 – 1,000,000 – 125,440 x 40 </a:t>
            </a:r>
            <a:endParaRPr lang="en-US" sz="2000" dirty="0" smtClean="0">
              <a:latin typeface="+mn-lt"/>
            </a:endParaRPr>
          </a:p>
          <a:p>
            <a:pPr>
              <a:spcAft>
                <a:spcPts val="600"/>
              </a:spcAft>
              <a:buSzPct val="150000"/>
            </a:pPr>
            <a:r>
              <a:rPr lang="en-US" sz="2000" dirty="0">
                <a:latin typeface="+mn-lt"/>
              </a:rPr>
              <a:t>	</a:t>
            </a:r>
            <a:r>
              <a:rPr lang="en-US" sz="2000" dirty="0" smtClean="0">
                <a:latin typeface="+mn-lt"/>
              </a:rPr>
              <a:t>			= </a:t>
            </a:r>
            <a:r>
              <a:rPr lang="en-US" sz="2000" dirty="0">
                <a:latin typeface="+mn-lt"/>
              </a:rPr>
              <a:t>€2,763,200</a:t>
            </a:r>
          </a:p>
        </p:txBody>
      </p:sp>
      <p:sp>
        <p:nvSpPr>
          <p:cNvPr id="5" name="TextBox 4"/>
          <p:cNvSpPr txBox="1">
            <a:spLocks noChangeArrowheads="1"/>
          </p:cNvSpPr>
          <p:nvPr/>
        </p:nvSpPr>
        <p:spPr bwMode="auto">
          <a:xfrm>
            <a:off x="711198" y="4320697"/>
            <a:ext cx="7975601" cy="1077218"/>
          </a:xfrm>
          <a:prstGeom prst="rect">
            <a:avLst/>
          </a:prstGeom>
          <a:noFill/>
          <a:ln w="38100">
            <a:solidFill>
              <a:schemeClr val="accent6"/>
            </a:solidFill>
            <a:miter lim="800000"/>
            <a:headEnd/>
            <a:tailEnd/>
          </a:ln>
        </p:spPr>
        <p:txBody>
          <a:bodyPr wrap="square">
            <a:spAutoFit/>
          </a:bodyPr>
          <a:lstStyle/>
          <a:p>
            <a:pPr>
              <a:tabLst>
                <a:tab pos="3225800" algn="l"/>
              </a:tabLst>
            </a:pPr>
            <a:r>
              <a:rPr lang="en-US" sz="2000" dirty="0">
                <a:latin typeface="+mn-lt"/>
              </a:rPr>
              <a:t>Expected profit from </a:t>
            </a:r>
            <a:r>
              <a:rPr lang="en-US" sz="2000" dirty="0" err="1">
                <a:latin typeface="+mn-lt"/>
              </a:rPr>
              <a:t>onshoring</a:t>
            </a:r>
            <a:r>
              <a:rPr lang="en-US" sz="2000" dirty="0">
                <a:latin typeface="+mn-lt"/>
              </a:rPr>
              <a:t>	</a:t>
            </a:r>
            <a:endParaRPr lang="en-US" sz="2000" dirty="0" smtClean="0">
              <a:latin typeface="+mn-lt"/>
            </a:endParaRPr>
          </a:p>
          <a:p>
            <a:pPr>
              <a:tabLst>
                <a:tab pos="1833563" algn="l"/>
                <a:tab pos="3225800" algn="l"/>
              </a:tabLst>
            </a:pPr>
            <a:r>
              <a:rPr lang="en-US" sz="2000" dirty="0" smtClean="0">
                <a:latin typeface="+mn-lt"/>
              </a:rPr>
              <a:t>	= </a:t>
            </a:r>
            <a:r>
              <a:rPr lang="en-US" sz="2000" dirty="0">
                <a:latin typeface="+mn-lt"/>
              </a:rPr>
              <a:t>2,000,000 + </a:t>
            </a:r>
            <a:r>
              <a:rPr lang="en-US" sz="2000" dirty="0" smtClean="0">
                <a:latin typeface="+mn-lt"/>
              </a:rPr>
              <a:t>2,360,000 / 1.1 + 2,763,200 / (1.1)</a:t>
            </a:r>
            <a:r>
              <a:rPr lang="en-US" sz="2000" baseline="30000" dirty="0" smtClean="0">
                <a:latin typeface="+mn-lt"/>
              </a:rPr>
              <a:t>2</a:t>
            </a:r>
            <a:r>
              <a:rPr lang="en-US" sz="2000" dirty="0" smtClean="0">
                <a:latin typeface="+mn-lt"/>
              </a:rPr>
              <a:t> </a:t>
            </a:r>
            <a:endParaRPr lang="en-US" sz="2000" dirty="0">
              <a:latin typeface="+mn-lt"/>
            </a:endParaRPr>
          </a:p>
          <a:p>
            <a:pPr>
              <a:spcAft>
                <a:spcPts val="600"/>
              </a:spcAft>
              <a:tabLst>
                <a:tab pos="1833563" algn="l"/>
                <a:tab pos="3225800" algn="l"/>
              </a:tabLst>
            </a:pPr>
            <a:r>
              <a:rPr lang="en-US" sz="2000" dirty="0" smtClean="0">
                <a:latin typeface="+mn-lt"/>
              </a:rPr>
              <a:t>	= </a:t>
            </a:r>
            <a:r>
              <a:rPr lang="en-US" sz="2400" b="1" i="1" dirty="0">
                <a:solidFill>
                  <a:schemeClr val="tx2"/>
                </a:solidFill>
                <a:latin typeface="+mn-lt"/>
              </a:rPr>
              <a:t>€6,429,091</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72</a:t>
            </a:fld>
            <a:endParaRPr lang="en-US" altLang="en-US" sz="1400">
              <a:latin typeface="Times New Roman" pitchFamily="18" charset="0"/>
            </a:endParaRPr>
          </a:p>
        </p:txBody>
      </p:sp>
    </p:spTree>
    <p:extLst>
      <p:ext uri="{BB962C8B-B14F-4D97-AF65-F5344CB8AC3E}">
        <p14:creationId xmlns:p14="http://schemas.microsoft.com/office/powerpoint/2010/main" val="32401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 Offshoring</a:t>
            </a:r>
            <a:endParaRPr lang="en-US" dirty="0"/>
          </a:p>
        </p:txBody>
      </p:sp>
      <p:sp>
        <p:nvSpPr>
          <p:cNvPr id="4" name="TextBox 3"/>
          <p:cNvSpPr txBox="1">
            <a:spLocks noChangeArrowheads="1"/>
          </p:cNvSpPr>
          <p:nvPr/>
        </p:nvSpPr>
        <p:spPr bwMode="auto">
          <a:xfrm>
            <a:off x="711200" y="1703923"/>
            <a:ext cx="8432800" cy="2323713"/>
          </a:xfrm>
          <a:prstGeom prst="rect">
            <a:avLst/>
          </a:prstGeom>
          <a:noFill/>
          <a:ln w="9525">
            <a:noFill/>
            <a:miter lim="800000"/>
            <a:headEnd/>
            <a:tailEnd/>
          </a:ln>
        </p:spPr>
        <p:txBody>
          <a:bodyPr wrap="square">
            <a:spAutoFit/>
          </a:bodyPr>
          <a:lstStyle/>
          <a:p>
            <a:pPr>
              <a:spcAft>
                <a:spcPts val="600"/>
              </a:spcAft>
              <a:buSzPct val="150000"/>
            </a:pPr>
            <a:r>
              <a:rPr lang="en-US" sz="2000" dirty="0">
                <a:latin typeface="+mn-lt"/>
              </a:rPr>
              <a:t>Period 0 profits = 100,000 x 70 – </a:t>
            </a:r>
            <a:r>
              <a:rPr lang="en-US" sz="2000" dirty="0" smtClean="0">
                <a:latin typeface="+mn-lt"/>
              </a:rPr>
              <a:t>8,000,000 / 9 – </a:t>
            </a:r>
            <a:r>
              <a:rPr lang="en-US" sz="2000" dirty="0">
                <a:latin typeface="+mn-lt"/>
              </a:rPr>
              <a:t>100,000 x </a:t>
            </a:r>
            <a:r>
              <a:rPr lang="en-US" sz="2000" dirty="0" smtClean="0">
                <a:latin typeface="+mn-lt"/>
              </a:rPr>
              <a:t>340 / 9</a:t>
            </a:r>
          </a:p>
          <a:p>
            <a:pPr>
              <a:spcAft>
                <a:spcPts val="600"/>
              </a:spcAft>
              <a:buSzPct val="150000"/>
            </a:pPr>
            <a:r>
              <a:rPr lang="en-US" sz="2000" dirty="0">
                <a:latin typeface="+mn-lt"/>
              </a:rPr>
              <a:t>	</a:t>
            </a:r>
            <a:r>
              <a:rPr lang="en-US" sz="2000" dirty="0" smtClean="0">
                <a:latin typeface="+mn-lt"/>
              </a:rPr>
              <a:t>			= €2,333,333</a:t>
            </a:r>
            <a:endParaRPr lang="en-US" sz="2000" dirty="0">
              <a:latin typeface="+mn-lt"/>
            </a:endParaRPr>
          </a:p>
          <a:p>
            <a:pPr>
              <a:spcAft>
                <a:spcPts val="600"/>
              </a:spcAft>
              <a:buSzPct val="150000"/>
            </a:pPr>
            <a:r>
              <a:rPr lang="en-US" sz="2000" dirty="0">
                <a:latin typeface="+mn-lt"/>
              </a:rPr>
              <a:t>Period 1 profits = 112,000 x 70 – </a:t>
            </a:r>
            <a:r>
              <a:rPr lang="en-US" sz="2000" dirty="0" smtClean="0">
                <a:latin typeface="+mn-lt"/>
              </a:rPr>
              <a:t>8,000,000 / 8.65 – </a:t>
            </a:r>
            <a:r>
              <a:rPr lang="en-US" sz="2000" dirty="0">
                <a:latin typeface="+mn-lt"/>
              </a:rPr>
              <a:t>112,000 x </a:t>
            </a:r>
            <a:r>
              <a:rPr lang="en-US" sz="2000" dirty="0" smtClean="0">
                <a:latin typeface="+mn-lt"/>
              </a:rPr>
              <a:t>340 / 8.65</a:t>
            </a:r>
          </a:p>
          <a:p>
            <a:pPr>
              <a:spcAft>
                <a:spcPts val="600"/>
              </a:spcAft>
              <a:buSzPct val="150000"/>
            </a:pPr>
            <a:r>
              <a:rPr lang="en-US" sz="2000" dirty="0">
                <a:latin typeface="+mn-lt"/>
              </a:rPr>
              <a:t>	</a:t>
            </a:r>
            <a:r>
              <a:rPr lang="en-US" sz="2000" dirty="0" smtClean="0">
                <a:latin typeface="+mn-lt"/>
              </a:rPr>
              <a:t>			= </a:t>
            </a:r>
            <a:r>
              <a:rPr lang="en-US" sz="2000" dirty="0">
                <a:latin typeface="+mn-lt"/>
              </a:rPr>
              <a:t>€</a:t>
            </a:r>
            <a:r>
              <a:rPr lang="en-US" sz="2000" dirty="0" smtClean="0">
                <a:latin typeface="+mn-lt"/>
              </a:rPr>
              <a:t>2,515,200</a:t>
            </a:r>
            <a:endParaRPr lang="en-US" sz="2000" dirty="0">
              <a:latin typeface="+mn-lt"/>
            </a:endParaRPr>
          </a:p>
          <a:p>
            <a:pPr>
              <a:spcAft>
                <a:spcPts val="600"/>
              </a:spcAft>
              <a:buSzPct val="150000"/>
            </a:pPr>
            <a:r>
              <a:rPr lang="en-US" sz="2000" dirty="0">
                <a:latin typeface="+mn-lt"/>
              </a:rPr>
              <a:t>Period 2 profits = 125,440 x 70 – </a:t>
            </a:r>
            <a:r>
              <a:rPr lang="en-US" sz="2000" dirty="0" smtClean="0">
                <a:latin typeface="+mn-lt"/>
              </a:rPr>
              <a:t>8,000,000 / 8.32 – </a:t>
            </a:r>
            <a:r>
              <a:rPr lang="en-US" sz="2000" dirty="0">
                <a:latin typeface="+mn-lt"/>
              </a:rPr>
              <a:t>125,440 x </a:t>
            </a:r>
            <a:r>
              <a:rPr lang="en-US" sz="2000" dirty="0" smtClean="0">
                <a:latin typeface="+mn-lt"/>
              </a:rPr>
              <a:t>340 / 8.32</a:t>
            </a:r>
          </a:p>
          <a:p>
            <a:pPr>
              <a:spcAft>
                <a:spcPts val="600"/>
              </a:spcAft>
              <a:buSzPct val="150000"/>
            </a:pPr>
            <a:r>
              <a:rPr lang="en-US" sz="2000" dirty="0">
                <a:latin typeface="+mn-lt"/>
              </a:rPr>
              <a:t>	</a:t>
            </a:r>
            <a:r>
              <a:rPr lang="en-US" sz="2000" dirty="0" smtClean="0">
                <a:latin typeface="+mn-lt"/>
              </a:rPr>
              <a:t>			= </a:t>
            </a:r>
            <a:r>
              <a:rPr lang="en-US" sz="2000" dirty="0">
                <a:latin typeface="+mn-lt"/>
              </a:rPr>
              <a:t>€</a:t>
            </a:r>
            <a:r>
              <a:rPr lang="en-US" sz="2000" dirty="0" smtClean="0">
                <a:latin typeface="+mn-lt"/>
              </a:rPr>
              <a:t>2,693,844</a:t>
            </a:r>
            <a:endParaRPr lang="en-US" sz="2000" dirty="0">
              <a:latin typeface="+mn-lt"/>
            </a:endParaRPr>
          </a:p>
        </p:txBody>
      </p:sp>
      <p:sp>
        <p:nvSpPr>
          <p:cNvPr id="5" name="TextBox 4"/>
          <p:cNvSpPr txBox="1">
            <a:spLocks noChangeArrowheads="1"/>
          </p:cNvSpPr>
          <p:nvPr/>
        </p:nvSpPr>
        <p:spPr bwMode="auto">
          <a:xfrm>
            <a:off x="711198" y="4320697"/>
            <a:ext cx="7899401" cy="1077218"/>
          </a:xfrm>
          <a:prstGeom prst="rect">
            <a:avLst/>
          </a:prstGeom>
          <a:noFill/>
          <a:ln w="38100">
            <a:solidFill>
              <a:schemeClr val="accent6"/>
            </a:solidFill>
            <a:miter lim="800000"/>
            <a:headEnd/>
            <a:tailEnd/>
          </a:ln>
        </p:spPr>
        <p:txBody>
          <a:bodyPr wrap="square">
            <a:spAutoFit/>
          </a:bodyPr>
          <a:lstStyle/>
          <a:p>
            <a:pPr>
              <a:tabLst>
                <a:tab pos="3225800" algn="l"/>
              </a:tabLst>
            </a:pPr>
            <a:r>
              <a:rPr lang="en-US" sz="2000" dirty="0">
                <a:latin typeface="+mn-lt"/>
              </a:rPr>
              <a:t>Expected profit from </a:t>
            </a:r>
            <a:r>
              <a:rPr lang="en-US" sz="2000" dirty="0" smtClean="0">
                <a:latin typeface="+mn-lt"/>
              </a:rPr>
              <a:t>offshoring</a:t>
            </a:r>
            <a:r>
              <a:rPr lang="en-US" sz="2000" dirty="0">
                <a:latin typeface="+mn-lt"/>
              </a:rPr>
              <a:t>	</a:t>
            </a:r>
            <a:endParaRPr lang="en-US" sz="2000" dirty="0" smtClean="0">
              <a:latin typeface="+mn-lt"/>
            </a:endParaRPr>
          </a:p>
          <a:p>
            <a:pPr>
              <a:tabLst>
                <a:tab pos="1833563" algn="l"/>
                <a:tab pos="3225800" algn="l"/>
              </a:tabLst>
            </a:pPr>
            <a:r>
              <a:rPr lang="en-US" sz="2000" dirty="0" smtClean="0">
                <a:latin typeface="+mn-lt"/>
              </a:rPr>
              <a:t>	= 2,333,333 + 2,515,200 / 1.1 + 2,693,844 / (1.1)</a:t>
            </a:r>
            <a:r>
              <a:rPr lang="en-US" sz="2000" baseline="30000" dirty="0" smtClean="0">
                <a:latin typeface="+mn-lt"/>
              </a:rPr>
              <a:t>2</a:t>
            </a:r>
            <a:r>
              <a:rPr lang="en-US" sz="2000" dirty="0" smtClean="0">
                <a:latin typeface="+mn-lt"/>
              </a:rPr>
              <a:t> </a:t>
            </a:r>
            <a:endParaRPr lang="en-US" sz="2000" dirty="0">
              <a:latin typeface="+mn-lt"/>
            </a:endParaRPr>
          </a:p>
          <a:p>
            <a:pPr>
              <a:spcAft>
                <a:spcPts val="600"/>
              </a:spcAft>
              <a:tabLst>
                <a:tab pos="1833563" algn="l"/>
                <a:tab pos="3225800" algn="l"/>
              </a:tabLst>
            </a:pPr>
            <a:r>
              <a:rPr lang="en-US" sz="2000" dirty="0" smtClean="0">
                <a:latin typeface="+mn-lt"/>
              </a:rPr>
              <a:t>	= </a:t>
            </a:r>
            <a:r>
              <a:rPr lang="en-US" sz="2400" b="1" i="1" dirty="0">
                <a:solidFill>
                  <a:schemeClr val="tx2"/>
                </a:solidFill>
                <a:latin typeface="+mn-lt"/>
              </a:rPr>
              <a:t>€</a:t>
            </a:r>
            <a:r>
              <a:rPr lang="en-US" sz="2400" b="1" i="1" dirty="0" smtClean="0">
                <a:solidFill>
                  <a:schemeClr val="tx2"/>
                </a:solidFill>
                <a:latin typeface="+mn-lt"/>
              </a:rPr>
              <a:t>6,846,196</a:t>
            </a:r>
            <a:endParaRPr lang="en-US" sz="2400" b="1" i="1" dirty="0">
              <a:solidFill>
                <a:schemeClr val="tx2"/>
              </a:solidFill>
              <a:latin typeface="+mn-lt"/>
            </a:endParaRPr>
          </a:p>
        </p:txBody>
      </p:sp>
      <p:sp>
        <p:nvSpPr>
          <p:cNvPr id="6" name="TextBox 5"/>
          <p:cNvSpPr txBox="1">
            <a:spLocks noChangeArrowheads="1"/>
          </p:cNvSpPr>
          <p:nvPr/>
        </p:nvSpPr>
        <p:spPr bwMode="auto">
          <a:xfrm>
            <a:off x="701674" y="5791084"/>
            <a:ext cx="7985126" cy="461665"/>
          </a:xfrm>
          <a:prstGeom prst="rect">
            <a:avLst/>
          </a:prstGeom>
          <a:noFill/>
          <a:ln w="9525">
            <a:noFill/>
            <a:miter lim="800000"/>
            <a:headEnd/>
            <a:tailEnd/>
          </a:ln>
        </p:spPr>
        <p:txBody>
          <a:bodyPr wrap="square">
            <a:spAutoFit/>
          </a:bodyPr>
          <a:lstStyle/>
          <a:p>
            <a:pPr>
              <a:tabLst>
                <a:tab pos="3225800" algn="l"/>
              </a:tabLst>
            </a:pPr>
            <a:r>
              <a:rPr lang="en-US" sz="2400" b="1" i="1" dirty="0" smtClean="0">
                <a:solidFill>
                  <a:schemeClr val="tx2"/>
                </a:solidFill>
                <a:latin typeface="+mn-lt"/>
              </a:rPr>
              <a:t>Offshoring looks better—but this ignores uncertainty!</a:t>
            </a:r>
            <a:endParaRPr lang="en-US" sz="2400" b="1" i="1" dirty="0">
              <a:solidFill>
                <a:schemeClr val="tx2"/>
              </a:solidFill>
              <a:latin typeface="+mn-lt"/>
            </a:endParaRP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73</a:t>
            </a:fld>
            <a:endParaRPr lang="en-US" altLang="en-US" sz="1400">
              <a:latin typeface="Times New Roman" pitchFamily="18" charset="0"/>
            </a:endParaRPr>
          </a:p>
        </p:txBody>
      </p:sp>
    </p:spTree>
    <p:extLst>
      <p:ext uri="{BB962C8B-B14F-4D97-AF65-F5344CB8AC3E}">
        <p14:creationId xmlns:p14="http://schemas.microsoft.com/office/powerpoint/2010/main" val="1344700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355600" y="1447800"/>
            <a:ext cx="2692400" cy="2316162"/>
          </a:xfrm>
        </p:spPr>
        <p:txBody>
          <a:bodyPr anchor="t"/>
          <a:lstStyle/>
          <a:p>
            <a:pPr algn="l"/>
            <a:r>
              <a:rPr lang="en-US" dirty="0" smtClean="0"/>
              <a:t>Decision Tree</a:t>
            </a:r>
          </a:p>
        </p:txBody>
      </p:sp>
      <p:sp>
        <p:nvSpPr>
          <p:cNvPr id="7" name="TextBox 6"/>
          <p:cNvSpPr txBox="1">
            <a:spLocks noChangeArrowheads="1"/>
          </p:cNvSpPr>
          <p:nvPr/>
        </p:nvSpPr>
        <p:spPr bwMode="auto">
          <a:xfrm>
            <a:off x="914400" y="6097588"/>
            <a:ext cx="1003300" cy="307975"/>
          </a:xfrm>
          <a:prstGeom prst="rect">
            <a:avLst/>
          </a:prstGeom>
          <a:noFill/>
          <a:ln w="9525">
            <a:noFill/>
            <a:miter lim="800000"/>
            <a:headEnd/>
            <a:tailEnd/>
          </a:ln>
        </p:spPr>
        <p:txBody>
          <a:bodyPr wrap="none">
            <a:spAutoFit/>
          </a:bodyPr>
          <a:lstStyle/>
          <a:p>
            <a:r>
              <a:rPr lang="en-US" sz="1400" dirty="0"/>
              <a:t>Figure 6-3</a:t>
            </a:r>
          </a:p>
        </p:txBody>
      </p:sp>
      <p:pic>
        <p:nvPicPr>
          <p:cNvPr id="2" name="Picture 1"/>
          <p:cNvPicPr>
            <a:picLocks noChangeAspect="1"/>
          </p:cNvPicPr>
          <p:nvPr/>
        </p:nvPicPr>
        <p:blipFill>
          <a:blip r:embed="rId2"/>
          <a:srcRect/>
          <a:stretch>
            <a:fillRect/>
          </a:stretch>
        </p:blipFill>
        <p:spPr bwMode="auto">
          <a:xfrm>
            <a:off x="3352800" y="371476"/>
            <a:ext cx="5524500" cy="6024562"/>
          </a:xfrm>
          <a:prstGeom prst="rect">
            <a:avLst/>
          </a:prstGeom>
          <a:solidFill>
            <a:schemeClr val="bg1"/>
          </a:solidFill>
          <a:ln w="9525">
            <a:noFill/>
            <a:miter lim="800000"/>
            <a:headEnd/>
            <a:tailEnd/>
          </a:ln>
        </p:spPr>
      </p:pic>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74</a:t>
            </a:fld>
            <a:endParaRPr lang="en-US" altLang="en-US" sz="1400">
              <a:latin typeface="Times New Roman" pitchFamily="18" charset="0"/>
            </a:endParaRPr>
          </a:p>
        </p:txBody>
      </p:sp>
    </p:spTree>
    <p:extLst>
      <p:ext uri="{BB962C8B-B14F-4D97-AF65-F5344CB8AC3E}">
        <p14:creationId xmlns:p14="http://schemas.microsoft.com/office/powerpoint/2010/main" val="1193223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buNone/>
              <a:defRPr/>
            </a:pPr>
            <a:r>
              <a:rPr lang="en-US" sz="2800" u="sng" dirty="0" smtClean="0"/>
              <a:t>Period 2 evaluation – onshore</a:t>
            </a:r>
          </a:p>
          <a:p>
            <a:pPr marL="0" indent="0" fontAlgn="auto">
              <a:spcBef>
                <a:spcPts val="0"/>
              </a:spcBef>
              <a:buFont typeface="Arial"/>
              <a:buNone/>
              <a:defRPr/>
            </a:pPr>
            <a:endParaRPr lang="en-US" sz="2000" dirty="0"/>
          </a:p>
          <a:p>
            <a:pPr marL="355600" indent="0" fontAlgn="auto">
              <a:spcBef>
                <a:spcPts val="0"/>
              </a:spcBef>
              <a:spcAft>
                <a:spcPts val="0"/>
              </a:spcAft>
              <a:buFont typeface="Arial"/>
              <a:buNone/>
              <a:tabLst>
                <a:tab pos="4038600" algn="l"/>
              </a:tabLst>
              <a:defRPr/>
            </a:pPr>
            <a:endParaRPr lang="en-US" sz="2000" dirty="0" smtClean="0"/>
          </a:p>
          <a:p>
            <a:pPr marL="355600" indent="0" fontAlgn="auto">
              <a:spcBef>
                <a:spcPts val="0"/>
              </a:spcBef>
              <a:spcAft>
                <a:spcPts val="0"/>
              </a:spcAft>
              <a:buFont typeface="Arial"/>
              <a:buNone/>
              <a:tabLst>
                <a:tab pos="4038600" algn="l"/>
              </a:tabLst>
              <a:defRPr/>
            </a:pPr>
            <a:r>
              <a:rPr lang="en-US" sz="2000" dirty="0" smtClean="0"/>
              <a:t>Revenue </a:t>
            </a:r>
            <a:r>
              <a:rPr lang="en-US" sz="2000" dirty="0"/>
              <a:t>from the manufacture </a:t>
            </a:r>
            <a:endParaRPr lang="en-US" sz="2000" dirty="0" smtClean="0"/>
          </a:p>
          <a:p>
            <a:pPr marL="355600" indent="0" fontAlgn="auto">
              <a:spcBef>
                <a:spcPts val="0"/>
              </a:spcBef>
              <a:buFont typeface="Arial"/>
              <a:buNone/>
              <a:tabLst>
                <a:tab pos="4038600" algn="l"/>
              </a:tabLst>
              <a:defRPr/>
            </a:pPr>
            <a:r>
              <a:rPr lang="en-US" sz="2000" dirty="0" smtClean="0"/>
              <a:t>and </a:t>
            </a:r>
            <a:r>
              <a:rPr lang="en-US" sz="2000" dirty="0"/>
              <a:t>sale of 144,000 </a:t>
            </a:r>
            <a:r>
              <a:rPr lang="en-US" sz="2000" dirty="0" smtClean="0"/>
              <a:t>panels	= </a:t>
            </a:r>
            <a:r>
              <a:rPr lang="en-US" sz="2000" dirty="0"/>
              <a:t>144,000 </a:t>
            </a:r>
            <a:r>
              <a:rPr lang="en-US" sz="2000" dirty="0" smtClean="0"/>
              <a:t>x </a:t>
            </a:r>
            <a:r>
              <a:rPr lang="en-US" sz="2000" dirty="0"/>
              <a:t>70 </a:t>
            </a:r>
            <a:endParaRPr lang="en-US" sz="2000" dirty="0" smtClean="0"/>
          </a:p>
          <a:p>
            <a:pPr marL="355600" indent="0" fontAlgn="auto">
              <a:spcBef>
                <a:spcPts val="0"/>
              </a:spcBef>
              <a:buFont typeface="Arial"/>
              <a:buNone/>
              <a:tabLst>
                <a:tab pos="4038600" algn="l"/>
              </a:tabLst>
              <a:defRPr/>
            </a:pPr>
            <a:r>
              <a:rPr lang="en-US" sz="2000" dirty="0"/>
              <a:t>	</a:t>
            </a:r>
            <a:r>
              <a:rPr lang="en-US" sz="2000" dirty="0" smtClean="0"/>
              <a:t>= </a:t>
            </a:r>
            <a:r>
              <a:rPr lang="en-US" sz="2400" b="1" dirty="0">
                <a:solidFill>
                  <a:schemeClr val="tx2"/>
                </a:solidFill>
              </a:rPr>
              <a:t>€</a:t>
            </a:r>
            <a:r>
              <a:rPr lang="en-US" sz="2400" b="1" dirty="0" smtClean="0">
                <a:solidFill>
                  <a:schemeClr val="tx2"/>
                </a:solidFill>
              </a:rPr>
              <a:t>10,080,000</a:t>
            </a:r>
          </a:p>
          <a:p>
            <a:pPr marL="355600" indent="0" fontAlgn="auto">
              <a:spcBef>
                <a:spcPts val="0"/>
              </a:spcBef>
              <a:buFont typeface="Arial"/>
              <a:buNone/>
              <a:tabLst>
                <a:tab pos="4038600" algn="l"/>
              </a:tabLst>
              <a:defRPr/>
            </a:pPr>
            <a:endParaRPr lang="en-US" sz="2000" dirty="0"/>
          </a:p>
          <a:p>
            <a:pPr marL="355600" indent="0" fontAlgn="auto">
              <a:spcBef>
                <a:spcPts val="0"/>
              </a:spcBef>
              <a:spcAft>
                <a:spcPts val="0"/>
              </a:spcAft>
              <a:buFont typeface="Arial"/>
              <a:buNone/>
              <a:tabLst>
                <a:tab pos="4038600" algn="l"/>
              </a:tabLst>
              <a:defRPr/>
            </a:pPr>
            <a:r>
              <a:rPr lang="en-US" sz="2000" dirty="0"/>
              <a:t>Fixed + variable cost </a:t>
            </a:r>
            <a:endParaRPr lang="en-US" sz="2000" dirty="0" smtClean="0"/>
          </a:p>
          <a:p>
            <a:pPr marL="355600" indent="0" fontAlgn="auto">
              <a:spcBef>
                <a:spcPts val="0"/>
              </a:spcBef>
              <a:buFont typeface="Arial"/>
              <a:buNone/>
              <a:tabLst>
                <a:tab pos="4038600" algn="l"/>
              </a:tabLst>
              <a:defRPr/>
            </a:pPr>
            <a:r>
              <a:rPr lang="en-US" sz="2000" dirty="0" smtClean="0"/>
              <a:t>of </a:t>
            </a:r>
            <a:r>
              <a:rPr lang="en-US" sz="2000" dirty="0"/>
              <a:t>onshore plant 	</a:t>
            </a:r>
            <a:r>
              <a:rPr lang="en-US" sz="2000" dirty="0" smtClean="0"/>
              <a:t>= </a:t>
            </a:r>
            <a:r>
              <a:rPr lang="en-US" sz="2000" dirty="0"/>
              <a:t>1,000,000 + 144,000 </a:t>
            </a:r>
            <a:r>
              <a:rPr lang="en-US" sz="2000" dirty="0" smtClean="0"/>
              <a:t>x 40</a:t>
            </a:r>
          </a:p>
          <a:p>
            <a:pPr marL="355600" indent="0" fontAlgn="auto">
              <a:spcBef>
                <a:spcPts val="0"/>
              </a:spcBef>
              <a:buFont typeface="Arial"/>
              <a:buNone/>
              <a:tabLst>
                <a:tab pos="4038600" algn="l"/>
              </a:tabLst>
              <a:defRPr/>
            </a:pPr>
            <a:r>
              <a:rPr lang="en-US" sz="2000" dirty="0"/>
              <a:t>	</a:t>
            </a:r>
            <a:r>
              <a:rPr lang="en-US" sz="2000" dirty="0" smtClean="0"/>
              <a:t>= </a:t>
            </a:r>
            <a:r>
              <a:rPr lang="en-US" sz="2400" b="1" dirty="0">
                <a:solidFill>
                  <a:schemeClr val="tx2"/>
                </a:solidFill>
              </a:rPr>
              <a:t>€</a:t>
            </a:r>
            <a:r>
              <a:rPr lang="en-US" sz="2400" b="1" dirty="0" smtClean="0">
                <a:solidFill>
                  <a:schemeClr val="tx2"/>
                </a:solidFill>
              </a:rPr>
              <a:t>6,760,000</a:t>
            </a:r>
          </a:p>
          <a:p>
            <a:pPr marL="355600" indent="0" fontAlgn="auto">
              <a:spcBef>
                <a:spcPts val="0"/>
              </a:spcBef>
              <a:buFont typeface="Arial"/>
              <a:buNone/>
              <a:tabLst>
                <a:tab pos="4038600" algn="l"/>
              </a:tabLst>
              <a:defRPr/>
            </a:pPr>
            <a:endParaRPr lang="en-US" sz="2000" dirty="0"/>
          </a:p>
          <a:p>
            <a:pPr marL="355600" indent="0" fontAlgn="auto">
              <a:spcBef>
                <a:spcPts val="0"/>
              </a:spcBef>
              <a:buFont typeface="Arial"/>
              <a:buNone/>
              <a:tabLst>
                <a:tab pos="4038600" algn="l"/>
              </a:tabLst>
              <a:defRPr/>
            </a:pPr>
            <a:r>
              <a:rPr lang="en-US" sz="2000" b="1" i="1" dirty="0" smtClean="0">
                <a:solidFill>
                  <a:schemeClr val="tx2"/>
                </a:solidFill>
                <a:latin typeface="Times New Roman"/>
                <a:cs typeface="Times New Roman"/>
              </a:rPr>
              <a:t>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144</a:t>
            </a:r>
            <a:r>
              <a:rPr lang="en-US" sz="2000" b="1" dirty="0" smtClean="0">
                <a:solidFill>
                  <a:schemeClr val="tx2"/>
                </a:solidFill>
              </a:rPr>
              <a:t>, </a:t>
            </a:r>
            <a:r>
              <a:rPr lang="en-US" sz="2000" b="1" i="1" dirty="0" smtClean="0">
                <a:solidFill>
                  <a:schemeClr val="tx2"/>
                </a:solidFill>
                <a:latin typeface="Times New Roman"/>
                <a:cs typeface="Times New Roman"/>
              </a:rPr>
              <a:t>E</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10.89,2)</a:t>
            </a:r>
            <a:r>
              <a:rPr lang="en-US" sz="2000" dirty="0" smtClean="0"/>
              <a:t>	= </a:t>
            </a:r>
            <a:r>
              <a:rPr lang="en-US" sz="2000" dirty="0"/>
              <a:t>10,080,000 </a:t>
            </a:r>
            <a:r>
              <a:rPr lang="en-US" sz="2000" dirty="0" smtClean="0"/>
              <a:t>– 6,760,000</a:t>
            </a:r>
          </a:p>
          <a:p>
            <a:pPr marL="355600" indent="0" fontAlgn="auto">
              <a:spcBef>
                <a:spcPts val="0"/>
              </a:spcBef>
              <a:buFont typeface="Arial"/>
              <a:buNone/>
              <a:tabLst>
                <a:tab pos="4038600" algn="l"/>
              </a:tabLst>
              <a:defRPr/>
            </a:pPr>
            <a:r>
              <a:rPr lang="en-US" sz="2000" dirty="0"/>
              <a:t>	</a:t>
            </a:r>
            <a:r>
              <a:rPr lang="en-US" sz="2000" dirty="0" smtClean="0"/>
              <a:t>= </a:t>
            </a:r>
            <a:r>
              <a:rPr lang="en-US" sz="2400" b="1" dirty="0">
                <a:solidFill>
                  <a:schemeClr val="tx2"/>
                </a:solidFill>
              </a:rPr>
              <a:t>€3,320,000</a:t>
            </a:r>
          </a:p>
        </p:txBody>
      </p:sp>
      <p:sp>
        <p:nvSpPr>
          <p:cNvPr id="2" name="Slide Number Placeholder 1"/>
          <p:cNvSpPr>
            <a:spLocks noGrp="1"/>
          </p:cNvSpPr>
          <p:nvPr>
            <p:ph type="sldNum" sz="quarter" idx="10"/>
          </p:nvPr>
        </p:nvSpPr>
        <p:spPr>
          <a:xfrm>
            <a:off x="7086600" y="6400800"/>
            <a:ext cx="1905000" cy="381000"/>
          </a:xfrm>
        </p:spPr>
        <p:txBody>
          <a:bodyPr/>
          <a:lstStyle/>
          <a:p>
            <a:r>
              <a:rPr lang="en-US" altLang="en-US" dirty="0" smtClean="0"/>
              <a:t>6-</a:t>
            </a:r>
            <a:fld id="{E4DA9C52-9FCA-4336-8452-E799124996CE}" type="slidenum">
              <a:rPr lang="en-US" altLang="en-US" smtClean="0"/>
              <a:pPr/>
              <a:t>75</a:t>
            </a:fld>
            <a:endParaRPr lang="en-US" altLang="en-US" sz="1400" dirty="0">
              <a:latin typeface="Times New Roman" pitchFamily="18" charset="0"/>
            </a:endParaRPr>
          </a:p>
        </p:txBody>
      </p:sp>
    </p:spTree>
    <p:extLst>
      <p:ext uri="{BB962C8B-B14F-4D97-AF65-F5344CB8AC3E}">
        <p14:creationId xmlns:p14="http://schemas.microsoft.com/office/powerpoint/2010/main" val="1993498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D-Solar Decision</a:t>
            </a:r>
          </a:p>
        </p:txBody>
      </p:sp>
      <p:graphicFrame>
        <p:nvGraphicFramePr>
          <p:cNvPr id="5" name="Table 4"/>
          <p:cNvGraphicFramePr>
            <a:graphicFrameLocks noGrp="1"/>
          </p:cNvGraphicFramePr>
          <p:nvPr>
            <p:extLst>
              <p:ext uri="{D42A27DB-BD31-4B8C-83A1-F6EECF244321}">
                <p14:modId xmlns:p14="http://schemas.microsoft.com/office/powerpoint/2010/main" val="3170113342"/>
              </p:ext>
            </p:extLst>
          </p:nvPr>
        </p:nvGraphicFramePr>
        <p:xfrm>
          <a:off x="711200" y="1536700"/>
          <a:ext cx="7759700" cy="406908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70840">
                <a:tc>
                  <a:txBody>
                    <a:bodyPr/>
                    <a:lstStyle/>
                    <a:p>
                      <a:pPr algn="ctr"/>
                      <a:r>
                        <a:rPr lang="en-US" sz="1400" b="1" i="1" kern="1200" dirty="0" smtClean="0">
                          <a:solidFill>
                            <a:schemeClr val="tx1"/>
                          </a:solidFill>
                          <a:latin typeface="Times New Roman"/>
                          <a:ea typeface="+mn-ea"/>
                          <a:cs typeface="Times New Roman"/>
                        </a:rPr>
                        <a:t>	D</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i="1" kern="1200" dirty="0" smtClean="0">
                          <a:solidFill>
                            <a:schemeClr val="tx1"/>
                          </a:solidFill>
                          <a:latin typeface="Times New Roman"/>
                          <a:ea typeface="+mn-ea"/>
                          <a:cs typeface="Times New Roman"/>
                        </a:rPr>
                        <a:t>E</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Sales</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Production</a:t>
                      </a:r>
                      <a:r>
                        <a:rPr lang="en-US" sz="1400" b="1" baseline="0" dirty="0" smtClean="0"/>
                        <a:t> Cost Quantity</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Revenue</a:t>
                      </a:r>
                      <a:r>
                        <a:rPr lang="en-US" sz="1400" b="1" baseline="0" dirty="0" smtClean="0"/>
                        <a: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Cost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Profit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sz="1400" kern="1200" dirty="0" smtClean="0">
                          <a:solidFill>
                            <a:schemeClr val="tx1"/>
                          </a:solidFill>
                          <a:latin typeface="+mn-lt"/>
                          <a:ea typeface="+mn-ea"/>
                          <a:cs typeface="+mn-cs"/>
                        </a:rPr>
                        <a:t>144</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kern="1200" dirty="0" smtClean="0">
                          <a:solidFill>
                            <a:schemeClr val="tx1"/>
                          </a:solidFill>
                          <a:latin typeface="+mn-lt"/>
                          <a:ea typeface="+mn-ea"/>
                          <a:cs typeface="+mn-cs"/>
                        </a:rPr>
                        <a:t>10.89</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144,000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144,000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10,080,000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6,760,000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3,320,000</a:t>
                      </a:r>
                      <a:endParaRPr lang="en-US" sz="14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r"/>
                      <a:r>
                        <a:rPr lang="en-US" sz="1400" kern="1200" dirty="0" smtClean="0">
                          <a:solidFill>
                            <a:schemeClr val="tx1"/>
                          </a:solidFill>
                          <a:latin typeface="+mn-lt"/>
                          <a:ea typeface="+mn-ea"/>
                          <a:cs typeface="+mn-cs"/>
                        </a:rPr>
                        <a:t>144</a:t>
                      </a:r>
                      <a:endParaRPr lang="en-US" sz="1400" dirty="0"/>
                    </a:p>
                  </a:txBody>
                  <a:tcPr/>
                </a:tc>
                <a:tc>
                  <a:txBody>
                    <a:bodyPr/>
                    <a:lstStyle/>
                    <a:p>
                      <a:pPr algn="r"/>
                      <a:r>
                        <a:rPr lang="en-US" sz="1400" kern="1200" dirty="0" smtClean="0">
                          <a:solidFill>
                            <a:schemeClr val="tx1"/>
                          </a:solidFill>
                          <a:latin typeface="+mn-lt"/>
                          <a:ea typeface="+mn-ea"/>
                          <a:cs typeface="+mn-cs"/>
                        </a:rPr>
                        <a:t>8.91</a:t>
                      </a:r>
                      <a:endParaRPr lang="en-US" sz="1400" dirty="0"/>
                    </a:p>
                  </a:txBody>
                  <a:tcPr/>
                </a:tc>
                <a:tc>
                  <a:txBody>
                    <a:bodyPr/>
                    <a:lstStyle/>
                    <a:p>
                      <a:pPr algn="r"/>
                      <a:r>
                        <a:rPr lang="en-US" sz="1400" dirty="0" smtClean="0"/>
                        <a:t>144,000</a:t>
                      </a:r>
                      <a:endParaRPr lang="en-US" sz="1400" dirty="0"/>
                    </a:p>
                  </a:txBody>
                  <a:tcPr/>
                </a:tc>
                <a:tc>
                  <a:txBody>
                    <a:bodyPr/>
                    <a:lstStyle/>
                    <a:p>
                      <a:pPr algn="r"/>
                      <a:r>
                        <a:rPr lang="en-US" sz="1400" dirty="0" smtClean="0"/>
                        <a:t>144,000</a:t>
                      </a:r>
                      <a:endParaRPr lang="en-US" sz="1400" dirty="0"/>
                    </a:p>
                  </a:txBody>
                  <a:tcPr/>
                </a:tc>
                <a:tc>
                  <a:txBody>
                    <a:bodyPr/>
                    <a:lstStyle/>
                    <a:p>
                      <a:pPr algn="r"/>
                      <a:r>
                        <a:rPr lang="en-US" sz="1400" dirty="0" smtClean="0"/>
                        <a:t>10,080,000</a:t>
                      </a:r>
                      <a:endParaRPr lang="en-US" sz="1400" dirty="0"/>
                    </a:p>
                  </a:txBody>
                  <a:tcPr/>
                </a:tc>
                <a:tc>
                  <a:txBody>
                    <a:bodyPr/>
                    <a:lstStyle/>
                    <a:p>
                      <a:pPr algn="r"/>
                      <a:r>
                        <a:rPr lang="en-US" sz="1400" dirty="0" smtClean="0"/>
                        <a:t>6,760,000</a:t>
                      </a:r>
                      <a:endParaRPr lang="en-US" sz="1400" dirty="0"/>
                    </a:p>
                  </a:txBody>
                  <a:tcPr/>
                </a:tc>
                <a:tc>
                  <a:txBody>
                    <a:bodyPr/>
                    <a:lstStyle/>
                    <a:p>
                      <a:pPr algn="r"/>
                      <a:r>
                        <a:rPr lang="en-US" sz="1400" dirty="0" smtClean="0"/>
                        <a:t>3,320,000</a:t>
                      </a:r>
                      <a:endParaRPr lang="en-US" sz="1400" dirty="0"/>
                    </a:p>
                  </a:txBody>
                  <a:tcPr/>
                </a:tc>
                <a:extLst>
                  <a:ext uri="{0D108BD9-81ED-4DB2-BD59-A6C34878D82A}">
                    <a16:rowId xmlns:a16="http://schemas.microsoft.com/office/drawing/2014/main" val="10002"/>
                  </a:ext>
                </a:extLst>
              </a:tr>
              <a:tr h="370840">
                <a:tc>
                  <a:txBody>
                    <a:bodyPr/>
                    <a:lstStyle/>
                    <a:p>
                      <a:pPr algn="r"/>
                      <a:r>
                        <a:rPr lang="en-US" sz="1400" kern="1200" dirty="0" smtClean="0">
                          <a:solidFill>
                            <a:schemeClr val="tx1"/>
                          </a:solidFill>
                          <a:latin typeface="+mn-lt"/>
                          <a:ea typeface="+mn-ea"/>
                          <a:cs typeface="+mn-cs"/>
                        </a:rPr>
                        <a:t>96</a:t>
                      </a:r>
                      <a:endParaRPr lang="en-US" sz="1400" dirty="0"/>
                    </a:p>
                  </a:txBody>
                  <a:tcPr/>
                </a:tc>
                <a:tc>
                  <a:txBody>
                    <a:bodyPr/>
                    <a:lstStyle/>
                    <a:p>
                      <a:pPr algn="r"/>
                      <a:r>
                        <a:rPr lang="en-US" sz="1400" kern="1200" dirty="0" smtClean="0">
                          <a:solidFill>
                            <a:schemeClr val="tx1"/>
                          </a:solidFill>
                          <a:latin typeface="+mn-lt"/>
                          <a:ea typeface="+mn-ea"/>
                          <a:cs typeface="+mn-cs"/>
                        </a:rPr>
                        <a:t>10.89</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6,720,000</a:t>
                      </a:r>
                      <a:endParaRPr lang="en-US" sz="1400" dirty="0"/>
                    </a:p>
                  </a:txBody>
                  <a:tcPr/>
                </a:tc>
                <a:tc>
                  <a:txBody>
                    <a:bodyPr/>
                    <a:lstStyle/>
                    <a:p>
                      <a:pPr algn="r"/>
                      <a:r>
                        <a:rPr lang="en-US" sz="1400" dirty="0" smtClean="0"/>
                        <a:t>4,840,000</a:t>
                      </a:r>
                      <a:endParaRPr lang="en-US" sz="1400" dirty="0"/>
                    </a:p>
                  </a:txBody>
                  <a:tcPr/>
                </a:tc>
                <a:tc>
                  <a:txBody>
                    <a:bodyPr/>
                    <a:lstStyle/>
                    <a:p>
                      <a:pPr algn="r"/>
                      <a:r>
                        <a:rPr lang="en-US" sz="1400" dirty="0" smtClean="0"/>
                        <a:t>1,880,000</a:t>
                      </a:r>
                      <a:endParaRPr lang="en-US" sz="1400" dirty="0"/>
                    </a:p>
                  </a:txBody>
                  <a:tcPr/>
                </a:tc>
                <a:extLst>
                  <a:ext uri="{0D108BD9-81ED-4DB2-BD59-A6C34878D82A}">
                    <a16:rowId xmlns:a16="http://schemas.microsoft.com/office/drawing/2014/main" val="10003"/>
                  </a:ext>
                </a:extLst>
              </a:tr>
              <a:tr h="370840">
                <a:tc>
                  <a:txBody>
                    <a:bodyPr/>
                    <a:lstStyle/>
                    <a:p>
                      <a:pPr algn="r"/>
                      <a:r>
                        <a:rPr lang="en-US" sz="1400" kern="1200" dirty="0" smtClean="0">
                          <a:solidFill>
                            <a:schemeClr val="tx1"/>
                          </a:solidFill>
                          <a:latin typeface="+mn-lt"/>
                          <a:ea typeface="+mn-ea"/>
                          <a:cs typeface="+mn-cs"/>
                        </a:rPr>
                        <a:t>96</a:t>
                      </a:r>
                      <a:endParaRPr lang="en-US" sz="1400" dirty="0"/>
                    </a:p>
                  </a:txBody>
                  <a:tcPr/>
                </a:tc>
                <a:tc>
                  <a:txBody>
                    <a:bodyPr/>
                    <a:lstStyle/>
                    <a:p>
                      <a:pPr algn="r"/>
                      <a:r>
                        <a:rPr lang="en-US" sz="1400" kern="1200" dirty="0" smtClean="0">
                          <a:solidFill>
                            <a:schemeClr val="tx1"/>
                          </a:solidFill>
                          <a:latin typeface="+mn-lt"/>
                          <a:ea typeface="+mn-ea"/>
                          <a:cs typeface="+mn-cs"/>
                        </a:rPr>
                        <a:t>8.91</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6,720,000</a:t>
                      </a:r>
                      <a:endParaRPr lang="en-US" sz="1400" dirty="0"/>
                    </a:p>
                  </a:txBody>
                  <a:tcPr/>
                </a:tc>
                <a:tc>
                  <a:txBody>
                    <a:bodyPr/>
                    <a:lstStyle/>
                    <a:p>
                      <a:pPr algn="r"/>
                      <a:r>
                        <a:rPr lang="en-US" sz="1400" dirty="0" smtClean="0"/>
                        <a:t>4,840,000</a:t>
                      </a:r>
                      <a:endParaRPr lang="en-US" sz="1400" dirty="0"/>
                    </a:p>
                  </a:txBody>
                  <a:tcPr/>
                </a:tc>
                <a:tc>
                  <a:txBody>
                    <a:bodyPr/>
                    <a:lstStyle/>
                    <a:p>
                      <a:pPr algn="r"/>
                      <a:r>
                        <a:rPr lang="en-US" sz="1400" dirty="0" smtClean="0"/>
                        <a:t>1,880,000</a:t>
                      </a:r>
                      <a:endParaRPr lang="en-US" sz="1400" dirty="0"/>
                    </a:p>
                  </a:txBody>
                  <a:tcPr/>
                </a:tc>
                <a:extLst>
                  <a:ext uri="{0D108BD9-81ED-4DB2-BD59-A6C34878D82A}">
                    <a16:rowId xmlns:a16="http://schemas.microsoft.com/office/drawing/2014/main" val="10004"/>
                  </a:ext>
                </a:extLst>
              </a:tr>
              <a:tr h="370840">
                <a:tc>
                  <a:txBody>
                    <a:bodyPr/>
                    <a:lstStyle/>
                    <a:p>
                      <a:pPr algn="r"/>
                      <a:r>
                        <a:rPr lang="en-US" sz="1400" kern="1200" dirty="0" smtClean="0">
                          <a:solidFill>
                            <a:schemeClr val="tx1"/>
                          </a:solidFill>
                          <a:latin typeface="+mn-lt"/>
                          <a:ea typeface="+mn-ea"/>
                          <a:cs typeface="+mn-cs"/>
                        </a:rPr>
                        <a:t>144</a:t>
                      </a:r>
                      <a:endParaRPr lang="en-US" sz="1400" dirty="0"/>
                    </a:p>
                  </a:txBody>
                  <a:tcPr/>
                </a:tc>
                <a:tc>
                  <a:txBody>
                    <a:bodyPr/>
                    <a:lstStyle/>
                    <a:p>
                      <a:pPr algn="r"/>
                      <a:r>
                        <a:rPr lang="en-US" sz="1400" kern="1200" dirty="0" smtClean="0">
                          <a:solidFill>
                            <a:schemeClr val="tx1"/>
                          </a:solidFill>
                          <a:latin typeface="+mn-lt"/>
                          <a:ea typeface="+mn-ea"/>
                          <a:cs typeface="+mn-cs"/>
                        </a:rPr>
                        <a:t>7.29</a:t>
                      </a:r>
                      <a:endParaRPr lang="en-US" sz="1400" dirty="0"/>
                    </a:p>
                  </a:txBody>
                  <a:tcPr/>
                </a:tc>
                <a:tc>
                  <a:txBody>
                    <a:bodyPr/>
                    <a:lstStyle/>
                    <a:p>
                      <a:pPr algn="r"/>
                      <a:r>
                        <a:rPr lang="en-US" sz="1400" dirty="0" smtClean="0"/>
                        <a:t>144,000</a:t>
                      </a:r>
                      <a:endParaRPr lang="en-US" sz="1400" dirty="0"/>
                    </a:p>
                  </a:txBody>
                  <a:tcPr/>
                </a:tc>
                <a:tc>
                  <a:txBody>
                    <a:bodyPr/>
                    <a:lstStyle/>
                    <a:p>
                      <a:pPr algn="r"/>
                      <a:r>
                        <a:rPr lang="en-US" sz="1400" dirty="0" smtClean="0"/>
                        <a:t>144,000</a:t>
                      </a:r>
                      <a:endParaRPr lang="en-US" sz="1400" dirty="0"/>
                    </a:p>
                  </a:txBody>
                  <a:tcPr/>
                </a:tc>
                <a:tc>
                  <a:txBody>
                    <a:bodyPr/>
                    <a:lstStyle/>
                    <a:p>
                      <a:pPr algn="r"/>
                      <a:r>
                        <a:rPr lang="en-US" sz="1400" dirty="0" smtClean="0"/>
                        <a:t>10,080,000</a:t>
                      </a:r>
                      <a:endParaRPr lang="en-US" sz="1400" dirty="0"/>
                    </a:p>
                  </a:txBody>
                  <a:tcPr/>
                </a:tc>
                <a:tc>
                  <a:txBody>
                    <a:bodyPr/>
                    <a:lstStyle/>
                    <a:p>
                      <a:pPr algn="r"/>
                      <a:r>
                        <a:rPr lang="en-US" sz="1400" dirty="0" smtClean="0"/>
                        <a:t>6,760,000</a:t>
                      </a:r>
                      <a:endParaRPr lang="en-US" sz="1400" dirty="0"/>
                    </a:p>
                  </a:txBody>
                  <a:tcPr/>
                </a:tc>
                <a:tc>
                  <a:txBody>
                    <a:bodyPr/>
                    <a:lstStyle/>
                    <a:p>
                      <a:pPr algn="r"/>
                      <a:r>
                        <a:rPr lang="en-US" sz="1400" dirty="0" smtClean="0"/>
                        <a:t>3,320,000</a:t>
                      </a:r>
                      <a:endParaRPr lang="en-US" sz="1400" dirty="0"/>
                    </a:p>
                  </a:txBody>
                  <a:tcPr/>
                </a:tc>
                <a:extLst>
                  <a:ext uri="{0D108BD9-81ED-4DB2-BD59-A6C34878D82A}">
                    <a16:rowId xmlns:a16="http://schemas.microsoft.com/office/drawing/2014/main" val="10005"/>
                  </a:ext>
                </a:extLst>
              </a:tr>
              <a:tr h="370840">
                <a:tc>
                  <a:txBody>
                    <a:bodyPr/>
                    <a:lstStyle/>
                    <a:p>
                      <a:pPr algn="r"/>
                      <a:r>
                        <a:rPr lang="en-US" sz="1400" kern="1200" dirty="0" smtClean="0">
                          <a:solidFill>
                            <a:schemeClr val="tx1"/>
                          </a:solidFill>
                          <a:latin typeface="+mn-lt"/>
                          <a:ea typeface="+mn-ea"/>
                          <a:cs typeface="+mn-cs"/>
                        </a:rPr>
                        <a:t>96</a:t>
                      </a:r>
                      <a:endParaRPr lang="en-US" sz="1400" dirty="0"/>
                    </a:p>
                  </a:txBody>
                  <a:tcPr/>
                </a:tc>
                <a:tc>
                  <a:txBody>
                    <a:bodyPr/>
                    <a:lstStyle/>
                    <a:p>
                      <a:pPr algn="r"/>
                      <a:r>
                        <a:rPr lang="en-US" sz="1400" kern="1200" dirty="0" smtClean="0">
                          <a:solidFill>
                            <a:schemeClr val="tx1"/>
                          </a:solidFill>
                          <a:latin typeface="+mn-lt"/>
                          <a:ea typeface="+mn-ea"/>
                          <a:cs typeface="+mn-cs"/>
                        </a:rPr>
                        <a:t>7.29</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6,720,000</a:t>
                      </a:r>
                      <a:endParaRPr lang="en-US" sz="1400" dirty="0"/>
                    </a:p>
                  </a:txBody>
                  <a:tcPr/>
                </a:tc>
                <a:tc>
                  <a:txBody>
                    <a:bodyPr/>
                    <a:lstStyle/>
                    <a:p>
                      <a:pPr algn="r"/>
                      <a:r>
                        <a:rPr lang="en-US" sz="1400" dirty="0" smtClean="0"/>
                        <a:t>4,840,000</a:t>
                      </a:r>
                      <a:endParaRPr lang="en-US" sz="1400" dirty="0"/>
                    </a:p>
                  </a:txBody>
                  <a:tcPr/>
                </a:tc>
                <a:tc>
                  <a:txBody>
                    <a:bodyPr/>
                    <a:lstStyle/>
                    <a:p>
                      <a:pPr algn="r"/>
                      <a:r>
                        <a:rPr lang="en-US" sz="1400" dirty="0" smtClean="0"/>
                        <a:t>1,880,000</a:t>
                      </a:r>
                      <a:endParaRPr lang="en-US" sz="1400" dirty="0"/>
                    </a:p>
                  </a:txBody>
                  <a:tcPr/>
                </a:tc>
                <a:extLst>
                  <a:ext uri="{0D108BD9-81ED-4DB2-BD59-A6C34878D82A}">
                    <a16:rowId xmlns:a16="http://schemas.microsoft.com/office/drawing/2014/main" val="10006"/>
                  </a:ext>
                </a:extLst>
              </a:tr>
              <a:tr h="370840">
                <a:tc>
                  <a:txBody>
                    <a:bodyPr/>
                    <a:lstStyle/>
                    <a:p>
                      <a:pPr algn="r"/>
                      <a:r>
                        <a:rPr lang="en-US" sz="1400" kern="1200" dirty="0" smtClean="0">
                          <a:solidFill>
                            <a:schemeClr val="tx1"/>
                          </a:solidFill>
                          <a:latin typeface="+mn-lt"/>
                          <a:ea typeface="+mn-ea"/>
                          <a:cs typeface="+mn-cs"/>
                        </a:rPr>
                        <a:t>64</a:t>
                      </a:r>
                      <a:endParaRPr lang="en-US" sz="1400" dirty="0"/>
                    </a:p>
                  </a:txBody>
                  <a:tcPr/>
                </a:tc>
                <a:tc>
                  <a:txBody>
                    <a:bodyPr/>
                    <a:lstStyle/>
                    <a:p>
                      <a:pPr algn="r"/>
                      <a:r>
                        <a:rPr lang="en-US" sz="1400" kern="1200" dirty="0" smtClean="0">
                          <a:solidFill>
                            <a:schemeClr val="tx1"/>
                          </a:solidFill>
                          <a:latin typeface="+mn-lt"/>
                          <a:ea typeface="+mn-ea"/>
                          <a:cs typeface="+mn-cs"/>
                        </a:rPr>
                        <a:t>10.89</a:t>
                      </a:r>
                      <a:endParaRPr lang="en-US" sz="1400" dirty="0"/>
                    </a:p>
                  </a:txBody>
                  <a:tcPr/>
                </a:tc>
                <a:tc>
                  <a:txBody>
                    <a:bodyPr/>
                    <a:lstStyle/>
                    <a:p>
                      <a:pPr algn="r"/>
                      <a:r>
                        <a:rPr lang="en-US" sz="1400" dirty="0" smtClean="0"/>
                        <a:t>64,000</a:t>
                      </a:r>
                      <a:endParaRPr lang="en-US" sz="1400" dirty="0"/>
                    </a:p>
                  </a:txBody>
                  <a:tcPr/>
                </a:tc>
                <a:tc>
                  <a:txBody>
                    <a:bodyPr/>
                    <a:lstStyle/>
                    <a:p>
                      <a:pPr algn="r"/>
                      <a:r>
                        <a:rPr lang="en-US" sz="1400" dirty="0" smtClean="0"/>
                        <a:t>64,000</a:t>
                      </a:r>
                      <a:endParaRPr lang="en-US" sz="1400" dirty="0"/>
                    </a:p>
                  </a:txBody>
                  <a:tcPr/>
                </a:tc>
                <a:tc>
                  <a:txBody>
                    <a:bodyPr/>
                    <a:lstStyle/>
                    <a:p>
                      <a:pPr algn="r"/>
                      <a:r>
                        <a:rPr lang="en-US" sz="1400" dirty="0" smtClean="0"/>
                        <a:t>4,480,000</a:t>
                      </a:r>
                      <a:endParaRPr lang="en-US" sz="1400" dirty="0"/>
                    </a:p>
                  </a:txBody>
                  <a:tcPr/>
                </a:tc>
                <a:tc>
                  <a:txBody>
                    <a:bodyPr/>
                    <a:lstStyle/>
                    <a:p>
                      <a:pPr algn="r"/>
                      <a:r>
                        <a:rPr lang="en-US" sz="1400" dirty="0" smtClean="0"/>
                        <a:t>3,560,000</a:t>
                      </a:r>
                      <a:endParaRPr lang="en-US" sz="1400" dirty="0"/>
                    </a:p>
                  </a:txBody>
                  <a:tcPr/>
                </a:tc>
                <a:tc>
                  <a:txBody>
                    <a:bodyPr/>
                    <a:lstStyle/>
                    <a:p>
                      <a:pPr algn="r"/>
                      <a:r>
                        <a:rPr lang="en-US" sz="1400" dirty="0" smtClean="0"/>
                        <a:t>920,000</a:t>
                      </a:r>
                      <a:endParaRPr lang="en-US" sz="1400" dirty="0"/>
                    </a:p>
                  </a:txBody>
                  <a:tcPr/>
                </a:tc>
                <a:extLst>
                  <a:ext uri="{0D108BD9-81ED-4DB2-BD59-A6C34878D82A}">
                    <a16:rowId xmlns:a16="http://schemas.microsoft.com/office/drawing/2014/main" val="10007"/>
                  </a:ext>
                </a:extLst>
              </a:tr>
              <a:tr h="370840">
                <a:tc>
                  <a:txBody>
                    <a:bodyPr/>
                    <a:lstStyle/>
                    <a:p>
                      <a:pPr algn="r"/>
                      <a:r>
                        <a:rPr lang="en-US" sz="1400" kern="1200" dirty="0" smtClean="0">
                          <a:solidFill>
                            <a:schemeClr val="tx1"/>
                          </a:solidFill>
                          <a:latin typeface="+mn-lt"/>
                          <a:ea typeface="+mn-ea"/>
                          <a:cs typeface="+mn-cs"/>
                        </a:rPr>
                        <a:t>64</a:t>
                      </a:r>
                      <a:endParaRPr lang="en-US" sz="1400" dirty="0"/>
                    </a:p>
                  </a:txBody>
                  <a:tcPr/>
                </a:tc>
                <a:tc>
                  <a:txBody>
                    <a:bodyPr/>
                    <a:lstStyle/>
                    <a:p>
                      <a:pPr algn="r"/>
                      <a:r>
                        <a:rPr lang="en-US" sz="1400" kern="1200" dirty="0" smtClean="0">
                          <a:solidFill>
                            <a:schemeClr val="tx1"/>
                          </a:solidFill>
                          <a:latin typeface="+mn-lt"/>
                          <a:ea typeface="+mn-ea"/>
                          <a:cs typeface="+mn-cs"/>
                        </a:rPr>
                        <a:t>8.91 </a:t>
                      </a:r>
                      <a:endParaRPr lang="en-US" sz="1400" dirty="0"/>
                    </a:p>
                  </a:txBody>
                  <a:tcPr/>
                </a:tc>
                <a:tc>
                  <a:txBody>
                    <a:bodyPr/>
                    <a:lstStyle/>
                    <a:p>
                      <a:pPr algn="r"/>
                      <a:r>
                        <a:rPr lang="en-US" sz="1400" dirty="0" smtClean="0"/>
                        <a:t>64,000</a:t>
                      </a:r>
                      <a:endParaRPr lang="en-US" sz="1400" dirty="0"/>
                    </a:p>
                  </a:txBody>
                  <a:tcPr/>
                </a:tc>
                <a:tc>
                  <a:txBody>
                    <a:bodyPr/>
                    <a:lstStyle/>
                    <a:p>
                      <a:pPr algn="r"/>
                      <a:r>
                        <a:rPr lang="en-US" sz="1400" dirty="0" smtClean="0"/>
                        <a:t>64,000</a:t>
                      </a:r>
                      <a:endParaRPr lang="en-US" sz="1400" dirty="0"/>
                    </a:p>
                  </a:txBody>
                  <a:tcPr/>
                </a:tc>
                <a:tc>
                  <a:txBody>
                    <a:bodyPr/>
                    <a:lstStyle/>
                    <a:p>
                      <a:pPr algn="r"/>
                      <a:r>
                        <a:rPr lang="en-US" sz="1400" dirty="0" smtClean="0"/>
                        <a:t>4,480,000</a:t>
                      </a:r>
                      <a:endParaRPr lang="en-US" sz="1400" dirty="0"/>
                    </a:p>
                  </a:txBody>
                  <a:tcPr/>
                </a:tc>
                <a:tc>
                  <a:txBody>
                    <a:bodyPr/>
                    <a:lstStyle/>
                    <a:p>
                      <a:pPr algn="r"/>
                      <a:r>
                        <a:rPr lang="en-US" sz="1400" dirty="0" smtClean="0"/>
                        <a:t>3,560,000</a:t>
                      </a:r>
                      <a:endParaRPr lang="en-US" sz="1400" dirty="0"/>
                    </a:p>
                  </a:txBody>
                  <a:tcPr/>
                </a:tc>
                <a:tc>
                  <a:txBody>
                    <a:bodyPr/>
                    <a:lstStyle/>
                    <a:p>
                      <a:pPr algn="r"/>
                      <a:r>
                        <a:rPr lang="en-US" sz="1400" dirty="0" smtClean="0"/>
                        <a:t>920,000</a:t>
                      </a:r>
                      <a:endParaRPr lang="en-US" sz="1400" dirty="0"/>
                    </a:p>
                  </a:txBody>
                  <a:tcPr/>
                </a:tc>
                <a:extLst>
                  <a:ext uri="{0D108BD9-81ED-4DB2-BD59-A6C34878D82A}">
                    <a16:rowId xmlns:a16="http://schemas.microsoft.com/office/drawing/2014/main" val="10008"/>
                  </a:ext>
                </a:extLst>
              </a:tr>
              <a:tr h="370840">
                <a:tc>
                  <a:txBody>
                    <a:bodyPr/>
                    <a:lstStyle/>
                    <a:p>
                      <a:pPr algn="r"/>
                      <a:r>
                        <a:rPr lang="en-US" sz="1400" kern="1200" dirty="0" smtClean="0">
                          <a:solidFill>
                            <a:schemeClr val="tx1"/>
                          </a:solidFill>
                          <a:latin typeface="+mn-lt"/>
                          <a:ea typeface="+mn-ea"/>
                          <a:cs typeface="+mn-cs"/>
                        </a:rPr>
                        <a:t>64</a:t>
                      </a:r>
                      <a:endParaRPr lang="en-US" sz="1400" dirty="0"/>
                    </a:p>
                  </a:txBody>
                  <a:tcPr>
                    <a:lnB w="28575" cap="flat" cmpd="sng" algn="ctr">
                      <a:solidFill>
                        <a:scrgbClr r="0" g="0" b="0"/>
                      </a:solidFill>
                      <a:prstDash val="solid"/>
                      <a:round/>
                      <a:headEnd type="none" w="med" len="med"/>
                      <a:tailEnd type="none" w="med" len="med"/>
                    </a:lnB>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7.29</a:t>
                      </a:r>
                      <a:endParaRPr lang="en-US" sz="1400" dirty="0" smtClean="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64,000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64,000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4,480,000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3,560,000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920,000</a:t>
                      </a:r>
                      <a:endParaRPr lang="en-US" sz="14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7416800" y="5765800"/>
            <a:ext cx="1022350" cy="307975"/>
          </a:xfrm>
          <a:prstGeom prst="rect">
            <a:avLst/>
          </a:prstGeom>
          <a:noFill/>
          <a:ln w="9525">
            <a:noFill/>
            <a:miter lim="800000"/>
            <a:headEnd/>
            <a:tailEnd/>
          </a:ln>
        </p:spPr>
        <p:txBody>
          <a:bodyPr wrap="none">
            <a:spAutoFit/>
          </a:bodyPr>
          <a:lstStyle/>
          <a:p>
            <a:pPr>
              <a:tabLst>
                <a:tab pos="1435100" algn="r"/>
              </a:tabLst>
            </a:pPr>
            <a:r>
              <a:rPr lang="en-US" sz="1400"/>
              <a:t>Table 6-14</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76</a:t>
            </a:fld>
            <a:endParaRPr lang="en-US" altLang="en-US" sz="1400">
              <a:latin typeface="Times New Roman" pitchFamily="18" charset="0"/>
            </a:endParaRPr>
          </a:p>
        </p:txBody>
      </p:sp>
    </p:spTree>
    <p:extLst>
      <p:ext uri="{BB962C8B-B14F-4D97-AF65-F5344CB8AC3E}">
        <p14:creationId xmlns:p14="http://schemas.microsoft.com/office/powerpoint/2010/main" val="1097121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1 evaluation – </a:t>
            </a:r>
            <a:r>
              <a:rPr lang="en-US" sz="2800" u="sng" dirty="0" smtClean="0"/>
              <a:t>onshore</a:t>
            </a:r>
            <a:endParaRPr lang="en-US" sz="2000" u="sng" dirty="0"/>
          </a:p>
          <a:p>
            <a:pPr marL="266700" indent="0" fontAlgn="auto">
              <a:spcBef>
                <a:spcPts val="0"/>
              </a:spcBef>
              <a:buFont typeface="Arial"/>
              <a:buNone/>
              <a:tabLst>
                <a:tab pos="3136900" algn="l"/>
              </a:tabLst>
              <a:defRPr/>
            </a:pPr>
            <a:endParaRPr lang="en-US" sz="2000" i="1" dirty="0" smtClean="0">
              <a:latin typeface="Times New Roman"/>
              <a:cs typeface="Times New Roman"/>
            </a:endParaRPr>
          </a:p>
          <a:p>
            <a:pPr marL="266700" indent="0" fontAlgn="auto">
              <a:spcBef>
                <a:spcPts val="0"/>
              </a:spcBef>
              <a:buFont typeface="Arial"/>
              <a:buNone/>
              <a:tabLst>
                <a:tab pos="3136900" algn="l"/>
              </a:tabLst>
              <a:defRPr/>
            </a:pPr>
            <a:r>
              <a:rPr lang="en-US" sz="2000" b="1" i="1" dirty="0" smtClean="0">
                <a:solidFill>
                  <a:schemeClr val="tx2"/>
                </a:solidFill>
                <a:latin typeface="Times New Roman"/>
                <a:cs typeface="Times New Roman"/>
              </a:rPr>
              <a:t>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120, </a:t>
            </a:r>
            <a:r>
              <a:rPr lang="en-US" sz="2000" b="1" i="1" dirty="0">
                <a:solidFill>
                  <a:schemeClr val="tx2"/>
                </a:solidFill>
                <a:latin typeface="Times New Roman"/>
                <a:cs typeface="Times New Roman"/>
              </a:rPr>
              <a:t>E</a:t>
            </a:r>
            <a:r>
              <a:rPr lang="en-US" sz="2000" b="1" dirty="0">
                <a:solidFill>
                  <a:schemeClr val="tx2"/>
                </a:solidFill>
              </a:rPr>
              <a:t> = 9.90, 1</a:t>
            </a:r>
            <a:r>
              <a:rPr lang="en-US" sz="2000" b="1" dirty="0" smtClean="0">
                <a:solidFill>
                  <a:schemeClr val="tx2"/>
                </a:solidFill>
              </a:rPr>
              <a:t>)</a:t>
            </a:r>
            <a:r>
              <a:rPr lang="en-US" sz="2000" dirty="0" smtClean="0"/>
              <a:t>	= </a:t>
            </a:r>
            <a:r>
              <a:rPr lang="en-US" sz="2000" dirty="0"/>
              <a:t>0.24 </a:t>
            </a:r>
            <a:r>
              <a:rPr lang="en-US" sz="2000" dirty="0" smtClean="0"/>
              <a:t>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144, </a:t>
            </a:r>
            <a:r>
              <a:rPr lang="en-US" sz="2000" i="1" dirty="0">
                <a:latin typeface="Times New Roman"/>
                <a:cs typeface="Times New Roman"/>
              </a:rPr>
              <a:t>E</a:t>
            </a:r>
            <a:r>
              <a:rPr lang="en-US" sz="2000" dirty="0"/>
              <a:t> = 10.89, 2) +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0.56 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144, </a:t>
            </a:r>
            <a:r>
              <a:rPr lang="en-US" sz="2000" i="1" dirty="0">
                <a:latin typeface="Times New Roman"/>
                <a:cs typeface="Times New Roman"/>
              </a:rPr>
              <a:t>E</a:t>
            </a:r>
            <a:r>
              <a:rPr lang="en-US" sz="2000" dirty="0"/>
              <a:t> = 8.91, 2) </a:t>
            </a:r>
            <a:r>
              <a:rPr lang="en-US" sz="2000" dirty="0" smtClean="0"/>
              <a:t>+ </a:t>
            </a:r>
          </a:p>
          <a:p>
            <a:pPr marL="266700" indent="0" fontAlgn="auto">
              <a:spcBef>
                <a:spcPts val="0"/>
              </a:spcBef>
              <a:buFont typeface="Arial"/>
              <a:buNone/>
              <a:tabLst>
                <a:tab pos="3136900" algn="l"/>
              </a:tabLst>
              <a:defRPr/>
            </a:pPr>
            <a:r>
              <a:rPr lang="en-US" sz="2000" dirty="0"/>
              <a:t>	</a:t>
            </a:r>
            <a:r>
              <a:rPr lang="en-US" sz="2000" dirty="0" smtClean="0"/>
              <a:t>   0.06 x </a:t>
            </a:r>
            <a:r>
              <a:rPr lang="en-US" sz="2000" i="1" dirty="0" smtClean="0">
                <a:latin typeface="Times New Roman"/>
                <a:cs typeface="Times New Roman"/>
              </a:rPr>
              <a:t>P</a:t>
            </a:r>
            <a:r>
              <a:rPr lang="en-US" sz="2000" dirty="0"/>
              <a:t>(</a:t>
            </a:r>
            <a:r>
              <a:rPr lang="en-US" sz="2000" i="1" dirty="0" smtClean="0">
                <a:latin typeface="Times New Roman"/>
                <a:cs typeface="Times New Roman"/>
              </a:rPr>
              <a:t>D</a:t>
            </a:r>
            <a:r>
              <a:rPr lang="en-US" sz="2000" dirty="0" smtClean="0"/>
              <a:t> =</a:t>
            </a:r>
            <a:r>
              <a:rPr lang="en-US" sz="2000" dirty="0"/>
              <a:t> </a:t>
            </a:r>
            <a:r>
              <a:rPr lang="en-US" sz="2000" dirty="0" smtClean="0"/>
              <a:t>96</a:t>
            </a:r>
            <a:r>
              <a:rPr lang="en-US" sz="2000" dirty="0"/>
              <a:t>, </a:t>
            </a:r>
            <a:r>
              <a:rPr lang="en-US" sz="2000" i="1" dirty="0" smtClean="0">
                <a:latin typeface="Times New Roman"/>
                <a:cs typeface="Times New Roman"/>
              </a:rPr>
              <a:t>E</a:t>
            </a:r>
            <a:r>
              <a:rPr lang="en-US" sz="2000" dirty="0" smtClean="0"/>
              <a:t> =</a:t>
            </a:r>
            <a:r>
              <a:rPr lang="en-US" sz="2000" dirty="0"/>
              <a:t> </a:t>
            </a:r>
            <a:r>
              <a:rPr lang="en-US" sz="2000" dirty="0" smtClean="0"/>
              <a:t>10.89</a:t>
            </a:r>
            <a:r>
              <a:rPr lang="en-US" sz="2000" dirty="0"/>
              <a:t>, 2</a:t>
            </a:r>
            <a:r>
              <a:rPr lang="en-US" sz="2000" dirty="0" smtClean="0"/>
              <a:t>) +</a:t>
            </a:r>
            <a:r>
              <a:rPr lang="en-US" sz="2000" dirty="0"/>
              <a:t>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0.14 </a:t>
            </a:r>
            <a:r>
              <a:rPr lang="en-US" sz="2000" dirty="0"/>
              <a:t>x</a:t>
            </a:r>
            <a:r>
              <a:rPr lang="en-US" sz="2000" dirty="0" smtClean="0"/>
              <a:t>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96, </a:t>
            </a:r>
            <a:r>
              <a:rPr lang="en-US" sz="2000" i="1" dirty="0">
                <a:latin typeface="Times New Roman"/>
                <a:cs typeface="Times New Roman"/>
              </a:rPr>
              <a:t>E</a:t>
            </a:r>
            <a:r>
              <a:rPr lang="en-US" sz="2000" dirty="0"/>
              <a:t> = 8.91, 2)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a:t>
            </a:r>
            <a:r>
              <a:rPr lang="en-US" sz="2000" dirty="0"/>
              <a:t>0.24 </a:t>
            </a:r>
            <a:r>
              <a:rPr lang="en-US" sz="2000" dirty="0" smtClean="0"/>
              <a:t>x </a:t>
            </a:r>
            <a:r>
              <a:rPr lang="en-US" sz="2000" dirty="0"/>
              <a:t>3,320,000 + 0.56 </a:t>
            </a:r>
            <a:r>
              <a:rPr lang="en-US" sz="2000" dirty="0" smtClean="0"/>
              <a:t>x </a:t>
            </a:r>
            <a:r>
              <a:rPr lang="en-US" sz="2000" dirty="0"/>
              <a:t>3,320,000 +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0.06 x </a:t>
            </a:r>
            <a:r>
              <a:rPr lang="en-US" sz="2000" dirty="0"/>
              <a:t>1,880,000 + 0.14 </a:t>
            </a:r>
            <a:r>
              <a:rPr lang="en-US" sz="2000" dirty="0" smtClean="0"/>
              <a:t>x </a:t>
            </a:r>
            <a:r>
              <a:rPr lang="en-US" sz="2000" dirty="0"/>
              <a:t>1,880,000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a:t>
            </a:r>
            <a:r>
              <a:rPr lang="en-US" sz="2400" b="1" dirty="0">
                <a:solidFill>
                  <a:schemeClr val="tx2"/>
                </a:solidFill>
              </a:rPr>
              <a:t>€</a:t>
            </a:r>
            <a:r>
              <a:rPr lang="en-US" sz="2400" b="1" dirty="0" smtClean="0">
                <a:solidFill>
                  <a:schemeClr val="tx2"/>
                </a:solidFill>
              </a:rPr>
              <a:t>3,032,000</a:t>
            </a:r>
          </a:p>
          <a:p>
            <a:pPr marL="266700" indent="0" fontAlgn="auto">
              <a:spcBef>
                <a:spcPts val="0"/>
              </a:spcBef>
              <a:buFont typeface="Arial"/>
              <a:buNone/>
              <a:defRPr/>
            </a:pPr>
            <a:endParaRPr lang="en-US" sz="2000" dirty="0"/>
          </a:p>
          <a:p>
            <a:pPr marL="266700" indent="0" fontAlgn="auto">
              <a:spcBef>
                <a:spcPts val="0"/>
              </a:spcBef>
              <a:buFont typeface="Arial"/>
              <a:buNone/>
              <a:tabLst>
                <a:tab pos="3403600" algn="l"/>
              </a:tabLst>
              <a:defRPr/>
            </a:pPr>
            <a:r>
              <a:rPr lang="en-US" sz="2000" b="1" i="1" dirty="0" smtClean="0">
                <a:solidFill>
                  <a:schemeClr val="tx2"/>
                </a:solidFill>
                <a:latin typeface="Times New Roman"/>
                <a:cs typeface="Times New Roman"/>
              </a:rPr>
              <a:t>PVEP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120,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9.90,1)</a:t>
            </a:r>
            <a:r>
              <a:rPr lang="en-US" sz="2000" dirty="0" smtClean="0"/>
              <a:t>	= </a:t>
            </a:r>
            <a:r>
              <a:rPr lang="en-US" sz="2000" b="1" i="1" dirty="0" smtClean="0">
                <a:latin typeface="Times New Roman"/>
                <a:cs typeface="Times New Roman"/>
              </a:rPr>
              <a:t>EP</a:t>
            </a:r>
            <a:r>
              <a:rPr lang="en-US" sz="2000" b="1" dirty="0" smtClean="0"/>
              <a:t>(</a:t>
            </a:r>
            <a:r>
              <a:rPr lang="en-US" sz="2000" b="1" i="1" dirty="0" smtClean="0">
                <a:latin typeface="Times New Roman"/>
                <a:cs typeface="Times New Roman"/>
              </a:rPr>
              <a:t>D</a:t>
            </a:r>
            <a:r>
              <a:rPr lang="en-US" sz="2000" b="1" dirty="0" smtClean="0"/>
              <a:t> </a:t>
            </a:r>
            <a:r>
              <a:rPr lang="en-US" sz="2000" b="1" dirty="0"/>
              <a:t>= 120</a:t>
            </a:r>
            <a:r>
              <a:rPr lang="en-US" sz="2000" b="1" dirty="0" smtClean="0"/>
              <a:t>, </a:t>
            </a:r>
            <a:r>
              <a:rPr lang="en-US" sz="2000" b="1" i="1" dirty="0" smtClean="0">
                <a:latin typeface="Times New Roman"/>
                <a:cs typeface="Times New Roman"/>
              </a:rPr>
              <a:t>E</a:t>
            </a:r>
            <a:r>
              <a:rPr lang="en-US" sz="2000" b="1" dirty="0" smtClean="0"/>
              <a:t> </a:t>
            </a:r>
            <a:r>
              <a:rPr lang="en-US" sz="2000" b="1" dirty="0"/>
              <a:t>= </a:t>
            </a:r>
            <a:r>
              <a:rPr lang="en-US" sz="2000" b="1" dirty="0" smtClean="0"/>
              <a:t>9.90,1)</a:t>
            </a:r>
            <a:r>
              <a:rPr lang="en-US" sz="2000" dirty="0" smtClean="0"/>
              <a:t>/(1 </a:t>
            </a:r>
            <a:r>
              <a:rPr lang="en-US" sz="2000" dirty="0"/>
              <a:t>+ </a:t>
            </a:r>
            <a:r>
              <a:rPr lang="en-US" sz="2000" i="1" dirty="0" smtClean="0">
                <a:latin typeface="Times New Roman"/>
                <a:cs typeface="Times New Roman"/>
              </a:rPr>
              <a:t>k</a:t>
            </a:r>
            <a:r>
              <a:rPr lang="en-US" sz="2000" dirty="0" smtClean="0"/>
              <a:t>) </a:t>
            </a:r>
          </a:p>
          <a:p>
            <a:pPr marL="266700" indent="0" fontAlgn="auto">
              <a:spcBef>
                <a:spcPts val="0"/>
              </a:spcBef>
              <a:buFont typeface="Arial"/>
              <a:buNone/>
              <a:tabLst>
                <a:tab pos="3403600" algn="l"/>
              </a:tabLst>
              <a:defRPr/>
            </a:pPr>
            <a:r>
              <a:rPr lang="en-US" sz="2000" dirty="0"/>
              <a:t>	</a:t>
            </a:r>
            <a:r>
              <a:rPr lang="en-US" sz="2000" dirty="0" smtClean="0"/>
              <a:t>= </a:t>
            </a:r>
            <a:r>
              <a:rPr lang="en-US" sz="2000" dirty="0"/>
              <a:t>3,032,000/1.1 = </a:t>
            </a:r>
            <a:r>
              <a:rPr lang="en-US" sz="2400" b="1" dirty="0">
                <a:solidFill>
                  <a:schemeClr val="tx2"/>
                </a:solidFill>
              </a:rPr>
              <a:t>€2,756,364</a:t>
            </a:r>
          </a:p>
        </p:txBody>
      </p:sp>
      <p:sp>
        <p:nvSpPr>
          <p:cNvPr id="2" name="Slide Number Placeholder 1"/>
          <p:cNvSpPr>
            <a:spLocks noGrp="1"/>
          </p:cNvSpPr>
          <p:nvPr>
            <p:ph type="sldNum" sz="quarter" idx="10"/>
          </p:nvPr>
        </p:nvSpPr>
        <p:spPr/>
        <p:txBody>
          <a:bodyPr/>
          <a:lstStyle/>
          <a:p>
            <a:r>
              <a:rPr lang="en-US" altLang="en-US" dirty="0" smtClean="0"/>
              <a:t>6-</a:t>
            </a:r>
            <a:fld id="{E4DA9C52-9FCA-4336-8452-E799124996CE}" type="slidenum">
              <a:rPr lang="en-US" altLang="en-US" smtClean="0"/>
              <a:pPr/>
              <a:t>77</a:t>
            </a:fld>
            <a:endParaRPr lang="en-US" altLang="en-US" sz="1400" dirty="0">
              <a:latin typeface="Times New Roman" pitchFamily="18" charset="0"/>
            </a:endParaRPr>
          </a:p>
        </p:txBody>
      </p:sp>
    </p:spTree>
    <p:extLst>
      <p:ext uri="{BB962C8B-B14F-4D97-AF65-F5344CB8AC3E}">
        <p14:creationId xmlns:p14="http://schemas.microsoft.com/office/powerpoint/2010/main" val="457972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1 evaluation – </a:t>
            </a:r>
            <a:r>
              <a:rPr lang="en-US" sz="2800" u="sng" dirty="0" smtClean="0"/>
              <a:t>onshore</a:t>
            </a:r>
            <a:endParaRPr lang="en-US" sz="2000" u="sng" dirty="0"/>
          </a:p>
          <a:p>
            <a:pPr marL="266700" indent="0" fontAlgn="auto">
              <a:spcBef>
                <a:spcPts val="0"/>
              </a:spcBef>
              <a:spcAft>
                <a:spcPts val="0"/>
              </a:spcAft>
              <a:buFont typeface="Arial"/>
              <a:buNone/>
              <a:tabLst>
                <a:tab pos="3492500" algn="l"/>
              </a:tabLst>
              <a:defRPr/>
            </a:pPr>
            <a:endParaRPr lang="en-US" sz="2000" dirty="0" smtClean="0"/>
          </a:p>
          <a:p>
            <a:pPr marL="266700" indent="0" fontAlgn="auto">
              <a:spcBef>
                <a:spcPts val="0"/>
              </a:spcBef>
              <a:spcAft>
                <a:spcPts val="0"/>
              </a:spcAft>
              <a:buFont typeface="Arial"/>
              <a:buNone/>
              <a:tabLst>
                <a:tab pos="3492500" algn="l"/>
              </a:tabLst>
              <a:defRPr/>
            </a:pPr>
            <a:r>
              <a:rPr lang="en-US" sz="2000" dirty="0" smtClean="0"/>
              <a:t>Revenue </a:t>
            </a:r>
            <a:r>
              <a:rPr lang="en-US" sz="2000" dirty="0"/>
              <a:t>from manufacture </a:t>
            </a:r>
            <a:endParaRPr lang="en-US" sz="2000" dirty="0" smtClean="0"/>
          </a:p>
          <a:p>
            <a:pPr marL="266700" indent="0" fontAlgn="auto">
              <a:spcBef>
                <a:spcPts val="0"/>
              </a:spcBef>
              <a:buFont typeface="Arial"/>
              <a:buNone/>
              <a:tabLst>
                <a:tab pos="3492500" algn="l"/>
              </a:tabLst>
              <a:defRPr/>
            </a:pPr>
            <a:r>
              <a:rPr lang="en-US" sz="2000" dirty="0"/>
              <a:t>a</a:t>
            </a:r>
            <a:r>
              <a:rPr lang="en-US" sz="2000" dirty="0" smtClean="0"/>
              <a:t>nd sale </a:t>
            </a:r>
            <a:r>
              <a:rPr lang="en-US" sz="2000" dirty="0"/>
              <a:t>of 120,000 panels </a:t>
            </a:r>
            <a:r>
              <a:rPr lang="en-US" sz="2000" dirty="0" smtClean="0"/>
              <a:t>	= </a:t>
            </a:r>
            <a:r>
              <a:rPr lang="en-US" sz="2000" dirty="0"/>
              <a:t>120,000 </a:t>
            </a:r>
            <a:r>
              <a:rPr lang="en-US" sz="2000" dirty="0" smtClean="0"/>
              <a:t>x </a:t>
            </a:r>
            <a:r>
              <a:rPr lang="en-US" sz="2000" dirty="0"/>
              <a:t>70 = €</a:t>
            </a:r>
            <a:r>
              <a:rPr lang="en-US" sz="2000" dirty="0" smtClean="0"/>
              <a:t>8,400,000</a:t>
            </a:r>
          </a:p>
          <a:p>
            <a:pPr marL="266700" indent="0" fontAlgn="auto">
              <a:spcBef>
                <a:spcPts val="0"/>
              </a:spcBef>
              <a:buFont typeface="Arial"/>
              <a:buNone/>
              <a:tabLst>
                <a:tab pos="3136900" algn="l"/>
              </a:tabLst>
              <a:defRPr/>
            </a:pPr>
            <a:endParaRPr lang="en-US" sz="2000" dirty="0"/>
          </a:p>
          <a:p>
            <a:pPr marL="266700" indent="0" fontAlgn="auto">
              <a:spcBef>
                <a:spcPts val="0"/>
              </a:spcBef>
              <a:buFont typeface="Arial"/>
              <a:buNone/>
              <a:tabLst>
                <a:tab pos="4572000" algn="l"/>
              </a:tabLst>
              <a:defRPr/>
            </a:pPr>
            <a:r>
              <a:rPr lang="en-US" sz="2000" dirty="0"/>
              <a:t>Fixed + variable cost of onshore </a:t>
            </a:r>
            <a:r>
              <a:rPr lang="en-US" sz="2000" dirty="0" smtClean="0"/>
              <a:t>plant	= </a:t>
            </a:r>
            <a:r>
              <a:rPr lang="en-US" sz="2000" dirty="0"/>
              <a:t>1,000,000 + 120,000 </a:t>
            </a:r>
            <a:r>
              <a:rPr lang="en-US" sz="2000" dirty="0" smtClean="0"/>
              <a:t>x 40</a:t>
            </a:r>
          </a:p>
          <a:p>
            <a:pPr marL="266700" indent="0" fontAlgn="auto">
              <a:spcBef>
                <a:spcPts val="0"/>
              </a:spcBef>
              <a:buFont typeface="Arial"/>
              <a:buNone/>
              <a:tabLst>
                <a:tab pos="4572000" algn="l"/>
              </a:tabLst>
              <a:defRPr/>
            </a:pPr>
            <a:r>
              <a:rPr lang="en-US" sz="2000" dirty="0"/>
              <a:t>	</a:t>
            </a:r>
            <a:r>
              <a:rPr lang="en-US" sz="2000" dirty="0" smtClean="0"/>
              <a:t>= </a:t>
            </a:r>
            <a:r>
              <a:rPr lang="en-US" sz="2000" dirty="0"/>
              <a:t>€</a:t>
            </a:r>
            <a:r>
              <a:rPr lang="en-US" sz="2000" dirty="0" smtClean="0"/>
              <a:t>5,800,000</a:t>
            </a:r>
          </a:p>
          <a:p>
            <a:pPr marL="266700" indent="0" fontAlgn="auto">
              <a:spcBef>
                <a:spcPts val="0"/>
              </a:spcBef>
              <a:buFont typeface="Arial"/>
              <a:buNone/>
              <a:tabLst>
                <a:tab pos="4572000" algn="l"/>
              </a:tabLst>
              <a:defRPr/>
            </a:pPr>
            <a:endParaRPr lang="en-US" sz="2000" dirty="0"/>
          </a:p>
          <a:p>
            <a:pPr marL="266700" indent="0" fontAlgn="auto">
              <a:spcBef>
                <a:spcPts val="0"/>
              </a:spcBef>
              <a:buFont typeface="Arial"/>
              <a:buNone/>
              <a:tabLst>
                <a:tab pos="3048000" algn="l"/>
              </a:tabLst>
              <a:defRPr/>
            </a:pPr>
            <a:r>
              <a:rPr lang="en-US" sz="2000" b="1" i="1" dirty="0" smtClean="0">
                <a:solidFill>
                  <a:schemeClr val="tx2"/>
                </a:solidFill>
                <a:latin typeface="Times New Roman"/>
                <a:cs typeface="Times New Roman"/>
              </a:rPr>
              <a:t>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120, </a:t>
            </a:r>
            <a:r>
              <a:rPr lang="en-US" sz="2000" b="1" i="1" dirty="0">
                <a:solidFill>
                  <a:schemeClr val="tx2"/>
                </a:solidFill>
                <a:latin typeface="Times New Roman"/>
                <a:cs typeface="Times New Roman"/>
              </a:rPr>
              <a:t>E</a:t>
            </a:r>
            <a:r>
              <a:rPr lang="en-US" sz="2000" b="1" dirty="0">
                <a:solidFill>
                  <a:schemeClr val="tx2"/>
                </a:solidFill>
              </a:rPr>
              <a:t> = 9.90, </a:t>
            </a:r>
            <a:r>
              <a:rPr lang="en-US" sz="2000" b="1" dirty="0" smtClean="0">
                <a:solidFill>
                  <a:schemeClr val="tx2"/>
                </a:solidFill>
              </a:rPr>
              <a:t>1)</a:t>
            </a:r>
            <a:r>
              <a:rPr lang="en-US" sz="2000" dirty="0" smtClean="0"/>
              <a:t>	= </a:t>
            </a:r>
            <a:r>
              <a:rPr lang="en-US" sz="2000" dirty="0"/>
              <a:t>8,400,000 </a:t>
            </a:r>
            <a:r>
              <a:rPr lang="en-US" sz="2000" dirty="0" smtClean="0"/>
              <a:t>– </a:t>
            </a:r>
            <a:r>
              <a:rPr lang="en-US" sz="2000" dirty="0"/>
              <a:t>5,800,000 </a:t>
            </a:r>
            <a:r>
              <a:rPr lang="en-US" sz="2000" dirty="0" smtClean="0"/>
              <a:t>+</a:t>
            </a:r>
          </a:p>
          <a:p>
            <a:pPr marL="266700" indent="0" fontAlgn="auto">
              <a:spcBef>
                <a:spcPts val="0"/>
              </a:spcBef>
              <a:buFont typeface="Arial"/>
              <a:buNone/>
              <a:tabLst>
                <a:tab pos="3048000" algn="l"/>
              </a:tabLst>
              <a:defRPr/>
            </a:pPr>
            <a:r>
              <a:rPr lang="en-US" sz="2000" dirty="0"/>
              <a:t>	</a:t>
            </a:r>
            <a:r>
              <a:rPr lang="en-US" sz="2000" dirty="0" smtClean="0"/>
              <a:t>    </a:t>
            </a:r>
            <a:r>
              <a:rPr lang="en-US" sz="2000" b="1" i="1" dirty="0">
                <a:latin typeface="Times New Roman"/>
                <a:cs typeface="Times New Roman"/>
              </a:rPr>
              <a:t>PVEP</a:t>
            </a:r>
            <a:r>
              <a:rPr lang="en-US" sz="2000" b="1" dirty="0"/>
              <a:t>(</a:t>
            </a:r>
            <a:r>
              <a:rPr lang="en-US" sz="2000" b="1" i="1" dirty="0" smtClean="0">
                <a:latin typeface="Times New Roman"/>
                <a:cs typeface="Times New Roman"/>
              </a:rPr>
              <a:t>D</a:t>
            </a:r>
            <a:r>
              <a:rPr lang="en-US" sz="2000" b="1" dirty="0"/>
              <a:t> </a:t>
            </a:r>
            <a:r>
              <a:rPr lang="en-US" sz="2000" b="1" dirty="0" smtClean="0"/>
              <a:t>= 120</a:t>
            </a:r>
            <a:r>
              <a:rPr lang="en-US" sz="2000" b="1" dirty="0"/>
              <a:t>, </a:t>
            </a:r>
            <a:r>
              <a:rPr lang="en-US" sz="2000" b="1" i="1" dirty="0">
                <a:latin typeface="Times New Roman"/>
                <a:cs typeface="Times New Roman"/>
              </a:rPr>
              <a:t>E</a:t>
            </a:r>
            <a:r>
              <a:rPr lang="en-US" sz="2000" b="1" dirty="0"/>
              <a:t> = 9.90, 1) </a:t>
            </a:r>
            <a:endParaRPr lang="en-US" sz="2000" b="1" dirty="0" smtClean="0"/>
          </a:p>
          <a:p>
            <a:pPr marL="266700" indent="0" fontAlgn="auto">
              <a:spcBef>
                <a:spcPts val="0"/>
              </a:spcBef>
              <a:buFont typeface="Arial"/>
              <a:buNone/>
              <a:tabLst>
                <a:tab pos="3048000" algn="l"/>
              </a:tabLst>
              <a:defRPr/>
            </a:pPr>
            <a:r>
              <a:rPr lang="en-US" sz="2000" dirty="0"/>
              <a:t>	</a:t>
            </a:r>
            <a:r>
              <a:rPr lang="en-US" sz="2000" dirty="0" smtClean="0"/>
              <a:t>= </a:t>
            </a:r>
            <a:r>
              <a:rPr lang="en-US" sz="2000" dirty="0"/>
              <a:t>2,600,000 + 2,756,364 </a:t>
            </a:r>
            <a:endParaRPr lang="en-US" sz="2000" dirty="0" smtClean="0"/>
          </a:p>
          <a:p>
            <a:pPr marL="266700" indent="0" fontAlgn="auto">
              <a:spcBef>
                <a:spcPts val="0"/>
              </a:spcBef>
              <a:buFont typeface="Arial"/>
              <a:buNone/>
              <a:tabLst>
                <a:tab pos="3048000" algn="l"/>
              </a:tabLst>
              <a:defRPr/>
            </a:pPr>
            <a:r>
              <a:rPr lang="en-US" sz="2000" dirty="0"/>
              <a:t>	</a:t>
            </a:r>
            <a:r>
              <a:rPr lang="en-US" sz="2400" b="1" dirty="0" smtClean="0">
                <a:solidFill>
                  <a:schemeClr val="tx2"/>
                </a:solidFill>
              </a:rPr>
              <a:t>= </a:t>
            </a:r>
            <a:r>
              <a:rPr lang="en-US" sz="2400" b="1" dirty="0">
                <a:solidFill>
                  <a:schemeClr val="tx2"/>
                </a:solidFill>
              </a:rPr>
              <a:t>€5,356,364</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78</a:t>
            </a:fld>
            <a:endParaRPr lang="en-US" altLang="en-US" sz="1400">
              <a:latin typeface="Times New Roman" pitchFamily="18" charset="0"/>
            </a:endParaRPr>
          </a:p>
        </p:txBody>
      </p:sp>
    </p:spTree>
    <p:extLst>
      <p:ext uri="{BB962C8B-B14F-4D97-AF65-F5344CB8AC3E}">
        <p14:creationId xmlns:p14="http://schemas.microsoft.com/office/powerpoint/2010/main" val="4232327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mtClean="0"/>
              <a:t>D-Solar Decision</a:t>
            </a:r>
          </a:p>
        </p:txBody>
      </p:sp>
      <p:graphicFrame>
        <p:nvGraphicFramePr>
          <p:cNvPr id="5" name="Table 4"/>
          <p:cNvGraphicFramePr>
            <a:graphicFrameLocks noGrp="1"/>
          </p:cNvGraphicFramePr>
          <p:nvPr>
            <p:extLst>
              <p:ext uri="{D42A27DB-BD31-4B8C-83A1-F6EECF244321}">
                <p14:modId xmlns:p14="http://schemas.microsoft.com/office/powerpoint/2010/main" val="3167439305"/>
              </p:ext>
            </p:extLst>
          </p:nvPr>
        </p:nvGraphicFramePr>
        <p:xfrm>
          <a:off x="711200" y="2222500"/>
          <a:ext cx="7759700" cy="221488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70840">
                <a:tc>
                  <a:txBody>
                    <a:bodyPr/>
                    <a:lstStyle/>
                    <a:p>
                      <a:pPr algn="ctr"/>
                      <a:r>
                        <a:rPr lang="en-US" sz="1400" b="1" i="1" kern="1200" dirty="0" smtClean="0">
                          <a:solidFill>
                            <a:schemeClr val="tx1"/>
                          </a:solidFill>
                          <a:latin typeface="Times New Roman"/>
                          <a:ea typeface="+mn-ea"/>
                          <a:cs typeface="Times New Roman"/>
                        </a:rPr>
                        <a:t>	D</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i="1" kern="1200" dirty="0" smtClean="0">
                          <a:solidFill>
                            <a:schemeClr val="tx1"/>
                          </a:solidFill>
                          <a:latin typeface="Times New Roman"/>
                          <a:ea typeface="+mn-ea"/>
                          <a:cs typeface="Times New Roman"/>
                        </a:rPr>
                        <a:t>E</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Sales</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Production</a:t>
                      </a:r>
                      <a:r>
                        <a:rPr lang="en-US" sz="1400" b="1" baseline="0" dirty="0" smtClean="0"/>
                        <a:t> Cost Quantity</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Revenue</a:t>
                      </a:r>
                      <a:r>
                        <a:rPr lang="en-US" sz="1400" b="1" baseline="0" dirty="0" smtClean="0"/>
                        <a: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Cost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Profit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sz="1400" kern="1200" dirty="0" smtClean="0">
                          <a:solidFill>
                            <a:schemeClr val="tx1"/>
                          </a:solidFill>
                          <a:latin typeface="+mn-lt"/>
                          <a:ea typeface="+mn-ea"/>
                          <a:cs typeface="+mn-cs"/>
                        </a:rPr>
                        <a:t>120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kern="1200" dirty="0" smtClean="0">
                          <a:solidFill>
                            <a:schemeClr val="tx1"/>
                          </a:solidFill>
                          <a:latin typeface="+mn-lt"/>
                          <a:ea typeface="+mn-ea"/>
                          <a:cs typeface="+mn-cs"/>
                        </a:rPr>
                        <a:t>9.90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120,000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120,000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8,400,000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5,800,000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5,356,364</a:t>
                      </a:r>
                      <a:endParaRPr lang="en-US" sz="14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r"/>
                      <a:r>
                        <a:rPr lang="en-US" sz="1400" kern="1200" dirty="0" smtClean="0">
                          <a:solidFill>
                            <a:schemeClr val="tx1"/>
                          </a:solidFill>
                          <a:latin typeface="+mn-lt"/>
                          <a:ea typeface="+mn-ea"/>
                          <a:cs typeface="+mn-cs"/>
                        </a:rPr>
                        <a:t>120</a:t>
                      </a:r>
                      <a:endParaRPr lang="en-US" sz="1400" dirty="0"/>
                    </a:p>
                  </a:txBody>
                  <a:tcPr/>
                </a:tc>
                <a:tc>
                  <a:txBody>
                    <a:bodyPr/>
                    <a:lstStyle/>
                    <a:p>
                      <a:pPr algn="r"/>
                      <a:r>
                        <a:rPr lang="en-US" sz="1400" kern="1200" dirty="0" smtClean="0">
                          <a:solidFill>
                            <a:schemeClr val="tx1"/>
                          </a:solidFill>
                          <a:latin typeface="+mn-lt"/>
                          <a:ea typeface="+mn-ea"/>
                          <a:cs typeface="+mn-cs"/>
                        </a:rPr>
                        <a:t>8.10</a:t>
                      </a:r>
                      <a:endParaRPr lang="en-US" sz="1400" dirty="0"/>
                    </a:p>
                  </a:txBody>
                  <a:tcPr/>
                </a:tc>
                <a:tc>
                  <a:txBody>
                    <a:bodyPr/>
                    <a:lstStyle/>
                    <a:p>
                      <a:pPr algn="r"/>
                      <a:r>
                        <a:rPr lang="en-US" sz="1400" dirty="0" smtClean="0"/>
                        <a:t>120,000</a:t>
                      </a:r>
                      <a:endParaRPr lang="en-US" sz="1400" dirty="0"/>
                    </a:p>
                  </a:txBody>
                  <a:tcPr/>
                </a:tc>
                <a:tc>
                  <a:txBody>
                    <a:bodyPr/>
                    <a:lstStyle/>
                    <a:p>
                      <a:pPr algn="r"/>
                      <a:r>
                        <a:rPr lang="en-US" sz="1400" dirty="0" smtClean="0"/>
                        <a:t>120,000</a:t>
                      </a:r>
                      <a:endParaRPr lang="en-US" sz="1400" dirty="0"/>
                    </a:p>
                  </a:txBody>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smtClean="0"/>
                        <a:t>8,400,000</a:t>
                      </a:r>
                    </a:p>
                  </a:txBody>
                  <a:tcPr/>
                </a:tc>
                <a:tc>
                  <a:txBody>
                    <a:bodyPr/>
                    <a:lstStyle/>
                    <a:p>
                      <a:pPr algn="r"/>
                      <a:r>
                        <a:rPr lang="en-US" sz="1400" dirty="0" smtClean="0"/>
                        <a:t>5,800,000</a:t>
                      </a:r>
                      <a:endParaRPr lang="en-US" sz="1400" dirty="0"/>
                    </a:p>
                  </a:txBody>
                  <a:tcPr/>
                </a:tc>
                <a:tc>
                  <a:txBody>
                    <a:bodyPr/>
                    <a:lstStyle/>
                    <a:p>
                      <a:pPr algn="r"/>
                      <a:r>
                        <a:rPr lang="en-US" sz="1400" dirty="0" smtClean="0"/>
                        <a:t>5,356,364</a:t>
                      </a:r>
                      <a:endParaRPr lang="en-US" sz="1400" dirty="0"/>
                    </a:p>
                  </a:txBody>
                  <a:tcPr/>
                </a:tc>
                <a:extLst>
                  <a:ext uri="{0D108BD9-81ED-4DB2-BD59-A6C34878D82A}">
                    <a16:rowId xmlns:a16="http://schemas.microsoft.com/office/drawing/2014/main" val="10002"/>
                  </a:ext>
                </a:extLst>
              </a:tr>
              <a:tr h="370840">
                <a:tc>
                  <a:txBody>
                    <a:bodyPr/>
                    <a:lstStyle/>
                    <a:p>
                      <a:pPr algn="r"/>
                      <a:r>
                        <a:rPr lang="en-US" sz="1400" kern="1200" dirty="0" smtClean="0">
                          <a:solidFill>
                            <a:schemeClr val="tx1"/>
                          </a:solidFill>
                          <a:latin typeface="+mn-lt"/>
                          <a:ea typeface="+mn-ea"/>
                          <a:cs typeface="+mn-cs"/>
                        </a:rPr>
                        <a:t>80</a:t>
                      </a:r>
                      <a:endParaRPr lang="en-US" sz="1400" dirty="0"/>
                    </a:p>
                  </a:txBody>
                  <a:tcPr/>
                </a:tc>
                <a:tc>
                  <a:txBody>
                    <a:bodyPr/>
                    <a:lstStyle/>
                    <a:p>
                      <a:pPr algn="r"/>
                      <a:r>
                        <a:rPr lang="en-US" sz="1400" kern="1200" dirty="0" smtClean="0">
                          <a:solidFill>
                            <a:schemeClr val="tx1"/>
                          </a:solidFill>
                          <a:latin typeface="+mn-lt"/>
                          <a:ea typeface="+mn-ea"/>
                          <a:cs typeface="+mn-cs"/>
                        </a:rPr>
                        <a:t>9.90 </a:t>
                      </a:r>
                      <a:endParaRPr lang="en-US" sz="1400" dirty="0"/>
                    </a:p>
                  </a:txBody>
                  <a:tcPr/>
                </a:tc>
                <a:tc>
                  <a:txBody>
                    <a:bodyPr/>
                    <a:lstStyle/>
                    <a:p>
                      <a:pPr algn="r"/>
                      <a:r>
                        <a:rPr lang="en-US" sz="1400" dirty="0" smtClean="0"/>
                        <a:t>80,000</a:t>
                      </a:r>
                      <a:endParaRPr lang="en-US" sz="1400" dirty="0"/>
                    </a:p>
                  </a:txBody>
                  <a:tcPr/>
                </a:tc>
                <a:tc>
                  <a:txBody>
                    <a:bodyPr/>
                    <a:lstStyle/>
                    <a:p>
                      <a:pPr algn="r"/>
                      <a:r>
                        <a:rPr lang="en-US" sz="1400" dirty="0" smtClean="0"/>
                        <a:t>80,000</a:t>
                      </a:r>
                      <a:endParaRPr lang="en-US" sz="1400" dirty="0"/>
                    </a:p>
                  </a:txBody>
                  <a:tcPr/>
                </a:tc>
                <a:tc>
                  <a:txBody>
                    <a:bodyPr/>
                    <a:lstStyle/>
                    <a:p>
                      <a:pPr algn="r"/>
                      <a:r>
                        <a:rPr lang="en-US" sz="1400" dirty="0" smtClean="0"/>
                        <a:t>5,600,000</a:t>
                      </a:r>
                      <a:endParaRPr lang="en-US" sz="1400" dirty="0"/>
                    </a:p>
                  </a:txBody>
                  <a:tcPr/>
                </a:tc>
                <a:tc>
                  <a:txBody>
                    <a:bodyPr/>
                    <a:lstStyle/>
                    <a:p>
                      <a:pPr algn="r"/>
                      <a:r>
                        <a:rPr lang="en-US" sz="1400" dirty="0" smtClean="0"/>
                        <a:t>4,200,000</a:t>
                      </a:r>
                      <a:endParaRPr lang="en-US" sz="1400" dirty="0"/>
                    </a:p>
                  </a:txBody>
                  <a:tcPr/>
                </a:tc>
                <a:tc>
                  <a:txBody>
                    <a:bodyPr/>
                    <a:lstStyle/>
                    <a:p>
                      <a:pPr algn="r"/>
                      <a:r>
                        <a:rPr lang="en-US" sz="1400" dirty="0" smtClean="0"/>
                        <a:t>2,934,545</a:t>
                      </a:r>
                      <a:endParaRPr lang="en-US" sz="1400" dirty="0"/>
                    </a:p>
                  </a:txBody>
                  <a:tcPr/>
                </a:tc>
                <a:extLst>
                  <a:ext uri="{0D108BD9-81ED-4DB2-BD59-A6C34878D82A}">
                    <a16:rowId xmlns:a16="http://schemas.microsoft.com/office/drawing/2014/main" val="10003"/>
                  </a:ext>
                </a:extLst>
              </a:tr>
              <a:tr h="370840">
                <a:tc>
                  <a:txBody>
                    <a:bodyPr/>
                    <a:lstStyle/>
                    <a:p>
                      <a:pPr algn="r"/>
                      <a:r>
                        <a:rPr lang="en-US" sz="1400" kern="1200" dirty="0" smtClean="0">
                          <a:solidFill>
                            <a:schemeClr val="tx1"/>
                          </a:solidFill>
                          <a:latin typeface="+mn-lt"/>
                          <a:ea typeface="+mn-ea"/>
                          <a:cs typeface="+mn-cs"/>
                        </a:rPr>
                        <a:t>80</a:t>
                      </a:r>
                      <a:endParaRPr lang="en-US" sz="1400" dirty="0"/>
                    </a:p>
                  </a:txBody>
                  <a:tcPr>
                    <a:lnB w="28575" cap="flat" cmpd="sng" algn="ctr">
                      <a:solidFill>
                        <a:scrgbClr r="0" g="0" b="0"/>
                      </a:solidFill>
                      <a:prstDash val="solid"/>
                      <a:round/>
                      <a:headEnd type="none" w="med" len="med"/>
                      <a:tailEnd type="none" w="med" len="med"/>
                    </a:lnB>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8.10</a:t>
                      </a:r>
                      <a:endParaRPr lang="en-US" sz="1400" dirty="0" smtClean="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80,000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80,000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5,600,000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4,200,000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2,934,545</a:t>
                      </a:r>
                      <a:endParaRPr lang="en-US" sz="14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a:spLocks noChangeArrowheads="1"/>
          </p:cNvSpPr>
          <p:nvPr/>
        </p:nvSpPr>
        <p:spPr bwMode="auto">
          <a:xfrm>
            <a:off x="7416800" y="4699000"/>
            <a:ext cx="1022350" cy="307975"/>
          </a:xfrm>
          <a:prstGeom prst="rect">
            <a:avLst/>
          </a:prstGeom>
          <a:noFill/>
          <a:ln w="9525">
            <a:noFill/>
            <a:miter lim="800000"/>
            <a:headEnd/>
            <a:tailEnd/>
          </a:ln>
        </p:spPr>
        <p:txBody>
          <a:bodyPr wrap="none">
            <a:spAutoFit/>
          </a:bodyPr>
          <a:lstStyle/>
          <a:p>
            <a:pPr>
              <a:tabLst>
                <a:tab pos="1435100" algn="r"/>
              </a:tabLst>
            </a:pPr>
            <a:r>
              <a:rPr lang="en-US" sz="1400"/>
              <a:t>Table 6-15</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79</a:t>
            </a:fld>
            <a:endParaRPr lang="en-US" altLang="en-US" sz="1400">
              <a:latin typeface="Times New Roman" pitchFamily="18" charset="0"/>
            </a:endParaRPr>
          </a:p>
        </p:txBody>
      </p:sp>
    </p:spTree>
    <p:extLst>
      <p:ext uri="{BB962C8B-B14F-4D97-AF65-F5344CB8AC3E}">
        <p14:creationId xmlns:p14="http://schemas.microsoft.com/office/powerpoint/2010/main" val="144093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Crude Oil and Exchange Rates</a:t>
            </a:r>
            <a:endParaRPr lang="en-US" dirty="0"/>
          </a:p>
        </p:txBody>
      </p:sp>
      <p:sp>
        <p:nvSpPr>
          <p:cNvPr id="3" name="Content Placeholder 2"/>
          <p:cNvSpPr>
            <a:spLocks noGrp="1"/>
          </p:cNvSpPr>
          <p:nvPr>
            <p:ph idx="1"/>
          </p:nvPr>
        </p:nvSpPr>
        <p:spPr/>
        <p:txBody>
          <a:bodyPr/>
          <a:lstStyle/>
          <a:p>
            <a:r>
              <a:rPr lang="en-US" sz="2800" dirty="0" smtClean="0"/>
              <a:t>Supply chain decisions made in July 2008 might be very different from those made in December 2008—how?</a:t>
            </a:r>
          </a:p>
          <a:p>
            <a:r>
              <a:rPr lang="en-US" sz="2800" i="1" dirty="0" smtClean="0">
                <a:effectLst>
                  <a:outerShdw blurRad="38100" dist="38100" dir="2700000" algn="tl">
                    <a:srgbClr val="000000">
                      <a:alpha val="43137"/>
                    </a:srgbClr>
                  </a:outerShdw>
                </a:effectLst>
              </a:rPr>
              <a:t>How to mitigate this risk?</a:t>
            </a:r>
          </a:p>
          <a:p>
            <a:r>
              <a:rPr lang="en-US" sz="2800" dirty="0" smtClean="0"/>
              <a:t>Example:</a:t>
            </a:r>
          </a:p>
          <a:p>
            <a:pPr lvl="1"/>
            <a:r>
              <a:rPr lang="en-US" sz="2400" dirty="0" smtClean="0"/>
              <a:t>SUV sales </a:t>
            </a:r>
            <a:r>
              <a:rPr lang="en-US" sz="2400" dirty="0" smtClean="0">
                <a:sym typeface="Symbol"/>
              </a:rPr>
              <a:t> 35%, small car sales  from 2007-8 (why?)</a:t>
            </a:r>
          </a:p>
          <a:p>
            <a:pPr lvl="1"/>
            <a:r>
              <a:rPr lang="en-US" sz="2400" dirty="0" smtClean="0">
                <a:sym typeface="Symbol"/>
              </a:rPr>
              <a:t>Honda plants were </a:t>
            </a:r>
            <a:r>
              <a:rPr lang="en-US" sz="2400" i="1" dirty="0" smtClean="0">
                <a:solidFill>
                  <a:srgbClr val="FF0000"/>
                </a:solidFill>
                <a:sym typeface="Symbol"/>
              </a:rPr>
              <a:t>flexible</a:t>
            </a:r>
            <a:r>
              <a:rPr lang="en-US" sz="2400" dirty="0" smtClean="0">
                <a:sym typeface="Symbol"/>
              </a:rPr>
              <a:t>—could build SUVs or cars in same plant</a:t>
            </a:r>
          </a:p>
          <a:p>
            <a:pPr lvl="1"/>
            <a:r>
              <a:rPr lang="en-US" sz="2400" dirty="0" smtClean="0">
                <a:sym typeface="Symbol"/>
              </a:rPr>
              <a:t>Toyota plants worldwide are </a:t>
            </a:r>
            <a:r>
              <a:rPr lang="en-US" sz="2400" i="1" dirty="0" smtClean="0">
                <a:solidFill>
                  <a:srgbClr val="FF0000"/>
                </a:solidFill>
                <a:sym typeface="Symbol"/>
              </a:rPr>
              <a:t>flexible</a:t>
            </a:r>
            <a:r>
              <a:rPr lang="en-US" sz="2400" dirty="0" smtClean="0">
                <a:sym typeface="Symbol"/>
              </a:rPr>
              <a:t>—can produce vehicles for multiple markets</a:t>
            </a:r>
          </a:p>
          <a:p>
            <a:pPr lvl="1"/>
            <a:endParaRPr lang="en-US" sz="2400" dirty="0" smtClean="0">
              <a:sym typeface="Symbol"/>
            </a:endParaRPr>
          </a:p>
        </p:txBody>
      </p:sp>
      <p:sp>
        <p:nvSpPr>
          <p:cNvPr id="4" name="Slide Number Placeholder 3"/>
          <p:cNvSpPr>
            <a:spLocks noGrp="1"/>
          </p:cNvSpPr>
          <p:nvPr>
            <p:ph type="sldNum" sz="quarter" idx="10"/>
          </p:nvPr>
        </p:nvSpPr>
        <p:spPr/>
        <p:txBody>
          <a:bodyPr/>
          <a:lstStyle/>
          <a:p>
            <a:r>
              <a:rPr lang="en-US" altLang="en-US" dirty="0" smtClean="0"/>
              <a:t>6-</a:t>
            </a:r>
            <a:fld id="{E4DA9C52-9FCA-4336-8452-E799124996CE}" type="slidenum">
              <a:rPr lang="en-US" altLang="en-US" smtClean="0"/>
              <a:pPr/>
              <a:t>8</a:t>
            </a:fld>
            <a:endParaRPr lang="en-US" altLang="en-US" sz="1400" dirty="0">
              <a:latin typeface="Times New Roman" pitchFamily="18" charset="0"/>
            </a:endParaRPr>
          </a:p>
        </p:txBody>
      </p:sp>
    </p:spTree>
    <p:extLst>
      <p:ext uri="{BB962C8B-B14F-4D97-AF65-F5344CB8AC3E}">
        <p14:creationId xmlns:p14="http://schemas.microsoft.com/office/powerpoint/2010/main" val="293172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0 evaluation – </a:t>
            </a:r>
            <a:r>
              <a:rPr lang="en-US" sz="2800" u="sng" dirty="0" smtClean="0"/>
              <a:t>onshore</a:t>
            </a:r>
            <a:endParaRPr lang="en-US" sz="2000" u="sng" dirty="0"/>
          </a:p>
          <a:p>
            <a:pPr marL="266700" indent="0" fontAlgn="auto">
              <a:spcBef>
                <a:spcPts val="0"/>
              </a:spcBef>
              <a:buFont typeface="Arial"/>
              <a:buNone/>
              <a:tabLst>
                <a:tab pos="3136900" algn="l"/>
              </a:tabLst>
              <a:defRPr/>
            </a:pPr>
            <a:endParaRPr lang="en-US" sz="2000" i="1" dirty="0" smtClean="0">
              <a:latin typeface="Times New Roman"/>
              <a:cs typeface="Times New Roman"/>
            </a:endParaRPr>
          </a:p>
          <a:p>
            <a:pPr marL="266700" indent="0" fontAlgn="auto">
              <a:spcBef>
                <a:spcPts val="0"/>
              </a:spcBef>
              <a:buFont typeface="Arial"/>
              <a:buNone/>
              <a:tabLst>
                <a:tab pos="3136900" algn="l"/>
              </a:tabLst>
              <a:defRPr/>
            </a:pPr>
            <a:r>
              <a:rPr lang="en-US" sz="2000" b="1" i="1" dirty="0" smtClean="0">
                <a:solidFill>
                  <a:schemeClr val="tx2"/>
                </a:solidFill>
                <a:latin typeface="Times New Roman"/>
                <a:cs typeface="Times New Roman"/>
              </a:rPr>
              <a:t>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100</a:t>
            </a:r>
            <a:r>
              <a:rPr lang="en-US" sz="2000" b="1" dirty="0">
                <a:solidFill>
                  <a:schemeClr val="tx2"/>
                </a:solidFill>
              </a:rPr>
              <a:t>,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9.00</a:t>
            </a:r>
            <a:r>
              <a:rPr lang="en-US" sz="2000" b="1" dirty="0">
                <a:solidFill>
                  <a:schemeClr val="tx2"/>
                </a:solidFill>
              </a:rPr>
              <a:t>, 1</a:t>
            </a:r>
            <a:r>
              <a:rPr lang="en-US" sz="2000" b="1" dirty="0" smtClean="0">
                <a:solidFill>
                  <a:schemeClr val="tx2"/>
                </a:solidFill>
              </a:rPr>
              <a:t>)</a:t>
            </a:r>
            <a:r>
              <a:rPr lang="en-US" sz="2000" dirty="0" smtClean="0"/>
              <a:t>	= </a:t>
            </a:r>
            <a:r>
              <a:rPr lang="en-US" sz="2000" dirty="0"/>
              <a:t>0.24 </a:t>
            </a:r>
            <a:r>
              <a:rPr lang="en-US" sz="2000" dirty="0" smtClean="0"/>
              <a:t>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a:t>
            </a:r>
            <a:r>
              <a:rPr lang="en-US" sz="2000" dirty="0" smtClean="0"/>
              <a:t>120, </a:t>
            </a:r>
            <a:r>
              <a:rPr lang="en-US" sz="2000" i="1" dirty="0">
                <a:latin typeface="Times New Roman"/>
                <a:cs typeface="Times New Roman"/>
              </a:rPr>
              <a:t>E</a:t>
            </a:r>
            <a:r>
              <a:rPr lang="en-US" sz="2000" dirty="0"/>
              <a:t> = </a:t>
            </a:r>
            <a:r>
              <a:rPr lang="en-US" sz="2000" dirty="0" smtClean="0"/>
              <a:t>9.90, </a:t>
            </a:r>
            <a:r>
              <a:rPr lang="en-US" sz="2000" dirty="0"/>
              <a:t>1</a:t>
            </a:r>
            <a:r>
              <a:rPr lang="en-US" sz="2000" dirty="0" smtClean="0"/>
              <a:t>) </a:t>
            </a:r>
            <a:r>
              <a:rPr lang="en-US" sz="2000" dirty="0"/>
              <a:t>+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0.56 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a:t>
            </a:r>
            <a:r>
              <a:rPr lang="en-US" sz="2000" dirty="0" smtClean="0"/>
              <a:t>120, </a:t>
            </a:r>
            <a:r>
              <a:rPr lang="en-US" sz="2000" i="1" dirty="0">
                <a:latin typeface="Times New Roman"/>
                <a:cs typeface="Times New Roman"/>
              </a:rPr>
              <a:t>E</a:t>
            </a:r>
            <a:r>
              <a:rPr lang="en-US" sz="2000" dirty="0"/>
              <a:t> = </a:t>
            </a:r>
            <a:r>
              <a:rPr lang="en-US" sz="2000" dirty="0" smtClean="0"/>
              <a:t>8.10, 1) + </a:t>
            </a:r>
          </a:p>
          <a:p>
            <a:pPr marL="266700" indent="0" fontAlgn="auto">
              <a:spcBef>
                <a:spcPts val="0"/>
              </a:spcBef>
              <a:buFont typeface="Arial"/>
              <a:buNone/>
              <a:tabLst>
                <a:tab pos="3136900" algn="l"/>
              </a:tabLst>
              <a:defRPr/>
            </a:pPr>
            <a:r>
              <a:rPr lang="en-US" sz="2000" dirty="0"/>
              <a:t>	</a:t>
            </a:r>
            <a:r>
              <a:rPr lang="en-US" sz="2000" dirty="0" smtClean="0"/>
              <a:t>   0.06 x </a:t>
            </a:r>
            <a:r>
              <a:rPr lang="en-US" sz="2000" i="1" dirty="0" smtClean="0">
                <a:latin typeface="Times New Roman"/>
                <a:cs typeface="Times New Roman"/>
              </a:rPr>
              <a:t>P</a:t>
            </a:r>
            <a:r>
              <a:rPr lang="en-US" sz="2000" dirty="0"/>
              <a:t>(</a:t>
            </a:r>
            <a:r>
              <a:rPr lang="en-US" sz="2000" i="1" dirty="0" smtClean="0">
                <a:latin typeface="Times New Roman"/>
                <a:cs typeface="Times New Roman"/>
              </a:rPr>
              <a:t>D</a:t>
            </a:r>
            <a:r>
              <a:rPr lang="en-US" sz="2000" dirty="0" smtClean="0"/>
              <a:t> =</a:t>
            </a:r>
            <a:r>
              <a:rPr lang="en-US" sz="2000" dirty="0"/>
              <a:t> </a:t>
            </a:r>
            <a:r>
              <a:rPr lang="en-US" sz="2000" dirty="0" smtClean="0"/>
              <a:t>80, </a:t>
            </a:r>
            <a:r>
              <a:rPr lang="en-US" sz="2000" i="1" dirty="0" smtClean="0">
                <a:latin typeface="Times New Roman"/>
                <a:cs typeface="Times New Roman"/>
              </a:rPr>
              <a:t>E</a:t>
            </a:r>
            <a:r>
              <a:rPr lang="en-US" sz="2000" dirty="0" smtClean="0"/>
              <a:t> =</a:t>
            </a:r>
            <a:r>
              <a:rPr lang="en-US" sz="2000" dirty="0"/>
              <a:t> </a:t>
            </a:r>
            <a:r>
              <a:rPr lang="en-US" sz="2000" dirty="0" smtClean="0"/>
              <a:t>9.90, 1) +</a:t>
            </a:r>
            <a:r>
              <a:rPr lang="en-US" sz="2000" dirty="0"/>
              <a:t>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0.14 </a:t>
            </a:r>
            <a:r>
              <a:rPr lang="en-US" sz="2000" dirty="0"/>
              <a:t>x</a:t>
            </a:r>
            <a:r>
              <a:rPr lang="en-US" sz="2000" dirty="0" smtClean="0"/>
              <a:t>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a:t>
            </a:r>
            <a:r>
              <a:rPr lang="en-US" sz="2000" dirty="0" smtClean="0"/>
              <a:t>80, </a:t>
            </a:r>
            <a:r>
              <a:rPr lang="en-US" sz="2000" i="1" dirty="0">
                <a:latin typeface="Times New Roman"/>
                <a:cs typeface="Times New Roman"/>
              </a:rPr>
              <a:t>E</a:t>
            </a:r>
            <a:r>
              <a:rPr lang="en-US" sz="2000" dirty="0"/>
              <a:t> = </a:t>
            </a:r>
            <a:r>
              <a:rPr lang="en-US" sz="2000" dirty="0" smtClean="0"/>
              <a:t>8.10, 1) </a:t>
            </a:r>
          </a:p>
          <a:p>
            <a:pPr marL="266700" indent="0" fontAlgn="auto">
              <a:spcBef>
                <a:spcPts val="0"/>
              </a:spcBef>
              <a:buFont typeface="Arial"/>
              <a:buNone/>
              <a:tabLst>
                <a:tab pos="3136900" algn="l"/>
              </a:tabLst>
              <a:defRPr/>
            </a:pPr>
            <a:r>
              <a:rPr lang="en-US" sz="2000" dirty="0"/>
              <a:t>	</a:t>
            </a:r>
            <a:r>
              <a:rPr lang="en-US" sz="2000" dirty="0" smtClean="0"/>
              <a:t>= 0.24</a:t>
            </a:r>
            <a:r>
              <a:rPr lang="en-US" sz="2000" dirty="0"/>
              <a:t> </a:t>
            </a:r>
            <a:r>
              <a:rPr lang="en-US" sz="2000" dirty="0" smtClean="0"/>
              <a:t>x 5,356,364</a:t>
            </a:r>
            <a:r>
              <a:rPr lang="en-US" sz="2000" dirty="0"/>
              <a:t> </a:t>
            </a:r>
            <a:r>
              <a:rPr lang="en-US" sz="2000" dirty="0" smtClean="0"/>
              <a:t>+</a:t>
            </a:r>
            <a:r>
              <a:rPr lang="en-US" sz="2000" dirty="0"/>
              <a:t> </a:t>
            </a:r>
            <a:r>
              <a:rPr lang="en-US" sz="2000" dirty="0" smtClean="0"/>
              <a:t>0.56 x 5,5356,364 +</a:t>
            </a:r>
          </a:p>
          <a:p>
            <a:pPr marL="266700" indent="0" fontAlgn="auto">
              <a:spcBef>
                <a:spcPts val="0"/>
              </a:spcBef>
              <a:buFont typeface="Arial"/>
              <a:buNone/>
              <a:tabLst>
                <a:tab pos="3136900" algn="l"/>
              </a:tabLst>
              <a:defRPr/>
            </a:pPr>
            <a:r>
              <a:rPr lang="en-US" sz="2000" dirty="0"/>
              <a:t>	</a:t>
            </a:r>
            <a:r>
              <a:rPr lang="en-US" sz="2000" dirty="0" smtClean="0"/>
              <a:t>   0.06 x 2,934,545 + 0.14 x 2,934,545 </a:t>
            </a:r>
          </a:p>
          <a:p>
            <a:pPr marL="266700" indent="0" fontAlgn="auto">
              <a:spcBef>
                <a:spcPts val="0"/>
              </a:spcBef>
              <a:buFont typeface="Arial"/>
              <a:buNone/>
              <a:tabLst>
                <a:tab pos="3136900" algn="l"/>
              </a:tabLst>
              <a:defRPr/>
            </a:pPr>
            <a:r>
              <a:rPr lang="en-US" sz="2000" dirty="0"/>
              <a:t>	</a:t>
            </a:r>
            <a:r>
              <a:rPr lang="en-US" sz="2000" dirty="0" smtClean="0"/>
              <a:t>= </a:t>
            </a:r>
            <a:r>
              <a:rPr lang="en-US" sz="2000" dirty="0">
                <a:solidFill>
                  <a:schemeClr val="tx2"/>
                </a:solidFill>
              </a:rPr>
              <a:t>€ 4,872,000</a:t>
            </a:r>
          </a:p>
          <a:p>
            <a:pPr marL="266700" indent="0" fontAlgn="auto">
              <a:spcBef>
                <a:spcPts val="0"/>
              </a:spcBef>
              <a:buFont typeface="Arial"/>
              <a:buNone/>
              <a:tabLst>
                <a:tab pos="3403600" algn="l"/>
              </a:tabLst>
              <a:defRPr/>
            </a:pPr>
            <a:endParaRPr lang="en-US" sz="2000" b="1" i="1" dirty="0" smtClean="0">
              <a:latin typeface="Times New Roman"/>
              <a:cs typeface="Times New Roman"/>
            </a:endParaRPr>
          </a:p>
          <a:p>
            <a:pPr marL="266700" indent="0" fontAlgn="auto">
              <a:spcBef>
                <a:spcPts val="0"/>
              </a:spcBef>
              <a:buFont typeface="Arial"/>
              <a:buNone/>
              <a:tabLst>
                <a:tab pos="3403600" algn="l"/>
              </a:tabLst>
              <a:defRPr/>
            </a:pPr>
            <a:r>
              <a:rPr lang="en-US" sz="2000" b="1" i="1" dirty="0" smtClean="0">
                <a:solidFill>
                  <a:schemeClr val="tx2"/>
                </a:solidFill>
                <a:latin typeface="Times New Roman"/>
                <a:cs typeface="Times New Roman"/>
              </a:rPr>
              <a:t>PVEP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100</a:t>
            </a:r>
            <a:r>
              <a:rPr lang="en-US" sz="2000" b="1" dirty="0">
                <a:solidFill>
                  <a:schemeClr val="tx2"/>
                </a:solidFill>
              </a:rPr>
              <a:t>,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9.00,1)</a:t>
            </a:r>
            <a:r>
              <a:rPr lang="en-US" sz="2000" b="1" dirty="0" smtClean="0"/>
              <a:t>	= </a:t>
            </a:r>
            <a:r>
              <a:rPr lang="en-US" sz="2000" b="1" i="1" dirty="0" smtClean="0">
                <a:latin typeface="Times New Roman"/>
                <a:cs typeface="Times New Roman"/>
              </a:rPr>
              <a:t>EP</a:t>
            </a:r>
            <a:r>
              <a:rPr lang="en-US" sz="2000" b="1" dirty="0" smtClean="0"/>
              <a:t>(</a:t>
            </a:r>
            <a:r>
              <a:rPr lang="en-US" sz="2000" b="1" i="1" dirty="0" smtClean="0">
                <a:latin typeface="Times New Roman"/>
                <a:cs typeface="Times New Roman"/>
              </a:rPr>
              <a:t>D</a:t>
            </a:r>
            <a:r>
              <a:rPr lang="en-US" sz="2000" b="1" dirty="0" smtClean="0"/>
              <a:t> </a:t>
            </a:r>
            <a:r>
              <a:rPr lang="en-US" sz="2000" b="1" dirty="0"/>
              <a:t>= </a:t>
            </a:r>
            <a:r>
              <a:rPr lang="en-US" sz="2000" b="1" dirty="0" smtClean="0"/>
              <a:t>100, </a:t>
            </a:r>
            <a:r>
              <a:rPr lang="en-US" sz="2000" b="1" i="1" dirty="0" smtClean="0">
                <a:latin typeface="Times New Roman"/>
                <a:cs typeface="Times New Roman"/>
              </a:rPr>
              <a:t>E</a:t>
            </a:r>
            <a:r>
              <a:rPr lang="en-US" sz="2000" b="1" dirty="0" smtClean="0"/>
              <a:t> </a:t>
            </a:r>
            <a:r>
              <a:rPr lang="en-US" sz="2000" b="1" dirty="0"/>
              <a:t>= </a:t>
            </a:r>
            <a:r>
              <a:rPr lang="en-US" sz="2000" b="1" dirty="0" smtClean="0"/>
              <a:t>9.00,1)</a:t>
            </a:r>
            <a:r>
              <a:rPr lang="en-US" sz="2000" dirty="0" smtClean="0"/>
              <a:t>/(1 </a:t>
            </a:r>
            <a:r>
              <a:rPr lang="en-US" sz="2000" dirty="0"/>
              <a:t>+ </a:t>
            </a:r>
            <a:r>
              <a:rPr lang="en-US" sz="2000" i="1" dirty="0" smtClean="0">
                <a:latin typeface="Times New Roman"/>
                <a:cs typeface="Times New Roman"/>
              </a:rPr>
              <a:t>k</a:t>
            </a:r>
            <a:r>
              <a:rPr lang="en-US" sz="2000" dirty="0" smtClean="0"/>
              <a:t>) </a:t>
            </a:r>
          </a:p>
          <a:p>
            <a:pPr marL="266700" indent="0" fontAlgn="auto">
              <a:spcBef>
                <a:spcPts val="0"/>
              </a:spcBef>
              <a:buFont typeface="Arial"/>
              <a:buNone/>
              <a:tabLst>
                <a:tab pos="3403600" algn="l"/>
              </a:tabLst>
              <a:defRPr/>
            </a:pPr>
            <a:r>
              <a:rPr lang="en-US" sz="2000" dirty="0"/>
              <a:t>	</a:t>
            </a:r>
            <a:r>
              <a:rPr lang="en-US" sz="2000" dirty="0" smtClean="0"/>
              <a:t>= </a:t>
            </a:r>
            <a:r>
              <a:rPr lang="en-US" sz="2000" dirty="0"/>
              <a:t>4,872,000/1.1 </a:t>
            </a:r>
            <a:r>
              <a:rPr lang="en-US" sz="2400" b="1" dirty="0">
                <a:solidFill>
                  <a:schemeClr val="tx2"/>
                </a:solidFill>
              </a:rPr>
              <a:t>= €4,429,091</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80</a:t>
            </a:fld>
            <a:endParaRPr lang="en-US" altLang="en-US" sz="1400">
              <a:latin typeface="Times New Roman" pitchFamily="18" charset="0"/>
            </a:endParaRPr>
          </a:p>
        </p:txBody>
      </p:sp>
    </p:spTree>
    <p:extLst>
      <p:ext uri="{BB962C8B-B14F-4D97-AF65-F5344CB8AC3E}">
        <p14:creationId xmlns:p14="http://schemas.microsoft.com/office/powerpoint/2010/main" val="1814317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0 evaluation – </a:t>
            </a:r>
            <a:r>
              <a:rPr lang="en-US" sz="2800" u="sng" dirty="0" smtClean="0"/>
              <a:t>onshore</a:t>
            </a:r>
            <a:endParaRPr lang="en-US" sz="2000" u="sng" dirty="0"/>
          </a:p>
          <a:p>
            <a:pPr marL="266700" indent="0" fontAlgn="auto">
              <a:spcBef>
                <a:spcPts val="0"/>
              </a:spcBef>
              <a:spcAft>
                <a:spcPts val="0"/>
              </a:spcAft>
              <a:buFont typeface="Arial"/>
              <a:buNone/>
              <a:tabLst>
                <a:tab pos="3492500" algn="l"/>
              </a:tabLst>
              <a:defRPr/>
            </a:pPr>
            <a:endParaRPr lang="en-US" sz="2000" dirty="0" smtClean="0"/>
          </a:p>
          <a:p>
            <a:pPr marL="266700" indent="0" fontAlgn="auto">
              <a:spcBef>
                <a:spcPts val="0"/>
              </a:spcBef>
              <a:spcAft>
                <a:spcPts val="0"/>
              </a:spcAft>
              <a:buFont typeface="Arial"/>
              <a:buNone/>
              <a:tabLst>
                <a:tab pos="3492500" algn="l"/>
              </a:tabLst>
              <a:defRPr/>
            </a:pPr>
            <a:r>
              <a:rPr lang="en-US" sz="2000" dirty="0" smtClean="0"/>
              <a:t>Revenue </a:t>
            </a:r>
            <a:r>
              <a:rPr lang="en-US" sz="2000" dirty="0"/>
              <a:t>from manufacture </a:t>
            </a:r>
            <a:endParaRPr lang="en-US" sz="2000" dirty="0" smtClean="0"/>
          </a:p>
          <a:p>
            <a:pPr marL="266700" indent="0" fontAlgn="auto">
              <a:spcBef>
                <a:spcPts val="0"/>
              </a:spcBef>
              <a:buFont typeface="Arial"/>
              <a:buNone/>
              <a:tabLst>
                <a:tab pos="3492500" algn="l"/>
              </a:tabLst>
              <a:defRPr/>
            </a:pPr>
            <a:r>
              <a:rPr lang="en-US" sz="2000" dirty="0"/>
              <a:t>a</a:t>
            </a:r>
            <a:r>
              <a:rPr lang="en-US" sz="2000" dirty="0" smtClean="0"/>
              <a:t>nd sale </a:t>
            </a:r>
            <a:r>
              <a:rPr lang="en-US" sz="2000" dirty="0"/>
              <a:t>of </a:t>
            </a:r>
            <a:r>
              <a:rPr lang="en-US" sz="2000" dirty="0" smtClean="0"/>
              <a:t>100,000 </a:t>
            </a:r>
            <a:r>
              <a:rPr lang="en-US" sz="2000" dirty="0"/>
              <a:t>panels </a:t>
            </a:r>
            <a:r>
              <a:rPr lang="en-US" sz="2000" dirty="0" smtClean="0"/>
              <a:t>	= 100,000 x 70 </a:t>
            </a:r>
            <a:r>
              <a:rPr lang="en-US" sz="2000" dirty="0"/>
              <a:t>= €</a:t>
            </a:r>
            <a:r>
              <a:rPr lang="en-US" sz="2000" dirty="0" smtClean="0"/>
              <a:t>7,000,000</a:t>
            </a:r>
          </a:p>
          <a:p>
            <a:pPr marL="266700" indent="0" fontAlgn="auto">
              <a:spcBef>
                <a:spcPts val="0"/>
              </a:spcBef>
              <a:buFont typeface="Arial"/>
              <a:buNone/>
              <a:tabLst>
                <a:tab pos="3492500" algn="l"/>
              </a:tabLst>
              <a:defRPr/>
            </a:pPr>
            <a:endParaRPr lang="en-US" sz="2000" dirty="0"/>
          </a:p>
          <a:p>
            <a:pPr marL="266700" indent="0" fontAlgn="auto">
              <a:spcBef>
                <a:spcPts val="0"/>
              </a:spcBef>
              <a:buFont typeface="Arial"/>
              <a:buNone/>
              <a:tabLst>
                <a:tab pos="4572000" algn="l"/>
              </a:tabLst>
              <a:defRPr/>
            </a:pPr>
            <a:r>
              <a:rPr lang="en-US" sz="2000" dirty="0"/>
              <a:t>Fixed + variable cost of onshore </a:t>
            </a:r>
            <a:r>
              <a:rPr lang="en-US" sz="2000" dirty="0" smtClean="0"/>
              <a:t>plant	= </a:t>
            </a:r>
            <a:r>
              <a:rPr lang="en-US" sz="2000" dirty="0"/>
              <a:t>1,000,000 + </a:t>
            </a:r>
            <a:r>
              <a:rPr lang="en-US" sz="2000" dirty="0" smtClean="0"/>
              <a:t>100,000 x 40</a:t>
            </a:r>
          </a:p>
          <a:p>
            <a:pPr marL="266700" indent="0" fontAlgn="auto">
              <a:spcBef>
                <a:spcPts val="0"/>
              </a:spcBef>
              <a:buFont typeface="Arial"/>
              <a:buNone/>
              <a:tabLst>
                <a:tab pos="4572000" algn="l"/>
              </a:tabLst>
              <a:defRPr/>
            </a:pPr>
            <a:r>
              <a:rPr lang="en-US" sz="2000" dirty="0"/>
              <a:t>	</a:t>
            </a:r>
            <a:r>
              <a:rPr lang="en-US" sz="2000" dirty="0" smtClean="0"/>
              <a:t>= </a:t>
            </a:r>
            <a:r>
              <a:rPr lang="en-US" sz="2000" dirty="0"/>
              <a:t>€</a:t>
            </a:r>
            <a:r>
              <a:rPr lang="en-US" sz="2000" dirty="0" smtClean="0"/>
              <a:t>5,000,000</a:t>
            </a:r>
          </a:p>
          <a:p>
            <a:pPr marL="266700" indent="0" fontAlgn="auto">
              <a:spcBef>
                <a:spcPts val="0"/>
              </a:spcBef>
              <a:buFont typeface="Arial"/>
              <a:buNone/>
              <a:tabLst>
                <a:tab pos="4572000" algn="l"/>
              </a:tabLst>
              <a:defRPr/>
            </a:pPr>
            <a:endParaRPr lang="en-US" sz="2000" dirty="0"/>
          </a:p>
          <a:p>
            <a:pPr marL="266700" indent="0" fontAlgn="auto">
              <a:spcBef>
                <a:spcPts val="0"/>
              </a:spcBef>
              <a:buFont typeface="Arial"/>
              <a:buNone/>
              <a:tabLst>
                <a:tab pos="3048000" algn="l"/>
              </a:tabLst>
              <a:defRPr/>
            </a:pPr>
            <a:r>
              <a:rPr lang="en-US" sz="2000" b="1" i="1" dirty="0" smtClean="0">
                <a:solidFill>
                  <a:schemeClr val="tx2"/>
                </a:solidFill>
                <a:latin typeface="Times New Roman"/>
                <a:cs typeface="Times New Roman"/>
              </a:rPr>
              <a:t>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100</a:t>
            </a:r>
            <a:r>
              <a:rPr lang="en-US" sz="2000" b="1" dirty="0">
                <a:solidFill>
                  <a:schemeClr val="tx2"/>
                </a:solidFill>
              </a:rPr>
              <a:t>,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9.00</a:t>
            </a:r>
            <a:r>
              <a:rPr lang="en-US" sz="2000" b="1" dirty="0">
                <a:solidFill>
                  <a:schemeClr val="tx2"/>
                </a:solidFill>
              </a:rPr>
              <a:t>, </a:t>
            </a:r>
            <a:r>
              <a:rPr lang="en-US" sz="2000" b="1" dirty="0" smtClean="0">
                <a:solidFill>
                  <a:schemeClr val="tx2"/>
                </a:solidFill>
              </a:rPr>
              <a:t>1)</a:t>
            </a:r>
            <a:r>
              <a:rPr lang="en-US" sz="2000" dirty="0" smtClean="0"/>
              <a:t>	= </a:t>
            </a:r>
            <a:r>
              <a:rPr lang="en-US" sz="2000" dirty="0"/>
              <a:t>8,400,000 </a:t>
            </a:r>
            <a:r>
              <a:rPr lang="en-US" sz="2000" dirty="0" smtClean="0"/>
              <a:t>– </a:t>
            </a:r>
            <a:r>
              <a:rPr lang="en-US" sz="2000" dirty="0"/>
              <a:t>5,800,000 </a:t>
            </a:r>
            <a:r>
              <a:rPr lang="en-US" sz="2000" dirty="0" smtClean="0"/>
              <a:t>+</a:t>
            </a:r>
          </a:p>
          <a:p>
            <a:pPr marL="266700" indent="0" fontAlgn="auto">
              <a:spcBef>
                <a:spcPts val="0"/>
              </a:spcBef>
              <a:buFont typeface="Arial"/>
              <a:buNone/>
              <a:tabLst>
                <a:tab pos="3048000" algn="l"/>
              </a:tabLst>
              <a:defRPr/>
            </a:pPr>
            <a:r>
              <a:rPr lang="en-US" sz="2000" dirty="0"/>
              <a:t>	</a:t>
            </a:r>
            <a:r>
              <a:rPr lang="en-US" sz="2000" dirty="0" smtClean="0"/>
              <a:t>    </a:t>
            </a:r>
            <a:r>
              <a:rPr lang="en-US" sz="2000" b="1" i="1" dirty="0">
                <a:latin typeface="Times New Roman"/>
                <a:cs typeface="Times New Roman"/>
              </a:rPr>
              <a:t>PVEP</a:t>
            </a:r>
            <a:r>
              <a:rPr lang="en-US" sz="2000" b="1" dirty="0"/>
              <a:t>(</a:t>
            </a:r>
            <a:r>
              <a:rPr lang="en-US" sz="2000" b="1" i="1" dirty="0" smtClean="0">
                <a:latin typeface="Times New Roman"/>
                <a:cs typeface="Times New Roman"/>
              </a:rPr>
              <a:t>D</a:t>
            </a:r>
            <a:r>
              <a:rPr lang="en-US" sz="2000" b="1" dirty="0"/>
              <a:t> </a:t>
            </a:r>
            <a:r>
              <a:rPr lang="en-US" sz="2000" b="1" dirty="0" smtClean="0"/>
              <a:t>= 100</a:t>
            </a:r>
            <a:r>
              <a:rPr lang="en-US" sz="2000" b="1" dirty="0"/>
              <a:t>, </a:t>
            </a:r>
            <a:r>
              <a:rPr lang="en-US" sz="2000" b="1" i="1" dirty="0">
                <a:latin typeface="Times New Roman"/>
                <a:cs typeface="Times New Roman"/>
              </a:rPr>
              <a:t>E</a:t>
            </a:r>
            <a:r>
              <a:rPr lang="en-US" sz="2000" b="1" dirty="0"/>
              <a:t> = </a:t>
            </a:r>
            <a:r>
              <a:rPr lang="en-US" sz="2000" b="1" dirty="0" smtClean="0"/>
              <a:t>9.00</a:t>
            </a:r>
            <a:r>
              <a:rPr lang="en-US" sz="2000" b="1" dirty="0"/>
              <a:t>, 1) </a:t>
            </a:r>
            <a:endParaRPr lang="en-US" sz="2000" b="1" dirty="0" smtClean="0"/>
          </a:p>
          <a:p>
            <a:pPr marL="266700" indent="0" fontAlgn="auto">
              <a:spcBef>
                <a:spcPts val="0"/>
              </a:spcBef>
              <a:buFont typeface="Arial"/>
              <a:buNone/>
              <a:tabLst>
                <a:tab pos="3048000" algn="l"/>
              </a:tabLst>
              <a:defRPr/>
            </a:pPr>
            <a:r>
              <a:rPr lang="en-US" sz="2000" dirty="0"/>
              <a:t>	</a:t>
            </a:r>
            <a:r>
              <a:rPr lang="en-US" sz="2000" dirty="0" smtClean="0"/>
              <a:t>= </a:t>
            </a:r>
            <a:r>
              <a:rPr lang="en-US" sz="2000" dirty="0"/>
              <a:t>2,000,000 + 4,429,091 </a:t>
            </a:r>
            <a:endParaRPr lang="en-US" sz="2000" dirty="0" smtClean="0"/>
          </a:p>
          <a:p>
            <a:pPr marL="266700" indent="0" fontAlgn="auto">
              <a:spcBef>
                <a:spcPts val="0"/>
              </a:spcBef>
              <a:buFont typeface="Arial"/>
              <a:buNone/>
              <a:tabLst>
                <a:tab pos="3048000" algn="l"/>
              </a:tabLst>
              <a:defRPr/>
            </a:pPr>
            <a:r>
              <a:rPr lang="en-US" sz="2000" dirty="0"/>
              <a:t>	</a:t>
            </a:r>
            <a:r>
              <a:rPr lang="en-US" sz="2000" dirty="0" smtClean="0"/>
              <a:t>= </a:t>
            </a:r>
            <a:r>
              <a:rPr lang="en-US" sz="2400" b="1" dirty="0">
                <a:solidFill>
                  <a:schemeClr val="tx2"/>
                </a:solidFill>
              </a:rPr>
              <a:t>€6,429,091</a:t>
            </a:r>
          </a:p>
        </p:txBody>
      </p:sp>
      <p:sp>
        <p:nvSpPr>
          <p:cNvPr id="2" name="Slide Number Placeholder 1"/>
          <p:cNvSpPr>
            <a:spLocks noGrp="1"/>
          </p:cNvSpPr>
          <p:nvPr>
            <p:ph type="sldNum" sz="quarter" idx="10"/>
          </p:nvPr>
        </p:nvSpPr>
        <p:spPr/>
        <p:txBody>
          <a:bodyPr/>
          <a:lstStyle/>
          <a:p>
            <a:r>
              <a:rPr lang="en-US" altLang="en-US" dirty="0" smtClean="0"/>
              <a:t>6-</a:t>
            </a:r>
            <a:fld id="{E4DA9C52-9FCA-4336-8452-E799124996CE}" type="slidenum">
              <a:rPr lang="en-US" altLang="en-US" smtClean="0"/>
              <a:pPr/>
              <a:t>81</a:t>
            </a:fld>
            <a:endParaRPr lang="en-US" altLang="en-US" sz="1400" dirty="0">
              <a:latin typeface="Times New Roman" pitchFamily="18" charset="0"/>
            </a:endParaRPr>
          </a:p>
        </p:txBody>
      </p:sp>
    </p:spTree>
    <p:extLst>
      <p:ext uri="{BB962C8B-B14F-4D97-AF65-F5344CB8AC3E}">
        <p14:creationId xmlns:p14="http://schemas.microsoft.com/office/powerpoint/2010/main" val="2254244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buNone/>
              <a:defRPr/>
            </a:pPr>
            <a:r>
              <a:rPr lang="en-US" sz="2800" u="sng" dirty="0" smtClean="0"/>
              <a:t>Period 2 evaluation – offshore</a:t>
            </a:r>
          </a:p>
          <a:p>
            <a:pPr marL="0" indent="0" fontAlgn="auto">
              <a:spcBef>
                <a:spcPts val="0"/>
              </a:spcBef>
              <a:buFont typeface="Arial"/>
              <a:buNone/>
              <a:defRPr/>
            </a:pPr>
            <a:endParaRPr lang="en-US" sz="2000" dirty="0"/>
          </a:p>
          <a:p>
            <a:pPr marL="355600" indent="0" fontAlgn="auto">
              <a:spcBef>
                <a:spcPts val="0"/>
              </a:spcBef>
              <a:spcAft>
                <a:spcPts val="0"/>
              </a:spcAft>
              <a:buFont typeface="Arial"/>
              <a:buNone/>
              <a:tabLst>
                <a:tab pos="4038600" algn="l"/>
              </a:tabLst>
              <a:defRPr/>
            </a:pPr>
            <a:endParaRPr lang="en-US" sz="2000" dirty="0" smtClean="0"/>
          </a:p>
          <a:p>
            <a:pPr marL="355600" indent="0" fontAlgn="auto">
              <a:spcBef>
                <a:spcPts val="0"/>
              </a:spcBef>
              <a:spcAft>
                <a:spcPts val="0"/>
              </a:spcAft>
              <a:buFont typeface="Arial"/>
              <a:buNone/>
              <a:tabLst>
                <a:tab pos="4038600" algn="l"/>
              </a:tabLst>
              <a:defRPr/>
            </a:pPr>
            <a:r>
              <a:rPr lang="en-US" sz="2000" dirty="0" smtClean="0"/>
              <a:t>Revenue </a:t>
            </a:r>
            <a:r>
              <a:rPr lang="en-US" sz="2000" dirty="0"/>
              <a:t>from the manufacture </a:t>
            </a:r>
            <a:endParaRPr lang="en-US" sz="2000" dirty="0" smtClean="0"/>
          </a:p>
          <a:p>
            <a:pPr marL="355600" indent="0" fontAlgn="auto">
              <a:spcBef>
                <a:spcPts val="0"/>
              </a:spcBef>
              <a:buFont typeface="Arial"/>
              <a:buNone/>
              <a:tabLst>
                <a:tab pos="4038600" algn="l"/>
              </a:tabLst>
              <a:defRPr/>
            </a:pPr>
            <a:r>
              <a:rPr lang="en-US" sz="2000" dirty="0" smtClean="0"/>
              <a:t>and </a:t>
            </a:r>
            <a:r>
              <a:rPr lang="en-US" sz="2000" dirty="0"/>
              <a:t>sale of </a:t>
            </a:r>
            <a:r>
              <a:rPr lang="en-US" sz="2000" dirty="0" smtClean="0"/>
              <a:t>130,000 panels	= 130,000 x </a:t>
            </a:r>
            <a:r>
              <a:rPr lang="en-US" sz="2000" dirty="0"/>
              <a:t>70 </a:t>
            </a:r>
            <a:endParaRPr lang="en-US" sz="2000" dirty="0" smtClean="0"/>
          </a:p>
          <a:p>
            <a:pPr marL="355600" indent="0" fontAlgn="auto">
              <a:spcBef>
                <a:spcPts val="0"/>
              </a:spcBef>
              <a:buFont typeface="Arial"/>
              <a:buNone/>
              <a:tabLst>
                <a:tab pos="4038600" algn="l"/>
              </a:tabLst>
              <a:defRPr/>
            </a:pPr>
            <a:r>
              <a:rPr lang="en-US" sz="2000" dirty="0"/>
              <a:t>	</a:t>
            </a:r>
            <a:r>
              <a:rPr lang="en-US" sz="2000" dirty="0" smtClean="0"/>
              <a:t>= €9,100,000</a:t>
            </a:r>
          </a:p>
          <a:p>
            <a:pPr marL="355600" indent="0" fontAlgn="auto">
              <a:spcBef>
                <a:spcPts val="0"/>
              </a:spcBef>
              <a:buFont typeface="Arial"/>
              <a:buNone/>
              <a:tabLst>
                <a:tab pos="4038600" algn="l"/>
              </a:tabLst>
              <a:defRPr/>
            </a:pPr>
            <a:endParaRPr lang="en-US" sz="2000" dirty="0"/>
          </a:p>
          <a:p>
            <a:pPr marL="355600" indent="0" fontAlgn="auto">
              <a:spcBef>
                <a:spcPts val="0"/>
              </a:spcBef>
              <a:spcAft>
                <a:spcPts val="0"/>
              </a:spcAft>
              <a:buFont typeface="Arial"/>
              <a:buNone/>
              <a:tabLst>
                <a:tab pos="4038600" algn="l"/>
              </a:tabLst>
              <a:defRPr/>
            </a:pPr>
            <a:r>
              <a:rPr lang="en-US" sz="2000" dirty="0"/>
              <a:t>Fixed + variable cost </a:t>
            </a:r>
            <a:endParaRPr lang="en-US" sz="2000" dirty="0" smtClean="0"/>
          </a:p>
          <a:p>
            <a:pPr marL="355600" indent="0" fontAlgn="auto">
              <a:spcBef>
                <a:spcPts val="0"/>
              </a:spcBef>
              <a:buFont typeface="Arial"/>
              <a:buNone/>
              <a:tabLst>
                <a:tab pos="4038600" algn="l"/>
              </a:tabLst>
              <a:defRPr/>
            </a:pPr>
            <a:r>
              <a:rPr lang="en-US" sz="2000" dirty="0" smtClean="0"/>
              <a:t>of offshore </a:t>
            </a:r>
            <a:r>
              <a:rPr lang="en-US" sz="2000" dirty="0"/>
              <a:t>plant 	</a:t>
            </a:r>
            <a:r>
              <a:rPr lang="en-US" sz="2000" dirty="0" smtClean="0"/>
              <a:t>= </a:t>
            </a:r>
            <a:r>
              <a:rPr lang="en-US" sz="2000" dirty="0"/>
              <a:t>8</a:t>
            </a:r>
            <a:r>
              <a:rPr lang="en-US" sz="2000" dirty="0" smtClean="0"/>
              <a:t>,000,000 </a:t>
            </a:r>
            <a:r>
              <a:rPr lang="en-US" sz="2000" dirty="0"/>
              <a:t>+ </a:t>
            </a:r>
            <a:r>
              <a:rPr lang="en-US" sz="2000" dirty="0" smtClean="0"/>
              <a:t>130,000 x 340</a:t>
            </a:r>
          </a:p>
          <a:p>
            <a:pPr marL="355600" indent="0" fontAlgn="auto">
              <a:spcBef>
                <a:spcPts val="0"/>
              </a:spcBef>
              <a:buFont typeface="Arial"/>
              <a:buNone/>
              <a:tabLst>
                <a:tab pos="4038600" algn="l"/>
              </a:tabLst>
              <a:defRPr/>
            </a:pPr>
            <a:r>
              <a:rPr lang="en-US" sz="2000" dirty="0"/>
              <a:t>	</a:t>
            </a:r>
            <a:r>
              <a:rPr lang="en-US" sz="2000" dirty="0" smtClean="0"/>
              <a:t>= 52,200,000 yuan</a:t>
            </a:r>
          </a:p>
          <a:p>
            <a:pPr marL="355600" indent="0" fontAlgn="auto">
              <a:spcBef>
                <a:spcPts val="0"/>
              </a:spcBef>
              <a:buFont typeface="Arial"/>
              <a:buNone/>
              <a:tabLst>
                <a:tab pos="4038600" algn="l"/>
              </a:tabLst>
              <a:defRPr/>
            </a:pPr>
            <a:endParaRPr lang="en-US" sz="2000" dirty="0"/>
          </a:p>
          <a:p>
            <a:pPr marL="355600" indent="0" fontAlgn="auto">
              <a:spcBef>
                <a:spcPts val="0"/>
              </a:spcBef>
              <a:buFont typeface="Arial"/>
              <a:buNone/>
              <a:tabLst>
                <a:tab pos="4038600" algn="l"/>
              </a:tabLst>
              <a:defRPr/>
            </a:pPr>
            <a:r>
              <a:rPr lang="en-US" sz="2000" b="1" i="1" dirty="0" smtClean="0">
                <a:solidFill>
                  <a:schemeClr val="tx2"/>
                </a:solidFill>
                <a:latin typeface="Times New Roman"/>
                <a:cs typeface="Times New Roman"/>
              </a:rPr>
              <a:t>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144</a:t>
            </a:r>
            <a:r>
              <a:rPr lang="en-US" sz="2000" b="1" dirty="0" smtClean="0">
                <a:solidFill>
                  <a:schemeClr val="tx2"/>
                </a:solidFill>
              </a:rPr>
              <a:t>, </a:t>
            </a:r>
            <a:r>
              <a:rPr lang="en-US" sz="2000" b="1" i="1" dirty="0" smtClean="0">
                <a:solidFill>
                  <a:schemeClr val="tx2"/>
                </a:solidFill>
                <a:latin typeface="Times New Roman"/>
                <a:cs typeface="Times New Roman"/>
              </a:rPr>
              <a:t>E</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10.89,2)</a:t>
            </a:r>
            <a:r>
              <a:rPr lang="en-US" sz="2000" dirty="0" smtClean="0"/>
              <a:t>	= 9,100,000 – 52,200,000/10.89</a:t>
            </a:r>
          </a:p>
          <a:p>
            <a:pPr marL="355600" indent="0" fontAlgn="auto">
              <a:spcBef>
                <a:spcPts val="0"/>
              </a:spcBef>
              <a:buFont typeface="Arial"/>
              <a:buNone/>
              <a:tabLst>
                <a:tab pos="4038600" algn="l"/>
              </a:tabLst>
              <a:defRPr/>
            </a:pPr>
            <a:r>
              <a:rPr lang="en-US" sz="2000" dirty="0"/>
              <a:t>	</a:t>
            </a:r>
            <a:r>
              <a:rPr lang="en-US" sz="2000" dirty="0" smtClean="0"/>
              <a:t>= </a:t>
            </a:r>
            <a:r>
              <a:rPr lang="en-US" sz="2400" b="1" dirty="0" smtClean="0">
                <a:solidFill>
                  <a:schemeClr val="tx2"/>
                </a:solidFill>
              </a:rPr>
              <a:t>€4,306,612</a:t>
            </a:r>
            <a:endParaRPr lang="en-US" sz="2400" b="1" dirty="0">
              <a:solidFill>
                <a:schemeClr val="tx2"/>
              </a:solidFill>
            </a:endParaRP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82</a:t>
            </a:fld>
            <a:endParaRPr lang="en-US" altLang="en-US" sz="1400">
              <a:latin typeface="Times New Roman" pitchFamily="18" charset="0"/>
            </a:endParaRPr>
          </a:p>
        </p:txBody>
      </p:sp>
    </p:spTree>
    <p:extLst>
      <p:ext uri="{BB962C8B-B14F-4D97-AF65-F5344CB8AC3E}">
        <p14:creationId xmlns:p14="http://schemas.microsoft.com/office/powerpoint/2010/main" val="636534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t>D-Solar Decision</a:t>
            </a:r>
          </a:p>
        </p:txBody>
      </p:sp>
      <p:graphicFrame>
        <p:nvGraphicFramePr>
          <p:cNvPr id="5" name="Table 4"/>
          <p:cNvGraphicFramePr>
            <a:graphicFrameLocks noGrp="1"/>
          </p:cNvGraphicFramePr>
          <p:nvPr>
            <p:extLst>
              <p:ext uri="{D42A27DB-BD31-4B8C-83A1-F6EECF244321}">
                <p14:modId xmlns:p14="http://schemas.microsoft.com/office/powerpoint/2010/main" val="1490564125"/>
              </p:ext>
            </p:extLst>
          </p:nvPr>
        </p:nvGraphicFramePr>
        <p:xfrm>
          <a:off x="711200" y="1536700"/>
          <a:ext cx="7759700" cy="406908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70840">
                <a:tc>
                  <a:txBody>
                    <a:bodyPr/>
                    <a:lstStyle/>
                    <a:p>
                      <a:pPr algn="ctr"/>
                      <a:r>
                        <a:rPr lang="en-US" sz="1400" b="1" i="1" kern="1200" dirty="0" smtClean="0">
                          <a:solidFill>
                            <a:schemeClr val="tx1"/>
                          </a:solidFill>
                          <a:latin typeface="Times New Roman"/>
                          <a:ea typeface="+mn-ea"/>
                          <a:cs typeface="Times New Roman"/>
                        </a:rPr>
                        <a:t>	D</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i="1" kern="1200" dirty="0" smtClean="0">
                          <a:solidFill>
                            <a:schemeClr val="tx1"/>
                          </a:solidFill>
                          <a:latin typeface="Times New Roman"/>
                          <a:ea typeface="+mn-ea"/>
                          <a:cs typeface="Times New Roman"/>
                        </a:rPr>
                        <a:t>E</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Sales</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Production</a:t>
                      </a:r>
                      <a:r>
                        <a:rPr lang="en-US" sz="1400" b="1" baseline="0" dirty="0" smtClean="0"/>
                        <a:t> Cost Quantity</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Revenue</a:t>
                      </a:r>
                      <a:r>
                        <a:rPr lang="en-US" sz="1400" b="1" baseline="0" dirty="0" smtClean="0"/>
                        <a: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Cost (yuan)</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Profit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sz="1400" kern="1200" dirty="0" smtClean="0">
                          <a:solidFill>
                            <a:schemeClr val="tx1"/>
                          </a:solidFill>
                          <a:latin typeface="+mn-lt"/>
                          <a:ea typeface="+mn-ea"/>
                          <a:cs typeface="+mn-cs"/>
                        </a:rPr>
                        <a:t>144</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kern="1200" dirty="0" smtClean="0">
                          <a:solidFill>
                            <a:schemeClr val="tx1"/>
                          </a:solidFill>
                          <a:latin typeface="+mn-lt"/>
                          <a:ea typeface="+mn-ea"/>
                          <a:cs typeface="+mn-cs"/>
                        </a:rPr>
                        <a:t>10.89</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130,000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130,000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9,100,000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52,200,000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4,306,612</a:t>
                      </a:r>
                      <a:endParaRPr lang="en-US" sz="14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r"/>
                      <a:r>
                        <a:rPr lang="en-US" sz="1400" kern="1200" dirty="0" smtClean="0">
                          <a:solidFill>
                            <a:schemeClr val="tx1"/>
                          </a:solidFill>
                          <a:latin typeface="+mn-lt"/>
                          <a:ea typeface="+mn-ea"/>
                          <a:cs typeface="+mn-cs"/>
                        </a:rPr>
                        <a:t>144</a:t>
                      </a:r>
                      <a:endParaRPr lang="en-US" sz="1400" dirty="0"/>
                    </a:p>
                  </a:txBody>
                  <a:tcPr/>
                </a:tc>
                <a:tc>
                  <a:txBody>
                    <a:bodyPr/>
                    <a:lstStyle/>
                    <a:p>
                      <a:pPr algn="r"/>
                      <a:r>
                        <a:rPr lang="en-US" sz="1400" kern="1200" dirty="0" smtClean="0">
                          <a:solidFill>
                            <a:schemeClr val="tx1"/>
                          </a:solidFill>
                          <a:latin typeface="+mn-lt"/>
                          <a:ea typeface="+mn-ea"/>
                          <a:cs typeface="+mn-cs"/>
                        </a:rPr>
                        <a:t>8.91</a:t>
                      </a:r>
                      <a:endParaRPr lang="en-US" sz="1400" dirty="0"/>
                    </a:p>
                  </a:txBody>
                  <a:tcPr/>
                </a:tc>
                <a:tc>
                  <a:txBody>
                    <a:bodyPr/>
                    <a:lstStyle/>
                    <a:p>
                      <a:pPr algn="r"/>
                      <a:r>
                        <a:rPr lang="en-US" sz="1400" dirty="0" smtClean="0"/>
                        <a:t>130,000</a:t>
                      </a:r>
                      <a:endParaRPr lang="en-US" sz="1400" dirty="0"/>
                    </a:p>
                  </a:txBody>
                  <a:tcPr/>
                </a:tc>
                <a:tc>
                  <a:txBody>
                    <a:bodyPr/>
                    <a:lstStyle/>
                    <a:p>
                      <a:pPr algn="r"/>
                      <a:r>
                        <a:rPr lang="en-US" sz="1400" dirty="0" smtClean="0"/>
                        <a:t>130,000</a:t>
                      </a:r>
                      <a:endParaRPr lang="en-US" sz="1400" dirty="0"/>
                    </a:p>
                  </a:txBody>
                  <a:tcPr/>
                </a:tc>
                <a:tc>
                  <a:txBody>
                    <a:bodyPr/>
                    <a:lstStyle/>
                    <a:p>
                      <a:pPr algn="r"/>
                      <a:r>
                        <a:rPr lang="en-US" sz="1400" dirty="0" smtClean="0"/>
                        <a:t>9,100,000</a:t>
                      </a:r>
                      <a:endParaRPr lang="en-US" sz="1400" dirty="0"/>
                    </a:p>
                  </a:txBody>
                  <a:tcPr/>
                </a:tc>
                <a:tc>
                  <a:txBody>
                    <a:bodyPr/>
                    <a:lstStyle/>
                    <a:p>
                      <a:pPr algn="r"/>
                      <a:r>
                        <a:rPr lang="en-US" sz="1400" dirty="0" smtClean="0"/>
                        <a:t>52,200,000</a:t>
                      </a:r>
                      <a:endParaRPr lang="en-US" sz="1400" dirty="0"/>
                    </a:p>
                  </a:txBody>
                  <a:tcPr/>
                </a:tc>
                <a:tc>
                  <a:txBody>
                    <a:bodyPr/>
                    <a:lstStyle/>
                    <a:p>
                      <a:pPr algn="r"/>
                      <a:r>
                        <a:rPr lang="en-US" sz="1400" dirty="0" smtClean="0"/>
                        <a:t>3,241,414</a:t>
                      </a:r>
                      <a:endParaRPr lang="en-US" sz="1400" dirty="0"/>
                    </a:p>
                  </a:txBody>
                  <a:tcPr/>
                </a:tc>
                <a:extLst>
                  <a:ext uri="{0D108BD9-81ED-4DB2-BD59-A6C34878D82A}">
                    <a16:rowId xmlns:a16="http://schemas.microsoft.com/office/drawing/2014/main" val="10002"/>
                  </a:ext>
                </a:extLst>
              </a:tr>
              <a:tr h="370840">
                <a:tc>
                  <a:txBody>
                    <a:bodyPr/>
                    <a:lstStyle/>
                    <a:p>
                      <a:pPr algn="r"/>
                      <a:r>
                        <a:rPr lang="en-US" sz="1400" kern="1200" dirty="0" smtClean="0">
                          <a:solidFill>
                            <a:schemeClr val="tx1"/>
                          </a:solidFill>
                          <a:latin typeface="+mn-lt"/>
                          <a:ea typeface="+mn-ea"/>
                          <a:cs typeface="+mn-cs"/>
                        </a:rPr>
                        <a:t>96</a:t>
                      </a:r>
                      <a:endParaRPr lang="en-US" sz="1400" dirty="0"/>
                    </a:p>
                  </a:txBody>
                  <a:tcPr/>
                </a:tc>
                <a:tc>
                  <a:txBody>
                    <a:bodyPr/>
                    <a:lstStyle/>
                    <a:p>
                      <a:pPr algn="r"/>
                      <a:r>
                        <a:rPr lang="en-US" sz="1400" kern="1200" dirty="0" smtClean="0">
                          <a:solidFill>
                            <a:schemeClr val="tx1"/>
                          </a:solidFill>
                          <a:latin typeface="+mn-lt"/>
                          <a:ea typeface="+mn-ea"/>
                          <a:cs typeface="+mn-cs"/>
                        </a:rPr>
                        <a:t>10.89</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100,000</a:t>
                      </a:r>
                      <a:endParaRPr lang="en-US" sz="1400" dirty="0"/>
                    </a:p>
                  </a:txBody>
                  <a:tcPr/>
                </a:tc>
                <a:tc>
                  <a:txBody>
                    <a:bodyPr/>
                    <a:lstStyle/>
                    <a:p>
                      <a:pPr algn="r"/>
                      <a:r>
                        <a:rPr lang="en-US" sz="1400" dirty="0" smtClean="0"/>
                        <a:t>6,720,000</a:t>
                      </a:r>
                      <a:endParaRPr lang="en-US" sz="1400" dirty="0"/>
                    </a:p>
                  </a:txBody>
                  <a:tcPr/>
                </a:tc>
                <a:tc>
                  <a:txBody>
                    <a:bodyPr/>
                    <a:lstStyle/>
                    <a:p>
                      <a:pPr algn="r"/>
                      <a:r>
                        <a:rPr lang="en-US" sz="1400" dirty="0" smtClean="0"/>
                        <a:t>42,000,000</a:t>
                      </a:r>
                      <a:endParaRPr lang="en-US" sz="1400" dirty="0"/>
                    </a:p>
                  </a:txBody>
                  <a:tcPr/>
                </a:tc>
                <a:tc>
                  <a:txBody>
                    <a:bodyPr/>
                    <a:lstStyle/>
                    <a:p>
                      <a:pPr algn="r"/>
                      <a:r>
                        <a:rPr lang="en-US" sz="1400" dirty="0" smtClean="0"/>
                        <a:t>2,863,251</a:t>
                      </a:r>
                      <a:endParaRPr lang="en-US" sz="1400" dirty="0"/>
                    </a:p>
                  </a:txBody>
                  <a:tcPr/>
                </a:tc>
                <a:extLst>
                  <a:ext uri="{0D108BD9-81ED-4DB2-BD59-A6C34878D82A}">
                    <a16:rowId xmlns:a16="http://schemas.microsoft.com/office/drawing/2014/main" val="10003"/>
                  </a:ext>
                </a:extLst>
              </a:tr>
              <a:tr h="370840">
                <a:tc>
                  <a:txBody>
                    <a:bodyPr/>
                    <a:lstStyle/>
                    <a:p>
                      <a:pPr algn="r"/>
                      <a:r>
                        <a:rPr lang="en-US" sz="1400" kern="1200" dirty="0" smtClean="0">
                          <a:solidFill>
                            <a:schemeClr val="tx1"/>
                          </a:solidFill>
                          <a:latin typeface="+mn-lt"/>
                          <a:ea typeface="+mn-ea"/>
                          <a:cs typeface="+mn-cs"/>
                        </a:rPr>
                        <a:t>96</a:t>
                      </a:r>
                      <a:endParaRPr lang="en-US" sz="1400" dirty="0"/>
                    </a:p>
                  </a:txBody>
                  <a:tcPr/>
                </a:tc>
                <a:tc>
                  <a:txBody>
                    <a:bodyPr/>
                    <a:lstStyle/>
                    <a:p>
                      <a:pPr algn="r"/>
                      <a:r>
                        <a:rPr lang="en-US" sz="1400" kern="1200" dirty="0" smtClean="0">
                          <a:solidFill>
                            <a:schemeClr val="tx1"/>
                          </a:solidFill>
                          <a:latin typeface="+mn-lt"/>
                          <a:ea typeface="+mn-ea"/>
                          <a:cs typeface="+mn-cs"/>
                        </a:rPr>
                        <a:t>8.91</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100,000</a:t>
                      </a:r>
                      <a:endParaRPr lang="en-US" sz="1400" dirty="0"/>
                    </a:p>
                  </a:txBody>
                  <a:tcPr/>
                </a:tc>
                <a:tc>
                  <a:txBody>
                    <a:bodyPr/>
                    <a:lstStyle/>
                    <a:p>
                      <a:pPr algn="r"/>
                      <a:r>
                        <a:rPr lang="en-US" sz="1400" dirty="0" smtClean="0"/>
                        <a:t>6,720,000</a:t>
                      </a:r>
                      <a:endParaRPr lang="en-US" sz="1400" dirty="0"/>
                    </a:p>
                  </a:txBody>
                  <a:tcPr/>
                </a:tc>
                <a:tc>
                  <a:txBody>
                    <a:bodyPr/>
                    <a:lstStyle/>
                    <a:p>
                      <a:pPr algn="r"/>
                      <a:r>
                        <a:rPr lang="en-US" sz="1400" dirty="0" smtClean="0"/>
                        <a:t>42,000,000</a:t>
                      </a:r>
                      <a:endParaRPr lang="en-US" sz="1400" dirty="0"/>
                    </a:p>
                  </a:txBody>
                  <a:tcPr/>
                </a:tc>
                <a:tc>
                  <a:txBody>
                    <a:bodyPr/>
                    <a:lstStyle/>
                    <a:p>
                      <a:pPr algn="r"/>
                      <a:r>
                        <a:rPr lang="en-US" sz="1400" dirty="0" smtClean="0"/>
                        <a:t>2,006,195</a:t>
                      </a:r>
                      <a:endParaRPr lang="en-US" sz="1400" dirty="0"/>
                    </a:p>
                  </a:txBody>
                  <a:tcPr/>
                </a:tc>
                <a:extLst>
                  <a:ext uri="{0D108BD9-81ED-4DB2-BD59-A6C34878D82A}">
                    <a16:rowId xmlns:a16="http://schemas.microsoft.com/office/drawing/2014/main" val="10004"/>
                  </a:ext>
                </a:extLst>
              </a:tr>
              <a:tr h="370840">
                <a:tc>
                  <a:txBody>
                    <a:bodyPr/>
                    <a:lstStyle/>
                    <a:p>
                      <a:pPr algn="r"/>
                      <a:r>
                        <a:rPr lang="en-US" sz="1400" kern="1200" dirty="0" smtClean="0">
                          <a:solidFill>
                            <a:schemeClr val="tx1"/>
                          </a:solidFill>
                          <a:latin typeface="+mn-lt"/>
                          <a:ea typeface="+mn-ea"/>
                          <a:cs typeface="+mn-cs"/>
                        </a:rPr>
                        <a:t>144</a:t>
                      </a:r>
                      <a:endParaRPr lang="en-US" sz="1400" dirty="0"/>
                    </a:p>
                  </a:txBody>
                  <a:tcPr/>
                </a:tc>
                <a:tc>
                  <a:txBody>
                    <a:bodyPr/>
                    <a:lstStyle/>
                    <a:p>
                      <a:pPr algn="r"/>
                      <a:r>
                        <a:rPr lang="en-US" sz="1400" kern="1200" dirty="0" smtClean="0">
                          <a:solidFill>
                            <a:schemeClr val="tx1"/>
                          </a:solidFill>
                          <a:latin typeface="+mn-lt"/>
                          <a:ea typeface="+mn-ea"/>
                          <a:cs typeface="+mn-cs"/>
                        </a:rPr>
                        <a:t>7.29</a:t>
                      </a:r>
                      <a:endParaRPr lang="en-US" sz="1400" dirty="0"/>
                    </a:p>
                  </a:txBody>
                  <a:tcPr/>
                </a:tc>
                <a:tc>
                  <a:txBody>
                    <a:bodyPr/>
                    <a:lstStyle/>
                    <a:p>
                      <a:pPr algn="r"/>
                      <a:r>
                        <a:rPr lang="en-US" sz="1400" dirty="0" smtClean="0"/>
                        <a:t>130,000</a:t>
                      </a:r>
                      <a:endParaRPr lang="en-US" sz="1400" dirty="0"/>
                    </a:p>
                  </a:txBody>
                  <a:tcPr/>
                </a:tc>
                <a:tc>
                  <a:txBody>
                    <a:bodyPr/>
                    <a:lstStyle/>
                    <a:p>
                      <a:pPr algn="r"/>
                      <a:r>
                        <a:rPr lang="en-US" sz="1400" dirty="0" smtClean="0"/>
                        <a:t>130,000</a:t>
                      </a:r>
                      <a:endParaRPr lang="en-US" sz="1400" dirty="0"/>
                    </a:p>
                  </a:txBody>
                  <a:tcPr/>
                </a:tc>
                <a:tc>
                  <a:txBody>
                    <a:bodyPr/>
                    <a:lstStyle/>
                    <a:p>
                      <a:pPr algn="r"/>
                      <a:r>
                        <a:rPr lang="en-US" sz="1400" dirty="0" smtClean="0"/>
                        <a:t>9,100,000</a:t>
                      </a:r>
                      <a:endParaRPr lang="en-US" sz="1400" dirty="0"/>
                    </a:p>
                  </a:txBody>
                  <a:tcPr/>
                </a:tc>
                <a:tc>
                  <a:txBody>
                    <a:bodyPr/>
                    <a:lstStyle/>
                    <a:p>
                      <a:pPr algn="r"/>
                      <a:r>
                        <a:rPr lang="en-US" sz="1400" dirty="0" smtClean="0"/>
                        <a:t>52,200,000</a:t>
                      </a:r>
                      <a:endParaRPr lang="en-US" sz="1400" dirty="0"/>
                    </a:p>
                  </a:txBody>
                  <a:tcPr/>
                </a:tc>
                <a:tc>
                  <a:txBody>
                    <a:bodyPr/>
                    <a:lstStyle/>
                    <a:p>
                      <a:pPr algn="r"/>
                      <a:r>
                        <a:rPr lang="en-US" sz="1400" dirty="0" smtClean="0"/>
                        <a:t>1,939,506</a:t>
                      </a:r>
                      <a:endParaRPr lang="en-US" sz="1400" dirty="0"/>
                    </a:p>
                  </a:txBody>
                  <a:tcPr/>
                </a:tc>
                <a:extLst>
                  <a:ext uri="{0D108BD9-81ED-4DB2-BD59-A6C34878D82A}">
                    <a16:rowId xmlns:a16="http://schemas.microsoft.com/office/drawing/2014/main" val="10005"/>
                  </a:ext>
                </a:extLst>
              </a:tr>
              <a:tr h="370840">
                <a:tc>
                  <a:txBody>
                    <a:bodyPr/>
                    <a:lstStyle/>
                    <a:p>
                      <a:pPr algn="r"/>
                      <a:r>
                        <a:rPr lang="en-US" sz="1400" kern="1200" dirty="0" smtClean="0">
                          <a:solidFill>
                            <a:schemeClr val="tx1"/>
                          </a:solidFill>
                          <a:latin typeface="+mn-lt"/>
                          <a:ea typeface="+mn-ea"/>
                          <a:cs typeface="+mn-cs"/>
                        </a:rPr>
                        <a:t>96</a:t>
                      </a:r>
                      <a:endParaRPr lang="en-US" sz="1400" dirty="0"/>
                    </a:p>
                  </a:txBody>
                  <a:tcPr/>
                </a:tc>
                <a:tc>
                  <a:txBody>
                    <a:bodyPr/>
                    <a:lstStyle/>
                    <a:p>
                      <a:pPr algn="r"/>
                      <a:r>
                        <a:rPr lang="en-US" sz="1400" kern="1200" dirty="0" smtClean="0">
                          <a:solidFill>
                            <a:schemeClr val="tx1"/>
                          </a:solidFill>
                          <a:latin typeface="+mn-lt"/>
                          <a:ea typeface="+mn-ea"/>
                          <a:cs typeface="+mn-cs"/>
                        </a:rPr>
                        <a:t>7.29</a:t>
                      </a:r>
                      <a:endParaRPr lang="en-US" sz="1400" dirty="0"/>
                    </a:p>
                  </a:txBody>
                  <a:tcPr/>
                </a:tc>
                <a:tc>
                  <a:txBody>
                    <a:bodyPr/>
                    <a:lstStyle/>
                    <a:p>
                      <a:pPr algn="r"/>
                      <a:r>
                        <a:rPr lang="en-US" sz="1400" dirty="0" smtClean="0"/>
                        <a:t>96,000</a:t>
                      </a:r>
                      <a:endParaRPr lang="en-US" sz="1400" dirty="0"/>
                    </a:p>
                  </a:txBody>
                  <a:tcPr/>
                </a:tc>
                <a:tc>
                  <a:txBody>
                    <a:bodyPr/>
                    <a:lstStyle/>
                    <a:p>
                      <a:pPr algn="r"/>
                      <a:r>
                        <a:rPr lang="en-US" sz="1400" dirty="0" smtClean="0"/>
                        <a:t>100,000</a:t>
                      </a:r>
                      <a:endParaRPr lang="en-US" sz="1400" dirty="0"/>
                    </a:p>
                  </a:txBody>
                  <a:tcPr/>
                </a:tc>
                <a:tc>
                  <a:txBody>
                    <a:bodyPr/>
                    <a:lstStyle/>
                    <a:p>
                      <a:pPr algn="r"/>
                      <a:r>
                        <a:rPr lang="en-US" sz="1400" dirty="0" smtClean="0"/>
                        <a:t>6,720,000</a:t>
                      </a:r>
                      <a:endParaRPr lang="en-US" sz="1400" dirty="0"/>
                    </a:p>
                  </a:txBody>
                  <a:tcPr/>
                </a:tc>
                <a:tc>
                  <a:txBody>
                    <a:bodyPr/>
                    <a:lstStyle/>
                    <a:p>
                      <a:pPr algn="r"/>
                      <a:r>
                        <a:rPr lang="en-US" sz="1400" dirty="0" smtClean="0"/>
                        <a:t>42,000,000</a:t>
                      </a:r>
                      <a:endParaRPr lang="en-US" sz="1400" dirty="0"/>
                    </a:p>
                  </a:txBody>
                  <a:tcPr/>
                </a:tc>
                <a:tc>
                  <a:txBody>
                    <a:bodyPr/>
                    <a:lstStyle/>
                    <a:p>
                      <a:pPr algn="r"/>
                      <a:r>
                        <a:rPr lang="en-US" sz="1400" dirty="0" smtClean="0"/>
                        <a:t>958,683</a:t>
                      </a:r>
                      <a:endParaRPr lang="en-US" sz="1400" dirty="0"/>
                    </a:p>
                  </a:txBody>
                  <a:tcPr/>
                </a:tc>
                <a:extLst>
                  <a:ext uri="{0D108BD9-81ED-4DB2-BD59-A6C34878D82A}">
                    <a16:rowId xmlns:a16="http://schemas.microsoft.com/office/drawing/2014/main" val="10006"/>
                  </a:ext>
                </a:extLst>
              </a:tr>
              <a:tr h="370840">
                <a:tc>
                  <a:txBody>
                    <a:bodyPr/>
                    <a:lstStyle/>
                    <a:p>
                      <a:pPr algn="r"/>
                      <a:r>
                        <a:rPr lang="en-US" sz="1400" kern="1200" dirty="0" smtClean="0">
                          <a:solidFill>
                            <a:schemeClr val="tx1"/>
                          </a:solidFill>
                          <a:latin typeface="+mn-lt"/>
                          <a:ea typeface="+mn-ea"/>
                          <a:cs typeface="+mn-cs"/>
                        </a:rPr>
                        <a:t>64</a:t>
                      </a:r>
                      <a:endParaRPr lang="en-US" sz="1400" dirty="0"/>
                    </a:p>
                  </a:txBody>
                  <a:tcPr/>
                </a:tc>
                <a:tc>
                  <a:txBody>
                    <a:bodyPr/>
                    <a:lstStyle/>
                    <a:p>
                      <a:pPr algn="r"/>
                      <a:r>
                        <a:rPr lang="en-US" sz="1400" kern="1200" dirty="0" smtClean="0">
                          <a:solidFill>
                            <a:schemeClr val="tx1"/>
                          </a:solidFill>
                          <a:latin typeface="+mn-lt"/>
                          <a:ea typeface="+mn-ea"/>
                          <a:cs typeface="+mn-cs"/>
                        </a:rPr>
                        <a:t>10.89</a:t>
                      </a:r>
                      <a:endParaRPr lang="en-US" sz="1400" dirty="0"/>
                    </a:p>
                  </a:txBody>
                  <a:tcPr/>
                </a:tc>
                <a:tc>
                  <a:txBody>
                    <a:bodyPr/>
                    <a:lstStyle/>
                    <a:p>
                      <a:pPr algn="r"/>
                      <a:r>
                        <a:rPr lang="en-US" sz="1400" dirty="0" smtClean="0"/>
                        <a:t>64,000</a:t>
                      </a:r>
                      <a:endParaRPr lang="en-US" sz="1400" dirty="0"/>
                    </a:p>
                  </a:txBody>
                  <a:tcPr/>
                </a:tc>
                <a:tc>
                  <a:txBody>
                    <a:bodyPr/>
                    <a:lstStyle/>
                    <a:p>
                      <a:pPr algn="r"/>
                      <a:r>
                        <a:rPr lang="en-US" sz="1400" dirty="0" smtClean="0"/>
                        <a:t>100,000</a:t>
                      </a:r>
                      <a:endParaRPr lang="en-US" sz="1400" dirty="0"/>
                    </a:p>
                  </a:txBody>
                  <a:tcPr/>
                </a:tc>
                <a:tc>
                  <a:txBody>
                    <a:bodyPr/>
                    <a:lstStyle/>
                    <a:p>
                      <a:pPr algn="r"/>
                      <a:r>
                        <a:rPr lang="en-US" sz="1400" dirty="0" smtClean="0"/>
                        <a:t>4,480,000</a:t>
                      </a:r>
                      <a:endParaRPr lang="en-US" sz="1400" dirty="0"/>
                    </a:p>
                  </a:txBody>
                  <a:tcPr/>
                </a:tc>
                <a:tc>
                  <a:txBody>
                    <a:bodyPr/>
                    <a:lstStyle/>
                    <a:p>
                      <a:pPr algn="r"/>
                      <a:r>
                        <a:rPr lang="en-US" sz="1400" dirty="0" smtClean="0"/>
                        <a:t>42,000,000</a:t>
                      </a:r>
                      <a:endParaRPr lang="en-US" sz="1400" dirty="0"/>
                    </a:p>
                  </a:txBody>
                  <a:tcPr/>
                </a:tc>
                <a:tc>
                  <a:txBody>
                    <a:bodyPr/>
                    <a:lstStyle/>
                    <a:p>
                      <a:pPr algn="r"/>
                      <a:r>
                        <a:rPr lang="en-US" sz="1400" dirty="0" smtClean="0"/>
                        <a:t>623,251</a:t>
                      </a:r>
                      <a:endParaRPr lang="en-US" sz="1400" dirty="0"/>
                    </a:p>
                  </a:txBody>
                  <a:tcPr/>
                </a:tc>
                <a:extLst>
                  <a:ext uri="{0D108BD9-81ED-4DB2-BD59-A6C34878D82A}">
                    <a16:rowId xmlns:a16="http://schemas.microsoft.com/office/drawing/2014/main" val="10007"/>
                  </a:ext>
                </a:extLst>
              </a:tr>
              <a:tr h="370840">
                <a:tc>
                  <a:txBody>
                    <a:bodyPr/>
                    <a:lstStyle/>
                    <a:p>
                      <a:pPr algn="r"/>
                      <a:r>
                        <a:rPr lang="en-US" sz="1400" kern="1200" dirty="0" smtClean="0">
                          <a:solidFill>
                            <a:schemeClr val="tx1"/>
                          </a:solidFill>
                          <a:latin typeface="+mn-lt"/>
                          <a:ea typeface="+mn-ea"/>
                          <a:cs typeface="+mn-cs"/>
                        </a:rPr>
                        <a:t>64</a:t>
                      </a:r>
                      <a:endParaRPr lang="en-US" sz="1400" dirty="0"/>
                    </a:p>
                  </a:txBody>
                  <a:tcPr/>
                </a:tc>
                <a:tc>
                  <a:txBody>
                    <a:bodyPr/>
                    <a:lstStyle/>
                    <a:p>
                      <a:pPr algn="r"/>
                      <a:r>
                        <a:rPr lang="en-US" sz="1400" kern="1200" dirty="0" smtClean="0">
                          <a:solidFill>
                            <a:schemeClr val="tx1"/>
                          </a:solidFill>
                          <a:latin typeface="+mn-lt"/>
                          <a:ea typeface="+mn-ea"/>
                          <a:cs typeface="+mn-cs"/>
                        </a:rPr>
                        <a:t>8.91 </a:t>
                      </a:r>
                      <a:endParaRPr lang="en-US" sz="1400" dirty="0"/>
                    </a:p>
                  </a:txBody>
                  <a:tcPr/>
                </a:tc>
                <a:tc>
                  <a:txBody>
                    <a:bodyPr/>
                    <a:lstStyle/>
                    <a:p>
                      <a:pPr algn="r"/>
                      <a:r>
                        <a:rPr lang="en-US" sz="1400" dirty="0" smtClean="0"/>
                        <a:t>64,000</a:t>
                      </a:r>
                      <a:endParaRPr lang="en-US" sz="1400" dirty="0"/>
                    </a:p>
                  </a:txBody>
                  <a:tcPr/>
                </a:tc>
                <a:tc>
                  <a:txBody>
                    <a:bodyPr/>
                    <a:lstStyle/>
                    <a:p>
                      <a:pPr algn="r"/>
                      <a:r>
                        <a:rPr lang="en-US" sz="1400" dirty="0" smtClean="0"/>
                        <a:t>100,000</a:t>
                      </a:r>
                      <a:endParaRPr lang="en-US" sz="1400" dirty="0"/>
                    </a:p>
                  </a:txBody>
                  <a:tcPr/>
                </a:tc>
                <a:tc>
                  <a:txBody>
                    <a:bodyPr/>
                    <a:lstStyle/>
                    <a:p>
                      <a:pPr algn="r"/>
                      <a:r>
                        <a:rPr lang="en-US" sz="1400" dirty="0" smtClean="0"/>
                        <a:t>4,480,000</a:t>
                      </a:r>
                      <a:endParaRPr lang="en-US" sz="1400" dirty="0"/>
                    </a:p>
                  </a:txBody>
                  <a:tcPr/>
                </a:tc>
                <a:tc>
                  <a:txBody>
                    <a:bodyPr/>
                    <a:lstStyle/>
                    <a:p>
                      <a:pPr algn="r"/>
                      <a:r>
                        <a:rPr lang="en-US" sz="1400" dirty="0" smtClean="0"/>
                        <a:t>42,000,000</a:t>
                      </a:r>
                      <a:endParaRPr lang="en-US" sz="1400" dirty="0"/>
                    </a:p>
                  </a:txBody>
                  <a:tcPr/>
                </a:tc>
                <a:tc>
                  <a:txBody>
                    <a:bodyPr/>
                    <a:lstStyle/>
                    <a:p>
                      <a:pPr algn="r"/>
                      <a:r>
                        <a:rPr lang="en-US" sz="1400" dirty="0" smtClean="0"/>
                        <a:t>–233,805</a:t>
                      </a:r>
                      <a:endParaRPr lang="en-US" sz="1400" dirty="0"/>
                    </a:p>
                  </a:txBody>
                  <a:tcPr/>
                </a:tc>
                <a:extLst>
                  <a:ext uri="{0D108BD9-81ED-4DB2-BD59-A6C34878D82A}">
                    <a16:rowId xmlns:a16="http://schemas.microsoft.com/office/drawing/2014/main" val="10008"/>
                  </a:ext>
                </a:extLst>
              </a:tr>
              <a:tr h="370840">
                <a:tc>
                  <a:txBody>
                    <a:bodyPr/>
                    <a:lstStyle/>
                    <a:p>
                      <a:pPr algn="r"/>
                      <a:r>
                        <a:rPr lang="en-US" sz="1400" kern="1200" dirty="0" smtClean="0">
                          <a:solidFill>
                            <a:schemeClr val="tx1"/>
                          </a:solidFill>
                          <a:latin typeface="+mn-lt"/>
                          <a:ea typeface="+mn-ea"/>
                          <a:cs typeface="+mn-cs"/>
                        </a:rPr>
                        <a:t>64</a:t>
                      </a:r>
                      <a:endParaRPr lang="en-US" sz="1400" dirty="0"/>
                    </a:p>
                  </a:txBody>
                  <a:tcPr>
                    <a:lnB w="28575" cap="flat" cmpd="sng" algn="ctr">
                      <a:solidFill>
                        <a:scrgbClr r="0" g="0" b="0"/>
                      </a:solidFill>
                      <a:prstDash val="solid"/>
                      <a:round/>
                      <a:headEnd type="none" w="med" len="med"/>
                      <a:tailEnd type="none" w="med" len="med"/>
                    </a:lnB>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7.29</a:t>
                      </a:r>
                      <a:endParaRPr lang="en-US" sz="1400" dirty="0" smtClean="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64,000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10,000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4,480,000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3,560,000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–1,281,317</a:t>
                      </a:r>
                      <a:endParaRPr lang="en-US" sz="14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7416800" y="5765800"/>
            <a:ext cx="1022350" cy="307975"/>
          </a:xfrm>
          <a:prstGeom prst="rect">
            <a:avLst/>
          </a:prstGeom>
          <a:noFill/>
          <a:ln w="9525">
            <a:noFill/>
            <a:miter lim="800000"/>
            <a:headEnd/>
            <a:tailEnd/>
          </a:ln>
        </p:spPr>
        <p:txBody>
          <a:bodyPr wrap="none">
            <a:spAutoFit/>
          </a:bodyPr>
          <a:lstStyle/>
          <a:p>
            <a:pPr>
              <a:tabLst>
                <a:tab pos="1435100" algn="r"/>
              </a:tabLst>
            </a:pPr>
            <a:r>
              <a:rPr lang="en-US" sz="1400"/>
              <a:t>Table 6-16</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83</a:t>
            </a:fld>
            <a:endParaRPr lang="en-US" altLang="en-US" sz="1400">
              <a:latin typeface="Times New Roman" pitchFamily="18" charset="0"/>
            </a:endParaRPr>
          </a:p>
        </p:txBody>
      </p:sp>
    </p:spTree>
    <p:extLst>
      <p:ext uri="{BB962C8B-B14F-4D97-AF65-F5344CB8AC3E}">
        <p14:creationId xmlns:p14="http://schemas.microsoft.com/office/powerpoint/2010/main" val="3641980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1 evaluation – </a:t>
            </a:r>
            <a:r>
              <a:rPr lang="en-US" sz="2800" u="sng" dirty="0" smtClean="0"/>
              <a:t>offshore</a:t>
            </a:r>
            <a:endParaRPr lang="en-US" sz="2000" u="sng" dirty="0"/>
          </a:p>
          <a:p>
            <a:pPr marL="266700" indent="0" fontAlgn="auto">
              <a:spcBef>
                <a:spcPts val="0"/>
              </a:spcBef>
              <a:buFont typeface="Arial"/>
              <a:buNone/>
              <a:tabLst>
                <a:tab pos="3136900" algn="l"/>
              </a:tabLst>
              <a:defRPr/>
            </a:pPr>
            <a:endParaRPr lang="en-US" sz="2000" i="1" u="sng" dirty="0" smtClean="0">
              <a:latin typeface="Times New Roman"/>
              <a:cs typeface="Times New Roman"/>
            </a:endParaRPr>
          </a:p>
          <a:p>
            <a:pPr marL="266700" indent="0" fontAlgn="auto">
              <a:spcBef>
                <a:spcPts val="0"/>
              </a:spcBef>
              <a:buFont typeface="Arial"/>
              <a:buNone/>
              <a:tabLst>
                <a:tab pos="3136900" algn="l"/>
              </a:tabLst>
              <a:defRPr/>
            </a:pPr>
            <a:r>
              <a:rPr lang="en-US" sz="2000" b="1" i="1" dirty="0" smtClean="0">
                <a:solidFill>
                  <a:schemeClr val="tx2"/>
                </a:solidFill>
                <a:latin typeface="Times New Roman"/>
                <a:cs typeface="Times New Roman"/>
              </a:rPr>
              <a:t>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120, </a:t>
            </a:r>
            <a:r>
              <a:rPr lang="en-US" sz="2000" b="1" i="1" dirty="0">
                <a:solidFill>
                  <a:schemeClr val="tx2"/>
                </a:solidFill>
                <a:latin typeface="Times New Roman"/>
                <a:cs typeface="Times New Roman"/>
              </a:rPr>
              <a:t>E</a:t>
            </a:r>
            <a:r>
              <a:rPr lang="en-US" sz="2000" b="1" dirty="0">
                <a:solidFill>
                  <a:schemeClr val="tx2"/>
                </a:solidFill>
              </a:rPr>
              <a:t> = 9.90, 1</a:t>
            </a:r>
            <a:r>
              <a:rPr lang="en-US" sz="2000" b="1" dirty="0" smtClean="0">
                <a:solidFill>
                  <a:schemeClr val="tx2"/>
                </a:solidFill>
              </a:rPr>
              <a:t>)</a:t>
            </a:r>
            <a:r>
              <a:rPr lang="en-US" sz="2000" dirty="0" smtClean="0"/>
              <a:t>	= </a:t>
            </a:r>
            <a:r>
              <a:rPr lang="en-US" sz="2000" dirty="0"/>
              <a:t>0.24 </a:t>
            </a:r>
            <a:r>
              <a:rPr lang="en-US" sz="2000" dirty="0" smtClean="0"/>
              <a:t>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144, </a:t>
            </a:r>
            <a:r>
              <a:rPr lang="en-US" sz="2000" i="1" dirty="0">
                <a:latin typeface="Times New Roman"/>
                <a:cs typeface="Times New Roman"/>
              </a:rPr>
              <a:t>E</a:t>
            </a:r>
            <a:r>
              <a:rPr lang="en-US" sz="2000" dirty="0"/>
              <a:t> = 10.89, 2) +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0.56 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144, </a:t>
            </a:r>
            <a:r>
              <a:rPr lang="en-US" sz="2000" i="1" dirty="0">
                <a:latin typeface="Times New Roman"/>
                <a:cs typeface="Times New Roman"/>
              </a:rPr>
              <a:t>E</a:t>
            </a:r>
            <a:r>
              <a:rPr lang="en-US" sz="2000" dirty="0"/>
              <a:t> = 8.91, 2) </a:t>
            </a:r>
            <a:r>
              <a:rPr lang="en-US" sz="2000" dirty="0" smtClean="0"/>
              <a:t>+ </a:t>
            </a:r>
          </a:p>
          <a:p>
            <a:pPr marL="266700" indent="0" fontAlgn="auto">
              <a:spcBef>
                <a:spcPts val="0"/>
              </a:spcBef>
              <a:buFont typeface="Arial"/>
              <a:buNone/>
              <a:tabLst>
                <a:tab pos="3136900" algn="l"/>
              </a:tabLst>
              <a:defRPr/>
            </a:pPr>
            <a:r>
              <a:rPr lang="en-US" sz="2000" dirty="0"/>
              <a:t>	</a:t>
            </a:r>
            <a:r>
              <a:rPr lang="en-US" sz="2000" dirty="0" smtClean="0"/>
              <a:t>   0.06 x </a:t>
            </a:r>
            <a:r>
              <a:rPr lang="en-US" sz="2000" i="1" dirty="0" smtClean="0">
                <a:latin typeface="Times New Roman"/>
                <a:cs typeface="Times New Roman"/>
              </a:rPr>
              <a:t>P</a:t>
            </a:r>
            <a:r>
              <a:rPr lang="en-US" sz="2000" dirty="0"/>
              <a:t>(</a:t>
            </a:r>
            <a:r>
              <a:rPr lang="en-US" sz="2000" i="1" dirty="0" smtClean="0">
                <a:latin typeface="Times New Roman"/>
                <a:cs typeface="Times New Roman"/>
              </a:rPr>
              <a:t>D</a:t>
            </a:r>
            <a:r>
              <a:rPr lang="en-US" sz="2000" dirty="0" smtClean="0"/>
              <a:t> =</a:t>
            </a:r>
            <a:r>
              <a:rPr lang="en-US" sz="2000" dirty="0"/>
              <a:t> </a:t>
            </a:r>
            <a:r>
              <a:rPr lang="en-US" sz="2000" dirty="0" smtClean="0"/>
              <a:t>96</a:t>
            </a:r>
            <a:r>
              <a:rPr lang="en-US" sz="2000" dirty="0"/>
              <a:t>, </a:t>
            </a:r>
            <a:r>
              <a:rPr lang="en-US" sz="2000" i="1" dirty="0" smtClean="0">
                <a:latin typeface="Times New Roman"/>
                <a:cs typeface="Times New Roman"/>
              </a:rPr>
              <a:t>E</a:t>
            </a:r>
            <a:r>
              <a:rPr lang="en-US" sz="2000" dirty="0" smtClean="0"/>
              <a:t> =</a:t>
            </a:r>
            <a:r>
              <a:rPr lang="en-US" sz="2000" dirty="0"/>
              <a:t> </a:t>
            </a:r>
            <a:r>
              <a:rPr lang="en-US" sz="2000" dirty="0" smtClean="0"/>
              <a:t>10.89</a:t>
            </a:r>
            <a:r>
              <a:rPr lang="en-US" sz="2000" dirty="0"/>
              <a:t>, 2</a:t>
            </a:r>
            <a:r>
              <a:rPr lang="en-US" sz="2000" dirty="0" smtClean="0"/>
              <a:t>) +</a:t>
            </a:r>
            <a:r>
              <a:rPr lang="en-US" sz="2000" dirty="0"/>
              <a:t>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0.14 </a:t>
            </a:r>
            <a:r>
              <a:rPr lang="en-US" sz="2000" dirty="0"/>
              <a:t>x</a:t>
            </a:r>
            <a:r>
              <a:rPr lang="en-US" sz="2000" dirty="0" smtClean="0"/>
              <a:t>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96, </a:t>
            </a:r>
            <a:r>
              <a:rPr lang="en-US" sz="2000" i="1" dirty="0">
                <a:latin typeface="Times New Roman"/>
                <a:cs typeface="Times New Roman"/>
              </a:rPr>
              <a:t>E</a:t>
            </a:r>
            <a:r>
              <a:rPr lang="en-US" sz="2000" dirty="0"/>
              <a:t> = 8.91, 2)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0.24</a:t>
            </a:r>
            <a:r>
              <a:rPr lang="en-US" sz="2000" dirty="0"/>
              <a:t> </a:t>
            </a:r>
            <a:r>
              <a:rPr lang="en-US" sz="2000" dirty="0" smtClean="0"/>
              <a:t>x 4,306,612 + 0.56 x 3,241,414 +</a:t>
            </a:r>
          </a:p>
          <a:p>
            <a:pPr marL="266700" indent="0" fontAlgn="auto">
              <a:spcBef>
                <a:spcPts val="0"/>
              </a:spcBef>
              <a:buFont typeface="Arial"/>
              <a:buNone/>
              <a:tabLst>
                <a:tab pos="3136900" algn="l"/>
              </a:tabLst>
              <a:defRPr/>
            </a:pPr>
            <a:r>
              <a:rPr lang="en-US" sz="2000" dirty="0"/>
              <a:t>	</a:t>
            </a:r>
            <a:r>
              <a:rPr lang="en-US" sz="2000" dirty="0" smtClean="0"/>
              <a:t>   0.06 x 2,863,251 + 0.14 x 2,006,195 </a:t>
            </a:r>
          </a:p>
          <a:p>
            <a:pPr marL="266700" indent="0" fontAlgn="auto">
              <a:spcBef>
                <a:spcPts val="0"/>
              </a:spcBef>
              <a:buFont typeface="Arial"/>
              <a:buNone/>
              <a:tabLst>
                <a:tab pos="3136900" algn="l"/>
              </a:tabLst>
              <a:defRPr/>
            </a:pPr>
            <a:r>
              <a:rPr lang="en-US" sz="2000" dirty="0"/>
              <a:t>	</a:t>
            </a:r>
            <a:r>
              <a:rPr lang="en-US" sz="2000" dirty="0" smtClean="0"/>
              <a:t>= </a:t>
            </a:r>
            <a:r>
              <a:rPr lang="en-US" sz="2400" b="1" dirty="0">
                <a:solidFill>
                  <a:schemeClr val="tx2"/>
                </a:solidFill>
              </a:rPr>
              <a:t>€ 3,301,441</a:t>
            </a:r>
          </a:p>
          <a:p>
            <a:pPr marL="266700" indent="0" fontAlgn="auto">
              <a:spcBef>
                <a:spcPts val="0"/>
              </a:spcBef>
              <a:buFont typeface="Arial"/>
              <a:buNone/>
              <a:tabLst>
                <a:tab pos="3403600" algn="l"/>
              </a:tabLst>
              <a:defRPr/>
            </a:pPr>
            <a:endParaRPr lang="en-US" sz="2000" b="1" i="1" dirty="0" smtClean="0">
              <a:latin typeface="Times New Roman"/>
              <a:cs typeface="Times New Roman"/>
            </a:endParaRPr>
          </a:p>
          <a:p>
            <a:pPr marL="266700" indent="0" fontAlgn="auto">
              <a:spcBef>
                <a:spcPts val="0"/>
              </a:spcBef>
              <a:buFont typeface="Arial"/>
              <a:buNone/>
              <a:tabLst>
                <a:tab pos="3403600" algn="l"/>
              </a:tabLst>
              <a:defRPr/>
            </a:pPr>
            <a:r>
              <a:rPr lang="en-US" sz="2000" b="1" i="1" dirty="0" smtClean="0">
                <a:latin typeface="Times New Roman"/>
                <a:cs typeface="Times New Roman"/>
              </a:rPr>
              <a:t>PVEP</a:t>
            </a:r>
            <a:r>
              <a:rPr lang="en-US" sz="2000" b="1" dirty="0" smtClean="0"/>
              <a:t>(</a:t>
            </a:r>
            <a:r>
              <a:rPr lang="en-US" sz="2000" b="1" i="1" dirty="0" smtClean="0">
                <a:latin typeface="Times New Roman"/>
                <a:cs typeface="Times New Roman"/>
              </a:rPr>
              <a:t>D</a:t>
            </a:r>
            <a:r>
              <a:rPr lang="en-US" sz="2000" b="1" dirty="0" smtClean="0"/>
              <a:t> </a:t>
            </a:r>
            <a:r>
              <a:rPr lang="en-US" sz="2000" b="1" dirty="0"/>
              <a:t>= 120, </a:t>
            </a:r>
            <a:r>
              <a:rPr lang="en-US" sz="2000" b="1" i="1" dirty="0">
                <a:latin typeface="Times New Roman"/>
                <a:cs typeface="Times New Roman"/>
              </a:rPr>
              <a:t>E</a:t>
            </a:r>
            <a:r>
              <a:rPr lang="en-US" sz="2000" b="1" dirty="0"/>
              <a:t> = </a:t>
            </a:r>
            <a:r>
              <a:rPr lang="en-US" sz="2000" b="1" dirty="0" smtClean="0"/>
              <a:t>9.90,1)</a:t>
            </a:r>
            <a:r>
              <a:rPr lang="en-US" sz="2000" dirty="0" smtClean="0"/>
              <a:t>	= </a:t>
            </a:r>
            <a:r>
              <a:rPr lang="en-US" sz="2000" b="1" i="1" dirty="0" smtClean="0">
                <a:latin typeface="Times New Roman"/>
                <a:cs typeface="Times New Roman"/>
              </a:rPr>
              <a:t>EP</a:t>
            </a:r>
            <a:r>
              <a:rPr lang="en-US" sz="2000" b="1" dirty="0" smtClean="0"/>
              <a:t>(</a:t>
            </a:r>
            <a:r>
              <a:rPr lang="en-US" sz="2000" b="1" i="1" dirty="0" smtClean="0">
                <a:latin typeface="Times New Roman"/>
                <a:cs typeface="Times New Roman"/>
              </a:rPr>
              <a:t>D</a:t>
            </a:r>
            <a:r>
              <a:rPr lang="en-US" sz="2000" b="1" dirty="0" smtClean="0"/>
              <a:t> </a:t>
            </a:r>
            <a:r>
              <a:rPr lang="en-US" sz="2000" b="1" dirty="0"/>
              <a:t>= 120</a:t>
            </a:r>
            <a:r>
              <a:rPr lang="en-US" sz="2000" b="1" dirty="0" smtClean="0"/>
              <a:t>, </a:t>
            </a:r>
            <a:r>
              <a:rPr lang="en-US" sz="2000" b="1" i="1" dirty="0" smtClean="0">
                <a:latin typeface="Times New Roman"/>
                <a:cs typeface="Times New Roman"/>
              </a:rPr>
              <a:t>E</a:t>
            </a:r>
            <a:r>
              <a:rPr lang="en-US" sz="2000" b="1" dirty="0" smtClean="0"/>
              <a:t> </a:t>
            </a:r>
            <a:r>
              <a:rPr lang="en-US" sz="2000" b="1" dirty="0"/>
              <a:t>= </a:t>
            </a:r>
            <a:r>
              <a:rPr lang="en-US" sz="2000" b="1" dirty="0" smtClean="0"/>
              <a:t>9.90,1)</a:t>
            </a:r>
            <a:r>
              <a:rPr lang="en-US" sz="2000" dirty="0" smtClean="0"/>
              <a:t>/(1 </a:t>
            </a:r>
            <a:r>
              <a:rPr lang="en-US" sz="2000" dirty="0"/>
              <a:t>+ </a:t>
            </a:r>
            <a:r>
              <a:rPr lang="en-US" sz="2000" i="1" dirty="0" smtClean="0">
                <a:latin typeface="Times New Roman"/>
                <a:cs typeface="Times New Roman"/>
              </a:rPr>
              <a:t>k</a:t>
            </a:r>
            <a:r>
              <a:rPr lang="en-US" sz="2000" dirty="0" smtClean="0"/>
              <a:t>) </a:t>
            </a:r>
          </a:p>
          <a:p>
            <a:pPr marL="266700" indent="0" fontAlgn="auto">
              <a:spcBef>
                <a:spcPts val="0"/>
              </a:spcBef>
              <a:buFont typeface="Arial"/>
              <a:buNone/>
              <a:tabLst>
                <a:tab pos="3403600" algn="l"/>
              </a:tabLst>
              <a:defRPr/>
            </a:pPr>
            <a:r>
              <a:rPr lang="en-US" sz="2000" dirty="0"/>
              <a:t>	</a:t>
            </a:r>
            <a:r>
              <a:rPr lang="en-US" sz="2000" dirty="0" smtClean="0"/>
              <a:t>= </a:t>
            </a:r>
            <a:r>
              <a:rPr lang="en-US" sz="2000" dirty="0"/>
              <a:t>3,301,441/1.1 = </a:t>
            </a:r>
            <a:r>
              <a:rPr lang="en-US" sz="2400" b="1" dirty="0">
                <a:solidFill>
                  <a:schemeClr val="tx2"/>
                </a:solidFill>
              </a:rPr>
              <a:t>€3,001,310</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84</a:t>
            </a:fld>
            <a:endParaRPr lang="en-US" altLang="en-US" sz="1400">
              <a:latin typeface="Times New Roman" pitchFamily="18" charset="0"/>
            </a:endParaRPr>
          </a:p>
        </p:txBody>
      </p:sp>
    </p:spTree>
    <p:extLst>
      <p:ext uri="{BB962C8B-B14F-4D97-AF65-F5344CB8AC3E}">
        <p14:creationId xmlns:p14="http://schemas.microsoft.com/office/powerpoint/2010/main" val="3791754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1 evaluation – </a:t>
            </a:r>
            <a:r>
              <a:rPr lang="en-US" sz="2800" u="sng" dirty="0" smtClean="0"/>
              <a:t>offshore</a:t>
            </a:r>
            <a:endParaRPr lang="en-US" sz="2000" u="sng" dirty="0"/>
          </a:p>
          <a:p>
            <a:pPr marL="266700" indent="0" fontAlgn="auto">
              <a:spcBef>
                <a:spcPts val="0"/>
              </a:spcBef>
              <a:spcAft>
                <a:spcPts val="0"/>
              </a:spcAft>
              <a:buFont typeface="Arial"/>
              <a:buNone/>
              <a:tabLst>
                <a:tab pos="3492500" algn="l"/>
              </a:tabLst>
              <a:defRPr/>
            </a:pPr>
            <a:endParaRPr lang="en-US" sz="2000" dirty="0" smtClean="0"/>
          </a:p>
          <a:p>
            <a:pPr marL="266700" indent="0" fontAlgn="auto">
              <a:spcBef>
                <a:spcPts val="0"/>
              </a:spcBef>
              <a:spcAft>
                <a:spcPts val="0"/>
              </a:spcAft>
              <a:buFont typeface="Arial"/>
              <a:buNone/>
              <a:tabLst>
                <a:tab pos="3492500" algn="l"/>
              </a:tabLst>
              <a:defRPr/>
            </a:pPr>
            <a:r>
              <a:rPr lang="en-US" sz="2000" dirty="0" smtClean="0"/>
              <a:t>Revenue </a:t>
            </a:r>
            <a:r>
              <a:rPr lang="en-US" sz="2000" dirty="0"/>
              <a:t>from manufacture </a:t>
            </a:r>
            <a:endParaRPr lang="en-US" sz="2000" dirty="0" smtClean="0"/>
          </a:p>
          <a:p>
            <a:pPr marL="266700" indent="0" fontAlgn="auto">
              <a:spcBef>
                <a:spcPts val="0"/>
              </a:spcBef>
              <a:buFont typeface="Arial"/>
              <a:buNone/>
              <a:tabLst>
                <a:tab pos="3492500" algn="l"/>
              </a:tabLst>
              <a:defRPr/>
            </a:pPr>
            <a:r>
              <a:rPr lang="en-US" sz="2000" dirty="0"/>
              <a:t>a</a:t>
            </a:r>
            <a:r>
              <a:rPr lang="en-US" sz="2000" dirty="0" smtClean="0"/>
              <a:t>nd sale </a:t>
            </a:r>
            <a:r>
              <a:rPr lang="en-US" sz="2000" dirty="0"/>
              <a:t>of 120,000 panels </a:t>
            </a:r>
            <a:r>
              <a:rPr lang="en-US" sz="2000" dirty="0" smtClean="0"/>
              <a:t>	= </a:t>
            </a:r>
            <a:r>
              <a:rPr lang="en-US" sz="2000" dirty="0"/>
              <a:t>120,000 </a:t>
            </a:r>
            <a:r>
              <a:rPr lang="en-US" sz="2000" dirty="0" smtClean="0"/>
              <a:t>x </a:t>
            </a:r>
            <a:r>
              <a:rPr lang="en-US" sz="2000" dirty="0"/>
              <a:t>70 = €</a:t>
            </a:r>
            <a:r>
              <a:rPr lang="en-US" sz="2000" dirty="0" smtClean="0"/>
              <a:t>8,400,000</a:t>
            </a:r>
          </a:p>
          <a:p>
            <a:pPr marL="266700" indent="0" fontAlgn="auto">
              <a:spcBef>
                <a:spcPts val="0"/>
              </a:spcBef>
              <a:buFont typeface="Arial"/>
              <a:buNone/>
              <a:tabLst>
                <a:tab pos="3136900" algn="l"/>
              </a:tabLst>
              <a:defRPr/>
            </a:pPr>
            <a:endParaRPr lang="en-US" sz="2000" dirty="0"/>
          </a:p>
          <a:p>
            <a:pPr marL="266700" indent="0" fontAlgn="auto">
              <a:spcBef>
                <a:spcPts val="0"/>
              </a:spcBef>
              <a:buFont typeface="Arial"/>
              <a:buNone/>
              <a:tabLst>
                <a:tab pos="4572000" algn="l"/>
              </a:tabLst>
              <a:defRPr/>
            </a:pPr>
            <a:r>
              <a:rPr lang="en-US" sz="2000" dirty="0"/>
              <a:t>Fixed + variable cost of </a:t>
            </a:r>
            <a:r>
              <a:rPr lang="en-US" sz="2000" dirty="0" smtClean="0"/>
              <a:t>offshore plant	= </a:t>
            </a:r>
            <a:r>
              <a:rPr lang="tr-TR" sz="2000" dirty="0" smtClean="0"/>
              <a:t>8,000,000 + 120,000 x 340 </a:t>
            </a:r>
          </a:p>
          <a:p>
            <a:pPr marL="266700" indent="0" fontAlgn="auto">
              <a:spcBef>
                <a:spcPts val="0"/>
              </a:spcBef>
              <a:buFont typeface="Arial"/>
              <a:buNone/>
              <a:tabLst>
                <a:tab pos="4572000" algn="l"/>
              </a:tabLst>
              <a:defRPr/>
            </a:pPr>
            <a:r>
              <a:rPr lang="tr-TR" sz="2000" dirty="0"/>
              <a:t>	</a:t>
            </a:r>
            <a:r>
              <a:rPr lang="tr-TR" sz="2000" dirty="0" smtClean="0"/>
              <a:t>= </a:t>
            </a:r>
            <a:r>
              <a:rPr lang="tr-TR" sz="2000" dirty="0"/>
              <a:t>48,800,000 </a:t>
            </a:r>
            <a:r>
              <a:rPr lang="tr-TR" sz="2000" dirty="0" smtClean="0"/>
              <a:t>yuan</a:t>
            </a:r>
          </a:p>
          <a:p>
            <a:pPr marL="266700" indent="0" fontAlgn="auto">
              <a:spcBef>
                <a:spcPts val="0"/>
              </a:spcBef>
              <a:buFont typeface="Arial"/>
              <a:buNone/>
              <a:tabLst>
                <a:tab pos="4572000" algn="l"/>
              </a:tabLst>
              <a:defRPr/>
            </a:pPr>
            <a:endParaRPr lang="en-US" sz="2000" dirty="0"/>
          </a:p>
          <a:p>
            <a:pPr marL="266700" indent="0" fontAlgn="auto">
              <a:spcBef>
                <a:spcPts val="0"/>
              </a:spcBef>
              <a:buFont typeface="Arial"/>
              <a:buNone/>
              <a:tabLst>
                <a:tab pos="3048000" algn="l"/>
              </a:tabLst>
              <a:defRPr/>
            </a:pPr>
            <a:endParaRPr lang="en-US" sz="2000" i="1" dirty="0" smtClean="0">
              <a:latin typeface="Times New Roman"/>
              <a:cs typeface="Times New Roman"/>
            </a:endParaRPr>
          </a:p>
          <a:p>
            <a:pPr marL="266700" indent="0" fontAlgn="auto">
              <a:spcBef>
                <a:spcPts val="0"/>
              </a:spcBef>
              <a:buFont typeface="Arial"/>
              <a:buNone/>
              <a:tabLst>
                <a:tab pos="3048000" algn="l"/>
              </a:tabLst>
              <a:defRPr/>
            </a:pPr>
            <a:r>
              <a:rPr lang="en-US" sz="2000" b="1" i="1" dirty="0" smtClean="0">
                <a:solidFill>
                  <a:schemeClr val="tx2"/>
                </a:solidFill>
                <a:latin typeface="Times New Roman"/>
                <a:cs typeface="Times New Roman"/>
              </a:rPr>
              <a:t>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120, </a:t>
            </a:r>
            <a:r>
              <a:rPr lang="en-US" sz="2000" b="1" i="1" dirty="0">
                <a:solidFill>
                  <a:schemeClr val="tx2"/>
                </a:solidFill>
                <a:latin typeface="Times New Roman"/>
                <a:cs typeface="Times New Roman"/>
              </a:rPr>
              <a:t>E</a:t>
            </a:r>
            <a:r>
              <a:rPr lang="en-US" sz="2000" b="1" dirty="0">
                <a:solidFill>
                  <a:schemeClr val="tx2"/>
                </a:solidFill>
              </a:rPr>
              <a:t> = 9.90, </a:t>
            </a:r>
            <a:r>
              <a:rPr lang="en-US" sz="2000" b="1" dirty="0" smtClean="0">
                <a:solidFill>
                  <a:schemeClr val="tx2"/>
                </a:solidFill>
              </a:rPr>
              <a:t>1)</a:t>
            </a:r>
            <a:r>
              <a:rPr lang="en-US" sz="2000" dirty="0" smtClean="0">
                <a:solidFill>
                  <a:schemeClr val="tx2"/>
                </a:solidFill>
              </a:rPr>
              <a:t>	</a:t>
            </a:r>
            <a:r>
              <a:rPr lang="en-US" sz="2000" dirty="0" smtClean="0"/>
              <a:t>= </a:t>
            </a:r>
            <a:r>
              <a:rPr lang="en-US" sz="2000" dirty="0"/>
              <a:t>8,400,000 </a:t>
            </a:r>
            <a:r>
              <a:rPr lang="en-US" sz="2000" dirty="0" smtClean="0"/>
              <a:t>– 48,800,000/9.90 +</a:t>
            </a:r>
          </a:p>
          <a:p>
            <a:pPr marL="266700" indent="0" fontAlgn="auto">
              <a:spcBef>
                <a:spcPts val="0"/>
              </a:spcBef>
              <a:buFont typeface="Arial"/>
              <a:buNone/>
              <a:tabLst>
                <a:tab pos="3048000" algn="l"/>
              </a:tabLst>
              <a:defRPr/>
            </a:pPr>
            <a:r>
              <a:rPr lang="en-US" sz="2000" dirty="0"/>
              <a:t>	</a:t>
            </a:r>
            <a:r>
              <a:rPr lang="en-US" sz="2000" dirty="0" smtClean="0"/>
              <a:t>    </a:t>
            </a:r>
            <a:r>
              <a:rPr lang="en-US" sz="2000" b="1" i="1" dirty="0">
                <a:latin typeface="Times New Roman"/>
                <a:cs typeface="Times New Roman"/>
              </a:rPr>
              <a:t>PVEP</a:t>
            </a:r>
            <a:r>
              <a:rPr lang="en-US" sz="2000" b="1" dirty="0"/>
              <a:t>(</a:t>
            </a:r>
            <a:r>
              <a:rPr lang="en-US" sz="2000" b="1" i="1" dirty="0" smtClean="0">
                <a:latin typeface="Times New Roman"/>
                <a:cs typeface="Times New Roman"/>
              </a:rPr>
              <a:t>D</a:t>
            </a:r>
            <a:r>
              <a:rPr lang="en-US" sz="2000" b="1" dirty="0"/>
              <a:t> </a:t>
            </a:r>
            <a:r>
              <a:rPr lang="en-US" sz="2000" b="1" dirty="0" smtClean="0"/>
              <a:t>= 120</a:t>
            </a:r>
            <a:r>
              <a:rPr lang="en-US" sz="2000" b="1" dirty="0"/>
              <a:t>, </a:t>
            </a:r>
            <a:r>
              <a:rPr lang="en-US" sz="2000" b="1" i="1" dirty="0">
                <a:latin typeface="Times New Roman"/>
                <a:cs typeface="Times New Roman"/>
              </a:rPr>
              <a:t>E</a:t>
            </a:r>
            <a:r>
              <a:rPr lang="en-US" sz="2000" b="1" dirty="0"/>
              <a:t> = 9.90, 1) </a:t>
            </a:r>
            <a:endParaRPr lang="en-US" sz="2000" b="1" dirty="0" smtClean="0"/>
          </a:p>
          <a:p>
            <a:pPr marL="266700" indent="0" fontAlgn="auto">
              <a:spcBef>
                <a:spcPts val="0"/>
              </a:spcBef>
              <a:buFont typeface="Arial"/>
              <a:buNone/>
              <a:tabLst>
                <a:tab pos="3048000" algn="l"/>
              </a:tabLst>
              <a:defRPr/>
            </a:pPr>
            <a:r>
              <a:rPr lang="en-US" sz="2000" dirty="0"/>
              <a:t>	</a:t>
            </a:r>
            <a:r>
              <a:rPr lang="en-US" sz="2000" dirty="0" smtClean="0"/>
              <a:t>= </a:t>
            </a:r>
            <a:r>
              <a:rPr lang="en-US" sz="2000" dirty="0"/>
              <a:t>3,470,707 + 3,001,310 </a:t>
            </a:r>
            <a:endParaRPr lang="en-US" sz="2000" dirty="0" smtClean="0"/>
          </a:p>
          <a:p>
            <a:pPr marL="266700" indent="0" fontAlgn="auto">
              <a:spcBef>
                <a:spcPts val="0"/>
              </a:spcBef>
              <a:buFont typeface="Arial"/>
              <a:buNone/>
              <a:tabLst>
                <a:tab pos="3048000" algn="l"/>
              </a:tabLst>
              <a:defRPr/>
            </a:pPr>
            <a:r>
              <a:rPr lang="en-US" sz="2000" dirty="0"/>
              <a:t>	</a:t>
            </a:r>
            <a:r>
              <a:rPr lang="en-US" sz="2000" dirty="0" smtClean="0"/>
              <a:t>= </a:t>
            </a:r>
            <a:r>
              <a:rPr lang="en-US" sz="2400" b="1" dirty="0">
                <a:solidFill>
                  <a:schemeClr val="tx2"/>
                </a:solidFill>
              </a:rPr>
              <a:t>€6,472,017</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85</a:t>
            </a:fld>
            <a:endParaRPr lang="en-US" altLang="en-US" sz="1400">
              <a:latin typeface="Times New Roman" pitchFamily="18" charset="0"/>
            </a:endParaRPr>
          </a:p>
        </p:txBody>
      </p:sp>
    </p:spTree>
    <p:extLst>
      <p:ext uri="{BB962C8B-B14F-4D97-AF65-F5344CB8AC3E}">
        <p14:creationId xmlns:p14="http://schemas.microsoft.com/office/powerpoint/2010/main" val="2701754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smtClean="0"/>
              <a:t>D-Solar Decision</a:t>
            </a:r>
          </a:p>
        </p:txBody>
      </p:sp>
      <p:graphicFrame>
        <p:nvGraphicFramePr>
          <p:cNvPr id="5" name="Table 4"/>
          <p:cNvGraphicFramePr>
            <a:graphicFrameLocks noGrp="1"/>
          </p:cNvGraphicFramePr>
          <p:nvPr>
            <p:extLst>
              <p:ext uri="{D42A27DB-BD31-4B8C-83A1-F6EECF244321}">
                <p14:modId xmlns:p14="http://schemas.microsoft.com/office/powerpoint/2010/main" val="1896863006"/>
              </p:ext>
            </p:extLst>
          </p:nvPr>
        </p:nvGraphicFramePr>
        <p:xfrm>
          <a:off x="609602" y="2222500"/>
          <a:ext cx="8153398" cy="2001520"/>
        </p:xfrm>
        <a:graphic>
          <a:graphicData uri="http://schemas.openxmlformats.org/drawingml/2006/table">
            <a:tbl>
              <a:tblPr firstRow="1" bandRow="1">
                <a:tableStyleId>{2D5ABB26-0587-4C30-8999-92F81FD0307C}</a:tableStyleId>
              </a:tblPr>
              <a:tblGrid>
                <a:gridCol w="720595">
                  <a:extLst>
                    <a:ext uri="{9D8B030D-6E8A-4147-A177-3AD203B41FA5}">
                      <a16:colId xmlns:a16="http://schemas.microsoft.com/office/drawing/2014/main" val="20000"/>
                    </a:ext>
                  </a:extLst>
                </a:gridCol>
                <a:gridCol w="840694">
                  <a:extLst>
                    <a:ext uri="{9D8B030D-6E8A-4147-A177-3AD203B41FA5}">
                      <a16:colId xmlns:a16="http://schemas.microsoft.com/office/drawing/2014/main" val="20001"/>
                    </a:ext>
                  </a:extLst>
                </a:gridCol>
                <a:gridCol w="1241024">
                  <a:extLst>
                    <a:ext uri="{9D8B030D-6E8A-4147-A177-3AD203B41FA5}">
                      <a16:colId xmlns:a16="http://schemas.microsoft.com/office/drawing/2014/main" val="20002"/>
                    </a:ext>
                  </a:extLst>
                </a:gridCol>
                <a:gridCol w="1334435">
                  <a:extLst>
                    <a:ext uri="{9D8B030D-6E8A-4147-A177-3AD203B41FA5}">
                      <a16:colId xmlns:a16="http://schemas.microsoft.com/office/drawing/2014/main" val="20003"/>
                    </a:ext>
                  </a:extLst>
                </a:gridCol>
                <a:gridCol w="1281058">
                  <a:extLst>
                    <a:ext uri="{9D8B030D-6E8A-4147-A177-3AD203B41FA5}">
                      <a16:colId xmlns:a16="http://schemas.microsoft.com/office/drawing/2014/main" val="20004"/>
                    </a:ext>
                  </a:extLst>
                </a:gridCol>
                <a:gridCol w="1374468">
                  <a:extLst>
                    <a:ext uri="{9D8B030D-6E8A-4147-A177-3AD203B41FA5}">
                      <a16:colId xmlns:a16="http://schemas.microsoft.com/office/drawing/2014/main" val="20005"/>
                    </a:ext>
                  </a:extLst>
                </a:gridCol>
                <a:gridCol w="1361124">
                  <a:extLst>
                    <a:ext uri="{9D8B030D-6E8A-4147-A177-3AD203B41FA5}">
                      <a16:colId xmlns:a16="http://schemas.microsoft.com/office/drawing/2014/main" val="20006"/>
                    </a:ext>
                  </a:extLst>
                </a:gridCol>
              </a:tblGrid>
              <a:tr h="370840">
                <a:tc>
                  <a:txBody>
                    <a:bodyPr/>
                    <a:lstStyle/>
                    <a:p>
                      <a:pPr algn="ctr"/>
                      <a:r>
                        <a:rPr lang="en-US" sz="1400" b="1" i="1" kern="1200" dirty="0" smtClean="0">
                          <a:solidFill>
                            <a:schemeClr val="tx1"/>
                          </a:solidFill>
                          <a:latin typeface="Times New Roman"/>
                          <a:ea typeface="+mn-ea"/>
                          <a:cs typeface="Times New Roman"/>
                        </a:rPr>
                        <a:t>	D</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i="1" kern="1200" dirty="0" smtClean="0">
                          <a:solidFill>
                            <a:schemeClr val="tx1"/>
                          </a:solidFill>
                          <a:latin typeface="Times New Roman"/>
                          <a:ea typeface="+mn-ea"/>
                          <a:cs typeface="Times New Roman"/>
                        </a:rPr>
                        <a:t>E</a:t>
                      </a:r>
                      <a:endParaRPr lang="en-US" sz="1400" b="1" i="1" dirty="0">
                        <a:latin typeface="Times New Roman"/>
                        <a:cs typeface="Times New Roman"/>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Sales</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Production</a:t>
                      </a:r>
                      <a:r>
                        <a:rPr lang="en-US" sz="1400" b="1" baseline="0" dirty="0" smtClean="0"/>
                        <a:t> Cost Quantity</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Revenue</a:t>
                      </a:r>
                      <a:r>
                        <a:rPr lang="en-US" sz="1400" b="1" baseline="0" dirty="0" smtClean="0"/>
                        <a: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Cost (yuan)</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smtClean="0"/>
                        <a:t>Expected Profit (euro)</a:t>
                      </a:r>
                      <a:endParaRPr lang="en-US" sz="1400" b="1" dirty="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sz="1400" kern="1200" dirty="0" smtClean="0">
                          <a:solidFill>
                            <a:schemeClr val="tx1"/>
                          </a:solidFill>
                          <a:latin typeface="+mn-lt"/>
                          <a:ea typeface="+mn-ea"/>
                          <a:cs typeface="+mn-cs"/>
                        </a:rPr>
                        <a:t>120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kern="1200" dirty="0" smtClean="0">
                          <a:solidFill>
                            <a:schemeClr val="tx1"/>
                          </a:solidFill>
                          <a:latin typeface="+mn-lt"/>
                          <a:ea typeface="+mn-ea"/>
                          <a:cs typeface="+mn-cs"/>
                        </a:rPr>
                        <a:t>9.90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120,000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120,000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8,400,000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48,800,000</a:t>
                      </a:r>
                      <a:endParaRPr lang="en-US" sz="1400" dirty="0"/>
                    </a:p>
                  </a:txBody>
                  <a:tcPr>
                    <a:lnT w="19050" cap="flat" cmpd="sng" algn="ctr">
                      <a:solidFill>
                        <a:scrgbClr r="0" g="0" b="0"/>
                      </a:solidFill>
                      <a:prstDash val="solid"/>
                      <a:round/>
                      <a:headEnd type="none" w="med" len="med"/>
                      <a:tailEnd type="none" w="med" len="med"/>
                    </a:lnT>
                  </a:tcPr>
                </a:tc>
                <a:tc>
                  <a:txBody>
                    <a:bodyPr/>
                    <a:lstStyle/>
                    <a:p>
                      <a:pPr algn="r"/>
                      <a:r>
                        <a:rPr lang="en-US" sz="1400" dirty="0" smtClean="0"/>
                        <a:t>6,472,017</a:t>
                      </a:r>
                      <a:endParaRPr lang="en-US" sz="1400" dirty="0"/>
                    </a:p>
                  </a:txBody>
                  <a:tcPr>
                    <a:lnT w="1905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r"/>
                      <a:r>
                        <a:rPr lang="en-US" sz="1400" kern="1200" dirty="0" smtClean="0">
                          <a:solidFill>
                            <a:schemeClr val="tx1"/>
                          </a:solidFill>
                          <a:latin typeface="+mn-lt"/>
                          <a:ea typeface="+mn-ea"/>
                          <a:cs typeface="+mn-cs"/>
                        </a:rPr>
                        <a:t>120</a:t>
                      </a:r>
                      <a:endParaRPr lang="en-US" sz="1400" dirty="0"/>
                    </a:p>
                  </a:txBody>
                  <a:tcPr/>
                </a:tc>
                <a:tc>
                  <a:txBody>
                    <a:bodyPr/>
                    <a:lstStyle/>
                    <a:p>
                      <a:pPr algn="r"/>
                      <a:r>
                        <a:rPr lang="en-US" sz="1400" kern="1200" dirty="0" smtClean="0">
                          <a:solidFill>
                            <a:schemeClr val="tx1"/>
                          </a:solidFill>
                          <a:latin typeface="+mn-lt"/>
                          <a:ea typeface="+mn-ea"/>
                          <a:cs typeface="+mn-cs"/>
                        </a:rPr>
                        <a:t>8.10</a:t>
                      </a:r>
                      <a:endParaRPr lang="en-US" sz="1400" dirty="0"/>
                    </a:p>
                  </a:txBody>
                  <a:tcPr/>
                </a:tc>
                <a:tc>
                  <a:txBody>
                    <a:bodyPr/>
                    <a:lstStyle/>
                    <a:p>
                      <a:pPr algn="r"/>
                      <a:r>
                        <a:rPr lang="en-US" sz="1400" dirty="0" smtClean="0"/>
                        <a:t>120,000</a:t>
                      </a:r>
                      <a:endParaRPr lang="en-US" sz="1400" dirty="0"/>
                    </a:p>
                  </a:txBody>
                  <a:tcPr/>
                </a:tc>
                <a:tc>
                  <a:txBody>
                    <a:bodyPr/>
                    <a:lstStyle/>
                    <a:p>
                      <a:pPr algn="r"/>
                      <a:r>
                        <a:rPr lang="en-US" sz="1400" dirty="0" smtClean="0"/>
                        <a:t>120,000</a:t>
                      </a:r>
                      <a:endParaRPr lang="en-US" sz="1400" dirty="0"/>
                    </a:p>
                  </a:txBody>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smtClean="0"/>
                        <a:t>8,400,000</a:t>
                      </a:r>
                    </a:p>
                  </a:txBody>
                  <a:tcPr/>
                </a:tc>
                <a:tc>
                  <a:txBody>
                    <a:bodyPr/>
                    <a:lstStyle/>
                    <a:p>
                      <a:pPr algn="r"/>
                      <a:r>
                        <a:rPr lang="en-US" sz="1400" dirty="0" smtClean="0"/>
                        <a:t>48,800,000</a:t>
                      </a:r>
                      <a:endParaRPr lang="en-US" sz="1400" dirty="0"/>
                    </a:p>
                  </a:txBody>
                  <a:tcPr/>
                </a:tc>
                <a:tc>
                  <a:txBody>
                    <a:bodyPr/>
                    <a:lstStyle/>
                    <a:p>
                      <a:pPr algn="r"/>
                      <a:r>
                        <a:rPr lang="en-US" sz="1400" dirty="0" smtClean="0"/>
                        <a:t>4,301,354</a:t>
                      </a:r>
                      <a:endParaRPr lang="en-US" sz="1400" dirty="0"/>
                    </a:p>
                  </a:txBody>
                  <a:tcPr/>
                </a:tc>
                <a:extLst>
                  <a:ext uri="{0D108BD9-81ED-4DB2-BD59-A6C34878D82A}">
                    <a16:rowId xmlns:a16="http://schemas.microsoft.com/office/drawing/2014/main" val="10002"/>
                  </a:ext>
                </a:extLst>
              </a:tr>
              <a:tr h="370840">
                <a:tc>
                  <a:txBody>
                    <a:bodyPr/>
                    <a:lstStyle/>
                    <a:p>
                      <a:pPr algn="r"/>
                      <a:r>
                        <a:rPr lang="en-US" sz="1400" kern="1200" dirty="0" smtClean="0">
                          <a:solidFill>
                            <a:schemeClr val="tx1"/>
                          </a:solidFill>
                          <a:latin typeface="+mn-lt"/>
                          <a:ea typeface="+mn-ea"/>
                          <a:cs typeface="+mn-cs"/>
                        </a:rPr>
                        <a:t>80</a:t>
                      </a:r>
                      <a:endParaRPr lang="en-US" sz="1400" dirty="0"/>
                    </a:p>
                  </a:txBody>
                  <a:tcPr/>
                </a:tc>
                <a:tc>
                  <a:txBody>
                    <a:bodyPr/>
                    <a:lstStyle/>
                    <a:p>
                      <a:pPr algn="r"/>
                      <a:r>
                        <a:rPr lang="en-US" sz="1400" kern="1200" dirty="0" smtClean="0">
                          <a:solidFill>
                            <a:schemeClr val="tx1"/>
                          </a:solidFill>
                          <a:latin typeface="+mn-lt"/>
                          <a:ea typeface="+mn-ea"/>
                          <a:cs typeface="+mn-cs"/>
                        </a:rPr>
                        <a:t>9.90 </a:t>
                      </a:r>
                      <a:endParaRPr lang="en-US" sz="1400" dirty="0"/>
                    </a:p>
                  </a:txBody>
                  <a:tcPr/>
                </a:tc>
                <a:tc>
                  <a:txBody>
                    <a:bodyPr/>
                    <a:lstStyle/>
                    <a:p>
                      <a:pPr algn="r"/>
                      <a:r>
                        <a:rPr lang="en-US" sz="1400" dirty="0" smtClean="0"/>
                        <a:t>80,000</a:t>
                      </a:r>
                      <a:endParaRPr lang="en-US" sz="1400" dirty="0"/>
                    </a:p>
                  </a:txBody>
                  <a:tcPr/>
                </a:tc>
                <a:tc>
                  <a:txBody>
                    <a:bodyPr/>
                    <a:lstStyle/>
                    <a:p>
                      <a:pPr algn="r"/>
                      <a:r>
                        <a:rPr lang="en-US" sz="1400" dirty="0" smtClean="0"/>
                        <a:t>100,000</a:t>
                      </a:r>
                      <a:endParaRPr lang="en-US" sz="1400" dirty="0"/>
                    </a:p>
                  </a:txBody>
                  <a:tcPr/>
                </a:tc>
                <a:tc>
                  <a:txBody>
                    <a:bodyPr/>
                    <a:lstStyle/>
                    <a:p>
                      <a:pPr algn="r"/>
                      <a:r>
                        <a:rPr lang="en-US" sz="1400" dirty="0" smtClean="0"/>
                        <a:t>5,600,000</a:t>
                      </a:r>
                      <a:endParaRPr lang="en-US" sz="1400" dirty="0"/>
                    </a:p>
                  </a:txBody>
                  <a:tcPr/>
                </a:tc>
                <a:tc>
                  <a:txBody>
                    <a:bodyPr/>
                    <a:lstStyle/>
                    <a:p>
                      <a:pPr algn="r"/>
                      <a:r>
                        <a:rPr lang="en-US" sz="1400" dirty="0" smtClean="0"/>
                        <a:t>42,000,000</a:t>
                      </a:r>
                      <a:endParaRPr lang="en-US" sz="1400" dirty="0"/>
                    </a:p>
                  </a:txBody>
                  <a:tcPr/>
                </a:tc>
                <a:tc>
                  <a:txBody>
                    <a:bodyPr/>
                    <a:lstStyle/>
                    <a:p>
                      <a:pPr algn="r"/>
                      <a:r>
                        <a:rPr lang="en-US" sz="1400" dirty="0" smtClean="0"/>
                        <a:t>3,007,859</a:t>
                      </a:r>
                      <a:endParaRPr lang="en-US" sz="1400" dirty="0"/>
                    </a:p>
                  </a:txBody>
                  <a:tcPr/>
                </a:tc>
                <a:extLst>
                  <a:ext uri="{0D108BD9-81ED-4DB2-BD59-A6C34878D82A}">
                    <a16:rowId xmlns:a16="http://schemas.microsoft.com/office/drawing/2014/main" val="10003"/>
                  </a:ext>
                </a:extLst>
              </a:tr>
              <a:tr h="370840">
                <a:tc>
                  <a:txBody>
                    <a:bodyPr/>
                    <a:lstStyle/>
                    <a:p>
                      <a:pPr algn="r"/>
                      <a:r>
                        <a:rPr lang="en-US" sz="1400" kern="1200" dirty="0" smtClean="0">
                          <a:solidFill>
                            <a:schemeClr val="tx1"/>
                          </a:solidFill>
                          <a:latin typeface="+mn-lt"/>
                          <a:ea typeface="+mn-ea"/>
                          <a:cs typeface="+mn-cs"/>
                        </a:rPr>
                        <a:t>80</a:t>
                      </a:r>
                      <a:endParaRPr lang="en-US" sz="1400" dirty="0"/>
                    </a:p>
                  </a:txBody>
                  <a:tcPr>
                    <a:lnB w="28575" cap="flat" cmpd="sng" algn="ctr">
                      <a:solidFill>
                        <a:scrgbClr r="0" g="0" b="0"/>
                      </a:solidFill>
                      <a:prstDash val="solid"/>
                      <a:round/>
                      <a:headEnd type="none" w="med" len="med"/>
                      <a:tailEnd type="none" w="med" len="med"/>
                    </a:lnB>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8.10</a:t>
                      </a:r>
                      <a:endParaRPr lang="en-US" sz="1400" dirty="0" smtClean="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80,000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100,000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5,600,000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42,000,000</a:t>
                      </a:r>
                      <a:endParaRPr lang="en-US" sz="1400" dirty="0"/>
                    </a:p>
                  </a:txBody>
                  <a:tcPr>
                    <a:lnB w="28575" cap="flat" cmpd="sng" algn="ctr">
                      <a:solidFill>
                        <a:scrgbClr r="0" g="0" b="0"/>
                      </a:solidFill>
                      <a:prstDash val="solid"/>
                      <a:round/>
                      <a:headEnd type="none" w="med" len="med"/>
                      <a:tailEnd type="none" w="med" len="med"/>
                    </a:lnB>
                  </a:tcPr>
                </a:tc>
                <a:tc>
                  <a:txBody>
                    <a:bodyPr/>
                    <a:lstStyle/>
                    <a:p>
                      <a:pPr algn="r"/>
                      <a:r>
                        <a:rPr lang="en-US" sz="1400" dirty="0" smtClean="0"/>
                        <a:t>1,164,757</a:t>
                      </a:r>
                      <a:endParaRPr lang="en-US" sz="1400" dirty="0"/>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a:spLocks noChangeArrowheads="1"/>
          </p:cNvSpPr>
          <p:nvPr/>
        </p:nvSpPr>
        <p:spPr bwMode="auto">
          <a:xfrm>
            <a:off x="7416800" y="4699000"/>
            <a:ext cx="1022350" cy="307975"/>
          </a:xfrm>
          <a:prstGeom prst="rect">
            <a:avLst/>
          </a:prstGeom>
          <a:noFill/>
          <a:ln w="9525">
            <a:noFill/>
            <a:miter lim="800000"/>
            <a:headEnd/>
            <a:tailEnd/>
          </a:ln>
        </p:spPr>
        <p:txBody>
          <a:bodyPr wrap="none">
            <a:spAutoFit/>
          </a:bodyPr>
          <a:lstStyle/>
          <a:p>
            <a:pPr>
              <a:tabLst>
                <a:tab pos="1435100" algn="r"/>
              </a:tabLst>
            </a:pPr>
            <a:r>
              <a:rPr lang="en-US" sz="1400"/>
              <a:t>Table 6-17</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86</a:t>
            </a:fld>
            <a:endParaRPr lang="en-US" altLang="en-US" sz="1400">
              <a:latin typeface="Times New Roman" pitchFamily="18" charset="0"/>
            </a:endParaRPr>
          </a:p>
        </p:txBody>
      </p:sp>
    </p:spTree>
    <p:extLst>
      <p:ext uri="{BB962C8B-B14F-4D97-AF65-F5344CB8AC3E}">
        <p14:creationId xmlns:p14="http://schemas.microsoft.com/office/powerpoint/2010/main" val="3916016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0 evaluation – </a:t>
            </a:r>
            <a:r>
              <a:rPr lang="en-US" sz="2800" u="sng" dirty="0" smtClean="0"/>
              <a:t>offshore</a:t>
            </a:r>
            <a:endParaRPr lang="en-US" sz="2000" u="sng" dirty="0"/>
          </a:p>
          <a:p>
            <a:pPr marL="266700" indent="0" fontAlgn="auto">
              <a:spcBef>
                <a:spcPts val="0"/>
              </a:spcBef>
              <a:buFont typeface="Arial"/>
              <a:buNone/>
              <a:tabLst>
                <a:tab pos="3136900" algn="l"/>
              </a:tabLst>
              <a:defRPr/>
            </a:pPr>
            <a:endParaRPr lang="en-US" sz="2000" i="1" dirty="0" smtClean="0">
              <a:latin typeface="Times New Roman"/>
              <a:cs typeface="Times New Roman"/>
            </a:endParaRPr>
          </a:p>
          <a:p>
            <a:pPr marL="266700" indent="0" fontAlgn="auto">
              <a:spcBef>
                <a:spcPts val="0"/>
              </a:spcBef>
              <a:buFont typeface="Arial"/>
              <a:buNone/>
              <a:tabLst>
                <a:tab pos="3136900" algn="l"/>
              </a:tabLst>
              <a:defRPr/>
            </a:pPr>
            <a:r>
              <a:rPr lang="en-US" sz="2000" b="1" i="1" dirty="0" smtClean="0">
                <a:solidFill>
                  <a:schemeClr val="tx2"/>
                </a:solidFill>
                <a:latin typeface="Times New Roman"/>
                <a:cs typeface="Times New Roman"/>
              </a:rPr>
              <a:t>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100</a:t>
            </a:r>
            <a:r>
              <a:rPr lang="en-US" sz="2000" b="1" dirty="0">
                <a:solidFill>
                  <a:schemeClr val="tx2"/>
                </a:solidFill>
              </a:rPr>
              <a:t>,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9.00</a:t>
            </a:r>
            <a:r>
              <a:rPr lang="en-US" sz="2000" b="1" dirty="0">
                <a:solidFill>
                  <a:schemeClr val="tx2"/>
                </a:solidFill>
              </a:rPr>
              <a:t>, 1</a:t>
            </a:r>
            <a:r>
              <a:rPr lang="en-US" sz="2000" b="1" dirty="0" smtClean="0">
                <a:solidFill>
                  <a:schemeClr val="tx2"/>
                </a:solidFill>
              </a:rPr>
              <a:t>)</a:t>
            </a:r>
            <a:r>
              <a:rPr lang="en-US" sz="2000" dirty="0" smtClean="0">
                <a:solidFill>
                  <a:schemeClr val="tx2"/>
                </a:solidFill>
              </a:rPr>
              <a:t>	</a:t>
            </a:r>
            <a:r>
              <a:rPr lang="en-US" sz="2000" dirty="0" smtClean="0"/>
              <a:t>= </a:t>
            </a:r>
            <a:r>
              <a:rPr lang="en-US" sz="2000" dirty="0"/>
              <a:t>0.24 </a:t>
            </a:r>
            <a:r>
              <a:rPr lang="en-US" sz="2000" dirty="0" smtClean="0"/>
              <a:t>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a:t>
            </a:r>
            <a:r>
              <a:rPr lang="en-US" sz="2000" dirty="0" smtClean="0"/>
              <a:t>120, </a:t>
            </a:r>
            <a:r>
              <a:rPr lang="en-US" sz="2000" i="1" dirty="0">
                <a:latin typeface="Times New Roman"/>
                <a:cs typeface="Times New Roman"/>
              </a:rPr>
              <a:t>E</a:t>
            </a:r>
            <a:r>
              <a:rPr lang="en-US" sz="2000" dirty="0"/>
              <a:t> = </a:t>
            </a:r>
            <a:r>
              <a:rPr lang="en-US" sz="2000" dirty="0" smtClean="0"/>
              <a:t>9.90, </a:t>
            </a:r>
            <a:r>
              <a:rPr lang="en-US" sz="2000" dirty="0"/>
              <a:t>1</a:t>
            </a:r>
            <a:r>
              <a:rPr lang="en-US" sz="2000" dirty="0" smtClean="0"/>
              <a:t>) </a:t>
            </a:r>
            <a:r>
              <a:rPr lang="en-US" sz="2000" dirty="0"/>
              <a:t>+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0.56 x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a:t>
            </a:r>
            <a:r>
              <a:rPr lang="en-US" sz="2000" dirty="0" smtClean="0"/>
              <a:t>120, </a:t>
            </a:r>
            <a:r>
              <a:rPr lang="en-US" sz="2000" i="1" dirty="0">
                <a:latin typeface="Times New Roman"/>
                <a:cs typeface="Times New Roman"/>
              </a:rPr>
              <a:t>E</a:t>
            </a:r>
            <a:r>
              <a:rPr lang="en-US" sz="2000" dirty="0"/>
              <a:t> = </a:t>
            </a:r>
            <a:r>
              <a:rPr lang="en-US" sz="2000" dirty="0" smtClean="0"/>
              <a:t>8.10, 1) + </a:t>
            </a:r>
          </a:p>
          <a:p>
            <a:pPr marL="266700" indent="0" fontAlgn="auto">
              <a:spcBef>
                <a:spcPts val="0"/>
              </a:spcBef>
              <a:buFont typeface="Arial"/>
              <a:buNone/>
              <a:tabLst>
                <a:tab pos="3136900" algn="l"/>
              </a:tabLst>
              <a:defRPr/>
            </a:pPr>
            <a:r>
              <a:rPr lang="en-US" sz="2000" dirty="0"/>
              <a:t>	</a:t>
            </a:r>
            <a:r>
              <a:rPr lang="en-US" sz="2000" dirty="0" smtClean="0"/>
              <a:t>   0.06 x </a:t>
            </a:r>
            <a:r>
              <a:rPr lang="en-US" sz="2000" i="1" dirty="0" smtClean="0">
                <a:latin typeface="Times New Roman"/>
                <a:cs typeface="Times New Roman"/>
              </a:rPr>
              <a:t>P</a:t>
            </a:r>
            <a:r>
              <a:rPr lang="en-US" sz="2000" dirty="0"/>
              <a:t>(</a:t>
            </a:r>
            <a:r>
              <a:rPr lang="en-US" sz="2000" i="1" dirty="0" smtClean="0">
                <a:latin typeface="Times New Roman"/>
                <a:cs typeface="Times New Roman"/>
              </a:rPr>
              <a:t>D</a:t>
            </a:r>
            <a:r>
              <a:rPr lang="en-US" sz="2000" dirty="0" smtClean="0"/>
              <a:t> =</a:t>
            </a:r>
            <a:r>
              <a:rPr lang="en-US" sz="2000" dirty="0"/>
              <a:t> </a:t>
            </a:r>
            <a:r>
              <a:rPr lang="en-US" sz="2000" dirty="0" smtClean="0"/>
              <a:t>80, </a:t>
            </a:r>
            <a:r>
              <a:rPr lang="en-US" sz="2000" i="1" dirty="0" smtClean="0">
                <a:latin typeface="Times New Roman"/>
                <a:cs typeface="Times New Roman"/>
              </a:rPr>
              <a:t>E</a:t>
            </a:r>
            <a:r>
              <a:rPr lang="en-US" sz="2000" dirty="0" smtClean="0"/>
              <a:t> =</a:t>
            </a:r>
            <a:r>
              <a:rPr lang="en-US" sz="2000" dirty="0"/>
              <a:t> </a:t>
            </a:r>
            <a:r>
              <a:rPr lang="en-US" sz="2000" dirty="0" smtClean="0"/>
              <a:t>9.90, 1) +</a:t>
            </a:r>
            <a:r>
              <a:rPr lang="en-US" sz="2000" dirty="0"/>
              <a:t> </a:t>
            </a:r>
            <a:endParaRPr lang="en-US" sz="2000" dirty="0" smtClean="0"/>
          </a:p>
          <a:p>
            <a:pPr marL="266700" indent="0" fontAlgn="auto">
              <a:spcBef>
                <a:spcPts val="0"/>
              </a:spcBef>
              <a:buFont typeface="Arial"/>
              <a:buNone/>
              <a:tabLst>
                <a:tab pos="3136900" algn="l"/>
              </a:tabLst>
              <a:defRPr/>
            </a:pPr>
            <a:r>
              <a:rPr lang="en-US" sz="2000" dirty="0"/>
              <a:t>	</a:t>
            </a:r>
            <a:r>
              <a:rPr lang="en-US" sz="2000" dirty="0" smtClean="0"/>
              <a:t>   0.14 </a:t>
            </a:r>
            <a:r>
              <a:rPr lang="en-US" sz="2000" dirty="0"/>
              <a:t>x</a:t>
            </a:r>
            <a:r>
              <a:rPr lang="en-US" sz="2000" dirty="0" smtClean="0"/>
              <a:t> </a:t>
            </a:r>
            <a:r>
              <a:rPr lang="en-US" sz="2000" i="1" dirty="0">
                <a:latin typeface="Times New Roman"/>
                <a:cs typeface="Times New Roman"/>
              </a:rPr>
              <a:t>P</a:t>
            </a:r>
            <a:r>
              <a:rPr lang="en-US" sz="2000" dirty="0"/>
              <a:t>(</a:t>
            </a:r>
            <a:r>
              <a:rPr lang="en-US" sz="2000" i="1" dirty="0">
                <a:latin typeface="Times New Roman"/>
                <a:cs typeface="Times New Roman"/>
              </a:rPr>
              <a:t>D</a:t>
            </a:r>
            <a:r>
              <a:rPr lang="en-US" sz="2000" dirty="0"/>
              <a:t> = </a:t>
            </a:r>
            <a:r>
              <a:rPr lang="en-US" sz="2000" dirty="0" smtClean="0"/>
              <a:t>80, </a:t>
            </a:r>
            <a:r>
              <a:rPr lang="en-US" sz="2000" i="1" dirty="0">
                <a:latin typeface="Times New Roman"/>
                <a:cs typeface="Times New Roman"/>
              </a:rPr>
              <a:t>E</a:t>
            </a:r>
            <a:r>
              <a:rPr lang="en-US" sz="2000" dirty="0"/>
              <a:t> = </a:t>
            </a:r>
            <a:r>
              <a:rPr lang="en-US" sz="2000" dirty="0" smtClean="0"/>
              <a:t>8.10, 1) </a:t>
            </a:r>
          </a:p>
          <a:p>
            <a:pPr marL="266700" indent="0" fontAlgn="auto">
              <a:spcBef>
                <a:spcPts val="0"/>
              </a:spcBef>
              <a:buFont typeface="Arial"/>
              <a:buNone/>
              <a:tabLst>
                <a:tab pos="3136900" algn="l"/>
              </a:tabLst>
              <a:defRPr/>
            </a:pPr>
            <a:r>
              <a:rPr lang="en-US" sz="2000" dirty="0"/>
              <a:t>	</a:t>
            </a:r>
            <a:r>
              <a:rPr lang="en-US" sz="2000" dirty="0" smtClean="0"/>
              <a:t>= 0.24</a:t>
            </a:r>
            <a:r>
              <a:rPr lang="en-US" sz="2000" dirty="0"/>
              <a:t> </a:t>
            </a:r>
            <a:r>
              <a:rPr lang="en-US" sz="2000" dirty="0" smtClean="0"/>
              <a:t>x 6,472,017 + 0.56 x 4,301,354 </a:t>
            </a:r>
          </a:p>
          <a:p>
            <a:pPr marL="266700" indent="0" fontAlgn="auto">
              <a:spcBef>
                <a:spcPts val="0"/>
              </a:spcBef>
              <a:buFont typeface="Arial"/>
              <a:buNone/>
              <a:tabLst>
                <a:tab pos="3136900" algn="l"/>
              </a:tabLst>
              <a:defRPr/>
            </a:pPr>
            <a:r>
              <a:rPr lang="en-US" sz="2000" dirty="0"/>
              <a:t>	</a:t>
            </a:r>
            <a:r>
              <a:rPr lang="en-US" sz="2000" dirty="0" smtClean="0"/>
              <a:t>   + 0.06 x 3,007,859 + 0.14 x 1,164,757 </a:t>
            </a:r>
          </a:p>
          <a:p>
            <a:pPr marL="266700" indent="0" fontAlgn="auto">
              <a:spcBef>
                <a:spcPts val="0"/>
              </a:spcBef>
              <a:buFont typeface="Arial"/>
              <a:buNone/>
              <a:tabLst>
                <a:tab pos="3136900" algn="l"/>
              </a:tabLst>
              <a:defRPr/>
            </a:pPr>
            <a:r>
              <a:rPr lang="en-US" sz="2000" dirty="0"/>
              <a:t>	</a:t>
            </a:r>
            <a:r>
              <a:rPr lang="en-US" sz="2000" dirty="0" smtClean="0"/>
              <a:t>= </a:t>
            </a:r>
            <a:r>
              <a:rPr lang="en-US" sz="2400" b="1" dirty="0">
                <a:solidFill>
                  <a:schemeClr val="tx2"/>
                </a:solidFill>
              </a:rPr>
              <a:t>€ </a:t>
            </a:r>
            <a:r>
              <a:rPr lang="en-US" sz="2400" b="1" dirty="0" smtClean="0">
                <a:solidFill>
                  <a:schemeClr val="tx2"/>
                </a:solidFill>
              </a:rPr>
              <a:t>4,305,580</a:t>
            </a:r>
          </a:p>
          <a:p>
            <a:pPr marL="266700" indent="0" fontAlgn="auto">
              <a:spcBef>
                <a:spcPts val="0"/>
              </a:spcBef>
              <a:buFont typeface="Arial"/>
              <a:buNone/>
              <a:tabLst>
                <a:tab pos="3136900" algn="l"/>
              </a:tabLst>
              <a:defRPr/>
            </a:pPr>
            <a:endParaRPr lang="en-US" sz="2000" i="1" dirty="0">
              <a:latin typeface="Times New Roman"/>
              <a:cs typeface="Times New Roman"/>
            </a:endParaRPr>
          </a:p>
          <a:p>
            <a:pPr marL="266700" indent="0" fontAlgn="auto">
              <a:spcBef>
                <a:spcPts val="0"/>
              </a:spcBef>
              <a:buFont typeface="Arial"/>
              <a:buNone/>
              <a:tabLst>
                <a:tab pos="3136900" algn="l"/>
              </a:tabLst>
              <a:defRPr/>
            </a:pPr>
            <a:r>
              <a:rPr lang="en-US" sz="2000" b="1" i="1" dirty="0" smtClean="0">
                <a:solidFill>
                  <a:schemeClr val="tx2"/>
                </a:solidFill>
                <a:latin typeface="Times New Roman"/>
                <a:cs typeface="Times New Roman"/>
              </a:rPr>
              <a:t>PVEP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100</a:t>
            </a:r>
            <a:r>
              <a:rPr lang="en-US" sz="2000" b="1" dirty="0">
                <a:solidFill>
                  <a:schemeClr val="tx2"/>
                </a:solidFill>
              </a:rPr>
              <a:t>,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9.00,1)</a:t>
            </a:r>
            <a:r>
              <a:rPr lang="en-US" sz="2000" dirty="0" smtClean="0">
                <a:solidFill>
                  <a:schemeClr val="tx2"/>
                </a:solidFill>
              </a:rPr>
              <a:t>	</a:t>
            </a:r>
            <a:r>
              <a:rPr lang="en-US" sz="2000" dirty="0" smtClean="0"/>
              <a:t>= </a:t>
            </a:r>
            <a:r>
              <a:rPr lang="en-US" sz="2000" b="1" i="1" dirty="0" smtClean="0">
                <a:latin typeface="Times New Roman"/>
                <a:cs typeface="Times New Roman"/>
              </a:rPr>
              <a:t>EP</a:t>
            </a:r>
            <a:r>
              <a:rPr lang="en-US" sz="2000" b="1" dirty="0" smtClean="0"/>
              <a:t>(</a:t>
            </a:r>
            <a:r>
              <a:rPr lang="en-US" sz="2000" b="1" i="1" dirty="0" smtClean="0">
                <a:latin typeface="Times New Roman"/>
                <a:cs typeface="Times New Roman"/>
              </a:rPr>
              <a:t>D</a:t>
            </a:r>
            <a:r>
              <a:rPr lang="en-US" sz="2000" b="1" dirty="0" smtClean="0"/>
              <a:t> </a:t>
            </a:r>
            <a:r>
              <a:rPr lang="en-US" sz="2000" b="1" dirty="0"/>
              <a:t>= </a:t>
            </a:r>
            <a:r>
              <a:rPr lang="en-US" sz="2000" b="1" dirty="0" smtClean="0"/>
              <a:t>100, </a:t>
            </a:r>
            <a:r>
              <a:rPr lang="en-US" sz="2000" b="1" i="1" dirty="0" smtClean="0">
                <a:latin typeface="Times New Roman"/>
                <a:cs typeface="Times New Roman"/>
              </a:rPr>
              <a:t>E</a:t>
            </a:r>
            <a:r>
              <a:rPr lang="en-US" sz="2000" b="1" dirty="0" smtClean="0"/>
              <a:t> </a:t>
            </a:r>
            <a:r>
              <a:rPr lang="en-US" sz="2000" b="1" dirty="0"/>
              <a:t>= </a:t>
            </a:r>
            <a:r>
              <a:rPr lang="en-US" sz="2000" b="1" dirty="0" smtClean="0"/>
              <a:t>9.00,1)</a:t>
            </a:r>
            <a:r>
              <a:rPr lang="en-US" sz="2000" dirty="0" smtClean="0"/>
              <a:t>/(1 </a:t>
            </a:r>
            <a:r>
              <a:rPr lang="en-US" sz="2000" dirty="0"/>
              <a:t>+ </a:t>
            </a:r>
            <a:r>
              <a:rPr lang="en-US" sz="2000" i="1" dirty="0" smtClean="0">
                <a:latin typeface="Times New Roman"/>
                <a:cs typeface="Times New Roman"/>
              </a:rPr>
              <a:t>k</a:t>
            </a:r>
            <a:r>
              <a:rPr lang="en-US" sz="2000" dirty="0" smtClean="0"/>
              <a:t>) </a:t>
            </a:r>
          </a:p>
          <a:p>
            <a:pPr marL="266700" indent="0" fontAlgn="auto">
              <a:spcBef>
                <a:spcPts val="0"/>
              </a:spcBef>
              <a:buFont typeface="Arial"/>
              <a:buNone/>
              <a:tabLst>
                <a:tab pos="3403600" algn="l"/>
              </a:tabLst>
              <a:defRPr/>
            </a:pPr>
            <a:r>
              <a:rPr lang="en-US" sz="2000" dirty="0"/>
              <a:t>	</a:t>
            </a:r>
            <a:r>
              <a:rPr lang="en-US" sz="2000" dirty="0" smtClean="0"/>
              <a:t>= </a:t>
            </a:r>
            <a:r>
              <a:rPr lang="en-US" sz="2000" dirty="0"/>
              <a:t>4,305,580/1.1 = </a:t>
            </a:r>
            <a:r>
              <a:rPr lang="en-US" sz="2400" b="1" dirty="0">
                <a:solidFill>
                  <a:schemeClr val="tx2"/>
                </a:solidFill>
              </a:rPr>
              <a:t>€3,914,164</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87</a:t>
            </a:fld>
            <a:endParaRPr lang="en-US" altLang="en-US" sz="1400">
              <a:latin typeface="Times New Roman" pitchFamily="18" charset="0"/>
            </a:endParaRPr>
          </a:p>
        </p:txBody>
      </p:sp>
    </p:spTree>
    <p:extLst>
      <p:ext uri="{BB962C8B-B14F-4D97-AF65-F5344CB8AC3E}">
        <p14:creationId xmlns:p14="http://schemas.microsoft.com/office/powerpoint/2010/main" val="2922910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smtClean="0"/>
              <a:t>D-Solar Decision</a:t>
            </a:r>
          </a:p>
        </p:txBody>
      </p:sp>
      <p:sp>
        <p:nvSpPr>
          <p:cNvPr id="3" name="Content Placeholder 2"/>
          <p:cNvSpPr>
            <a:spLocks noGrp="1"/>
          </p:cNvSpPr>
          <p:nvPr>
            <p:ph idx="1"/>
          </p:nvPr>
        </p:nvSpPr>
        <p:spPr/>
        <p:txBody>
          <a:bodyPr rtlCol="0">
            <a:noAutofit/>
          </a:bodyPr>
          <a:lstStyle/>
          <a:p>
            <a:pPr marL="0" indent="0" fontAlgn="auto">
              <a:spcBef>
                <a:spcPts val="0"/>
              </a:spcBef>
              <a:spcAft>
                <a:spcPts val="1800"/>
              </a:spcAft>
              <a:buNone/>
              <a:defRPr/>
            </a:pPr>
            <a:r>
              <a:rPr lang="en-US" sz="2800" u="sng" dirty="0" smtClean="0"/>
              <a:t>Period </a:t>
            </a:r>
            <a:r>
              <a:rPr lang="en-US" sz="2800" u="sng" dirty="0"/>
              <a:t>0 evaluation – </a:t>
            </a:r>
            <a:r>
              <a:rPr lang="en-US" sz="2800" u="sng" dirty="0" smtClean="0"/>
              <a:t>offshore</a:t>
            </a:r>
            <a:endParaRPr lang="en-US" sz="2000" u="sng" dirty="0"/>
          </a:p>
          <a:p>
            <a:pPr marL="266700" indent="0" fontAlgn="auto">
              <a:spcBef>
                <a:spcPts val="0"/>
              </a:spcBef>
              <a:spcAft>
                <a:spcPts val="0"/>
              </a:spcAft>
              <a:buFont typeface="Arial"/>
              <a:buNone/>
              <a:tabLst>
                <a:tab pos="3492500" algn="l"/>
              </a:tabLst>
              <a:defRPr/>
            </a:pPr>
            <a:endParaRPr lang="en-US" sz="2000" dirty="0" smtClean="0"/>
          </a:p>
          <a:p>
            <a:pPr marL="266700" indent="0" fontAlgn="auto">
              <a:spcBef>
                <a:spcPts val="0"/>
              </a:spcBef>
              <a:spcAft>
                <a:spcPts val="0"/>
              </a:spcAft>
              <a:buFont typeface="Arial"/>
              <a:buNone/>
              <a:tabLst>
                <a:tab pos="3492500" algn="l"/>
              </a:tabLst>
              <a:defRPr/>
            </a:pPr>
            <a:r>
              <a:rPr lang="en-US" sz="2000" dirty="0" smtClean="0"/>
              <a:t>Revenue </a:t>
            </a:r>
            <a:r>
              <a:rPr lang="en-US" sz="2000" dirty="0"/>
              <a:t>from manufacture </a:t>
            </a:r>
            <a:endParaRPr lang="en-US" sz="2000" dirty="0" smtClean="0"/>
          </a:p>
          <a:p>
            <a:pPr marL="266700" indent="0" fontAlgn="auto">
              <a:spcBef>
                <a:spcPts val="0"/>
              </a:spcBef>
              <a:buFont typeface="Arial"/>
              <a:buNone/>
              <a:tabLst>
                <a:tab pos="3492500" algn="l"/>
              </a:tabLst>
              <a:defRPr/>
            </a:pPr>
            <a:r>
              <a:rPr lang="en-US" sz="2000" dirty="0"/>
              <a:t>a</a:t>
            </a:r>
            <a:r>
              <a:rPr lang="en-US" sz="2000" dirty="0" smtClean="0"/>
              <a:t>nd sale </a:t>
            </a:r>
            <a:r>
              <a:rPr lang="en-US" sz="2000" dirty="0"/>
              <a:t>of </a:t>
            </a:r>
            <a:r>
              <a:rPr lang="en-US" sz="2000" dirty="0" smtClean="0"/>
              <a:t>100,000 </a:t>
            </a:r>
            <a:r>
              <a:rPr lang="en-US" sz="2000" dirty="0"/>
              <a:t>panels </a:t>
            </a:r>
            <a:r>
              <a:rPr lang="en-US" sz="2000" dirty="0" smtClean="0"/>
              <a:t>	= 100,000 x 70 </a:t>
            </a:r>
            <a:r>
              <a:rPr lang="en-US" sz="2000" dirty="0"/>
              <a:t>= €</a:t>
            </a:r>
            <a:r>
              <a:rPr lang="en-US" sz="2000" dirty="0" smtClean="0"/>
              <a:t>7,000,000</a:t>
            </a:r>
          </a:p>
          <a:p>
            <a:pPr marL="266700" indent="0" fontAlgn="auto">
              <a:spcBef>
                <a:spcPts val="0"/>
              </a:spcBef>
              <a:buFont typeface="Arial"/>
              <a:buNone/>
              <a:tabLst>
                <a:tab pos="3492500" algn="l"/>
              </a:tabLst>
              <a:defRPr/>
            </a:pPr>
            <a:endParaRPr lang="en-US" sz="2000" dirty="0"/>
          </a:p>
          <a:p>
            <a:pPr marL="266700" indent="0" fontAlgn="auto">
              <a:spcBef>
                <a:spcPts val="0"/>
              </a:spcBef>
              <a:buFont typeface="Arial"/>
              <a:buNone/>
              <a:tabLst>
                <a:tab pos="4572000" algn="l"/>
              </a:tabLst>
              <a:defRPr/>
            </a:pPr>
            <a:r>
              <a:rPr lang="en-US" sz="2000" dirty="0"/>
              <a:t>Fixed + variable cost of onshore </a:t>
            </a:r>
            <a:r>
              <a:rPr lang="en-US" sz="2000" dirty="0" smtClean="0"/>
              <a:t>plant	= </a:t>
            </a:r>
            <a:r>
              <a:rPr lang="en-US" sz="2000" dirty="0"/>
              <a:t>8</a:t>
            </a:r>
            <a:r>
              <a:rPr lang="en-US" sz="2000" dirty="0" smtClean="0"/>
              <a:t>,000,000 </a:t>
            </a:r>
            <a:r>
              <a:rPr lang="en-US" sz="2000" dirty="0"/>
              <a:t>+ </a:t>
            </a:r>
            <a:r>
              <a:rPr lang="en-US" sz="2000" dirty="0" smtClean="0"/>
              <a:t>100,000 x 340</a:t>
            </a:r>
          </a:p>
          <a:p>
            <a:pPr marL="266700" indent="0" fontAlgn="auto">
              <a:spcBef>
                <a:spcPts val="0"/>
              </a:spcBef>
              <a:buFont typeface="Arial"/>
              <a:buNone/>
              <a:tabLst>
                <a:tab pos="4572000" algn="l"/>
              </a:tabLst>
              <a:defRPr/>
            </a:pPr>
            <a:r>
              <a:rPr lang="en-US" sz="2000" dirty="0"/>
              <a:t>	</a:t>
            </a:r>
            <a:r>
              <a:rPr lang="en-US" sz="2000" dirty="0" smtClean="0"/>
              <a:t>= €42,000,000 yuan</a:t>
            </a:r>
          </a:p>
          <a:p>
            <a:pPr marL="266700" indent="0" fontAlgn="auto">
              <a:spcBef>
                <a:spcPts val="0"/>
              </a:spcBef>
              <a:buFont typeface="Arial"/>
              <a:buNone/>
              <a:tabLst>
                <a:tab pos="4572000" algn="l"/>
              </a:tabLst>
              <a:defRPr/>
            </a:pPr>
            <a:endParaRPr lang="en-US" sz="2000" dirty="0"/>
          </a:p>
          <a:p>
            <a:pPr marL="266700" indent="0" fontAlgn="auto">
              <a:spcBef>
                <a:spcPts val="0"/>
              </a:spcBef>
              <a:buFont typeface="Arial"/>
              <a:buNone/>
              <a:tabLst>
                <a:tab pos="3048000" algn="l"/>
              </a:tabLst>
              <a:defRPr/>
            </a:pPr>
            <a:endParaRPr lang="en-US" sz="2000" i="1" dirty="0" smtClean="0">
              <a:latin typeface="Times New Roman"/>
              <a:cs typeface="Times New Roman"/>
            </a:endParaRPr>
          </a:p>
          <a:p>
            <a:pPr marL="266700" indent="0" fontAlgn="auto">
              <a:spcBef>
                <a:spcPts val="0"/>
              </a:spcBef>
              <a:buFont typeface="Arial"/>
              <a:buNone/>
              <a:tabLst>
                <a:tab pos="3048000" algn="l"/>
              </a:tabLst>
              <a:defRPr/>
            </a:pPr>
            <a:r>
              <a:rPr lang="en-US" sz="2000" b="1" i="1" dirty="0" smtClean="0">
                <a:solidFill>
                  <a:schemeClr val="tx2"/>
                </a:solidFill>
                <a:latin typeface="Times New Roman"/>
                <a:cs typeface="Times New Roman"/>
              </a:rPr>
              <a:t>P</a:t>
            </a:r>
            <a:r>
              <a:rPr lang="en-US" sz="2000" b="1" dirty="0" smtClean="0">
                <a:solidFill>
                  <a:schemeClr val="tx2"/>
                </a:solidFill>
              </a:rPr>
              <a:t>(</a:t>
            </a:r>
            <a:r>
              <a:rPr lang="en-US" sz="2000" b="1" i="1" dirty="0" smtClean="0">
                <a:solidFill>
                  <a:schemeClr val="tx2"/>
                </a:solidFill>
                <a:latin typeface="Times New Roman"/>
                <a:cs typeface="Times New Roman"/>
              </a:rPr>
              <a:t>D</a:t>
            </a:r>
            <a:r>
              <a:rPr lang="en-US" sz="2000" b="1" dirty="0" smtClean="0">
                <a:solidFill>
                  <a:schemeClr val="tx2"/>
                </a:solidFill>
              </a:rPr>
              <a:t> </a:t>
            </a:r>
            <a:r>
              <a:rPr lang="en-US" sz="2000" b="1" dirty="0">
                <a:solidFill>
                  <a:schemeClr val="tx2"/>
                </a:solidFill>
              </a:rPr>
              <a:t>= </a:t>
            </a:r>
            <a:r>
              <a:rPr lang="en-US" sz="2000" b="1" dirty="0" smtClean="0">
                <a:solidFill>
                  <a:schemeClr val="tx2"/>
                </a:solidFill>
              </a:rPr>
              <a:t>100</a:t>
            </a:r>
            <a:r>
              <a:rPr lang="en-US" sz="2000" b="1" dirty="0">
                <a:solidFill>
                  <a:schemeClr val="tx2"/>
                </a:solidFill>
              </a:rPr>
              <a:t>, </a:t>
            </a:r>
            <a:r>
              <a:rPr lang="en-US" sz="2000" b="1" i="1" dirty="0">
                <a:solidFill>
                  <a:schemeClr val="tx2"/>
                </a:solidFill>
                <a:latin typeface="Times New Roman"/>
                <a:cs typeface="Times New Roman"/>
              </a:rPr>
              <a:t>E</a:t>
            </a:r>
            <a:r>
              <a:rPr lang="en-US" sz="2000" b="1" dirty="0">
                <a:solidFill>
                  <a:schemeClr val="tx2"/>
                </a:solidFill>
              </a:rPr>
              <a:t> = </a:t>
            </a:r>
            <a:r>
              <a:rPr lang="en-US" sz="2000" b="1" dirty="0" smtClean="0">
                <a:solidFill>
                  <a:schemeClr val="tx2"/>
                </a:solidFill>
              </a:rPr>
              <a:t>9.00</a:t>
            </a:r>
            <a:r>
              <a:rPr lang="en-US" sz="2000" b="1" dirty="0">
                <a:solidFill>
                  <a:schemeClr val="tx2"/>
                </a:solidFill>
              </a:rPr>
              <a:t>, </a:t>
            </a:r>
            <a:r>
              <a:rPr lang="en-US" sz="2000" b="1" dirty="0" smtClean="0">
                <a:solidFill>
                  <a:schemeClr val="tx2"/>
                </a:solidFill>
              </a:rPr>
              <a:t>1)</a:t>
            </a:r>
            <a:r>
              <a:rPr lang="en-US" sz="2000" dirty="0" smtClean="0">
                <a:solidFill>
                  <a:schemeClr val="tx2"/>
                </a:solidFill>
              </a:rPr>
              <a:t>	</a:t>
            </a:r>
            <a:r>
              <a:rPr lang="en-US" sz="2000" dirty="0" smtClean="0"/>
              <a:t>= 7,000,000 – 42,000,000/9.00 +</a:t>
            </a:r>
          </a:p>
          <a:p>
            <a:pPr marL="266700" indent="0" fontAlgn="auto">
              <a:spcBef>
                <a:spcPts val="0"/>
              </a:spcBef>
              <a:buFont typeface="Arial"/>
              <a:buNone/>
              <a:tabLst>
                <a:tab pos="3048000" algn="l"/>
              </a:tabLst>
              <a:defRPr/>
            </a:pPr>
            <a:r>
              <a:rPr lang="en-US" sz="2000" dirty="0"/>
              <a:t>	</a:t>
            </a:r>
            <a:r>
              <a:rPr lang="en-US" sz="2000" dirty="0" smtClean="0"/>
              <a:t>    </a:t>
            </a:r>
            <a:r>
              <a:rPr lang="en-US" sz="2000" b="1" i="1" dirty="0">
                <a:latin typeface="Times New Roman"/>
                <a:cs typeface="Times New Roman"/>
              </a:rPr>
              <a:t>PVEP</a:t>
            </a:r>
            <a:r>
              <a:rPr lang="en-US" sz="2000" b="1" dirty="0"/>
              <a:t>(</a:t>
            </a:r>
            <a:r>
              <a:rPr lang="en-US" sz="2000" b="1" i="1" dirty="0" smtClean="0">
                <a:latin typeface="Times New Roman"/>
                <a:cs typeface="Times New Roman"/>
              </a:rPr>
              <a:t>D</a:t>
            </a:r>
            <a:r>
              <a:rPr lang="en-US" sz="2000" b="1" dirty="0"/>
              <a:t> </a:t>
            </a:r>
            <a:r>
              <a:rPr lang="en-US" sz="2000" b="1" dirty="0" smtClean="0"/>
              <a:t>= 100</a:t>
            </a:r>
            <a:r>
              <a:rPr lang="en-US" sz="2000" b="1" dirty="0"/>
              <a:t>, </a:t>
            </a:r>
            <a:r>
              <a:rPr lang="en-US" sz="2000" b="1" i="1" dirty="0">
                <a:latin typeface="Times New Roman"/>
                <a:cs typeface="Times New Roman"/>
              </a:rPr>
              <a:t>E</a:t>
            </a:r>
            <a:r>
              <a:rPr lang="en-US" sz="2000" b="1" dirty="0"/>
              <a:t> = </a:t>
            </a:r>
            <a:r>
              <a:rPr lang="en-US" sz="2000" b="1" dirty="0" smtClean="0"/>
              <a:t>9.00</a:t>
            </a:r>
            <a:r>
              <a:rPr lang="en-US" sz="2000" b="1" dirty="0"/>
              <a:t>, 1) </a:t>
            </a:r>
            <a:endParaRPr lang="en-US" sz="2000" b="1" dirty="0" smtClean="0"/>
          </a:p>
          <a:p>
            <a:pPr marL="266700" indent="0" fontAlgn="auto">
              <a:spcBef>
                <a:spcPts val="0"/>
              </a:spcBef>
              <a:buFont typeface="Arial"/>
              <a:buNone/>
              <a:tabLst>
                <a:tab pos="3048000" algn="l"/>
              </a:tabLst>
              <a:defRPr/>
            </a:pPr>
            <a:r>
              <a:rPr lang="en-US" sz="2000" dirty="0"/>
              <a:t>	</a:t>
            </a:r>
            <a:r>
              <a:rPr lang="en-US" sz="2000" dirty="0" smtClean="0"/>
              <a:t>= </a:t>
            </a:r>
            <a:r>
              <a:rPr lang="en-US" sz="2000" dirty="0"/>
              <a:t>2,333,333 + 3,914,164 </a:t>
            </a:r>
            <a:endParaRPr lang="en-US" sz="2000" dirty="0" smtClean="0"/>
          </a:p>
          <a:p>
            <a:pPr marL="266700" indent="0" fontAlgn="auto">
              <a:spcBef>
                <a:spcPts val="0"/>
              </a:spcBef>
              <a:buFont typeface="Arial"/>
              <a:buNone/>
              <a:tabLst>
                <a:tab pos="3048000" algn="l"/>
              </a:tabLst>
              <a:defRPr/>
            </a:pPr>
            <a:r>
              <a:rPr lang="en-US" sz="2000" dirty="0"/>
              <a:t>	</a:t>
            </a:r>
            <a:r>
              <a:rPr lang="en-US" sz="2400" b="1" dirty="0" smtClean="0">
                <a:solidFill>
                  <a:schemeClr val="tx2"/>
                </a:solidFill>
              </a:rPr>
              <a:t>= </a:t>
            </a:r>
            <a:r>
              <a:rPr lang="en-US" sz="2400" b="1" dirty="0">
                <a:solidFill>
                  <a:schemeClr val="tx2"/>
                </a:solidFill>
              </a:rPr>
              <a:t>€6,247,497</a:t>
            </a:r>
          </a:p>
        </p:txBody>
      </p:sp>
      <p:sp>
        <p:nvSpPr>
          <p:cNvPr id="2" name="Slide Number Placeholder 1"/>
          <p:cNvSpPr>
            <a:spLocks noGrp="1"/>
          </p:cNvSpPr>
          <p:nvPr>
            <p:ph type="sldNum" sz="quarter" idx="10"/>
          </p:nvPr>
        </p:nvSpPr>
        <p:spPr/>
        <p:txBody>
          <a:bodyPr/>
          <a:lstStyle/>
          <a:p>
            <a:r>
              <a:rPr lang="en-US" altLang="en-US" smtClean="0"/>
              <a:t>6-</a:t>
            </a:r>
            <a:fld id="{E4DA9C52-9FCA-4336-8452-E799124996CE}" type="slidenum">
              <a:rPr lang="en-US" altLang="en-US" smtClean="0"/>
              <a:pPr/>
              <a:t>88</a:t>
            </a:fld>
            <a:endParaRPr lang="en-US" altLang="en-US" sz="1400">
              <a:latin typeface="Times New Roman" pitchFamily="18" charset="0"/>
            </a:endParaRPr>
          </a:p>
        </p:txBody>
      </p:sp>
    </p:spTree>
    <p:extLst>
      <p:ext uri="{BB962C8B-B14F-4D97-AF65-F5344CB8AC3E}">
        <p14:creationId xmlns:p14="http://schemas.microsoft.com/office/powerpoint/2010/main" val="3763860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Offshore vs. Onshore</a:t>
            </a:r>
            <a:endParaRPr lang="en-US" dirty="0"/>
          </a:p>
        </p:txBody>
      </p:sp>
      <p:sp>
        <p:nvSpPr>
          <p:cNvPr id="3" name="Content Placeholder 2"/>
          <p:cNvSpPr>
            <a:spLocks noGrp="1"/>
          </p:cNvSpPr>
          <p:nvPr>
            <p:ph idx="1"/>
          </p:nvPr>
        </p:nvSpPr>
        <p:spPr/>
        <p:txBody>
          <a:bodyPr/>
          <a:lstStyle/>
          <a:p>
            <a:r>
              <a:rPr lang="en-US" dirty="0" smtClean="0"/>
              <a:t>Onshore profit = </a:t>
            </a:r>
            <a:r>
              <a:rPr lang="en-US" b="1" dirty="0">
                <a:solidFill>
                  <a:srgbClr val="C00000"/>
                </a:solidFill>
              </a:rPr>
              <a:t>€</a:t>
            </a:r>
            <a:r>
              <a:rPr lang="en-US" b="1" dirty="0" smtClean="0">
                <a:solidFill>
                  <a:srgbClr val="C00000"/>
                </a:solidFill>
              </a:rPr>
              <a:t>6,429,091</a:t>
            </a:r>
          </a:p>
          <a:p>
            <a:r>
              <a:rPr lang="en-US" dirty="0" smtClean="0"/>
              <a:t>Offshore profit = </a:t>
            </a:r>
            <a:r>
              <a:rPr lang="en-US" b="1" dirty="0" smtClean="0">
                <a:solidFill>
                  <a:srgbClr val="C00000"/>
                </a:solidFill>
              </a:rPr>
              <a:t>€</a:t>
            </a:r>
            <a:r>
              <a:rPr lang="en-US" b="1" dirty="0">
                <a:solidFill>
                  <a:srgbClr val="C00000"/>
                </a:solidFill>
              </a:rPr>
              <a:t>6,247,497</a:t>
            </a:r>
          </a:p>
          <a:p>
            <a:endParaRPr lang="en-US" dirty="0"/>
          </a:p>
          <a:p>
            <a:r>
              <a:rPr lang="en-US" dirty="0" err="1" smtClean="0"/>
              <a:t>Onshoring</a:t>
            </a:r>
            <a:r>
              <a:rPr lang="en-US" dirty="0" smtClean="0"/>
              <a:t> is better once uncertainty is taken into account</a:t>
            </a:r>
          </a:p>
          <a:p>
            <a:pPr lvl="1"/>
            <a:r>
              <a:rPr lang="en-US" dirty="0" smtClean="0"/>
              <a:t>Value of flexibility</a:t>
            </a:r>
          </a:p>
          <a:p>
            <a:endParaRPr lang="en-US"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89</a:t>
            </a:fld>
            <a:endParaRPr lang="en-US" altLang="en-US" sz="1400">
              <a:latin typeface="Times New Roman" pitchFamily="18" charset="0"/>
            </a:endParaRPr>
          </a:p>
        </p:txBody>
      </p:sp>
    </p:spTree>
    <p:extLst>
      <p:ext uri="{BB962C8B-B14F-4D97-AF65-F5344CB8AC3E}">
        <p14:creationId xmlns:p14="http://schemas.microsoft.com/office/powerpoint/2010/main" val="15730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The Offshoring Decision: Total Cost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5079827"/>
              </p:ext>
            </p:extLst>
          </p:nvPr>
        </p:nvGraphicFramePr>
        <p:xfrm>
          <a:off x="635000" y="1616075"/>
          <a:ext cx="7886700" cy="4343400"/>
        </p:xfrm>
        <a:graphic>
          <a:graphicData uri="http://schemas.openxmlformats.org/drawingml/2006/table">
            <a:tbl>
              <a:tblPr firstRow="1" bandRow="1">
                <a:tableStyleId>{2D5ABB26-0587-4C30-8999-92F81FD0307C}</a:tableStyleId>
              </a:tblPr>
              <a:tblGrid>
                <a:gridCol w="2374899">
                  <a:extLst>
                    <a:ext uri="{9D8B030D-6E8A-4147-A177-3AD203B41FA5}">
                      <a16:colId xmlns:a16="http://schemas.microsoft.com/office/drawing/2014/main" val="20000"/>
                    </a:ext>
                  </a:extLst>
                </a:gridCol>
                <a:gridCol w="2882901">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70840">
                <a:tc>
                  <a:txBody>
                    <a:bodyPr/>
                    <a:lstStyle/>
                    <a:p>
                      <a:r>
                        <a:rPr lang="en-US" sz="1400" b="1" kern="1200" dirty="0" smtClean="0">
                          <a:solidFill>
                            <a:schemeClr val="tx1"/>
                          </a:solidFill>
                          <a:effectLst/>
                          <a:latin typeface="+mn-lt"/>
                          <a:ea typeface="+mn-ea"/>
                          <a:cs typeface="+mn-cs"/>
                        </a:rPr>
                        <a:t>Performance Dimension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smtClean="0">
                          <a:solidFill>
                            <a:schemeClr val="tx1"/>
                          </a:solidFill>
                          <a:effectLst/>
                          <a:latin typeface="+mn-lt"/>
                          <a:ea typeface="+mn-ea"/>
                          <a:cs typeface="+mn-cs"/>
                        </a:rPr>
                        <a:t>Activity Impacting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smtClean="0">
                          <a:solidFill>
                            <a:schemeClr val="tx1"/>
                          </a:solidFill>
                          <a:effectLst/>
                          <a:latin typeface="+mn-lt"/>
                          <a:ea typeface="+mn-ea"/>
                          <a:cs typeface="+mn-cs"/>
                        </a:rPr>
                        <a:t>Impact of Offshoring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communication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placement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More difficult communication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Supply chain visibility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Scheduling and expediting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Poorer visibility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400" kern="1200" dirty="0" smtClean="0">
                          <a:solidFill>
                            <a:schemeClr val="tx1"/>
                          </a:solidFill>
                          <a:latin typeface="+mn-lt"/>
                          <a:ea typeface="+mn-ea"/>
                          <a:cs typeface="+mn-cs"/>
                        </a:rPr>
                        <a:t>Raw material costs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Sourcing of raw material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Could go either way depending on raw material sourcing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Unit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Production, quality (production and transportation)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Labor/fixed costs decrease; quality may suffer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Freight costs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Transportation modes and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kern="1200" dirty="0" smtClean="0">
                          <a:solidFill>
                            <a:srgbClr val="FF0000"/>
                          </a:solidFill>
                          <a:latin typeface="+mn-lt"/>
                          <a:ea typeface="+mn-ea"/>
                          <a:cs typeface="+mn-cs"/>
                        </a:rPr>
                        <a:t>Higher freight costs </a:t>
                      </a:r>
                      <a:endParaRPr lang="en-US" sz="14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Taxes and tariffs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Border crossing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Could go either 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1400" kern="1200" dirty="0" smtClean="0">
                          <a:solidFill>
                            <a:schemeClr val="tx1"/>
                          </a:solidFill>
                          <a:latin typeface="+mn-lt"/>
                          <a:ea typeface="+mn-ea"/>
                          <a:cs typeface="+mn-cs"/>
                        </a:rPr>
                        <a:t>Supply lead time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Order communication, supplier production scheduling, production time, customs, transportation, receiving</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dirty="0" smtClean="0">
                          <a:solidFill>
                            <a:srgbClr val="FF0000"/>
                          </a:solidFill>
                          <a:latin typeface="+mn-lt"/>
                          <a:ea typeface="+mn-ea"/>
                          <a:cs typeface="+mn-cs"/>
                        </a:rPr>
                        <a:t>Lead time increase results in poorer forecasts and higher inventories</a:t>
                      </a:r>
                      <a:endParaRPr lang="en-US" sz="1400" b="1" i="1"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Box 5"/>
          <p:cNvSpPr txBox="1">
            <a:spLocks noChangeArrowheads="1"/>
          </p:cNvSpPr>
          <p:nvPr/>
        </p:nvSpPr>
        <p:spPr bwMode="auto">
          <a:xfrm>
            <a:off x="7594600" y="5956300"/>
            <a:ext cx="923925" cy="307975"/>
          </a:xfrm>
          <a:prstGeom prst="rect">
            <a:avLst/>
          </a:prstGeom>
          <a:noFill/>
          <a:ln w="9525">
            <a:noFill/>
            <a:miter lim="800000"/>
            <a:headEnd/>
            <a:tailEnd/>
          </a:ln>
        </p:spPr>
        <p:txBody>
          <a:bodyPr wrap="none">
            <a:spAutoFit/>
          </a:bodyPr>
          <a:lstStyle/>
          <a:p>
            <a:r>
              <a:rPr lang="en-US" sz="1400"/>
              <a:t>Table 6-2</a:t>
            </a:r>
          </a:p>
        </p:txBody>
      </p:sp>
      <p:sp>
        <p:nvSpPr>
          <p:cNvPr id="3" name="Slide Number Placeholder 2"/>
          <p:cNvSpPr>
            <a:spLocks noGrp="1"/>
          </p:cNvSpPr>
          <p:nvPr>
            <p:ph type="sldNum" sz="quarter" idx="10"/>
          </p:nvPr>
        </p:nvSpPr>
        <p:spPr/>
        <p:txBody>
          <a:bodyPr/>
          <a:lstStyle/>
          <a:p>
            <a:r>
              <a:rPr lang="en-US" altLang="en-US" smtClean="0"/>
              <a:t>6-</a:t>
            </a:r>
            <a:fld id="{E4DA9C52-9FCA-4336-8452-E799124996CE}" type="slidenum">
              <a:rPr lang="en-US" altLang="en-US" smtClean="0"/>
              <a:pPr/>
              <a:t>9</a:t>
            </a:fld>
            <a:endParaRPr lang="en-US" altLang="en-US" sz="1400">
              <a:latin typeface="Times New Roman" pitchFamily="18" charset="0"/>
            </a:endParaRPr>
          </a:p>
        </p:txBody>
      </p:sp>
    </p:spTree>
    <p:extLst>
      <p:ext uri="{BB962C8B-B14F-4D97-AF65-F5344CB8AC3E}">
        <p14:creationId xmlns:p14="http://schemas.microsoft.com/office/powerpoint/2010/main" val="3868430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6-</a:t>
            </a:r>
            <a:fld id="{95701764-99E8-49CA-8127-D38855DC09F4}" type="slidenum">
              <a:rPr lang="en-US" altLang="en-US"/>
              <a:pPr/>
              <a:t>90</a:t>
            </a:fld>
            <a:endParaRPr lang="en-US" altLang="en-US" sz="1400">
              <a:latin typeface="Times New Roman" pitchFamily="18" charset="0"/>
            </a:endParaRPr>
          </a:p>
        </p:txBody>
      </p:sp>
      <p:sp>
        <p:nvSpPr>
          <p:cNvPr id="286722" name="Rectangle 2"/>
          <p:cNvSpPr>
            <a:spLocks noGrp="1" noChangeArrowheads="1"/>
          </p:cNvSpPr>
          <p:nvPr>
            <p:ph type="title"/>
          </p:nvPr>
        </p:nvSpPr>
        <p:spPr>
          <a:xfrm>
            <a:off x="381000" y="266700"/>
            <a:ext cx="8458200" cy="876300"/>
          </a:xfrm>
        </p:spPr>
        <p:txBody>
          <a:bodyPr>
            <a:normAutofit fontScale="90000"/>
          </a:bodyPr>
          <a:lstStyle/>
          <a:p>
            <a:r>
              <a:rPr lang="en-US" altLang="en-US" dirty="0"/>
              <a:t>Evaluating Facility Investments: AM Tires</a:t>
            </a:r>
          </a:p>
        </p:txBody>
      </p:sp>
      <p:graphicFrame>
        <p:nvGraphicFramePr>
          <p:cNvPr id="286723" name="Object 3"/>
          <p:cNvGraphicFramePr>
            <a:graphicFrameLocks noChangeAspect="1"/>
          </p:cNvGraphicFramePr>
          <p:nvPr>
            <p:extLst>
              <p:ext uri="{D42A27DB-BD31-4B8C-83A1-F6EECF244321}">
                <p14:modId xmlns:p14="http://schemas.microsoft.com/office/powerpoint/2010/main" val="2662909304"/>
              </p:ext>
            </p:extLst>
          </p:nvPr>
        </p:nvGraphicFramePr>
        <p:xfrm>
          <a:off x="152400" y="2438400"/>
          <a:ext cx="8839200" cy="2590800"/>
        </p:xfrm>
        <a:graphic>
          <a:graphicData uri="http://schemas.openxmlformats.org/presentationml/2006/ole">
            <mc:AlternateContent xmlns:mc="http://schemas.openxmlformats.org/markup-compatibility/2006">
              <mc:Choice xmlns:v="urn:schemas-microsoft-com:vml" Requires="v">
                <p:oleObj spid="_x0000_s373786" name="Document" r:id="rId3" imgW="4592520" imgH="1181160" progId="Word.Document.8">
                  <p:embed/>
                </p:oleObj>
              </mc:Choice>
              <mc:Fallback>
                <p:oleObj name="Document" r:id="rId3" imgW="4592520" imgH="1181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8839200" cy="2590800"/>
                      </a:xfrm>
                      <a:prstGeom prst="rect">
                        <a:avLst/>
                      </a:prstGeom>
                      <a:noFill/>
                      <a:ln>
                        <a:noFill/>
                      </a:ln>
                      <a:effectLst/>
                    </p:spPr>
                  </p:pic>
                </p:oleObj>
              </mc:Fallback>
            </mc:AlternateContent>
          </a:graphicData>
        </a:graphic>
      </p:graphicFrame>
      <p:sp>
        <p:nvSpPr>
          <p:cNvPr id="286724" name="Text Box 4"/>
          <p:cNvSpPr txBox="1">
            <a:spLocks noChangeArrowheads="1"/>
          </p:cNvSpPr>
          <p:nvPr/>
        </p:nvSpPr>
        <p:spPr bwMode="auto">
          <a:xfrm>
            <a:off x="1524000" y="4718387"/>
            <a:ext cx="5181600" cy="1015663"/>
          </a:xfrm>
          <a:prstGeom prst="rect">
            <a:avLst/>
          </a:prstGeom>
          <a:solidFill>
            <a:schemeClr val="bg1">
              <a:lumMod val="95000"/>
            </a:schemeClr>
          </a:solidFill>
          <a:ln>
            <a:noFill/>
          </a:ln>
          <a:effectLst/>
        </p:spPr>
        <p:txBody>
          <a:bodyPr>
            <a:spAutoFit/>
          </a:bodyPr>
          <a:lstStyle/>
          <a:p>
            <a:r>
              <a:rPr lang="en-US" altLang="en-US" sz="2000" dirty="0">
                <a:latin typeface="Gill Sans" pitchFamily="34" charset="0"/>
              </a:rPr>
              <a:t>U.S. Expected Demand = 100,000; </a:t>
            </a:r>
          </a:p>
          <a:p>
            <a:r>
              <a:rPr lang="en-US" altLang="en-US" sz="2000" dirty="0">
                <a:latin typeface="Gill Sans" pitchFamily="34" charset="0"/>
              </a:rPr>
              <a:t>Mexico Expected Demand = 50,000</a:t>
            </a:r>
          </a:p>
          <a:p>
            <a:r>
              <a:rPr lang="en-US" altLang="en-US" sz="2000" dirty="0">
                <a:latin typeface="Gill Sans" pitchFamily="34" charset="0"/>
              </a:rPr>
              <a:t>1US$ = 9 pesos</a:t>
            </a:r>
          </a:p>
        </p:txBody>
      </p:sp>
      <p:sp>
        <p:nvSpPr>
          <p:cNvPr id="286725" name="Text Box 5"/>
          <p:cNvSpPr txBox="1">
            <a:spLocks noChangeArrowheads="1"/>
          </p:cNvSpPr>
          <p:nvPr/>
        </p:nvSpPr>
        <p:spPr bwMode="auto">
          <a:xfrm>
            <a:off x="381000" y="5715000"/>
            <a:ext cx="7696200" cy="1015663"/>
          </a:xfrm>
          <a:prstGeom prst="rect">
            <a:avLst/>
          </a:prstGeom>
          <a:solidFill>
            <a:schemeClr val="bg2">
              <a:lumMod val="20000"/>
              <a:lumOff val="80000"/>
            </a:schemeClr>
          </a:solidFill>
          <a:ln>
            <a:noFill/>
          </a:ln>
          <a:effectLst/>
        </p:spPr>
        <p:txBody>
          <a:bodyPr wrap="square">
            <a:spAutoFit/>
          </a:bodyPr>
          <a:lstStyle/>
          <a:p>
            <a:r>
              <a:rPr lang="en-US" altLang="en-US" sz="2000" dirty="0">
                <a:latin typeface="Gill Sans" pitchFamily="34" charset="0"/>
              </a:rPr>
              <a:t>Demand goes up or down by 20 percent with probability 0.5 (independently for each country) and exchange rate goes up or down by 25 per cent with probability 0.5.</a:t>
            </a:r>
          </a:p>
        </p:txBody>
      </p:sp>
      <p:sp>
        <p:nvSpPr>
          <p:cNvPr id="8" name="Rectangle 3"/>
          <p:cNvSpPr txBox="1">
            <a:spLocks noChangeArrowheads="1"/>
          </p:cNvSpPr>
          <p:nvPr/>
        </p:nvSpPr>
        <p:spPr>
          <a:xfrm>
            <a:off x="152400" y="1295400"/>
            <a:ext cx="8839200" cy="914400"/>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Gill Sans" pitchFamily="34" charset="0"/>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a:lstStyle>
          <a:p>
            <a:r>
              <a:rPr lang="en-US" altLang="en-US" sz="2000" b="1" i="1" kern="0" dirty="0" smtClean="0"/>
              <a:t>Dedicated Capacity </a:t>
            </a:r>
            <a:r>
              <a:rPr lang="en-US" altLang="en-US" sz="2000" kern="0" dirty="0" smtClean="0"/>
              <a:t>of 100,000 in the United States and 50,000 in Mexico</a:t>
            </a:r>
          </a:p>
          <a:p>
            <a:r>
              <a:rPr lang="en-US" altLang="en-US" sz="2000" b="1" i="1" kern="0" dirty="0" smtClean="0"/>
              <a:t>Flexible Capacity </a:t>
            </a:r>
            <a:r>
              <a:rPr lang="en-US" altLang="en-US" sz="2000" kern="0" dirty="0" smtClean="0"/>
              <a:t>of 100,000 in the United States and 50,000 in Mexico</a:t>
            </a:r>
            <a:endParaRPr lang="en-US" altLang="en-US" sz="2000" kern="0" dirty="0"/>
          </a:p>
        </p:txBody>
      </p:sp>
    </p:spTree>
    <p:extLst>
      <p:ext uri="{BB962C8B-B14F-4D97-AF65-F5344CB8AC3E}">
        <p14:creationId xmlns:p14="http://schemas.microsoft.com/office/powerpoint/2010/main" val="691648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6-</a:t>
            </a:r>
            <a:fld id="{D11D8332-FC49-48F5-9E19-1DE413E9C77E}" type="slidenum">
              <a:rPr lang="en-US" altLang="en-US"/>
              <a:pPr/>
              <a:t>91</a:t>
            </a:fld>
            <a:endParaRPr lang="en-US" altLang="en-US" sz="1400">
              <a:latin typeface="Times New Roman" pitchFamily="18" charset="0"/>
            </a:endParaRPr>
          </a:p>
        </p:txBody>
      </p:sp>
      <p:sp>
        <p:nvSpPr>
          <p:cNvPr id="287746" name="Rectangle 2"/>
          <p:cNvSpPr>
            <a:spLocks noGrp="1" noChangeArrowheads="1"/>
          </p:cNvSpPr>
          <p:nvPr>
            <p:ph type="title"/>
          </p:nvPr>
        </p:nvSpPr>
        <p:spPr/>
        <p:txBody>
          <a:bodyPr/>
          <a:lstStyle/>
          <a:p>
            <a:r>
              <a:rPr lang="en-US" altLang="en-US"/>
              <a:t>AM Tires</a:t>
            </a:r>
          </a:p>
        </p:txBody>
      </p:sp>
      <p:graphicFrame>
        <p:nvGraphicFramePr>
          <p:cNvPr id="287747" name="Object 3"/>
          <p:cNvGraphicFramePr>
            <a:graphicFrameLocks noChangeAspect="1"/>
          </p:cNvGraphicFramePr>
          <p:nvPr>
            <p:extLst>
              <p:ext uri="{D42A27DB-BD31-4B8C-83A1-F6EECF244321}">
                <p14:modId xmlns:p14="http://schemas.microsoft.com/office/powerpoint/2010/main" val="402859731"/>
              </p:ext>
            </p:extLst>
          </p:nvPr>
        </p:nvGraphicFramePr>
        <p:xfrm>
          <a:off x="1066800" y="1295400"/>
          <a:ext cx="7848600" cy="5410200"/>
        </p:xfrm>
        <a:graphic>
          <a:graphicData uri="http://schemas.openxmlformats.org/presentationml/2006/ole">
            <mc:AlternateContent xmlns:mc="http://schemas.openxmlformats.org/markup-compatibility/2006">
              <mc:Choice xmlns:v="urn:schemas-microsoft-com:vml" Requires="v">
                <p:oleObj spid="_x0000_s374809" name="Slide" r:id="rId3" imgW="4011189" imgH="3009772" progId="PowerPoint.Slide.8">
                  <p:embed/>
                </p:oleObj>
              </mc:Choice>
              <mc:Fallback>
                <p:oleObj name="Slide" r:id="rId3" imgW="4011189" imgH="3009772"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95400"/>
                        <a:ext cx="7848600" cy="5410200"/>
                      </a:xfrm>
                      <a:prstGeom prst="rect">
                        <a:avLst/>
                      </a:prstGeom>
                      <a:noFill/>
                    </p:spPr>
                  </p:pic>
                </p:oleObj>
              </mc:Fallback>
            </mc:AlternateContent>
          </a:graphicData>
        </a:graphic>
      </p:graphicFrame>
    </p:spTree>
    <p:extLst>
      <p:ext uri="{BB962C8B-B14F-4D97-AF65-F5344CB8AC3E}">
        <p14:creationId xmlns:p14="http://schemas.microsoft.com/office/powerpoint/2010/main" val="1583052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p:cNvSpPr>
            <a:spLocks noGrp="1"/>
          </p:cNvSpPr>
          <p:nvPr>
            <p:ph type="sldNum" sz="quarter" idx="10"/>
          </p:nvPr>
        </p:nvSpPr>
        <p:spPr/>
        <p:txBody>
          <a:bodyPr/>
          <a:lstStyle/>
          <a:p>
            <a:r>
              <a:rPr lang="en-US" altLang="en-US"/>
              <a:t>6-</a:t>
            </a:r>
            <a:fld id="{06B38CBA-C99A-4B55-8161-9C9FBED4488A}" type="slidenum">
              <a:rPr lang="en-US" altLang="en-US"/>
              <a:pPr/>
              <a:t>92</a:t>
            </a:fld>
            <a:endParaRPr lang="en-US" altLang="en-US" sz="1400">
              <a:latin typeface="Times New Roman" pitchFamily="18" charset="0"/>
            </a:endParaRPr>
          </a:p>
        </p:txBody>
      </p:sp>
      <p:sp>
        <p:nvSpPr>
          <p:cNvPr id="288770" name="Rectangle 2"/>
          <p:cNvSpPr>
            <a:spLocks noGrp="1" noChangeArrowheads="1"/>
          </p:cNvSpPr>
          <p:nvPr>
            <p:ph type="title"/>
          </p:nvPr>
        </p:nvSpPr>
        <p:spPr/>
        <p:txBody>
          <a:bodyPr/>
          <a:lstStyle/>
          <a:p>
            <a:r>
              <a:rPr lang="en-US" altLang="en-US"/>
              <a:t>AM Tires</a:t>
            </a:r>
          </a:p>
        </p:txBody>
      </p:sp>
      <p:sp>
        <p:nvSpPr>
          <p:cNvPr id="288771" name="Text Box 3"/>
          <p:cNvSpPr txBox="1">
            <a:spLocks noChangeArrowheads="1"/>
          </p:cNvSpPr>
          <p:nvPr/>
        </p:nvSpPr>
        <p:spPr bwMode="auto">
          <a:xfrm>
            <a:off x="900113" y="1449388"/>
            <a:ext cx="7770812"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a:latin typeface="Gill Sans" pitchFamily="34" charset="0"/>
              </a:rPr>
              <a:t>Four possible capacity scenarios:</a:t>
            </a:r>
          </a:p>
          <a:p>
            <a:pPr>
              <a:buClr>
                <a:schemeClr val="accent2"/>
              </a:buClr>
              <a:buFont typeface="Wingdings" pitchFamily="2" charset="2"/>
              <a:buChar char="t"/>
            </a:pPr>
            <a:r>
              <a:rPr lang="en-US" altLang="en-US" sz="2600">
                <a:latin typeface="Gill Sans" pitchFamily="34" charset="0"/>
              </a:rPr>
              <a:t> Both dedicated</a:t>
            </a:r>
          </a:p>
          <a:p>
            <a:pPr>
              <a:buClr>
                <a:schemeClr val="accent2"/>
              </a:buClr>
              <a:buFont typeface="Wingdings" pitchFamily="2" charset="2"/>
              <a:buChar char="t"/>
            </a:pPr>
            <a:r>
              <a:rPr lang="en-US" altLang="en-US" sz="2600">
                <a:latin typeface="Gill Sans" pitchFamily="34" charset="0"/>
              </a:rPr>
              <a:t> Both flexible</a:t>
            </a:r>
          </a:p>
          <a:p>
            <a:pPr>
              <a:buClr>
                <a:schemeClr val="accent2"/>
              </a:buClr>
              <a:buFont typeface="Wingdings" pitchFamily="2" charset="2"/>
              <a:buChar char="t"/>
            </a:pPr>
            <a:r>
              <a:rPr lang="en-US" altLang="en-US" sz="2600">
                <a:latin typeface="Gill Sans" pitchFamily="34" charset="0"/>
              </a:rPr>
              <a:t> U.S. flexible, Mexico dedicated</a:t>
            </a:r>
          </a:p>
          <a:p>
            <a:pPr>
              <a:buClr>
                <a:schemeClr val="accent2"/>
              </a:buClr>
              <a:buFont typeface="Wingdings" pitchFamily="2" charset="2"/>
              <a:buChar char="t"/>
            </a:pPr>
            <a:r>
              <a:rPr lang="en-US" altLang="en-US" sz="2600">
                <a:latin typeface="Gill Sans" pitchFamily="34" charset="0"/>
              </a:rPr>
              <a:t> U.S. dedicated, Mexico flexible</a:t>
            </a:r>
          </a:p>
          <a:p>
            <a:pPr>
              <a:buFontTx/>
              <a:buChar char="•"/>
            </a:pPr>
            <a:endParaRPr lang="en-US" altLang="en-US" sz="2600">
              <a:latin typeface="Gill Sans" pitchFamily="34" charset="0"/>
            </a:endParaRPr>
          </a:p>
          <a:p>
            <a:r>
              <a:rPr lang="en-US" altLang="en-US" sz="2600">
                <a:latin typeface="Gill Sans" pitchFamily="34" charset="0"/>
              </a:rPr>
              <a:t>For each node, </a:t>
            </a:r>
            <a:r>
              <a:rPr lang="en-US" altLang="en-US" sz="2600" i="1">
                <a:solidFill>
                  <a:schemeClr val="tx2"/>
                </a:solidFill>
                <a:effectLst>
                  <a:outerShdw blurRad="38100" dist="38100" dir="2700000" algn="tl">
                    <a:srgbClr val="C0C0C0"/>
                  </a:outerShdw>
                </a:effectLst>
                <a:latin typeface="Gill Sans" pitchFamily="34" charset="0"/>
              </a:rPr>
              <a:t>solve the demand allocation model</a:t>
            </a:r>
            <a:r>
              <a:rPr lang="en-US" altLang="en-US" sz="2600">
                <a:latin typeface="Gill Sans" pitchFamily="34" charset="0"/>
              </a:rPr>
              <a:t>:</a:t>
            </a:r>
            <a:r>
              <a:rPr lang="en-US" altLang="en-US" sz="2400">
                <a:latin typeface="Gill Sans" pitchFamily="34" charset="0"/>
              </a:rPr>
              <a:t> </a:t>
            </a:r>
          </a:p>
        </p:txBody>
      </p:sp>
      <p:grpSp>
        <p:nvGrpSpPr>
          <p:cNvPr id="288772" name="Group 4"/>
          <p:cNvGrpSpPr>
            <a:grpSpLocks/>
          </p:cNvGrpSpPr>
          <p:nvPr/>
        </p:nvGrpSpPr>
        <p:grpSpPr bwMode="auto">
          <a:xfrm>
            <a:off x="1828800" y="4384675"/>
            <a:ext cx="5722938" cy="1787525"/>
            <a:chOff x="1152" y="2762"/>
            <a:chExt cx="3605" cy="1126"/>
          </a:xfrm>
        </p:grpSpPr>
        <p:sp>
          <p:nvSpPr>
            <p:cNvPr id="288773" name="Text Box 5"/>
            <p:cNvSpPr txBox="1">
              <a:spLocks noChangeArrowheads="1"/>
            </p:cNvSpPr>
            <p:nvPr/>
          </p:nvSpPr>
          <p:spPr bwMode="auto">
            <a:xfrm>
              <a:off x="1431" y="2762"/>
              <a:ext cx="332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a:t>Plants</a:t>
              </a:r>
              <a:r>
                <a:rPr lang="en-US" altLang="en-US" sz="2400"/>
                <a:t>			</a:t>
              </a:r>
              <a:r>
                <a:rPr lang="en-US" altLang="en-US" sz="2400" b="1" i="1" u="sng"/>
                <a:t>Markets</a:t>
              </a:r>
              <a:endParaRPr lang="en-US" altLang="en-US" sz="2400"/>
            </a:p>
          </p:txBody>
        </p:sp>
        <p:sp>
          <p:nvSpPr>
            <p:cNvPr id="288774" name="Oval 6"/>
            <p:cNvSpPr>
              <a:spLocks noChangeArrowheads="1"/>
            </p:cNvSpPr>
            <p:nvPr/>
          </p:nvSpPr>
          <p:spPr bwMode="auto">
            <a:xfrm>
              <a:off x="1152" y="307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U.S.</a:t>
              </a:r>
            </a:p>
          </p:txBody>
        </p:sp>
        <p:sp>
          <p:nvSpPr>
            <p:cNvPr id="288775" name="Oval 7"/>
            <p:cNvSpPr>
              <a:spLocks noChangeArrowheads="1"/>
            </p:cNvSpPr>
            <p:nvPr/>
          </p:nvSpPr>
          <p:spPr bwMode="auto">
            <a:xfrm>
              <a:off x="1152" y="355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Mexico</a:t>
              </a:r>
            </a:p>
          </p:txBody>
        </p:sp>
        <p:sp>
          <p:nvSpPr>
            <p:cNvPr id="288776" name="Oval 8"/>
            <p:cNvSpPr>
              <a:spLocks noChangeArrowheads="1"/>
            </p:cNvSpPr>
            <p:nvPr/>
          </p:nvSpPr>
          <p:spPr bwMode="auto">
            <a:xfrm>
              <a:off x="3072" y="307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U.S.</a:t>
              </a:r>
            </a:p>
          </p:txBody>
        </p:sp>
        <p:sp>
          <p:nvSpPr>
            <p:cNvPr id="288777" name="Oval 9"/>
            <p:cNvSpPr>
              <a:spLocks noChangeArrowheads="1"/>
            </p:cNvSpPr>
            <p:nvPr/>
          </p:nvSpPr>
          <p:spPr bwMode="auto">
            <a:xfrm>
              <a:off x="3072" y="355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Mexico</a:t>
              </a:r>
            </a:p>
          </p:txBody>
        </p:sp>
        <p:sp>
          <p:nvSpPr>
            <p:cNvPr id="288778" name="Line 10"/>
            <p:cNvSpPr>
              <a:spLocks noChangeShapeType="1"/>
            </p:cNvSpPr>
            <p:nvPr/>
          </p:nvSpPr>
          <p:spPr bwMode="auto">
            <a:xfrm>
              <a:off x="2208" y="3216"/>
              <a:ext cx="8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9" name="Line 11"/>
            <p:cNvSpPr>
              <a:spLocks noChangeShapeType="1"/>
            </p:cNvSpPr>
            <p:nvPr/>
          </p:nvSpPr>
          <p:spPr bwMode="auto">
            <a:xfrm>
              <a:off x="2208" y="3216"/>
              <a:ext cx="864" cy="4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Line 12"/>
            <p:cNvSpPr>
              <a:spLocks noChangeShapeType="1"/>
            </p:cNvSpPr>
            <p:nvPr/>
          </p:nvSpPr>
          <p:spPr bwMode="auto">
            <a:xfrm flipV="1">
              <a:off x="2208" y="3264"/>
              <a:ext cx="816"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1" name="Line 13"/>
            <p:cNvSpPr>
              <a:spLocks noChangeShapeType="1"/>
            </p:cNvSpPr>
            <p:nvPr/>
          </p:nvSpPr>
          <p:spPr bwMode="auto">
            <a:xfrm>
              <a:off x="2208" y="3696"/>
              <a:ext cx="8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433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p:cNvSpPr>
            <a:spLocks noGrp="1"/>
          </p:cNvSpPr>
          <p:nvPr>
            <p:ph type="sldNum" sz="quarter" idx="10"/>
          </p:nvPr>
        </p:nvSpPr>
        <p:spPr/>
        <p:txBody>
          <a:bodyPr/>
          <a:lstStyle/>
          <a:p>
            <a:r>
              <a:rPr lang="en-US" altLang="en-US"/>
              <a:t>6-</a:t>
            </a:r>
            <a:fld id="{6AA95724-5735-474B-9412-9B04934BF371}" type="slidenum">
              <a:rPr lang="en-US" altLang="en-US"/>
              <a:pPr/>
              <a:t>93</a:t>
            </a:fld>
            <a:endParaRPr lang="en-US" altLang="en-US" sz="1400">
              <a:latin typeface="Times New Roman" pitchFamily="18" charset="0"/>
            </a:endParaRPr>
          </a:p>
        </p:txBody>
      </p:sp>
      <p:sp>
        <p:nvSpPr>
          <p:cNvPr id="290818" name="Rectangle 2"/>
          <p:cNvSpPr>
            <a:spLocks noGrp="1" noChangeArrowheads="1"/>
          </p:cNvSpPr>
          <p:nvPr>
            <p:ph type="title"/>
          </p:nvPr>
        </p:nvSpPr>
        <p:spPr/>
        <p:txBody>
          <a:bodyPr/>
          <a:lstStyle/>
          <a:p>
            <a:r>
              <a:rPr lang="en-US" altLang="en-US"/>
              <a:t>Facility Decision at AM Tires</a:t>
            </a:r>
          </a:p>
        </p:txBody>
      </p:sp>
      <p:graphicFrame>
        <p:nvGraphicFramePr>
          <p:cNvPr id="290819" name="Object 3"/>
          <p:cNvGraphicFramePr>
            <a:graphicFrameLocks noChangeAspect="1"/>
          </p:cNvGraphicFramePr>
          <p:nvPr/>
        </p:nvGraphicFramePr>
        <p:xfrm>
          <a:off x="457200" y="1524000"/>
          <a:ext cx="7162800" cy="2017713"/>
        </p:xfrm>
        <a:graphic>
          <a:graphicData uri="http://schemas.openxmlformats.org/presentationml/2006/ole">
            <mc:AlternateContent xmlns:mc="http://schemas.openxmlformats.org/markup-compatibility/2006">
              <mc:Choice xmlns:v="urn:schemas-microsoft-com:vml" Requires="v">
                <p:oleObj spid="_x0000_s376900" name="Document" r:id="rId3" imgW="4333733" imgH="1215421" progId="Word.Document.8">
                  <p:embed/>
                </p:oleObj>
              </mc:Choice>
              <mc:Fallback>
                <p:oleObj name="Document" r:id="rId3" imgW="4333733" imgH="121542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71628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029" name="Object 213"/>
          <p:cNvGraphicFramePr>
            <a:graphicFrameLocks noChangeAspect="1"/>
          </p:cNvGraphicFramePr>
          <p:nvPr/>
        </p:nvGraphicFramePr>
        <p:xfrm>
          <a:off x="609600" y="3657600"/>
          <a:ext cx="5059363" cy="1746250"/>
        </p:xfrm>
        <a:graphic>
          <a:graphicData uri="http://schemas.openxmlformats.org/presentationml/2006/ole">
            <mc:AlternateContent xmlns:mc="http://schemas.openxmlformats.org/markup-compatibility/2006">
              <mc:Choice xmlns:v="urn:schemas-microsoft-com:vml" Requires="v">
                <p:oleObj spid="_x0000_s376901" name="Worksheet" r:id="rId5" imgW="4448175" imgH="1533525" progId="Excel.Sheet.8">
                  <p:embed/>
                </p:oleObj>
              </mc:Choice>
              <mc:Fallback>
                <p:oleObj name="Worksheet" r:id="rId5" imgW="4448175" imgH="153352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657600"/>
                        <a:ext cx="5059363"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030" name="Object 214"/>
          <p:cNvGraphicFramePr>
            <a:graphicFrameLocks noChangeAspect="1"/>
          </p:cNvGraphicFramePr>
          <p:nvPr/>
        </p:nvGraphicFramePr>
        <p:xfrm>
          <a:off x="4343400" y="3276600"/>
          <a:ext cx="4572000" cy="3260725"/>
        </p:xfrm>
        <a:graphic>
          <a:graphicData uri="http://schemas.openxmlformats.org/presentationml/2006/ole">
            <mc:AlternateContent xmlns:mc="http://schemas.openxmlformats.org/markup-compatibility/2006">
              <mc:Choice xmlns:v="urn:schemas-microsoft-com:vml" Requires="v">
                <p:oleObj spid="_x0000_s376902" name="Slide" r:id="rId7" imgW="4011189" imgH="3009772" progId="PowerPoint.Slide.8">
                  <p:embed/>
                </p:oleObj>
              </mc:Choice>
              <mc:Fallback>
                <p:oleObj name="Slide" r:id="rId7" imgW="4011189" imgH="3009772" progId="PowerPoint.Slid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276600"/>
                        <a:ext cx="4572000" cy="326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1076" name="Line 260"/>
          <p:cNvSpPr>
            <a:spLocks noChangeShapeType="1"/>
          </p:cNvSpPr>
          <p:nvPr/>
        </p:nvSpPr>
        <p:spPr bwMode="auto">
          <a:xfrm flipH="1" flipV="1">
            <a:off x="4191000" y="3810000"/>
            <a:ext cx="533400" cy="9906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77" name="Line 261"/>
          <p:cNvSpPr>
            <a:spLocks noChangeShapeType="1"/>
          </p:cNvSpPr>
          <p:nvPr/>
        </p:nvSpPr>
        <p:spPr bwMode="auto">
          <a:xfrm flipH="1" flipV="1">
            <a:off x="4191000" y="4267200"/>
            <a:ext cx="457200" cy="6096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78" name="Line 262"/>
          <p:cNvSpPr>
            <a:spLocks noChangeShapeType="1"/>
          </p:cNvSpPr>
          <p:nvPr/>
        </p:nvSpPr>
        <p:spPr bwMode="auto">
          <a:xfrm flipH="1" flipV="1">
            <a:off x="4191000" y="4572000"/>
            <a:ext cx="457200" cy="3810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79" name="Line 263"/>
          <p:cNvSpPr>
            <a:spLocks noChangeShapeType="1"/>
          </p:cNvSpPr>
          <p:nvPr/>
        </p:nvSpPr>
        <p:spPr bwMode="auto">
          <a:xfrm flipH="1" flipV="1">
            <a:off x="4191000" y="4953000"/>
            <a:ext cx="457200" cy="762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80" name="Line 264"/>
          <p:cNvSpPr>
            <a:spLocks noChangeShapeType="1"/>
          </p:cNvSpPr>
          <p:nvPr/>
        </p:nvSpPr>
        <p:spPr bwMode="auto">
          <a:xfrm>
            <a:off x="3581400" y="5867400"/>
            <a:ext cx="2209800" cy="4572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81" name="Line 265"/>
          <p:cNvSpPr>
            <a:spLocks noChangeShapeType="1"/>
          </p:cNvSpPr>
          <p:nvPr/>
        </p:nvSpPr>
        <p:spPr bwMode="auto">
          <a:xfrm>
            <a:off x="3581400" y="5867400"/>
            <a:ext cx="3581400" cy="2286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82" name="Line 266"/>
          <p:cNvSpPr>
            <a:spLocks noChangeShapeType="1"/>
          </p:cNvSpPr>
          <p:nvPr/>
        </p:nvSpPr>
        <p:spPr bwMode="auto">
          <a:xfrm flipV="1">
            <a:off x="3581400" y="5105400"/>
            <a:ext cx="1143000" cy="76200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083" name="Text Box 267"/>
          <p:cNvSpPr txBox="1">
            <a:spLocks noChangeArrowheads="1"/>
          </p:cNvSpPr>
          <p:nvPr/>
        </p:nvSpPr>
        <p:spPr bwMode="auto">
          <a:xfrm>
            <a:off x="2057400" y="5562600"/>
            <a:ext cx="1447800" cy="593725"/>
          </a:xfrm>
          <a:prstGeom prst="rect">
            <a:avLst/>
          </a:prstGeom>
          <a:solidFill>
            <a:srgbClr val="FFFFCC"/>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Gill Sans" pitchFamily="34" charset="0"/>
              </a:rPr>
              <a:t>Solve an LP</a:t>
            </a:r>
          </a:p>
          <a:p>
            <a:r>
              <a:rPr lang="en-US" altLang="en-US">
                <a:latin typeface="Gill Sans" pitchFamily="34" charset="0"/>
              </a:rPr>
              <a:t> at each node</a:t>
            </a:r>
          </a:p>
        </p:txBody>
      </p:sp>
      <p:grpSp>
        <p:nvGrpSpPr>
          <p:cNvPr id="291095" name="Group 279"/>
          <p:cNvGrpSpPr>
            <a:grpSpLocks/>
          </p:cNvGrpSpPr>
          <p:nvPr/>
        </p:nvGrpSpPr>
        <p:grpSpPr bwMode="auto">
          <a:xfrm>
            <a:off x="304800" y="5181600"/>
            <a:ext cx="3656013" cy="1184275"/>
            <a:chOff x="-1680" y="3264"/>
            <a:chExt cx="2303" cy="746"/>
          </a:xfrm>
        </p:grpSpPr>
        <p:sp>
          <p:nvSpPr>
            <p:cNvPr id="291085" name="Text Box 269"/>
            <p:cNvSpPr txBox="1">
              <a:spLocks noChangeArrowheads="1"/>
            </p:cNvSpPr>
            <p:nvPr/>
          </p:nvSpPr>
          <p:spPr bwMode="auto">
            <a:xfrm>
              <a:off x="-1632" y="3264"/>
              <a:ext cx="225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b="1" i="1" u="sng"/>
                <a:t>Plants</a:t>
              </a:r>
              <a:r>
                <a:rPr lang="en-US" altLang="en-US" sz="1000"/>
                <a:t>	 </a:t>
              </a:r>
              <a:r>
                <a:rPr lang="en-US" altLang="en-US" sz="1000" b="1" i="1" u="sng"/>
                <a:t>Markets</a:t>
              </a:r>
              <a:endParaRPr lang="en-US" altLang="en-US" sz="1000"/>
            </a:p>
          </p:txBody>
        </p:sp>
        <p:grpSp>
          <p:nvGrpSpPr>
            <p:cNvPr id="291094" name="Group 278"/>
            <p:cNvGrpSpPr>
              <a:grpSpLocks/>
            </p:cNvGrpSpPr>
            <p:nvPr/>
          </p:nvGrpSpPr>
          <p:grpSpPr bwMode="auto">
            <a:xfrm>
              <a:off x="-1680" y="3408"/>
              <a:ext cx="1008" cy="602"/>
              <a:chOff x="-1680" y="3478"/>
              <a:chExt cx="1535" cy="698"/>
            </a:xfrm>
          </p:grpSpPr>
          <p:sp>
            <p:nvSpPr>
              <p:cNvPr id="291086" name="Oval 270"/>
              <p:cNvSpPr>
                <a:spLocks noChangeArrowheads="1"/>
              </p:cNvSpPr>
              <p:nvPr/>
            </p:nvSpPr>
            <p:spPr bwMode="auto">
              <a:xfrm>
                <a:off x="-1680" y="3478"/>
                <a:ext cx="545" cy="2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U.S.</a:t>
                </a:r>
              </a:p>
            </p:txBody>
          </p:sp>
          <p:sp>
            <p:nvSpPr>
              <p:cNvPr id="291087" name="Oval 271"/>
              <p:cNvSpPr>
                <a:spLocks noChangeArrowheads="1"/>
              </p:cNvSpPr>
              <p:nvPr/>
            </p:nvSpPr>
            <p:spPr bwMode="auto">
              <a:xfrm>
                <a:off x="-1680" y="3889"/>
                <a:ext cx="545" cy="2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Mexico</a:t>
                </a:r>
              </a:p>
            </p:txBody>
          </p:sp>
          <p:sp>
            <p:nvSpPr>
              <p:cNvPr id="291088" name="Oval 272"/>
              <p:cNvSpPr>
                <a:spLocks noChangeArrowheads="1"/>
              </p:cNvSpPr>
              <p:nvPr/>
            </p:nvSpPr>
            <p:spPr bwMode="auto">
              <a:xfrm>
                <a:off x="-689" y="3478"/>
                <a:ext cx="544" cy="2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U.S.</a:t>
                </a:r>
              </a:p>
            </p:txBody>
          </p:sp>
          <p:sp>
            <p:nvSpPr>
              <p:cNvPr id="291089" name="Oval 273"/>
              <p:cNvSpPr>
                <a:spLocks noChangeArrowheads="1"/>
              </p:cNvSpPr>
              <p:nvPr/>
            </p:nvSpPr>
            <p:spPr bwMode="auto">
              <a:xfrm>
                <a:off x="-689" y="3889"/>
                <a:ext cx="544" cy="2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Mexico</a:t>
                </a:r>
              </a:p>
            </p:txBody>
          </p:sp>
          <p:sp>
            <p:nvSpPr>
              <p:cNvPr id="291090" name="Line 274"/>
              <p:cNvSpPr>
                <a:spLocks noChangeShapeType="1"/>
              </p:cNvSpPr>
              <p:nvPr/>
            </p:nvSpPr>
            <p:spPr bwMode="auto">
              <a:xfrm>
                <a:off x="-1135" y="3602"/>
                <a:ext cx="4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091" name="Line 275"/>
              <p:cNvSpPr>
                <a:spLocks noChangeShapeType="1"/>
              </p:cNvSpPr>
              <p:nvPr/>
            </p:nvSpPr>
            <p:spPr bwMode="auto">
              <a:xfrm>
                <a:off x="-1135" y="3602"/>
                <a:ext cx="446" cy="4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092" name="Line 276"/>
              <p:cNvSpPr>
                <a:spLocks noChangeShapeType="1"/>
              </p:cNvSpPr>
              <p:nvPr/>
            </p:nvSpPr>
            <p:spPr bwMode="auto">
              <a:xfrm flipV="1">
                <a:off x="-1135" y="3643"/>
                <a:ext cx="421" cy="36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093" name="Line 277"/>
              <p:cNvSpPr>
                <a:spLocks noChangeShapeType="1"/>
              </p:cNvSpPr>
              <p:nvPr/>
            </p:nvSpPr>
            <p:spPr bwMode="auto">
              <a:xfrm>
                <a:off x="-1135" y="4012"/>
                <a:ext cx="4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145764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0"/>
          </p:nvPr>
        </p:nvSpPr>
        <p:spPr/>
        <p:txBody>
          <a:bodyPr/>
          <a:lstStyle/>
          <a:p>
            <a:r>
              <a:rPr lang="en-US" altLang="en-US"/>
              <a:t>6-</a:t>
            </a:r>
            <a:fld id="{90D267AD-21A3-4722-B99A-07284920EEB5}" type="slidenum">
              <a:rPr lang="en-US" altLang="en-US"/>
              <a:pPr/>
              <a:t>94</a:t>
            </a:fld>
            <a:endParaRPr lang="en-US" altLang="en-US" sz="1400">
              <a:latin typeface="Times New Roman" pitchFamily="18" charset="0"/>
            </a:endParaRPr>
          </a:p>
        </p:txBody>
      </p:sp>
      <p:sp>
        <p:nvSpPr>
          <p:cNvPr id="289794" name="Rectangle 2"/>
          <p:cNvSpPr>
            <a:spLocks noGrp="1" noChangeArrowheads="1"/>
          </p:cNvSpPr>
          <p:nvPr>
            <p:ph type="title"/>
          </p:nvPr>
        </p:nvSpPr>
        <p:spPr/>
        <p:txBody>
          <a:bodyPr>
            <a:normAutofit fontScale="90000"/>
          </a:bodyPr>
          <a:lstStyle/>
          <a:p>
            <a:r>
              <a:rPr lang="en-US" altLang="en-US" dirty="0"/>
              <a:t>AM Tires: Demand Allocation for RU = 144; RM = 72, E = 14.06</a:t>
            </a:r>
          </a:p>
        </p:txBody>
      </p:sp>
      <p:graphicFrame>
        <p:nvGraphicFramePr>
          <p:cNvPr id="289795" name="Object 3"/>
          <p:cNvGraphicFramePr>
            <a:graphicFrameLocks noChangeAspect="1"/>
          </p:cNvGraphicFramePr>
          <p:nvPr/>
        </p:nvGraphicFramePr>
        <p:xfrm>
          <a:off x="228600" y="1828800"/>
          <a:ext cx="8915400" cy="2100263"/>
        </p:xfrm>
        <a:graphic>
          <a:graphicData uri="http://schemas.openxmlformats.org/presentationml/2006/ole">
            <mc:AlternateContent xmlns:mc="http://schemas.openxmlformats.org/markup-compatibility/2006">
              <mc:Choice xmlns:v="urn:schemas-microsoft-com:vml" Requires="v">
                <p:oleObj spid="_x0000_s375833" name="Document" r:id="rId3" imgW="4600800" imgH="1102680" progId="Word.Document.8">
                  <p:embed/>
                </p:oleObj>
              </mc:Choice>
              <mc:Fallback>
                <p:oleObj name="Document" r:id="rId3" imgW="4600800" imgH="1102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28800"/>
                        <a:ext cx="8915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810" name="Text Box 18"/>
          <p:cNvSpPr txBox="1">
            <a:spLocks noChangeArrowheads="1"/>
          </p:cNvSpPr>
          <p:nvPr/>
        </p:nvSpPr>
        <p:spPr bwMode="auto">
          <a:xfrm>
            <a:off x="5943600" y="4460875"/>
            <a:ext cx="2745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Profit (flexible) =</a:t>
            </a:r>
          </a:p>
          <a:p>
            <a:r>
              <a:rPr lang="en-US" altLang="en-US" sz="2400" b="1" dirty="0"/>
              <a:t>$1,075,055</a:t>
            </a:r>
          </a:p>
          <a:p>
            <a:endParaRPr lang="en-US" altLang="en-US" sz="2400" b="1" dirty="0" smtClean="0">
              <a:solidFill>
                <a:schemeClr val="hlink"/>
              </a:solidFill>
            </a:endParaRPr>
          </a:p>
          <a:p>
            <a:r>
              <a:rPr lang="en-US" altLang="en-US" sz="2400" b="1" dirty="0" smtClean="0">
                <a:solidFill>
                  <a:schemeClr val="hlink"/>
                </a:solidFill>
              </a:rPr>
              <a:t>Profit </a:t>
            </a:r>
            <a:r>
              <a:rPr lang="en-US" altLang="en-US" sz="2400" b="1" dirty="0">
                <a:solidFill>
                  <a:schemeClr val="hlink"/>
                </a:solidFill>
              </a:rPr>
              <a:t>(dedicated) =</a:t>
            </a:r>
          </a:p>
          <a:p>
            <a:r>
              <a:rPr lang="en-US" altLang="en-US" sz="2400" b="1" dirty="0">
                <a:solidFill>
                  <a:schemeClr val="hlink"/>
                </a:solidFill>
              </a:rPr>
              <a:t>$649,360</a:t>
            </a:r>
          </a:p>
        </p:txBody>
      </p:sp>
      <p:grpSp>
        <p:nvGrpSpPr>
          <p:cNvPr id="289814" name="Group 22"/>
          <p:cNvGrpSpPr>
            <a:grpSpLocks/>
          </p:cNvGrpSpPr>
          <p:nvPr/>
        </p:nvGrpSpPr>
        <p:grpSpPr bwMode="auto">
          <a:xfrm>
            <a:off x="457200" y="3962400"/>
            <a:ext cx="5105400" cy="2590800"/>
            <a:chOff x="288" y="2496"/>
            <a:chExt cx="3216" cy="1632"/>
          </a:xfrm>
        </p:grpSpPr>
        <p:grpSp>
          <p:nvGrpSpPr>
            <p:cNvPr id="289797" name="Group 5"/>
            <p:cNvGrpSpPr>
              <a:grpSpLocks/>
            </p:cNvGrpSpPr>
            <p:nvPr/>
          </p:nvGrpSpPr>
          <p:grpSpPr bwMode="auto">
            <a:xfrm>
              <a:off x="288" y="2496"/>
              <a:ext cx="3216" cy="1392"/>
              <a:chOff x="1152" y="2762"/>
              <a:chExt cx="2976" cy="1126"/>
            </a:xfrm>
          </p:grpSpPr>
          <p:sp>
            <p:nvSpPr>
              <p:cNvPr id="289798" name="Text Box 6"/>
              <p:cNvSpPr txBox="1">
                <a:spLocks noChangeArrowheads="1"/>
              </p:cNvSpPr>
              <p:nvPr/>
            </p:nvSpPr>
            <p:spPr bwMode="auto">
              <a:xfrm>
                <a:off x="1430" y="2762"/>
                <a:ext cx="23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a:t>Plants</a:t>
                </a:r>
                <a:r>
                  <a:rPr lang="en-US" altLang="en-US" sz="2400"/>
                  <a:t>			</a:t>
                </a:r>
                <a:r>
                  <a:rPr lang="en-US" altLang="en-US" sz="2400" b="1" i="1" u="sng"/>
                  <a:t>Markets</a:t>
                </a:r>
                <a:endParaRPr lang="en-US" altLang="en-US" sz="2400"/>
              </a:p>
            </p:txBody>
          </p:sp>
          <p:sp>
            <p:nvSpPr>
              <p:cNvPr id="289799" name="Oval 7"/>
              <p:cNvSpPr>
                <a:spLocks noChangeArrowheads="1"/>
              </p:cNvSpPr>
              <p:nvPr/>
            </p:nvSpPr>
            <p:spPr bwMode="auto">
              <a:xfrm>
                <a:off x="1152" y="307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U.S.</a:t>
                </a:r>
              </a:p>
            </p:txBody>
          </p:sp>
          <p:sp>
            <p:nvSpPr>
              <p:cNvPr id="289800" name="Oval 8"/>
              <p:cNvSpPr>
                <a:spLocks noChangeArrowheads="1"/>
              </p:cNvSpPr>
              <p:nvPr/>
            </p:nvSpPr>
            <p:spPr bwMode="auto">
              <a:xfrm>
                <a:off x="1152" y="355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Mexico</a:t>
                </a:r>
              </a:p>
            </p:txBody>
          </p:sp>
          <p:sp>
            <p:nvSpPr>
              <p:cNvPr id="289801" name="Oval 9"/>
              <p:cNvSpPr>
                <a:spLocks noChangeArrowheads="1"/>
              </p:cNvSpPr>
              <p:nvPr/>
            </p:nvSpPr>
            <p:spPr bwMode="auto">
              <a:xfrm>
                <a:off x="3072" y="307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U.S.</a:t>
                </a:r>
              </a:p>
            </p:txBody>
          </p:sp>
          <p:sp>
            <p:nvSpPr>
              <p:cNvPr id="289802" name="Oval 10"/>
              <p:cNvSpPr>
                <a:spLocks noChangeArrowheads="1"/>
              </p:cNvSpPr>
              <p:nvPr/>
            </p:nvSpPr>
            <p:spPr bwMode="auto">
              <a:xfrm>
                <a:off x="3072" y="3552"/>
                <a:ext cx="1056"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Mexico</a:t>
                </a:r>
              </a:p>
            </p:txBody>
          </p:sp>
          <p:sp>
            <p:nvSpPr>
              <p:cNvPr id="289803" name="Line 11"/>
              <p:cNvSpPr>
                <a:spLocks noChangeShapeType="1"/>
              </p:cNvSpPr>
              <p:nvPr/>
            </p:nvSpPr>
            <p:spPr bwMode="auto">
              <a:xfrm>
                <a:off x="2208" y="3216"/>
                <a:ext cx="8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4" name="Line 12"/>
              <p:cNvSpPr>
                <a:spLocks noChangeShapeType="1"/>
              </p:cNvSpPr>
              <p:nvPr/>
            </p:nvSpPr>
            <p:spPr bwMode="auto">
              <a:xfrm>
                <a:off x="2208" y="3216"/>
                <a:ext cx="864" cy="4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5" name="Line 13"/>
              <p:cNvSpPr>
                <a:spLocks noChangeShapeType="1"/>
              </p:cNvSpPr>
              <p:nvPr/>
            </p:nvSpPr>
            <p:spPr bwMode="auto">
              <a:xfrm flipV="1">
                <a:off x="2208" y="3264"/>
                <a:ext cx="816"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6" name="Line 14"/>
              <p:cNvSpPr>
                <a:spLocks noChangeShapeType="1"/>
              </p:cNvSpPr>
              <p:nvPr/>
            </p:nvSpPr>
            <p:spPr bwMode="auto">
              <a:xfrm>
                <a:off x="2208" y="3696"/>
                <a:ext cx="8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9807" name="Text Box 15"/>
            <p:cNvSpPr txBox="1">
              <a:spLocks noChangeArrowheads="1"/>
            </p:cNvSpPr>
            <p:nvPr/>
          </p:nvSpPr>
          <p:spPr bwMode="auto">
            <a:xfrm>
              <a:off x="1575" y="2810"/>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100,000</a:t>
              </a:r>
            </a:p>
          </p:txBody>
        </p:sp>
        <p:sp>
          <p:nvSpPr>
            <p:cNvPr id="289808" name="Text Box 16"/>
            <p:cNvSpPr txBox="1">
              <a:spLocks noChangeArrowheads="1"/>
            </p:cNvSpPr>
            <p:nvPr/>
          </p:nvSpPr>
          <p:spPr bwMode="auto">
            <a:xfrm rot="-1703187">
              <a:off x="1425" y="3190"/>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44,000</a:t>
              </a:r>
            </a:p>
          </p:txBody>
        </p:sp>
        <p:sp>
          <p:nvSpPr>
            <p:cNvPr id="289809" name="Text Box 17"/>
            <p:cNvSpPr txBox="1">
              <a:spLocks noChangeArrowheads="1"/>
            </p:cNvSpPr>
            <p:nvPr/>
          </p:nvSpPr>
          <p:spPr bwMode="auto">
            <a:xfrm>
              <a:off x="1584" y="3648"/>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6,000</a:t>
              </a:r>
            </a:p>
          </p:txBody>
        </p:sp>
        <p:sp>
          <p:nvSpPr>
            <p:cNvPr id="289812" name="Text Box 20"/>
            <p:cNvSpPr txBox="1">
              <a:spLocks noChangeArrowheads="1"/>
            </p:cNvSpPr>
            <p:nvPr/>
          </p:nvSpPr>
          <p:spPr bwMode="auto">
            <a:xfrm>
              <a:off x="1575" y="2618"/>
              <a:ext cx="98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hlink"/>
                  </a:solidFill>
                </a:rPr>
                <a:t>100,000</a:t>
              </a:r>
            </a:p>
          </p:txBody>
        </p:sp>
        <p:sp>
          <p:nvSpPr>
            <p:cNvPr id="289813" name="Text Box 21"/>
            <p:cNvSpPr txBox="1">
              <a:spLocks noChangeArrowheads="1"/>
            </p:cNvSpPr>
            <p:nvPr/>
          </p:nvSpPr>
          <p:spPr bwMode="auto">
            <a:xfrm>
              <a:off x="1488" y="3840"/>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hlink"/>
                  </a:solidFill>
                </a:rPr>
                <a:t>50,000</a:t>
              </a:r>
            </a:p>
          </p:txBody>
        </p:sp>
      </p:grpSp>
    </p:spTree>
    <p:extLst>
      <p:ext uri="{BB962C8B-B14F-4D97-AF65-F5344CB8AC3E}">
        <p14:creationId xmlns:p14="http://schemas.microsoft.com/office/powerpoint/2010/main" val="3704712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Decision Trees</a:t>
            </a:r>
            <a:endParaRPr lang="en-US" dirty="0"/>
          </a:p>
        </p:txBody>
      </p:sp>
      <p:sp>
        <p:nvSpPr>
          <p:cNvPr id="3" name="Content Placeholder 2"/>
          <p:cNvSpPr>
            <a:spLocks noGrp="1"/>
          </p:cNvSpPr>
          <p:nvPr>
            <p:ph idx="1"/>
          </p:nvPr>
        </p:nvSpPr>
        <p:spPr/>
        <p:txBody>
          <a:bodyPr/>
          <a:lstStyle/>
          <a:p>
            <a:r>
              <a:rPr lang="en-US" sz="2800" dirty="0" smtClean="0"/>
              <a:t>Often complex, difficult to evaluate E[profit] at each node</a:t>
            </a:r>
          </a:p>
          <a:p>
            <a:pPr lvl="1"/>
            <a:r>
              <a:rPr lang="en-US" sz="2400" dirty="0" smtClean="0"/>
              <a:t>Thousands or millions of paths</a:t>
            </a:r>
          </a:p>
          <a:p>
            <a:r>
              <a:rPr lang="en-US" sz="3600" i="1" dirty="0" smtClean="0"/>
              <a:t>Use simulation</a:t>
            </a:r>
          </a:p>
          <a:p>
            <a:r>
              <a:rPr lang="en-US" sz="2800" dirty="0" smtClean="0"/>
              <a:t>Good for situations with</a:t>
            </a:r>
          </a:p>
          <a:p>
            <a:pPr lvl="1"/>
            <a:r>
              <a:rPr lang="en-US" sz="2400" dirty="0" smtClean="0"/>
              <a:t>Large trees</a:t>
            </a:r>
          </a:p>
          <a:p>
            <a:pPr lvl="1"/>
            <a:r>
              <a:rPr lang="en-US" sz="2400" dirty="0" smtClean="0"/>
              <a:t>Complex constraints</a:t>
            </a:r>
          </a:p>
          <a:p>
            <a:pPr lvl="1"/>
            <a:r>
              <a:rPr lang="en-US" sz="2400" dirty="0" smtClean="0"/>
              <a:t>Complex decision rules (decisions change in each period)</a:t>
            </a:r>
          </a:p>
          <a:p>
            <a:pPr lvl="1"/>
            <a:r>
              <a:rPr lang="en-US" sz="2400" dirty="0" smtClean="0"/>
              <a:t>Correlation and other forms of uncertainty</a:t>
            </a:r>
          </a:p>
          <a:p>
            <a:r>
              <a:rPr lang="en-US" sz="2800" dirty="0" smtClean="0"/>
              <a:t>Not if transition </a:t>
            </a:r>
            <a:r>
              <a:rPr lang="en-US" sz="2800" dirty="0" err="1" smtClean="0"/>
              <a:t>prob’s</a:t>
            </a:r>
            <a:r>
              <a:rPr lang="en-US" sz="2800" dirty="0" smtClean="0"/>
              <a:t> depend on decisions</a:t>
            </a:r>
            <a:endParaRPr lang="en-US" sz="2800" dirty="0"/>
          </a:p>
        </p:txBody>
      </p:sp>
      <p:sp>
        <p:nvSpPr>
          <p:cNvPr id="4" name="Slide Number Placeholder 3"/>
          <p:cNvSpPr>
            <a:spLocks noGrp="1"/>
          </p:cNvSpPr>
          <p:nvPr>
            <p:ph type="sldNum" sz="quarter" idx="10"/>
          </p:nvPr>
        </p:nvSpPr>
        <p:spPr/>
        <p:txBody>
          <a:bodyPr/>
          <a:lstStyle/>
          <a:p>
            <a:r>
              <a:rPr lang="en-US" altLang="en-US" smtClean="0"/>
              <a:t>6-</a:t>
            </a:r>
            <a:fld id="{E4DA9C52-9FCA-4336-8452-E799124996CE}" type="slidenum">
              <a:rPr lang="en-US" altLang="en-US" smtClean="0"/>
              <a:pPr/>
              <a:t>95</a:t>
            </a:fld>
            <a:endParaRPr lang="en-US" altLang="en-US" sz="1400">
              <a:latin typeface="Times New Roman" pitchFamily="18" charset="0"/>
            </a:endParaRPr>
          </a:p>
        </p:txBody>
      </p:sp>
    </p:spTree>
    <p:extLst>
      <p:ext uri="{BB962C8B-B14F-4D97-AF65-F5344CB8AC3E}">
        <p14:creationId xmlns:p14="http://schemas.microsoft.com/office/powerpoint/2010/main" val="3192553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6-</a:t>
            </a:r>
            <a:fld id="{B9CDFEBE-1AFA-4867-B161-CFA0C9F60E6E}" type="slidenum">
              <a:rPr lang="en-US" altLang="en-US"/>
              <a:pPr/>
              <a:t>96</a:t>
            </a:fld>
            <a:endParaRPr lang="en-US" altLang="en-US" sz="1400">
              <a:latin typeface="Times New Roman" pitchFamily="18" charset="0"/>
            </a:endParaRPr>
          </a:p>
        </p:txBody>
      </p:sp>
      <p:sp>
        <p:nvSpPr>
          <p:cNvPr id="284674" name="Rectangle 2"/>
          <p:cNvSpPr>
            <a:spLocks noGrp="1" noChangeArrowheads="1"/>
          </p:cNvSpPr>
          <p:nvPr>
            <p:ph type="title"/>
          </p:nvPr>
        </p:nvSpPr>
        <p:spPr>
          <a:xfrm>
            <a:off x="152400" y="266700"/>
            <a:ext cx="8763000" cy="876300"/>
          </a:xfrm>
        </p:spPr>
        <p:txBody>
          <a:bodyPr/>
          <a:lstStyle/>
          <a:p>
            <a:r>
              <a:rPr lang="en-US" altLang="en-US" sz="3200"/>
              <a:t>Making Supply Chain Design Decisions Under Uncertainty in Practice</a:t>
            </a:r>
          </a:p>
        </p:txBody>
      </p:sp>
      <p:sp>
        <p:nvSpPr>
          <p:cNvPr id="284675" name="Rectangle 3"/>
          <p:cNvSpPr>
            <a:spLocks noGrp="1" noChangeArrowheads="1"/>
          </p:cNvSpPr>
          <p:nvPr>
            <p:ph type="body" idx="1"/>
          </p:nvPr>
        </p:nvSpPr>
        <p:spPr>
          <a:xfrm>
            <a:off x="381000" y="1447800"/>
            <a:ext cx="8305800" cy="5181600"/>
          </a:xfrm>
        </p:spPr>
        <p:txBody>
          <a:bodyPr/>
          <a:lstStyle/>
          <a:p>
            <a:r>
              <a:rPr lang="en-US" altLang="en-US"/>
              <a:t>Combine strategic planning </a:t>
            </a:r>
            <a:r>
              <a:rPr lang="en-US" altLang="en-US" i="1" u="sng"/>
              <a:t>and</a:t>
            </a:r>
            <a:r>
              <a:rPr lang="en-US" altLang="en-US"/>
              <a:t> financial planning during network design</a:t>
            </a:r>
          </a:p>
          <a:p>
            <a:endParaRPr lang="en-US" altLang="en-US"/>
          </a:p>
          <a:p>
            <a:r>
              <a:rPr lang="en-US" altLang="en-US"/>
              <a:t>Use multiple metrics to evaluate supply chain networks</a:t>
            </a:r>
          </a:p>
          <a:p>
            <a:endParaRPr lang="en-US" altLang="en-US"/>
          </a:p>
          <a:p>
            <a:r>
              <a:rPr lang="en-US" altLang="en-US"/>
              <a:t>Use financial analysis as an </a:t>
            </a:r>
            <a:r>
              <a:rPr lang="en-US" altLang="en-US" i="1" u="sng"/>
              <a:t>input</a:t>
            </a:r>
            <a:r>
              <a:rPr lang="en-US" altLang="en-US"/>
              <a:t> to decision making, not as the decision-making process</a:t>
            </a:r>
          </a:p>
          <a:p>
            <a:endParaRPr lang="en-US" altLang="en-US"/>
          </a:p>
          <a:p>
            <a:r>
              <a:rPr lang="en-US" altLang="en-US"/>
              <a:t>Use estimates along with sensitivity analysis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sidebars">
  <a:themeElements>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Arial"/>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accent6">
              <a:lumMod val="60000"/>
              <a:lumOff val="40000"/>
            </a:schemeClr>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ba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deba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deba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12734901</TotalTime>
  <Pages>33</Pages>
  <Words>5680</Words>
  <Application>Microsoft Office PowerPoint</Application>
  <PresentationFormat>On-screen Show (4:3)</PresentationFormat>
  <Paragraphs>1506</Paragraphs>
  <Slides>96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5</vt:i4>
      </vt:variant>
      <vt:variant>
        <vt:lpstr>Slide Titles</vt:lpstr>
      </vt:variant>
      <vt:variant>
        <vt:i4>96</vt:i4>
      </vt:variant>
    </vt:vector>
  </HeadingPairs>
  <TitlesOfParts>
    <vt:vector size="111" baseType="lpstr">
      <vt:lpstr>Arial</vt:lpstr>
      <vt:lpstr>Calibri</vt:lpstr>
      <vt:lpstr>Gill Sans</vt:lpstr>
      <vt:lpstr>Monotype Sorts</vt:lpstr>
      <vt:lpstr>Symbol</vt:lpstr>
      <vt:lpstr>Tahoma</vt:lpstr>
      <vt:lpstr>Times New Roman</vt:lpstr>
      <vt:lpstr>Trebuchet MS</vt:lpstr>
      <vt:lpstr>Wingdings</vt:lpstr>
      <vt:lpstr>sidebars</vt:lpstr>
      <vt:lpstr>MathType 6.0 Equation</vt:lpstr>
      <vt:lpstr>Worksheet</vt:lpstr>
      <vt:lpstr>Equation</vt:lpstr>
      <vt:lpstr>Document</vt:lpstr>
      <vt:lpstr>Slide</vt:lpstr>
      <vt:lpstr>Chapter 6 Designing Global Supply Chain Networks</vt:lpstr>
      <vt:lpstr>The Impact of Globalization on Supply Chain Networks</vt:lpstr>
      <vt:lpstr>The Offshoring Decision: Total Cost</vt:lpstr>
      <vt:lpstr>Total Cost of Offshoring</vt:lpstr>
      <vt:lpstr>Risks of Globalization</vt:lpstr>
      <vt:lpstr>Crude Oil</vt:lpstr>
      <vt:lpstr>Euro vs. Dollar</vt:lpstr>
      <vt:lpstr>Crude Oil and Exchange Rates</vt:lpstr>
      <vt:lpstr>The Offshoring Decision: Total Cost</vt:lpstr>
      <vt:lpstr>The Offshoring Decision: Total Cost</vt:lpstr>
      <vt:lpstr>The Offshoring Decision: Total Cost</vt:lpstr>
      <vt:lpstr>Risk Management In  Global Supply Chains</vt:lpstr>
      <vt:lpstr>Risk Management In  Global Supply Chains</vt:lpstr>
      <vt:lpstr>Risk Management In  Global Supply Chains</vt:lpstr>
      <vt:lpstr>Risk Management In  Global Supply Chains</vt:lpstr>
      <vt:lpstr>Risk Management In  Global Supply Chains</vt:lpstr>
      <vt:lpstr>Risk Management In  Global Supply Chains</vt:lpstr>
      <vt:lpstr>Three Categories of Flexibility</vt:lpstr>
      <vt:lpstr>Flexibility, Chaining, and Containment</vt:lpstr>
      <vt:lpstr>Flexibility, Chaining, and Containment</vt:lpstr>
      <vt:lpstr>Discounted Cash Flow Analysis</vt:lpstr>
      <vt:lpstr>Rate of Return and  Discount Factor</vt:lpstr>
      <vt:lpstr>Discounted Cash Flow Analysis</vt:lpstr>
      <vt:lpstr>Example</vt:lpstr>
      <vt:lpstr>Example</vt:lpstr>
      <vt:lpstr>Example</vt:lpstr>
      <vt:lpstr>Functions in Excel</vt:lpstr>
      <vt:lpstr>Functions in Excel</vt:lpstr>
      <vt:lpstr>Functions in Excel</vt:lpstr>
      <vt:lpstr>PowerPoint Presentation</vt:lpstr>
      <vt:lpstr>PowerPoint Presentation</vt:lpstr>
      <vt:lpstr>NPV Example: Trips Logistics</vt:lpstr>
      <vt:lpstr>NPV Example: Trips Logistics</vt:lpstr>
      <vt:lpstr>NPV Example: Trips Logistics</vt:lpstr>
      <vt:lpstr>Decision Trees and Uncertainty</vt:lpstr>
      <vt:lpstr>Basics of Decision Tree Analysis</vt:lpstr>
      <vt:lpstr>Evaluating Network Design Decisions Using Decision Trees</vt:lpstr>
      <vt:lpstr>Decision Tree Methodology</vt:lpstr>
      <vt:lpstr>Binomial Representations of Uncertainty</vt:lpstr>
      <vt:lpstr>Binomial Representations of Uncertainty</vt:lpstr>
      <vt:lpstr>Binomial Representations of Uncertainty</vt:lpstr>
      <vt:lpstr>Decision Tree Methodology: Trips Logistics</vt:lpstr>
      <vt:lpstr>Trips Logistics: Three Options</vt:lpstr>
      <vt:lpstr>Trips Logistics</vt:lpstr>
      <vt:lpstr>3 Options</vt:lpstr>
      <vt:lpstr>Trips Logistics Decision Tree </vt:lpstr>
      <vt:lpstr>Main Idea of Backward Calculation</vt:lpstr>
      <vt:lpstr>Trips Logistics Example</vt:lpstr>
      <vt:lpstr>Decision Tree – Trips Logistics</vt:lpstr>
      <vt:lpstr>Trips Logistics Example</vt:lpstr>
      <vt:lpstr>Trips Logistics Example</vt:lpstr>
      <vt:lpstr>Trips Logistics Example</vt:lpstr>
      <vt:lpstr>Trips Logistics Example</vt:lpstr>
      <vt:lpstr>Trips Logistics Example</vt:lpstr>
      <vt:lpstr>Trips Logistics Example</vt:lpstr>
      <vt:lpstr>Decision Tree – Trips Logistics</vt:lpstr>
      <vt:lpstr>Decision Tree – Trips Logistics</vt:lpstr>
      <vt:lpstr>Decision Tree – Trips Logistics</vt:lpstr>
      <vt:lpstr>Trips Logistics Example</vt:lpstr>
      <vt:lpstr>Expected Value of Perfect Information</vt:lpstr>
      <vt:lpstr>Flexible Lease Option</vt:lpstr>
      <vt:lpstr>Decision Tree – Trips Logistics</vt:lpstr>
      <vt:lpstr>Decision Tree – Trips Logistics</vt:lpstr>
      <vt:lpstr>NPVs of 3 Options</vt:lpstr>
      <vt:lpstr>Decision Trees</vt:lpstr>
      <vt:lpstr>Decision Tree Analysis of Trips Logistics</vt:lpstr>
      <vt:lpstr>Onshore or Offshore</vt:lpstr>
      <vt:lpstr>Plant Options</vt:lpstr>
      <vt:lpstr>D-Solar Decision</vt:lpstr>
      <vt:lpstr>D-Solar Decision</vt:lpstr>
      <vt:lpstr>Naïve Approach</vt:lpstr>
      <vt:lpstr>Naïve Approach: Onshoring</vt:lpstr>
      <vt:lpstr>Naïve Approach: Offshoring</vt:lpstr>
      <vt:lpstr>Decision Tree</vt:lpstr>
      <vt:lpstr>D-Solar Decision</vt:lpstr>
      <vt:lpstr>D-Solar Decision</vt:lpstr>
      <vt:lpstr>D-Solar Decision</vt:lpstr>
      <vt:lpstr>D-Solar Decision</vt:lpstr>
      <vt:lpstr>D-Solar Decision</vt:lpstr>
      <vt:lpstr>D-Solar Decision</vt:lpstr>
      <vt:lpstr>D-Solar Decision</vt:lpstr>
      <vt:lpstr>D-Solar Decision</vt:lpstr>
      <vt:lpstr>D-Solar Decision</vt:lpstr>
      <vt:lpstr>D-Solar Decision</vt:lpstr>
      <vt:lpstr>D-Solar Decision</vt:lpstr>
      <vt:lpstr>D-Solar Decision</vt:lpstr>
      <vt:lpstr>D-Solar Decision</vt:lpstr>
      <vt:lpstr>D-Solar Decision</vt:lpstr>
      <vt:lpstr>Offshore vs. Onshore</vt:lpstr>
      <vt:lpstr>Evaluating Facility Investments: AM Tires</vt:lpstr>
      <vt:lpstr>AM Tires</vt:lpstr>
      <vt:lpstr>AM Tires</vt:lpstr>
      <vt:lpstr>Facility Decision at AM Tires</vt:lpstr>
      <vt:lpstr>AM Tires: Demand Allocation for RU = 144; RM = 72, E = 14.06</vt:lpstr>
      <vt:lpstr>Real-World Decision Trees</vt:lpstr>
      <vt:lpstr>Making Supply Chain Design Decisions Under Uncertainty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Chopra, 2nd Ed, Chapter 6</dc:title>
  <dc:creator>Gregory Stock</dc:creator>
  <cp:lastModifiedBy>GRW</cp:lastModifiedBy>
  <cp:revision>207</cp:revision>
  <cp:lastPrinted>2000-08-25T19:02:00Z</cp:lastPrinted>
  <dcterms:created xsi:type="dcterms:W3CDTF">1995-06-15T16:14:44Z</dcterms:created>
  <dcterms:modified xsi:type="dcterms:W3CDTF">2016-02-14T02:53:46Z</dcterms:modified>
</cp:coreProperties>
</file>