
<file path=[Content_Types].xml><?xml version="1.0" encoding="utf-8"?>
<Types xmlns="http://schemas.openxmlformats.org/package/2006/content-types">
  <Default Extension="bin" ContentType="application/vnd.openxmlformats-officedocument.oleObject"/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81" r:id="rId3"/>
    <p:sldId id="283" r:id="rId4"/>
    <p:sldId id="307" r:id="rId5"/>
    <p:sldId id="376" r:id="rId6"/>
    <p:sldId id="291" r:id="rId7"/>
    <p:sldId id="292" r:id="rId8"/>
    <p:sldId id="308" r:id="rId9"/>
    <p:sldId id="295" r:id="rId10"/>
    <p:sldId id="286" r:id="rId11"/>
    <p:sldId id="288" r:id="rId12"/>
    <p:sldId id="287" r:id="rId13"/>
    <p:sldId id="310" r:id="rId14"/>
    <p:sldId id="318" r:id="rId15"/>
    <p:sldId id="319" r:id="rId16"/>
    <p:sldId id="326" r:id="rId17"/>
    <p:sldId id="329" r:id="rId18"/>
    <p:sldId id="333" r:id="rId19"/>
    <p:sldId id="336" r:id="rId20"/>
    <p:sldId id="348" r:id="rId21"/>
    <p:sldId id="349" r:id="rId22"/>
    <p:sldId id="350" r:id="rId23"/>
    <p:sldId id="266" r:id="rId24"/>
    <p:sldId id="352" r:id="rId25"/>
    <p:sldId id="353" r:id="rId26"/>
    <p:sldId id="269" r:id="rId27"/>
    <p:sldId id="271" r:id="rId28"/>
    <p:sldId id="354" r:id="rId29"/>
    <p:sldId id="337" r:id="rId30"/>
    <p:sldId id="371" r:id="rId31"/>
    <p:sldId id="356" r:id="rId32"/>
    <p:sldId id="374" r:id="rId33"/>
    <p:sldId id="366" r:id="rId34"/>
    <p:sldId id="357" r:id="rId35"/>
    <p:sldId id="372" r:id="rId36"/>
    <p:sldId id="359" r:id="rId37"/>
    <p:sldId id="373" r:id="rId38"/>
    <p:sldId id="339" r:id="rId39"/>
    <p:sldId id="341" r:id="rId40"/>
    <p:sldId id="375" r:id="rId41"/>
    <p:sldId id="293" r:id="rId42"/>
    <p:sldId id="377" r:id="rId43"/>
    <p:sldId id="344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5850" autoAdjust="0"/>
  </p:normalViewPr>
  <p:slideViewPr>
    <p:cSldViewPr>
      <p:cViewPr>
        <p:scale>
          <a:sx n="100" d="100"/>
          <a:sy n="100" d="100"/>
        </p:scale>
        <p:origin x="186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1404"/>
      </p:cViewPr>
      <p:guideLst>
        <p:guide orient="horz" pos="2182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Aggregate Plan</a:t>
            </a:r>
          </a:p>
        </c:rich>
      </c:tx>
      <c:layout>
        <c:manualLayout>
          <c:xMode val="edge"/>
          <c:yMode val="edge"/>
          <c:x val="0.43327402135231319"/>
          <c:y val="1.96335078534031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0498220640569381E-2"/>
          <c:y val="0.12172774869109949"/>
          <c:w val="0.78024911032028466"/>
          <c:h val="0.77094240837696337"/>
        </c:manualLayout>
      </c:layout>
      <c:lineChart>
        <c:grouping val="standard"/>
        <c:varyColors val="0"/>
        <c:ser>
          <c:idx val="0"/>
          <c:order val="0"/>
          <c:tx>
            <c:v>Inventory</c:v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Planning!$F$5:$F$10</c:f>
              <c:numCache>
                <c:formatCode>#,##0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DE-4E27-B111-2398D2B9CE69}"/>
            </c:ext>
          </c:extLst>
        </c:ser>
        <c:ser>
          <c:idx val="1"/>
          <c:order val="1"/>
          <c:tx>
            <c:v>Production</c:v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val>
            <c:numRef>
              <c:f>Planning!$I$5:$I$10</c:f>
              <c:numCache>
                <c:formatCode>#,##0</c:formatCode>
                <c:ptCount val="6"/>
                <c:pt idx="0">
                  <c:v>600</c:v>
                </c:pt>
                <c:pt idx="1">
                  <c:v>599.99999999999955</c:v>
                </c:pt>
                <c:pt idx="2">
                  <c:v>599.99999999999932</c:v>
                </c:pt>
                <c:pt idx="3">
                  <c:v>599.99999999999977</c:v>
                </c:pt>
                <c:pt idx="4">
                  <c:v>599.99999999999955</c:v>
                </c:pt>
                <c:pt idx="5">
                  <c:v>599.99999999999955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DE-4E27-B111-2398D2B9CE69}"/>
            </c:ext>
          </c:extLst>
        </c:ser>
        <c:ser>
          <c:idx val="2"/>
          <c:order val="2"/>
          <c:tx>
            <c:v>Demand</c:v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val>
            <c:numRef>
              <c:f>Planning!$J$5:$J$10</c:f>
              <c:numCache>
                <c:formatCode>_(* #,##0_);_(* \(#,##0\);_(* "-"??_);_(@_)</c:formatCode>
                <c:ptCount val="6"/>
                <c:pt idx="0">
                  <c:v>1600</c:v>
                </c:pt>
                <c:pt idx="1">
                  <c:v>3000</c:v>
                </c:pt>
                <c:pt idx="2">
                  <c:v>3200</c:v>
                </c:pt>
                <c:pt idx="3">
                  <c:v>3800</c:v>
                </c:pt>
                <c:pt idx="4">
                  <c:v>2200</c:v>
                </c:pt>
                <c:pt idx="5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DE-4E27-B111-2398D2B9CE69}"/>
            </c:ext>
          </c:extLst>
        </c:ser>
        <c:ser>
          <c:idx val="3"/>
          <c:order val="3"/>
          <c:tx>
            <c:v>Stockout</c:v>
          </c:tx>
          <c:spPr>
            <a:ln w="38100">
              <a:solidFill>
                <a:srgbClr val="00FFFF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val>
            <c:numRef>
              <c:f>Planning!$G$5:$G$10</c:f>
              <c:numCache>
                <c:formatCode>#,##0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DE-4E27-B111-2398D2B9CE69}"/>
            </c:ext>
          </c:extLst>
        </c:ser>
        <c:ser>
          <c:idx val="4"/>
          <c:order val="4"/>
          <c:tx>
            <c:v>Subcontracting</c:v>
          </c:tx>
          <c:spPr>
            <a:ln w="38100">
              <a:solidFill>
                <a:srgbClr val="339933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val>
            <c:numRef>
              <c:f>Planning!$H$5:$H$10</c:f>
              <c:numCache>
                <c:formatCode>#,##0</c:formatCode>
                <c:ptCount val="6"/>
                <c:pt idx="0">
                  <c:v>0</c:v>
                </c:pt>
                <c:pt idx="1">
                  <c:v>2400.0000000000005</c:v>
                </c:pt>
                <c:pt idx="2">
                  <c:v>2600.0000000000005</c:v>
                </c:pt>
                <c:pt idx="3">
                  <c:v>3200</c:v>
                </c:pt>
                <c:pt idx="4">
                  <c:v>1600.0000000000005</c:v>
                </c:pt>
                <c:pt idx="5">
                  <c:v>2100.0000000000005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DE-4E27-B111-2398D2B9C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481280"/>
        <c:axId val="184573952"/>
      </c:lineChart>
      <c:catAx>
        <c:axId val="184481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Period</a:t>
                </a:r>
              </a:p>
            </c:rich>
          </c:tx>
          <c:layout>
            <c:manualLayout>
              <c:xMode val="edge"/>
              <c:yMode val="edge"/>
              <c:x val="0.42526690391459071"/>
              <c:y val="0.945026178010471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45739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8457395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#,##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4481280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5231316725978634"/>
          <c:y val="0.42539267015706811"/>
          <c:w val="0.14412811387900354"/>
          <c:h val="0.1649214659685864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8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80" tIns="0" rIns="19180" bIns="0" numCol="1" anchor="t" anchorCtr="0" compatLnSpc="1">
            <a:prstTxWarp prst="textNoShape">
              <a:avLst/>
            </a:prstTxWarp>
          </a:bodyPr>
          <a:lstStyle>
            <a:lvl1pPr defTabSz="918467">
              <a:defRPr sz="11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0"/>
            <a:ext cx="2982417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80" tIns="0" rIns="19180" bIns="0" numCol="1" anchor="t" anchorCtr="0" compatLnSpc="1">
            <a:prstTxWarp prst="textNoShape">
              <a:avLst/>
            </a:prstTxWarp>
          </a:bodyPr>
          <a:lstStyle>
            <a:lvl1pPr algn="r" defTabSz="918467">
              <a:defRPr sz="11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5538" y="70326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72" y="4416099"/>
            <a:ext cx="5044871" cy="418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0" rIns="92702" bIns="46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8"/>
            <a:ext cx="2982418" cy="46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80" tIns="0" rIns="19180" bIns="0" numCol="1" anchor="b" anchorCtr="0" compatLnSpc="1">
            <a:prstTxWarp prst="textNoShape">
              <a:avLst/>
            </a:prstTxWarp>
          </a:bodyPr>
          <a:lstStyle>
            <a:lvl1pPr defTabSz="918467">
              <a:defRPr sz="11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0658"/>
            <a:ext cx="2982417" cy="46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80" tIns="0" rIns="19180" bIns="0" numCol="1" anchor="b" anchorCtr="0" compatLnSpc="1">
            <a:prstTxWarp prst="textNoShape">
              <a:avLst/>
            </a:prstTxWarp>
          </a:bodyPr>
          <a:lstStyle>
            <a:lvl1pPr algn="r" defTabSz="918467">
              <a:defRPr sz="1100" i="1"/>
            </a:lvl1pPr>
          </a:lstStyle>
          <a:p>
            <a:fld id="{E01DAD20-9CE9-45A1-A0AF-9EE5C83C5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7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5AD92-7895-4C25-8EFB-CEA993AC68C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063" tIns="46533" rIns="93063" bIns="46533"/>
          <a:lstStyle/>
          <a:p>
            <a:endParaRPr lang="en-US" altLang="en-US"/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A048F-171D-4397-A210-F26DFDF167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78" y="4416099"/>
            <a:ext cx="5047858" cy="4182457"/>
          </a:xfrm>
        </p:spPr>
        <p:txBody>
          <a:bodyPr lIns="90976" tIns="45489" rIns="90976" bIns="45489"/>
          <a:lstStyle/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P1.1 Identify, Prioritize, and Aggregate Supply Chain Demand – includes requirements from existing customers, new customers, new products, spares, etc.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P1.2 Identify, Prioritize, and Aggregate Supply Chain Capability – includes make capability (machine capacity / labor / material), source capability (key vendors capacity), fulfill capability (transportation / delivery capacity), and other required capabilities. 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P1.3 Balance Supply Chain Requirements with Supply Chain Resources – align make, source, fulfill, and other capabilities with requirements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P1.4 Establish and Communicate Supply Chain Plans – includes demand plan, production (make) plan, source plan, fulfill plan, inventory plan, financial plan, etc.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P2 Plan SOURCE – establish plans to acquire material resources needed to meet supply chain requirements.  These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P3 Plan MAKE – establish plans to acquire production resources to meet production requirements. 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P4 Plan FULFILL – establish plans to manage fulfillment resources to meeting fulfillment requirements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000">
                <a:solidFill>
                  <a:srgbClr val="010000"/>
                </a:solidFill>
              </a:rPr>
              <a:t>P5 Plan Return – establish plans to manage return resources and assets, including planned returns of containers for refurbishment and reissue to customers.</a:t>
            </a:r>
          </a:p>
          <a:p>
            <a:pPr>
              <a:lnSpc>
                <a:spcPct val="90000"/>
              </a:lnSpc>
            </a:pPr>
            <a:endParaRPr lang="en-US" altLang="en-US" sz="1000">
              <a:solidFill>
                <a:srgbClr val="01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A49DC-E419-4E1B-AD2F-0B2A8BA0E90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D6C50-BD7D-4FBC-BE54-A0FEE57F8B7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2643A-55AB-42C4-AF80-1DFD6170D40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Notes: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9600" y="3429000"/>
            <a:ext cx="797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Chapter 00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</a:rPr>
              <a:t>© 2007 - 2016 Prentice-Hall, Inc.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898795AE-6252-444C-9BC1-E33C9244C024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9A4EABC7-D83E-4BE8-B833-62267967FB01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3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0CBC3C46-54DB-4FDC-9BC1-364D426DD69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9600" y="3429000"/>
            <a:ext cx="797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Chapter 00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© 2007 Prentice-Hall, Inc.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898795AE-6252-444C-9BC1-E33C9244C024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1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E987C088-D71B-48B4-8DFD-94BD46D3D56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3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283CED50-E9EE-4FC1-BADC-687D0993846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0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5963B74A-B47E-4E36-B183-B330215A783E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1C8D1296-A851-45A4-8B09-8E06732C5B7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7D5C8529-DF9C-43E6-BFE0-4EA16C15CDF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8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89DAD013-9C34-4BB0-87BC-1AD4125BD28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66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7539A5CB-0B9E-4026-A3F8-0EB534278C4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E987C088-D71B-48B4-8DFD-94BD46D3D56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74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1F8FBCC1-5E29-480D-BE7A-024FD46BD99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08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9A4EABC7-D83E-4BE8-B833-62267967FB01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5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0CBC3C46-54DB-4FDC-9BC1-364D426DD69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283CED50-E9EE-4FC1-BADC-687D0993846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5963B74A-B47E-4E36-B183-B330215A783E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1C8D1296-A851-45A4-8B09-8E06732C5B7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5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7D5C8529-DF9C-43E6-BFE0-4EA16C15CDF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8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89DAD013-9C34-4BB0-87BC-1AD4125BD28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7539A5CB-0B9E-4026-A3F8-0EB534278C4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1F8FBCC1-5E29-480D-BE7A-024FD46BD99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altLang="en-US"/>
              <a:t>8-</a:t>
            </a:r>
            <a:fld id="{D8E7F194-D60F-4CAA-AEA4-88EE062C4F8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»"/>
        <a:defRPr sz="2000">
          <a:solidFill>
            <a:srgbClr val="000000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>
          <a:solidFill>
            <a:srgbClr val="00000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altLang="en-US"/>
              <a:t>8-</a:t>
            </a:r>
            <a:fld id="{D8E7F194-D60F-4CAA-AEA4-88EE062C4F8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»"/>
        <a:defRPr sz="2000">
          <a:solidFill>
            <a:srgbClr val="000000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>
          <a:solidFill>
            <a:srgbClr val="00000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1600">
          <a:solidFill>
            <a:srgbClr val="000000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36A75590-0D3E-4E8C-A4F2-338E71F2E316}" type="slidenum">
              <a:rPr lang="en-US" altLang="en-US"/>
              <a:pPr/>
              <a:t>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495800"/>
            <a:ext cx="7772400" cy="1143000"/>
          </a:xfrm>
        </p:spPr>
        <p:txBody>
          <a:bodyPr/>
          <a:lstStyle/>
          <a:p>
            <a:r>
              <a:rPr lang="en-US" altLang="en-US"/>
              <a:t>Chapter 8</a:t>
            </a:r>
            <a:br>
              <a:rPr lang="en-US" altLang="en-US"/>
            </a:br>
            <a:r>
              <a:rPr lang="en-US" altLang="en-US"/>
              <a:t>Aggregate Planning</a:t>
            </a:r>
            <a:br>
              <a:rPr lang="en-US" altLang="en-US"/>
            </a:br>
            <a:r>
              <a:rPr lang="en-US" altLang="en-US"/>
              <a:t>in the Supply Chain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200">
                <a:solidFill>
                  <a:srgbClr val="000000"/>
                </a:solidFill>
              </a:rPr>
              <a:t>Supply Chain Management</a:t>
            </a:r>
            <a:br>
              <a:rPr lang="en-US" altLang="en-US">
                <a:solidFill>
                  <a:srgbClr val="000000"/>
                </a:solidFill>
              </a:rPr>
            </a:br>
            <a:endParaRPr lang="en-US" altLang="en-US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91327AD-DA98-4EAC-86AD-4E04A543FBE0}" type="slidenum">
              <a:rPr lang="en-US" altLang="en-US"/>
              <a:pPr/>
              <a:t>10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724400" cy="876300"/>
          </a:xfrm>
        </p:spPr>
        <p:txBody>
          <a:bodyPr/>
          <a:lstStyle/>
          <a:p>
            <a:r>
              <a:rPr lang="en-US" altLang="en-US" sz="2400"/>
              <a:t>Aggregate Planning Strategies </a:t>
            </a:r>
            <a:br>
              <a:rPr lang="en-US" altLang="en-US" sz="2400"/>
            </a:br>
            <a:r>
              <a:rPr lang="en-US" altLang="en-US" sz="2400" i="1"/>
              <a:t>Level Strategy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altLang="en-US" sz="2400">
                <a:latin typeface="Trebuchet MS" pitchFamily="34" charset="0"/>
              </a:rPr>
              <a:t>Maintain stable machine capacity and workforce levels with a constant output rate</a:t>
            </a:r>
          </a:p>
          <a:p>
            <a:r>
              <a:rPr lang="en-US" altLang="en-US" sz="2400">
                <a:latin typeface="Trebuchet MS" pitchFamily="34" charset="0"/>
              </a:rPr>
              <a:t>Shortages and surpluses result in fluctuations in inventory levels over time</a:t>
            </a:r>
          </a:p>
          <a:p>
            <a:r>
              <a:rPr lang="en-US" altLang="en-US" sz="2400">
                <a:latin typeface="Trebuchet MS" pitchFamily="34" charset="0"/>
              </a:rPr>
              <a:t>Inventories that are built up in anticipation of future demand or backlogs are carried over from high to low demand periods</a:t>
            </a:r>
          </a:p>
          <a:p>
            <a:r>
              <a:rPr lang="en-US" altLang="en-US" sz="2400">
                <a:latin typeface="Trebuchet MS" pitchFamily="34" charset="0"/>
              </a:rPr>
              <a:t>Better for worker morale</a:t>
            </a:r>
          </a:p>
          <a:p>
            <a:r>
              <a:rPr lang="en-US" altLang="en-US" sz="2400">
                <a:latin typeface="Trebuchet MS" pitchFamily="34" charset="0"/>
              </a:rPr>
              <a:t>Large inventories and backlogs may accumulate</a:t>
            </a:r>
          </a:p>
          <a:p>
            <a:endParaRPr lang="en-US" altLang="en-US" sz="2400" i="1">
              <a:solidFill>
                <a:srgbClr val="000099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rgbClr val="000099"/>
                </a:solidFill>
                <a:latin typeface="Trebuchet MS" pitchFamily="34" charset="0"/>
              </a:rPr>
              <a:t>Should be used when inventory holding and backlog costs are relatively low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5410200" y="0"/>
            <a:ext cx="3581400" cy="1501775"/>
            <a:chOff x="691" y="1255"/>
            <a:chExt cx="4648" cy="2391"/>
          </a:xfrm>
        </p:grpSpPr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2238" y="3295"/>
              <a:ext cx="624" cy="3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Time</a:t>
              </a:r>
            </a:p>
          </p:txBody>
        </p:sp>
        <p:sp>
          <p:nvSpPr>
            <p:cNvPr id="102406" name="Rectangle 6"/>
            <p:cNvSpPr>
              <a:spLocks noChangeArrowheads="1"/>
            </p:cNvSpPr>
            <p:nvPr/>
          </p:nvSpPr>
          <p:spPr bwMode="auto">
            <a:xfrm>
              <a:off x="4405" y="1642"/>
              <a:ext cx="934" cy="3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Production</a:t>
              </a:r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1187" y="1303"/>
              <a:ext cx="0" cy="184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1197" y="3154"/>
              <a:ext cx="3703" cy="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1239" y="2196"/>
              <a:ext cx="335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10" name="Group 10"/>
            <p:cNvGrpSpPr>
              <a:grpSpLocks/>
            </p:cNvGrpSpPr>
            <p:nvPr/>
          </p:nvGrpSpPr>
          <p:grpSpPr bwMode="auto">
            <a:xfrm>
              <a:off x="1214" y="1487"/>
              <a:ext cx="3523" cy="1407"/>
              <a:chOff x="1214" y="1487"/>
              <a:chExt cx="3523" cy="1407"/>
            </a:xfrm>
          </p:grpSpPr>
          <p:sp>
            <p:nvSpPr>
              <p:cNvPr id="102411" name="Freeform 11"/>
              <p:cNvSpPr>
                <a:spLocks/>
              </p:cNvSpPr>
              <p:nvPr/>
            </p:nvSpPr>
            <p:spPr bwMode="auto">
              <a:xfrm>
                <a:off x="2994" y="1487"/>
                <a:ext cx="908" cy="1394"/>
              </a:xfrm>
              <a:custGeom>
                <a:avLst/>
                <a:gdLst>
                  <a:gd name="T0" fmla="*/ 907 w 908"/>
                  <a:gd name="T1" fmla="*/ 0 h 1394"/>
                  <a:gd name="T2" fmla="*/ 857 w 908"/>
                  <a:gd name="T3" fmla="*/ 5 h 1394"/>
                  <a:gd name="T4" fmla="*/ 777 w 908"/>
                  <a:gd name="T5" fmla="*/ 2 h 1394"/>
                  <a:gd name="T6" fmla="*/ 687 w 908"/>
                  <a:gd name="T7" fmla="*/ 33 h 1394"/>
                  <a:gd name="T8" fmla="*/ 630 w 908"/>
                  <a:gd name="T9" fmla="*/ 97 h 1394"/>
                  <a:gd name="T10" fmla="*/ 607 w 908"/>
                  <a:gd name="T11" fmla="*/ 158 h 1394"/>
                  <a:gd name="T12" fmla="*/ 267 w 908"/>
                  <a:gd name="T13" fmla="*/ 1256 h 1394"/>
                  <a:gd name="T14" fmla="*/ 247 w 908"/>
                  <a:gd name="T15" fmla="*/ 1314 h 1394"/>
                  <a:gd name="T16" fmla="*/ 193 w 908"/>
                  <a:gd name="T17" fmla="*/ 1357 h 1394"/>
                  <a:gd name="T18" fmla="*/ 117 w 908"/>
                  <a:gd name="T19" fmla="*/ 1388 h 1394"/>
                  <a:gd name="T20" fmla="*/ 0 w 908"/>
                  <a:gd name="T21" fmla="*/ 1393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8" h="1394">
                    <a:moveTo>
                      <a:pt x="907" y="0"/>
                    </a:moveTo>
                    <a:lnTo>
                      <a:pt x="857" y="5"/>
                    </a:lnTo>
                    <a:lnTo>
                      <a:pt x="777" y="2"/>
                    </a:lnTo>
                    <a:lnTo>
                      <a:pt x="687" y="33"/>
                    </a:lnTo>
                    <a:lnTo>
                      <a:pt x="630" y="97"/>
                    </a:lnTo>
                    <a:lnTo>
                      <a:pt x="607" y="158"/>
                    </a:lnTo>
                    <a:lnTo>
                      <a:pt x="267" y="1256"/>
                    </a:lnTo>
                    <a:lnTo>
                      <a:pt x="247" y="1314"/>
                    </a:lnTo>
                    <a:lnTo>
                      <a:pt x="193" y="1357"/>
                    </a:lnTo>
                    <a:lnTo>
                      <a:pt x="117" y="1388"/>
                    </a:lnTo>
                    <a:lnTo>
                      <a:pt x="0" y="1393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2" name="Freeform 12"/>
              <p:cNvSpPr>
                <a:spLocks/>
              </p:cNvSpPr>
              <p:nvPr/>
            </p:nvSpPr>
            <p:spPr bwMode="auto">
              <a:xfrm>
                <a:off x="1528" y="1487"/>
                <a:ext cx="743" cy="1386"/>
              </a:xfrm>
              <a:custGeom>
                <a:avLst/>
                <a:gdLst>
                  <a:gd name="T0" fmla="*/ 742 w 743"/>
                  <a:gd name="T1" fmla="*/ 3 h 1386"/>
                  <a:gd name="T2" fmla="*/ 662 w 743"/>
                  <a:gd name="T3" fmla="*/ 0 h 1386"/>
                  <a:gd name="T4" fmla="*/ 575 w 743"/>
                  <a:gd name="T5" fmla="*/ 31 h 1386"/>
                  <a:gd name="T6" fmla="*/ 518 w 743"/>
                  <a:gd name="T7" fmla="*/ 96 h 1386"/>
                  <a:gd name="T8" fmla="*/ 491 w 743"/>
                  <a:gd name="T9" fmla="*/ 156 h 1386"/>
                  <a:gd name="T10" fmla="*/ 150 w 743"/>
                  <a:gd name="T11" fmla="*/ 1253 h 1386"/>
                  <a:gd name="T12" fmla="*/ 134 w 743"/>
                  <a:gd name="T13" fmla="*/ 1311 h 1386"/>
                  <a:gd name="T14" fmla="*/ 77 w 743"/>
                  <a:gd name="T15" fmla="*/ 1354 h 1386"/>
                  <a:gd name="T16" fmla="*/ 0 w 743"/>
                  <a:gd name="T17" fmla="*/ 1385 h 1386"/>
                  <a:gd name="T18" fmla="*/ 7 w 743"/>
                  <a:gd name="T19" fmla="*/ 1383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3" h="1386">
                    <a:moveTo>
                      <a:pt x="742" y="3"/>
                    </a:moveTo>
                    <a:lnTo>
                      <a:pt x="662" y="0"/>
                    </a:lnTo>
                    <a:lnTo>
                      <a:pt x="575" y="31"/>
                    </a:lnTo>
                    <a:lnTo>
                      <a:pt x="518" y="96"/>
                    </a:lnTo>
                    <a:lnTo>
                      <a:pt x="491" y="156"/>
                    </a:lnTo>
                    <a:lnTo>
                      <a:pt x="150" y="1253"/>
                    </a:lnTo>
                    <a:lnTo>
                      <a:pt x="134" y="1311"/>
                    </a:lnTo>
                    <a:lnTo>
                      <a:pt x="77" y="1354"/>
                    </a:lnTo>
                    <a:lnTo>
                      <a:pt x="0" y="1385"/>
                    </a:lnTo>
                    <a:lnTo>
                      <a:pt x="7" y="1383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3" name="Freeform 13"/>
              <p:cNvSpPr>
                <a:spLocks/>
              </p:cNvSpPr>
              <p:nvPr/>
            </p:nvSpPr>
            <p:spPr bwMode="auto">
              <a:xfrm>
                <a:off x="2233" y="1488"/>
                <a:ext cx="855" cy="1391"/>
              </a:xfrm>
              <a:custGeom>
                <a:avLst/>
                <a:gdLst>
                  <a:gd name="T0" fmla="*/ 0 w 855"/>
                  <a:gd name="T1" fmla="*/ 0 h 1391"/>
                  <a:gd name="T2" fmla="*/ 80 w 855"/>
                  <a:gd name="T3" fmla="*/ 3 h 1391"/>
                  <a:gd name="T4" fmla="*/ 167 w 855"/>
                  <a:gd name="T5" fmla="*/ 35 h 1391"/>
                  <a:gd name="T6" fmla="*/ 224 w 855"/>
                  <a:gd name="T7" fmla="*/ 99 h 1391"/>
                  <a:gd name="T8" fmla="*/ 248 w 855"/>
                  <a:gd name="T9" fmla="*/ 160 h 1391"/>
                  <a:gd name="T10" fmla="*/ 589 w 855"/>
                  <a:gd name="T11" fmla="*/ 1257 h 1391"/>
                  <a:gd name="T12" fmla="*/ 610 w 855"/>
                  <a:gd name="T13" fmla="*/ 1314 h 1391"/>
                  <a:gd name="T14" fmla="*/ 666 w 855"/>
                  <a:gd name="T15" fmla="*/ 1357 h 1391"/>
                  <a:gd name="T16" fmla="*/ 740 w 855"/>
                  <a:gd name="T17" fmla="*/ 1388 h 1391"/>
                  <a:gd name="T18" fmla="*/ 854 w 855"/>
                  <a:gd name="T19" fmla="*/ 139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" h="1391">
                    <a:moveTo>
                      <a:pt x="0" y="0"/>
                    </a:moveTo>
                    <a:lnTo>
                      <a:pt x="80" y="3"/>
                    </a:lnTo>
                    <a:lnTo>
                      <a:pt x="167" y="35"/>
                    </a:lnTo>
                    <a:lnTo>
                      <a:pt x="224" y="99"/>
                    </a:lnTo>
                    <a:lnTo>
                      <a:pt x="248" y="160"/>
                    </a:lnTo>
                    <a:lnTo>
                      <a:pt x="589" y="1257"/>
                    </a:lnTo>
                    <a:lnTo>
                      <a:pt x="610" y="1314"/>
                    </a:lnTo>
                    <a:lnTo>
                      <a:pt x="666" y="1357"/>
                    </a:lnTo>
                    <a:lnTo>
                      <a:pt x="740" y="1388"/>
                    </a:lnTo>
                    <a:lnTo>
                      <a:pt x="854" y="1390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4" name="Freeform 14"/>
              <p:cNvSpPr>
                <a:spLocks/>
              </p:cNvSpPr>
              <p:nvPr/>
            </p:nvSpPr>
            <p:spPr bwMode="auto">
              <a:xfrm>
                <a:off x="3826" y="1489"/>
                <a:ext cx="911" cy="1405"/>
              </a:xfrm>
              <a:custGeom>
                <a:avLst/>
                <a:gdLst>
                  <a:gd name="T0" fmla="*/ 0 w 911"/>
                  <a:gd name="T1" fmla="*/ 0 h 1405"/>
                  <a:gd name="T2" fmla="*/ 54 w 911"/>
                  <a:gd name="T3" fmla="*/ 3 h 1405"/>
                  <a:gd name="T4" fmla="*/ 137 w 911"/>
                  <a:gd name="T5" fmla="*/ 0 h 1405"/>
                  <a:gd name="T6" fmla="*/ 224 w 911"/>
                  <a:gd name="T7" fmla="*/ 31 h 1405"/>
                  <a:gd name="T8" fmla="*/ 281 w 911"/>
                  <a:gd name="T9" fmla="*/ 96 h 1405"/>
                  <a:gd name="T10" fmla="*/ 308 w 911"/>
                  <a:gd name="T11" fmla="*/ 157 h 1405"/>
                  <a:gd name="T12" fmla="*/ 646 w 911"/>
                  <a:gd name="T13" fmla="*/ 1254 h 1405"/>
                  <a:gd name="T14" fmla="*/ 659 w 911"/>
                  <a:gd name="T15" fmla="*/ 1312 h 1405"/>
                  <a:gd name="T16" fmla="*/ 723 w 911"/>
                  <a:gd name="T17" fmla="*/ 1355 h 1405"/>
                  <a:gd name="T18" fmla="*/ 796 w 911"/>
                  <a:gd name="T19" fmla="*/ 1386 h 1405"/>
                  <a:gd name="T20" fmla="*/ 910 w 911"/>
                  <a:gd name="T21" fmla="*/ 1404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1" h="1405">
                    <a:moveTo>
                      <a:pt x="0" y="0"/>
                    </a:moveTo>
                    <a:lnTo>
                      <a:pt x="54" y="3"/>
                    </a:lnTo>
                    <a:lnTo>
                      <a:pt x="137" y="0"/>
                    </a:lnTo>
                    <a:lnTo>
                      <a:pt x="224" y="31"/>
                    </a:lnTo>
                    <a:lnTo>
                      <a:pt x="281" y="96"/>
                    </a:lnTo>
                    <a:lnTo>
                      <a:pt x="308" y="157"/>
                    </a:lnTo>
                    <a:lnTo>
                      <a:pt x="646" y="1254"/>
                    </a:lnTo>
                    <a:lnTo>
                      <a:pt x="659" y="1312"/>
                    </a:lnTo>
                    <a:lnTo>
                      <a:pt x="723" y="1355"/>
                    </a:lnTo>
                    <a:lnTo>
                      <a:pt x="796" y="1386"/>
                    </a:lnTo>
                    <a:lnTo>
                      <a:pt x="910" y="1404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5" name="Freeform 15"/>
              <p:cNvSpPr>
                <a:spLocks/>
              </p:cNvSpPr>
              <p:nvPr/>
            </p:nvSpPr>
            <p:spPr bwMode="auto">
              <a:xfrm>
                <a:off x="1214" y="2351"/>
                <a:ext cx="332" cy="527"/>
              </a:xfrm>
              <a:custGeom>
                <a:avLst/>
                <a:gdLst>
                  <a:gd name="T0" fmla="*/ 0 w 332"/>
                  <a:gd name="T1" fmla="*/ 0 h 527"/>
                  <a:gd name="T2" fmla="*/ 100 w 332"/>
                  <a:gd name="T3" fmla="*/ 393 h 527"/>
                  <a:gd name="T4" fmla="*/ 111 w 332"/>
                  <a:gd name="T5" fmla="*/ 444 h 527"/>
                  <a:gd name="T6" fmla="*/ 167 w 332"/>
                  <a:gd name="T7" fmla="*/ 482 h 527"/>
                  <a:gd name="T8" fmla="*/ 231 w 332"/>
                  <a:gd name="T9" fmla="*/ 510 h 527"/>
                  <a:gd name="T10" fmla="*/ 308 w 332"/>
                  <a:gd name="T11" fmla="*/ 522 h 527"/>
                  <a:gd name="T12" fmla="*/ 331 w 332"/>
                  <a:gd name="T13" fmla="*/ 526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527">
                    <a:moveTo>
                      <a:pt x="0" y="0"/>
                    </a:moveTo>
                    <a:lnTo>
                      <a:pt x="100" y="393"/>
                    </a:lnTo>
                    <a:lnTo>
                      <a:pt x="111" y="444"/>
                    </a:lnTo>
                    <a:lnTo>
                      <a:pt x="167" y="482"/>
                    </a:lnTo>
                    <a:lnTo>
                      <a:pt x="231" y="510"/>
                    </a:lnTo>
                    <a:lnTo>
                      <a:pt x="308" y="522"/>
                    </a:lnTo>
                    <a:lnTo>
                      <a:pt x="331" y="526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6" name="Freeform 16"/>
              <p:cNvSpPr>
                <a:spLocks/>
              </p:cNvSpPr>
              <p:nvPr/>
            </p:nvSpPr>
            <p:spPr bwMode="auto">
              <a:xfrm>
                <a:off x="1605" y="1489"/>
                <a:ext cx="683" cy="1356"/>
              </a:xfrm>
              <a:custGeom>
                <a:avLst/>
                <a:gdLst>
                  <a:gd name="T0" fmla="*/ 682 w 683"/>
                  <a:gd name="T1" fmla="*/ 3 h 1356"/>
                  <a:gd name="T2" fmla="*/ 665 w 683"/>
                  <a:gd name="T3" fmla="*/ 3 h 1356"/>
                  <a:gd name="T4" fmla="*/ 585 w 683"/>
                  <a:gd name="T5" fmla="*/ 0 h 1356"/>
                  <a:gd name="T6" fmla="*/ 498 w 683"/>
                  <a:gd name="T7" fmla="*/ 31 h 1356"/>
                  <a:gd name="T8" fmla="*/ 441 w 683"/>
                  <a:gd name="T9" fmla="*/ 96 h 1356"/>
                  <a:gd name="T10" fmla="*/ 415 w 683"/>
                  <a:gd name="T11" fmla="*/ 157 h 1356"/>
                  <a:gd name="T12" fmla="*/ 74 w 683"/>
                  <a:gd name="T13" fmla="*/ 1254 h 1356"/>
                  <a:gd name="T14" fmla="*/ 57 w 683"/>
                  <a:gd name="T15" fmla="*/ 1312 h 1356"/>
                  <a:gd name="T16" fmla="*/ 0 w 683"/>
                  <a:gd name="T17" fmla="*/ 1355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356">
                    <a:moveTo>
                      <a:pt x="682" y="3"/>
                    </a:moveTo>
                    <a:lnTo>
                      <a:pt x="665" y="3"/>
                    </a:lnTo>
                    <a:lnTo>
                      <a:pt x="585" y="0"/>
                    </a:lnTo>
                    <a:lnTo>
                      <a:pt x="498" y="31"/>
                    </a:lnTo>
                    <a:lnTo>
                      <a:pt x="441" y="96"/>
                    </a:lnTo>
                    <a:lnTo>
                      <a:pt x="415" y="157"/>
                    </a:lnTo>
                    <a:lnTo>
                      <a:pt x="74" y="1254"/>
                    </a:lnTo>
                    <a:lnTo>
                      <a:pt x="57" y="1312"/>
                    </a:lnTo>
                    <a:lnTo>
                      <a:pt x="0" y="1355"/>
                    </a:lnTo>
                  </a:path>
                </a:pathLst>
              </a:custGeom>
              <a:noFill/>
              <a:ln w="25400" cap="rnd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2527" y="1255"/>
              <a:ext cx="1035" cy="3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Demand</a:t>
              </a:r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 flipV="1">
              <a:off x="2585" y="1461"/>
              <a:ext cx="231" cy="33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 flipV="1">
              <a:off x="4469" y="1833"/>
              <a:ext cx="231" cy="33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691" y="1748"/>
              <a:ext cx="494" cy="3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Unit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781B2F1A-F10F-4F9A-8315-DC5639AB7278}" type="slidenum">
              <a:rPr lang="en-US" altLang="en-US"/>
              <a:pPr/>
              <a:t>11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914400"/>
          </a:xfrm>
        </p:spPr>
        <p:txBody>
          <a:bodyPr/>
          <a:lstStyle/>
          <a:p>
            <a:r>
              <a:rPr lang="en-US" altLang="en-US" sz="3200" dirty="0"/>
              <a:t>Aggregate Planning Strategies </a:t>
            </a:r>
            <a:r>
              <a:rPr lang="en-US" altLang="en-US" sz="3200" i="1" dirty="0"/>
              <a:t>Time Flexibility Strategy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altLang="en-US" sz="2400">
                <a:latin typeface="Trebuchet MS" pitchFamily="34" charset="0"/>
              </a:rPr>
              <a:t>Can be used if there is excess machine capacity</a:t>
            </a:r>
          </a:p>
          <a:p>
            <a:r>
              <a:rPr lang="en-US" altLang="en-US" sz="2400">
                <a:latin typeface="Trebuchet MS" pitchFamily="34" charset="0"/>
              </a:rPr>
              <a:t>Workforce is kept stable, but the number of hours worked is varied over time to synchronize production and demand</a:t>
            </a:r>
          </a:p>
          <a:p>
            <a:r>
              <a:rPr lang="en-US" altLang="en-US" sz="2400">
                <a:latin typeface="Trebuchet MS" pitchFamily="34" charset="0"/>
              </a:rPr>
              <a:t>Can use overtime or a flexible work schedule</a:t>
            </a:r>
          </a:p>
          <a:p>
            <a:r>
              <a:rPr lang="en-US" altLang="en-US" sz="2400">
                <a:latin typeface="Trebuchet MS" pitchFamily="34" charset="0"/>
              </a:rPr>
              <a:t>Requires flexible workforce, but avoids morale problems of the chase strategy</a:t>
            </a:r>
          </a:p>
          <a:p>
            <a:r>
              <a:rPr lang="en-US" altLang="en-US" sz="2400">
                <a:latin typeface="Trebuchet MS" pitchFamily="34" charset="0"/>
              </a:rPr>
              <a:t>Low levels of inventory, lower utilization</a:t>
            </a:r>
          </a:p>
          <a:p>
            <a:endParaRPr lang="en-US" altLang="en-US" sz="2400" i="1">
              <a:solidFill>
                <a:srgbClr val="000099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rgbClr val="000099"/>
                </a:solidFill>
                <a:latin typeface="Trebuchet MS" pitchFamily="34" charset="0"/>
              </a:rPr>
              <a:t>Should be used when inventory holding costs are high and capacity is relatively inexpensive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C65E6A35-D70B-4BB5-A964-0567F83BEAD3}" type="slidenum">
              <a:rPr lang="en-US" altLang="en-US"/>
              <a:pPr/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Aggregate Planning Strategies </a:t>
            </a:r>
            <a:br>
              <a:rPr lang="en-US" altLang="en-US" sz="3200"/>
            </a:br>
            <a:r>
              <a:rPr lang="en-US" altLang="en-US" sz="3200" i="1"/>
              <a:t>Hybrid Strategies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/>
              <a:t>Use a combination of options: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Build-up inventory ahead of rising demand &amp; use backorders to level extreme peaks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latin typeface="Gill Sans" pitchFamily="34" charset="0"/>
              </a:rPr>
              <a:t>Finished goods inventories: </a:t>
            </a:r>
            <a:r>
              <a:rPr lang="en-US" altLang="en-US" i="1">
                <a:latin typeface="Gill Sans" pitchFamily="34" charset="0"/>
              </a:rPr>
              <a:t>Anticipate demand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latin typeface="Gill Sans" pitchFamily="34" charset="0"/>
              </a:rPr>
              <a:t>Back orders &amp; lost sales: </a:t>
            </a:r>
            <a:r>
              <a:rPr lang="en-US" altLang="en-US" i="1">
                <a:latin typeface="Gill Sans" pitchFamily="34" charset="0"/>
              </a:rPr>
              <a:t>Delay delivery or allow demand to go unfilled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latin typeface="Gill Sans" pitchFamily="34" charset="0"/>
              </a:rPr>
              <a:t>Shift demand to off-peak times: </a:t>
            </a:r>
            <a:r>
              <a:rPr lang="en-US" altLang="en-US" i="1">
                <a:latin typeface="Gill Sans" pitchFamily="34" charset="0"/>
              </a:rPr>
              <a:t>Proactive marketing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Overtime: </a:t>
            </a:r>
            <a:r>
              <a:rPr lang="en-US" altLang="en-US" sz="2000"/>
              <a:t>Short-term option</a:t>
            </a:r>
            <a:r>
              <a:rPr lang="en-US" altLang="en-US" sz="2000" b="1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Pay workers a premium to work longer hours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Undertime:</a:t>
            </a:r>
            <a:r>
              <a:rPr lang="en-US" altLang="en-US" sz="2000"/>
              <a:t> Short-term option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Slow the production rate or send workers home early (lowers labor productivity, </a:t>
            </a:r>
            <a:r>
              <a:rPr lang="en-US" altLang="en-US" sz="2000" i="1"/>
              <a:t>but doesn’t tie up capital in finished good inventories)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Reassign workers to preventive maintenance during lulls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Subcontracting:</a:t>
            </a:r>
            <a:r>
              <a:rPr lang="en-US" altLang="en-US" sz="2000"/>
              <a:t> Medium-term option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Subcontract production or hire temporary workers to cover short-term peaks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Hire &amp; fire workers:</a:t>
            </a:r>
            <a:r>
              <a:rPr lang="en-US" altLang="en-US" sz="2000"/>
              <a:t> Long-term option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Change the size of the workforce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Layoff or furlough workers during lulls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23535301-B7EB-49BD-A354-18D4A8E5D86F}" type="slidenum">
              <a:rPr lang="en-US" altLang="en-US"/>
              <a:pPr/>
              <a:t>13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Aggregate Planning 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2400">
                <a:latin typeface="Trebuchet MS" pitchFamily="34" charset="0"/>
              </a:rPr>
              <a:t>The washing machine plant is interested in determining work force and production levels for the next 8 months. </a:t>
            </a:r>
          </a:p>
          <a:p>
            <a:endParaRPr lang="en-US" altLang="en-US" sz="2400">
              <a:latin typeface="Trebuchet MS" pitchFamily="34" charset="0"/>
            </a:endParaRPr>
          </a:p>
          <a:p>
            <a:r>
              <a:rPr lang="en-US" altLang="en-US" sz="2400">
                <a:latin typeface="Trebuchet MS" pitchFamily="34" charset="0"/>
              </a:rPr>
              <a:t>Forecasted demands for Jan-Aug. are: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latin typeface="Trebuchet MS" pitchFamily="34" charset="0"/>
              </a:rPr>
              <a:t>		</a:t>
            </a:r>
            <a:r>
              <a:rPr lang="en-US" altLang="en-US" sz="2400" b="1">
                <a:solidFill>
                  <a:schemeClr val="tx1"/>
                </a:solidFill>
                <a:latin typeface="Trebuchet MS" pitchFamily="34" charset="0"/>
              </a:rPr>
              <a:t>420, 280, 460, 190, 310, 145, 110, 125</a:t>
            </a:r>
            <a:r>
              <a:rPr lang="en-US" altLang="en-US" sz="2400">
                <a:latin typeface="Trebuchet MS" pitchFamily="34" charset="0"/>
              </a:rPr>
              <a:t> </a:t>
            </a:r>
          </a:p>
          <a:p>
            <a:endParaRPr lang="en-US" altLang="en-US" sz="2400">
              <a:latin typeface="Trebuchet MS" pitchFamily="34" charset="0"/>
            </a:endParaRPr>
          </a:p>
          <a:p>
            <a:r>
              <a:rPr lang="en-US" altLang="en-US" sz="2400">
                <a:latin typeface="Trebuchet MS" pitchFamily="34" charset="0"/>
              </a:rPr>
              <a:t>Starting inventory at the end of December is </a:t>
            </a:r>
            <a:r>
              <a:rPr lang="en-US" altLang="en-US" sz="2400" b="1">
                <a:solidFill>
                  <a:schemeClr val="tx1"/>
                </a:solidFill>
                <a:latin typeface="Trebuchet MS" pitchFamily="34" charset="0"/>
              </a:rPr>
              <a:t>200</a:t>
            </a:r>
            <a:r>
              <a:rPr lang="en-US" altLang="en-US" sz="2400">
                <a:latin typeface="Trebuchet MS" pitchFamily="34" charset="0"/>
              </a:rPr>
              <a:t> and the firm would like to have </a:t>
            </a:r>
            <a:r>
              <a:rPr lang="en-US" altLang="en-US" sz="2400" b="1">
                <a:solidFill>
                  <a:schemeClr val="tx1"/>
                </a:solidFill>
                <a:latin typeface="Trebuchet MS" pitchFamily="34" charset="0"/>
              </a:rPr>
              <a:t>100</a:t>
            </a:r>
            <a:r>
              <a:rPr lang="en-US" altLang="en-US" sz="2400">
                <a:latin typeface="Trebuchet MS" pitchFamily="34" charset="0"/>
              </a:rPr>
              <a:t> units on hand at the end of August. </a:t>
            </a:r>
          </a:p>
          <a:p>
            <a:endParaRPr lang="en-US" altLang="en-US" sz="2400">
              <a:latin typeface="Trebuchet MS" pitchFamily="34" charset="0"/>
            </a:endParaRPr>
          </a:p>
          <a:p>
            <a:r>
              <a:rPr lang="en-US" altLang="en-US" sz="2400" i="1">
                <a:latin typeface="Trebuchet MS" pitchFamily="34" charset="0"/>
              </a:rPr>
              <a:t>Find monthly production levels.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CE760EFC-1CA3-4B22-8CFF-DCF898154EB5}" type="slidenum">
              <a:rPr lang="en-US" altLang="en-US"/>
              <a:pPr/>
              <a:t>14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  <a:noFill/>
          <a:ln/>
        </p:spPr>
        <p:txBody>
          <a:bodyPr lIns="92075" tIns="46038" rIns="92075" bIns="46038"/>
          <a:lstStyle/>
          <a:p>
            <a:pPr algn="l"/>
            <a:r>
              <a:rPr lang="en-US" altLang="en-US" sz="2400"/>
              <a:t>Determine “net” demand….(subtract starting inv. from per. 1 forecast and add ending inv. to per. 8 forecast.)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543800" cy="4572000"/>
          </a:xfrm>
          <a:noFill/>
          <a:ln/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b="1"/>
              <a:t>Month</a:t>
            </a:r>
            <a:r>
              <a:rPr lang="en-US" altLang="en-US" sz="2400"/>
              <a:t>	     </a:t>
            </a:r>
            <a:r>
              <a:rPr lang="en-US" altLang="en-US" sz="2400" b="1"/>
              <a:t>Net Predicted	     Cum. Net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                  Demand               Demand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1(Jan)      </a:t>
            </a:r>
            <a:r>
              <a:rPr lang="en-US" altLang="en-US" sz="2400">
                <a:solidFill>
                  <a:schemeClr val="accent2"/>
                </a:solidFill>
              </a:rPr>
              <a:t>420-200=</a:t>
            </a:r>
            <a:r>
              <a:rPr lang="en-US" altLang="en-US" sz="2400"/>
              <a:t>220			220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2(Feb)		280			500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3(Mar)		460			960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4(Apr)		190		          1150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5(May)		310			1460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6(June)		145			1605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7(July)		110			1715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8(Aug)   </a:t>
            </a:r>
            <a:r>
              <a:rPr lang="en-US" altLang="en-US" sz="2400">
                <a:solidFill>
                  <a:schemeClr val="accent2"/>
                </a:solidFill>
              </a:rPr>
              <a:t>125+100=</a:t>
            </a:r>
            <a:r>
              <a:rPr lang="en-US" altLang="en-US" sz="2400"/>
              <a:t>225			</a:t>
            </a:r>
            <a:r>
              <a:rPr lang="en-US" altLang="en-US" sz="2400" b="1">
                <a:solidFill>
                  <a:schemeClr val="bg2"/>
                </a:solidFill>
              </a:rPr>
              <a:t>1940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859BEDAC-CF92-4151-A36A-95B350219D86}" type="slidenum">
              <a:rPr lang="en-US" altLang="en-US"/>
              <a:pPr/>
              <a:t>15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50292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400">
                <a:latin typeface="Tahoma" pitchFamily="34" charset="0"/>
              </a:rPr>
              <a:t>Assume number of workdays per month is given</a:t>
            </a:r>
          </a:p>
          <a:p>
            <a:endParaRPr lang="en-US" altLang="en-US" sz="2400">
              <a:latin typeface="Tahoma" pitchFamily="34" charset="0"/>
            </a:endParaRPr>
          </a:p>
          <a:p>
            <a:r>
              <a:rPr lang="en-US" altLang="en-US" sz="2400">
                <a:latin typeface="Tahoma" pitchFamily="34" charset="0"/>
              </a:rPr>
              <a:t>K factor given (or computed) where </a:t>
            </a:r>
          </a:p>
          <a:p>
            <a:pPr lvl="1">
              <a:buFontTx/>
              <a:buNone/>
            </a:pPr>
            <a:r>
              <a:rPr lang="en-US" altLang="en-US" sz="2000">
                <a:latin typeface="Tahoma" pitchFamily="34" charset="0"/>
              </a:rPr>
              <a:t>	</a:t>
            </a:r>
            <a:r>
              <a:rPr lang="en-US" altLang="en-US">
                <a:solidFill>
                  <a:srgbClr val="000099"/>
                </a:solidFill>
                <a:latin typeface="Tahoma" pitchFamily="34" charset="0"/>
              </a:rPr>
              <a:t>K = # of aggregate units produced in one day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0099"/>
                </a:solidFill>
                <a:latin typeface="Tahoma" pitchFamily="34" charset="0"/>
              </a:rPr>
              <a:t>			by one worker</a:t>
            </a:r>
            <a:endParaRPr lang="en-US" altLang="en-US" sz="2400">
              <a:latin typeface="Tahoma" pitchFamily="34" charset="0"/>
            </a:endParaRPr>
          </a:p>
          <a:p>
            <a:r>
              <a:rPr lang="en-US" altLang="en-US" sz="2400">
                <a:latin typeface="Tahoma" pitchFamily="34" charset="0"/>
              </a:rPr>
              <a:t>Suppose that we are told that over a period of 40 days, the plant had 38 workers who produced 520 units. It follows that:</a:t>
            </a:r>
          </a:p>
          <a:p>
            <a:r>
              <a:rPr lang="en-US" altLang="en-US" sz="2400">
                <a:solidFill>
                  <a:schemeClr val="tx1"/>
                </a:solidFill>
                <a:latin typeface="Tahoma" pitchFamily="34" charset="0"/>
              </a:rPr>
              <a:t>K= 520/(38*40) = </a:t>
            </a:r>
            <a:r>
              <a:rPr lang="en-US" altLang="en-US" sz="2400" b="1">
                <a:solidFill>
                  <a:schemeClr val="tx1"/>
                </a:solidFill>
                <a:latin typeface="Tahoma" pitchFamily="34" charset="0"/>
              </a:rPr>
              <a:t>.3421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latin typeface="Tahoma" pitchFamily="34" charset="0"/>
              </a:rPr>
              <a:t>      = average number of units produced in one day by one worker.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28600" y="457200"/>
            <a:ext cx="8785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dirty="0"/>
              <a:t>Zero Inventory Plan (Chase Strategy)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05B5B8D4-552D-4830-AFCB-9DEE69811E36}" type="slidenum">
              <a:rPr lang="en-US" altLang="en-US"/>
              <a:pPr/>
              <a:t>16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4724400" cy="5334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Addition of Costs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9363"/>
            <a:ext cx="8305800" cy="2728912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Holding Cost (per unit per month):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$8.50</a:t>
            </a:r>
          </a:p>
          <a:p>
            <a:r>
              <a:rPr lang="en-US" altLang="en-US" dirty="0"/>
              <a:t>Hiring Cost per worker: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$800</a:t>
            </a:r>
          </a:p>
          <a:p>
            <a:r>
              <a:rPr lang="en-US" altLang="en-US" dirty="0"/>
              <a:t>Firing Cost per worker: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$1,250</a:t>
            </a:r>
          </a:p>
          <a:p>
            <a:r>
              <a:rPr lang="en-US" altLang="en-US" dirty="0"/>
              <a:t>Payroll Cost: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$75/worker/day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28599" y="457200"/>
            <a:ext cx="8785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dirty="0"/>
              <a:t>Zero Inventory Plan (Chase Strategy)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67E74307-363B-4A8D-8BF3-4FB055070A30}" type="slidenum">
              <a:rPr lang="en-US" altLang="en-US"/>
              <a:pPr/>
              <a:t>17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2800" dirty="0"/>
              <a:t>Zero Inventory Plan (Chase Strategy)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514475"/>
            <a:ext cx="8085137" cy="519112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400" dirty="0">
                <a:latin typeface="Trebuchet MS" pitchFamily="34" charset="0"/>
              </a:rPr>
              <a:t>Here the idea is to change the workforce each month in order to reduce ending inventory to nearly zero by matching the workforce with monthly demand as closely as possible.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Trebuchet MS" pitchFamily="34" charset="0"/>
              </a:rPr>
              <a:t> </a:t>
            </a:r>
          </a:p>
          <a:p>
            <a:r>
              <a:rPr lang="en-US" altLang="en-US" sz="2400" dirty="0">
                <a:latin typeface="Trebuchet MS" pitchFamily="34" charset="0"/>
              </a:rPr>
              <a:t>This is accomplished by computing the # units produced by one worker each month (by multiplying K by #days per mo.) and then taking net demand each month and dividing by this quantity. </a:t>
            </a:r>
          </a:p>
          <a:p>
            <a:endParaRPr lang="en-US" altLang="en-US" sz="2400" dirty="0">
              <a:latin typeface="Trebuchet MS" pitchFamily="34" charset="0"/>
            </a:endParaRPr>
          </a:p>
          <a:p>
            <a:r>
              <a:rPr lang="en-US" altLang="en-US" sz="2400" dirty="0">
                <a:latin typeface="Trebuchet MS" pitchFamily="34" charset="0"/>
              </a:rPr>
              <a:t>The resulting ratio is rounded up </a:t>
            </a:r>
            <a:r>
              <a:rPr lang="en-US" altLang="en-US" sz="2400" i="1" dirty="0">
                <a:latin typeface="Trebuchet MS" pitchFamily="34" charset="0"/>
              </a:rPr>
              <a:t>and possibly adjusted downward.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7C18DC0C-1D4D-4C40-B246-B513D2DB516C}" type="slidenum">
              <a:rPr lang="en-US" altLang="en-US"/>
              <a:pPr/>
              <a:t>18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A Chase Strategy Solution to the Example</a:t>
            </a:r>
          </a:p>
        </p:txBody>
      </p:sp>
      <p:graphicFrame>
        <p:nvGraphicFramePr>
          <p:cNvPr id="157014" name="Object 3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022751"/>
              </p:ext>
            </p:extLst>
          </p:nvPr>
        </p:nvGraphicFramePr>
        <p:xfrm>
          <a:off x="76200" y="1828800"/>
          <a:ext cx="89154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2" name="Worksheet" r:id="rId3" imgW="7818043" imgH="3025243" progId="Excel.Sheet.8">
                  <p:embed/>
                </p:oleObj>
              </mc:Choice>
              <mc:Fallback>
                <p:oleObj name="Worksheet" r:id="rId3" imgW="7818043" imgH="3025243" progId="Excel.Sheet.8">
                  <p:embed/>
                  <p:pic>
                    <p:nvPicPr>
                      <p:cNvPr id="0" name="Object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828800"/>
                        <a:ext cx="8915400" cy="3614738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2925" y="5867400"/>
            <a:ext cx="819326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February # workers:  (280 - 5.79) / 5.4736 = 50.096 </a:t>
            </a:r>
            <a:r>
              <a:rPr lang="en-US" b="1" dirty="0">
                <a:latin typeface="+mn-lt"/>
                <a:sym typeface="Wingdings" panose="05000000000000000000" pitchFamily="2" charset="2"/>
              </a:rPr>
              <a:t> 51</a:t>
            </a:r>
            <a:endParaRPr lang="en-US" b="1" dirty="0">
              <a:latin typeface="+mn-lt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105150" y="3429000"/>
            <a:ext cx="304800" cy="2286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88625"/>
              </p:ext>
            </p:extLst>
          </p:nvPr>
        </p:nvGraphicFramePr>
        <p:xfrm>
          <a:off x="723900" y="2044700"/>
          <a:ext cx="7835904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Material Cost/ Unit ($)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Revenue/ Unit ($)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Setup Time/Batch (hour)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Average Batch Size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Production Time/ Unit (hour)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Net Production Time/Unit (hour)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Percentage Share of Units Sold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15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8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50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5.60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5.76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13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556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	75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4.30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4.37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35875" y="54229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Table 8-1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19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F48F4209-0C67-42F1-A4A9-F09155D1DED1}" type="slidenum">
              <a:rPr lang="en-US" altLang="en-US"/>
              <a:pPr/>
              <a:t>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Role of Aggregate Planning </a:t>
            </a:r>
            <a:br>
              <a:rPr lang="en-US" altLang="en-US" dirty="0"/>
            </a:br>
            <a:r>
              <a:rPr lang="en-US" altLang="en-US" dirty="0"/>
              <a:t>in a Supply Chain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Capacity has a cost, lead times are greater than zero</a:t>
            </a:r>
          </a:p>
          <a:p>
            <a:pPr>
              <a:lnSpc>
                <a:spcPct val="90000"/>
              </a:lnSpc>
            </a:pPr>
            <a:r>
              <a:rPr lang="en-US" altLang="en-US"/>
              <a:t>Aggregate planning: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by which a company determines levels of capacity, production, subcontracting, inventory, stockouts, and pricing over a specified time horizon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goal is to maximize profit for the Company </a:t>
            </a:r>
            <a:r>
              <a:rPr lang="en-US" altLang="en-US" i="1" u="sng"/>
              <a:t>and </a:t>
            </a:r>
            <a:r>
              <a:rPr lang="en-US" altLang="en-US"/>
              <a:t>the Supply Chain(s)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decisions made at a product family (not SKU) level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frame of 3 to 18 months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can a firm best use the facilities it has?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supply chain stages should work together on an aggregate plan that will optimize supply chain performance</a:t>
            </a:r>
            <a:endParaRPr lang="en-US" altLang="en-US" i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727200"/>
            <a:ext cx="7874000" cy="4525963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dirty="0"/>
              <a:t>Weighted average approach</a:t>
            </a:r>
          </a:p>
          <a:p>
            <a:pPr marL="7239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cost per aggregate unit </a:t>
            </a:r>
          </a:p>
          <a:p>
            <a:pPr marL="10795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= 15 x 0.10 + 7 x 0.25 + 9 x 0.20 </a:t>
            </a:r>
          </a:p>
          <a:p>
            <a:pPr marL="10795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   + 12 x 0.10 + 9 x 0.20 + 13 x 0.15 </a:t>
            </a:r>
          </a:p>
          <a:p>
            <a:pPr marL="10795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= </a:t>
            </a:r>
            <a:r>
              <a:rPr lang="en-US" sz="2400" b="1" i="1" dirty="0">
                <a:solidFill>
                  <a:srgbClr val="C00000"/>
                </a:solidFill>
              </a:rPr>
              <a:t>$10</a:t>
            </a:r>
          </a:p>
          <a:p>
            <a:pPr fontAlgn="auto">
              <a:spcBef>
                <a:spcPts val="0"/>
              </a:spcBef>
              <a:defRPr/>
            </a:pPr>
            <a:endParaRPr lang="en-US" dirty="0"/>
          </a:p>
          <a:p>
            <a:pPr fontAlgn="auto">
              <a:spcBef>
                <a:spcPts val="0"/>
              </a:spcBef>
              <a:defRPr/>
            </a:pPr>
            <a:r>
              <a:rPr lang="en-US" dirty="0"/>
              <a:t>Similarly</a:t>
            </a:r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Revenue per aggregate unit = </a:t>
            </a:r>
            <a:r>
              <a:rPr lang="en-US" sz="2400" b="1" i="1" dirty="0">
                <a:solidFill>
                  <a:srgbClr val="C00000"/>
                </a:solidFill>
              </a:rPr>
              <a:t>$40</a:t>
            </a:r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Net production time per aggregate unit = </a:t>
            </a:r>
            <a:r>
              <a:rPr lang="en-US" sz="2400" b="1" i="1" dirty="0">
                <a:solidFill>
                  <a:srgbClr val="C00000"/>
                </a:solidFill>
              </a:rPr>
              <a:t>4.00 hours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20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1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Aggregate Planning Using </a:t>
            </a:r>
            <a:br>
              <a:rPr lang="en-US" dirty="0"/>
            </a:br>
            <a:r>
              <a:rPr lang="en-US" dirty="0"/>
              <a:t>Linear Programming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12800" y="1600200"/>
            <a:ext cx="6972300" cy="1714500"/>
          </a:xfrm>
        </p:spPr>
        <p:txBody>
          <a:bodyPr/>
          <a:lstStyle/>
          <a:p>
            <a:r>
              <a:rPr lang="en-US"/>
              <a:t>Red Tomato Tools</a:t>
            </a:r>
          </a:p>
          <a:p>
            <a:pPr lvl="1"/>
            <a:r>
              <a:rPr lang="en-US"/>
              <a:t>Highly seasonal demand</a:t>
            </a:r>
          </a:p>
          <a:p>
            <a:pPr lvl="1"/>
            <a:r>
              <a:rPr lang="en-US"/>
              <a:t>Develop a forecast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36209"/>
              </p:ext>
            </p:extLst>
          </p:nvPr>
        </p:nvGraphicFramePr>
        <p:xfrm>
          <a:off x="1828800" y="3124200"/>
          <a:ext cx="53467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1,600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3,200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3,800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2,200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2,200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40475" y="61976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Table 8-2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936088"/>
            <a:ext cx="260680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average demand 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per month = 2667</a:t>
            </a:r>
          </a:p>
        </p:txBody>
      </p:sp>
    </p:spTree>
    <p:extLst>
      <p:ext uri="{BB962C8B-B14F-4D97-AF65-F5344CB8AC3E}">
        <p14:creationId xmlns:p14="http://schemas.microsoft.com/office/powerpoint/2010/main" val="207124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439DC31A-D847-4C6B-BE49-E73193DD8703}" type="slidenum">
              <a:rPr lang="en-US" altLang="en-US"/>
              <a:pPr/>
              <a:t>22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Aggregate Planning at </a:t>
            </a:r>
            <a:br>
              <a:rPr lang="en-US" altLang="en-US" sz="3200"/>
            </a:br>
            <a:r>
              <a:rPr lang="en-US" altLang="en-US" sz="3200"/>
              <a:t>Red Tomato Tools</a:t>
            </a:r>
          </a:p>
        </p:txBody>
      </p:sp>
      <p:graphicFrame>
        <p:nvGraphicFramePr>
          <p:cNvPr id="27651" name="Object 3"/>
          <p:cNvGraphicFramePr>
            <a:graphicFrameLocks noGrp="1"/>
          </p:cNvGraphicFramePr>
          <p:nvPr>
            <p:ph idx="1"/>
          </p:nvPr>
        </p:nvGraphicFramePr>
        <p:xfrm>
          <a:off x="0" y="1717675"/>
          <a:ext cx="8839200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Document" r:id="rId4" imgW="3962520" imgH="2136600" progId="Word.Document.8">
                  <p:embed/>
                </p:oleObj>
              </mc:Choice>
              <mc:Fallback>
                <p:oleObj name="Document" r:id="rId4" imgW="3962520" imgH="21366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17675"/>
                        <a:ext cx="8839200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62484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8-3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Red Tomato Tools</a:t>
            </a:r>
            <a:br>
              <a:rPr lang="en-US" dirty="0"/>
            </a:br>
            <a:r>
              <a:rPr lang="en-US" dirty="0"/>
              <a:t>Decision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00200"/>
            <a:ext cx="8191500" cy="4940300"/>
          </a:xfrm>
        </p:spPr>
        <p:txBody>
          <a:bodyPr rtlCol="0">
            <a:noAutofit/>
          </a:bodyPr>
          <a:lstStyle/>
          <a:p>
            <a:pPr marL="723900" indent="-72390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For</a:t>
            </a:r>
            <a:r>
              <a:rPr lang="en-US" sz="2400" i="1" dirty="0">
                <a:latin typeface="Times New Roman" charset="0"/>
              </a:rPr>
              <a:t> t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/>
              <a:t>=</a:t>
            </a:r>
            <a:r>
              <a:rPr lang="en-US" sz="2400" dirty="0">
                <a:latin typeface="Times New Roman" charset="0"/>
              </a:rPr>
              <a:t> 1, ..., 6</a:t>
            </a:r>
            <a:endParaRPr lang="en-US" sz="2400" i="1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Workforce size for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 err="1">
                <a:latin typeface="Times New Roman" charset="0"/>
              </a:rPr>
              <a:t>H</a:t>
            </a:r>
            <a:r>
              <a:rPr lang="en-US" sz="2400" i="1" baseline="-25000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Number of employees hired at the beginning of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>
                <a:latin typeface="Times New Roman" charset="0"/>
              </a:rPr>
              <a:t>L</a:t>
            </a:r>
            <a:r>
              <a:rPr lang="en-US" sz="2400" i="1" baseline="-25000" dirty="0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Number of employees laid off at the beginning of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 err="1">
                <a:latin typeface="Times New Roman" charset="0"/>
              </a:rPr>
              <a:t>P</a:t>
            </a:r>
            <a:r>
              <a:rPr lang="en-US" sz="2400" i="1" baseline="-25000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Production in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Inventory at the end of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>
                <a:latin typeface="Times New Roman" charset="0"/>
              </a:rPr>
              <a:t>S</a:t>
            </a:r>
            <a:r>
              <a:rPr lang="en-US" sz="2400" i="1" baseline="-25000" dirty="0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Number of units stocked out at the end of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>
                <a:latin typeface="Times New Roman" charset="0"/>
              </a:rPr>
              <a:t>C</a:t>
            </a:r>
            <a:r>
              <a:rPr lang="en-US" sz="2400" i="1" baseline="-25000" dirty="0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Number of units subcontracted for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  <a:p>
            <a:pPr marL="1168400" indent="-812800" fontAlgn="auto">
              <a:spcBef>
                <a:spcPts val="0"/>
              </a:spcBef>
              <a:buFont typeface="Monotype Sorts" charset="0"/>
              <a:buNone/>
              <a:tabLst>
                <a:tab pos="812800" algn="l"/>
              </a:tabLst>
              <a:defRPr/>
            </a:pPr>
            <a:r>
              <a:rPr lang="en-US" sz="2400" i="1" dirty="0" err="1">
                <a:latin typeface="Times New Roman" charset="0"/>
              </a:rPr>
              <a:t>O</a:t>
            </a:r>
            <a:r>
              <a:rPr lang="en-US" sz="2400" i="1" baseline="-25000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=	Number of overtime hours worked in month </a:t>
            </a:r>
            <a:r>
              <a:rPr lang="en-US" sz="2400" i="1" dirty="0">
                <a:latin typeface="Times New Roman" charset="0"/>
              </a:rPr>
              <a:t>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23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Red Tomato Tools</a:t>
            </a:r>
            <a:br>
              <a:rPr lang="en-US" dirty="0"/>
            </a:br>
            <a:r>
              <a:rPr lang="en-US" dirty="0"/>
              <a:t>Objective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765300"/>
          </a:xfrm>
          <a:ln w="38100">
            <a:solidFill>
              <a:schemeClr val="accent2"/>
            </a:solidFill>
          </a:ln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sz="2400" dirty="0"/>
              <a:t>Minimize</a:t>
            </a:r>
          </a:p>
          <a:p>
            <a:pPr marL="3556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>
                <a:solidFill>
                  <a:schemeClr val="bg2"/>
                </a:solidFill>
              </a:rPr>
              <a:t>(Regular-time labor cost + Overtime labor cost + Cost of hiring and layoffs + Cost of holding inventory + Cost of stocking out + Cost of subcontracting + Material cost)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84350" y="3892550"/>
            <a:ext cx="5575300" cy="1911350"/>
            <a:chOff x="1784350" y="3676650"/>
            <a:chExt cx="5575300" cy="1911350"/>
          </a:xfrm>
          <a:solidFill>
            <a:srgbClr val="FFFFCC"/>
          </a:solidFill>
        </p:grpSpPr>
        <p:graphicFrame>
          <p:nvGraphicFramePr>
            <p:cNvPr id="1123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869252"/>
                </p:ext>
              </p:extLst>
            </p:nvPr>
          </p:nvGraphicFramePr>
          <p:xfrm>
            <a:off x="1784350" y="3676650"/>
            <a:ext cx="55753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0" name="Equation" r:id="rId3" imgW="5558760" imgH="868320" progId="Equation.DSMT4">
                    <p:embed/>
                  </p:oleObj>
                </mc:Choice>
                <mc:Fallback>
                  <p:oleObj name="Equation" r:id="rId3" imgW="5558760" imgH="868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350" y="3676650"/>
                          <a:ext cx="5575300" cy="87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4" name="Object 100"/>
            <p:cNvGraphicFramePr>
              <a:graphicFrameLocks noChangeAspect="1"/>
            </p:cNvGraphicFramePr>
            <p:nvPr/>
          </p:nvGraphicFramePr>
          <p:xfrm>
            <a:off x="2400300" y="4711700"/>
            <a:ext cx="43434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1" name="Equation" r:id="rId5" imgW="4333680" imgH="868320" progId="Equation.DSMT4">
                    <p:embed/>
                  </p:oleObj>
                </mc:Choice>
                <mc:Fallback>
                  <p:oleObj name="Equation" r:id="rId5" imgW="4333680" imgH="868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4711700"/>
                          <a:ext cx="4343400" cy="87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872335"/>
            <a:ext cx="190468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 = 4 </a:t>
            </a:r>
            <a:r>
              <a:rPr lang="en-US" dirty="0" err="1"/>
              <a:t>hrs</a:t>
            </a:r>
            <a:r>
              <a:rPr lang="en-US" dirty="0"/>
              <a:t>/unit</a:t>
            </a:r>
          </a:p>
        </p:txBody>
      </p:sp>
    </p:spTree>
    <p:extLst>
      <p:ext uri="{BB962C8B-B14F-4D97-AF65-F5344CB8AC3E}">
        <p14:creationId xmlns:p14="http://schemas.microsoft.com/office/powerpoint/2010/main" val="374710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7FA48EE3-36C4-4464-A918-BDB1681B49D8}" type="slidenum">
              <a:rPr lang="en-US" altLang="en-US"/>
              <a:pPr/>
              <a:t>25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76300"/>
          </a:xfrm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dirty="0"/>
              <a:t>Aggregate Planning (Define Constraints Linking Variables)</a:t>
            </a:r>
            <a:endParaRPr lang="en-US" alt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0975"/>
            <a:ext cx="7727950" cy="98742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Workforce size for each month is based on hiring and layoffs</a:t>
            </a:r>
            <a:endParaRPr lang="en-US" altLang="en-US" b="1"/>
          </a:p>
        </p:txBody>
      </p:sp>
      <p:graphicFrame>
        <p:nvGraphicFramePr>
          <p:cNvPr id="33796" name="Object 4"/>
          <p:cNvGraphicFramePr>
            <a:graphicFrameLocks/>
          </p:cNvGraphicFramePr>
          <p:nvPr/>
        </p:nvGraphicFramePr>
        <p:xfrm>
          <a:off x="2057400" y="2438400"/>
          <a:ext cx="4343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4" imgW="1650960" imgH="609480" progId="Equation.DSMT4">
                  <p:embed/>
                </p:oleObj>
              </mc:Choice>
              <mc:Fallback>
                <p:oleObj name="Equation" r:id="rId4" imgW="1650960" imgH="6094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4343400" cy="1600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85800" y="403860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rgbClr val="000000"/>
                </a:solidFill>
                <a:latin typeface="Gill Sans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Gill Sans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»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Production for each month cannot exceed capacity</a:t>
            </a:r>
            <a:endParaRPr lang="en-US" altLang="en-US" b="1"/>
          </a:p>
        </p:txBody>
      </p:sp>
      <p:graphicFrame>
        <p:nvGraphicFramePr>
          <p:cNvPr id="35846" name="Object 6"/>
          <p:cNvGraphicFramePr>
            <a:graphicFrameLocks/>
          </p:cNvGraphicFramePr>
          <p:nvPr/>
        </p:nvGraphicFramePr>
        <p:xfrm>
          <a:off x="2057400" y="4953000"/>
          <a:ext cx="377031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6" imgW="1307880" imgH="685800" progId="Equation.DSMT4">
                  <p:embed/>
                </p:oleObj>
              </mc:Choice>
              <mc:Fallback>
                <p:oleObj name="Equation" r:id="rId6" imgW="1307880" imgH="685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3770313" cy="16398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43600" y="4953000"/>
            <a:ext cx="190468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 = 4 </a:t>
            </a:r>
            <a:r>
              <a:rPr lang="en-US" dirty="0" err="1"/>
              <a:t>hrs</a:t>
            </a:r>
            <a:r>
              <a:rPr lang="en-US" dirty="0"/>
              <a:t>/unit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BED2E48-0B7B-4C16-860B-3E28E7CA7966}" type="slidenum">
              <a:rPr lang="en-US" altLang="en-US"/>
              <a:pPr/>
              <a:t>26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2075" tIns="46038" rIns="92075" bIns="46038"/>
          <a:lstStyle/>
          <a:p>
            <a:r>
              <a:rPr lang="en-US" altLang="en-US"/>
              <a:t>Aggregate Planning (Constraints)</a:t>
            </a:r>
            <a:endParaRPr lang="en-US" altLang="en-US" b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2795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Inventory balance for each month</a:t>
            </a:r>
            <a:endParaRPr lang="en-US" altLang="en-US" b="1"/>
          </a:p>
        </p:txBody>
      </p:sp>
      <p:graphicFrame>
        <p:nvGraphicFramePr>
          <p:cNvPr id="378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970752"/>
              </p:ext>
            </p:extLst>
          </p:nvPr>
        </p:nvGraphicFramePr>
        <p:xfrm>
          <a:off x="1524000" y="2057400"/>
          <a:ext cx="4953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4" imgW="2095200" imgH="888840" progId="Equation.DSMT4">
                  <p:embed/>
                </p:oleObj>
              </mc:Choice>
              <mc:Fallback>
                <p:oleObj name="Equation" r:id="rId4" imgW="2095200" imgH="8888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2095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9600" y="4191000"/>
            <a:ext cx="5060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rgbClr val="000000"/>
                </a:solidFill>
                <a:latin typeface="Gill Sans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Gill Sans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»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Over time for each month</a:t>
            </a:r>
          </a:p>
        </p:txBody>
      </p:sp>
      <p:graphicFrame>
        <p:nvGraphicFramePr>
          <p:cNvPr id="37894" name="Object 6"/>
          <p:cNvGraphicFramePr>
            <a:graphicFrameLocks/>
          </p:cNvGraphicFramePr>
          <p:nvPr/>
        </p:nvGraphicFramePr>
        <p:xfrm>
          <a:off x="2209800" y="4800600"/>
          <a:ext cx="2701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6" imgW="914400" imgH="685800" progId="Equation.DSMT4">
                  <p:embed/>
                </p:oleObj>
              </mc:Choice>
              <mc:Fallback>
                <p:oleObj name="Equation" r:id="rId6" imgW="914400" imgH="685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2701925" cy="1676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graphicFrame>
        <p:nvGraphicFramePr>
          <p:cNvPr id="16" name="Object 84"/>
          <p:cNvGraphicFramePr>
            <a:graphicFrameLocks noChangeAspect="1"/>
          </p:cNvGraphicFramePr>
          <p:nvPr/>
        </p:nvGraphicFramePr>
        <p:xfrm>
          <a:off x="1784350" y="1930400"/>
          <a:ext cx="557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3" name="Equation" r:id="rId3" imgW="5558760" imgH="1051200" progId="Equation.DSMT4">
                  <p:embed/>
                </p:oleObj>
              </mc:Choice>
              <mc:Fallback>
                <p:oleObj name="Equation" r:id="rId3" imgW="5558760" imgH="105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930400"/>
                        <a:ext cx="5575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81075" y="3498850"/>
            <a:ext cx="7197725" cy="1485900"/>
            <a:chOff x="1475833" y="3143250"/>
            <a:chExt cx="7198267" cy="1485900"/>
          </a:xfrm>
        </p:grpSpPr>
        <p:graphicFrame>
          <p:nvGraphicFramePr>
            <p:cNvPr id="10325" name="Object 85"/>
            <p:cNvGraphicFramePr>
              <a:graphicFrameLocks noChangeAspect="1"/>
            </p:cNvGraphicFramePr>
            <p:nvPr/>
          </p:nvGraphicFramePr>
          <p:xfrm>
            <a:off x="3492500" y="3143250"/>
            <a:ext cx="5181600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44" name="Equation" r:id="rId5" imgW="5165640" imgH="1471680" progId="Equation.DSMT4">
                    <p:embed/>
                  </p:oleObj>
                </mc:Choice>
                <mc:Fallback>
                  <p:oleObj name="Equation" r:id="rId5" imgW="5165640" imgH="1471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0" y="3143250"/>
                          <a:ext cx="5181600" cy="148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flipV="1">
              <a:off x="6794358" y="3143250"/>
              <a:ext cx="355627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9" name="TextBox 19"/>
            <p:cNvSpPr txBox="1">
              <a:spLocks noChangeArrowheads="1"/>
            </p:cNvSpPr>
            <p:nvPr/>
          </p:nvSpPr>
          <p:spPr bwMode="auto">
            <a:xfrm>
              <a:off x="1475833" y="3479800"/>
              <a:ext cx="200522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Average time</a:t>
              </a:r>
            </a:p>
            <a:p>
              <a:pPr algn="ctr"/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in inventory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27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69154"/>
              </p:ext>
            </p:extLst>
          </p:nvPr>
        </p:nvGraphicFramePr>
        <p:xfrm>
          <a:off x="381000" y="1524000"/>
          <a:ext cx="2395391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5" name="Equation" r:id="rId7" imgW="1409400" imgH="406080" progId="Equation.DSMT4">
                  <p:embed/>
                </p:oleObj>
              </mc:Choice>
              <mc:Fallback>
                <p:oleObj name="Equation" r:id="rId7" imgW="1409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2395391" cy="6905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42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0E5026FE-76BF-470E-B432-FDF6F23F9581}" type="slidenum">
              <a:rPr lang="en-US" altLang="en-US"/>
              <a:pPr/>
              <a:t>28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876300"/>
          </a:xfrm>
        </p:spPr>
        <p:txBody>
          <a:bodyPr/>
          <a:lstStyle/>
          <a:p>
            <a:r>
              <a:rPr lang="en-US" altLang="en-US" sz="3200"/>
              <a:t>Aggregate Planning at Red Tomato Tools</a:t>
            </a:r>
            <a:br>
              <a:rPr lang="en-US" altLang="en-US" sz="3200"/>
            </a:br>
            <a:r>
              <a:rPr lang="en-US" altLang="en-US" sz="2800" i="1"/>
              <a:t>Base Case (Integer restriction on W</a:t>
            </a:r>
            <a:r>
              <a:rPr lang="en-US" altLang="en-US" sz="2800" i="1" baseline="-25000"/>
              <a:t>t </a:t>
            </a:r>
            <a:r>
              <a:rPr lang="en-US" altLang="en-US" sz="2800" i="1"/>
              <a:t>)</a:t>
            </a:r>
            <a:endParaRPr lang="en-US" altLang="en-US" sz="2800"/>
          </a:p>
        </p:txBody>
      </p:sp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152400" y="1524000"/>
          <a:ext cx="8839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1" name="Worksheet" r:id="rId3" imgW="7754197" imgH="3803822" progId="Excel.Sheet.8">
                  <p:embed/>
                </p:oleObj>
              </mc:Choice>
              <mc:Fallback>
                <p:oleObj name="Worksheet" r:id="rId3" imgW="7754197" imgH="380382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88392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48400" y="5903912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8-4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Planning In Excel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53213" y="5410200"/>
            <a:ext cx="1001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8-4</a:t>
            </a:r>
          </a:p>
        </p:txBody>
      </p:sp>
      <p:pic>
        <p:nvPicPr>
          <p:cNvPr id="53253" name="Picture 5" descr="FG_08_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8" y="1724025"/>
            <a:ext cx="6708775" cy="368617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29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BE45406B-9936-4E81-BFCD-0CEE440EBC35}" type="slidenum">
              <a:rPr lang="en-US" altLang="en-US"/>
              <a:pPr/>
              <a:t>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Important Issues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en-US" sz="2000" b="1" i="1">
                <a:solidFill>
                  <a:schemeClr val="tx1"/>
                </a:solidFill>
              </a:rPr>
              <a:t>Smoothing.</a:t>
            </a:r>
            <a:r>
              <a:rPr lang="en-US" alt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Refers to the costs and disruptions that result from making changes from one period to the next.</a:t>
            </a:r>
          </a:p>
          <a:p>
            <a:pPr>
              <a:lnSpc>
                <a:spcPct val="80000"/>
              </a:lnSpc>
            </a:pPr>
            <a:endParaRPr lang="en-US" altLang="en-US" sz="2000" b="1" i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b="1" i="1">
                <a:solidFill>
                  <a:schemeClr val="tx1"/>
                </a:solidFill>
              </a:rPr>
              <a:t>Bottleneck Planning</a:t>
            </a:r>
            <a:r>
              <a:rPr lang="en-US" altLang="en-US" sz="2000" b="1">
                <a:solidFill>
                  <a:schemeClr val="tx1"/>
                </a:solidFill>
              </a:rPr>
              <a:t>.</a:t>
            </a:r>
            <a:r>
              <a:rPr lang="en-US" alt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Problem of meeting peak demand because of capacity restrictions. </a:t>
            </a:r>
          </a:p>
          <a:p>
            <a:pPr>
              <a:lnSpc>
                <a:spcPct val="80000"/>
              </a:lnSpc>
            </a:pPr>
            <a:endParaRPr lang="en-US" altLang="en-US" sz="2000" b="1" i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b="1" i="1">
                <a:solidFill>
                  <a:schemeClr val="tx1"/>
                </a:solidFill>
              </a:rPr>
              <a:t>Planning Horizon</a:t>
            </a:r>
            <a:r>
              <a:rPr lang="en-US" altLang="en-US" sz="2000" b="1">
                <a:solidFill>
                  <a:schemeClr val="tx1"/>
                </a:solidFill>
              </a:rPr>
              <a:t>.</a:t>
            </a:r>
            <a:r>
              <a:rPr lang="en-US" alt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Assumed given (T), but what is “right” value?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Rolling horizons and end of horizon effect are both important issues. </a:t>
            </a:r>
          </a:p>
          <a:p>
            <a:pPr>
              <a:lnSpc>
                <a:spcPct val="80000"/>
              </a:lnSpc>
            </a:pPr>
            <a:endParaRPr lang="en-US" altLang="en-US" sz="2000" b="1" i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b="1" i="1">
                <a:solidFill>
                  <a:schemeClr val="tx1"/>
                </a:solidFill>
              </a:rPr>
              <a:t>Treatment of Demand</a:t>
            </a:r>
            <a:r>
              <a:rPr lang="en-US" altLang="en-US" sz="2000" b="1">
                <a:solidFill>
                  <a:schemeClr val="tx1"/>
                </a:solidFill>
              </a:rPr>
              <a:t>.</a:t>
            </a:r>
            <a:r>
              <a:rPr lang="en-US" alt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Assume demand is known.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Ignores uncertainty to focus on the predictable/systematic variations in demand, such as seasonality.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58900" y="2419336"/>
            <a:ext cx="6261100" cy="1200164"/>
            <a:chOff x="1701801" y="2654300"/>
            <a:chExt cx="6038089" cy="1200328"/>
          </a:xfrm>
        </p:grpSpPr>
        <p:graphicFrame>
          <p:nvGraphicFramePr>
            <p:cNvPr id="11328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2174222"/>
                </p:ext>
              </p:extLst>
            </p:nvPr>
          </p:nvGraphicFramePr>
          <p:xfrm>
            <a:off x="3086101" y="2654300"/>
            <a:ext cx="4653789" cy="102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60" name="Equation" r:id="rId3" imgW="2400120" imgH="520560" progId="Equation.DSMT4">
                    <p:embed/>
                  </p:oleObj>
                </mc:Choice>
                <mc:Fallback>
                  <p:oleObj name="Equation" r:id="rId3" imgW="240012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101" y="2654300"/>
                          <a:ext cx="4653789" cy="10217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2" name="TextBox 7"/>
            <p:cNvSpPr txBox="1">
              <a:spLocks noChangeArrowheads="1"/>
            </p:cNvSpPr>
            <p:nvPr/>
          </p:nvSpPr>
          <p:spPr bwMode="auto">
            <a:xfrm>
              <a:off x="1701801" y="2654300"/>
              <a:ext cx="1612900" cy="12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Average seasonal inventory</a:t>
              </a:r>
            </a:p>
          </p:txBody>
        </p:sp>
      </p:grpSp>
      <p:graphicFrame>
        <p:nvGraphicFramePr>
          <p:cNvPr id="10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35149"/>
              </p:ext>
            </p:extLst>
          </p:nvPr>
        </p:nvGraphicFramePr>
        <p:xfrm>
          <a:off x="1320800" y="4114800"/>
          <a:ext cx="6477000" cy="90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1" name="Equation" r:id="rId5" imgW="3022560" imgH="419040" progId="Equation.DSMT4">
                  <p:embed/>
                </p:oleObj>
              </mc:Choice>
              <mc:Fallback>
                <p:oleObj name="Equation" r:id="rId5" imgW="3022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114800"/>
                        <a:ext cx="6477000" cy="907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30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33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6111FECB-C85B-493C-BCA5-C5285B22F84A}" type="slidenum">
              <a:rPr lang="en-US" altLang="en-US"/>
              <a:pPr/>
              <a:t>31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6700"/>
            <a:ext cx="8458200" cy="876300"/>
          </a:xfrm>
        </p:spPr>
        <p:txBody>
          <a:bodyPr/>
          <a:lstStyle/>
          <a:p>
            <a:r>
              <a:rPr lang="en-US" altLang="en-US" sz="3200"/>
              <a:t>Aggregate Planning at Red Tomato Tools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800" i="1"/>
              <a:t>Base Case (Integer restriction on W</a:t>
            </a:r>
            <a:r>
              <a:rPr lang="en-US" altLang="en-US" sz="2800" i="1" baseline="-25000"/>
              <a:t>t </a:t>
            </a:r>
            <a:r>
              <a:rPr lang="en-US" altLang="en-US" sz="2800" i="1"/>
              <a:t>)</a:t>
            </a:r>
            <a:endParaRPr lang="en-US" altLang="en-US" sz="2800" i="1" baseline="-25000"/>
          </a:p>
        </p:txBody>
      </p:sp>
      <p:pic>
        <p:nvPicPr>
          <p:cNvPr id="16487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931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1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Building a Rough Master Production Schedule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4700"/>
          </a:xfrm>
        </p:spPr>
        <p:txBody>
          <a:bodyPr/>
          <a:lstStyle/>
          <a:p>
            <a:r>
              <a:rPr lang="en-US"/>
              <a:t>Disaggregate an aggregate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52864"/>
              </p:ext>
            </p:extLst>
          </p:nvPr>
        </p:nvGraphicFramePr>
        <p:xfrm>
          <a:off x="25400" y="2743200"/>
          <a:ext cx="789939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9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Family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Setup Time/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Batch (hour)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Average Batch Size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Production Time/Unit (hour)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Production Quantity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Number of Setups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Setup Time (hours)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Production Time (hours)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5.60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258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1,445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4.30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387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1,664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31075" y="59055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Table 8-8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32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48108"/>
              </p:ext>
            </p:extLst>
          </p:nvPr>
        </p:nvGraphicFramePr>
        <p:xfrm>
          <a:off x="7956550" y="2971800"/>
          <a:ext cx="11557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91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Percentage Share of Units Sold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48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sp>
        <p:nvSpPr>
          <p:cNvPr id="13343" name="Content Placeholder 2"/>
          <p:cNvSpPr>
            <a:spLocks noGrp="1"/>
          </p:cNvSpPr>
          <p:nvPr>
            <p:ph idx="1"/>
          </p:nvPr>
        </p:nvSpPr>
        <p:spPr>
          <a:xfrm>
            <a:off x="678056" y="1295400"/>
            <a:ext cx="6972300" cy="863600"/>
          </a:xfrm>
        </p:spPr>
        <p:txBody>
          <a:bodyPr/>
          <a:lstStyle/>
          <a:p>
            <a:r>
              <a:rPr lang="en-US" dirty="0"/>
              <a:t>Higher demand variability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95038"/>
              </p:ext>
            </p:extLst>
          </p:nvPr>
        </p:nvGraphicFramePr>
        <p:xfrm>
          <a:off x="1819275" y="1828800"/>
          <a:ext cx="5435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3,800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4,800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43">
                <a:tc>
                  <a:txBody>
                    <a:bodyPr/>
                    <a:lstStyle/>
                    <a:p>
                      <a:pPr marL="177800" indent="0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1,400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2400" y="41148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8-5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19200" y="4619358"/>
            <a:ext cx="6197600" cy="1263828"/>
            <a:chOff x="1701801" y="2654300"/>
            <a:chExt cx="6391604" cy="1200328"/>
          </a:xfrm>
        </p:grpSpPr>
        <p:graphicFrame>
          <p:nvGraphicFramePr>
            <p:cNvPr id="1334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882045"/>
                </p:ext>
              </p:extLst>
            </p:nvPr>
          </p:nvGraphicFramePr>
          <p:xfrm>
            <a:off x="3175001" y="2682875"/>
            <a:ext cx="4918404" cy="996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81" name="Equation" r:id="rId3" imgW="2603160" imgH="520560" progId="Equation.DSMT4">
                    <p:embed/>
                  </p:oleObj>
                </mc:Choice>
                <mc:Fallback>
                  <p:oleObj name="Equation" r:id="rId3" imgW="26031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1" y="2682875"/>
                          <a:ext cx="4918404" cy="99624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4" name="TextBox 7"/>
            <p:cNvSpPr txBox="1">
              <a:spLocks noChangeArrowheads="1"/>
            </p:cNvSpPr>
            <p:nvPr/>
          </p:nvSpPr>
          <p:spPr bwMode="auto">
            <a:xfrm>
              <a:off x="1701801" y="2654300"/>
              <a:ext cx="1612900" cy="12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Average seasonal inventory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6954" y="2988528"/>
            <a:ext cx="260680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average demand </a:t>
            </a:r>
          </a:p>
          <a:p>
            <a:r>
              <a:rPr lang="en-US" dirty="0">
                <a:solidFill>
                  <a:srgbClr val="000000"/>
                </a:solidFill>
                <a:latin typeface="+mn-lt"/>
              </a:rPr>
              <a:t>per month = 2667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02835"/>
              </p:ext>
            </p:extLst>
          </p:nvPr>
        </p:nvGraphicFramePr>
        <p:xfrm>
          <a:off x="1447800" y="5873661"/>
          <a:ext cx="5334000" cy="78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2" name="Equation" r:id="rId5" imgW="5522040" imgH="804240" progId="Equation.DSMT4">
                  <p:embed/>
                </p:oleObj>
              </mc:Choice>
              <mc:Fallback>
                <p:oleObj name="Equation" r:id="rId5" imgW="5522040" imgH="8042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73661"/>
                        <a:ext cx="5334000" cy="782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92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Red Tomato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r>
              <a:rPr lang="en-US" dirty="0"/>
              <a:t>Higher Demand Variability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34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26684"/>
              </p:ext>
            </p:extLst>
          </p:nvPr>
        </p:nvGraphicFramePr>
        <p:xfrm>
          <a:off x="228600" y="1981200"/>
          <a:ext cx="8721461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3" name="Macro-Enabled Worksheet" r:id="rId3" imgW="7589427" imgH="3779499" progId="Excel.SheetMacroEnabled.12">
                  <p:embed/>
                </p:oleObj>
              </mc:Choice>
              <mc:Fallback>
                <p:oleObj name="Macro-Enabled Worksheet" r:id="rId3" imgW="7589427" imgH="3779499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981200"/>
                        <a:ext cx="8721461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95600" y="5715000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n-lt"/>
              </a:rPr>
              <a:t>Base Case</a:t>
            </a:r>
          </a:p>
          <a:p>
            <a:r>
              <a:rPr lang="en-US" sz="1200" b="1" i="1" dirty="0">
                <a:latin typeface="+mn-lt"/>
              </a:rPr>
              <a:t>Total Cost =</a:t>
            </a:r>
            <a:r>
              <a:rPr lang="en-US" sz="1200" b="1" dirty="0">
                <a:latin typeface="+mn-lt"/>
              </a:rPr>
              <a:t>$ 422,660 </a:t>
            </a:r>
          </a:p>
          <a:p>
            <a:r>
              <a:rPr lang="en-US" sz="1200" b="1" i="1" dirty="0">
                <a:latin typeface="+mn-lt"/>
              </a:rPr>
              <a:t>Total Revenue = </a:t>
            </a:r>
            <a:r>
              <a:rPr lang="en-US" sz="1200" b="1" dirty="0">
                <a:latin typeface="+mn-lt"/>
              </a:rPr>
              <a:t>$ 640,000</a:t>
            </a:r>
          </a:p>
          <a:p>
            <a:r>
              <a:rPr lang="en-US" sz="1200" b="1" i="1" dirty="0">
                <a:latin typeface="+mn-lt"/>
              </a:rPr>
              <a:t>Profit =	 </a:t>
            </a:r>
            <a:r>
              <a:rPr lang="en-US" sz="1200" b="1" dirty="0">
                <a:latin typeface="+mn-lt"/>
              </a:rPr>
              <a:t>$ 217,340 </a:t>
            </a:r>
          </a:p>
        </p:txBody>
      </p:sp>
    </p:spTree>
    <p:extLst>
      <p:ext uri="{BB962C8B-B14F-4D97-AF65-F5344CB8AC3E}">
        <p14:creationId xmlns:p14="http://schemas.microsoft.com/office/powerpoint/2010/main" val="4063753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Tomato Tools</a:t>
            </a:r>
          </a:p>
        </p:txBody>
      </p:sp>
      <p:sp>
        <p:nvSpPr>
          <p:cNvPr id="15418" name="Content Placeholder 2"/>
          <p:cNvSpPr>
            <a:spLocks noGrp="1"/>
          </p:cNvSpPr>
          <p:nvPr>
            <p:ph idx="1"/>
          </p:nvPr>
        </p:nvSpPr>
        <p:spPr>
          <a:xfrm>
            <a:off x="812800" y="1511300"/>
            <a:ext cx="6972300" cy="863600"/>
          </a:xfrm>
        </p:spPr>
        <p:txBody>
          <a:bodyPr/>
          <a:lstStyle/>
          <a:p>
            <a:r>
              <a:rPr lang="en-US" dirty="0"/>
              <a:t>Lower hiring and layoff costs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14450" y="3498508"/>
            <a:ext cx="6411570" cy="1200492"/>
            <a:chOff x="1701801" y="2654300"/>
            <a:chExt cx="6411570" cy="1200328"/>
          </a:xfrm>
        </p:grpSpPr>
        <p:graphicFrame>
          <p:nvGraphicFramePr>
            <p:cNvPr id="15415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134418"/>
                </p:ext>
              </p:extLst>
            </p:nvPr>
          </p:nvGraphicFramePr>
          <p:xfrm>
            <a:off x="3206751" y="2673347"/>
            <a:ext cx="4906620" cy="1033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36" name="Equation" r:id="rId3" imgW="2501640" imgH="520560" progId="Equation.DSMT4">
                    <p:embed/>
                  </p:oleObj>
                </mc:Choice>
                <mc:Fallback>
                  <p:oleObj name="Equation" r:id="rId3" imgW="250164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751" y="2673347"/>
                          <a:ext cx="4906620" cy="103332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1" name="TextBox 7"/>
            <p:cNvSpPr txBox="1">
              <a:spLocks noChangeArrowheads="1"/>
            </p:cNvSpPr>
            <p:nvPr/>
          </p:nvSpPr>
          <p:spPr bwMode="auto">
            <a:xfrm>
              <a:off x="1701801" y="2654300"/>
              <a:ext cx="1612900" cy="1200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Average seasonal inventory</a:t>
              </a:r>
            </a:p>
          </p:txBody>
        </p:sp>
      </p:grpSp>
      <p:graphicFrame>
        <p:nvGraphicFramePr>
          <p:cNvPr id="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79785"/>
              </p:ext>
            </p:extLst>
          </p:nvPr>
        </p:nvGraphicFramePr>
        <p:xfrm>
          <a:off x="1870868" y="4953000"/>
          <a:ext cx="5402263" cy="86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7" name="Equation" r:id="rId5" imgW="2616120" imgH="419040" progId="Equation.DSMT4">
                  <p:embed/>
                </p:oleObj>
              </mc:Choice>
              <mc:Fallback>
                <p:oleObj name="Equation" r:id="rId5" imgW="2616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68" y="4953000"/>
                        <a:ext cx="5402263" cy="8693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438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200"/>
              </a:spcAft>
              <a:buSzPct val="150000"/>
              <a:buFont typeface="Arial" charset="0"/>
              <a:buNone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Total cost over planning horizon = </a:t>
            </a:r>
            <a:r>
              <a:rPr lang="en-US" sz="2400" b="1" i="1" dirty="0">
                <a:solidFill>
                  <a:srgbClr val="C00000"/>
                </a:solidFill>
                <a:latin typeface="+mn-lt"/>
              </a:rPr>
              <a:t>$412,688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35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Tomato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609600"/>
          </a:xfrm>
        </p:spPr>
        <p:txBody>
          <a:bodyPr/>
          <a:lstStyle/>
          <a:p>
            <a:r>
              <a:rPr lang="en-US" dirty="0"/>
              <a:t>Lower Cost of Hiring / Firing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36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51983"/>
              </p:ext>
            </p:extLst>
          </p:nvPr>
        </p:nvGraphicFramePr>
        <p:xfrm>
          <a:off x="227383" y="2057400"/>
          <a:ext cx="8721461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7" name="Macro-Enabled Worksheet" r:id="rId3" imgW="7589427" imgH="3779499" progId="Excel.SheetMacroEnabled.12">
                  <p:embed/>
                </p:oleObj>
              </mc:Choice>
              <mc:Fallback>
                <p:oleObj name="Macro-Enabled Worksheet" r:id="rId3" imgW="7589427" imgH="3779499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83" y="2057400"/>
                        <a:ext cx="8721461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400" y="6324600"/>
            <a:ext cx="923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8-7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801578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n-lt"/>
              </a:rPr>
              <a:t>Base Case</a:t>
            </a:r>
          </a:p>
          <a:p>
            <a:r>
              <a:rPr lang="en-US" sz="1200" b="1" i="1" dirty="0">
                <a:latin typeface="+mn-lt"/>
              </a:rPr>
              <a:t>Total Cost =</a:t>
            </a:r>
            <a:r>
              <a:rPr lang="en-US" sz="1200" b="1" dirty="0">
                <a:latin typeface="+mn-lt"/>
              </a:rPr>
              <a:t>$ 422,660 </a:t>
            </a:r>
          </a:p>
          <a:p>
            <a:r>
              <a:rPr lang="en-US" sz="1200" b="1" i="1" dirty="0">
                <a:latin typeface="+mn-lt"/>
              </a:rPr>
              <a:t>Total Revenue = </a:t>
            </a:r>
            <a:r>
              <a:rPr lang="en-US" sz="1200" b="1" dirty="0">
                <a:latin typeface="+mn-lt"/>
              </a:rPr>
              <a:t>$ 640,000</a:t>
            </a:r>
          </a:p>
          <a:p>
            <a:r>
              <a:rPr lang="en-US" sz="1200" b="1" i="1" dirty="0">
                <a:latin typeface="+mn-lt"/>
              </a:rPr>
              <a:t>Profit =	 </a:t>
            </a:r>
            <a:r>
              <a:rPr lang="en-US" sz="1200" b="1" dirty="0">
                <a:latin typeface="+mn-lt"/>
              </a:rPr>
              <a:t>$ 217,340 </a:t>
            </a:r>
          </a:p>
        </p:txBody>
      </p:sp>
    </p:spTree>
    <p:extLst>
      <p:ext uri="{BB962C8B-B14F-4D97-AF65-F5344CB8AC3E}">
        <p14:creationId xmlns:p14="http://schemas.microsoft.com/office/powerpoint/2010/main" val="654629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29307E5-A82E-4143-B1A7-B82A14654481}" type="slidenum">
              <a:rPr lang="en-US" altLang="en-US"/>
              <a:pPr/>
              <a:t>37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66700"/>
            <a:ext cx="8458200" cy="876300"/>
          </a:xfrm>
          <a:noFill/>
          <a:ln/>
        </p:spPr>
        <p:txBody>
          <a:bodyPr/>
          <a:lstStyle/>
          <a:p>
            <a:r>
              <a:rPr lang="en-US" altLang="en-US" sz="3200"/>
              <a:t>Aggregate Planning at Red Tomato Tools</a:t>
            </a:r>
            <a:br>
              <a:rPr lang="en-US" altLang="en-US" sz="3200"/>
            </a:br>
            <a:r>
              <a:rPr lang="en-US" altLang="en-US" sz="2800" i="1"/>
              <a:t>25% increase in labor cost</a:t>
            </a:r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147638" y="1557338"/>
          <a:ext cx="8912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4" name="Worksheet" r:id="rId3" imgW="7477083" imgH="3867235" progId="Excel.Sheet.8">
                  <p:embed/>
                </p:oleObj>
              </mc:Choice>
              <mc:Fallback>
                <p:oleObj name="Worksheet" r:id="rId3" imgW="7477083" imgH="3867235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1557338"/>
                        <a:ext cx="8912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67000" y="5562600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n-lt"/>
              </a:rPr>
              <a:t>Base Case</a:t>
            </a:r>
          </a:p>
          <a:p>
            <a:r>
              <a:rPr lang="en-US" sz="1200" b="1" i="1" dirty="0">
                <a:latin typeface="+mn-lt"/>
              </a:rPr>
              <a:t>Total Cost =</a:t>
            </a:r>
            <a:r>
              <a:rPr lang="en-US" sz="1200" b="1" dirty="0">
                <a:latin typeface="+mn-lt"/>
              </a:rPr>
              <a:t>$ 422,660 </a:t>
            </a:r>
          </a:p>
          <a:p>
            <a:r>
              <a:rPr lang="en-US" sz="1200" b="1" i="1" dirty="0">
                <a:latin typeface="+mn-lt"/>
              </a:rPr>
              <a:t>Total Revenue = </a:t>
            </a:r>
            <a:r>
              <a:rPr lang="en-US" sz="1200" b="1" dirty="0">
                <a:latin typeface="+mn-lt"/>
              </a:rPr>
              <a:t>$ 640,000</a:t>
            </a:r>
          </a:p>
          <a:p>
            <a:r>
              <a:rPr lang="en-US" sz="1200" b="1" i="1" dirty="0">
                <a:latin typeface="+mn-lt"/>
              </a:rPr>
              <a:t>Profit =	 </a:t>
            </a:r>
            <a:r>
              <a:rPr lang="en-US" sz="1200" b="1" dirty="0">
                <a:latin typeface="+mn-lt"/>
              </a:rPr>
              <a:t>$ 217,340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C79DC95E-E73E-4363-9F0E-A9F2B950E0C5}" type="slidenum">
              <a:rPr lang="en-US" altLang="en-US"/>
              <a:pPr/>
              <a:t>38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304800" y="266700"/>
            <a:ext cx="8458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3200" dirty="0"/>
              <a:t>Aggregate Planning at Red Tomato Tools</a:t>
            </a:r>
            <a:endParaRPr lang="en-US" altLang="en-US" sz="2400" i="1" dirty="0"/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48877"/>
              </p:ext>
            </p:extLst>
          </p:nvPr>
        </p:nvGraphicFramePr>
        <p:xfrm>
          <a:off x="114300" y="2286000"/>
          <a:ext cx="8839200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6" name="Worksheet" r:id="rId3" imgW="7754197" imgH="3749184" progId="Excel.Sheet.8">
                  <p:embed/>
                </p:oleObj>
              </mc:Choice>
              <mc:Fallback>
                <p:oleObj name="Worksheet" r:id="rId3" imgW="7754197" imgH="374918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286000"/>
                        <a:ext cx="8839200" cy="438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09600" y="1295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0000CC"/>
                </a:solidFill>
                <a:latin typeface="+mn-lt"/>
              </a:rPr>
              <a:t>Factor of 10 hiring and layoff cost reductions along with 25 % increase in labor cost</a:t>
            </a:r>
            <a:endParaRPr lang="en-US" b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1136" y="6027003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n-lt"/>
              </a:rPr>
              <a:t>Base Case</a:t>
            </a:r>
          </a:p>
          <a:p>
            <a:r>
              <a:rPr lang="en-US" sz="1200" b="1" i="1" dirty="0">
                <a:latin typeface="+mn-lt"/>
              </a:rPr>
              <a:t>Total Cost =</a:t>
            </a:r>
            <a:r>
              <a:rPr lang="en-US" sz="1200" b="1" dirty="0">
                <a:latin typeface="+mn-lt"/>
              </a:rPr>
              <a:t>$ 422,660 </a:t>
            </a:r>
          </a:p>
          <a:p>
            <a:r>
              <a:rPr lang="en-US" sz="1200" b="1" i="1" dirty="0">
                <a:latin typeface="+mn-lt"/>
              </a:rPr>
              <a:t>Total Revenue = </a:t>
            </a:r>
            <a:r>
              <a:rPr lang="en-US" sz="1200" b="1" dirty="0">
                <a:latin typeface="+mn-lt"/>
              </a:rPr>
              <a:t>$ 640,000</a:t>
            </a:r>
          </a:p>
          <a:p>
            <a:r>
              <a:rPr lang="en-US" sz="1200" b="1" i="1" dirty="0">
                <a:latin typeface="+mn-lt"/>
              </a:rPr>
              <a:t>Profit =	 </a:t>
            </a:r>
            <a:r>
              <a:rPr lang="en-US" sz="1200" b="1" dirty="0">
                <a:latin typeface="+mn-lt"/>
              </a:rPr>
              <a:t>$ 217,340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sz="2400" i="1" kern="1200" dirty="0">
                <a:solidFill>
                  <a:srgbClr val="0000CC"/>
                </a:solidFill>
                <a:effectLst/>
                <a:latin typeface="Gill Sans"/>
              </a:rPr>
              <a:t>Factor of 10 hiring and layoff cost reductions along with 25 % increase in labor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E987C088-D71B-48B4-8DFD-94BD46D3D560}" type="slidenum">
              <a:rPr lang="en-US" altLang="en-US" smtClean="0"/>
              <a:pPr/>
              <a:t>39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98331"/>
              </p:ext>
            </p:extLst>
          </p:nvPr>
        </p:nvGraphicFramePr>
        <p:xfrm>
          <a:off x="381000" y="1524000"/>
          <a:ext cx="8534400" cy="504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7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Aggregate Units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r>
              <a:rPr lang="en-US" sz="2400" dirty="0"/>
              <a:t>Aggregate unit should be identified in a way that the resulting production schedule can be accomplished in practice</a:t>
            </a:r>
          </a:p>
          <a:p>
            <a:pPr lvl="1"/>
            <a:r>
              <a:rPr lang="en-US" dirty="0"/>
              <a:t>Aggregate units may have products with very similar process plans, for example </a:t>
            </a:r>
          </a:p>
          <a:p>
            <a:pPr lvl="1"/>
            <a:endParaRPr lang="en-US" dirty="0"/>
          </a:p>
          <a:p>
            <a:r>
              <a:rPr lang="en-US" sz="2400" dirty="0"/>
              <a:t>Focus on the bottlenecks when selecting the aggregate unit and identifying capacity and production times</a:t>
            </a:r>
          </a:p>
          <a:p>
            <a:endParaRPr lang="en-US" sz="2400" dirty="0"/>
          </a:p>
          <a:p>
            <a:r>
              <a:rPr lang="en-US" sz="2400" dirty="0"/>
              <a:t>Account for activities such as setups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856212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2051932D-FA28-440C-BE83-353D97DA0CD0}" type="slidenum">
              <a:rPr lang="en-US" altLang="en-US"/>
              <a:pPr/>
              <a:t>40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Planning in Practice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US" altLang="en-US" dirty="0"/>
              <a:t>Make plans flexible because forecasts are always wrong</a:t>
            </a:r>
          </a:p>
          <a:p>
            <a:r>
              <a:rPr lang="en-US" altLang="en-US" dirty="0"/>
              <a:t>Rerun the aggregate plan as new information emerges</a:t>
            </a:r>
          </a:p>
          <a:p>
            <a:r>
              <a:rPr lang="en-US" altLang="en-US" dirty="0"/>
              <a:t>Use aggregate planning as capacity utilization increases</a:t>
            </a:r>
          </a:p>
          <a:p>
            <a:r>
              <a:rPr lang="en-US" altLang="en-US" dirty="0"/>
              <a:t>Think beyond the enterprise to the entire supply chain</a:t>
            </a:r>
          </a:p>
          <a:p>
            <a:pPr lvl="1"/>
            <a:r>
              <a:rPr lang="en-US" altLang="en-US" i="1" dirty="0">
                <a:solidFill>
                  <a:schemeClr val="bg2"/>
                </a:solidFill>
              </a:rPr>
              <a:t>During peak demand, parts availability will limit production to 3000 in periods 3 and 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in Aggregate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600200"/>
            <a:ext cx="7975600" cy="4864100"/>
          </a:xfrm>
        </p:spPr>
        <p:txBody>
          <a:bodyPr>
            <a:normAutofit/>
          </a:bodyPr>
          <a:lstStyle/>
          <a:p>
            <a:r>
              <a:rPr lang="en-US" sz="2800" dirty="0"/>
              <a:t>Forecast errors must be considered</a:t>
            </a:r>
          </a:p>
          <a:p>
            <a:r>
              <a:rPr lang="en-US" sz="2800" i="1" dirty="0"/>
              <a:t>Safety inventory</a:t>
            </a:r>
          </a:p>
          <a:p>
            <a:pPr lvl="1"/>
            <a:r>
              <a:rPr lang="en-US" sz="2400" dirty="0"/>
              <a:t>Build and carry extra inventories as a form of safety inventory</a:t>
            </a:r>
          </a:p>
          <a:p>
            <a:r>
              <a:rPr lang="en-US" sz="2800" i="1" dirty="0"/>
              <a:t>Safety capacity</a:t>
            </a:r>
          </a:p>
          <a:p>
            <a:pPr lvl="1"/>
            <a:r>
              <a:rPr lang="en-US" sz="2400" dirty="0"/>
              <a:t>Use overtime as a form of safety capacity</a:t>
            </a:r>
          </a:p>
          <a:p>
            <a:pPr lvl="1"/>
            <a:r>
              <a:rPr lang="en-US" sz="2400" dirty="0"/>
              <a:t>Carry extra workforce permanently as a form of safety capacity</a:t>
            </a:r>
          </a:p>
          <a:p>
            <a:pPr lvl="1"/>
            <a:r>
              <a:rPr lang="en-US" sz="2400" dirty="0"/>
              <a:t>Use subcontractors as a form of safety capacity</a:t>
            </a:r>
          </a:p>
          <a:p>
            <a:pPr lvl="1"/>
            <a:r>
              <a:rPr lang="en-US" sz="2400" dirty="0"/>
              <a:t>Purchase capacity or product from an open or spot market as a form of safety capacity</a:t>
            </a:r>
          </a:p>
        </p:txBody>
      </p:sp>
    </p:spTree>
    <p:extLst>
      <p:ext uri="{BB962C8B-B14F-4D97-AF65-F5344CB8AC3E}">
        <p14:creationId xmlns:p14="http://schemas.microsoft.com/office/powerpoint/2010/main" val="3722434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0CA78A01-E572-4E39-80D6-A725B12AAFAB}" type="slidenum">
              <a:rPr lang="en-US" altLang="en-US"/>
              <a:pPr/>
              <a:t>42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8600" y="266700"/>
            <a:ext cx="8686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3200" dirty="0"/>
              <a:t>Aggregate Planning at Red Tomato Tools</a:t>
            </a:r>
            <a:br>
              <a:rPr lang="en-US" altLang="en-US" sz="3200" dirty="0"/>
            </a:br>
            <a:r>
              <a:rPr lang="en-US" altLang="en-US" sz="2400" i="1" dirty="0"/>
              <a:t>Base Case:</a:t>
            </a:r>
            <a:r>
              <a:rPr lang="en-US" altLang="en-US" sz="2400" dirty="0"/>
              <a:t> </a:t>
            </a:r>
            <a:r>
              <a:rPr lang="en-US" altLang="en-US" sz="2400" i="1" dirty="0"/>
              <a:t>Limited production due to parts shortage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815330"/>
              </p:ext>
            </p:extLst>
          </p:nvPr>
        </p:nvGraphicFramePr>
        <p:xfrm>
          <a:off x="222021" y="1295400"/>
          <a:ext cx="8845779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0" name="Worksheet" r:id="rId3" imgW="7589427" imgH="3779499" progId="Excel.Sheet.8">
                  <p:embed/>
                </p:oleObj>
              </mc:Choice>
              <mc:Fallback>
                <p:oleObj name="Worksheet" r:id="rId3" imgW="7589427" imgH="377949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021" y="1295400"/>
                        <a:ext cx="8845779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43200" y="2347117"/>
            <a:ext cx="5791200" cy="3694769"/>
            <a:chOff x="2590800" y="2667000"/>
            <a:chExt cx="5791200" cy="3398994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2590800" y="5414776"/>
              <a:ext cx="5791200" cy="65121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000" b="1" dirty="0">
                  <a:solidFill>
                    <a:schemeClr val="bg2"/>
                  </a:solidFill>
                  <a:latin typeface="Arial" charset="0"/>
                </a:rPr>
                <a:t>More units to be produced if parts available.</a:t>
              </a:r>
            </a:p>
            <a:p>
              <a:r>
                <a:rPr lang="en-US" altLang="en-US" sz="2000" b="1" i="1" dirty="0">
                  <a:solidFill>
                    <a:schemeClr val="bg2"/>
                  </a:solidFill>
                  <a:latin typeface="Arial" charset="0"/>
                </a:rPr>
                <a:t>$13,040 profit reduction</a:t>
              </a:r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7162800" y="2667000"/>
              <a:ext cx="6858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3064" name="AutoShape 8"/>
            <p:cNvCxnSpPr>
              <a:cxnSpLocks noChangeShapeType="1"/>
              <a:stCxn id="173062" idx="0"/>
              <a:endCxn id="173063" idx="3"/>
            </p:cNvCxnSpPr>
            <p:nvPr/>
          </p:nvCxnSpPr>
          <p:spPr bwMode="auto">
            <a:xfrm flipV="1">
              <a:off x="5486400" y="3122286"/>
              <a:ext cx="1776833" cy="2292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Rectangle 8"/>
          <p:cNvSpPr/>
          <p:nvPr/>
        </p:nvSpPr>
        <p:spPr>
          <a:xfrm>
            <a:off x="228600" y="6018469"/>
            <a:ext cx="2324100" cy="830997"/>
          </a:xfrm>
          <a:prstGeom prst="rect">
            <a:avLst/>
          </a:prstGeom>
          <a:solidFill>
            <a:srgbClr val="EAEAEA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+mn-lt"/>
              </a:rPr>
              <a:t>Base Case</a:t>
            </a:r>
          </a:p>
          <a:p>
            <a:r>
              <a:rPr lang="en-US" sz="1200" b="1" i="1" dirty="0">
                <a:latin typeface="+mn-lt"/>
              </a:rPr>
              <a:t>Total Cost =</a:t>
            </a:r>
            <a:r>
              <a:rPr lang="en-US" sz="1200" b="1" dirty="0">
                <a:latin typeface="+mn-lt"/>
              </a:rPr>
              <a:t>$ 422,660 </a:t>
            </a:r>
          </a:p>
          <a:p>
            <a:r>
              <a:rPr lang="en-US" sz="1200" b="1" i="1" dirty="0">
                <a:latin typeface="+mn-lt"/>
              </a:rPr>
              <a:t>Total Revenue = </a:t>
            </a:r>
            <a:r>
              <a:rPr lang="en-US" sz="1200" b="1" dirty="0">
                <a:latin typeface="+mn-lt"/>
              </a:rPr>
              <a:t>$ 640,000</a:t>
            </a:r>
          </a:p>
          <a:p>
            <a:r>
              <a:rPr lang="en-US" sz="1200" b="1" i="1" dirty="0">
                <a:latin typeface="+mn-lt"/>
              </a:rPr>
              <a:t>Profit =	 </a:t>
            </a:r>
            <a:r>
              <a:rPr lang="en-US" sz="1200" b="1" dirty="0">
                <a:latin typeface="+mn-lt"/>
              </a:rPr>
              <a:t>$ 217,340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3342B8B7-7736-4C83-8890-D817A230BB40}" type="slidenum">
              <a:rPr lang="en-US" altLang="en-US"/>
              <a:pPr/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Information Needed for</a:t>
            </a:r>
            <a:br>
              <a:rPr lang="en-US" altLang="en-US" dirty="0"/>
            </a:br>
            <a:r>
              <a:rPr lang="en-US" altLang="en-US" dirty="0"/>
              <a:t>an Aggregate Plan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</p:spPr>
        <p:txBody>
          <a:bodyPr/>
          <a:lstStyle/>
          <a:p>
            <a:r>
              <a:rPr lang="en-US" altLang="en-US" sz="2400">
                <a:latin typeface="Trebuchet MS" pitchFamily="34" charset="0"/>
              </a:rPr>
              <a:t>Demand forecast in each period</a:t>
            </a:r>
          </a:p>
          <a:p>
            <a:r>
              <a:rPr lang="en-US" altLang="en-US" sz="2400">
                <a:latin typeface="Trebuchet MS" pitchFamily="34" charset="0"/>
              </a:rPr>
              <a:t>Production costs</a:t>
            </a:r>
          </a:p>
          <a:p>
            <a:pPr lvl="1"/>
            <a:r>
              <a:rPr lang="en-US" altLang="en-US" sz="2000">
                <a:latin typeface="Trebuchet MS" pitchFamily="34" charset="0"/>
              </a:rPr>
              <a:t>labor costs, regular time ($/hr) and overtime ($/hr)</a:t>
            </a:r>
          </a:p>
          <a:p>
            <a:pPr lvl="1"/>
            <a:r>
              <a:rPr lang="en-US" altLang="en-US" sz="2000">
                <a:latin typeface="Trebuchet MS" pitchFamily="34" charset="0"/>
              </a:rPr>
              <a:t>subcontracting costs ($/hr or $/unit)</a:t>
            </a:r>
          </a:p>
          <a:p>
            <a:pPr lvl="1"/>
            <a:r>
              <a:rPr lang="en-US" altLang="en-US" sz="2000">
                <a:latin typeface="Trebuchet MS" pitchFamily="34" charset="0"/>
              </a:rPr>
              <a:t>cost of changing capacity: hiring or layoff ($/worker) and cost of adding or reducing machine capacity ($/machine)</a:t>
            </a:r>
          </a:p>
          <a:p>
            <a:r>
              <a:rPr lang="en-US" altLang="en-US" sz="2400">
                <a:latin typeface="Trebuchet MS" pitchFamily="34" charset="0"/>
              </a:rPr>
              <a:t>Labor/machine hours required per unit</a:t>
            </a:r>
          </a:p>
          <a:p>
            <a:r>
              <a:rPr lang="en-US" altLang="en-US" sz="2400">
                <a:latin typeface="Trebuchet MS" pitchFamily="34" charset="0"/>
              </a:rPr>
              <a:t>Inventory holding cost ($/unit/period)</a:t>
            </a:r>
          </a:p>
          <a:p>
            <a:r>
              <a:rPr lang="en-US" altLang="en-US" sz="2400">
                <a:latin typeface="Trebuchet MS" pitchFamily="34" charset="0"/>
              </a:rPr>
              <a:t>Stockout or backlog cost ($/unit/period)</a:t>
            </a:r>
          </a:p>
          <a:p>
            <a:endParaRPr lang="en-US" altLang="en-US" sz="2400" i="1" u="sng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  <a:p>
            <a:r>
              <a:rPr lang="en-US" altLang="en-US" sz="2400" b="1" i="1" u="sng">
                <a:solidFill>
                  <a:schemeClr val="tx1"/>
                </a:solidFill>
                <a:latin typeface="Trebuchet MS" pitchFamily="34" charset="0"/>
              </a:rPr>
              <a:t>Constraints:</a:t>
            </a:r>
            <a:r>
              <a:rPr lang="en-US" altLang="en-US" sz="2400">
                <a:latin typeface="Trebuchet MS" pitchFamily="34" charset="0"/>
              </a:rPr>
              <a:t> limits on overtime, layoffs, capital available, stockouts and backlogs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CB7FE13-0A9F-4A93-BA92-B30691663802}" type="slidenum">
              <a:rPr lang="en-US" altLang="en-US"/>
              <a:pPr/>
              <a:t>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 of Aggregate Plan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r>
              <a:rPr lang="en-US" altLang="en-US" sz="2400" b="1" i="1">
                <a:solidFill>
                  <a:schemeClr val="bg2"/>
                </a:solidFill>
                <a:latin typeface="Trebuchet MS" pitchFamily="34" charset="0"/>
              </a:rPr>
              <a:t>Production quantity from regular time, overtime, and subcontracted time:</a:t>
            </a:r>
            <a:r>
              <a:rPr lang="en-US" altLang="en-US" sz="2400">
                <a:latin typeface="Trebuchet MS" pitchFamily="34" charset="0"/>
              </a:rPr>
              <a:t> used to determine number of workers and supplier purchase levels</a:t>
            </a:r>
          </a:p>
          <a:p>
            <a:endParaRPr lang="en-US" altLang="en-US" sz="2400" i="1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chemeClr val="bg2"/>
                </a:solidFill>
                <a:latin typeface="Trebuchet MS" pitchFamily="34" charset="0"/>
              </a:rPr>
              <a:t>Inventory held:</a:t>
            </a:r>
            <a:r>
              <a:rPr lang="en-US" altLang="en-US" sz="2400">
                <a:latin typeface="Trebuchet MS" pitchFamily="34" charset="0"/>
              </a:rPr>
              <a:t> used to determine how much warehouse space and working capital is needed</a:t>
            </a:r>
          </a:p>
          <a:p>
            <a:endParaRPr lang="en-US" altLang="en-US" sz="2400" i="1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chemeClr val="bg2"/>
                </a:solidFill>
                <a:latin typeface="Trebuchet MS" pitchFamily="34" charset="0"/>
              </a:rPr>
              <a:t>Backlog/stockout quantity:</a:t>
            </a:r>
            <a:r>
              <a:rPr lang="en-US" altLang="en-US" sz="2400">
                <a:latin typeface="Trebuchet MS" pitchFamily="34" charset="0"/>
              </a:rPr>
              <a:t> used to determine what customer service levels will be</a:t>
            </a:r>
          </a:p>
          <a:p>
            <a:endParaRPr lang="en-US" altLang="en-US" sz="2400" i="1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chemeClr val="bg2"/>
                </a:solidFill>
                <a:latin typeface="Trebuchet MS" pitchFamily="34" charset="0"/>
              </a:rPr>
              <a:t>Machine capacity increase/decrease:</a:t>
            </a:r>
            <a:r>
              <a:rPr lang="en-US" altLang="en-US" sz="2400">
                <a:latin typeface="Trebuchet MS" pitchFamily="34" charset="0"/>
              </a:rPr>
              <a:t> used to determine if new production equipment needs to be purchased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CF2EC413-4F18-40C7-82DD-F3A849238F29}" type="slidenum">
              <a:rPr lang="en-US" altLang="en-US"/>
              <a:pPr/>
              <a:t>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 Approaches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772400" cy="495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Reactive approach:</a:t>
            </a:r>
          </a:p>
          <a:p>
            <a:pPr lvl="1"/>
            <a:r>
              <a:rPr lang="en-US" altLang="en-US" sz="2800" dirty="0"/>
              <a:t>Allow volume forecasts based on Marketing Plan to drive production planning</a:t>
            </a:r>
          </a:p>
          <a:p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Proactive approach:</a:t>
            </a:r>
          </a:p>
          <a:p>
            <a:pPr lvl="1"/>
            <a:r>
              <a:rPr lang="en-US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</a:t>
            </a:r>
            <a:r>
              <a:rPr lang="en-US" altLang="en-US" sz="2800" i="1" dirty="0"/>
              <a:t> </a:t>
            </a:r>
            <a:r>
              <a:rPr lang="en-US" altLang="en-US" sz="2800" dirty="0"/>
              <a:t>Marketing &amp; Production plans to level demand using advertising &amp; price incentives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5EBFA85-7B7C-4811-B95E-3315ED44C36F}" type="slidenum">
              <a:rPr lang="en-US" altLang="en-US"/>
              <a:pPr/>
              <a:t>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r>
              <a:rPr lang="en-US" altLang="en-US" dirty="0"/>
              <a:t>SCOR S&amp;OP Planning Processes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52500"/>
            <a:ext cx="8305800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/>
              <a:t> </a:t>
            </a: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390525" y="811213"/>
            <a:ext cx="8262938" cy="4932362"/>
          </a:xfrm>
          <a:prstGeom prst="rightArrow">
            <a:avLst>
              <a:gd name="adj1" fmla="val 65889"/>
              <a:gd name="adj2" fmla="val 40470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r>
              <a:rPr lang="en-US" altLang="en-US" sz="1600" b="1">
                <a:latin typeface="Arial" charset="0"/>
              </a:rPr>
              <a:t>P1 Plan Supply Chain (Sales and Operations Planning)</a:t>
            </a:r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638175" y="2008188"/>
            <a:ext cx="1719263" cy="1163637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P1.1 Aggregate Demand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638175" y="3379788"/>
            <a:ext cx="1719263" cy="1163637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P1.2 Aggregate Supply</a:t>
            </a:r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2809875" y="2693988"/>
            <a:ext cx="1719263" cy="1163637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P1.3 Balance Demand &amp; Supply</a:t>
            </a:r>
          </a:p>
        </p:txBody>
      </p:sp>
      <p:sp>
        <p:nvSpPr>
          <p:cNvPr id="109576" name="AutoShape 8"/>
          <p:cNvSpPr>
            <a:spLocks noChangeArrowheads="1"/>
          </p:cNvSpPr>
          <p:nvPr/>
        </p:nvSpPr>
        <p:spPr bwMode="auto">
          <a:xfrm>
            <a:off x="4854575" y="2693988"/>
            <a:ext cx="1719263" cy="1163637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P1.4 Issue Supply Chain Plans</a:t>
            </a:r>
          </a:p>
        </p:txBody>
      </p:sp>
      <p:cxnSp>
        <p:nvCxnSpPr>
          <p:cNvPr id="109577" name="AutoShape 9"/>
          <p:cNvCxnSpPr>
            <a:cxnSpLocks noChangeShapeType="1"/>
            <a:stCxn id="109573" idx="3"/>
            <a:endCxn id="109575" idx="1"/>
          </p:cNvCxnSpPr>
          <p:nvPr/>
        </p:nvCxnSpPr>
        <p:spPr bwMode="auto">
          <a:xfrm>
            <a:off x="2357438" y="2590800"/>
            <a:ext cx="452437" cy="685800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8" name="AutoShape 10"/>
          <p:cNvCxnSpPr>
            <a:cxnSpLocks noChangeShapeType="1"/>
            <a:stCxn id="109574" idx="3"/>
            <a:endCxn id="109575" idx="1"/>
          </p:cNvCxnSpPr>
          <p:nvPr/>
        </p:nvCxnSpPr>
        <p:spPr bwMode="auto">
          <a:xfrm flipV="1">
            <a:off x="2357438" y="3276600"/>
            <a:ext cx="452437" cy="685800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79" name="AutoShape 11"/>
          <p:cNvCxnSpPr>
            <a:cxnSpLocks noChangeShapeType="1"/>
            <a:stCxn id="109575" idx="3"/>
            <a:endCxn id="109576" idx="1"/>
          </p:cNvCxnSpPr>
          <p:nvPr/>
        </p:nvCxnSpPr>
        <p:spPr bwMode="auto">
          <a:xfrm>
            <a:off x="4529138" y="3276600"/>
            <a:ext cx="325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80" name="AutoShape 12"/>
          <p:cNvSpPr>
            <a:spLocks noChangeArrowheads="1"/>
          </p:cNvSpPr>
          <p:nvPr/>
        </p:nvSpPr>
        <p:spPr bwMode="auto">
          <a:xfrm>
            <a:off x="676275" y="5251450"/>
            <a:ext cx="1719263" cy="1163638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P2</a:t>
            </a:r>
          </a:p>
          <a:p>
            <a:pPr eaLnBrk="1" hangingPunct="1"/>
            <a:r>
              <a:rPr lang="en-US" altLang="en-US" sz="1400" b="1">
                <a:latin typeface="Arial" charset="0"/>
              </a:rPr>
              <a:t>Plan SOURCE</a:t>
            </a:r>
          </a:p>
        </p:txBody>
      </p:sp>
      <p:sp>
        <p:nvSpPr>
          <p:cNvPr id="109581" name="AutoShape 13"/>
          <p:cNvSpPr>
            <a:spLocks noChangeArrowheads="1"/>
          </p:cNvSpPr>
          <p:nvPr/>
        </p:nvSpPr>
        <p:spPr bwMode="auto">
          <a:xfrm>
            <a:off x="2801938" y="5260975"/>
            <a:ext cx="1719262" cy="1163638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P3</a:t>
            </a:r>
          </a:p>
          <a:p>
            <a:pPr eaLnBrk="1" hangingPunct="1"/>
            <a:r>
              <a:rPr lang="en-US" altLang="en-US" sz="1400" b="1">
                <a:latin typeface="Arial" charset="0"/>
              </a:rPr>
              <a:t>Plan MAKE</a:t>
            </a:r>
          </a:p>
        </p:txBody>
      </p:sp>
      <p:sp>
        <p:nvSpPr>
          <p:cNvPr id="109582" name="AutoShape 14"/>
          <p:cNvSpPr>
            <a:spLocks noChangeArrowheads="1"/>
          </p:cNvSpPr>
          <p:nvPr/>
        </p:nvSpPr>
        <p:spPr bwMode="auto">
          <a:xfrm>
            <a:off x="4899025" y="5248275"/>
            <a:ext cx="1719263" cy="1163638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P4</a:t>
            </a:r>
          </a:p>
          <a:p>
            <a:pPr eaLnBrk="1" hangingPunct="1"/>
            <a:r>
              <a:rPr lang="en-US" altLang="en-US" sz="1400" b="1">
                <a:latin typeface="Arial" charset="0"/>
              </a:rPr>
              <a:t>Plan FULFILL</a:t>
            </a:r>
          </a:p>
        </p:txBody>
      </p:sp>
      <p:sp>
        <p:nvSpPr>
          <p:cNvPr id="109583" name="AutoShape 15"/>
          <p:cNvSpPr>
            <a:spLocks noChangeArrowheads="1"/>
          </p:cNvSpPr>
          <p:nvPr/>
        </p:nvSpPr>
        <p:spPr bwMode="auto">
          <a:xfrm>
            <a:off x="6940550" y="5253038"/>
            <a:ext cx="1719263" cy="1163637"/>
          </a:xfrm>
          <a:prstGeom prst="rightArrow">
            <a:avLst>
              <a:gd name="adj1" fmla="val 66407"/>
              <a:gd name="adj2" fmla="val 34605"/>
            </a:avLst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>
                <a:latin typeface="Arial" charset="0"/>
              </a:rPr>
              <a:t>P5 </a:t>
            </a:r>
          </a:p>
          <a:p>
            <a:pPr eaLnBrk="1" hangingPunct="1"/>
            <a:r>
              <a:rPr lang="en-US" altLang="en-US" sz="1400" b="1">
                <a:latin typeface="Arial" charset="0"/>
              </a:rPr>
              <a:t>Plan Return</a:t>
            </a:r>
          </a:p>
        </p:txBody>
      </p:sp>
      <p:sp>
        <p:nvSpPr>
          <p:cNvPr id="109584" name="WordArt 16"/>
          <p:cNvSpPr>
            <a:spLocks noChangeArrowheads="1" noChangeShapeType="1" noTextEdit="1"/>
          </p:cNvSpPr>
          <p:nvPr/>
        </p:nvSpPr>
        <p:spPr bwMode="auto">
          <a:xfrm>
            <a:off x="685800" y="4343400"/>
            <a:ext cx="1466850" cy="1276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Days 0 - 8</a:t>
            </a:r>
          </a:p>
        </p:txBody>
      </p:sp>
      <p:sp>
        <p:nvSpPr>
          <p:cNvPr id="109585" name="WordArt 17"/>
          <p:cNvSpPr>
            <a:spLocks noChangeArrowheads="1" noChangeShapeType="1" noTextEdit="1"/>
          </p:cNvSpPr>
          <p:nvPr/>
        </p:nvSpPr>
        <p:spPr bwMode="auto">
          <a:xfrm>
            <a:off x="2895600" y="3962400"/>
            <a:ext cx="1466850" cy="1276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Days 9 - 12</a:t>
            </a:r>
          </a:p>
        </p:txBody>
      </p:sp>
      <p:sp>
        <p:nvSpPr>
          <p:cNvPr id="109586" name="WordArt 18"/>
          <p:cNvSpPr>
            <a:spLocks noChangeArrowheads="1" noChangeShapeType="1" noTextEdit="1"/>
          </p:cNvSpPr>
          <p:nvPr/>
        </p:nvSpPr>
        <p:spPr bwMode="auto">
          <a:xfrm>
            <a:off x="4876800" y="3886200"/>
            <a:ext cx="1466850" cy="1276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Days 13 - 15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BAF7204A-3C17-43D6-8C24-246316288DCC}" type="slidenum">
              <a:rPr lang="en-US" altLang="en-US"/>
              <a:pPr/>
              <a:t>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24400" cy="876300"/>
          </a:xfrm>
        </p:spPr>
        <p:txBody>
          <a:bodyPr/>
          <a:lstStyle/>
          <a:p>
            <a:r>
              <a:rPr lang="en-US" altLang="en-US" sz="2400"/>
              <a:t>Aggregate Planning Strategies </a:t>
            </a:r>
            <a:br>
              <a:rPr lang="en-US" altLang="en-US" sz="2400"/>
            </a:br>
            <a:r>
              <a:rPr lang="en-US" altLang="en-US" sz="2400" i="1"/>
              <a:t>Chase Strategy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r>
              <a:rPr lang="en-US" altLang="en-US" sz="2400">
                <a:latin typeface="Trebuchet MS" pitchFamily="34" charset="0"/>
              </a:rPr>
              <a:t>Production rate is synchronized with demand by varying machine capacity or hiring and laying off workers as the demand rate varies</a:t>
            </a:r>
          </a:p>
          <a:p>
            <a:r>
              <a:rPr lang="en-US" altLang="en-US" sz="2400">
                <a:latin typeface="Trebuchet MS" pitchFamily="34" charset="0"/>
              </a:rPr>
              <a:t>In practice, it is often difficult to vary capacity and workforce on short notice</a:t>
            </a:r>
          </a:p>
          <a:p>
            <a:r>
              <a:rPr lang="en-US" altLang="en-US" sz="2400">
                <a:latin typeface="Trebuchet MS" pitchFamily="34" charset="0"/>
              </a:rPr>
              <a:t>Expensive if cost of varying capacity is high</a:t>
            </a:r>
          </a:p>
          <a:p>
            <a:r>
              <a:rPr lang="en-US" altLang="en-US" sz="2400">
                <a:latin typeface="Trebuchet MS" pitchFamily="34" charset="0"/>
              </a:rPr>
              <a:t>Negative effect on workforce morale</a:t>
            </a:r>
          </a:p>
          <a:p>
            <a:r>
              <a:rPr lang="en-US" altLang="en-US" sz="2400">
                <a:latin typeface="Trebuchet MS" pitchFamily="34" charset="0"/>
              </a:rPr>
              <a:t>Results in low levels of inventory</a:t>
            </a:r>
          </a:p>
          <a:p>
            <a:endParaRPr lang="en-US" altLang="en-US" sz="2400" i="1">
              <a:solidFill>
                <a:srgbClr val="000099"/>
              </a:solidFill>
              <a:latin typeface="Trebuchet MS" pitchFamily="34" charset="0"/>
            </a:endParaRPr>
          </a:p>
          <a:p>
            <a:r>
              <a:rPr lang="en-US" altLang="en-US" sz="2400" b="1" i="1">
                <a:solidFill>
                  <a:srgbClr val="000099"/>
                </a:solidFill>
                <a:latin typeface="Trebuchet MS" pitchFamily="34" charset="0"/>
              </a:rPr>
              <a:t>Should be used when inventory holding costs are high and costs of changing capacity are low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5334000" y="152400"/>
            <a:ext cx="3505200" cy="1355725"/>
            <a:chOff x="449" y="991"/>
            <a:chExt cx="4793" cy="2771"/>
          </a:xfrm>
        </p:grpSpPr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1080" y="1311"/>
              <a:ext cx="0" cy="18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095" y="3141"/>
              <a:ext cx="4147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Freeform 7"/>
            <p:cNvSpPr>
              <a:spLocks/>
            </p:cNvSpPr>
            <p:nvPr/>
          </p:nvSpPr>
          <p:spPr bwMode="auto">
            <a:xfrm>
              <a:off x="3180" y="1508"/>
              <a:ext cx="905" cy="1372"/>
            </a:xfrm>
            <a:custGeom>
              <a:avLst/>
              <a:gdLst>
                <a:gd name="T0" fmla="*/ 904 w 905"/>
                <a:gd name="T1" fmla="*/ 0 h 1372"/>
                <a:gd name="T2" fmla="*/ 848 w 905"/>
                <a:gd name="T3" fmla="*/ 5 h 1372"/>
                <a:gd name="T4" fmla="*/ 760 w 905"/>
                <a:gd name="T5" fmla="*/ 2 h 1372"/>
                <a:gd name="T6" fmla="*/ 659 w 905"/>
                <a:gd name="T7" fmla="*/ 33 h 1372"/>
                <a:gd name="T8" fmla="*/ 596 w 905"/>
                <a:gd name="T9" fmla="*/ 96 h 1372"/>
                <a:gd name="T10" fmla="*/ 571 w 905"/>
                <a:gd name="T11" fmla="*/ 156 h 1372"/>
                <a:gd name="T12" fmla="*/ 193 w 905"/>
                <a:gd name="T13" fmla="*/ 1241 h 1372"/>
                <a:gd name="T14" fmla="*/ 170 w 905"/>
                <a:gd name="T15" fmla="*/ 1298 h 1372"/>
                <a:gd name="T16" fmla="*/ 111 w 905"/>
                <a:gd name="T17" fmla="*/ 1340 h 1372"/>
                <a:gd name="T18" fmla="*/ 26 w 905"/>
                <a:gd name="T19" fmla="*/ 1371 h 1372"/>
                <a:gd name="T20" fmla="*/ 0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904" y="0"/>
                  </a:moveTo>
                  <a:lnTo>
                    <a:pt x="848" y="5"/>
                  </a:lnTo>
                  <a:lnTo>
                    <a:pt x="760" y="2"/>
                  </a:lnTo>
                  <a:lnTo>
                    <a:pt x="659" y="33"/>
                  </a:lnTo>
                  <a:lnTo>
                    <a:pt x="596" y="96"/>
                  </a:lnTo>
                  <a:lnTo>
                    <a:pt x="571" y="156"/>
                  </a:lnTo>
                  <a:lnTo>
                    <a:pt x="193" y="1241"/>
                  </a:lnTo>
                  <a:lnTo>
                    <a:pt x="170" y="1298"/>
                  </a:lnTo>
                  <a:lnTo>
                    <a:pt x="111" y="1340"/>
                  </a:lnTo>
                  <a:lnTo>
                    <a:pt x="26" y="1371"/>
                  </a:lnTo>
                  <a:lnTo>
                    <a:pt x="0" y="1360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Freeform 8"/>
            <p:cNvSpPr>
              <a:spLocks/>
            </p:cNvSpPr>
            <p:nvPr/>
          </p:nvSpPr>
          <p:spPr bwMode="auto">
            <a:xfrm>
              <a:off x="4100" y="1510"/>
              <a:ext cx="1012" cy="1388"/>
            </a:xfrm>
            <a:custGeom>
              <a:avLst/>
              <a:gdLst>
                <a:gd name="T0" fmla="*/ 0 w 1012"/>
                <a:gd name="T1" fmla="*/ 0 h 1388"/>
                <a:gd name="T2" fmla="*/ 59 w 1012"/>
                <a:gd name="T3" fmla="*/ 3 h 1388"/>
                <a:gd name="T4" fmla="*/ 152 w 1012"/>
                <a:gd name="T5" fmla="*/ 0 h 1388"/>
                <a:gd name="T6" fmla="*/ 249 w 1012"/>
                <a:gd name="T7" fmla="*/ 31 h 1388"/>
                <a:gd name="T8" fmla="*/ 312 w 1012"/>
                <a:gd name="T9" fmla="*/ 94 h 1388"/>
                <a:gd name="T10" fmla="*/ 342 w 1012"/>
                <a:gd name="T11" fmla="*/ 155 h 1388"/>
                <a:gd name="T12" fmla="*/ 717 w 1012"/>
                <a:gd name="T13" fmla="*/ 1239 h 1388"/>
                <a:gd name="T14" fmla="*/ 732 w 1012"/>
                <a:gd name="T15" fmla="*/ 1296 h 1388"/>
                <a:gd name="T16" fmla="*/ 803 w 1012"/>
                <a:gd name="T17" fmla="*/ 1338 h 1388"/>
                <a:gd name="T18" fmla="*/ 885 w 1012"/>
                <a:gd name="T19" fmla="*/ 1369 h 1388"/>
                <a:gd name="T20" fmla="*/ 1011 w 1012"/>
                <a:gd name="T21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2" h="1388">
                  <a:moveTo>
                    <a:pt x="0" y="0"/>
                  </a:moveTo>
                  <a:lnTo>
                    <a:pt x="59" y="3"/>
                  </a:lnTo>
                  <a:lnTo>
                    <a:pt x="152" y="0"/>
                  </a:lnTo>
                  <a:lnTo>
                    <a:pt x="249" y="31"/>
                  </a:lnTo>
                  <a:lnTo>
                    <a:pt x="312" y="94"/>
                  </a:lnTo>
                  <a:lnTo>
                    <a:pt x="342" y="155"/>
                  </a:lnTo>
                  <a:lnTo>
                    <a:pt x="717" y="1239"/>
                  </a:lnTo>
                  <a:lnTo>
                    <a:pt x="732" y="1296"/>
                  </a:lnTo>
                  <a:lnTo>
                    <a:pt x="803" y="1338"/>
                  </a:lnTo>
                  <a:lnTo>
                    <a:pt x="885" y="1369"/>
                  </a:lnTo>
                  <a:lnTo>
                    <a:pt x="1011" y="1387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Freeform 9"/>
            <p:cNvSpPr>
              <a:spLocks/>
            </p:cNvSpPr>
            <p:nvPr/>
          </p:nvSpPr>
          <p:spPr bwMode="auto">
            <a:xfrm>
              <a:off x="1113" y="2292"/>
              <a:ext cx="423" cy="585"/>
            </a:xfrm>
            <a:custGeom>
              <a:avLst/>
              <a:gdLst>
                <a:gd name="T0" fmla="*/ 0 w 423"/>
                <a:gd name="T1" fmla="*/ 0 h 585"/>
                <a:gd name="T2" fmla="*/ 137 w 423"/>
                <a:gd name="T3" fmla="*/ 440 h 585"/>
                <a:gd name="T4" fmla="*/ 153 w 423"/>
                <a:gd name="T5" fmla="*/ 498 h 585"/>
                <a:gd name="T6" fmla="*/ 229 w 423"/>
                <a:gd name="T7" fmla="*/ 540 h 585"/>
                <a:gd name="T8" fmla="*/ 318 w 423"/>
                <a:gd name="T9" fmla="*/ 571 h 585"/>
                <a:gd name="T10" fmla="*/ 422 w 423"/>
                <a:gd name="T11" fmla="*/ 58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585">
                  <a:moveTo>
                    <a:pt x="0" y="0"/>
                  </a:moveTo>
                  <a:lnTo>
                    <a:pt x="137" y="440"/>
                  </a:lnTo>
                  <a:lnTo>
                    <a:pt x="153" y="498"/>
                  </a:lnTo>
                  <a:lnTo>
                    <a:pt x="229" y="540"/>
                  </a:lnTo>
                  <a:lnTo>
                    <a:pt x="318" y="571"/>
                  </a:lnTo>
                  <a:lnTo>
                    <a:pt x="422" y="584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3145" y="1566"/>
              <a:ext cx="1009" cy="1377"/>
            </a:xfrm>
            <a:custGeom>
              <a:avLst/>
              <a:gdLst>
                <a:gd name="T0" fmla="*/ 1008 w 1009"/>
                <a:gd name="T1" fmla="*/ 0 h 1377"/>
                <a:gd name="T2" fmla="*/ 952 w 1009"/>
                <a:gd name="T3" fmla="*/ 5 h 1377"/>
                <a:gd name="T4" fmla="*/ 863 w 1009"/>
                <a:gd name="T5" fmla="*/ 2 h 1377"/>
                <a:gd name="T6" fmla="*/ 763 w 1009"/>
                <a:gd name="T7" fmla="*/ 33 h 1377"/>
                <a:gd name="T8" fmla="*/ 700 w 1009"/>
                <a:gd name="T9" fmla="*/ 96 h 1377"/>
                <a:gd name="T10" fmla="*/ 674 w 1009"/>
                <a:gd name="T11" fmla="*/ 156 h 1377"/>
                <a:gd name="T12" fmla="*/ 296 w 1009"/>
                <a:gd name="T13" fmla="*/ 1241 h 1377"/>
                <a:gd name="T14" fmla="*/ 274 w 1009"/>
                <a:gd name="T15" fmla="*/ 1298 h 1377"/>
                <a:gd name="T16" fmla="*/ 215 w 1009"/>
                <a:gd name="T17" fmla="*/ 1340 h 1377"/>
                <a:gd name="T18" fmla="*/ 130 w 1009"/>
                <a:gd name="T19" fmla="*/ 1371 h 1377"/>
                <a:gd name="T20" fmla="*/ 0 w 1009"/>
                <a:gd name="T21" fmla="*/ 1376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9" h="1377">
                  <a:moveTo>
                    <a:pt x="1008" y="0"/>
                  </a:moveTo>
                  <a:lnTo>
                    <a:pt x="952" y="5"/>
                  </a:lnTo>
                  <a:lnTo>
                    <a:pt x="863" y="2"/>
                  </a:lnTo>
                  <a:lnTo>
                    <a:pt x="763" y="33"/>
                  </a:lnTo>
                  <a:lnTo>
                    <a:pt x="700" y="96"/>
                  </a:lnTo>
                  <a:lnTo>
                    <a:pt x="674" y="156"/>
                  </a:lnTo>
                  <a:lnTo>
                    <a:pt x="296" y="1241"/>
                  </a:lnTo>
                  <a:lnTo>
                    <a:pt x="274" y="1298"/>
                  </a:lnTo>
                  <a:lnTo>
                    <a:pt x="215" y="1340"/>
                  </a:lnTo>
                  <a:lnTo>
                    <a:pt x="130" y="1371"/>
                  </a:lnTo>
                  <a:lnTo>
                    <a:pt x="0" y="137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Freeform 11"/>
            <p:cNvSpPr>
              <a:spLocks/>
            </p:cNvSpPr>
            <p:nvPr/>
          </p:nvSpPr>
          <p:spPr bwMode="auto">
            <a:xfrm>
              <a:off x="1517" y="1566"/>
              <a:ext cx="825" cy="1369"/>
            </a:xfrm>
            <a:custGeom>
              <a:avLst/>
              <a:gdLst>
                <a:gd name="T0" fmla="*/ 824 w 825"/>
                <a:gd name="T1" fmla="*/ 3 h 1369"/>
                <a:gd name="T2" fmla="*/ 735 w 825"/>
                <a:gd name="T3" fmla="*/ 0 h 1369"/>
                <a:gd name="T4" fmla="*/ 638 w 825"/>
                <a:gd name="T5" fmla="*/ 31 h 1369"/>
                <a:gd name="T6" fmla="*/ 575 w 825"/>
                <a:gd name="T7" fmla="*/ 94 h 1369"/>
                <a:gd name="T8" fmla="*/ 546 w 825"/>
                <a:gd name="T9" fmla="*/ 155 h 1369"/>
                <a:gd name="T10" fmla="*/ 167 w 825"/>
                <a:gd name="T11" fmla="*/ 1238 h 1369"/>
                <a:gd name="T12" fmla="*/ 148 w 825"/>
                <a:gd name="T13" fmla="*/ 1295 h 1369"/>
                <a:gd name="T14" fmla="*/ 85 w 825"/>
                <a:gd name="T15" fmla="*/ 1337 h 1369"/>
                <a:gd name="T16" fmla="*/ 0 w 825"/>
                <a:gd name="T17" fmla="*/ 1368 h 1369"/>
                <a:gd name="T18" fmla="*/ 7 w 825"/>
                <a:gd name="T19" fmla="*/ 1366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5" h="1369">
                  <a:moveTo>
                    <a:pt x="824" y="3"/>
                  </a:moveTo>
                  <a:lnTo>
                    <a:pt x="735" y="0"/>
                  </a:lnTo>
                  <a:lnTo>
                    <a:pt x="638" y="31"/>
                  </a:lnTo>
                  <a:lnTo>
                    <a:pt x="575" y="94"/>
                  </a:lnTo>
                  <a:lnTo>
                    <a:pt x="546" y="155"/>
                  </a:lnTo>
                  <a:lnTo>
                    <a:pt x="167" y="1238"/>
                  </a:lnTo>
                  <a:lnTo>
                    <a:pt x="148" y="1295"/>
                  </a:lnTo>
                  <a:lnTo>
                    <a:pt x="85" y="1337"/>
                  </a:lnTo>
                  <a:lnTo>
                    <a:pt x="0" y="1368"/>
                  </a:lnTo>
                  <a:lnTo>
                    <a:pt x="7" y="136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Freeform 12"/>
            <p:cNvSpPr>
              <a:spLocks/>
            </p:cNvSpPr>
            <p:nvPr/>
          </p:nvSpPr>
          <p:spPr bwMode="auto">
            <a:xfrm>
              <a:off x="2300" y="1567"/>
              <a:ext cx="950" cy="1374"/>
            </a:xfrm>
            <a:custGeom>
              <a:avLst/>
              <a:gdLst>
                <a:gd name="T0" fmla="*/ 0 w 950"/>
                <a:gd name="T1" fmla="*/ 0 h 1374"/>
                <a:gd name="T2" fmla="*/ 89 w 950"/>
                <a:gd name="T3" fmla="*/ 3 h 1374"/>
                <a:gd name="T4" fmla="*/ 186 w 950"/>
                <a:gd name="T5" fmla="*/ 34 h 1374"/>
                <a:gd name="T6" fmla="*/ 249 w 950"/>
                <a:gd name="T7" fmla="*/ 98 h 1374"/>
                <a:gd name="T8" fmla="*/ 275 w 950"/>
                <a:gd name="T9" fmla="*/ 158 h 1374"/>
                <a:gd name="T10" fmla="*/ 655 w 950"/>
                <a:gd name="T11" fmla="*/ 1241 h 1374"/>
                <a:gd name="T12" fmla="*/ 677 w 950"/>
                <a:gd name="T13" fmla="*/ 1298 h 1374"/>
                <a:gd name="T14" fmla="*/ 741 w 950"/>
                <a:gd name="T15" fmla="*/ 1340 h 1374"/>
                <a:gd name="T16" fmla="*/ 822 w 950"/>
                <a:gd name="T17" fmla="*/ 1371 h 1374"/>
                <a:gd name="T18" fmla="*/ 949 w 950"/>
                <a:gd name="T19" fmla="*/ 137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0" h="1374">
                  <a:moveTo>
                    <a:pt x="0" y="0"/>
                  </a:moveTo>
                  <a:lnTo>
                    <a:pt x="89" y="3"/>
                  </a:lnTo>
                  <a:lnTo>
                    <a:pt x="186" y="34"/>
                  </a:lnTo>
                  <a:lnTo>
                    <a:pt x="249" y="98"/>
                  </a:lnTo>
                  <a:lnTo>
                    <a:pt x="275" y="158"/>
                  </a:lnTo>
                  <a:lnTo>
                    <a:pt x="655" y="1241"/>
                  </a:lnTo>
                  <a:lnTo>
                    <a:pt x="677" y="1298"/>
                  </a:lnTo>
                  <a:lnTo>
                    <a:pt x="741" y="1340"/>
                  </a:lnTo>
                  <a:lnTo>
                    <a:pt x="822" y="1371"/>
                  </a:lnTo>
                  <a:lnTo>
                    <a:pt x="949" y="1373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Freeform 13"/>
            <p:cNvSpPr>
              <a:spLocks/>
            </p:cNvSpPr>
            <p:nvPr/>
          </p:nvSpPr>
          <p:spPr bwMode="auto">
            <a:xfrm>
              <a:off x="4069" y="1568"/>
              <a:ext cx="1012" cy="1387"/>
            </a:xfrm>
            <a:custGeom>
              <a:avLst/>
              <a:gdLst>
                <a:gd name="T0" fmla="*/ 0 w 1012"/>
                <a:gd name="T1" fmla="*/ 0 h 1387"/>
                <a:gd name="T2" fmla="*/ 59 w 1012"/>
                <a:gd name="T3" fmla="*/ 3 h 1387"/>
                <a:gd name="T4" fmla="*/ 152 w 1012"/>
                <a:gd name="T5" fmla="*/ 0 h 1387"/>
                <a:gd name="T6" fmla="*/ 249 w 1012"/>
                <a:gd name="T7" fmla="*/ 31 h 1387"/>
                <a:gd name="T8" fmla="*/ 312 w 1012"/>
                <a:gd name="T9" fmla="*/ 94 h 1387"/>
                <a:gd name="T10" fmla="*/ 342 w 1012"/>
                <a:gd name="T11" fmla="*/ 155 h 1387"/>
                <a:gd name="T12" fmla="*/ 717 w 1012"/>
                <a:gd name="T13" fmla="*/ 1238 h 1387"/>
                <a:gd name="T14" fmla="*/ 732 w 1012"/>
                <a:gd name="T15" fmla="*/ 1295 h 1387"/>
                <a:gd name="T16" fmla="*/ 803 w 1012"/>
                <a:gd name="T17" fmla="*/ 1337 h 1387"/>
                <a:gd name="T18" fmla="*/ 885 w 1012"/>
                <a:gd name="T19" fmla="*/ 1368 h 1387"/>
                <a:gd name="T20" fmla="*/ 1011 w 1012"/>
                <a:gd name="T21" fmla="*/ 138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2" h="1387">
                  <a:moveTo>
                    <a:pt x="0" y="0"/>
                  </a:moveTo>
                  <a:lnTo>
                    <a:pt x="59" y="3"/>
                  </a:lnTo>
                  <a:lnTo>
                    <a:pt x="152" y="0"/>
                  </a:lnTo>
                  <a:lnTo>
                    <a:pt x="249" y="31"/>
                  </a:lnTo>
                  <a:lnTo>
                    <a:pt x="312" y="94"/>
                  </a:lnTo>
                  <a:lnTo>
                    <a:pt x="342" y="155"/>
                  </a:lnTo>
                  <a:lnTo>
                    <a:pt x="717" y="1238"/>
                  </a:lnTo>
                  <a:lnTo>
                    <a:pt x="732" y="1295"/>
                  </a:lnTo>
                  <a:lnTo>
                    <a:pt x="803" y="1337"/>
                  </a:lnTo>
                  <a:lnTo>
                    <a:pt x="885" y="1368"/>
                  </a:lnTo>
                  <a:lnTo>
                    <a:pt x="1011" y="1386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Freeform 14"/>
            <p:cNvSpPr>
              <a:spLocks/>
            </p:cNvSpPr>
            <p:nvPr/>
          </p:nvSpPr>
          <p:spPr bwMode="auto">
            <a:xfrm>
              <a:off x="1099" y="2340"/>
              <a:ext cx="438" cy="600"/>
            </a:xfrm>
            <a:custGeom>
              <a:avLst/>
              <a:gdLst>
                <a:gd name="T0" fmla="*/ 0 w 438"/>
                <a:gd name="T1" fmla="*/ 0 h 600"/>
                <a:gd name="T2" fmla="*/ 131 w 438"/>
                <a:gd name="T3" fmla="*/ 448 h 600"/>
                <a:gd name="T4" fmla="*/ 147 w 438"/>
                <a:gd name="T5" fmla="*/ 506 h 600"/>
                <a:gd name="T6" fmla="*/ 220 w 438"/>
                <a:gd name="T7" fmla="*/ 549 h 600"/>
                <a:gd name="T8" fmla="*/ 306 w 438"/>
                <a:gd name="T9" fmla="*/ 581 h 600"/>
                <a:gd name="T10" fmla="*/ 406 w 438"/>
                <a:gd name="T11" fmla="*/ 594 h 600"/>
                <a:gd name="T12" fmla="*/ 437 w 438"/>
                <a:gd name="T13" fmla="*/ 59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600">
                  <a:moveTo>
                    <a:pt x="0" y="0"/>
                  </a:moveTo>
                  <a:lnTo>
                    <a:pt x="131" y="448"/>
                  </a:lnTo>
                  <a:lnTo>
                    <a:pt x="147" y="506"/>
                  </a:lnTo>
                  <a:lnTo>
                    <a:pt x="220" y="549"/>
                  </a:lnTo>
                  <a:lnTo>
                    <a:pt x="306" y="581"/>
                  </a:lnTo>
                  <a:lnTo>
                    <a:pt x="406" y="594"/>
                  </a:lnTo>
                  <a:lnTo>
                    <a:pt x="437" y="599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1602" y="1568"/>
              <a:ext cx="759" cy="1339"/>
            </a:xfrm>
            <a:custGeom>
              <a:avLst/>
              <a:gdLst>
                <a:gd name="T0" fmla="*/ 758 w 759"/>
                <a:gd name="T1" fmla="*/ 3 h 1339"/>
                <a:gd name="T2" fmla="*/ 739 w 759"/>
                <a:gd name="T3" fmla="*/ 3 h 1339"/>
                <a:gd name="T4" fmla="*/ 650 w 759"/>
                <a:gd name="T5" fmla="*/ 0 h 1339"/>
                <a:gd name="T6" fmla="*/ 554 w 759"/>
                <a:gd name="T7" fmla="*/ 31 h 1339"/>
                <a:gd name="T8" fmla="*/ 490 w 759"/>
                <a:gd name="T9" fmla="*/ 94 h 1339"/>
                <a:gd name="T10" fmla="*/ 461 w 759"/>
                <a:gd name="T11" fmla="*/ 155 h 1339"/>
                <a:gd name="T12" fmla="*/ 82 w 759"/>
                <a:gd name="T13" fmla="*/ 1239 h 1339"/>
                <a:gd name="T14" fmla="*/ 63 w 759"/>
                <a:gd name="T15" fmla="*/ 1296 h 1339"/>
                <a:gd name="T16" fmla="*/ 0 w 759"/>
                <a:gd name="T17" fmla="*/ 133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339">
                  <a:moveTo>
                    <a:pt x="758" y="3"/>
                  </a:moveTo>
                  <a:lnTo>
                    <a:pt x="739" y="3"/>
                  </a:lnTo>
                  <a:lnTo>
                    <a:pt x="650" y="0"/>
                  </a:lnTo>
                  <a:lnTo>
                    <a:pt x="554" y="31"/>
                  </a:lnTo>
                  <a:lnTo>
                    <a:pt x="490" y="94"/>
                  </a:lnTo>
                  <a:lnTo>
                    <a:pt x="461" y="155"/>
                  </a:lnTo>
                  <a:lnTo>
                    <a:pt x="82" y="1239"/>
                  </a:lnTo>
                  <a:lnTo>
                    <a:pt x="63" y="1296"/>
                  </a:lnTo>
                  <a:lnTo>
                    <a:pt x="0" y="1338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Freeform 16"/>
            <p:cNvSpPr>
              <a:spLocks/>
            </p:cNvSpPr>
            <p:nvPr/>
          </p:nvSpPr>
          <p:spPr bwMode="auto">
            <a:xfrm>
              <a:off x="2277" y="1505"/>
              <a:ext cx="905" cy="1372"/>
            </a:xfrm>
            <a:custGeom>
              <a:avLst/>
              <a:gdLst>
                <a:gd name="T0" fmla="*/ 0 w 905"/>
                <a:gd name="T1" fmla="*/ 0 h 1372"/>
                <a:gd name="T2" fmla="*/ 56 w 905"/>
                <a:gd name="T3" fmla="*/ 5 h 1372"/>
                <a:gd name="T4" fmla="*/ 144 w 905"/>
                <a:gd name="T5" fmla="*/ 2 h 1372"/>
                <a:gd name="T6" fmla="*/ 245 w 905"/>
                <a:gd name="T7" fmla="*/ 33 h 1372"/>
                <a:gd name="T8" fmla="*/ 308 w 905"/>
                <a:gd name="T9" fmla="*/ 96 h 1372"/>
                <a:gd name="T10" fmla="*/ 333 w 905"/>
                <a:gd name="T11" fmla="*/ 156 h 1372"/>
                <a:gd name="T12" fmla="*/ 711 w 905"/>
                <a:gd name="T13" fmla="*/ 1241 h 1372"/>
                <a:gd name="T14" fmla="*/ 734 w 905"/>
                <a:gd name="T15" fmla="*/ 1298 h 1372"/>
                <a:gd name="T16" fmla="*/ 793 w 905"/>
                <a:gd name="T17" fmla="*/ 1340 h 1372"/>
                <a:gd name="T18" fmla="*/ 878 w 905"/>
                <a:gd name="T19" fmla="*/ 1371 h 1372"/>
                <a:gd name="T20" fmla="*/ 904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0" y="0"/>
                  </a:moveTo>
                  <a:lnTo>
                    <a:pt x="56" y="5"/>
                  </a:lnTo>
                  <a:lnTo>
                    <a:pt x="144" y="2"/>
                  </a:lnTo>
                  <a:lnTo>
                    <a:pt x="245" y="33"/>
                  </a:lnTo>
                  <a:lnTo>
                    <a:pt x="308" y="96"/>
                  </a:lnTo>
                  <a:lnTo>
                    <a:pt x="333" y="156"/>
                  </a:lnTo>
                  <a:lnTo>
                    <a:pt x="711" y="1241"/>
                  </a:lnTo>
                  <a:lnTo>
                    <a:pt x="734" y="1298"/>
                  </a:lnTo>
                  <a:lnTo>
                    <a:pt x="793" y="1340"/>
                  </a:lnTo>
                  <a:lnTo>
                    <a:pt x="878" y="1371"/>
                  </a:lnTo>
                  <a:lnTo>
                    <a:pt x="904" y="1360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Freeform 17"/>
            <p:cNvSpPr>
              <a:spLocks/>
            </p:cNvSpPr>
            <p:nvPr/>
          </p:nvSpPr>
          <p:spPr bwMode="auto">
            <a:xfrm>
              <a:off x="1460" y="1508"/>
              <a:ext cx="905" cy="1372"/>
            </a:xfrm>
            <a:custGeom>
              <a:avLst/>
              <a:gdLst>
                <a:gd name="T0" fmla="*/ 904 w 905"/>
                <a:gd name="T1" fmla="*/ 0 h 1372"/>
                <a:gd name="T2" fmla="*/ 848 w 905"/>
                <a:gd name="T3" fmla="*/ 5 h 1372"/>
                <a:gd name="T4" fmla="*/ 760 w 905"/>
                <a:gd name="T5" fmla="*/ 2 h 1372"/>
                <a:gd name="T6" fmla="*/ 659 w 905"/>
                <a:gd name="T7" fmla="*/ 33 h 1372"/>
                <a:gd name="T8" fmla="*/ 596 w 905"/>
                <a:gd name="T9" fmla="*/ 96 h 1372"/>
                <a:gd name="T10" fmla="*/ 571 w 905"/>
                <a:gd name="T11" fmla="*/ 156 h 1372"/>
                <a:gd name="T12" fmla="*/ 193 w 905"/>
                <a:gd name="T13" fmla="*/ 1241 h 1372"/>
                <a:gd name="T14" fmla="*/ 170 w 905"/>
                <a:gd name="T15" fmla="*/ 1298 h 1372"/>
                <a:gd name="T16" fmla="*/ 111 w 905"/>
                <a:gd name="T17" fmla="*/ 1340 h 1372"/>
                <a:gd name="T18" fmla="*/ 26 w 905"/>
                <a:gd name="T19" fmla="*/ 1371 h 1372"/>
                <a:gd name="T20" fmla="*/ 0 w 905"/>
                <a:gd name="T21" fmla="*/ 136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372">
                  <a:moveTo>
                    <a:pt x="904" y="0"/>
                  </a:moveTo>
                  <a:lnTo>
                    <a:pt x="848" y="5"/>
                  </a:lnTo>
                  <a:lnTo>
                    <a:pt x="760" y="2"/>
                  </a:lnTo>
                  <a:lnTo>
                    <a:pt x="659" y="33"/>
                  </a:lnTo>
                  <a:lnTo>
                    <a:pt x="596" y="96"/>
                  </a:lnTo>
                  <a:lnTo>
                    <a:pt x="571" y="156"/>
                  </a:lnTo>
                  <a:lnTo>
                    <a:pt x="193" y="1241"/>
                  </a:lnTo>
                  <a:lnTo>
                    <a:pt x="170" y="1298"/>
                  </a:lnTo>
                  <a:lnTo>
                    <a:pt x="111" y="1340"/>
                  </a:lnTo>
                  <a:lnTo>
                    <a:pt x="26" y="1371"/>
                  </a:lnTo>
                  <a:lnTo>
                    <a:pt x="0" y="1360"/>
                  </a:lnTo>
                </a:path>
              </a:pathLst>
            </a:custGeom>
            <a:noFill/>
            <a:ln w="25400" cap="rnd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71" y="3311"/>
              <a:ext cx="1233" cy="4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Time</a:t>
              </a:r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449" y="1938"/>
              <a:ext cx="608" cy="4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Units</a:t>
              </a:r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759" y="2539"/>
              <a:ext cx="934" cy="4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Production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2506" y="991"/>
              <a:ext cx="1033" cy="451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800">
                  <a:latin typeface="Arial" charset="0"/>
                </a:rPr>
                <a:t>Demand</a:t>
              </a:r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 flipV="1">
              <a:off x="2561" y="1197"/>
              <a:ext cx="231" cy="33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3707" y="2315"/>
              <a:ext cx="315" cy="23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de Bar.pot">
  <a:themeElements>
    <a:clrScheme name="">
      <a:dk1>
        <a:srgbClr val="0000CC"/>
      </a:dk1>
      <a:lt1>
        <a:srgbClr val="FFFFFF"/>
      </a:lt1>
      <a:dk2>
        <a:srgbClr val="0000CC"/>
      </a:dk2>
      <a:lt2>
        <a:srgbClr val="000099"/>
      </a:lt2>
      <a:accent1>
        <a:srgbClr val="FF6633"/>
      </a:accent1>
      <a:accent2>
        <a:srgbClr val="FF00FF"/>
      </a:accent2>
      <a:accent3>
        <a:srgbClr val="FFFFFF"/>
      </a:accent3>
      <a:accent4>
        <a:srgbClr val="0000AE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Side Bar.pot">
      <a:majorFont>
        <a:latin typeface="Arial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.pot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.pot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de Bar">
  <a:themeElements>
    <a:clrScheme name="">
      <a:dk1>
        <a:srgbClr val="0000CC"/>
      </a:dk1>
      <a:lt1>
        <a:srgbClr val="FFFFFF"/>
      </a:lt1>
      <a:dk2>
        <a:srgbClr val="0000CC"/>
      </a:dk2>
      <a:lt2>
        <a:srgbClr val="000099"/>
      </a:lt2>
      <a:accent1>
        <a:srgbClr val="FF6633"/>
      </a:accent1>
      <a:accent2>
        <a:srgbClr val="FF00FF"/>
      </a:accent2>
      <a:accent3>
        <a:srgbClr val="FFFFFF"/>
      </a:accent3>
      <a:accent4>
        <a:srgbClr val="0000AE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Side Bar.pot">
      <a:majorFont>
        <a:latin typeface="Arial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.pot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.pot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C:\Apps\MSOffice\Templates\Presentation Designs\Side Bar.pot</Template>
  <TotalTime>9795</TotalTime>
  <Words>2042</Words>
  <Application>Microsoft Office PowerPoint</Application>
  <PresentationFormat>On-screen Show (4:3)</PresentationFormat>
  <Paragraphs>491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Gill Sans</vt:lpstr>
      <vt:lpstr>Impact</vt:lpstr>
      <vt:lpstr>Monotype Sorts</vt:lpstr>
      <vt:lpstr>Tahoma</vt:lpstr>
      <vt:lpstr>Times New Roman</vt:lpstr>
      <vt:lpstr>Trebuchet MS</vt:lpstr>
      <vt:lpstr>Wingdings</vt:lpstr>
      <vt:lpstr>Side Bar.pot</vt:lpstr>
      <vt:lpstr>Side Bar</vt:lpstr>
      <vt:lpstr>Worksheet</vt:lpstr>
      <vt:lpstr>Document</vt:lpstr>
      <vt:lpstr>Equation</vt:lpstr>
      <vt:lpstr>Macro-Enabled Worksheet</vt:lpstr>
      <vt:lpstr>Chapter 8 Aggregate Planning in the Supply Chain</vt:lpstr>
      <vt:lpstr>Role of Aggregate Planning  in a Supply Chain</vt:lpstr>
      <vt:lpstr>Important Issues</vt:lpstr>
      <vt:lpstr>Identifying Aggregate Units of Production</vt:lpstr>
      <vt:lpstr>Information Needed for an Aggregate Plan</vt:lpstr>
      <vt:lpstr>Outputs of Aggregate Plan</vt:lpstr>
      <vt:lpstr>Planning Approaches</vt:lpstr>
      <vt:lpstr>SCOR S&amp;OP Planning Processes</vt:lpstr>
      <vt:lpstr>Aggregate Planning Strategies  Chase Strategy</vt:lpstr>
      <vt:lpstr>Aggregate Planning Strategies  Level Strategy</vt:lpstr>
      <vt:lpstr>Aggregate Planning Strategies Time Flexibility Strategy</vt:lpstr>
      <vt:lpstr>Aggregate Planning Strategies  Hybrid Strategies</vt:lpstr>
      <vt:lpstr>Aggregate Planning Example</vt:lpstr>
      <vt:lpstr>Determine “net” demand….(subtract starting inv. from per. 1 forecast and add ending inv. to per. 8 forecast.)</vt:lpstr>
      <vt:lpstr>PowerPoint Presentation</vt:lpstr>
      <vt:lpstr>Addition of Costs</vt:lpstr>
      <vt:lpstr>Zero Inventory Plan (Chase Strategy)</vt:lpstr>
      <vt:lpstr>A Chase Strategy Solution to the Example</vt:lpstr>
      <vt:lpstr>Red Tomato Tools</vt:lpstr>
      <vt:lpstr>Red Tomato Tools</vt:lpstr>
      <vt:lpstr>Aggregate Planning Using  Linear Programming</vt:lpstr>
      <vt:lpstr>Aggregate Planning at  Red Tomato Tools</vt:lpstr>
      <vt:lpstr>Red Tomato Tools Decision Variables</vt:lpstr>
      <vt:lpstr>Red Tomato Tools Objective Function</vt:lpstr>
      <vt:lpstr>Aggregate Planning (Define Constraints Linking Variables)</vt:lpstr>
      <vt:lpstr>Aggregate Planning (Constraints)</vt:lpstr>
      <vt:lpstr>Red Tomato Tools</vt:lpstr>
      <vt:lpstr>Aggregate Planning at Red Tomato Tools Base Case (Integer restriction on Wt )</vt:lpstr>
      <vt:lpstr>Aggregate Planning In Excel</vt:lpstr>
      <vt:lpstr>Red Tomato Tools</vt:lpstr>
      <vt:lpstr>Aggregate Planning at Red Tomato Tools  Base Case (Integer restriction on Wt )</vt:lpstr>
      <vt:lpstr>Building a Rough Master Production Schedule</vt:lpstr>
      <vt:lpstr>Red Tomato Tools</vt:lpstr>
      <vt:lpstr>Red Tomato Tools</vt:lpstr>
      <vt:lpstr>Red Tomato Tools</vt:lpstr>
      <vt:lpstr>Red Tomato Tools</vt:lpstr>
      <vt:lpstr>Aggregate Planning at Red Tomato Tools 25% increase in labor cost</vt:lpstr>
      <vt:lpstr>PowerPoint Presentation</vt:lpstr>
      <vt:lpstr>Factor of 10 hiring and layoff cost reductions along with 25 % increase in labor cost</vt:lpstr>
      <vt:lpstr>Aggregate Planning in Practice</vt:lpstr>
      <vt:lpstr>Forecast Error in Aggregate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and Aggregate Planning</dc:title>
  <dc:creator>Sunil Chopra</dc:creator>
  <cp:lastModifiedBy>GRW</cp:lastModifiedBy>
  <cp:revision>105</cp:revision>
  <cp:lastPrinted>2014-03-13T01:37:40Z</cp:lastPrinted>
  <dcterms:created xsi:type="dcterms:W3CDTF">1995-05-28T16:26:58Z</dcterms:created>
  <dcterms:modified xsi:type="dcterms:W3CDTF">2016-02-28T02:13:34Z</dcterms:modified>
</cp:coreProperties>
</file>