
<file path=[Content_Types].xml><?xml version="1.0" encoding="utf-8"?>
<Types xmlns="http://schemas.openxmlformats.org/package/2006/content-types"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05" r:id="rId2"/>
    <p:sldId id="307" r:id="rId3"/>
    <p:sldId id="308" r:id="rId4"/>
    <p:sldId id="300" r:id="rId5"/>
    <p:sldId id="309" r:id="rId6"/>
    <p:sldId id="322" r:id="rId7"/>
    <p:sldId id="332" r:id="rId8"/>
    <p:sldId id="329" r:id="rId9"/>
    <p:sldId id="283" r:id="rId10"/>
    <p:sldId id="325" r:id="rId11"/>
    <p:sldId id="284" r:id="rId12"/>
    <p:sldId id="326" r:id="rId13"/>
    <p:sldId id="301" r:id="rId14"/>
    <p:sldId id="327" r:id="rId15"/>
    <p:sldId id="302" r:id="rId16"/>
    <p:sldId id="328" r:id="rId17"/>
    <p:sldId id="303" r:id="rId18"/>
    <p:sldId id="344" r:id="rId19"/>
    <p:sldId id="347" r:id="rId20"/>
    <p:sldId id="348" r:id="rId21"/>
    <p:sldId id="349" r:id="rId22"/>
    <p:sldId id="350" r:id="rId23"/>
    <p:sldId id="362" r:id="rId24"/>
    <p:sldId id="351" r:id="rId25"/>
    <p:sldId id="361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45" r:id="rId35"/>
    <p:sldId id="346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4">
          <p15:clr>
            <a:srgbClr val="A4A3A4"/>
          </p15:clr>
        </p15:guide>
        <p15:guide id="2" pos="30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000000"/>
    <a:srgbClr val="99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1" autoAdjust="0"/>
    <p:restoredTop sz="94660"/>
  </p:normalViewPr>
  <p:slideViewPr>
    <p:cSldViewPr>
      <p:cViewPr varScale="1">
        <p:scale>
          <a:sx n="96" d="100"/>
          <a:sy n="96" d="100"/>
        </p:scale>
        <p:origin x="6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10881"/>
    </p:cViewPr>
  </p:sorterViewPr>
  <p:notesViewPr>
    <p:cSldViewPr>
      <p:cViewPr>
        <p:scale>
          <a:sx n="66" d="100"/>
          <a:sy n="66" d="100"/>
        </p:scale>
        <p:origin x="-930" y="1404"/>
      </p:cViewPr>
      <p:guideLst>
        <p:guide orient="horz" pos="2254"/>
        <p:guide pos="30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04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56" tIns="0" rIns="20056" bIns="0" numCol="1" anchor="t" anchorCtr="0" compatLnSpc="1">
            <a:prstTxWarp prst="textNoShape">
              <a:avLst/>
            </a:prstTxWarp>
          </a:bodyPr>
          <a:lstStyle>
            <a:lvl1pPr defTabSz="960438">
              <a:defRPr sz="1100" i="1"/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56" tIns="0" rIns="20056" bIns="0" numCol="1" anchor="t" anchorCtr="0" compatLnSpc="1">
            <a:prstTxWarp prst="textNoShape">
              <a:avLst/>
            </a:prstTxWarp>
          </a:bodyPr>
          <a:lstStyle>
            <a:lvl1pPr algn="r" defTabSz="960438">
              <a:defRPr sz="1100" i="1"/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38" tIns="48468" rIns="96938" bIns="484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56" tIns="0" rIns="20056" bIns="0" numCol="1" anchor="b" anchorCtr="0" compatLnSpc="1">
            <a:prstTxWarp prst="textNoShape">
              <a:avLst/>
            </a:prstTxWarp>
          </a:bodyPr>
          <a:lstStyle>
            <a:lvl1pPr defTabSz="960438">
              <a:defRPr sz="1100" i="1"/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56" tIns="0" rIns="20056" bIns="0" numCol="1" anchor="b" anchorCtr="0" compatLnSpc="1">
            <a:prstTxWarp prst="textNoShape">
              <a:avLst/>
            </a:prstTxWarp>
          </a:bodyPr>
          <a:lstStyle>
            <a:lvl1pPr algn="r" defTabSz="960438">
              <a:defRPr sz="1100" i="1"/>
            </a:lvl1pPr>
          </a:lstStyle>
          <a:p>
            <a:fld id="{59ABE169-676E-4CC2-867F-900DB197F7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414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432E1-BCD8-4788-B138-405F7549E6B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148055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0F85B-5188-4170-B2E2-7BB475D65A9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2575" cy="4318000"/>
          </a:xfrm>
          <a:ln/>
        </p:spPr>
        <p:txBody>
          <a:bodyPr lIns="98995" tIns="50337" rIns="98995" bIns="50337"/>
          <a:lstStyle/>
          <a:p>
            <a:endParaRPr lang="en-US" altLang="en-US"/>
          </a:p>
        </p:txBody>
      </p:sp>
      <p:sp>
        <p:nvSpPr>
          <p:cNvPr id="1187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5737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38625-01B9-4EC6-875D-179D6BB81B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204388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697F3-6941-4ABA-8BA4-0E93E3E221B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94265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6F869-2CC0-4A04-BC4C-07512D50D36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80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806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118555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361BE-CE0F-4253-B406-731E4C46288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66291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33400" y="3429000"/>
            <a:ext cx="7975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Chapter 00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0" y="6545263"/>
            <a:ext cx="289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</a:rPr>
              <a:t>© </a:t>
            </a:r>
            <a:r>
              <a:rPr lang="en-US" altLang="en-US" sz="1200" dirty="0" smtClean="0">
                <a:solidFill>
                  <a:srgbClr val="000000"/>
                </a:solidFill>
                <a:latin typeface="Arial" charset="0"/>
              </a:rPr>
              <a:t>2013 </a:t>
            </a:r>
            <a:r>
              <a:rPr lang="en-US" altLang="en-US" sz="1200" dirty="0">
                <a:solidFill>
                  <a:srgbClr val="000000"/>
                </a:solidFill>
                <a:latin typeface="Arial" charset="0"/>
              </a:rPr>
              <a:t>Prentice-Hall, Inc.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3BBC290B-F57A-433B-818A-512C51CA62E1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B55BDCE6-2613-4BAC-ADDC-4ED5DC02F807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60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9BCCEFBF-81EC-42AD-AA27-F42AC45B233F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9686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05800" cy="5029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866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D0EAAA4D-654E-4EB6-85B9-3D22F3C42F63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95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13A632A9-D653-4276-A264-204F20652499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570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CDCAE2C8-528C-4C6A-930F-08CE577B0126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7463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795F6B12-D2E1-4426-B573-99C3832B1CF6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372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101E9463-5959-42B7-BE03-2CD6F3BD2C93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340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698ECDA8-811E-4043-BB7A-7620A29E928C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85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115C0970-CA88-45EF-A269-DD9D0881FE9A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515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F763AE56-E7C8-42B3-9FC3-5D66BC40071A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37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788BFFA3-F1D6-40CB-95E8-314D2A247463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067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altLang="en-US"/>
              <a:t>9-</a:t>
            </a:r>
            <a:fld id="{480EDC81-E0A3-415F-B5B9-EEE8F6F47082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»"/>
        <a:defRPr sz="2400">
          <a:solidFill>
            <a:srgbClr val="000000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>
          <a:solidFill>
            <a:srgbClr val="000000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4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5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6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7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8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9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3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4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5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6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7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2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50AEE4C2-FD20-47F2-A95B-78AFA1F98976}" type="slidenum">
              <a:rPr lang="en-US" altLang="en-US"/>
              <a:pPr/>
              <a:t>1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953000"/>
            <a:ext cx="7772400" cy="1143000"/>
          </a:xfrm>
        </p:spPr>
        <p:txBody>
          <a:bodyPr/>
          <a:lstStyle/>
          <a:p>
            <a:r>
              <a:rPr lang="en-US" altLang="en-US"/>
              <a:t>Chapter 9</a:t>
            </a:r>
            <a:br>
              <a:rPr lang="en-US" altLang="en-US"/>
            </a:br>
            <a:r>
              <a:rPr lang="en-US" altLang="en-US"/>
              <a:t>Planning Supply and Demand</a:t>
            </a:r>
            <a:br>
              <a:rPr lang="en-US" altLang="en-US"/>
            </a:br>
            <a:r>
              <a:rPr lang="en-US" altLang="en-US"/>
              <a:t>in a Supply Chain: Managing Predictable Variability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3600" b="1">
                <a:solidFill>
                  <a:schemeClr val="tx2"/>
                </a:solidFill>
                <a:latin typeface="Arial" charset="0"/>
              </a:defRPr>
            </a:lvl1pPr>
            <a:lvl2pPr algn="ctr"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ctr"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ctr"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ctr"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4200">
                <a:solidFill>
                  <a:srgbClr val="000000"/>
                </a:solidFill>
              </a:rPr>
              <a:t>Supply Chain Management</a:t>
            </a:r>
            <a:br>
              <a:rPr lang="en-US" altLang="en-US" sz="4200">
                <a:solidFill>
                  <a:srgbClr val="000000"/>
                </a:solidFill>
              </a:rPr>
            </a:br>
            <a:endParaRPr lang="en-US" altLang="en-US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F3494B8A-161B-4FB8-8B65-19E540E5FA37}" type="slidenum">
              <a:rPr lang="en-US" altLang="en-US"/>
              <a:pPr/>
              <a:t>10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651116"/>
              </p:ext>
            </p:extLst>
          </p:nvPr>
        </p:nvGraphicFramePr>
        <p:xfrm>
          <a:off x="228600" y="1228705"/>
          <a:ext cx="8458200" cy="46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5" name="Worksheet" r:id="rId3" imgW="7372435" imgH="3867235" progId="Excel.Sheet.8">
                  <p:embed/>
                </p:oleObj>
              </mc:Choice>
              <mc:Fallback>
                <p:oleObj name="Worksheet" r:id="rId3" imgW="7372435" imgH="386723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28705"/>
                        <a:ext cx="8458200" cy="467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381000" y="228600"/>
            <a:ext cx="815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3600" b="1">
                <a:solidFill>
                  <a:schemeClr val="tx2"/>
                </a:solidFill>
                <a:latin typeface="Arial" charset="0"/>
              </a:defRPr>
            </a:lvl1pPr>
            <a:lvl2pPr algn="ctr"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ctr"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ctr"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ctr"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800"/>
              <a:t>Off-Peak (January) Discount from $40 to $39</a:t>
            </a:r>
            <a:br>
              <a:rPr lang="en-US" altLang="en-US" sz="2800"/>
            </a:br>
            <a:r>
              <a:rPr lang="en-US" altLang="en-US" sz="2800"/>
              <a:t>( Red Tomato Tools 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0" y="5519310"/>
            <a:ext cx="1003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Figure 9-2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628900" y="5248271"/>
            <a:ext cx="457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SzPct val="150000"/>
              <a:buFont typeface="Arial" charset="0"/>
              <a:buChar char="•"/>
            </a:pPr>
            <a:r>
              <a:rPr lang="en-US" dirty="0">
                <a:latin typeface="+mj-lt"/>
              </a:rPr>
              <a:t>Lower seasonal inventory</a:t>
            </a:r>
          </a:p>
          <a:p>
            <a:pPr marL="457200" indent="-457200">
              <a:buSzPct val="150000"/>
              <a:buFont typeface="Arial" charset="0"/>
              <a:buChar char="•"/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higher total profit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5903893"/>
            <a:ext cx="2324100" cy="830997"/>
          </a:xfrm>
          <a:prstGeom prst="rect">
            <a:avLst/>
          </a:prstGeom>
          <a:solidFill>
            <a:srgbClr val="EAEAEA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+mn-lt"/>
              </a:rPr>
              <a:t>Base Case</a:t>
            </a:r>
          </a:p>
          <a:p>
            <a:r>
              <a:rPr lang="en-US" sz="1200" b="1" i="1" dirty="0" smtClean="0">
                <a:latin typeface="+mn-lt"/>
              </a:rPr>
              <a:t>Total </a:t>
            </a:r>
            <a:r>
              <a:rPr lang="en-US" sz="1200" b="1" i="1" dirty="0">
                <a:latin typeface="+mn-lt"/>
              </a:rPr>
              <a:t>Cost </a:t>
            </a:r>
            <a:r>
              <a:rPr lang="en-US" sz="1200" b="1" i="1" dirty="0" smtClean="0">
                <a:latin typeface="+mn-lt"/>
              </a:rPr>
              <a:t>=</a:t>
            </a:r>
            <a:r>
              <a:rPr lang="en-US" sz="1200" b="1" dirty="0" smtClean="0">
                <a:latin typeface="+mn-lt"/>
              </a:rPr>
              <a:t>$ 422,660 </a:t>
            </a:r>
            <a:endParaRPr lang="en-US" sz="1200" b="1" dirty="0">
              <a:latin typeface="+mn-lt"/>
            </a:endParaRPr>
          </a:p>
          <a:p>
            <a:r>
              <a:rPr lang="en-US" sz="1200" b="1" i="1" dirty="0">
                <a:latin typeface="+mn-lt"/>
              </a:rPr>
              <a:t>Total Revenue </a:t>
            </a:r>
            <a:r>
              <a:rPr lang="en-US" sz="1200" b="1" i="1" dirty="0" smtClean="0">
                <a:latin typeface="+mn-lt"/>
              </a:rPr>
              <a:t>= </a:t>
            </a:r>
            <a:r>
              <a:rPr lang="en-US" sz="1200" b="1" dirty="0" smtClean="0">
                <a:latin typeface="+mn-lt"/>
              </a:rPr>
              <a:t>$ 640,000</a:t>
            </a:r>
            <a:endParaRPr lang="en-US" sz="1200" b="1" dirty="0">
              <a:latin typeface="+mn-lt"/>
            </a:endParaRPr>
          </a:p>
          <a:p>
            <a:r>
              <a:rPr lang="en-US" sz="1200" b="1" i="1" dirty="0">
                <a:latin typeface="+mn-lt"/>
              </a:rPr>
              <a:t>Profit =	</a:t>
            </a:r>
            <a:r>
              <a:rPr lang="en-US" sz="1200" b="1" i="1" dirty="0" smtClean="0">
                <a:latin typeface="+mn-lt"/>
              </a:rPr>
              <a:t> </a:t>
            </a:r>
            <a:r>
              <a:rPr lang="en-US" sz="1200" b="1" dirty="0" smtClean="0">
                <a:latin typeface="+mn-lt"/>
              </a:rPr>
              <a:t>$ 217,340 </a:t>
            </a:r>
            <a:endParaRPr lang="en-US" sz="1200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1EA617C3-849D-4745-81C1-A0017E8F3A82}" type="slidenum">
              <a:rPr lang="en-US" altLang="en-US"/>
              <a:pPr/>
              <a:t>11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9144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800"/>
              <a:t>Peak (April) Discount from $40 to $39</a:t>
            </a:r>
            <a:br>
              <a:rPr lang="en-US" altLang="en-US" sz="2800"/>
            </a:br>
            <a:r>
              <a:rPr lang="en-US" altLang="en-US" sz="2800"/>
              <a:t> ( Red Tomato Tools )</a:t>
            </a:r>
          </a:p>
        </p:txBody>
      </p:sp>
      <p:graphicFrame>
        <p:nvGraphicFramePr>
          <p:cNvPr id="60419" name="Object 3"/>
          <p:cNvGraphicFramePr>
            <a:graphicFrameLocks noGrp="1"/>
          </p:cNvGraphicFramePr>
          <p:nvPr>
            <p:ph idx="1"/>
          </p:nvPr>
        </p:nvGraphicFramePr>
        <p:xfrm>
          <a:off x="153988" y="1762125"/>
          <a:ext cx="8955087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Document" r:id="rId4" imgW="3581552" imgH="1434688" progId="Word.Document.8">
                  <p:embed/>
                </p:oleObj>
              </mc:Choice>
              <mc:Fallback>
                <p:oleObj name="Document" r:id="rId4" imgW="3581552" imgH="1434688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1762125"/>
                        <a:ext cx="8955087" cy="358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990600" y="5486400"/>
            <a:ext cx="68961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chemeClr val="bg2"/>
                </a:solidFill>
              </a:rPr>
              <a:t>10% increase in market share in April</a:t>
            </a:r>
          </a:p>
          <a:p>
            <a:r>
              <a:rPr lang="en-US" altLang="en-US" sz="2800" b="1" dirty="0">
                <a:solidFill>
                  <a:schemeClr val="bg2"/>
                </a:solidFill>
              </a:rPr>
              <a:t>20% </a:t>
            </a:r>
            <a:r>
              <a:rPr lang="en-US" altLang="en-US" sz="2800" b="1" i="1" dirty="0">
                <a:solidFill>
                  <a:schemeClr val="bg2"/>
                </a:solidFill>
              </a:rPr>
              <a:t>forward buy </a:t>
            </a:r>
            <a:r>
              <a:rPr lang="en-US" altLang="en-US" sz="2800" b="1" dirty="0">
                <a:solidFill>
                  <a:schemeClr val="bg2"/>
                </a:solidFill>
              </a:rPr>
              <a:t>of May and June demand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EAFC37E3-3B04-4D28-A48C-C8BC7B7534E5}" type="slidenum">
              <a:rPr lang="en-US" altLang="en-US"/>
              <a:pPr/>
              <a:t>12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304800" y="1143000"/>
          <a:ext cx="8839200" cy="47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7" name="Worksheet" r:id="rId3" imgW="7553283" imgH="3867235" progId="Excel.Sheet.8">
                  <p:embed/>
                </p:oleObj>
              </mc:Choice>
              <mc:Fallback>
                <p:oleObj name="Worksheet" r:id="rId3" imgW="7553283" imgH="386723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8839200" cy="472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81000" y="1524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3600" b="1">
                <a:solidFill>
                  <a:schemeClr val="tx2"/>
                </a:solidFill>
                <a:latin typeface="Arial" charset="0"/>
              </a:defRPr>
            </a:lvl1pPr>
            <a:lvl2pPr algn="ctr"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ctr"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ctr"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ctr"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800"/>
              <a:t>Peak (April) Discount from $40 to $39</a:t>
            </a:r>
            <a:br>
              <a:rPr lang="en-US" altLang="en-US" sz="2800"/>
            </a:br>
            <a:r>
              <a:rPr lang="en-US" altLang="en-US" sz="2800"/>
              <a:t> ( Red Tomato Tools 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43200" y="5248275"/>
            <a:ext cx="4648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SzPct val="150000"/>
              <a:buFont typeface="Arial" charset="0"/>
              <a:buChar char="•"/>
            </a:pPr>
            <a:r>
              <a:rPr lang="en-US" dirty="0">
                <a:latin typeface="+mj-lt"/>
              </a:rPr>
              <a:t>Higher seasonal inventory</a:t>
            </a:r>
          </a:p>
          <a:p>
            <a:pPr marL="457200" indent="-457200">
              <a:buSzPct val="150000"/>
              <a:buFont typeface="Arial" charset="0"/>
              <a:buChar char="•"/>
            </a:pPr>
            <a:r>
              <a:rPr lang="en-US" dirty="0">
                <a:latin typeface="+mj-lt"/>
              </a:rPr>
              <a:t>A somewhat higher total cost</a:t>
            </a:r>
          </a:p>
          <a:p>
            <a:pPr marL="457200" indent="-457200">
              <a:buSzPct val="150000"/>
              <a:buFont typeface="Arial" charset="0"/>
              <a:buChar char="•"/>
            </a:pPr>
            <a:r>
              <a:rPr lang="en-US" dirty="0">
                <a:latin typeface="+mj-lt"/>
              </a:rPr>
              <a:t>A slightly smaller total profit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5943600"/>
            <a:ext cx="2324100" cy="830997"/>
          </a:xfrm>
          <a:prstGeom prst="rect">
            <a:avLst/>
          </a:prstGeom>
          <a:solidFill>
            <a:srgbClr val="EAEAEA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+mn-lt"/>
              </a:rPr>
              <a:t>Base Case</a:t>
            </a:r>
          </a:p>
          <a:p>
            <a:r>
              <a:rPr lang="en-US" sz="1200" b="1" i="1" dirty="0" smtClean="0">
                <a:latin typeface="+mn-lt"/>
              </a:rPr>
              <a:t>Total </a:t>
            </a:r>
            <a:r>
              <a:rPr lang="en-US" sz="1200" b="1" i="1" dirty="0">
                <a:latin typeface="+mn-lt"/>
              </a:rPr>
              <a:t>Cost </a:t>
            </a:r>
            <a:r>
              <a:rPr lang="en-US" sz="1200" b="1" i="1" dirty="0" smtClean="0">
                <a:latin typeface="+mn-lt"/>
              </a:rPr>
              <a:t>=</a:t>
            </a:r>
            <a:r>
              <a:rPr lang="en-US" sz="1200" b="1" dirty="0" smtClean="0">
                <a:latin typeface="+mn-lt"/>
              </a:rPr>
              <a:t>$ 422,660 </a:t>
            </a:r>
            <a:endParaRPr lang="en-US" sz="1200" b="1" dirty="0">
              <a:latin typeface="+mn-lt"/>
            </a:endParaRPr>
          </a:p>
          <a:p>
            <a:r>
              <a:rPr lang="en-US" sz="1200" b="1" i="1" dirty="0">
                <a:latin typeface="+mn-lt"/>
              </a:rPr>
              <a:t>Total Revenue </a:t>
            </a:r>
            <a:r>
              <a:rPr lang="en-US" sz="1200" b="1" i="1" dirty="0" smtClean="0">
                <a:latin typeface="+mn-lt"/>
              </a:rPr>
              <a:t>= </a:t>
            </a:r>
            <a:r>
              <a:rPr lang="en-US" sz="1200" b="1" dirty="0" smtClean="0">
                <a:latin typeface="+mn-lt"/>
              </a:rPr>
              <a:t>$ 640,000</a:t>
            </a:r>
            <a:endParaRPr lang="en-US" sz="1200" b="1" dirty="0">
              <a:latin typeface="+mn-lt"/>
            </a:endParaRPr>
          </a:p>
          <a:p>
            <a:r>
              <a:rPr lang="en-US" sz="1200" b="1" i="1" dirty="0">
                <a:latin typeface="+mn-lt"/>
              </a:rPr>
              <a:t>Profit =	</a:t>
            </a:r>
            <a:r>
              <a:rPr lang="en-US" sz="1200" b="1" i="1" dirty="0" smtClean="0">
                <a:latin typeface="+mn-lt"/>
              </a:rPr>
              <a:t> </a:t>
            </a:r>
            <a:r>
              <a:rPr lang="en-US" sz="1200" b="1" dirty="0" smtClean="0">
                <a:latin typeface="+mn-lt"/>
              </a:rPr>
              <a:t>$ 217,340 </a:t>
            </a:r>
            <a:endParaRPr lang="en-US" sz="1200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26DCBB85-9154-48D9-944A-961AD2258F3F}" type="slidenum">
              <a:rPr lang="en-US" altLang="en-US"/>
              <a:pPr/>
              <a:t>13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8001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800"/>
              <a:t>January Discount: 100% Increase in Share, Sale Price =  $40 ($39)</a:t>
            </a:r>
            <a:endParaRPr lang="en-US" altLang="en-US" sz="2800" b="0"/>
          </a:p>
        </p:txBody>
      </p:sp>
      <p:graphicFrame>
        <p:nvGraphicFramePr>
          <p:cNvPr id="87043" name="Object 3"/>
          <p:cNvGraphicFramePr>
            <a:graphicFrameLocks noGrp="1"/>
          </p:cNvGraphicFramePr>
          <p:nvPr>
            <p:ph idx="1"/>
          </p:nvPr>
        </p:nvGraphicFramePr>
        <p:xfrm>
          <a:off x="153988" y="2020888"/>
          <a:ext cx="8955087" cy="359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5" name="Document" r:id="rId4" imgW="3581552" imgH="1436126" progId="Word.Document.8">
                  <p:embed/>
                </p:oleObj>
              </mc:Choice>
              <mc:Fallback>
                <p:oleObj name="Document" r:id="rId4" imgW="3581552" imgH="1436126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2020888"/>
                        <a:ext cx="8955087" cy="359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57200" y="5486400"/>
            <a:ext cx="7940675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chemeClr val="bg2"/>
                </a:solidFill>
              </a:rPr>
              <a:t>100% increase in market share in January</a:t>
            </a:r>
          </a:p>
          <a:p>
            <a:r>
              <a:rPr lang="en-US" altLang="en-US" sz="2800" b="1" dirty="0">
                <a:solidFill>
                  <a:schemeClr val="bg2"/>
                </a:solidFill>
              </a:rPr>
              <a:t>20% </a:t>
            </a:r>
            <a:r>
              <a:rPr lang="en-US" altLang="en-US" sz="2800" b="1" i="1" dirty="0">
                <a:solidFill>
                  <a:schemeClr val="bg2"/>
                </a:solidFill>
              </a:rPr>
              <a:t>forward buy </a:t>
            </a:r>
            <a:r>
              <a:rPr lang="en-US" altLang="en-US" sz="2800" b="1" dirty="0">
                <a:solidFill>
                  <a:schemeClr val="bg2"/>
                </a:solidFill>
              </a:rPr>
              <a:t>of February and March demand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2DC22864-E548-4B12-9151-6768E64CB03C}" type="slidenum">
              <a:rPr lang="en-US" altLang="en-US"/>
              <a:pPr/>
              <a:t>14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09600" y="228600"/>
            <a:ext cx="8077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3600" b="1">
                <a:solidFill>
                  <a:schemeClr val="tx2"/>
                </a:solidFill>
                <a:latin typeface="Arial" charset="0"/>
              </a:defRPr>
            </a:lvl1pPr>
            <a:lvl2pPr algn="ctr"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ctr"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ctr"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ctr"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800"/>
              <a:t>January Discount: 100% Increase in Share, Sale Price =  $40 ($39)</a:t>
            </a:r>
            <a:endParaRPr lang="en-US" altLang="en-US" sz="2800" b="0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304800" y="1143000"/>
          <a:ext cx="7989888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3" name="Worksheet" r:id="rId3" imgW="7010400" imgH="3867235" progId="Excel.Sheet.8">
                  <p:embed/>
                </p:oleObj>
              </mc:Choice>
              <mc:Fallback>
                <p:oleObj name="Worksheet" r:id="rId3" imgW="7010400" imgH="3867235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7989888" cy="447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67000" y="5029200"/>
            <a:ext cx="54102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SzPct val="150000"/>
              <a:buFont typeface="Arial" charset="0"/>
              <a:buChar char="•"/>
            </a:pPr>
            <a:r>
              <a:rPr lang="en-US" dirty="0">
                <a:latin typeface="+mj-lt"/>
              </a:rPr>
              <a:t>Higher total profit than base case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5715000"/>
            <a:ext cx="2324100" cy="830997"/>
          </a:xfrm>
          <a:prstGeom prst="rect">
            <a:avLst/>
          </a:prstGeom>
          <a:solidFill>
            <a:srgbClr val="EAEAEA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+mn-lt"/>
              </a:rPr>
              <a:t>Base Case</a:t>
            </a:r>
          </a:p>
          <a:p>
            <a:r>
              <a:rPr lang="en-US" sz="1200" b="1" i="1" dirty="0" smtClean="0">
                <a:latin typeface="+mn-lt"/>
              </a:rPr>
              <a:t>Total </a:t>
            </a:r>
            <a:r>
              <a:rPr lang="en-US" sz="1200" b="1" i="1" dirty="0">
                <a:latin typeface="+mn-lt"/>
              </a:rPr>
              <a:t>Cost </a:t>
            </a:r>
            <a:r>
              <a:rPr lang="en-US" sz="1200" b="1" i="1" dirty="0" smtClean="0">
                <a:latin typeface="+mn-lt"/>
              </a:rPr>
              <a:t>=</a:t>
            </a:r>
            <a:r>
              <a:rPr lang="en-US" sz="1200" b="1" dirty="0" smtClean="0">
                <a:latin typeface="+mn-lt"/>
              </a:rPr>
              <a:t>$ 422,660 </a:t>
            </a:r>
            <a:endParaRPr lang="en-US" sz="1200" b="1" dirty="0">
              <a:latin typeface="+mn-lt"/>
            </a:endParaRPr>
          </a:p>
          <a:p>
            <a:r>
              <a:rPr lang="en-US" sz="1200" b="1" i="1" dirty="0">
                <a:latin typeface="+mn-lt"/>
              </a:rPr>
              <a:t>Total Revenue </a:t>
            </a:r>
            <a:r>
              <a:rPr lang="en-US" sz="1200" b="1" i="1" dirty="0" smtClean="0">
                <a:latin typeface="+mn-lt"/>
              </a:rPr>
              <a:t>= </a:t>
            </a:r>
            <a:r>
              <a:rPr lang="en-US" sz="1200" b="1" dirty="0" smtClean="0">
                <a:latin typeface="+mn-lt"/>
              </a:rPr>
              <a:t>$ 640,000</a:t>
            </a:r>
            <a:endParaRPr lang="en-US" sz="1200" b="1" dirty="0">
              <a:latin typeface="+mn-lt"/>
            </a:endParaRPr>
          </a:p>
          <a:p>
            <a:r>
              <a:rPr lang="en-US" sz="1200" b="1" i="1" dirty="0">
                <a:latin typeface="+mn-lt"/>
              </a:rPr>
              <a:t>Profit =	</a:t>
            </a:r>
            <a:r>
              <a:rPr lang="en-US" sz="1200" b="1" i="1" dirty="0" smtClean="0">
                <a:latin typeface="+mn-lt"/>
              </a:rPr>
              <a:t> </a:t>
            </a:r>
            <a:r>
              <a:rPr lang="en-US" sz="1200" b="1" dirty="0" smtClean="0">
                <a:latin typeface="+mn-lt"/>
              </a:rPr>
              <a:t>$ 217,340 </a:t>
            </a:r>
            <a:endParaRPr lang="en-US" sz="1200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70ABDADB-0194-4D41-BDD1-A1D19B2A07D4}" type="slidenum">
              <a:rPr lang="en-US" altLang="en-US"/>
              <a:pPr/>
              <a:t>15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6700"/>
            <a:ext cx="8763000" cy="8001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800"/>
              <a:t>Peak (April) Discount: 100% Increase in Consumption, Sale Price = $40 ($39)</a:t>
            </a:r>
            <a:endParaRPr lang="en-US" altLang="en-US" sz="2800" b="0"/>
          </a:p>
        </p:txBody>
      </p:sp>
      <p:graphicFrame>
        <p:nvGraphicFramePr>
          <p:cNvPr id="89091" name="Object 3"/>
          <p:cNvGraphicFramePr>
            <a:graphicFrameLocks noGrp="1"/>
          </p:cNvGraphicFramePr>
          <p:nvPr>
            <p:ph idx="1"/>
          </p:nvPr>
        </p:nvGraphicFramePr>
        <p:xfrm>
          <a:off x="190500" y="1757363"/>
          <a:ext cx="8953500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3" name="Document" r:id="rId4" imgW="3581552" imgH="1436126" progId="Word.Document.8">
                  <p:embed/>
                </p:oleObj>
              </mc:Choice>
              <mc:Fallback>
                <p:oleObj name="Document" r:id="rId4" imgW="3581552" imgH="1436126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757363"/>
                        <a:ext cx="8953500" cy="359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990600" y="5486400"/>
            <a:ext cx="68961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chemeClr val="bg2"/>
                </a:solidFill>
              </a:rPr>
              <a:t>100% increase in market share in April</a:t>
            </a:r>
          </a:p>
          <a:p>
            <a:r>
              <a:rPr lang="en-US" altLang="en-US" sz="2800" b="1" dirty="0">
                <a:solidFill>
                  <a:schemeClr val="bg2"/>
                </a:solidFill>
              </a:rPr>
              <a:t>20% </a:t>
            </a:r>
            <a:r>
              <a:rPr lang="en-US" altLang="en-US" sz="2800" b="1" i="1" dirty="0">
                <a:solidFill>
                  <a:schemeClr val="bg2"/>
                </a:solidFill>
              </a:rPr>
              <a:t>forward buy </a:t>
            </a:r>
            <a:r>
              <a:rPr lang="en-US" altLang="en-US" sz="2800" b="1" dirty="0">
                <a:solidFill>
                  <a:schemeClr val="bg2"/>
                </a:solidFill>
              </a:rPr>
              <a:t>of May and June demand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AD945FAE-2AD3-4373-AE30-58CF5E7D5D69}" type="slidenum">
              <a:rPr lang="en-US" altLang="en-US"/>
              <a:pPr/>
              <a:t>16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228600" y="266700"/>
            <a:ext cx="87630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3600" b="1">
                <a:solidFill>
                  <a:schemeClr val="tx2"/>
                </a:solidFill>
                <a:latin typeface="Arial" charset="0"/>
              </a:defRPr>
            </a:lvl1pPr>
            <a:lvl2pPr algn="ctr"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ctr"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ctr"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ctr"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800"/>
              <a:t>Peak (April) Discount: 100% Increase in Consumption, Sale Price = $40 ($39)</a:t>
            </a:r>
            <a:endParaRPr lang="en-US" altLang="en-US" sz="2800" b="0"/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228600" y="1219200"/>
          <a:ext cx="8258175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7" name="Worksheet" r:id="rId3" imgW="7372435" imgH="3867235" progId="Excel.Sheet.8">
                  <p:embed/>
                </p:oleObj>
              </mc:Choice>
              <mc:Fallback>
                <p:oleObj name="Worksheet" r:id="rId3" imgW="7372435" imgH="3867235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8258175" cy="447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81250" y="5029200"/>
            <a:ext cx="6210300" cy="156966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SzPct val="150000"/>
              <a:buFont typeface="Arial" charset="0"/>
              <a:buChar char="•"/>
            </a:pPr>
            <a:r>
              <a:rPr lang="en-US" dirty="0">
                <a:latin typeface="+mj-lt"/>
              </a:rPr>
              <a:t>Much higher level of seasonal inventory</a:t>
            </a:r>
          </a:p>
          <a:p>
            <a:pPr marL="457200" indent="-457200">
              <a:buSzPct val="150000"/>
              <a:buFont typeface="Arial" charset="0"/>
              <a:buChar char="•"/>
            </a:pPr>
            <a:r>
              <a:rPr lang="en-US" dirty="0">
                <a:latin typeface="+mj-lt"/>
              </a:rPr>
              <a:t>Uses more stockouts and subcontracting</a:t>
            </a:r>
          </a:p>
          <a:p>
            <a:pPr marL="457200" indent="-457200">
              <a:buSzPct val="150000"/>
              <a:buFont typeface="Arial" charset="0"/>
              <a:buChar char="•"/>
            </a:pPr>
            <a:r>
              <a:rPr lang="en-US" dirty="0">
                <a:latin typeface="+mj-lt"/>
              </a:rPr>
              <a:t>Revenues increase</a:t>
            </a:r>
          </a:p>
          <a:p>
            <a:pPr marL="457200" indent="-457200">
              <a:buSzPct val="150000"/>
              <a:buFont typeface="Arial" charset="0"/>
              <a:buChar char="•"/>
            </a:pPr>
            <a:r>
              <a:rPr lang="en-US" dirty="0">
                <a:latin typeface="+mj-lt"/>
              </a:rPr>
              <a:t>Overall profits higher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772400" y="4343400"/>
            <a:ext cx="1003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Figure 9-5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5" y="5767863"/>
            <a:ext cx="2324100" cy="830997"/>
          </a:xfrm>
          <a:prstGeom prst="rect">
            <a:avLst/>
          </a:prstGeom>
          <a:solidFill>
            <a:srgbClr val="EAEAEA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+mn-lt"/>
              </a:rPr>
              <a:t>Base Case</a:t>
            </a:r>
          </a:p>
          <a:p>
            <a:r>
              <a:rPr lang="en-US" sz="1200" b="1" i="1" dirty="0" smtClean="0">
                <a:latin typeface="+mn-lt"/>
              </a:rPr>
              <a:t>Total </a:t>
            </a:r>
            <a:r>
              <a:rPr lang="en-US" sz="1200" b="1" i="1" dirty="0">
                <a:latin typeface="+mn-lt"/>
              </a:rPr>
              <a:t>Cost </a:t>
            </a:r>
            <a:r>
              <a:rPr lang="en-US" sz="1200" b="1" i="1" dirty="0" smtClean="0">
                <a:latin typeface="+mn-lt"/>
              </a:rPr>
              <a:t>=</a:t>
            </a:r>
            <a:r>
              <a:rPr lang="en-US" sz="1200" b="1" dirty="0" smtClean="0">
                <a:latin typeface="+mn-lt"/>
              </a:rPr>
              <a:t>$ 422,660 </a:t>
            </a:r>
            <a:endParaRPr lang="en-US" sz="1200" b="1" dirty="0">
              <a:latin typeface="+mn-lt"/>
            </a:endParaRPr>
          </a:p>
          <a:p>
            <a:r>
              <a:rPr lang="en-US" sz="1200" b="1" i="1" dirty="0">
                <a:latin typeface="+mn-lt"/>
              </a:rPr>
              <a:t>Total Revenue </a:t>
            </a:r>
            <a:r>
              <a:rPr lang="en-US" sz="1200" b="1" i="1" dirty="0" smtClean="0">
                <a:latin typeface="+mn-lt"/>
              </a:rPr>
              <a:t>= </a:t>
            </a:r>
            <a:r>
              <a:rPr lang="en-US" sz="1200" b="1" dirty="0" smtClean="0">
                <a:latin typeface="+mn-lt"/>
              </a:rPr>
              <a:t>$ 640,000</a:t>
            </a:r>
            <a:endParaRPr lang="en-US" sz="1200" b="1" dirty="0">
              <a:latin typeface="+mn-lt"/>
            </a:endParaRPr>
          </a:p>
          <a:p>
            <a:r>
              <a:rPr lang="en-US" sz="1200" b="1" i="1" dirty="0">
                <a:latin typeface="+mn-lt"/>
              </a:rPr>
              <a:t>Profit =	</a:t>
            </a:r>
            <a:r>
              <a:rPr lang="en-US" sz="1200" b="1" i="1" dirty="0" smtClean="0">
                <a:latin typeface="+mn-lt"/>
              </a:rPr>
              <a:t> </a:t>
            </a:r>
            <a:r>
              <a:rPr lang="en-US" sz="1200" b="1" dirty="0" smtClean="0">
                <a:latin typeface="+mn-lt"/>
              </a:rPr>
              <a:t>$ 217,340 </a:t>
            </a:r>
            <a:endParaRPr lang="en-US" sz="1200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F72A4582-3B95-4E69-924A-166834E8FF8F}" type="slidenum">
              <a:rPr lang="en-US" altLang="en-US"/>
              <a:pPr/>
              <a:t>17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838200"/>
          </a:xfrm>
        </p:spPr>
        <p:txBody>
          <a:bodyPr/>
          <a:lstStyle/>
          <a:p>
            <a:r>
              <a:rPr lang="en-US" altLang="en-US" sz="3200"/>
              <a:t>Performance Under Different Scenarios</a:t>
            </a: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307975" y="1828800"/>
          <a:ext cx="862171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" name="Document" r:id="rId3" imgW="5171147" imgH="2058636" progId="Word.Document.8">
                  <p:embed/>
                </p:oleObj>
              </mc:Choice>
              <mc:Fallback>
                <p:oleObj name="Document" r:id="rId3" imgW="5171147" imgH="20586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828800"/>
                        <a:ext cx="8621713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94600" y="5803900"/>
            <a:ext cx="923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Table 9-2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Impact on Promotion Timing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49122"/>
              </p:ext>
            </p:extLst>
          </p:nvPr>
        </p:nvGraphicFramePr>
        <p:xfrm>
          <a:off x="228600" y="1600200"/>
          <a:ext cx="8763000" cy="424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</a:rPr>
                        <a:t>Factor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Impact on Timing of Promotion/Forward Buy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High forward buying</a:t>
                      </a:r>
                      <a:endParaRPr lang="en-US" sz="1800" dirty="0" smtClean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Favors promotion during low-demand periods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High ability to steal market share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Favors promotion during peak-demand periods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High ability to increase overall market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Favors promotion during peak-demand periods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High margin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Favors promotion during peak-demand periods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Low margin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Favors promotion during low-demand periods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High manufacturer holding costs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Favors promotion during low-demand periods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High costs of changing capacity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Favors promotion during low-demand periods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High retailer holding costs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Decreases forward buying by retailer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High promotion elasticity of consumer</a:t>
                      </a:r>
                      <a:endParaRPr lang="en-US" sz="1800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l"/>
                        </a:tabLst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Decreases forward buying by retailer</a:t>
                      </a:r>
                      <a:endParaRPr lang="en-US" sz="1800" dirty="0" smtClean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94600" y="5803900"/>
            <a:ext cx="923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Table 9-3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18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9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CASE </a:t>
            </a:r>
            <a:r>
              <a:rPr lang="en-US" dirty="0" smtClean="0">
                <a:solidFill>
                  <a:schemeClr val="tx1"/>
                </a:solidFill>
              </a:rPr>
              <a:t>STUDY:  </a:t>
            </a:r>
            <a:r>
              <a:rPr lang="en-US" dirty="0" err="1" smtClean="0">
                <a:solidFill>
                  <a:schemeClr val="tx1"/>
                </a:solidFill>
              </a:rPr>
              <a:t>Mintendo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Game </a:t>
            </a:r>
            <a:r>
              <a:rPr lang="en-US" dirty="0" smtClean="0">
                <a:solidFill>
                  <a:schemeClr val="tx1"/>
                </a:solidFill>
              </a:rPr>
              <a:t>Girl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876800"/>
          </a:xfrm>
        </p:spPr>
        <p:txBody>
          <a:bodyPr/>
          <a:lstStyle/>
          <a:p>
            <a:r>
              <a:rPr lang="en-US" dirty="0"/>
              <a:t>It is late June, and Sandra, head of operations </a:t>
            </a:r>
            <a:r>
              <a:rPr lang="en-US" dirty="0" smtClean="0"/>
              <a:t>at </a:t>
            </a:r>
            <a:r>
              <a:rPr lang="en-US" dirty="0" err="1" smtClean="0"/>
              <a:t>Mintendo</a:t>
            </a:r>
            <a:r>
              <a:rPr lang="en-US" dirty="0"/>
              <a:t>, and Bill, head of sales of We "R" Toys, </a:t>
            </a:r>
            <a:r>
              <a:rPr lang="en-US" dirty="0" smtClean="0"/>
              <a:t>are about </a:t>
            </a:r>
            <a:r>
              <a:rPr lang="en-US" dirty="0"/>
              <a:t>to get together to discuss production and </a:t>
            </a:r>
            <a:r>
              <a:rPr lang="en-US" dirty="0" smtClean="0"/>
              <a:t>marketing plans </a:t>
            </a:r>
            <a:r>
              <a:rPr lang="en-US" dirty="0"/>
              <a:t>for the next six months. </a:t>
            </a:r>
          </a:p>
          <a:p>
            <a:endParaRPr lang="en-US" dirty="0"/>
          </a:p>
          <a:p>
            <a:r>
              <a:rPr lang="en-US" dirty="0" err="1"/>
              <a:t>Mintendo</a:t>
            </a:r>
            <a:r>
              <a:rPr lang="en-US" dirty="0"/>
              <a:t> is the </a:t>
            </a:r>
            <a:r>
              <a:rPr lang="en-US" dirty="0" smtClean="0"/>
              <a:t>manufacturer of </a:t>
            </a:r>
            <a:r>
              <a:rPr lang="en-US" dirty="0"/>
              <a:t>the popular Game Girl handheld electronic </a:t>
            </a:r>
            <a:r>
              <a:rPr lang="en-US" dirty="0" smtClean="0"/>
              <a:t>game that </a:t>
            </a:r>
            <a:r>
              <a:rPr lang="en-US" dirty="0"/>
              <a:t>is sold exclusively through We "R" Toys retail stores.</a:t>
            </a:r>
          </a:p>
          <a:p>
            <a:endParaRPr lang="en-US" dirty="0"/>
          </a:p>
          <a:p>
            <a:r>
              <a:rPr lang="en-US" dirty="0"/>
              <a:t>The second half of the year is critical to Game </a:t>
            </a:r>
            <a:r>
              <a:rPr lang="en-US" dirty="0" smtClean="0"/>
              <a:t>Girl's success</a:t>
            </a:r>
            <a:r>
              <a:rPr lang="en-US" dirty="0"/>
              <a:t>, </a:t>
            </a:r>
            <a:r>
              <a:rPr lang="en-US" i="1" dirty="0">
                <a:solidFill>
                  <a:schemeClr val="bg2"/>
                </a:solidFill>
              </a:rPr>
              <a:t>because a majority of its sales occur during </a:t>
            </a:r>
            <a:r>
              <a:rPr lang="en-US" i="1" dirty="0" smtClean="0">
                <a:solidFill>
                  <a:schemeClr val="bg2"/>
                </a:solidFill>
              </a:rPr>
              <a:t>the holiday </a:t>
            </a:r>
            <a:r>
              <a:rPr lang="en-US" i="1" dirty="0">
                <a:solidFill>
                  <a:schemeClr val="bg2"/>
                </a:solidFill>
              </a:rPr>
              <a:t>shopping period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19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827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BA4FE880-E8EE-4F9D-A034-EAC897BFF920}" type="slidenum">
              <a:rPr lang="en-US" altLang="en-US"/>
              <a:pPr/>
              <a:t>2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Responding to Predictable Variability in a Supply Chain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57800"/>
          </a:xfrm>
        </p:spPr>
        <p:txBody>
          <a:bodyPr/>
          <a:lstStyle/>
          <a:p>
            <a:r>
              <a:rPr lang="en-US" altLang="en-US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Predictable variability </a:t>
            </a:r>
            <a:r>
              <a:rPr lang="en-US" altLang="en-US" dirty="0"/>
              <a:t>is change in demand that can be </a:t>
            </a:r>
            <a:r>
              <a:rPr lang="en-US" altLang="en-US" dirty="0" smtClean="0"/>
              <a:t>forecasted</a:t>
            </a:r>
            <a:endParaRPr lang="en-US" altLang="en-US" dirty="0"/>
          </a:p>
          <a:p>
            <a:pPr lvl="1"/>
            <a:r>
              <a:rPr lang="en-US" altLang="en-US" dirty="0"/>
              <a:t>Can cause increased costs and decreased responsiveness in the supply chain</a:t>
            </a:r>
          </a:p>
          <a:p>
            <a:endParaRPr lang="en-US" altLang="en-US" dirty="0"/>
          </a:p>
          <a:p>
            <a:r>
              <a:rPr lang="en-US" altLang="en-US" dirty="0"/>
              <a:t>A firm can handle predictable variability using two broad approaches:</a:t>
            </a:r>
          </a:p>
          <a:p>
            <a:pPr lvl="1"/>
            <a:r>
              <a:rPr lang="en-US" altLang="en-US" dirty="0"/>
              <a:t>Manage </a:t>
            </a:r>
            <a:r>
              <a:rPr lang="en-US" altLang="en-US" b="1" i="1" dirty="0">
                <a:solidFill>
                  <a:schemeClr val="tx1"/>
                </a:solidFill>
              </a:rPr>
              <a:t>supply</a:t>
            </a:r>
            <a:r>
              <a:rPr lang="en-US" altLang="en-US" dirty="0"/>
              <a:t> using capacity, inventory, subcontracting, and backlogs</a:t>
            </a:r>
          </a:p>
          <a:p>
            <a:pPr lvl="1"/>
            <a:r>
              <a:rPr lang="en-US" altLang="en-US" dirty="0"/>
              <a:t>Manage </a:t>
            </a:r>
            <a:r>
              <a:rPr lang="en-US" altLang="en-US" b="1" i="1" dirty="0">
                <a:solidFill>
                  <a:schemeClr val="tx1"/>
                </a:solidFill>
              </a:rPr>
              <a:t>demand</a:t>
            </a:r>
            <a:r>
              <a:rPr lang="en-US" altLang="en-US" dirty="0"/>
              <a:t> using short-term price discounts and trade promotions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144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CASE STUDY:  </a:t>
            </a:r>
            <a:r>
              <a:rPr lang="en-US" dirty="0" err="1">
                <a:solidFill>
                  <a:srgbClr val="0000CC"/>
                </a:solidFill>
              </a:rPr>
              <a:t>Mintendo</a:t>
            </a:r>
            <a:r>
              <a:rPr lang="en-US" dirty="0">
                <a:solidFill>
                  <a:srgbClr val="0000CC"/>
                </a:solidFill>
              </a:rPr>
              <a:t> Game Girl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20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534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Sandra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is worried about the impact that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the upcoming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holiday surge in demand will have on her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production line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Costs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to subcontract assembly of the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Game Girls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are expected to increase, and she has been trying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to keep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costs down given that her bonus depends on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the level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of production costs.</a:t>
            </a:r>
          </a:p>
          <a:p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3200" b="1" dirty="0" smtClean="0">
                <a:latin typeface="+mj-lt"/>
              </a:rPr>
              <a:t>Bill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worried about competing toy stores gaining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share in the handheld electronic game market during the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Christmas buying season.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He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has seen many companies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lose their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share by failing to keep prices in line with the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performance of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their products.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He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would like to maximize the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Game Girl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market share in the handheld electronic game market.</a:t>
            </a:r>
          </a:p>
        </p:txBody>
      </p:sp>
    </p:spTree>
    <p:extLst>
      <p:ext uri="{BB962C8B-B14F-4D97-AF65-F5344CB8AC3E}">
        <p14:creationId xmlns:p14="http://schemas.microsoft.com/office/powerpoint/2010/main" val="191865354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144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CASE STUDY:  </a:t>
            </a:r>
            <a:r>
              <a:rPr lang="en-US" dirty="0" err="1">
                <a:solidFill>
                  <a:srgbClr val="0000CC"/>
                </a:solidFill>
              </a:rPr>
              <a:t>Mintendo</a:t>
            </a:r>
            <a:r>
              <a:rPr lang="en-US" dirty="0">
                <a:solidFill>
                  <a:srgbClr val="0000CC"/>
                </a:solidFill>
              </a:rPr>
              <a:t> Game Girl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21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Both Sandra's and Bill's teams produce a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joint forecast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of demand over the next six months, as shown in Table 9-7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We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"R" Toys sells Game Girls for $50 apiece.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At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the end of June, the company has an inventory of 50,000 Game Girls.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Capacity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of the production facility is set purely by the number of workers assembling the Game Girls. At the end of June, the company has a workforce of 300 employees, each of whom works eight hours  of non-overtime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at $15/hour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for 20 days each month.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Work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rules require that no employee work more than 40 hours of overtime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per month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various costs are shown in Table 9-8.</a:t>
            </a:r>
          </a:p>
        </p:txBody>
      </p:sp>
    </p:spTree>
    <p:extLst>
      <p:ext uri="{BB962C8B-B14F-4D97-AF65-F5344CB8AC3E}">
        <p14:creationId xmlns:p14="http://schemas.microsoft.com/office/powerpoint/2010/main" val="417750339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CC"/>
                </a:solidFill>
              </a:rPr>
              <a:t>CASE STUDY:  </a:t>
            </a:r>
            <a:r>
              <a:rPr lang="en-US" dirty="0" err="1">
                <a:solidFill>
                  <a:srgbClr val="0000CC"/>
                </a:solidFill>
              </a:rPr>
              <a:t>Mintendo</a:t>
            </a:r>
            <a:r>
              <a:rPr lang="en-US" dirty="0">
                <a:solidFill>
                  <a:srgbClr val="0000CC"/>
                </a:solidFill>
              </a:rPr>
              <a:t> Game Girl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5105400"/>
          </a:xfrm>
        </p:spPr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</a:rPr>
              <a:t>Sandra</a:t>
            </a:r>
            <a:r>
              <a:rPr lang="en-US" b="1" dirty="0">
                <a:solidFill>
                  <a:schemeClr val="tx2"/>
                </a:solidFill>
              </a:rPr>
              <a:t>,</a:t>
            </a:r>
            <a:r>
              <a:rPr lang="en-US" dirty="0"/>
              <a:t> concerned about controlling costs during the periods of surging demand over the holidays, proposes to Bill that the price be lowered by $5</a:t>
            </a:r>
            <a:r>
              <a:rPr lang="en-US" i="1" dirty="0"/>
              <a:t> </a:t>
            </a:r>
            <a:r>
              <a:rPr lang="en-US" dirty="0"/>
              <a:t>for the month of September.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would likely increase September's demand by 50</a:t>
            </a:r>
            <a:r>
              <a:rPr lang="en-US" i="1" dirty="0"/>
              <a:t> </a:t>
            </a:r>
            <a:r>
              <a:rPr lang="en-US" dirty="0"/>
              <a:t>percent due to new customers being attracted to Game Girl.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30 percent of each of the following two months of demand would occur in September as forward buys. </a:t>
            </a:r>
            <a:endParaRPr lang="en-US" dirty="0" smtClean="0"/>
          </a:p>
          <a:p>
            <a:r>
              <a:rPr lang="en-US" dirty="0" smtClean="0"/>
              <a:t>She </a:t>
            </a:r>
            <a:r>
              <a:rPr lang="en-US" dirty="0"/>
              <a:t>believes strongly that this leveling of demand will help the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22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6267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CC"/>
                </a:solidFill>
              </a:rPr>
              <a:t>CASE STUDY:  </a:t>
            </a:r>
            <a:r>
              <a:rPr lang="en-US" sz="3200" dirty="0" err="1">
                <a:solidFill>
                  <a:srgbClr val="0000CC"/>
                </a:solidFill>
              </a:rPr>
              <a:t>Mintendo</a:t>
            </a:r>
            <a:r>
              <a:rPr lang="en-US" sz="3200" dirty="0">
                <a:solidFill>
                  <a:srgbClr val="0000CC"/>
                </a:solidFill>
              </a:rPr>
              <a:t> Game Girl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2"/>
                </a:solidFill>
              </a:rPr>
              <a:t>Bill</a:t>
            </a:r>
            <a:r>
              <a:rPr lang="en-US" dirty="0"/>
              <a:t> counters with the idea of offering the same </a:t>
            </a:r>
            <a:r>
              <a:rPr lang="en-US" dirty="0" smtClean="0"/>
              <a:t>promotion in </a:t>
            </a:r>
            <a:r>
              <a:rPr lang="en-US" dirty="0"/>
              <a:t>November, during the heart of the buying season.</a:t>
            </a:r>
          </a:p>
          <a:p>
            <a:r>
              <a:rPr lang="en-US" dirty="0"/>
              <a:t>In this case, the promotion increases November's </a:t>
            </a:r>
            <a:r>
              <a:rPr lang="en-US" dirty="0" smtClean="0"/>
              <a:t>demand by </a:t>
            </a:r>
            <a:r>
              <a:rPr lang="en-US" dirty="0"/>
              <a:t>50 percent due to new customers being attracted </a:t>
            </a:r>
            <a:r>
              <a:rPr lang="en-US" dirty="0" smtClean="0"/>
              <a:t>to Game </a:t>
            </a:r>
            <a:r>
              <a:rPr lang="en-US" dirty="0"/>
              <a:t>Girl. </a:t>
            </a:r>
            <a:endParaRPr lang="en-US" dirty="0" smtClean="0"/>
          </a:p>
          <a:p>
            <a:r>
              <a:rPr lang="en-US" dirty="0" smtClean="0"/>
              <a:t>Additionally</a:t>
            </a:r>
            <a:r>
              <a:rPr lang="en-US" dirty="0"/>
              <a:t>, 30 percent of </a:t>
            </a:r>
            <a:r>
              <a:rPr lang="en-US" dirty="0" smtClean="0"/>
              <a:t>December's demand </a:t>
            </a:r>
            <a:r>
              <a:rPr lang="en-US" dirty="0"/>
              <a:t>would occur in November as forward buying. </a:t>
            </a:r>
            <a:endParaRPr lang="en-US" dirty="0" smtClean="0"/>
          </a:p>
          <a:p>
            <a:r>
              <a:rPr lang="en-US" dirty="0" smtClean="0"/>
              <a:t>Bill</a:t>
            </a:r>
            <a:r>
              <a:rPr lang="en-US" dirty="0"/>
              <a:t> </a:t>
            </a:r>
            <a:r>
              <a:rPr lang="en-US" dirty="0" smtClean="0"/>
              <a:t>wants </a:t>
            </a:r>
            <a:r>
              <a:rPr lang="en-US" dirty="0"/>
              <a:t>to increase revenue and sees no better way to do </a:t>
            </a:r>
            <a:r>
              <a:rPr lang="en-US" dirty="0" smtClean="0"/>
              <a:t>this than </a:t>
            </a:r>
            <a:r>
              <a:rPr lang="en-US" dirty="0"/>
              <a:t>to offer a promotion during the peak season.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23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973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144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CASE STUDY:  </a:t>
            </a:r>
            <a:r>
              <a:rPr lang="en-US" dirty="0" err="1">
                <a:solidFill>
                  <a:srgbClr val="0000CC"/>
                </a:solidFill>
              </a:rPr>
              <a:t>Mintendo</a:t>
            </a:r>
            <a:r>
              <a:rPr lang="en-US" dirty="0">
                <a:solidFill>
                  <a:srgbClr val="0000CC"/>
                </a:solidFill>
              </a:rPr>
              <a:t> Game Girl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24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8458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latin typeface="+mj-lt"/>
              </a:rPr>
              <a:t>Questions</a:t>
            </a:r>
          </a:p>
          <a:p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 Which option delivers the maximum profit for the supply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chain: Sandra's plan, Bill's plan, or no promotion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plan at all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?</a:t>
            </a: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2. How does the answer change if a discount of $10 must be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given to reach the same level of impact that the </a:t>
            </a:r>
            <a:r>
              <a:rPr lang="en-US" i="1" dirty="0">
                <a:solidFill>
                  <a:srgbClr val="000000"/>
                </a:solidFill>
                <a:latin typeface="+mj-lt"/>
              </a:rPr>
              <a:t>$5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discount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received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?</a:t>
            </a: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3. Suppose Sandra's fears about increasing outsourcing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costs come to fruition and the cost rises to $22/unit for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subcontracting. Does this change the decision when the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discount is $5?</a:t>
            </a:r>
          </a:p>
        </p:txBody>
      </p:sp>
    </p:spTree>
    <p:extLst>
      <p:ext uri="{BB962C8B-B14F-4D97-AF65-F5344CB8AC3E}">
        <p14:creationId xmlns:p14="http://schemas.microsoft.com/office/powerpoint/2010/main" val="22992309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144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CASE STUDY:  </a:t>
            </a:r>
            <a:r>
              <a:rPr lang="en-US" dirty="0" err="1">
                <a:solidFill>
                  <a:srgbClr val="0000CC"/>
                </a:solidFill>
              </a:rPr>
              <a:t>Mintendo</a:t>
            </a:r>
            <a:r>
              <a:rPr lang="en-US" dirty="0">
                <a:solidFill>
                  <a:srgbClr val="0000CC"/>
                </a:solidFill>
              </a:rPr>
              <a:t> Game Girl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25</a:t>
            </a:fld>
            <a:endParaRPr lang="en-US" altLang="en-US" sz="1400">
              <a:latin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0" y="1524000"/>
            <a:ext cx="6725322" cy="4800600"/>
            <a:chOff x="609600" y="1905000"/>
            <a:chExt cx="6725322" cy="480060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2404085"/>
                </p:ext>
              </p:extLst>
            </p:nvPr>
          </p:nvGraphicFramePr>
          <p:xfrm>
            <a:off x="609600" y="1905000"/>
            <a:ext cx="6725322" cy="480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54" name="Worksheet" r:id="rId3" imgW="5242611" imgH="3741441" progId="Excel.Sheet.12">
                    <p:embed/>
                  </p:oleObj>
                </mc:Choice>
                <mc:Fallback>
                  <p:oleObj name="Worksheet" r:id="rId3" imgW="5242611" imgH="3741441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" y="1905000"/>
                          <a:ext cx="6725322" cy="480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5562600" y="3124200"/>
              <a:ext cx="1495538" cy="461665"/>
            </a:xfrm>
            <a:prstGeom prst="rect">
              <a:avLst/>
            </a:prstGeom>
            <a:solidFill>
              <a:srgbClr val="EAEAEA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Table 9-7</a:t>
              </a:r>
              <a:endParaRPr lang="en-US" b="1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2600" y="5255567"/>
              <a:ext cx="1495538" cy="461665"/>
            </a:xfrm>
            <a:prstGeom prst="rect">
              <a:avLst/>
            </a:prstGeom>
            <a:solidFill>
              <a:srgbClr val="EAEAEA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Table 9-8</a:t>
              </a:r>
              <a:endParaRPr 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52471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Mintendo</a:t>
            </a:r>
            <a:r>
              <a:rPr lang="en-US" sz="3200" dirty="0" smtClean="0"/>
              <a:t> Game Girl</a:t>
            </a:r>
            <a:br>
              <a:rPr lang="en-US" sz="3200" dirty="0" smtClean="0"/>
            </a:br>
            <a:r>
              <a:rPr lang="en-US" sz="2800" dirty="0"/>
              <a:t>Base Case (No promotion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26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52108"/>
              </p:ext>
            </p:extLst>
          </p:nvPr>
        </p:nvGraphicFramePr>
        <p:xfrm>
          <a:off x="246063" y="1257300"/>
          <a:ext cx="8731250" cy="5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4" name="Worksheet" r:id="rId3" imgW="7802931" imgH="4876718" progId="Excel.Sheet.12">
                  <p:embed/>
                </p:oleObj>
              </mc:Choice>
              <mc:Fallback>
                <p:oleObj name="Worksheet" r:id="rId3" imgW="7802931" imgH="48767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63" y="1257300"/>
                        <a:ext cx="8731250" cy="545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4400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u="sng" dirty="0" smtClean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Sandra’s Plan </a:t>
            </a:r>
            <a:r>
              <a:rPr lang="en-US" sz="2000" u="sng" dirty="0" smtClean="0">
                <a:effectLst/>
                <a:latin typeface="Calibri"/>
                <a:ea typeface="Calibri"/>
                <a:cs typeface="Times New Roman"/>
              </a:rPr>
              <a:t>(Promote in September)</a:t>
            </a:r>
            <a:r>
              <a:rPr lang="en-US" sz="2000" dirty="0" smtClean="0"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en-US" sz="20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2000" dirty="0" smtClean="0">
                <a:effectLst/>
                <a:latin typeface="Calibri"/>
                <a:ea typeface="Calibri"/>
                <a:cs typeface="Times New Roman"/>
              </a:rPr>
              <a:t>Set Cell C27 = 1 (promotion on) and Cell C28 = 3 (September) and Cell E29 = 5 (discount). Run </a:t>
            </a:r>
            <a:r>
              <a:rPr lang="en-US" sz="2000" i="1" dirty="0" smtClean="0">
                <a:effectLst/>
                <a:latin typeface="Calibri"/>
                <a:ea typeface="Calibri"/>
                <a:cs typeface="Times New Roman"/>
              </a:rPr>
              <a:t>Solver</a:t>
            </a:r>
            <a:r>
              <a:rPr lang="en-US" sz="2000" dirty="0" smtClean="0">
                <a:effectLst/>
                <a:latin typeface="Calibri"/>
                <a:ea typeface="Calibri"/>
                <a:cs typeface="Times New Roman"/>
              </a:rPr>
              <a:t> to obtain the following solution:</a:t>
            </a:r>
            <a:endParaRPr lang="en-US" sz="2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27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174053"/>
              </p:ext>
            </p:extLst>
          </p:nvPr>
        </p:nvGraphicFramePr>
        <p:xfrm>
          <a:off x="152400" y="1371600"/>
          <a:ext cx="8866531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9" name="Worksheet" r:id="rId3" imgW="8641188" imgH="4678639" progId="Excel.Sheet.8">
                  <p:embed/>
                </p:oleObj>
              </mc:Choice>
              <mc:Fallback>
                <p:oleObj name="Worksheet" r:id="rId3" imgW="8641188" imgH="467863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8866531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352800" y="5791199"/>
            <a:ext cx="35814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+mj-lt"/>
              </a:rPr>
              <a:t>Base Case</a:t>
            </a:r>
          </a:p>
          <a:p>
            <a:r>
              <a:rPr lang="en-US" sz="1400" b="1" i="1" dirty="0" smtClean="0">
                <a:latin typeface="+mj-lt"/>
              </a:rPr>
              <a:t>Total </a:t>
            </a:r>
            <a:r>
              <a:rPr lang="en-US" sz="1400" b="1" i="1" dirty="0">
                <a:latin typeface="+mj-lt"/>
              </a:rPr>
              <a:t>Cost =	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$    17,384,720 </a:t>
            </a:r>
            <a:endParaRPr lang="en-US" sz="1400" dirty="0">
              <a:latin typeface="+mj-lt"/>
            </a:endParaRPr>
          </a:p>
          <a:p>
            <a:r>
              <a:rPr lang="en-US" sz="1400" b="1" i="1" dirty="0">
                <a:latin typeface="+mj-lt"/>
              </a:rPr>
              <a:t>Total Revenue =	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$    53,500,000 </a:t>
            </a:r>
          </a:p>
          <a:p>
            <a:r>
              <a:rPr lang="en-US" sz="1400" b="1" i="1" dirty="0">
                <a:latin typeface="+mj-lt"/>
              </a:rPr>
              <a:t>Profit =	</a:t>
            </a:r>
            <a:r>
              <a:rPr lang="en-US" sz="1400" dirty="0">
                <a:latin typeface="+mj-lt"/>
              </a:rPr>
              <a:t>	</a:t>
            </a:r>
            <a:r>
              <a:rPr lang="en-US" sz="1400" b="1" dirty="0">
                <a:latin typeface="+mj-lt"/>
              </a:rPr>
              <a:t> $    </a:t>
            </a:r>
            <a:r>
              <a:rPr lang="en-US" sz="1400" b="1" dirty="0">
                <a:solidFill>
                  <a:srgbClr val="C00000"/>
                </a:solidFill>
                <a:latin typeface="+mj-lt"/>
              </a:rPr>
              <a:t>36,115,280 </a:t>
            </a:r>
          </a:p>
        </p:txBody>
      </p:sp>
    </p:spTree>
    <p:extLst>
      <p:ext uri="{BB962C8B-B14F-4D97-AF65-F5344CB8AC3E}">
        <p14:creationId xmlns:p14="http://schemas.microsoft.com/office/powerpoint/2010/main" val="116439570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762000"/>
          </a:xfrm>
        </p:spPr>
        <p:txBody>
          <a:bodyPr/>
          <a:lstStyle/>
          <a:p>
            <a:r>
              <a:rPr lang="en-US" sz="2000" u="sng" dirty="0">
                <a:solidFill>
                  <a:srgbClr val="FF0000"/>
                </a:solidFill>
              </a:rPr>
              <a:t>Bill’s Plan </a:t>
            </a:r>
            <a:r>
              <a:rPr lang="en-US" sz="2000" u="sng" dirty="0"/>
              <a:t>(Promote in November)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Set Cell C27 = 1 (promotion on) and Cell C28 = 5 (November) and Cell E29 = 5 (discount). Run </a:t>
            </a:r>
            <a:r>
              <a:rPr lang="en-US" sz="2000" i="1" dirty="0"/>
              <a:t>Solver</a:t>
            </a:r>
            <a:r>
              <a:rPr lang="en-US" sz="2000" dirty="0"/>
              <a:t> to obtain the following solution: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28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205256"/>
              </p:ext>
            </p:extLst>
          </p:nvPr>
        </p:nvGraphicFramePr>
        <p:xfrm>
          <a:off x="138734" y="1295400"/>
          <a:ext cx="8866531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3" name="Worksheet" r:id="rId3" imgW="8641188" imgH="4678639" progId="Excel.Sheet.8">
                  <p:embed/>
                </p:oleObj>
              </mc:Choice>
              <mc:Fallback>
                <p:oleObj name="Worksheet" r:id="rId3" imgW="8641188" imgH="467863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734" y="1295400"/>
                        <a:ext cx="8866531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715000" y="5553074"/>
            <a:ext cx="2809875" cy="1200329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With a $5 discount, Bill’s plan of promoting in November is the most profitable.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5562599"/>
            <a:ext cx="28956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+mj-lt"/>
              </a:rPr>
              <a:t>Base Case</a:t>
            </a:r>
          </a:p>
          <a:p>
            <a:r>
              <a:rPr lang="en-US" sz="1400" b="1" i="1" dirty="0" smtClean="0">
                <a:latin typeface="+mj-lt"/>
              </a:rPr>
              <a:t>Total </a:t>
            </a:r>
            <a:r>
              <a:rPr lang="en-US" sz="1400" b="1" i="1" dirty="0">
                <a:latin typeface="+mj-lt"/>
              </a:rPr>
              <a:t>Cost </a:t>
            </a:r>
            <a:r>
              <a:rPr lang="en-US" sz="1400" b="1" i="1" dirty="0" smtClean="0">
                <a:latin typeface="+mj-lt"/>
              </a:rPr>
              <a:t>=        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$    17,384,720 </a:t>
            </a:r>
            <a:endParaRPr lang="en-US" sz="1400" dirty="0">
              <a:latin typeface="+mj-lt"/>
            </a:endParaRPr>
          </a:p>
          <a:p>
            <a:r>
              <a:rPr lang="en-US" sz="1400" b="1" i="1" dirty="0">
                <a:latin typeface="+mj-lt"/>
              </a:rPr>
              <a:t>Total Revenue </a:t>
            </a:r>
            <a:r>
              <a:rPr lang="en-US" sz="1400" b="1" i="1" dirty="0" smtClean="0">
                <a:latin typeface="+mj-lt"/>
              </a:rPr>
              <a:t>=</a:t>
            </a:r>
            <a:r>
              <a:rPr lang="en-US" sz="1400" b="1" i="1" dirty="0">
                <a:latin typeface="+mj-lt"/>
              </a:rPr>
              <a:t> </a:t>
            </a:r>
            <a:r>
              <a:rPr lang="en-US" sz="1400" b="1" i="1" dirty="0" smtClean="0">
                <a:latin typeface="+mj-lt"/>
              </a:rPr>
              <a:t> </a:t>
            </a:r>
            <a:r>
              <a:rPr lang="en-US" sz="1400" b="1" dirty="0" smtClean="0">
                <a:latin typeface="+mj-lt"/>
              </a:rPr>
              <a:t>$    </a:t>
            </a:r>
            <a:r>
              <a:rPr lang="en-US" sz="1400" b="1" dirty="0">
                <a:latin typeface="+mj-lt"/>
              </a:rPr>
              <a:t>53,500,000 </a:t>
            </a:r>
          </a:p>
          <a:p>
            <a:r>
              <a:rPr lang="en-US" sz="1400" b="1" i="1" dirty="0">
                <a:latin typeface="+mj-lt"/>
              </a:rPr>
              <a:t>Profit </a:t>
            </a:r>
            <a:r>
              <a:rPr lang="en-US" sz="1400" b="1" i="1" dirty="0" smtClean="0">
                <a:latin typeface="+mj-lt"/>
              </a:rPr>
              <a:t>=</a:t>
            </a:r>
            <a:r>
              <a:rPr lang="en-US" sz="1400" b="1" i="1" dirty="0">
                <a:latin typeface="+mj-lt"/>
              </a:rPr>
              <a:t>	</a:t>
            </a:r>
            <a:r>
              <a:rPr lang="en-US" sz="1400" b="1" i="1" dirty="0" smtClean="0">
                <a:latin typeface="+mj-lt"/>
              </a:rPr>
              <a:t>           </a:t>
            </a:r>
            <a:r>
              <a:rPr lang="en-US" sz="1400" b="1" dirty="0" smtClean="0">
                <a:latin typeface="+mj-lt"/>
              </a:rPr>
              <a:t>$    </a:t>
            </a:r>
            <a:r>
              <a:rPr lang="en-US" sz="1400" b="1" dirty="0">
                <a:solidFill>
                  <a:srgbClr val="C00000"/>
                </a:solidFill>
                <a:latin typeface="+mj-lt"/>
              </a:rPr>
              <a:t>36,115,280 </a:t>
            </a:r>
          </a:p>
        </p:txBody>
      </p:sp>
    </p:spTree>
    <p:extLst>
      <p:ext uri="{BB962C8B-B14F-4D97-AF65-F5344CB8AC3E}">
        <p14:creationId xmlns:p14="http://schemas.microsoft.com/office/powerpoint/2010/main" val="13791895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914400"/>
          </a:xfrm>
        </p:spPr>
        <p:txBody>
          <a:bodyPr>
            <a:no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To check Sandra’s plan, Set Cell C27 = 1 (promotion on) and Cell C28 = 3 (September) and Cell E29 = 10 (discount). Run </a:t>
            </a:r>
            <a:r>
              <a:rPr lang="en-US" sz="2000" i="1" dirty="0"/>
              <a:t>Solver</a:t>
            </a:r>
            <a:r>
              <a:rPr lang="en-US" sz="2000" dirty="0"/>
              <a:t> to obtain the following solution</a:t>
            </a:r>
            <a:r>
              <a:rPr lang="en-US" sz="2000" dirty="0" smtClean="0"/>
              <a:t>:        </a:t>
            </a:r>
            <a:r>
              <a:rPr lang="en-US" sz="2000" u="sng" dirty="0" smtClean="0"/>
              <a:t> ($10 discount)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698ECDA8-811E-4043-BB7A-7620A29E928C}" type="slidenum">
              <a:rPr lang="en-US" altLang="en-US" smtClean="0"/>
              <a:pPr/>
              <a:t>29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593074"/>
              </p:ext>
            </p:extLst>
          </p:nvPr>
        </p:nvGraphicFramePr>
        <p:xfrm>
          <a:off x="152399" y="1295400"/>
          <a:ext cx="8866531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5" name="Worksheet" r:id="rId3" imgW="8641188" imgH="4678639" progId="Excel.Sheet.8">
                  <p:embed/>
                </p:oleObj>
              </mc:Choice>
              <mc:Fallback>
                <p:oleObj name="Worksheet" r:id="rId3" imgW="8641188" imgH="467863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399" y="1295400"/>
                        <a:ext cx="8866531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438400" y="5562599"/>
            <a:ext cx="28956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+mj-lt"/>
              </a:rPr>
              <a:t>Base Case</a:t>
            </a:r>
          </a:p>
          <a:p>
            <a:r>
              <a:rPr lang="en-US" sz="1400" b="1" i="1" dirty="0" smtClean="0">
                <a:latin typeface="+mj-lt"/>
              </a:rPr>
              <a:t>Total </a:t>
            </a:r>
            <a:r>
              <a:rPr lang="en-US" sz="1400" b="1" i="1" dirty="0">
                <a:latin typeface="+mj-lt"/>
              </a:rPr>
              <a:t>Cost </a:t>
            </a:r>
            <a:r>
              <a:rPr lang="en-US" sz="1400" b="1" i="1" dirty="0" smtClean="0">
                <a:latin typeface="+mj-lt"/>
              </a:rPr>
              <a:t>=        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$    17,384,720 </a:t>
            </a:r>
            <a:endParaRPr lang="en-US" sz="1400" dirty="0">
              <a:latin typeface="+mj-lt"/>
            </a:endParaRPr>
          </a:p>
          <a:p>
            <a:r>
              <a:rPr lang="en-US" sz="1400" b="1" i="1" dirty="0">
                <a:latin typeface="+mj-lt"/>
              </a:rPr>
              <a:t>Total Revenue </a:t>
            </a:r>
            <a:r>
              <a:rPr lang="en-US" sz="1400" b="1" i="1" dirty="0" smtClean="0">
                <a:latin typeface="+mj-lt"/>
              </a:rPr>
              <a:t>=</a:t>
            </a:r>
            <a:r>
              <a:rPr lang="en-US" sz="1400" b="1" i="1" dirty="0">
                <a:latin typeface="+mj-lt"/>
              </a:rPr>
              <a:t> </a:t>
            </a:r>
            <a:r>
              <a:rPr lang="en-US" sz="1400" b="1" i="1" dirty="0" smtClean="0">
                <a:latin typeface="+mj-lt"/>
              </a:rPr>
              <a:t> </a:t>
            </a:r>
            <a:r>
              <a:rPr lang="en-US" sz="1400" b="1" dirty="0" smtClean="0">
                <a:latin typeface="+mj-lt"/>
              </a:rPr>
              <a:t>$    </a:t>
            </a:r>
            <a:r>
              <a:rPr lang="en-US" sz="1400" b="1" dirty="0">
                <a:latin typeface="+mj-lt"/>
              </a:rPr>
              <a:t>53,500,000 </a:t>
            </a:r>
          </a:p>
          <a:p>
            <a:r>
              <a:rPr lang="en-US" sz="1400" b="1" i="1" dirty="0">
                <a:latin typeface="+mj-lt"/>
              </a:rPr>
              <a:t>Profit </a:t>
            </a:r>
            <a:r>
              <a:rPr lang="en-US" sz="1400" b="1" i="1" dirty="0" smtClean="0">
                <a:latin typeface="+mj-lt"/>
              </a:rPr>
              <a:t>=</a:t>
            </a:r>
            <a:r>
              <a:rPr lang="en-US" sz="1400" b="1" i="1" dirty="0">
                <a:latin typeface="+mj-lt"/>
              </a:rPr>
              <a:t>	</a:t>
            </a:r>
            <a:r>
              <a:rPr lang="en-US" sz="1400" b="1" i="1" dirty="0" smtClean="0">
                <a:latin typeface="+mj-lt"/>
              </a:rPr>
              <a:t>           </a:t>
            </a:r>
            <a:r>
              <a:rPr lang="en-US" sz="1400" b="1" dirty="0" smtClean="0">
                <a:latin typeface="+mj-lt"/>
              </a:rPr>
              <a:t>$    </a:t>
            </a:r>
            <a:r>
              <a:rPr lang="en-US" sz="1400" b="1" dirty="0">
                <a:solidFill>
                  <a:srgbClr val="C00000"/>
                </a:solidFill>
                <a:latin typeface="+mj-lt"/>
              </a:rPr>
              <a:t>36,115,280 </a:t>
            </a:r>
          </a:p>
        </p:txBody>
      </p:sp>
    </p:spTree>
    <p:extLst>
      <p:ext uri="{BB962C8B-B14F-4D97-AF65-F5344CB8AC3E}">
        <p14:creationId xmlns:p14="http://schemas.microsoft.com/office/powerpoint/2010/main" val="33164088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0A9B5382-3471-4C03-BA09-B6BB8F6D61BB}" type="slidenum">
              <a:rPr lang="en-US" altLang="en-US"/>
              <a:pPr/>
              <a:t>3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Supply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486400"/>
          </a:xfrm>
        </p:spPr>
        <p:txBody>
          <a:bodyPr/>
          <a:lstStyle/>
          <a:p>
            <a:r>
              <a:rPr lang="en-US" altLang="en-US" dirty="0"/>
              <a:t>Managing capacity</a:t>
            </a:r>
          </a:p>
          <a:p>
            <a:pPr lvl="1"/>
            <a:r>
              <a:rPr lang="en-US" altLang="en-US" dirty="0"/>
              <a:t>Time flexibility from workforce</a:t>
            </a:r>
          </a:p>
          <a:p>
            <a:pPr lvl="1"/>
            <a:r>
              <a:rPr lang="en-US" altLang="en-US" dirty="0"/>
              <a:t>Use of seasonal workforce</a:t>
            </a:r>
          </a:p>
          <a:p>
            <a:pPr lvl="1"/>
            <a:r>
              <a:rPr lang="en-US" altLang="en-US" dirty="0"/>
              <a:t>Use of subcontracting</a:t>
            </a:r>
          </a:p>
          <a:p>
            <a:pPr lvl="1"/>
            <a:r>
              <a:rPr lang="en-US" altLang="en-US" dirty="0"/>
              <a:t>Use of dual facilities – dedicated and flexible</a:t>
            </a:r>
          </a:p>
          <a:p>
            <a:pPr lvl="2"/>
            <a:r>
              <a:rPr lang="en-US" alt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dedicated:</a:t>
            </a:r>
            <a:r>
              <a:rPr lang="en-US" altLang="en-US" dirty="0"/>
              <a:t>	high volume and cost efficient</a:t>
            </a:r>
          </a:p>
          <a:p>
            <a:pPr lvl="2"/>
            <a:r>
              <a:rPr lang="en-US" alt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flexible:</a:t>
            </a:r>
            <a:r>
              <a:rPr lang="en-US" altLang="en-US" dirty="0"/>
              <a:t>	easy changeover, but not as cost efficient</a:t>
            </a:r>
            <a:endParaRPr lang="en-US" altLang="en-US" i="1" u="sng" dirty="0"/>
          </a:p>
          <a:p>
            <a:pPr lvl="1"/>
            <a:r>
              <a:rPr lang="en-US" altLang="en-US" dirty="0"/>
              <a:t>Designing product flexibility into production processes</a:t>
            </a:r>
          </a:p>
          <a:p>
            <a:pPr lvl="2"/>
            <a:r>
              <a:rPr lang="en-US" altLang="en-US" dirty="0"/>
              <a:t>flexible and efficient</a:t>
            </a:r>
          </a:p>
          <a:p>
            <a:pPr lvl="2"/>
            <a:r>
              <a:rPr lang="en-US" altLang="en-US" dirty="0"/>
              <a:t>multi-skilled work force</a:t>
            </a:r>
          </a:p>
          <a:p>
            <a:pPr lvl="2"/>
            <a:r>
              <a:rPr lang="en-US" altLang="en-US" dirty="0"/>
              <a:t>same production process for different </a:t>
            </a:r>
            <a:r>
              <a:rPr lang="en-US" altLang="en-US" i="1" dirty="0"/>
              <a:t>seasonal </a:t>
            </a:r>
            <a:r>
              <a:rPr lang="en-US" altLang="en-US" dirty="0"/>
              <a:t>products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To check Bill’s plan, Set Cell C27 = 1 (promotion on) and Cell C28 = 5 (November) and Cell E29 = 10 (discount). Run </a:t>
            </a:r>
            <a:r>
              <a:rPr lang="en-US" sz="2000" i="1" dirty="0"/>
              <a:t>Solver</a:t>
            </a:r>
            <a:r>
              <a:rPr lang="en-US" sz="2000" dirty="0"/>
              <a:t> to obtain the following solution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698ECDA8-811E-4043-BB7A-7620A29E928C}" type="slidenum">
              <a:rPr lang="en-US" altLang="en-US" smtClean="0"/>
              <a:pPr/>
              <a:t>30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304109"/>
              </p:ext>
            </p:extLst>
          </p:nvPr>
        </p:nvGraphicFramePr>
        <p:xfrm>
          <a:off x="152399" y="1295400"/>
          <a:ext cx="8866531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9" name="Worksheet" r:id="rId3" imgW="8641188" imgH="4678639" progId="Excel.Sheet.8">
                  <p:embed/>
                </p:oleObj>
              </mc:Choice>
              <mc:Fallback>
                <p:oleObj name="Worksheet" r:id="rId3" imgW="8641188" imgH="467863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399" y="1295400"/>
                        <a:ext cx="8866531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410200" y="5638800"/>
            <a:ext cx="2971800" cy="1015663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With a $10 discount it is best not to run any promotion.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5562599"/>
            <a:ext cx="28956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+mj-lt"/>
              </a:rPr>
              <a:t>Base Case</a:t>
            </a:r>
          </a:p>
          <a:p>
            <a:r>
              <a:rPr lang="en-US" sz="1400" b="1" i="1" dirty="0" smtClean="0">
                <a:latin typeface="+mj-lt"/>
              </a:rPr>
              <a:t>Total </a:t>
            </a:r>
            <a:r>
              <a:rPr lang="en-US" sz="1400" b="1" i="1" dirty="0">
                <a:latin typeface="+mj-lt"/>
              </a:rPr>
              <a:t>Cost </a:t>
            </a:r>
            <a:r>
              <a:rPr lang="en-US" sz="1400" b="1" i="1" dirty="0" smtClean="0">
                <a:latin typeface="+mj-lt"/>
              </a:rPr>
              <a:t>=        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$    17,384,720 </a:t>
            </a:r>
            <a:endParaRPr lang="en-US" sz="1400" dirty="0">
              <a:latin typeface="+mj-lt"/>
            </a:endParaRPr>
          </a:p>
          <a:p>
            <a:r>
              <a:rPr lang="en-US" sz="1400" b="1" i="1" dirty="0">
                <a:latin typeface="+mj-lt"/>
              </a:rPr>
              <a:t>Total Revenue </a:t>
            </a:r>
            <a:r>
              <a:rPr lang="en-US" sz="1400" b="1" i="1" dirty="0" smtClean="0">
                <a:latin typeface="+mj-lt"/>
              </a:rPr>
              <a:t>=</a:t>
            </a:r>
            <a:r>
              <a:rPr lang="en-US" sz="1400" b="1" i="1" dirty="0">
                <a:latin typeface="+mj-lt"/>
              </a:rPr>
              <a:t> </a:t>
            </a:r>
            <a:r>
              <a:rPr lang="en-US" sz="1400" b="1" i="1" dirty="0" smtClean="0">
                <a:latin typeface="+mj-lt"/>
              </a:rPr>
              <a:t> </a:t>
            </a:r>
            <a:r>
              <a:rPr lang="en-US" sz="1400" b="1" dirty="0" smtClean="0">
                <a:latin typeface="+mj-lt"/>
              </a:rPr>
              <a:t>$    </a:t>
            </a:r>
            <a:r>
              <a:rPr lang="en-US" sz="1400" b="1" dirty="0">
                <a:latin typeface="+mj-lt"/>
              </a:rPr>
              <a:t>53,500,000 </a:t>
            </a:r>
          </a:p>
          <a:p>
            <a:r>
              <a:rPr lang="en-US" sz="1400" b="1" i="1" dirty="0">
                <a:latin typeface="+mj-lt"/>
              </a:rPr>
              <a:t>Profit </a:t>
            </a:r>
            <a:r>
              <a:rPr lang="en-US" sz="1400" b="1" i="1" dirty="0" smtClean="0">
                <a:latin typeface="+mj-lt"/>
              </a:rPr>
              <a:t>=</a:t>
            </a:r>
            <a:r>
              <a:rPr lang="en-US" sz="1400" b="1" i="1" dirty="0">
                <a:latin typeface="+mj-lt"/>
              </a:rPr>
              <a:t>	</a:t>
            </a:r>
            <a:r>
              <a:rPr lang="en-US" sz="1400" b="1" i="1" dirty="0" smtClean="0">
                <a:latin typeface="+mj-lt"/>
              </a:rPr>
              <a:t>           </a:t>
            </a:r>
            <a:r>
              <a:rPr lang="en-US" sz="1400" b="1" dirty="0" smtClean="0">
                <a:latin typeface="+mj-lt"/>
              </a:rPr>
              <a:t>$    </a:t>
            </a:r>
            <a:r>
              <a:rPr lang="en-US" sz="1400" b="1" dirty="0">
                <a:solidFill>
                  <a:srgbClr val="C00000"/>
                </a:solidFill>
                <a:latin typeface="+mj-lt"/>
              </a:rPr>
              <a:t>36,115,280 </a:t>
            </a:r>
          </a:p>
        </p:txBody>
      </p:sp>
    </p:spTree>
    <p:extLst>
      <p:ext uri="{BB962C8B-B14F-4D97-AF65-F5344CB8AC3E}">
        <p14:creationId xmlns:p14="http://schemas.microsoft.com/office/powerpoint/2010/main" val="24121571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Outsourcing Cost Rises to $22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Change Cell B24 in </a:t>
            </a:r>
            <a:r>
              <a:rPr lang="en-US" sz="2000" i="1" dirty="0"/>
              <a:t>Sheet1</a:t>
            </a:r>
            <a:r>
              <a:rPr lang="en-US" sz="2000" dirty="0"/>
              <a:t> to 22.</a:t>
            </a:r>
            <a:br>
              <a:rPr lang="en-US" sz="2000" dirty="0"/>
            </a:br>
            <a:r>
              <a:rPr lang="en-US" sz="2000" dirty="0"/>
              <a:t>To evaluate the base case without discounting, set Cell C27 = 0 to obtain the following solution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698ECDA8-811E-4043-BB7A-7620A29E928C}" type="slidenum">
              <a:rPr lang="en-US" altLang="en-US" smtClean="0"/>
              <a:pPr/>
              <a:t>31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134771"/>
              </p:ext>
            </p:extLst>
          </p:nvPr>
        </p:nvGraphicFramePr>
        <p:xfrm>
          <a:off x="152399" y="1219200"/>
          <a:ext cx="8893691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3" name="Worksheet" r:id="rId3" imgW="8641188" imgH="4663502" progId="Excel.Sheet.8">
                  <p:embed/>
                </p:oleObj>
              </mc:Choice>
              <mc:Fallback>
                <p:oleObj name="Worksheet" r:id="rId3" imgW="8641188" imgH="4663502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399" y="1219200"/>
                        <a:ext cx="8893691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83248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14400"/>
          </a:xfrm>
        </p:spPr>
        <p:txBody>
          <a:bodyPr>
            <a:normAutofit/>
          </a:bodyPr>
          <a:lstStyle/>
          <a:p>
            <a:r>
              <a:rPr lang="en-US" sz="2000" dirty="0"/>
              <a:t>Sandra’s plan with a $5 discount does not use subcontracting and thus continues to provide a profit of $36,987,365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698ECDA8-811E-4043-BB7A-7620A29E928C}" type="slidenum">
              <a:rPr lang="en-US" altLang="en-US" smtClean="0"/>
              <a:pPr/>
              <a:t>32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926128"/>
              </p:ext>
            </p:extLst>
          </p:nvPr>
        </p:nvGraphicFramePr>
        <p:xfrm>
          <a:off x="152399" y="1295400"/>
          <a:ext cx="8866531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6" name="Worksheet" r:id="rId3" imgW="8641188" imgH="4678639" progId="Excel.Sheet.8">
                  <p:embed/>
                </p:oleObj>
              </mc:Choice>
              <mc:Fallback>
                <p:oleObj name="Worksheet" r:id="rId3" imgW="8641188" imgH="467863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399" y="1295400"/>
                        <a:ext cx="8866531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790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>
            <a:normAutofit/>
          </a:bodyPr>
          <a:lstStyle/>
          <a:p>
            <a:r>
              <a:rPr lang="en-US" sz="2400" dirty="0"/>
              <a:t>To evaluate Bill’s plan, set Cell C27 = 1, C28 = 5 and E29 = 5 to obtain the following solution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698ECDA8-811E-4043-BB7A-7620A29E928C}" type="slidenum">
              <a:rPr lang="en-US" altLang="en-US" smtClean="0"/>
              <a:pPr/>
              <a:t>33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16796"/>
              </p:ext>
            </p:extLst>
          </p:nvPr>
        </p:nvGraphicFramePr>
        <p:xfrm>
          <a:off x="152399" y="1295400"/>
          <a:ext cx="8866531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1" name="Worksheet" r:id="rId3" imgW="8641188" imgH="4678639" progId="Excel.Sheet.8">
                  <p:embed/>
                </p:oleObj>
              </mc:Choice>
              <mc:Fallback>
                <p:oleObj name="Worksheet" r:id="rId3" imgW="8641188" imgH="467863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399" y="1295400"/>
                        <a:ext cx="8866531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438400" y="5562600"/>
            <a:ext cx="6096000" cy="1200329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Promoting in November (Bill’s plan) continues to be the most profitable even if subcontracting costs rise to $22 / unit.</a:t>
            </a:r>
          </a:p>
        </p:txBody>
      </p:sp>
    </p:spTree>
    <p:extLst>
      <p:ext uri="{BB962C8B-B14F-4D97-AF65-F5344CB8AC3E}">
        <p14:creationId xmlns:p14="http://schemas.microsoft.com/office/powerpoint/2010/main" val="1162200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 on Promotion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257800"/>
          </a:xfrm>
        </p:spPr>
        <p:txBody>
          <a:bodyPr/>
          <a:lstStyle/>
          <a:p>
            <a:pPr marL="514350" indent="-514350">
              <a:buSzPct val="100000"/>
              <a:buFont typeface="Arial" charset="0"/>
              <a:buAutoNum type="arabicPeriod"/>
            </a:pPr>
            <a:r>
              <a:rPr lang="en-US" sz="2800" dirty="0" smtClean="0"/>
              <a:t>Average inventory </a:t>
            </a:r>
          </a:p>
          <a:p>
            <a:pPr marL="914400" lvl="1" indent="-514350">
              <a:buSzPct val="100000"/>
              <a:buFont typeface="Courier New" panose="02070309020205020404" pitchFamily="49" charset="0"/>
              <a:buChar char="o"/>
            </a:pPr>
            <a:r>
              <a:rPr lang="en-US" sz="2800" i="1" u="sng" dirty="0" smtClean="0"/>
              <a:t>increases</a:t>
            </a:r>
            <a:r>
              <a:rPr lang="en-US" sz="2800" dirty="0" smtClean="0"/>
              <a:t> if a promotion is run during the peak period</a:t>
            </a:r>
          </a:p>
          <a:p>
            <a:pPr marL="914400" lvl="1" indent="-514350">
              <a:buSzPct val="100000"/>
              <a:buFont typeface="Courier New" panose="02070309020205020404" pitchFamily="49" charset="0"/>
              <a:buChar char="o"/>
            </a:pPr>
            <a:r>
              <a:rPr lang="en-US" sz="2800" i="1" u="sng" dirty="0" smtClean="0"/>
              <a:t>decreases</a:t>
            </a:r>
            <a:r>
              <a:rPr lang="en-US" sz="2800" dirty="0" smtClean="0"/>
              <a:t> if the promotion is run during the off-peak period</a:t>
            </a:r>
          </a:p>
          <a:p>
            <a:pPr marL="514350" indent="-514350">
              <a:buSzPct val="100000"/>
              <a:buFont typeface="Arial" charset="0"/>
              <a:buAutoNum type="arabicPeriod"/>
            </a:pPr>
            <a:r>
              <a:rPr lang="en-US" sz="2800" dirty="0" smtClean="0"/>
              <a:t>Promoting during a peak-demand month may decrease overall profitability if </a:t>
            </a:r>
          </a:p>
          <a:p>
            <a:pPr marL="914400" lvl="1" indent="-514350">
              <a:buSzPct val="100000"/>
              <a:buFont typeface="Courier New" panose="02070309020205020404" pitchFamily="49" charset="0"/>
              <a:buChar char="o"/>
            </a:pPr>
            <a:r>
              <a:rPr lang="en-US" sz="2800" dirty="0" smtClean="0"/>
              <a:t>there is a small increase in consumption and </a:t>
            </a:r>
          </a:p>
          <a:p>
            <a:pPr marL="914400" lvl="1" indent="-514350">
              <a:buSzPct val="100000"/>
              <a:buFont typeface="Courier New" panose="02070309020205020404" pitchFamily="49" charset="0"/>
              <a:buChar char="o"/>
            </a:pPr>
            <a:r>
              <a:rPr lang="en-US" sz="2800" dirty="0" smtClean="0"/>
              <a:t>a significant fraction of the demand increase results from a forward buy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34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 on Promotion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749300" y="1752600"/>
            <a:ext cx="7658100" cy="4525963"/>
          </a:xfrm>
        </p:spPr>
        <p:txBody>
          <a:bodyPr/>
          <a:lstStyle/>
          <a:p>
            <a:pPr marL="514350" indent="-514350">
              <a:buSzPct val="100000"/>
              <a:buFont typeface="Arial" charset="0"/>
              <a:buAutoNum type="arabicPeriod" startAt="3"/>
            </a:pPr>
            <a:r>
              <a:rPr lang="en-US" sz="2800" dirty="0" smtClean="0"/>
              <a:t>As consumption increase from discounting grows and forward buying becomes a smaller fraction of the demand increase from a promotion, </a:t>
            </a:r>
            <a:r>
              <a:rPr lang="en-US" sz="2800" i="1" u="sng" dirty="0" smtClean="0"/>
              <a:t>it is more profitable to promote during the peak period</a:t>
            </a:r>
          </a:p>
          <a:p>
            <a:pPr marL="514350" indent="-514350">
              <a:buSzPct val="100000"/>
              <a:buFont typeface="Arial" charset="0"/>
              <a:buAutoNum type="arabicPeriod" startAt="3"/>
            </a:pPr>
            <a:r>
              <a:rPr lang="en-US" sz="2800" dirty="0" smtClean="0"/>
              <a:t>As the product margin declines, </a:t>
            </a:r>
            <a:r>
              <a:rPr lang="en-US" sz="2800" i="1" u="sng" dirty="0" smtClean="0"/>
              <a:t>promoting during the peak-demand period becomes less profitable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35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5891A573-7602-4568-A987-3BC0E82AC56D}" type="slidenum">
              <a:rPr lang="en-US" altLang="en-US"/>
              <a:pPr/>
              <a:t>4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Inventory/Capacity Trade-off</a:t>
            </a:r>
            <a:endParaRPr lang="en-US" altLang="en-US" b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5257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dirty="0"/>
              <a:t>Managing inventory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Using common components across multiple products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Building inventory of high demand or predictable demand products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i="1" dirty="0">
                <a:solidFill>
                  <a:schemeClr val="tx1"/>
                </a:solidFill>
              </a:rPr>
              <a:t>Leveling capacity</a:t>
            </a:r>
            <a:r>
              <a:rPr lang="en-US" altLang="en-US" b="1" dirty="0"/>
              <a:t> </a:t>
            </a:r>
            <a:r>
              <a:rPr lang="en-US" altLang="en-US" dirty="0"/>
              <a:t>forces inventory to build up in anticipation of seasonal variation in demand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i="1" dirty="0">
                <a:solidFill>
                  <a:schemeClr val="tx1"/>
                </a:solidFill>
              </a:rPr>
              <a:t>Carrying low levels of inventory</a:t>
            </a:r>
            <a:r>
              <a:rPr lang="en-US" altLang="en-US" b="1" dirty="0"/>
              <a:t> </a:t>
            </a:r>
            <a:r>
              <a:rPr lang="en-US" altLang="en-US" dirty="0"/>
              <a:t>requires capacity to vary with seasonal variation in demand or enough capacity to cover peak demand during season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2B0AD1BC-DC36-45F3-9CBA-7D5D2E97072F}" type="slidenum">
              <a:rPr lang="en-US" altLang="en-US"/>
              <a:pPr/>
              <a:t>5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Demand</a:t>
            </a:r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6363"/>
            <a:ext cx="7727950" cy="4948237"/>
          </a:xfrm>
        </p:spPr>
        <p:txBody>
          <a:bodyPr/>
          <a:lstStyle/>
          <a:p>
            <a:r>
              <a:rPr lang="en-US" altLang="en-US"/>
              <a:t>Promotion</a:t>
            </a:r>
          </a:p>
          <a:p>
            <a:r>
              <a:rPr lang="en-US" altLang="en-US"/>
              <a:t>Pricing</a:t>
            </a:r>
          </a:p>
          <a:p>
            <a:r>
              <a:rPr lang="en-US" altLang="en-US"/>
              <a:t>Timing of promotion and pricing changes is important</a:t>
            </a:r>
          </a:p>
          <a:p>
            <a:r>
              <a:rPr lang="en-US" altLang="en-US"/>
              <a:t>Demand increases can result from a combination of three factors:</a:t>
            </a:r>
          </a:p>
          <a:p>
            <a:pPr lvl="1"/>
            <a:r>
              <a:rPr lang="en-US" altLang="en-US" b="1" i="1">
                <a:solidFill>
                  <a:schemeClr val="tx1"/>
                </a:solidFill>
              </a:rPr>
              <a:t>Market growth</a:t>
            </a:r>
            <a:r>
              <a:rPr lang="en-US" altLang="en-US"/>
              <a:t> (increased sales, increased market size)</a:t>
            </a:r>
          </a:p>
          <a:p>
            <a:pPr lvl="1"/>
            <a:r>
              <a:rPr lang="en-US" altLang="en-US" b="1" i="1">
                <a:solidFill>
                  <a:schemeClr val="tx1"/>
                </a:solidFill>
              </a:rPr>
              <a:t>Stealing share</a:t>
            </a:r>
            <a:r>
              <a:rPr lang="en-US" altLang="en-US"/>
              <a:t> (increased sales, same market size)</a:t>
            </a:r>
          </a:p>
          <a:p>
            <a:pPr lvl="1"/>
            <a:r>
              <a:rPr lang="en-US" altLang="en-US" b="1" i="1">
                <a:solidFill>
                  <a:schemeClr val="tx1"/>
                </a:solidFill>
              </a:rPr>
              <a:t>Forward buying</a:t>
            </a:r>
            <a:r>
              <a:rPr lang="en-US" altLang="en-US"/>
              <a:t> (same sales, same market size)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E5CDD88C-5400-45F3-AD55-C6E4C3867CC4}" type="slidenum">
              <a:rPr lang="en-US" altLang="en-US"/>
              <a:pPr/>
              <a:t>6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noFill/>
          <a:ln/>
        </p:spPr>
        <p:txBody>
          <a:bodyPr anchor="ctr"/>
          <a:lstStyle/>
          <a:p>
            <a:r>
              <a:rPr lang="en-US" altLang="en-US"/>
              <a:t>Strategies for Managing Demand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34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Shift demand into other periods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incentives, sales promotions, advertising campaigns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Offer product or services with countercyclical demand patterns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create demand for idle resources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Pricing and aggregate planning must be done jointly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Coordinate planning across enterprises in the supply chain</a:t>
            </a:r>
          </a:p>
        </p:txBody>
      </p:sp>
      <p:sp>
        <p:nvSpPr>
          <p:cNvPr id="117764" name="AutoShape 4"/>
          <p:cNvSpPr>
            <a:spLocks noChangeArrowheads="1"/>
          </p:cNvSpPr>
          <p:nvPr/>
        </p:nvSpPr>
        <p:spPr bwMode="auto">
          <a:xfrm>
            <a:off x="152400" y="5791200"/>
            <a:ext cx="2057400" cy="609600"/>
          </a:xfrm>
          <a:prstGeom prst="flowChartProcess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Gill Sans" pitchFamily="34" charset="0"/>
              </a:rPr>
              <a:t>shapes demand </a:t>
            </a:r>
          </a:p>
          <a:p>
            <a:pPr algn="ctr"/>
            <a:r>
              <a:rPr lang="en-US" altLang="en-US" sz="2000">
                <a:latin typeface="Gill Sans" pitchFamily="34" charset="0"/>
              </a:rPr>
              <a:t>process upstream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733800" y="5791200"/>
            <a:ext cx="914400" cy="609600"/>
          </a:xfrm>
          <a:prstGeom prst="flowChartProcess">
            <a:avLst/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APP</a:t>
            </a:r>
          </a:p>
        </p:txBody>
      </p:sp>
      <p:sp>
        <p:nvSpPr>
          <p:cNvPr id="117766" name="AutoShape 6"/>
          <p:cNvSpPr>
            <a:spLocks noChangeArrowheads="1"/>
          </p:cNvSpPr>
          <p:nvPr/>
        </p:nvSpPr>
        <p:spPr bwMode="auto">
          <a:xfrm>
            <a:off x="6248400" y="5791200"/>
            <a:ext cx="2743200" cy="609600"/>
          </a:xfrm>
          <a:prstGeom prst="flowChartProcess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Gill Sans" pitchFamily="34" charset="0"/>
              </a:rPr>
              <a:t>constraints to</a:t>
            </a:r>
          </a:p>
          <a:p>
            <a:pPr algn="ctr"/>
            <a:r>
              <a:rPr lang="en-US" altLang="en-US" sz="2000">
                <a:latin typeface="Gill Sans" pitchFamily="34" charset="0"/>
              </a:rPr>
              <a:t>production downstream</a:t>
            </a:r>
          </a:p>
        </p:txBody>
      </p:sp>
      <p:cxnSp>
        <p:nvCxnSpPr>
          <p:cNvPr id="117767" name="AutoShape 7"/>
          <p:cNvCxnSpPr>
            <a:cxnSpLocks noChangeShapeType="1"/>
            <a:stCxn id="117764" idx="3"/>
            <a:endCxn id="117765" idx="1"/>
          </p:cNvCxnSpPr>
          <p:nvPr/>
        </p:nvCxnSpPr>
        <p:spPr bwMode="auto">
          <a:xfrm>
            <a:off x="2228850" y="6096000"/>
            <a:ext cx="14859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8" name="AutoShape 8"/>
          <p:cNvCxnSpPr>
            <a:cxnSpLocks noChangeShapeType="1"/>
            <a:stCxn id="117765" idx="3"/>
            <a:endCxn id="117766" idx="1"/>
          </p:cNvCxnSpPr>
          <p:nvPr/>
        </p:nvCxnSpPr>
        <p:spPr bwMode="auto">
          <a:xfrm>
            <a:off x="4667250" y="6096000"/>
            <a:ext cx="15621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Timing of a Promotion</a:t>
            </a:r>
          </a:p>
        </p:txBody>
      </p:sp>
      <p:sp>
        <p:nvSpPr>
          <p:cNvPr id="245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Impact of the promotion on demand</a:t>
            </a:r>
          </a:p>
          <a:p>
            <a:pPr lvl="1"/>
            <a:r>
              <a:rPr lang="en-US" dirty="0" smtClean="0"/>
              <a:t>Cost of holding inventory</a:t>
            </a:r>
          </a:p>
          <a:p>
            <a:pPr lvl="1"/>
            <a:r>
              <a:rPr lang="en-US" dirty="0" smtClean="0"/>
              <a:t>Cost of changing the level of capacity</a:t>
            </a:r>
          </a:p>
          <a:p>
            <a:pPr lvl="1"/>
            <a:r>
              <a:rPr lang="en-US" dirty="0" smtClean="0"/>
              <a:t>Product margins</a:t>
            </a:r>
          </a:p>
          <a:p>
            <a:r>
              <a:rPr lang="en-US" dirty="0" smtClean="0"/>
              <a:t>Increase in demand from</a:t>
            </a:r>
          </a:p>
          <a:p>
            <a:pPr lvl="1"/>
            <a:r>
              <a:rPr lang="en-US" dirty="0" smtClean="0"/>
              <a:t>Market growth</a:t>
            </a:r>
          </a:p>
          <a:p>
            <a:pPr lvl="1"/>
            <a:r>
              <a:rPr lang="en-US" dirty="0" smtClean="0"/>
              <a:t>Stealing share</a:t>
            </a:r>
          </a:p>
          <a:p>
            <a:pPr lvl="1"/>
            <a:r>
              <a:rPr lang="en-US" dirty="0" smtClean="0"/>
              <a:t>Forward buying</a:t>
            </a:r>
          </a:p>
          <a:p>
            <a:r>
              <a:rPr lang="en-US" sz="2800" i="1" dirty="0" smtClean="0">
                <a:solidFill>
                  <a:schemeClr val="bg2"/>
                </a:solidFill>
              </a:rPr>
              <a:t>When to Promote…</a:t>
            </a:r>
          </a:p>
          <a:p>
            <a:pPr lvl="1"/>
            <a:r>
              <a:rPr lang="en-US" dirty="0" smtClean="0"/>
              <a:t>Is it more effective to promote during the peak period or off-peak?</a:t>
            </a:r>
          </a:p>
          <a:p>
            <a:pPr lvl="1"/>
            <a:r>
              <a:rPr lang="en-US" dirty="0" smtClean="0"/>
              <a:t>Analyze the impact of a promotion on demand and the resulting optimal aggregate plan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9-</a:t>
            </a:r>
            <a:fld id="{13A632A9-D653-4276-A264-204F20652499}" type="slidenum">
              <a:rPr lang="en-US" altLang="en-US" smtClean="0"/>
              <a:pPr/>
              <a:t>7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1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70A3DD31-2D29-43CA-894D-DA828B4D37E4}" type="slidenum">
              <a:rPr lang="en-US" altLang="en-US"/>
              <a:pPr/>
              <a:t>8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876300"/>
          </a:xfrm>
        </p:spPr>
        <p:txBody>
          <a:bodyPr/>
          <a:lstStyle/>
          <a:p>
            <a:r>
              <a:rPr lang="en-US" altLang="en-US" sz="3200"/>
              <a:t>Aggregate Planning at Red Tomato Tools</a:t>
            </a:r>
            <a:br>
              <a:rPr lang="en-US" altLang="en-US" sz="3200"/>
            </a:br>
            <a:r>
              <a:rPr lang="en-US" altLang="en-US" sz="2800" i="1"/>
              <a:t>Base Case (Integer restriction on W</a:t>
            </a:r>
            <a:r>
              <a:rPr lang="en-US" altLang="en-US" sz="2800" i="1" baseline="-25000"/>
              <a:t>t </a:t>
            </a:r>
            <a:r>
              <a:rPr lang="en-US" altLang="en-US" sz="2800" i="1"/>
              <a:t>)</a:t>
            </a:r>
            <a:endParaRPr lang="en-US" altLang="en-US" sz="2800"/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887763"/>
              </p:ext>
            </p:extLst>
          </p:nvPr>
        </p:nvGraphicFramePr>
        <p:xfrm>
          <a:off x="152400" y="1295400"/>
          <a:ext cx="8650288" cy="481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8" name="Worksheet" r:id="rId3" imgW="7589427" imgH="4008069" progId="Excel.Sheet.8">
                  <p:embed/>
                </p:oleObj>
              </mc:Choice>
              <mc:Fallback>
                <p:oleObj name="Worksheet" r:id="rId3" imgW="7589427" imgH="4008069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8650288" cy="481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330468"/>
            <a:ext cx="4343400" cy="1491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66800" y="6096000"/>
            <a:ext cx="1003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Figure 9-1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9-</a:t>
            </a:r>
            <a:fld id="{F9695D7F-3C10-4F08-9C34-B2ED36DB4C41}" type="slidenum">
              <a:rPr lang="en-US" altLang="en-US"/>
              <a:pPr/>
              <a:t>9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8370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sz="3200"/>
              <a:t>Off-Peak (January) Discount </a:t>
            </a:r>
            <a:br>
              <a:rPr lang="en-US" altLang="en-US" sz="3200"/>
            </a:br>
            <a:r>
              <a:rPr lang="en-US" altLang="en-US" sz="3200"/>
              <a:t>from $40 to $39</a:t>
            </a:r>
            <a:endParaRPr lang="en-US" altLang="en-US" sz="3200" b="0"/>
          </a:p>
        </p:txBody>
      </p:sp>
      <p:graphicFrame>
        <p:nvGraphicFramePr>
          <p:cNvPr id="58371" name="Object 2051"/>
          <p:cNvGraphicFramePr>
            <a:graphicFrameLocks noGrp="1"/>
          </p:cNvGraphicFramePr>
          <p:nvPr>
            <p:ph idx="1"/>
          </p:nvPr>
        </p:nvGraphicFramePr>
        <p:xfrm>
          <a:off x="153988" y="1762125"/>
          <a:ext cx="8955087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Document" r:id="rId4" imgW="3581552" imgH="1434688" progId="Word.Document.8">
                  <p:embed/>
                </p:oleObj>
              </mc:Choice>
              <mc:Fallback>
                <p:oleObj name="Document" r:id="rId4" imgW="3581552" imgH="1434688" progId="Word.Document.8">
                  <p:embed/>
                  <p:pic>
                    <p:nvPicPr>
                      <p:cNvPr id="0" name="Object 205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1762125"/>
                        <a:ext cx="8955087" cy="358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2052"/>
          <p:cNvSpPr txBox="1">
            <a:spLocks noChangeArrowheads="1"/>
          </p:cNvSpPr>
          <p:nvPr/>
        </p:nvSpPr>
        <p:spPr bwMode="auto">
          <a:xfrm>
            <a:off x="457200" y="5486400"/>
            <a:ext cx="7820025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bg2"/>
                </a:solidFill>
              </a:rPr>
              <a:t>10% increase in market share in January</a:t>
            </a:r>
          </a:p>
          <a:p>
            <a:r>
              <a:rPr lang="en-US" altLang="en-US" sz="2800" b="1">
                <a:solidFill>
                  <a:schemeClr val="bg2"/>
                </a:solidFill>
              </a:rPr>
              <a:t>20% </a:t>
            </a:r>
            <a:r>
              <a:rPr lang="en-US" altLang="en-US" sz="2800" b="1" i="1">
                <a:solidFill>
                  <a:schemeClr val="bg2"/>
                </a:solidFill>
              </a:rPr>
              <a:t>forward buy</a:t>
            </a:r>
            <a:r>
              <a:rPr lang="en-US" altLang="en-US" sz="2800" b="1">
                <a:solidFill>
                  <a:schemeClr val="bg2"/>
                </a:solidFill>
              </a:rPr>
              <a:t> of February and March demand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de Bar.pot">
  <a:themeElements>
    <a:clrScheme name="">
      <a:dk1>
        <a:srgbClr val="0000CC"/>
      </a:dk1>
      <a:lt1>
        <a:srgbClr val="FFFFFF"/>
      </a:lt1>
      <a:dk2>
        <a:srgbClr val="0000CC"/>
      </a:dk2>
      <a:lt2>
        <a:srgbClr val="000099"/>
      </a:lt2>
      <a:accent1>
        <a:srgbClr val="FF6633"/>
      </a:accent1>
      <a:accent2>
        <a:srgbClr val="FF00FF"/>
      </a:accent2>
      <a:accent3>
        <a:srgbClr val="FFFFFF"/>
      </a:accent3>
      <a:accent4>
        <a:srgbClr val="0000AE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Side Bar.pot">
      <a:majorFont>
        <a:latin typeface="Arial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ide Bar.pot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 Bar.pot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.pot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C:\Apps\MSOffice\Templates\Presentation Designs\Side Bar.pot</Template>
  <TotalTime>9907</TotalTime>
  <Words>1709</Words>
  <Application>Microsoft Office PowerPoint</Application>
  <PresentationFormat>On-screen Show (4:3)</PresentationFormat>
  <Paragraphs>268</Paragraphs>
  <Slides>35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Courier New</vt:lpstr>
      <vt:lpstr>Gill Sans</vt:lpstr>
      <vt:lpstr>Monotype Sorts</vt:lpstr>
      <vt:lpstr>Times New Roman</vt:lpstr>
      <vt:lpstr>Trebuchet MS</vt:lpstr>
      <vt:lpstr>Side Bar.pot</vt:lpstr>
      <vt:lpstr>Worksheet</vt:lpstr>
      <vt:lpstr>Document</vt:lpstr>
      <vt:lpstr>Chapter 9 Planning Supply and Demand in a Supply Chain: Managing Predictable Variability</vt:lpstr>
      <vt:lpstr>Responding to Predictable Variability in a Supply Chain</vt:lpstr>
      <vt:lpstr>Managing Supply</vt:lpstr>
      <vt:lpstr>Inventory/Capacity Trade-off</vt:lpstr>
      <vt:lpstr>Managing Demand</vt:lpstr>
      <vt:lpstr>Strategies for Managing Demand</vt:lpstr>
      <vt:lpstr>The Timing of a Promotion</vt:lpstr>
      <vt:lpstr>Aggregate Planning at Red Tomato Tools Base Case (Integer restriction on Wt )</vt:lpstr>
      <vt:lpstr>Off-Peak (January) Discount  from $40 to $39</vt:lpstr>
      <vt:lpstr>PowerPoint Presentation</vt:lpstr>
      <vt:lpstr>Peak (April) Discount from $40 to $39  ( Red Tomato Tools )</vt:lpstr>
      <vt:lpstr>PowerPoint Presentation</vt:lpstr>
      <vt:lpstr>January Discount: 100% Increase in Share, Sale Price =  $40 ($39)</vt:lpstr>
      <vt:lpstr>PowerPoint Presentation</vt:lpstr>
      <vt:lpstr>Peak (April) Discount: 100% Increase in Consumption, Sale Price = $40 ($39)</vt:lpstr>
      <vt:lpstr>PowerPoint Presentation</vt:lpstr>
      <vt:lpstr>Performance Under Different Scenarios</vt:lpstr>
      <vt:lpstr>Impact on Promotion Timing</vt:lpstr>
      <vt:lpstr>CASE STUDY:  Mintendo Game Girl</vt:lpstr>
      <vt:lpstr>CASE STUDY:  Mintendo Game Girl</vt:lpstr>
      <vt:lpstr>CASE STUDY:  Mintendo Game Girl</vt:lpstr>
      <vt:lpstr>CASE STUDY:  Mintendo Game Girl</vt:lpstr>
      <vt:lpstr>CASE STUDY:  Mintendo Game Girl</vt:lpstr>
      <vt:lpstr>CASE STUDY:  Mintendo Game Girl</vt:lpstr>
      <vt:lpstr>CASE STUDY:  Mintendo Game Girl</vt:lpstr>
      <vt:lpstr>Mintendo Game Girl Base Case (No promotion)</vt:lpstr>
      <vt:lpstr>Sandra’s Plan (Promote in September) Set Cell C27 = 1 (promotion on) and Cell C28 = 3 (September) and Cell E29 = 5 (discount). Run Solver to obtain the following solution:</vt:lpstr>
      <vt:lpstr>Bill’s Plan (Promote in November) Set Cell C27 = 1 (promotion on) and Cell C28 = 5 (November) and Cell E29 = 5 (discount). Run Solver to obtain the following solution:</vt:lpstr>
      <vt:lpstr> To check Sandra’s plan, Set Cell C27 = 1 (promotion on) and Cell C28 = 3 (September) and Cell E29 = 10 (discount). Run Solver to obtain the following solution:         ($10 discount)</vt:lpstr>
      <vt:lpstr>To check Bill’s plan, Set Cell C27 = 1 (promotion on) and Cell C28 = 5 (November) and Cell E29 = 10 (discount). Run Solver to obtain the following solution:</vt:lpstr>
      <vt:lpstr>Outsourcing Cost Rises to $22 Change Cell B24 in Sheet1 to 22. To evaluate the base case without discounting, set Cell C27 = 0 to obtain the following solution:</vt:lpstr>
      <vt:lpstr>Sandra’s plan with a $5 discount does not use subcontracting and thus continues to provide a profit of $36,987,365.</vt:lpstr>
      <vt:lpstr>To evaluate Bill’s plan, set Cell C27 = 1, C28 = 5 and E29 = 5 to obtain the following solution:</vt:lpstr>
      <vt:lpstr>Conclusions on Promotion</vt:lpstr>
      <vt:lpstr>Conclusions on Promotion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Chopra 2nd Edition, Chapter 9</dc:title>
  <dc:creator>Gregory Stock</dc:creator>
  <cp:lastModifiedBy>George R Wilson</cp:lastModifiedBy>
  <cp:revision>96</cp:revision>
  <cp:lastPrinted>2000-08-29T19:44:51Z</cp:lastPrinted>
  <dcterms:created xsi:type="dcterms:W3CDTF">1995-05-28T16:26:58Z</dcterms:created>
  <dcterms:modified xsi:type="dcterms:W3CDTF">2016-03-02T20:47:39Z</dcterms:modified>
</cp:coreProperties>
</file>