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49"/>
  </p:notesMasterIdLst>
  <p:handoutMasterIdLst>
    <p:handoutMasterId r:id="rId50"/>
  </p:handoutMasterIdLst>
  <p:sldIdLst>
    <p:sldId id="305" r:id="rId3"/>
    <p:sldId id="310" r:id="rId4"/>
    <p:sldId id="311" r:id="rId5"/>
    <p:sldId id="339" r:id="rId6"/>
    <p:sldId id="398" r:id="rId7"/>
    <p:sldId id="399" r:id="rId8"/>
    <p:sldId id="400" r:id="rId9"/>
    <p:sldId id="401" r:id="rId10"/>
    <p:sldId id="402" r:id="rId11"/>
    <p:sldId id="403" r:id="rId12"/>
    <p:sldId id="315" r:id="rId13"/>
    <p:sldId id="342" r:id="rId14"/>
    <p:sldId id="343" r:id="rId15"/>
    <p:sldId id="341" r:id="rId16"/>
    <p:sldId id="344" r:id="rId17"/>
    <p:sldId id="350" r:id="rId18"/>
    <p:sldId id="351" r:id="rId19"/>
    <p:sldId id="338" r:id="rId20"/>
    <p:sldId id="347" r:id="rId21"/>
    <p:sldId id="326" r:id="rId22"/>
    <p:sldId id="329" r:id="rId23"/>
    <p:sldId id="406" r:id="rId24"/>
    <p:sldId id="405" r:id="rId25"/>
    <p:sldId id="404" r:id="rId26"/>
    <p:sldId id="370" r:id="rId27"/>
    <p:sldId id="371" r:id="rId28"/>
    <p:sldId id="372" r:id="rId29"/>
    <p:sldId id="373" r:id="rId30"/>
    <p:sldId id="374" r:id="rId31"/>
    <p:sldId id="407" r:id="rId32"/>
    <p:sldId id="408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5" r:id="rId42"/>
    <p:sldId id="387" r:id="rId43"/>
    <p:sldId id="388" r:id="rId44"/>
    <p:sldId id="389" r:id="rId45"/>
    <p:sldId id="390" r:id="rId46"/>
    <p:sldId id="391" r:id="rId47"/>
    <p:sldId id="392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>
          <p15:clr>
            <a:srgbClr val="A4A3A4"/>
          </p15:clr>
        </p15:guide>
        <p15:guide id="2" pos="29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33" autoAdjust="0"/>
    <p:restoredTop sz="94660"/>
  </p:normalViewPr>
  <p:slideViewPr>
    <p:cSldViewPr>
      <p:cViewPr varScale="1">
        <p:scale>
          <a:sx n="105" d="100"/>
          <a:sy n="105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6044"/>
    </p:cViewPr>
  </p:sorterViewPr>
  <p:notesViewPr>
    <p:cSldViewPr>
      <p:cViewPr>
        <p:scale>
          <a:sx n="66" d="100"/>
          <a:sy n="66" d="100"/>
        </p:scale>
        <p:origin x="-930" y="1404"/>
      </p:cViewPr>
      <p:guideLst>
        <p:guide orient="horz" pos="2183"/>
        <p:guide pos="29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884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627" cy="4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5" tIns="0" rIns="19335" bIns="0" numCol="1" anchor="t" anchorCtr="0" compatLnSpc="1">
            <a:prstTxWarp prst="textNoShape">
              <a:avLst/>
            </a:prstTxWarp>
          </a:bodyPr>
          <a:lstStyle>
            <a:lvl1pPr defTabSz="927564"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5" y="1"/>
            <a:ext cx="3037626" cy="46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5" tIns="0" rIns="19335" bIns="0" numCol="1" anchor="t" anchorCtr="0" compatLnSpc="1">
            <a:prstTxWarp prst="textNoShape">
              <a:avLst/>
            </a:prstTxWarp>
          </a:bodyPr>
          <a:lstStyle>
            <a:lvl1pPr algn="r" defTabSz="927564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8" y="4416510"/>
            <a:ext cx="5140106" cy="418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52" tIns="46726" rIns="93452" bIns="46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421"/>
            <a:ext cx="3037627" cy="46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5" tIns="0" rIns="19335" bIns="0" numCol="1" anchor="b" anchorCtr="0" compatLnSpc="1">
            <a:prstTxWarp prst="textNoShape">
              <a:avLst/>
            </a:prstTxWarp>
          </a:bodyPr>
          <a:lstStyle>
            <a:lvl1pPr defTabSz="927564"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5" y="8831421"/>
            <a:ext cx="3037626" cy="46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35" tIns="0" rIns="19335" bIns="0" numCol="1" anchor="b" anchorCtr="0" compatLnSpc="1">
            <a:prstTxWarp prst="textNoShape">
              <a:avLst/>
            </a:prstTxWarp>
          </a:bodyPr>
          <a:lstStyle>
            <a:lvl1pPr algn="r" defTabSz="927564">
              <a:defRPr sz="1000" i="1"/>
            </a:lvl1pPr>
          </a:lstStyle>
          <a:p>
            <a:fld id="{6DC91966-3B09-498F-92C9-65D36A9BC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29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8900" y="893763"/>
            <a:ext cx="4287838" cy="3214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83961" y="4422519"/>
            <a:ext cx="4843951" cy="18466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9600" y="3429000"/>
            <a:ext cx="797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Chapter 00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</a:rPr>
              <a:t>© 2013-2016 Prentice-Hall, Inc.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93F5003-D475-417F-BCF5-E44B8CA28D38}" type="slidenum">
              <a:rPr lang="en-US" altLang="en-US" sz="1400" smtClean="0">
                <a:latin typeface="Times New Roman" pitchFamily="18" charset="0"/>
              </a:rPr>
              <a:t>‹#›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1052072F-8B9B-4BB2-8070-8DD29747BE98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2ED07D2E-FC05-4B2F-8B02-66770EFF0F3D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0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171379"/>
            <a:ext cx="7773120" cy="11420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441" y="1849154"/>
            <a:ext cx="3817440" cy="41145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120" y="1849154"/>
            <a:ext cx="3817440" cy="4114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2961" y="6593013"/>
            <a:ext cx="1905120" cy="457968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99840" y="6593013"/>
            <a:ext cx="4271040" cy="457968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40" y="6289141"/>
            <a:ext cx="1905120" cy="457968"/>
          </a:xfrm>
        </p:spPr>
        <p:txBody>
          <a:bodyPr/>
          <a:lstStyle>
            <a:lvl1pPr>
              <a:defRPr/>
            </a:lvl1pPr>
          </a:lstStyle>
          <a:p>
            <a:fld id="{E1F415DD-7C7A-4C5D-A445-B2A7F72A7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53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Line 2"/>
          <p:cNvSpPr>
            <a:spLocks noChangeShapeType="1"/>
          </p:cNvSpPr>
          <p:nvPr/>
        </p:nvSpPr>
        <p:spPr bwMode="auto">
          <a:xfrm>
            <a:off x="533400" y="3429000"/>
            <a:ext cx="7975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Chapter 00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0" y="65452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© 2007 Prentice-Hall, Inc.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42E571F6-2D24-4C04-8CFD-24856BF38BDF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DA87A5D0-5109-4402-88CB-EAE1B89B62A4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4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A287571B-126B-4892-B0A3-D117393342D3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9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9837DF19-6C93-48C6-8737-BCF7FC33CDCB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68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9E38EBCF-894A-434A-8AEC-3402DAF045A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05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2698931C-636F-41D9-8872-9CA16F67757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9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1A3AF769-FBE1-4D17-868C-4637C310A9B2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‹#›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90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5E389A61-0E2C-4F5F-96F5-56AFDE0CA32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5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8EB7D11F-8488-4010-A98B-B681A977C7C7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07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38BAAA11-F867-4B70-8A96-46CDAA4ECE1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8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12-</a:t>
            </a:r>
            <a:fld id="{DC2F688E-80DD-4A08-B082-63B5CCAC1F6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CA61ED5E-6E8D-4CE7-AB5F-508BE21D3D56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8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0767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0767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8FE0DC70-DA02-4FA6-B7E4-05BA475B1FB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498976EF-768D-481A-95DD-7566A08070E9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2570A770-E6BC-443A-B0D1-B2B095EE3B8B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6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D7FED544-7F84-4F30-A785-95F9316E3D0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7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B76BA169-6FB0-48C7-9EC8-1EE1B5BD150A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5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9D3A18C9-C297-476B-8F2A-546DD79EF41C}" type="slidenum">
              <a:rPr lang="en-US" altLang="en-US"/>
              <a:pPr/>
              <a:t>‹#›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990600"/>
            <a:ext cx="8001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fld id="{684C53FB-E845-4F65-A82E-AFE9E3A63540}" type="slidenum">
              <a:rPr lang="en-US" altLang="en-US" sz="1400" smtClean="0">
                <a:latin typeface="Times New Roman" pitchFamily="18" charset="0"/>
              </a:rPr>
              <a:t>‹#›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»"/>
        <a:defRPr sz="2400">
          <a:solidFill>
            <a:srgbClr val="000000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rgbClr val="000000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400">
          <a:solidFill>
            <a:srgbClr val="000000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Line 2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fld id="{EF8EBC16-B409-46E9-B508-D3D447656A0F}" type="slidenum">
              <a:rPr lang="en-US" altLang="en-US" sz="1400" smtClean="0">
                <a:latin typeface="Times New Roman" pitchFamily="18" charset="0"/>
              </a:rPr>
              <a:t>‹#›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»"/>
        <a:defRPr sz="2400">
          <a:solidFill>
            <a:srgbClr val="000000"/>
          </a:solidFill>
          <a:latin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rgbClr val="000000"/>
          </a:solidFill>
          <a:latin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SzPct val="100000"/>
        <a:buChar char="–"/>
        <a:defRPr sz="2400">
          <a:solidFill>
            <a:srgbClr val="000000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51C1FC-B611-4B77-8AD6-38B9148E065C}" type="slidenum">
              <a:rPr lang="en-US" altLang="en-US" smtClean="0"/>
              <a:pPr/>
              <a:t>1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38600"/>
            <a:ext cx="7772400" cy="1143000"/>
          </a:xfrm>
        </p:spPr>
        <p:txBody>
          <a:bodyPr/>
          <a:lstStyle/>
          <a:p>
            <a:r>
              <a:rPr lang="en-US" altLang="en-US" dirty="0"/>
              <a:t>Chapter 10</a:t>
            </a:r>
            <a:br>
              <a:rPr lang="en-US" altLang="en-US" dirty="0"/>
            </a:br>
            <a:r>
              <a:rPr lang="en-US" altLang="en-US" dirty="0"/>
              <a:t>Coordination in a Supply Chain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algn="ctr"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altLang="en-US" sz="3800" dirty="0">
                <a:solidFill>
                  <a:srgbClr val="000000"/>
                </a:solidFill>
              </a:rPr>
              <a:t>Supply Chain Management</a:t>
            </a:r>
            <a:br>
              <a:rPr lang="en-US" altLang="en-US" sz="3800" dirty="0">
                <a:solidFill>
                  <a:srgbClr val="000000"/>
                </a:solidFill>
              </a:rPr>
            </a:br>
            <a:endParaRPr lang="en-US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91200" y="345637"/>
            <a:ext cx="7614600" cy="644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080" y="1600200"/>
            <a:ext cx="8508960" cy="452764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>
                <a:solidFill>
                  <a:schemeClr val="tx2"/>
                </a:solidFill>
              </a:rPr>
              <a:t>Causes of BWE: </a:t>
            </a:r>
            <a:r>
              <a:rPr lang="en-GB" altLang="en-US" sz="1600" dirty="0"/>
              <a:t>(Empirical: Lee et al: 1997; Analytical: Chen et al: 2000)</a:t>
            </a:r>
          </a:p>
          <a:p>
            <a:pPr lvl="1">
              <a:buSzPct val="5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/>
              <a:t>Demand Signal Processing </a:t>
            </a:r>
            <a:r>
              <a:rPr lang="en-GB" altLang="en-US" dirty="0"/>
              <a:t>(frequent updates of forecasts; only next echelon orders considered)</a:t>
            </a:r>
          </a:p>
          <a:p>
            <a:pPr lvl="1">
              <a:buSzPct val="5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/>
              <a:t>Order Batching </a:t>
            </a:r>
            <a:r>
              <a:rPr lang="en-GB" altLang="en-US" dirty="0"/>
              <a:t>(to realise logistics </a:t>
            </a:r>
            <a:r>
              <a:rPr lang="en-GB" altLang="en-US" dirty="0" err="1"/>
              <a:t>EoS+Reducing</a:t>
            </a:r>
            <a:r>
              <a:rPr lang="en-GB" altLang="en-US" dirty="0"/>
              <a:t> order processing costs)</a:t>
            </a:r>
          </a:p>
          <a:p>
            <a:pPr lvl="1">
              <a:buSzPct val="5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/>
              <a:t>Price Fluctuations </a:t>
            </a:r>
            <a:r>
              <a:rPr lang="en-GB" altLang="en-US" dirty="0"/>
              <a:t>(resulting in over-reactions)</a:t>
            </a:r>
          </a:p>
          <a:p>
            <a:pPr lvl="1">
              <a:buSzPct val="5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/>
              <a:t>Supply Rationing </a:t>
            </a:r>
            <a:r>
              <a:rPr lang="en-GB" altLang="en-US" dirty="0"/>
              <a:t>(Proportionate rationing; unrestricted order </a:t>
            </a:r>
            <a:r>
              <a:rPr lang="en-GB" altLang="en-US" dirty="0" err="1"/>
              <a:t>acceptance+free</a:t>
            </a:r>
            <a:r>
              <a:rPr lang="en-GB" altLang="en-US" dirty="0"/>
              <a:t> return policy)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10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0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9EA66-B5A5-4D61-A1EA-A6AB0859EADE}" type="slidenum">
              <a:rPr lang="en-US" altLang="en-US" smtClean="0"/>
              <a:pPr/>
              <a:t>11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Processing Obstacles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3488"/>
            <a:ext cx="7727950" cy="5395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demand information is distorted as it moves between different stages of the supply chain, 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>
                <a:solidFill>
                  <a:schemeClr val="bg2"/>
                </a:solidFill>
              </a:rPr>
              <a:t>leading to increased variability in orders within the supply chain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Forecasting based on orders, not customer demand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>
                <a:solidFill>
                  <a:schemeClr val="bg2"/>
                </a:solidFill>
              </a:rPr>
              <a:t>Forecasting demand based on orders magnifies demand fluctuations moving up the supply chain from retailer to manufacturer</a:t>
            </a:r>
            <a:endParaRPr lang="en-US" altLang="en-US" sz="2800" b="1" i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Lack of information sharing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Obstacles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04088" y="1354138"/>
            <a:ext cx="1103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10-2</a:t>
            </a:r>
          </a:p>
        </p:txBody>
      </p:sp>
      <p:pic>
        <p:nvPicPr>
          <p:cNvPr id="25605" name="Picture 5" descr="FG_10_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69597"/>
            <a:ext cx="5186363" cy="4426403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0EC16-4872-411E-A02C-1911DD6A703E}" type="slidenum">
              <a:rPr lang="en-US" altLang="en-US" smtClean="0"/>
              <a:pPr/>
              <a:t>12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3657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»"/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2400" b="1" kern="0" dirty="0">
                <a:solidFill>
                  <a:schemeClr val="bg2"/>
                </a:solidFill>
              </a:rPr>
              <a:t>Actions taken in the course of placing and filling orders that lead to an increase in variability</a:t>
            </a:r>
            <a:endParaRPr lang="en-US" altLang="en-US" sz="2400" kern="0" dirty="0"/>
          </a:p>
          <a:p>
            <a:r>
              <a:rPr lang="en-US" altLang="en-US" sz="2000" kern="0" dirty="0"/>
              <a:t>Ordering in large lots (much larger than dictated by demand) – Figure 10.2</a:t>
            </a:r>
          </a:p>
          <a:p>
            <a:r>
              <a:rPr lang="en-US" altLang="en-US" sz="2000" kern="0" dirty="0"/>
              <a:t>Large replenishment lead times</a:t>
            </a:r>
          </a:p>
          <a:p>
            <a:r>
              <a:rPr lang="en-US" altLang="en-US" sz="2000" kern="0" dirty="0"/>
              <a:t>Rationing and shortage gaming (common in the computer industry because of periodic cycles of component shortages and surpluses)</a:t>
            </a:r>
          </a:p>
        </p:txBody>
      </p:sp>
    </p:spTree>
    <p:extLst>
      <p:ext uri="{BB962C8B-B14F-4D97-AF65-F5344CB8AC3E}">
        <p14:creationId xmlns:p14="http://schemas.microsoft.com/office/powerpoint/2010/main" val="323525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 Obstacles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04088" y="1354138"/>
            <a:ext cx="1103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10-3</a:t>
            </a:r>
          </a:p>
        </p:txBody>
      </p:sp>
      <p:pic>
        <p:nvPicPr>
          <p:cNvPr id="27653" name="Picture 5" descr="FG_10_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4301" y="1672998"/>
            <a:ext cx="4942362" cy="41182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0EC16-4872-411E-A02C-1911DD6A703E}" type="slidenum">
              <a:rPr lang="en-US" altLang="en-US" smtClean="0"/>
              <a:pPr/>
              <a:t>13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1" y="1233488"/>
            <a:ext cx="3581400" cy="539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»"/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b="1" kern="0" dirty="0">
                <a:solidFill>
                  <a:schemeClr val="bg2"/>
                </a:solidFill>
              </a:rPr>
              <a:t>When pricing policies for a product lead to an increase in variability of orders placed</a:t>
            </a:r>
          </a:p>
          <a:p>
            <a:endParaRPr lang="en-US" altLang="en-US" kern="0" dirty="0"/>
          </a:p>
          <a:p>
            <a:r>
              <a:rPr lang="en-US" altLang="en-US" sz="2400" kern="0" dirty="0"/>
              <a:t>Lot-size based quantity decisions</a:t>
            </a:r>
          </a:p>
          <a:p>
            <a:r>
              <a:rPr lang="en-US" altLang="en-US" sz="2400" kern="0" dirty="0"/>
              <a:t>Price fluctuations (resulting in forward buying) – Figure 10.3</a:t>
            </a:r>
          </a:p>
          <a:p>
            <a:pPr>
              <a:buFont typeface="Monotype Sorts" pitchFamily="2" charset="2"/>
              <a:buNone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9909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 on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62811"/>
              </p:ext>
            </p:extLst>
          </p:nvPr>
        </p:nvGraphicFramePr>
        <p:xfrm>
          <a:off x="838200" y="2095500"/>
          <a:ext cx="7378700" cy="359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Performance Measure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Impact of the Lack of Coordination</a:t>
                      </a:r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Manufacturing cost</a:t>
                      </a:r>
                      <a:endParaRPr lang="en-US" sz="20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20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Inventory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Replenishment lead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 and receiving 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Level of product availability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Decreases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Profitability</a:t>
                      </a:r>
                      <a:endParaRPr lang="en-US" sz="20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Decreases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13587" y="6172200"/>
            <a:ext cx="1023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10-1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0EC16-4872-411E-A02C-1911DD6A703E}" type="slidenum">
              <a:rPr lang="en-US" altLang="en-US" smtClean="0"/>
              <a:pPr/>
              <a:t>14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5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Aligning Goals and Incentives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486400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chemeClr val="bg2"/>
                </a:solidFill>
              </a:rPr>
              <a:t>Align goals and incentives so that every participant in supply chain activities works to maximize total supply chain profits</a:t>
            </a:r>
          </a:p>
          <a:p>
            <a:pPr fontAlgn="auto">
              <a:spcBef>
                <a:spcPts val="0"/>
              </a:spcBef>
              <a:defRPr/>
            </a:pPr>
            <a:endParaRPr lang="en-US" dirty="0"/>
          </a:p>
          <a:p>
            <a:pPr fontAlgn="auto">
              <a:spcBef>
                <a:spcPts val="0"/>
              </a:spcBef>
              <a:defRPr/>
            </a:pPr>
            <a:r>
              <a:rPr lang="en-US" dirty="0"/>
              <a:t>Align </a:t>
            </a:r>
            <a:r>
              <a:rPr lang="en-US" u="sng" dirty="0"/>
              <a:t>goals</a:t>
            </a:r>
            <a:r>
              <a:rPr lang="en-US" dirty="0"/>
              <a:t> across the supply chain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/>
              <a:t>Align </a:t>
            </a:r>
            <a:r>
              <a:rPr lang="en-US" u="sng" dirty="0"/>
              <a:t>incentives</a:t>
            </a:r>
            <a:r>
              <a:rPr lang="en-US" dirty="0"/>
              <a:t> across functions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/>
              <a:t>Pricing for coordination</a:t>
            </a:r>
          </a:p>
          <a:p>
            <a:pPr fontAlgn="auto">
              <a:spcBef>
                <a:spcPts val="0"/>
              </a:spcBef>
              <a:defRPr/>
            </a:pPr>
            <a:r>
              <a:rPr lang="en-US" dirty="0"/>
              <a:t>Alter sales force incentives from sell-in (to the retailer) to sell-through (by the retailer)</a:t>
            </a:r>
          </a:p>
          <a:p>
            <a:r>
              <a:rPr lang="en-US" altLang="en-US" dirty="0"/>
              <a:t>Sharing point of sale data</a:t>
            </a:r>
          </a:p>
          <a:p>
            <a:r>
              <a:rPr lang="en-US" altLang="en-US" dirty="0"/>
              <a:t>Collaborative forecasting and planning</a:t>
            </a:r>
          </a:p>
          <a:p>
            <a:pPr fontAlgn="auto">
              <a:spcBef>
                <a:spcPts val="0"/>
              </a:spcBef>
              <a:buFont typeface="Monotype Sorts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0EC16-4872-411E-A02C-1911DD6A703E}" type="slidenum">
              <a:rPr lang="en-US" altLang="en-US" smtClean="0"/>
              <a:pPr/>
              <a:t>15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C611F-8906-442A-8F38-7EF2825AD2AE}" type="slidenum">
              <a:rPr lang="en-US" altLang="en-US" smtClean="0"/>
              <a:pPr/>
              <a:t>16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66700"/>
            <a:ext cx="8763000" cy="647700"/>
          </a:xfrm>
        </p:spPr>
        <p:txBody>
          <a:bodyPr/>
          <a:lstStyle/>
          <a:p>
            <a:r>
              <a:rPr lang="en-US" altLang="en-US"/>
              <a:t>Improving Operational Performance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Reducing replenishment lead time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Reduces uncertainty in demand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EDI is useful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Reducing lot sizes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Computer-assisted ordering, B2B exchanges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Shipping in LTL sizes by combining shipments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Technology and other methods to simplify receiving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Changing customer ordering behavior</a:t>
            </a:r>
          </a:p>
          <a:p>
            <a:pPr>
              <a:lnSpc>
                <a:spcPct val="90000"/>
              </a:lnSpc>
            </a:pPr>
            <a:r>
              <a:rPr lang="en-US" altLang="en-US"/>
              <a:t>Rationing based on past sales and sharing information to limit gaming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“Turn-and-earn”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sharing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177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587B-EC48-48AD-98EA-81011945B4AE}" type="slidenum">
              <a:rPr lang="en-US" altLang="en-US" smtClean="0"/>
              <a:pPr/>
              <a:t>17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Designing Pricing Strategies</a:t>
            </a:r>
            <a:br>
              <a:rPr lang="en-US" altLang="en-US" dirty="0"/>
            </a:br>
            <a:r>
              <a:rPr lang="en-US" altLang="en-US" dirty="0"/>
              <a:t>to Stabilize Orders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Encouraging retailers to order in smaller lots and reduce forward buying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Moving from lot size-based to volume-based quantity discounts (consider total purchases over a specified time period)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Stabilizing pricing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Eliminate promotions (everyday low pricing, EDLP)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 quantity purchased during a promotion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Tie promotion payments to sell-through rather than amount purchased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dirty="0"/>
              <a:t>Building strategic partnerships and trust – easier to implement these approaches if there is </a:t>
            </a:r>
            <a:r>
              <a:rPr lang="en-US" altLang="en-US" u="sng" dirty="0">
                <a:solidFill>
                  <a:schemeClr val="bg2"/>
                </a:solidFill>
              </a:rPr>
              <a:t>trust</a:t>
            </a:r>
            <a:endParaRPr lang="en-US" altLang="en-US" sz="2400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3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39B5D-1984-4611-8F6D-C7892C36D800}" type="slidenum">
              <a:rPr lang="en-US" altLang="en-US" smtClean="0"/>
              <a:pPr/>
              <a:t>18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Vendor-Managed Inventories (VMI)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1750"/>
            <a:ext cx="8153400" cy="5403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Manufacturer or supplier is responsible for all decisions regarding inventory at the retailer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Control of replenishment decisions moves to the manufacturer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Requires that the retailer share demand information with the manufacturer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Manufacturer can increase its profits and total supply chain profits by reducing effects of </a:t>
            </a:r>
            <a:r>
              <a:rPr lang="en-US" altLang="en-US" sz="2400" b="1" u="sng" dirty="0">
                <a:solidFill>
                  <a:schemeClr val="bg2"/>
                </a:solidFill>
              </a:rPr>
              <a:t>double marginalization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Having final customer demand data also helps manufacturer plan production more effectively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Potential drawback – when retailers sell products that are substitutes in customers’ minds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Collaborative Planning, Forecasting, and Replenishment (CPFR)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61484"/>
              </p:ext>
            </p:extLst>
          </p:nvPr>
        </p:nvGraphicFramePr>
        <p:xfrm>
          <a:off x="609600" y="1295400"/>
          <a:ext cx="8178801" cy="5029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137">
                <a:tc>
                  <a:txBody>
                    <a:bodyPr/>
                    <a:lstStyle/>
                    <a:p>
                      <a:r>
                        <a:rPr lang="en-US" sz="2400" b="1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CPFR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Scenario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Where Applied in Supply Chain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Industries Where Applied</a:t>
                      </a:r>
                    </a:p>
                  </a:txBody>
                  <a:tcPr anchor="b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7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 event collaboration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Highly promoted channels or categories</a:t>
                      </a: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industries other than those that practice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EDLP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 replenishment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 DC or distributor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Drugstores, hardware, grocery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71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 replenishment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store delivery or retail DC-to-store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Mass merchants, club stores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Collaborative assortment planning</a:t>
                      </a:r>
                      <a:endParaRPr lang="en-US" sz="20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Apparel and seasonal goods</a:t>
                      </a:r>
                      <a:endParaRPr lang="en-US" sz="20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stores, specialty retail</a:t>
                      </a:r>
                      <a:endParaRPr lang="en-US" sz="2000" dirty="0"/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34200" y="6477000"/>
            <a:ext cx="1023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Table 10-2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7A5D0-5109-4402-88CB-EAE1B89B62A4}" type="slidenum">
              <a:rPr lang="en-US" altLang="en-US" smtClean="0"/>
              <a:pPr/>
              <a:t>19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BB4E5-C308-4C50-BE89-EA67C4205B38}" type="slidenum">
              <a:rPr lang="en-US" altLang="en-US" smtClean="0"/>
              <a:pPr/>
              <a:t>2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Lack of SC Coordination </a:t>
            </a:r>
            <a:br>
              <a:rPr lang="en-US" altLang="en-US" dirty="0"/>
            </a:br>
            <a:r>
              <a:rPr lang="en-US" altLang="en-US" dirty="0"/>
              <a:t>and the Bullwhip Effect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Supply chain coordination – all stages in the supply chain take actions together (usually results in greater total supply chain profits)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SC coordination requires that each stage take into account the effects of its actions on the other stages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Lack of coordination results when: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>
                <a:solidFill>
                  <a:schemeClr val="bg2"/>
                </a:solidFill>
              </a:rPr>
              <a:t>Objectives of different stages conflict or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>
                <a:solidFill>
                  <a:schemeClr val="bg2"/>
                </a:solidFill>
              </a:rPr>
              <a:t>Information moving between stages is distorted</a:t>
            </a:r>
            <a:endParaRPr lang="en-US" altLang="en-US" sz="2000" b="1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BBE39-584C-487E-B9F1-423503D10F3F}" type="slidenum">
              <a:rPr lang="en-US" altLang="en-US" smtClean="0"/>
              <a:pPr/>
              <a:t>20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Trust in the Supply Chain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Historically, supply chain relationships are based on power or trust</a:t>
            </a:r>
          </a:p>
          <a:p>
            <a:r>
              <a:rPr lang="en-US" altLang="en-US" dirty="0"/>
              <a:t>Disadvantages of power-based relationship:</a:t>
            </a:r>
          </a:p>
          <a:p>
            <a:pPr lvl="1"/>
            <a:r>
              <a:rPr lang="en-US" altLang="en-US" dirty="0"/>
              <a:t>Results in one stage maximizing profits, often at the expense of other stages</a:t>
            </a:r>
          </a:p>
          <a:p>
            <a:pPr lvl="1"/>
            <a:r>
              <a:rPr lang="en-US" altLang="en-US" dirty="0"/>
              <a:t>Can hurt a company when balance of power changes</a:t>
            </a:r>
          </a:p>
          <a:p>
            <a:pPr lvl="1"/>
            <a:r>
              <a:rPr lang="en-US" altLang="en-US" dirty="0"/>
              <a:t>Less powerful stages have sought ways to resist</a:t>
            </a:r>
          </a:p>
          <a:p>
            <a:r>
              <a:rPr lang="en-US" altLang="en-US" dirty="0"/>
              <a:t>Deterrence-based view</a:t>
            </a:r>
            <a:endParaRPr lang="en-US" altLang="en-US" sz="2400" dirty="0"/>
          </a:p>
          <a:p>
            <a:pPr lvl="1"/>
            <a:r>
              <a:rPr lang="en-US" altLang="en-US" dirty="0"/>
              <a:t>Use formal contracts</a:t>
            </a:r>
          </a:p>
          <a:p>
            <a:pPr lvl="1"/>
            <a:r>
              <a:rPr lang="en-US" altLang="en-US" dirty="0"/>
              <a:t>Parties behave in trusting manner out of self-interest</a:t>
            </a:r>
          </a:p>
          <a:p>
            <a:r>
              <a:rPr lang="en-US" altLang="en-US" dirty="0"/>
              <a:t>Process-based view</a:t>
            </a:r>
            <a:endParaRPr lang="en-US" altLang="en-US" sz="2400" dirty="0"/>
          </a:p>
          <a:p>
            <a:pPr lvl="1"/>
            <a:r>
              <a:rPr lang="en-US" altLang="en-US" dirty="0"/>
              <a:t>Trust and cooperation are built up over time as a result of a series of interactions</a:t>
            </a:r>
          </a:p>
          <a:p>
            <a:pPr lvl="1"/>
            <a:r>
              <a:rPr lang="en-US" altLang="en-US" dirty="0"/>
              <a:t>Positive interactions strengthen the belief in cooperation of other party</a:t>
            </a:r>
          </a:p>
          <a:p>
            <a:r>
              <a:rPr lang="en-US" altLang="en-US" dirty="0"/>
              <a:t>Neither view holds exclusively in all situations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53249-2ABD-4E87-B0E4-782AD03BB4D7}" type="slidenum">
              <a:rPr lang="en-US" altLang="en-US" smtClean="0"/>
              <a:pPr/>
              <a:t>21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Designing a Relationship</a:t>
            </a:r>
            <a:br>
              <a:rPr lang="en-US" altLang="en-US" dirty="0"/>
            </a:br>
            <a:r>
              <a:rPr lang="en-US" altLang="en-US" dirty="0"/>
              <a:t>with Cooperation and Trust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382000" cy="53197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Assessing the value of the relationship and its contributions</a:t>
            </a:r>
          </a:p>
          <a:p>
            <a:r>
              <a:rPr lang="en-US" altLang="en-US" dirty="0"/>
              <a:t>Identifying operational roles and decision rights for each party</a:t>
            </a:r>
          </a:p>
          <a:p>
            <a:r>
              <a:rPr lang="en-US" altLang="en-US" dirty="0"/>
              <a:t>Designing effective conflict resolution mechanisms</a:t>
            </a:r>
          </a:p>
          <a:p>
            <a:r>
              <a:rPr lang="en-US" altLang="en-US" dirty="0"/>
              <a:t>Assessing the Value of the Relationship and its Contributions</a:t>
            </a:r>
          </a:p>
          <a:p>
            <a:pPr lvl="1"/>
            <a:r>
              <a:rPr lang="en-US" altLang="en-US" dirty="0"/>
              <a:t>Identify the mutual benefit provided</a:t>
            </a:r>
          </a:p>
          <a:p>
            <a:pPr lvl="1"/>
            <a:r>
              <a:rPr lang="en-US" altLang="en-US" dirty="0"/>
              <a:t>Identify the criteria used to evaluate the relationship (equity is important)</a:t>
            </a:r>
          </a:p>
          <a:p>
            <a:pPr lvl="1"/>
            <a:r>
              <a:rPr lang="en-US" altLang="en-US" dirty="0"/>
              <a:t>Important to share benefits equitably</a:t>
            </a:r>
          </a:p>
          <a:p>
            <a:pPr lvl="1"/>
            <a:r>
              <a:rPr lang="en-US" altLang="en-US" dirty="0"/>
              <a:t>Clarify contribution of each party and the benefits each party will receive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B51C7-14BE-46FD-B424-DD1205DA58CE}" type="slidenum">
              <a:rPr lang="en-US" altLang="en-US" smtClean="0"/>
              <a:pPr/>
              <a:t>22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Effective Contracts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33488"/>
            <a:ext cx="7727950" cy="531971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en-US" dirty="0"/>
              <a:t>Create contracts that encourage negotiation when unplanned contingencies arise</a:t>
            </a:r>
          </a:p>
          <a:p>
            <a:r>
              <a:rPr lang="en-US" altLang="en-US" dirty="0"/>
              <a:t>It is impossible to define and plan for every possible occurrence</a:t>
            </a:r>
          </a:p>
          <a:p>
            <a:r>
              <a:rPr lang="en-US" altLang="en-US" dirty="0"/>
              <a:t>Informal relationships and agreements can fill in the “gaps” in contracts</a:t>
            </a:r>
          </a:p>
          <a:p>
            <a:r>
              <a:rPr lang="en-US" altLang="en-US" dirty="0"/>
              <a:t>Informal arrangements may eventually be formalized in later contracts</a:t>
            </a:r>
          </a:p>
          <a:p>
            <a:r>
              <a:rPr lang="en-US" altLang="en-US" dirty="0"/>
              <a:t>Perceptions of reduced benefits or opportunistic actions can significantly impair a supply chain partnership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96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BB7C2-BB48-4831-AD97-586D943098AF}" type="slidenum">
              <a:rPr lang="en-US" altLang="en-US" smtClean="0"/>
              <a:pPr/>
              <a:t>23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Incentive Obstacles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3488"/>
            <a:ext cx="7727950" cy="5472112"/>
          </a:xfrm>
        </p:spPr>
        <p:txBody>
          <a:bodyPr/>
          <a:lstStyle/>
          <a:p>
            <a:r>
              <a:rPr lang="en-US" altLang="en-US" dirty="0"/>
              <a:t>When incentives offered to different stages or participants in a supply chain lead to actions that increase variability and reduce total supply chain profits</a:t>
            </a:r>
          </a:p>
          <a:p>
            <a:pPr lvl="1"/>
            <a:r>
              <a:rPr lang="en-US" altLang="en-US" b="1" i="1" dirty="0">
                <a:solidFill>
                  <a:schemeClr val="bg2"/>
                </a:solidFill>
              </a:rPr>
              <a:t>misalignment of total supply chain objectives and individual objectives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chemeClr val="bg2"/>
                </a:solidFill>
              </a:rPr>
              <a:t>Local optimization </a:t>
            </a:r>
            <a:r>
              <a:rPr lang="en-US" altLang="en-US" dirty="0"/>
              <a:t>within functions or stages of a supply chain</a:t>
            </a:r>
          </a:p>
          <a:p>
            <a:endParaRPr lang="en-US" altLang="en-US" dirty="0"/>
          </a:p>
          <a:p>
            <a:r>
              <a:rPr lang="en-US" altLang="en-US" dirty="0"/>
              <a:t>Sales force incentives</a:t>
            </a:r>
          </a:p>
        </p:txBody>
      </p:sp>
    </p:spTree>
    <p:extLst>
      <p:ext uri="{BB962C8B-B14F-4D97-AF65-F5344CB8AC3E}">
        <p14:creationId xmlns:p14="http://schemas.microsoft.com/office/powerpoint/2010/main" val="2101124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742B6-C293-4937-AFEF-8430385C8C5B}" type="slidenum">
              <a:rPr lang="en-US" altLang="en-US" smtClean="0"/>
              <a:pPr/>
              <a:t>24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dirty="0"/>
              <a:t>Behavioral Obstacles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638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bg2"/>
                </a:solidFill>
              </a:rPr>
              <a:t>Problems in learning, often related to communication in the supply chain and how the supply chain is structured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/>
              <a:t>Each stage of the supply chain views its actions </a:t>
            </a:r>
            <a:r>
              <a:rPr lang="en-US" altLang="en-US" sz="2400" i="1" u="sng" dirty="0">
                <a:solidFill>
                  <a:schemeClr val="bg2"/>
                </a:solidFill>
              </a:rPr>
              <a:t>locally</a:t>
            </a:r>
            <a:r>
              <a:rPr lang="en-US" altLang="en-US" sz="2400" i="1" dirty="0"/>
              <a:t> and is unable to see the impact of its actions on other stages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Different stages react to the current local situation rather than trying to identify the root causes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Based on local analysis, different stages blame each other for the fluctuations, with successive stages becoming enemies rather than partners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 stage learns from its actions over time because the most significant consequences of the actions of any one stage occur elsewhere, resulting in a vicious cycle of actions and blame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Lack of trust results in </a:t>
            </a:r>
            <a:r>
              <a:rPr lang="en-US" altLang="en-US" sz="2400" u="sng" dirty="0">
                <a:solidFill>
                  <a:schemeClr val="bg2"/>
                </a:solidFill>
              </a:rPr>
              <a:t>opportunism, duplication of effort, and lack of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9448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9" y="1447800"/>
            <a:ext cx="7772400" cy="1143000"/>
          </a:xfrm>
        </p:spPr>
        <p:txBody>
          <a:bodyPr/>
          <a:lstStyle/>
          <a:p>
            <a:r>
              <a:rPr lang="en-AU" altLang="en-US" dirty="0"/>
              <a:t>The beer game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Chapter 10</a:t>
            </a:r>
            <a:b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</a:b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Coordination in a Supply Chain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FDC2C0CF-D2D3-40CF-B3A8-AC3B876F47CE}" type="slidenum">
              <a:rPr lang="de-DE" altLang="en-US" sz="1600" smtClean="0"/>
              <a:pPr algn="r"/>
              <a:t>25</a:t>
            </a:fld>
            <a:endParaRPr lang="de-DE" alt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971800" y="2736503"/>
            <a:ext cx="3397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http://www.beergame.org/</a:t>
            </a:r>
          </a:p>
        </p:txBody>
      </p:sp>
    </p:spTree>
    <p:extLst>
      <p:ext uri="{BB962C8B-B14F-4D97-AF65-F5344CB8AC3E}">
        <p14:creationId xmlns:p14="http://schemas.microsoft.com/office/powerpoint/2010/main" val="220439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95" y="152400"/>
            <a:ext cx="8229600" cy="850106"/>
          </a:xfrm>
        </p:spPr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4" name="object 79"/>
          <p:cNvSpPr txBox="1">
            <a:spLocks noGrp="1"/>
          </p:cNvSpPr>
          <p:nvPr>
            <p:ph idx="1"/>
          </p:nvPr>
        </p:nvSpPr>
        <p:spPr>
          <a:xfrm>
            <a:off x="444389" y="1340768"/>
            <a:ext cx="828092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2800" b="1" i="0" u="none" strike="noStrike" baseline="0" dirty="0">
                <a:latin typeface="Verdana"/>
              </a:rPr>
              <a:t>How is it played?</a:t>
            </a:r>
            <a:endParaRPr lang="en-US" sz="2800" b="0" i="0" u="none" strike="noStrike" baseline="0" dirty="0">
              <a:latin typeface="Verdana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Verdana"/>
              </a:rPr>
              <a:t>The beer game simulates a four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stage supply chain (retailer,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wholesaler, distributer and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factory). Each stage is played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by one or better two or three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players.</a:t>
            </a:r>
          </a:p>
          <a:p>
            <a:pPr marL="0" indent="0">
              <a:buNone/>
            </a:pPr>
            <a:endParaRPr lang="en-US" sz="2000" b="0" i="0" u="none" strike="noStrike" baseline="0" dirty="0">
              <a:latin typeface="Verdana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Verdana"/>
              </a:rPr>
              <a:t>A supply chain is typically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played by 8 to 12 people;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more than one supply chain</a:t>
            </a:r>
            <a:r>
              <a:rPr lang="en-US" sz="2000" b="0" i="0" u="none" strike="noStrike" dirty="0">
                <a:latin typeface="Verdana"/>
              </a:rPr>
              <a:t> </a:t>
            </a:r>
            <a:r>
              <a:rPr lang="en-US" sz="2000" b="0" i="0" u="none" strike="noStrike" baseline="0" dirty="0">
                <a:latin typeface="Verdana"/>
              </a:rPr>
              <a:t>can be administered in one class at the same time.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754" y="4233332"/>
            <a:ext cx="8500244" cy="1908176"/>
            <a:chOff x="107950" y="2060575"/>
            <a:chExt cx="8856663" cy="2087563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755650" y="2492375"/>
              <a:ext cx="1296988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Factory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059113" y="2492375"/>
              <a:ext cx="1296987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Distributor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5362575" y="2492375"/>
              <a:ext cx="1296988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Wholesaler</a:t>
              </a: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7667625" y="2492375"/>
              <a:ext cx="1296988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Retailer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195513" y="2852738"/>
              <a:ext cx="719137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500563" y="2852738"/>
              <a:ext cx="719137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6804025" y="2852738"/>
              <a:ext cx="719138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 rot="16200000">
              <a:off x="36513" y="2924175"/>
              <a:ext cx="719138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740650" y="2565400"/>
              <a:ext cx="431800" cy="28733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8459788" y="2565400"/>
              <a:ext cx="431800" cy="28733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7740650" y="3357563"/>
              <a:ext cx="431800" cy="2873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8459788" y="3357563"/>
              <a:ext cx="431800" cy="2873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5437188" y="2565400"/>
              <a:ext cx="431800" cy="2873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6156325" y="2565400"/>
              <a:ext cx="431800" cy="2873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437188" y="3357563"/>
              <a:ext cx="431800" cy="2873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6156325" y="3357563"/>
              <a:ext cx="431800" cy="2873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132138" y="2565400"/>
              <a:ext cx="431800" cy="28733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851275" y="2565400"/>
              <a:ext cx="431800" cy="28733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132138" y="3357563"/>
              <a:ext cx="431800" cy="2873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851275" y="3357563"/>
              <a:ext cx="431800" cy="2873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828675" y="2565400"/>
              <a:ext cx="4318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1547813" y="2565400"/>
              <a:ext cx="4318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828675" y="3357563"/>
              <a:ext cx="43180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1547813" y="3357563"/>
              <a:ext cx="43180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900113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5"/>
            <p:cNvSpPr>
              <a:spLocks noChangeArrowheads="1"/>
            </p:cNvSpPr>
            <p:nvPr/>
          </p:nvSpPr>
          <p:spPr bwMode="auto">
            <a:xfrm>
              <a:off x="1547813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320357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385127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550862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615632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7812088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8459788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795963" y="2060575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3"/>
            <p:cNvSpPr>
              <a:spLocks noChangeArrowheads="1"/>
            </p:cNvSpPr>
            <p:nvPr/>
          </p:nvSpPr>
          <p:spPr bwMode="auto">
            <a:xfrm>
              <a:off x="8101013" y="2060575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3492500" y="2060575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>
              <a:off x="1187450" y="2060575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2268538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627313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4573588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4932363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6877050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7235825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 rot="16200000">
              <a:off x="287338" y="3176587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 rot="16200000">
              <a:off x="287338" y="281622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4"/>
            <p:cNvSpPr txBox="1">
              <a:spLocks noChangeArrowheads="1"/>
            </p:cNvSpPr>
            <p:nvPr/>
          </p:nvSpPr>
          <p:spPr bwMode="auto">
            <a:xfrm>
              <a:off x="6877050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51" name="Text Box 55"/>
            <p:cNvSpPr txBox="1">
              <a:spLocks noChangeArrowheads="1"/>
            </p:cNvSpPr>
            <p:nvPr/>
          </p:nvSpPr>
          <p:spPr bwMode="auto">
            <a:xfrm>
              <a:off x="4572000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52" name="Text Box 56"/>
            <p:cNvSpPr txBox="1">
              <a:spLocks noChangeArrowheads="1"/>
            </p:cNvSpPr>
            <p:nvPr/>
          </p:nvSpPr>
          <p:spPr bwMode="auto">
            <a:xfrm>
              <a:off x="2268538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107950" y="2492375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671314D8-BB51-4E20-8161-F501DFFC46BA}" type="slidenum">
              <a:rPr lang="de-DE" altLang="en-US" sz="1600" smtClean="0"/>
              <a:pPr algn="r"/>
              <a:t>26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796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baseline="0" dirty="0">
                <a:latin typeface="Verdana"/>
              </a:rPr>
              <a:t>The task</a:t>
            </a:r>
          </a:p>
          <a:p>
            <a:pPr marL="0" indent="0">
              <a:buNone/>
            </a:pPr>
            <a:endParaRPr lang="en-US" sz="2400" b="0" i="0" u="none" strike="noStrike" baseline="0" dirty="0">
              <a:latin typeface="Verdana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Verdana"/>
              </a:rPr>
              <a:t>The task of each supply chain is to produce and deliver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Verdana"/>
              </a:rPr>
              <a:t>units of beer: </a:t>
            </a:r>
          </a:p>
          <a:p>
            <a:r>
              <a:rPr lang="en-US" sz="2400" b="0" i="0" u="none" strike="noStrike" baseline="0" dirty="0">
                <a:latin typeface="Verdana"/>
              </a:rPr>
              <a:t>the factory produces and the other three</a:t>
            </a:r>
            <a:r>
              <a:rPr lang="en-US" sz="2400" b="0" i="0" u="none" strike="noStrike" dirty="0">
                <a:latin typeface="Verdana"/>
              </a:rPr>
              <a:t> </a:t>
            </a:r>
            <a:r>
              <a:rPr lang="en-US" sz="2400" b="0" i="0" u="none" strike="noStrike" baseline="0" dirty="0">
                <a:latin typeface="Verdana"/>
              </a:rPr>
              <a:t>stages deliver the beer units until it reaches the external</a:t>
            </a:r>
            <a:r>
              <a:rPr lang="en-US" sz="2400" b="0" i="0" u="none" strike="noStrike" dirty="0">
                <a:latin typeface="Verdana"/>
              </a:rPr>
              <a:t> </a:t>
            </a:r>
            <a:r>
              <a:rPr lang="en-US" sz="2400" b="0" i="0" u="none" strike="noStrike" baseline="0" dirty="0">
                <a:latin typeface="Verdana"/>
              </a:rPr>
              <a:t>customer at the downstream end of the supply chain.</a:t>
            </a:r>
          </a:p>
          <a:p>
            <a:pPr marL="0" indent="0">
              <a:buNone/>
            </a:pPr>
            <a:endParaRPr lang="en-US" sz="2400" b="0" i="0" u="none" strike="noStrike" baseline="0" dirty="0">
              <a:latin typeface="Verdana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Verdana"/>
              </a:rPr>
              <a:t>The aim of the players is rather simple: </a:t>
            </a:r>
          </a:p>
          <a:p>
            <a:r>
              <a:rPr lang="en-US" sz="2400" b="0" i="0" u="none" strike="noStrike" baseline="0" dirty="0">
                <a:latin typeface="Verdana"/>
              </a:rPr>
              <a:t>each sub group</a:t>
            </a:r>
            <a:r>
              <a:rPr lang="en-US" sz="2400" b="0" i="0" u="none" strike="noStrike" dirty="0">
                <a:latin typeface="Verdana"/>
              </a:rPr>
              <a:t> </a:t>
            </a:r>
            <a:r>
              <a:rPr lang="en-US" sz="2400" b="0" i="0" u="none" strike="noStrike" baseline="0" dirty="0">
                <a:latin typeface="Verdana"/>
              </a:rPr>
              <a:t>has to fulfil the incoming orders of beer.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671314D8-BB51-4E20-8161-F501DFFC46BA}" type="slidenum">
              <a:rPr lang="de-DE" altLang="en-US" sz="1600" smtClean="0"/>
              <a:pPr algn="r"/>
              <a:t>27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23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639762"/>
          </a:xfrm>
        </p:spPr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2060848"/>
            <a:ext cx="856895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Verdana"/>
              </a:rPr>
              <a:t>Structural setup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Orders flow upstream, while deliveries flow downstream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 the supply chain.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An important structural aspect is delay (i.e. time lag) in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order to account for logistics and production time. Each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delivery (and production order) requires two rounds until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they are finally delivered to the next stage.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 the structural setup this is represented by two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shipping delay fields located in between the supply chain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stages as well as at the production end.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28</a:t>
            </a:fld>
            <a:endParaRPr lang="de-DE" altLang="en-US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6632"/>
            <a:ext cx="4204965" cy="25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85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770100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Verdana"/>
              </a:rPr>
              <a:t>Playing the game</a:t>
            </a:r>
          </a:p>
          <a:p>
            <a:endParaRPr lang="en-US" sz="2800" b="1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game is played in rounds, which simulates weeks.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Using the materials provided on the table (see figure 2),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players have to carry out the following steps in each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round: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1. receive incoming orders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2. receive incoming deliveries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3. update play sheets (outstanding deliveries and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inventory)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4. send out deliveries, and finally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5. decide on the amount to be ordered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Deciding on each round’s order amount is effectively the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only decision that players are able to make throughout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game.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29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2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1A463-C8EC-4CBE-A1EA-149EEE5B8C3A}" type="slidenum">
              <a:rPr lang="en-US" altLang="en-US" smtClean="0"/>
              <a:pPr/>
              <a:t>3</a:t>
            </a:fld>
            <a:endParaRPr lang="en-US" altLang="en-US" sz="1400" dirty="0">
              <a:latin typeface="Times New Roman" pitchFamily="18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Bullwhip Effect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3488"/>
            <a:ext cx="7727950" cy="4843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Fluctuations in orders increase as they move up the supply chain from retailers to wholesalers to manufacturers to suppliers (shown in Figure 10.1)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Distorts demand information within the supply chain, where </a:t>
            </a:r>
            <a:r>
              <a:rPr lang="en-US" altLang="en-US" b="1" i="1" dirty="0">
                <a:solidFill>
                  <a:schemeClr val="bg2"/>
                </a:solidFill>
              </a:rPr>
              <a:t>different stages have very different estimates of what demand looks like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Results in a loss of supply chain coordination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990600"/>
            <a:ext cx="87129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Verdana"/>
              </a:rPr>
              <a:t>Essential rules</a:t>
            </a:r>
          </a:p>
          <a:p>
            <a:endParaRPr lang="en-US" sz="200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Every order has to be fulfilled, either directly (should the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players’ inventory be large enough) or later in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subsequent</a:t>
            </a:r>
            <a:r>
              <a:rPr lang="en-US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rounds.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Inventory and backlog incur cost – each item in stock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costs EUR 0.50 per week, while each item on backlog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costs EUR 1.00. Consequently, the primary aim of each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subgroup is to keep their costs low.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Hence, the optimal strategy for the players is to run their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business with as little stock as possible without being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forced to “move into backorder”.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Players are not allowed to communicate. The only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information they are allowed to exchange is the order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amount; there is no transparency as to what stock levels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or actual customer demand is; only the retailer knows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external demand 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30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056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latin typeface="Verdana"/>
                <a:cs typeface="Verdana"/>
              </a:rPr>
              <a:t>Structure </a:t>
            </a:r>
            <a:r>
              <a:rPr lang="en-US" spc="10" dirty="0">
                <a:latin typeface="Verdana"/>
                <a:cs typeface="Verdana"/>
              </a:rPr>
              <a:t>&amp;</a:t>
            </a:r>
            <a:r>
              <a:rPr lang="en-US" spc="5" dirty="0">
                <a:latin typeface="Verdana"/>
                <a:cs typeface="Verdana"/>
              </a:rPr>
              <a:t> Rules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801161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Verdana"/>
              </a:rPr>
              <a:t>Customer demand</a:t>
            </a:r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external demand is predetermined and usually does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not vary greatly.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 the beginning, the supply chain is pre-initialized with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inventory levels (e.g. 15 units), orders (e.g. 5 units) and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beer units in the shipping delay fields (e.g. 5 units).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In order to induce the bullwhip effect, the external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demand remains stable for a few rounds (e.g. 5 units for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5 rounds) before it suddenly shows one steep increase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(jumps to 9 units) before it remains stable again at this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higher level for the remainder of the game (usually 40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to 50 rounds in total).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Verdana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one increase in external demand inevitably leads to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the creation of the bullwhip effect and to a destabilization of ordering patterns throughout the</a:t>
            </a:r>
            <a:r>
              <a:rPr lang="en-US" sz="2000" b="0" i="0" u="none" strike="noStrike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Verdana"/>
              </a:rPr>
              <a:t>supply chain.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31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599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1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4145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550862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7812088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320357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900113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2" name="AutoShape 56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3" name="AutoShape 57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4" name="AutoShape 58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61" name="Group 65"/>
          <p:cNvGrpSpPr>
            <a:grpSpLocks/>
          </p:cNvGrpSpPr>
          <p:nvPr/>
        </p:nvGrpSpPr>
        <p:grpSpPr bwMode="auto">
          <a:xfrm>
            <a:off x="3924300" y="2636838"/>
            <a:ext cx="287338" cy="215900"/>
            <a:chOff x="975" y="3203"/>
            <a:chExt cx="181" cy="136"/>
          </a:xfrm>
        </p:grpSpPr>
        <p:sp>
          <p:nvSpPr>
            <p:cNvPr id="4158" name="Rectangle 62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63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2" name="Group 66"/>
          <p:cNvGrpSpPr>
            <a:grpSpLocks/>
          </p:cNvGrpSpPr>
          <p:nvPr/>
        </p:nvGrpSpPr>
        <p:grpSpPr bwMode="auto">
          <a:xfrm>
            <a:off x="1619250" y="2636838"/>
            <a:ext cx="287338" cy="215900"/>
            <a:chOff x="975" y="3203"/>
            <a:chExt cx="181" cy="136"/>
          </a:xfrm>
        </p:grpSpPr>
        <p:sp>
          <p:nvSpPr>
            <p:cNvPr id="4163" name="Rectangle 67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68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Line 69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6" name="Group 70"/>
          <p:cNvGrpSpPr>
            <a:grpSpLocks/>
          </p:cNvGrpSpPr>
          <p:nvPr/>
        </p:nvGrpSpPr>
        <p:grpSpPr bwMode="auto">
          <a:xfrm>
            <a:off x="6227763" y="2636838"/>
            <a:ext cx="287337" cy="215900"/>
            <a:chOff x="975" y="3203"/>
            <a:chExt cx="181" cy="136"/>
          </a:xfrm>
        </p:grpSpPr>
        <p:sp>
          <p:nvSpPr>
            <p:cNvPr id="4167" name="Rectangle 71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2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Line 73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70" name="Group 74"/>
          <p:cNvGrpSpPr>
            <a:grpSpLocks/>
          </p:cNvGrpSpPr>
          <p:nvPr/>
        </p:nvGrpSpPr>
        <p:grpSpPr bwMode="auto">
          <a:xfrm>
            <a:off x="8532813" y="2636838"/>
            <a:ext cx="287337" cy="215900"/>
            <a:chOff x="975" y="3203"/>
            <a:chExt cx="181" cy="136"/>
          </a:xfrm>
        </p:grpSpPr>
        <p:sp>
          <p:nvSpPr>
            <p:cNvPr id="4171" name="Rectangle 75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Line 76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Line 77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5CBCD52E-CB52-4405-8F10-0933D9899279}" type="slidenum">
              <a:rPr lang="de-DE" altLang="en-US" sz="1600" smtClean="0"/>
              <a:pPr algn="r"/>
              <a:t>32</a:t>
            </a:fld>
            <a:endParaRPr lang="de-DE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914650" y="304800"/>
            <a:ext cx="319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32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+mj-cs"/>
              </a:rPr>
              <a:t>The beer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5173" name="AutoShape 53"/>
          <p:cNvSpPr>
            <a:spLocks noChangeArrowheads="1"/>
          </p:cNvSpPr>
          <p:nvPr/>
        </p:nvSpPr>
        <p:spPr bwMode="auto">
          <a:xfrm>
            <a:off x="1042988" y="2924175"/>
            <a:ext cx="792162" cy="3937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AutoShape 54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AutoShape 55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AutoShape 56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AutoShape 57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AutoShape 58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AutoShape 59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AutoShape 60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AutoShape 61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82" name="Group 62"/>
          <p:cNvGrpSpPr>
            <a:grpSpLocks/>
          </p:cNvGrpSpPr>
          <p:nvPr/>
        </p:nvGrpSpPr>
        <p:grpSpPr bwMode="auto">
          <a:xfrm>
            <a:off x="3924300" y="2636838"/>
            <a:ext cx="287338" cy="215900"/>
            <a:chOff x="975" y="3203"/>
            <a:chExt cx="181" cy="136"/>
          </a:xfrm>
        </p:grpSpPr>
        <p:sp>
          <p:nvSpPr>
            <p:cNvPr id="5183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64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Line 65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6" name="Group 66"/>
          <p:cNvGrpSpPr>
            <a:grpSpLocks/>
          </p:cNvGrpSpPr>
          <p:nvPr/>
        </p:nvGrpSpPr>
        <p:grpSpPr bwMode="auto">
          <a:xfrm>
            <a:off x="1619250" y="2636838"/>
            <a:ext cx="287338" cy="215900"/>
            <a:chOff x="975" y="3203"/>
            <a:chExt cx="181" cy="136"/>
          </a:xfrm>
        </p:grpSpPr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Line 69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90" name="Group 70"/>
          <p:cNvGrpSpPr>
            <a:grpSpLocks/>
          </p:cNvGrpSpPr>
          <p:nvPr/>
        </p:nvGrpSpPr>
        <p:grpSpPr bwMode="auto">
          <a:xfrm>
            <a:off x="6227763" y="2636838"/>
            <a:ext cx="287337" cy="215900"/>
            <a:chOff x="975" y="3203"/>
            <a:chExt cx="181" cy="136"/>
          </a:xfrm>
        </p:grpSpPr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Line 73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94" name="Group 74"/>
          <p:cNvGrpSpPr>
            <a:grpSpLocks/>
          </p:cNvGrpSpPr>
          <p:nvPr/>
        </p:nvGrpSpPr>
        <p:grpSpPr bwMode="auto">
          <a:xfrm>
            <a:off x="8532813" y="2636838"/>
            <a:ext cx="287337" cy="215900"/>
            <a:chOff x="975" y="3203"/>
            <a:chExt cx="181" cy="136"/>
          </a:xfrm>
        </p:grpSpPr>
        <p:sp>
          <p:nvSpPr>
            <p:cNvPr id="5195" name="Rectangle 75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Line 76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Line 77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98" name="AutoShape 78"/>
          <p:cNvSpPr>
            <a:spLocks noChangeArrowheads="1"/>
          </p:cNvSpPr>
          <p:nvPr/>
        </p:nvSpPr>
        <p:spPr bwMode="auto">
          <a:xfrm>
            <a:off x="827088" y="5508625"/>
            <a:ext cx="1655763" cy="862012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9" name="AutoShape 79"/>
          <p:cNvSpPr>
            <a:spLocks noChangeArrowheads="1"/>
          </p:cNvSpPr>
          <p:nvPr/>
        </p:nvSpPr>
        <p:spPr bwMode="auto">
          <a:xfrm>
            <a:off x="1474788" y="4932362"/>
            <a:ext cx="936625" cy="7921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2484438" y="4860925"/>
            <a:ext cx="5086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lphaLcPeriod"/>
            </a:pPr>
            <a:r>
              <a:rPr lang="de-DE" altLang="en-US" dirty="0"/>
              <a:t>Fill in </a:t>
            </a:r>
            <a:r>
              <a:rPr lang="de-DE" altLang="en-US" b="1" dirty="0"/>
              <a:t>incoming delivery</a:t>
            </a:r>
            <a:r>
              <a:rPr lang="de-DE" altLang="en-US" dirty="0"/>
              <a:t> to your playsheet.</a:t>
            </a:r>
          </a:p>
          <a:p>
            <a:pPr>
              <a:buFontTx/>
              <a:buAutoNum type="alphaLcPeriod"/>
            </a:pPr>
            <a:r>
              <a:rPr lang="de-DE" altLang="en-US" dirty="0"/>
              <a:t>Add </a:t>
            </a:r>
            <a:r>
              <a:rPr lang="de-DE" altLang="en-US" b="1" dirty="0"/>
              <a:t>incoming</a:t>
            </a:r>
            <a:r>
              <a:rPr lang="de-DE" altLang="en-US" dirty="0"/>
              <a:t> to </a:t>
            </a:r>
            <a:r>
              <a:rPr lang="de-DE" altLang="en-US" b="1" dirty="0"/>
              <a:t>inventory </a:t>
            </a:r>
            <a:r>
              <a:rPr lang="de-DE" altLang="en-US" dirty="0"/>
              <a:t>to get </a:t>
            </a:r>
            <a:r>
              <a:rPr lang="de-DE" altLang="en-US" b="1" dirty="0"/>
              <a:t>available</a:t>
            </a:r>
            <a:r>
              <a:rPr lang="de-DE" altLang="en-US" dirty="0"/>
              <a:t> </a:t>
            </a:r>
            <a:br>
              <a:rPr lang="de-DE" altLang="en-US" dirty="0"/>
            </a:br>
            <a:r>
              <a:rPr lang="de-DE" altLang="en-US" dirty="0"/>
              <a:t>amount.</a:t>
            </a:r>
          </a:p>
        </p:txBody>
      </p:sp>
      <p:sp>
        <p:nvSpPr>
          <p:cNvPr id="5202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Step 1: Delivery IN</a:t>
            </a:r>
          </a:p>
        </p:txBody>
      </p:sp>
      <p:sp>
        <p:nvSpPr>
          <p:cNvPr id="5204" name="AutoShape 84"/>
          <p:cNvSpPr>
            <a:spLocks noChangeArrowheads="1"/>
          </p:cNvSpPr>
          <p:nvPr/>
        </p:nvSpPr>
        <p:spPr bwMode="auto">
          <a:xfrm>
            <a:off x="3348038" y="2924175"/>
            <a:ext cx="792162" cy="3937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5" name="AutoShape 85"/>
          <p:cNvSpPr>
            <a:spLocks noChangeArrowheads="1"/>
          </p:cNvSpPr>
          <p:nvPr/>
        </p:nvSpPr>
        <p:spPr bwMode="auto">
          <a:xfrm>
            <a:off x="5580063" y="2924175"/>
            <a:ext cx="792162" cy="3937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6" name="AutoShape 86"/>
          <p:cNvSpPr>
            <a:spLocks noChangeArrowheads="1"/>
          </p:cNvSpPr>
          <p:nvPr/>
        </p:nvSpPr>
        <p:spPr bwMode="auto">
          <a:xfrm>
            <a:off x="7956550" y="2924175"/>
            <a:ext cx="792163" cy="3937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33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55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/>
              <a:t>Factory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/>
              <a:t>Retailer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7222" name="AutoShape 54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AutoShape 55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AutoShape 56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5" name="AutoShape 57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6" name="AutoShape 58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AutoShape 59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AutoShape 60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AutoShape 61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1691481" y="5300662"/>
            <a:ext cx="18002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Line 68"/>
          <p:cNvSpPr>
            <a:spLocks noChangeShapeType="1"/>
          </p:cNvSpPr>
          <p:nvPr/>
        </p:nvSpPr>
        <p:spPr bwMode="auto">
          <a:xfrm>
            <a:off x="1691481" y="5300662"/>
            <a:ext cx="904875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69"/>
          <p:cNvSpPr>
            <a:spLocks noChangeShapeType="1"/>
          </p:cNvSpPr>
          <p:nvPr/>
        </p:nvSpPr>
        <p:spPr bwMode="auto">
          <a:xfrm flipV="1">
            <a:off x="2596356" y="5300662"/>
            <a:ext cx="895350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Step 2: Order IN</a:t>
            </a:r>
          </a:p>
        </p:txBody>
      </p:sp>
      <p:sp>
        <p:nvSpPr>
          <p:cNvPr id="7248" name="Text Box 80"/>
          <p:cNvSpPr txBox="1">
            <a:spLocks noChangeArrowheads="1"/>
          </p:cNvSpPr>
          <p:nvPr/>
        </p:nvSpPr>
        <p:spPr bwMode="auto">
          <a:xfrm>
            <a:off x="3707606" y="4797424"/>
            <a:ext cx="4171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lphaLcPeriod"/>
            </a:pPr>
            <a:r>
              <a:rPr lang="de-DE" altLang="en-US" dirty="0"/>
              <a:t>Open </a:t>
            </a:r>
            <a:r>
              <a:rPr lang="de-DE" altLang="en-US" b="1" dirty="0"/>
              <a:t>new order</a:t>
            </a:r>
            <a:r>
              <a:rPr lang="de-DE" altLang="en-US" dirty="0"/>
              <a:t> and fill into </a:t>
            </a:r>
            <a:br>
              <a:rPr lang="de-DE" altLang="en-US" dirty="0"/>
            </a:br>
            <a:r>
              <a:rPr lang="de-DE" altLang="en-US" dirty="0"/>
              <a:t>your playsheet.</a:t>
            </a:r>
          </a:p>
          <a:p>
            <a:pPr>
              <a:buFontTx/>
              <a:buAutoNum type="alphaLcPeriod"/>
            </a:pPr>
            <a:r>
              <a:rPr lang="de-DE" altLang="en-US" dirty="0"/>
              <a:t>Calculate amount </a:t>
            </a:r>
            <a:r>
              <a:rPr lang="de-DE" altLang="en-US" b="1" dirty="0"/>
              <a:t>to ship</a:t>
            </a:r>
            <a:r>
              <a:rPr lang="de-DE" altLang="en-US" dirty="0"/>
              <a:t> by adding</a:t>
            </a:r>
            <a:br>
              <a:rPr lang="de-DE" altLang="en-US" dirty="0"/>
            </a:br>
            <a:r>
              <a:rPr lang="de-DE" altLang="en-US" b="1" dirty="0"/>
              <a:t>new order</a:t>
            </a:r>
            <a:r>
              <a:rPr lang="de-DE" altLang="en-US" dirty="0"/>
              <a:t> to old </a:t>
            </a:r>
            <a:r>
              <a:rPr lang="de-DE" altLang="en-US" b="1" dirty="0"/>
              <a:t>backorder</a:t>
            </a:r>
            <a:r>
              <a:rPr lang="de-DE" altLang="en-US" dirty="0"/>
              <a:t>.</a:t>
            </a:r>
          </a:p>
        </p:txBody>
      </p:sp>
      <p:sp>
        <p:nvSpPr>
          <p:cNvPr id="7249" name="Line 81"/>
          <p:cNvSpPr>
            <a:spLocks noChangeShapeType="1"/>
          </p:cNvSpPr>
          <p:nvPr/>
        </p:nvSpPr>
        <p:spPr bwMode="auto">
          <a:xfrm flipV="1">
            <a:off x="1724026" y="4489450"/>
            <a:ext cx="86360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82"/>
          <p:cNvSpPr>
            <a:spLocks noChangeShapeType="1"/>
          </p:cNvSpPr>
          <p:nvPr/>
        </p:nvSpPr>
        <p:spPr bwMode="auto">
          <a:xfrm>
            <a:off x="2554288" y="4498975"/>
            <a:ext cx="93662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AutoShape 79"/>
          <p:cNvSpPr>
            <a:spLocks noChangeArrowheads="1"/>
          </p:cNvSpPr>
          <p:nvPr/>
        </p:nvSpPr>
        <p:spPr bwMode="auto">
          <a:xfrm>
            <a:off x="2483643" y="4797424"/>
            <a:ext cx="1150938" cy="10080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51" name="Group 83"/>
          <p:cNvGrpSpPr>
            <a:grpSpLocks/>
          </p:cNvGrpSpPr>
          <p:nvPr/>
        </p:nvGrpSpPr>
        <p:grpSpPr bwMode="auto">
          <a:xfrm>
            <a:off x="900113" y="2781300"/>
            <a:ext cx="1008062" cy="647700"/>
            <a:chOff x="975" y="3203"/>
            <a:chExt cx="181" cy="136"/>
          </a:xfrm>
        </p:grpSpPr>
        <p:sp>
          <p:nvSpPr>
            <p:cNvPr id="7252" name="Rectangle 84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7255" name="Group 87"/>
          <p:cNvGrpSpPr>
            <a:grpSpLocks/>
          </p:cNvGrpSpPr>
          <p:nvPr/>
        </p:nvGrpSpPr>
        <p:grpSpPr bwMode="auto">
          <a:xfrm>
            <a:off x="3203575" y="2781300"/>
            <a:ext cx="1008063" cy="647700"/>
            <a:chOff x="975" y="3203"/>
            <a:chExt cx="181" cy="136"/>
          </a:xfrm>
        </p:grpSpPr>
        <p:sp>
          <p:nvSpPr>
            <p:cNvPr id="7256" name="Rectangle 88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5508625" y="2781300"/>
            <a:ext cx="1008063" cy="647700"/>
            <a:chOff x="975" y="3203"/>
            <a:chExt cx="181" cy="136"/>
          </a:xfrm>
        </p:grpSpPr>
        <p:sp>
          <p:nvSpPr>
            <p:cNvPr id="7260" name="Rectangle 92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63" name="Group 95"/>
          <p:cNvGrpSpPr>
            <a:grpSpLocks/>
          </p:cNvGrpSpPr>
          <p:nvPr/>
        </p:nvGrpSpPr>
        <p:grpSpPr bwMode="auto">
          <a:xfrm>
            <a:off x="7812088" y="2781300"/>
            <a:ext cx="1008062" cy="647700"/>
            <a:chOff x="975" y="3203"/>
            <a:chExt cx="181" cy="136"/>
          </a:xfrm>
        </p:grpSpPr>
        <p:sp>
          <p:nvSpPr>
            <p:cNvPr id="7264" name="Rectangle 96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34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0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9263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9266" name="AutoShape 50"/>
          <p:cNvSpPr>
            <a:spLocks noChangeArrowheads="1"/>
          </p:cNvSpPr>
          <p:nvPr/>
        </p:nvSpPr>
        <p:spPr bwMode="auto">
          <a:xfrm>
            <a:off x="550862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AutoShape 51"/>
          <p:cNvSpPr>
            <a:spLocks noChangeArrowheads="1"/>
          </p:cNvSpPr>
          <p:nvPr/>
        </p:nvSpPr>
        <p:spPr bwMode="auto">
          <a:xfrm>
            <a:off x="7812088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AutoShape 52"/>
          <p:cNvSpPr>
            <a:spLocks noChangeArrowheads="1"/>
          </p:cNvSpPr>
          <p:nvPr/>
        </p:nvSpPr>
        <p:spPr bwMode="auto">
          <a:xfrm>
            <a:off x="320357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AutoShape 53"/>
          <p:cNvSpPr>
            <a:spLocks noChangeArrowheads="1"/>
          </p:cNvSpPr>
          <p:nvPr/>
        </p:nvSpPr>
        <p:spPr bwMode="auto">
          <a:xfrm>
            <a:off x="900113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AutoShape 54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1" name="AutoShape 55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2" name="AutoShape 56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3" name="AutoShape 57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AutoShape 58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AutoShape 59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AutoShape 60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AutoShape 61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94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Step 3: Prepare Delivery</a:t>
            </a:r>
          </a:p>
        </p:txBody>
      </p:sp>
      <p:grpSp>
        <p:nvGrpSpPr>
          <p:cNvPr id="9299" name="Group 83"/>
          <p:cNvGrpSpPr>
            <a:grpSpLocks/>
          </p:cNvGrpSpPr>
          <p:nvPr/>
        </p:nvGrpSpPr>
        <p:grpSpPr bwMode="auto">
          <a:xfrm>
            <a:off x="1835150" y="4941888"/>
            <a:ext cx="2520950" cy="1511300"/>
            <a:chOff x="1156" y="3113"/>
            <a:chExt cx="1588" cy="952"/>
          </a:xfrm>
        </p:grpSpPr>
        <p:sp>
          <p:nvSpPr>
            <p:cNvPr id="9300" name="Rectangle 84"/>
            <p:cNvSpPr>
              <a:spLocks noChangeArrowheads="1"/>
            </p:cNvSpPr>
            <p:nvPr/>
          </p:nvSpPr>
          <p:spPr bwMode="auto">
            <a:xfrm>
              <a:off x="1156" y="3113"/>
              <a:ext cx="1588" cy="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AutoShape 85"/>
            <p:cNvSpPr>
              <a:spLocks noChangeArrowheads="1"/>
            </p:cNvSpPr>
            <p:nvPr/>
          </p:nvSpPr>
          <p:spPr bwMode="auto">
            <a:xfrm>
              <a:off x="1519" y="3385"/>
              <a:ext cx="816" cy="406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02" name="Rectangle 86"/>
          <p:cNvSpPr>
            <a:spLocks noChangeArrowheads="1"/>
          </p:cNvSpPr>
          <p:nvPr/>
        </p:nvSpPr>
        <p:spPr bwMode="auto">
          <a:xfrm>
            <a:off x="5076825" y="4941888"/>
            <a:ext cx="11525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AU" altLang="en-US" sz="1400"/>
              <a:t>DELIVERY</a:t>
            </a:r>
          </a:p>
          <a:p>
            <a:pPr algn="ctr"/>
            <a:endParaRPr lang="en-AU" altLang="en-US" sz="1400"/>
          </a:p>
          <a:p>
            <a:pPr algn="ctr"/>
            <a:endParaRPr lang="en-AU" altLang="en-US" sz="1400"/>
          </a:p>
        </p:txBody>
      </p:sp>
      <p:sp>
        <p:nvSpPr>
          <p:cNvPr id="9303" name="Text Box 87"/>
          <p:cNvSpPr txBox="1">
            <a:spLocks noChangeArrowheads="1"/>
          </p:cNvSpPr>
          <p:nvPr/>
        </p:nvSpPr>
        <p:spPr bwMode="auto">
          <a:xfrm>
            <a:off x="5435600" y="5084763"/>
            <a:ext cx="307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3600">
                <a:latin typeface="Allegro BT" pitchFamily="82" charset="0"/>
              </a:rPr>
              <a:t>9</a:t>
            </a:r>
          </a:p>
        </p:txBody>
      </p:sp>
      <p:grpSp>
        <p:nvGrpSpPr>
          <p:cNvPr id="9306" name="Group 90"/>
          <p:cNvGrpSpPr>
            <a:grpSpLocks/>
          </p:cNvGrpSpPr>
          <p:nvPr/>
        </p:nvGrpSpPr>
        <p:grpSpPr bwMode="auto">
          <a:xfrm>
            <a:off x="5003800" y="4868863"/>
            <a:ext cx="1296988" cy="865187"/>
            <a:chOff x="3152" y="3067"/>
            <a:chExt cx="817" cy="545"/>
          </a:xfrm>
        </p:grpSpPr>
        <p:sp>
          <p:nvSpPr>
            <p:cNvPr id="9304" name="Rectangle 88"/>
            <p:cNvSpPr>
              <a:spLocks noChangeArrowheads="1"/>
            </p:cNvSpPr>
            <p:nvPr/>
          </p:nvSpPr>
          <p:spPr bwMode="auto">
            <a:xfrm>
              <a:off x="3152" y="3067"/>
              <a:ext cx="817" cy="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5" name="Rectangle 89"/>
            <p:cNvSpPr>
              <a:spLocks noChangeArrowheads="1"/>
            </p:cNvSpPr>
            <p:nvPr/>
          </p:nvSpPr>
          <p:spPr bwMode="auto">
            <a:xfrm>
              <a:off x="3198" y="3113"/>
              <a:ext cx="362" cy="4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altLang="en-US" sz="1400"/>
            </a:p>
            <a:p>
              <a:pPr algn="ctr"/>
              <a:endParaRPr lang="en-AU" altLang="en-US" sz="1400"/>
            </a:p>
            <a:p>
              <a:pPr algn="ctr"/>
              <a:endParaRPr lang="en-AU" altLang="en-US" sz="1400"/>
            </a:p>
          </p:txBody>
        </p:sp>
      </p:grpSp>
      <p:sp>
        <p:nvSpPr>
          <p:cNvPr id="9308" name="Rectangle 92"/>
          <p:cNvSpPr>
            <a:spLocks noChangeArrowheads="1"/>
          </p:cNvSpPr>
          <p:nvPr/>
        </p:nvSpPr>
        <p:spPr bwMode="auto">
          <a:xfrm>
            <a:off x="5003800" y="4868863"/>
            <a:ext cx="1296988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9" name="Rectangle 93"/>
          <p:cNvSpPr>
            <a:spLocks noChangeArrowheads="1"/>
          </p:cNvSpPr>
          <p:nvPr/>
        </p:nvSpPr>
        <p:spPr bwMode="auto">
          <a:xfrm>
            <a:off x="5076825" y="4941888"/>
            <a:ext cx="574675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AU" altLang="en-US" sz="1400"/>
          </a:p>
          <a:p>
            <a:pPr algn="ctr"/>
            <a:endParaRPr lang="en-AU" altLang="en-US" sz="1400"/>
          </a:p>
          <a:p>
            <a:pPr algn="ctr"/>
            <a:endParaRPr lang="en-AU" altLang="en-US" sz="1400"/>
          </a:p>
        </p:txBody>
      </p:sp>
      <p:sp>
        <p:nvSpPr>
          <p:cNvPr id="9314" name="Rectangle 98"/>
          <p:cNvSpPr>
            <a:spLocks noChangeArrowheads="1"/>
          </p:cNvSpPr>
          <p:nvPr/>
        </p:nvSpPr>
        <p:spPr bwMode="auto">
          <a:xfrm>
            <a:off x="2051050" y="5157788"/>
            <a:ext cx="1944688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0" name="AutoShape 94"/>
          <p:cNvSpPr>
            <a:spLocks noChangeArrowheads="1"/>
          </p:cNvSpPr>
          <p:nvPr/>
        </p:nvSpPr>
        <p:spPr bwMode="auto">
          <a:xfrm>
            <a:off x="2700338" y="5661025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1" name="AutoShape 95"/>
          <p:cNvSpPr>
            <a:spLocks noChangeArrowheads="1"/>
          </p:cNvSpPr>
          <p:nvPr/>
        </p:nvSpPr>
        <p:spPr bwMode="auto">
          <a:xfrm>
            <a:off x="2700338" y="5661025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2" name="AutoShape 96"/>
          <p:cNvSpPr>
            <a:spLocks noChangeArrowheads="1"/>
          </p:cNvSpPr>
          <p:nvPr/>
        </p:nvSpPr>
        <p:spPr bwMode="auto">
          <a:xfrm>
            <a:off x="2700338" y="5661025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3" name="AutoShape 97"/>
          <p:cNvSpPr>
            <a:spLocks noChangeArrowheads="1"/>
          </p:cNvSpPr>
          <p:nvPr/>
        </p:nvSpPr>
        <p:spPr bwMode="auto">
          <a:xfrm>
            <a:off x="2700338" y="5661025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35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14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36901E-6 L -0.06284 0.357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178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36901E-6 L -0.31493 0.357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178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36901E-6 L -0.56684 0.357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1" y="178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36901E-6 L 0.18907 0.357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17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6324 C 0.00209 -0.06788 0.00243 -0.07714 0.00035 -0.0827 C -0.00156 -0.08803 -0.01076 -0.10309 -0.01441 -0.10517 C -0.01684 -0.10656 -0.01944 -0.10702 -0.02187 -0.10818 C -0.03021 -0.11652 -0.03906 -0.11698 -0.04913 -0.1193 C -0.05451 -0.12416 -0.06076 -0.12416 -0.06701 -0.12625 C -0.09375 -0.12579 -0.12031 -0.12579 -0.14705 -0.12486 C -0.1566 -0.12463 -0.16649 -0.11907 -0.17552 -0.11513 C -0.18767 -0.1098 -0.16875 -0.11861 -0.18177 -0.11096 C -0.18385 -0.1098 -0.18819 -0.10818 -0.18819 -0.10795 C -0.19236 -0.10401 -0.19548 -0.10239 -0.20069 -0.101 C -0.20434 -0.0966 -0.2085 -0.09637 -0.21232 -0.09127 C -0.2184 -0.08293 -0.21545 -0.08594 -0.22083 -0.08131 C -0.22448 -0.0739 -0.23038 -0.07019 -0.23437 -0.06324 C -0.24114 -0.05189 -0.23576 -0.05722 -0.24184 -0.05189 C -0.24739 -0.04077 -0.25208 -0.02688 -0.25451 -0.0139 C -0.25486 -0.01159 -0.25486 -0.00927 -0.25555 -0.00695 C -0.25607 -0.00533 -0.25712 -0.00441 -0.25764 -0.00278 C -0.2585 4.5703E-6 -0.25972 0.00579 -0.25972 0.00602 C -0.25746 0.01505 -0.25989 0.01413 -0.25555 0.01413 " pathEditMode="relative" rAng="0" ptsTypes="fffffffffffffffffffA">
                                      <p:cBhvr>
                                        <p:cTn id="42" dur="2000" fill="hold"/>
                                        <p:tgtEl>
                                          <p:spTgt spid="9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3174 L 0.63784 -0.325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-1788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3174 L 0.38594 -0.325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9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788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2108 L 0.13385 -0.3256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1735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01066 L -0.11806 -0.3256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16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6" grpId="0" animBg="1"/>
      <p:bldP spid="9267" grpId="0" animBg="1"/>
      <p:bldP spid="9268" grpId="0" animBg="1"/>
      <p:bldP spid="9269" grpId="0" animBg="1"/>
      <p:bldP spid="9302" grpId="0" animBg="1"/>
      <p:bldP spid="9303" grpId="0"/>
      <p:bldP spid="9308" grpId="0" animBg="1"/>
      <p:bldP spid="9309" grpId="0" animBg="1"/>
      <p:bldP spid="9309" grpId="1" animBg="1"/>
      <p:bldP spid="9309" grpId="2" animBg="1"/>
      <p:bldP spid="9314" grpId="0" animBg="1"/>
      <p:bldP spid="9310" grpId="0" animBg="1"/>
      <p:bldP spid="9310" grpId="1" animBg="1"/>
      <p:bldP spid="9311" grpId="0" animBg="1"/>
      <p:bldP spid="9311" grpId="1" animBg="1"/>
      <p:bldP spid="9312" grpId="0" animBg="1"/>
      <p:bldP spid="9312" grpId="1" animBg="1"/>
      <p:bldP spid="9313" grpId="0" animBg="1"/>
      <p:bldP spid="931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4062" y="1903412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57525" y="1903412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60987" y="1903412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66037" y="1903412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93925" y="2263775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498975" y="2263775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02437" y="22637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 rot="16200000">
            <a:off x="34925" y="2335212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739062" y="1976437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458200" y="1976437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739062" y="2768600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458200" y="2768600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35600" y="1976437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154737" y="1976437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435600" y="2768600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154737" y="2768600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130550" y="1976437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849687" y="1976437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130550" y="2768600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849687" y="2768600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827087" y="1976437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546225" y="1976437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827087" y="2768600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546225" y="2768600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898525" y="3200400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1546225" y="3200400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3201987" y="3200400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Oval 29"/>
          <p:cNvSpPr>
            <a:spLocks noChangeArrowheads="1"/>
          </p:cNvSpPr>
          <p:nvPr/>
        </p:nvSpPr>
        <p:spPr bwMode="auto">
          <a:xfrm>
            <a:off x="3849687" y="3200400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5507037" y="3200400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Oval 31"/>
          <p:cNvSpPr>
            <a:spLocks noChangeArrowheads="1"/>
          </p:cNvSpPr>
          <p:nvPr/>
        </p:nvSpPr>
        <p:spPr bwMode="auto">
          <a:xfrm>
            <a:off x="6154737" y="3200400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Oval 32"/>
          <p:cNvSpPr>
            <a:spLocks noChangeArrowheads="1"/>
          </p:cNvSpPr>
          <p:nvPr/>
        </p:nvSpPr>
        <p:spPr bwMode="auto">
          <a:xfrm>
            <a:off x="7810500" y="3200400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Oval 33"/>
          <p:cNvSpPr>
            <a:spLocks noChangeArrowheads="1"/>
          </p:cNvSpPr>
          <p:nvPr/>
        </p:nvSpPr>
        <p:spPr bwMode="auto">
          <a:xfrm>
            <a:off x="8458200" y="3200400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Oval 34"/>
          <p:cNvSpPr>
            <a:spLocks noChangeArrowheads="1"/>
          </p:cNvSpPr>
          <p:nvPr/>
        </p:nvSpPr>
        <p:spPr bwMode="auto">
          <a:xfrm>
            <a:off x="5794375" y="1471612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Oval 35"/>
          <p:cNvSpPr>
            <a:spLocks noChangeArrowheads="1"/>
          </p:cNvSpPr>
          <p:nvPr/>
        </p:nvSpPr>
        <p:spPr bwMode="auto">
          <a:xfrm>
            <a:off x="8099425" y="1471612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3490912" y="1471612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185862" y="1471612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2266950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2625725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572000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4930775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875462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7234237" y="233521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 rot="-5400000">
            <a:off x="285750" y="2587624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 rot="-5400000">
            <a:off x="285750" y="2227262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6875462" y="1976437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4570412" y="1976437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2266950" y="1976437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106362" y="1903412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4386" name="AutoShape 50"/>
          <p:cNvSpPr>
            <a:spLocks noChangeArrowheads="1"/>
          </p:cNvSpPr>
          <p:nvPr/>
        </p:nvSpPr>
        <p:spPr bwMode="auto">
          <a:xfrm>
            <a:off x="6226175" y="2840037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AutoShape 51"/>
          <p:cNvSpPr>
            <a:spLocks noChangeArrowheads="1"/>
          </p:cNvSpPr>
          <p:nvPr/>
        </p:nvSpPr>
        <p:spPr bwMode="auto">
          <a:xfrm>
            <a:off x="8531225" y="2840037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AutoShape 52"/>
          <p:cNvSpPr>
            <a:spLocks noChangeArrowheads="1"/>
          </p:cNvSpPr>
          <p:nvPr/>
        </p:nvSpPr>
        <p:spPr bwMode="auto">
          <a:xfrm>
            <a:off x="3922712" y="2840037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AutoShape 53"/>
          <p:cNvSpPr>
            <a:spLocks noChangeArrowheads="1"/>
          </p:cNvSpPr>
          <p:nvPr/>
        </p:nvSpPr>
        <p:spPr bwMode="auto">
          <a:xfrm>
            <a:off x="1617662" y="2840037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AutoShape 54"/>
          <p:cNvSpPr>
            <a:spLocks noChangeArrowheads="1"/>
          </p:cNvSpPr>
          <p:nvPr/>
        </p:nvSpPr>
        <p:spPr bwMode="auto">
          <a:xfrm rot="16200000">
            <a:off x="250031" y="2337593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AutoShape 55"/>
          <p:cNvSpPr>
            <a:spLocks noChangeArrowheads="1"/>
          </p:cNvSpPr>
          <p:nvPr/>
        </p:nvSpPr>
        <p:spPr bwMode="auto">
          <a:xfrm>
            <a:off x="2266950" y="2408237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AutoShape 56"/>
          <p:cNvSpPr>
            <a:spLocks noChangeArrowheads="1"/>
          </p:cNvSpPr>
          <p:nvPr/>
        </p:nvSpPr>
        <p:spPr bwMode="auto">
          <a:xfrm>
            <a:off x="2554287" y="2408237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AutoShape 57"/>
          <p:cNvSpPr>
            <a:spLocks noChangeArrowheads="1"/>
          </p:cNvSpPr>
          <p:nvPr/>
        </p:nvSpPr>
        <p:spPr bwMode="auto">
          <a:xfrm>
            <a:off x="4570412" y="2408237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AutoShape 58"/>
          <p:cNvSpPr>
            <a:spLocks noChangeArrowheads="1"/>
          </p:cNvSpPr>
          <p:nvPr/>
        </p:nvSpPr>
        <p:spPr bwMode="auto">
          <a:xfrm>
            <a:off x="4857750" y="2408237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AutoShape 59"/>
          <p:cNvSpPr>
            <a:spLocks noChangeArrowheads="1"/>
          </p:cNvSpPr>
          <p:nvPr/>
        </p:nvSpPr>
        <p:spPr bwMode="auto">
          <a:xfrm>
            <a:off x="6875462" y="2408237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AutoShape 60"/>
          <p:cNvSpPr>
            <a:spLocks noChangeArrowheads="1"/>
          </p:cNvSpPr>
          <p:nvPr/>
        </p:nvSpPr>
        <p:spPr bwMode="auto">
          <a:xfrm>
            <a:off x="7162800" y="2408237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AutoShape 61"/>
          <p:cNvSpPr>
            <a:spLocks noChangeArrowheads="1"/>
          </p:cNvSpPr>
          <p:nvPr/>
        </p:nvSpPr>
        <p:spPr bwMode="auto">
          <a:xfrm rot="16200000">
            <a:off x="250031" y="2624931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15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Step 3: Prepare Delivery</a:t>
            </a:r>
          </a:p>
        </p:txBody>
      </p:sp>
      <p:sp>
        <p:nvSpPr>
          <p:cNvPr id="14416" name="Text Box 80"/>
          <p:cNvSpPr txBox="1">
            <a:spLocks noChangeArrowheads="1"/>
          </p:cNvSpPr>
          <p:nvPr/>
        </p:nvSpPr>
        <p:spPr bwMode="auto">
          <a:xfrm>
            <a:off x="360758" y="3962400"/>
            <a:ext cx="82776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lphaLcPeriod"/>
            </a:pPr>
            <a:r>
              <a:rPr lang="de-DE" altLang="en-US" dirty="0"/>
              <a:t>Figure out whether the amount </a:t>
            </a:r>
            <a:r>
              <a:rPr lang="de-DE" altLang="en-US" b="1" dirty="0"/>
              <a:t>to ship</a:t>
            </a:r>
            <a:r>
              <a:rPr lang="de-DE" altLang="en-US" dirty="0"/>
              <a:t> can be fulfilled from </a:t>
            </a:r>
            <a:r>
              <a:rPr lang="de-DE" altLang="en-US" b="1" dirty="0"/>
              <a:t>available</a:t>
            </a:r>
            <a:r>
              <a:rPr lang="de-DE" altLang="en-US" dirty="0"/>
              <a:t> stock.</a:t>
            </a:r>
          </a:p>
          <a:p>
            <a:pPr>
              <a:buFontTx/>
              <a:buAutoNum type="alphaLcPeriod"/>
            </a:pPr>
            <a:r>
              <a:rPr lang="de-DE" altLang="en-US" dirty="0"/>
              <a:t>If yes, then </a:t>
            </a:r>
            <a:r>
              <a:rPr lang="de-DE" altLang="en-US" b="1" dirty="0"/>
              <a:t>your delivery</a:t>
            </a:r>
            <a:r>
              <a:rPr lang="de-DE" altLang="en-US" dirty="0"/>
              <a:t> equals the amount </a:t>
            </a:r>
            <a:r>
              <a:rPr lang="de-DE" altLang="en-US" b="1" dirty="0"/>
              <a:t>to ship</a:t>
            </a:r>
            <a:r>
              <a:rPr lang="de-DE" altLang="en-US" dirty="0"/>
              <a:t>.</a:t>
            </a:r>
          </a:p>
          <a:p>
            <a:pPr>
              <a:buFontTx/>
              <a:buAutoNum type="alphaLcPeriod"/>
            </a:pPr>
            <a:r>
              <a:rPr lang="de-DE" altLang="en-US" dirty="0"/>
              <a:t>If not, you ship whatever is </a:t>
            </a:r>
            <a:r>
              <a:rPr lang="de-DE" altLang="en-US" b="1" dirty="0"/>
              <a:t>available</a:t>
            </a:r>
            <a:r>
              <a:rPr lang="de-DE" altLang="en-US" dirty="0"/>
              <a:t>, the rest adds to </a:t>
            </a:r>
            <a:r>
              <a:rPr lang="de-DE" altLang="en-US" b="1" dirty="0"/>
              <a:t>backorder</a:t>
            </a:r>
            <a:r>
              <a:rPr lang="de-DE" altLang="en-US" dirty="0"/>
              <a:t>.</a:t>
            </a:r>
          </a:p>
          <a:p>
            <a:pPr>
              <a:buFontTx/>
              <a:buAutoNum type="alphaLcPeriod"/>
            </a:pPr>
            <a:r>
              <a:rPr lang="de-DE" altLang="en-US" dirty="0"/>
              <a:t>Update your </a:t>
            </a:r>
            <a:r>
              <a:rPr lang="de-DE" altLang="en-US" b="1" dirty="0"/>
              <a:t>backorder</a:t>
            </a:r>
            <a:r>
              <a:rPr lang="de-DE" altLang="en-US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36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776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17458" name="AutoShape 50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AutoShape 52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AutoShape 53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2" name="AutoShape 54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3" name="AutoShape 55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AutoShape 56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5" name="AutoShape 57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2339975" y="5157788"/>
            <a:ext cx="1800225" cy="1150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2339975" y="5157788"/>
            <a:ext cx="904875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3244850" y="5157788"/>
            <a:ext cx="895350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Step 4: Place your order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2339975" y="4365625"/>
            <a:ext cx="86360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3203575" y="4365625"/>
            <a:ext cx="93662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5435600" y="4445000"/>
            <a:ext cx="1152525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AU" altLang="en-US" sz="1400"/>
              <a:t>ORDER</a:t>
            </a:r>
          </a:p>
          <a:p>
            <a:pPr algn="ctr"/>
            <a:endParaRPr lang="en-AU" altLang="en-US" sz="1400"/>
          </a:p>
          <a:p>
            <a:pPr algn="ctr"/>
            <a:endParaRPr lang="en-AU" altLang="en-US" sz="1400"/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5722938" y="4587875"/>
            <a:ext cx="720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AU" altLang="en-US" sz="3600">
                <a:latin typeface="Allegro BT" pitchFamily="82" charset="0"/>
              </a:rPr>
              <a:t>12</a:t>
            </a:r>
          </a:p>
        </p:txBody>
      </p:sp>
      <p:grpSp>
        <p:nvGrpSpPr>
          <p:cNvPr id="17497" name="Group 89"/>
          <p:cNvGrpSpPr>
            <a:grpSpLocks/>
          </p:cNvGrpSpPr>
          <p:nvPr/>
        </p:nvGrpSpPr>
        <p:grpSpPr bwMode="auto">
          <a:xfrm>
            <a:off x="5364163" y="4365625"/>
            <a:ext cx="1296987" cy="865188"/>
            <a:chOff x="3152" y="3067"/>
            <a:chExt cx="817" cy="545"/>
          </a:xfrm>
        </p:grpSpPr>
        <p:sp>
          <p:nvSpPr>
            <p:cNvPr id="17498" name="Rectangle 90"/>
            <p:cNvSpPr>
              <a:spLocks noChangeArrowheads="1"/>
            </p:cNvSpPr>
            <p:nvPr/>
          </p:nvSpPr>
          <p:spPr bwMode="auto">
            <a:xfrm>
              <a:off x="3152" y="3067"/>
              <a:ext cx="817" cy="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Rectangle 91"/>
            <p:cNvSpPr>
              <a:spLocks noChangeArrowheads="1"/>
            </p:cNvSpPr>
            <p:nvPr/>
          </p:nvSpPr>
          <p:spPr bwMode="auto">
            <a:xfrm>
              <a:off x="3198" y="3113"/>
              <a:ext cx="362" cy="4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altLang="en-US" sz="1400"/>
            </a:p>
            <a:p>
              <a:pPr algn="ctr"/>
              <a:endParaRPr lang="en-AU" altLang="en-US" sz="1400"/>
            </a:p>
            <a:p>
              <a:pPr algn="ctr"/>
              <a:endParaRPr lang="en-AU" altLang="en-US" sz="1400"/>
            </a:p>
          </p:txBody>
        </p:sp>
      </p:grp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5362575" y="4364038"/>
            <a:ext cx="1296988" cy="86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01" name="Rectangle 93"/>
          <p:cNvSpPr>
            <a:spLocks noChangeArrowheads="1"/>
          </p:cNvSpPr>
          <p:nvPr/>
        </p:nvSpPr>
        <p:spPr bwMode="auto">
          <a:xfrm>
            <a:off x="5435600" y="4437063"/>
            <a:ext cx="574675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AU" altLang="en-US" sz="1400"/>
          </a:p>
          <a:p>
            <a:pPr algn="ctr"/>
            <a:endParaRPr lang="en-AU" altLang="en-US" sz="1400"/>
          </a:p>
          <a:p>
            <a:pPr algn="ctr"/>
            <a:endParaRPr lang="en-AU" altLang="en-US" sz="1400"/>
          </a:p>
        </p:txBody>
      </p:sp>
      <p:sp>
        <p:nvSpPr>
          <p:cNvPr id="17503" name="Rectangle 95"/>
          <p:cNvSpPr>
            <a:spLocks noChangeArrowheads="1"/>
          </p:cNvSpPr>
          <p:nvPr/>
        </p:nvSpPr>
        <p:spPr bwMode="auto">
          <a:xfrm>
            <a:off x="2195513" y="4365625"/>
            <a:ext cx="2736850" cy="2016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altLang="en-US"/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2339975" y="5157788"/>
            <a:ext cx="1800225" cy="1150937"/>
            <a:chOff x="975" y="3203"/>
            <a:chExt cx="181" cy="136"/>
          </a:xfrm>
        </p:grpSpPr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68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Line 69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08" name="Rectangle 100"/>
          <p:cNvSpPr>
            <a:spLocks noChangeArrowheads="1"/>
          </p:cNvSpPr>
          <p:nvPr/>
        </p:nvSpPr>
        <p:spPr bwMode="auto">
          <a:xfrm>
            <a:off x="2195513" y="5013325"/>
            <a:ext cx="20891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916238" y="5229225"/>
            <a:ext cx="358775" cy="215900"/>
            <a:chOff x="975" y="3203"/>
            <a:chExt cx="181" cy="136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04" name="Group 96"/>
          <p:cNvGrpSpPr>
            <a:grpSpLocks/>
          </p:cNvGrpSpPr>
          <p:nvPr/>
        </p:nvGrpSpPr>
        <p:grpSpPr bwMode="auto">
          <a:xfrm>
            <a:off x="2916238" y="5229225"/>
            <a:ext cx="358775" cy="215900"/>
            <a:chOff x="975" y="3203"/>
            <a:chExt cx="181" cy="136"/>
          </a:xfrm>
        </p:grpSpPr>
        <p:sp>
          <p:nvSpPr>
            <p:cNvPr id="17505" name="Rectangle 97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" name="Line 98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Line 99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09" name="Group 101"/>
          <p:cNvGrpSpPr>
            <a:grpSpLocks/>
          </p:cNvGrpSpPr>
          <p:nvPr/>
        </p:nvGrpSpPr>
        <p:grpSpPr bwMode="auto">
          <a:xfrm>
            <a:off x="2917825" y="5229225"/>
            <a:ext cx="358775" cy="215900"/>
            <a:chOff x="975" y="3203"/>
            <a:chExt cx="181" cy="136"/>
          </a:xfrm>
        </p:grpSpPr>
        <p:sp>
          <p:nvSpPr>
            <p:cNvPr id="17510" name="Rectangle 102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" name="Line 103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104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13" name="Group 105"/>
          <p:cNvGrpSpPr>
            <a:grpSpLocks/>
          </p:cNvGrpSpPr>
          <p:nvPr/>
        </p:nvGrpSpPr>
        <p:grpSpPr bwMode="auto">
          <a:xfrm>
            <a:off x="2916238" y="5229225"/>
            <a:ext cx="358775" cy="215900"/>
            <a:chOff x="975" y="3203"/>
            <a:chExt cx="181" cy="136"/>
          </a:xfrm>
        </p:grpSpPr>
        <p:sp>
          <p:nvSpPr>
            <p:cNvPr id="17514" name="Rectangle 106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Line 107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6" name="Line 108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17" name="AutoShape 109"/>
          <p:cNvSpPr>
            <a:spLocks noChangeArrowheads="1"/>
          </p:cNvSpPr>
          <p:nvPr/>
        </p:nvSpPr>
        <p:spPr bwMode="auto">
          <a:xfrm>
            <a:off x="6227763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8" name="AutoShape 110"/>
          <p:cNvSpPr>
            <a:spLocks noChangeArrowheads="1"/>
          </p:cNvSpPr>
          <p:nvPr/>
        </p:nvSpPr>
        <p:spPr bwMode="auto">
          <a:xfrm>
            <a:off x="8532813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9" name="AutoShape 111"/>
          <p:cNvSpPr>
            <a:spLocks noChangeArrowheads="1"/>
          </p:cNvSpPr>
          <p:nvPr/>
        </p:nvSpPr>
        <p:spPr bwMode="auto">
          <a:xfrm>
            <a:off x="3924300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20" name="AutoShape 112"/>
          <p:cNvSpPr>
            <a:spLocks noChangeArrowheads="1"/>
          </p:cNvSpPr>
          <p:nvPr/>
        </p:nvSpPr>
        <p:spPr bwMode="auto">
          <a:xfrm>
            <a:off x="1619250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22" name="Text Box 114"/>
          <p:cNvSpPr txBox="1">
            <a:spLocks noChangeArrowheads="1"/>
          </p:cNvSpPr>
          <p:nvPr/>
        </p:nvSpPr>
        <p:spPr bwMode="auto">
          <a:xfrm>
            <a:off x="519113" y="647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AU" altLang="en-US"/>
          </a:p>
        </p:txBody>
      </p:sp>
      <p:sp>
        <p:nvSpPr>
          <p:cNvPr id="17523" name="Text Box 115"/>
          <p:cNvSpPr txBox="1">
            <a:spLocks noChangeArrowheads="1"/>
          </p:cNvSpPr>
          <p:nvPr/>
        </p:nvSpPr>
        <p:spPr bwMode="auto">
          <a:xfrm>
            <a:off x="3185815" y="5939013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dirty="0"/>
              <a:t>That is entirely your decision.</a:t>
            </a:r>
          </a:p>
          <a:p>
            <a:r>
              <a:rPr lang="de-DE" altLang="en-US" i="1" dirty="0"/>
              <a:t>Keep your cost 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37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00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6324 C 0.00209 -0.06788 0.00243 -0.07714 0.00035 -0.0827 C -0.00156 -0.08803 -0.01076 -0.10309 -0.01441 -0.10517 C -0.01684 -0.10656 -0.01944 -0.10702 -0.02187 -0.10818 C -0.03021 -0.11652 -0.03906 -0.11698 -0.04913 -0.1193 C -0.05451 -0.12416 -0.06076 -0.12416 -0.06701 -0.12625 C -0.09375 -0.12579 -0.12031 -0.12579 -0.14705 -0.12486 C -0.1566 -0.12463 -0.16649 -0.11907 -0.17552 -0.11513 C -0.18767 -0.1098 -0.16875 -0.11861 -0.18177 -0.11096 C -0.18385 -0.1098 -0.18819 -0.10818 -0.18819 -0.10795 C -0.19236 -0.10401 -0.19548 -0.10239 -0.20069 -0.101 C -0.20434 -0.0966 -0.2085 -0.09637 -0.21232 -0.09127 C -0.2184 -0.08293 -0.21545 -0.08594 -0.22083 -0.08131 C -0.22448 -0.0739 -0.23038 -0.07019 -0.23437 -0.06324 C -0.24114 -0.05189 -0.23576 -0.05722 -0.24184 -0.05189 C -0.24739 -0.04077 -0.25208 -0.02688 -0.25451 -0.0139 C -0.25486 -0.01159 -0.25486 -0.00927 -0.25555 -0.00695 C -0.25607 -0.00533 -0.25712 -0.00441 -0.25764 -0.00278 C -0.2585 4.5703E-6 -0.25972 0.00579 -0.25972 0.00602 C -0.25746 0.01505 -0.25989 0.01413 -0.25555 0.01413 " pathEditMode="relative" rAng="0" ptsTypes="fffffffffffffffffffA">
                                      <p:cBhvr>
                                        <p:cTn id="24" dur="2000" fill="hold"/>
                                        <p:tgtEl>
                                          <p:spTgt spid="17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56127E-6 L 0.5316 -0.38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0" y="-1918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56127E-6 L 0.27952 -0.383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1918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56127E-6 L 0.02743 -0.38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918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56127E-6 L -0.22448 -0.38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-19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0" grpId="0" animBg="1"/>
      <p:bldP spid="17491" grpId="0"/>
      <p:bldP spid="17500" grpId="0" animBg="1"/>
      <p:bldP spid="17501" grpId="0" animBg="1"/>
      <p:bldP spid="17501" grpId="1" animBg="1"/>
      <p:bldP spid="175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0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Between weeks: logistics!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951" y="2129647"/>
            <a:ext cx="8968131" cy="2018490"/>
            <a:chOff x="107950" y="1989138"/>
            <a:chExt cx="9504363" cy="2159000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755650" y="2492375"/>
              <a:ext cx="1296989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Factory</a:t>
              </a:r>
            </a:p>
          </p:txBody>
        </p:sp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3059113" y="2492375"/>
              <a:ext cx="1296987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Distributor</a:t>
              </a:r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5362575" y="2492375"/>
              <a:ext cx="1296988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Wholesale</a:t>
              </a:r>
              <a:r>
                <a:rPr lang="de-DE" altLang="en-US" dirty="0"/>
                <a:t>r</a:t>
              </a:r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7667625" y="2492375"/>
              <a:ext cx="1296988" cy="12255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de-DE" altLang="en-US" sz="2000" dirty="0"/>
                <a:t>Retailer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195513" y="2852738"/>
              <a:ext cx="719137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500563" y="2852738"/>
              <a:ext cx="719137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6804025" y="2852738"/>
              <a:ext cx="719138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 rot="16200000">
              <a:off x="36513" y="2924175"/>
              <a:ext cx="719138" cy="4333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7740650" y="2565400"/>
              <a:ext cx="431800" cy="28733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459788" y="2565400"/>
              <a:ext cx="431800" cy="28733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740650" y="3357563"/>
              <a:ext cx="431800" cy="2873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8459788" y="3357563"/>
              <a:ext cx="431800" cy="287337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5437188" y="2565400"/>
              <a:ext cx="431800" cy="2873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6156325" y="2565400"/>
              <a:ext cx="431800" cy="28733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437188" y="3357563"/>
              <a:ext cx="431800" cy="2873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6156325" y="3357563"/>
              <a:ext cx="431800" cy="28733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132138" y="2565400"/>
              <a:ext cx="431800" cy="28733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3851275" y="2565400"/>
              <a:ext cx="431800" cy="28733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3132138" y="3357563"/>
              <a:ext cx="431800" cy="2873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3851275" y="3357563"/>
              <a:ext cx="431800" cy="28733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828675" y="2565400"/>
              <a:ext cx="4318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547813" y="2565400"/>
              <a:ext cx="431800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828675" y="3357563"/>
              <a:ext cx="43180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547813" y="3357563"/>
              <a:ext cx="431800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900113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Oval 27"/>
            <p:cNvSpPr>
              <a:spLocks noChangeArrowheads="1"/>
            </p:cNvSpPr>
            <p:nvPr/>
          </p:nvSpPr>
          <p:spPr bwMode="auto">
            <a:xfrm>
              <a:off x="1547813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28"/>
            <p:cNvSpPr>
              <a:spLocks noChangeArrowheads="1"/>
            </p:cNvSpPr>
            <p:nvPr/>
          </p:nvSpPr>
          <p:spPr bwMode="auto">
            <a:xfrm>
              <a:off x="320357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29"/>
            <p:cNvSpPr>
              <a:spLocks noChangeArrowheads="1"/>
            </p:cNvSpPr>
            <p:nvPr/>
          </p:nvSpPr>
          <p:spPr bwMode="auto">
            <a:xfrm>
              <a:off x="385127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550862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Oval 31"/>
            <p:cNvSpPr>
              <a:spLocks noChangeArrowheads="1"/>
            </p:cNvSpPr>
            <p:nvPr/>
          </p:nvSpPr>
          <p:spPr bwMode="auto">
            <a:xfrm>
              <a:off x="6156325" y="3789363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7812088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8459788" y="3789363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5795963" y="2060575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Oval 35"/>
            <p:cNvSpPr>
              <a:spLocks noChangeArrowheads="1"/>
            </p:cNvSpPr>
            <p:nvPr/>
          </p:nvSpPr>
          <p:spPr bwMode="auto">
            <a:xfrm>
              <a:off x="8101013" y="2060575"/>
              <a:ext cx="360362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36"/>
            <p:cNvSpPr>
              <a:spLocks noChangeArrowheads="1"/>
            </p:cNvSpPr>
            <p:nvPr/>
          </p:nvSpPr>
          <p:spPr bwMode="auto">
            <a:xfrm>
              <a:off x="3492500" y="2060575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37"/>
            <p:cNvSpPr>
              <a:spLocks noChangeArrowheads="1"/>
            </p:cNvSpPr>
            <p:nvPr/>
          </p:nvSpPr>
          <p:spPr bwMode="auto">
            <a:xfrm>
              <a:off x="1187450" y="2060575"/>
              <a:ext cx="360363" cy="358775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268538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2627313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573588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932363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6877050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7235825" y="292417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 rot="-5400000">
              <a:off x="287338" y="3176587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 rot="-5400000">
              <a:off x="287338" y="2816225"/>
              <a:ext cx="215900" cy="28892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Text Box 46"/>
            <p:cNvSpPr txBox="1">
              <a:spLocks noChangeArrowheads="1"/>
            </p:cNvSpPr>
            <p:nvPr/>
          </p:nvSpPr>
          <p:spPr bwMode="auto">
            <a:xfrm>
              <a:off x="6877050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18479" name="Text Box 47"/>
            <p:cNvSpPr txBox="1">
              <a:spLocks noChangeArrowheads="1"/>
            </p:cNvSpPr>
            <p:nvPr/>
          </p:nvSpPr>
          <p:spPr bwMode="auto">
            <a:xfrm>
              <a:off x="4572000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18480" name="Text Box 48"/>
            <p:cNvSpPr txBox="1">
              <a:spLocks noChangeArrowheads="1"/>
            </p:cNvSpPr>
            <p:nvPr/>
          </p:nvSpPr>
          <p:spPr bwMode="auto">
            <a:xfrm>
              <a:off x="2268538" y="2565400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18481" name="Text Box 49"/>
            <p:cNvSpPr txBox="1">
              <a:spLocks noChangeArrowheads="1"/>
            </p:cNvSpPr>
            <p:nvPr/>
          </p:nvSpPr>
          <p:spPr bwMode="auto">
            <a:xfrm>
              <a:off x="107950" y="2492375"/>
              <a:ext cx="5715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200"/>
                <a:t>Delay</a:t>
              </a:r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229350" y="3429000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532813" y="3429000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3924300" y="3429000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620838" y="3429000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 rot="16200000">
              <a:off x="251619" y="2926556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AutoShape 55"/>
            <p:cNvSpPr>
              <a:spLocks noChangeArrowheads="1"/>
            </p:cNvSpPr>
            <p:nvPr/>
          </p:nvSpPr>
          <p:spPr bwMode="auto">
            <a:xfrm>
              <a:off x="2268538" y="2997200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AutoShape 56"/>
            <p:cNvSpPr>
              <a:spLocks noChangeArrowheads="1"/>
            </p:cNvSpPr>
            <p:nvPr/>
          </p:nvSpPr>
          <p:spPr bwMode="auto">
            <a:xfrm>
              <a:off x="2555875" y="2997200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AutoShape 57"/>
            <p:cNvSpPr>
              <a:spLocks noChangeArrowheads="1"/>
            </p:cNvSpPr>
            <p:nvPr/>
          </p:nvSpPr>
          <p:spPr bwMode="auto">
            <a:xfrm>
              <a:off x="4572000" y="2997200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AutoShape 58"/>
            <p:cNvSpPr>
              <a:spLocks noChangeArrowheads="1"/>
            </p:cNvSpPr>
            <p:nvPr/>
          </p:nvSpPr>
          <p:spPr bwMode="auto">
            <a:xfrm>
              <a:off x="4859338" y="2997200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AutoShape 59"/>
            <p:cNvSpPr>
              <a:spLocks noChangeArrowheads="1"/>
            </p:cNvSpPr>
            <p:nvPr/>
          </p:nvSpPr>
          <p:spPr bwMode="auto">
            <a:xfrm>
              <a:off x="6877050" y="2997200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AutoShape 60"/>
            <p:cNvSpPr>
              <a:spLocks noChangeArrowheads="1"/>
            </p:cNvSpPr>
            <p:nvPr/>
          </p:nvSpPr>
          <p:spPr bwMode="auto">
            <a:xfrm>
              <a:off x="7164388" y="2997200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AutoShape 61"/>
            <p:cNvSpPr>
              <a:spLocks noChangeArrowheads="1"/>
            </p:cNvSpPr>
            <p:nvPr/>
          </p:nvSpPr>
          <p:spPr bwMode="auto">
            <a:xfrm rot="16200000">
              <a:off x="251619" y="3213894"/>
              <a:ext cx="287337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94" name="Group 62"/>
            <p:cNvGrpSpPr>
              <a:grpSpLocks/>
            </p:cNvGrpSpPr>
            <p:nvPr/>
          </p:nvGrpSpPr>
          <p:grpSpPr bwMode="auto">
            <a:xfrm>
              <a:off x="3205163" y="2636838"/>
              <a:ext cx="287337" cy="215900"/>
              <a:chOff x="975" y="3203"/>
              <a:chExt cx="181" cy="136"/>
            </a:xfrm>
          </p:grpSpPr>
          <p:sp>
            <p:nvSpPr>
              <p:cNvPr id="18495" name="Rectangle 63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81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Line 64"/>
              <p:cNvSpPr>
                <a:spLocks noChangeShapeType="1"/>
              </p:cNvSpPr>
              <p:nvPr/>
            </p:nvSpPr>
            <p:spPr bwMode="auto">
              <a:xfrm>
                <a:off x="975" y="3203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7" name="Line 65"/>
              <p:cNvSpPr>
                <a:spLocks noChangeShapeType="1"/>
              </p:cNvSpPr>
              <p:nvPr/>
            </p:nvSpPr>
            <p:spPr bwMode="auto">
              <a:xfrm flipV="1">
                <a:off x="1066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8" name="Group 66"/>
            <p:cNvGrpSpPr>
              <a:grpSpLocks/>
            </p:cNvGrpSpPr>
            <p:nvPr/>
          </p:nvGrpSpPr>
          <p:grpSpPr bwMode="auto">
            <a:xfrm>
              <a:off x="900113" y="2636838"/>
              <a:ext cx="287337" cy="215900"/>
              <a:chOff x="975" y="3203"/>
              <a:chExt cx="181" cy="136"/>
            </a:xfrm>
          </p:grpSpPr>
          <p:sp>
            <p:nvSpPr>
              <p:cNvPr id="18499" name="Rectangle 67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81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68"/>
              <p:cNvSpPr>
                <a:spLocks noChangeShapeType="1"/>
              </p:cNvSpPr>
              <p:nvPr/>
            </p:nvSpPr>
            <p:spPr bwMode="auto">
              <a:xfrm>
                <a:off x="975" y="3203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1" name="Line 69"/>
              <p:cNvSpPr>
                <a:spLocks noChangeShapeType="1"/>
              </p:cNvSpPr>
              <p:nvPr/>
            </p:nvSpPr>
            <p:spPr bwMode="auto">
              <a:xfrm flipV="1">
                <a:off x="1066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2" name="Group 70"/>
            <p:cNvGrpSpPr>
              <a:grpSpLocks/>
            </p:cNvGrpSpPr>
            <p:nvPr/>
          </p:nvGrpSpPr>
          <p:grpSpPr bwMode="auto">
            <a:xfrm>
              <a:off x="5508625" y="2636838"/>
              <a:ext cx="287338" cy="215900"/>
              <a:chOff x="975" y="3203"/>
              <a:chExt cx="181" cy="136"/>
            </a:xfrm>
          </p:grpSpPr>
          <p:sp>
            <p:nvSpPr>
              <p:cNvPr id="18503" name="Rectangle 71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81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Line 72"/>
              <p:cNvSpPr>
                <a:spLocks noChangeShapeType="1"/>
              </p:cNvSpPr>
              <p:nvPr/>
            </p:nvSpPr>
            <p:spPr bwMode="auto">
              <a:xfrm>
                <a:off x="975" y="3203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73"/>
              <p:cNvSpPr>
                <a:spLocks noChangeShapeType="1"/>
              </p:cNvSpPr>
              <p:nvPr/>
            </p:nvSpPr>
            <p:spPr bwMode="auto">
              <a:xfrm flipV="1">
                <a:off x="1066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6" name="Group 74"/>
            <p:cNvGrpSpPr>
              <a:grpSpLocks/>
            </p:cNvGrpSpPr>
            <p:nvPr/>
          </p:nvGrpSpPr>
          <p:grpSpPr bwMode="auto">
            <a:xfrm>
              <a:off x="7813675" y="2636838"/>
              <a:ext cx="287338" cy="215900"/>
              <a:chOff x="975" y="3203"/>
              <a:chExt cx="181" cy="136"/>
            </a:xfrm>
          </p:grpSpPr>
          <p:sp>
            <p:nvSpPr>
              <p:cNvPr id="18507" name="Rectangle 75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81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Line 76"/>
              <p:cNvSpPr>
                <a:spLocks noChangeShapeType="1"/>
              </p:cNvSpPr>
              <p:nvPr/>
            </p:nvSpPr>
            <p:spPr bwMode="auto">
              <a:xfrm>
                <a:off x="975" y="3203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9" name="Line 77"/>
              <p:cNvSpPr>
                <a:spLocks noChangeShapeType="1"/>
              </p:cNvSpPr>
              <p:nvPr/>
            </p:nvSpPr>
            <p:spPr bwMode="auto">
              <a:xfrm flipV="1">
                <a:off x="1066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11" name="Group 79"/>
            <p:cNvGrpSpPr>
              <a:grpSpLocks/>
            </p:cNvGrpSpPr>
            <p:nvPr/>
          </p:nvGrpSpPr>
          <p:grpSpPr bwMode="auto">
            <a:xfrm>
              <a:off x="9324975" y="2636838"/>
              <a:ext cx="287338" cy="215900"/>
              <a:chOff x="975" y="3203"/>
              <a:chExt cx="181" cy="136"/>
            </a:xfrm>
          </p:grpSpPr>
          <p:sp>
            <p:nvSpPr>
              <p:cNvPr id="18512" name="Rectangle 80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181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" name="Line 81"/>
              <p:cNvSpPr>
                <a:spLocks noChangeShapeType="1"/>
              </p:cNvSpPr>
              <p:nvPr/>
            </p:nvSpPr>
            <p:spPr bwMode="auto">
              <a:xfrm>
                <a:off x="975" y="3203"/>
                <a:ext cx="91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4" name="Line 82"/>
              <p:cNvSpPr>
                <a:spLocks noChangeShapeType="1"/>
              </p:cNvSpPr>
              <p:nvPr/>
            </p:nvSpPr>
            <p:spPr bwMode="auto">
              <a:xfrm flipV="1">
                <a:off x="1066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6" name="Rectangle 84"/>
            <p:cNvSpPr>
              <a:spLocks noChangeArrowheads="1"/>
            </p:cNvSpPr>
            <p:nvPr/>
          </p:nvSpPr>
          <p:spPr bwMode="auto">
            <a:xfrm>
              <a:off x="107950" y="1989138"/>
              <a:ext cx="576263" cy="576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AutoShape 83"/>
            <p:cNvSpPr>
              <a:spLocks noChangeArrowheads="1"/>
            </p:cNvSpPr>
            <p:nvPr/>
          </p:nvSpPr>
          <p:spPr bwMode="auto">
            <a:xfrm rot="16200000">
              <a:off x="251619" y="2278856"/>
              <a:ext cx="287338" cy="14287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C08099D3-524B-417D-A0B0-84BA5086C025}" type="slidenum">
              <a:rPr lang="de-DE" altLang="en-US" sz="1600" smtClean="0"/>
              <a:pPr algn="r"/>
              <a:t>38</a:t>
            </a:fld>
            <a:endParaRPr lang="de-DE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37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55650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Factory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9113" y="2492375"/>
            <a:ext cx="1296987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Distributor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6257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Wholesaler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667625" y="2492375"/>
            <a:ext cx="1296988" cy="122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de-DE" altLang="en-US" sz="2000" dirty="0"/>
              <a:t>Retailer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19551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500563" y="2852738"/>
            <a:ext cx="719137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804025" y="2852738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 rot="16200000">
            <a:off x="36513" y="2924175"/>
            <a:ext cx="719138" cy="433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740650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459788" y="2565400"/>
            <a:ext cx="431800" cy="287338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740650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459788" y="3357563"/>
            <a:ext cx="431800" cy="287337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437188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156325" y="2565400"/>
            <a:ext cx="431800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437188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56325" y="3357563"/>
            <a:ext cx="431800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132138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851275" y="2565400"/>
            <a:ext cx="431800" cy="28733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3132138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851275" y="3357563"/>
            <a:ext cx="431800" cy="28733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828675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547813" y="2565400"/>
            <a:ext cx="4318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828675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1547813" y="3357563"/>
            <a:ext cx="4318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9001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1547813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32035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9"/>
          <p:cNvSpPr>
            <a:spLocks noChangeArrowheads="1"/>
          </p:cNvSpPr>
          <p:nvPr/>
        </p:nvSpPr>
        <p:spPr bwMode="auto">
          <a:xfrm>
            <a:off x="385127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30"/>
          <p:cNvSpPr>
            <a:spLocks noChangeArrowheads="1"/>
          </p:cNvSpPr>
          <p:nvPr/>
        </p:nvSpPr>
        <p:spPr bwMode="auto">
          <a:xfrm>
            <a:off x="55086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/>
          <p:cNvSpPr>
            <a:spLocks noChangeArrowheads="1"/>
          </p:cNvSpPr>
          <p:nvPr/>
        </p:nvSpPr>
        <p:spPr bwMode="auto">
          <a:xfrm>
            <a:off x="6156325" y="3789363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78120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8459788" y="3789363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579596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8101013" y="2060575"/>
            <a:ext cx="360362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6"/>
          <p:cNvSpPr>
            <a:spLocks noChangeArrowheads="1"/>
          </p:cNvSpPr>
          <p:nvPr/>
        </p:nvSpPr>
        <p:spPr bwMode="auto">
          <a:xfrm>
            <a:off x="349250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Oval 37"/>
          <p:cNvSpPr>
            <a:spLocks noChangeArrowheads="1"/>
          </p:cNvSpPr>
          <p:nvPr/>
        </p:nvSpPr>
        <p:spPr bwMode="auto">
          <a:xfrm>
            <a:off x="1187450" y="2060575"/>
            <a:ext cx="360363" cy="358775"/>
          </a:xfrm>
          <a:prstGeom prst="ellipse">
            <a:avLst/>
          </a:prstGeom>
          <a:solidFill>
            <a:srgbClr val="DDDDDD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226853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62731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573588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4932363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6877050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7235825" y="292417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 rot="-5400000">
            <a:off x="287338" y="3176587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 rot="-5400000">
            <a:off x="287338" y="2816225"/>
            <a:ext cx="215900" cy="2889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687705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4572000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2268538" y="2565400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107950" y="2492375"/>
            <a:ext cx="57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Delay</a:t>
            </a:r>
          </a:p>
        </p:txBody>
      </p:sp>
      <p:sp>
        <p:nvSpPr>
          <p:cNvPr id="21554" name="AutoShape 50"/>
          <p:cNvSpPr>
            <a:spLocks noChangeArrowheads="1"/>
          </p:cNvSpPr>
          <p:nvPr/>
        </p:nvSpPr>
        <p:spPr bwMode="auto">
          <a:xfrm>
            <a:off x="550862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5" name="AutoShape 51"/>
          <p:cNvSpPr>
            <a:spLocks noChangeArrowheads="1"/>
          </p:cNvSpPr>
          <p:nvPr/>
        </p:nvSpPr>
        <p:spPr bwMode="auto">
          <a:xfrm>
            <a:off x="7812088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AutoShape 52"/>
          <p:cNvSpPr>
            <a:spLocks noChangeArrowheads="1"/>
          </p:cNvSpPr>
          <p:nvPr/>
        </p:nvSpPr>
        <p:spPr bwMode="auto">
          <a:xfrm>
            <a:off x="3203575" y="34290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AutoShape 53"/>
          <p:cNvSpPr>
            <a:spLocks noChangeArrowheads="1"/>
          </p:cNvSpPr>
          <p:nvPr/>
        </p:nvSpPr>
        <p:spPr bwMode="auto">
          <a:xfrm>
            <a:off x="900113" y="34290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AutoShape 54"/>
          <p:cNvSpPr>
            <a:spLocks noChangeArrowheads="1"/>
          </p:cNvSpPr>
          <p:nvPr/>
        </p:nvSpPr>
        <p:spPr bwMode="auto">
          <a:xfrm rot="16200000">
            <a:off x="251619" y="2926556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AutoShape 55"/>
          <p:cNvSpPr>
            <a:spLocks noChangeArrowheads="1"/>
          </p:cNvSpPr>
          <p:nvPr/>
        </p:nvSpPr>
        <p:spPr bwMode="auto">
          <a:xfrm>
            <a:off x="22685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AutoShape 56"/>
          <p:cNvSpPr>
            <a:spLocks noChangeArrowheads="1"/>
          </p:cNvSpPr>
          <p:nvPr/>
        </p:nvSpPr>
        <p:spPr bwMode="auto">
          <a:xfrm>
            <a:off x="2555875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1" name="AutoShape 57"/>
          <p:cNvSpPr>
            <a:spLocks noChangeArrowheads="1"/>
          </p:cNvSpPr>
          <p:nvPr/>
        </p:nvSpPr>
        <p:spPr bwMode="auto">
          <a:xfrm>
            <a:off x="457200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AutoShape 58"/>
          <p:cNvSpPr>
            <a:spLocks noChangeArrowheads="1"/>
          </p:cNvSpPr>
          <p:nvPr/>
        </p:nvSpPr>
        <p:spPr bwMode="auto">
          <a:xfrm>
            <a:off x="485933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AutoShape 59"/>
          <p:cNvSpPr>
            <a:spLocks noChangeArrowheads="1"/>
          </p:cNvSpPr>
          <p:nvPr/>
        </p:nvSpPr>
        <p:spPr bwMode="auto">
          <a:xfrm>
            <a:off x="6877050" y="2997200"/>
            <a:ext cx="287338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AutoShape 60"/>
          <p:cNvSpPr>
            <a:spLocks noChangeArrowheads="1"/>
          </p:cNvSpPr>
          <p:nvPr/>
        </p:nvSpPr>
        <p:spPr bwMode="auto">
          <a:xfrm>
            <a:off x="7164388" y="2997200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5" name="AutoShape 61"/>
          <p:cNvSpPr>
            <a:spLocks noChangeArrowheads="1"/>
          </p:cNvSpPr>
          <p:nvPr/>
        </p:nvSpPr>
        <p:spPr bwMode="auto">
          <a:xfrm rot="16200000">
            <a:off x="251619" y="3213894"/>
            <a:ext cx="287337" cy="142875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66" name="Group 62"/>
          <p:cNvGrpSpPr>
            <a:grpSpLocks/>
          </p:cNvGrpSpPr>
          <p:nvPr/>
        </p:nvGrpSpPr>
        <p:grpSpPr bwMode="auto">
          <a:xfrm>
            <a:off x="3924300" y="2636838"/>
            <a:ext cx="287338" cy="215900"/>
            <a:chOff x="975" y="3203"/>
            <a:chExt cx="181" cy="136"/>
          </a:xfrm>
        </p:grpSpPr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Line 65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70" name="Group 66"/>
          <p:cNvGrpSpPr>
            <a:grpSpLocks/>
          </p:cNvGrpSpPr>
          <p:nvPr/>
        </p:nvGrpSpPr>
        <p:grpSpPr bwMode="auto">
          <a:xfrm>
            <a:off x="1619250" y="2636838"/>
            <a:ext cx="287338" cy="215900"/>
            <a:chOff x="975" y="3203"/>
            <a:chExt cx="181" cy="136"/>
          </a:xfrm>
        </p:grpSpPr>
        <p:sp>
          <p:nvSpPr>
            <p:cNvPr id="21571" name="Rectangle 67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Line 69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74" name="Group 70"/>
          <p:cNvGrpSpPr>
            <a:grpSpLocks/>
          </p:cNvGrpSpPr>
          <p:nvPr/>
        </p:nvGrpSpPr>
        <p:grpSpPr bwMode="auto">
          <a:xfrm>
            <a:off x="6227763" y="2636838"/>
            <a:ext cx="287337" cy="215900"/>
            <a:chOff x="975" y="3203"/>
            <a:chExt cx="181" cy="136"/>
          </a:xfrm>
        </p:grpSpPr>
        <p:sp>
          <p:nvSpPr>
            <p:cNvPr id="21575" name="Rectangle 71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Line 72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73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78" name="Group 74"/>
          <p:cNvGrpSpPr>
            <a:grpSpLocks/>
          </p:cNvGrpSpPr>
          <p:nvPr/>
        </p:nvGrpSpPr>
        <p:grpSpPr bwMode="auto">
          <a:xfrm>
            <a:off x="8532813" y="2636838"/>
            <a:ext cx="287337" cy="215900"/>
            <a:chOff x="975" y="3203"/>
            <a:chExt cx="181" cy="136"/>
          </a:xfrm>
        </p:grpSpPr>
        <p:sp>
          <p:nvSpPr>
            <p:cNvPr id="21579" name="Rectangle 75"/>
            <p:cNvSpPr>
              <a:spLocks noChangeArrowheads="1"/>
            </p:cNvSpPr>
            <p:nvPr/>
          </p:nvSpPr>
          <p:spPr bwMode="auto">
            <a:xfrm>
              <a:off x="975" y="3203"/>
              <a:ext cx="181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0" name="Line 76"/>
            <p:cNvSpPr>
              <a:spLocks noChangeShapeType="1"/>
            </p:cNvSpPr>
            <p:nvPr/>
          </p:nvSpPr>
          <p:spPr bwMode="auto">
            <a:xfrm>
              <a:off x="975" y="320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 flipV="1">
              <a:off x="1066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algn="r"/>
            <a:fld id="{5CBCD52E-CB52-4405-8F10-0933D9899279}" type="slidenum">
              <a:rPr lang="de-DE" altLang="en-US" sz="1600" smtClean="0"/>
              <a:pPr algn="r"/>
              <a:t>39</a:t>
            </a:fld>
            <a:endParaRPr lang="de-DE" alt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2914650" y="304800"/>
            <a:ext cx="319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32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+mj-ea"/>
                <a:cs typeface="+mj-cs"/>
              </a:rPr>
              <a:t>The beer game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at Different Stages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1320800"/>
            <a:ext cx="6045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8" y="6005513"/>
            <a:ext cx="1103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Figure 10-1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0EC16-4872-411E-A02C-1911DD6A703E}" type="slidenum">
              <a:rPr lang="en-US" altLang="en-US" smtClean="0"/>
              <a:pPr/>
              <a:t>4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2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992923"/>
              </p:ext>
            </p:extLst>
          </p:nvPr>
        </p:nvGraphicFramePr>
        <p:xfrm>
          <a:off x="457199" y="1523996"/>
          <a:ext cx="8305800" cy="4114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3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Team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Game</a:t>
                      </a:r>
                      <a:r>
                        <a:rPr lang="en-US" sz="1200" b="1" u="none" strike="noStrike" baseline="0" dirty="0">
                          <a:effectLst/>
                        </a:rPr>
                        <a:t>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Cost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Factory Cost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Distributor Cost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Wholesaler Cost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Retailer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8827 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2963.5 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4329.5 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634 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900 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2985 </a:t>
                      </a:r>
                      <a:endParaRPr lang="en-US" sz="1600" b="1" i="1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559.5 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933 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812 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680.5 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7672 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3378 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2965.5 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528.5</a:t>
                      </a:r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5503 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1049 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3292.5 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1002 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Game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3075.5 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522 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818.5 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840 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Team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Game</a:t>
                      </a:r>
                      <a:r>
                        <a:rPr lang="en-US" sz="1200" b="1" u="none" strike="noStrike" baseline="0" dirty="0">
                          <a:effectLst/>
                        </a:rPr>
                        <a:t> 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Cost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Factory Cost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Distributor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Wholesaler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Retailer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1317.5 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387.5 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Game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2937.5 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541.5 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1458 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258 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40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1558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Team Order Plot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" y="1219200"/>
            <a:ext cx="884112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41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491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Lowest Cost Retailer Team Order Plot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76323" cy="501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42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849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23" y="274638"/>
            <a:ext cx="8812161" cy="715962"/>
          </a:xfrm>
        </p:spPr>
        <p:txBody>
          <a:bodyPr>
            <a:normAutofit/>
          </a:bodyPr>
          <a:lstStyle/>
          <a:p>
            <a:r>
              <a:rPr lang="en-US" dirty="0"/>
              <a:t>Lowest Cost Wholesaler Team Order Plot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4" y="1223777"/>
            <a:ext cx="8891451" cy="510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43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2336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/>
          </a:bodyPr>
          <a:lstStyle/>
          <a:p>
            <a:r>
              <a:rPr lang="en-US" dirty="0"/>
              <a:t>Lowest Cost Distributor Team Order Plot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3" y="1371600"/>
            <a:ext cx="871415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44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4291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Lowest Cost Factory Team Order Plot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" y="1371600"/>
            <a:ext cx="897987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45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9186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Incentive Obstacles</a:t>
            </a:r>
          </a:p>
          <a:p>
            <a:pPr lvl="1"/>
            <a:r>
              <a:rPr lang="en-US" b="1" u="sng" dirty="0">
                <a:solidFill>
                  <a:schemeClr val="tx2"/>
                </a:solidFill>
              </a:rPr>
              <a:t>The goal: </a:t>
            </a:r>
            <a:r>
              <a:rPr lang="en-US" dirty="0"/>
              <a:t>keep the lowest total cost of a team.</a:t>
            </a:r>
          </a:p>
          <a:p>
            <a:pPr lvl="1"/>
            <a:r>
              <a:rPr lang="en-US" dirty="0"/>
              <a:t>But each stage’s forecasting and planning are kept to themselves.</a:t>
            </a:r>
          </a:p>
          <a:p>
            <a:pPr lvl="1"/>
            <a:r>
              <a:rPr lang="en-US" dirty="0"/>
              <a:t>People would still seek out a </a:t>
            </a:r>
            <a:r>
              <a:rPr lang="en-US" i="1" dirty="0"/>
              <a:t>local optimization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Information Processing Obstacles</a:t>
            </a:r>
          </a:p>
          <a:p>
            <a:pPr lvl="1"/>
            <a:r>
              <a:rPr lang="en-US" altLang="en-US" dirty="0"/>
              <a:t>Independent forecasting at each stage based on </a:t>
            </a:r>
            <a:r>
              <a:rPr lang="en-US" altLang="en-US" i="1" dirty="0"/>
              <a:t>received orders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46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528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91200" y="345637"/>
            <a:ext cx="8291520" cy="64496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 in Supply Chains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080" y="1219200"/>
            <a:ext cx="8508960" cy="501809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dirty="0" err="1">
                <a:solidFill>
                  <a:schemeClr val="tx2"/>
                </a:solidFill>
              </a:rPr>
              <a:t>Forrestor</a:t>
            </a:r>
            <a:r>
              <a:rPr lang="en-GB" altLang="en-US" b="1" dirty="0">
                <a:solidFill>
                  <a:schemeClr val="tx2"/>
                </a:solidFill>
              </a:rPr>
              <a:t>:</a:t>
            </a:r>
            <a:r>
              <a:rPr lang="en-GB" altLang="en-US" dirty="0"/>
              <a:t> </a:t>
            </a:r>
            <a:r>
              <a:rPr lang="en-GB" altLang="en-US" sz="1800" dirty="0"/>
              <a:t>Industrial Dynamics, Harvard Business Review, 36:4, 1958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First research paper to illustrate systems dynamics in SCN's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Base for developing Distribution Games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"BWE" coined by Proctor &amp; Gamble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BWE describes the increasing amplification of orders occurring within a Supply Chain 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i="1" dirty="0"/>
              <a:t>Resembles a whip lash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Occurs </a:t>
            </a:r>
            <a:r>
              <a:rPr lang="en-GB" alt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if</a:t>
            </a:r>
            <a:r>
              <a:rPr lang="en-GB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dirty="0"/>
              <a:t>end-item demand is fairly stable!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 err="1"/>
              <a:t>Forrestor</a:t>
            </a:r>
            <a:r>
              <a:rPr lang="en-GB" altLang="en-US" dirty="0"/>
              <a:t> studied a simulation model of the simplest tandem supply chain with four entities: Retailer, DC, W/H, Plant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5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91520" cy="575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080" y="1371600"/>
            <a:ext cx="8508960" cy="510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Assumptions of </a:t>
            </a:r>
            <a:r>
              <a:rPr lang="en-GB" altLang="en-US" dirty="0" err="1"/>
              <a:t>Forrestor's</a:t>
            </a:r>
            <a:r>
              <a:rPr lang="en-GB" altLang="en-US" dirty="0"/>
              <a:t> model: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Each entity can make use of only locally available info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Time delays between ordering and receipt of order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It takes 3 weeks for retailer to process the order, half a week to transmit it to DC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The DC takes 1 week to process the order and one week to ship to the retailer, who takes one week to ship to end customer; assumptions for other entities likewise..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To study impact of a one time +10% change in retail sales on orders placed and inventory levels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6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3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91520" cy="575836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4080" y="1659054"/>
            <a:ext cx="8508960" cy="455519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 err="1"/>
              <a:t>Forrestor's</a:t>
            </a:r>
            <a:r>
              <a:rPr lang="en-GB" altLang="en-US" dirty="0"/>
              <a:t> results:</a:t>
            </a:r>
          </a:p>
          <a:p>
            <a:pPr lvl="1">
              <a:buSzPct val="5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"...A sudden 10% increase in retail sales implies a peaking of 34% on orders @ 14th week in factory w/h, resulting in factory output peaking in 21</a:t>
            </a:r>
            <a:r>
              <a:rPr lang="en-GB" altLang="en-US" baseline="33000" dirty="0"/>
              <a:t>st</a:t>
            </a:r>
            <a:r>
              <a:rPr lang="en-GB" altLang="en-US" dirty="0"/>
              <a:t> week (including a 6 week lead time) by a whopping 45%.."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Amplified and out of phase fluctuations in ordering and inventory levels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Avoidable inventory and shortage costs; Unstable system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RELEVANT EVEN TODAY!</a:t>
            </a:r>
          </a:p>
          <a:p>
            <a:pPr lvl="4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b="1" i="1" dirty="0"/>
              <a:t>Replace week by day in the above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1C506-A314-489F-AE09-028316C8A16D}" type="slidenum">
              <a:rPr lang="en-US" altLang="en-US" sz="1400" smtClean="0">
                <a:latin typeface="Times New Roman" pitchFamily="18" charset="0"/>
              </a:rPr>
              <a:t>7</a:t>
            </a:fld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91200" y="345637"/>
            <a:ext cx="8032320" cy="64496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Effect: Some Illustrations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0" y="2042134"/>
            <a:ext cx="4102560" cy="39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80" y="2052216"/>
            <a:ext cx="4145760" cy="393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15DD-7C7A-4C5D-A445-B2A7F72A71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05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1361" y="304801"/>
            <a:ext cx="8032320" cy="685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altLang="en-US" dirty="0"/>
              <a:t>Bullwhip Effect: Some Illustrations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1" y="1965807"/>
            <a:ext cx="4340160" cy="412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21" y="2030613"/>
            <a:ext cx="4318560" cy="395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15DD-7C7A-4C5D-A445-B2A7F72A71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164410"/>
      </p:ext>
    </p:extLst>
  </p:cSld>
  <p:clrMapOvr>
    <a:masterClrMapping/>
  </p:clrMapOvr>
</p:sld>
</file>

<file path=ppt/theme/theme1.xml><?xml version="1.0" encoding="utf-8"?>
<a:theme xmlns:a="http://schemas.openxmlformats.org/drawingml/2006/main" name="Side Bar.pot">
  <a:themeElements>
    <a:clrScheme name="">
      <a:dk1>
        <a:srgbClr val="0000CC"/>
      </a:dk1>
      <a:lt1>
        <a:srgbClr val="FFFFFF"/>
      </a:lt1>
      <a:dk2>
        <a:srgbClr val="0000CC"/>
      </a:dk2>
      <a:lt2>
        <a:srgbClr val="000099"/>
      </a:lt2>
      <a:accent1>
        <a:srgbClr val="FF6633"/>
      </a:accent1>
      <a:accent2>
        <a:srgbClr val="FF00FF"/>
      </a:accent2>
      <a:accent3>
        <a:srgbClr val="FFFFFF"/>
      </a:accent3>
      <a:accent4>
        <a:srgbClr val="0000AE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Side Bar.pot">
      <a:majorFont>
        <a:latin typeface="Arial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 Bar.pot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.pot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.pot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idebars">
  <a:themeElements>
    <a:clrScheme name="">
      <a:dk1>
        <a:srgbClr val="0000CC"/>
      </a:dk1>
      <a:lt1>
        <a:srgbClr val="FFFFFF"/>
      </a:lt1>
      <a:dk2>
        <a:srgbClr val="0000CC"/>
      </a:dk2>
      <a:lt2>
        <a:srgbClr val="00279F"/>
      </a:lt2>
      <a:accent1>
        <a:srgbClr val="FFCC00"/>
      </a:accent1>
      <a:accent2>
        <a:srgbClr val="FF00FF"/>
      </a:accent2>
      <a:accent3>
        <a:srgbClr val="FFFFFF"/>
      </a:accent3>
      <a:accent4>
        <a:srgbClr val="0000AE"/>
      </a:accent4>
      <a:accent5>
        <a:srgbClr val="FFE2AA"/>
      </a:accent5>
      <a:accent6>
        <a:srgbClr val="E700E7"/>
      </a:accent6>
      <a:hlink>
        <a:srgbClr val="FF0000"/>
      </a:hlink>
      <a:folHlink>
        <a:srgbClr val="919191"/>
      </a:folHlink>
    </a:clrScheme>
    <a:fontScheme name="sidebars">
      <a:majorFont>
        <a:latin typeface="Arial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bar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C:\Apps\MSOffice\Templates\Presentation Designs\Side Bar.pot</Template>
  <TotalTime>8938</TotalTime>
  <Words>2434</Words>
  <Application>Microsoft Office PowerPoint</Application>
  <PresentationFormat>On-screen Show (4:3)</PresentationFormat>
  <Paragraphs>485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Allegro BT</vt:lpstr>
      <vt:lpstr>Arial</vt:lpstr>
      <vt:lpstr>Calibri</vt:lpstr>
      <vt:lpstr>Gill Sans</vt:lpstr>
      <vt:lpstr>Monotype Sorts</vt:lpstr>
      <vt:lpstr>Times New Roman</vt:lpstr>
      <vt:lpstr>Verdana</vt:lpstr>
      <vt:lpstr>Side Bar.pot</vt:lpstr>
      <vt:lpstr>sidebars</vt:lpstr>
      <vt:lpstr>Chapter 10 Coordination in a Supply Chain</vt:lpstr>
      <vt:lpstr>Lack of SC Coordination  and the Bullwhip Effect</vt:lpstr>
      <vt:lpstr>Bullwhip Effect</vt:lpstr>
      <vt:lpstr>Demand at Different Stages</vt:lpstr>
      <vt:lpstr>Bullwhip Effect in Supply Chains</vt:lpstr>
      <vt:lpstr>Bullwhip Effect</vt:lpstr>
      <vt:lpstr>Bullwhip Effect</vt:lpstr>
      <vt:lpstr>Bullwhip Effect: Some Illustrations</vt:lpstr>
      <vt:lpstr>Bullwhip Effect: Some Illustrations</vt:lpstr>
      <vt:lpstr>Bullwhip Effect</vt:lpstr>
      <vt:lpstr>Information Processing Obstacles</vt:lpstr>
      <vt:lpstr>Operational Obstacles</vt:lpstr>
      <vt:lpstr>Pricing Obstacles</vt:lpstr>
      <vt:lpstr>The Effect on Performance</vt:lpstr>
      <vt:lpstr>Aligning Goals and Incentives</vt:lpstr>
      <vt:lpstr>Improving Operational Performance</vt:lpstr>
      <vt:lpstr>Designing Pricing Strategies to Stabilize Orders</vt:lpstr>
      <vt:lpstr>Vendor-Managed Inventories (VMI)</vt:lpstr>
      <vt:lpstr>Collaborative Planning, Forecasting, and Replenishment (CPFR)</vt:lpstr>
      <vt:lpstr>Trust in the Supply Chain</vt:lpstr>
      <vt:lpstr>Designing a Relationship with Cooperation and Trust</vt:lpstr>
      <vt:lpstr>Creating Effective Contracts</vt:lpstr>
      <vt:lpstr>Incentive Obstacles</vt:lpstr>
      <vt:lpstr>Behavioral Obstacles</vt:lpstr>
      <vt:lpstr>The beer game </vt:lpstr>
      <vt:lpstr>Structure &amp; Rules</vt:lpstr>
      <vt:lpstr>Structure &amp; Rules</vt:lpstr>
      <vt:lpstr>Structure &amp; Rules</vt:lpstr>
      <vt:lpstr>Structure &amp; Rules</vt:lpstr>
      <vt:lpstr>Structure &amp; Rules</vt:lpstr>
      <vt:lpstr>Structure &amp; Rules</vt:lpstr>
      <vt:lpstr>PowerPoint Presentation</vt:lpstr>
      <vt:lpstr>Step 1: Delivery IN</vt:lpstr>
      <vt:lpstr>Step 2: Order IN</vt:lpstr>
      <vt:lpstr>Step 3: Prepare Delivery</vt:lpstr>
      <vt:lpstr>Step 3: Prepare Delivery</vt:lpstr>
      <vt:lpstr>Step 4: Place your order</vt:lpstr>
      <vt:lpstr>Between weeks: logistics!</vt:lpstr>
      <vt:lpstr>PowerPoint Presentation</vt:lpstr>
      <vt:lpstr>Total Cost</vt:lpstr>
      <vt:lpstr>Champion Team Order Plot</vt:lpstr>
      <vt:lpstr>Lowest Cost Retailer Team Order Plot</vt:lpstr>
      <vt:lpstr>Lowest Cost Wholesaler Team Order Plot</vt:lpstr>
      <vt:lpstr>Lowest Cost Distributor Team Order Plot</vt:lpstr>
      <vt:lpstr>Lowest Cost Factory Team Order Plot</vt:lpstr>
      <vt:lpstr>Obstacles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Chopra 2nd Edition, Chapter 16</dc:title>
  <dc:creator>Gregory Stock</dc:creator>
  <cp:lastModifiedBy>GRW</cp:lastModifiedBy>
  <cp:revision>96</cp:revision>
  <cp:lastPrinted>2015-03-20T17:44:49Z</cp:lastPrinted>
  <dcterms:created xsi:type="dcterms:W3CDTF">1995-05-28T16:26:58Z</dcterms:created>
  <dcterms:modified xsi:type="dcterms:W3CDTF">2016-03-13T01:18:48Z</dcterms:modified>
</cp:coreProperties>
</file>