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65" r:id="rId16"/>
    <p:sldId id="277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Prediction </a:t>
            </a:r>
            <a:r>
              <a:rPr lang="en-US" altLang="zh-CN" dirty="0" smtClean="0"/>
              <a:t>of Default of Credit Card Clients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Project Presentation of ISE 444</a:t>
            </a:r>
            <a:endParaRPr lang="en-US" altLang="zh-CN" dirty="0"/>
          </a:p>
          <a:p>
            <a:r>
              <a:rPr lang="en-US" altLang="zh-CN" dirty="0" err="1" smtClean="0"/>
              <a:t>Bolun</a:t>
            </a:r>
            <a:r>
              <a:rPr lang="en-US" altLang="zh-CN" dirty="0" smtClean="0"/>
              <a:t> Xu &amp; </a:t>
            </a:r>
            <a:r>
              <a:rPr lang="en-US" altLang="zh-CN" dirty="0" err="1" smtClean="0"/>
              <a:t>Weiming</a:t>
            </a:r>
            <a:r>
              <a:rPr lang="en-US" altLang="zh-CN" dirty="0" smtClean="0"/>
              <a:t> 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Simplify the data. 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iscard unimportant and </a:t>
            </a:r>
            <a:r>
              <a:rPr lang="en-US" sz="2000" dirty="0" smtClean="0">
                <a:solidFill>
                  <a:srgbClr val="212121"/>
                </a:solidFill>
                <a:latin typeface="Arial Unicode MS" panose="020B0604020202020204" pitchFamily="34" charset="-122"/>
                <a:ea typeface="inherit"/>
              </a:rPr>
              <a:t>redundan</a:t>
            </a:r>
            <a:r>
              <a:rPr lang="en-US" altLang="zh-CN" sz="2000" dirty="0" smtClean="0">
                <a:solidFill>
                  <a:srgbClr val="212121"/>
                </a:solidFill>
                <a:latin typeface="Arial Unicode MS" panose="020B0604020202020204" pitchFamily="34" charset="-122"/>
                <a:ea typeface="inherit"/>
              </a:rPr>
              <a:t>t</a:t>
            </a:r>
            <a:r>
              <a:rPr lang="en-US" altLang="zh-CN" sz="2000" dirty="0" smtClean="0"/>
              <a:t> attributes.</a:t>
            </a:r>
          </a:p>
          <a:p>
            <a:r>
              <a:rPr lang="en-US" altLang="zh-CN" sz="2000" dirty="0" smtClean="0"/>
              <a:t>Pearson correlation coefficients Matrices</a:t>
            </a:r>
          </a:p>
          <a:p>
            <a:r>
              <a:rPr lang="en-US" altLang="zh-CN" sz="2000" dirty="0" smtClean="0"/>
              <a:t>C5.0 Decision tree to decide Importance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pic>
        <p:nvPicPr>
          <p:cNvPr id="5122" name="Picture 2" descr="C:\Users\微明\Desktop\444project2\pic\correlation coeffic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3391"/>
            <a:ext cx="8778305" cy="26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433"/>
            <a:ext cx="24046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53864" y="55484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 smtClean="0"/>
              <a:t>We do not delete records. We only shatter features.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9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Result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53864" y="2276872"/>
          <a:ext cx="650952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Hidden 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Gain at 20%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71.85</a:t>
                      </a:r>
                      <a:endParaRPr kumimoji="0" lang="en-US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48.03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48.93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48.65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457200" y="5661248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 smtClean="0"/>
              <a:t>80.32% is quite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lose to the best result in papers- 84%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7236296" y="3140968"/>
            <a:ext cx="1296144" cy="72008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Tool: IBM SPSS/ SAS </a:t>
            </a:r>
            <a:r>
              <a:rPr lang="en-US" altLang="zh-CN" dirty="0" smtClean="0"/>
              <a:t>EM</a:t>
            </a:r>
          </a:p>
          <a:p>
            <a:r>
              <a:rPr lang="en-US" altLang="zh-CN" dirty="0" smtClean="0"/>
              <a:t>Method: C5.0, C&amp;R T, CHAID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Decision Tree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3390900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37" y="2780928"/>
            <a:ext cx="5118663" cy="2736304"/>
          </a:xfrm>
          <a:prstGeom prst="rect">
            <a:avLst/>
          </a:prstGeom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3851920" y="5733257"/>
            <a:ext cx="4831544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 smtClean="0"/>
              <a:t>Feature importance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Comparison of Different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700808"/>
              <a:ext cx="813690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Parameter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Gain at 20%</a:t>
                          </a: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SVM (RBF)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zh-CN" altLang="en-US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𝜸</m:t>
                              </m:r>
                            </m:oMath>
                          </a14:m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=0.1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ANN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H=1</a:t>
                          </a:r>
                          <a:endParaRPr kumimoji="0" lang="zh-CN" alt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71.85</a:t>
                          </a:r>
                          <a:endParaRPr kumimoji="0" 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48.03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DT (C5.0)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31.73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K=3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700808"/>
              <a:ext cx="813690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  <a:gridCol w="1627381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Parameter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Gain at 20%</a:t>
                          </a: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SVM (RBF)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49" t="-380328" r="-301498" b="-3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ANN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H=1</a:t>
                          </a:r>
                          <a:endParaRPr kumimoji="0" lang="zh-CN" alt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71.85</a:t>
                          </a:r>
                          <a:endParaRPr kumimoji="0" 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48.03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DT (C5.0)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31.73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K=3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066123"/>
          </a:xfrm>
        </p:spPr>
        <p:txBody>
          <a:bodyPr/>
          <a:lstStyle/>
          <a:p>
            <a:r>
              <a:rPr lang="en-US" altLang="zh-CN" dirty="0" smtClean="0"/>
              <a:t>K-NN: K- Nearest Neighbors Algorithm</a:t>
            </a:r>
          </a:p>
        </p:txBody>
      </p:sp>
    </p:spTree>
    <p:extLst>
      <p:ext uri="{BB962C8B-B14F-4D97-AF65-F5344CB8AC3E}">
        <p14:creationId xmlns:p14="http://schemas.microsoft.com/office/powerpoint/2010/main" val="34085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Artificial Neural Network </a:t>
            </a:r>
            <a:r>
              <a:rPr lang="en-US" altLang="zh-CN" dirty="0" smtClean="0"/>
              <a:t>has the best testing accuracy with 80.32%</a:t>
            </a:r>
          </a:p>
          <a:p>
            <a:r>
              <a:rPr lang="en-US" altLang="zh-CN" dirty="0" smtClean="0"/>
              <a:t>Default has little to do with Gender </a:t>
            </a:r>
          </a:p>
          <a:p>
            <a:r>
              <a:rPr lang="en-US" altLang="zh-CN" dirty="0" smtClean="0"/>
              <a:t>Single people are more likely to default</a:t>
            </a:r>
          </a:p>
          <a:p>
            <a:r>
              <a:rPr lang="en-US" altLang="zh-CN" dirty="0"/>
              <a:t>H</a:t>
            </a:r>
            <a:r>
              <a:rPr lang="en-US" altLang="zh-CN" dirty="0" smtClean="0"/>
              <a:t>igher educated </a:t>
            </a:r>
            <a:r>
              <a:rPr lang="en-US" altLang="zh-CN" dirty="0"/>
              <a:t>people </a:t>
            </a:r>
            <a:r>
              <a:rPr lang="en-US" altLang="zh-CN" dirty="0" smtClean="0"/>
              <a:t>are more likely to default</a:t>
            </a:r>
          </a:p>
          <a:p>
            <a:r>
              <a:rPr lang="en-US" altLang="zh-CN" dirty="0" smtClean="0"/>
              <a:t>People with default behavior have a </a:t>
            </a:r>
            <a:r>
              <a:rPr lang="en-US" altLang="zh-CN" dirty="0"/>
              <a:t>greater age </a:t>
            </a:r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People with default history are more likely to default in the future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Some 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 polynomial kernel with D&gt;4</a:t>
            </a:r>
          </a:p>
          <a:p>
            <a:r>
              <a:rPr lang="en-US" altLang="zh-CN" dirty="0" smtClean="0"/>
              <a:t>Random Tree</a:t>
            </a:r>
          </a:p>
          <a:p>
            <a:r>
              <a:rPr lang="en-US" altLang="zh-CN" dirty="0" smtClean="0"/>
              <a:t>Bayes Network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0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[2009]The </a:t>
            </a:r>
            <a:r>
              <a:rPr lang="en-US" altLang="zh-CN" dirty="0"/>
              <a:t>comparisons of data mining techniques for the </a:t>
            </a:r>
            <a:r>
              <a:rPr lang="en-US" altLang="zh-CN" dirty="0" smtClean="0"/>
              <a:t>predictive accuracy </a:t>
            </a:r>
            <a:r>
              <a:rPr lang="en-US" altLang="zh-CN" dirty="0"/>
              <a:t>of probability of default of credit card </a:t>
            </a:r>
            <a:r>
              <a:rPr lang="en-US" altLang="zh-CN" dirty="0" smtClean="0"/>
              <a:t>clients, I-Cheng </a:t>
            </a:r>
            <a:r>
              <a:rPr lang="en-US" altLang="zh-CN" dirty="0" err="1"/>
              <a:t>Yeh</a:t>
            </a:r>
            <a:r>
              <a:rPr lang="en-US" altLang="zh-CN" dirty="0"/>
              <a:t> a,*, </a:t>
            </a:r>
            <a:r>
              <a:rPr lang="en-US" altLang="zh-CN" dirty="0" err="1"/>
              <a:t>Che-hui</a:t>
            </a:r>
            <a:r>
              <a:rPr lang="en-US" altLang="zh-CN" dirty="0"/>
              <a:t> Lien </a:t>
            </a:r>
            <a:r>
              <a:rPr lang="en-US" altLang="zh-CN" dirty="0" smtClean="0"/>
              <a:t>b</a:t>
            </a:r>
          </a:p>
          <a:p>
            <a:r>
              <a:rPr lang="en-US" dirty="0"/>
              <a:t>Data Mining: Concepts and Techniques - 3rd edition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Using financial </a:t>
            </a:r>
            <a:r>
              <a:rPr lang="en-US" altLang="zh-CN" dirty="0"/>
              <a:t>information </a:t>
            </a:r>
            <a:r>
              <a:rPr lang="en-US" altLang="zh-CN" dirty="0" smtClean="0"/>
              <a:t>to predict whether a client would default in the future</a:t>
            </a:r>
          </a:p>
          <a:p>
            <a:r>
              <a:rPr lang="en-US" altLang="zh-CN" dirty="0" err="1" smtClean="0"/>
              <a:t>Analysing</a:t>
            </a:r>
            <a:r>
              <a:rPr lang="en-US" altLang="zh-CN" dirty="0" smtClean="0"/>
              <a:t> results and comparing accuracy of 4 different methods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Main Purpose</a:t>
            </a:r>
            <a:endParaRPr lang="zh-CN" altLang="en-US" dirty="0"/>
          </a:p>
        </p:txBody>
      </p:sp>
      <p:pic>
        <p:nvPicPr>
          <p:cNvPr id="1026" name="Picture 2" descr="C:\Users\微明\Desktop\444project2\pic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1468709">
            <a:off x="6890061" y="4032640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 rot="297409">
            <a:off x="6612855" y="3910142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rot="2590470">
            <a:off x="7127649" y="4195861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0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30,000 instances (clients): 70% for training, 30% for </a:t>
            </a:r>
            <a:r>
              <a:rPr lang="en-US" altLang="zh-CN" dirty="0" smtClean="0"/>
              <a:t>testing</a:t>
            </a:r>
          </a:p>
          <a:p>
            <a:r>
              <a:rPr lang="en-US" altLang="zh-CN" dirty="0" smtClean="0"/>
              <a:t>24 attributes: Including clients’ basic information (age, education ,marriage), </a:t>
            </a:r>
            <a:r>
              <a:rPr lang="en-US" altLang="zh-CN" dirty="0"/>
              <a:t>history of past payment, amount of bill statement and amount of previous </a:t>
            </a:r>
            <a:r>
              <a:rPr lang="en-US" altLang="zh-CN" dirty="0" smtClean="0"/>
              <a:t>payment</a:t>
            </a:r>
            <a:endParaRPr lang="en-US" altLang="zh-CN" dirty="0"/>
          </a:p>
          <a:p>
            <a:r>
              <a:rPr lang="en-US" altLang="zh-CN" dirty="0" smtClean="0"/>
              <a:t>Using a </a:t>
            </a:r>
            <a:r>
              <a:rPr lang="en-US" altLang="zh-CN" dirty="0"/>
              <a:t>binary variable, default payment (Yes = 1, No = 0</a:t>
            </a:r>
            <a:r>
              <a:rPr lang="en-US" altLang="zh-CN" dirty="0" smtClean="0"/>
              <a:t>), as the response variable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0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Delete </a:t>
            </a:r>
            <a:r>
              <a:rPr lang="en-US" altLang="zh-CN" dirty="0"/>
              <a:t>records with missing </a:t>
            </a:r>
            <a:r>
              <a:rPr lang="en-US" altLang="zh-CN" dirty="0" smtClean="0"/>
              <a:t>value(Since we </a:t>
            </a:r>
            <a:r>
              <a:rPr lang="en-US" altLang="zh-CN" dirty="0"/>
              <a:t>have enough records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Delete obvious </a:t>
            </a:r>
            <a:r>
              <a:rPr lang="en-US" altLang="zh-CN" dirty="0" err="1" smtClean="0"/>
              <a:t>irrelavent</a:t>
            </a:r>
            <a:r>
              <a:rPr lang="en-US" altLang="zh-CN" dirty="0" smtClean="0"/>
              <a:t> attributes</a:t>
            </a:r>
          </a:p>
          <a:p>
            <a:r>
              <a:rPr lang="en-US" altLang="zh-CN" dirty="0" smtClean="0"/>
              <a:t>Balance training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zh-CN" altLang="en-US" dirty="0"/>
          </a:p>
        </p:txBody>
      </p:sp>
      <p:pic>
        <p:nvPicPr>
          <p:cNvPr id="1026" name="Picture 2" descr="C:\Users\微明\Desktop\444project2\pic\balanced data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960440" cy="23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微明\Desktop\444project2\pic\unbalanced data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40607"/>
            <a:ext cx="3888432" cy="23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83968" y="4077072"/>
            <a:ext cx="720080" cy="5760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57200" y="566727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 smtClean="0"/>
              <a:t>Unbalanced data may cause </a:t>
            </a:r>
            <a:r>
              <a:rPr lang="en-US" altLang="zh-CN" sz="2000" dirty="0" err="1" smtClean="0"/>
              <a:t>overfitting</a:t>
            </a:r>
            <a:r>
              <a:rPr lang="en-US" altLang="zh-CN" sz="2000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Tools: VS2012 </a:t>
                </a:r>
                <a:r>
                  <a:rPr lang="en-US" altLang="zh-CN" dirty="0" err="1" smtClean="0"/>
                  <a:t>c++</a:t>
                </a:r>
                <a:r>
                  <a:rPr lang="en-US" altLang="zh-CN" dirty="0" smtClean="0"/>
                  <a:t>, Regression Tool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Use tool to form a model file, then predict data and compare the result with training set and test set.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Logistic Regression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331640" y="45811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63.67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Tools: VS2012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++, LibSVM3.19</a:t>
                </a:r>
              </a:p>
              <a:p>
                <a:r>
                  <a:rPr lang="en-US" altLang="zh-CN" dirty="0" smtClean="0"/>
                  <a:t>Linear</a:t>
                </a:r>
              </a:p>
              <a:p>
                <a:r>
                  <a:rPr lang="en-US" altLang="zh-CN" dirty="0" smtClean="0"/>
                  <a:t>Polynomial kernel: D=2, 3</a:t>
                </a:r>
              </a:p>
              <a:p>
                <a:r>
                  <a:rPr lang="en-US" altLang="zh-CN" dirty="0" smtClean="0"/>
                  <a:t>RBF: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dirty="0"/>
                  <a:t>=0.01, 0.05, 0.10, 0.5, 1, 10.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 SVM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13328"/>
                  </p:ext>
                </p:extLst>
              </p:nvPr>
            </p:nvGraphicFramePr>
            <p:xfrm>
              <a:off x="539552" y="1403648"/>
              <a:ext cx="650952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Linear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58.84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57.47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polynomial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51.97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35.13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48.36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67.13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RBF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altLang="zh-CN" dirty="0" smtClean="0"/>
                            <a:t>=0.01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72.63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69.55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75.86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0.1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68.61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13328"/>
                  </p:ext>
                </p:extLst>
              </p:nvPr>
            </p:nvGraphicFramePr>
            <p:xfrm>
              <a:off x="539552" y="1403648"/>
              <a:ext cx="650952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Linear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58.84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57.47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polynomial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51.97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35.13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48.36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67.13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RBF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16667" r="-200746" b="-5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72.63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69.55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75.86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0.1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68.61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1"/>
              <p:cNvSpPr txBox="1">
                <a:spLocks/>
              </p:cNvSpPr>
              <p:nvPr/>
            </p:nvSpPr>
            <p:spPr>
              <a:xfrm>
                <a:off x="453864" y="5589240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altLang="zh-CN" sz="2000" dirty="0"/>
                  <a:t>Observed overfitting when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increase to large </a:t>
                </a:r>
                <a:r>
                  <a:rPr lang="en-US" altLang="zh-CN" sz="2000" dirty="0" smtClean="0"/>
                  <a:t>enough.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" y="5589240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标注 5"/>
          <p:cNvSpPr/>
          <p:nvPr/>
        </p:nvSpPr>
        <p:spPr>
          <a:xfrm>
            <a:off x="7380312" y="3789040"/>
            <a:ext cx="1296144" cy="72008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Tool: IBM SPSS/ SAS EM</a:t>
            </a:r>
          </a:p>
          <a:p>
            <a:r>
              <a:rPr lang="en-US" altLang="zh-CN" dirty="0" smtClean="0"/>
              <a:t>Paper Read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Artificial Neural Network</a:t>
            </a:r>
            <a:endParaRPr lang="zh-CN" altLang="en-US" dirty="0"/>
          </a:p>
        </p:txBody>
      </p:sp>
      <p:pic>
        <p:nvPicPr>
          <p:cNvPr id="4099" name="Picture 3" descr="C:\Users\微明\Desktop\444project2\pic\Artificial-Intelligence-Neural-Network-Nod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0618"/>
            <a:ext cx="5594348" cy="3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Result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48210" y="2348880"/>
          <a:ext cx="650952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Hidden 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Gain at 20%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47.99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47.75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/>
                        <a:t>3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48.46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7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48.89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48.79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左箭头标注 6"/>
          <p:cNvSpPr/>
          <p:nvPr/>
        </p:nvSpPr>
        <p:spPr>
          <a:xfrm>
            <a:off x="7164288" y="3933056"/>
            <a:ext cx="1296144" cy="72008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</TotalTime>
  <Words>551</Words>
  <Application>Microsoft Office PowerPoint</Application>
  <PresentationFormat>全屏显示(4:3)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inherit</vt:lpstr>
      <vt:lpstr>黑体</vt:lpstr>
      <vt:lpstr>Arial</vt:lpstr>
      <vt:lpstr>Cambria Math</vt:lpstr>
      <vt:lpstr>Lucida Sans Unicode</vt:lpstr>
      <vt:lpstr>Verdana</vt:lpstr>
      <vt:lpstr>Wingdings 2</vt:lpstr>
      <vt:lpstr>Wingdings 3</vt:lpstr>
      <vt:lpstr>聚合</vt:lpstr>
      <vt:lpstr>Prediction of Default of Credit Card Clients</vt:lpstr>
      <vt:lpstr>Main Purpose</vt:lpstr>
      <vt:lpstr>Data</vt:lpstr>
      <vt:lpstr>Data Processing</vt:lpstr>
      <vt:lpstr>1. Logistic Regression</vt:lpstr>
      <vt:lpstr>2. SVM</vt:lpstr>
      <vt:lpstr>2. SVM Result</vt:lpstr>
      <vt:lpstr>3. Artificial Neural Network</vt:lpstr>
      <vt:lpstr>3. Neural Network</vt:lpstr>
      <vt:lpstr>3. Neural Network</vt:lpstr>
      <vt:lpstr>3. Neural Network</vt:lpstr>
      <vt:lpstr>4. Decision Tree</vt:lpstr>
      <vt:lpstr>Comparison of Different Methods</vt:lpstr>
      <vt:lpstr>Some Conclusions</vt:lpstr>
      <vt:lpstr>Future Work</vt:lpstr>
      <vt:lpstr>Reference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Default of Credit Card Clients</dc:title>
  <dc:creator>微明</dc:creator>
  <cp:lastModifiedBy>Bolun Xu</cp:lastModifiedBy>
  <cp:revision>58</cp:revision>
  <dcterms:created xsi:type="dcterms:W3CDTF">2016-05-04T19:35:02Z</dcterms:created>
  <dcterms:modified xsi:type="dcterms:W3CDTF">2016-05-05T14:40:31Z</dcterms:modified>
</cp:coreProperties>
</file>