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71" r:id="rId10"/>
    <p:sldId id="269" r:id="rId11"/>
    <p:sldId id="270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Prediction </a:t>
            </a:r>
            <a:r>
              <a:rPr lang="en-US" altLang="zh-CN" dirty="0" smtClean="0"/>
              <a:t>of Default of Credit Card Clients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Project Presentation of ISE 444</a:t>
            </a:r>
            <a:endParaRPr lang="en-US" altLang="zh-CN" dirty="0"/>
          </a:p>
          <a:p>
            <a:r>
              <a:rPr lang="en-US" altLang="zh-CN" dirty="0" err="1" smtClean="0"/>
              <a:t>Bolun</a:t>
            </a:r>
            <a:r>
              <a:rPr lang="en-US" altLang="zh-CN" dirty="0" smtClean="0"/>
              <a:t> Xu &amp; </a:t>
            </a:r>
            <a:r>
              <a:rPr lang="en-US" altLang="zh-CN" dirty="0" err="1" smtClean="0"/>
              <a:t>Weiming</a:t>
            </a:r>
            <a:r>
              <a:rPr lang="en-US" altLang="zh-CN" dirty="0" smtClean="0"/>
              <a:t> 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Simplify the data. </a:t>
            </a:r>
            <a:r>
              <a:rPr lang="en-US" altLang="zh-CN" sz="2000" dirty="0"/>
              <a:t>D</a:t>
            </a:r>
            <a:r>
              <a:rPr lang="en-US" altLang="zh-CN" sz="2000" dirty="0" smtClean="0"/>
              <a:t>iscard unimportant attributes.</a:t>
            </a:r>
            <a:endParaRPr lang="en-US" altLang="zh-CN" sz="2000" dirty="0" smtClean="0"/>
          </a:p>
          <a:p>
            <a:r>
              <a:rPr lang="en-US" altLang="zh-CN" sz="2000" dirty="0" smtClean="0"/>
              <a:t>Pearson </a:t>
            </a:r>
            <a:r>
              <a:rPr lang="en-US" altLang="zh-CN" sz="2000" dirty="0" smtClean="0"/>
              <a:t>correlation </a:t>
            </a:r>
            <a:r>
              <a:rPr lang="en-US" altLang="zh-CN" sz="2000" dirty="0" smtClean="0"/>
              <a:t>coefficients Matrices</a:t>
            </a:r>
            <a:endParaRPr lang="en-US" altLang="zh-CN" sz="2000" dirty="0" smtClean="0"/>
          </a:p>
          <a:p>
            <a:r>
              <a:rPr lang="en-US" altLang="zh-CN" sz="2000" dirty="0" smtClean="0"/>
              <a:t>Feature selection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pic>
        <p:nvPicPr>
          <p:cNvPr id="5122" name="Picture 2" descr="C:\Users\微明\Desktop\444project2\pic\correlation coeffic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3391"/>
            <a:ext cx="8778305" cy="26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Result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24172"/>
              </p:ext>
            </p:extLst>
          </p:nvPr>
        </p:nvGraphicFramePr>
        <p:xfrm>
          <a:off x="1302836" y="2286352"/>
          <a:ext cx="650952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Gain at 20%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71.85</a:t>
                      </a:r>
                      <a:endParaRPr kumimoji="0" lang="en-US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48.03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48.93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48.65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Tool: IBM SPSS/ SAS </a:t>
            </a:r>
            <a:r>
              <a:rPr lang="en-US" altLang="zh-CN" dirty="0" smtClean="0"/>
              <a:t>EM</a:t>
            </a:r>
          </a:p>
          <a:p>
            <a:r>
              <a:rPr lang="en-US" altLang="zh-CN" dirty="0" smtClean="0"/>
              <a:t>Method: C5.0, C&amp;R T, CHAID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Decision Tree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3390900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37" y="2780928"/>
            <a:ext cx="511866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Comparison of Different Methods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053950"/>
                  </p:ext>
                </p:extLst>
              </p:nvPr>
            </p:nvGraphicFramePr>
            <p:xfrm>
              <a:off x="457200" y="1700808"/>
              <a:ext cx="813690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Parameter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Gain at 20%</a:t>
                          </a: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SVM (RBF)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zh-CN" altLang="en-US" kern="120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+mn-ea"/>
                                  <a:cs typeface="+mn-cs"/>
                                </a:rPr>
                                <m:t>𝜸</m:t>
                              </m:r>
                            </m:oMath>
                          </a14:m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=0.1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ANN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H=1</a:t>
                          </a:r>
                          <a:endParaRPr kumimoji="0" lang="zh-CN" alt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71.85</a:t>
                          </a:r>
                          <a:endParaRPr kumimoji="0" 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48.03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DT (C5.0)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31.73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K=3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053950"/>
                  </p:ext>
                </p:extLst>
              </p:nvPr>
            </p:nvGraphicFramePr>
            <p:xfrm>
              <a:off x="457200" y="1700808"/>
              <a:ext cx="8136905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  <a:gridCol w="1627381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Method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Parameter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Gain at 20%</a:t>
                          </a: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SVM (RBF)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49" t="-380328" r="-301498" b="-3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ANN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H=1</a:t>
                          </a:r>
                          <a:endParaRPr kumimoji="0" lang="zh-CN" alt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71.85</a:t>
                          </a:r>
                          <a:endParaRPr kumimoji="0" lang="en-US" b="1" u="sng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b="1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48.03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DT (C5.0)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71.25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31.73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K-NN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K=3</a:t>
                          </a:r>
                          <a:endParaRPr kumimoji="0" lang="zh-CN" altLang="en-US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72.21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43.8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066123"/>
          </a:xfrm>
        </p:spPr>
        <p:txBody>
          <a:bodyPr/>
          <a:lstStyle/>
          <a:p>
            <a:r>
              <a:rPr lang="en-US" altLang="zh-CN" dirty="0" smtClean="0"/>
              <a:t>K-NN: K- Nearest Neighbors Algorithm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32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Nerual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最好</a:t>
            </a:r>
            <a:endParaRPr lang="en-US" altLang="zh-CN" dirty="0" smtClean="0"/>
          </a:p>
          <a:p>
            <a:r>
              <a:rPr lang="en-US" altLang="zh-CN" dirty="0" smtClean="0"/>
              <a:t>Sex </a:t>
            </a:r>
            <a:r>
              <a:rPr lang="zh-CN" altLang="en-US" dirty="0" smtClean="0"/>
              <a:t>几乎无关</a:t>
            </a:r>
            <a:endParaRPr lang="en-US" altLang="zh-CN" dirty="0" smtClean="0"/>
          </a:p>
          <a:p>
            <a:r>
              <a:rPr lang="en-US" altLang="zh-CN" dirty="0" smtClean="0"/>
              <a:t>Education </a:t>
            </a:r>
            <a:r>
              <a:rPr lang="zh-CN" altLang="en-US" dirty="0" smtClean="0"/>
              <a:t>越高越欠</a:t>
            </a:r>
            <a:endParaRPr lang="en-US" altLang="zh-CN" dirty="0" smtClean="0"/>
          </a:p>
          <a:p>
            <a:r>
              <a:rPr lang="en-US" altLang="zh-CN" dirty="0" smtClean="0"/>
              <a:t>Marriage</a:t>
            </a:r>
            <a:r>
              <a:rPr lang="zh-CN" altLang="en-US" dirty="0" smtClean="0"/>
              <a:t>，单身的欠</a:t>
            </a:r>
            <a:endParaRPr lang="en-US" altLang="zh-CN" dirty="0" smtClean="0"/>
          </a:p>
          <a:p>
            <a:r>
              <a:rPr lang="en-US" altLang="zh-CN" dirty="0" smtClean="0"/>
              <a:t>Age </a:t>
            </a:r>
            <a:r>
              <a:rPr lang="zh-CN" altLang="en-US" dirty="0" smtClean="0"/>
              <a:t>拖欠的平均年龄偏大</a:t>
            </a:r>
            <a:endParaRPr lang="en-US" altLang="zh-CN" dirty="0" smtClean="0"/>
          </a:p>
          <a:p>
            <a:r>
              <a:rPr lang="zh-CN" altLang="en-US" dirty="0"/>
              <a:t>欠</a:t>
            </a:r>
            <a:r>
              <a:rPr lang="zh-CN" altLang="en-US" dirty="0" smtClean="0"/>
              <a:t>了以后还会欠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Some </a:t>
            </a:r>
            <a:r>
              <a:rPr lang="en-US" altLang="zh-CN" smtClean="0"/>
              <a:t>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4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 polynomial kernel with D&gt;4</a:t>
            </a:r>
          </a:p>
          <a:p>
            <a:r>
              <a:rPr lang="en-US" altLang="zh-CN" dirty="0" smtClean="0"/>
              <a:t>Random </a:t>
            </a:r>
            <a:r>
              <a:rPr lang="en-US" altLang="zh-CN" dirty="0" smtClean="0"/>
              <a:t>Tree</a:t>
            </a:r>
          </a:p>
          <a:p>
            <a:r>
              <a:rPr lang="en-US" altLang="zh-CN" dirty="0" smtClean="0"/>
              <a:t>Bayes Network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0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1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Using financial </a:t>
            </a:r>
            <a:r>
              <a:rPr lang="en-US" altLang="zh-CN" dirty="0"/>
              <a:t>information </a:t>
            </a:r>
            <a:r>
              <a:rPr lang="en-US" altLang="zh-CN" dirty="0" smtClean="0"/>
              <a:t>to predict whether a client would default</a:t>
            </a:r>
          </a:p>
          <a:p>
            <a:r>
              <a:rPr lang="en-US" altLang="zh-CN" dirty="0" err="1" smtClean="0"/>
              <a:t>Analysing</a:t>
            </a:r>
            <a:r>
              <a:rPr lang="en-US" altLang="zh-CN" dirty="0" smtClean="0"/>
              <a:t> results and comparing accuracy of 4 main methods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Main Purpose</a:t>
            </a:r>
            <a:endParaRPr lang="zh-CN" altLang="en-US" dirty="0"/>
          </a:p>
        </p:txBody>
      </p:sp>
      <p:pic>
        <p:nvPicPr>
          <p:cNvPr id="1026" name="Picture 2" descr="C:\Users\微明\Desktop\444project2\pic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1468709">
            <a:off x="6890061" y="4032640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 rot="297409">
            <a:off x="6612855" y="3910142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rot="2590470">
            <a:off x="7127649" y="4195861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0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30,000 instances (clients): 70% for training, 30% for </a:t>
            </a:r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24 attributes: Include clients’ basic information (age, education ,marriage), </a:t>
            </a:r>
            <a:r>
              <a:rPr lang="en-US" altLang="zh-CN" dirty="0"/>
              <a:t>history of past payment, amount of bill statement and amount of previous </a:t>
            </a:r>
            <a:r>
              <a:rPr lang="en-US" altLang="zh-CN" dirty="0" smtClean="0"/>
              <a:t>payment</a:t>
            </a:r>
            <a:endParaRPr lang="en-US" altLang="zh-CN" dirty="0"/>
          </a:p>
          <a:p>
            <a:r>
              <a:rPr lang="en-US" altLang="zh-CN" dirty="0" smtClean="0"/>
              <a:t>Employed </a:t>
            </a:r>
            <a:r>
              <a:rPr lang="en-US" altLang="zh-CN" dirty="0"/>
              <a:t>a binary variable, default payment (Yes = 1, No = 0</a:t>
            </a:r>
            <a:r>
              <a:rPr lang="en-US" altLang="zh-CN" dirty="0" smtClean="0"/>
              <a:t>), as the response </a:t>
            </a:r>
            <a:r>
              <a:rPr lang="en-US" altLang="zh-CN" dirty="0" smtClean="0"/>
              <a:t>variable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0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Delete </a:t>
            </a:r>
            <a:r>
              <a:rPr lang="en-US" altLang="zh-CN" dirty="0"/>
              <a:t>records with missing value(we have enough records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Delete obvious </a:t>
            </a:r>
            <a:r>
              <a:rPr lang="en-US" altLang="zh-CN" dirty="0" err="1" smtClean="0"/>
              <a:t>irrelavent</a:t>
            </a:r>
            <a:r>
              <a:rPr lang="en-US" altLang="zh-CN" dirty="0" smtClean="0"/>
              <a:t> attributes</a:t>
            </a:r>
          </a:p>
          <a:p>
            <a:r>
              <a:rPr lang="en-US" altLang="zh-CN" dirty="0" smtClean="0"/>
              <a:t>Balance training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zh-CN" altLang="en-US" dirty="0"/>
          </a:p>
        </p:txBody>
      </p:sp>
      <p:pic>
        <p:nvPicPr>
          <p:cNvPr id="1026" name="Picture 2" descr="C:\Users\微明\Desktop\444project2\pic\balanced data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960440" cy="23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微明\Desktop\444project2\pic\unbalanced data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639"/>
            <a:ext cx="3888432" cy="23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83968" y="4365104"/>
            <a:ext cx="720080" cy="5760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Tools: VS2012 </a:t>
                </a:r>
                <a:r>
                  <a:rPr lang="en-US" altLang="zh-CN" dirty="0" err="1" smtClean="0"/>
                  <a:t>c++</a:t>
                </a:r>
                <a:r>
                  <a:rPr lang="en-US" altLang="zh-CN" dirty="0" smtClean="0"/>
                  <a:t>, Regression Tool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Use tool to f</a:t>
                </a:r>
                <a:r>
                  <a:rPr lang="en-US" altLang="zh-CN" dirty="0" smtClean="0"/>
                  <a:t>orm a model file, then predict data and compare the result with training set and test set.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Logistic Regression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1789"/>
              </p:ext>
            </p:extLst>
          </p:nvPr>
        </p:nvGraphicFramePr>
        <p:xfrm>
          <a:off x="1331640" y="4221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63.67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Tools: VS2012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++, LibSVM3.19</a:t>
                </a:r>
              </a:p>
              <a:p>
                <a:r>
                  <a:rPr lang="en-US" altLang="zh-CN" dirty="0" smtClean="0"/>
                  <a:t>Linear</a:t>
                </a:r>
              </a:p>
              <a:p>
                <a:r>
                  <a:rPr lang="en-US" altLang="zh-CN" dirty="0" smtClean="0"/>
                  <a:t>Polynomial kernel: </a:t>
                </a:r>
                <a:r>
                  <a:rPr lang="en-US" altLang="zh-CN" dirty="0" smtClean="0"/>
                  <a:t>D=2, </a:t>
                </a:r>
                <a:r>
                  <a:rPr lang="en-US" altLang="zh-CN" dirty="0" smtClean="0"/>
                  <a:t>3</a:t>
                </a:r>
                <a:endParaRPr lang="en-US" altLang="zh-CN" dirty="0" smtClean="0"/>
              </a:p>
              <a:p>
                <a:r>
                  <a:rPr lang="en-US" altLang="zh-CN" dirty="0" smtClean="0"/>
                  <a:t>RBF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dirty="0"/>
                  <a:t>=0.01, 0.05, 0.10, 0.5, 1, 10. O</a:t>
                </a:r>
                <a:r>
                  <a:rPr lang="en-US" altLang="zh-CN" dirty="0" smtClean="0"/>
                  <a:t>bserved overfitting </a:t>
                </a:r>
                <a:r>
                  <a:rPr lang="en-US" altLang="zh-CN" dirty="0"/>
                  <a:t>when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increase to large enough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 SVM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74179"/>
                  </p:ext>
                </p:extLst>
              </p:nvPr>
            </p:nvGraphicFramePr>
            <p:xfrm>
              <a:off x="755576" y="1772816"/>
              <a:ext cx="650952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Linear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58.84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57.47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polynomial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51.97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35.13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48.36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67.13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RBF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altLang="zh-CN" dirty="0" smtClean="0"/>
                            <a:t>=0.01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72.63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69.55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75.86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0.1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68.61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574179"/>
                  </p:ext>
                </p:extLst>
              </p:nvPr>
            </p:nvGraphicFramePr>
            <p:xfrm>
              <a:off x="755576" y="1772816"/>
              <a:ext cx="650952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Training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Testing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Accuracy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Linear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58.84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57.47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polynomial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D=2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51.97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35.13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48.36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67.13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RBF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16667" r="-200746" b="-5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72.63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69.55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75.86</a:t>
                          </a:r>
                          <a:endParaRPr kumimoji="0" lang="en-US" altLang="zh-CN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/>
                            <a:t>0.1</a:t>
                          </a:r>
                          <a:endParaRPr lang="zh-CN" alt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69.78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b="1" i="0" u="sng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76.16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75.56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75.16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altLang="zh-CN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68.61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53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Tool: IBM SPSS/ SAS EM</a:t>
            </a:r>
          </a:p>
          <a:p>
            <a:r>
              <a:rPr lang="en-US" altLang="zh-CN" dirty="0" smtClean="0"/>
              <a:t>Paper Read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smtClean="0"/>
              <a:t>Artificial Neural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4099" name="Picture 3" descr="C:\Users\微明\Desktop\444project2\pic\Artificial-Intelligence-Neural-Network-Nod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0618"/>
            <a:ext cx="5594348" cy="3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Result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Neural Network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6395"/>
              </p:ext>
            </p:extLst>
          </p:nvPr>
        </p:nvGraphicFramePr>
        <p:xfrm>
          <a:off x="1302836" y="2286352"/>
          <a:ext cx="650952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/>
                <a:gridCol w="1627381"/>
                <a:gridCol w="1627381"/>
                <a:gridCol w="162738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Testing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Gain at 20%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47.99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47.75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/>
                        <a:t>3</a:t>
                      </a:r>
                      <a:endParaRPr lang="zh-CN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48.46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7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48.89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48.79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</TotalTime>
  <Words>438</Words>
  <Application>Microsoft Office PowerPoint</Application>
  <PresentationFormat>全屏显示(4:3)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Cambria Math</vt:lpstr>
      <vt:lpstr>Lucida Sans Unicode</vt:lpstr>
      <vt:lpstr>Verdana</vt:lpstr>
      <vt:lpstr>Wingdings 2</vt:lpstr>
      <vt:lpstr>Wingdings 3</vt:lpstr>
      <vt:lpstr>聚合</vt:lpstr>
      <vt:lpstr>Prediction of Default of Credit Card Clients</vt:lpstr>
      <vt:lpstr>Main Purpose</vt:lpstr>
      <vt:lpstr>Data</vt:lpstr>
      <vt:lpstr>Data Processing</vt:lpstr>
      <vt:lpstr>1. Logistic Regression</vt:lpstr>
      <vt:lpstr>2. SVM</vt:lpstr>
      <vt:lpstr>2. SVM</vt:lpstr>
      <vt:lpstr>3. Artificial Neural Network</vt:lpstr>
      <vt:lpstr>3. Neural Network</vt:lpstr>
      <vt:lpstr>3. Neural Network</vt:lpstr>
      <vt:lpstr>3. Neural Network</vt:lpstr>
      <vt:lpstr>4. Decision Tree</vt:lpstr>
      <vt:lpstr>Comparison of Different Methods</vt:lpstr>
      <vt:lpstr>Some Conclusions</vt:lpstr>
      <vt:lpstr>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Default of Credit Card Clients</dc:title>
  <dc:creator>微明</dc:creator>
  <cp:lastModifiedBy>Bolun Xu</cp:lastModifiedBy>
  <cp:revision>39</cp:revision>
  <dcterms:created xsi:type="dcterms:W3CDTF">2016-05-04T19:35:02Z</dcterms:created>
  <dcterms:modified xsi:type="dcterms:W3CDTF">2016-05-05T05:04:14Z</dcterms:modified>
</cp:coreProperties>
</file>