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D2A9E27-3066-4E07-895F-D8FD607314F1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B5741AB-2D5B-4E33-AFF5-0DF3F440D0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A9E27-3066-4E07-895F-D8FD607314F1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5741AB-2D5B-4E33-AFF5-0DF3F440D0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A9E27-3066-4E07-895F-D8FD607314F1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5741AB-2D5B-4E33-AFF5-0DF3F440D0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A9E27-3066-4E07-895F-D8FD607314F1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5741AB-2D5B-4E33-AFF5-0DF3F440D0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A9E27-3066-4E07-895F-D8FD607314F1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5741AB-2D5B-4E33-AFF5-0DF3F440D0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A9E27-3066-4E07-895F-D8FD607314F1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5741AB-2D5B-4E33-AFF5-0DF3F440D0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A9E27-3066-4E07-895F-D8FD607314F1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5741AB-2D5B-4E33-AFF5-0DF3F440D04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A9E27-3066-4E07-895F-D8FD607314F1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5741AB-2D5B-4E33-AFF5-0DF3F440D04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A9E27-3066-4E07-895F-D8FD607314F1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5741AB-2D5B-4E33-AFF5-0DF3F440D0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D2A9E27-3066-4E07-895F-D8FD607314F1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5741AB-2D5B-4E33-AFF5-0DF3F440D04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D2A9E27-3066-4E07-895F-D8FD607314F1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B5741AB-2D5B-4E33-AFF5-0DF3F440D04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D2A9E27-3066-4E07-895F-D8FD607314F1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B5741AB-2D5B-4E33-AFF5-0DF3F440D0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gentumsolutions.com/tutorials/neural_tutorialpg6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Mining </a:t>
            </a:r>
            <a:r>
              <a:rPr lang="en-US" smtClean="0"/>
              <a:t>Modeling Tips </a:t>
            </a:r>
            <a:r>
              <a:rPr lang="en-US" dirty="0" smtClean="0"/>
              <a:t>and Mistakes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 of Different Modeling Algorithms – use terminology from “Data Mining” by Weiss and Davison reading assignment from </a:t>
            </a:r>
            <a:r>
              <a:rPr lang="en-US" u="sng" dirty="0" smtClean="0"/>
              <a:t>The Handbook of Technology Management</a:t>
            </a:r>
          </a:p>
          <a:p>
            <a:pPr lvl="1"/>
            <a:r>
              <a:rPr lang="en-US" dirty="0" smtClean="0"/>
              <a:t>Expressive Capabilities</a:t>
            </a:r>
          </a:p>
          <a:p>
            <a:pPr lvl="1"/>
            <a:r>
              <a:rPr lang="en-US" dirty="0" smtClean="0"/>
              <a:t>Model Comprehensibility</a:t>
            </a:r>
          </a:p>
          <a:p>
            <a:pPr lvl="1"/>
            <a:r>
              <a:rPr lang="en-US" dirty="0" smtClean="0"/>
              <a:t>Model </a:t>
            </a:r>
            <a:r>
              <a:rPr lang="en-US" dirty="0" err="1" smtClean="0"/>
              <a:t>Explainability</a:t>
            </a:r>
            <a:endParaRPr lang="en-US" dirty="0" smtClean="0"/>
          </a:p>
          <a:p>
            <a:r>
              <a:rPr lang="en-US" dirty="0" smtClean="0"/>
              <a:t>Top 10 Data Mining Mistakes from </a:t>
            </a:r>
            <a:r>
              <a:rPr lang="en-US" u="sng" dirty="0" smtClean="0"/>
              <a:t>Handbook of Statistical Analysis and Data Mining Applications</a:t>
            </a:r>
            <a:r>
              <a:rPr lang="en-US" dirty="0" smtClean="0"/>
              <a:t> by </a:t>
            </a:r>
            <a:r>
              <a:rPr lang="en-US" dirty="0" err="1" smtClean="0"/>
              <a:t>Nisbet</a:t>
            </a:r>
            <a:r>
              <a:rPr lang="en-US" dirty="0" smtClean="0"/>
              <a:t>, Elder, Miner</a:t>
            </a:r>
            <a:endParaRPr lang="en-US" u="sn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algorithm’s expressive capability refers to the complexity of decision boundaries it can form</a:t>
            </a:r>
          </a:p>
          <a:p>
            <a:r>
              <a:rPr lang="en-US" dirty="0" smtClean="0"/>
              <a:t>Examples of 2-Dimensional decision boundaries:</a:t>
            </a:r>
          </a:p>
          <a:p>
            <a:pPr lvl="1"/>
            <a:r>
              <a:rPr lang="en-US" dirty="0" smtClean="0"/>
              <a:t>Linear regression is a straight line</a:t>
            </a:r>
          </a:p>
          <a:p>
            <a:pPr lvl="1"/>
            <a:r>
              <a:rPr lang="en-US" dirty="0" smtClean="0"/>
              <a:t>Decision tree is a combination of straight lines (non-linear)</a:t>
            </a:r>
          </a:p>
          <a:p>
            <a:pPr lvl="1"/>
            <a:r>
              <a:rPr lang="en-US" dirty="0" smtClean="0"/>
              <a:t>Neural Network is a curvilinear line (non-linear)</a:t>
            </a:r>
          </a:p>
          <a:p>
            <a:pPr lvl="1"/>
            <a:r>
              <a:rPr lang="en-US" dirty="0" smtClean="0"/>
              <a:t>Clustering analysis is a group of regions around a point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 Capabilities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Model Boundaries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75891"/>
            <a:ext cx="8229600" cy="3136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5638800"/>
            <a:ext cx="838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“Data Mining” by Weiss and Davison from </a:t>
            </a:r>
            <a:r>
              <a:rPr lang="en-US" sz="1400" u="sng" dirty="0" smtClean="0"/>
              <a:t>The Handbook of Technology Management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676400"/>
            <a:ext cx="792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Decision Tree		 Linear Regression	      Clustering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a Non-linear Neural Network Boundary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676400"/>
            <a:ext cx="5038096" cy="39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43000" y="56388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/>
              </a:rPr>
              <a:t>http://www.argentumsolutions.com/tutorials/neural_tutorialpg6.html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9976829"/>
              </p:ext>
            </p:extLst>
          </p:nvPr>
        </p:nvGraphicFramePr>
        <p:xfrm>
          <a:off x="152400" y="1447800"/>
          <a:ext cx="8839201" cy="5265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066800"/>
                <a:gridCol w="1066800"/>
                <a:gridCol w="1066800"/>
                <a:gridCol w="1600200"/>
                <a:gridCol w="1295400"/>
                <a:gridCol w="1524001"/>
              </a:tblGrid>
              <a:tr h="44012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Model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Target </a:t>
                      </a:r>
                      <a:r>
                        <a:rPr lang="en-US" sz="1200" baseline="0" dirty="0" smtClean="0"/>
                        <a:t>Types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Predictor Types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Expressive </a:t>
                      </a:r>
                    </a:p>
                    <a:p>
                      <a:r>
                        <a:rPr lang="en-US" sz="1200" dirty="0" smtClean="0"/>
                        <a:t>Quality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Comprehensibility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Explainability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Missing </a:t>
                      </a:r>
                      <a:r>
                        <a:rPr lang="en-US" sz="1200" dirty="0" smtClean="0"/>
                        <a:t>Predictor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Value</a:t>
                      </a:r>
                      <a:r>
                        <a:rPr lang="en-US" sz="1200" baseline="0" dirty="0" smtClean="0"/>
                        <a:t> Handling</a:t>
                      </a:r>
                      <a:endParaRPr lang="en-US" sz="1200" dirty="0"/>
                    </a:p>
                  </a:txBody>
                  <a:tcPr/>
                </a:tc>
              </a:tr>
              <a:tr h="44012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Linear Regression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Continuous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Medium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Medium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Impute</a:t>
                      </a:r>
                      <a:endParaRPr lang="en-US" sz="1200" dirty="0"/>
                    </a:p>
                  </a:txBody>
                  <a:tcPr/>
                </a:tc>
              </a:tr>
              <a:tr h="44012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Logistic Regression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Discrete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Medium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Medium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Medium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Impute</a:t>
                      </a:r>
                      <a:endParaRPr lang="en-US" sz="1200" dirty="0"/>
                    </a:p>
                  </a:txBody>
                  <a:tcPr/>
                </a:tc>
              </a:tr>
              <a:tr h="44012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CHAID</a:t>
                      </a:r>
                      <a:r>
                        <a:rPr lang="en-US" sz="1200" baseline="0" dirty="0" smtClean="0"/>
                        <a:t> Decision Tree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Both - Bin Continuous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High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High – Generates Rules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High – Detailed</a:t>
                      </a:r>
                      <a:r>
                        <a:rPr lang="en-US" sz="1200" baseline="0" dirty="0" smtClean="0"/>
                        <a:t> Rules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Separate</a:t>
                      </a:r>
                      <a:r>
                        <a:rPr lang="en-US" sz="1200" baseline="0" dirty="0" smtClean="0"/>
                        <a:t> Category</a:t>
                      </a:r>
                      <a:endParaRPr lang="en-US" sz="1200" dirty="0"/>
                    </a:p>
                  </a:txBody>
                  <a:tcPr/>
                </a:tc>
              </a:tr>
              <a:tr h="44012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CRT Decision</a:t>
                      </a:r>
                      <a:r>
                        <a:rPr lang="en-US" sz="1200" baseline="0" dirty="0" smtClean="0"/>
                        <a:t> Tree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High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High – Generates Rules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High – Detailed</a:t>
                      </a:r>
                      <a:r>
                        <a:rPr lang="en-US" sz="1200" baseline="0" dirty="0" smtClean="0"/>
                        <a:t> Rules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 Surrogate</a:t>
                      </a:r>
                      <a:endParaRPr lang="en-US" sz="1200" dirty="0"/>
                    </a:p>
                  </a:txBody>
                  <a:tcPr/>
                </a:tc>
              </a:tr>
              <a:tr h="44012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C5.0 Decision</a:t>
                      </a:r>
                      <a:r>
                        <a:rPr lang="en-US" sz="1200" baseline="0" dirty="0" smtClean="0"/>
                        <a:t> Tree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Discrete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High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High – Generates Rules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High – Detailed</a:t>
                      </a:r>
                      <a:r>
                        <a:rPr lang="en-US" sz="1200" baseline="0" dirty="0" smtClean="0"/>
                        <a:t> Rules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 Fractionalization</a:t>
                      </a:r>
                      <a:endParaRPr lang="en-US" sz="1200" dirty="0"/>
                    </a:p>
                  </a:txBody>
                  <a:tcPr/>
                </a:tc>
              </a:tr>
              <a:tr h="44012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QUEST Decision Tree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Discrete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High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High – Generates Rules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High – Detailed</a:t>
                      </a:r>
                      <a:r>
                        <a:rPr lang="en-US" sz="1200" baseline="0" dirty="0" smtClean="0"/>
                        <a:t> Rules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 Surrogate</a:t>
                      </a:r>
                      <a:endParaRPr lang="en-US" sz="1200" dirty="0"/>
                    </a:p>
                  </a:txBody>
                  <a:tcPr/>
                </a:tc>
              </a:tr>
              <a:tr h="96826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Neural Network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Very High – Flexible, Non-linear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Impute</a:t>
                      </a:r>
                      <a:endParaRPr lang="en-US" sz="1200" dirty="0"/>
                    </a:p>
                  </a:txBody>
                  <a:tcPr/>
                </a:tc>
              </a:tr>
              <a:tr h="61616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Support Vector Machine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Very High – Flexible, </a:t>
                      </a:r>
                      <a:r>
                        <a:rPr lang="en-US" sz="1200" baseline="0" dirty="0" smtClean="0"/>
                        <a:t>Non-linear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Impute</a:t>
                      </a:r>
                      <a:endParaRPr lang="en-US" sz="1200" dirty="0"/>
                    </a:p>
                  </a:txBody>
                  <a:tcPr/>
                </a:tc>
              </a:tr>
              <a:tr h="4401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Bayesian</a:t>
                      </a:r>
                      <a:r>
                        <a:rPr lang="en-US" sz="1200" baseline="0" dirty="0" smtClean="0"/>
                        <a:t> Belief Net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Discrete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Both – Bin Continuous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High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Medium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High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Impute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 of Some Supervised Modeling Node Properties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buNone/>
            </a:pPr>
            <a:r>
              <a:rPr lang="en-US" dirty="0" smtClean="0"/>
              <a:t>0.  Lack Data</a:t>
            </a:r>
          </a:p>
          <a:p>
            <a:pPr marL="624078" indent="-514350">
              <a:buNone/>
            </a:pPr>
            <a:r>
              <a:rPr lang="en-US" dirty="0" smtClean="0"/>
              <a:t>1. Focus on Training</a:t>
            </a:r>
          </a:p>
          <a:p>
            <a:pPr marL="624078" indent="-514350">
              <a:buNone/>
            </a:pPr>
            <a:r>
              <a:rPr lang="en-US" dirty="0" smtClean="0"/>
              <a:t>2. Rely on One 	Technique</a:t>
            </a:r>
          </a:p>
          <a:p>
            <a:pPr marL="624078" indent="-514350">
              <a:buNone/>
            </a:pPr>
            <a:r>
              <a:rPr lang="en-US" dirty="0" smtClean="0"/>
              <a:t>3. Ask the Wrong 	Question</a:t>
            </a:r>
          </a:p>
          <a:p>
            <a:pPr marL="624078" indent="-514350">
              <a:buNone/>
            </a:pPr>
            <a:r>
              <a:rPr lang="en-US" dirty="0" smtClean="0"/>
              <a:t>4. Listen (only) to the 	Data</a:t>
            </a:r>
          </a:p>
          <a:p>
            <a:pPr marL="624078" indent="-514350">
              <a:buNone/>
            </a:pPr>
            <a:r>
              <a:rPr lang="en-US" dirty="0" smtClean="0"/>
              <a:t>5. Accept Leaks from 	the Future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6. Discount Pesky 	Cases</a:t>
            </a:r>
          </a:p>
          <a:p>
            <a:pPr>
              <a:buNone/>
            </a:pPr>
            <a:r>
              <a:rPr lang="en-US" dirty="0" smtClean="0"/>
              <a:t>7. Extrapolate</a:t>
            </a:r>
          </a:p>
          <a:p>
            <a:pPr>
              <a:buNone/>
            </a:pPr>
            <a:r>
              <a:rPr lang="en-US" dirty="0" smtClean="0"/>
              <a:t>8. Answer Every   	Inquiry</a:t>
            </a:r>
          </a:p>
          <a:p>
            <a:pPr>
              <a:buNone/>
            </a:pPr>
            <a:r>
              <a:rPr lang="en-US" dirty="0" smtClean="0"/>
              <a:t>9. Sample Casually</a:t>
            </a:r>
          </a:p>
          <a:p>
            <a:pPr>
              <a:buNone/>
            </a:pPr>
            <a:r>
              <a:rPr lang="en-US" dirty="0" smtClean="0"/>
              <a:t>10. Believe the Best 	Model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 10 Data Mining Mistakes </a:t>
            </a:r>
            <a:r>
              <a:rPr lang="en-US" sz="2000" dirty="0" smtClean="0"/>
              <a:t>From </a:t>
            </a:r>
            <a:r>
              <a:rPr lang="en-US" sz="2000" u="sng" dirty="0" smtClean="0"/>
              <a:t>Handbook of Statistical Analysis and Data Mining Applications</a:t>
            </a:r>
            <a:r>
              <a:rPr lang="en-US" sz="2000" dirty="0" smtClean="0"/>
              <a:t> by </a:t>
            </a:r>
            <a:r>
              <a:rPr lang="en-US" sz="2000" dirty="0" err="1" smtClean="0"/>
              <a:t>Nisbet</a:t>
            </a:r>
            <a:r>
              <a:rPr lang="en-US" sz="2000" dirty="0" smtClean="0"/>
              <a:t>, Elder, Miner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85</TotalTime>
  <Words>330</Words>
  <Application>Microsoft Office PowerPoint</Application>
  <PresentationFormat>On-screen Show (4:3)</PresentationFormat>
  <Paragraphs>103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Data Mining Modeling Tips and Mistakes</vt:lpstr>
      <vt:lpstr>Agenda</vt:lpstr>
      <vt:lpstr>Expressive Capabilities</vt:lpstr>
      <vt:lpstr>Examples of Model Boundaries</vt:lpstr>
      <vt:lpstr>Example of a Non-linear Neural Network Boundary</vt:lpstr>
      <vt:lpstr>Table of Some Supervised Modeling Node Properties</vt:lpstr>
      <vt:lpstr>Top 10 Data Mining Mistakes From Handbook of Statistical Analysis and Data Mining Applications by Nisbet, Elder, Miner 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Modeling Tips and Tricks</dc:title>
  <dc:creator>Yesim Erke-Magent</dc:creator>
  <cp:lastModifiedBy>Yesim Erke-Magent</cp:lastModifiedBy>
  <cp:revision>30</cp:revision>
  <dcterms:created xsi:type="dcterms:W3CDTF">2011-02-12T20:34:15Z</dcterms:created>
  <dcterms:modified xsi:type="dcterms:W3CDTF">2014-02-20T02:16:02Z</dcterms:modified>
</cp:coreProperties>
</file>