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0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B75C7C-7AB3-4B15-9568-E743F6FCE4F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1C7F10-B7DA-4467-8621-0630835324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Enterpr</a:t>
            </a:r>
            <a:r>
              <a:rPr lang="en-US" dirty="0" err="1" smtClean="0"/>
              <a:t>i</a:t>
            </a:r>
            <a:r>
              <a:rPr lang="tr-TR" dirty="0" smtClean="0"/>
              <a:t>se M</a:t>
            </a:r>
            <a:r>
              <a:rPr lang="en-US" dirty="0" err="1" smtClean="0"/>
              <a:t>i</a:t>
            </a:r>
            <a:r>
              <a:rPr lang="tr-TR" dirty="0" smtClean="0"/>
              <a:t>ner Dec</a:t>
            </a:r>
            <a:r>
              <a:rPr lang="en-US" dirty="0" err="1" smtClean="0"/>
              <a:t>i</a:t>
            </a:r>
            <a:r>
              <a:rPr lang="tr-TR" dirty="0" smtClean="0"/>
              <a:t>s</a:t>
            </a:r>
            <a:r>
              <a:rPr lang="en-US" dirty="0" err="1" smtClean="0"/>
              <a:t>i</a:t>
            </a:r>
            <a:r>
              <a:rPr lang="tr-TR" dirty="0" smtClean="0"/>
              <a:t>on </a:t>
            </a:r>
            <a:r>
              <a:rPr lang="tr-TR" dirty="0" smtClean="0"/>
              <a:t>Tree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15000" y="1447800"/>
            <a:ext cx="3581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Node</a:t>
            </a:r>
          </a:p>
          <a:p>
            <a:pPr lvl="1"/>
            <a:r>
              <a:rPr lang="en-US" dirty="0" smtClean="0"/>
              <a:t>Create one split from the current node</a:t>
            </a:r>
          </a:p>
          <a:p>
            <a:r>
              <a:rPr lang="en-US" dirty="0" smtClean="0"/>
              <a:t>Train Node</a:t>
            </a:r>
          </a:p>
          <a:p>
            <a:pPr lvl="1"/>
            <a:r>
              <a:rPr lang="en-US" dirty="0" smtClean="0"/>
              <a:t>Complete entire tree from the current node</a:t>
            </a:r>
          </a:p>
          <a:p>
            <a:r>
              <a:rPr lang="en-US" dirty="0" smtClean="0"/>
              <a:t>Prune Node</a:t>
            </a:r>
          </a:p>
          <a:p>
            <a:pPr lvl="1"/>
            <a:r>
              <a:rPr lang="en-US" dirty="0" smtClean="0"/>
              <a:t>Remove all nodes below the current 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Actions in Interactive Decision Tree</a:t>
            </a:r>
            <a:endParaRPr lang="en-U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942343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59433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you select “Split Node”, you get a window with all possible split variables</a:t>
            </a:r>
          </a:p>
          <a:p>
            <a:r>
              <a:rPr lang="en-US" dirty="0" smtClean="0"/>
              <a:t>You can select any variable</a:t>
            </a:r>
          </a:p>
          <a:p>
            <a:r>
              <a:rPr lang="en-US" dirty="0" smtClean="0"/>
              <a:t>By hitting “Edit Rule…”, you can reassign categories, create separate nodes for missing values, and generally customize the split to your liking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Node Window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5238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36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move missing values to a specific branch, assign in the pull down at the top</a:t>
            </a:r>
          </a:p>
          <a:p>
            <a:r>
              <a:rPr lang="en-US" dirty="0" smtClean="0"/>
              <a:t>For example, to </a:t>
            </a:r>
            <a:r>
              <a:rPr lang="en-US" dirty="0"/>
              <a:t>assign </a:t>
            </a:r>
            <a:r>
              <a:rPr lang="en-US" dirty="0" err="1"/>
              <a:t>pclass</a:t>
            </a:r>
            <a:r>
              <a:rPr lang="en-US" dirty="0"/>
              <a:t> </a:t>
            </a:r>
            <a:r>
              <a:rPr lang="en-US" dirty="0" smtClean="0"/>
              <a:t>2to </a:t>
            </a:r>
            <a:r>
              <a:rPr lang="en-US" dirty="0"/>
              <a:t>the first branch with </a:t>
            </a:r>
            <a:r>
              <a:rPr lang="en-US" dirty="0" err="1"/>
              <a:t>pclass</a:t>
            </a:r>
            <a:r>
              <a:rPr lang="en-US" dirty="0"/>
              <a:t> 1, </a:t>
            </a:r>
            <a:r>
              <a:rPr lang="en-US" dirty="0" smtClean="0"/>
              <a:t>highlight </a:t>
            </a:r>
            <a:r>
              <a:rPr lang="en-US" dirty="0" err="1" smtClean="0"/>
              <a:t>pclass</a:t>
            </a:r>
            <a:r>
              <a:rPr lang="en-US" dirty="0" smtClean="0"/>
              <a:t> 2 and select </a:t>
            </a:r>
            <a:r>
              <a:rPr lang="en-US" dirty="0"/>
              <a:t>Assign to </a:t>
            </a:r>
            <a:r>
              <a:rPr lang="en-US" dirty="0" smtClean="0"/>
              <a:t>branch </a:t>
            </a:r>
            <a:r>
              <a:rPr lang="en-US" dirty="0"/>
              <a:t>1 and hit </a:t>
            </a:r>
            <a:r>
              <a:rPr lang="en-US" dirty="0" smtClean="0"/>
              <a:t>“Assign”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1676400"/>
            <a:ext cx="5152292" cy="429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5400000">
            <a:off x="3294043" y="3385885"/>
            <a:ext cx="484632" cy="3923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3401662" y="668242"/>
            <a:ext cx="484632" cy="3720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Here is the default split on </a:t>
            </a:r>
            <a:r>
              <a:rPr lang="en-US" dirty="0" err="1" smtClean="0"/>
              <a:t>pclass</a:t>
            </a:r>
            <a:r>
              <a:rPr lang="en-US" dirty="0" smtClean="0"/>
              <a:t> with </a:t>
            </a:r>
            <a:r>
              <a:rPr lang="en-US" dirty="0" err="1" smtClean="0"/>
              <a:t>pclass</a:t>
            </a:r>
            <a:r>
              <a:rPr lang="en-US" dirty="0" smtClean="0"/>
              <a:t> 1 in the left node and </a:t>
            </a:r>
            <a:r>
              <a:rPr lang="en-US" dirty="0" err="1" smtClean="0"/>
              <a:t>pclass</a:t>
            </a:r>
            <a:r>
              <a:rPr lang="en-US" dirty="0" smtClean="0"/>
              <a:t> 2, 3, and missing values in the right 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Pclass</a:t>
            </a:r>
            <a:r>
              <a:rPr lang="en-US" dirty="0" smtClean="0"/>
              <a:t> split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1447800"/>
            <a:ext cx="459486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8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Here is the split that results from assigning </a:t>
            </a:r>
            <a:r>
              <a:rPr lang="en-US" dirty="0" err="1" smtClean="0"/>
              <a:t>pclass</a:t>
            </a:r>
            <a:r>
              <a:rPr lang="en-US" dirty="0" smtClean="0"/>
              <a:t> 2 to the same node as </a:t>
            </a:r>
            <a:r>
              <a:rPr lang="en-US" dirty="0" err="1" smtClean="0"/>
              <a:t>pclass</a:t>
            </a:r>
            <a:r>
              <a:rPr lang="en-US" dirty="0" smtClean="0"/>
              <a:t> 1 using the Edit Rule button and leaving the missing values in Node 2 (This is the setting from the Edit Rule slide above)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Pclass</a:t>
            </a:r>
            <a:r>
              <a:rPr lang="en-US" dirty="0" smtClean="0"/>
              <a:t> split with edit moving </a:t>
            </a:r>
            <a:r>
              <a:rPr lang="en-US" dirty="0" err="1" smtClean="0"/>
              <a:t>pclass</a:t>
            </a:r>
            <a:r>
              <a:rPr lang="en-US" dirty="0" smtClean="0"/>
              <a:t> 2 to the same node as </a:t>
            </a:r>
            <a:r>
              <a:rPr lang="en-US" dirty="0" err="1" smtClean="0"/>
              <a:t>pclass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689231" cy="45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9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build an entire tree by repeatedly splitting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0866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51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 exploration of input variables and their relationship to the target in human-readable format</a:t>
            </a:r>
          </a:p>
          <a:p>
            <a:pPr lvl="1"/>
            <a:r>
              <a:rPr lang="en-US" dirty="0" smtClean="0"/>
              <a:t>Also allows you to see interactions between inputs</a:t>
            </a:r>
          </a:p>
          <a:p>
            <a:r>
              <a:rPr lang="en-US" dirty="0" smtClean="0"/>
              <a:t>You don’t need to drop variables as you control which variables enter the tree</a:t>
            </a:r>
          </a:p>
          <a:p>
            <a:r>
              <a:rPr lang="en-US" dirty="0" smtClean="0"/>
              <a:t>Can try different variables at each split (You don’t have to take the variable with best split statistic)</a:t>
            </a:r>
          </a:p>
          <a:p>
            <a:pPr lvl="1"/>
            <a:r>
              <a:rPr lang="en-US" dirty="0" smtClean="0"/>
              <a:t>This allows you to alleviate the greedy nature of decision trees</a:t>
            </a:r>
          </a:p>
          <a:p>
            <a:r>
              <a:rPr lang="en-US" dirty="0" smtClean="0"/>
              <a:t>You have control over the structure of your tree</a:t>
            </a:r>
          </a:p>
          <a:p>
            <a:r>
              <a:rPr lang="en-US" dirty="0" smtClean="0"/>
              <a:t>You can incorporate business head knowledge into the tree by favoring variables that you know are important</a:t>
            </a:r>
          </a:p>
          <a:p>
            <a:pPr lvl="1"/>
            <a:r>
              <a:rPr lang="en-US" dirty="0" smtClean="0"/>
              <a:t>CAUTION: Be careful that you don’t bias the result to the result you want while ignoring other important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the Interactive Decision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3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You can create </a:t>
            </a:r>
            <a:r>
              <a:rPr lang="en-US" smtClean="0"/>
              <a:t>a pre-conceived solution </a:t>
            </a:r>
            <a:r>
              <a:rPr lang="en-US" dirty="0" smtClean="0"/>
              <a:t>that you want</a:t>
            </a:r>
          </a:p>
          <a:p>
            <a:pPr lvl="1"/>
            <a:r>
              <a:rPr lang="en-US" dirty="0" smtClean="0"/>
              <a:t>You may create a biased tree based on an agenda</a:t>
            </a:r>
          </a:p>
          <a:p>
            <a:r>
              <a:rPr lang="en-US" dirty="0" smtClean="0"/>
              <a:t>No automatic pruning</a:t>
            </a:r>
          </a:p>
          <a:p>
            <a:pPr lvl="1"/>
            <a:r>
              <a:rPr lang="en-US" dirty="0" smtClean="0"/>
              <a:t>You must build the tree and evaluate it with the Model Comparison Node to prevent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Interactive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39566" y="14478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Decision Tree node is in the Model tab of Enterprise Miner</a:t>
            </a:r>
          </a:p>
          <a:p>
            <a:r>
              <a:rPr lang="en-US" dirty="0" smtClean="0"/>
              <a:t>The major Properties Panel settings we will use are</a:t>
            </a:r>
          </a:p>
          <a:p>
            <a:pPr lvl="1"/>
            <a:r>
              <a:rPr lang="en-US" dirty="0" smtClean="0"/>
              <a:t>The 3 Split Criterion fields to change splits</a:t>
            </a:r>
          </a:p>
          <a:p>
            <a:pPr lvl="1"/>
            <a:r>
              <a:rPr lang="en-US" dirty="0" smtClean="0"/>
              <a:t>Maximum Branch and Maximum Depth fields, and the Leaf Size Field to limit tree size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Node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2" y="1828800"/>
            <a:ext cx="480486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133600"/>
            <a:ext cx="4710966" cy="8382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114800"/>
            <a:ext cx="4710966" cy="381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738" y="3467100"/>
            <a:ext cx="4710966" cy="4953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39566" y="14478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3 Split Criterion Fields correspond to the type of split the tree will use for 3 different target measurement types</a:t>
            </a:r>
          </a:p>
          <a:p>
            <a:r>
              <a:rPr lang="en-US" dirty="0" smtClean="0"/>
              <a:t>Your options are listed on the next slide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Node – Split Criterion Fields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2" y="1828800"/>
            <a:ext cx="480486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133600"/>
            <a:ext cx="4710966" cy="8382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Miner Decision Tree Node Train Properties: Splitting Rules 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Interval Criterion</a:t>
            </a:r>
            <a:r>
              <a:rPr lang="en-US" dirty="0" smtClean="0"/>
              <a:t> — </a:t>
            </a:r>
            <a:r>
              <a:rPr lang="en-US" sz="2000" dirty="0" smtClean="0"/>
              <a:t>specify the method that you want to use to evaluate candidate splitting rules for interval variables and to search for the best one. Choose from the following splitting criteria: </a:t>
            </a:r>
          </a:p>
          <a:p>
            <a:pPr lvl="1"/>
            <a:r>
              <a:rPr lang="en-US" sz="1600" b="1" dirty="0" err="1" smtClean="0"/>
              <a:t>ProbF</a:t>
            </a:r>
            <a:r>
              <a:rPr lang="en-US" sz="1600" dirty="0" smtClean="0"/>
              <a:t> — p-value of F-test associated with node variance. </a:t>
            </a:r>
          </a:p>
          <a:p>
            <a:pPr lvl="1"/>
            <a:r>
              <a:rPr lang="en-US" sz="1600" b="1" dirty="0" smtClean="0"/>
              <a:t>Variance</a:t>
            </a:r>
            <a:r>
              <a:rPr lang="en-US" sz="1600" dirty="0" smtClean="0"/>
              <a:t> — reduction in the square error from node means. </a:t>
            </a:r>
          </a:p>
          <a:p>
            <a:r>
              <a:rPr lang="en-US" b="1" dirty="0" smtClean="0"/>
              <a:t>Nominal (and Binary) Criterion</a:t>
            </a:r>
            <a:r>
              <a:rPr lang="en-US" dirty="0" smtClean="0"/>
              <a:t> — </a:t>
            </a:r>
            <a:r>
              <a:rPr lang="en-US" sz="1800" dirty="0" smtClean="0"/>
              <a:t>specify the method that you want to use to evaluate candidate splitting rules for nominal variables and to search for the best one. Choose from the following splitting criteria: </a:t>
            </a:r>
          </a:p>
          <a:p>
            <a:pPr lvl="1"/>
            <a:r>
              <a:rPr lang="en-US" sz="1600" b="1" dirty="0" err="1" smtClean="0"/>
              <a:t>ProbChisq</a:t>
            </a:r>
            <a:r>
              <a:rPr lang="en-US" sz="1600" dirty="0" smtClean="0"/>
              <a:t> — p-value of Pearson Chi-square statistic for target vs. the branch node. </a:t>
            </a:r>
          </a:p>
          <a:p>
            <a:pPr lvl="1"/>
            <a:r>
              <a:rPr lang="en-US" sz="1600" b="1" dirty="0" smtClean="0"/>
              <a:t>Entropy</a:t>
            </a:r>
            <a:r>
              <a:rPr lang="en-US" sz="1600" dirty="0" smtClean="0"/>
              <a:t> — reduction in entropy measure. </a:t>
            </a:r>
          </a:p>
          <a:p>
            <a:pPr lvl="1"/>
            <a:r>
              <a:rPr lang="en-US" sz="1600" b="1" dirty="0" err="1" smtClean="0"/>
              <a:t>Gini</a:t>
            </a:r>
            <a:r>
              <a:rPr lang="en-US" sz="1600" dirty="0" smtClean="0"/>
              <a:t> — reduction in </a:t>
            </a:r>
            <a:r>
              <a:rPr lang="en-US" sz="1600" dirty="0" err="1" smtClean="0"/>
              <a:t>Gini</a:t>
            </a:r>
            <a:r>
              <a:rPr lang="en-US" sz="1600" dirty="0" smtClean="0"/>
              <a:t> index. </a:t>
            </a:r>
          </a:p>
          <a:p>
            <a:r>
              <a:rPr lang="en-US" b="1" dirty="0" smtClean="0"/>
              <a:t>Ordinal Criterion</a:t>
            </a:r>
            <a:r>
              <a:rPr lang="en-US" dirty="0" smtClean="0"/>
              <a:t> — </a:t>
            </a:r>
            <a:r>
              <a:rPr lang="en-US" sz="2000" dirty="0" smtClean="0"/>
              <a:t>specify the method that you want to use to evaluate candidate splitting rules for ordinal variables and to search for the best one. Choose from the following splitting criteria: </a:t>
            </a:r>
          </a:p>
          <a:p>
            <a:pPr lvl="1"/>
            <a:r>
              <a:rPr lang="en-US" sz="1600" b="1" dirty="0" smtClean="0"/>
              <a:t>Entropy</a:t>
            </a:r>
            <a:r>
              <a:rPr lang="en-US" sz="1600" dirty="0" smtClean="0"/>
              <a:t> — reduction in entropy measure, adjusted with ordinal distances. </a:t>
            </a:r>
          </a:p>
          <a:p>
            <a:pPr lvl="1"/>
            <a:r>
              <a:rPr lang="en-US" sz="1600" b="1" dirty="0" err="1" smtClean="0"/>
              <a:t>Gini</a:t>
            </a:r>
            <a:r>
              <a:rPr lang="en-US" sz="1600" dirty="0" smtClean="0"/>
              <a:t> — reduction in </a:t>
            </a:r>
            <a:r>
              <a:rPr lang="en-US" sz="1600" dirty="0" err="1" smtClean="0"/>
              <a:t>Gini</a:t>
            </a:r>
            <a:r>
              <a:rPr lang="en-US" sz="1600" dirty="0" smtClean="0"/>
              <a:t> index, adjusted with ordinal distances. </a:t>
            </a:r>
          </a:p>
          <a:p>
            <a:endParaRPr lang="en-US" dirty="0" smtClean="0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EAA0A4-FDBC-4B1D-95AF-B215421D4599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7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about these splitting rules in class</a:t>
            </a:r>
          </a:p>
          <a:p>
            <a:r>
              <a:rPr lang="en-US" dirty="0" smtClean="0"/>
              <a:t>You can try different splitting rules to get different splits</a:t>
            </a:r>
          </a:p>
          <a:p>
            <a:r>
              <a:rPr lang="en-US" dirty="0" smtClean="0"/>
              <a:t>You will then evaluate the different models using the Model </a:t>
            </a:r>
            <a:r>
              <a:rPr lang="en-US" dirty="0"/>
              <a:t>C</a:t>
            </a:r>
            <a:r>
              <a:rPr lang="en-US" dirty="0" smtClean="0"/>
              <a:t>omparison Node</a:t>
            </a:r>
          </a:p>
          <a:p>
            <a:r>
              <a:rPr lang="en-US" dirty="0" smtClean="0"/>
              <a:t>Note: For the </a:t>
            </a:r>
            <a:r>
              <a:rPr lang="en-US" dirty="0" err="1" smtClean="0"/>
              <a:t>ProbF</a:t>
            </a:r>
            <a:r>
              <a:rPr lang="en-US" dirty="0" smtClean="0"/>
              <a:t> and </a:t>
            </a:r>
            <a:r>
              <a:rPr lang="en-US" dirty="0" err="1" smtClean="0"/>
              <a:t>ProbChiSq</a:t>
            </a:r>
            <a:r>
              <a:rPr lang="en-US" dirty="0" smtClean="0"/>
              <a:t> splitting techniques, you can change the significance level to get different splits since the F and Chi-square tests have p-values associated with them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Rule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1451768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the </a:t>
            </a:r>
            <a:r>
              <a:rPr lang="en-US" dirty="0"/>
              <a:t>M</a:t>
            </a:r>
            <a:r>
              <a:rPr lang="en-US" dirty="0" smtClean="0"/>
              <a:t>aximum Branch to limit the number of branches created at each split (2 = binary </a:t>
            </a:r>
            <a:r>
              <a:rPr lang="en-US" dirty="0" err="1" smtClean="0"/>
              <a:t>spliting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Maximum Depth to limit the depth of the tree to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Use Model </a:t>
            </a:r>
            <a:r>
              <a:rPr lang="en-US" dirty="0" err="1" smtClean="0"/>
              <a:t>Comparision</a:t>
            </a:r>
            <a:r>
              <a:rPr lang="en-US" dirty="0" smtClean="0"/>
              <a:t> Node to evaluate correct depth </a:t>
            </a:r>
          </a:p>
          <a:p>
            <a:r>
              <a:rPr lang="en-US" dirty="0" smtClean="0"/>
              <a:t>Use Leaf Size to define minimum number of records in a leaf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702" y="274638"/>
            <a:ext cx="893309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Pruning </a:t>
            </a:r>
            <a:r>
              <a:rPr lang="en-US" dirty="0" err="1" smtClean="0"/>
              <a:t>Paramters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2" y="1828800"/>
            <a:ext cx="480486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3467100"/>
            <a:ext cx="4710966" cy="4953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4114800"/>
            <a:ext cx="4710966" cy="40005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clicking the … button in the Interactive Tree field in the properties panel, you can open an interactive tree building window which allows you to manually build a tree to your specifications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1451768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Hit the … button in the Interactive field to launch the Interactive Decision Tree Window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702" y="274638"/>
            <a:ext cx="893309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Decision Tree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" y="1676400"/>
            <a:ext cx="488596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337" y="3238500"/>
            <a:ext cx="4710966" cy="24765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57800" y="1452502"/>
            <a:ext cx="4038600" cy="4525963"/>
          </a:xfrm>
        </p:spPr>
        <p:txBody>
          <a:bodyPr/>
          <a:lstStyle/>
          <a:p>
            <a:r>
              <a:rPr lang="en-US" dirty="0" smtClean="0"/>
              <a:t>The window to the right appears</a:t>
            </a:r>
          </a:p>
          <a:p>
            <a:r>
              <a:rPr lang="en-US" dirty="0" smtClean="0"/>
              <a:t>The top node is shown with target statistics for the train and validation data sets</a:t>
            </a:r>
          </a:p>
          <a:p>
            <a:pPr lvl="1"/>
            <a:r>
              <a:rPr lang="en-US" dirty="0" smtClean="0"/>
              <a:t>This node has all records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Decision Tree Window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1752601"/>
            <a:ext cx="5234354" cy="392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22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879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Enterprise Miner Decision Tree Tips</vt:lpstr>
      <vt:lpstr>Decision Tree Node</vt:lpstr>
      <vt:lpstr>Decision Tree Node – Split Criterion Fields</vt:lpstr>
      <vt:lpstr>Enterprise Miner Decision Tree Node Train Properties: Splitting Rules </vt:lpstr>
      <vt:lpstr>Splitting Rule Details</vt:lpstr>
      <vt:lpstr>Decision Tree Pruning Paramters</vt:lpstr>
      <vt:lpstr>Interactive Decision Tree</vt:lpstr>
      <vt:lpstr>Interactive Decision Tree </vt:lpstr>
      <vt:lpstr>Interactive Decision Tree Window</vt:lpstr>
      <vt:lpstr>Actions in Interactive Decision Tree</vt:lpstr>
      <vt:lpstr>Split Node Window</vt:lpstr>
      <vt:lpstr>PowerPoint Presentation</vt:lpstr>
      <vt:lpstr>Pclass split</vt:lpstr>
      <vt:lpstr>Pclass split with edit moving pclass 2 to the same node as pclass 1</vt:lpstr>
      <vt:lpstr>You can build an entire tree by repeatedly splitting </vt:lpstr>
      <vt:lpstr>Advantages of the Interactive Decision Tree </vt:lpstr>
      <vt:lpstr>Disadvantages of Interactive Decision Trees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and SVM Modeler Tips</dc:title>
  <dc:creator>Yesim Erke-Magent</dc:creator>
  <cp:lastModifiedBy>Yesim Erke-Magent</cp:lastModifiedBy>
  <cp:revision>34</cp:revision>
  <dcterms:created xsi:type="dcterms:W3CDTF">2011-04-17T16:44:42Z</dcterms:created>
  <dcterms:modified xsi:type="dcterms:W3CDTF">2014-01-25T16:28:07Z</dcterms:modified>
</cp:coreProperties>
</file>