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5871C-8B7A-426A-AC00-0CFF6D3CF2A5}" type="datetimeFigureOut">
              <a:rPr lang="en-US" smtClean="0"/>
              <a:t>2/22/2016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526C5-6BE3-4079-BFC6-ED3766DBFA29}" type="slidenum">
              <a:rPr lang="en-US" smtClean="0"/>
              <a:t>‹#›</a:t>
            </a:fld>
            <a:endParaRPr lang="en-US"/>
          </a:p>
        </p:txBody>
      </p:sp>
    </p:spTree>
    <p:extLst>
      <p:ext uri="{BB962C8B-B14F-4D97-AF65-F5344CB8AC3E}">
        <p14:creationId xmlns:p14="http://schemas.microsoft.com/office/powerpoint/2010/main" val="96065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Ratio of 300/1500 = 0.2 = 90/450 = 210/1050 which give the expected counts in column 1.  E.g for the upper left cell, solve 300/1500 = x/450 to get x = 90.  Do the same for the other cells to get the expected counts.</a:t>
            </a:r>
            <a:endParaRPr lang="tr-TR" altLang="en-US" smtClean="0"/>
          </a:p>
          <a:p>
            <a:endParaRPr lang="tr-TR" altLang="en-US" smtClean="0"/>
          </a:p>
          <a:p>
            <a:r>
              <a:rPr lang="tr-TR" altLang="en-US" smtClean="0"/>
              <a:t>Ratıo of 1200</a:t>
            </a:r>
            <a:r>
              <a:rPr lang="en-US" altLang="en-US" smtClean="0"/>
              <a:t>/1500 = 0.8 = 360/450 = 840/1050 which give the expected counts in column 2.</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E13AA8-EAE0-429F-B56A-ECBB9D8E79AF}" type="slidenum">
              <a:rPr lang="en-US" altLang="en-US"/>
              <a:pPr>
                <a:spcBef>
                  <a:spcPct val="0"/>
                </a:spcBef>
              </a:pPr>
              <a:t>16</a:t>
            </a:fld>
            <a:endParaRPr lang="en-US" altLang="en-US"/>
          </a:p>
        </p:txBody>
      </p:sp>
    </p:spTree>
    <p:extLst>
      <p:ext uri="{BB962C8B-B14F-4D97-AF65-F5344CB8AC3E}">
        <p14:creationId xmlns:p14="http://schemas.microsoft.com/office/powerpoint/2010/main" val="54452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2F123EC-BE4F-4375-883B-1D7C1575386A}" type="slidenum">
              <a:rPr lang="en-US" altLang="en-US"/>
              <a:pPr>
                <a:spcBef>
                  <a:spcPct val="0"/>
                </a:spcBef>
              </a:pPr>
              <a:t>18</a:t>
            </a:fld>
            <a:endParaRPr lang="en-US" altLang="en-US"/>
          </a:p>
        </p:txBody>
      </p:sp>
    </p:spTree>
    <p:extLst>
      <p:ext uri="{BB962C8B-B14F-4D97-AF65-F5344CB8AC3E}">
        <p14:creationId xmlns:p14="http://schemas.microsoft.com/office/powerpoint/2010/main" val="44584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7BDAD-2C9C-4873-9946-5399507599F0}"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296547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7BDAD-2C9C-4873-9946-5399507599F0}"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329227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7BDAD-2C9C-4873-9946-5399507599F0}"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2951380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03907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0" y="14478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0" y="40386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ln/>
        </p:spPr>
        <p:txBody>
          <a:bodyPr/>
          <a:lstStyle>
            <a:lvl1pPr>
              <a:defRPr/>
            </a:lvl1pPr>
          </a:lstStyle>
          <a:p>
            <a:pPr>
              <a:defRPr/>
            </a:pPr>
            <a:fld id="{A0CB59DA-1789-4017-BF04-12AC53D1C07F}" type="datetime4">
              <a:rPr lang="en-US"/>
              <a:pPr>
                <a:defRPr/>
              </a:pPr>
              <a:t>February 22, 2016</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fld id="{57AFBF7D-0EA6-4894-8998-4D13939970E3}" type="slidenum">
              <a:rPr lang="en-US" altLang="en-US"/>
              <a:pPr/>
              <a:t>‹#›</a:t>
            </a:fld>
            <a:endParaRPr lang="en-US" altLang="en-US"/>
          </a:p>
        </p:txBody>
      </p:sp>
    </p:spTree>
    <p:extLst>
      <p:ext uri="{BB962C8B-B14F-4D97-AF65-F5344CB8AC3E}">
        <p14:creationId xmlns:p14="http://schemas.microsoft.com/office/powerpoint/2010/main" val="103529070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7BDAD-2C9C-4873-9946-5399507599F0}"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322776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7BDAD-2C9C-4873-9946-5399507599F0}"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383681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7BDAD-2C9C-4873-9946-5399507599F0}"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98688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7BDAD-2C9C-4873-9946-5399507599F0}"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193759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7BDAD-2C9C-4873-9946-5399507599F0}"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272593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7BDAD-2C9C-4873-9946-5399507599F0}"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75534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7BDAD-2C9C-4873-9946-5399507599F0}"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14107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7BDAD-2C9C-4873-9946-5399507599F0}"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5B523-82D0-46D7-94F8-5E1241E35973}" type="slidenum">
              <a:rPr lang="en-US" smtClean="0"/>
              <a:t>‹#›</a:t>
            </a:fld>
            <a:endParaRPr lang="en-US"/>
          </a:p>
        </p:txBody>
      </p:sp>
    </p:spTree>
    <p:extLst>
      <p:ext uri="{BB962C8B-B14F-4D97-AF65-F5344CB8AC3E}">
        <p14:creationId xmlns:p14="http://schemas.microsoft.com/office/powerpoint/2010/main" val="283081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7BDAD-2C9C-4873-9946-5399507599F0}" type="datetimeFigureOut">
              <a:rPr lang="en-US" smtClean="0"/>
              <a:t>2/22/2016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5B523-82D0-46D7-94F8-5E1241E35973}" type="slidenum">
              <a:rPr lang="en-US" smtClean="0"/>
              <a:t>‹#›</a:t>
            </a:fld>
            <a:endParaRPr lang="en-US"/>
          </a:p>
        </p:txBody>
      </p:sp>
    </p:spTree>
    <p:extLst>
      <p:ext uri="{BB962C8B-B14F-4D97-AF65-F5344CB8AC3E}">
        <p14:creationId xmlns:p14="http://schemas.microsoft.com/office/powerpoint/2010/main" val="316866363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Enterprise Miner Introduction</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829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33600" y="609600"/>
            <a:ext cx="7793038" cy="609600"/>
          </a:xfrm>
        </p:spPr>
        <p:txBody>
          <a:bodyPr>
            <a:normAutofit fontScale="90000"/>
          </a:bodyPr>
          <a:lstStyle/>
          <a:p>
            <a:r>
              <a:rPr lang="en-US" altLang="en-US" smtClean="0"/>
              <a:t>Measurement Levels (Attribute Types) in EMiner</a:t>
            </a:r>
          </a:p>
        </p:txBody>
      </p:sp>
      <p:sp>
        <p:nvSpPr>
          <p:cNvPr id="24579" name="Content Placeholder 2"/>
          <p:cNvSpPr>
            <a:spLocks noGrp="1"/>
          </p:cNvSpPr>
          <p:nvPr>
            <p:ph idx="1"/>
          </p:nvPr>
        </p:nvSpPr>
        <p:spPr/>
        <p:txBody>
          <a:bodyPr>
            <a:normAutofit/>
          </a:bodyPr>
          <a:lstStyle/>
          <a:p>
            <a:pPr>
              <a:buFont typeface="Wingdings" panose="05000000000000000000" pitchFamily="2" charset="2"/>
              <a:buNone/>
            </a:pPr>
            <a:r>
              <a:rPr lang="en-US" altLang="en-US" sz="2000"/>
              <a:t>The following measurement levels are available:</a:t>
            </a:r>
          </a:p>
          <a:p>
            <a:r>
              <a:rPr lang="en-US" altLang="en-US" sz="2000" b="1"/>
              <a:t>Binary</a:t>
            </a:r>
            <a:r>
              <a:rPr lang="en-US" altLang="en-US" sz="2000"/>
              <a:t> — contains two discrete values (for example, PURCHASE: Yes, No). </a:t>
            </a:r>
          </a:p>
          <a:p>
            <a:r>
              <a:rPr lang="en-US" altLang="en-US" sz="2000" b="1"/>
              <a:t>Interval</a:t>
            </a:r>
            <a:r>
              <a:rPr lang="en-US" altLang="en-US" sz="2000"/>
              <a:t> — contains values that vary across a continuous range (for example, TEMP: 0, 32, 34, 36, 50, 56, 80, ...., 102). </a:t>
            </a:r>
          </a:p>
          <a:p>
            <a:r>
              <a:rPr lang="en-US" altLang="en-US" sz="2000" b="1"/>
              <a:t>Nominal</a:t>
            </a:r>
            <a:r>
              <a:rPr lang="en-US" altLang="en-US" sz="2000"/>
              <a:t> — contains a discrete set of values that do not have a logical ordering (for example, PARTY: Democrat, Republican, other). </a:t>
            </a:r>
          </a:p>
          <a:p>
            <a:r>
              <a:rPr lang="en-US" altLang="en-US" sz="2000" b="1"/>
              <a:t>Ordinal</a:t>
            </a:r>
            <a:r>
              <a:rPr lang="en-US" altLang="en-US" sz="2000"/>
              <a:t> — contains a discrete set of values that do have a logical ordering (for example, GRADE: A, B, C, D, F). </a:t>
            </a:r>
          </a:p>
          <a:p>
            <a:r>
              <a:rPr lang="en-US" altLang="en-US" sz="2000" b="1"/>
              <a:t>Unary</a:t>
            </a:r>
            <a:r>
              <a:rPr lang="en-US" altLang="en-US" sz="2000"/>
              <a:t> — contains one discrete value. </a:t>
            </a:r>
          </a:p>
          <a:p>
            <a:pPr>
              <a:buFont typeface="Wingdings" panose="05000000000000000000" pitchFamily="2" charset="2"/>
              <a:buNone/>
            </a:pPr>
            <a:endParaRPr lang="en-US" altLang="en-US" smtClean="0"/>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77B2F194-5C4B-49A6-9339-9415C199E5CB}" type="slidenum">
              <a:rPr lang="en-US" altLang="en-US" sz="1200"/>
              <a:pPr eaLnBrk="1" hangingPunct="1">
                <a:spcBef>
                  <a:spcPct val="0"/>
                </a:spcBef>
                <a:buClrTx/>
                <a:buSzTx/>
                <a:buFontTx/>
                <a:buNone/>
              </a:pPr>
              <a:t>10</a:t>
            </a:fld>
            <a:endParaRPr lang="en-US" altLang="en-US" sz="1200"/>
          </a:p>
        </p:txBody>
      </p:sp>
      <p:sp>
        <p:nvSpPr>
          <p:cNvPr id="24581" name="TextBox 6"/>
          <p:cNvSpPr txBox="1">
            <a:spLocks noChangeArrowheads="1"/>
          </p:cNvSpPr>
          <p:nvPr/>
        </p:nvSpPr>
        <p:spPr bwMode="auto">
          <a:xfrm>
            <a:off x="2819400" y="647700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2620920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6"/>
          <p:cNvSpPr>
            <a:spLocks noGrp="1" noChangeArrowheads="1"/>
          </p:cNvSpPr>
          <p:nvPr>
            <p:ph type="title"/>
          </p:nvPr>
        </p:nvSpPr>
        <p:spPr>
          <a:xfrm>
            <a:off x="2286000" y="228600"/>
            <a:ext cx="7543800" cy="762000"/>
          </a:xfrm>
        </p:spPr>
        <p:txBody>
          <a:bodyPr>
            <a:normAutofit/>
          </a:bodyPr>
          <a:lstStyle/>
          <a:p>
            <a:r>
              <a:rPr lang="en-US" altLang="en-US" smtClean="0"/>
              <a:t>How to Handle Missing Data?</a:t>
            </a:r>
          </a:p>
        </p:txBody>
      </p:sp>
      <p:sp>
        <p:nvSpPr>
          <p:cNvPr id="32772" name="Rectangle 1027"/>
          <p:cNvSpPr>
            <a:spLocks noGrp="1" noChangeArrowheads="1"/>
          </p:cNvSpPr>
          <p:nvPr>
            <p:ph idx="1"/>
          </p:nvPr>
        </p:nvSpPr>
        <p:spPr>
          <a:xfrm>
            <a:off x="1828800" y="1295400"/>
            <a:ext cx="8305800" cy="5029200"/>
          </a:xfrm>
        </p:spPr>
        <p:txBody>
          <a:bodyPr>
            <a:normAutofit/>
          </a:bodyPr>
          <a:lstStyle/>
          <a:p>
            <a:pPr>
              <a:lnSpc>
                <a:spcPct val="140000"/>
              </a:lnSpc>
            </a:pPr>
            <a:r>
              <a:rPr lang="en-US" altLang="en-US" sz="2000"/>
              <a:t>Ignore the tuple: usually done when class label is missing (assuming the tasks in classification—not effective when the percentage of missing values per attribute varies considerably.</a:t>
            </a:r>
          </a:p>
          <a:p>
            <a:pPr>
              <a:lnSpc>
                <a:spcPct val="140000"/>
              </a:lnSpc>
            </a:pPr>
            <a:r>
              <a:rPr lang="en-US" altLang="en-US" sz="2000"/>
              <a:t>Fill in the missing value manually: tedious + infeasible?</a:t>
            </a:r>
          </a:p>
          <a:p>
            <a:pPr>
              <a:lnSpc>
                <a:spcPct val="140000"/>
              </a:lnSpc>
            </a:pPr>
            <a:r>
              <a:rPr lang="en-US" altLang="en-US" sz="2000" b="1"/>
              <a:t>Impute Node in EMiner - </a:t>
            </a:r>
            <a:r>
              <a:rPr lang="en-US" altLang="en-US" sz="2000"/>
              <a:t>Fill in it automatically with</a:t>
            </a:r>
          </a:p>
          <a:p>
            <a:pPr lvl="1">
              <a:lnSpc>
                <a:spcPct val="140000"/>
              </a:lnSpc>
            </a:pPr>
            <a:r>
              <a:rPr lang="en-US" altLang="en-US" sz="2000"/>
              <a:t>a global constant : e.g., “unknown”, a new class?! </a:t>
            </a:r>
          </a:p>
          <a:p>
            <a:pPr lvl="1">
              <a:lnSpc>
                <a:spcPct val="140000"/>
              </a:lnSpc>
            </a:pPr>
            <a:r>
              <a:rPr lang="en-US" altLang="en-US" sz="2000"/>
              <a:t>the attribute mean</a:t>
            </a:r>
          </a:p>
          <a:p>
            <a:pPr lvl="1">
              <a:lnSpc>
                <a:spcPct val="140000"/>
              </a:lnSpc>
            </a:pPr>
            <a:r>
              <a:rPr lang="en-US" altLang="en-US" sz="2000"/>
              <a:t>the attribute mean for all samples belonging to the same class: smarter</a:t>
            </a:r>
          </a:p>
          <a:p>
            <a:pPr lvl="1">
              <a:lnSpc>
                <a:spcPct val="140000"/>
              </a:lnSpc>
            </a:pPr>
            <a:r>
              <a:rPr lang="en-US" altLang="en-US" sz="2000">
                <a:solidFill>
                  <a:schemeClr val="hlink"/>
                </a:solidFill>
              </a:rPr>
              <a:t>the most probable value: inference-based such as Bayesian formula or decision tree</a:t>
            </a:r>
          </a:p>
          <a:p>
            <a:pPr lvl="1">
              <a:lnSpc>
                <a:spcPct val="140000"/>
              </a:lnSpc>
              <a:buFont typeface="Wingdings" panose="05000000000000000000" pitchFamily="2" charset="2"/>
              <a:buNone/>
            </a:pPr>
            <a:endParaRPr lang="en-US" altLang="en-US">
              <a:solidFill>
                <a:schemeClr val="hlink"/>
              </a:solidFill>
            </a:endParaRPr>
          </a:p>
        </p:txBody>
      </p:sp>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6E33A920-0588-4E5A-885F-9CD375F789B1}" type="slidenum">
              <a:rPr lang="en-US" altLang="en-US" sz="1200"/>
              <a:pPr eaLnBrk="1" hangingPunct="1">
                <a:spcBef>
                  <a:spcPct val="0"/>
                </a:spcBef>
                <a:buClrTx/>
                <a:buSzTx/>
                <a:buFontTx/>
                <a:buNone/>
              </a:pPr>
              <a:t>11</a:t>
            </a:fld>
            <a:endParaRPr lang="en-US" altLang="en-US" sz="1200"/>
          </a:p>
        </p:txBody>
      </p:sp>
    </p:spTree>
    <p:extLst>
      <p:ext uri="{BB962C8B-B14F-4D97-AF65-F5344CB8AC3E}">
        <p14:creationId xmlns:p14="http://schemas.microsoft.com/office/powerpoint/2010/main" val="2813014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057400" y="0"/>
            <a:ext cx="8229600" cy="1143000"/>
          </a:xfrm>
        </p:spPr>
        <p:txBody>
          <a:bodyPr/>
          <a:lstStyle/>
          <a:p>
            <a:r>
              <a:rPr lang="en-US" altLang="en-US" smtClean="0"/>
              <a:t>EMiner Visualization </a:t>
            </a:r>
          </a:p>
        </p:txBody>
      </p:sp>
      <p:sp>
        <p:nvSpPr>
          <p:cNvPr id="40963" name="Text Placeholder 1"/>
          <p:cNvSpPr>
            <a:spLocks noGrp="1"/>
          </p:cNvSpPr>
          <p:nvPr>
            <p:ph type="body" idx="1"/>
          </p:nvPr>
        </p:nvSpPr>
        <p:spPr>
          <a:xfrm>
            <a:off x="1981200" y="1535113"/>
            <a:ext cx="8153400" cy="639762"/>
          </a:xfrm>
        </p:spPr>
        <p:txBody>
          <a:bodyPr>
            <a:normAutofit fontScale="92500" lnSpcReduction="10000"/>
          </a:bodyPr>
          <a:lstStyle/>
          <a:p>
            <a:r>
              <a:rPr lang="en-US" altLang="en-US" smtClean="0"/>
              <a:t>Graph Explore Node/Explore Button on Variables Window can produce the following plots:</a:t>
            </a:r>
          </a:p>
        </p:txBody>
      </p:sp>
      <p:sp>
        <p:nvSpPr>
          <p:cNvPr id="40964" name="Content Placeholder 2"/>
          <p:cNvSpPr>
            <a:spLocks noGrp="1"/>
          </p:cNvSpPr>
          <p:nvPr>
            <p:ph sz="half" idx="2"/>
          </p:nvPr>
        </p:nvSpPr>
        <p:spPr/>
        <p:txBody>
          <a:bodyPr>
            <a:normAutofit fontScale="92500" lnSpcReduction="10000"/>
          </a:bodyPr>
          <a:lstStyle/>
          <a:p>
            <a:r>
              <a:rPr lang="en-US" altLang="en-US" smtClean="0"/>
              <a:t>Scatter Plots </a:t>
            </a:r>
          </a:p>
          <a:p>
            <a:r>
              <a:rPr lang="en-US" altLang="en-US" smtClean="0"/>
              <a:t>Line Plots </a:t>
            </a:r>
          </a:p>
          <a:p>
            <a:r>
              <a:rPr lang="en-US" altLang="en-US" smtClean="0"/>
              <a:t>Histograms </a:t>
            </a:r>
          </a:p>
          <a:p>
            <a:r>
              <a:rPr lang="en-US" altLang="en-US" smtClean="0"/>
              <a:t>Density Plots </a:t>
            </a:r>
          </a:p>
          <a:p>
            <a:r>
              <a:rPr lang="en-US" altLang="en-US" smtClean="0"/>
              <a:t>Box Plots </a:t>
            </a:r>
          </a:p>
          <a:p>
            <a:r>
              <a:rPr lang="en-US" altLang="en-US" smtClean="0"/>
              <a:t>Tables </a:t>
            </a:r>
          </a:p>
          <a:p>
            <a:r>
              <a:rPr lang="en-US" altLang="en-US" smtClean="0"/>
              <a:t>Matrix Plots </a:t>
            </a:r>
          </a:p>
          <a:p>
            <a:r>
              <a:rPr lang="en-US" altLang="en-US" smtClean="0"/>
              <a:t>Lattice Plots </a:t>
            </a:r>
          </a:p>
          <a:p>
            <a:pPr lvl="1">
              <a:buFont typeface="Wingdings" panose="05000000000000000000" pitchFamily="2" charset="2"/>
              <a:buNone/>
            </a:pPr>
            <a:endParaRPr lang="en-US" altLang="en-US"/>
          </a:p>
          <a:p>
            <a:pPr marL="342900" lvl="2" indent="-342900">
              <a:buSzPct val="60000"/>
            </a:pPr>
            <a:endParaRPr lang="en-US" altLang="en-US" sz="2400"/>
          </a:p>
        </p:txBody>
      </p:sp>
      <p:sp>
        <p:nvSpPr>
          <p:cNvPr id="40965" name="Content Placeholder 3"/>
          <p:cNvSpPr>
            <a:spLocks noGrp="1"/>
          </p:cNvSpPr>
          <p:nvPr>
            <p:ph sz="quarter" idx="4"/>
          </p:nvPr>
        </p:nvSpPr>
        <p:spPr/>
        <p:txBody>
          <a:bodyPr>
            <a:normAutofit fontScale="85000" lnSpcReduction="20000"/>
          </a:bodyPr>
          <a:lstStyle/>
          <a:p>
            <a:r>
              <a:rPr lang="en-US" altLang="en-US" smtClean="0"/>
              <a:t>Parallel Axis Plots </a:t>
            </a:r>
          </a:p>
          <a:p>
            <a:r>
              <a:rPr lang="en-US" altLang="en-US" smtClean="0"/>
              <a:t>Constellation Plots </a:t>
            </a:r>
          </a:p>
          <a:p>
            <a:r>
              <a:rPr lang="en-US" altLang="en-US" smtClean="0"/>
              <a:t>3D Charts </a:t>
            </a:r>
          </a:p>
          <a:p>
            <a:r>
              <a:rPr lang="en-US" altLang="en-US" smtClean="0"/>
              <a:t>Contour Plots </a:t>
            </a:r>
          </a:p>
          <a:p>
            <a:r>
              <a:rPr lang="en-US" altLang="en-US" smtClean="0"/>
              <a:t>Bar Charts </a:t>
            </a:r>
          </a:p>
          <a:p>
            <a:r>
              <a:rPr lang="en-US" altLang="en-US" smtClean="0"/>
              <a:t>Pie Charts </a:t>
            </a:r>
          </a:p>
          <a:p>
            <a:r>
              <a:rPr lang="en-US" altLang="en-US" smtClean="0"/>
              <a:t>Needle Charts </a:t>
            </a:r>
          </a:p>
          <a:p>
            <a:r>
              <a:rPr lang="en-US" altLang="en-US" smtClean="0"/>
              <a:t>Vector Plots </a:t>
            </a:r>
          </a:p>
          <a:p>
            <a:r>
              <a:rPr lang="en-US" altLang="en-US" smtClean="0"/>
              <a:t>Band Plots </a:t>
            </a:r>
          </a:p>
          <a:p>
            <a:endParaRPr lang="en-US" altLang="en-US" smtClean="0"/>
          </a:p>
        </p:txBody>
      </p:sp>
      <p:sp>
        <p:nvSpPr>
          <p:cNvPr id="409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F33B9E65-D306-4FBC-B0F3-809916EAAB14}" type="slidenum">
              <a:rPr lang="en-US" altLang="en-US" sz="1200"/>
              <a:pPr eaLnBrk="1" hangingPunct="1">
                <a:spcBef>
                  <a:spcPct val="0"/>
                </a:spcBef>
                <a:buClrTx/>
                <a:buSzTx/>
                <a:buFontTx/>
                <a:buNone/>
              </a:pPr>
              <a:t>12</a:t>
            </a:fld>
            <a:endParaRPr lang="en-US" altLang="en-US" sz="1200"/>
          </a:p>
        </p:txBody>
      </p:sp>
    </p:spTree>
    <p:extLst>
      <p:ext uri="{BB962C8B-B14F-4D97-AF65-F5344CB8AC3E}">
        <p14:creationId xmlns:p14="http://schemas.microsoft.com/office/powerpoint/2010/main" val="260420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2ED09982-3874-4A8F-86EF-DBDB0C3FA3A4}" type="slidenum">
              <a:rPr lang="en-US" altLang="en-US" sz="1200"/>
              <a:pPr eaLnBrk="1" hangingPunct="1">
                <a:spcBef>
                  <a:spcPct val="0"/>
                </a:spcBef>
                <a:buClrTx/>
                <a:buSzTx/>
                <a:buFontTx/>
                <a:buNone/>
              </a:pPr>
              <a:t>13</a:t>
            </a:fld>
            <a:endParaRPr lang="en-US" altLang="en-US" sz="1200"/>
          </a:p>
        </p:txBody>
      </p:sp>
      <p:sp>
        <p:nvSpPr>
          <p:cNvPr id="18435" name="Rectangle 2"/>
          <p:cNvSpPr>
            <a:spLocks noGrp="1" noChangeArrowheads="1"/>
          </p:cNvSpPr>
          <p:nvPr>
            <p:ph type="title"/>
          </p:nvPr>
        </p:nvSpPr>
        <p:spPr>
          <a:xfrm>
            <a:off x="1905000" y="152400"/>
            <a:ext cx="8153400" cy="762000"/>
          </a:xfrm>
        </p:spPr>
        <p:txBody>
          <a:bodyPr/>
          <a:lstStyle/>
          <a:p>
            <a:pPr eaLnBrk="1" hangingPunct="1"/>
            <a:r>
              <a:rPr lang="en-US" altLang="en-US" sz="3200"/>
              <a:t>Handling Redundancy in Data Integration</a:t>
            </a:r>
          </a:p>
        </p:txBody>
      </p:sp>
      <p:sp>
        <p:nvSpPr>
          <p:cNvPr id="18436" name="Rectangle 3"/>
          <p:cNvSpPr>
            <a:spLocks noGrp="1" noChangeArrowheads="1"/>
          </p:cNvSpPr>
          <p:nvPr>
            <p:ph type="body" idx="1"/>
          </p:nvPr>
        </p:nvSpPr>
        <p:spPr>
          <a:xfrm>
            <a:off x="1905000" y="1295400"/>
            <a:ext cx="8305800" cy="5181600"/>
          </a:xfrm>
        </p:spPr>
        <p:txBody>
          <a:bodyPr>
            <a:normAutofit lnSpcReduction="10000"/>
          </a:bodyPr>
          <a:lstStyle/>
          <a:p>
            <a:pPr eaLnBrk="1" hangingPunct="1">
              <a:lnSpc>
                <a:spcPct val="110000"/>
              </a:lnSpc>
            </a:pPr>
            <a:r>
              <a:rPr lang="en-US" altLang="en-US" sz="2400" dirty="0"/>
              <a:t>Redundant data occur often when integration of multiple databases </a:t>
            </a:r>
            <a:r>
              <a:rPr lang="en-US" altLang="en-US" sz="2400" dirty="0" smtClean="0"/>
              <a:t>–</a:t>
            </a:r>
            <a:r>
              <a:rPr lang="en-US" altLang="en-US" sz="2400" b="1" dirty="0" smtClean="0"/>
              <a:t>Merge Node</a:t>
            </a:r>
            <a:endParaRPr lang="en-US" altLang="en-US" sz="2400" dirty="0"/>
          </a:p>
          <a:p>
            <a:pPr lvl="1" eaLnBrk="1" hangingPunct="1">
              <a:lnSpc>
                <a:spcPct val="110000"/>
              </a:lnSpc>
            </a:pPr>
            <a:r>
              <a:rPr lang="en-US" altLang="en-US" i="1" dirty="0"/>
              <a:t>Object identification</a:t>
            </a:r>
            <a:r>
              <a:rPr lang="en-US" altLang="en-US" dirty="0"/>
              <a:t>:  The same attribute or object may have different names in different databases</a:t>
            </a:r>
          </a:p>
          <a:p>
            <a:pPr lvl="1" eaLnBrk="1" hangingPunct="1">
              <a:lnSpc>
                <a:spcPct val="110000"/>
              </a:lnSpc>
            </a:pPr>
            <a:r>
              <a:rPr lang="en-US" altLang="en-US" i="1" dirty="0"/>
              <a:t>Derivable data:</a:t>
            </a:r>
            <a:r>
              <a:rPr lang="en-US" altLang="en-US" dirty="0"/>
              <a:t> One attribute may be a “derived” attribute in another table, e.g., annual revenue</a:t>
            </a:r>
          </a:p>
          <a:p>
            <a:pPr eaLnBrk="1" hangingPunct="1">
              <a:lnSpc>
                <a:spcPct val="110000"/>
              </a:lnSpc>
            </a:pPr>
            <a:r>
              <a:rPr lang="en-US" altLang="en-US" sz="2400" dirty="0">
                <a:solidFill>
                  <a:schemeClr val="folHlink"/>
                </a:solidFill>
              </a:rPr>
              <a:t>Redundant attributes may be able to be detected by </a:t>
            </a:r>
            <a:r>
              <a:rPr lang="en-US" altLang="en-US" sz="2400" i="1" dirty="0">
                <a:solidFill>
                  <a:schemeClr val="folHlink"/>
                </a:solidFill>
              </a:rPr>
              <a:t>correlation analysis</a:t>
            </a:r>
            <a:endParaRPr lang="en-US" altLang="en-US" sz="2400" dirty="0"/>
          </a:p>
          <a:p>
            <a:pPr eaLnBrk="1" hangingPunct="1">
              <a:lnSpc>
                <a:spcPct val="110000"/>
              </a:lnSpc>
            </a:pPr>
            <a:r>
              <a:rPr lang="en-US" altLang="en-US" sz="2400" dirty="0"/>
              <a:t>Careful integration of the data from multiple sources may help reduce/avoid redundancies and inconsistencies and improve mining speed and quality – some methods handle correlated variables better than others </a:t>
            </a:r>
          </a:p>
        </p:txBody>
      </p:sp>
    </p:spTree>
    <p:extLst>
      <p:ext uri="{BB962C8B-B14F-4D97-AF65-F5344CB8AC3E}">
        <p14:creationId xmlns:p14="http://schemas.microsoft.com/office/powerpoint/2010/main" val="193378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974FFA44-E3E0-4CA3-8EF8-87AB90C2AE82}" type="slidenum">
              <a:rPr lang="en-US" altLang="en-US" sz="1200"/>
              <a:pPr eaLnBrk="1" hangingPunct="1">
                <a:spcBef>
                  <a:spcPct val="0"/>
                </a:spcBef>
                <a:buClrTx/>
                <a:buSzTx/>
                <a:buFontTx/>
                <a:buNone/>
              </a:pPr>
              <a:t>14</a:t>
            </a:fld>
            <a:endParaRPr lang="en-US" altLang="en-US" sz="1200"/>
          </a:p>
        </p:txBody>
      </p:sp>
      <p:sp>
        <p:nvSpPr>
          <p:cNvPr id="19459" name="Rectangle 2"/>
          <p:cNvSpPr>
            <a:spLocks noGrp="1" noChangeArrowheads="1"/>
          </p:cNvSpPr>
          <p:nvPr>
            <p:ph type="title"/>
          </p:nvPr>
        </p:nvSpPr>
        <p:spPr>
          <a:xfrm>
            <a:off x="2133600" y="304800"/>
            <a:ext cx="7793038" cy="609600"/>
          </a:xfrm>
        </p:spPr>
        <p:txBody>
          <a:bodyPr/>
          <a:lstStyle/>
          <a:p>
            <a:pPr eaLnBrk="1" hangingPunct="1"/>
            <a:r>
              <a:rPr lang="en-US" altLang="en-US" sz="3200"/>
              <a:t>Correlation Analysis (Numerical Data)</a:t>
            </a:r>
          </a:p>
        </p:txBody>
      </p:sp>
      <p:sp>
        <p:nvSpPr>
          <p:cNvPr id="19460" name="Rectangle 3"/>
          <p:cNvSpPr>
            <a:spLocks noGrp="1" noChangeArrowheads="1"/>
          </p:cNvSpPr>
          <p:nvPr>
            <p:ph type="body" sz="half" idx="1"/>
          </p:nvPr>
        </p:nvSpPr>
        <p:spPr>
          <a:xfrm>
            <a:off x="1828800" y="1295400"/>
            <a:ext cx="8534400" cy="5029200"/>
          </a:xfrm>
        </p:spPr>
        <p:txBody>
          <a:bodyPr>
            <a:normAutofit fontScale="92500" lnSpcReduction="10000"/>
          </a:bodyPr>
          <a:lstStyle/>
          <a:p>
            <a:pPr eaLnBrk="1" hangingPunct="1">
              <a:lnSpc>
                <a:spcPct val="110000"/>
              </a:lnSpc>
            </a:pPr>
            <a:r>
              <a:rPr lang="en-US" altLang="en-US" sz="2400" dirty="0"/>
              <a:t>Correlation coefficient (also called </a:t>
            </a:r>
            <a:r>
              <a:rPr lang="en-US" altLang="en-US" sz="2400" dirty="0">
                <a:solidFill>
                  <a:schemeClr val="folHlink"/>
                </a:solidFill>
              </a:rPr>
              <a:t>Pearson’s product moment coefficient</a:t>
            </a:r>
            <a:r>
              <a:rPr lang="en-US" altLang="en-US" sz="2400" dirty="0"/>
              <a:t>)</a:t>
            </a:r>
          </a:p>
          <a:p>
            <a:pPr eaLnBrk="1" hangingPunct="1">
              <a:lnSpc>
                <a:spcPct val="110000"/>
              </a:lnSpc>
            </a:pPr>
            <a:endParaRPr lang="en-US" altLang="en-US" sz="2400" dirty="0"/>
          </a:p>
          <a:p>
            <a:pPr eaLnBrk="1" hangingPunct="1">
              <a:lnSpc>
                <a:spcPct val="110000"/>
              </a:lnSpc>
            </a:pPr>
            <a:endParaRPr lang="en-US" altLang="en-US" sz="2400" dirty="0"/>
          </a:p>
          <a:p>
            <a:pPr eaLnBrk="1" hangingPunct="1">
              <a:lnSpc>
                <a:spcPct val="110000"/>
              </a:lnSpc>
            </a:pPr>
            <a:endParaRPr lang="en-US" altLang="en-US" sz="2400" dirty="0"/>
          </a:p>
          <a:p>
            <a:pPr lvl="1" eaLnBrk="1" hangingPunct="1">
              <a:lnSpc>
                <a:spcPct val="110000"/>
              </a:lnSpc>
              <a:buFont typeface="Wingdings" panose="05000000000000000000" pitchFamily="2" charset="2"/>
              <a:buNone/>
            </a:pPr>
            <a:r>
              <a:rPr lang="en-US" altLang="en-US" sz="2000" dirty="0"/>
              <a:t>where n is the number of tuples,       and      are the respective means of A and B, </a:t>
            </a:r>
            <a:r>
              <a:rPr lang="el-GR" altLang="en-US" sz="2000" dirty="0"/>
              <a:t>σ</a:t>
            </a:r>
            <a:r>
              <a:rPr lang="en-US" altLang="en-US" sz="2000" baseline="-25000" dirty="0"/>
              <a:t>A </a:t>
            </a:r>
            <a:r>
              <a:rPr lang="en-US" altLang="en-US" sz="2000" dirty="0"/>
              <a:t>and </a:t>
            </a:r>
            <a:r>
              <a:rPr lang="el-GR" altLang="en-US" sz="2000" dirty="0"/>
              <a:t>σ</a:t>
            </a:r>
            <a:r>
              <a:rPr lang="en-US" altLang="en-US" sz="2000" baseline="-25000" dirty="0"/>
              <a:t>B </a:t>
            </a:r>
            <a:r>
              <a:rPr lang="en-US" altLang="en-US" sz="2000" dirty="0"/>
              <a:t>are the respective standard deviation of A and B, and </a:t>
            </a:r>
            <a:r>
              <a:rPr lang="el-GR" altLang="en-US" sz="2000" dirty="0"/>
              <a:t>Σ</a:t>
            </a:r>
            <a:r>
              <a:rPr lang="en-US" altLang="en-US" sz="2000" dirty="0"/>
              <a:t>(AB) is the sum of the AB cross-product.</a:t>
            </a:r>
          </a:p>
          <a:p>
            <a:pPr eaLnBrk="1" hangingPunct="1">
              <a:lnSpc>
                <a:spcPct val="110000"/>
              </a:lnSpc>
            </a:pPr>
            <a:r>
              <a:rPr lang="en-US" altLang="en-US" sz="2400" dirty="0"/>
              <a:t>If </a:t>
            </a:r>
            <a:r>
              <a:rPr lang="en-US" altLang="en-US" sz="2400" dirty="0" err="1"/>
              <a:t>r</a:t>
            </a:r>
            <a:r>
              <a:rPr lang="en-US" altLang="en-US" sz="2400" baseline="-25000" dirty="0" err="1"/>
              <a:t>A,B</a:t>
            </a:r>
            <a:r>
              <a:rPr lang="en-US" altLang="en-US" sz="2400" dirty="0"/>
              <a:t> &gt; 0, A and B are positively correlated (A’s values increase as B’s).  The higher, the stronger correlation.</a:t>
            </a:r>
          </a:p>
          <a:p>
            <a:pPr eaLnBrk="1" hangingPunct="1">
              <a:lnSpc>
                <a:spcPct val="110000"/>
              </a:lnSpc>
            </a:pPr>
            <a:r>
              <a:rPr lang="en-US" altLang="en-US" sz="2400" dirty="0" err="1"/>
              <a:t>r</a:t>
            </a:r>
            <a:r>
              <a:rPr lang="en-US" altLang="en-US" sz="2400" baseline="-25000" dirty="0" err="1"/>
              <a:t>A,B</a:t>
            </a:r>
            <a:r>
              <a:rPr lang="en-US" altLang="en-US" sz="2400" dirty="0"/>
              <a:t> = 0: independent;  </a:t>
            </a:r>
            <a:r>
              <a:rPr lang="en-US" altLang="en-US" sz="2400" dirty="0" err="1"/>
              <a:t>r</a:t>
            </a:r>
            <a:r>
              <a:rPr lang="en-US" altLang="en-US" sz="2400" baseline="-25000" dirty="0" err="1"/>
              <a:t>A,B</a:t>
            </a:r>
            <a:r>
              <a:rPr lang="en-US" altLang="en-US" sz="2400" dirty="0"/>
              <a:t> &lt; 0: negatively correlated</a:t>
            </a:r>
          </a:p>
          <a:p>
            <a:pPr eaLnBrk="1" hangingPunct="1">
              <a:lnSpc>
                <a:spcPct val="110000"/>
              </a:lnSpc>
            </a:pPr>
            <a:r>
              <a:rPr lang="en-US" altLang="en-US" sz="2400" b="1" dirty="0" smtClean="0"/>
              <a:t>Stat </a:t>
            </a:r>
            <a:r>
              <a:rPr lang="en-US" altLang="en-US" sz="2400" b="1" dirty="0"/>
              <a:t>Explore Node in </a:t>
            </a:r>
            <a:r>
              <a:rPr lang="en-US" altLang="en-US" sz="2400" b="1" dirty="0" err="1" smtClean="0"/>
              <a:t>Eminer</a:t>
            </a:r>
            <a:r>
              <a:rPr lang="en-US" altLang="en-US" sz="2400" b="1" dirty="0" smtClean="0"/>
              <a:t> / SAS Code Node Proc </a:t>
            </a:r>
            <a:r>
              <a:rPr lang="en-US" altLang="en-US" sz="2400" b="1" dirty="0" err="1" smtClean="0"/>
              <a:t>Corr</a:t>
            </a:r>
            <a:endParaRPr lang="en-US" altLang="en-US" sz="2400" b="1" dirty="0"/>
          </a:p>
        </p:txBody>
      </p:sp>
      <p:graphicFrame>
        <p:nvGraphicFramePr>
          <p:cNvPr id="19461" name="Object 4"/>
          <p:cNvGraphicFramePr>
            <a:graphicFrameLocks noGrp="1" noChangeAspect="1"/>
          </p:cNvGraphicFramePr>
          <p:nvPr>
            <p:ph sz="quarter" idx="2"/>
          </p:nvPr>
        </p:nvGraphicFramePr>
        <p:xfrm>
          <a:off x="2819400" y="2438401"/>
          <a:ext cx="6324600" cy="981075"/>
        </p:xfrm>
        <a:graphic>
          <a:graphicData uri="http://schemas.openxmlformats.org/presentationml/2006/ole">
            <mc:AlternateContent xmlns:mc="http://schemas.openxmlformats.org/markup-compatibility/2006">
              <mc:Choice xmlns:v="urn:schemas-microsoft-com:vml" Requires="v">
                <p:oleObj spid="_x0000_s1041" name="Equation" r:id="rId3" imgW="2590800" imgH="469900" progId="Equation.3">
                  <p:embed/>
                </p:oleObj>
              </mc:Choice>
              <mc:Fallback>
                <p:oleObj name="Equation" r:id="rId3" imgW="25908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438401"/>
                        <a:ext cx="63246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Grp="1" noChangeAspect="1"/>
          </p:cNvGraphicFramePr>
          <p:nvPr>
            <p:ph sz="quarter" idx="3"/>
          </p:nvPr>
        </p:nvGraphicFramePr>
        <p:xfrm>
          <a:off x="6157914" y="3733800"/>
          <a:ext cx="319087" cy="393700"/>
        </p:xfrm>
        <a:graphic>
          <a:graphicData uri="http://schemas.openxmlformats.org/presentationml/2006/ole">
            <mc:AlternateContent xmlns:mc="http://schemas.openxmlformats.org/markup-compatibility/2006">
              <mc:Choice xmlns:v="urn:schemas-microsoft-com:vml" Requires="v">
                <p:oleObj spid="_x0000_s1042" name="Equation" r:id="rId5" imgW="152268" imgH="203024" progId="Equation.3">
                  <p:embed/>
                </p:oleObj>
              </mc:Choice>
              <mc:Fallback>
                <p:oleObj name="Equation" r:id="rId5" imgW="152268"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914" y="3733800"/>
                        <a:ext cx="3190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8"/>
          <p:cNvGraphicFramePr>
            <a:graphicFrameLocks noChangeAspect="1"/>
          </p:cNvGraphicFramePr>
          <p:nvPr/>
        </p:nvGraphicFramePr>
        <p:xfrm>
          <a:off x="7086601" y="3721100"/>
          <a:ext cx="295275" cy="393700"/>
        </p:xfrm>
        <a:graphic>
          <a:graphicData uri="http://schemas.openxmlformats.org/presentationml/2006/ole">
            <mc:AlternateContent xmlns:mc="http://schemas.openxmlformats.org/markup-compatibility/2006">
              <mc:Choice xmlns:v="urn:schemas-microsoft-com:vml" Requires="v">
                <p:oleObj spid="_x0000_s1043" name="Equation" r:id="rId7" imgW="152268" imgH="203024" progId="Equation.3">
                  <p:embed/>
                </p:oleObj>
              </mc:Choice>
              <mc:Fallback>
                <p:oleObj name="Equation" r:id="rId7" imgW="152268"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1" y="3721100"/>
                        <a:ext cx="2952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822759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ED819792-25E4-4D8E-B8E4-BA5AE998EDA8}" type="slidenum">
              <a:rPr lang="en-US" altLang="en-US" sz="1200"/>
              <a:pPr eaLnBrk="1" hangingPunct="1">
                <a:spcBef>
                  <a:spcPct val="0"/>
                </a:spcBef>
                <a:buClrTx/>
                <a:buSzTx/>
                <a:buFontTx/>
                <a:buNone/>
              </a:pPr>
              <a:t>15</a:t>
            </a:fld>
            <a:endParaRPr lang="en-US" altLang="en-US" sz="1200"/>
          </a:p>
        </p:txBody>
      </p:sp>
      <p:sp>
        <p:nvSpPr>
          <p:cNvPr id="22531" name="Rectangle 2"/>
          <p:cNvSpPr>
            <a:spLocks noGrp="1" noChangeArrowheads="1"/>
          </p:cNvSpPr>
          <p:nvPr>
            <p:ph type="title"/>
          </p:nvPr>
        </p:nvSpPr>
        <p:spPr/>
        <p:txBody>
          <a:bodyPr/>
          <a:lstStyle/>
          <a:p>
            <a:pPr eaLnBrk="1" hangingPunct="1"/>
            <a:r>
              <a:rPr lang="en-US" altLang="en-US" sz="3200"/>
              <a:t>Correlation Analysis (Categorical Data)</a:t>
            </a:r>
          </a:p>
        </p:txBody>
      </p:sp>
      <p:sp>
        <p:nvSpPr>
          <p:cNvPr id="22532" name="Rectangle 3"/>
          <p:cNvSpPr>
            <a:spLocks noGrp="1" noChangeArrowheads="1"/>
          </p:cNvSpPr>
          <p:nvPr>
            <p:ph type="body" sz="half" idx="1"/>
          </p:nvPr>
        </p:nvSpPr>
        <p:spPr>
          <a:xfrm>
            <a:off x="1511300" y="1295400"/>
            <a:ext cx="9144000" cy="5029200"/>
          </a:xfrm>
        </p:spPr>
        <p:txBody>
          <a:bodyPr/>
          <a:lstStyle/>
          <a:p>
            <a:pPr eaLnBrk="1" hangingPunct="1">
              <a:lnSpc>
                <a:spcPct val="110000"/>
              </a:lnSpc>
            </a:pPr>
            <a:r>
              <a:rPr lang="el-GR" altLang="en-US" sz="2400" dirty="0"/>
              <a:t>Χ</a:t>
            </a:r>
            <a:r>
              <a:rPr lang="en-US" altLang="en-US" sz="2400" baseline="30000" dirty="0"/>
              <a:t>2</a:t>
            </a:r>
            <a:r>
              <a:rPr lang="en-US" altLang="en-US" sz="2400" dirty="0"/>
              <a:t> (chi-square) test</a:t>
            </a:r>
            <a:endParaRPr lang="el-GR" altLang="en-US" sz="2400" dirty="0"/>
          </a:p>
          <a:p>
            <a:pPr eaLnBrk="1" hangingPunct="1">
              <a:lnSpc>
                <a:spcPct val="110000"/>
              </a:lnSpc>
            </a:pPr>
            <a:endParaRPr lang="en-US" altLang="en-US" sz="2400" dirty="0"/>
          </a:p>
          <a:p>
            <a:pPr eaLnBrk="1" hangingPunct="1">
              <a:lnSpc>
                <a:spcPct val="110000"/>
              </a:lnSpc>
            </a:pPr>
            <a:endParaRPr lang="en-US" altLang="en-US" sz="2400" dirty="0"/>
          </a:p>
          <a:p>
            <a:pPr eaLnBrk="1" hangingPunct="1">
              <a:lnSpc>
                <a:spcPct val="110000"/>
              </a:lnSpc>
            </a:pPr>
            <a:r>
              <a:rPr lang="en-US" altLang="en-US" sz="2400" dirty="0"/>
              <a:t>The larger the </a:t>
            </a:r>
            <a:r>
              <a:rPr lang="el-GR" altLang="en-US" sz="2400" dirty="0"/>
              <a:t>Χ</a:t>
            </a:r>
            <a:r>
              <a:rPr lang="en-US" altLang="en-US" sz="2400" baseline="30000" dirty="0"/>
              <a:t>2</a:t>
            </a:r>
            <a:r>
              <a:rPr lang="en-US" altLang="en-US" sz="2400" dirty="0"/>
              <a:t> value, the more likely the variables are related</a:t>
            </a:r>
          </a:p>
          <a:p>
            <a:pPr eaLnBrk="1" hangingPunct="1">
              <a:lnSpc>
                <a:spcPct val="110000"/>
              </a:lnSpc>
            </a:pPr>
            <a:r>
              <a:rPr lang="en-US" altLang="en-US" sz="2400" dirty="0"/>
              <a:t>The cells that contribute the most to the </a:t>
            </a:r>
            <a:r>
              <a:rPr lang="el-GR" altLang="en-US" sz="2400" dirty="0"/>
              <a:t>Χ</a:t>
            </a:r>
            <a:r>
              <a:rPr lang="en-US" altLang="en-US" sz="2400" baseline="30000" dirty="0"/>
              <a:t>2</a:t>
            </a:r>
            <a:r>
              <a:rPr lang="en-US" altLang="en-US" sz="2400" dirty="0"/>
              <a:t> value are those whose actual count is very different from the expected count</a:t>
            </a:r>
          </a:p>
          <a:p>
            <a:pPr eaLnBrk="1" hangingPunct="1">
              <a:lnSpc>
                <a:spcPct val="110000"/>
              </a:lnSpc>
            </a:pPr>
            <a:r>
              <a:rPr lang="en-US" altLang="en-US" sz="2400" b="1" dirty="0" smtClean="0"/>
              <a:t>Stat </a:t>
            </a:r>
            <a:r>
              <a:rPr lang="en-US" altLang="en-US" sz="2400" b="1" dirty="0"/>
              <a:t>Explore Node in </a:t>
            </a:r>
            <a:r>
              <a:rPr lang="en-US" altLang="en-US" sz="2400" b="1" dirty="0" err="1"/>
              <a:t>EMiner</a:t>
            </a:r>
            <a:endParaRPr lang="en-US" altLang="en-US" sz="2400" b="1" dirty="0"/>
          </a:p>
          <a:p>
            <a:pPr eaLnBrk="1" hangingPunct="1">
              <a:lnSpc>
                <a:spcPct val="110000"/>
              </a:lnSpc>
            </a:pPr>
            <a:r>
              <a:rPr lang="en-US" altLang="en-US" sz="2400" b="1" u="sng" dirty="0"/>
              <a:t>Correlation does not imply causality</a:t>
            </a:r>
          </a:p>
          <a:p>
            <a:pPr lvl="1" eaLnBrk="1" hangingPunct="1">
              <a:lnSpc>
                <a:spcPct val="110000"/>
              </a:lnSpc>
            </a:pPr>
            <a:r>
              <a:rPr lang="en-US" altLang="en-US" sz="2000" dirty="0"/>
              <a:t># of hospitals and # of car-theft in a city are correlated</a:t>
            </a:r>
          </a:p>
          <a:p>
            <a:pPr lvl="1" eaLnBrk="1" hangingPunct="1">
              <a:lnSpc>
                <a:spcPct val="110000"/>
              </a:lnSpc>
            </a:pPr>
            <a:r>
              <a:rPr lang="en-US" altLang="en-US" sz="2000" dirty="0"/>
              <a:t>Both are causally linked to the third variable: population</a:t>
            </a:r>
          </a:p>
        </p:txBody>
      </p:sp>
      <p:graphicFrame>
        <p:nvGraphicFramePr>
          <p:cNvPr id="22533" name="Object 4"/>
          <p:cNvGraphicFramePr>
            <a:graphicFrameLocks noGrp="1" noChangeAspect="1"/>
          </p:cNvGraphicFramePr>
          <p:nvPr>
            <p:ph sz="quarter" idx="2"/>
          </p:nvPr>
        </p:nvGraphicFramePr>
        <p:xfrm>
          <a:off x="3711575" y="1981201"/>
          <a:ext cx="4540250" cy="981075"/>
        </p:xfrm>
        <a:graphic>
          <a:graphicData uri="http://schemas.openxmlformats.org/presentationml/2006/ole">
            <mc:AlternateContent xmlns:mc="http://schemas.openxmlformats.org/markup-compatibility/2006">
              <mc:Choice xmlns:v="urn:schemas-microsoft-com:vml" Requires="v">
                <p:oleObj spid="_x0000_s2055" name="Equation" r:id="rId3" imgW="2057400" imgH="444500" progId="Equation.3">
                  <p:embed/>
                </p:oleObj>
              </mc:Choice>
              <mc:Fallback>
                <p:oleObj name="Equation" r:id="rId3" imgW="20574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1575" y="1981201"/>
                        <a:ext cx="45402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616892"/>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52400A1E-0F1C-491D-A4CE-7198417D1716}" type="slidenum">
              <a:rPr lang="en-US" altLang="en-US" sz="1200"/>
              <a:pPr eaLnBrk="1" hangingPunct="1">
                <a:spcBef>
                  <a:spcPct val="0"/>
                </a:spcBef>
                <a:buClrTx/>
                <a:buSzTx/>
                <a:buFontTx/>
                <a:buNone/>
              </a:pPr>
              <a:t>16</a:t>
            </a:fld>
            <a:endParaRPr lang="en-US" altLang="en-US" sz="1200"/>
          </a:p>
        </p:txBody>
      </p:sp>
      <p:sp>
        <p:nvSpPr>
          <p:cNvPr id="23555" name="Rectangle 2"/>
          <p:cNvSpPr>
            <a:spLocks noGrp="1" noChangeArrowheads="1"/>
          </p:cNvSpPr>
          <p:nvPr>
            <p:ph type="title"/>
          </p:nvPr>
        </p:nvSpPr>
        <p:spPr>
          <a:xfrm>
            <a:off x="2209800" y="457200"/>
            <a:ext cx="7793038" cy="609600"/>
          </a:xfrm>
        </p:spPr>
        <p:txBody>
          <a:bodyPr>
            <a:normAutofit fontScale="90000"/>
          </a:bodyPr>
          <a:lstStyle/>
          <a:p>
            <a:pPr eaLnBrk="1" hangingPunct="1"/>
            <a:r>
              <a:rPr lang="en-US" altLang="en-US" sz="3200"/>
              <a:t>Chi-Square Calculation: An Example (See Slide notes for expected counts help)</a:t>
            </a:r>
          </a:p>
        </p:txBody>
      </p:sp>
      <p:sp>
        <p:nvSpPr>
          <p:cNvPr id="23556" name="Rectangle 3"/>
          <p:cNvSpPr>
            <a:spLocks noGrp="1" noChangeArrowheads="1"/>
          </p:cNvSpPr>
          <p:nvPr>
            <p:ph type="body" sz="half" idx="1"/>
          </p:nvPr>
        </p:nvSpPr>
        <p:spPr>
          <a:xfrm>
            <a:off x="1828800" y="1295400"/>
            <a:ext cx="8534400" cy="5029200"/>
          </a:xfrm>
        </p:spPr>
        <p:txBody>
          <a:bodyPr>
            <a:normAutofit fontScale="92500" lnSpcReduction="10000"/>
          </a:bodyPr>
          <a:lstStyle/>
          <a:p>
            <a:pPr eaLnBrk="1" hangingPunct="1">
              <a:lnSpc>
                <a:spcPct val="110000"/>
              </a:lnSpc>
              <a:defRPr/>
            </a:pPr>
            <a:endParaRPr lang="en-US" altLang="en-US" sz="2400" dirty="0"/>
          </a:p>
          <a:p>
            <a:pPr eaLnBrk="1" hangingPunct="1">
              <a:lnSpc>
                <a:spcPct val="110000"/>
              </a:lnSpc>
              <a:defRPr/>
            </a:pPr>
            <a:endParaRPr lang="en-US" altLang="en-US" sz="2400" dirty="0"/>
          </a:p>
          <a:p>
            <a:pPr eaLnBrk="1" hangingPunct="1">
              <a:lnSpc>
                <a:spcPct val="110000"/>
              </a:lnSpc>
              <a:defRPr/>
            </a:pPr>
            <a:endParaRPr lang="en-US" altLang="en-US" sz="2400" dirty="0"/>
          </a:p>
          <a:p>
            <a:pPr eaLnBrk="1" hangingPunct="1">
              <a:lnSpc>
                <a:spcPct val="110000"/>
              </a:lnSpc>
              <a:defRPr/>
            </a:pPr>
            <a:endParaRPr lang="en-US" altLang="en-US" sz="2400" dirty="0"/>
          </a:p>
          <a:p>
            <a:pPr eaLnBrk="1" hangingPunct="1">
              <a:lnSpc>
                <a:spcPct val="110000"/>
              </a:lnSpc>
              <a:defRPr/>
            </a:pPr>
            <a:r>
              <a:rPr lang="en-US" altLang="en-US" sz="1800" b="1" dirty="0"/>
              <a:t>In Stat Explore Node in </a:t>
            </a:r>
            <a:r>
              <a:rPr lang="en-US" altLang="en-US" sz="1800" b="1" dirty="0" err="1"/>
              <a:t>EMiner</a:t>
            </a:r>
            <a:r>
              <a:rPr lang="en-US" altLang="en-US" sz="1800" b="1" dirty="0"/>
              <a:t> – Must Declare Target Variable</a:t>
            </a:r>
          </a:p>
          <a:p>
            <a:pPr eaLnBrk="1" hangingPunct="1">
              <a:lnSpc>
                <a:spcPct val="110000"/>
              </a:lnSpc>
              <a:defRPr/>
            </a:pPr>
            <a:r>
              <a:rPr lang="en-US" altLang="en-US" sz="1800" b="1" dirty="0"/>
              <a:t>Need at least 5 expected values in each cell (preferably more) </a:t>
            </a:r>
            <a:r>
              <a:rPr lang="en-US" altLang="en-US" sz="1800" dirty="0"/>
              <a:t>for chi-square test</a:t>
            </a:r>
          </a:p>
          <a:p>
            <a:pPr eaLnBrk="1" hangingPunct="1">
              <a:lnSpc>
                <a:spcPct val="110000"/>
              </a:lnSpc>
              <a:defRPr/>
            </a:pPr>
            <a:r>
              <a:rPr lang="el-GR" altLang="en-US" sz="1800" dirty="0"/>
              <a:t>Χ</a:t>
            </a:r>
            <a:r>
              <a:rPr lang="en-US" altLang="en-US" sz="1800" baseline="30000" dirty="0"/>
              <a:t>2</a:t>
            </a:r>
            <a:r>
              <a:rPr lang="en-US" altLang="en-US" sz="1800" dirty="0"/>
              <a:t> (chi-square) calculation (numbers in parenthesis are expected counts calculated based on the data distribution in the two categories)</a:t>
            </a:r>
            <a:endParaRPr lang="el-GR" altLang="en-US" sz="1800" dirty="0"/>
          </a:p>
          <a:p>
            <a:pPr eaLnBrk="1" hangingPunct="1">
              <a:lnSpc>
                <a:spcPct val="110000"/>
              </a:lnSpc>
              <a:defRPr/>
            </a:pPr>
            <a:endParaRPr lang="en-US" altLang="en-US" sz="2400" dirty="0"/>
          </a:p>
          <a:p>
            <a:pPr marL="0" indent="0">
              <a:lnSpc>
                <a:spcPct val="110000"/>
              </a:lnSpc>
              <a:buNone/>
              <a:defRPr/>
            </a:pPr>
            <a:endParaRPr lang="en-US" altLang="en-US" sz="1800" dirty="0"/>
          </a:p>
          <a:p>
            <a:pPr eaLnBrk="1" hangingPunct="1">
              <a:lnSpc>
                <a:spcPct val="110000"/>
              </a:lnSpc>
              <a:defRPr/>
            </a:pPr>
            <a:r>
              <a:rPr lang="en-US" altLang="en-US" sz="1800" dirty="0"/>
              <a:t>Consult  chi-square table with (rows-1)*(cols-1) = 1 degrees freedom.  It is 10.28 at significance 0.001 and thus shows that like book type preference and gender are correlated in the group</a:t>
            </a:r>
          </a:p>
        </p:txBody>
      </p:sp>
      <p:graphicFrame>
        <p:nvGraphicFramePr>
          <p:cNvPr id="23557" name="Object 4"/>
          <p:cNvGraphicFramePr>
            <a:graphicFrameLocks noGrp="1" noChangeAspect="1"/>
          </p:cNvGraphicFramePr>
          <p:nvPr>
            <p:ph sz="quarter" idx="2"/>
          </p:nvPr>
        </p:nvGraphicFramePr>
        <p:xfrm>
          <a:off x="2209800" y="4876801"/>
          <a:ext cx="7772400" cy="722313"/>
        </p:xfrm>
        <a:graphic>
          <a:graphicData uri="http://schemas.openxmlformats.org/presentationml/2006/ole">
            <mc:AlternateContent xmlns:mc="http://schemas.openxmlformats.org/markup-compatibility/2006">
              <mc:Choice xmlns:v="urn:schemas-microsoft-com:vml" Requires="v">
                <p:oleObj spid="_x0000_s3079" name="Equation" r:id="rId4" imgW="4381500" imgH="419100" progId="Equation.DSMT4">
                  <p:embed/>
                </p:oleObj>
              </mc:Choice>
              <mc:Fallback>
                <p:oleObj name="Equation" r:id="rId4" imgW="4381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876801"/>
                        <a:ext cx="77724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2175" name="Group 47"/>
          <p:cNvGraphicFramePr>
            <a:graphicFrameLocks noGrp="1"/>
          </p:cNvGraphicFramePr>
          <p:nvPr/>
        </p:nvGraphicFramePr>
        <p:xfrm>
          <a:off x="2895600" y="1447801"/>
          <a:ext cx="6096000" cy="1595439"/>
        </p:xfrm>
        <a:graphic>
          <a:graphicData uri="http://schemas.openxmlformats.org/drawingml/2006/table">
            <a:tbl>
              <a:tblPr/>
              <a:tblGrid>
                <a:gridCol w="2219325"/>
                <a:gridCol w="1136650"/>
                <a:gridCol w="1571625"/>
                <a:gridCol w="1168400"/>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female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Non-fiction</a:t>
                      </a:r>
                      <a:endParaRPr kumimoji="0" lang="en-US" sz="1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7659003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0288703C-7F4D-4E93-9278-F054D1514871}" type="slidenum">
              <a:rPr lang="en-US" altLang="en-US" sz="1200"/>
              <a:pPr eaLnBrk="1" hangingPunct="1">
                <a:spcBef>
                  <a:spcPct val="0"/>
                </a:spcBef>
                <a:buClrTx/>
                <a:buSzTx/>
                <a:buFontTx/>
                <a:buNone/>
              </a:pPr>
              <a:t>17</a:t>
            </a:fld>
            <a:endParaRPr lang="en-US" altLang="en-US" sz="1200"/>
          </a:p>
        </p:txBody>
      </p:sp>
      <p:sp>
        <p:nvSpPr>
          <p:cNvPr id="26627" name="Rectangle 2"/>
          <p:cNvSpPr>
            <a:spLocks noGrp="1" noChangeArrowheads="1"/>
          </p:cNvSpPr>
          <p:nvPr>
            <p:ph type="title"/>
          </p:nvPr>
        </p:nvSpPr>
        <p:spPr>
          <a:xfrm>
            <a:off x="1524000" y="228600"/>
            <a:ext cx="9144000" cy="685800"/>
          </a:xfrm>
        </p:spPr>
        <p:txBody>
          <a:bodyPr>
            <a:normAutofit fontScale="90000"/>
          </a:bodyPr>
          <a:lstStyle/>
          <a:p>
            <a:pPr eaLnBrk="1" hangingPunct="1"/>
            <a:r>
              <a:rPr lang="en-US" altLang="en-US" smtClean="0"/>
              <a:t>Data Cube Aggregation</a:t>
            </a:r>
          </a:p>
        </p:txBody>
      </p:sp>
      <p:sp>
        <p:nvSpPr>
          <p:cNvPr id="26628" name="Rectangle 3"/>
          <p:cNvSpPr>
            <a:spLocks noGrp="1" noChangeArrowheads="1"/>
          </p:cNvSpPr>
          <p:nvPr>
            <p:ph type="body" idx="1"/>
          </p:nvPr>
        </p:nvSpPr>
        <p:spPr>
          <a:xfrm>
            <a:off x="1828800" y="1371600"/>
            <a:ext cx="8458200" cy="5238750"/>
          </a:xfrm>
        </p:spPr>
        <p:txBody>
          <a:bodyPr/>
          <a:lstStyle/>
          <a:p>
            <a:pPr eaLnBrk="1" hangingPunct="1">
              <a:lnSpc>
                <a:spcPct val="120000"/>
              </a:lnSpc>
            </a:pPr>
            <a:r>
              <a:rPr lang="en-US" altLang="en-US" sz="2400" b="1" dirty="0" err="1" smtClean="0"/>
              <a:t>EMiner</a:t>
            </a:r>
            <a:r>
              <a:rPr lang="en-US" altLang="en-US" sz="2400" b="1" dirty="0" smtClean="0"/>
              <a:t> </a:t>
            </a:r>
            <a:r>
              <a:rPr lang="en-US" altLang="en-US" sz="2400" b="1" dirty="0"/>
              <a:t>SAS Code Node – proc means</a:t>
            </a:r>
          </a:p>
          <a:p>
            <a:pPr eaLnBrk="1" hangingPunct="1">
              <a:lnSpc>
                <a:spcPct val="120000"/>
              </a:lnSpc>
            </a:pPr>
            <a:r>
              <a:rPr lang="en-US" altLang="en-US" sz="2400" dirty="0"/>
              <a:t>The lowest level of a data cube (base cuboid)</a:t>
            </a:r>
          </a:p>
          <a:p>
            <a:pPr lvl="1" eaLnBrk="1" hangingPunct="1">
              <a:lnSpc>
                <a:spcPct val="120000"/>
              </a:lnSpc>
            </a:pPr>
            <a:r>
              <a:rPr lang="en-US" altLang="en-US" dirty="0"/>
              <a:t>The aggregated data for an </a:t>
            </a:r>
            <a:r>
              <a:rPr lang="en-US" altLang="en-US" dirty="0">
                <a:solidFill>
                  <a:schemeClr val="hlink"/>
                </a:solidFill>
              </a:rPr>
              <a:t>individual entity of interest</a:t>
            </a:r>
          </a:p>
          <a:p>
            <a:pPr lvl="1" eaLnBrk="1" hangingPunct="1">
              <a:lnSpc>
                <a:spcPct val="120000"/>
              </a:lnSpc>
            </a:pPr>
            <a:r>
              <a:rPr lang="en-US" altLang="en-US" dirty="0"/>
              <a:t>E.g., a customer in a phone calling data warehouse</a:t>
            </a:r>
          </a:p>
          <a:p>
            <a:pPr eaLnBrk="1" hangingPunct="1">
              <a:lnSpc>
                <a:spcPct val="120000"/>
              </a:lnSpc>
            </a:pPr>
            <a:r>
              <a:rPr lang="en-US" altLang="en-US" sz="2400" dirty="0"/>
              <a:t>Multiple levels of aggregation in data cubes</a:t>
            </a:r>
          </a:p>
          <a:p>
            <a:pPr lvl="1" eaLnBrk="1" hangingPunct="1">
              <a:lnSpc>
                <a:spcPct val="120000"/>
              </a:lnSpc>
            </a:pPr>
            <a:r>
              <a:rPr lang="en-US" altLang="en-US" dirty="0"/>
              <a:t>Further reduce the size of data to deal with</a:t>
            </a:r>
          </a:p>
          <a:p>
            <a:pPr eaLnBrk="1" hangingPunct="1">
              <a:lnSpc>
                <a:spcPct val="120000"/>
              </a:lnSpc>
            </a:pPr>
            <a:r>
              <a:rPr lang="en-US" altLang="en-US" sz="2400" dirty="0"/>
              <a:t>Reference appropriate levels</a:t>
            </a:r>
          </a:p>
          <a:p>
            <a:pPr lvl="1" eaLnBrk="1" hangingPunct="1">
              <a:lnSpc>
                <a:spcPct val="120000"/>
              </a:lnSpc>
            </a:pPr>
            <a:r>
              <a:rPr lang="en-US" altLang="en-US" dirty="0"/>
              <a:t>Use the smallest representation which is enough to solve the task</a:t>
            </a:r>
          </a:p>
        </p:txBody>
      </p:sp>
    </p:spTree>
    <p:extLst>
      <p:ext uri="{BB962C8B-B14F-4D97-AF65-F5344CB8AC3E}">
        <p14:creationId xmlns:p14="http://schemas.microsoft.com/office/powerpoint/2010/main" val="291558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59F51EC2-FBA4-4B00-BF66-0600231DD82B}" type="slidenum">
              <a:rPr lang="en-US" altLang="en-US" sz="1200"/>
              <a:pPr eaLnBrk="1" hangingPunct="1">
                <a:spcBef>
                  <a:spcPct val="0"/>
                </a:spcBef>
                <a:buClrTx/>
                <a:buSzTx/>
                <a:buFontTx/>
                <a:buNone/>
              </a:pPr>
              <a:t>18</a:t>
            </a:fld>
            <a:endParaRPr lang="en-US" altLang="en-US" sz="1200"/>
          </a:p>
        </p:txBody>
      </p:sp>
      <p:sp>
        <p:nvSpPr>
          <p:cNvPr id="27651" name="Rectangle 2"/>
          <p:cNvSpPr>
            <a:spLocks noGrp="1" noChangeArrowheads="1"/>
          </p:cNvSpPr>
          <p:nvPr>
            <p:ph type="title"/>
          </p:nvPr>
        </p:nvSpPr>
        <p:spPr>
          <a:xfrm>
            <a:off x="2133600" y="457200"/>
            <a:ext cx="7772400" cy="685800"/>
          </a:xfrm>
        </p:spPr>
        <p:txBody>
          <a:bodyPr>
            <a:normAutofit fontScale="90000"/>
          </a:bodyPr>
          <a:lstStyle/>
          <a:p>
            <a:pPr eaLnBrk="1" hangingPunct="1"/>
            <a:r>
              <a:rPr lang="en-US" altLang="en-US" smtClean="0"/>
              <a:t>Attribute Subset Selection (Dimensionality Reduction)</a:t>
            </a:r>
          </a:p>
        </p:txBody>
      </p:sp>
      <p:sp>
        <p:nvSpPr>
          <p:cNvPr id="27652" name="Rectangle 3"/>
          <p:cNvSpPr>
            <a:spLocks noGrp="1" noChangeArrowheads="1"/>
          </p:cNvSpPr>
          <p:nvPr>
            <p:ph type="body" idx="1"/>
          </p:nvPr>
        </p:nvSpPr>
        <p:spPr>
          <a:xfrm>
            <a:off x="1828800" y="1371600"/>
            <a:ext cx="8610600" cy="5086350"/>
          </a:xfrm>
        </p:spPr>
        <p:txBody>
          <a:bodyPr/>
          <a:lstStyle/>
          <a:p>
            <a:pPr eaLnBrk="1" hangingPunct="1"/>
            <a:r>
              <a:rPr lang="en-US" altLang="en-US" sz="2400" b="1"/>
              <a:t>EMiner Variable Selection Node </a:t>
            </a:r>
            <a:r>
              <a:rPr lang="en-US" altLang="en-US" sz="2400"/>
              <a:t>(i.e., attribute subset selection):</a:t>
            </a:r>
          </a:p>
          <a:p>
            <a:pPr lvl="1" eaLnBrk="1" hangingPunct="1"/>
            <a:r>
              <a:rPr lang="en-US" altLang="en-US"/>
              <a:t>Select a minimum set of features </a:t>
            </a:r>
            <a:r>
              <a:rPr lang="en-US" altLang="en-US">
                <a:sym typeface="Symbol" panose="05050102010706020507" pitchFamily="18" charset="2"/>
              </a:rPr>
              <a:t>such that the probability distribution to remove irrelevant or redundant attributes</a:t>
            </a:r>
          </a:p>
          <a:p>
            <a:pPr lvl="1" eaLnBrk="1" hangingPunct="1"/>
            <a:r>
              <a:rPr lang="en-US" altLang="en-US">
                <a:sym typeface="Symbol" panose="05050102010706020507" pitchFamily="18" charset="2"/>
              </a:rPr>
              <a:t>reduce # of patterns in the patterns, easier to understand</a:t>
            </a:r>
          </a:p>
          <a:p>
            <a:pPr eaLnBrk="1" hangingPunct="1"/>
            <a:r>
              <a:rPr lang="en-US" altLang="en-US" sz="2400">
                <a:sym typeface="Symbol" panose="05050102010706020507" pitchFamily="18" charset="2"/>
              </a:rPr>
              <a:t>Heuristic methods – </a:t>
            </a:r>
            <a:r>
              <a:rPr lang="en-US" altLang="en-US" sz="2400" b="1">
                <a:sym typeface="Symbol" panose="05050102010706020507" pitchFamily="18" charset="2"/>
              </a:rPr>
              <a:t>Options in some EMiner Nodes (e.g. regression nodes) </a:t>
            </a:r>
            <a:r>
              <a:rPr lang="en-US" altLang="en-US" sz="2400">
                <a:sym typeface="Symbol" panose="05050102010706020507" pitchFamily="18" charset="2"/>
              </a:rPr>
              <a:t>(due to exponential # of choices):</a:t>
            </a:r>
          </a:p>
          <a:p>
            <a:pPr lvl="1" eaLnBrk="1" hangingPunct="1"/>
            <a:r>
              <a:rPr lang="en-US" altLang="en-US">
                <a:sym typeface="Symbol" panose="05050102010706020507" pitchFamily="18" charset="2"/>
              </a:rPr>
              <a:t>Step-wise forward selection</a:t>
            </a:r>
          </a:p>
          <a:p>
            <a:pPr lvl="1" eaLnBrk="1" hangingPunct="1"/>
            <a:r>
              <a:rPr lang="en-US" altLang="en-US">
                <a:sym typeface="Symbol" panose="05050102010706020507" pitchFamily="18" charset="2"/>
              </a:rPr>
              <a:t>Step-wise backward elimination</a:t>
            </a:r>
          </a:p>
          <a:p>
            <a:pPr lvl="1" eaLnBrk="1" hangingPunct="1"/>
            <a:r>
              <a:rPr lang="en-US" altLang="en-US">
                <a:sym typeface="Symbol" panose="05050102010706020507" pitchFamily="18" charset="2"/>
              </a:rPr>
              <a:t>Combining forward selection and backward elimination</a:t>
            </a:r>
          </a:p>
        </p:txBody>
      </p:sp>
    </p:spTree>
    <p:extLst>
      <p:ext uri="{BB962C8B-B14F-4D97-AF65-F5344CB8AC3E}">
        <p14:creationId xmlns:p14="http://schemas.microsoft.com/office/powerpoint/2010/main" val="429423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AEB0E28A-DE3B-4030-83B0-59C19340D449}" type="slidenum">
              <a:rPr lang="en-US" altLang="en-US" sz="1200"/>
              <a:pPr eaLnBrk="1" hangingPunct="1">
                <a:spcBef>
                  <a:spcPct val="0"/>
                </a:spcBef>
                <a:buClrTx/>
                <a:buSzTx/>
                <a:buFontTx/>
                <a:buNone/>
              </a:pPr>
              <a:t>19</a:t>
            </a:fld>
            <a:endParaRPr lang="en-US" altLang="en-US" sz="1200"/>
          </a:p>
        </p:txBody>
      </p:sp>
      <p:sp>
        <p:nvSpPr>
          <p:cNvPr id="30723" name="Rectangle 2"/>
          <p:cNvSpPr>
            <a:spLocks noGrp="1" noChangeArrowheads="1"/>
          </p:cNvSpPr>
          <p:nvPr>
            <p:ph type="title"/>
          </p:nvPr>
        </p:nvSpPr>
        <p:spPr>
          <a:xfrm>
            <a:off x="2133600" y="533400"/>
            <a:ext cx="7793038" cy="609600"/>
          </a:xfrm>
        </p:spPr>
        <p:txBody>
          <a:bodyPr>
            <a:normAutofit fontScale="90000"/>
          </a:bodyPr>
          <a:lstStyle/>
          <a:p>
            <a:pPr eaLnBrk="1" hangingPunct="1"/>
            <a:r>
              <a:rPr lang="en-US" altLang="en-US" smtClean="0"/>
              <a:t>Data Transformation: Normalization – Transform Variables Node </a:t>
            </a:r>
          </a:p>
        </p:txBody>
      </p:sp>
      <p:sp>
        <p:nvSpPr>
          <p:cNvPr id="30724" name="Rectangle 3"/>
          <p:cNvSpPr>
            <a:spLocks noGrp="1" noChangeArrowheads="1"/>
          </p:cNvSpPr>
          <p:nvPr>
            <p:ph type="body" sz="half" idx="1"/>
          </p:nvPr>
        </p:nvSpPr>
        <p:spPr>
          <a:xfrm>
            <a:off x="1828800" y="1295400"/>
            <a:ext cx="8305800" cy="5029200"/>
          </a:xfrm>
        </p:spPr>
        <p:txBody>
          <a:bodyPr>
            <a:normAutofit lnSpcReduction="10000"/>
          </a:bodyPr>
          <a:lstStyle/>
          <a:p>
            <a:pPr eaLnBrk="1" hangingPunct="1">
              <a:lnSpc>
                <a:spcPct val="120000"/>
              </a:lnSpc>
            </a:pPr>
            <a:r>
              <a:rPr lang="en-US" altLang="en-US" sz="2000"/>
              <a:t>Min-max normalization: to [new_min</a:t>
            </a:r>
            <a:r>
              <a:rPr lang="en-US" altLang="en-US" sz="2000" baseline="-25000"/>
              <a:t>A</a:t>
            </a:r>
            <a:r>
              <a:rPr lang="en-US" altLang="en-US" sz="2000"/>
              <a:t>, new_max</a:t>
            </a:r>
            <a:r>
              <a:rPr lang="en-US" altLang="en-US" sz="2000" baseline="-25000"/>
              <a:t>A</a:t>
            </a:r>
            <a:r>
              <a:rPr lang="en-US" altLang="en-US" sz="2000"/>
              <a:t>]</a:t>
            </a:r>
          </a:p>
          <a:p>
            <a:pPr lvl="1" eaLnBrk="1" hangingPunct="1">
              <a:lnSpc>
                <a:spcPct val="120000"/>
              </a:lnSpc>
            </a:pPr>
            <a:endParaRPr lang="en-US" altLang="en-US" sz="2000"/>
          </a:p>
          <a:p>
            <a:pPr lvl="1" eaLnBrk="1" hangingPunct="1">
              <a:lnSpc>
                <a:spcPct val="120000"/>
              </a:lnSpc>
            </a:pPr>
            <a:endParaRPr lang="en-US" altLang="en-US" sz="2000"/>
          </a:p>
          <a:p>
            <a:pPr lvl="1" eaLnBrk="1" hangingPunct="1">
              <a:lnSpc>
                <a:spcPct val="120000"/>
              </a:lnSpc>
            </a:pPr>
            <a:r>
              <a:rPr lang="en-US" altLang="en-US" sz="2000"/>
              <a:t>Ex.  Let income range $12,000 to $98,000 normalized to [0.0, 1.0].  Then $73,000 is mapped to  </a:t>
            </a:r>
          </a:p>
          <a:p>
            <a:pPr eaLnBrk="1" hangingPunct="1">
              <a:lnSpc>
                <a:spcPct val="120000"/>
              </a:lnSpc>
            </a:pPr>
            <a:r>
              <a:rPr lang="en-US" altLang="en-US" sz="2000"/>
              <a:t>Z-score normalization (or standardization) (</a:t>
            </a:r>
            <a:r>
              <a:rPr lang="el-GR" altLang="en-US" sz="2000"/>
              <a:t>μ</a:t>
            </a:r>
            <a:r>
              <a:rPr lang="en-US" altLang="en-US" sz="2000"/>
              <a:t>: mean, </a:t>
            </a:r>
            <a:r>
              <a:rPr lang="el-GR" altLang="en-US" sz="2000"/>
              <a:t>σ</a:t>
            </a:r>
            <a:r>
              <a:rPr lang="en-US" altLang="en-US" sz="2000"/>
              <a:t>: standard deviation):</a:t>
            </a:r>
          </a:p>
          <a:p>
            <a:pPr eaLnBrk="1" hangingPunct="1">
              <a:lnSpc>
                <a:spcPct val="120000"/>
              </a:lnSpc>
            </a:pPr>
            <a:endParaRPr lang="en-US" altLang="en-US" sz="2000"/>
          </a:p>
          <a:p>
            <a:pPr lvl="1" eaLnBrk="1" hangingPunct="1">
              <a:lnSpc>
                <a:spcPct val="120000"/>
              </a:lnSpc>
            </a:pPr>
            <a:endParaRPr lang="en-US" altLang="en-US" sz="2000"/>
          </a:p>
          <a:p>
            <a:pPr lvl="1" eaLnBrk="1" hangingPunct="1">
              <a:lnSpc>
                <a:spcPct val="120000"/>
              </a:lnSpc>
            </a:pPr>
            <a:r>
              <a:rPr lang="en-US" altLang="en-US" sz="2000"/>
              <a:t>Ex. Let </a:t>
            </a:r>
            <a:r>
              <a:rPr lang="el-GR" altLang="en-US" sz="2000"/>
              <a:t>μ</a:t>
            </a:r>
            <a:r>
              <a:rPr lang="en-US" altLang="en-US" sz="2000"/>
              <a:t> = 54,000, </a:t>
            </a:r>
            <a:r>
              <a:rPr lang="el-GR" altLang="en-US" sz="2000"/>
              <a:t>σ</a:t>
            </a:r>
            <a:r>
              <a:rPr lang="en-US" altLang="en-US" sz="2000"/>
              <a:t> = 16,000.  Then</a:t>
            </a:r>
          </a:p>
          <a:p>
            <a:pPr eaLnBrk="1" hangingPunct="1">
              <a:lnSpc>
                <a:spcPct val="120000"/>
              </a:lnSpc>
            </a:pPr>
            <a:r>
              <a:rPr lang="en-US" altLang="en-US" sz="2000" b="1"/>
              <a:t>EMiner Transform Variables Node can do this as well as many other transforms</a:t>
            </a:r>
          </a:p>
          <a:p>
            <a:pPr eaLnBrk="1" hangingPunct="1">
              <a:lnSpc>
                <a:spcPct val="120000"/>
              </a:lnSpc>
            </a:pPr>
            <a:r>
              <a:rPr lang="en-US" altLang="en-US" sz="2000" b="1"/>
              <a:t>EGuide Standardize Task does Z-score standardization</a:t>
            </a:r>
            <a:endParaRPr lang="el-GR" altLang="en-US" sz="2000" b="1"/>
          </a:p>
        </p:txBody>
      </p:sp>
      <p:graphicFrame>
        <p:nvGraphicFramePr>
          <p:cNvPr id="30725" name="Object 1024"/>
          <p:cNvGraphicFramePr>
            <a:graphicFrameLocks noGrp="1" noChangeAspect="1"/>
          </p:cNvGraphicFramePr>
          <p:nvPr>
            <p:ph sz="quarter" idx="2"/>
          </p:nvPr>
        </p:nvGraphicFramePr>
        <p:xfrm>
          <a:off x="6629400" y="2971801"/>
          <a:ext cx="2514600" cy="474663"/>
        </p:xfrm>
        <a:graphic>
          <a:graphicData uri="http://schemas.openxmlformats.org/presentationml/2006/ole">
            <mc:AlternateContent xmlns:mc="http://schemas.openxmlformats.org/markup-compatibility/2006">
              <mc:Choice xmlns:v="urn:schemas-microsoft-com:vml" Requires="v">
                <p:oleObj spid="_x0000_s4123" name="Equation" r:id="rId3" imgW="2222500" imgH="419100" progId="Equation.3">
                  <p:embed/>
                </p:oleObj>
              </mc:Choice>
              <mc:Fallback>
                <p:oleObj name="Equation" r:id="rId3" imgW="22225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971801"/>
                        <a:ext cx="25146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1025"/>
          <p:cNvGraphicFramePr>
            <a:graphicFrameLocks noChangeAspect="1"/>
          </p:cNvGraphicFramePr>
          <p:nvPr/>
        </p:nvGraphicFramePr>
        <p:xfrm>
          <a:off x="3429000" y="1828801"/>
          <a:ext cx="5943600" cy="709613"/>
        </p:xfrm>
        <a:graphic>
          <a:graphicData uri="http://schemas.openxmlformats.org/presentationml/2006/ole">
            <mc:AlternateContent xmlns:mc="http://schemas.openxmlformats.org/markup-compatibility/2006">
              <mc:Choice xmlns:v="urn:schemas-microsoft-com:vml" Requires="v">
                <p:oleObj spid="_x0000_s4124" name="Equation" r:id="rId5" imgW="3340100" imgH="393700" progId="Equation.3">
                  <p:embed/>
                </p:oleObj>
              </mc:Choice>
              <mc:Fallback>
                <p:oleObj name="Equation" r:id="rId5" imgW="33401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828801"/>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1026"/>
          <p:cNvGraphicFramePr>
            <a:graphicFrameLocks noChangeAspect="1"/>
          </p:cNvGraphicFramePr>
          <p:nvPr/>
        </p:nvGraphicFramePr>
        <p:xfrm>
          <a:off x="3505200" y="3886200"/>
          <a:ext cx="1447800" cy="679450"/>
        </p:xfrm>
        <a:graphic>
          <a:graphicData uri="http://schemas.openxmlformats.org/presentationml/2006/ole">
            <mc:AlternateContent xmlns:mc="http://schemas.openxmlformats.org/markup-compatibility/2006">
              <mc:Choice xmlns:v="urn:schemas-microsoft-com:vml" Requires="v">
                <p:oleObj spid="_x0000_s4125" name="Equation" r:id="rId7" imgW="634725" imgH="393529" progId="Equation.3">
                  <p:embed/>
                </p:oleObj>
              </mc:Choice>
              <mc:Fallback>
                <p:oleObj name="Equation" r:id="rId7" imgW="634725"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886200"/>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1028"/>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4126" name="Equation" r:id="rId9" imgW="114151" imgH="215619" progId="Equation.3">
                  <p:embed/>
                </p:oleObj>
              </mc:Choice>
              <mc:Fallback>
                <p:oleObj name="Equation" r:id="rId9" imgW="114151"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1029"/>
          <p:cNvGraphicFramePr>
            <a:graphicFrameLocks noGrp="1" noChangeAspect="1"/>
          </p:cNvGraphicFramePr>
          <p:nvPr>
            <p:ph sz="quarter" idx="3"/>
          </p:nvPr>
        </p:nvGraphicFramePr>
        <p:xfrm>
          <a:off x="7086601" y="4648200"/>
          <a:ext cx="1952625" cy="546100"/>
        </p:xfrm>
        <a:graphic>
          <a:graphicData uri="http://schemas.openxmlformats.org/presentationml/2006/ole">
            <mc:AlternateContent xmlns:mc="http://schemas.openxmlformats.org/markup-compatibility/2006">
              <mc:Choice xmlns:v="urn:schemas-microsoft-com:vml" Requires="v">
                <p:oleObj spid="_x0000_s4127" name="Equation" r:id="rId11" imgW="1498600" imgH="419100" progId="Equation.3">
                  <p:embed/>
                </p:oleObj>
              </mc:Choice>
              <mc:Fallback>
                <p:oleObj name="Equation" r:id="rId11" imgW="14986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1" y="4648200"/>
                        <a:ext cx="1952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682226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133600" y="533400"/>
            <a:ext cx="7793038" cy="609600"/>
          </a:xfrm>
        </p:spPr>
        <p:txBody>
          <a:bodyPr>
            <a:normAutofit fontScale="90000"/>
          </a:bodyPr>
          <a:lstStyle/>
          <a:p>
            <a:r>
              <a:rPr lang="en-US" altLang="en-US" smtClean="0"/>
              <a:t>Introduction to Modeling in Enterprise Miner (EMiner)</a:t>
            </a:r>
          </a:p>
        </p:txBody>
      </p:sp>
      <p:sp>
        <p:nvSpPr>
          <p:cNvPr id="16387" name="Content Placeholder 2"/>
          <p:cNvSpPr>
            <a:spLocks noGrp="1"/>
          </p:cNvSpPr>
          <p:nvPr>
            <p:ph idx="1"/>
          </p:nvPr>
        </p:nvSpPr>
        <p:spPr/>
        <p:txBody>
          <a:bodyPr>
            <a:normAutofit/>
          </a:bodyPr>
          <a:lstStyle/>
          <a:p>
            <a:r>
              <a:rPr lang="en-US" altLang="en-US" smtClean="0"/>
              <a:t>EMiner Models are created using diagrams</a:t>
            </a:r>
          </a:p>
          <a:p>
            <a:r>
              <a:rPr lang="en-US" altLang="en-US" smtClean="0"/>
              <a:t>Working with EMiner is a three-step process of working with data</a:t>
            </a:r>
          </a:p>
          <a:p>
            <a:pPr lvl="1">
              <a:buFont typeface="Wingdings" panose="05000000000000000000" pitchFamily="2" charset="2"/>
              <a:buNone/>
            </a:pPr>
            <a:r>
              <a:rPr lang="en-US" altLang="en-US" smtClean="0"/>
              <a:t>• First, read data </a:t>
            </a:r>
            <a:r>
              <a:rPr lang="en-US" altLang="en-US" sz="1400" b="1"/>
              <a:t>(Input Data (SAS) or File Import (Other Files) Node)</a:t>
            </a:r>
          </a:p>
          <a:p>
            <a:pPr lvl="1">
              <a:buFont typeface="Wingdings" panose="05000000000000000000" pitchFamily="2" charset="2"/>
              <a:buNone/>
            </a:pPr>
            <a:r>
              <a:rPr lang="en-US" altLang="en-US" smtClean="0"/>
              <a:t>• Then, run the data through a series of manipulations,</a:t>
            </a:r>
          </a:p>
          <a:p>
            <a:pPr lvl="1">
              <a:buFont typeface="Wingdings" panose="05000000000000000000" pitchFamily="2" charset="2"/>
              <a:buNone/>
            </a:pPr>
            <a:r>
              <a:rPr lang="en-US" altLang="en-US" smtClean="0"/>
              <a:t>• And finally, send the data to a destination</a:t>
            </a:r>
          </a:p>
          <a:p>
            <a:r>
              <a:rPr lang="en-US" altLang="en-US" smtClean="0"/>
              <a:t>In this course we will use EMiner mostly for data exploration, modeling, and assessment (sEmMA)</a:t>
            </a:r>
          </a:p>
          <a:p>
            <a:r>
              <a:rPr lang="en-US" altLang="en-US" smtClean="0"/>
              <a:t>Eminer Help has a lot of info</a:t>
            </a:r>
          </a:p>
          <a:p>
            <a:pPr lvl="1"/>
            <a:r>
              <a:rPr lang="en-US" altLang="en-US" smtClean="0"/>
              <a:t>Now we will look at the EMiner GUI</a:t>
            </a:r>
          </a:p>
          <a:p>
            <a:endParaRPr lang="en-US" altLang="en-US" smtClean="0"/>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DDB63C01-65A8-4201-82FB-3BE81CEDD98C}" type="slidenum">
              <a:rPr lang="en-US" altLang="en-US" sz="1200"/>
              <a:pPr eaLnBrk="1" hangingPunct="1">
                <a:spcBef>
                  <a:spcPct val="0"/>
                </a:spcBef>
                <a:buClrTx/>
                <a:buSzTx/>
                <a:buFontTx/>
                <a:buNone/>
              </a:pPr>
              <a:t>2</a:t>
            </a:fld>
            <a:endParaRPr lang="en-US" altLang="en-US" sz="1200"/>
          </a:p>
        </p:txBody>
      </p:sp>
    </p:spTree>
    <p:extLst>
      <p:ext uri="{BB962C8B-B14F-4D97-AF65-F5344CB8AC3E}">
        <p14:creationId xmlns:p14="http://schemas.microsoft.com/office/powerpoint/2010/main" val="426187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a:xfrm>
            <a:off x="1485900" y="152400"/>
            <a:ext cx="9144000" cy="609600"/>
          </a:xfrm>
        </p:spPr>
        <p:txBody>
          <a:bodyPr/>
          <a:lstStyle/>
          <a:p>
            <a:r>
              <a:rPr lang="en-US" altLang="en-US" sz="2400"/>
              <a:t>Z-score - Standardize is one default for the Transform Variable Node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DD771163-EDB2-4E9F-A464-76F14976CFE0}" type="slidenum">
              <a:rPr lang="en-US" altLang="en-US" sz="1200"/>
              <a:pPr eaLnBrk="1" hangingPunct="1">
                <a:spcBef>
                  <a:spcPct val="0"/>
                </a:spcBef>
                <a:buClrTx/>
                <a:buSzTx/>
                <a:buFontTx/>
                <a:buNone/>
              </a:pPr>
              <a:t>20</a:t>
            </a:fld>
            <a:endParaRPr lang="en-US" altLang="en-US" sz="120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96914"/>
            <a:ext cx="8763000" cy="616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31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8509FA39-896B-4E53-976A-8EAF8A898033}" type="slidenum">
              <a:rPr lang="en-US" altLang="en-US" sz="1200"/>
              <a:pPr eaLnBrk="1" hangingPunct="1">
                <a:spcBef>
                  <a:spcPct val="0"/>
                </a:spcBef>
                <a:buClrTx/>
                <a:buSzTx/>
                <a:buFontTx/>
                <a:buNone/>
              </a:pPr>
              <a:t>21</a:t>
            </a:fld>
            <a:endParaRPr lang="en-US" altLang="en-US" sz="1200"/>
          </a:p>
        </p:txBody>
      </p:sp>
      <p:sp>
        <p:nvSpPr>
          <p:cNvPr id="32771" name="Rectangle 1026"/>
          <p:cNvSpPr>
            <a:spLocks noGrp="1" noChangeArrowheads="1"/>
          </p:cNvSpPr>
          <p:nvPr>
            <p:ph type="title"/>
          </p:nvPr>
        </p:nvSpPr>
        <p:spPr/>
        <p:txBody>
          <a:bodyPr/>
          <a:lstStyle/>
          <a:p>
            <a:pPr eaLnBrk="1" hangingPunct="1"/>
            <a:r>
              <a:rPr lang="en-US" altLang="en-US" sz="3200"/>
              <a:t>Simple Discretization Methods: </a:t>
            </a:r>
            <a:r>
              <a:rPr lang="en-US" altLang="en-US" sz="3200" b="1"/>
              <a:t>EMiner Interactive Binning Node</a:t>
            </a:r>
            <a:endParaRPr lang="en-US" altLang="en-US" b="1" smtClean="0"/>
          </a:p>
        </p:txBody>
      </p:sp>
      <p:sp>
        <p:nvSpPr>
          <p:cNvPr id="32772" name="Rectangle 1027"/>
          <p:cNvSpPr>
            <a:spLocks noGrp="1" noChangeArrowheads="1"/>
          </p:cNvSpPr>
          <p:nvPr>
            <p:ph type="body" idx="1"/>
          </p:nvPr>
        </p:nvSpPr>
        <p:spPr>
          <a:xfrm>
            <a:off x="1828800" y="1295400"/>
            <a:ext cx="8458200" cy="5181600"/>
          </a:xfrm>
        </p:spPr>
        <p:txBody>
          <a:bodyPr>
            <a:normAutofit lnSpcReduction="10000"/>
          </a:bodyPr>
          <a:lstStyle/>
          <a:p>
            <a:pPr eaLnBrk="1" hangingPunct="1">
              <a:lnSpc>
                <a:spcPct val="150000"/>
              </a:lnSpc>
            </a:pPr>
            <a:r>
              <a:rPr lang="en-US" altLang="en-US" sz="2000">
                <a:solidFill>
                  <a:schemeClr val="hlink"/>
                </a:solidFill>
              </a:rPr>
              <a:t>Equal-width</a:t>
            </a:r>
            <a:r>
              <a:rPr lang="en-US" altLang="en-US" sz="2000"/>
              <a:t> (distance) partitioning </a:t>
            </a:r>
            <a:r>
              <a:rPr lang="en-US" altLang="en-US" sz="2000" b="1"/>
              <a:t>(Bucket in EMiner)</a:t>
            </a:r>
          </a:p>
          <a:p>
            <a:pPr lvl="1" eaLnBrk="1" hangingPunct="1">
              <a:lnSpc>
                <a:spcPct val="150000"/>
              </a:lnSpc>
              <a:spcBef>
                <a:spcPct val="0"/>
              </a:spcBef>
            </a:pPr>
            <a:r>
              <a:rPr lang="en-US" altLang="en-US" sz="2000"/>
              <a:t>Divides the range into </a:t>
            </a:r>
            <a:r>
              <a:rPr lang="en-US" altLang="en-US" sz="2000" i="1"/>
              <a:t>N</a:t>
            </a:r>
            <a:r>
              <a:rPr lang="en-US" altLang="en-US" sz="2000"/>
              <a:t> intervals of equal size: </a:t>
            </a:r>
            <a:r>
              <a:rPr lang="en-US" altLang="en-US" sz="2000">
                <a:solidFill>
                  <a:srgbClr val="39513E"/>
                </a:solidFill>
              </a:rPr>
              <a:t>uniform grid</a:t>
            </a:r>
            <a:endParaRPr lang="en-US" altLang="en-US" sz="2000">
              <a:solidFill>
                <a:schemeClr val="hlink"/>
              </a:solidFill>
            </a:endParaRPr>
          </a:p>
          <a:p>
            <a:pPr lvl="1" eaLnBrk="1" hangingPunct="1">
              <a:lnSpc>
                <a:spcPct val="150000"/>
              </a:lnSpc>
              <a:spcBef>
                <a:spcPct val="0"/>
              </a:spcBef>
            </a:pPr>
            <a:r>
              <a:rPr lang="en-US" altLang="en-US" sz="2000"/>
              <a:t>if </a:t>
            </a:r>
            <a:r>
              <a:rPr lang="en-US" altLang="en-US" sz="2000" i="1"/>
              <a:t>A</a:t>
            </a:r>
            <a:r>
              <a:rPr lang="en-US" altLang="en-US" sz="2000"/>
              <a:t> and </a:t>
            </a:r>
            <a:r>
              <a:rPr lang="en-US" altLang="en-US" sz="2000" i="1"/>
              <a:t>B</a:t>
            </a:r>
            <a:r>
              <a:rPr lang="en-US" altLang="en-US" sz="2000"/>
              <a:t> are the lowest and highest values of the attribute, the width of intervals will be: </a:t>
            </a:r>
            <a:r>
              <a:rPr lang="en-US" altLang="en-US" sz="2000" i="1"/>
              <a:t>W </a:t>
            </a:r>
            <a:r>
              <a:rPr lang="en-US" altLang="en-US" sz="2000"/>
              <a:t>= (</a:t>
            </a:r>
            <a:r>
              <a:rPr lang="en-US" altLang="en-US" sz="2000" i="1"/>
              <a:t>B </a:t>
            </a:r>
            <a:r>
              <a:rPr lang="en-US" altLang="en-US" sz="2000"/>
              <a:t>–</a:t>
            </a:r>
            <a:r>
              <a:rPr lang="en-US" altLang="en-US" sz="2000" i="1"/>
              <a:t>A</a:t>
            </a:r>
            <a:r>
              <a:rPr lang="en-US" altLang="en-US" sz="2000"/>
              <a:t>)/</a:t>
            </a:r>
            <a:r>
              <a:rPr lang="en-US" altLang="en-US" sz="2000" i="1"/>
              <a:t>N.</a:t>
            </a:r>
            <a:endParaRPr lang="en-US" altLang="en-US" sz="2000"/>
          </a:p>
          <a:p>
            <a:pPr lvl="1" eaLnBrk="1" hangingPunct="1">
              <a:lnSpc>
                <a:spcPct val="150000"/>
              </a:lnSpc>
              <a:spcBef>
                <a:spcPct val="0"/>
              </a:spcBef>
            </a:pPr>
            <a:r>
              <a:rPr lang="en-US" altLang="en-US" sz="2000"/>
              <a:t>The most straightforward, but outliers may dominate presentation</a:t>
            </a:r>
          </a:p>
          <a:p>
            <a:pPr lvl="1" eaLnBrk="1" hangingPunct="1">
              <a:lnSpc>
                <a:spcPct val="150000"/>
              </a:lnSpc>
              <a:spcBef>
                <a:spcPct val="0"/>
              </a:spcBef>
            </a:pPr>
            <a:r>
              <a:rPr lang="en-US" altLang="en-US" sz="2000"/>
              <a:t>Skewed data is not handled well</a:t>
            </a:r>
            <a:endParaRPr lang="en-US" altLang="en-US" sz="2000" i="1"/>
          </a:p>
          <a:p>
            <a:pPr eaLnBrk="1" hangingPunct="1">
              <a:lnSpc>
                <a:spcPct val="150000"/>
              </a:lnSpc>
            </a:pPr>
            <a:r>
              <a:rPr lang="en-US" altLang="en-US" sz="2000">
                <a:solidFill>
                  <a:schemeClr val="hlink"/>
                </a:solidFill>
              </a:rPr>
              <a:t>Equal-depth</a:t>
            </a:r>
            <a:r>
              <a:rPr lang="en-US" altLang="en-US" sz="2000"/>
              <a:t> (frequency) partitioning into quantiles </a:t>
            </a:r>
            <a:r>
              <a:rPr lang="en-US" altLang="en-US" sz="2000" b="1"/>
              <a:t>(Quantile in EMiner)</a:t>
            </a:r>
          </a:p>
          <a:p>
            <a:pPr lvl="1" eaLnBrk="1" hangingPunct="1">
              <a:lnSpc>
                <a:spcPct val="150000"/>
              </a:lnSpc>
              <a:spcBef>
                <a:spcPct val="0"/>
              </a:spcBef>
            </a:pPr>
            <a:r>
              <a:rPr lang="en-US" altLang="en-US" sz="2000"/>
              <a:t>Divides the range into </a:t>
            </a:r>
            <a:r>
              <a:rPr lang="en-US" altLang="en-US" sz="2000" i="1"/>
              <a:t>N</a:t>
            </a:r>
            <a:r>
              <a:rPr lang="en-US" altLang="en-US" sz="2000"/>
              <a:t> intervals, each containing approximately same number of samples</a:t>
            </a:r>
          </a:p>
          <a:p>
            <a:pPr lvl="1" eaLnBrk="1" hangingPunct="1">
              <a:lnSpc>
                <a:spcPct val="150000"/>
              </a:lnSpc>
              <a:spcBef>
                <a:spcPct val="0"/>
              </a:spcBef>
            </a:pPr>
            <a:r>
              <a:rPr lang="en-US" altLang="en-US" sz="2000"/>
              <a:t>Good data scaling</a:t>
            </a:r>
          </a:p>
          <a:p>
            <a:pPr lvl="1" eaLnBrk="1" hangingPunct="1">
              <a:lnSpc>
                <a:spcPct val="150000"/>
              </a:lnSpc>
              <a:spcBef>
                <a:spcPct val="0"/>
              </a:spcBef>
            </a:pPr>
            <a:r>
              <a:rPr lang="en-US" altLang="en-US" sz="2000"/>
              <a:t>Managing categorical attributes can be tricky</a:t>
            </a:r>
          </a:p>
        </p:txBody>
      </p:sp>
    </p:spTree>
    <p:extLst>
      <p:ext uri="{BB962C8B-B14F-4D97-AF65-F5344CB8AC3E}">
        <p14:creationId xmlns:p14="http://schemas.microsoft.com/office/powerpoint/2010/main" val="374099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00200" y="296863"/>
            <a:ext cx="9144000" cy="609600"/>
          </a:xfrm>
        </p:spPr>
        <p:txBody>
          <a:bodyPr/>
          <a:lstStyle/>
          <a:p>
            <a:r>
              <a:rPr lang="en-US" altLang="en-US" sz="2400"/>
              <a:t>Interactive Binning Node pull-down allows selection of binning type</a:t>
            </a: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74AEAE74-5C83-4CF8-8670-DC5AB3CC4CAA}" type="slidenum">
              <a:rPr lang="en-US" altLang="en-US" sz="1200"/>
              <a:pPr eaLnBrk="1" hangingPunct="1">
                <a:spcBef>
                  <a:spcPct val="0"/>
                </a:spcBef>
                <a:buClrTx/>
                <a:buSzTx/>
                <a:buFontTx/>
                <a:buNone/>
              </a:pPr>
              <a:t>22</a:t>
            </a:fld>
            <a:endParaRPr lang="en-US" altLang="en-US" sz="1200"/>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06463"/>
            <a:ext cx="8515350" cy="598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358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00200" y="152400"/>
            <a:ext cx="8839200" cy="609600"/>
          </a:xfrm>
        </p:spPr>
        <p:txBody>
          <a:bodyPr>
            <a:normAutofit fontScale="90000"/>
          </a:bodyPr>
          <a:lstStyle/>
          <a:p>
            <a:r>
              <a:rPr lang="en-US" altLang="en-US" smtClean="0"/>
              <a:t>Eminer Graphical User Interface (GUI)</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AF684517-11FE-4263-BD64-E8673D90564C}" type="slidenum">
              <a:rPr lang="en-US" altLang="en-US" sz="1200"/>
              <a:pPr eaLnBrk="1" hangingPunct="1">
                <a:spcBef>
                  <a:spcPct val="0"/>
                </a:spcBef>
                <a:buClrTx/>
                <a:buSzTx/>
                <a:buFontTx/>
                <a:buNone/>
              </a:pPr>
              <a:t>3</a:t>
            </a:fld>
            <a:endParaRPr lang="en-US" altLang="en-US" sz="1200"/>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58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6"/>
          <p:cNvSpPr txBox="1">
            <a:spLocks noChangeArrowheads="1"/>
          </p:cNvSpPr>
          <p:nvPr/>
        </p:nvSpPr>
        <p:spPr bwMode="auto">
          <a:xfrm>
            <a:off x="7315200" y="645160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262746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Accessing Sources of Data in EMiner</a:t>
            </a:r>
          </a:p>
        </p:txBody>
      </p:sp>
      <p:sp>
        <p:nvSpPr>
          <p:cNvPr id="9219" name="Content Placeholder 2"/>
          <p:cNvSpPr>
            <a:spLocks noGrp="1"/>
          </p:cNvSpPr>
          <p:nvPr>
            <p:ph idx="1"/>
          </p:nvPr>
        </p:nvSpPr>
        <p:spPr>
          <a:xfrm>
            <a:off x="1981200" y="1295400"/>
            <a:ext cx="8382000" cy="5029200"/>
          </a:xfrm>
        </p:spPr>
        <p:txBody>
          <a:bodyPr/>
          <a:lstStyle/>
          <a:p>
            <a:pPr eaLnBrk="1" hangingPunct="1">
              <a:defRPr/>
            </a:pPr>
            <a:r>
              <a:rPr lang="en-US" dirty="0" smtClean="0"/>
              <a:t>SAS Datasets</a:t>
            </a:r>
          </a:p>
          <a:p>
            <a:pPr eaLnBrk="1" hangingPunct="1">
              <a:defRPr/>
            </a:pPr>
            <a:r>
              <a:rPr lang="en-US" dirty="0" smtClean="0"/>
              <a:t>Other Types of Data:</a:t>
            </a:r>
          </a:p>
          <a:p>
            <a:pPr eaLnBrk="1" hangingPunct="1">
              <a:defRPr/>
            </a:pPr>
            <a:endParaRPr lang="en-US" dirty="0" smtClean="0"/>
          </a:p>
          <a:p>
            <a:pPr marL="0" indent="0">
              <a:buNone/>
              <a:defRPr/>
            </a:pPr>
            <a:endParaRPr lang="en-US" dirty="0" smtClean="0"/>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F2C159EE-7AD3-4D38-97E4-5D6C3E8261D0}" type="slidenum">
              <a:rPr lang="en-US" altLang="en-US" sz="1200"/>
              <a:pPr eaLnBrk="1" hangingPunct="1">
                <a:spcBef>
                  <a:spcPct val="0"/>
                </a:spcBef>
                <a:buClrTx/>
                <a:buSzTx/>
                <a:buFontTx/>
                <a:buNone/>
              </a:pPr>
              <a:t>4</a:t>
            </a:fld>
            <a:endParaRPr lang="en-US" altLang="en-US" sz="1200"/>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74888"/>
            <a:ext cx="54102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TextBox 6"/>
          <p:cNvSpPr txBox="1">
            <a:spLocks noChangeArrowheads="1"/>
          </p:cNvSpPr>
          <p:nvPr/>
        </p:nvSpPr>
        <p:spPr bwMode="auto">
          <a:xfrm>
            <a:off x="7200900" y="1524001"/>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133983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altLang="en-US" smtClean="0"/>
              <a:t>SEMMA Process </a:t>
            </a:r>
            <a:r>
              <a:rPr lang="en-US" altLang="en-US" sz="1600"/>
              <a:t>(Note that EGuide and EMiner both can be used in all phases of SEMMA, but we will use the best tool for each task we do which usually means EGuide for data set up and Eminer for Modeling and Assessment.)</a:t>
            </a:r>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F84AD47A-354C-487C-9659-5DFC4C753D37}" type="slidenum">
              <a:rPr lang="en-US" altLang="en-US" sz="1200"/>
              <a:pPr eaLnBrk="1" hangingPunct="1">
                <a:spcBef>
                  <a:spcPct val="0"/>
                </a:spcBef>
                <a:buClrTx/>
                <a:buSzTx/>
                <a:buFontTx/>
                <a:buNone/>
              </a:pPr>
              <a:t>5</a:t>
            </a:fld>
            <a:endParaRPr lang="en-US" altLang="en-US" sz="120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1412876"/>
            <a:ext cx="61436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TextBox 6"/>
          <p:cNvSpPr txBox="1">
            <a:spLocks noChangeArrowheads="1"/>
          </p:cNvSpPr>
          <p:nvPr/>
        </p:nvSpPr>
        <p:spPr bwMode="auto">
          <a:xfrm>
            <a:off x="1905000" y="6432550"/>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Source: SAS Enterprise Miner help</a:t>
            </a:r>
          </a:p>
        </p:txBody>
      </p:sp>
      <p:sp>
        <p:nvSpPr>
          <p:cNvPr id="19462" name="Rounded Rectangle 6"/>
          <p:cNvSpPr>
            <a:spLocks noChangeArrowheads="1"/>
          </p:cNvSpPr>
          <p:nvPr/>
        </p:nvSpPr>
        <p:spPr bwMode="auto">
          <a:xfrm>
            <a:off x="4191001" y="2209800"/>
            <a:ext cx="3186113" cy="3933826"/>
          </a:xfrm>
          <a:prstGeom prst="roundRect">
            <a:avLst>
              <a:gd name="adj" fmla="val 16667"/>
            </a:avLst>
          </a:prstGeom>
          <a:solidFill>
            <a:schemeClr val="accent1">
              <a:alpha val="14902"/>
            </a:schemeClr>
          </a:solidFill>
          <a:ln w="9525" algn="ctr">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3" name="Rounded Rectangle 6"/>
          <p:cNvSpPr>
            <a:spLocks noChangeArrowheads="1"/>
          </p:cNvSpPr>
          <p:nvPr/>
        </p:nvSpPr>
        <p:spPr bwMode="auto">
          <a:xfrm>
            <a:off x="4038600" y="2895600"/>
            <a:ext cx="3429000" cy="3276600"/>
          </a:xfrm>
          <a:prstGeom prst="roundRect">
            <a:avLst>
              <a:gd name="adj" fmla="val 16667"/>
            </a:avLst>
          </a:prstGeom>
          <a:solidFill>
            <a:srgbClr val="FF7C80">
              <a:alpha val="14902"/>
            </a:srgbClr>
          </a:solidFill>
          <a:ln w="9525" algn="ctr">
            <a:solidFill>
              <a:schemeClr val="tx1"/>
            </a:solidFill>
            <a:miter lim="800000"/>
            <a:headEnd/>
            <a:tailEnd/>
          </a:ln>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4" name="TextBox 1"/>
          <p:cNvSpPr txBox="1">
            <a:spLocks noChangeArrowheads="1"/>
          </p:cNvSpPr>
          <p:nvPr/>
        </p:nvSpPr>
        <p:spPr bwMode="auto">
          <a:xfrm>
            <a:off x="7377114" y="2420938"/>
            <a:ext cx="2657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smtClean="0"/>
              <a:t>IBM </a:t>
            </a:r>
            <a:r>
              <a:rPr lang="en-US" altLang="en-US" sz="2400" dirty="0"/>
              <a:t>use in </a:t>
            </a:r>
          </a:p>
          <a:p>
            <a:pPr eaLnBrk="1" hangingPunct="1">
              <a:spcBef>
                <a:spcPct val="0"/>
              </a:spcBef>
              <a:buClrTx/>
              <a:buSzTx/>
              <a:buFontTx/>
              <a:buNone/>
            </a:pPr>
            <a:r>
              <a:rPr lang="en-US" altLang="en-US" sz="2400" dirty="0"/>
              <a:t>this course (blue) </a:t>
            </a:r>
          </a:p>
        </p:txBody>
      </p:sp>
      <p:sp>
        <p:nvSpPr>
          <p:cNvPr id="19465" name="TextBox 8"/>
          <p:cNvSpPr txBox="1">
            <a:spLocks noChangeArrowheads="1"/>
          </p:cNvSpPr>
          <p:nvPr/>
        </p:nvSpPr>
        <p:spPr bwMode="auto">
          <a:xfrm>
            <a:off x="7377113" y="4724401"/>
            <a:ext cx="25257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EMiner use in </a:t>
            </a:r>
          </a:p>
          <a:p>
            <a:pPr eaLnBrk="1" hangingPunct="1">
              <a:spcBef>
                <a:spcPct val="0"/>
              </a:spcBef>
              <a:buClrTx/>
              <a:buSzTx/>
              <a:buFontTx/>
              <a:buNone/>
            </a:pPr>
            <a:r>
              <a:rPr lang="en-US" altLang="en-US" sz="2400"/>
              <a:t>this course (red) </a:t>
            </a:r>
          </a:p>
        </p:txBody>
      </p:sp>
    </p:spTree>
    <p:extLst>
      <p:ext uri="{BB962C8B-B14F-4D97-AF65-F5344CB8AC3E}">
        <p14:creationId xmlns:p14="http://schemas.microsoft.com/office/powerpoint/2010/main" val="413462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b="1" smtClean="0"/>
              <a:t>EMiner Data Source Roles</a:t>
            </a:r>
            <a:endParaRPr lang="en-US" altLang="en-US" smtClean="0"/>
          </a:p>
        </p:txBody>
      </p:sp>
      <p:sp>
        <p:nvSpPr>
          <p:cNvPr id="20483" name="Content Placeholder 2"/>
          <p:cNvSpPr>
            <a:spLocks noGrp="1"/>
          </p:cNvSpPr>
          <p:nvPr>
            <p:ph idx="1"/>
          </p:nvPr>
        </p:nvSpPr>
        <p:spPr/>
        <p:txBody>
          <a:bodyPr/>
          <a:lstStyle/>
          <a:p>
            <a:r>
              <a:rPr lang="en-US" altLang="en-US" smtClean="0"/>
              <a:t>A data source appears in the Project Panel of the Enterprise Miner window. When a data source is selected, properties are displayed in the Properties Panel. See Data Source Properties for detailed information. </a:t>
            </a:r>
          </a:p>
          <a:p>
            <a:r>
              <a:rPr lang="en-US" altLang="en-US" smtClean="0"/>
              <a:t>When you select a data source, use the Role property to change the role of a data source. The role of a data source determines how the data source is used throughout the process flow diagram. Select one of the following values: </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21C71145-A2A4-45EA-83FB-20CF8ED62ED1}" type="slidenum">
              <a:rPr lang="en-US" altLang="en-US" sz="1200"/>
              <a:pPr eaLnBrk="1" hangingPunct="1">
                <a:spcBef>
                  <a:spcPct val="0"/>
                </a:spcBef>
                <a:buClrTx/>
                <a:buSzTx/>
                <a:buFontTx/>
                <a:buNone/>
              </a:pPr>
              <a:t>6</a:t>
            </a:fld>
            <a:endParaRPr lang="en-US" altLang="en-US" sz="1200"/>
          </a:p>
        </p:txBody>
      </p:sp>
      <p:sp>
        <p:nvSpPr>
          <p:cNvPr id="20485" name="TextBox 6"/>
          <p:cNvSpPr txBox="1">
            <a:spLocks noChangeArrowheads="1"/>
          </p:cNvSpPr>
          <p:nvPr/>
        </p:nvSpPr>
        <p:spPr bwMode="auto">
          <a:xfrm>
            <a:off x="7315200" y="645160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207381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b="1" smtClean="0"/>
              <a:t>EMiner Data Source Roles</a:t>
            </a:r>
            <a:endParaRPr lang="en-US" altLang="en-US" smtClean="0"/>
          </a:p>
        </p:txBody>
      </p:sp>
      <p:sp>
        <p:nvSpPr>
          <p:cNvPr id="21507" name="Content Placeholder 2"/>
          <p:cNvSpPr>
            <a:spLocks noGrp="1"/>
          </p:cNvSpPr>
          <p:nvPr>
            <p:ph idx="1"/>
          </p:nvPr>
        </p:nvSpPr>
        <p:spPr/>
        <p:txBody>
          <a:bodyPr>
            <a:normAutofit/>
          </a:bodyPr>
          <a:lstStyle/>
          <a:p>
            <a:r>
              <a:rPr lang="en-US" altLang="en-US" sz="1800" b="1"/>
              <a:t>Raw</a:t>
            </a:r>
            <a:r>
              <a:rPr lang="en-US" altLang="en-US" sz="1800"/>
              <a:t> (Default) — is used as raw input to a node. </a:t>
            </a:r>
          </a:p>
          <a:p>
            <a:r>
              <a:rPr lang="en-US" altLang="en-US" sz="1800" b="1"/>
              <a:t>Train</a:t>
            </a:r>
            <a:r>
              <a:rPr lang="en-US" altLang="en-US" sz="1800"/>
              <a:t> — is used to fit initial models. </a:t>
            </a:r>
          </a:p>
          <a:p>
            <a:r>
              <a:rPr lang="en-US" altLang="en-US" sz="1800" b="1"/>
              <a:t>Validate</a:t>
            </a:r>
            <a:r>
              <a:rPr lang="en-US" altLang="en-US" sz="1800"/>
              <a:t> — is used by default for model comparison, if available. The validate data source is also used for fine-tuning the model. The Decision Tree and Neural Network nodes have the capacity of overfitting the TRAIN data set. To prevent these nodes from overfitting the train data set, the validate data set is automatically used to retreat to a simpler fit than the fit based on the train data alone. The validate data set can also be used by the Regression node for fine-tuning stepwise regression models. </a:t>
            </a:r>
          </a:p>
          <a:p>
            <a:r>
              <a:rPr lang="en-US" altLang="en-US" sz="1800" b="1"/>
              <a:t>Test</a:t>
            </a:r>
            <a:r>
              <a:rPr lang="en-US" altLang="en-US" sz="1800"/>
              <a:t> — is used to obtain a final, unbiased estimate of the generalization error of the model. </a:t>
            </a:r>
          </a:p>
          <a:p>
            <a:r>
              <a:rPr lang="en-US" altLang="en-US" sz="1800" b="1"/>
              <a:t>Score</a:t>
            </a:r>
            <a:r>
              <a:rPr lang="en-US" altLang="en-US" sz="1800"/>
              <a:t> — is used to score a new data set that might not contain the target. </a:t>
            </a:r>
          </a:p>
          <a:p>
            <a:r>
              <a:rPr lang="en-US" altLang="en-US" sz="1800" b="1"/>
              <a:t>Transaction</a:t>
            </a:r>
            <a:r>
              <a:rPr lang="en-US" altLang="en-US" sz="1800"/>
              <a:t> — is used in the Time Series and Path Analysis nodes. Transaction data is time-stamped data that is collected over time at no particular interval. If you do not have training, validation, and test data sets, then you can create them with a successor Data Partition node. </a:t>
            </a:r>
          </a:p>
          <a:p>
            <a:endParaRPr lang="en-US" altLang="en-US" smtClean="0"/>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15AC5B31-F4A2-47CA-A10B-57EE1960DB2B}" type="slidenum">
              <a:rPr lang="en-US" altLang="en-US" sz="1200"/>
              <a:pPr eaLnBrk="1" hangingPunct="1">
                <a:spcBef>
                  <a:spcPct val="0"/>
                </a:spcBef>
                <a:buClrTx/>
                <a:buSzTx/>
                <a:buFontTx/>
                <a:buNone/>
              </a:pPr>
              <a:t>7</a:t>
            </a:fld>
            <a:endParaRPr lang="en-US" altLang="en-US" sz="1200"/>
          </a:p>
        </p:txBody>
      </p:sp>
      <p:sp>
        <p:nvSpPr>
          <p:cNvPr id="21509" name="TextBox 6"/>
          <p:cNvSpPr txBox="1">
            <a:spLocks noChangeArrowheads="1"/>
          </p:cNvSpPr>
          <p:nvPr/>
        </p:nvSpPr>
        <p:spPr bwMode="auto">
          <a:xfrm>
            <a:off x="7315200" y="645160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2386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3600" y="457200"/>
            <a:ext cx="7793038" cy="609600"/>
          </a:xfrm>
        </p:spPr>
        <p:txBody>
          <a:bodyPr>
            <a:normAutofit fontScale="90000"/>
          </a:bodyPr>
          <a:lstStyle/>
          <a:p>
            <a:r>
              <a:rPr lang="en-US" altLang="en-US" smtClean="0"/>
              <a:t>Variable Model Roles in Eminer – Defines how Eminer uses the variable</a:t>
            </a:r>
          </a:p>
        </p:txBody>
      </p:sp>
      <p:sp>
        <p:nvSpPr>
          <p:cNvPr id="22531" name="Content Placeholder 2"/>
          <p:cNvSpPr>
            <a:spLocks noGrp="1"/>
          </p:cNvSpPr>
          <p:nvPr>
            <p:ph idx="1"/>
          </p:nvPr>
        </p:nvSpPr>
        <p:spPr/>
        <p:txBody>
          <a:bodyPr>
            <a:normAutofit lnSpcReduction="10000"/>
          </a:bodyPr>
          <a:lstStyle/>
          <a:p>
            <a:r>
              <a:rPr lang="en-US" altLang="en-US" sz="1400" b="1"/>
              <a:t>Assessment</a:t>
            </a:r>
            <a:r>
              <a:rPr lang="en-US" altLang="en-US" sz="1400"/>
              <a:t> — is generated by a modeling node. An assessment variable is used for model comparisons. </a:t>
            </a:r>
          </a:p>
          <a:p>
            <a:r>
              <a:rPr lang="en-US" altLang="en-US" sz="1400" b="1"/>
              <a:t>Censor</a:t>
            </a:r>
            <a:r>
              <a:rPr lang="en-US" altLang="en-US" sz="1400"/>
              <a:t> — is a censor variable in survival analysis. </a:t>
            </a:r>
          </a:p>
          <a:p>
            <a:r>
              <a:rPr lang="en-US" altLang="en-US" sz="1400" b="1"/>
              <a:t>Classification</a:t>
            </a:r>
            <a:r>
              <a:rPr lang="en-US" altLang="en-US" sz="1400"/>
              <a:t> — is generated by a modeling node. A classification variable contains the prediction for a categorical target variable. </a:t>
            </a:r>
          </a:p>
          <a:p>
            <a:r>
              <a:rPr lang="en-US" altLang="en-US" sz="1400" b="1"/>
              <a:t>Cost</a:t>
            </a:r>
            <a:r>
              <a:rPr lang="en-US" altLang="en-US" sz="1400"/>
              <a:t> — is a variable that contains the decision costs for each observation in the input data set. </a:t>
            </a:r>
          </a:p>
          <a:p>
            <a:r>
              <a:rPr lang="en-US" altLang="en-US" sz="1400" b="1"/>
              <a:t>Cross ID</a:t>
            </a:r>
            <a:r>
              <a:rPr lang="en-US" altLang="en-US" sz="1400"/>
              <a:t> — is a variable that contains groups or levels for cross-sectional analysis. This is an optional variable used in the Time Series node. </a:t>
            </a:r>
          </a:p>
          <a:p>
            <a:r>
              <a:rPr lang="en-US" altLang="en-US" sz="1400" b="1"/>
              <a:t>Decision</a:t>
            </a:r>
            <a:r>
              <a:rPr lang="en-US" altLang="en-US" sz="1400"/>
              <a:t> — is a variable that contains information about the decision based on a predictive model. </a:t>
            </a:r>
          </a:p>
          <a:p>
            <a:r>
              <a:rPr lang="en-US" altLang="en-US" sz="1400" b="1"/>
              <a:t>Frequency</a:t>
            </a:r>
            <a:r>
              <a:rPr lang="en-US" altLang="en-US" sz="1400"/>
              <a:t> — is a variable that represents the frequency of occurrence for other values in each observation. Unlike some SAS procedures, the frequency variable can contain noninteger values and can be used for weighting observations. </a:t>
            </a:r>
          </a:p>
          <a:p>
            <a:r>
              <a:rPr lang="en-US" altLang="en-US" sz="1400" b="1">
                <a:solidFill>
                  <a:srgbClr val="FF0000"/>
                </a:solidFill>
              </a:rPr>
              <a:t>ID</a:t>
            </a:r>
            <a:r>
              <a:rPr lang="en-US" altLang="en-US" sz="1400"/>
              <a:t>— an indicator variable for every observation in the data set. Observations with the same ID values form a transaction. The Association node requires an ID variable for association discovery. ID variables are normally excluded when analyzing the data with the other modeling nodes. </a:t>
            </a:r>
          </a:p>
          <a:p>
            <a:r>
              <a:rPr lang="en-US" altLang="en-US" sz="1400" b="1">
                <a:solidFill>
                  <a:srgbClr val="FF0000"/>
                </a:solidFill>
              </a:rPr>
              <a:t>Input</a:t>
            </a:r>
            <a:r>
              <a:rPr lang="en-US" altLang="en-US" sz="1400"/>
              <a:t> — is a variable that is used to predict the target. It is the independent or explanatory variable. </a:t>
            </a:r>
          </a:p>
          <a:p>
            <a:r>
              <a:rPr lang="en-US" altLang="en-US" sz="1400" b="1"/>
              <a:t>Label</a:t>
            </a:r>
            <a:r>
              <a:rPr lang="en-US" altLang="en-US" sz="1400"/>
              <a:t> — is a variable that contains the text label. </a:t>
            </a:r>
          </a:p>
          <a:p>
            <a:r>
              <a:rPr lang="en-US" altLang="en-US" sz="1400" b="1"/>
              <a:t>Prediction</a:t>
            </a:r>
            <a:r>
              <a:rPr lang="en-US" altLang="en-US" sz="1400"/>
              <a:t> — is a variable that contains the predicted values of the target. </a:t>
            </a:r>
          </a:p>
          <a:p>
            <a:r>
              <a:rPr lang="en-US" altLang="en-US" sz="1400" b="1"/>
              <a:t>Referrer</a:t>
            </a:r>
            <a:r>
              <a:rPr lang="en-US" altLang="en-US" sz="1400"/>
              <a:t> — is used in the Path Analysis node. When you analyze Web data that a user visits site B from site A, site A is the referrer in this case. </a:t>
            </a:r>
          </a:p>
          <a:p>
            <a:endParaRPr lang="en-US" altLang="en-US" sz="1400"/>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7E6B3325-4838-493E-B7B8-2154C674926F}" type="slidenum">
              <a:rPr lang="en-US" altLang="en-US" sz="1200"/>
              <a:pPr eaLnBrk="1" hangingPunct="1">
                <a:spcBef>
                  <a:spcPct val="0"/>
                </a:spcBef>
                <a:buClrTx/>
                <a:buSzTx/>
                <a:buFontTx/>
                <a:buNone/>
              </a:pPr>
              <a:t>8</a:t>
            </a:fld>
            <a:endParaRPr lang="en-US" altLang="en-US" sz="1200"/>
          </a:p>
        </p:txBody>
      </p:sp>
      <p:sp>
        <p:nvSpPr>
          <p:cNvPr id="22533" name="TextBox 6"/>
          <p:cNvSpPr txBox="1">
            <a:spLocks noChangeArrowheads="1"/>
          </p:cNvSpPr>
          <p:nvPr/>
        </p:nvSpPr>
        <p:spPr bwMode="auto">
          <a:xfrm>
            <a:off x="7315200" y="645160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96718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3600" y="457200"/>
            <a:ext cx="7793038" cy="609600"/>
          </a:xfrm>
        </p:spPr>
        <p:txBody>
          <a:bodyPr>
            <a:normAutofit fontScale="90000"/>
          </a:bodyPr>
          <a:lstStyle/>
          <a:p>
            <a:r>
              <a:rPr lang="en-US" altLang="en-US" smtClean="0"/>
              <a:t>Variable Model Roles in Eminer - Defines how Eminer uses the variable</a:t>
            </a:r>
          </a:p>
        </p:txBody>
      </p:sp>
      <p:sp>
        <p:nvSpPr>
          <p:cNvPr id="23555" name="Content Placeholder 2"/>
          <p:cNvSpPr>
            <a:spLocks noGrp="1"/>
          </p:cNvSpPr>
          <p:nvPr>
            <p:ph idx="1"/>
          </p:nvPr>
        </p:nvSpPr>
        <p:spPr/>
        <p:txBody>
          <a:bodyPr>
            <a:normAutofit lnSpcReduction="10000"/>
          </a:bodyPr>
          <a:lstStyle/>
          <a:p>
            <a:r>
              <a:rPr lang="en-US" altLang="en-US" sz="1400" b="1">
                <a:solidFill>
                  <a:srgbClr val="FF0000"/>
                </a:solidFill>
              </a:rPr>
              <a:t>Rejected</a:t>
            </a:r>
            <a:r>
              <a:rPr lang="en-US" altLang="en-US" sz="1400"/>
              <a:t> — a variable that is excluded from the analysis in the process flow diagram. If you know a variable that is not important in the analysis, set the model role of the variable to Rejected. </a:t>
            </a:r>
          </a:p>
          <a:p>
            <a:r>
              <a:rPr lang="en-US" altLang="en-US" sz="1400" b="1"/>
              <a:t>Residual</a:t>
            </a:r>
            <a:r>
              <a:rPr lang="en-US" altLang="en-US" sz="1400"/>
              <a:t> — a variable that contains the residuals. </a:t>
            </a:r>
          </a:p>
          <a:p>
            <a:r>
              <a:rPr lang="en-US" altLang="en-US" sz="1400" b="1"/>
              <a:t>Segment</a:t>
            </a:r>
            <a:r>
              <a:rPr lang="en-US" altLang="en-US" sz="1400"/>
              <a:t> — is a variable that identifies segment. The Clustering node creates a segment variable. The Text Miner node also generates a segment variable is clustering analysis is performed. </a:t>
            </a:r>
          </a:p>
          <a:p>
            <a:r>
              <a:rPr lang="en-US" altLang="en-US" sz="1400" b="1"/>
              <a:t>Sequence</a:t>
            </a:r>
            <a:r>
              <a:rPr lang="en-US" altLang="en-US" sz="1400"/>
              <a:t> — is a variable that represents the time span from observation to observation. The Association node requires a sequence variable for sequence discovery. The sequence (time stamp) variable must be recorded on the same scale. </a:t>
            </a:r>
          </a:p>
          <a:p>
            <a:r>
              <a:rPr lang="en-US" altLang="en-US" sz="1400" b="1">
                <a:solidFill>
                  <a:srgbClr val="FF0000"/>
                </a:solidFill>
              </a:rPr>
              <a:t>Target</a:t>
            </a:r>
            <a:r>
              <a:rPr lang="en-US" altLang="en-US" sz="1400">
                <a:solidFill>
                  <a:srgbClr val="FF0000"/>
                </a:solidFill>
              </a:rPr>
              <a:t> </a:t>
            </a:r>
            <a:r>
              <a:rPr lang="en-US" altLang="en-US" sz="1400"/>
              <a:t>— is a variable whose value is known in some currently available data, but will be unknown in some future or fresh data. It is the dependent or response variable. </a:t>
            </a:r>
          </a:p>
          <a:p>
            <a:r>
              <a:rPr lang="en-US" altLang="en-US" sz="1400" b="1"/>
              <a:t>Text</a:t>
            </a:r>
            <a:r>
              <a:rPr lang="en-US" altLang="en-US" sz="1400"/>
              <a:t> — is a variable that contains the text of documents or the path to the documents. The Text Miner node uses text variables. </a:t>
            </a:r>
          </a:p>
          <a:p>
            <a:r>
              <a:rPr lang="en-US" altLang="en-US" sz="1400" b="1"/>
              <a:t>Text Location</a:t>
            </a:r>
            <a:r>
              <a:rPr lang="en-US" altLang="en-US" sz="1400"/>
              <a:t> — is a variable that is used by the Text Miner node. This variable indicates the complete path to the HTML files that is created by %tmfilter. This variable is not created if the </a:t>
            </a:r>
            <a:r>
              <a:rPr lang="en-US" altLang="en-US" sz="1400" b="1"/>
              <a:t>destdir</a:t>
            </a:r>
            <a:r>
              <a:rPr lang="en-US" altLang="en-US" sz="1400"/>
              <a:t> option is not used in the %tmfilter statement. </a:t>
            </a:r>
          </a:p>
          <a:p>
            <a:r>
              <a:rPr lang="en-US" altLang="en-US" sz="1400" b="1"/>
              <a:t>Time ID</a:t>
            </a:r>
            <a:r>
              <a:rPr lang="en-US" altLang="en-US" sz="1400"/>
              <a:t> — is a variable that contains a time identifier, usually in SAS date, time, or datetime format. The Time Series node requires a timeid variable. </a:t>
            </a:r>
          </a:p>
          <a:p>
            <a:r>
              <a:rPr lang="en-US" altLang="en-US" sz="1400" b="1"/>
              <a:t>Treatment</a:t>
            </a:r>
            <a:r>
              <a:rPr lang="en-US" altLang="en-US" sz="1400"/>
              <a:t> — is a variable that the NetLift node uses to identify a treatment.. </a:t>
            </a:r>
          </a:p>
          <a:p>
            <a:r>
              <a:rPr lang="en-US" altLang="en-US" sz="1400" b="1"/>
              <a:t>Web Address</a:t>
            </a:r>
            <a:r>
              <a:rPr lang="en-US" altLang="en-US" sz="1400"/>
              <a:t> — is a variable that is used by the Text Miner node. This variable indicates the complete path to the original file that %tmfilter processes. </a:t>
            </a:r>
          </a:p>
          <a:p>
            <a:endParaRPr lang="en-US" altLang="en-US" smtClean="0"/>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A8A3B985-9661-44FC-B813-9CA128608D7E}" type="slidenum">
              <a:rPr lang="en-US" altLang="en-US" sz="1200"/>
              <a:pPr eaLnBrk="1" hangingPunct="1">
                <a:spcBef>
                  <a:spcPct val="0"/>
                </a:spcBef>
                <a:buClrTx/>
                <a:buSzTx/>
                <a:buFontTx/>
                <a:buNone/>
              </a:pPr>
              <a:t>9</a:t>
            </a:fld>
            <a:endParaRPr lang="en-US" altLang="en-US" sz="1200"/>
          </a:p>
        </p:txBody>
      </p:sp>
      <p:sp>
        <p:nvSpPr>
          <p:cNvPr id="23557" name="TextBox 6"/>
          <p:cNvSpPr txBox="1">
            <a:spLocks noChangeArrowheads="1"/>
          </p:cNvSpPr>
          <p:nvPr/>
        </p:nvSpPr>
        <p:spPr bwMode="auto">
          <a:xfrm>
            <a:off x="7315200" y="6451601"/>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Source: EMiner help</a:t>
            </a:r>
          </a:p>
        </p:txBody>
      </p:sp>
    </p:spTree>
    <p:extLst>
      <p:ext uri="{BB962C8B-B14F-4D97-AF65-F5344CB8AC3E}">
        <p14:creationId xmlns:p14="http://schemas.microsoft.com/office/powerpoint/2010/main" val="101211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2190</Words>
  <Application>Microsoft Office PowerPoint</Application>
  <PresentationFormat>Widescreen</PresentationFormat>
  <Paragraphs>212</Paragraphs>
  <Slides>22</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Symbol</vt:lpstr>
      <vt:lpstr>Tahoma</vt:lpstr>
      <vt:lpstr>Times New Roman</vt:lpstr>
      <vt:lpstr>Wingdings</vt:lpstr>
      <vt:lpstr>Office Theme</vt:lpstr>
      <vt:lpstr>Equation</vt:lpstr>
      <vt:lpstr>Enterprise Miner Introduction</vt:lpstr>
      <vt:lpstr>Introduction to Modeling in Enterprise Miner (EMiner)</vt:lpstr>
      <vt:lpstr>Eminer Graphical User Interface (GUI)</vt:lpstr>
      <vt:lpstr>Accessing Sources of Data in EMiner</vt:lpstr>
      <vt:lpstr>SEMMA Process (Note that EGuide and EMiner both can be used in all phases of SEMMA, but we will use the best tool for each task we do which usually means EGuide for data set up and Eminer for Modeling and Assessment.)</vt:lpstr>
      <vt:lpstr>EMiner Data Source Roles</vt:lpstr>
      <vt:lpstr>EMiner Data Source Roles</vt:lpstr>
      <vt:lpstr>Variable Model Roles in Eminer – Defines how Eminer uses the variable</vt:lpstr>
      <vt:lpstr>Variable Model Roles in Eminer - Defines how Eminer uses the variable</vt:lpstr>
      <vt:lpstr>Measurement Levels (Attribute Types) in EMiner</vt:lpstr>
      <vt:lpstr>How to Handle Missing Data?</vt:lpstr>
      <vt:lpstr>EMiner Visualization </vt:lpstr>
      <vt:lpstr>Handling Redundancy in Data Integration</vt:lpstr>
      <vt:lpstr>Correlation Analysis (Numerical Data)</vt:lpstr>
      <vt:lpstr>Correlation Analysis (Categorical Data)</vt:lpstr>
      <vt:lpstr>Chi-Square Calculation: An Example (See Slide notes for expected counts help)</vt:lpstr>
      <vt:lpstr>Data Cube Aggregation</vt:lpstr>
      <vt:lpstr>Attribute Subset Selection (Dimensionality Reduction)</vt:lpstr>
      <vt:lpstr>Data Transformation: Normalization – Transform Variables Node </vt:lpstr>
      <vt:lpstr>Z-score - Standardize is one default for the Transform Variable Node</vt:lpstr>
      <vt:lpstr>Simple Discretization Methods: EMiner Interactive Binning Node</vt:lpstr>
      <vt:lpstr>Interactive Binning Node pull-down allows selection of binning type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Miner Introduction</dc:title>
  <dc:creator>Yesim E</dc:creator>
  <cp:lastModifiedBy>Yesim E</cp:lastModifiedBy>
  <cp:revision>7</cp:revision>
  <dcterms:created xsi:type="dcterms:W3CDTF">2016-02-20T14:54:39Z</dcterms:created>
  <dcterms:modified xsi:type="dcterms:W3CDTF">2016-02-23T02:54:43Z</dcterms:modified>
</cp:coreProperties>
</file>