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8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563AE7-C3E4-4622-807C-88C79EEA8278}" type="datetimeFigureOut">
              <a:rPr lang="en-US" smtClean="0"/>
              <a:pPr/>
              <a:t>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40D7A2-E4C9-421C-B749-49C17D2E8A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563AE7-C3E4-4622-807C-88C79EEA8278}" type="datetimeFigureOut">
              <a:rPr lang="en-US" smtClean="0"/>
              <a:pPr/>
              <a:t>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40D7A2-E4C9-421C-B749-49C17D2E8A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563AE7-C3E4-4622-807C-88C79EEA8278}" type="datetimeFigureOut">
              <a:rPr lang="en-US" smtClean="0"/>
              <a:pPr/>
              <a:t>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40D7A2-E4C9-421C-B749-49C17D2E8A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563AE7-C3E4-4622-807C-88C79EEA8278}" type="datetimeFigureOut">
              <a:rPr lang="en-US" smtClean="0"/>
              <a:pPr/>
              <a:t>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40D7A2-E4C9-421C-B749-49C17D2E8A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563AE7-C3E4-4622-807C-88C79EEA8278}" type="datetimeFigureOut">
              <a:rPr lang="en-US" smtClean="0"/>
              <a:pPr/>
              <a:t>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40D7A2-E4C9-421C-B749-49C17D2E8A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563AE7-C3E4-4622-807C-88C79EEA8278}" type="datetimeFigureOut">
              <a:rPr lang="en-US" smtClean="0"/>
              <a:pPr/>
              <a:t>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40D7A2-E4C9-421C-B749-49C17D2E8A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563AE7-C3E4-4622-807C-88C79EEA8278}" type="datetimeFigureOut">
              <a:rPr lang="en-US" smtClean="0"/>
              <a:pPr/>
              <a:t>2/7/2011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40D7A2-E4C9-421C-B749-49C17D2E8A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563AE7-C3E4-4622-807C-88C79EEA8278}" type="datetimeFigureOut">
              <a:rPr lang="en-US" smtClean="0"/>
              <a:pPr/>
              <a:t>2/7/2011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40D7A2-E4C9-421C-B749-49C17D2E8A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63AE7-C3E4-4622-807C-88C79EEA8278}" type="datetimeFigureOut">
              <a:rPr lang="en-US" smtClean="0"/>
              <a:pPr/>
              <a:t>2/7/2011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40D7A2-E4C9-421C-B749-49C17D2E8A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563AE7-C3E4-4622-807C-88C79EEA8278}" type="datetimeFigureOut">
              <a:rPr lang="en-US" smtClean="0"/>
              <a:pPr/>
              <a:t>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40D7A2-E4C9-421C-B749-49C17D2E8A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563AE7-C3E4-4622-807C-88C79EEA8278}" type="datetimeFigureOut">
              <a:rPr lang="en-US" smtClean="0"/>
              <a:pPr/>
              <a:t>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40D7A2-E4C9-421C-B749-49C17D2E8A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63AE7-C3E4-4622-807C-88C79EEA8278}" type="datetimeFigureOut">
              <a:rPr lang="en-US" smtClean="0"/>
              <a:pPr/>
              <a:t>2/7/2011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0D7A2-E4C9-421C-B749-49C17D2E8A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127.0.0.1:64827/help/topic/com.ibm.spss.modeler.help/joins_types.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with Dates and Merge Example</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are interested in merging our customer information with sales</a:t>
            </a:r>
            <a:endParaRPr lang="en-US" dirty="0"/>
          </a:p>
        </p:txBody>
      </p:sp>
      <p:sp>
        <p:nvSpPr>
          <p:cNvPr id="3" name="Content Placeholder 2"/>
          <p:cNvSpPr>
            <a:spLocks noGrp="1"/>
          </p:cNvSpPr>
          <p:nvPr>
            <p:ph idx="1"/>
          </p:nvPr>
        </p:nvSpPr>
        <p:spPr/>
        <p:txBody>
          <a:bodyPr/>
          <a:lstStyle/>
          <a:p>
            <a:r>
              <a:rPr lang="en-US" sz="1600" dirty="0" smtClean="0"/>
              <a:t>Customer Data:</a:t>
            </a:r>
          </a:p>
          <a:p>
            <a:endParaRPr lang="en-US" dirty="0"/>
          </a:p>
          <a:p>
            <a:endParaRPr lang="en-US" dirty="0" smtClean="0"/>
          </a:p>
          <a:p>
            <a:endParaRPr lang="en-US" sz="1600" dirty="0" smtClean="0"/>
          </a:p>
          <a:p>
            <a:r>
              <a:rPr lang="en-US" sz="1600" dirty="0" smtClean="0"/>
              <a:t>Sales Data:</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r>
              <a:rPr lang="en-US" sz="1600" dirty="0" smtClean="0"/>
              <a:t>What do you notice about the dates in the customer data?</a:t>
            </a:r>
          </a:p>
          <a:p>
            <a:endParaRPr lang="en-US" sz="1600" dirty="0" smtClean="0"/>
          </a:p>
          <a:p>
            <a:pPr lvl="1"/>
            <a:endParaRPr lang="en-US" dirty="0"/>
          </a:p>
        </p:txBody>
      </p:sp>
      <p:graphicFrame>
        <p:nvGraphicFramePr>
          <p:cNvPr id="4" name="Table 3"/>
          <p:cNvGraphicFramePr>
            <a:graphicFrameLocks noGrp="1"/>
          </p:cNvGraphicFramePr>
          <p:nvPr/>
        </p:nvGraphicFramePr>
        <p:xfrm>
          <a:off x="1219200" y="1985011"/>
          <a:ext cx="6629400" cy="1062990"/>
        </p:xfrm>
        <a:graphic>
          <a:graphicData uri="http://schemas.openxmlformats.org/drawingml/2006/table">
            <a:tbl>
              <a:tblPr firstRow="1" bandRow="1">
                <a:tableStyleId>{5C22544A-7EE6-4342-B048-85BDC9FD1C3A}</a:tableStyleId>
              </a:tblPr>
              <a:tblGrid>
                <a:gridCol w="1016000"/>
                <a:gridCol w="1016000"/>
                <a:gridCol w="1016000"/>
                <a:gridCol w="1447800"/>
                <a:gridCol w="838200"/>
                <a:gridCol w="1295400"/>
              </a:tblGrid>
              <a:tr h="0">
                <a:tc>
                  <a:txBody>
                    <a:bodyPr/>
                    <a:lstStyle/>
                    <a:p>
                      <a:pPr algn="l" fontAlgn="b"/>
                      <a:r>
                        <a:rPr lang="en-US" sz="1100" b="0" i="0" u="none" strike="noStrike" dirty="0" err="1">
                          <a:solidFill>
                            <a:srgbClr val="000000"/>
                          </a:solidFill>
                          <a:latin typeface="Calibri"/>
                        </a:rPr>
                        <a:t>CustomerID</a:t>
                      </a:r>
                      <a:endParaRPr lang="en-US" sz="1100" b="0" i="0" u="none" strike="noStrike" dirty="0">
                        <a:solidFill>
                          <a:srgbClr val="000000"/>
                        </a:solidFill>
                        <a:latin typeface="Calibri"/>
                      </a:endParaRPr>
                    </a:p>
                  </a:txBody>
                  <a:tcPr marL="9525" marR="9525" marT="9525" marB="0" anchor="b"/>
                </a:tc>
                <a:tc>
                  <a:txBody>
                    <a:bodyPr/>
                    <a:lstStyle/>
                    <a:p>
                      <a:pPr algn="l" fontAlgn="b"/>
                      <a:r>
                        <a:rPr lang="en-US" sz="1100" b="0" i="0" u="none" strike="noStrike">
                          <a:solidFill>
                            <a:srgbClr val="000000"/>
                          </a:solidFill>
                          <a:latin typeface="Calibri"/>
                        </a:rPr>
                        <a:t>FirstName</a:t>
                      </a:r>
                    </a:p>
                  </a:txBody>
                  <a:tcPr marL="9525" marR="9525" marT="9525" marB="0" anchor="b"/>
                </a:tc>
                <a:tc>
                  <a:txBody>
                    <a:bodyPr/>
                    <a:lstStyle/>
                    <a:p>
                      <a:pPr algn="l" fontAlgn="b"/>
                      <a:r>
                        <a:rPr lang="en-US" sz="1100" b="0" i="0" u="none" strike="noStrike" dirty="0" err="1">
                          <a:solidFill>
                            <a:srgbClr val="000000"/>
                          </a:solidFill>
                          <a:latin typeface="Calibri"/>
                        </a:rPr>
                        <a:t>LastName</a:t>
                      </a:r>
                      <a:endParaRPr lang="en-US" sz="1100" b="0" i="0" u="none" strike="noStrike" dirty="0">
                        <a:solidFill>
                          <a:srgbClr val="000000"/>
                        </a:solidFill>
                        <a:latin typeface="Calibri"/>
                      </a:endParaRPr>
                    </a:p>
                  </a:txBody>
                  <a:tcPr marL="9525" marR="9525" marT="9525" marB="0" anchor="b"/>
                </a:tc>
                <a:tc>
                  <a:txBody>
                    <a:bodyPr/>
                    <a:lstStyle/>
                    <a:p>
                      <a:pPr algn="l" fontAlgn="b"/>
                      <a:r>
                        <a:rPr lang="en-US" sz="1100" b="0" i="0" u="none" strike="noStrike" dirty="0">
                          <a:solidFill>
                            <a:srgbClr val="000000"/>
                          </a:solidFill>
                          <a:latin typeface="Calibri"/>
                        </a:rPr>
                        <a:t>Email</a:t>
                      </a:r>
                    </a:p>
                  </a:txBody>
                  <a:tcPr marL="9525" marR="9525" marT="9525" marB="0" anchor="b"/>
                </a:tc>
                <a:tc>
                  <a:txBody>
                    <a:bodyPr/>
                    <a:lstStyle/>
                    <a:p>
                      <a:pPr algn="l" fontAlgn="b"/>
                      <a:r>
                        <a:rPr lang="en-US" sz="1100" b="0" i="0" u="none" strike="noStrike" dirty="0">
                          <a:solidFill>
                            <a:srgbClr val="000000"/>
                          </a:solidFill>
                          <a:latin typeface="Calibri"/>
                        </a:rPr>
                        <a:t>DOB</a:t>
                      </a:r>
                    </a:p>
                  </a:txBody>
                  <a:tcPr marL="9525" marR="9525" marT="9525" marB="0" anchor="b"/>
                </a:tc>
                <a:tc>
                  <a:txBody>
                    <a:bodyPr/>
                    <a:lstStyle/>
                    <a:p>
                      <a:pPr algn="l" fontAlgn="b"/>
                      <a:r>
                        <a:rPr lang="en-US" sz="1100" b="0" i="0" u="none" strike="noStrike">
                          <a:solidFill>
                            <a:srgbClr val="000000"/>
                          </a:solidFill>
                          <a:latin typeface="Calibri"/>
                        </a:rPr>
                        <a:t>Phone</a:t>
                      </a:r>
                    </a:p>
                  </a:txBody>
                  <a:tcPr marL="9525" marR="9525" marT="9525" marB="0" anchor="b"/>
                </a:tc>
              </a:tr>
              <a:tr h="137795">
                <a:tc>
                  <a:txBody>
                    <a:bodyPr/>
                    <a:lstStyle/>
                    <a:p>
                      <a:pPr algn="l" fontAlgn="b"/>
                      <a:r>
                        <a:rPr lang="en-US" sz="1100" b="0" i="0" u="none" strike="noStrike" dirty="0">
                          <a:solidFill>
                            <a:srgbClr val="000000"/>
                          </a:solidFill>
                          <a:latin typeface="Calibri"/>
                        </a:rPr>
                        <a:t>1</a:t>
                      </a:r>
                    </a:p>
                  </a:txBody>
                  <a:tcPr marL="9525" marR="9525" marT="9525" marB="0" anchor="b"/>
                </a:tc>
                <a:tc>
                  <a:txBody>
                    <a:bodyPr/>
                    <a:lstStyle/>
                    <a:p>
                      <a:pPr algn="l" fontAlgn="b"/>
                      <a:r>
                        <a:rPr lang="en-US" sz="1100" b="0" i="0" u="none" strike="noStrike">
                          <a:solidFill>
                            <a:srgbClr val="000000"/>
                          </a:solidFill>
                          <a:latin typeface="Calibri"/>
                        </a:rPr>
                        <a:t>John</a:t>
                      </a:r>
                    </a:p>
                  </a:txBody>
                  <a:tcPr marL="9525" marR="9525" marT="9525" marB="0" anchor="b"/>
                </a:tc>
                <a:tc>
                  <a:txBody>
                    <a:bodyPr/>
                    <a:lstStyle/>
                    <a:p>
                      <a:pPr algn="l" fontAlgn="b"/>
                      <a:r>
                        <a:rPr lang="en-US" sz="1100" b="0" i="0" u="none" strike="noStrike">
                          <a:solidFill>
                            <a:srgbClr val="000000"/>
                          </a:solidFill>
                          <a:latin typeface="Calibri"/>
                        </a:rPr>
                        <a:t>Smith</a:t>
                      </a:r>
                    </a:p>
                  </a:txBody>
                  <a:tcPr marL="9525" marR="9525" marT="9525" marB="0" anchor="b"/>
                </a:tc>
                <a:tc>
                  <a:txBody>
                    <a:bodyPr/>
                    <a:lstStyle/>
                    <a:p>
                      <a:pPr algn="l" fontAlgn="b"/>
                      <a:r>
                        <a:rPr lang="en-US" sz="1100" b="0" i="0" u="none" strike="noStrike">
                          <a:solidFill>
                            <a:srgbClr val="000000"/>
                          </a:solidFill>
                          <a:latin typeface="Calibri"/>
                        </a:rPr>
                        <a:t>John.Smith@yahoo.com</a:t>
                      </a:r>
                    </a:p>
                  </a:txBody>
                  <a:tcPr marL="9525" marR="9525" marT="9525" marB="0" anchor="b"/>
                </a:tc>
                <a:tc>
                  <a:txBody>
                    <a:bodyPr/>
                    <a:lstStyle/>
                    <a:p>
                      <a:pPr algn="r" fontAlgn="b"/>
                      <a:r>
                        <a:rPr lang="en-US" sz="1100" b="0" i="0" u="none" strike="noStrike">
                          <a:solidFill>
                            <a:srgbClr val="000000"/>
                          </a:solidFill>
                          <a:latin typeface="Calibri"/>
                        </a:rPr>
                        <a:t>2/4/1968</a:t>
                      </a:r>
                    </a:p>
                  </a:txBody>
                  <a:tcPr marL="9525" marR="9525" marT="9525" marB="0" anchor="b"/>
                </a:tc>
                <a:tc>
                  <a:txBody>
                    <a:bodyPr/>
                    <a:lstStyle/>
                    <a:p>
                      <a:pPr algn="l" fontAlgn="b"/>
                      <a:r>
                        <a:rPr lang="en-US" sz="1100" b="0" i="0" u="none" strike="noStrike">
                          <a:solidFill>
                            <a:srgbClr val="000000"/>
                          </a:solidFill>
                          <a:latin typeface="Calibri"/>
                        </a:rPr>
                        <a:t>626 222-2222</a:t>
                      </a:r>
                    </a:p>
                  </a:txBody>
                  <a:tcPr marL="9525" marR="9525" marT="9525" marB="0" anchor="b"/>
                </a:tc>
              </a:tr>
              <a:tr h="113030">
                <a:tc>
                  <a:txBody>
                    <a:bodyPr/>
                    <a:lstStyle/>
                    <a:p>
                      <a:pPr algn="l" fontAlgn="b"/>
                      <a:r>
                        <a:rPr lang="en-US" sz="1100" b="0" i="0" u="none" strike="noStrike">
                          <a:solidFill>
                            <a:srgbClr val="000000"/>
                          </a:solidFill>
                          <a:latin typeface="Calibri"/>
                        </a:rPr>
                        <a:t>2</a:t>
                      </a:r>
                    </a:p>
                  </a:txBody>
                  <a:tcPr marL="9525" marR="9525" marT="9525" marB="0" anchor="b"/>
                </a:tc>
                <a:tc>
                  <a:txBody>
                    <a:bodyPr/>
                    <a:lstStyle/>
                    <a:p>
                      <a:pPr algn="l" fontAlgn="b"/>
                      <a:r>
                        <a:rPr lang="en-US" sz="1100" b="0" i="0" u="none" strike="noStrike">
                          <a:solidFill>
                            <a:srgbClr val="000000"/>
                          </a:solidFill>
                          <a:latin typeface="Calibri"/>
                        </a:rPr>
                        <a:t>Steven</a:t>
                      </a:r>
                    </a:p>
                  </a:txBody>
                  <a:tcPr marL="9525" marR="9525" marT="9525" marB="0" anchor="b"/>
                </a:tc>
                <a:tc>
                  <a:txBody>
                    <a:bodyPr/>
                    <a:lstStyle/>
                    <a:p>
                      <a:pPr algn="l" fontAlgn="b"/>
                      <a:r>
                        <a:rPr lang="en-US" sz="1100" b="0" i="0" u="none" strike="noStrike">
                          <a:solidFill>
                            <a:srgbClr val="000000"/>
                          </a:solidFill>
                          <a:latin typeface="Calibri"/>
                        </a:rPr>
                        <a:t>Goldfish</a:t>
                      </a:r>
                    </a:p>
                  </a:txBody>
                  <a:tcPr marL="9525" marR="9525" marT="9525" marB="0" anchor="b"/>
                </a:tc>
                <a:tc>
                  <a:txBody>
                    <a:bodyPr/>
                    <a:lstStyle/>
                    <a:p>
                      <a:pPr algn="l" fontAlgn="b"/>
                      <a:r>
                        <a:rPr lang="en-US" sz="1100" b="0" i="0" u="none" strike="noStrike">
                          <a:solidFill>
                            <a:srgbClr val="000000"/>
                          </a:solidFill>
                          <a:latin typeface="Calibri"/>
                        </a:rPr>
                        <a:t>goldfish@fishhere.net</a:t>
                      </a:r>
                    </a:p>
                  </a:txBody>
                  <a:tcPr marL="9525" marR="9525" marT="9525" marB="0" anchor="b"/>
                </a:tc>
                <a:tc>
                  <a:txBody>
                    <a:bodyPr/>
                    <a:lstStyle/>
                    <a:p>
                      <a:pPr algn="r" fontAlgn="b"/>
                      <a:r>
                        <a:rPr lang="en-US" sz="1100" b="0" i="0" u="none" strike="noStrike">
                          <a:solidFill>
                            <a:srgbClr val="000000"/>
                          </a:solidFill>
                          <a:latin typeface="Calibri"/>
                        </a:rPr>
                        <a:t>4/4/1974</a:t>
                      </a:r>
                    </a:p>
                  </a:txBody>
                  <a:tcPr marL="9525" marR="9525" marT="9525" marB="0" anchor="b"/>
                </a:tc>
                <a:tc>
                  <a:txBody>
                    <a:bodyPr/>
                    <a:lstStyle/>
                    <a:p>
                      <a:pPr algn="l" fontAlgn="b"/>
                      <a:r>
                        <a:rPr lang="en-US" sz="1100" b="0" i="0" u="none" strike="noStrike">
                          <a:solidFill>
                            <a:srgbClr val="000000"/>
                          </a:solidFill>
                          <a:latin typeface="Calibri"/>
                        </a:rPr>
                        <a:t>323 455-4545</a:t>
                      </a:r>
                    </a:p>
                  </a:txBody>
                  <a:tcPr marL="9525" marR="9525" marT="9525" marB="0" anchor="b"/>
                </a:tc>
              </a:tr>
              <a:tr h="164465">
                <a:tc>
                  <a:txBody>
                    <a:bodyPr/>
                    <a:lstStyle/>
                    <a:p>
                      <a:pPr algn="l" fontAlgn="b"/>
                      <a:r>
                        <a:rPr lang="en-US" sz="1100" b="0" i="0" u="none" strike="noStrike">
                          <a:solidFill>
                            <a:srgbClr val="000000"/>
                          </a:solidFill>
                          <a:latin typeface="Calibri"/>
                        </a:rPr>
                        <a:t>3</a:t>
                      </a:r>
                    </a:p>
                  </a:txBody>
                  <a:tcPr marL="9525" marR="9525" marT="9525" marB="0" anchor="b"/>
                </a:tc>
                <a:tc>
                  <a:txBody>
                    <a:bodyPr/>
                    <a:lstStyle/>
                    <a:p>
                      <a:pPr algn="l" fontAlgn="b"/>
                      <a:r>
                        <a:rPr lang="en-US" sz="1100" b="0" i="0" u="none" strike="noStrike" dirty="0">
                          <a:solidFill>
                            <a:srgbClr val="000000"/>
                          </a:solidFill>
                          <a:latin typeface="Calibri"/>
                        </a:rPr>
                        <a:t>Paula</a:t>
                      </a:r>
                    </a:p>
                  </a:txBody>
                  <a:tcPr marL="9525" marR="9525" marT="9525" marB="0" anchor="b"/>
                </a:tc>
                <a:tc>
                  <a:txBody>
                    <a:bodyPr/>
                    <a:lstStyle/>
                    <a:p>
                      <a:pPr algn="l" fontAlgn="b"/>
                      <a:r>
                        <a:rPr lang="en-US" sz="1100" b="0" i="0" u="none" strike="noStrike">
                          <a:solidFill>
                            <a:srgbClr val="000000"/>
                          </a:solidFill>
                          <a:latin typeface="Calibri"/>
                        </a:rPr>
                        <a:t>Brown</a:t>
                      </a:r>
                    </a:p>
                  </a:txBody>
                  <a:tcPr marL="9525" marR="9525" marT="9525" marB="0" anchor="b"/>
                </a:tc>
                <a:tc>
                  <a:txBody>
                    <a:bodyPr/>
                    <a:lstStyle/>
                    <a:p>
                      <a:pPr algn="l" fontAlgn="b"/>
                      <a:r>
                        <a:rPr lang="en-US" sz="1100" b="0" i="0" u="none" strike="noStrike">
                          <a:solidFill>
                            <a:srgbClr val="000000"/>
                          </a:solidFill>
                          <a:latin typeface="Calibri"/>
                        </a:rPr>
                        <a:t>pb@herowndomain.org</a:t>
                      </a:r>
                    </a:p>
                  </a:txBody>
                  <a:tcPr marL="9525" marR="9525" marT="9525" marB="0" anchor="b"/>
                </a:tc>
                <a:tc>
                  <a:txBody>
                    <a:bodyPr/>
                    <a:lstStyle/>
                    <a:p>
                      <a:pPr algn="r" fontAlgn="b"/>
                      <a:r>
                        <a:rPr lang="en-US" sz="1100" b="0" i="0" u="none" strike="noStrike">
                          <a:solidFill>
                            <a:srgbClr val="000000"/>
                          </a:solidFill>
                          <a:latin typeface="Calibri"/>
                        </a:rPr>
                        <a:t>5/24/1978</a:t>
                      </a:r>
                    </a:p>
                  </a:txBody>
                  <a:tcPr marL="9525" marR="9525" marT="9525" marB="0" anchor="b"/>
                </a:tc>
                <a:tc>
                  <a:txBody>
                    <a:bodyPr/>
                    <a:lstStyle/>
                    <a:p>
                      <a:pPr algn="l" fontAlgn="b"/>
                      <a:r>
                        <a:rPr lang="en-US" sz="1100" b="0" i="0" u="none" strike="noStrike">
                          <a:solidFill>
                            <a:srgbClr val="000000"/>
                          </a:solidFill>
                          <a:latin typeface="Calibri"/>
                        </a:rPr>
                        <a:t>416 323-3232</a:t>
                      </a:r>
                    </a:p>
                  </a:txBody>
                  <a:tcPr marL="9525" marR="9525" marT="9525" marB="0" anchor="b"/>
                </a:tc>
              </a:tr>
              <a:tr h="139700">
                <a:tc>
                  <a:txBody>
                    <a:bodyPr/>
                    <a:lstStyle/>
                    <a:p>
                      <a:pPr algn="l" fontAlgn="b"/>
                      <a:r>
                        <a:rPr lang="en-US" sz="1100" b="0" i="0" u="none" strike="noStrike">
                          <a:solidFill>
                            <a:srgbClr val="000000"/>
                          </a:solidFill>
                          <a:latin typeface="Calibri"/>
                        </a:rPr>
                        <a:t>4</a:t>
                      </a:r>
                    </a:p>
                  </a:txBody>
                  <a:tcPr marL="9525" marR="9525" marT="9525" marB="0" anchor="b"/>
                </a:tc>
                <a:tc>
                  <a:txBody>
                    <a:bodyPr/>
                    <a:lstStyle/>
                    <a:p>
                      <a:pPr algn="l" fontAlgn="b"/>
                      <a:r>
                        <a:rPr lang="en-US" sz="1100" b="0" i="0" u="none" strike="noStrike">
                          <a:solidFill>
                            <a:srgbClr val="000000"/>
                          </a:solidFill>
                          <a:latin typeface="Calibri"/>
                        </a:rPr>
                        <a:t>James</a:t>
                      </a:r>
                    </a:p>
                  </a:txBody>
                  <a:tcPr marL="9525" marR="9525" marT="9525" marB="0" anchor="b"/>
                </a:tc>
                <a:tc>
                  <a:txBody>
                    <a:bodyPr/>
                    <a:lstStyle/>
                    <a:p>
                      <a:pPr algn="l" fontAlgn="b"/>
                      <a:r>
                        <a:rPr lang="en-US" sz="1100" b="0" i="0" u="none" strike="noStrike">
                          <a:solidFill>
                            <a:srgbClr val="000000"/>
                          </a:solidFill>
                          <a:latin typeface="Calibri"/>
                        </a:rPr>
                        <a:t>Smith</a:t>
                      </a:r>
                    </a:p>
                  </a:txBody>
                  <a:tcPr marL="9525" marR="9525" marT="9525" marB="0" anchor="b"/>
                </a:tc>
                <a:tc>
                  <a:txBody>
                    <a:bodyPr/>
                    <a:lstStyle/>
                    <a:p>
                      <a:pPr algn="l" fontAlgn="b"/>
                      <a:r>
                        <a:rPr lang="en-US" sz="1100" b="0" i="0" u="none" strike="noStrike">
                          <a:solidFill>
                            <a:srgbClr val="000000"/>
                          </a:solidFill>
                          <a:latin typeface="Calibri"/>
                        </a:rPr>
                        <a:t>jim@supergig.co.uk</a:t>
                      </a:r>
                    </a:p>
                  </a:txBody>
                  <a:tcPr marL="9525" marR="9525" marT="9525" marB="0" anchor="b"/>
                </a:tc>
                <a:tc>
                  <a:txBody>
                    <a:bodyPr/>
                    <a:lstStyle/>
                    <a:p>
                      <a:pPr algn="l" fontAlgn="b"/>
                      <a:r>
                        <a:rPr lang="en-US" sz="1100" b="0" i="0" u="none" strike="noStrike">
                          <a:solidFill>
                            <a:srgbClr val="000000"/>
                          </a:solidFill>
                          <a:latin typeface="Calibri"/>
                        </a:rPr>
                        <a:t>20/10/1980</a:t>
                      </a:r>
                    </a:p>
                  </a:txBody>
                  <a:tcPr marL="9525" marR="9525" marT="9525" marB="0" anchor="b"/>
                </a:tc>
                <a:tc>
                  <a:txBody>
                    <a:bodyPr/>
                    <a:lstStyle/>
                    <a:p>
                      <a:pPr algn="l" fontAlgn="b"/>
                      <a:r>
                        <a:rPr lang="en-US" sz="1100" b="0" i="0" u="none" strike="noStrike">
                          <a:solidFill>
                            <a:srgbClr val="000000"/>
                          </a:solidFill>
                          <a:latin typeface="Calibri"/>
                        </a:rPr>
                        <a:t>416 323-8888</a:t>
                      </a:r>
                    </a:p>
                  </a:txBody>
                  <a:tcPr marL="9525" marR="9525" marT="9525" marB="0" anchor="b"/>
                </a:tc>
              </a:tr>
              <a:tr h="114935">
                <a:tc>
                  <a:txBody>
                    <a:bodyPr/>
                    <a:lstStyle/>
                    <a:p>
                      <a:pPr algn="l" fontAlgn="b"/>
                      <a:r>
                        <a:rPr lang="en-US" sz="1100" b="0" i="0" u="none" strike="noStrike">
                          <a:solidFill>
                            <a:srgbClr val="000000"/>
                          </a:solidFill>
                          <a:latin typeface="Calibri"/>
                        </a:rPr>
                        <a:t>6</a:t>
                      </a:r>
                    </a:p>
                  </a:txBody>
                  <a:tcPr marL="9525" marR="9525" marT="9525" marB="0" anchor="b"/>
                </a:tc>
                <a:tc>
                  <a:txBody>
                    <a:bodyPr/>
                    <a:lstStyle/>
                    <a:p>
                      <a:pPr algn="l" fontAlgn="b"/>
                      <a:r>
                        <a:rPr lang="en-US" sz="1100" b="0" i="0" u="none" strike="noStrike">
                          <a:solidFill>
                            <a:srgbClr val="000000"/>
                          </a:solidFill>
                          <a:latin typeface="Calibri"/>
                        </a:rPr>
                        <a:t>Mike </a:t>
                      </a:r>
                    </a:p>
                  </a:txBody>
                  <a:tcPr marL="9525" marR="9525" marT="9525" marB="0" anchor="b"/>
                </a:tc>
                <a:tc>
                  <a:txBody>
                    <a:bodyPr/>
                    <a:lstStyle/>
                    <a:p>
                      <a:pPr algn="l" fontAlgn="b"/>
                      <a:r>
                        <a:rPr lang="en-US" sz="1100" b="0" i="0" u="none" strike="noStrike">
                          <a:solidFill>
                            <a:srgbClr val="000000"/>
                          </a:solidFill>
                          <a:latin typeface="Calibri"/>
                        </a:rPr>
                        <a:t>Jones</a:t>
                      </a:r>
                    </a:p>
                  </a:txBody>
                  <a:tcPr marL="9525" marR="9525" marT="9525" marB="0" anchor="b"/>
                </a:tc>
                <a:tc>
                  <a:txBody>
                    <a:bodyPr/>
                    <a:lstStyle/>
                    <a:p>
                      <a:pPr algn="l" fontAlgn="b"/>
                      <a:r>
                        <a:rPr lang="en-US" sz="1100" b="0" i="0" u="none" strike="noStrike">
                          <a:solidFill>
                            <a:srgbClr val="000000"/>
                          </a:solidFill>
                          <a:latin typeface="Calibri"/>
                        </a:rPr>
                        <a:t>mike@supergig.co.uk</a:t>
                      </a:r>
                    </a:p>
                  </a:txBody>
                  <a:tcPr marL="9525" marR="9525" marT="9525" marB="0" anchor="b"/>
                </a:tc>
                <a:tc>
                  <a:txBody>
                    <a:bodyPr/>
                    <a:lstStyle/>
                    <a:p>
                      <a:pPr algn="l" fontAlgn="b"/>
                      <a:r>
                        <a:rPr lang="en-US" sz="1100" b="0" i="0" u="none" strike="noStrike">
                          <a:solidFill>
                            <a:srgbClr val="000000"/>
                          </a:solidFill>
                          <a:latin typeface="Calibri"/>
                        </a:rPr>
                        <a:t>25/2/1966</a:t>
                      </a:r>
                    </a:p>
                  </a:txBody>
                  <a:tcPr marL="9525" marR="9525" marT="9525" marB="0" anchor="b"/>
                </a:tc>
                <a:tc>
                  <a:txBody>
                    <a:bodyPr/>
                    <a:lstStyle/>
                    <a:p>
                      <a:pPr algn="l" fontAlgn="b"/>
                      <a:r>
                        <a:rPr lang="en-US" sz="1100" b="0" i="0" u="none" strike="noStrike" dirty="0">
                          <a:solidFill>
                            <a:srgbClr val="000000"/>
                          </a:solidFill>
                          <a:latin typeface="Calibri"/>
                        </a:rPr>
                        <a:t>333-253-9843</a:t>
                      </a:r>
                    </a:p>
                  </a:txBody>
                  <a:tcPr marL="9525" marR="9525" marT="9525" marB="0" anchor="b"/>
                </a:tc>
              </a:tr>
            </a:tbl>
          </a:graphicData>
        </a:graphic>
      </p:graphicFrame>
      <p:graphicFrame>
        <p:nvGraphicFramePr>
          <p:cNvPr id="5" name="Table 4"/>
          <p:cNvGraphicFramePr>
            <a:graphicFrameLocks noGrp="1"/>
          </p:cNvGraphicFramePr>
          <p:nvPr/>
        </p:nvGraphicFramePr>
        <p:xfrm>
          <a:off x="1219200" y="3886200"/>
          <a:ext cx="6096000" cy="1240155"/>
        </p:xfrm>
        <a:graphic>
          <a:graphicData uri="http://schemas.openxmlformats.org/drawingml/2006/table">
            <a:tbl>
              <a:tblPr firstRow="1" bandRow="1">
                <a:tableStyleId>{5C22544A-7EE6-4342-B048-85BDC9FD1C3A}</a:tableStyleId>
              </a:tblPr>
              <a:tblGrid>
                <a:gridCol w="2032000"/>
                <a:gridCol w="2032000"/>
                <a:gridCol w="2032000"/>
              </a:tblGrid>
              <a:tr h="152400">
                <a:tc>
                  <a:txBody>
                    <a:bodyPr/>
                    <a:lstStyle/>
                    <a:p>
                      <a:pPr algn="l" fontAlgn="b"/>
                      <a:r>
                        <a:rPr lang="en-US" sz="1100" b="0" i="0" u="none" strike="noStrike" dirty="0" err="1">
                          <a:solidFill>
                            <a:srgbClr val="000000"/>
                          </a:solidFill>
                          <a:latin typeface="Calibri"/>
                        </a:rPr>
                        <a:t>CustomerID</a:t>
                      </a:r>
                      <a:endParaRPr lang="en-US" sz="1100" b="0" i="0" u="none" strike="noStrike" dirty="0">
                        <a:solidFill>
                          <a:srgbClr val="000000"/>
                        </a:solidFill>
                        <a:latin typeface="Calibri"/>
                      </a:endParaRPr>
                    </a:p>
                  </a:txBody>
                  <a:tcPr marL="9525" marR="9525" marT="9525" marB="0" anchor="b"/>
                </a:tc>
                <a:tc>
                  <a:txBody>
                    <a:bodyPr/>
                    <a:lstStyle/>
                    <a:p>
                      <a:pPr algn="l" fontAlgn="b"/>
                      <a:r>
                        <a:rPr lang="en-US" sz="1100" b="0" i="0" u="none" strike="noStrike">
                          <a:solidFill>
                            <a:srgbClr val="000000"/>
                          </a:solidFill>
                          <a:latin typeface="Calibri"/>
                        </a:rPr>
                        <a:t>Date</a:t>
                      </a:r>
                    </a:p>
                  </a:txBody>
                  <a:tcPr marL="9525" marR="9525" marT="9525" marB="0" anchor="b"/>
                </a:tc>
                <a:tc>
                  <a:txBody>
                    <a:bodyPr/>
                    <a:lstStyle/>
                    <a:p>
                      <a:pPr algn="l" fontAlgn="b"/>
                      <a:r>
                        <a:rPr lang="en-US" sz="1100" b="0" i="0" u="none" strike="noStrike">
                          <a:solidFill>
                            <a:srgbClr val="000000"/>
                          </a:solidFill>
                          <a:latin typeface="Calibri"/>
                        </a:rPr>
                        <a:t>SaleAmount</a:t>
                      </a:r>
                    </a:p>
                  </a:txBody>
                  <a:tcPr marL="9525" marR="9525" marT="9525" marB="0" anchor="b"/>
                </a:tc>
              </a:tr>
              <a:tr h="127635">
                <a:tc>
                  <a:txBody>
                    <a:bodyPr/>
                    <a:lstStyle/>
                    <a:p>
                      <a:pPr algn="r" fontAlgn="b"/>
                      <a:r>
                        <a:rPr lang="en-US" sz="1100" b="0" i="0" u="none" strike="noStrike">
                          <a:solidFill>
                            <a:srgbClr val="000000"/>
                          </a:solidFill>
                          <a:latin typeface="Calibri"/>
                        </a:rPr>
                        <a:t>2</a:t>
                      </a:r>
                    </a:p>
                  </a:txBody>
                  <a:tcPr marL="9525" marR="9525" marT="9525" marB="0" anchor="b"/>
                </a:tc>
                <a:tc>
                  <a:txBody>
                    <a:bodyPr/>
                    <a:lstStyle/>
                    <a:p>
                      <a:pPr algn="r" fontAlgn="b"/>
                      <a:r>
                        <a:rPr lang="en-US" sz="1100" b="0" i="0" u="none" strike="noStrike">
                          <a:solidFill>
                            <a:srgbClr val="000000"/>
                          </a:solidFill>
                          <a:latin typeface="Calibri"/>
                        </a:rPr>
                        <a:t>5/6/2004</a:t>
                      </a:r>
                    </a:p>
                  </a:txBody>
                  <a:tcPr marL="9525" marR="9525" marT="9525" marB="0" anchor="b"/>
                </a:tc>
                <a:tc>
                  <a:txBody>
                    <a:bodyPr/>
                    <a:lstStyle/>
                    <a:p>
                      <a:pPr algn="r" fontAlgn="b"/>
                      <a:r>
                        <a:rPr lang="en-US" sz="1100" b="0" i="0" u="none" strike="noStrike">
                          <a:solidFill>
                            <a:srgbClr val="000000"/>
                          </a:solidFill>
                          <a:latin typeface="Calibri"/>
                        </a:rPr>
                        <a:t>$532.00 </a:t>
                      </a:r>
                    </a:p>
                  </a:txBody>
                  <a:tcPr marL="9525" marR="9525" marT="9525" marB="0" anchor="b"/>
                </a:tc>
              </a:tr>
              <a:tr h="102870">
                <a:tc>
                  <a:txBody>
                    <a:bodyPr/>
                    <a:lstStyle/>
                    <a:p>
                      <a:pPr algn="r" fontAlgn="b"/>
                      <a:r>
                        <a:rPr lang="en-US" sz="1100" b="0" i="0" u="none" strike="noStrike">
                          <a:solidFill>
                            <a:srgbClr val="000000"/>
                          </a:solidFill>
                          <a:latin typeface="Calibri"/>
                        </a:rPr>
                        <a:t>1</a:t>
                      </a:r>
                    </a:p>
                  </a:txBody>
                  <a:tcPr marL="9525" marR="9525" marT="9525" marB="0" anchor="b"/>
                </a:tc>
                <a:tc>
                  <a:txBody>
                    <a:bodyPr/>
                    <a:lstStyle/>
                    <a:p>
                      <a:pPr algn="r" fontAlgn="b"/>
                      <a:r>
                        <a:rPr lang="en-US" sz="1100" b="0" i="0" u="none" strike="noStrike">
                          <a:solidFill>
                            <a:srgbClr val="000000"/>
                          </a:solidFill>
                          <a:latin typeface="Calibri"/>
                        </a:rPr>
                        <a:t>5/7/2004</a:t>
                      </a:r>
                    </a:p>
                  </a:txBody>
                  <a:tcPr marL="9525" marR="9525" marT="9525" marB="0" anchor="b"/>
                </a:tc>
                <a:tc>
                  <a:txBody>
                    <a:bodyPr/>
                    <a:lstStyle/>
                    <a:p>
                      <a:pPr algn="r" fontAlgn="b"/>
                      <a:r>
                        <a:rPr lang="en-US" sz="1100" b="0" i="0" u="none" strike="noStrike">
                          <a:solidFill>
                            <a:srgbClr val="000000"/>
                          </a:solidFill>
                          <a:latin typeface="Calibri"/>
                        </a:rPr>
                        <a:t>$67.98 </a:t>
                      </a:r>
                    </a:p>
                  </a:txBody>
                  <a:tcPr marL="9525" marR="9525" marT="9525" marB="0" anchor="b"/>
                </a:tc>
              </a:tr>
              <a:tr h="154305">
                <a:tc>
                  <a:txBody>
                    <a:bodyPr/>
                    <a:lstStyle/>
                    <a:p>
                      <a:pPr algn="r" fontAlgn="b"/>
                      <a:r>
                        <a:rPr lang="en-US" sz="1100" b="0" i="0" u="none" strike="noStrike">
                          <a:solidFill>
                            <a:srgbClr val="000000"/>
                          </a:solidFill>
                          <a:latin typeface="Calibri"/>
                        </a:rPr>
                        <a:t>3</a:t>
                      </a:r>
                    </a:p>
                  </a:txBody>
                  <a:tcPr marL="9525" marR="9525" marT="9525" marB="0" anchor="b"/>
                </a:tc>
                <a:tc>
                  <a:txBody>
                    <a:bodyPr/>
                    <a:lstStyle/>
                    <a:p>
                      <a:pPr algn="r" fontAlgn="b"/>
                      <a:r>
                        <a:rPr lang="en-US" sz="1100" b="0" i="0" u="none" strike="noStrike">
                          <a:solidFill>
                            <a:srgbClr val="000000"/>
                          </a:solidFill>
                          <a:latin typeface="Calibri"/>
                        </a:rPr>
                        <a:t>5/7/2004</a:t>
                      </a:r>
                    </a:p>
                  </a:txBody>
                  <a:tcPr marL="9525" marR="9525" marT="9525" marB="0" anchor="b"/>
                </a:tc>
                <a:tc>
                  <a:txBody>
                    <a:bodyPr/>
                    <a:lstStyle/>
                    <a:p>
                      <a:pPr algn="r" fontAlgn="b"/>
                      <a:r>
                        <a:rPr lang="en-US" sz="1100" b="0" i="0" u="none" strike="noStrike">
                          <a:solidFill>
                            <a:srgbClr val="000000"/>
                          </a:solidFill>
                          <a:latin typeface="Calibri"/>
                        </a:rPr>
                        <a:t>$334.21 </a:t>
                      </a:r>
                    </a:p>
                  </a:txBody>
                  <a:tcPr marL="9525" marR="9525" marT="9525" marB="0" anchor="b"/>
                </a:tc>
              </a:tr>
              <a:tr h="129540">
                <a:tc>
                  <a:txBody>
                    <a:bodyPr/>
                    <a:lstStyle/>
                    <a:p>
                      <a:pPr algn="r" fontAlgn="b"/>
                      <a:r>
                        <a:rPr lang="en-US" sz="1100" b="0" i="0" u="none" strike="noStrike">
                          <a:solidFill>
                            <a:srgbClr val="000000"/>
                          </a:solidFill>
                          <a:latin typeface="Calibri"/>
                        </a:rPr>
                        <a:t>3</a:t>
                      </a:r>
                    </a:p>
                  </a:txBody>
                  <a:tcPr marL="9525" marR="9525" marT="9525" marB="0" anchor="b"/>
                </a:tc>
                <a:tc>
                  <a:txBody>
                    <a:bodyPr/>
                    <a:lstStyle/>
                    <a:p>
                      <a:pPr algn="r" fontAlgn="b"/>
                      <a:r>
                        <a:rPr lang="en-US" sz="1100" b="0" i="0" u="none" strike="noStrike">
                          <a:solidFill>
                            <a:srgbClr val="000000"/>
                          </a:solidFill>
                          <a:latin typeface="Calibri"/>
                        </a:rPr>
                        <a:t>5/13/2004</a:t>
                      </a:r>
                    </a:p>
                  </a:txBody>
                  <a:tcPr marL="9525" marR="9525" marT="9525" marB="0" anchor="b"/>
                </a:tc>
                <a:tc>
                  <a:txBody>
                    <a:bodyPr/>
                    <a:lstStyle/>
                    <a:p>
                      <a:pPr algn="r" fontAlgn="b"/>
                      <a:r>
                        <a:rPr lang="en-US" sz="1100" b="0" i="0" u="none" strike="noStrike">
                          <a:solidFill>
                            <a:srgbClr val="000000"/>
                          </a:solidFill>
                          <a:latin typeface="Calibri"/>
                        </a:rPr>
                        <a:t>$100.00 </a:t>
                      </a:r>
                    </a:p>
                  </a:txBody>
                  <a:tcPr marL="9525" marR="9525" marT="9525" marB="0" anchor="b"/>
                </a:tc>
              </a:tr>
              <a:tr h="104775">
                <a:tc>
                  <a:txBody>
                    <a:bodyPr/>
                    <a:lstStyle/>
                    <a:p>
                      <a:pPr algn="r" fontAlgn="b"/>
                      <a:r>
                        <a:rPr lang="en-US" sz="1100" b="0" i="0" u="none" strike="noStrike">
                          <a:solidFill>
                            <a:srgbClr val="000000"/>
                          </a:solidFill>
                          <a:latin typeface="Calibri"/>
                        </a:rPr>
                        <a:t>4</a:t>
                      </a:r>
                    </a:p>
                  </a:txBody>
                  <a:tcPr marL="9525" marR="9525" marT="9525" marB="0" anchor="b"/>
                </a:tc>
                <a:tc>
                  <a:txBody>
                    <a:bodyPr/>
                    <a:lstStyle/>
                    <a:p>
                      <a:pPr algn="r" fontAlgn="b"/>
                      <a:r>
                        <a:rPr lang="en-US" sz="1100" b="0" i="0" u="none" strike="noStrike">
                          <a:solidFill>
                            <a:srgbClr val="000000"/>
                          </a:solidFill>
                          <a:latin typeface="Calibri"/>
                        </a:rPr>
                        <a:t>5/22/2004</a:t>
                      </a:r>
                    </a:p>
                  </a:txBody>
                  <a:tcPr marL="9525" marR="9525" marT="9525" marB="0" anchor="b"/>
                </a:tc>
                <a:tc>
                  <a:txBody>
                    <a:bodyPr/>
                    <a:lstStyle/>
                    <a:p>
                      <a:pPr algn="r" fontAlgn="b"/>
                      <a:r>
                        <a:rPr lang="en-US" sz="1100" b="0" i="0" u="none" strike="noStrike">
                          <a:solidFill>
                            <a:srgbClr val="000000"/>
                          </a:solidFill>
                          <a:latin typeface="Calibri"/>
                        </a:rPr>
                        <a:t>$425.88 </a:t>
                      </a:r>
                    </a:p>
                  </a:txBody>
                  <a:tcPr marL="9525" marR="9525" marT="9525" marB="0" anchor="b"/>
                </a:tc>
              </a:tr>
              <a:tr h="156210">
                <a:tc>
                  <a:txBody>
                    <a:bodyPr/>
                    <a:lstStyle/>
                    <a:p>
                      <a:pPr algn="r" fontAlgn="b"/>
                      <a:r>
                        <a:rPr lang="en-US" sz="1100" b="0" i="0" u="none" strike="noStrike">
                          <a:solidFill>
                            <a:srgbClr val="000000"/>
                          </a:solidFill>
                          <a:latin typeface="Calibri"/>
                        </a:rPr>
                        <a:t>5</a:t>
                      </a:r>
                    </a:p>
                  </a:txBody>
                  <a:tcPr marL="9525" marR="9525" marT="9525" marB="0" anchor="b"/>
                </a:tc>
                <a:tc>
                  <a:txBody>
                    <a:bodyPr/>
                    <a:lstStyle/>
                    <a:p>
                      <a:pPr algn="r" fontAlgn="b"/>
                      <a:r>
                        <a:rPr lang="en-US" sz="1100" b="0" i="0" u="none" strike="noStrike">
                          <a:solidFill>
                            <a:srgbClr val="000000"/>
                          </a:solidFill>
                          <a:latin typeface="Calibri"/>
                        </a:rPr>
                        <a:t>1/22/2004</a:t>
                      </a:r>
                    </a:p>
                  </a:txBody>
                  <a:tcPr marL="9525" marR="9525" marT="9525" marB="0" anchor="b"/>
                </a:tc>
                <a:tc>
                  <a:txBody>
                    <a:bodyPr/>
                    <a:lstStyle/>
                    <a:p>
                      <a:pPr algn="r" fontAlgn="b"/>
                      <a:r>
                        <a:rPr lang="en-US" sz="1100" b="0" i="0" u="none" strike="noStrike" dirty="0">
                          <a:solidFill>
                            <a:srgbClr val="000000"/>
                          </a:solidFill>
                          <a:latin typeface="Calibri"/>
                        </a:rPr>
                        <a:t>$169.25 </a:t>
                      </a:r>
                    </a:p>
                  </a:txBody>
                  <a:tcPr marL="9525" marR="9525" marT="9525" marB="0" anchor="b"/>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 the date settings in the Stream Properties under the Tools Menu</a:t>
            </a:r>
            <a:endParaRPr lang="en-US" dirty="0"/>
          </a:p>
        </p:txBody>
      </p:sp>
      <p:pic>
        <p:nvPicPr>
          <p:cNvPr id="1026" name="Picture 2"/>
          <p:cNvPicPr>
            <a:picLocks noGrp="1" noChangeAspect="1" noChangeArrowheads="1"/>
          </p:cNvPicPr>
          <p:nvPr>
            <p:ph sz="half" idx="1"/>
          </p:nvPr>
        </p:nvPicPr>
        <p:blipFill>
          <a:blip r:embed="rId2" cstate="print"/>
          <a:stretch>
            <a:fillRect/>
          </a:stretch>
        </p:blipFill>
        <p:spPr bwMode="auto">
          <a:xfrm>
            <a:off x="457200" y="1868709"/>
            <a:ext cx="4038600" cy="3988945"/>
          </a:xfrm>
          <a:prstGeom prst="rect">
            <a:avLst/>
          </a:prstGeom>
          <a:noFill/>
          <a:ln w="9525">
            <a:noFill/>
            <a:miter lim="800000"/>
            <a:headEnd/>
            <a:tailEnd/>
          </a:ln>
        </p:spPr>
      </p:pic>
      <p:sp>
        <p:nvSpPr>
          <p:cNvPr id="5" name="Content Placeholder 4"/>
          <p:cNvSpPr>
            <a:spLocks noGrp="1"/>
          </p:cNvSpPr>
          <p:nvPr>
            <p:ph sz="half" idx="2"/>
          </p:nvPr>
        </p:nvSpPr>
        <p:spPr/>
        <p:txBody>
          <a:bodyPr>
            <a:normAutofit fontScale="92500" lnSpcReduction="10000"/>
          </a:bodyPr>
          <a:lstStyle/>
          <a:p>
            <a:r>
              <a:rPr lang="en-US" dirty="0" smtClean="0"/>
              <a:t>Import date/time as:</a:t>
            </a:r>
          </a:p>
          <a:p>
            <a:pPr lvl="1"/>
            <a:r>
              <a:rPr lang="en-US" dirty="0" smtClean="0"/>
              <a:t>If string, strings that have the same format as the Date Format will be date type when read by modeler source node and displayed in the Date Format-specified layout.  Same for times also.</a:t>
            </a:r>
          </a:p>
          <a:p>
            <a:pPr lvl="1"/>
            <a:r>
              <a:rPr lang="en-US" dirty="0" smtClean="0"/>
              <a:t>If Date/Time, the Date Format and Time Format field shows how the dates will be displayed in Modeler</a:t>
            </a:r>
            <a:endParaRPr lang="en-US" dirty="0"/>
          </a:p>
        </p:txBody>
      </p:sp>
      <p:sp>
        <p:nvSpPr>
          <p:cNvPr id="6" name="TextBox 5"/>
          <p:cNvSpPr txBox="1"/>
          <p:nvPr/>
        </p:nvSpPr>
        <p:spPr>
          <a:xfrm>
            <a:off x="457200" y="5934670"/>
            <a:ext cx="8305800" cy="923330"/>
          </a:xfrm>
          <a:prstGeom prst="rect">
            <a:avLst/>
          </a:prstGeom>
          <a:noFill/>
        </p:spPr>
        <p:txBody>
          <a:bodyPr wrap="square" rtlCol="0">
            <a:spAutoFit/>
          </a:bodyPr>
          <a:lstStyle/>
          <a:p>
            <a:r>
              <a:rPr lang="en-US" b="1" dirty="0" smtClean="0"/>
              <a:t>Dates and times can be tricky.  Often you will have to play with the settings here or go to the source to correct data to get dates with different formats/ambiguity/errors to be read correctly into Modeler.  In this case we corrected dates in the source.</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Types of Key Merge in Modeler</a:t>
            </a:r>
            <a:endParaRPr lang="en-US" dirty="0"/>
          </a:p>
        </p:txBody>
      </p:sp>
      <p:sp>
        <p:nvSpPr>
          <p:cNvPr id="6" name="Content Placeholder 5"/>
          <p:cNvSpPr>
            <a:spLocks noGrp="1"/>
          </p:cNvSpPr>
          <p:nvPr>
            <p:ph idx="1"/>
          </p:nvPr>
        </p:nvSpPr>
        <p:spPr/>
        <p:txBody>
          <a:bodyPr>
            <a:normAutofit fontScale="62500" lnSpcReduction="20000"/>
          </a:bodyPr>
          <a:lstStyle/>
          <a:p>
            <a:r>
              <a:rPr lang="en-US" b="1" dirty="0"/>
              <a:t>Include only matching records (inner join). </a:t>
            </a:r>
            <a:r>
              <a:rPr lang="en-US" dirty="0"/>
              <a:t>Select to merge only complete records.</a:t>
            </a:r>
          </a:p>
          <a:p>
            <a:r>
              <a:rPr lang="en-US" b="1" dirty="0"/>
              <a:t>Include matching and non-matching records (full outer join).</a:t>
            </a:r>
            <a:r>
              <a:rPr lang="en-US" dirty="0"/>
              <a:t> Select to perform a "full outer join." This means that if values for the key field are not present in all input tables, the incomplete records are still retained. The undefined value (</a:t>
            </a:r>
            <a:r>
              <a:rPr lang="en-US" b="1" dirty="0"/>
              <a:t>$null$</a:t>
            </a:r>
            <a:r>
              <a:rPr lang="en-US" dirty="0"/>
              <a:t>) is added to the key field and included in the output record.</a:t>
            </a:r>
          </a:p>
          <a:p>
            <a:r>
              <a:rPr lang="en-US" b="1" dirty="0"/>
              <a:t>Include matching and selected non-matching records (partial outer join).</a:t>
            </a:r>
            <a:r>
              <a:rPr lang="en-US" dirty="0"/>
              <a:t> Select to perform a "partial outer join" of the tables you select in a </a:t>
            </a:r>
            <a:r>
              <a:rPr lang="en-US" dirty="0" err="1"/>
              <a:t>subdialog</a:t>
            </a:r>
            <a:r>
              <a:rPr lang="en-US" dirty="0"/>
              <a:t> box. Click </a:t>
            </a:r>
            <a:r>
              <a:rPr lang="en-US" b="1" dirty="0"/>
              <a:t>Select</a:t>
            </a:r>
            <a:r>
              <a:rPr lang="en-US" dirty="0"/>
              <a:t> to specify tables for which incomplete records will be retained in the merge.</a:t>
            </a:r>
          </a:p>
          <a:p>
            <a:r>
              <a:rPr lang="en-US" b="1" dirty="0"/>
              <a:t>Include records in the first dataset not matching any others (anti-join).</a:t>
            </a:r>
            <a:r>
              <a:rPr lang="en-US" dirty="0"/>
              <a:t> Select to perform a type of "anti-join," where only </a:t>
            </a:r>
            <a:r>
              <a:rPr lang="en-US" dirty="0" err="1"/>
              <a:t>nonmatching</a:t>
            </a:r>
            <a:r>
              <a:rPr lang="en-US" dirty="0"/>
              <a:t> records from the first dataset are passed downstream. You can specify the order of input datasets using arrows on the Inputs tab. This type of join does not include complete records in the output dataset. See the topic </a:t>
            </a:r>
            <a:r>
              <a:rPr lang="en-US" u="sng" dirty="0">
                <a:hlinkClick r:id="rId2"/>
              </a:rPr>
              <a:t>Types of Joins</a:t>
            </a:r>
            <a:r>
              <a:rPr lang="en-US" dirty="0"/>
              <a:t> for more information.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Result of </a:t>
            </a:r>
            <a:r>
              <a:rPr lang="en-US" b="1" dirty="0" smtClean="0"/>
              <a:t>Include only matching records (inner join)</a:t>
            </a:r>
            <a:endParaRPr lang="en-US" dirty="0"/>
          </a:p>
        </p:txBody>
      </p:sp>
      <p:pic>
        <p:nvPicPr>
          <p:cNvPr id="2051" name="Picture 3"/>
          <p:cNvPicPr>
            <a:picLocks noGrp="1" noChangeAspect="1" noChangeArrowheads="1"/>
          </p:cNvPicPr>
          <p:nvPr>
            <p:ph sz="half" idx="1"/>
          </p:nvPr>
        </p:nvPicPr>
        <p:blipFill>
          <a:blip r:embed="rId2" cstate="print"/>
          <a:srcRect/>
          <a:stretch>
            <a:fillRect/>
          </a:stretch>
        </p:blipFill>
        <p:spPr bwMode="auto">
          <a:xfrm>
            <a:off x="457200" y="2133600"/>
            <a:ext cx="3688780" cy="3821576"/>
          </a:xfrm>
          <a:prstGeom prst="rect">
            <a:avLst/>
          </a:prstGeom>
          <a:noFill/>
          <a:ln w="9525">
            <a:noFill/>
            <a:miter lim="800000"/>
            <a:headEnd/>
            <a:tailEnd/>
          </a:ln>
        </p:spPr>
      </p:pic>
      <p:pic>
        <p:nvPicPr>
          <p:cNvPr id="2052" name="Picture 4"/>
          <p:cNvPicPr>
            <a:picLocks noGrp="1" noChangeAspect="1" noChangeArrowheads="1"/>
          </p:cNvPicPr>
          <p:nvPr>
            <p:ph sz="half" idx="2"/>
          </p:nvPr>
        </p:nvPicPr>
        <p:blipFill>
          <a:blip r:embed="rId3" cstate="print"/>
          <a:srcRect/>
          <a:stretch>
            <a:fillRect/>
          </a:stretch>
        </p:blipFill>
        <p:spPr bwMode="auto">
          <a:xfrm>
            <a:off x="4217467" y="2819400"/>
            <a:ext cx="4469333" cy="190405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Include matching and non-matching records (full outer join). Example</a:t>
            </a:r>
            <a:endParaRPr lang="en-US" dirty="0"/>
          </a:p>
        </p:txBody>
      </p:sp>
      <p:pic>
        <p:nvPicPr>
          <p:cNvPr id="3074" name="Picture 2"/>
          <p:cNvPicPr>
            <a:picLocks noGrp="1" noChangeAspect="1" noChangeArrowheads="1"/>
          </p:cNvPicPr>
          <p:nvPr>
            <p:ph sz="half" idx="1"/>
          </p:nvPr>
        </p:nvPicPr>
        <p:blipFill>
          <a:blip r:embed="rId2" cstate="print"/>
          <a:srcRect/>
          <a:stretch>
            <a:fillRect/>
          </a:stretch>
        </p:blipFill>
        <p:spPr bwMode="auto">
          <a:xfrm>
            <a:off x="457200" y="2209800"/>
            <a:ext cx="3615227" cy="3745376"/>
          </a:xfrm>
          <a:prstGeom prst="rect">
            <a:avLst/>
          </a:prstGeom>
          <a:noFill/>
          <a:ln w="9525">
            <a:noFill/>
            <a:miter lim="800000"/>
            <a:headEnd/>
            <a:tailEnd/>
          </a:ln>
        </p:spPr>
      </p:pic>
      <p:pic>
        <p:nvPicPr>
          <p:cNvPr id="3075" name="Picture 3"/>
          <p:cNvPicPr>
            <a:picLocks noGrp="1" noChangeAspect="1" noChangeArrowheads="1"/>
          </p:cNvPicPr>
          <p:nvPr>
            <p:ph sz="half" idx="2"/>
          </p:nvPr>
        </p:nvPicPr>
        <p:blipFill>
          <a:blip r:embed="rId3" cstate="print"/>
          <a:srcRect/>
          <a:stretch>
            <a:fillRect/>
          </a:stretch>
        </p:blipFill>
        <p:spPr bwMode="auto">
          <a:xfrm>
            <a:off x="4217467" y="2819400"/>
            <a:ext cx="4469333" cy="190405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Include matching and selected non-matching records (partial outer join) Example</a:t>
            </a:r>
            <a:endParaRPr lang="en-US" dirty="0"/>
          </a:p>
        </p:txBody>
      </p:sp>
      <p:pic>
        <p:nvPicPr>
          <p:cNvPr id="4099" name="Picture 3"/>
          <p:cNvPicPr>
            <a:picLocks noGrp="1" noChangeAspect="1" noChangeArrowheads="1"/>
          </p:cNvPicPr>
          <p:nvPr>
            <p:ph sz="half" idx="1"/>
          </p:nvPr>
        </p:nvPicPr>
        <p:blipFill>
          <a:blip r:embed="rId2" cstate="print"/>
          <a:stretch>
            <a:fillRect/>
          </a:stretch>
        </p:blipFill>
        <p:spPr bwMode="auto">
          <a:xfrm>
            <a:off x="685800" y="4734702"/>
            <a:ext cx="4038600" cy="2123298"/>
          </a:xfrm>
          <a:prstGeom prst="rect">
            <a:avLst/>
          </a:prstGeom>
          <a:noFill/>
          <a:ln w="9525">
            <a:noFill/>
            <a:miter lim="800000"/>
            <a:headEnd/>
            <a:tailEnd/>
          </a:ln>
        </p:spPr>
      </p:pic>
      <p:pic>
        <p:nvPicPr>
          <p:cNvPr id="4098" name="Picture 2"/>
          <p:cNvPicPr>
            <a:picLocks noGrp="1" noChangeAspect="1" noChangeArrowheads="1"/>
          </p:cNvPicPr>
          <p:nvPr>
            <p:ph sz="half" idx="2"/>
          </p:nvPr>
        </p:nvPicPr>
        <p:blipFill>
          <a:blip r:embed="rId3" cstate="print"/>
          <a:srcRect/>
          <a:stretch>
            <a:fillRect/>
          </a:stretch>
        </p:blipFill>
        <p:spPr bwMode="auto">
          <a:xfrm>
            <a:off x="4191000" y="2362200"/>
            <a:ext cx="4469333" cy="1904058"/>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152400" y="1143000"/>
            <a:ext cx="3524250" cy="3651123"/>
          </a:xfrm>
          <a:prstGeom prst="rect">
            <a:avLst/>
          </a:prstGeom>
          <a:noFill/>
          <a:ln w="9525">
            <a:noFill/>
            <a:miter lim="800000"/>
            <a:headEnd/>
            <a:tailEnd/>
          </a:ln>
        </p:spPr>
      </p:pic>
      <p:cxnSp>
        <p:nvCxnSpPr>
          <p:cNvPr id="9" name="Straight Arrow Connector 8"/>
          <p:cNvCxnSpPr/>
          <p:nvPr/>
        </p:nvCxnSpPr>
        <p:spPr>
          <a:xfrm rot="16200000" flipH="1">
            <a:off x="762000" y="4191000"/>
            <a:ext cx="6858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Include records in the first dataset not matching any others (anti-join) Example</a:t>
            </a:r>
            <a:endParaRPr lang="en-US" dirty="0"/>
          </a:p>
        </p:txBody>
      </p:sp>
      <p:pic>
        <p:nvPicPr>
          <p:cNvPr id="5123" name="Picture 3"/>
          <p:cNvPicPr>
            <a:picLocks noGrp="1" noChangeAspect="1" noChangeArrowheads="1"/>
          </p:cNvPicPr>
          <p:nvPr>
            <p:ph sz="half" idx="1"/>
          </p:nvPr>
        </p:nvPicPr>
        <p:blipFill>
          <a:blip r:embed="rId2" cstate="print"/>
          <a:stretch>
            <a:fillRect/>
          </a:stretch>
        </p:blipFill>
        <p:spPr bwMode="auto">
          <a:xfrm>
            <a:off x="457200" y="1771186"/>
            <a:ext cx="4038600" cy="4183990"/>
          </a:xfrm>
          <a:prstGeom prst="rect">
            <a:avLst/>
          </a:prstGeom>
          <a:noFill/>
          <a:ln w="9525">
            <a:noFill/>
            <a:miter lim="800000"/>
            <a:headEnd/>
            <a:tailEnd/>
          </a:ln>
        </p:spPr>
      </p:pic>
      <p:pic>
        <p:nvPicPr>
          <p:cNvPr id="5122" name="Picture 2"/>
          <p:cNvPicPr>
            <a:picLocks noGrp="1" noChangeAspect="1" noChangeArrowheads="1"/>
          </p:cNvPicPr>
          <p:nvPr>
            <p:ph sz="half" idx="2"/>
          </p:nvPr>
        </p:nvPicPr>
        <p:blipFill>
          <a:blip r:embed="rId3" cstate="print"/>
          <a:stretch>
            <a:fillRect/>
          </a:stretch>
        </p:blipFill>
        <p:spPr bwMode="auto">
          <a:xfrm>
            <a:off x="4648200" y="2785990"/>
            <a:ext cx="4038600" cy="2154382"/>
          </a:xfrm>
          <a:prstGeom prst="rect">
            <a:avLst/>
          </a:prstGeom>
          <a:noFill/>
          <a:ln w="9525">
            <a:noFill/>
            <a:miter lim="800000"/>
            <a:headEnd/>
            <a:tailEnd/>
          </a:ln>
        </p:spPr>
      </p:pic>
      <p:sp>
        <p:nvSpPr>
          <p:cNvPr id="7" name="TextBox 6"/>
          <p:cNvSpPr txBox="1"/>
          <p:nvPr/>
        </p:nvSpPr>
        <p:spPr>
          <a:xfrm>
            <a:off x="1752600" y="6172200"/>
            <a:ext cx="5749779" cy="369332"/>
          </a:xfrm>
          <a:prstGeom prst="rect">
            <a:avLst/>
          </a:prstGeom>
          <a:noFill/>
        </p:spPr>
        <p:txBody>
          <a:bodyPr wrap="none" rtlCol="0">
            <a:spAutoFit/>
          </a:bodyPr>
          <a:lstStyle/>
          <a:p>
            <a:r>
              <a:rPr lang="en-US" dirty="0" smtClean="0"/>
              <a:t>Note:  First dataset is the first dataset listed in the Input tab</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TotalTime>
  <Words>295</Words>
  <Application>Microsoft Office PowerPoint</Application>
  <PresentationFormat>On-screen Show (4:3)</PresentationFormat>
  <Paragraphs>86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Working with Dates and Merge Example</vt:lpstr>
      <vt:lpstr>We are interested in merging our customer information with sales</vt:lpstr>
      <vt:lpstr>Set the date settings in the Stream Properties under the Tools Menu</vt:lpstr>
      <vt:lpstr>Types of Key Merge in Modeler</vt:lpstr>
      <vt:lpstr>Example Result of Include only matching records (inner join)</vt:lpstr>
      <vt:lpstr>Include matching and non-matching records (full outer join). Example</vt:lpstr>
      <vt:lpstr>Include matching and selected non-matching records (partial outer join) Example</vt:lpstr>
      <vt:lpstr>Include records in the first dataset not matching any others (anti-join) Example</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Dates and Strings, Merge, and Append Example</dc:title>
  <dc:creator>Yesim Erke-Magent</dc:creator>
  <cp:lastModifiedBy>Yesim Erke-Magent</cp:lastModifiedBy>
  <cp:revision>20</cp:revision>
  <dcterms:created xsi:type="dcterms:W3CDTF">2011-02-05T17:11:12Z</dcterms:created>
  <dcterms:modified xsi:type="dcterms:W3CDTF">2011-02-08T02:59:18Z</dcterms:modified>
</cp:coreProperties>
</file>