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1" r:id="rId2"/>
  </p:sldMasterIdLst>
  <p:notesMasterIdLst>
    <p:notesMasterId r:id="rId62"/>
  </p:notesMasterIdLst>
  <p:handoutMasterIdLst>
    <p:handoutMasterId r:id="rId63"/>
  </p:handoutMasterIdLst>
  <p:sldIdLst>
    <p:sldId id="681" r:id="rId3"/>
    <p:sldId id="582" r:id="rId4"/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5" r:id="rId14"/>
    <p:sldId id="596" r:id="rId15"/>
    <p:sldId id="597" r:id="rId16"/>
    <p:sldId id="598" r:id="rId17"/>
    <p:sldId id="599" r:id="rId18"/>
    <p:sldId id="600" r:id="rId19"/>
    <p:sldId id="601" r:id="rId20"/>
    <p:sldId id="602" r:id="rId21"/>
    <p:sldId id="603" r:id="rId22"/>
    <p:sldId id="604" r:id="rId23"/>
    <p:sldId id="605" r:id="rId24"/>
    <p:sldId id="606" r:id="rId25"/>
    <p:sldId id="607" r:id="rId26"/>
    <p:sldId id="608" r:id="rId27"/>
    <p:sldId id="609" r:id="rId28"/>
    <p:sldId id="610" r:id="rId29"/>
    <p:sldId id="611" r:id="rId30"/>
    <p:sldId id="612" r:id="rId31"/>
    <p:sldId id="616" r:id="rId32"/>
    <p:sldId id="617" r:id="rId33"/>
    <p:sldId id="618" r:id="rId34"/>
    <p:sldId id="620" r:id="rId35"/>
    <p:sldId id="621" r:id="rId36"/>
    <p:sldId id="622" r:id="rId37"/>
    <p:sldId id="623" r:id="rId38"/>
    <p:sldId id="624" r:id="rId39"/>
    <p:sldId id="627" r:id="rId40"/>
    <p:sldId id="628" r:id="rId41"/>
    <p:sldId id="629" r:id="rId42"/>
    <p:sldId id="630" r:id="rId43"/>
    <p:sldId id="631" r:id="rId44"/>
    <p:sldId id="632" r:id="rId45"/>
    <p:sldId id="633" r:id="rId46"/>
    <p:sldId id="634" r:id="rId47"/>
    <p:sldId id="635" r:id="rId48"/>
    <p:sldId id="636" r:id="rId49"/>
    <p:sldId id="637" r:id="rId50"/>
    <p:sldId id="638" r:id="rId51"/>
    <p:sldId id="639" r:id="rId52"/>
    <p:sldId id="640" r:id="rId53"/>
    <p:sldId id="641" r:id="rId54"/>
    <p:sldId id="642" r:id="rId55"/>
    <p:sldId id="643" r:id="rId56"/>
    <p:sldId id="644" r:id="rId57"/>
    <p:sldId id="645" r:id="rId58"/>
    <p:sldId id="646" r:id="rId59"/>
    <p:sldId id="647" r:id="rId60"/>
    <p:sldId id="648" r:id="rId61"/>
  </p:sldIdLst>
  <p:sldSz cx="9144000" cy="6858000" type="screen4x3"/>
  <p:notesSz cx="7315200" cy="9601200"/>
  <p:kinsoku lang="ja-JP" invalStChars="" invalEndChars="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A6F695"/>
    <a:srgbClr val="F6C28A"/>
    <a:srgbClr val="FF9933"/>
    <a:srgbClr val="FFB56D"/>
    <a:srgbClr val="FFC891"/>
    <a:srgbClr val="FFFFFF"/>
    <a:srgbClr val="FFD7AF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8713" autoAdjust="0"/>
    <p:restoredTop sz="94660"/>
  </p:normalViewPr>
  <p:slideViewPr>
    <p:cSldViewPr>
      <p:cViewPr>
        <p:scale>
          <a:sx n="80" d="100"/>
          <a:sy n="80" d="100"/>
        </p:scale>
        <p:origin x="-51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7.xml"/><Relationship Id="rId1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0.wmf"/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89088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7363" y="3487738"/>
            <a:ext cx="6259512" cy="539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48" tIns="46985" rIns="95648" bIns="46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notes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0854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</p:spTree>
    <p:extLst>
      <p:ext uri="{BB962C8B-B14F-4D97-AF65-F5344CB8AC3E}">
        <p14:creationId xmlns="" xmlns:p14="http://schemas.microsoft.com/office/powerpoint/2010/main" val="2219964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r>
              <a:rPr lang="en-GB" altLang="en-US" smtClean="0"/>
              <a:t>Slightly different solution path (correct!!)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r>
              <a:rPr lang="en-GB" altLang="en-US" smtClean="0"/>
              <a:t>Here I alter the solution path of the book: the book alters job 6 (costs 3), and I alter job 11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r>
              <a:rPr lang="en-GB" altLang="en-US" smtClean="0"/>
              <a:t>Makespan can still be reduced with the same cost: for example {12,13}</a:t>
            </a:r>
          </a:p>
          <a:p>
            <a:pPr eaLnBrk="1" hangingPunct="1"/>
            <a:r>
              <a:rPr lang="en-GB" altLang="en-US" smtClean="0"/>
              <a:t>OPTIMALITY CONDITION: when no P(j) can be increased without enlarging the makespan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Cmax = auxiliary variable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r>
              <a:rPr lang="en-GB" altLang="en-US" smtClean="0"/>
              <a:t>RCCP: Order acceptance</a:t>
            </a:r>
          </a:p>
          <a:p>
            <a:pPr eaLnBrk="1" hangingPunct="1"/>
            <a:endParaRPr lang="en-GB" altLang="en-US" smtClean="0"/>
          </a:p>
          <a:p>
            <a:pPr eaLnBrk="1" hangingPunct="1"/>
            <a:r>
              <a:rPr lang="en-GB" altLang="en-US" smtClean="0"/>
              <a:t>Detailed scheduling: van de individuele mensen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r>
              <a:rPr lang="en-GB" altLang="en-US" smtClean="0"/>
              <a:t>JON: </a:t>
            </a:r>
          </a:p>
          <a:p>
            <a:pPr eaLnBrk="1" hangingPunct="1"/>
            <a:r>
              <a:rPr lang="en-GB" altLang="en-US" smtClean="0"/>
              <a:t>knoop = job</a:t>
            </a:r>
          </a:p>
          <a:p>
            <a:pPr eaLnBrk="1" hangingPunct="1"/>
            <a:r>
              <a:rPr lang="en-GB" altLang="en-US" smtClean="0"/>
              <a:t>pijl = relatie</a:t>
            </a:r>
          </a:p>
          <a:p>
            <a:pPr eaLnBrk="1" hangingPunct="1"/>
            <a:endParaRPr lang="en-GB" altLang="en-US" smtClean="0"/>
          </a:p>
          <a:p>
            <a:pPr eaLnBrk="1" hangingPunct="1"/>
            <a:r>
              <a:rPr lang="en-GB" altLang="en-US" smtClean="0"/>
              <a:t>JOA:</a:t>
            </a:r>
          </a:p>
          <a:p>
            <a:pPr eaLnBrk="1" hangingPunct="1"/>
            <a:r>
              <a:rPr lang="en-GB" altLang="en-US" smtClean="0"/>
              <a:t>knoop = begin of einde van een job</a:t>
            </a:r>
          </a:p>
          <a:p>
            <a:pPr eaLnBrk="1" hangingPunct="1"/>
            <a:r>
              <a:rPr lang="en-GB" altLang="en-US" smtClean="0"/>
              <a:t>pijl = job</a:t>
            </a:r>
          </a:p>
          <a:p>
            <a:pPr eaLnBrk="1" hangingPunct="1"/>
            <a:endParaRPr lang="en-GB" altLang="en-US" smtClean="0"/>
          </a:p>
          <a:p>
            <a:pPr eaLnBrk="1" hangingPunct="1"/>
            <a:r>
              <a:rPr lang="en-GB" altLang="en-US" smtClean="0"/>
              <a:t>kenmerken JOA:</a:t>
            </a:r>
          </a:p>
          <a:p>
            <a:pPr eaLnBrk="1" hangingPunct="1">
              <a:buFontTx/>
              <a:buChar char="•"/>
            </a:pPr>
            <a:r>
              <a:rPr lang="en-GB" altLang="en-US" smtClean="0"/>
              <a:t> geen overbodige pijlen</a:t>
            </a:r>
          </a:p>
          <a:p>
            <a:pPr eaLnBrk="1" hangingPunct="1">
              <a:buFontTx/>
              <a:buChar char="•"/>
            </a:pPr>
            <a:r>
              <a:rPr lang="en-GB" altLang="en-US" smtClean="0"/>
              <a:t> geen cykels</a:t>
            </a:r>
          </a:p>
          <a:p>
            <a:pPr eaLnBrk="1" hangingPunct="1">
              <a:buFontTx/>
              <a:buChar char="•"/>
            </a:pPr>
            <a:r>
              <a:rPr lang="en-GB" altLang="en-US" smtClean="0"/>
              <a:t> lastig</a:t>
            </a:r>
          </a:p>
          <a:p>
            <a:pPr eaLnBrk="1" hangingPunct="1">
              <a:buFontTx/>
              <a:buChar char="•"/>
            </a:pPr>
            <a:r>
              <a:rPr lang="en-GB" altLang="en-US" smtClean="0"/>
              <a:t> niet unieke netwerken</a:t>
            </a:r>
          </a:p>
          <a:p>
            <a:pPr eaLnBrk="1" hangingPunct="1">
              <a:buFontTx/>
              <a:buChar char="•"/>
            </a:pPr>
            <a:r>
              <a:rPr lang="en-GB" altLang="en-US" smtClean="0"/>
              <a:t> (alleen interpretatie, niet afleiding??)</a:t>
            </a:r>
          </a:p>
          <a:p>
            <a:pPr eaLnBrk="1" hangingPunct="1"/>
            <a:endParaRPr lang="en-GB" altLang="en-US" smtClean="0"/>
          </a:p>
          <a:p>
            <a:pPr eaLnBrk="1" hangingPunct="1"/>
            <a:r>
              <a:rPr lang="en-GB" altLang="en-US" smtClean="0"/>
              <a:t>LINEAIRE vs. NETWERK precedentie relaties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r>
              <a:rPr lang="en-GB" altLang="en-US" smtClean="0"/>
              <a:t>Slack = speling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9013" cy="3598862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8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Pinedo's book page 66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9013" cy="3598862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80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9013" cy="3598862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80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A779-62B8-4ACC-99D1-C70D3CE3E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9807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82AB4-64E2-4188-851C-BDE957447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826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50813"/>
            <a:ext cx="2195513" cy="6402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50813"/>
            <a:ext cx="6437312" cy="6402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92A47-C2E9-44CC-AA98-B14C40704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2388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50813"/>
            <a:ext cx="8785225" cy="839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229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447800"/>
            <a:ext cx="42291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C4FE-1821-4D9B-B9D6-C72380CBB4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30328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50813"/>
            <a:ext cx="8785225" cy="839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229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C8224-0F6C-4A16-A692-5A037CD0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8938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kumimoji="1" lang="en-US" altLang="en-US" sz="2400" b="0" i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kumimoji="1"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6663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IE 419</a:t>
            </a:r>
          </a:p>
        </p:txBody>
      </p:sp>
      <p:sp>
        <p:nvSpPr>
          <p:cNvPr id="666636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Single And Parallel Machine Scheduling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 i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 i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="b"/>
          <a:lstStyle>
            <a:lvl1pPr algn="l" eaLnBrk="1" hangingPunct="1">
              <a:defRPr sz="2600" b="1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8756FD92-FAFF-4AB0-9EDF-DA59B82C85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8045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646C6-D15A-482D-B2CA-3A9BB6F1E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7088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8C64B-C095-4E68-9ED3-91B2B28C5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20598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1529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066800"/>
            <a:ext cx="41529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5E0D5-2C63-4815-AF1C-B1C19FB39D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99511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52FE0-EF3C-475F-8472-28DED7CFA8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60414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56AC2-B98F-482B-A6B4-1C53738BA7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547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0E8E1-BDC0-4A5A-9C1D-35A1B58DD0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835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16C55-EF30-444B-A337-50F90A83EA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68915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16A60-DFD3-46EC-9656-F20351B40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37927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9E549-A4A7-4B70-9472-ACDA8B55C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649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BFFB1-AA17-462E-90B8-286101223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60745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8E14B-8D3E-42BD-9D3B-0CFD977124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8412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4770B-7729-4134-9AE6-0513450B0B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1632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A67D-BB75-43D0-811A-A49F2B6624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7801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9AE2D-DAE9-4F68-9A08-5CF70B8A7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8700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FC7B8-59AE-4033-BFB0-D0C185244F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2338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77DF2-DB91-4936-9486-1C0543C86E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8336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13CE1-0601-4204-B1D4-4F2AD6ABBD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0888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C8497-24F1-4EE6-ACC7-3141638070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3710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50813"/>
            <a:ext cx="8785225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143000"/>
            <a:ext cx="9142413" cy="74613"/>
          </a:xfrm>
          <a:prstGeom prst="rect">
            <a:avLst/>
          </a:prstGeom>
          <a:gradFill rotWithShape="0">
            <a:gsLst>
              <a:gs pos="0">
                <a:srgbClr val="9234DB"/>
              </a:gs>
              <a:gs pos="50000">
                <a:srgbClr val="2C1041"/>
              </a:gs>
              <a:gs pos="100000">
                <a:srgbClr val="9234D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A01D2CFF-B5A0-445D-8F96-B9D6F5082C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3000"/>
        <a:buFont typeface="Monotype Sorts" pitchFamily="2" charset="2"/>
        <a:buChar char="u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 userDrawn="1"/>
        </p:nvSpPr>
        <p:spPr bwMode="auto">
          <a:xfrm>
            <a:off x="0" y="914400"/>
            <a:ext cx="9144000" cy="76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C0000"/>
              </a:gs>
              <a:gs pos="50000">
                <a:srgbClr val="E57F7F"/>
              </a:gs>
              <a:gs pos="100000">
                <a:srgbClr val="CC0000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0000"/>
            </a:prst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03" name="AutoShap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458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656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="0" i="0" smtClean="0">
                <a:latin typeface="Times" pitchFamily="18" charset="0"/>
              </a:defRPr>
            </a:lvl1pPr>
          </a:lstStyle>
          <a:p>
            <a:pPr>
              <a:defRPr/>
            </a:pPr>
            <a:fld id="{761E4A1E-8F94-47C4-9FA8-46171781E4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­"/>
        <a:defRPr sz="24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D8DC1"/>
        </a:buClr>
        <a:buSzPct val="75000"/>
        <a:buFont typeface="Wingdings" pitchFamily="2" charset="2"/>
        <a:buChar char="t"/>
        <a:defRPr sz="2400">
          <a:solidFill>
            <a:schemeClr val="hlink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_____Microsoft_Office_Excel_97-20034.xls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_____Microsoft_Office_Excel_97-20035.xls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_________Microsoft_Office_Word_97_-_20037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_________Microsoft_Office_Word_97_-_20039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_________Microsoft_Office_Word_97_-_200310.doc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3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39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CE2380-7626-46B1-BA80-71C9966414B8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6765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Project Planning &amp; Scheduling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ISE 419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F6DB73-8371-4FB4-8267-5CB38E5307B2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63525"/>
            <a:ext cx="7086600" cy="566738"/>
          </a:xfrm>
        </p:spPr>
        <p:txBody>
          <a:bodyPr/>
          <a:lstStyle/>
          <a:p>
            <a:pPr eaLnBrk="1" hangingPunct="1"/>
            <a:r>
              <a:rPr lang="en-US" altLang="en-US" smtClean="0"/>
              <a:t>Job on Arc Network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4221163" cy="5029200"/>
          </a:xfrm>
        </p:spPr>
        <p:txBody>
          <a:bodyPr/>
          <a:lstStyle/>
          <a:p>
            <a:pPr eaLnBrk="1" hangingPunct="1"/>
            <a:r>
              <a:rPr lang="en-US" altLang="en-US" sz="2400" i="1" smtClean="0"/>
              <a:t>Not allowed</a:t>
            </a:r>
            <a:r>
              <a:rPr lang="en-US" altLang="en-US" sz="2400" smtClean="0"/>
              <a:t>: no two jobs can have the same starting and ending node!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Need to introduce a dummy job.</a:t>
            </a: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4800600" y="25908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5867400" y="25908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6934200" y="25908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8001000" y="25908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5257800" y="2819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7391400" y="2819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5318125" y="2438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A</a:t>
            </a: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6445250" y="2209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B</a:t>
            </a:r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7443788" y="2438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D</a:t>
            </a:r>
          </a:p>
        </p:txBody>
      </p:sp>
      <p:sp>
        <p:nvSpPr>
          <p:cNvPr id="13326" name="Freeform 13"/>
          <p:cNvSpPr>
            <a:spLocks/>
          </p:cNvSpPr>
          <p:nvPr/>
        </p:nvSpPr>
        <p:spPr bwMode="auto">
          <a:xfrm>
            <a:off x="6324600" y="2590800"/>
            <a:ext cx="609600" cy="152400"/>
          </a:xfrm>
          <a:custGeom>
            <a:avLst/>
            <a:gdLst>
              <a:gd name="T0" fmla="*/ 0 w 384"/>
              <a:gd name="T1" fmla="*/ 152400 h 96"/>
              <a:gd name="T2" fmla="*/ 304800 w 384"/>
              <a:gd name="T3" fmla="*/ 0 h 96"/>
              <a:gd name="T4" fmla="*/ 609600 w 384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Freeform 14"/>
          <p:cNvSpPr>
            <a:spLocks/>
          </p:cNvSpPr>
          <p:nvPr/>
        </p:nvSpPr>
        <p:spPr bwMode="auto">
          <a:xfrm flipV="1">
            <a:off x="6324600" y="2895600"/>
            <a:ext cx="609600" cy="152400"/>
          </a:xfrm>
          <a:custGeom>
            <a:avLst/>
            <a:gdLst>
              <a:gd name="T0" fmla="*/ 0 w 384"/>
              <a:gd name="T1" fmla="*/ 152400 h 96"/>
              <a:gd name="T2" fmla="*/ 304800 w 384"/>
              <a:gd name="T3" fmla="*/ 0 h 96"/>
              <a:gd name="T4" fmla="*/ 609600 w 384"/>
              <a:gd name="T5" fmla="*/ 1524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6470650" y="2971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C</a:t>
            </a:r>
          </a:p>
        </p:txBody>
      </p:sp>
      <p:sp>
        <p:nvSpPr>
          <p:cNvPr id="13329" name="Oval 16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0" name="Oval 17"/>
          <p:cNvSpPr>
            <a:spLocks noChangeArrowheads="1"/>
          </p:cNvSpPr>
          <p:nvPr/>
        </p:nvSpPr>
        <p:spPr bwMode="auto">
          <a:xfrm>
            <a:off x="5867400" y="44958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1" name="Oval 18"/>
          <p:cNvSpPr>
            <a:spLocks noChangeArrowheads="1"/>
          </p:cNvSpPr>
          <p:nvPr/>
        </p:nvSpPr>
        <p:spPr bwMode="auto">
          <a:xfrm>
            <a:off x="7086600" y="50292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2" name="Oval 19"/>
          <p:cNvSpPr>
            <a:spLocks noChangeArrowheads="1"/>
          </p:cNvSpPr>
          <p:nvPr/>
        </p:nvSpPr>
        <p:spPr bwMode="auto">
          <a:xfrm>
            <a:off x="8001000" y="44958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3" name="Line 20"/>
          <p:cNvSpPr>
            <a:spLocks noChangeShapeType="1"/>
          </p:cNvSpPr>
          <p:nvPr/>
        </p:nvSpPr>
        <p:spPr bwMode="auto">
          <a:xfrm>
            <a:off x="5257800" y="4724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1"/>
          <p:cNvSpPr>
            <a:spLocks noChangeShapeType="1"/>
          </p:cNvSpPr>
          <p:nvPr/>
        </p:nvSpPr>
        <p:spPr bwMode="auto">
          <a:xfrm flipV="1">
            <a:off x="7543800" y="4876800"/>
            <a:ext cx="533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5318125" y="4343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A</a:t>
            </a:r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6172200" y="3962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B</a:t>
            </a:r>
          </a:p>
        </p:txBody>
      </p:sp>
      <p:sp>
        <p:nvSpPr>
          <p:cNvPr id="13337" name="Text Box 24"/>
          <p:cNvSpPr txBox="1">
            <a:spLocks noChangeArrowheads="1"/>
          </p:cNvSpPr>
          <p:nvPr/>
        </p:nvSpPr>
        <p:spPr bwMode="auto">
          <a:xfrm>
            <a:off x="7519988" y="46482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D</a:t>
            </a:r>
          </a:p>
        </p:txBody>
      </p: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6394450" y="5029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C</a:t>
            </a:r>
          </a:p>
        </p:txBody>
      </p:sp>
      <p:sp>
        <p:nvSpPr>
          <p:cNvPr id="13339" name="Oval 26"/>
          <p:cNvSpPr>
            <a:spLocks noChangeArrowheads="1"/>
          </p:cNvSpPr>
          <p:nvPr/>
        </p:nvSpPr>
        <p:spPr bwMode="auto">
          <a:xfrm>
            <a:off x="6705600" y="38100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0" name="Line 27"/>
          <p:cNvSpPr>
            <a:spLocks noChangeShapeType="1"/>
          </p:cNvSpPr>
          <p:nvPr/>
        </p:nvSpPr>
        <p:spPr bwMode="auto">
          <a:xfrm flipV="1">
            <a:off x="6248400" y="4191000"/>
            <a:ext cx="533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Line 28"/>
          <p:cNvSpPr>
            <a:spLocks noChangeShapeType="1"/>
          </p:cNvSpPr>
          <p:nvPr/>
        </p:nvSpPr>
        <p:spPr bwMode="auto">
          <a:xfrm>
            <a:off x="6324600" y="4876800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Line 29"/>
          <p:cNvSpPr>
            <a:spLocks noChangeShapeType="1"/>
          </p:cNvSpPr>
          <p:nvPr/>
        </p:nvSpPr>
        <p:spPr bwMode="auto">
          <a:xfrm>
            <a:off x="7010400" y="4267200"/>
            <a:ext cx="228600" cy="762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43" name="Object 30"/>
          <p:cNvGraphicFramePr>
            <a:graphicFrameLocks noChangeAspect="1"/>
          </p:cNvGraphicFramePr>
          <p:nvPr/>
        </p:nvGraphicFramePr>
        <p:xfrm>
          <a:off x="838200" y="4776788"/>
          <a:ext cx="3581400" cy="2081212"/>
        </p:xfrm>
        <a:graphic>
          <a:graphicData uri="http://schemas.openxmlformats.org/presentationml/2006/ole">
            <p:oleObj spid="_x0000_s13346" name="Document" r:id="rId3" imgW="6752844" imgH="4323588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2ED7BC-B3FA-4FE5-AB1A-1596BD73EA5A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50813"/>
            <a:ext cx="8785225" cy="669925"/>
          </a:xfrm>
        </p:spPr>
        <p:txBody>
          <a:bodyPr/>
          <a:lstStyle/>
          <a:p>
            <a:pPr eaLnBrk="1" hangingPunct="1"/>
            <a:r>
              <a:rPr lang="en-US" altLang="en-US" smtClean="0"/>
              <a:t>Changing a Tire</a:t>
            </a:r>
          </a:p>
        </p:txBody>
      </p:sp>
      <p:graphicFrame>
        <p:nvGraphicFramePr>
          <p:cNvPr id="14340" name="Object 3"/>
          <p:cNvGraphicFramePr>
            <a:graphicFrameLocks noChangeAspect="1"/>
          </p:cNvGraphicFramePr>
          <p:nvPr/>
        </p:nvGraphicFramePr>
        <p:xfrm>
          <a:off x="1447800" y="1676400"/>
          <a:ext cx="6540500" cy="3938588"/>
        </p:xfrm>
        <a:graphic>
          <a:graphicData uri="http://schemas.openxmlformats.org/presentationml/2006/ole">
            <p:oleObj spid="_x0000_s14362" name="Document" r:id="rId3" imgW="6752844" imgH="4343400" progId="Word.Document.8">
              <p:embed/>
            </p:oleObj>
          </a:graphicData>
        </a:graphic>
      </p:graphicFrame>
      <p:grpSp>
        <p:nvGrpSpPr>
          <p:cNvPr id="14341" name="Group 21"/>
          <p:cNvGrpSpPr>
            <a:grpSpLocks/>
          </p:cNvGrpSpPr>
          <p:nvPr/>
        </p:nvGrpSpPr>
        <p:grpSpPr bwMode="auto">
          <a:xfrm>
            <a:off x="2514600" y="5181600"/>
            <a:ext cx="3657600" cy="1524000"/>
            <a:chOff x="1824" y="1632"/>
            <a:chExt cx="2304" cy="960"/>
          </a:xfrm>
        </p:grpSpPr>
        <p:sp>
          <p:nvSpPr>
            <p:cNvPr id="14342" name="Oval 22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3" name="Oval 23"/>
            <p:cNvSpPr>
              <a:spLocks noChangeArrowheads="1"/>
            </p:cNvSpPr>
            <p:nvPr/>
          </p:nvSpPr>
          <p:spPr bwMode="auto">
            <a:xfrm>
              <a:off x="2496" y="1728"/>
              <a:ext cx="288" cy="288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4" name="Oval 24"/>
            <p:cNvSpPr>
              <a:spLocks noChangeArrowheads="1"/>
            </p:cNvSpPr>
            <p:nvPr/>
          </p:nvSpPr>
          <p:spPr bwMode="auto">
            <a:xfrm>
              <a:off x="3168" y="1728"/>
              <a:ext cx="288" cy="288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5" name="Oval 25"/>
            <p:cNvSpPr>
              <a:spLocks noChangeArrowheads="1"/>
            </p:cNvSpPr>
            <p:nvPr/>
          </p:nvSpPr>
          <p:spPr bwMode="auto">
            <a:xfrm>
              <a:off x="1824" y="2304"/>
              <a:ext cx="288" cy="288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6" name="Oval 26"/>
            <p:cNvSpPr>
              <a:spLocks noChangeArrowheads="1"/>
            </p:cNvSpPr>
            <p:nvPr/>
          </p:nvSpPr>
          <p:spPr bwMode="auto">
            <a:xfrm>
              <a:off x="2496" y="2304"/>
              <a:ext cx="288" cy="288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7" name="Oval 27"/>
            <p:cNvSpPr>
              <a:spLocks noChangeArrowheads="1"/>
            </p:cNvSpPr>
            <p:nvPr/>
          </p:nvSpPr>
          <p:spPr bwMode="auto">
            <a:xfrm>
              <a:off x="3840" y="2304"/>
              <a:ext cx="288" cy="288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8" name="Line 28"/>
            <p:cNvSpPr>
              <a:spLocks noChangeShapeType="1"/>
            </p:cNvSpPr>
            <p:nvPr/>
          </p:nvSpPr>
          <p:spPr bwMode="auto">
            <a:xfrm>
              <a:off x="2112" y="18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29"/>
            <p:cNvSpPr>
              <a:spLocks noChangeShapeType="1"/>
            </p:cNvSpPr>
            <p:nvPr/>
          </p:nvSpPr>
          <p:spPr bwMode="auto">
            <a:xfrm>
              <a:off x="2784" y="18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30"/>
            <p:cNvSpPr>
              <a:spLocks noChangeShapeType="1"/>
            </p:cNvSpPr>
            <p:nvPr/>
          </p:nvSpPr>
          <p:spPr bwMode="auto">
            <a:xfrm>
              <a:off x="2112" y="244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Line 31"/>
            <p:cNvSpPr>
              <a:spLocks noChangeShapeType="1"/>
            </p:cNvSpPr>
            <p:nvPr/>
          </p:nvSpPr>
          <p:spPr bwMode="auto">
            <a:xfrm>
              <a:off x="2784" y="2448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Line 32"/>
            <p:cNvSpPr>
              <a:spLocks noChangeShapeType="1"/>
            </p:cNvSpPr>
            <p:nvPr/>
          </p:nvSpPr>
          <p:spPr bwMode="auto">
            <a:xfrm>
              <a:off x="3456" y="1872"/>
              <a:ext cx="48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Text Box 33"/>
            <p:cNvSpPr txBox="1">
              <a:spLocks noChangeArrowheads="1"/>
            </p:cNvSpPr>
            <p:nvPr/>
          </p:nvSpPr>
          <p:spPr bwMode="auto">
            <a:xfrm>
              <a:off x="2150" y="163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354" name="Text Box 34"/>
            <p:cNvSpPr txBox="1">
              <a:spLocks noChangeArrowheads="1"/>
            </p:cNvSpPr>
            <p:nvPr/>
          </p:nvSpPr>
          <p:spPr bwMode="auto">
            <a:xfrm>
              <a:off x="2860" y="163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355" name="Text Box 35"/>
            <p:cNvSpPr txBox="1">
              <a:spLocks noChangeArrowheads="1"/>
            </p:cNvSpPr>
            <p:nvPr/>
          </p:nvSpPr>
          <p:spPr bwMode="auto">
            <a:xfrm>
              <a:off x="2160" y="220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356" name="Text Box 36"/>
            <p:cNvSpPr txBox="1">
              <a:spLocks noChangeArrowheads="1"/>
            </p:cNvSpPr>
            <p:nvPr/>
          </p:nvSpPr>
          <p:spPr bwMode="auto">
            <a:xfrm>
              <a:off x="3168" y="220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4357" name="Text Box 37"/>
            <p:cNvSpPr txBox="1">
              <a:spLocks noChangeArrowheads="1"/>
            </p:cNvSpPr>
            <p:nvPr/>
          </p:nvSpPr>
          <p:spPr bwMode="auto">
            <a:xfrm>
              <a:off x="3628" y="187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358" name="Line 38"/>
            <p:cNvSpPr>
              <a:spLocks noChangeShapeType="1"/>
            </p:cNvSpPr>
            <p:nvPr/>
          </p:nvSpPr>
          <p:spPr bwMode="auto">
            <a:xfrm flipV="1">
              <a:off x="2736" y="1968"/>
              <a:ext cx="480" cy="33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39"/>
            <p:cNvSpPr>
              <a:spLocks noChangeShapeType="1"/>
            </p:cNvSpPr>
            <p:nvPr/>
          </p:nvSpPr>
          <p:spPr bwMode="auto">
            <a:xfrm>
              <a:off x="2640" y="2016"/>
              <a:ext cx="0" cy="2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6774EB-7931-48CC-99B2-5D624B719931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572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An example for CPM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524000"/>
            <a:ext cx="7848600" cy="1524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Widgetco</a:t>
            </a:r>
            <a:r>
              <a:rPr lang="en-US" altLang="en-US" sz="2400" smtClean="0"/>
              <a:t> is about to introduce a new product. A list of activities and the precedence relationships are given in the table below. Draw a project diagram for this project.</a:t>
            </a:r>
          </a:p>
        </p:txBody>
      </p:sp>
      <p:graphicFrame>
        <p:nvGraphicFramePr>
          <p:cNvPr id="527399" name="Group 39"/>
          <p:cNvGraphicFramePr>
            <a:graphicFrameLocks noGrp="1"/>
          </p:cNvGraphicFramePr>
          <p:nvPr/>
        </p:nvGraphicFramePr>
        <p:xfrm>
          <a:off x="304800" y="3429000"/>
          <a:ext cx="8458200" cy="3200400"/>
        </p:xfrm>
        <a:graphic>
          <a:graphicData uri="http://schemas.openxmlformats.org/drawingml/2006/table">
            <a:tbl>
              <a:tblPr/>
              <a:tblGrid>
                <a:gridCol w="3543300"/>
                <a:gridCol w="2095500"/>
                <a:gridCol w="2819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Activity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Predecessors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Duration(days)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A:train workers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B:purchase raw materials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C:produce product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D:produce product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E:test product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F:assemble products 1&amp;2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343C43-E947-4504-99C8-69D88E5693F8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6934200" cy="60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Project Diagram for Widgetco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1295400" y="2555875"/>
            <a:ext cx="7391400" cy="2701925"/>
            <a:chOff x="816" y="1610"/>
            <a:chExt cx="4656" cy="1702"/>
          </a:xfrm>
        </p:grpSpPr>
        <p:sp>
          <p:nvSpPr>
            <p:cNvPr id="16390" name="Oval 4"/>
            <p:cNvSpPr>
              <a:spLocks noChangeArrowheads="1"/>
            </p:cNvSpPr>
            <p:nvPr/>
          </p:nvSpPr>
          <p:spPr bwMode="auto">
            <a:xfrm>
              <a:off x="816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b="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391" name="Oval 5"/>
            <p:cNvSpPr>
              <a:spLocks noChangeArrowheads="1"/>
            </p:cNvSpPr>
            <p:nvPr/>
          </p:nvSpPr>
          <p:spPr bwMode="auto">
            <a:xfrm>
              <a:off x="5136" y="18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b="0" i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6392" name="Oval 6"/>
            <p:cNvSpPr>
              <a:spLocks noChangeArrowheads="1"/>
            </p:cNvSpPr>
            <p:nvPr/>
          </p:nvSpPr>
          <p:spPr bwMode="auto">
            <a:xfrm>
              <a:off x="3696" y="18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b="0" i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6393" name="Oval 7"/>
            <p:cNvSpPr>
              <a:spLocks noChangeArrowheads="1"/>
            </p:cNvSpPr>
            <p:nvPr/>
          </p:nvSpPr>
          <p:spPr bwMode="auto">
            <a:xfrm>
              <a:off x="3168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b="0" i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394" name="Oval 8"/>
            <p:cNvSpPr>
              <a:spLocks noChangeArrowheads="1"/>
            </p:cNvSpPr>
            <p:nvPr/>
          </p:nvSpPr>
          <p:spPr bwMode="auto">
            <a:xfrm>
              <a:off x="2064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b="0" i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395" name="Oval 9"/>
            <p:cNvSpPr>
              <a:spLocks noChangeArrowheads="1"/>
            </p:cNvSpPr>
            <p:nvPr/>
          </p:nvSpPr>
          <p:spPr bwMode="auto">
            <a:xfrm>
              <a:off x="2016" y="18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b="0" i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 flipV="1">
              <a:off x="1104" y="2064"/>
              <a:ext cx="9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>
              <a:off x="2352" y="196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>
              <a:off x="4032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3"/>
            <p:cNvSpPr>
              <a:spLocks noChangeShapeType="1"/>
            </p:cNvSpPr>
            <p:nvPr/>
          </p:nvSpPr>
          <p:spPr bwMode="auto">
            <a:xfrm>
              <a:off x="1104" y="2736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14"/>
            <p:cNvSpPr>
              <a:spLocks noChangeShapeType="1"/>
            </p:cNvSpPr>
            <p:nvPr/>
          </p:nvSpPr>
          <p:spPr bwMode="auto">
            <a:xfrm>
              <a:off x="2304" y="2124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15"/>
            <p:cNvSpPr>
              <a:spLocks noChangeShapeType="1"/>
            </p:cNvSpPr>
            <p:nvPr/>
          </p:nvSpPr>
          <p:spPr bwMode="auto">
            <a:xfrm flipV="1">
              <a:off x="3408" y="2160"/>
              <a:ext cx="43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16"/>
            <p:cNvSpPr>
              <a:spLocks noChangeShapeType="1"/>
            </p:cNvSpPr>
            <p:nvPr/>
          </p:nvSpPr>
          <p:spPr bwMode="auto">
            <a:xfrm flipV="1">
              <a:off x="2208" y="216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Text Box 17"/>
            <p:cNvSpPr txBox="1">
              <a:spLocks noChangeArrowheads="1"/>
            </p:cNvSpPr>
            <p:nvPr/>
          </p:nvSpPr>
          <p:spPr bwMode="auto">
            <a:xfrm>
              <a:off x="1190" y="2090"/>
              <a:ext cx="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b="0" i="0">
                  <a:latin typeface="Times New Roman" pitchFamily="18" charset="0"/>
                </a:rPr>
                <a:t>A 6</a:t>
              </a:r>
            </a:p>
          </p:txBody>
        </p:sp>
        <p:sp>
          <p:nvSpPr>
            <p:cNvPr id="16404" name="Text Box 18"/>
            <p:cNvSpPr txBox="1">
              <a:spLocks noChangeArrowheads="1"/>
            </p:cNvSpPr>
            <p:nvPr/>
          </p:nvSpPr>
          <p:spPr bwMode="auto">
            <a:xfrm>
              <a:off x="1142" y="2906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b="0" i="0">
                  <a:latin typeface="Times New Roman" pitchFamily="18" charset="0"/>
                </a:rPr>
                <a:t>B 9</a:t>
              </a:r>
            </a:p>
          </p:txBody>
        </p:sp>
        <p:sp>
          <p:nvSpPr>
            <p:cNvPr id="16405" name="Text Box 19"/>
            <p:cNvSpPr txBox="1">
              <a:spLocks noChangeArrowheads="1"/>
            </p:cNvSpPr>
            <p:nvPr/>
          </p:nvSpPr>
          <p:spPr bwMode="auto">
            <a:xfrm>
              <a:off x="1958" y="2505"/>
              <a:ext cx="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 b="0" i="0">
                  <a:latin typeface="Times New Roman" pitchFamily="18" charset="0"/>
                </a:rPr>
                <a:t>Dummy</a:t>
              </a:r>
            </a:p>
          </p:txBody>
        </p:sp>
        <p:sp>
          <p:nvSpPr>
            <p:cNvPr id="16406" name="Text Box 20"/>
            <p:cNvSpPr txBox="1">
              <a:spLocks noChangeArrowheads="1"/>
            </p:cNvSpPr>
            <p:nvPr/>
          </p:nvSpPr>
          <p:spPr bwMode="auto">
            <a:xfrm>
              <a:off x="2726" y="1610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b="0" i="0">
                  <a:latin typeface="Times New Roman" pitchFamily="18" charset="0"/>
                </a:rPr>
                <a:t>C 8</a:t>
              </a:r>
            </a:p>
          </p:txBody>
        </p:sp>
        <p:sp>
          <p:nvSpPr>
            <p:cNvPr id="16407" name="Text Box 21"/>
            <p:cNvSpPr txBox="1">
              <a:spLocks noChangeArrowheads="1"/>
            </p:cNvSpPr>
            <p:nvPr/>
          </p:nvSpPr>
          <p:spPr bwMode="auto">
            <a:xfrm>
              <a:off x="2630" y="2282"/>
              <a:ext cx="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b="0" i="0">
                  <a:latin typeface="Times New Roman" pitchFamily="18" charset="0"/>
                </a:rPr>
                <a:t>D 7</a:t>
              </a:r>
            </a:p>
          </p:txBody>
        </p:sp>
        <p:sp>
          <p:nvSpPr>
            <p:cNvPr id="16408" name="Text Box 22"/>
            <p:cNvSpPr txBox="1">
              <a:spLocks noChangeArrowheads="1"/>
            </p:cNvSpPr>
            <p:nvPr/>
          </p:nvSpPr>
          <p:spPr bwMode="auto">
            <a:xfrm>
              <a:off x="3542" y="2570"/>
              <a:ext cx="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b="0" i="0">
                  <a:latin typeface="Times New Roman" pitchFamily="18" charset="0"/>
                </a:rPr>
                <a:t>E 10</a:t>
              </a:r>
            </a:p>
          </p:txBody>
        </p:sp>
        <p:sp>
          <p:nvSpPr>
            <p:cNvPr id="16409" name="Text Box 23"/>
            <p:cNvSpPr txBox="1">
              <a:spLocks noChangeArrowheads="1"/>
            </p:cNvSpPr>
            <p:nvPr/>
          </p:nvSpPr>
          <p:spPr bwMode="auto">
            <a:xfrm>
              <a:off x="4262" y="1610"/>
              <a:ext cx="4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b="0" i="0">
                  <a:latin typeface="Times New Roman" pitchFamily="18" charset="0"/>
                </a:rPr>
                <a:t>F 12</a:t>
              </a:r>
            </a:p>
          </p:txBody>
        </p:sp>
      </p:grpSp>
      <p:sp>
        <p:nvSpPr>
          <p:cNvPr id="16389" name="Text Box 24"/>
          <p:cNvSpPr txBox="1">
            <a:spLocks noChangeArrowheads="1"/>
          </p:cNvSpPr>
          <p:nvPr/>
        </p:nvSpPr>
        <p:spPr bwMode="auto">
          <a:xfrm>
            <a:off x="3184525" y="5680075"/>
            <a:ext cx="2978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0" i="0">
                <a:latin typeface="Times New Roman" pitchFamily="18" charset="0"/>
              </a:rPr>
              <a:t>Node 1 = starting node</a:t>
            </a:r>
          </a:p>
          <a:p>
            <a:pPr eaLnBrk="1" hangingPunct="1"/>
            <a:r>
              <a:rPr lang="en-US" altLang="en-US" sz="2400" b="0" i="0">
                <a:latin typeface="Times New Roman" pitchFamily="18" charset="0"/>
              </a:rPr>
              <a:t>Node 6 = finish node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649590-A76D-49BC-AAC9-51F96DDE2FCC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GB" altLang="en-US" smtClean="0"/>
              <a:t>Project representation example</a:t>
            </a:r>
          </a:p>
        </p:txBody>
      </p:sp>
      <p:sp>
        <p:nvSpPr>
          <p:cNvPr id="17412" name="AutoShape 3"/>
          <p:cNvSpPr>
            <a:spLocks noChangeArrowheads="1"/>
          </p:cNvSpPr>
          <p:nvPr/>
        </p:nvSpPr>
        <p:spPr bwMode="auto">
          <a:xfrm rot="-5400000">
            <a:off x="4191000" y="2970213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 rot="-5400000">
            <a:off x="5257800" y="2970213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2</a:t>
            </a:r>
          </a:p>
        </p:txBody>
      </p:sp>
      <p:cxnSp>
        <p:nvCxnSpPr>
          <p:cNvPr id="17414" name="AutoShape 5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4646613" y="3197225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5" name="AutoShape 6"/>
          <p:cNvSpPr>
            <a:spLocks noChangeArrowheads="1"/>
          </p:cNvSpPr>
          <p:nvPr/>
        </p:nvSpPr>
        <p:spPr bwMode="auto">
          <a:xfrm rot="-5400000">
            <a:off x="6324600" y="2970213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4</a:t>
            </a:r>
          </a:p>
        </p:txBody>
      </p:sp>
      <p:cxnSp>
        <p:nvCxnSpPr>
          <p:cNvPr id="17416" name="AutoShape 7"/>
          <p:cNvCxnSpPr>
            <a:cxnSpLocks noChangeShapeType="1"/>
            <a:stCxn id="17413" idx="4"/>
            <a:endCxn id="17415" idx="0"/>
          </p:cNvCxnSpPr>
          <p:nvPr/>
        </p:nvCxnSpPr>
        <p:spPr bwMode="auto">
          <a:xfrm>
            <a:off x="5713413" y="3197225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7" name="AutoShape 8"/>
          <p:cNvSpPr>
            <a:spLocks noChangeArrowheads="1"/>
          </p:cNvSpPr>
          <p:nvPr/>
        </p:nvSpPr>
        <p:spPr bwMode="auto">
          <a:xfrm rot="-5400000">
            <a:off x="3352800" y="48768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i="0">
              <a:latin typeface="Tahoma" pitchFamily="34" charset="0"/>
            </a:endParaRPr>
          </a:p>
        </p:txBody>
      </p:sp>
      <p:sp>
        <p:nvSpPr>
          <p:cNvPr id="17418" name="AutoShape 9"/>
          <p:cNvSpPr>
            <a:spLocks noChangeArrowheads="1"/>
          </p:cNvSpPr>
          <p:nvPr/>
        </p:nvSpPr>
        <p:spPr bwMode="auto">
          <a:xfrm rot="-5400000">
            <a:off x="4419600" y="48768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i="0">
              <a:latin typeface="Tahoma" pitchFamily="34" charset="0"/>
            </a:endParaRPr>
          </a:p>
        </p:txBody>
      </p:sp>
      <p:cxnSp>
        <p:nvCxnSpPr>
          <p:cNvPr id="17419" name="AutoShape 10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>
            <a:off x="3808413" y="51038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0" name="AutoShape 11"/>
          <p:cNvSpPr>
            <a:spLocks noChangeArrowheads="1"/>
          </p:cNvSpPr>
          <p:nvPr/>
        </p:nvSpPr>
        <p:spPr bwMode="auto">
          <a:xfrm rot="-5400000">
            <a:off x="5486400" y="48768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i="0">
              <a:latin typeface="Tahoma" pitchFamily="34" charset="0"/>
            </a:endParaRPr>
          </a:p>
        </p:txBody>
      </p:sp>
      <p:cxnSp>
        <p:nvCxnSpPr>
          <p:cNvPr id="17421" name="AutoShape 12"/>
          <p:cNvCxnSpPr>
            <a:cxnSpLocks noChangeShapeType="1"/>
            <a:stCxn id="17418" idx="4"/>
            <a:endCxn id="17420" idx="0"/>
          </p:cNvCxnSpPr>
          <p:nvPr/>
        </p:nvCxnSpPr>
        <p:spPr bwMode="auto">
          <a:xfrm>
            <a:off x="4875213" y="51038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3886200" y="4648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4983163" y="46482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2</a:t>
            </a:r>
          </a:p>
        </p:txBody>
      </p:sp>
      <p:sp>
        <p:nvSpPr>
          <p:cNvPr id="17424" name="AutoShape 15"/>
          <p:cNvSpPr>
            <a:spLocks noChangeArrowheads="1"/>
          </p:cNvSpPr>
          <p:nvPr/>
        </p:nvSpPr>
        <p:spPr bwMode="auto">
          <a:xfrm rot="-5400000">
            <a:off x="5257800" y="3808413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3</a:t>
            </a:r>
          </a:p>
        </p:txBody>
      </p:sp>
      <p:sp>
        <p:nvSpPr>
          <p:cNvPr id="17425" name="AutoShape 16"/>
          <p:cNvSpPr>
            <a:spLocks noChangeArrowheads="1"/>
          </p:cNvSpPr>
          <p:nvPr/>
        </p:nvSpPr>
        <p:spPr bwMode="auto">
          <a:xfrm rot="-5400000">
            <a:off x="6324600" y="3808413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sp>
        <p:nvSpPr>
          <p:cNvPr id="17426" name="AutoShape 17"/>
          <p:cNvSpPr>
            <a:spLocks noChangeArrowheads="1"/>
          </p:cNvSpPr>
          <p:nvPr/>
        </p:nvSpPr>
        <p:spPr bwMode="auto">
          <a:xfrm rot="-5400000">
            <a:off x="7391400" y="2970213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sp>
        <p:nvSpPr>
          <p:cNvPr id="17427" name="AutoShape 18"/>
          <p:cNvSpPr>
            <a:spLocks noChangeArrowheads="1"/>
          </p:cNvSpPr>
          <p:nvPr/>
        </p:nvSpPr>
        <p:spPr bwMode="auto">
          <a:xfrm rot="-5400000">
            <a:off x="7391400" y="3808413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cxnSp>
        <p:nvCxnSpPr>
          <p:cNvPr id="17428" name="AutoShape 19"/>
          <p:cNvCxnSpPr>
            <a:cxnSpLocks noChangeShapeType="1"/>
            <a:stCxn id="17415" idx="4"/>
            <a:endCxn id="17426" idx="0"/>
          </p:cNvCxnSpPr>
          <p:nvPr/>
        </p:nvCxnSpPr>
        <p:spPr bwMode="auto">
          <a:xfrm>
            <a:off x="6780213" y="3197225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9" name="AutoShape 20"/>
          <p:cNvCxnSpPr>
            <a:cxnSpLocks noChangeShapeType="1"/>
            <a:stCxn id="17412" idx="3"/>
            <a:endCxn id="17424" idx="0"/>
          </p:cNvCxnSpPr>
          <p:nvPr/>
        </p:nvCxnSpPr>
        <p:spPr bwMode="auto">
          <a:xfrm>
            <a:off x="4579938" y="3359150"/>
            <a:ext cx="6762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0" name="AutoShape 21"/>
          <p:cNvCxnSpPr>
            <a:cxnSpLocks noChangeShapeType="1"/>
            <a:stCxn id="17424" idx="4"/>
            <a:endCxn id="17425" idx="0"/>
          </p:cNvCxnSpPr>
          <p:nvPr/>
        </p:nvCxnSpPr>
        <p:spPr bwMode="auto">
          <a:xfrm>
            <a:off x="5713413" y="4035425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1" name="AutoShape 22"/>
          <p:cNvCxnSpPr>
            <a:cxnSpLocks noChangeShapeType="1"/>
            <a:stCxn id="17425" idx="5"/>
            <a:endCxn id="17426" idx="1"/>
          </p:cNvCxnSpPr>
          <p:nvPr/>
        </p:nvCxnSpPr>
        <p:spPr bwMode="auto">
          <a:xfrm flipV="1">
            <a:off x="6713538" y="3359150"/>
            <a:ext cx="74453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2" name="AutoShape 23"/>
          <p:cNvCxnSpPr>
            <a:cxnSpLocks noChangeShapeType="1"/>
            <a:stCxn id="17425" idx="4"/>
            <a:endCxn id="17427" idx="0"/>
          </p:cNvCxnSpPr>
          <p:nvPr/>
        </p:nvCxnSpPr>
        <p:spPr bwMode="auto">
          <a:xfrm>
            <a:off x="6780213" y="4035425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3" name="AutoShape 24"/>
          <p:cNvSpPr>
            <a:spLocks noChangeArrowheads="1"/>
          </p:cNvSpPr>
          <p:nvPr/>
        </p:nvSpPr>
        <p:spPr bwMode="auto">
          <a:xfrm rot="-5400000">
            <a:off x="5486400" y="57912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i="0">
              <a:latin typeface="Tahoma" pitchFamily="34" charset="0"/>
            </a:endParaRPr>
          </a:p>
        </p:txBody>
      </p:sp>
      <p:cxnSp>
        <p:nvCxnSpPr>
          <p:cNvPr id="17434" name="AutoShape 25"/>
          <p:cNvCxnSpPr>
            <a:cxnSpLocks noChangeShapeType="1"/>
            <a:stCxn id="17418" idx="3"/>
            <a:endCxn id="17433" idx="0"/>
          </p:cNvCxnSpPr>
          <p:nvPr/>
        </p:nvCxnSpPr>
        <p:spPr bwMode="auto">
          <a:xfrm>
            <a:off x="4808538" y="5265738"/>
            <a:ext cx="6762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5" name="AutoShape 26"/>
          <p:cNvSpPr>
            <a:spLocks noChangeArrowheads="1"/>
          </p:cNvSpPr>
          <p:nvPr/>
        </p:nvSpPr>
        <p:spPr bwMode="auto">
          <a:xfrm rot="-5400000">
            <a:off x="6553200" y="57912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i="0">
              <a:latin typeface="Tahoma" pitchFamily="34" charset="0"/>
            </a:endParaRPr>
          </a:p>
        </p:txBody>
      </p:sp>
      <p:cxnSp>
        <p:nvCxnSpPr>
          <p:cNvPr id="17436" name="AutoShape 27"/>
          <p:cNvCxnSpPr>
            <a:cxnSpLocks noChangeShapeType="1"/>
            <a:stCxn id="17420" idx="4"/>
            <a:endCxn id="17437" idx="0"/>
          </p:cNvCxnSpPr>
          <p:nvPr/>
        </p:nvCxnSpPr>
        <p:spPr bwMode="auto">
          <a:xfrm>
            <a:off x="5942013" y="51038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7" name="AutoShape 28"/>
          <p:cNvSpPr>
            <a:spLocks noChangeArrowheads="1"/>
          </p:cNvSpPr>
          <p:nvPr/>
        </p:nvSpPr>
        <p:spPr bwMode="auto">
          <a:xfrm rot="-5400000">
            <a:off x="6553200" y="48768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i="0">
              <a:latin typeface="Tahoma" pitchFamily="34" charset="0"/>
            </a:endParaRPr>
          </a:p>
        </p:txBody>
      </p:sp>
      <p:sp>
        <p:nvSpPr>
          <p:cNvPr id="17438" name="AutoShape 29"/>
          <p:cNvSpPr>
            <a:spLocks noChangeArrowheads="1"/>
          </p:cNvSpPr>
          <p:nvPr/>
        </p:nvSpPr>
        <p:spPr bwMode="auto">
          <a:xfrm rot="-5400000">
            <a:off x="7620000" y="48768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1800" b="0" i="0">
                <a:latin typeface="Tahoma" pitchFamily="34" charset="0"/>
              </a:rPr>
              <a:t>end</a:t>
            </a:r>
            <a:endParaRPr lang="en-US" altLang="en-US" sz="1800" b="0" i="0">
              <a:latin typeface="Tahoma" pitchFamily="34" charset="0"/>
            </a:endParaRPr>
          </a:p>
        </p:txBody>
      </p:sp>
      <p:cxnSp>
        <p:nvCxnSpPr>
          <p:cNvPr id="17439" name="AutoShape 30"/>
          <p:cNvCxnSpPr>
            <a:cxnSpLocks noChangeShapeType="1"/>
            <a:stCxn id="17437" idx="4"/>
            <a:endCxn id="17438" idx="0"/>
          </p:cNvCxnSpPr>
          <p:nvPr/>
        </p:nvCxnSpPr>
        <p:spPr bwMode="auto">
          <a:xfrm>
            <a:off x="7008813" y="51038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0" name="AutoShape 31"/>
          <p:cNvCxnSpPr>
            <a:cxnSpLocks noChangeShapeType="1"/>
            <a:stCxn id="17433" idx="4"/>
            <a:endCxn id="17435" idx="0"/>
          </p:cNvCxnSpPr>
          <p:nvPr/>
        </p:nvCxnSpPr>
        <p:spPr bwMode="auto">
          <a:xfrm>
            <a:off x="5942013" y="60182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6049963" y="46482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4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7116763" y="46482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sp>
        <p:nvSpPr>
          <p:cNvPr id="17443" name="Text Box 34"/>
          <p:cNvSpPr txBox="1">
            <a:spLocks noChangeArrowheads="1"/>
          </p:cNvSpPr>
          <p:nvPr/>
        </p:nvSpPr>
        <p:spPr bwMode="auto">
          <a:xfrm>
            <a:off x="4800600" y="5486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3</a:t>
            </a:r>
          </a:p>
        </p:txBody>
      </p:sp>
      <p:sp>
        <p:nvSpPr>
          <p:cNvPr id="17444" name="Text Box 35"/>
          <p:cNvSpPr txBox="1">
            <a:spLocks noChangeArrowheads="1"/>
          </p:cNvSpPr>
          <p:nvPr/>
        </p:nvSpPr>
        <p:spPr bwMode="auto">
          <a:xfrm>
            <a:off x="6049963" y="59436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cxnSp>
        <p:nvCxnSpPr>
          <p:cNvPr id="17445" name="AutoShape 36"/>
          <p:cNvCxnSpPr>
            <a:cxnSpLocks noChangeShapeType="1"/>
            <a:stCxn id="17435" idx="4"/>
            <a:endCxn id="17438" idx="1"/>
          </p:cNvCxnSpPr>
          <p:nvPr/>
        </p:nvCxnSpPr>
        <p:spPr bwMode="auto">
          <a:xfrm flipV="1">
            <a:off x="7008813" y="5265738"/>
            <a:ext cx="677862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6" name="AutoShape 37"/>
          <p:cNvCxnSpPr>
            <a:cxnSpLocks noChangeShapeType="1"/>
            <a:stCxn id="17435" idx="7"/>
            <a:endCxn id="17437" idx="1"/>
          </p:cNvCxnSpPr>
          <p:nvPr/>
        </p:nvCxnSpPr>
        <p:spPr bwMode="auto">
          <a:xfrm flipV="1">
            <a:off x="6619875" y="5265738"/>
            <a:ext cx="0" cy="5921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7" name="Text Box 38"/>
          <p:cNvSpPr txBox="1">
            <a:spLocks noChangeArrowheads="1"/>
          </p:cNvSpPr>
          <p:nvPr/>
        </p:nvSpPr>
        <p:spPr bwMode="auto">
          <a:xfrm>
            <a:off x="7269163" y="55626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cxnSp>
        <p:nvCxnSpPr>
          <p:cNvPr id="17448" name="AutoShape 39"/>
          <p:cNvCxnSpPr>
            <a:cxnSpLocks noChangeShapeType="1"/>
            <a:stCxn id="17415" idx="3"/>
            <a:endCxn id="17427" idx="7"/>
          </p:cNvCxnSpPr>
          <p:nvPr/>
        </p:nvCxnSpPr>
        <p:spPr bwMode="auto">
          <a:xfrm>
            <a:off x="6713538" y="3359150"/>
            <a:ext cx="74453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9" name="AutoShape 40"/>
          <p:cNvCxnSpPr>
            <a:cxnSpLocks noChangeShapeType="1"/>
            <a:stCxn id="17435" idx="5"/>
            <a:endCxn id="17437" idx="3"/>
          </p:cNvCxnSpPr>
          <p:nvPr/>
        </p:nvCxnSpPr>
        <p:spPr bwMode="auto">
          <a:xfrm flipV="1">
            <a:off x="6942138" y="5265738"/>
            <a:ext cx="0" cy="5921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7450" name="Object 41"/>
          <p:cNvGraphicFramePr>
            <a:graphicFrameLocks noChangeAspect="1"/>
          </p:cNvGraphicFramePr>
          <p:nvPr/>
        </p:nvGraphicFramePr>
        <p:xfrm>
          <a:off x="381000" y="1676400"/>
          <a:ext cx="3048000" cy="2500313"/>
        </p:xfrm>
        <a:graphic>
          <a:graphicData uri="http://schemas.openxmlformats.org/presentationml/2006/ole">
            <p:oleObj spid="_x0000_s17458" name="Worksheet" r:id="rId4" imgW="2369880" imgH="1929960" progId="Excel.Sheet.8">
              <p:embed/>
            </p:oleObj>
          </a:graphicData>
        </a:graphic>
      </p:graphicFrame>
      <p:sp>
        <p:nvSpPr>
          <p:cNvPr id="17451" name="AutoShape 42"/>
          <p:cNvSpPr>
            <a:spLocks noChangeArrowheads="1"/>
          </p:cNvSpPr>
          <p:nvPr/>
        </p:nvSpPr>
        <p:spPr bwMode="auto">
          <a:xfrm>
            <a:off x="3505200" y="1981200"/>
            <a:ext cx="5486400" cy="9906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3200" b="0" i="0">
                <a:latin typeface="Tahoma" pitchFamily="34" charset="0"/>
              </a:rPr>
              <a:t>“job on node”-representation:</a:t>
            </a:r>
          </a:p>
        </p:txBody>
      </p:sp>
      <p:sp>
        <p:nvSpPr>
          <p:cNvPr id="17452" name="AutoShape 43"/>
          <p:cNvSpPr>
            <a:spLocks noChangeArrowheads="1"/>
          </p:cNvSpPr>
          <p:nvPr/>
        </p:nvSpPr>
        <p:spPr bwMode="auto">
          <a:xfrm>
            <a:off x="914400" y="5562600"/>
            <a:ext cx="3048000" cy="9906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3200" b="0" i="0">
                <a:latin typeface="Tahoma" pitchFamily="34" charset="0"/>
              </a:rPr>
              <a:t>“job on arc”-representation:</a:t>
            </a:r>
          </a:p>
        </p:txBody>
      </p:sp>
      <p:sp>
        <p:nvSpPr>
          <p:cNvPr id="17453" name="AutoShape 44"/>
          <p:cNvSpPr>
            <a:spLocks noChangeArrowheads="1"/>
          </p:cNvSpPr>
          <p:nvPr/>
        </p:nvSpPr>
        <p:spPr bwMode="auto">
          <a:xfrm rot="-5400000">
            <a:off x="8229600" y="33528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1800" b="0" i="0">
                <a:latin typeface="Tahoma" pitchFamily="34" charset="0"/>
              </a:rPr>
              <a:t>end</a:t>
            </a:r>
          </a:p>
        </p:txBody>
      </p:sp>
      <p:cxnSp>
        <p:nvCxnSpPr>
          <p:cNvPr id="17454" name="AutoShape 45"/>
          <p:cNvCxnSpPr>
            <a:cxnSpLocks noChangeShapeType="1"/>
            <a:endCxn id="17453" idx="7"/>
          </p:cNvCxnSpPr>
          <p:nvPr/>
        </p:nvCxnSpPr>
        <p:spPr bwMode="auto">
          <a:xfrm>
            <a:off x="7848600" y="3200400"/>
            <a:ext cx="4476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5" name="AutoShape 46"/>
          <p:cNvCxnSpPr>
            <a:cxnSpLocks noChangeShapeType="1"/>
            <a:endCxn id="17453" idx="1"/>
          </p:cNvCxnSpPr>
          <p:nvPr/>
        </p:nvCxnSpPr>
        <p:spPr bwMode="auto">
          <a:xfrm flipV="1">
            <a:off x="7848600" y="3741738"/>
            <a:ext cx="447675" cy="296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A68D83-1927-449D-8239-93C75FB2DC90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GB" altLang="en-US" smtClean="0"/>
              <a:t>Project representation example</a:t>
            </a:r>
          </a:p>
        </p:txBody>
      </p:sp>
      <p:sp>
        <p:nvSpPr>
          <p:cNvPr id="18436" name="AutoShape 3"/>
          <p:cNvSpPr>
            <a:spLocks noChangeArrowheads="1"/>
          </p:cNvSpPr>
          <p:nvPr/>
        </p:nvSpPr>
        <p:spPr bwMode="auto">
          <a:xfrm rot="-5400000">
            <a:off x="5486400" y="18288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</a:t>
            </a:r>
          </a:p>
        </p:txBody>
      </p:sp>
      <p:sp>
        <p:nvSpPr>
          <p:cNvPr id="18437" name="AutoShape 4"/>
          <p:cNvSpPr>
            <a:spLocks noChangeArrowheads="1"/>
          </p:cNvSpPr>
          <p:nvPr/>
        </p:nvSpPr>
        <p:spPr bwMode="auto">
          <a:xfrm rot="-5400000">
            <a:off x="5486400" y="26670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2</a:t>
            </a:r>
          </a:p>
        </p:txBody>
      </p:sp>
      <p:cxnSp>
        <p:nvCxnSpPr>
          <p:cNvPr id="18438" name="AutoShape 5"/>
          <p:cNvCxnSpPr>
            <a:cxnSpLocks noChangeShapeType="1"/>
            <a:stCxn id="18436" idx="3"/>
            <a:endCxn id="18439" idx="7"/>
          </p:cNvCxnSpPr>
          <p:nvPr/>
        </p:nvCxnSpPr>
        <p:spPr bwMode="auto">
          <a:xfrm>
            <a:off x="5875338" y="2217738"/>
            <a:ext cx="74453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9" name="AutoShape 6"/>
          <p:cNvSpPr>
            <a:spLocks noChangeArrowheads="1"/>
          </p:cNvSpPr>
          <p:nvPr/>
        </p:nvSpPr>
        <p:spPr bwMode="auto">
          <a:xfrm rot="-5400000">
            <a:off x="6553200" y="26670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4</a:t>
            </a:r>
          </a:p>
        </p:txBody>
      </p:sp>
      <p:cxnSp>
        <p:nvCxnSpPr>
          <p:cNvPr id="18440" name="AutoShape 7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5942013" y="28940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1" name="AutoShape 8"/>
          <p:cNvSpPr>
            <a:spLocks noChangeArrowheads="1"/>
          </p:cNvSpPr>
          <p:nvPr/>
        </p:nvSpPr>
        <p:spPr bwMode="auto">
          <a:xfrm rot="-5400000">
            <a:off x="5486400" y="35052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3</a:t>
            </a:r>
          </a:p>
        </p:txBody>
      </p:sp>
      <p:sp>
        <p:nvSpPr>
          <p:cNvPr id="18442" name="AutoShape 9"/>
          <p:cNvSpPr>
            <a:spLocks noChangeArrowheads="1"/>
          </p:cNvSpPr>
          <p:nvPr/>
        </p:nvSpPr>
        <p:spPr bwMode="auto">
          <a:xfrm rot="-5400000">
            <a:off x="6553200" y="35052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sp>
        <p:nvSpPr>
          <p:cNvPr id="18443" name="AutoShape 10"/>
          <p:cNvSpPr>
            <a:spLocks noChangeArrowheads="1"/>
          </p:cNvSpPr>
          <p:nvPr/>
        </p:nvSpPr>
        <p:spPr bwMode="auto">
          <a:xfrm rot="-5400000">
            <a:off x="7620000" y="26670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cxnSp>
        <p:nvCxnSpPr>
          <p:cNvPr id="18444" name="AutoShape 11"/>
          <p:cNvCxnSpPr>
            <a:cxnSpLocks noChangeShapeType="1"/>
            <a:stCxn id="18439" idx="4"/>
            <a:endCxn id="18443" idx="0"/>
          </p:cNvCxnSpPr>
          <p:nvPr/>
        </p:nvCxnSpPr>
        <p:spPr bwMode="auto">
          <a:xfrm>
            <a:off x="7008813" y="28940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5" name="AutoShape 12"/>
          <p:cNvCxnSpPr>
            <a:cxnSpLocks noChangeShapeType="1"/>
            <a:stCxn id="18441" idx="4"/>
            <a:endCxn id="18442" idx="0"/>
          </p:cNvCxnSpPr>
          <p:nvPr/>
        </p:nvCxnSpPr>
        <p:spPr bwMode="auto">
          <a:xfrm>
            <a:off x="5942013" y="37322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6" name="AutoShape 13"/>
          <p:cNvCxnSpPr>
            <a:cxnSpLocks noChangeShapeType="1"/>
            <a:stCxn id="18437" idx="3"/>
            <a:endCxn id="18442" idx="7"/>
          </p:cNvCxnSpPr>
          <p:nvPr/>
        </p:nvCxnSpPr>
        <p:spPr bwMode="auto">
          <a:xfrm>
            <a:off x="5875338" y="3055938"/>
            <a:ext cx="74453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7" name="AutoShape 14"/>
          <p:cNvSpPr>
            <a:spLocks noChangeArrowheads="1"/>
          </p:cNvSpPr>
          <p:nvPr/>
        </p:nvSpPr>
        <p:spPr bwMode="auto">
          <a:xfrm>
            <a:off x="3657600" y="1371600"/>
            <a:ext cx="5486400" cy="5334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3200" b="0" i="0">
                <a:latin typeface="Tahoma" pitchFamily="34" charset="0"/>
              </a:rPr>
              <a:t>“job on node”-representation:</a:t>
            </a:r>
          </a:p>
        </p:txBody>
      </p:sp>
      <p:sp>
        <p:nvSpPr>
          <p:cNvPr id="18448" name="AutoShape 15"/>
          <p:cNvSpPr>
            <a:spLocks noChangeArrowheads="1"/>
          </p:cNvSpPr>
          <p:nvPr/>
        </p:nvSpPr>
        <p:spPr bwMode="auto">
          <a:xfrm>
            <a:off x="3581400" y="4114800"/>
            <a:ext cx="5486400" cy="3810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3200" b="0" i="0">
                <a:latin typeface="Tahoma" pitchFamily="34" charset="0"/>
              </a:rPr>
              <a:t>“job on arc”-representation:</a:t>
            </a:r>
          </a:p>
        </p:txBody>
      </p:sp>
      <p:sp>
        <p:nvSpPr>
          <p:cNvPr id="18449" name="AutoShape 16"/>
          <p:cNvSpPr>
            <a:spLocks noChangeArrowheads="1"/>
          </p:cNvSpPr>
          <p:nvPr/>
        </p:nvSpPr>
        <p:spPr bwMode="auto">
          <a:xfrm rot="-5400000">
            <a:off x="5486400" y="48006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i="0">
              <a:latin typeface="Tahoma" pitchFamily="34" charset="0"/>
            </a:endParaRPr>
          </a:p>
        </p:txBody>
      </p:sp>
      <p:cxnSp>
        <p:nvCxnSpPr>
          <p:cNvPr id="18450" name="AutoShape 17"/>
          <p:cNvCxnSpPr>
            <a:cxnSpLocks noChangeShapeType="1"/>
            <a:stCxn id="18468" idx="5"/>
            <a:endCxn id="18449" idx="1"/>
          </p:cNvCxnSpPr>
          <p:nvPr/>
        </p:nvCxnSpPr>
        <p:spPr bwMode="auto">
          <a:xfrm flipV="1">
            <a:off x="4808538" y="5189538"/>
            <a:ext cx="74453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1" name="AutoShape 18"/>
          <p:cNvSpPr>
            <a:spLocks noChangeArrowheads="1"/>
          </p:cNvSpPr>
          <p:nvPr/>
        </p:nvSpPr>
        <p:spPr bwMode="auto">
          <a:xfrm rot="-5400000">
            <a:off x="5486400" y="56388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i="0">
              <a:latin typeface="Tahoma" pitchFamily="34" charset="0"/>
            </a:endParaRPr>
          </a:p>
        </p:txBody>
      </p:sp>
      <p:cxnSp>
        <p:nvCxnSpPr>
          <p:cNvPr id="18452" name="AutoShape 19"/>
          <p:cNvCxnSpPr>
            <a:cxnSpLocks noChangeShapeType="1"/>
            <a:stCxn id="18468" idx="4"/>
            <a:endCxn id="18451" idx="0"/>
          </p:cNvCxnSpPr>
          <p:nvPr/>
        </p:nvCxnSpPr>
        <p:spPr bwMode="auto">
          <a:xfrm>
            <a:off x="4875213" y="58658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4906963" y="50292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5029200" y="5486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2</a:t>
            </a:r>
          </a:p>
        </p:txBody>
      </p:sp>
      <p:sp>
        <p:nvSpPr>
          <p:cNvPr id="18455" name="AutoShape 22"/>
          <p:cNvSpPr>
            <a:spLocks noChangeArrowheads="1"/>
          </p:cNvSpPr>
          <p:nvPr/>
        </p:nvSpPr>
        <p:spPr bwMode="auto">
          <a:xfrm rot="-5400000">
            <a:off x="5486400" y="64008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i="0">
              <a:latin typeface="Tahoma" pitchFamily="34" charset="0"/>
            </a:endParaRPr>
          </a:p>
        </p:txBody>
      </p:sp>
      <p:cxnSp>
        <p:nvCxnSpPr>
          <p:cNvPr id="18456" name="AutoShape 23"/>
          <p:cNvCxnSpPr>
            <a:cxnSpLocks noChangeShapeType="1"/>
            <a:stCxn id="18455" idx="4"/>
            <a:endCxn id="18470" idx="0"/>
          </p:cNvCxnSpPr>
          <p:nvPr/>
        </p:nvCxnSpPr>
        <p:spPr bwMode="auto">
          <a:xfrm flipV="1">
            <a:off x="5943600" y="5867400"/>
            <a:ext cx="17526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7" name="AutoShape 24"/>
          <p:cNvSpPr>
            <a:spLocks noChangeArrowheads="1"/>
          </p:cNvSpPr>
          <p:nvPr/>
        </p:nvSpPr>
        <p:spPr bwMode="auto">
          <a:xfrm rot="-5400000">
            <a:off x="6553200" y="48006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i="0">
              <a:latin typeface="Tahoma" pitchFamily="34" charset="0"/>
            </a:endParaRPr>
          </a:p>
        </p:txBody>
      </p:sp>
      <p:sp>
        <p:nvSpPr>
          <p:cNvPr id="18458" name="AutoShape 25"/>
          <p:cNvSpPr>
            <a:spLocks noChangeArrowheads="1"/>
          </p:cNvSpPr>
          <p:nvPr/>
        </p:nvSpPr>
        <p:spPr bwMode="auto">
          <a:xfrm rot="-5400000">
            <a:off x="7696200" y="56388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i="0">
              <a:latin typeface="Tahoma" pitchFamily="34" charset="0"/>
            </a:endParaRPr>
          </a:p>
        </p:txBody>
      </p:sp>
      <p:cxnSp>
        <p:nvCxnSpPr>
          <p:cNvPr id="18459" name="AutoShape 26"/>
          <p:cNvCxnSpPr>
            <a:cxnSpLocks noChangeShapeType="1"/>
            <a:stCxn id="18457" idx="3"/>
            <a:endCxn id="18470" idx="7"/>
          </p:cNvCxnSpPr>
          <p:nvPr/>
        </p:nvCxnSpPr>
        <p:spPr bwMode="auto">
          <a:xfrm>
            <a:off x="6942138" y="5189538"/>
            <a:ext cx="82073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0" name="AutoShape 27"/>
          <p:cNvCxnSpPr>
            <a:cxnSpLocks noChangeShapeType="1"/>
            <a:stCxn id="18468" idx="3"/>
            <a:endCxn id="18455" idx="0"/>
          </p:cNvCxnSpPr>
          <p:nvPr/>
        </p:nvCxnSpPr>
        <p:spPr bwMode="auto">
          <a:xfrm>
            <a:off x="4808538" y="6027738"/>
            <a:ext cx="6762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5973763" y="51054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4</a:t>
            </a:r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7192963" y="49530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4953000" y="6248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3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6553200" y="579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cxnSp>
        <p:nvCxnSpPr>
          <p:cNvPr id="18465" name="AutoShape 32"/>
          <p:cNvCxnSpPr>
            <a:cxnSpLocks noChangeShapeType="1"/>
            <a:stCxn id="18449" idx="4"/>
            <a:endCxn id="18457" idx="0"/>
          </p:cNvCxnSpPr>
          <p:nvPr/>
        </p:nvCxnSpPr>
        <p:spPr bwMode="auto">
          <a:xfrm>
            <a:off x="5943600" y="50292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6" name="AutoShape 33"/>
          <p:cNvCxnSpPr>
            <a:cxnSpLocks noChangeShapeType="1"/>
            <a:stCxn id="18449" idx="2"/>
            <a:endCxn id="18451" idx="6"/>
          </p:cNvCxnSpPr>
          <p:nvPr/>
        </p:nvCxnSpPr>
        <p:spPr bwMode="auto">
          <a:xfrm>
            <a:off x="5713413" y="5256213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7" name="AutoShape 34"/>
          <p:cNvCxnSpPr>
            <a:cxnSpLocks noChangeShapeType="1"/>
            <a:stCxn id="18451" idx="2"/>
            <a:endCxn id="18455" idx="6"/>
          </p:cNvCxnSpPr>
          <p:nvPr/>
        </p:nvCxnSpPr>
        <p:spPr bwMode="auto">
          <a:xfrm>
            <a:off x="5713413" y="60944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8" name="AutoShape 35"/>
          <p:cNvSpPr>
            <a:spLocks noChangeArrowheads="1"/>
          </p:cNvSpPr>
          <p:nvPr/>
        </p:nvSpPr>
        <p:spPr bwMode="auto">
          <a:xfrm rot="-5400000">
            <a:off x="4419600" y="56388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i="0">
              <a:latin typeface="Tahoma" pitchFamily="34" charset="0"/>
            </a:endParaRPr>
          </a:p>
        </p:txBody>
      </p:sp>
      <p:graphicFrame>
        <p:nvGraphicFramePr>
          <p:cNvPr id="18469" name="Object 36"/>
          <p:cNvGraphicFramePr>
            <a:graphicFrameLocks noChangeAspect="1"/>
          </p:cNvGraphicFramePr>
          <p:nvPr/>
        </p:nvGraphicFramePr>
        <p:xfrm>
          <a:off x="381000" y="1676400"/>
          <a:ext cx="3124200" cy="2708275"/>
        </p:xfrm>
        <a:graphic>
          <a:graphicData uri="http://schemas.openxmlformats.org/presentationml/2006/ole">
            <p:oleObj spid="_x0000_s18476" name="Worksheet" r:id="rId4" imgW="1950120" imgH="1689840" progId="Excel.Sheet.8">
              <p:embed/>
            </p:oleObj>
          </a:graphicData>
        </a:graphic>
      </p:graphicFrame>
      <p:sp>
        <p:nvSpPr>
          <p:cNvPr id="18470" name="AutoShape 37"/>
          <p:cNvSpPr>
            <a:spLocks noChangeArrowheads="1"/>
          </p:cNvSpPr>
          <p:nvPr/>
        </p:nvSpPr>
        <p:spPr bwMode="auto">
          <a:xfrm rot="-5400000">
            <a:off x="7696200" y="56388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800" b="0" i="0">
                <a:latin typeface="Tahoma" pitchFamily="34" charset="0"/>
              </a:rPr>
              <a:t>end</a:t>
            </a:r>
          </a:p>
        </p:txBody>
      </p:sp>
      <p:sp>
        <p:nvSpPr>
          <p:cNvPr id="18471" name="AutoShape 38"/>
          <p:cNvSpPr>
            <a:spLocks noChangeArrowheads="1"/>
          </p:cNvSpPr>
          <p:nvPr/>
        </p:nvSpPr>
        <p:spPr bwMode="auto">
          <a:xfrm rot="-5400000">
            <a:off x="7772400" y="35052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1800" b="0" i="0">
                <a:latin typeface="Tahoma" pitchFamily="34" charset="0"/>
              </a:rPr>
              <a:t>end</a:t>
            </a:r>
          </a:p>
        </p:txBody>
      </p:sp>
      <p:cxnSp>
        <p:nvCxnSpPr>
          <p:cNvPr id="18472" name="AutoShape 39"/>
          <p:cNvCxnSpPr>
            <a:cxnSpLocks noChangeShapeType="1"/>
            <a:stCxn id="18442" idx="4"/>
            <a:endCxn id="18471" idx="0"/>
          </p:cNvCxnSpPr>
          <p:nvPr/>
        </p:nvCxnSpPr>
        <p:spPr bwMode="auto">
          <a:xfrm>
            <a:off x="7010400" y="3733800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3" name="AutoShape 40"/>
          <p:cNvCxnSpPr>
            <a:cxnSpLocks noChangeShapeType="1"/>
            <a:stCxn id="18443" idx="2"/>
            <a:endCxn id="18471" idx="6"/>
          </p:cNvCxnSpPr>
          <p:nvPr/>
        </p:nvCxnSpPr>
        <p:spPr bwMode="auto">
          <a:xfrm>
            <a:off x="7848600" y="3124200"/>
            <a:ext cx="1524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C6EAC6-0DFC-4159-8085-F3CCC70B3FC3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Critical Path Method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analytical tool that provides a schedule that completes the project in minimum time subject to the precedence constraints. In addition, CPM provides: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smtClean="0"/>
              <a:t>Starting / ending times for each activity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smtClean="0"/>
              <a:t>Identification of the critical activities (i.e., the ones whose delay necessarily delay the project).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smtClean="0"/>
              <a:t>Identification of the non-critical activities, and the amount of slack time available when scheduling these activities.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Think of unlimited machines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… and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 jobs with precedence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Objective to minimize makespan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BB5C8C-186B-41E5-B619-C6174AB40C90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Critical Path Method (CPM)</a:t>
            </a:r>
            <a:endParaRPr lang="en-GB" alt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8763"/>
            <a:ext cx="8001000" cy="4862512"/>
          </a:xfrm>
        </p:spPr>
        <p:txBody>
          <a:bodyPr/>
          <a:lstStyle/>
          <a:p>
            <a:pPr eaLnBrk="1" hangingPunct="1"/>
            <a:r>
              <a:rPr lang="en-GB" altLang="en-US" smtClean="0"/>
              <a:t>Critical job: job without slack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>
              <a:buFont typeface="Monotype Sorts" pitchFamily="2" charset="2"/>
              <a:buNone/>
            </a:pPr>
            <a:r>
              <a:rPr lang="en-GB" altLang="en-US" smtClean="0"/>
              <a:t>	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/>
            <a:r>
              <a:rPr lang="en-GB" altLang="en-US" smtClean="0"/>
              <a:t>Critical path = chain of critical jobs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1371600" y="2286000"/>
          <a:ext cx="6645275" cy="2860675"/>
        </p:xfrm>
        <a:graphic>
          <a:graphicData uri="http://schemas.openxmlformats.org/presentationml/2006/ole">
            <p:oleObj spid="_x0000_s20488" name="Equation" r:id="rId4" imgW="2870200" imgH="1295400" progId="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DCD9A1-E3AC-440A-9FEE-1E0F577237B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Critical Path Method (CPM)</a:t>
            </a:r>
            <a:endParaRPr lang="en-GB" altLang="en-US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924800" cy="4191000"/>
          </a:xfrm>
        </p:spPr>
        <p:txBody>
          <a:bodyPr/>
          <a:lstStyle/>
          <a:p>
            <a:pPr eaLnBrk="1" hangingPunct="1"/>
            <a:r>
              <a:rPr lang="en-GB" altLang="en-US" smtClean="0">
                <a:latin typeface="Gill Sans" pitchFamily="34" charset="0"/>
              </a:rPr>
              <a:t>Critical path method initialization:</a:t>
            </a:r>
          </a:p>
          <a:p>
            <a:pPr lvl="1" eaLnBrk="1" hangingPunct="1"/>
            <a:r>
              <a:rPr lang="en-GB" altLang="en-US" smtClean="0">
                <a:latin typeface="Gill Sans" pitchFamily="34" charset="0"/>
              </a:rPr>
              <a:t>determine earliest starting time for all jobs</a:t>
            </a:r>
          </a:p>
          <a:p>
            <a:pPr lvl="1" eaLnBrk="1" hangingPunct="1"/>
            <a:r>
              <a:rPr lang="en-GB" altLang="en-US" smtClean="0">
                <a:latin typeface="Gill Sans" pitchFamily="34" charset="0"/>
              </a:rPr>
              <a:t>determine latest completion time for all jobs</a:t>
            </a:r>
          </a:p>
          <a:p>
            <a:pPr lvl="1" eaLnBrk="1" hangingPunct="1"/>
            <a:r>
              <a:rPr lang="en-GB" altLang="en-US" smtClean="0">
                <a:latin typeface="Gill Sans" pitchFamily="34" charset="0"/>
              </a:rPr>
              <a:t>determine which jobs have no slack</a:t>
            </a:r>
          </a:p>
          <a:p>
            <a:pPr eaLnBrk="1" hangingPunct="1"/>
            <a:r>
              <a:rPr lang="en-GB" altLang="en-US" smtClean="0">
                <a:latin typeface="Gill Sans" pitchFamily="34" charset="0"/>
              </a:rPr>
              <a:t>2 CPM solution methods:</a:t>
            </a:r>
          </a:p>
          <a:p>
            <a:pPr lvl="1" eaLnBrk="1" hangingPunct="1"/>
            <a:r>
              <a:rPr lang="en-GB" altLang="en-US" smtClean="0">
                <a:latin typeface="Gill Sans" pitchFamily="34" charset="0"/>
              </a:rPr>
              <a:t>Forward procedure</a:t>
            </a:r>
          </a:p>
          <a:p>
            <a:pPr lvl="1" eaLnBrk="1" hangingPunct="1"/>
            <a:r>
              <a:rPr lang="en-GB" altLang="en-US" smtClean="0">
                <a:latin typeface="Gill Sans" pitchFamily="34" charset="0"/>
              </a:rPr>
              <a:t>Backward procedure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61B8A0-2CC7-49C5-B6B9-977F78E7ECD2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Critical Path Method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Gill Sans" pitchFamily="34" charset="0"/>
              </a:rPr>
              <a:t>Forward procedure:</a:t>
            </a:r>
          </a:p>
          <a:p>
            <a:pPr lvl="1" eaLnBrk="1" hangingPunct="1"/>
            <a:r>
              <a:rPr lang="en-US" altLang="en-US" smtClean="0">
                <a:latin typeface="Gill Sans" pitchFamily="34" charset="0"/>
              </a:rPr>
              <a:t>Starting at time zero, calculate the </a:t>
            </a:r>
            <a:r>
              <a:rPr lang="en-US" altLang="en-US" b="1" smtClean="0">
                <a:latin typeface="Gill Sans" pitchFamily="34" charset="0"/>
              </a:rPr>
              <a:t>earliest</a:t>
            </a:r>
            <a:r>
              <a:rPr lang="en-US" altLang="en-US" smtClean="0">
                <a:latin typeface="Gill Sans" pitchFamily="34" charset="0"/>
              </a:rPr>
              <a:t> each job can be started</a:t>
            </a:r>
          </a:p>
          <a:p>
            <a:pPr lvl="1" eaLnBrk="1" hangingPunct="1"/>
            <a:r>
              <a:rPr lang="en-US" altLang="en-US" smtClean="0">
                <a:latin typeface="Gill Sans" pitchFamily="34" charset="0"/>
              </a:rPr>
              <a:t>The completion time of the last job is the makespan</a:t>
            </a:r>
          </a:p>
          <a:p>
            <a:pPr eaLnBrk="1" hangingPunct="1"/>
            <a:r>
              <a:rPr lang="en-US" altLang="en-US" smtClean="0">
                <a:latin typeface="Gill Sans" pitchFamily="34" charset="0"/>
              </a:rPr>
              <a:t>Backward procedure</a:t>
            </a:r>
          </a:p>
          <a:p>
            <a:pPr lvl="1" eaLnBrk="1" hangingPunct="1"/>
            <a:r>
              <a:rPr lang="en-US" altLang="en-US" smtClean="0">
                <a:latin typeface="Gill Sans" pitchFamily="34" charset="0"/>
              </a:rPr>
              <a:t>Starting at time equal to the makespan, calculate the </a:t>
            </a:r>
            <a:r>
              <a:rPr lang="en-US" altLang="en-US" b="1" smtClean="0">
                <a:latin typeface="Gill Sans" pitchFamily="34" charset="0"/>
              </a:rPr>
              <a:t>latest</a:t>
            </a:r>
            <a:r>
              <a:rPr lang="en-US" altLang="en-US" smtClean="0">
                <a:latin typeface="Gill Sans" pitchFamily="34" charset="0"/>
              </a:rPr>
              <a:t> each job can be started so that this makespan  is realized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C6AD2A-4AF9-435B-BF71-52A9515BD206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086600" cy="677863"/>
          </a:xfrm>
        </p:spPr>
        <p:txBody>
          <a:bodyPr/>
          <a:lstStyle/>
          <a:p>
            <a:pPr eaLnBrk="1" hangingPunct="1"/>
            <a:r>
              <a:rPr lang="en-GB" altLang="en-US" smtClean="0"/>
              <a:t>Project Scheduling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924800" cy="5029200"/>
          </a:xfrm>
        </p:spPr>
        <p:txBody>
          <a:bodyPr/>
          <a:lstStyle/>
          <a:p>
            <a:pPr eaLnBrk="1" hangingPunct="1"/>
            <a:endParaRPr lang="en-GB" altLang="en-US" smtClean="0"/>
          </a:p>
          <a:p>
            <a:pPr eaLnBrk="1" hangingPunct="1"/>
            <a:r>
              <a:rPr lang="en-GB" altLang="en-US" smtClean="0"/>
              <a:t>Project definition:</a:t>
            </a:r>
          </a:p>
          <a:p>
            <a:pPr eaLnBrk="1" hangingPunct="1"/>
            <a:endParaRPr lang="en-GB" altLang="en-US" smtClean="0"/>
          </a:p>
          <a:p>
            <a:pPr lvl="1" eaLnBrk="1" hangingPunct="1">
              <a:buFontTx/>
              <a:buNone/>
            </a:pPr>
            <a:r>
              <a:rPr lang="en-GB" altLang="en-US" smtClean="0">
                <a:latin typeface="Tahoma" pitchFamily="34" charset="0"/>
              </a:rPr>
              <a:t>A complex and </a:t>
            </a:r>
            <a:r>
              <a:rPr lang="en-GB" altLang="en-US" u="sng" smtClean="0">
                <a:latin typeface="Tahoma" pitchFamily="34" charset="0"/>
              </a:rPr>
              <a:t>large scale</a:t>
            </a:r>
            <a:r>
              <a:rPr lang="en-GB" altLang="en-US" smtClean="0">
                <a:latin typeface="Tahoma" pitchFamily="34" charset="0"/>
              </a:rPr>
              <a:t> </a:t>
            </a:r>
            <a:r>
              <a:rPr lang="en-GB" altLang="en-US" u="sng" smtClean="0">
                <a:latin typeface="Tahoma" pitchFamily="34" charset="0"/>
              </a:rPr>
              <a:t>one-of-a-kind</a:t>
            </a:r>
            <a:r>
              <a:rPr lang="en-GB" altLang="en-US" smtClean="0">
                <a:latin typeface="Tahoma" pitchFamily="34" charset="0"/>
              </a:rPr>
              <a:t> </a:t>
            </a:r>
            <a:r>
              <a:rPr lang="en-GB" altLang="en-US" u="sng" smtClean="0">
                <a:latin typeface="Tahoma" pitchFamily="34" charset="0"/>
              </a:rPr>
              <a:t>product or service</a:t>
            </a:r>
            <a:r>
              <a:rPr lang="en-GB" altLang="en-US" smtClean="0">
                <a:latin typeface="Tahoma" pitchFamily="34" charset="0"/>
              </a:rPr>
              <a:t>, made up by a number of component </a:t>
            </a:r>
            <a:r>
              <a:rPr lang="en-GB" altLang="en-US" u="sng" smtClean="0">
                <a:latin typeface="Tahoma" pitchFamily="34" charset="0"/>
              </a:rPr>
              <a:t>activities</a:t>
            </a:r>
            <a:r>
              <a:rPr lang="en-GB" altLang="en-US" smtClean="0">
                <a:latin typeface="Tahoma" pitchFamily="34" charset="0"/>
              </a:rPr>
              <a:t> (jobs), that entails a considerable financial effort and must be </a:t>
            </a:r>
            <a:r>
              <a:rPr lang="en-GB" altLang="en-US" u="sng" smtClean="0">
                <a:latin typeface="Tahoma" pitchFamily="34" charset="0"/>
              </a:rPr>
              <a:t>time-phased</a:t>
            </a:r>
            <a:r>
              <a:rPr lang="en-GB" altLang="en-US" smtClean="0">
                <a:latin typeface="Tahoma" pitchFamily="34" charset="0"/>
              </a:rPr>
              <a:t>, i.e. scheduled, according to specified </a:t>
            </a:r>
            <a:r>
              <a:rPr lang="en-GB" altLang="en-US" u="sng" smtClean="0">
                <a:latin typeface="Tahoma" pitchFamily="34" charset="0"/>
              </a:rPr>
              <a:t>precedence and resource requirements</a:t>
            </a:r>
            <a:endParaRPr lang="en-GB" altLang="en-US" smtClean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5EA599-E379-48AE-8CEC-C1286B5A2D48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77825"/>
            <a:ext cx="7239000" cy="452438"/>
          </a:xfrm>
        </p:spPr>
        <p:txBody>
          <a:bodyPr/>
          <a:lstStyle/>
          <a:p>
            <a:pPr eaLnBrk="1" hangingPunct="1"/>
            <a:r>
              <a:rPr lang="en-US" altLang="en-US" smtClean="0"/>
              <a:t>Forward Procedure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724400"/>
          </a:xfrm>
          <a:noFill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2000" b="1" smtClean="0"/>
              <a:t>Step 1:</a:t>
            </a:r>
            <a:endParaRPr lang="en-US" altLang="en-US" sz="2000" smtClean="0"/>
          </a:p>
          <a:p>
            <a:pPr lvl="1" eaLnBrk="1" hangingPunct="1">
              <a:buFontTx/>
              <a:buNone/>
            </a:pPr>
            <a:r>
              <a:rPr lang="en-US" altLang="en-US" sz="2400" smtClean="0"/>
              <a:t>Set at time </a:t>
            </a:r>
            <a:r>
              <a:rPr lang="en-US" altLang="en-US" sz="2400" i="1" smtClean="0"/>
              <a:t>t = 0</a:t>
            </a:r>
            <a:r>
              <a:rPr lang="en-US" altLang="en-US" sz="2400" smtClean="0"/>
              <a:t> for all jobs </a:t>
            </a:r>
            <a:r>
              <a:rPr lang="en-US" altLang="en-US" sz="2400" i="1" smtClean="0"/>
              <a:t>j</a:t>
            </a:r>
            <a:r>
              <a:rPr lang="en-US" altLang="en-US" sz="2400" smtClean="0"/>
              <a:t> with no predecessors,</a:t>
            </a:r>
          </a:p>
          <a:p>
            <a:pPr lvl="1" eaLnBrk="1" hangingPunct="1">
              <a:buFontTx/>
              <a:buNone/>
            </a:pP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j</a:t>
            </a:r>
            <a:r>
              <a:rPr lang="en-US" altLang="en-US" sz="2400" i="1" baseline="30000" smtClean="0"/>
              <a:t>’</a:t>
            </a:r>
            <a:r>
              <a:rPr lang="en-US" altLang="en-US" sz="2400" i="1" smtClean="0"/>
              <a:t>=0</a:t>
            </a:r>
            <a:r>
              <a:rPr lang="en-US" altLang="en-US" sz="2400" smtClean="0"/>
              <a:t> and set 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j</a:t>
            </a:r>
            <a:r>
              <a:rPr lang="en-US" altLang="en-US" sz="2400" i="1" baseline="30000" smtClean="0"/>
              <a:t>’</a:t>
            </a:r>
            <a:r>
              <a:rPr lang="en-US" altLang="en-US" sz="2400" i="1" smtClean="0"/>
              <a:t> = p</a:t>
            </a:r>
            <a:r>
              <a:rPr lang="en-US" altLang="en-US" sz="2400" i="1" baseline="-25000" smtClean="0"/>
              <a:t>j</a:t>
            </a:r>
            <a:r>
              <a:rPr lang="en-US" altLang="en-US" sz="2400" smtClean="0"/>
              <a:t>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smtClean="0"/>
              <a:t>Step 2:</a:t>
            </a:r>
            <a:endParaRPr lang="en-US" altLang="en-US" sz="2000" smtClean="0"/>
          </a:p>
          <a:p>
            <a:pPr lvl="1" eaLnBrk="1" hangingPunct="1">
              <a:buFontTx/>
              <a:buNone/>
            </a:pPr>
            <a:r>
              <a:rPr lang="en-US" altLang="en-US" sz="2400" smtClean="0"/>
              <a:t>Compute for each job </a:t>
            </a:r>
            <a:r>
              <a:rPr lang="en-US" altLang="en-US" sz="2400" i="1" smtClean="0"/>
              <a:t>j</a:t>
            </a:r>
            <a:endParaRPr lang="en-US" altLang="en-US" sz="2400" smtClean="0"/>
          </a:p>
          <a:p>
            <a:pPr lvl="1" eaLnBrk="1" hangingPunct="1">
              <a:buFontTx/>
              <a:buNone/>
            </a:pPr>
            <a:endParaRPr lang="en-US" altLang="en-US" sz="2400" smtClean="0"/>
          </a:p>
          <a:p>
            <a:pPr lvl="1" eaLnBrk="1" hangingPunct="1">
              <a:buFontTx/>
              <a:buNone/>
            </a:pPr>
            <a:endParaRPr lang="en-US" altLang="en-US" sz="2400" smtClean="0"/>
          </a:p>
          <a:p>
            <a:pPr lvl="1" eaLnBrk="1" hangingPunct="1">
              <a:buFontTx/>
              <a:buNone/>
            </a:pP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j</a:t>
            </a:r>
            <a:r>
              <a:rPr lang="en-US" altLang="en-US" sz="2400" i="1" baseline="30000" smtClean="0"/>
              <a:t>’</a:t>
            </a:r>
            <a:r>
              <a:rPr lang="en-US" altLang="en-US" sz="2400" i="1" smtClean="0"/>
              <a:t> = S</a:t>
            </a:r>
            <a:r>
              <a:rPr lang="en-US" altLang="en-US" sz="2400" i="1" baseline="-25000" smtClean="0"/>
              <a:t>j</a:t>
            </a:r>
            <a:r>
              <a:rPr lang="en-US" altLang="en-US" sz="2400" i="1" baseline="30000" smtClean="0"/>
              <a:t>’</a:t>
            </a:r>
            <a:r>
              <a:rPr lang="en-US" altLang="en-US" sz="2400" i="1" smtClean="0"/>
              <a:t> + p</a:t>
            </a:r>
            <a:r>
              <a:rPr lang="en-US" altLang="en-US" sz="2400" i="1" baseline="-25000" smtClean="0"/>
              <a:t>j</a:t>
            </a:r>
            <a:r>
              <a:rPr lang="en-US" altLang="en-US" sz="2400" smtClean="0"/>
              <a:t>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smtClean="0"/>
              <a:t>Step 3:</a:t>
            </a:r>
            <a:endParaRPr lang="en-US" altLang="en-US" sz="2000" smtClean="0"/>
          </a:p>
          <a:p>
            <a:pPr lvl="1" eaLnBrk="1" hangingPunct="1">
              <a:buFontTx/>
              <a:buNone/>
            </a:pPr>
            <a:r>
              <a:rPr lang="en-US" altLang="en-US" sz="2400" smtClean="0"/>
              <a:t>The optimal makespan is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STOP</a:t>
            </a:r>
            <a:endParaRPr lang="en-US" altLang="en-US" sz="2000" smtClean="0"/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1600200" y="3962400"/>
          <a:ext cx="1955800" cy="687388"/>
        </p:xfrm>
        <a:graphic>
          <a:graphicData uri="http://schemas.openxmlformats.org/presentationml/2006/ole">
            <p:oleObj spid="_x0000_s23568" name="Equation" r:id="rId3" imgW="863225" imgH="304668" progId="">
              <p:embed/>
            </p:oleObj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4800600" y="5562600"/>
          <a:ext cx="4191000" cy="576263"/>
        </p:xfrm>
        <a:graphic>
          <a:graphicData uri="http://schemas.openxmlformats.org/presentationml/2006/ole">
            <p:oleObj spid="_x0000_s23569" name="Equation" r:id="rId4" imgW="1548728" imgH="241195" progId="">
              <p:embed/>
            </p:oleObj>
          </a:graphicData>
        </a:graphic>
      </p:graphicFrame>
      <p:sp>
        <p:nvSpPr>
          <p:cNvPr id="23559" name="AutoShape 6"/>
          <p:cNvSpPr>
            <a:spLocks noChangeArrowheads="1"/>
          </p:cNvSpPr>
          <p:nvPr/>
        </p:nvSpPr>
        <p:spPr bwMode="auto">
          <a:xfrm rot="-5400000">
            <a:off x="5867400" y="32004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1800" b="0" i="0">
                <a:latin typeface="Tahoma" pitchFamily="34" charset="0"/>
              </a:rPr>
              <a:t>k=1</a:t>
            </a:r>
          </a:p>
        </p:txBody>
      </p:sp>
      <p:sp>
        <p:nvSpPr>
          <p:cNvPr id="23560" name="AutoShape 7"/>
          <p:cNvSpPr>
            <a:spLocks noChangeArrowheads="1"/>
          </p:cNvSpPr>
          <p:nvPr/>
        </p:nvSpPr>
        <p:spPr bwMode="auto">
          <a:xfrm rot="-5400000">
            <a:off x="5867400" y="40386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1800" b="0" i="0">
                <a:latin typeface="Tahoma" pitchFamily="34" charset="0"/>
              </a:rPr>
              <a:t>k=2</a:t>
            </a:r>
          </a:p>
        </p:txBody>
      </p:sp>
      <p:cxnSp>
        <p:nvCxnSpPr>
          <p:cNvPr id="23561" name="AutoShape 8"/>
          <p:cNvCxnSpPr>
            <a:cxnSpLocks noChangeShapeType="1"/>
            <a:stCxn id="23559" idx="3"/>
            <a:endCxn id="23562" idx="7"/>
          </p:cNvCxnSpPr>
          <p:nvPr/>
        </p:nvCxnSpPr>
        <p:spPr bwMode="auto">
          <a:xfrm>
            <a:off x="6256338" y="3589338"/>
            <a:ext cx="74453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2" name="AutoShape 9"/>
          <p:cNvSpPr>
            <a:spLocks noChangeArrowheads="1"/>
          </p:cNvSpPr>
          <p:nvPr/>
        </p:nvSpPr>
        <p:spPr bwMode="auto">
          <a:xfrm rot="-5400000">
            <a:off x="6934200" y="40386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1800" b="0" i="0">
                <a:latin typeface="Tahoma" pitchFamily="34" charset="0"/>
              </a:rPr>
              <a:t>j=4</a:t>
            </a:r>
          </a:p>
        </p:txBody>
      </p:sp>
      <p:cxnSp>
        <p:nvCxnSpPr>
          <p:cNvPr id="23563" name="AutoShape 10"/>
          <p:cNvCxnSpPr>
            <a:cxnSpLocks noChangeShapeType="1"/>
            <a:stCxn id="23560" idx="4"/>
            <a:endCxn id="23562" idx="0"/>
          </p:cNvCxnSpPr>
          <p:nvPr/>
        </p:nvCxnSpPr>
        <p:spPr bwMode="auto">
          <a:xfrm>
            <a:off x="6323013" y="42656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7F1E28-142C-4E9B-BE85-60863D5CBB86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3525"/>
            <a:ext cx="7315200" cy="566738"/>
          </a:xfrm>
        </p:spPr>
        <p:txBody>
          <a:bodyPr/>
          <a:lstStyle/>
          <a:p>
            <a:pPr eaLnBrk="1" hangingPunct="1"/>
            <a:r>
              <a:rPr lang="en-US" altLang="en-US" smtClean="0"/>
              <a:t>Backward Procedure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772400" cy="5105400"/>
          </a:xfrm>
          <a:noFill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2000" b="1" smtClean="0"/>
              <a:t>Step 1:</a:t>
            </a:r>
            <a:endParaRPr lang="en-US" altLang="en-US" sz="2000" smtClean="0"/>
          </a:p>
          <a:p>
            <a:pPr lvl="1" eaLnBrk="1" hangingPunct="1">
              <a:buFontTx/>
              <a:buNone/>
            </a:pPr>
            <a:r>
              <a:rPr lang="en-US" altLang="en-US" sz="2400" smtClean="0"/>
              <a:t>Set at time </a:t>
            </a:r>
            <a:r>
              <a:rPr lang="en-US" altLang="en-US" sz="2400" i="1" smtClean="0"/>
              <a:t>t = C</a:t>
            </a:r>
            <a:r>
              <a:rPr lang="en-US" altLang="en-US" sz="2400" i="1" baseline="-25000" smtClean="0"/>
              <a:t>max</a:t>
            </a:r>
            <a:r>
              <a:rPr lang="en-US" altLang="en-US" sz="2400" smtClean="0"/>
              <a:t> for all jobs </a:t>
            </a:r>
            <a:r>
              <a:rPr lang="en-US" altLang="en-US" sz="2400" i="1" smtClean="0"/>
              <a:t>j</a:t>
            </a:r>
            <a:r>
              <a:rPr lang="en-US" altLang="en-US" sz="2400" smtClean="0"/>
              <a:t> with no successors,</a:t>
            </a:r>
          </a:p>
          <a:p>
            <a:pPr lvl="1" eaLnBrk="1" hangingPunct="1">
              <a:buFontTx/>
              <a:buNone/>
            </a:pP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j</a:t>
            </a:r>
            <a:r>
              <a:rPr lang="en-US" altLang="en-US" sz="2400" i="1" baseline="30000" smtClean="0"/>
              <a:t>’’</a:t>
            </a:r>
            <a:r>
              <a:rPr lang="en-US" altLang="en-US" sz="2400" i="1" smtClean="0"/>
              <a:t>= C</a:t>
            </a:r>
            <a:r>
              <a:rPr lang="en-US" altLang="en-US" sz="2400" i="1" baseline="-25000" smtClean="0"/>
              <a:t>max</a:t>
            </a:r>
            <a:r>
              <a:rPr lang="en-US" altLang="en-US" sz="2400" smtClean="0"/>
              <a:t> and set </a:t>
            </a: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j</a:t>
            </a:r>
            <a:r>
              <a:rPr lang="en-US" altLang="en-US" sz="2400" i="1" baseline="30000" smtClean="0"/>
              <a:t>’’</a:t>
            </a:r>
            <a:r>
              <a:rPr lang="en-US" altLang="en-US" sz="2400" i="1" smtClean="0"/>
              <a:t> = C</a:t>
            </a:r>
            <a:r>
              <a:rPr lang="en-US" altLang="en-US" sz="2400" i="1" baseline="-25000" smtClean="0"/>
              <a:t>max</a:t>
            </a:r>
            <a:r>
              <a:rPr lang="en-US" altLang="en-US" sz="2400" i="1" smtClean="0"/>
              <a:t> - p</a:t>
            </a:r>
            <a:r>
              <a:rPr lang="en-US" altLang="en-US" sz="2400" i="1" baseline="-25000" smtClean="0"/>
              <a:t>j</a:t>
            </a:r>
            <a:r>
              <a:rPr lang="en-US" altLang="en-US" sz="2400" smtClean="0"/>
              <a:t>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smtClean="0"/>
              <a:t>Step 2:</a:t>
            </a:r>
            <a:endParaRPr lang="en-US" altLang="en-US" sz="2000" smtClean="0"/>
          </a:p>
          <a:p>
            <a:pPr lvl="1" eaLnBrk="1" hangingPunct="1">
              <a:buFontTx/>
              <a:buNone/>
            </a:pPr>
            <a:r>
              <a:rPr lang="en-US" altLang="en-US" sz="2400" smtClean="0"/>
              <a:t>Compute for each job </a:t>
            </a:r>
            <a:r>
              <a:rPr lang="en-US" altLang="en-US" sz="2400" i="1" smtClean="0"/>
              <a:t>j</a:t>
            </a:r>
            <a:endParaRPr lang="en-US" altLang="en-US" sz="2400" smtClean="0"/>
          </a:p>
          <a:p>
            <a:pPr lvl="1" eaLnBrk="1" hangingPunct="1">
              <a:buFontTx/>
              <a:buNone/>
            </a:pPr>
            <a:endParaRPr lang="en-US" altLang="en-US" sz="2400" smtClean="0"/>
          </a:p>
          <a:p>
            <a:pPr lvl="1" eaLnBrk="1" hangingPunct="1">
              <a:buFontTx/>
              <a:buNone/>
            </a:pPr>
            <a:endParaRPr lang="en-US" altLang="en-US" sz="2400" smtClean="0"/>
          </a:p>
          <a:p>
            <a:pPr lvl="1" eaLnBrk="1" hangingPunct="1">
              <a:buFontTx/>
              <a:buNone/>
            </a:pP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j</a:t>
            </a:r>
            <a:r>
              <a:rPr lang="en-US" altLang="en-US" sz="2400" i="1" baseline="30000" smtClean="0"/>
              <a:t>’’</a:t>
            </a:r>
            <a:r>
              <a:rPr lang="en-US" altLang="en-US" sz="2400" i="1" smtClean="0"/>
              <a:t> = C</a:t>
            </a:r>
            <a:r>
              <a:rPr lang="en-US" altLang="en-US" sz="2400" i="1" baseline="-25000" smtClean="0"/>
              <a:t>j</a:t>
            </a:r>
            <a:r>
              <a:rPr lang="en-US" altLang="en-US" sz="2400" i="1" baseline="30000" smtClean="0"/>
              <a:t>’’</a:t>
            </a:r>
            <a:r>
              <a:rPr lang="en-US" altLang="en-US" sz="2400" i="1" smtClean="0"/>
              <a:t> - p</a:t>
            </a:r>
            <a:r>
              <a:rPr lang="en-US" altLang="en-US" sz="2400" i="1" baseline="-25000" smtClean="0"/>
              <a:t>j</a:t>
            </a:r>
            <a:r>
              <a:rPr lang="en-US" altLang="en-US" sz="2400" smtClean="0"/>
              <a:t>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smtClean="0"/>
              <a:t>Step 3:</a:t>
            </a:r>
            <a:endParaRPr lang="en-US" altLang="en-US" sz="2000" smtClean="0"/>
          </a:p>
          <a:p>
            <a:pPr lvl="1" eaLnBrk="1" hangingPunct="1">
              <a:buFontTx/>
              <a:buNone/>
            </a:pPr>
            <a:r>
              <a:rPr lang="en-US" altLang="en-US" sz="2400" smtClean="0"/>
              <a:t>Verify that 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STOP</a:t>
            </a: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3657600" y="5715000"/>
          <a:ext cx="2438400" cy="501650"/>
        </p:xfrm>
        <a:graphic>
          <a:graphicData uri="http://schemas.openxmlformats.org/presentationml/2006/ole">
            <p:oleObj spid="_x0000_s24598" name="Equation" r:id="rId3" imgW="1168400" imgH="241300" progId="">
              <p:embed/>
            </p:oleObj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1676400" y="3581400"/>
          <a:ext cx="2057400" cy="687388"/>
        </p:xfrm>
        <a:graphic>
          <a:graphicData uri="http://schemas.openxmlformats.org/presentationml/2006/ole">
            <p:oleObj spid="_x0000_s24599" name="Equation" r:id="rId4" imgW="863225" imgH="304668" progId="">
              <p:embed/>
            </p:oleObj>
          </a:graphicData>
        </a:graphic>
      </p:graphicFrame>
      <p:grpSp>
        <p:nvGrpSpPr>
          <p:cNvPr id="24583" name="Group 6"/>
          <p:cNvGrpSpPr>
            <a:grpSpLocks/>
          </p:cNvGrpSpPr>
          <p:nvPr/>
        </p:nvGrpSpPr>
        <p:grpSpPr bwMode="auto">
          <a:xfrm>
            <a:off x="5181600" y="3962400"/>
            <a:ext cx="685800" cy="457200"/>
            <a:chOff x="1824" y="1728"/>
            <a:chExt cx="342" cy="288"/>
          </a:xfrm>
        </p:grpSpPr>
        <p:sp>
          <p:nvSpPr>
            <p:cNvPr id="24592" name="Oval 7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3" name="Text Box 8"/>
            <p:cNvSpPr txBox="1">
              <a:spLocks noChangeArrowheads="1"/>
            </p:cNvSpPr>
            <p:nvPr/>
          </p:nvSpPr>
          <p:spPr bwMode="auto">
            <a:xfrm>
              <a:off x="1857" y="1774"/>
              <a:ext cx="3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 i="0">
                  <a:latin typeface="Times New Roman" pitchFamily="18" charset="0"/>
                </a:rPr>
                <a:t>j=3</a:t>
              </a:r>
            </a:p>
          </p:txBody>
        </p:sp>
      </p:grpSp>
      <p:grpSp>
        <p:nvGrpSpPr>
          <p:cNvPr id="24584" name="Group 9"/>
          <p:cNvGrpSpPr>
            <a:grpSpLocks/>
          </p:cNvGrpSpPr>
          <p:nvPr/>
        </p:nvGrpSpPr>
        <p:grpSpPr bwMode="auto">
          <a:xfrm>
            <a:off x="6248400" y="3352800"/>
            <a:ext cx="762000" cy="457200"/>
            <a:chOff x="1824" y="1728"/>
            <a:chExt cx="374" cy="288"/>
          </a:xfrm>
        </p:grpSpPr>
        <p:sp>
          <p:nvSpPr>
            <p:cNvPr id="24590" name="Oval 10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1" name="Text Box 11"/>
            <p:cNvSpPr txBox="1">
              <a:spLocks noChangeArrowheads="1"/>
            </p:cNvSpPr>
            <p:nvPr/>
          </p:nvSpPr>
          <p:spPr bwMode="auto">
            <a:xfrm>
              <a:off x="1857" y="1774"/>
              <a:ext cx="3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 i="0">
                  <a:latin typeface="Times New Roman" pitchFamily="18" charset="0"/>
                </a:rPr>
                <a:t>k=6</a:t>
              </a:r>
            </a:p>
          </p:txBody>
        </p:sp>
      </p:grpSp>
      <p:grpSp>
        <p:nvGrpSpPr>
          <p:cNvPr id="24585" name="Group 12"/>
          <p:cNvGrpSpPr>
            <a:grpSpLocks/>
          </p:cNvGrpSpPr>
          <p:nvPr/>
        </p:nvGrpSpPr>
        <p:grpSpPr bwMode="auto">
          <a:xfrm>
            <a:off x="6248400" y="4495800"/>
            <a:ext cx="762000" cy="417513"/>
            <a:chOff x="1824" y="1728"/>
            <a:chExt cx="376" cy="295"/>
          </a:xfrm>
        </p:grpSpPr>
        <p:sp>
          <p:nvSpPr>
            <p:cNvPr id="24588" name="Oval 13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9" name="Text Box 14"/>
            <p:cNvSpPr txBox="1">
              <a:spLocks noChangeArrowheads="1"/>
            </p:cNvSpPr>
            <p:nvPr/>
          </p:nvSpPr>
          <p:spPr bwMode="auto">
            <a:xfrm>
              <a:off x="1856" y="1785"/>
              <a:ext cx="344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 b="0" i="0">
                  <a:latin typeface="Tahoma" pitchFamily="34" charset="0"/>
                </a:rPr>
                <a:t>k=5</a:t>
              </a:r>
            </a:p>
          </p:txBody>
        </p:sp>
      </p:grpSp>
      <p:sp>
        <p:nvSpPr>
          <p:cNvPr id="24586" name="Line 15"/>
          <p:cNvSpPr>
            <a:spLocks noChangeShapeType="1"/>
          </p:cNvSpPr>
          <p:nvPr/>
        </p:nvSpPr>
        <p:spPr bwMode="auto">
          <a:xfrm flipV="1">
            <a:off x="5638800" y="36576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6"/>
          <p:cNvSpPr>
            <a:spLocks noChangeShapeType="1"/>
          </p:cNvSpPr>
          <p:nvPr/>
        </p:nvSpPr>
        <p:spPr bwMode="auto">
          <a:xfrm>
            <a:off x="5638800" y="43434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56653D-2B93-4C84-8EEB-659965A8CB77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77825"/>
            <a:ext cx="7162800" cy="452438"/>
          </a:xfrm>
        </p:spPr>
        <p:txBody>
          <a:bodyPr/>
          <a:lstStyle/>
          <a:p>
            <a:pPr eaLnBrk="1" hangingPunct="1"/>
            <a:r>
              <a:rPr lang="en-US" altLang="en-US" smtClean="0"/>
              <a:t>Comments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620000" cy="51006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forward procedure gives the earliest possible starting time for each job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backwards procedures gives the latest possible starting time for each job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these are equal the job is a </a:t>
            </a:r>
            <a:r>
              <a:rPr lang="en-US" altLang="en-US" sz="2400" b="1" smtClean="0"/>
              <a:t>critical job</a:t>
            </a:r>
            <a:r>
              <a:rPr lang="en-US" alt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these are different the job is a </a:t>
            </a:r>
            <a:r>
              <a:rPr lang="en-US" altLang="en-US" sz="2400" b="1" smtClean="0"/>
              <a:t>slack job</a:t>
            </a:r>
            <a:r>
              <a:rPr lang="en-US" altLang="en-US" sz="2400" smtClean="0"/>
              <a:t>, and the difference is the </a:t>
            </a:r>
            <a:r>
              <a:rPr lang="en-US" altLang="en-US" sz="2400" b="1" smtClean="0"/>
              <a:t>float</a:t>
            </a:r>
            <a:r>
              <a:rPr lang="en-US" alt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</a:t>
            </a:r>
            <a:r>
              <a:rPr lang="en-US" altLang="en-US" sz="2400" b="1" smtClean="0"/>
              <a:t>critical path</a:t>
            </a:r>
            <a:r>
              <a:rPr lang="en-US" altLang="en-US" sz="2400" smtClean="0"/>
              <a:t> is a chain of jobs starting at time 0 and ending at 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max</a:t>
            </a:r>
            <a:r>
              <a:rPr lang="en-US" altLang="en-US" sz="2400" smtClean="0"/>
              <a:t>.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7DFEB7-36C0-4FC6-8293-DB1ADD4C5A6D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77825"/>
            <a:ext cx="7239000" cy="396875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914400" y="1676400"/>
          <a:ext cx="8001000" cy="1714500"/>
        </p:xfrm>
        <a:graphic>
          <a:graphicData uri="http://schemas.openxmlformats.org/presentationml/2006/ole">
            <p:oleObj spid="_x0000_s26691" name="Document" r:id="rId3" imgW="6088380" imgH="1642872" progId="Word.Document.8">
              <p:embed/>
            </p:oleObj>
          </a:graphicData>
        </a:graphic>
      </p:graphicFrame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1295400" y="4114800"/>
            <a:ext cx="457200" cy="457200"/>
            <a:chOff x="1824" y="1728"/>
            <a:chExt cx="288" cy="288"/>
          </a:xfrm>
        </p:grpSpPr>
        <p:sp>
          <p:nvSpPr>
            <p:cNvPr id="26687" name="Oval 5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88" name="Text Box 6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6630" name="Group 7"/>
          <p:cNvGrpSpPr>
            <a:grpSpLocks/>
          </p:cNvGrpSpPr>
          <p:nvPr/>
        </p:nvGrpSpPr>
        <p:grpSpPr bwMode="auto">
          <a:xfrm>
            <a:off x="2362200" y="3124200"/>
            <a:ext cx="457200" cy="457200"/>
            <a:chOff x="1824" y="1728"/>
            <a:chExt cx="288" cy="288"/>
          </a:xfrm>
        </p:grpSpPr>
        <p:sp>
          <p:nvSpPr>
            <p:cNvPr id="26685" name="Oval 8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86" name="Text Box 9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6631" name="Group 10"/>
          <p:cNvGrpSpPr>
            <a:grpSpLocks/>
          </p:cNvGrpSpPr>
          <p:nvPr/>
        </p:nvGrpSpPr>
        <p:grpSpPr bwMode="auto">
          <a:xfrm>
            <a:off x="2362200" y="5029200"/>
            <a:ext cx="457200" cy="457200"/>
            <a:chOff x="1824" y="1728"/>
            <a:chExt cx="288" cy="288"/>
          </a:xfrm>
        </p:grpSpPr>
        <p:sp>
          <p:nvSpPr>
            <p:cNvPr id="26683" name="Oval 11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84" name="Text Box 12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6632" name="Group 13"/>
          <p:cNvGrpSpPr>
            <a:grpSpLocks/>
          </p:cNvGrpSpPr>
          <p:nvPr/>
        </p:nvGrpSpPr>
        <p:grpSpPr bwMode="auto">
          <a:xfrm>
            <a:off x="3429000" y="4419600"/>
            <a:ext cx="457200" cy="457200"/>
            <a:chOff x="1824" y="1728"/>
            <a:chExt cx="288" cy="288"/>
          </a:xfrm>
        </p:grpSpPr>
        <p:sp>
          <p:nvSpPr>
            <p:cNvPr id="26681" name="Oval 14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82" name="Text Box 15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26633" name="Group 16"/>
          <p:cNvGrpSpPr>
            <a:grpSpLocks/>
          </p:cNvGrpSpPr>
          <p:nvPr/>
        </p:nvGrpSpPr>
        <p:grpSpPr bwMode="auto">
          <a:xfrm>
            <a:off x="4495800" y="4419600"/>
            <a:ext cx="457200" cy="457200"/>
            <a:chOff x="1824" y="1728"/>
            <a:chExt cx="288" cy="288"/>
          </a:xfrm>
        </p:grpSpPr>
        <p:sp>
          <p:nvSpPr>
            <p:cNvPr id="26679" name="Oval 17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80" name="Text Box 18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26634" name="Group 19"/>
          <p:cNvGrpSpPr>
            <a:grpSpLocks/>
          </p:cNvGrpSpPr>
          <p:nvPr/>
        </p:nvGrpSpPr>
        <p:grpSpPr bwMode="auto">
          <a:xfrm>
            <a:off x="3429000" y="5562600"/>
            <a:ext cx="457200" cy="457200"/>
            <a:chOff x="1824" y="1728"/>
            <a:chExt cx="288" cy="288"/>
          </a:xfrm>
        </p:grpSpPr>
        <p:sp>
          <p:nvSpPr>
            <p:cNvPr id="26677" name="Oval 20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8" name="Text Box 21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6635" name="Group 22"/>
          <p:cNvGrpSpPr>
            <a:grpSpLocks/>
          </p:cNvGrpSpPr>
          <p:nvPr/>
        </p:nvGrpSpPr>
        <p:grpSpPr bwMode="auto">
          <a:xfrm>
            <a:off x="4495800" y="5562600"/>
            <a:ext cx="457200" cy="457200"/>
            <a:chOff x="1824" y="1728"/>
            <a:chExt cx="288" cy="288"/>
          </a:xfrm>
        </p:grpSpPr>
        <p:sp>
          <p:nvSpPr>
            <p:cNvPr id="26675" name="Oval 23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6" name="Text Box 24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26636" name="Group 25"/>
          <p:cNvGrpSpPr>
            <a:grpSpLocks/>
          </p:cNvGrpSpPr>
          <p:nvPr/>
        </p:nvGrpSpPr>
        <p:grpSpPr bwMode="auto">
          <a:xfrm>
            <a:off x="3429000" y="3124200"/>
            <a:ext cx="457200" cy="457200"/>
            <a:chOff x="1824" y="1728"/>
            <a:chExt cx="288" cy="288"/>
          </a:xfrm>
        </p:grpSpPr>
        <p:sp>
          <p:nvSpPr>
            <p:cNvPr id="26673" name="Oval 26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4" name="Text Box 27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26637" name="Group 28"/>
          <p:cNvGrpSpPr>
            <a:grpSpLocks/>
          </p:cNvGrpSpPr>
          <p:nvPr/>
        </p:nvGrpSpPr>
        <p:grpSpPr bwMode="auto">
          <a:xfrm>
            <a:off x="4495800" y="3124200"/>
            <a:ext cx="457200" cy="457200"/>
            <a:chOff x="1824" y="1728"/>
            <a:chExt cx="288" cy="288"/>
          </a:xfrm>
        </p:grpSpPr>
        <p:sp>
          <p:nvSpPr>
            <p:cNvPr id="26671" name="Oval 29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2" name="Text Box 30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26638" name="Group 31"/>
          <p:cNvGrpSpPr>
            <a:grpSpLocks/>
          </p:cNvGrpSpPr>
          <p:nvPr/>
        </p:nvGrpSpPr>
        <p:grpSpPr bwMode="auto">
          <a:xfrm>
            <a:off x="5486400" y="5029200"/>
            <a:ext cx="490538" cy="457200"/>
            <a:chOff x="1824" y="1728"/>
            <a:chExt cx="309" cy="288"/>
          </a:xfrm>
        </p:grpSpPr>
        <p:sp>
          <p:nvSpPr>
            <p:cNvPr id="26669" name="Oval 32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0" name="Text Box 33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11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26639" name="Group 34"/>
          <p:cNvGrpSpPr>
            <a:grpSpLocks/>
          </p:cNvGrpSpPr>
          <p:nvPr/>
        </p:nvGrpSpPr>
        <p:grpSpPr bwMode="auto">
          <a:xfrm>
            <a:off x="5486400" y="3733800"/>
            <a:ext cx="490538" cy="457200"/>
            <a:chOff x="1824" y="1728"/>
            <a:chExt cx="309" cy="288"/>
          </a:xfrm>
        </p:grpSpPr>
        <p:sp>
          <p:nvSpPr>
            <p:cNvPr id="26667" name="Oval 35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8" name="Text Box 36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10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26640" name="Group 37"/>
          <p:cNvGrpSpPr>
            <a:grpSpLocks/>
          </p:cNvGrpSpPr>
          <p:nvPr/>
        </p:nvGrpSpPr>
        <p:grpSpPr bwMode="auto">
          <a:xfrm>
            <a:off x="6477000" y="4419600"/>
            <a:ext cx="490538" cy="457200"/>
            <a:chOff x="1824" y="1728"/>
            <a:chExt cx="309" cy="288"/>
          </a:xfrm>
        </p:grpSpPr>
        <p:sp>
          <p:nvSpPr>
            <p:cNvPr id="26665" name="Oval 38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6" name="Text Box 39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12</a:t>
              </a:r>
            </a:p>
          </p:txBody>
        </p:sp>
      </p:grpSp>
      <p:grpSp>
        <p:nvGrpSpPr>
          <p:cNvPr id="26641" name="Group 40"/>
          <p:cNvGrpSpPr>
            <a:grpSpLocks/>
          </p:cNvGrpSpPr>
          <p:nvPr/>
        </p:nvGrpSpPr>
        <p:grpSpPr bwMode="auto">
          <a:xfrm>
            <a:off x="7543800" y="4419600"/>
            <a:ext cx="490538" cy="457200"/>
            <a:chOff x="1824" y="1728"/>
            <a:chExt cx="309" cy="288"/>
          </a:xfrm>
        </p:grpSpPr>
        <p:sp>
          <p:nvSpPr>
            <p:cNvPr id="26663" name="Oval 41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4" name="Text Box 42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14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26642" name="Group 43"/>
          <p:cNvGrpSpPr>
            <a:grpSpLocks/>
          </p:cNvGrpSpPr>
          <p:nvPr/>
        </p:nvGrpSpPr>
        <p:grpSpPr bwMode="auto">
          <a:xfrm>
            <a:off x="6477000" y="5029200"/>
            <a:ext cx="490538" cy="457200"/>
            <a:chOff x="1824" y="1728"/>
            <a:chExt cx="309" cy="288"/>
          </a:xfrm>
        </p:grpSpPr>
        <p:sp>
          <p:nvSpPr>
            <p:cNvPr id="26661" name="Oval 44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2" name="Text Box 45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13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sp>
        <p:nvSpPr>
          <p:cNvPr id="26643" name="Line 46"/>
          <p:cNvSpPr>
            <a:spLocks noChangeShapeType="1"/>
          </p:cNvSpPr>
          <p:nvPr/>
        </p:nvSpPr>
        <p:spPr bwMode="auto">
          <a:xfrm>
            <a:off x="2819400" y="3352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47"/>
          <p:cNvSpPr>
            <a:spLocks noChangeShapeType="1"/>
          </p:cNvSpPr>
          <p:nvPr/>
        </p:nvSpPr>
        <p:spPr bwMode="auto">
          <a:xfrm>
            <a:off x="3886200" y="3352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48"/>
          <p:cNvSpPr>
            <a:spLocks noChangeShapeType="1"/>
          </p:cNvSpPr>
          <p:nvPr/>
        </p:nvSpPr>
        <p:spPr bwMode="auto">
          <a:xfrm>
            <a:off x="3886200" y="4648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49"/>
          <p:cNvSpPr>
            <a:spLocks noChangeShapeType="1"/>
          </p:cNvSpPr>
          <p:nvPr/>
        </p:nvSpPr>
        <p:spPr bwMode="auto">
          <a:xfrm>
            <a:off x="3886200" y="5791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50"/>
          <p:cNvSpPr>
            <a:spLocks noChangeShapeType="1"/>
          </p:cNvSpPr>
          <p:nvPr/>
        </p:nvSpPr>
        <p:spPr bwMode="auto">
          <a:xfrm flipV="1">
            <a:off x="1676400" y="3505200"/>
            <a:ext cx="762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51"/>
          <p:cNvSpPr>
            <a:spLocks noChangeShapeType="1"/>
          </p:cNvSpPr>
          <p:nvPr/>
        </p:nvSpPr>
        <p:spPr bwMode="auto">
          <a:xfrm>
            <a:off x="1676400" y="45720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Line 52"/>
          <p:cNvSpPr>
            <a:spLocks noChangeShapeType="1"/>
          </p:cNvSpPr>
          <p:nvPr/>
        </p:nvSpPr>
        <p:spPr bwMode="auto">
          <a:xfrm flipV="1">
            <a:off x="2743200" y="47244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Line 53"/>
          <p:cNvSpPr>
            <a:spLocks noChangeShapeType="1"/>
          </p:cNvSpPr>
          <p:nvPr/>
        </p:nvSpPr>
        <p:spPr bwMode="auto">
          <a:xfrm>
            <a:off x="2743200" y="54102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Line 54"/>
          <p:cNvSpPr>
            <a:spLocks noChangeShapeType="1"/>
          </p:cNvSpPr>
          <p:nvPr/>
        </p:nvSpPr>
        <p:spPr bwMode="auto">
          <a:xfrm flipV="1">
            <a:off x="3810000" y="48006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55"/>
          <p:cNvSpPr>
            <a:spLocks noChangeShapeType="1"/>
          </p:cNvSpPr>
          <p:nvPr/>
        </p:nvSpPr>
        <p:spPr bwMode="auto">
          <a:xfrm>
            <a:off x="3810000" y="4800600"/>
            <a:ext cx="838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Line 56"/>
          <p:cNvSpPr>
            <a:spLocks noChangeShapeType="1"/>
          </p:cNvSpPr>
          <p:nvPr/>
        </p:nvSpPr>
        <p:spPr bwMode="auto">
          <a:xfrm>
            <a:off x="4953000" y="34290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Line 57"/>
          <p:cNvSpPr>
            <a:spLocks noChangeShapeType="1"/>
          </p:cNvSpPr>
          <p:nvPr/>
        </p:nvSpPr>
        <p:spPr bwMode="auto">
          <a:xfrm>
            <a:off x="4953000" y="46482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Line 58"/>
          <p:cNvSpPr>
            <a:spLocks noChangeShapeType="1"/>
          </p:cNvSpPr>
          <p:nvPr/>
        </p:nvSpPr>
        <p:spPr bwMode="auto">
          <a:xfrm flipV="1">
            <a:off x="4953000" y="54102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Line 59"/>
          <p:cNvSpPr>
            <a:spLocks noChangeShapeType="1"/>
          </p:cNvSpPr>
          <p:nvPr/>
        </p:nvSpPr>
        <p:spPr bwMode="auto">
          <a:xfrm>
            <a:off x="5943600" y="5257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7" name="Line 60"/>
          <p:cNvSpPr>
            <a:spLocks noChangeShapeType="1"/>
          </p:cNvSpPr>
          <p:nvPr/>
        </p:nvSpPr>
        <p:spPr bwMode="auto">
          <a:xfrm>
            <a:off x="5943600" y="41148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8" name="Line 61"/>
          <p:cNvSpPr>
            <a:spLocks noChangeShapeType="1"/>
          </p:cNvSpPr>
          <p:nvPr/>
        </p:nvSpPr>
        <p:spPr bwMode="auto">
          <a:xfrm flipV="1">
            <a:off x="5943600" y="4724400"/>
            <a:ext cx="533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Line 62"/>
          <p:cNvSpPr>
            <a:spLocks noChangeShapeType="1"/>
          </p:cNvSpPr>
          <p:nvPr/>
        </p:nvSpPr>
        <p:spPr bwMode="auto">
          <a:xfrm>
            <a:off x="6934200" y="4648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Line 63"/>
          <p:cNvSpPr>
            <a:spLocks noChangeShapeType="1"/>
          </p:cNvSpPr>
          <p:nvPr/>
        </p:nvSpPr>
        <p:spPr bwMode="auto">
          <a:xfrm flipV="1">
            <a:off x="6934200" y="4800600"/>
            <a:ext cx="685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253955-B483-4848-A773-4C37AA72D091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 Procedure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990600" y="3352800"/>
            <a:ext cx="457200" cy="457200"/>
            <a:chOff x="1824" y="1728"/>
            <a:chExt cx="288" cy="288"/>
          </a:xfrm>
        </p:grpSpPr>
        <p:sp>
          <p:nvSpPr>
            <p:cNvPr id="27731" name="Oval 4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32" name="Text Box 5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7653" name="Group 6"/>
          <p:cNvGrpSpPr>
            <a:grpSpLocks/>
          </p:cNvGrpSpPr>
          <p:nvPr/>
        </p:nvGrpSpPr>
        <p:grpSpPr bwMode="auto">
          <a:xfrm>
            <a:off x="2057400" y="2362200"/>
            <a:ext cx="457200" cy="457200"/>
            <a:chOff x="1824" y="1728"/>
            <a:chExt cx="288" cy="288"/>
          </a:xfrm>
        </p:grpSpPr>
        <p:sp>
          <p:nvSpPr>
            <p:cNvPr id="27729" name="Oval 7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30" name="Text Box 8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7654" name="Group 9"/>
          <p:cNvGrpSpPr>
            <a:grpSpLocks/>
          </p:cNvGrpSpPr>
          <p:nvPr/>
        </p:nvGrpSpPr>
        <p:grpSpPr bwMode="auto">
          <a:xfrm>
            <a:off x="2057400" y="4267200"/>
            <a:ext cx="457200" cy="457200"/>
            <a:chOff x="1824" y="1728"/>
            <a:chExt cx="288" cy="288"/>
          </a:xfrm>
        </p:grpSpPr>
        <p:sp>
          <p:nvSpPr>
            <p:cNvPr id="27727" name="Oval 10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28" name="Text Box 11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7655" name="Group 12"/>
          <p:cNvGrpSpPr>
            <a:grpSpLocks/>
          </p:cNvGrpSpPr>
          <p:nvPr/>
        </p:nvGrpSpPr>
        <p:grpSpPr bwMode="auto">
          <a:xfrm>
            <a:off x="3124200" y="3657600"/>
            <a:ext cx="457200" cy="457200"/>
            <a:chOff x="1824" y="1728"/>
            <a:chExt cx="288" cy="288"/>
          </a:xfrm>
        </p:grpSpPr>
        <p:sp>
          <p:nvSpPr>
            <p:cNvPr id="27725" name="Oval 13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26" name="Text Box 14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27656" name="Group 15"/>
          <p:cNvGrpSpPr>
            <a:grpSpLocks/>
          </p:cNvGrpSpPr>
          <p:nvPr/>
        </p:nvGrpSpPr>
        <p:grpSpPr bwMode="auto">
          <a:xfrm>
            <a:off x="4191000" y="3657600"/>
            <a:ext cx="457200" cy="457200"/>
            <a:chOff x="1824" y="1728"/>
            <a:chExt cx="288" cy="288"/>
          </a:xfrm>
        </p:grpSpPr>
        <p:sp>
          <p:nvSpPr>
            <p:cNvPr id="27723" name="Oval 16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24" name="Text Box 17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27657" name="Group 18"/>
          <p:cNvGrpSpPr>
            <a:grpSpLocks/>
          </p:cNvGrpSpPr>
          <p:nvPr/>
        </p:nvGrpSpPr>
        <p:grpSpPr bwMode="auto">
          <a:xfrm>
            <a:off x="3124200" y="4800600"/>
            <a:ext cx="457200" cy="457200"/>
            <a:chOff x="1824" y="1728"/>
            <a:chExt cx="288" cy="288"/>
          </a:xfrm>
        </p:grpSpPr>
        <p:sp>
          <p:nvSpPr>
            <p:cNvPr id="27721" name="Oval 19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22" name="Text Box 20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7658" name="Group 21"/>
          <p:cNvGrpSpPr>
            <a:grpSpLocks/>
          </p:cNvGrpSpPr>
          <p:nvPr/>
        </p:nvGrpSpPr>
        <p:grpSpPr bwMode="auto">
          <a:xfrm>
            <a:off x="4191000" y="4800600"/>
            <a:ext cx="457200" cy="457200"/>
            <a:chOff x="1824" y="1728"/>
            <a:chExt cx="288" cy="288"/>
          </a:xfrm>
        </p:grpSpPr>
        <p:sp>
          <p:nvSpPr>
            <p:cNvPr id="27719" name="Oval 22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20" name="Text Box 23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27659" name="Group 24"/>
          <p:cNvGrpSpPr>
            <a:grpSpLocks/>
          </p:cNvGrpSpPr>
          <p:nvPr/>
        </p:nvGrpSpPr>
        <p:grpSpPr bwMode="auto">
          <a:xfrm>
            <a:off x="3124200" y="2362200"/>
            <a:ext cx="457200" cy="457200"/>
            <a:chOff x="1824" y="1728"/>
            <a:chExt cx="288" cy="288"/>
          </a:xfrm>
        </p:grpSpPr>
        <p:sp>
          <p:nvSpPr>
            <p:cNvPr id="27717" name="Oval 25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18" name="Text Box 26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27660" name="Group 27"/>
          <p:cNvGrpSpPr>
            <a:grpSpLocks/>
          </p:cNvGrpSpPr>
          <p:nvPr/>
        </p:nvGrpSpPr>
        <p:grpSpPr bwMode="auto">
          <a:xfrm>
            <a:off x="4191000" y="2362200"/>
            <a:ext cx="457200" cy="457200"/>
            <a:chOff x="1824" y="1728"/>
            <a:chExt cx="288" cy="288"/>
          </a:xfrm>
        </p:grpSpPr>
        <p:sp>
          <p:nvSpPr>
            <p:cNvPr id="27715" name="Oval 28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16" name="Text Box 29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27661" name="Group 30"/>
          <p:cNvGrpSpPr>
            <a:grpSpLocks/>
          </p:cNvGrpSpPr>
          <p:nvPr/>
        </p:nvGrpSpPr>
        <p:grpSpPr bwMode="auto">
          <a:xfrm>
            <a:off x="5181600" y="4267200"/>
            <a:ext cx="490538" cy="457200"/>
            <a:chOff x="1824" y="1728"/>
            <a:chExt cx="309" cy="288"/>
          </a:xfrm>
        </p:grpSpPr>
        <p:sp>
          <p:nvSpPr>
            <p:cNvPr id="27713" name="Oval 31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14" name="Text Box 32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11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27662" name="Group 33"/>
          <p:cNvGrpSpPr>
            <a:grpSpLocks/>
          </p:cNvGrpSpPr>
          <p:nvPr/>
        </p:nvGrpSpPr>
        <p:grpSpPr bwMode="auto">
          <a:xfrm>
            <a:off x="5181600" y="2971800"/>
            <a:ext cx="490538" cy="457200"/>
            <a:chOff x="1824" y="1728"/>
            <a:chExt cx="309" cy="288"/>
          </a:xfrm>
        </p:grpSpPr>
        <p:sp>
          <p:nvSpPr>
            <p:cNvPr id="27711" name="Oval 34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12" name="Text Box 35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10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27663" name="Group 36"/>
          <p:cNvGrpSpPr>
            <a:grpSpLocks/>
          </p:cNvGrpSpPr>
          <p:nvPr/>
        </p:nvGrpSpPr>
        <p:grpSpPr bwMode="auto">
          <a:xfrm>
            <a:off x="6172200" y="3657600"/>
            <a:ext cx="490538" cy="457200"/>
            <a:chOff x="1824" y="1728"/>
            <a:chExt cx="309" cy="288"/>
          </a:xfrm>
        </p:grpSpPr>
        <p:sp>
          <p:nvSpPr>
            <p:cNvPr id="27709" name="Oval 37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10" name="Text Box 38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12</a:t>
              </a:r>
            </a:p>
          </p:txBody>
        </p:sp>
      </p:grpSp>
      <p:grpSp>
        <p:nvGrpSpPr>
          <p:cNvPr id="27664" name="Group 39"/>
          <p:cNvGrpSpPr>
            <a:grpSpLocks/>
          </p:cNvGrpSpPr>
          <p:nvPr/>
        </p:nvGrpSpPr>
        <p:grpSpPr bwMode="auto">
          <a:xfrm>
            <a:off x="7239000" y="3657600"/>
            <a:ext cx="490538" cy="457200"/>
            <a:chOff x="1824" y="1728"/>
            <a:chExt cx="309" cy="288"/>
          </a:xfrm>
        </p:grpSpPr>
        <p:sp>
          <p:nvSpPr>
            <p:cNvPr id="27707" name="Oval 40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08" name="Text Box 41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14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27665" name="Group 42"/>
          <p:cNvGrpSpPr>
            <a:grpSpLocks/>
          </p:cNvGrpSpPr>
          <p:nvPr/>
        </p:nvGrpSpPr>
        <p:grpSpPr bwMode="auto">
          <a:xfrm>
            <a:off x="6172200" y="4267200"/>
            <a:ext cx="490538" cy="457200"/>
            <a:chOff x="1824" y="1728"/>
            <a:chExt cx="309" cy="288"/>
          </a:xfrm>
        </p:grpSpPr>
        <p:sp>
          <p:nvSpPr>
            <p:cNvPr id="27705" name="Oval 43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06" name="Text Box 44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13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sp>
        <p:nvSpPr>
          <p:cNvPr id="27666" name="Line 45"/>
          <p:cNvSpPr>
            <a:spLocks noChangeShapeType="1"/>
          </p:cNvSpPr>
          <p:nvPr/>
        </p:nvSpPr>
        <p:spPr bwMode="auto">
          <a:xfrm>
            <a:off x="2514600" y="2590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46"/>
          <p:cNvSpPr>
            <a:spLocks noChangeShapeType="1"/>
          </p:cNvSpPr>
          <p:nvPr/>
        </p:nvSpPr>
        <p:spPr bwMode="auto">
          <a:xfrm>
            <a:off x="3581400" y="2590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47"/>
          <p:cNvSpPr>
            <a:spLocks noChangeShapeType="1"/>
          </p:cNvSpPr>
          <p:nvPr/>
        </p:nvSpPr>
        <p:spPr bwMode="auto">
          <a:xfrm>
            <a:off x="3581400" y="3886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48"/>
          <p:cNvSpPr>
            <a:spLocks noChangeShapeType="1"/>
          </p:cNvSpPr>
          <p:nvPr/>
        </p:nvSpPr>
        <p:spPr bwMode="auto">
          <a:xfrm>
            <a:off x="35814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49"/>
          <p:cNvSpPr>
            <a:spLocks noChangeShapeType="1"/>
          </p:cNvSpPr>
          <p:nvPr/>
        </p:nvSpPr>
        <p:spPr bwMode="auto">
          <a:xfrm flipV="1">
            <a:off x="1371600" y="2743200"/>
            <a:ext cx="762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50"/>
          <p:cNvSpPr>
            <a:spLocks noChangeShapeType="1"/>
          </p:cNvSpPr>
          <p:nvPr/>
        </p:nvSpPr>
        <p:spPr bwMode="auto">
          <a:xfrm>
            <a:off x="1371600" y="38100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51"/>
          <p:cNvSpPr>
            <a:spLocks noChangeShapeType="1"/>
          </p:cNvSpPr>
          <p:nvPr/>
        </p:nvSpPr>
        <p:spPr bwMode="auto">
          <a:xfrm flipV="1">
            <a:off x="2438400" y="39624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52"/>
          <p:cNvSpPr>
            <a:spLocks noChangeShapeType="1"/>
          </p:cNvSpPr>
          <p:nvPr/>
        </p:nvSpPr>
        <p:spPr bwMode="auto">
          <a:xfrm>
            <a:off x="2438400" y="46482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53"/>
          <p:cNvSpPr>
            <a:spLocks noChangeShapeType="1"/>
          </p:cNvSpPr>
          <p:nvPr/>
        </p:nvSpPr>
        <p:spPr bwMode="auto">
          <a:xfrm flipV="1">
            <a:off x="3505200" y="40386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54"/>
          <p:cNvSpPr>
            <a:spLocks noChangeShapeType="1"/>
          </p:cNvSpPr>
          <p:nvPr/>
        </p:nvSpPr>
        <p:spPr bwMode="auto">
          <a:xfrm>
            <a:off x="3505200" y="4038600"/>
            <a:ext cx="838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55"/>
          <p:cNvSpPr>
            <a:spLocks noChangeShapeType="1"/>
          </p:cNvSpPr>
          <p:nvPr/>
        </p:nvSpPr>
        <p:spPr bwMode="auto">
          <a:xfrm>
            <a:off x="4648200" y="26670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56"/>
          <p:cNvSpPr>
            <a:spLocks noChangeShapeType="1"/>
          </p:cNvSpPr>
          <p:nvPr/>
        </p:nvSpPr>
        <p:spPr bwMode="auto">
          <a:xfrm>
            <a:off x="4648200" y="38862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Line 57"/>
          <p:cNvSpPr>
            <a:spLocks noChangeShapeType="1"/>
          </p:cNvSpPr>
          <p:nvPr/>
        </p:nvSpPr>
        <p:spPr bwMode="auto">
          <a:xfrm flipV="1">
            <a:off x="4648200" y="46482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58"/>
          <p:cNvSpPr>
            <a:spLocks noChangeShapeType="1"/>
          </p:cNvSpPr>
          <p:nvPr/>
        </p:nvSpPr>
        <p:spPr bwMode="auto">
          <a:xfrm>
            <a:off x="5638800" y="4495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Line 59"/>
          <p:cNvSpPr>
            <a:spLocks noChangeShapeType="1"/>
          </p:cNvSpPr>
          <p:nvPr/>
        </p:nvSpPr>
        <p:spPr bwMode="auto">
          <a:xfrm>
            <a:off x="5638800" y="33528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60"/>
          <p:cNvSpPr>
            <a:spLocks noChangeShapeType="1"/>
          </p:cNvSpPr>
          <p:nvPr/>
        </p:nvSpPr>
        <p:spPr bwMode="auto">
          <a:xfrm flipV="1">
            <a:off x="5638800" y="3962400"/>
            <a:ext cx="533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61"/>
          <p:cNvSpPr>
            <a:spLocks noChangeShapeType="1"/>
          </p:cNvSpPr>
          <p:nvPr/>
        </p:nvSpPr>
        <p:spPr bwMode="auto">
          <a:xfrm>
            <a:off x="6629400" y="3886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Line 62"/>
          <p:cNvSpPr>
            <a:spLocks noChangeShapeType="1"/>
          </p:cNvSpPr>
          <p:nvPr/>
        </p:nvSpPr>
        <p:spPr bwMode="auto">
          <a:xfrm flipV="1">
            <a:off x="6629400" y="4038600"/>
            <a:ext cx="685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Text Box 63"/>
          <p:cNvSpPr txBox="1">
            <a:spLocks noChangeArrowheads="1"/>
          </p:cNvSpPr>
          <p:nvPr/>
        </p:nvSpPr>
        <p:spPr bwMode="auto">
          <a:xfrm>
            <a:off x="931863" y="2936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i="0">
                <a:latin typeface="Times New Roman" pitchFamily="18" charset="0"/>
              </a:rPr>
              <a:t>5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7685" name="Text Box 64"/>
          <p:cNvSpPr txBox="1">
            <a:spLocks noChangeArrowheads="1"/>
          </p:cNvSpPr>
          <p:nvPr/>
        </p:nvSpPr>
        <p:spPr bwMode="auto">
          <a:xfrm>
            <a:off x="1481138" y="1946275"/>
            <a:ext cx="113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5+6=</a:t>
            </a:r>
            <a:r>
              <a:rPr lang="en-US" altLang="en-US" sz="2400" i="0">
                <a:latin typeface="Times New Roman" pitchFamily="18" charset="0"/>
              </a:rPr>
              <a:t>11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7686" name="Text Box 65"/>
          <p:cNvSpPr txBox="1">
            <a:spLocks noChangeArrowheads="1"/>
          </p:cNvSpPr>
          <p:nvPr/>
        </p:nvSpPr>
        <p:spPr bwMode="auto">
          <a:xfrm>
            <a:off x="2630488" y="1946275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11+12=</a:t>
            </a:r>
            <a:r>
              <a:rPr lang="en-US" altLang="en-US" sz="2400" i="0">
                <a:latin typeface="Times New Roman" pitchFamily="18" charset="0"/>
              </a:rPr>
              <a:t>23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7687" name="Text Box 66"/>
          <p:cNvSpPr txBox="1">
            <a:spLocks noChangeArrowheads="1"/>
          </p:cNvSpPr>
          <p:nvPr/>
        </p:nvSpPr>
        <p:spPr bwMode="auto">
          <a:xfrm>
            <a:off x="4284663" y="1946275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23+10=</a:t>
            </a:r>
            <a:r>
              <a:rPr lang="en-US" altLang="en-US" sz="2400" i="0">
                <a:latin typeface="Times New Roman" pitchFamily="18" charset="0"/>
              </a:rPr>
              <a:t>33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7688" name="Text Box 67"/>
          <p:cNvSpPr txBox="1">
            <a:spLocks noChangeArrowheads="1"/>
          </p:cNvSpPr>
          <p:nvPr/>
        </p:nvSpPr>
        <p:spPr bwMode="auto">
          <a:xfrm>
            <a:off x="1023938" y="4460875"/>
            <a:ext cx="113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5+9=</a:t>
            </a:r>
            <a:r>
              <a:rPr lang="en-US" altLang="en-US" sz="2400" i="0">
                <a:latin typeface="Times New Roman" pitchFamily="18" charset="0"/>
              </a:rPr>
              <a:t>14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7689" name="Text Box 68"/>
          <p:cNvSpPr txBox="1">
            <a:spLocks noChangeArrowheads="1"/>
          </p:cNvSpPr>
          <p:nvPr/>
        </p:nvSpPr>
        <p:spPr bwMode="auto">
          <a:xfrm>
            <a:off x="1938338" y="3276600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14+12=</a:t>
            </a:r>
            <a:r>
              <a:rPr lang="en-US" altLang="en-US" sz="2400" i="0">
                <a:latin typeface="Times New Roman" pitchFamily="18" charset="0"/>
              </a:rPr>
              <a:t>26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7690" name="Text Box 69"/>
          <p:cNvSpPr txBox="1">
            <a:spLocks noChangeArrowheads="1"/>
          </p:cNvSpPr>
          <p:nvPr/>
        </p:nvSpPr>
        <p:spPr bwMode="auto">
          <a:xfrm>
            <a:off x="2660650" y="5299075"/>
            <a:ext cx="128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14+7=</a:t>
            </a:r>
            <a:r>
              <a:rPr lang="en-US" altLang="en-US" sz="2400" i="0">
                <a:latin typeface="Times New Roman" pitchFamily="18" charset="0"/>
              </a:rPr>
              <a:t>21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7691" name="Text Box 70"/>
          <p:cNvSpPr txBox="1">
            <a:spLocks noChangeArrowheads="1"/>
          </p:cNvSpPr>
          <p:nvPr/>
        </p:nvSpPr>
        <p:spPr bwMode="auto">
          <a:xfrm>
            <a:off x="3614738" y="3276600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26+10=</a:t>
            </a:r>
            <a:r>
              <a:rPr lang="en-US" altLang="en-US" sz="2400" i="0">
                <a:latin typeface="Times New Roman" pitchFamily="18" charset="0"/>
              </a:rPr>
              <a:t>36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7692" name="Text Box 71"/>
          <p:cNvSpPr txBox="1">
            <a:spLocks noChangeArrowheads="1"/>
          </p:cNvSpPr>
          <p:nvPr/>
        </p:nvSpPr>
        <p:spPr bwMode="auto">
          <a:xfrm>
            <a:off x="4267200" y="5334000"/>
            <a:ext cx="128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26+6=</a:t>
            </a:r>
            <a:r>
              <a:rPr lang="en-US" altLang="en-US" sz="2400" i="0">
                <a:latin typeface="Times New Roman" pitchFamily="18" charset="0"/>
              </a:rPr>
              <a:t>32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7693" name="Text Box 72"/>
          <p:cNvSpPr txBox="1">
            <a:spLocks noChangeArrowheads="1"/>
          </p:cNvSpPr>
          <p:nvPr/>
        </p:nvSpPr>
        <p:spPr bwMode="auto">
          <a:xfrm>
            <a:off x="5062538" y="4648200"/>
            <a:ext cx="128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36+7=</a:t>
            </a:r>
            <a:r>
              <a:rPr lang="en-US" altLang="en-US" sz="2400" i="0">
                <a:latin typeface="Times New Roman" pitchFamily="18" charset="0"/>
              </a:rPr>
              <a:t>43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7694" name="Text Box 73"/>
          <p:cNvSpPr txBox="1">
            <a:spLocks noChangeArrowheads="1"/>
          </p:cNvSpPr>
          <p:nvPr/>
        </p:nvSpPr>
        <p:spPr bwMode="auto">
          <a:xfrm>
            <a:off x="6494463" y="4460875"/>
            <a:ext cx="128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43+7=</a:t>
            </a:r>
            <a:r>
              <a:rPr lang="en-US" altLang="en-US" sz="2400" i="0">
                <a:latin typeface="Times New Roman" pitchFamily="18" charset="0"/>
              </a:rPr>
              <a:t>50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7695" name="Text Box 74"/>
          <p:cNvSpPr txBox="1">
            <a:spLocks noChangeArrowheads="1"/>
          </p:cNvSpPr>
          <p:nvPr/>
        </p:nvSpPr>
        <p:spPr bwMode="auto">
          <a:xfrm>
            <a:off x="5138738" y="2590800"/>
            <a:ext cx="128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33+9=</a:t>
            </a:r>
            <a:r>
              <a:rPr lang="en-US" altLang="en-US" sz="2400" i="0">
                <a:latin typeface="Times New Roman" pitchFamily="18" charset="0"/>
              </a:rPr>
              <a:t>42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7696" name="Text Box 75"/>
          <p:cNvSpPr txBox="1">
            <a:spLocks noChangeArrowheads="1"/>
          </p:cNvSpPr>
          <p:nvPr/>
        </p:nvSpPr>
        <p:spPr bwMode="auto">
          <a:xfrm>
            <a:off x="6129338" y="3241675"/>
            <a:ext cx="128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43+8=</a:t>
            </a:r>
            <a:r>
              <a:rPr lang="en-US" altLang="en-US" sz="2400" i="0">
                <a:latin typeface="Times New Roman" pitchFamily="18" charset="0"/>
              </a:rPr>
              <a:t>51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7697" name="Text Box 76"/>
          <p:cNvSpPr txBox="1">
            <a:spLocks noChangeArrowheads="1"/>
          </p:cNvSpPr>
          <p:nvPr/>
        </p:nvSpPr>
        <p:spPr bwMode="auto">
          <a:xfrm>
            <a:off x="7485063" y="3317875"/>
            <a:ext cx="128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51+5=</a:t>
            </a:r>
            <a:r>
              <a:rPr lang="en-US" altLang="en-US" sz="2400" i="0">
                <a:latin typeface="Times New Roman" pitchFamily="18" charset="0"/>
              </a:rPr>
              <a:t>56</a:t>
            </a:r>
            <a:endParaRPr lang="en-US" altLang="en-US" sz="2400" b="0" i="0">
              <a:latin typeface="Times New Roman" pitchFamily="18" charset="0"/>
            </a:endParaRPr>
          </a:p>
        </p:txBody>
      </p:sp>
      <p:graphicFrame>
        <p:nvGraphicFramePr>
          <p:cNvPr id="27698" name="Object 77"/>
          <p:cNvGraphicFramePr>
            <a:graphicFrameLocks noChangeAspect="1"/>
          </p:cNvGraphicFramePr>
          <p:nvPr/>
        </p:nvGraphicFramePr>
        <p:xfrm>
          <a:off x="7010400" y="1676400"/>
          <a:ext cx="1454150" cy="534988"/>
        </p:xfrm>
        <a:graphic>
          <a:graphicData uri="http://schemas.openxmlformats.org/presentationml/2006/ole">
            <p:oleObj spid="_x0000_s27737" name="Equation" r:id="rId3" imgW="622030" imgH="228501" progId="">
              <p:embed/>
            </p:oleObj>
          </a:graphicData>
        </a:graphic>
      </p:graphicFrame>
      <p:sp>
        <p:nvSpPr>
          <p:cNvPr id="27699" name="Line 78"/>
          <p:cNvSpPr>
            <a:spLocks noChangeShapeType="1"/>
          </p:cNvSpPr>
          <p:nvPr/>
        </p:nvSpPr>
        <p:spPr bwMode="auto">
          <a:xfrm>
            <a:off x="7924800" y="2133600"/>
            <a:ext cx="6096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700" name="Object 79"/>
          <p:cNvGraphicFramePr>
            <a:graphicFrameLocks noChangeAspect="1"/>
          </p:cNvGraphicFramePr>
          <p:nvPr>
            <p:ph idx="1"/>
          </p:nvPr>
        </p:nvGraphicFramePr>
        <p:xfrm>
          <a:off x="990600" y="5715000"/>
          <a:ext cx="6088063" cy="1143000"/>
        </p:xfrm>
        <a:graphic>
          <a:graphicData uri="http://schemas.openxmlformats.org/presentationml/2006/ole">
            <p:oleObj spid="_x0000_s27738" name="Document" r:id="rId4" imgW="6088380" imgH="1642872" progId="Word.Document.8">
              <p:embed/>
            </p:oleObj>
          </a:graphicData>
        </a:graphic>
      </p:graphicFrame>
      <p:sp>
        <p:nvSpPr>
          <p:cNvPr id="27701" name="Line 81"/>
          <p:cNvSpPr>
            <a:spLocks noChangeShapeType="1"/>
          </p:cNvSpPr>
          <p:nvPr/>
        </p:nvSpPr>
        <p:spPr bwMode="auto">
          <a:xfrm>
            <a:off x="3354388" y="3500438"/>
            <a:ext cx="301625" cy="0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2" name="Line 82"/>
          <p:cNvSpPr>
            <a:spLocks noChangeShapeType="1"/>
          </p:cNvSpPr>
          <p:nvPr/>
        </p:nvSpPr>
        <p:spPr bwMode="auto">
          <a:xfrm>
            <a:off x="4876800" y="3657600"/>
            <a:ext cx="304800" cy="1143000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3" name="Line 83"/>
          <p:cNvSpPr>
            <a:spLocks noChangeShapeType="1"/>
          </p:cNvSpPr>
          <p:nvPr/>
        </p:nvSpPr>
        <p:spPr bwMode="auto">
          <a:xfrm flipV="1">
            <a:off x="6019800" y="3657600"/>
            <a:ext cx="304800" cy="1066800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4" name="Line 84"/>
          <p:cNvSpPr>
            <a:spLocks noChangeShapeType="1"/>
          </p:cNvSpPr>
          <p:nvPr/>
        </p:nvSpPr>
        <p:spPr bwMode="auto">
          <a:xfrm>
            <a:off x="7315200" y="3429000"/>
            <a:ext cx="304800" cy="152400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1FB587-6852-42B0-ACBC-3C520FC7336F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Backwards Procedure</a:t>
            </a:r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1658938" y="3082925"/>
            <a:ext cx="457200" cy="457200"/>
            <a:chOff x="1824" y="1728"/>
            <a:chExt cx="288" cy="288"/>
          </a:xfrm>
        </p:grpSpPr>
        <p:sp>
          <p:nvSpPr>
            <p:cNvPr id="28751" name="Oval 4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52" name="Text Box 5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8677" name="Group 6"/>
          <p:cNvGrpSpPr>
            <a:grpSpLocks/>
          </p:cNvGrpSpPr>
          <p:nvPr/>
        </p:nvGrpSpPr>
        <p:grpSpPr bwMode="auto">
          <a:xfrm>
            <a:off x="2725738" y="2092325"/>
            <a:ext cx="457200" cy="457200"/>
            <a:chOff x="1824" y="1728"/>
            <a:chExt cx="288" cy="288"/>
          </a:xfrm>
        </p:grpSpPr>
        <p:sp>
          <p:nvSpPr>
            <p:cNvPr id="28749" name="Oval 7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50" name="Text Box 8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8678" name="Group 9"/>
          <p:cNvGrpSpPr>
            <a:grpSpLocks/>
          </p:cNvGrpSpPr>
          <p:nvPr/>
        </p:nvGrpSpPr>
        <p:grpSpPr bwMode="auto">
          <a:xfrm>
            <a:off x="2725738" y="3997325"/>
            <a:ext cx="457200" cy="457200"/>
            <a:chOff x="1824" y="1728"/>
            <a:chExt cx="288" cy="288"/>
          </a:xfrm>
        </p:grpSpPr>
        <p:sp>
          <p:nvSpPr>
            <p:cNvPr id="28747" name="Oval 10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48" name="Text Box 11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8679" name="Group 12"/>
          <p:cNvGrpSpPr>
            <a:grpSpLocks/>
          </p:cNvGrpSpPr>
          <p:nvPr/>
        </p:nvGrpSpPr>
        <p:grpSpPr bwMode="auto">
          <a:xfrm>
            <a:off x="3792538" y="3387725"/>
            <a:ext cx="457200" cy="457200"/>
            <a:chOff x="1824" y="1728"/>
            <a:chExt cx="288" cy="288"/>
          </a:xfrm>
        </p:grpSpPr>
        <p:sp>
          <p:nvSpPr>
            <p:cNvPr id="28745" name="Oval 13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46" name="Text Box 14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28680" name="Group 15"/>
          <p:cNvGrpSpPr>
            <a:grpSpLocks/>
          </p:cNvGrpSpPr>
          <p:nvPr/>
        </p:nvGrpSpPr>
        <p:grpSpPr bwMode="auto">
          <a:xfrm>
            <a:off x="4859338" y="3387725"/>
            <a:ext cx="457200" cy="457200"/>
            <a:chOff x="1824" y="1728"/>
            <a:chExt cx="288" cy="288"/>
          </a:xfrm>
        </p:grpSpPr>
        <p:sp>
          <p:nvSpPr>
            <p:cNvPr id="28743" name="Oval 16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44" name="Text Box 17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28681" name="Group 18"/>
          <p:cNvGrpSpPr>
            <a:grpSpLocks/>
          </p:cNvGrpSpPr>
          <p:nvPr/>
        </p:nvGrpSpPr>
        <p:grpSpPr bwMode="auto">
          <a:xfrm>
            <a:off x="3792538" y="4530725"/>
            <a:ext cx="457200" cy="457200"/>
            <a:chOff x="1824" y="1728"/>
            <a:chExt cx="288" cy="288"/>
          </a:xfrm>
        </p:grpSpPr>
        <p:sp>
          <p:nvSpPr>
            <p:cNvPr id="28741" name="Oval 19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42" name="Text Box 20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8682" name="Group 21"/>
          <p:cNvGrpSpPr>
            <a:grpSpLocks/>
          </p:cNvGrpSpPr>
          <p:nvPr/>
        </p:nvGrpSpPr>
        <p:grpSpPr bwMode="auto">
          <a:xfrm>
            <a:off x="4859338" y="4530725"/>
            <a:ext cx="457200" cy="457200"/>
            <a:chOff x="1824" y="1728"/>
            <a:chExt cx="288" cy="288"/>
          </a:xfrm>
        </p:grpSpPr>
        <p:sp>
          <p:nvSpPr>
            <p:cNvPr id="28739" name="Oval 22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40" name="Text Box 23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28683" name="Group 24"/>
          <p:cNvGrpSpPr>
            <a:grpSpLocks/>
          </p:cNvGrpSpPr>
          <p:nvPr/>
        </p:nvGrpSpPr>
        <p:grpSpPr bwMode="auto">
          <a:xfrm>
            <a:off x="3792538" y="2092325"/>
            <a:ext cx="457200" cy="457200"/>
            <a:chOff x="1824" y="1728"/>
            <a:chExt cx="288" cy="288"/>
          </a:xfrm>
        </p:grpSpPr>
        <p:sp>
          <p:nvSpPr>
            <p:cNvPr id="28737" name="Oval 25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38" name="Text Box 26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28684" name="Group 27"/>
          <p:cNvGrpSpPr>
            <a:grpSpLocks/>
          </p:cNvGrpSpPr>
          <p:nvPr/>
        </p:nvGrpSpPr>
        <p:grpSpPr bwMode="auto">
          <a:xfrm>
            <a:off x="4859338" y="2092325"/>
            <a:ext cx="457200" cy="457200"/>
            <a:chOff x="1824" y="1728"/>
            <a:chExt cx="288" cy="288"/>
          </a:xfrm>
        </p:grpSpPr>
        <p:sp>
          <p:nvSpPr>
            <p:cNvPr id="28735" name="Oval 28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36" name="Text Box 29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28685" name="Group 30"/>
          <p:cNvGrpSpPr>
            <a:grpSpLocks/>
          </p:cNvGrpSpPr>
          <p:nvPr/>
        </p:nvGrpSpPr>
        <p:grpSpPr bwMode="auto">
          <a:xfrm>
            <a:off x="5849938" y="3997325"/>
            <a:ext cx="490537" cy="457200"/>
            <a:chOff x="1824" y="1728"/>
            <a:chExt cx="309" cy="288"/>
          </a:xfrm>
        </p:grpSpPr>
        <p:sp>
          <p:nvSpPr>
            <p:cNvPr id="28733" name="Oval 31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34" name="Text Box 32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11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28686" name="Group 33"/>
          <p:cNvGrpSpPr>
            <a:grpSpLocks/>
          </p:cNvGrpSpPr>
          <p:nvPr/>
        </p:nvGrpSpPr>
        <p:grpSpPr bwMode="auto">
          <a:xfrm>
            <a:off x="5849938" y="2701925"/>
            <a:ext cx="490537" cy="457200"/>
            <a:chOff x="1824" y="1728"/>
            <a:chExt cx="309" cy="288"/>
          </a:xfrm>
        </p:grpSpPr>
        <p:sp>
          <p:nvSpPr>
            <p:cNvPr id="28731" name="Oval 34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32" name="Text Box 35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10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28687" name="Group 36"/>
          <p:cNvGrpSpPr>
            <a:grpSpLocks/>
          </p:cNvGrpSpPr>
          <p:nvPr/>
        </p:nvGrpSpPr>
        <p:grpSpPr bwMode="auto">
          <a:xfrm>
            <a:off x="6840538" y="3387725"/>
            <a:ext cx="490537" cy="457200"/>
            <a:chOff x="1824" y="1728"/>
            <a:chExt cx="309" cy="288"/>
          </a:xfrm>
        </p:grpSpPr>
        <p:sp>
          <p:nvSpPr>
            <p:cNvPr id="28729" name="Oval 37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30" name="Text Box 38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12</a:t>
              </a:r>
            </a:p>
          </p:txBody>
        </p:sp>
      </p:grpSp>
      <p:grpSp>
        <p:nvGrpSpPr>
          <p:cNvPr id="28688" name="Group 39"/>
          <p:cNvGrpSpPr>
            <a:grpSpLocks/>
          </p:cNvGrpSpPr>
          <p:nvPr/>
        </p:nvGrpSpPr>
        <p:grpSpPr bwMode="auto">
          <a:xfrm>
            <a:off x="7907338" y="3387725"/>
            <a:ext cx="490537" cy="457200"/>
            <a:chOff x="1824" y="1728"/>
            <a:chExt cx="309" cy="288"/>
          </a:xfrm>
        </p:grpSpPr>
        <p:sp>
          <p:nvSpPr>
            <p:cNvPr id="28727" name="Oval 40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28" name="Text Box 41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14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28689" name="Group 42"/>
          <p:cNvGrpSpPr>
            <a:grpSpLocks/>
          </p:cNvGrpSpPr>
          <p:nvPr/>
        </p:nvGrpSpPr>
        <p:grpSpPr bwMode="auto">
          <a:xfrm>
            <a:off x="6840538" y="3997325"/>
            <a:ext cx="490537" cy="457200"/>
            <a:chOff x="1824" y="1728"/>
            <a:chExt cx="309" cy="288"/>
          </a:xfrm>
        </p:grpSpPr>
        <p:sp>
          <p:nvSpPr>
            <p:cNvPr id="28725" name="Oval 43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26" name="Text Box 44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13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sp>
        <p:nvSpPr>
          <p:cNvPr id="28690" name="Line 45"/>
          <p:cNvSpPr>
            <a:spLocks noChangeShapeType="1"/>
          </p:cNvSpPr>
          <p:nvPr/>
        </p:nvSpPr>
        <p:spPr bwMode="auto">
          <a:xfrm>
            <a:off x="3182938" y="232092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46"/>
          <p:cNvSpPr>
            <a:spLocks noChangeShapeType="1"/>
          </p:cNvSpPr>
          <p:nvPr/>
        </p:nvSpPr>
        <p:spPr bwMode="auto">
          <a:xfrm>
            <a:off x="4249738" y="232092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47"/>
          <p:cNvSpPr>
            <a:spLocks noChangeShapeType="1"/>
          </p:cNvSpPr>
          <p:nvPr/>
        </p:nvSpPr>
        <p:spPr bwMode="auto">
          <a:xfrm>
            <a:off x="4249738" y="361632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48"/>
          <p:cNvSpPr>
            <a:spLocks noChangeShapeType="1"/>
          </p:cNvSpPr>
          <p:nvPr/>
        </p:nvSpPr>
        <p:spPr bwMode="auto">
          <a:xfrm>
            <a:off x="4249738" y="475932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49"/>
          <p:cNvSpPr>
            <a:spLocks noChangeShapeType="1"/>
          </p:cNvSpPr>
          <p:nvPr/>
        </p:nvSpPr>
        <p:spPr bwMode="auto">
          <a:xfrm flipV="1">
            <a:off x="2039938" y="2473325"/>
            <a:ext cx="762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50"/>
          <p:cNvSpPr>
            <a:spLocks noChangeShapeType="1"/>
          </p:cNvSpPr>
          <p:nvPr/>
        </p:nvSpPr>
        <p:spPr bwMode="auto">
          <a:xfrm>
            <a:off x="2039938" y="3540125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51"/>
          <p:cNvSpPr>
            <a:spLocks noChangeShapeType="1"/>
          </p:cNvSpPr>
          <p:nvPr/>
        </p:nvSpPr>
        <p:spPr bwMode="auto">
          <a:xfrm flipV="1">
            <a:off x="3106738" y="3692525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52"/>
          <p:cNvSpPr>
            <a:spLocks noChangeShapeType="1"/>
          </p:cNvSpPr>
          <p:nvPr/>
        </p:nvSpPr>
        <p:spPr bwMode="auto">
          <a:xfrm>
            <a:off x="3106738" y="4378325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53"/>
          <p:cNvSpPr>
            <a:spLocks noChangeShapeType="1"/>
          </p:cNvSpPr>
          <p:nvPr/>
        </p:nvSpPr>
        <p:spPr bwMode="auto">
          <a:xfrm flipV="1">
            <a:off x="4173538" y="3768725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54"/>
          <p:cNvSpPr>
            <a:spLocks noChangeShapeType="1"/>
          </p:cNvSpPr>
          <p:nvPr/>
        </p:nvSpPr>
        <p:spPr bwMode="auto">
          <a:xfrm>
            <a:off x="4173538" y="3768725"/>
            <a:ext cx="838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55"/>
          <p:cNvSpPr>
            <a:spLocks noChangeShapeType="1"/>
          </p:cNvSpPr>
          <p:nvPr/>
        </p:nvSpPr>
        <p:spPr bwMode="auto">
          <a:xfrm>
            <a:off x="5316538" y="2397125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56"/>
          <p:cNvSpPr>
            <a:spLocks noChangeShapeType="1"/>
          </p:cNvSpPr>
          <p:nvPr/>
        </p:nvSpPr>
        <p:spPr bwMode="auto">
          <a:xfrm>
            <a:off x="5316538" y="3616325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57"/>
          <p:cNvSpPr>
            <a:spLocks noChangeShapeType="1"/>
          </p:cNvSpPr>
          <p:nvPr/>
        </p:nvSpPr>
        <p:spPr bwMode="auto">
          <a:xfrm flipV="1">
            <a:off x="5316538" y="4378325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Line 58"/>
          <p:cNvSpPr>
            <a:spLocks noChangeShapeType="1"/>
          </p:cNvSpPr>
          <p:nvPr/>
        </p:nvSpPr>
        <p:spPr bwMode="auto">
          <a:xfrm>
            <a:off x="6307138" y="4225925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Line 59"/>
          <p:cNvSpPr>
            <a:spLocks noChangeShapeType="1"/>
          </p:cNvSpPr>
          <p:nvPr/>
        </p:nvSpPr>
        <p:spPr bwMode="auto">
          <a:xfrm>
            <a:off x="6307138" y="3082925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60"/>
          <p:cNvSpPr>
            <a:spLocks noChangeShapeType="1"/>
          </p:cNvSpPr>
          <p:nvPr/>
        </p:nvSpPr>
        <p:spPr bwMode="auto">
          <a:xfrm flipV="1">
            <a:off x="6307138" y="3692525"/>
            <a:ext cx="533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Line 61"/>
          <p:cNvSpPr>
            <a:spLocks noChangeShapeType="1"/>
          </p:cNvSpPr>
          <p:nvPr/>
        </p:nvSpPr>
        <p:spPr bwMode="auto">
          <a:xfrm>
            <a:off x="7297738" y="361632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Line 62"/>
          <p:cNvSpPr>
            <a:spLocks noChangeShapeType="1"/>
          </p:cNvSpPr>
          <p:nvPr/>
        </p:nvSpPr>
        <p:spPr bwMode="auto">
          <a:xfrm flipV="1">
            <a:off x="7297738" y="3768725"/>
            <a:ext cx="685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Text Box 63"/>
          <p:cNvSpPr txBox="1">
            <a:spLocks noChangeArrowheads="1"/>
          </p:cNvSpPr>
          <p:nvPr/>
        </p:nvSpPr>
        <p:spPr bwMode="auto">
          <a:xfrm>
            <a:off x="1006475" y="266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14-9=</a:t>
            </a:r>
            <a:r>
              <a:rPr lang="en-US" altLang="en-US" sz="2400" i="0">
                <a:latin typeface="Times New Roman" pitchFamily="18" charset="0"/>
              </a:rPr>
              <a:t>5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8709" name="Text Box 64"/>
          <p:cNvSpPr txBox="1">
            <a:spLocks noChangeArrowheads="1"/>
          </p:cNvSpPr>
          <p:nvPr/>
        </p:nvSpPr>
        <p:spPr bwMode="auto">
          <a:xfrm>
            <a:off x="1920875" y="1676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24-12=</a:t>
            </a:r>
            <a:r>
              <a:rPr lang="en-US" altLang="en-US" sz="2400" i="0">
                <a:latin typeface="Times New Roman" pitchFamily="18" charset="0"/>
              </a:rPr>
              <a:t>12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8710" name="Text Box 65"/>
          <p:cNvSpPr txBox="1">
            <a:spLocks noChangeArrowheads="1"/>
          </p:cNvSpPr>
          <p:nvPr/>
        </p:nvSpPr>
        <p:spPr bwMode="auto">
          <a:xfrm>
            <a:off x="3368675" y="1676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34-10=</a:t>
            </a:r>
            <a:r>
              <a:rPr lang="en-US" altLang="en-US" sz="2400" i="0">
                <a:latin typeface="Times New Roman" pitchFamily="18" charset="0"/>
              </a:rPr>
              <a:t>24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8711" name="Text Box 66"/>
          <p:cNvSpPr txBox="1">
            <a:spLocks noChangeArrowheads="1"/>
          </p:cNvSpPr>
          <p:nvPr/>
        </p:nvSpPr>
        <p:spPr bwMode="auto">
          <a:xfrm>
            <a:off x="4953000" y="1676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43-9=</a:t>
            </a:r>
            <a:r>
              <a:rPr lang="en-US" altLang="en-US" sz="2400" i="0">
                <a:latin typeface="Times New Roman" pitchFamily="18" charset="0"/>
              </a:rPr>
              <a:t>34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8712" name="Text Box 67"/>
          <p:cNvSpPr txBox="1">
            <a:spLocks noChangeArrowheads="1"/>
          </p:cNvSpPr>
          <p:nvPr/>
        </p:nvSpPr>
        <p:spPr bwMode="auto">
          <a:xfrm>
            <a:off x="1463675" y="4191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26-12=</a:t>
            </a:r>
            <a:r>
              <a:rPr lang="en-US" altLang="en-US" sz="2400" i="0">
                <a:latin typeface="Times New Roman" pitchFamily="18" charset="0"/>
              </a:rPr>
              <a:t>14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8713" name="Text Box 68"/>
          <p:cNvSpPr txBox="1">
            <a:spLocks noChangeArrowheads="1"/>
          </p:cNvSpPr>
          <p:nvPr/>
        </p:nvSpPr>
        <p:spPr bwMode="auto">
          <a:xfrm>
            <a:off x="2606675" y="3006725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36-10=</a:t>
            </a:r>
            <a:r>
              <a:rPr lang="en-US" altLang="en-US" sz="2400" i="0">
                <a:latin typeface="Times New Roman" pitchFamily="18" charset="0"/>
              </a:rPr>
              <a:t>26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8714" name="Text Box 69"/>
          <p:cNvSpPr txBox="1">
            <a:spLocks noChangeArrowheads="1"/>
          </p:cNvSpPr>
          <p:nvPr/>
        </p:nvSpPr>
        <p:spPr bwMode="auto">
          <a:xfrm>
            <a:off x="2987675" y="4876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36-10=</a:t>
            </a:r>
            <a:r>
              <a:rPr lang="en-US" altLang="en-US" sz="2400" i="0">
                <a:latin typeface="Times New Roman" pitchFamily="18" charset="0"/>
              </a:rPr>
              <a:t>26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8715" name="Text Box 70"/>
          <p:cNvSpPr txBox="1">
            <a:spLocks noChangeArrowheads="1"/>
          </p:cNvSpPr>
          <p:nvPr/>
        </p:nvSpPr>
        <p:spPr bwMode="auto">
          <a:xfrm>
            <a:off x="4283075" y="3006725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43-7=</a:t>
            </a:r>
            <a:r>
              <a:rPr lang="en-US" altLang="en-US" sz="2400" i="0">
                <a:latin typeface="Times New Roman" pitchFamily="18" charset="0"/>
              </a:rPr>
              <a:t>36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8716" name="Text Box 71"/>
          <p:cNvSpPr txBox="1">
            <a:spLocks noChangeArrowheads="1"/>
          </p:cNvSpPr>
          <p:nvPr/>
        </p:nvSpPr>
        <p:spPr bwMode="auto">
          <a:xfrm>
            <a:off x="4594225" y="4911725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43-7=</a:t>
            </a:r>
            <a:r>
              <a:rPr lang="en-US" altLang="en-US" sz="2400" i="0">
                <a:latin typeface="Times New Roman" pitchFamily="18" charset="0"/>
              </a:rPr>
              <a:t>36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8717" name="Text Box 72"/>
          <p:cNvSpPr txBox="1">
            <a:spLocks noChangeArrowheads="1"/>
          </p:cNvSpPr>
          <p:nvPr/>
        </p:nvSpPr>
        <p:spPr bwMode="auto">
          <a:xfrm>
            <a:off x="5730875" y="4378325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51-8=</a:t>
            </a:r>
            <a:r>
              <a:rPr lang="en-US" altLang="en-US" sz="2400" i="0">
                <a:latin typeface="Times New Roman" pitchFamily="18" charset="0"/>
              </a:rPr>
              <a:t>43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8718" name="Text Box 73"/>
          <p:cNvSpPr txBox="1">
            <a:spLocks noChangeArrowheads="1"/>
          </p:cNvSpPr>
          <p:nvPr/>
        </p:nvSpPr>
        <p:spPr bwMode="auto">
          <a:xfrm>
            <a:off x="7162800" y="4191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56-5=</a:t>
            </a:r>
            <a:r>
              <a:rPr lang="en-US" altLang="en-US" sz="2400" i="0">
                <a:latin typeface="Times New Roman" pitchFamily="18" charset="0"/>
              </a:rPr>
              <a:t>51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8719" name="Text Box 74"/>
          <p:cNvSpPr txBox="1">
            <a:spLocks noChangeArrowheads="1"/>
          </p:cNvSpPr>
          <p:nvPr/>
        </p:nvSpPr>
        <p:spPr bwMode="auto">
          <a:xfrm>
            <a:off x="5807075" y="2320925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51-8=</a:t>
            </a:r>
            <a:r>
              <a:rPr lang="en-US" altLang="en-US" sz="2400" i="0">
                <a:latin typeface="Times New Roman" pitchFamily="18" charset="0"/>
              </a:rPr>
              <a:t>43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8720" name="Text Box 75"/>
          <p:cNvSpPr txBox="1">
            <a:spLocks noChangeArrowheads="1"/>
          </p:cNvSpPr>
          <p:nvPr/>
        </p:nvSpPr>
        <p:spPr bwMode="auto">
          <a:xfrm>
            <a:off x="6797675" y="2971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56-5=</a:t>
            </a:r>
            <a:r>
              <a:rPr lang="en-US" altLang="en-US" sz="2400" i="0">
                <a:latin typeface="Times New Roman" pitchFamily="18" charset="0"/>
              </a:rPr>
              <a:t>51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8721" name="Text Box 76"/>
          <p:cNvSpPr txBox="1">
            <a:spLocks noChangeArrowheads="1"/>
          </p:cNvSpPr>
          <p:nvPr/>
        </p:nvSpPr>
        <p:spPr bwMode="auto">
          <a:xfrm>
            <a:off x="8153400" y="3048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i="0">
                <a:latin typeface="Times New Roman" pitchFamily="18" charset="0"/>
              </a:rPr>
              <a:t>56</a:t>
            </a:r>
            <a:endParaRPr lang="en-US" altLang="en-US" sz="2400" b="0" i="0">
              <a:latin typeface="Times New Roman" pitchFamily="18" charset="0"/>
            </a:endParaRPr>
          </a:p>
        </p:txBody>
      </p:sp>
      <p:graphicFrame>
        <p:nvGraphicFramePr>
          <p:cNvPr id="28722" name="Object 77"/>
          <p:cNvGraphicFramePr>
            <a:graphicFrameLocks noChangeAspect="1"/>
          </p:cNvGraphicFramePr>
          <p:nvPr/>
        </p:nvGraphicFramePr>
        <p:xfrm>
          <a:off x="1295400" y="5486400"/>
          <a:ext cx="7086600" cy="1371600"/>
        </p:xfrm>
        <a:graphic>
          <a:graphicData uri="http://schemas.openxmlformats.org/presentationml/2006/ole">
            <p:oleObj spid="_x0000_s28755" name="Document" r:id="rId3" imgW="6088380" imgH="1642872" progId="Word.Document.8">
              <p:embed/>
            </p:oleObj>
          </a:graphicData>
        </a:graphic>
      </p:graphicFrame>
      <p:sp>
        <p:nvSpPr>
          <p:cNvPr id="28723" name="Text Box 78"/>
          <p:cNvSpPr txBox="1">
            <a:spLocks noChangeArrowheads="1"/>
          </p:cNvSpPr>
          <p:nvPr/>
        </p:nvSpPr>
        <p:spPr bwMode="auto">
          <a:xfrm>
            <a:off x="533400" y="2209800"/>
            <a:ext cx="1600200" cy="393700"/>
          </a:xfrm>
          <a:prstGeom prst="rect">
            <a:avLst/>
          </a:prstGeom>
          <a:noFill/>
          <a:ln w="57150" cmpd="thinThick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S</a:t>
            </a:r>
            <a:r>
              <a:rPr lang="en-US" altLang="en-US" sz="1600" baseline="-25000"/>
              <a:t>2</a:t>
            </a:r>
            <a:r>
              <a:rPr lang="en-US" altLang="en-US" sz="1600"/>
              <a:t>’’= 12-6 = 6</a:t>
            </a:r>
          </a:p>
        </p:txBody>
      </p:sp>
      <p:sp>
        <p:nvSpPr>
          <p:cNvPr id="28724" name="Text Box 79"/>
          <p:cNvSpPr txBox="1">
            <a:spLocks noChangeArrowheads="1"/>
          </p:cNvSpPr>
          <p:nvPr/>
        </p:nvSpPr>
        <p:spPr bwMode="auto">
          <a:xfrm>
            <a:off x="457200" y="3810000"/>
            <a:ext cx="1600200" cy="393700"/>
          </a:xfrm>
          <a:prstGeom prst="rect">
            <a:avLst/>
          </a:prstGeom>
          <a:noFill/>
          <a:ln w="57150" cmpd="thinThick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S</a:t>
            </a:r>
            <a:r>
              <a:rPr lang="en-US" altLang="en-US" sz="1600" baseline="-25000"/>
              <a:t>3</a:t>
            </a:r>
            <a:r>
              <a:rPr lang="en-US" altLang="en-US" sz="1600"/>
              <a:t>’’= 14-9 = 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B7494D-AE40-4568-94E1-F5D9A26E83ED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29699" name="Oval 2"/>
          <p:cNvSpPr>
            <a:spLocks noChangeArrowheads="1"/>
          </p:cNvSpPr>
          <p:nvPr/>
        </p:nvSpPr>
        <p:spPr bwMode="auto">
          <a:xfrm>
            <a:off x="1338263" y="3505200"/>
            <a:ext cx="457200" cy="4572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39065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1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3471863" y="3810000"/>
            <a:ext cx="457200" cy="4572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352425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6</a:t>
            </a:r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4538663" y="3810000"/>
            <a:ext cx="457200" cy="4572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459105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9</a:t>
            </a:r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6519863" y="3810000"/>
            <a:ext cx="457200" cy="4572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6572250" y="38592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 i="0">
                <a:latin typeface="Times New Roman" pitchFamily="18" charset="0"/>
              </a:rPr>
              <a:t>12</a:t>
            </a:r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7586663" y="3810000"/>
            <a:ext cx="457200" cy="4572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7639050" y="38592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 i="0">
                <a:latin typeface="Times New Roman" pitchFamily="18" charset="0"/>
              </a:rPr>
              <a:t>14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2970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Critical Path</a:t>
            </a:r>
          </a:p>
        </p:txBody>
      </p:sp>
      <p:grpSp>
        <p:nvGrpSpPr>
          <p:cNvPr id="29710" name="Group 13"/>
          <p:cNvGrpSpPr>
            <a:grpSpLocks/>
          </p:cNvGrpSpPr>
          <p:nvPr/>
        </p:nvGrpSpPr>
        <p:grpSpPr bwMode="auto">
          <a:xfrm>
            <a:off x="2405063" y="2514600"/>
            <a:ext cx="457200" cy="457200"/>
            <a:chOff x="1824" y="1728"/>
            <a:chExt cx="288" cy="288"/>
          </a:xfrm>
        </p:grpSpPr>
        <p:sp>
          <p:nvSpPr>
            <p:cNvPr id="29751" name="Oval 14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2" name="Text Box 15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9711" name="Oval 16"/>
          <p:cNvSpPr>
            <a:spLocks noChangeArrowheads="1"/>
          </p:cNvSpPr>
          <p:nvPr/>
        </p:nvSpPr>
        <p:spPr bwMode="auto">
          <a:xfrm>
            <a:off x="2405063" y="4419600"/>
            <a:ext cx="457200" cy="4572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2457450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3</a:t>
            </a:r>
          </a:p>
        </p:txBody>
      </p:sp>
      <p:grpSp>
        <p:nvGrpSpPr>
          <p:cNvPr id="29713" name="Group 18"/>
          <p:cNvGrpSpPr>
            <a:grpSpLocks/>
          </p:cNvGrpSpPr>
          <p:nvPr/>
        </p:nvGrpSpPr>
        <p:grpSpPr bwMode="auto">
          <a:xfrm>
            <a:off x="3471863" y="4953000"/>
            <a:ext cx="457200" cy="457200"/>
            <a:chOff x="1824" y="1728"/>
            <a:chExt cx="288" cy="288"/>
          </a:xfrm>
        </p:grpSpPr>
        <p:sp>
          <p:nvSpPr>
            <p:cNvPr id="29749" name="Oval 19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0" name="Text Box 20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9714" name="Group 21"/>
          <p:cNvGrpSpPr>
            <a:grpSpLocks/>
          </p:cNvGrpSpPr>
          <p:nvPr/>
        </p:nvGrpSpPr>
        <p:grpSpPr bwMode="auto">
          <a:xfrm>
            <a:off x="4538663" y="4953000"/>
            <a:ext cx="457200" cy="457200"/>
            <a:chOff x="1824" y="1728"/>
            <a:chExt cx="288" cy="288"/>
          </a:xfrm>
        </p:grpSpPr>
        <p:sp>
          <p:nvSpPr>
            <p:cNvPr id="29747" name="Oval 22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8" name="Text Box 23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29715" name="Group 24"/>
          <p:cNvGrpSpPr>
            <a:grpSpLocks/>
          </p:cNvGrpSpPr>
          <p:nvPr/>
        </p:nvGrpSpPr>
        <p:grpSpPr bwMode="auto">
          <a:xfrm>
            <a:off x="3471863" y="2514600"/>
            <a:ext cx="457200" cy="457200"/>
            <a:chOff x="1824" y="1728"/>
            <a:chExt cx="288" cy="288"/>
          </a:xfrm>
        </p:grpSpPr>
        <p:sp>
          <p:nvSpPr>
            <p:cNvPr id="29745" name="Oval 25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6" name="Text Box 26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29716" name="Group 27"/>
          <p:cNvGrpSpPr>
            <a:grpSpLocks/>
          </p:cNvGrpSpPr>
          <p:nvPr/>
        </p:nvGrpSpPr>
        <p:grpSpPr bwMode="auto">
          <a:xfrm>
            <a:off x="4538663" y="2514600"/>
            <a:ext cx="457200" cy="457200"/>
            <a:chOff x="1824" y="1728"/>
            <a:chExt cx="288" cy="288"/>
          </a:xfrm>
        </p:grpSpPr>
        <p:sp>
          <p:nvSpPr>
            <p:cNvPr id="29743" name="Oval 28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4" name="Text Box 29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29717" name="Oval 30"/>
          <p:cNvSpPr>
            <a:spLocks noChangeArrowheads="1"/>
          </p:cNvSpPr>
          <p:nvPr/>
        </p:nvSpPr>
        <p:spPr bwMode="auto">
          <a:xfrm>
            <a:off x="5529263" y="4419600"/>
            <a:ext cx="457200" cy="4572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8" name="Text Box 31"/>
          <p:cNvSpPr txBox="1">
            <a:spLocks noChangeArrowheads="1"/>
          </p:cNvSpPr>
          <p:nvPr/>
        </p:nvSpPr>
        <p:spPr bwMode="auto">
          <a:xfrm>
            <a:off x="5581650" y="44688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 i="0">
                <a:latin typeface="Times New Roman" pitchFamily="18" charset="0"/>
              </a:rPr>
              <a:t>11</a:t>
            </a:r>
            <a:endParaRPr lang="en-US" altLang="en-US" sz="2400" b="0" i="0">
              <a:latin typeface="Times New Roman" pitchFamily="18" charset="0"/>
            </a:endParaRPr>
          </a:p>
        </p:txBody>
      </p:sp>
      <p:grpSp>
        <p:nvGrpSpPr>
          <p:cNvPr id="29719" name="Group 32"/>
          <p:cNvGrpSpPr>
            <a:grpSpLocks/>
          </p:cNvGrpSpPr>
          <p:nvPr/>
        </p:nvGrpSpPr>
        <p:grpSpPr bwMode="auto">
          <a:xfrm>
            <a:off x="5529263" y="3124200"/>
            <a:ext cx="490537" cy="457200"/>
            <a:chOff x="1824" y="1728"/>
            <a:chExt cx="309" cy="288"/>
          </a:xfrm>
        </p:grpSpPr>
        <p:sp>
          <p:nvSpPr>
            <p:cNvPr id="29741" name="Oval 33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2" name="Text Box 34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10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29720" name="Group 35"/>
          <p:cNvGrpSpPr>
            <a:grpSpLocks/>
          </p:cNvGrpSpPr>
          <p:nvPr/>
        </p:nvGrpSpPr>
        <p:grpSpPr bwMode="auto">
          <a:xfrm>
            <a:off x="6519863" y="4419600"/>
            <a:ext cx="490537" cy="457200"/>
            <a:chOff x="1824" y="1728"/>
            <a:chExt cx="309" cy="288"/>
          </a:xfrm>
        </p:grpSpPr>
        <p:sp>
          <p:nvSpPr>
            <p:cNvPr id="29739" name="Oval 36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0" name="Text Box 37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13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sp>
        <p:nvSpPr>
          <p:cNvPr id="29721" name="Line 38"/>
          <p:cNvSpPr>
            <a:spLocks noChangeShapeType="1"/>
          </p:cNvSpPr>
          <p:nvPr/>
        </p:nvSpPr>
        <p:spPr bwMode="auto">
          <a:xfrm>
            <a:off x="2862263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Line 39"/>
          <p:cNvSpPr>
            <a:spLocks noChangeShapeType="1"/>
          </p:cNvSpPr>
          <p:nvPr/>
        </p:nvSpPr>
        <p:spPr bwMode="auto">
          <a:xfrm>
            <a:off x="3929063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Line 40"/>
          <p:cNvSpPr>
            <a:spLocks noChangeShapeType="1"/>
          </p:cNvSpPr>
          <p:nvPr/>
        </p:nvSpPr>
        <p:spPr bwMode="auto">
          <a:xfrm>
            <a:off x="3929063" y="40386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Line 41"/>
          <p:cNvSpPr>
            <a:spLocks noChangeShapeType="1"/>
          </p:cNvSpPr>
          <p:nvPr/>
        </p:nvSpPr>
        <p:spPr bwMode="auto">
          <a:xfrm>
            <a:off x="3929063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Line 42"/>
          <p:cNvSpPr>
            <a:spLocks noChangeShapeType="1"/>
          </p:cNvSpPr>
          <p:nvPr/>
        </p:nvSpPr>
        <p:spPr bwMode="auto">
          <a:xfrm flipV="1">
            <a:off x="1719263" y="2895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Line 43"/>
          <p:cNvSpPr>
            <a:spLocks noChangeShapeType="1"/>
          </p:cNvSpPr>
          <p:nvPr/>
        </p:nvSpPr>
        <p:spPr bwMode="auto">
          <a:xfrm>
            <a:off x="1719263" y="3962400"/>
            <a:ext cx="7620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Line 44"/>
          <p:cNvSpPr>
            <a:spLocks noChangeShapeType="1"/>
          </p:cNvSpPr>
          <p:nvPr/>
        </p:nvSpPr>
        <p:spPr bwMode="auto">
          <a:xfrm flipV="1">
            <a:off x="2786063" y="4114800"/>
            <a:ext cx="6858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45"/>
          <p:cNvSpPr>
            <a:spLocks noChangeShapeType="1"/>
          </p:cNvSpPr>
          <p:nvPr/>
        </p:nvSpPr>
        <p:spPr bwMode="auto">
          <a:xfrm>
            <a:off x="2786063" y="4800600"/>
            <a:ext cx="68580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Line 46"/>
          <p:cNvSpPr>
            <a:spLocks noChangeShapeType="1"/>
          </p:cNvSpPr>
          <p:nvPr/>
        </p:nvSpPr>
        <p:spPr bwMode="auto">
          <a:xfrm flipV="1">
            <a:off x="3852863" y="4191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Line 47"/>
          <p:cNvSpPr>
            <a:spLocks noChangeShapeType="1"/>
          </p:cNvSpPr>
          <p:nvPr/>
        </p:nvSpPr>
        <p:spPr bwMode="auto">
          <a:xfrm>
            <a:off x="3852863" y="4191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Line 48"/>
          <p:cNvSpPr>
            <a:spLocks noChangeShapeType="1"/>
          </p:cNvSpPr>
          <p:nvPr/>
        </p:nvSpPr>
        <p:spPr bwMode="auto">
          <a:xfrm>
            <a:off x="4995863" y="2819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Line 49"/>
          <p:cNvSpPr>
            <a:spLocks noChangeShapeType="1"/>
          </p:cNvSpPr>
          <p:nvPr/>
        </p:nvSpPr>
        <p:spPr bwMode="auto">
          <a:xfrm>
            <a:off x="4995863" y="4038600"/>
            <a:ext cx="6096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3" name="Line 50"/>
          <p:cNvSpPr>
            <a:spLocks noChangeShapeType="1"/>
          </p:cNvSpPr>
          <p:nvPr/>
        </p:nvSpPr>
        <p:spPr bwMode="auto">
          <a:xfrm flipV="1">
            <a:off x="4995863" y="4800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Line 51"/>
          <p:cNvSpPr>
            <a:spLocks noChangeShapeType="1"/>
          </p:cNvSpPr>
          <p:nvPr/>
        </p:nvSpPr>
        <p:spPr bwMode="auto">
          <a:xfrm>
            <a:off x="5986463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5" name="Line 52"/>
          <p:cNvSpPr>
            <a:spLocks noChangeShapeType="1"/>
          </p:cNvSpPr>
          <p:nvPr/>
        </p:nvSpPr>
        <p:spPr bwMode="auto">
          <a:xfrm>
            <a:off x="5986463" y="3505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6" name="Line 53"/>
          <p:cNvSpPr>
            <a:spLocks noChangeShapeType="1"/>
          </p:cNvSpPr>
          <p:nvPr/>
        </p:nvSpPr>
        <p:spPr bwMode="auto">
          <a:xfrm flipV="1">
            <a:off x="5986463" y="4114800"/>
            <a:ext cx="5334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7" name="Line 54"/>
          <p:cNvSpPr>
            <a:spLocks noChangeShapeType="1"/>
          </p:cNvSpPr>
          <p:nvPr/>
        </p:nvSpPr>
        <p:spPr bwMode="auto">
          <a:xfrm>
            <a:off x="6977063" y="40386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8" name="Line 55"/>
          <p:cNvSpPr>
            <a:spLocks noChangeShapeType="1"/>
          </p:cNvSpPr>
          <p:nvPr/>
        </p:nvSpPr>
        <p:spPr bwMode="auto">
          <a:xfrm flipV="1">
            <a:off x="6977063" y="4191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1F9AAC-F7D1-424A-B785-02076BABBBFC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219200" y="271463"/>
            <a:ext cx="6324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200" i="0">
                <a:solidFill>
                  <a:srgbClr val="000099"/>
                </a:solidFill>
                <a:latin typeface="Tahoma" pitchFamily="34" charset="0"/>
              </a:rPr>
              <a:t>Another Example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1828800" y="4038600"/>
            <a:ext cx="5943600" cy="2397125"/>
            <a:chOff x="576" y="1562"/>
            <a:chExt cx="3744" cy="1510"/>
          </a:xfrm>
        </p:grpSpPr>
        <p:sp>
          <p:nvSpPr>
            <p:cNvPr id="30727" name="Oval 4"/>
            <p:cNvSpPr>
              <a:spLocks noChangeArrowheads="1"/>
            </p:cNvSpPr>
            <p:nvPr/>
          </p:nvSpPr>
          <p:spPr bwMode="auto">
            <a:xfrm>
              <a:off x="576" y="182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28" name="Oval 5"/>
            <p:cNvSpPr>
              <a:spLocks noChangeArrowheads="1"/>
            </p:cNvSpPr>
            <p:nvPr/>
          </p:nvSpPr>
          <p:spPr bwMode="auto">
            <a:xfrm>
              <a:off x="1584" y="182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29" name="Oval 6"/>
            <p:cNvSpPr>
              <a:spLocks noChangeArrowheads="1"/>
            </p:cNvSpPr>
            <p:nvPr/>
          </p:nvSpPr>
          <p:spPr bwMode="auto">
            <a:xfrm>
              <a:off x="2352" y="201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0730" name="Oval 7"/>
            <p:cNvSpPr>
              <a:spLocks noChangeArrowheads="1"/>
            </p:cNvSpPr>
            <p:nvPr/>
          </p:nvSpPr>
          <p:spPr bwMode="auto">
            <a:xfrm>
              <a:off x="576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31" name="Oval 8"/>
            <p:cNvSpPr>
              <a:spLocks noChangeArrowheads="1"/>
            </p:cNvSpPr>
            <p:nvPr/>
          </p:nvSpPr>
          <p:spPr bwMode="auto">
            <a:xfrm>
              <a:off x="1392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2064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733" name="Oval 10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734" name="Oval 11"/>
            <p:cNvSpPr>
              <a:spLocks noChangeArrowheads="1"/>
            </p:cNvSpPr>
            <p:nvPr/>
          </p:nvSpPr>
          <p:spPr bwMode="auto">
            <a:xfrm>
              <a:off x="3024" y="27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0735" name="Oval 12"/>
            <p:cNvSpPr>
              <a:spLocks noChangeArrowheads="1"/>
            </p:cNvSpPr>
            <p:nvPr/>
          </p:nvSpPr>
          <p:spPr bwMode="auto">
            <a:xfrm>
              <a:off x="3984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0736" name="Line 13"/>
            <p:cNvSpPr>
              <a:spLocks noChangeShapeType="1"/>
            </p:cNvSpPr>
            <p:nvPr/>
          </p:nvSpPr>
          <p:spPr bwMode="auto">
            <a:xfrm flipV="1">
              <a:off x="912" y="19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4"/>
            <p:cNvSpPr>
              <a:spLocks noChangeShapeType="1"/>
            </p:cNvSpPr>
            <p:nvPr/>
          </p:nvSpPr>
          <p:spPr bwMode="auto">
            <a:xfrm>
              <a:off x="1920" y="2016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Line 15"/>
            <p:cNvSpPr>
              <a:spLocks noChangeShapeType="1"/>
            </p:cNvSpPr>
            <p:nvPr/>
          </p:nvSpPr>
          <p:spPr bwMode="auto">
            <a:xfrm>
              <a:off x="912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16"/>
            <p:cNvSpPr>
              <a:spLocks noChangeShapeType="1"/>
            </p:cNvSpPr>
            <p:nvPr/>
          </p:nvSpPr>
          <p:spPr bwMode="auto">
            <a:xfrm>
              <a:off x="1728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Line 17"/>
            <p:cNvSpPr>
              <a:spLocks noChangeShapeType="1"/>
            </p:cNvSpPr>
            <p:nvPr/>
          </p:nvSpPr>
          <p:spPr bwMode="auto">
            <a:xfrm>
              <a:off x="2400" y="2688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Line 18"/>
            <p:cNvSpPr>
              <a:spLocks noChangeShapeType="1"/>
            </p:cNvSpPr>
            <p:nvPr/>
          </p:nvSpPr>
          <p:spPr bwMode="auto">
            <a:xfrm flipV="1">
              <a:off x="2304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Line 19"/>
            <p:cNvSpPr>
              <a:spLocks noChangeShapeType="1"/>
            </p:cNvSpPr>
            <p:nvPr/>
          </p:nvSpPr>
          <p:spPr bwMode="auto">
            <a:xfrm>
              <a:off x="2688" y="21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Line 20"/>
            <p:cNvSpPr>
              <a:spLocks noChangeShapeType="1"/>
            </p:cNvSpPr>
            <p:nvPr/>
          </p:nvSpPr>
          <p:spPr bwMode="auto">
            <a:xfrm flipV="1">
              <a:off x="3216" y="2304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21"/>
            <p:cNvSpPr>
              <a:spLocks noChangeShapeType="1"/>
            </p:cNvSpPr>
            <p:nvPr/>
          </p:nvSpPr>
          <p:spPr bwMode="auto">
            <a:xfrm flipV="1">
              <a:off x="3360" y="2592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Text Box 22"/>
            <p:cNvSpPr txBox="1">
              <a:spLocks noChangeArrowheads="1"/>
            </p:cNvSpPr>
            <p:nvPr/>
          </p:nvSpPr>
          <p:spPr bwMode="auto">
            <a:xfrm>
              <a:off x="662" y="16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46" name="Text Box 23"/>
            <p:cNvSpPr txBox="1">
              <a:spLocks noChangeArrowheads="1"/>
            </p:cNvSpPr>
            <p:nvPr/>
          </p:nvSpPr>
          <p:spPr bwMode="auto">
            <a:xfrm>
              <a:off x="1670" y="15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0747" name="Text Box 24"/>
            <p:cNvSpPr txBox="1">
              <a:spLocks noChangeArrowheads="1"/>
            </p:cNvSpPr>
            <p:nvPr/>
          </p:nvSpPr>
          <p:spPr bwMode="auto">
            <a:xfrm>
              <a:off x="2438" y="17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0748" name="Text Box 25"/>
            <p:cNvSpPr txBox="1">
              <a:spLocks noChangeArrowheads="1"/>
            </p:cNvSpPr>
            <p:nvPr/>
          </p:nvSpPr>
          <p:spPr bwMode="auto">
            <a:xfrm>
              <a:off x="3350" y="17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0749" name="Text Box 26"/>
            <p:cNvSpPr txBox="1">
              <a:spLocks noChangeArrowheads="1"/>
            </p:cNvSpPr>
            <p:nvPr/>
          </p:nvSpPr>
          <p:spPr bwMode="auto">
            <a:xfrm>
              <a:off x="662" y="223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50" name="Text Box 27"/>
            <p:cNvSpPr txBox="1">
              <a:spLocks noChangeArrowheads="1"/>
            </p:cNvSpPr>
            <p:nvPr/>
          </p:nvSpPr>
          <p:spPr bwMode="auto">
            <a:xfrm>
              <a:off x="1526" y="223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51" name="Text Box 28"/>
            <p:cNvSpPr txBox="1">
              <a:spLocks noChangeArrowheads="1"/>
            </p:cNvSpPr>
            <p:nvPr/>
          </p:nvSpPr>
          <p:spPr bwMode="auto">
            <a:xfrm>
              <a:off x="2054" y="22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0752" name="Text Box 29"/>
            <p:cNvSpPr txBox="1">
              <a:spLocks noChangeArrowheads="1"/>
            </p:cNvSpPr>
            <p:nvPr/>
          </p:nvSpPr>
          <p:spPr bwMode="auto">
            <a:xfrm>
              <a:off x="2976" y="249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12</a:t>
              </a:r>
            </a:p>
          </p:txBody>
        </p:sp>
      </p:grpSp>
      <p:graphicFrame>
        <p:nvGraphicFramePr>
          <p:cNvPr id="30725" name="Object 30"/>
          <p:cNvGraphicFramePr>
            <a:graphicFrameLocks noChangeAspect="1"/>
          </p:cNvGraphicFramePr>
          <p:nvPr/>
        </p:nvGraphicFramePr>
        <p:xfrm>
          <a:off x="1219200" y="1981200"/>
          <a:ext cx="7239000" cy="1295400"/>
        </p:xfrm>
        <a:graphic>
          <a:graphicData uri="http://schemas.openxmlformats.org/presentationml/2006/ole">
            <p:oleObj spid="_x0000_s30755" name="Document" r:id="rId4" imgW="6214872" imgH="1060704" progId="Word.Document.8">
              <p:embed/>
            </p:oleObj>
          </a:graphicData>
        </a:graphic>
      </p:graphicFrame>
      <p:sp>
        <p:nvSpPr>
          <p:cNvPr id="30726" name="Rectangle 31"/>
          <p:cNvSpPr>
            <a:spLocks noChangeArrowheads="1"/>
          </p:cNvSpPr>
          <p:nvPr/>
        </p:nvSpPr>
        <p:spPr bwMode="auto">
          <a:xfrm>
            <a:off x="7848600" y="51403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D8FA70-71DD-48B5-9F38-F7033599F07C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304800" y="3741738"/>
          <a:ext cx="7958138" cy="3116262"/>
        </p:xfrm>
        <a:graphic>
          <a:graphicData uri="http://schemas.openxmlformats.org/presentationml/2006/ole">
            <p:oleObj spid="_x0000_s31785" name="Document" r:id="rId4" imgW="8872728" imgH="3118104" progId="Word.Document.8">
              <p:embed/>
            </p:oleObj>
          </a:graphicData>
        </a:graphic>
      </p:graphicFrame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1676400" y="1295400"/>
            <a:ext cx="5943600" cy="2397125"/>
            <a:chOff x="576" y="1562"/>
            <a:chExt cx="3744" cy="1510"/>
          </a:xfrm>
        </p:grpSpPr>
        <p:sp>
          <p:nvSpPr>
            <p:cNvPr id="31753" name="Oval 4"/>
            <p:cNvSpPr>
              <a:spLocks noChangeArrowheads="1"/>
            </p:cNvSpPr>
            <p:nvPr/>
          </p:nvSpPr>
          <p:spPr bwMode="auto">
            <a:xfrm>
              <a:off x="576" y="182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754" name="Oval 5"/>
            <p:cNvSpPr>
              <a:spLocks noChangeArrowheads="1"/>
            </p:cNvSpPr>
            <p:nvPr/>
          </p:nvSpPr>
          <p:spPr bwMode="auto">
            <a:xfrm>
              <a:off x="1584" y="182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55" name="Oval 6"/>
            <p:cNvSpPr>
              <a:spLocks noChangeArrowheads="1"/>
            </p:cNvSpPr>
            <p:nvPr/>
          </p:nvSpPr>
          <p:spPr bwMode="auto">
            <a:xfrm>
              <a:off x="2352" y="201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1756" name="Oval 7"/>
            <p:cNvSpPr>
              <a:spLocks noChangeArrowheads="1"/>
            </p:cNvSpPr>
            <p:nvPr/>
          </p:nvSpPr>
          <p:spPr bwMode="auto">
            <a:xfrm>
              <a:off x="576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1757" name="Oval 8"/>
            <p:cNvSpPr>
              <a:spLocks noChangeArrowheads="1"/>
            </p:cNvSpPr>
            <p:nvPr/>
          </p:nvSpPr>
          <p:spPr bwMode="auto">
            <a:xfrm>
              <a:off x="1392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1758" name="Oval 9"/>
            <p:cNvSpPr>
              <a:spLocks noChangeArrowheads="1"/>
            </p:cNvSpPr>
            <p:nvPr/>
          </p:nvSpPr>
          <p:spPr bwMode="auto">
            <a:xfrm>
              <a:off x="2064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1759" name="Oval 10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1760" name="Oval 11"/>
            <p:cNvSpPr>
              <a:spLocks noChangeArrowheads="1"/>
            </p:cNvSpPr>
            <p:nvPr/>
          </p:nvSpPr>
          <p:spPr bwMode="auto">
            <a:xfrm>
              <a:off x="3024" y="27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1761" name="Oval 12"/>
            <p:cNvSpPr>
              <a:spLocks noChangeArrowheads="1"/>
            </p:cNvSpPr>
            <p:nvPr/>
          </p:nvSpPr>
          <p:spPr bwMode="auto">
            <a:xfrm>
              <a:off x="3984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0" i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1762" name="Line 13"/>
            <p:cNvSpPr>
              <a:spLocks noChangeShapeType="1"/>
            </p:cNvSpPr>
            <p:nvPr/>
          </p:nvSpPr>
          <p:spPr bwMode="auto">
            <a:xfrm flipV="1">
              <a:off x="912" y="19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Line 14"/>
            <p:cNvSpPr>
              <a:spLocks noChangeShapeType="1"/>
            </p:cNvSpPr>
            <p:nvPr/>
          </p:nvSpPr>
          <p:spPr bwMode="auto">
            <a:xfrm>
              <a:off x="1920" y="2016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15"/>
            <p:cNvSpPr>
              <a:spLocks noChangeShapeType="1"/>
            </p:cNvSpPr>
            <p:nvPr/>
          </p:nvSpPr>
          <p:spPr bwMode="auto">
            <a:xfrm>
              <a:off x="912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16"/>
            <p:cNvSpPr>
              <a:spLocks noChangeShapeType="1"/>
            </p:cNvSpPr>
            <p:nvPr/>
          </p:nvSpPr>
          <p:spPr bwMode="auto">
            <a:xfrm>
              <a:off x="1728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Line 17"/>
            <p:cNvSpPr>
              <a:spLocks noChangeShapeType="1"/>
            </p:cNvSpPr>
            <p:nvPr/>
          </p:nvSpPr>
          <p:spPr bwMode="auto">
            <a:xfrm>
              <a:off x="2400" y="2688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Line 18"/>
            <p:cNvSpPr>
              <a:spLocks noChangeShapeType="1"/>
            </p:cNvSpPr>
            <p:nvPr/>
          </p:nvSpPr>
          <p:spPr bwMode="auto">
            <a:xfrm flipV="1">
              <a:off x="2304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Line 19"/>
            <p:cNvSpPr>
              <a:spLocks noChangeShapeType="1"/>
            </p:cNvSpPr>
            <p:nvPr/>
          </p:nvSpPr>
          <p:spPr bwMode="auto">
            <a:xfrm>
              <a:off x="2688" y="21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Line 20"/>
            <p:cNvSpPr>
              <a:spLocks noChangeShapeType="1"/>
            </p:cNvSpPr>
            <p:nvPr/>
          </p:nvSpPr>
          <p:spPr bwMode="auto">
            <a:xfrm flipV="1">
              <a:off x="3216" y="2304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Line 21"/>
            <p:cNvSpPr>
              <a:spLocks noChangeShapeType="1"/>
            </p:cNvSpPr>
            <p:nvPr/>
          </p:nvSpPr>
          <p:spPr bwMode="auto">
            <a:xfrm flipV="1">
              <a:off x="3360" y="2592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Text Box 22"/>
            <p:cNvSpPr txBox="1">
              <a:spLocks noChangeArrowheads="1"/>
            </p:cNvSpPr>
            <p:nvPr/>
          </p:nvSpPr>
          <p:spPr bwMode="auto">
            <a:xfrm>
              <a:off x="662" y="16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1772" name="Text Box 23"/>
            <p:cNvSpPr txBox="1">
              <a:spLocks noChangeArrowheads="1"/>
            </p:cNvSpPr>
            <p:nvPr/>
          </p:nvSpPr>
          <p:spPr bwMode="auto">
            <a:xfrm>
              <a:off x="1670" y="15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1773" name="Text Box 24"/>
            <p:cNvSpPr txBox="1">
              <a:spLocks noChangeArrowheads="1"/>
            </p:cNvSpPr>
            <p:nvPr/>
          </p:nvSpPr>
          <p:spPr bwMode="auto">
            <a:xfrm>
              <a:off x="2438" y="17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1774" name="Text Box 25"/>
            <p:cNvSpPr txBox="1">
              <a:spLocks noChangeArrowheads="1"/>
            </p:cNvSpPr>
            <p:nvPr/>
          </p:nvSpPr>
          <p:spPr bwMode="auto">
            <a:xfrm>
              <a:off x="3350" y="17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1775" name="Text Box 26"/>
            <p:cNvSpPr txBox="1">
              <a:spLocks noChangeArrowheads="1"/>
            </p:cNvSpPr>
            <p:nvPr/>
          </p:nvSpPr>
          <p:spPr bwMode="auto">
            <a:xfrm>
              <a:off x="662" y="223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1776" name="Text Box 27"/>
            <p:cNvSpPr txBox="1">
              <a:spLocks noChangeArrowheads="1"/>
            </p:cNvSpPr>
            <p:nvPr/>
          </p:nvSpPr>
          <p:spPr bwMode="auto">
            <a:xfrm>
              <a:off x="1526" y="223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1777" name="Text Box 28"/>
            <p:cNvSpPr txBox="1">
              <a:spLocks noChangeArrowheads="1"/>
            </p:cNvSpPr>
            <p:nvPr/>
          </p:nvSpPr>
          <p:spPr bwMode="auto">
            <a:xfrm>
              <a:off x="2054" y="22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1778" name="Text Box 29"/>
            <p:cNvSpPr txBox="1">
              <a:spLocks noChangeArrowheads="1"/>
            </p:cNvSpPr>
            <p:nvPr/>
          </p:nvSpPr>
          <p:spPr bwMode="auto">
            <a:xfrm>
              <a:off x="2976" y="249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12</a:t>
              </a:r>
            </a:p>
          </p:txBody>
        </p:sp>
      </p:grpSp>
      <p:sp>
        <p:nvSpPr>
          <p:cNvPr id="31749" name="Rectangle 30"/>
          <p:cNvSpPr>
            <a:spLocks noChangeArrowheads="1"/>
          </p:cNvSpPr>
          <p:nvPr/>
        </p:nvSpPr>
        <p:spPr bwMode="auto">
          <a:xfrm>
            <a:off x="77724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6</a:t>
            </a:r>
          </a:p>
        </p:txBody>
      </p:sp>
      <p:sp>
        <p:nvSpPr>
          <p:cNvPr id="31750" name="Text Box 31"/>
          <p:cNvSpPr txBox="1">
            <a:spLocks noChangeArrowheads="1"/>
          </p:cNvSpPr>
          <p:nvPr/>
        </p:nvSpPr>
        <p:spPr bwMode="auto">
          <a:xfrm>
            <a:off x="1219200" y="271463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200" i="0">
                <a:solidFill>
                  <a:srgbClr val="000099"/>
                </a:solidFill>
                <a:latin typeface="Tahoma" pitchFamily="34" charset="0"/>
              </a:rPr>
              <a:t>Forward and Backward Passes</a:t>
            </a:r>
          </a:p>
        </p:txBody>
      </p:sp>
      <p:graphicFrame>
        <p:nvGraphicFramePr>
          <p:cNvPr id="31751" name="Object 32"/>
          <p:cNvGraphicFramePr>
            <a:graphicFrameLocks noChangeAspect="1"/>
          </p:cNvGraphicFramePr>
          <p:nvPr/>
        </p:nvGraphicFramePr>
        <p:xfrm>
          <a:off x="0" y="2819400"/>
          <a:ext cx="1524000" cy="585788"/>
        </p:xfrm>
        <a:graphic>
          <a:graphicData uri="http://schemas.openxmlformats.org/presentationml/2006/ole">
            <p:oleObj spid="_x0000_s31786" name="Equation" r:id="rId5" imgW="863225" imgH="304668" progId="">
              <p:embed/>
            </p:oleObj>
          </a:graphicData>
        </a:graphic>
      </p:graphicFrame>
      <p:graphicFrame>
        <p:nvGraphicFramePr>
          <p:cNvPr id="31752" name="Object 33"/>
          <p:cNvGraphicFramePr>
            <a:graphicFrameLocks noChangeAspect="1"/>
          </p:cNvGraphicFramePr>
          <p:nvPr/>
        </p:nvGraphicFramePr>
        <p:xfrm>
          <a:off x="0" y="2057400"/>
          <a:ext cx="1524000" cy="561975"/>
        </p:xfrm>
        <a:graphic>
          <a:graphicData uri="http://schemas.openxmlformats.org/presentationml/2006/ole">
            <p:oleObj spid="_x0000_s31787" name="Equation" r:id="rId6" imgW="863225" imgH="304668" progId="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CAA2BB-7AE9-4CF5-A30B-20514436DF23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32771" name="Oval 2"/>
          <p:cNvSpPr>
            <a:spLocks noChangeArrowheads="1"/>
          </p:cNvSpPr>
          <p:nvPr/>
        </p:nvSpPr>
        <p:spPr bwMode="auto">
          <a:xfrm>
            <a:off x="1828800" y="2971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0" i="0">
                <a:latin typeface="Times New Roman" pitchFamily="18" charset="0"/>
              </a:rPr>
              <a:t>1</a:t>
            </a:r>
          </a:p>
        </p:txBody>
      </p:sp>
      <p:sp>
        <p:nvSpPr>
          <p:cNvPr id="32772" name="Oval 3"/>
          <p:cNvSpPr>
            <a:spLocks noChangeArrowheads="1"/>
          </p:cNvSpPr>
          <p:nvPr/>
        </p:nvSpPr>
        <p:spPr bwMode="auto">
          <a:xfrm>
            <a:off x="3429000" y="2971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0" i="0">
                <a:latin typeface="Times New Roman" pitchFamily="18" charset="0"/>
              </a:rPr>
              <a:t>2</a:t>
            </a: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4648200" y="3276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0" i="0">
                <a:latin typeface="Times New Roman" pitchFamily="18" charset="0"/>
              </a:rPr>
              <a:t>6</a:t>
            </a:r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18288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0" i="0">
                <a:latin typeface="Times New Roman" pitchFamily="18" charset="0"/>
              </a:rPr>
              <a:t>3</a:t>
            </a:r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31242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0" i="0">
                <a:latin typeface="Times New Roman" pitchFamily="18" charset="0"/>
              </a:rPr>
              <a:t>4</a:t>
            </a:r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4191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0" i="0">
                <a:latin typeface="Times New Roman" pitchFamily="18" charset="0"/>
              </a:rPr>
              <a:t>5</a:t>
            </a:r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0" i="0">
                <a:latin typeface="Times New Roman" pitchFamily="18" charset="0"/>
              </a:rPr>
              <a:t>7</a:t>
            </a:r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57150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0" i="0">
                <a:latin typeface="Times New Roman" pitchFamily="18" charset="0"/>
              </a:rPr>
              <a:t>8</a:t>
            </a:r>
          </a:p>
        </p:txBody>
      </p:sp>
      <p:sp>
        <p:nvSpPr>
          <p:cNvPr id="32779" name="Oval 10"/>
          <p:cNvSpPr>
            <a:spLocks noChangeArrowheads="1"/>
          </p:cNvSpPr>
          <p:nvPr/>
        </p:nvSpPr>
        <p:spPr bwMode="auto">
          <a:xfrm>
            <a:off x="72390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0" i="0">
                <a:latin typeface="Times New Roman" pitchFamily="18" charset="0"/>
              </a:rPr>
              <a:t>9</a:t>
            </a:r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 flipV="1">
            <a:off x="23622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3962400" y="32766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23622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3657600" y="434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4724400" y="43434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 flipV="1">
            <a:off x="4572000" y="3810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7"/>
          <p:cNvSpPr>
            <a:spLocks noChangeShapeType="1"/>
          </p:cNvSpPr>
          <p:nvPr/>
        </p:nvSpPr>
        <p:spPr bwMode="auto">
          <a:xfrm>
            <a:off x="51816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8"/>
          <p:cNvSpPr>
            <a:spLocks noChangeShapeType="1"/>
          </p:cNvSpPr>
          <p:nvPr/>
        </p:nvSpPr>
        <p:spPr bwMode="auto">
          <a:xfrm flipV="1">
            <a:off x="60198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19"/>
          <p:cNvSpPr>
            <a:spLocks noChangeShapeType="1"/>
          </p:cNvSpPr>
          <p:nvPr/>
        </p:nvSpPr>
        <p:spPr bwMode="auto">
          <a:xfrm flipV="1">
            <a:off x="6248400" y="41910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Text Box 20"/>
          <p:cNvSpPr txBox="1">
            <a:spLocks noChangeArrowheads="1"/>
          </p:cNvSpPr>
          <p:nvPr/>
        </p:nvSpPr>
        <p:spPr bwMode="auto">
          <a:xfrm>
            <a:off x="1965325" y="2632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4</a:t>
            </a:r>
          </a:p>
        </p:txBody>
      </p:sp>
      <p:sp>
        <p:nvSpPr>
          <p:cNvPr id="32790" name="Text Box 21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9</a:t>
            </a:r>
          </a:p>
        </p:txBody>
      </p:sp>
      <p:sp>
        <p:nvSpPr>
          <p:cNvPr id="32791" name="Text Box 22"/>
          <p:cNvSpPr txBox="1">
            <a:spLocks noChangeArrowheads="1"/>
          </p:cNvSpPr>
          <p:nvPr/>
        </p:nvSpPr>
        <p:spPr bwMode="auto">
          <a:xfrm>
            <a:off x="47847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8</a:t>
            </a:r>
          </a:p>
        </p:txBody>
      </p:sp>
      <p:sp>
        <p:nvSpPr>
          <p:cNvPr id="32792" name="Text Box 23"/>
          <p:cNvSpPr txBox="1">
            <a:spLocks noChangeArrowheads="1"/>
          </p:cNvSpPr>
          <p:nvPr/>
        </p:nvSpPr>
        <p:spPr bwMode="auto">
          <a:xfrm>
            <a:off x="62325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8</a:t>
            </a:r>
          </a:p>
        </p:txBody>
      </p:sp>
      <p:sp>
        <p:nvSpPr>
          <p:cNvPr id="32793" name="Text Box 24"/>
          <p:cNvSpPr txBox="1">
            <a:spLocks noChangeArrowheads="1"/>
          </p:cNvSpPr>
          <p:nvPr/>
        </p:nvSpPr>
        <p:spPr bwMode="auto">
          <a:xfrm>
            <a:off x="1965325" y="3622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3</a:t>
            </a:r>
          </a:p>
        </p:txBody>
      </p:sp>
      <p:sp>
        <p:nvSpPr>
          <p:cNvPr id="32794" name="Text Box 25"/>
          <p:cNvSpPr txBox="1">
            <a:spLocks noChangeArrowheads="1"/>
          </p:cNvSpPr>
          <p:nvPr/>
        </p:nvSpPr>
        <p:spPr bwMode="auto">
          <a:xfrm>
            <a:off x="3336925" y="3622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3</a:t>
            </a:r>
          </a:p>
        </p:txBody>
      </p:sp>
      <p:sp>
        <p:nvSpPr>
          <p:cNvPr id="32795" name="Text Box 26"/>
          <p:cNvSpPr txBox="1">
            <a:spLocks noChangeArrowheads="1"/>
          </p:cNvSpPr>
          <p:nvPr/>
        </p:nvSpPr>
        <p:spPr bwMode="auto">
          <a:xfrm>
            <a:off x="4175125" y="3698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6</a:t>
            </a:r>
          </a:p>
        </p:txBody>
      </p:sp>
      <p:sp>
        <p:nvSpPr>
          <p:cNvPr id="32796" name="Text Box 27"/>
          <p:cNvSpPr txBox="1">
            <a:spLocks noChangeArrowheads="1"/>
          </p:cNvSpPr>
          <p:nvPr/>
        </p:nvSpPr>
        <p:spPr bwMode="auto">
          <a:xfrm>
            <a:off x="5638800" y="4038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12</a:t>
            </a:r>
          </a:p>
        </p:txBody>
      </p:sp>
      <p:sp>
        <p:nvSpPr>
          <p:cNvPr id="32797" name="Oval 28"/>
          <p:cNvSpPr>
            <a:spLocks noChangeArrowheads="1"/>
          </p:cNvSpPr>
          <p:nvPr/>
        </p:nvSpPr>
        <p:spPr bwMode="auto">
          <a:xfrm>
            <a:off x="3200400" y="41148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98" name="Oval 29"/>
          <p:cNvSpPr>
            <a:spLocks noChangeArrowheads="1"/>
          </p:cNvSpPr>
          <p:nvPr/>
        </p:nvSpPr>
        <p:spPr bwMode="auto">
          <a:xfrm>
            <a:off x="5791200" y="44958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99" name="Oval 30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800" name="Oval 31"/>
          <p:cNvSpPr>
            <a:spLocks noChangeArrowheads="1"/>
          </p:cNvSpPr>
          <p:nvPr/>
        </p:nvSpPr>
        <p:spPr bwMode="auto">
          <a:xfrm>
            <a:off x="6096000" y="32766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801" name="Oval 32"/>
          <p:cNvSpPr>
            <a:spLocks noChangeArrowheads="1"/>
          </p:cNvSpPr>
          <p:nvPr/>
        </p:nvSpPr>
        <p:spPr bwMode="auto">
          <a:xfrm>
            <a:off x="1905000" y="41148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0945" name="Text Box 33"/>
          <p:cNvSpPr txBox="1">
            <a:spLocks noChangeArrowheads="1"/>
          </p:cNvSpPr>
          <p:nvPr/>
        </p:nvSpPr>
        <p:spPr bwMode="auto">
          <a:xfrm>
            <a:off x="1508125" y="465138"/>
            <a:ext cx="2319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en-US" sz="3200" b="0" i="0" u="sng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Critical Path</a:t>
            </a:r>
            <a:endParaRPr lang="en-US" altLang="en-US" sz="3200" b="0" i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2803" name="Rectangle 34"/>
          <p:cNvSpPr>
            <a:spLocks noChangeArrowheads="1"/>
          </p:cNvSpPr>
          <p:nvPr/>
        </p:nvSpPr>
        <p:spPr bwMode="auto">
          <a:xfrm>
            <a:off x="78486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6C0AC9-7032-4E73-B404-70307ADFBEE3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4800" cy="838200"/>
          </a:xfrm>
        </p:spPr>
        <p:txBody>
          <a:bodyPr/>
          <a:lstStyle/>
          <a:p>
            <a:pPr eaLnBrk="1" hangingPunct="1"/>
            <a:r>
              <a:rPr lang="en-GB" altLang="en-US" smtClean="0"/>
              <a:t>Hierarchical planning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2590800" cy="89217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GB" altLang="en-US" smtClean="0"/>
              <a:t>Strategic</a:t>
            </a:r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6477000" y="1524000"/>
            <a:ext cx="2214563" cy="1219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Strategic resource planning</a:t>
            </a:r>
          </a:p>
        </p:txBody>
      </p:sp>
      <p:sp>
        <p:nvSpPr>
          <p:cNvPr id="6150" name="AutoShape 5"/>
          <p:cNvSpPr>
            <a:spLocks noChangeArrowheads="1"/>
          </p:cNvSpPr>
          <p:nvPr/>
        </p:nvSpPr>
        <p:spPr bwMode="auto">
          <a:xfrm>
            <a:off x="6477000" y="2895600"/>
            <a:ext cx="2214563" cy="1219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Rough-cut capacity planning</a:t>
            </a:r>
          </a:p>
        </p:txBody>
      </p:sp>
      <p:sp>
        <p:nvSpPr>
          <p:cNvPr id="6151" name="AutoShape 6"/>
          <p:cNvSpPr>
            <a:spLocks noChangeArrowheads="1"/>
          </p:cNvSpPr>
          <p:nvPr/>
        </p:nvSpPr>
        <p:spPr bwMode="auto">
          <a:xfrm>
            <a:off x="6477000" y="4267200"/>
            <a:ext cx="2214563" cy="12192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Project scheduling</a:t>
            </a:r>
          </a:p>
        </p:txBody>
      </p:sp>
      <p:sp>
        <p:nvSpPr>
          <p:cNvPr id="6152" name="AutoShape 7"/>
          <p:cNvSpPr>
            <a:spLocks noChangeArrowheads="1"/>
          </p:cNvSpPr>
          <p:nvPr/>
        </p:nvSpPr>
        <p:spPr bwMode="auto">
          <a:xfrm>
            <a:off x="6477000" y="5638800"/>
            <a:ext cx="2214563" cy="1066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Detailed scheduling</a:t>
            </a:r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>
            <a:off x="990600" y="2819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 flipH="1">
            <a:off x="990600" y="4191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H="1">
            <a:off x="990600" y="55626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914400" y="3200400"/>
            <a:ext cx="2209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28750" indent="-228600" eaLnBrk="0" hangingPunct="0">
              <a:spcBef>
                <a:spcPct val="20000"/>
              </a:spcBef>
              <a:buClr>
                <a:schemeClr val="accent2"/>
              </a:buClr>
              <a:buSzPct val="63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77165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en-GB" altLang="en-US" b="0" i="0"/>
              <a:t>Tactical</a:t>
            </a:r>
          </a:p>
        </p:txBody>
      </p:sp>
      <p:sp>
        <p:nvSpPr>
          <p:cNvPr id="6157" name="Rectangle 12"/>
          <p:cNvSpPr>
            <a:spLocks noChangeArrowheads="1"/>
          </p:cNvSpPr>
          <p:nvPr/>
        </p:nvSpPr>
        <p:spPr bwMode="auto">
          <a:xfrm>
            <a:off x="914400" y="4343400"/>
            <a:ext cx="2819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28750" indent="-228600" eaLnBrk="0" hangingPunct="0">
              <a:spcBef>
                <a:spcPct val="20000"/>
              </a:spcBef>
              <a:buClr>
                <a:schemeClr val="accent2"/>
              </a:buClr>
              <a:buSzPct val="63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77165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en-GB" altLang="en-US" b="0" i="0"/>
              <a:t>Tactical/ operational</a:t>
            </a:r>
          </a:p>
        </p:txBody>
      </p:sp>
      <p:sp>
        <p:nvSpPr>
          <p:cNvPr id="6158" name="Rectangle 13"/>
          <p:cNvSpPr>
            <a:spLocks noChangeArrowheads="1"/>
          </p:cNvSpPr>
          <p:nvPr/>
        </p:nvSpPr>
        <p:spPr bwMode="auto">
          <a:xfrm>
            <a:off x="990600" y="58674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28750" indent="-228600" eaLnBrk="0" hangingPunct="0">
              <a:spcBef>
                <a:spcPct val="20000"/>
              </a:spcBef>
              <a:buClr>
                <a:schemeClr val="accent2"/>
              </a:buClr>
              <a:buSzPct val="63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77165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en-GB" altLang="en-US" b="0" i="0"/>
              <a:t>Operational</a:t>
            </a:r>
          </a:p>
        </p:txBody>
      </p:sp>
      <p:sp>
        <p:nvSpPr>
          <p:cNvPr id="6159" name="AutoShape 14"/>
          <p:cNvSpPr>
            <a:spLocks noChangeArrowheads="1"/>
          </p:cNvSpPr>
          <p:nvPr/>
        </p:nvSpPr>
        <p:spPr bwMode="auto">
          <a:xfrm>
            <a:off x="3733800" y="2895600"/>
            <a:ext cx="2209800" cy="12192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Rough-cut process planning</a:t>
            </a:r>
          </a:p>
        </p:txBody>
      </p:sp>
      <p:sp>
        <p:nvSpPr>
          <p:cNvPr id="6160" name="AutoShape 15"/>
          <p:cNvSpPr>
            <a:spLocks noChangeArrowheads="1"/>
          </p:cNvSpPr>
          <p:nvPr/>
        </p:nvSpPr>
        <p:spPr bwMode="auto">
          <a:xfrm>
            <a:off x="3733800" y="4267200"/>
            <a:ext cx="2209800" cy="12192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Engineering &amp; process planning</a:t>
            </a:r>
          </a:p>
        </p:txBody>
      </p:sp>
      <p:sp>
        <p:nvSpPr>
          <p:cNvPr id="6161" name="Line 16"/>
          <p:cNvSpPr>
            <a:spLocks noChangeShapeType="1"/>
          </p:cNvSpPr>
          <p:nvPr/>
        </p:nvSpPr>
        <p:spPr bwMode="auto">
          <a:xfrm>
            <a:off x="7543800" y="53340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17"/>
          <p:cNvSpPr>
            <a:spLocks noChangeShapeType="1"/>
          </p:cNvSpPr>
          <p:nvPr/>
        </p:nvSpPr>
        <p:spPr bwMode="auto">
          <a:xfrm>
            <a:off x="7543800" y="40386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18"/>
          <p:cNvSpPr>
            <a:spLocks noChangeShapeType="1"/>
          </p:cNvSpPr>
          <p:nvPr/>
        </p:nvSpPr>
        <p:spPr bwMode="auto">
          <a:xfrm>
            <a:off x="7543800" y="2633663"/>
            <a:ext cx="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Line 19"/>
          <p:cNvSpPr>
            <a:spLocks noChangeShapeType="1"/>
          </p:cNvSpPr>
          <p:nvPr/>
        </p:nvSpPr>
        <p:spPr bwMode="auto">
          <a:xfrm rot="-5400000">
            <a:off x="6248400" y="30480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20"/>
          <p:cNvSpPr>
            <a:spLocks noChangeShapeType="1"/>
          </p:cNvSpPr>
          <p:nvPr/>
        </p:nvSpPr>
        <p:spPr bwMode="auto">
          <a:xfrm rot="-5400000">
            <a:off x="6248400" y="44196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105826-0E1C-4B35-9660-2070669923C9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3525"/>
            <a:ext cx="7924800" cy="56673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PERT: Project Evaluation and Review Technique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PERT is a generalization of CPM to allow for uncertain activity times. For each activity the user must specify: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latin typeface="Tahoma" pitchFamily="34" charset="0"/>
              </a:rPr>
              <a:t>a = minimum completion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latin typeface="Tahoma" pitchFamily="34" charset="0"/>
              </a:rPr>
              <a:t>b = maximum completion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latin typeface="Tahoma" pitchFamily="34" charset="0"/>
              </a:rPr>
              <a:t>m = most likely completion time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The method assumes each activity time follows a beta distribution, which can be fit precisely with specification of a, b, and m. 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The following figure provides an example with a= 5, b=20 and m=17).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20BB7C-CE0B-4619-B315-55EA2FC7B20E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5635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Probability Density of Activity Time</a:t>
            </a:r>
          </a:p>
        </p:txBody>
      </p:sp>
      <p:pic>
        <p:nvPicPr>
          <p:cNvPr id="34820" name="Picture 3" descr="09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2213" y="1447800"/>
            <a:ext cx="6832600" cy="5105400"/>
          </a:xfrm>
          <a:noFill/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5EE106-0565-4EEF-B294-77C6E79932A2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mean and standard deviation of activity times are estimated from the following formulas (based on the beta distribution)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 PERT one assumes that the path the with longest expected completion time is the true critical path </a:t>
            </a:r>
            <a:r>
              <a:rPr lang="en-US" altLang="en-US" sz="2400" i="1" smtClean="0"/>
              <a:t>(this is only an approximation, since true critical path is a random variable)</a:t>
            </a:r>
            <a:r>
              <a:rPr lang="en-US" altLang="en-US" sz="2400" smtClean="0"/>
              <a:t>. </a:t>
            </a: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1752600" y="2819400"/>
          <a:ext cx="5257800" cy="1077913"/>
        </p:xfrm>
        <a:graphic>
          <a:graphicData uri="http://schemas.openxmlformats.org/presentationml/2006/ole">
            <p:oleObj spid="_x0000_s35848" name="Equation" r:id="rId3" imgW="1916868" imgH="393529" progId="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C160CC-D5BC-4710-977D-AEB00925E92E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PERT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81000" y="15240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3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Char char="n"/>
            </a:pPr>
            <a:r>
              <a:rPr lang="en-US" altLang="en-US" sz="2400" b="0" i="0">
                <a:solidFill>
                  <a:srgbClr val="000000"/>
                </a:solidFill>
              </a:rPr>
              <a:t>PERT requires the assumption that the durations of all activities are independent. Thus,</a:t>
            </a:r>
          </a:p>
          <a:p>
            <a:pPr>
              <a:buFont typeface="Monotype Sorts" pitchFamily="2" charset="2"/>
              <a:buChar char="n"/>
            </a:pPr>
            <a:endParaRPr lang="en-US" altLang="en-US" sz="2400" b="0" i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Char char="n"/>
            </a:pPr>
            <a:endParaRPr lang="en-US" altLang="en-US" sz="2400" b="0" i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Char char="n"/>
            </a:pPr>
            <a:endParaRPr lang="en-US" altLang="en-US" sz="2400" b="0" i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Char char="n"/>
            </a:pPr>
            <a:endParaRPr lang="en-US" altLang="en-US" sz="2400" b="0" i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Char char="n"/>
            </a:pPr>
            <a:endParaRPr lang="en-US" altLang="en-US" sz="2400" b="0" i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Char char="n"/>
            </a:pPr>
            <a:endParaRPr lang="en-US" altLang="en-US" sz="2400" b="0" i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Char char="n"/>
            </a:pPr>
            <a:endParaRPr lang="en-US" altLang="en-US" sz="2400" b="0" i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Char char="n"/>
            </a:pPr>
            <a:r>
              <a:rPr lang="en-US" altLang="en-US" sz="2400" b="0" i="0"/>
              <a:t>Finally, one invokes the </a:t>
            </a:r>
            <a:r>
              <a:rPr lang="en-US" altLang="en-US" sz="2400" b="0"/>
              <a:t>Central Limit Theorem</a:t>
            </a:r>
            <a:r>
              <a:rPr lang="en-US" altLang="en-US" sz="2400" b="0" i="0"/>
              <a:t> to conclude that the total project completion time is a random variable whose distribution is approximately normal.</a:t>
            </a: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955675" y="2667000"/>
          <a:ext cx="2168525" cy="1182688"/>
        </p:xfrm>
        <a:graphic>
          <a:graphicData uri="http://schemas.openxmlformats.org/presentationml/2006/ole">
            <p:oleObj spid="_x0000_s36877" name="Equation" r:id="rId3" imgW="634725" imgH="355446" progId="">
              <p:embed/>
            </p:oleObj>
          </a:graphicData>
        </a:graphic>
      </p:graphicFrame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1066800" y="4191000"/>
          <a:ext cx="2209800" cy="1181100"/>
        </p:xfrm>
        <a:graphic>
          <a:graphicData uri="http://schemas.openxmlformats.org/presentationml/2006/ole">
            <p:oleObj spid="_x0000_s36878" name="Equation" r:id="rId4" imgW="647419" imgH="355446" progId="">
              <p:embed/>
            </p:oleObj>
          </a:graphicData>
        </a:graphic>
      </p:graphicFrame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3733800" y="2819400"/>
            <a:ext cx="3586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0" i="0">
                <a:latin typeface="Times New Roman" pitchFamily="18" charset="0"/>
              </a:rPr>
              <a:t>: expected duration of activities on any path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3810000" y="4419600"/>
            <a:ext cx="4271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0" i="0">
                <a:latin typeface="Times New Roman" pitchFamily="18" charset="0"/>
              </a:rPr>
              <a:t>: variance of duration of activities on any path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CD70D3-ADD5-4194-924A-292A68378CC7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3124200" cy="990600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Example:  </a:t>
            </a:r>
            <a:br>
              <a:rPr lang="en-US" altLang="en-US" sz="1800" smtClean="0"/>
            </a:br>
            <a:r>
              <a:rPr lang="en-US" altLang="en-US" sz="1800" smtClean="0"/>
              <a:t>a, b and m for activities in Widgetco</a:t>
            </a:r>
          </a:p>
        </p:txBody>
      </p:sp>
      <p:graphicFrame>
        <p:nvGraphicFramePr>
          <p:cNvPr id="563203" name="Group 3"/>
          <p:cNvGraphicFramePr>
            <a:graphicFrameLocks noGrp="1"/>
          </p:cNvGraphicFramePr>
          <p:nvPr/>
        </p:nvGraphicFramePr>
        <p:xfrm>
          <a:off x="1752600" y="2514600"/>
          <a:ext cx="6096000" cy="4064001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Activity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7934" name="Group 45"/>
          <p:cNvGrpSpPr>
            <a:grpSpLocks/>
          </p:cNvGrpSpPr>
          <p:nvPr/>
        </p:nvGrpSpPr>
        <p:grpSpPr bwMode="auto">
          <a:xfrm>
            <a:off x="3200400" y="457200"/>
            <a:ext cx="5486400" cy="2057400"/>
            <a:chOff x="816" y="1610"/>
            <a:chExt cx="4656" cy="1702"/>
          </a:xfrm>
        </p:grpSpPr>
        <p:sp>
          <p:nvSpPr>
            <p:cNvPr id="37935" name="Oval 46"/>
            <p:cNvSpPr>
              <a:spLocks noChangeArrowheads="1"/>
            </p:cNvSpPr>
            <p:nvPr/>
          </p:nvSpPr>
          <p:spPr bwMode="auto">
            <a:xfrm>
              <a:off x="816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b="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36" name="Oval 47"/>
            <p:cNvSpPr>
              <a:spLocks noChangeArrowheads="1"/>
            </p:cNvSpPr>
            <p:nvPr/>
          </p:nvSpPr>
          <p:spPr bwMode="auto">
            <a:xfrm>
              <a:off x="5136" y="18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b="0" i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7937" name="Oval 48"/>
            <p:cNvSpPr>
              <a:spLocks noChangeArrowheads="1"/>
            </p:cNvSpPr>
            <p:nvPr/>
          </p:nvSpPr>
          <p:spPr bwMode="auto">
            <a:xfrm>
              <a:off x="3696" y="18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b="0" i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7938" name="Oval 49"/>
            <p:cNvSpPr>
              <a:spLocks noChangeArrowheads="1"/>
            </p:cNvSpPr>
            <p:nvPr/>
          </p:nvSpPr>
          <p:spPr bwMode="auto">
            <a:xfrm>
              <a:off x="3168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b="0" i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7939" name="Oval 50"/>
            <p:cNvSpPr>
              <a:spLocks noChangeArrowheads="1"/>
            </p:cNvSpPr>
            <p:nvPr/>
          </p:nvSpPr>
          <p:spPr bwMode="auto">
            <a:xfrm>
              <a:off x="2064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b="0" i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40" name="Oval 51"/>
            <p:cNvSpPr>
              <a:spLocks noChangeArrowheads="1"/>
            </p:cNvSpPr>
            <p:nvPr/>
          </p:nvSpPr>
          <p:spPr bwMode="auto">
            <a:xfrm>
              <a:off x="2016" y="18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b="0" i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941" name="Line 52"/>
            <p:cNvSpPr>
              <a:spLocks noChangeShapeType="1"/>
            </p:cNvSpPr>
            <p:nvPr/>
          </p:nvSpPr>
          <p:spPr bwMode="auto">
            <a:xfrm flipV="1">
              <a:off x="1104" y="2064"/>
              <a:ext cx="9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2" name="Line 53"/>
            <p:cNvSpPr>
              <a:spLocks noChangeShapeType="1"/>
            </p:cNvSpPr>
            <p:nvPr/>
          </p:nvSpPr>
          <p:spPr bwMode="auto">
            <a:xfrm>
              <a:off x="2352" y="196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3" name="Line 54"/>
            <p:cNvSpPr>
              <a:spLocks noChangeShapeType="1"/>
            </p:cNvSpPr>
            <p:nvPr/>
          </p:nvSpPr>
          <p:spPr bwMode="auto">
            <a:xfrm>
              <a:off x="4032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4" name="Line 55"/>
            <p:cNvSpPr>
              <a:spLocks noChangeShapeType="1"/>
            </p:cNvSpPr>
            <p:nvPr/>
          </p:nvSpPr>
          <p:spPr bwMode="auto">
            <a:xfrm>
              <a:off x="1104" y="2736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5" name="Line 56"/>
            <p:cNvSpPr>
              <a:spLocks noChangeShapeType="1"/>
            </p:cNvSpPr>
            <p:nvPr/>
          </p:nvSpPr>
          <p:spPr bwMode="auto">
            <a:xfrm>
              <a:off x="2304" y="2124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Line 57"/>
            <p:cNvSpPr>
              <a:spLocks noChangeShapeType="1"/>
            </p:cNvSpPr>
            <p:nvPr/>
          </p:nvSpPr>
          <p:spPr bwMode="auto">
            <a:xfrm flipV="1">
              <a:off x="3408" y="2160"/>
              <a:ext cx="43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7" name="Line 58"/>
            <p:cNvSpPr>
              <a:spLocks noChangeShapeType="1"/>
            </p:cNvSpPr>
            <p:nvPr/>
          </p:nvSpPr>
          <p:spPr bwMode="auto">
            <a:xfrm flipV="1">
              <a:off x="2208" y="216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8" name="Text Box 59"/>
            <p:cNvSpPr txBox="1">
              <a:spLocks noChangeArrowheads="1"/>
            </p:cNvSpPr>
            <p:nvPr/>
          </p:nvSpPr>
          <p:spPr bwMode="auto">
            <a:xfrm>
              <a:off x="1191" y="2085"/>
              <a:ext cx="537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b="0" i="0">
                  <a:latin typeface="Times New Roman" pitchFamily="18" charset="0"/>
                </a:rPr>
                <a:t>A 6</a:t>
              </a:r>
            </a:p>
          </p:txBody>
        </p:sp>
        <p:sp>
          <p:nvSpPr>
            <p:cNvPr id="37949" name="Text Box 60"/>
            <p:cNvSpPr txBox="1">
              <a:spLocks noChangeArrowheads="1"/>
            </p:cNvSpPr>
            <p:nvPr/>
          </p:nvSpPr>
          <p:spPr bwMode="auto">
            <a:xfrm>
              <a:off x="1143" y="2909"/>
              <a:ext cx="523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b="0" i="0">
                  <a:latin typeface="Times New Roman" pitchFamily="18" charset="0"/>
                </a:rPr>
                <a:t>B 9</a:t>
              </a:r>
            </a:p>
          </p:txBody>
        </p:sp>
        <p:sp>
          <p:nvSpPr>
            <p:cNvPr id="37950" name="Text Box 61"/>
            <p:cNvSpPr txBox="1">
              <a:spLocks noChangeArrowheads="1"/>
            </p:cNvSpPr>
            <p:nvPr/>
          </p:nvSpPr>
          <p:spPr bwMode="auto">
            <a:xfrm>
              <a:off x="1958" y="2506"/>
              <a:ext cx="863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 b="0" i="0">
                  <a:latin typeface="Times New Roman" pitchFamily="18" charset="0"/>
                </a:rPr>
                <a:t>Dummy</a:t>
              </a:r>
            </a:p>
          </p:txBody>
        </p:sp>
        <p:sp>
          <p:nvSpPr>
            <p:cNvPr id="37951" name="Text Box 62"/>
            <p:cNvSpPr txBox="1">
              <a:spLocks noChangeArrowheads="1"/>
            </p:cNvSpPr>
            <p:nvPr/>
          </p:nvSpPr>
          <p:spPr bwMode="auto">
            <a:xfrm>
              <a:off x="2726" y="1610"/>
              <a:ext cx="523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b="0" i="0">
                  <a:latin typeface="Times New Roman" pitchFamily="18" charset="0"/>
                </a:rPr>
                <a:t>C 8</a:t>
              </a:r>
            </a:p>
          </p:txBody>
        </p:sp>
        <p:sp>
          <p:nvSpPr>
            <p:cNvPr id="37952" name="Text Box 63"/>
            <p:cNvSpPr txBox="1">
              <a:spLocks noChangeArrowheads="1"/>
            </p:cNvSpPr>
            <p:nvPr/>
          </p:nvSpPr>
          <p:spPr bwMode="auto">
            <a:xfrm>
              <a:off x="2629" y="2282"/>
              <a:ext cx="53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b="0" i="0">
                  <a:latin typeface="Times New Roman" pitchFamily="18" charset="0"/>
                </a:rPr>
                <a:t>D 7</a:t>
              </a:r>
            </a:p>
          </p:txBody>
        </p:sp>
        <p:sp>
          <p:nvSpPr>
            <p:cNvPr id="37953" name="Text Box 64"/>
            <p:cNvSpPr txBox="1">
              <a:spLocks noChangeArrowheads="1"/>
            </p:cNvSpPr>
            <p:nvPr/>
          </p:nvSpPr>
          <p:spPr bwMode="auto">
            <a:xfrm>
              <a:off x="3540" y="2571"/>
              <a:ext cx="637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b="0" i="0">
                  <a:latin typeface="Times New Roman" pitchFamily="18" charset="0"/>
                </a:rPr>
                <a:t>E 10</a:t>
              </a:r>
            </a:p>
          </p:txBody>
        </p:sp>
        <p:sp>
          <p:nvSpPr>
            <p:cNvPr id="37954" name="Text Box 65"/>
            <p:cNvSpPr txBox="1">
              <a:spLocks noChangeArrowheads="1"/>
            </p:cNvSpPr>
            <p:nvPr/>
          </p:nvSpPr>
          <p:spPr bwMode="auto">
            <a:xfrm>
              <a:off x="4261" y="1610"/>
              <a:ext cx="624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b="0" i="0">
                  <a:latin typeface="Times New Roman" pitchFamily="18" charset="0"/>
                </a:rPr>
                <a:t>F 12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188E7A-61F8-495C-8CE4-0DDA5E431509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8600"/>
            <a:ext cx="82296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According to the table on the previous slide:</a:t>
            </a:r>
          </a:p>
        </p:txBody>
      </p:sp>
      <p:graphicFrame>
        <p:nvGraphicFramePr>
          <p:cNvPr id="38916" name="Object 3"/>
          <p:cNvGraphicFramePr>
            <a:graphicFrameLocks noChangeAspect="1"/>
          </p:cNvGraphicFramePr>
          <p:nvPr/>
        </p:nvGraphicFramePr>
        <p:xfrm>
          <a:off x="1295400" y="914400"/>
          <a:ext cx="6437313" cy="5565775"/>
        </p:xfrm>
        <a:graphic>
          <a:graphicData uri="http://schemas.openxmlformats.org/presentationml/2006/ole">
            <p:oleObj spid="_x0000_s38919" name="Equation" r:id="rId3" imgW="3009900" imgH="2565400" progId="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0C8151-0FBA-4F05-B3B5-91FA80518B7B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1000"/>
            <a:ext cx="7620000" cy="4267200"/>
          </a:xfrm>
          <a:solidFill>
            <a:srgbClr val="FFFFFF"/>
          </a:solidFill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Monotype Sorts" pitchFamily="2" charset="2"/>
              <a:buChar char="u"/>
            </a:pPr>
            <a:r>
              <a:rPr lang="en-US" altLang="en-US" sz="2400" smtClean="0"/>
              <a:t> Of course, the fact that arc (2,3) is a dummy arc yields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E(T</a:t>
            </a:r>
            <a:r>
              <a:rPr lang="en-US" altLang="en-US" sz="2400" baseline="-25000" smtClean="0"/>
              <a:t>23</a:t>
            </a:r>
            <a:r>
              <a:rPr lang="en-US" altLang="en-US" sz="2400" smtClean="0"/>
              <a:t>)=varT</a:t>
            </a:r>
            <a:r>
              <a:rPr lang="en-US" altLang="en-US" sz="2400" baseline="-25000" smtClean="0"/>
              <a:t>23</a:t>
            </a:r>
            <a:r>
              <a:rPr lang="en-US" altLang="en-US" sz="2400" smtClean="0"/>
              <a:t>=0</a:t>
            </a:r>
          </a:p>
          <a:p>
            <a:pPr algn="l" eaLnBrk="1" hangingPunct="1">
              <a:lnSpc>
                <a:spcPct val="80000"/>
              </a:lnSpc>
            </a:pPr>
            <a:endParaRPr lang="en-US" altLang="en-US" sz="2400" baseline="-25000" smtClean="0"/>
          </a:p>
          <a:p>
            <a:pPr algn="l" eaLnBrk="1" hangingPunct="1">
              <a:lnSpc>
                <a:spcPct val="80000"/>
              </a:lnSpc>
              <a:buFont typeface="Monotype Sorts" pitchFamily="2" charset="2"/>
              <a:buChar char="u"/>
            </a:pPr>
            <a:r>
              <a:rPr lang="en-US" altLang="en-US" sz="2400" smtClean="0"/>
              <a:t> The critical path is 1-2-3-4-5-6. </a:t>
            </a:r>
          </a:p>
          <a:p>
            <a:pPr algn="l" eaLnBrk="1" hangingPunct="1">
              <a:lnSpc>
                <a:spcPct val="80000"/>
              </a:lnSpc>
              <a:buFont typeface="Monotype Sorts" pitchFamily="2" charset="2"/>
              <a:buChar char="u"/>
            </a:pPr>
            <a:r>
              <a:rPr lang="en-US" altLang="en-US" sz="2400" smtClean="0"/>
              <a:t>Thus,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sz="2400" smtClean="0"/>
              <a:t>	E(CP)=9+0+7+10+12=38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sz="2400" smtClean="0"/>
              <a:t>	varCP=1.78+0+4+0.44+1=7.22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sz="2400" smtClean="0"/>
              <a:t>	Then the standard deviation for CP is 			(7.22)</a:t>
            </a:r>
            <a:r>
              <a:rPr lang="en-US" altLang="en-US" sz="2400" baseline="30000" smtClean="0"/>
              <a:t>1/2</a:t>
            </a:r>
            <a:r>
              <a:rPr lang="en-US" altLang="en-US" sz="2400" smtClean="0"/>
              <a:t>=2.69</a:t>
            </a:r>
          </a:p>
        </p:txBody>
      </p:sp>
      <p:graphicFrame>
        <p:nvGraphicFramePr>
          <p:cNvPr id="39940" name="Object 3"/>
          <p:cNvGraphicFramePr>
            <a:graphicFrameLocks noChangeAspect="1"/>
          </p:cNvGraphicFramePr>
          <p:nvPr/>
        </p:nvGraphicFramePr>
        <p:xfrm>
          <a:off x="304800" y="4267200"/>
          <a:ext cx="8458200" cy="990600"/>
        </p:xfrm>
        <a:graphic>
          <a:graphicData uri="http://schemas.openxmlformats.org/presentationml/2006/ole">
            <p:oleObj spid="_x0000_s39944" name="Equation" r:id="rId3" imgW="3581400" imgH="393700" progId="">
              <p:embed/>
            </p:oleObj>
          </a:graphicData>
        </a:graphic>
      </p:graphicFrame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143000" y="5791200"/>
            <a:ext cx="7620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400" b="0" i="0">
                <a:solidFill>
                  <a:srgbClr val="000000"/>
                </a:solidFill>
                <a:latin typeface="Tahoma" pitchFamily="34" charset="0"/>
              </a:rPr>
              <a:t>PERT implies that there is a 13% chance that the project will be completed within 35 days.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7B5E0A-6BEC-4037-8F44-4A5FB592CC23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Discussion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31938"/>
            <a:ext cx="8610600" cy="4851400"/>
          </a:xfrm>
        </p:spPr>
        <p:txBody>
          <a:bodyPr/>
          <a:lstStyle/>
          <a:p>
            <a:pPr eaLnBrk="1" hangingPunct="1"/>
            <a:r>
              <a:rPr lang="en-US" altLang="en-US" smtClean="0"/>
              <a:t>Potential problems with PERT:</a:t>
            </a:r>
          </a:p>
          <a:p>
            <a:pPr lvl="1" eaLnBrk="1" hangingPunct="1"/>
            <a:r>
              <a:rPr lang="en-US" altLang="en-US" smtClean="0">
                <a:latin typeface="Tahoma" pitchFamily="34" charset="0"/>
              </a:rPr>
              <a:t>Always underestimates project duration</a:t>
            </a:r>
          </a:p>
          <a:p>
            <a:pPr lvl="2" eaLnBrk="1" hangingPunct="1"/>
            <a:r>
              <a:rPr lang="en-US" altLang="en-US" smtClean="0">
                <a:latin typeface="Tahoma" pitchFamily="34" charset="0"/>
              </a:rPr>
              <a:t>other paths may delay the project</a:t>
            </a:r>
          </a:p>
          <a:p>
            <a:pPr lvl="1" eaLnBrk="1" hangingPunct="1"/>
            <a:r>
              <a:rPr lang="en-US" altLang="en-US" smtClean="0">
                <a:latin typeface="Tahoma" pitchFamily="34" charset="0"/>
              </a:rPr>
              <a:t>Non-critical paths ignored</a:t>
            </a:r>
          </a:p>
          <a:p>
            <a:pPr lvl="2" eaLnBrk="1" hangingPunct="1"/>
            <a:r>
              <a:rPr lang="en-US" altLang="en-US" smtClean="0">
                <a:latin typeface="Tahoma" pitchFamily="34" charset="0"/>
              </a:rPr>
              <a:t>critical path probability</a:t>
            </a:r>
          </a:p>
          <a:p>
            <a:pPr lvl="2" eaLnBrk="1" hangingPunct="1"/>
            <a:r>
              <a:rPr lang="en-US" altLang="en-US" smtClean="0">
                <a:latin typeface="Tahoma" pitchFamily="34" charset="0"/>
              </a:rPr>
              <a:t>critical activity probability</a:t>
            </a:r>
          </a:p>
          <a:p>
            <a:pPr lvl="1" eaLnBrk="1" hangingPunct="1"/>
            <a:r>
              <a:rPr lang="en-US" altLang="en-US" smtClean="0">
                <a:latin typeface="Tahoma" pitchFamily="34" charset="0"/>
              </a:rPr>
              <a:t>Activities are not always independent</a:t>
            </a:r>
          </a:p>
          <a:p>
            <a:pPr lvl="2" eaLnBrk="1" hangingPunct="1"/>
            <a:r>
              <a:rPr lang="en-US" altLang="en-US" smtClean="0">
                <a:latin typeface="Tahoma" pitchFamily="34" charset="0"/>
              </a:rPr>
              <a:t>same raw material, weather conditions, etc.</a:t>
            </a:r>
          </a:p>
          <a:p>
            <a:pPr lvl="1" eaLnBrk="1" hangingPunct="1"/>
            <a:r>
              <a:rPr lang="en-US" altLang="en-US" smtClean="0">
                <a:latin typeface="Tahoma" pitchFamily="34" charset="0"/>
              </a:rPr>
              <a:t>Estimates may be inaccurate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7CB655-CE32-43DB-892F-0095FE95F643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Improved PERT parameter estimates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51054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2400" i="1" smtClean="0"/>
              <a:t>Reference:</a:t>
            </a:r>
            <a:r>
              <a:rPr lang="en-US" altLang="en-US" sz="2400" smtClean="0"/>
              <a:t>	H.-S. Lau and H.-L. Lau, An Improved PERT-type Formula for Standard Deviation.  </a:t>
            </a:r>
            <a:r>
              <a:rPr lang="en-US" altLang="en-US" sz="2400" u="sng" smtClean="0"/>
              <a:t>IIE Transactions, 30</a:t>
            </a:r>
            <a:r>
              <a:rPr lang="en-US" altLang="en-US" sz="2400" smtClean="0"/>
              <a:t>, 1998, 273-275.</a:t>
            </a:r>
          </a:p>
          <a:p>
            <a:pPr eaLnBrk="1" hangingPunct="1"/>
            <a:r>
              <a:rPr lang="en-US" altLang="en-US" sz="2400" smtClean="0"/>
              <a:t>Improvement over “extended Pearson-Tukey” formula.</a:t>
            </a:r>
          </a:p>
          <a:p>
            <a:pPr eaLnBrk="1" hangingPunct="1"/>
            <a:r>
              <a:rPr lang="en-US" altLang="en-US" sz="2400" smtClean="0"/>
              <a:t>Pearson-Tukey mean: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400" smtClean="0"/>
              <a:t> </a:t>
            </a:r>
          </a:p>
          <a:p>
            <a:pPr eaLnBrk="1" hangingPunct="1"/>
            <a:r>
              <a:rPr lang="en-US" altLang="en-US" sz="2400" smtClean="0"/>
              <a:t>Original variance estimate assumed a Beta dist</a:t>
            </a:r>
          </a:p>
          <a:p>
            <a:pPr lvl="1" eaLnBrk="1" hangingPunct="1"/>
            <a:r>
              <a:rPr lang="en-US" altLang="en-US" sz="2400" smtClean="0">
                <a:latin typeface="Tahoma" pitchFamily="34" charset="0"/>
              </a:rPr>
              <a:t>Special case of Pearson family of distributions</a:t>
            </a:r>
          </a:p>
          <a:p>
            <a:pPr lvl="1" eaLnBrk="1" hangingPunct="1"/>
            <a:r>
              <a:rPr lang="en-US" altLang="en-US" sz="2400" smtClean="0">
                <a:latin typeface="Tahoma" pitchFamily="34" charset="0"/>
              </a:rPr>
              <a:t>“many, if not most, empirical distributions fall outside Beta area…”</a:t>
            </a: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838200" y="3733800"/>
          <a:ext cx="7467600" cy="1035050"/>
        </p:xfrm>
        <a:graphic>
          <a:graphicData uri="http://schemas.openxmlformats.org/presentationml/2006/ole">
            <p:oleObj spid="_x0000_s41992" name="Equation" r:id="rId3" imgW="3302000" imgH="457200" progId="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52CD63-F384-44B1-918C-C04CD05BC139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Improved PERT parameter estimates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8610600" cy="4953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Form of improved variance estimate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Regression used to get parameter estimates</a:t>
            </a:r>
          </a:p>
          <a:p>
            <a:pPr lvl="1" eaLnBrk="1" hangingPunct="1"/>
            <a:r>
              <a:rPr lang="en-US" altLang="en-US" sz="2400" smtClean="0"/>
              <a:t>5000 randomly generated Pearson distributions sampled within “most applicable” range </a:t>
            </a:r>
          </a:p>
          <a:p>
            <a:pPr lvl="1" eaLnBrk="1" hangingPunct="1"/>
            <a:r>
              <a:rPr lang="en-US" altLang="en-US" sz="2400" smtClean="0"/>
              <a:t>Alphas considered:	.01, .025, .05, .1, .25</a:t>
            </a:r>
          </a:p>
          <a:p>
            <a:pPr eaLnBrk="1" hangingPunct="1"/>
            <a:r>
              <a:rPr lang="en-US" altLang="en-US" sz="2400" smtClean="0"/>
              <a:t>Positive skew: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Negative skew:   </a:t>
            </a:r>
          </a:p>
        </p:txBody>
      </p:sp>
      <p:graphicFrame>
        <p:nvGraphicFramePr>
          <p:cNvPr id="43013" name="Object 4"/>
          <p:cNvGraphicFramePr>
            <a:graphicFrameLocks noChangeAspect="1"/>
          </p:cNvGraphicFramePr>
          <p:nvPr/>
        </p:nvGraphicFramePr>
        <p:xfrm>
          <a:off x="2743200" y="2286000"/>
          <a:ext cx="3733800" cy="579438"/>
        </p:xfrm>
        <a:graphic>
          <a:graphicData uri="http://schemas.openxmlformats.org/presentationml/2006/ole">
            <p:oleObj spid="_x0000_s43024" name="Equation" r:id="rId3" imgW="1473200" imgH="228600" progId="">
              <p:embed/>
            </p:oleObj>
          </a:graphicData>
        </a:graphic>
      </p:graphicFrame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6248400" y="3962400"/>
            <a:ext cx="635000" cy="3429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i="0"/>
              <a:t> best</a:t>
            </a:r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 flipH="1">
            <a:off x="5638800" y="4114800"/>
            <a:ext cx="609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3016" name="Object 7"/>
          <p:cNvGraphicFramePr>
            <a:graphicFrameLocks noChangeAspect="1"/>
          </p:cNvGraphicFramePr>
          <p:nvPr/>
        </p:nvGraphicFramePr>
        <p:xfrm>
          <a:off x="3124200" y="5029200"/>
          <a:ext cx="4953000" cy="528638"/>
        </p:xfrm>
        <a:graphic>
          <a:graphicData uri="http://schemas.openxmlformats.org/presentationml/2006/ole">
            <p:oleObj spid="_x0000_s43025" name="Equation" r:id="rId4" imgW="2133600" imgH="228600" progId="">
              <p:embed/>
            </p:oleObj>
          </a:graphicData>
        </a:graphic>
      </p:graphicFrame>
      <p:graphicFrame>
        <p:nvGraphicFramePr>
          <p:cNvPr id="43017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3200400" y="5969000"/>
          <a:ext cx="4876800" cy="555625"/>
        </p:xfrm>
        <a:graphic>
          <a:graphicData uri="http://schemas.openxmlformats.org/presentationml/2006/ole">
            <p:oleObj spid="_x0000_s43026" name="Equation" r:id="rId5" imgW="213360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A4DFEC-A254-488F-A59F-9F1068E0083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112838" y="3152775"/>
            <a:ext cx="15541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0" i="0">
                <a:latin typeface="Times New Roman" pitchFamily="18" charset="0"/>
              </a:rPr>
              <a:t>Project</a:t>
            </a:r>
          </a:p>
          <a:p>
            <a:pPr algn="ctr"/>
            <a:r>
              <a:rPr lang="en-US" altLang="en-US" sz="2400" b="0" i="0">
                <a:latin typeface="Times New Roman" pitchFamily="18" charset="0"/>
              </a:rPr>
              <a:t>Scheduling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565525" y="2085975"/>
            <a:ext cx="1665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0" i="0">
                <a:latin typeface="Times New Roman" pitchFamily="18" charset="0"/>
              </a:rPr>
              <a:t>No resource</a:t>
            </a:r>
          </a:p>
          <a:p>
            <a:pPr algn="ctr"/>
            <a:r>
              <a:rPr lang="en-US" altLang="en-US" sz="2400" b="0" i="0">
                <a:latin typeface="Times New Roman" pitchFamily="18" charset="0"/>
              </a:rPr>
              <a:t>Constraints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3581400" y="4346575"/>
            <a:ext cx="1571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0" i="0">
                <a:latin typeface="Times New Roman" pitchFamily="18" charset="0"/>
              </a:rPr>
              <a:t>Resource</a:t>
            </a:r>
          </a:p>
          <a:p>
            <a:pPr algn="ctr"/>
            <a:r>
              <a:rPr lang="en-US" altLang="en-US" sz="2400" b="0" i="0">
                <a:latin typeface="Times New Roman" pitchFamily="18" charset="0"/>
              </a:rPr>
              <a:t>Constraints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6248400" y="1778000"/>
            <a:ext cx="2292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800" b="0" i="0">
                <a:latin typeface="Times New Roman" pitchFamily="18" charset="0"/>
              </a:rPr>
              <a:t>Critical Path</a:t>
            </a:r>
          </a:p>
          <a:p>
            <a:pPr algn="ctr"/>
            <a:r>
              <a:rPr lang="en-US" altLang="en-US" sz="1800" b="0" i="0">
                <a:latin typeface="Times New Roman" pitchFamily="18" charset="0"/>
              </a:rPr>
              <a:t>Method (CPM)</a:t>
            </a:r>
          </a:p>
          <a:p>
            <a:pPr algn="ctr"/>
            <a:endParaRPr lang="en-US" altLang="en-US" sz="1800" b="0" i="0">
              <a:latin typeface="Times New Roman" pitchFamily="18" charset="0"/>
            </a:endParaRPr>
          </a:p>
          <a:p>
            <a:pPr algn="ctr"/>
            <a:r>
              <a:rPr lang="en-US" altLang="en-US" sz="1800" b="0" i="0">
                <a:latin typeface="Times New Roman" pitchFamily="18" charset="0"/>
              </a:rPr>
              <a:t>Program Evaluation</a:t>
            </a:r>
          </a:p>
          <a:p>
            <a:pPr algn="ctr"/>
            <a:r>
              <a:rPr lang="en-US" altLang="en-US" sz="1800" b="0" i="0">
                <a:latin typeface="Times New Roman" pitchFamily="18" charset="0"/>
              </a:rPr>
              <a:t>and Review Technique</a:t>
            </a:r>
          </a:p>
          <a:p>
            <a:pPr algn="ctr"/>
            <a:r>
              <a:rPr lang="en-US" altLang="en-US" sz="1800" b="0" i="0">
                <a:latin typeface="Times New Roman" pitchFamily="18" charset="0"/>
              </a:rPr>
              <a:t>(PERT)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6248400" y="4343400"/>
            <a:ext cx="21463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800" b="0" i="0">
                <a:latin typeface="Times New Roman" pitchFamily="18" charset="0"/>
              </a:rPr>
              <a:t>Heuristic Resource</a:t>
            </a:r>
          </a:p>
          <a:p>
            <a:pPr algn="ctr"/>
            <a:r>
              <a:rPr lang="en-US" altLang="en-US" sz="1800" b="0" i="0">
                <a:latin typeface="Times New Roman" pitchFamily="18" charset="0"/>
              </a:rPr>
              <a:t>Leveling</a:t>
            </a:r>
          </a:p>
          <a:p>
            <a:pPr algn="ctr"/>
            <a:endParaRPr lang="en-US" altLang="en-US" sz="1800" b="0" i="0">
              <a:latin typeface="Times New Roman" pitchFamily="18" charset="0"/>
            </a:endParaRPr>
          </a:p>
          <a:p>
            <a:pPr algn="ctr"/>
            <a:r>
              <a:rPr lang="en-US" altLang="en-US" sz="1800" b="0" i="0">
                <a:latin typeface="Times New Roman" pitchFamily="18" charset="0"/>
              </a:rPr>
              <a:t>Integer Programming</a:t>
            </a:r>
          </a:p>
          <a:p>
            <a:pPr algn="ctr"/>
            <a:r>
              <a:rPr lang="en-US" altLang="en-US" sz="1800" b="0" i="0">
                <a:latin typeface="Times New Roman" pitchFamily="18" charset="0"/>
              </a:rPr>
              <a:t>Formulations</a:t>
            </a:r>
            <a:endParaRPr lang="en-US" altLang="en-US" sz="2400" b="0" i="0">
              <a:latin typeface="Times New Roman" pitchFamily="18" charset="0"/>
            </a:endParaRP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1066800" y="3111500"/>
            <a:ext cx="16764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3581400" y="2044700"/>
            <a:ext cx="16764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3581400" y="4254500"/>
            <a:ext cx="16764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6172200" y="2654300"/>
            <a:ext cx="2362200" cy="83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6172200" y="1663700"/>
            <a:ext cx="2362200" cy="83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6172200" y="4178300"/>
            <a:ext cx="2362200" cy="83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6172200" y="5168900"/>
            <a:ext cx="2362200" cy="83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>
            <a:off x="5257800" y="25781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5257800" y="47879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>
            <a:off x="2743200" y="35687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3048000" y="2578100"/>
            <a:ext cx="0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3048000" y="25781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3048000" y="47879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>
            <a:off x="5638800" y="56261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2"/>
          <p:cNvSpPr>
            <a:spLocks noChangeShapeType="1"/>
          </p:cNvSpPr>
          <p:nvPr/>
        </p:nvSpPr>
        <p:spPr bwMode="auto">
          <a:xfrm>
            <a:off x="5638800" y="46355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>
            <a:off x="5638800" y="31115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24"/>
          <p:cNvSpPr>
            <a:spLocks noChangeShapeType="1"/>
          </p:cNvSpPr>
          <p:nvPr/>
        </p:nvSpPr>
        <p:spPr bwMode="auto">
          <a:xfrm>
            <a:off x="5638800" y="21209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25"/>
          <p:cNvSpPr>
            <a:spLocks noChangeShapeType="1"/>
          </p:cNvSpPr>
          <p:nvPr/>
        </p:nvSpPr>
        <p:spPr bwMode="auto">
          <a:xfrm>
            <a:off x="5638800" y="21209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Line 26"/>
          <p:cNvSpPr>
            <a:spLocks noChangeShapeType="1"/>
          </p:cNvSpPr>
          <p:nvPr/>
        </p:nvSpPr>
        <p:spPr bwMode="auto">
          <a:xfrm>
            <a:off x="5638800" y="46355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60D20D-B591-43AF-A2C6-00B2C6B85472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Costing Methods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876800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 altLang="en-US" smtClean="0">
                <a:latin typeface="Gill Sans" pitchFamily="34" charset="0"/>
              </a:rPr>
              <a:t>Suppose that projects can be expedited by reducing the time required for critical activities.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mtClean="0">
                <a:latin typeface="Gill Sans" pitchFamily="34" charset="0"/>
              </a:rPr>
              <a:t>Doing so results in an increase in some costs and a decrease in others.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mtClean="0">
                <a:latin typeface="Gill Sans" pitchFamily="34" charset="0"/>
              </a:rPr>
              <a:t>The goal is to determine the optimal number of days to schedule the project to minimize total cost.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5F6A51-187A-4002-BCC5-1998A618AD04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Optimal Project Completion Time</a:t>
            </a:r>
          </a:p>
        </p:txBody>
      </p:sp>
      <p:pic>
        <p:nvPicPr>
          <p:cNvPr id="45060" name="Picture 3" descr="09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12000" contrast="2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3048000"/>
            <a:ext cx="4953000" cy="3646488"/>
          </a:xfrm>
          <a:noFill/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914400" y="1600200"/>
            <a:ext cx="7620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5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</a:pPr>
            <a:r>
              <a:rPr lang="en-US" altLang="en-US" sz="2400" b="0" i="0">
                <a:solidFill>
                  <a:srgbClr val="000000"/>
                </a:solidFill>
                <a:latin typeface="Gill Sans" pitchFamily="34" charset="0"/>
              </a:rPr>
              <a:t> Since direct costs decline with the project time and indirect costs increase with the project time, the total cost curve is a convex function whose minimum corresponds to the optimal solution.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49039F-35B8-43CE-B276-5EF68E16941A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CPM Cost-Time Linear Model</a:t>
            </a:r>
          </a:p>
        </p:txBody>
      </p:sp>
      <p:pic>
        <p:nvPicPr>
          <p:cNvPr id="46084" name="Picture 3" descr="09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12000" contrast="1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590800"/>
            <a:ext cx="5715000" cy="4038600"/>
          </a:xfrm>
          <a:noFill/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990600" y="1600200"/>
            <a:ext cx="70866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5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</a:pPr>
            <a:r>
              <a:rPr lang="en-US" altLang="en-US" sz="2800" b="0" i="0">
                <a:solidFill>
                  <a:srgbClr val="000000"/>
                </a:solidFill>
                <a:latin typeface="Gill Sans" pitchFamily="34" charset="0"/>
              </a:rPr>
              <a:t> Assume that there is a linear time/cost relationship for each activity.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E863C9-0BB4-4AC6-AE19-41662925D320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Costs</a:t>
            </a:r>
          </a:p>
        </p:txBody>
      </p:sp>
      <p:sp>
        <p:nvSpPr>
          <p:cNvPr id="47108" name="Line 3"/>
          <p:cNvSpPr>
            <a:spLocks noChangeShapeType="1"/>
          </p:cNvSpPr>
          <p:nvPr/>
        </p:nvSpPr>
        <p:spPr bwMode="auto">
          <a:xfrm flipV="1">
            <a:off x="793750" y="2303463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>
            <a:off x="793750" y="5503863"/>
            <a:ext cx="518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>
            <a:off x="1708150" y="2836863"/>
            <a:ext cx="2895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1708150" y="2836863"/>
            <a:ext cx="0" cy="2667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>
            <a:off x="4603750" y="4056063"/>
            <a:ext cx="0" cy="1447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 flipH="1">
            <a:off x="793750" y="2836863"/>
            <a:ext cx="9144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 flipH="1">
            <a:off x="793750" y="4056063"/>
            <a:ext cx="38100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777875" y="2039938"/>
            <a:ext cx="104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Money</a:t>
            </a:r>
          </a:p>
        </p:txBody>
      </p:sp>
      <p:sp>
        <p:nvSpPr>
          <p:cNvPr id="47116" name="Text Box 11"/>
          <p:cNvSpPr txBox="1">
            <a:spLocks noChangeArrowheads="1"/>
          </p:cNvSpPr>
          <p:nvPr/>
        </p:nvSpPr>
        <p:spPr bwMode="auto">
          <a:xfrm>
            <a:off x="5213350" y="4986338"/>
            <a:ext cx="1504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2400" b="0" i="0">
                <a:latin typeface="Times New Roman" pitchFamily="18" charset="0"/>
              </a:rPr>
              <a:t>Processing</a:t>
            </a:r>
          </a:p>
          <a:p>
            <a:pPr algn="r"/>
            <a:r>
              <a:rPr lang="en-US" altLang="en-US" sz="2400" b="0" i="0">
                <a:latin typeface="Times New Roman" pitchFamily="18" charset="0"/>
              </a:rPr>
              <a:t>time</a:t>
            </a:r>
          </a:p>
        </p:txBody>
      </p:sp>
      <p:graphicFrame>
        <p:nvGraphicFramePr>
          <p:cNvPr id="47117" name="Object 12"/>
          <p:cNvGraphicFramePr>
            <a:graphicFrameLocks noChangeAspect="1"/>
          </p:cNvGraphicFramePr>
          <p:nvPr/>
        </p:nvGraphicFramePr>
        <p:xfrm>
          <a:off x="4222750" y="5503863"/>
          <a:ext cx="741363" cy="592137"/>
        </p:xfrm>
        <a:graphic>
          <a:graphicData uri="http://schemas.openxmlformats.org/presentationml/2006/ole">
            <p:oleObj spid="_x0000_s47136" name="Equation" r:id="rId3" imgW="317225" imgH="253780" progId="">
              <p:embed/>
            </p:oleObj>
          </a:graphicData>
        </a:graphic>
      </p:graphicFrame>
      <p:graphicFrame>
        <p:nvGraphicFramePr>
          <p:cNvPr id="47118" name="Object 13"/>
          <p:cNvGraphicFramePr>
            <a:graphicFrameLocks noChangeAspect="1"/>
          </p:cNvGraphicFramePr>
          <p:nvPr/>
        </p:nvGraphicFramePr>
        <p:xfrm>
          <a:off x="304800" y="2532063"/>
          <a:ext cx="412750" cy="592137"/>
        </p:xfrm>
        <a:graphic>
          <a:graphicData uri="http://schemas.openxmlformats.org/presentationml/2006/ole">
            <p:oleObj spid="_x0000_s47137" name="Equation" r:id="rId4" imgW="177569" imgH="253670" progId="">
              <p:embed/>
            </p:oleObj>
          </a:graphicData>
        </a:graphic>
      </p:graphicFrame>
      <p:graphicFrame>
        <p:nvGraphicFramePr>
          <p:cNvPr id="47119" name="Object 14"/>
          <p:cNvGraphicFramePr>
            <a:graphicFrameLocks noChangeAspect="1"/>
          </p:cNvGraphicFramePr>
          <p:nvPr/>
        </p:nvGraphicFramePr>
        <p:xfrm>
          <a:off x="319088" y="3768725"/>
          <a:ext cx="384175" cy="592138"/>
        </p:xfrm>
        <a:graphic>
          <a:graphicData uri="http://schemas.openxmlformats.org/presentationml/2006/ole">
            <p:oleObj spid="_x0000_s47138" name="Equation" r:id="rId5" imgW="164957" imgH="253780" progId="">
              <p:embed/>
            </p:oleObj>
          </a:graphicData>
        </a:graphic>
      </p:graphicFrame>
      <p:graphicFrame>
        <p:nvGraphicFramePr>
          <p:cNvPr id="47120" name="Object 15"/>
          <p:cNvGraphicFramePr>
            <a:graphicFrameLocks noChangeAspect="1"/>
          </p:cNvGraphicFramePr>
          <p:nvPr/>
        </p:nvGraphicFramePr>
        <p:xfrm>
          <a:off x="1355725" y="5503863"/>
          <a:ext cx="682625" cy="592137"/>
        </p:xfrm>
        <a:graphic>
          <a:graphicData uri="http://schemas.openxmlformats.org/presentationml/2006/ole">
            <p:oleObj spid="_x0000_s47139" name="Equation" r:id="rId6" imgW="291973" imgH="253890" progId="">
              <p:embed/>
            </p:oleObj>
          </a:graphicData>
        </a:graphic>
      </p:graphicFrame>
      <p:graphicFrame>
        <p:nvGraphicFramePr>
          <p:cNvPr id="47121" name="Object 16"/>
          <p:cNvGraphicFramePr>
            <a:graphicFrameLocks noChangeAspect="1"/>
          </p:cNvGraphicFramePr>
          <p:nvPr/>
        </p:nvGraphicFramePr>
        <p:xfrm>
          <a:off x="6248400" y="1905000"/>
          <a:ext cx="2438400" cy="592138"/>
        </p:xfrm>
        <a:graphic>
          <a:graphicData uri="http://schemas.openxmlformats.org/presentationml/2006/ole">
            <p:oleObj spid="_x0000_s47140" name="Equation" r:id="rId7" imgW="1040948" imgH="253890" progId="">
              <p:embed/>
            </p:oleObj>
          </a:graphicData>
        </a:graphic>
      </p:graphicFrame>
      <p:graphicFrame>
        <p:nvGraphicFramePr>
          <p:cNvPr id="47122" name="Object 17"/>
          <p:cNvGraphicFramePr>
            <a:graphicFrameLocks noChangeAspect="1"/>
          </p:cNvGraphicFramePr>
          <p:nvPr/>
        </p:nvGraphicFramePr>
        <p:xfrm>
          <a:off x="6172200" y="2743200"/>
          <a:ext cx="2409825" cy="1127125"/>
        </p:xfrm>
        <a:graphic>
          <a:graphicData uri="http://schemas.openxmlformats.org/presentationml/2006/ole">
            <p:oleObj spid="_x0000_s47141" name="Equation" r:id="rId8" imgW="1028254" imgH="482391" progId="">
              <p:embed/>
            </p:oleObj>
          </a:graphicData>
        </a:graphic>
      </p:graphicFrame>
      <p:sp>
        <p:nvSpPr>
          <p:cNvPr id="47123" name="Text Box 18"/>
          <p:cNvSpPr txBox="1">
            <a:spLocks noChangeArrowheads="1"/>
          </p:cNvSpPr>
          <p:nvPr/>
        </p:nvSpPr>
        <p:spPr bwMode="auto">
          <a:xfrm>
            <a:off x="4724400" y="3048000"/>
            <a:ext cx="13763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2400" b="0" i="0">
                <a:latin typeface="Times New Roman" pitchFamily="18" charset="0"/>
              </a:rPr>
              <a:t>Marginal </a:t>
            </a:r>
          </a:p>
          <a:p>
            <a:pPr algn="r"/>
            <a:r>
              <a:rPr lang="en-US" altLang="en-US" sz="2400" b="0" i="0">
                <a:latin typeface="Times New Roman" pitchFamily="18" charset="0"/>
              </a:rPr>
              <a:t>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3D0521-C9AD-4467-9F38-3C018CFF4E0E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2790825"/>
          </a:xfrm>
        </p:spPr>
        <p:txBody>
          <a:bodyPr/>
          <a:lstStyle/>
          <a:p>
            <a:pPr eaLnBrk="1" hangingPunct="1"/>
            <a:r>
              <a:rPr lang="en-US" altLang="en-US" smtClean="0"/>
              <a:t>Spend money to reduce processing times so as to minimize:</a:t>
            </a:r>
          </a:p>
          <a:p>
            <a:pPr lvl="1" eaLnBrk="1" hangingPunct="1"/>
            <a:endParaRPr lang="en-US" altLang="en-US" smtClean="0"/>
          </a:p>
        </p:txBody>
      </p:sp>
      <p:graphicFrame>
        <p:nvGraphicFramePr>
          <p:cNvPr id="48133" name="Object 4"/>
          <p:cNvGraphicFramePr>
            <a:graphicFrameLocks noChangeAspect="1"/>
          </p:cNvGraphicFramePr>
          <p:nvPr/>
        </p:nvGraphicFramePr>
        <p:xfrm>
          <a:off x="2505075" y="3200400"/>
          <a:ext cx="4275138" cy="1008063"/>
        </p:xfrm>
        <a:graphic>
          <a:graphicData uri="http://schemas.openxmlformats.org/presentationml/2006/ole">
            <p:oleObj spid="_x0000_s48140" name="Equation" r:id="rId3" imgW="1879600" imgH="444500" progId="">
              <p:embed/>
            </p:oleObj>
          </a:graphicData>
        </a:graphic>
      </p:graphicFrame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898525" y="4679950"/>
            <a:ext cx="1820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0" i="0">
                <a:latin typeface="Tahoma" pitchFamily="34" charset="0"/>
              </a:rPr>
              <a:t>“Overhead” cost</a:t>
            </a:r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 flipV="1">
            <a:off x="1905000" y="3886200"/>
            <a:ext cx="9906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724400" y="4648200"/>
            <a:ext cx="180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0" i="0">
                <a:latin typeface="Tahoma" pitchFamily="34" charset="0"/>
              </a:rPr>
              <a:t>Cost per activity</a:t>
            </a:r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 flipH="1" flipV="1">
            <a:off x="4876800" y="3962400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23DD7D-1C7A-4269-BFD5-DF94CACB3003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696200" cy="533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Time/costs trade-off heuristic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257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2400" smtClean="0">
                <a:latin typeface="Gill Sans" pitchFamily="34" charset="0"/>
              </a:rPr>
              <a:t>Definitions:</a:t>
            </a:r>
          </a:p>
          <a:p>
            <a:pPr eaLnBrk="1" hangingPunct="1"/>
            <a:r>
              <a:rPr lang="en-US" altLang="en-US" sz="2400" u="sng" smtClean="0">
                <a:latin typeface="Gill Sans" pitchFamily="34" charset="0"/>
              </a:rPr>
              <a:t>source</a:t>
            </a:r>
            <a:r>
              <a:rPr lang="en-US" altLang="en-US" sz="2400" smtClean="0">
                <a:latin typeface="Gill Sans" pitchFamily="34" charset="0"/>
              </a:rPr>
              <a:t> and </a:t>
            </a:r>
            <a:r>
              <a:rPr lang="en-US" altLang="en-US" sz="2400" u="sng" smtClean="0">
                <a:latin typeface="Gill Sans" pitchFamily="34" charset="0"/>
              </a:rPr>
              <a:t>sink</a:t>
            </a:r>
            <a:r>
              <a:rPr lang="en-US" altLang="en-US" sz="2400" smtClean="0">
                <a:latin typeface="Gill Sans" pitchFamily="34" charset="0"/>
              </a:rPr>
              <a:t> in precedence graph</a:t>
            </a:r>
          </a:p>
          <a:p>
            <a:pPr eaLnBrk="1" hangingPunct="1"/>
            <a:endParaRPr lang="en-US" altLang="en-US" sz="2400" u="sng" smtClean="0">
              <a:latin typeface="Gill Sans" pitchFamily="34" charset="0"/>
            </a:endParaRPr>
          </a:p>
          <a:p>
            <a:pPr eaLnBrk="1" hangingPunct="1"/>
            <a:r>
              <a:rPr lang="en-US" altLang="en-US" sz="2400" u="sng" smtClean="0">
                <a:latin typeface="Gill Sans" pitchFamily="34" charset="0"/>
              </a:rPr>
              <a:t>critical path</a:t>
            </a:r>
            <a:r>
              <a:rPr lang="en-US" altLang="en-US" sz="2400" smtClean="0">
                <a:latin typeface="Gill Sans" pitchFamily="34" charset="0"/>
              </a:rPr>
              <a:t>: longest path from source to sink</a:t>
            </a:r>
          </a:p>
          <a:p>
            <a:pPr eaLnBrk="1" hangingPunct="1"/>
            <a:endParaRPr lang="en-US" altLang="en-US" sz="2400" smtClean="0">
              <a:latin typeface="Gill Sans" pitchFamily="34" charset="0"/>
            </a:endParaRPr>
          </a:p>
          <a:p>
            <a:pPr eaLnBrk="1" hangingPunct="1"/>
            <a:r>
              <a:rPr lang="en-US" altLang="en-US" sz="2400" smtClean="0">
                <a:latin typeface="Gill Sans" pitchFamily="34" charset="0"/>
              </a:rPr>
              <a:t>G</a:t>
            </a:r>
            <a:r>
              <a:rPr lang="en-US" altLang="en-US" sz="2400" baseline="-25000" smtClean="0">
                <a:latin typeface="Gill Sans" pitchFamily="34" charset="0"/>
              </a:rPr>
              <a:t>cp</a:t>
            </a:r>
            <a:r>
              <a:rPr lang="en-US" altLang="en-US" sz="2400" smtClean="0">
                <a:latin typeface="Gill Sans" pitchFamily="34" charset="0"/>
              </a:rPr>
              <a:t> = sub-graph of critical path(s)</a:t>
            </a:r>
          </a:p>
          <a:p>
            <a:pPr eaLnBrk="1" hangingPunct="1"/>
            <a:endParaRPr lang="en-US" altLang="en-US" sz="2400" u="sng" smtClean="0">
              <a:latin typeface="Gill Sans" pitchFamily="34" charset="0"/>
            </a:endParaRPr>
          </a:p>
          <a:p>
            <a:pPr eaLnBrk="1" hangingPunct="1"/>
            <a:r>
              <a:rPr lang="en-US" altLang="en-US" sz="2400" u="sng" smtClean="0">
                <a:latin typeface="Gill Sans" pitchFamily="34" charset="0"/>
              </a:rPr>
              <a:t>cut set</a:t>
            </a:r>
            <a:r>
              <a:rPr lang="en-US" altLang="en-US" sz="2400" smtClean="0">
                <a:latin typeface="Gill Sans" pitchFamily="34" charset="0"/>
              </a:rPr>
              <a:t>: set of nodes in sub-graph G</a:t>
            </a:r>
            <a:r>
              <a:rPr lang="en-US" altLang="en-US" sz="2400" baseline="-25000" smtClean="0">
                <a:latin typeface="Gill Sans" pitchFamily="34" charset="0"/>
              </a:rPr>
              <a:t>cp</a:t>
            </a:r>
            <a:r>
              <a:rPr lang="en-US" altLang="en-US" sz="2400" smtClean="0">
                <a:latin typeface="Gill Sans" pitchFamily="34" charset="0"/>
              </a:rPr>
              <a:t> whose removal results in disconnecting the source from the sink in the precedence graph</a:t>
            </a:r>
          </a:p>
          <a:p>
            <a:pPr eaLnBrk="1" hangingPunct="1"/>
            <a:endParaRPr lang="en-US" altLang="en-US" sz="2400" u="sng" smtClean="0">
              <a:latin typeface="Gill Sans" pitchFamily="34" charset="0"/>
            </a:endParaRPr>
          </a:p>
          <a:p>
            <a:pPr eaLnBrk="1" hangingPunct="1"/>
            <a:r>
              <a:rPr lang="en-US" altLang="en-US" sz="2400" u="sng" smtClean="0">
                <a:latin typeface="Gill Sans" pitchFamily="34" charset="0"/>
              </a:rPr>
              <a:t>minimal cut set</a:t>
            </a:r>
            <a:r>
              <a:rPr lang="en-US" altLang="en-US" sz="2400" smtClean="0">
                <a:latin typeface="Gill Sans" pitchFamily="34" charset="0"/>
              </a:rPr>
              <a:t>: if putting back 1 node in the graph connects the source to the sink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6030B2-5E5B-47B7-9E56-2DA12CE3ECC6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22263"/>
            <a:ext cx="7315200" cy="374650"/>
          </a:xfrm>
        </p:spPr>
        <p:txBody>
          <a:bodyPr/>
          <a:lstStyle/>
          <a:p>
            <a:pPr eaLnBrk="1" hangingPunct="1"/>
            <a:r>
              <a:rPr lang="en-US" altLang="en-US" smtClean="0"/>
              <a:t>Sources, Sinks, and Cuts</a:t>
            </a:r>
          </a:p>
        </p:txBody>
      </p:sp>
      <p:sp>
        <p:nvSpPr>
          <p:cNvPr id="50180" name="Oval 3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1" name="Line 4"/>
          <p:cNvSpPr>
            <a:spLocks noChangeShapeType="1"/>
          </p:cNvSpPr>
          <p:nvPr/>
        </p:nvSpPr>
        <p:spPr bwMode="auto">
          <a:xfrm flipV="1">
            <a:off x="2362200" y="3048000"/>
            <a:ext cx="533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1584325" y="4918075"/>
            <a:ext cx="290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Source (dummy) node</a:t>
            </a:r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 flipV="1">
            <a:off x="2133600" y="3733800"/>
            <a:ext cx="0" cy="11430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6513513" y="3810000"/>
            <a:ext cx="1411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Sink node</a:t>
            </a:r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 flipV="1">
            <a:off x="7315200" y="2895600"/>
            <a:ext cx="0" cy="838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>
            <a:off x="3352800" y="2971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0"/>
          <p:cNvSpPr>
            <a:spLocks noChangeShapeType="1"/>
          </p:cNvSpPr>
          <p:nvPr/>
        </p:nvSpPr>
        <p:spPr bwMode="auto">
          <a:xfrm flipV="1">
            <a:off x="4343400" y="2514600"/>
            <a:ext cx="533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8" name="Group 11"/>
          <p:cNvGrpSpPr>
            <a:grpSpLocks/>
          </p:cNvGrpSpPr>
          <p:nvPr/>
        </p:nvGrpSpPr>
        <p:grpSpPr bwMode="auto">
          <a:xfrm>
            <a:off x="2895600" y="2743200"/>
            <a:ext cx="457200" cy="457200"/>
            <a:chOff x="1824" y="1728"/>
            <a:chExt cx="288" cy="288"/>
          </a:xfrm>
        </p:grpSpPr>
        <p:sp>
          <p:nvSpPr>
            <p:cNvPr id="50216" name="Oval 12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7" name="Text Box 13"/>
            <p:cNvSpPr txBox="1">
              <a:spLocks noChangeArrowheads="1"/>
            </p:cNvSpPr>
            <p:nvPr/>
          </p:nvSpPr>
          <p:spPr bwMode="auto">
            <a:xfrm>
              <a:off x="1857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50189" name="Group 14"/>
          <p:cNvGrpSpPr>
            <a:grpSpLocks/>
          </p:cNvGrpSpPr>
          <p:nvPr/>
        </p:nvGrpSpPr>
        <p:grpSpPr bwMode="auto">
          <a:xfrm>
            <a:off x="3962400" y="2743200"/>
            <a:ext cx="457200" cy="457200"/>
            <a:chOff x="1824" y="1728"/>
            <a:chExt cx="288" cy="288"/>
          </a:xfrm>
        </p:grpSpPr>
        <p:sp>
          <p:nvSpPr>
            <p:cNvPr id="50214" name="Oval 15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5" name="Text Box 16"/>
            <p:cNvSpPr txBox="1">
              <a:spLocks noChangeArrowheads="1"/>
            </p:cNvSpPr>
            <p:nvPr/>
          </p:nvSpPr>
          <p:spPr bwMode="auto">
            <a:xfrm>
              <a:off x="1857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50190" name="Group 17"/>
          <p:cNvGrpSpPr>
            <a:grpSpLocks/>
          </p:cNvGrpSpPr>
          <p:nvPr/>
        </p:nvGrpSpPr>
        <p:grpSpPr bwMode="auto">
          <a:xfrm>
            <a:off x="4648200" y="3810000"/>
            <a:ext cx="457200" cy="457200"/>
            <a:chOff x="1824" y="1728"/>
            <a:chExt cx="288" cy="288"/>
          </a:xfrm>
        </p:grpSpPr>
        <p:sp>
          <p:nvSpPr>
            <p:cNvPr id="50212" name="Oval 18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3" name="Text Box 19"/>
            <p:cNvSpPr txBox="1">
              <a:spLocks noChangeArrowheads="1"/>
            </p:cNvSpPr>
            <p:nvPr/>
          </p:nvSpPr>
          <p:spPr bwMode="auto">
            <a:xfrm>
              <a:off x="1857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50191" name="Group 20"/>
          <p:cNvGrpSpPr>
            <a:grpSpLocks/>
          </p:cNvGrpSpPr>
          <p:nvPr/>
        </p:nvGrpSpPr>
        <p:grpSpPr bwMode="auto">
          <a:xfrm>
            <a:off x="4800600" y="2133600"/>
            <a:ext cx="457200" cy="457200"/>
            <a:chOff x="1824" y="1728"/>
            <a:chExt cx="288" cy="288"/>
          </a:xfrm>
        </p:grpSpPr>
        <p:sp>
          <p:nvSpPr>
            <p:cNvPr id="50210" name="Oval 21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1" name="Text Box 22"/>
            <p:cNvSpPr txBox="1">
              <a:spLocks noChangeArrowheads="1"/>
            </p:cNvSpPr>
            <p:nvPr/>
          </p:nvSpPr>
          <p:spPr bwMode="auto">
            <a:xfrm>
              <a:off x="1857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 sz="2400" b="0" i="0">
                <a:latin typeface="Times New Roman" pitchFamily="18" charset="0"/>
              </a:endParaRPr>
            </a:p>
          </p:txBody>
        </p:sp>
      </p:grpSp>
      <p:sp>
        <p:nvSpPr>
          <p:cNvPr id="50192" name="Rectangle 23"/>
          <p:cNvSpPr>
            <a:spLocks noChangeArrowheads="1"/>
          </p:cNvSpPr>
          <p:nvPr/>
        </p:nvSpPr>
        <p:spPr bwMode="auto">
          <a:xfrm>
            <a:off x="1447800" y="4876800"/>
            <a:ext cx="3124200" cy="5334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3" name="Rectangle 24"/>
          <p:cNvSpPr>
            <a:spLocks noChangeArrowheads="1"/>
          </p:cNvSpPr>
          <p:nvPr/>
        </p:nvSpPr>
        <p:spPr bwMode="auto">
          <a:xfrm>
            <a:off x="6400800" y="3733800"/>
            <a:ext cx="1600200" cy="609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4" name="Oval 25"/>
          <p:cNvSpPr>
            <a:spLocks noChangeArrowheads="1"/>
          </p:cNvSpPr>
          <p:nvPr/>
        </p:nvSpPr>
        <p:spPr bwMode="auto">
          <a:xfrm>
            <a:off x="7086600" y="23622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195" name="Group 26"/>
          <p:cNvGrpSpPr>
            <a:grpSpLocks/>
          </p:cNvGrpSpPr>
          <p:nvPr/>
        </p:nvGrpSpPr>
        <p:grpSpPr bwMode="auto">
          <a:xfrm>
            <a:off x="5867400" y="2971800"/>
            <a:ext cx="457200" cy="457200"/>
            <a:chOff x="1824" y="1728"/>
            <a:chExt cx="288" cy="288"/>
          </a:xfrm>
        </p:grpSpPr>
        <p:sp>
          <p:nvSpPr>
            <p:cNvPr id="50208" name="Oval 27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9" name="Text Box 28"/>
            <p:cNvSpPr txBox="1">
              <a:spLocks noChangeArrowheads="1"/>
            </p:cNvSpPr>
            <p:nvPr/>
          </p:nvSpPr>
          <p:spPr bwMode="auto">
            <a:xfrm>
              <a:off x="1857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 sz="2400" b="0" i="0">
                <a:latin typeface="Times New Roman" pitchFamily="18" charset="0"/>
              </a:endParaRPr>
            </a:p>
          </p:txBody>
        </p:sp>
      </p:grpSp>
      <p:sp>
        <p:nvSpPr>
          <p:cNvPr id="50196" name="Line 29"/>
          <p:cNvSpPr>
            <a:spLocks noChangeShapeType="1"/>
          </p:cNvSpPr>
          <p:nvPr/>
        </p:nvSpPr>
        <p:spPr bwMode="auto">
          <a:xfrm>
            <a:off x="4267200" y="3200400"/>
            <a:ext cx="457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Line 30"/>
          <p:cNvSpPr>
            <a:spLocks noChangeShapeType="1"/>
          </p:cNvSpPr>
          <p:nvPr/>
        </p:nvSpPr>
        <p:spPr bwMode="auto">
          <a:xfrm>
            <a:off x="5181600" y="25146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Line 31"/>
          <p:cNvSpPr>
            <a:spLocks noChangeShapeType="1"/>
          </p:cNvSpPr>
          <p:nvPr/>
        </p:nvSpPr>
        <p:spPr bwMode="auto">
          <a:xfrm flipV="1">
            <a:off x="5029200" y="33528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32"/>
          <p:cNvSpPr>
            <a:spLocks noChangeShapeType="1"/>
          </p:cNvSpPr>
          <p:nvPr/>
        </p:nvSpPr>
        <p:spPr bwMode="auto">
          <a:xfrm flipV="1">
            <a:off x="6324600" y="25908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Freeform 33"/>
          <p:cNvSpPr>
            <a:spLocks/>
          </p:cNvSpPr>
          <p:nvPr/>
        </p:nvSpPr>
        <p:spPr bwMode="auto">
          <a:xfrm>
            <a:off x="4389438" y="1927225"/>
            <a:ext cx="1109662" cy="2563813"/>
          </a:xfrm>
          <a:custGeom>
            <a:avLst/>
            <a:gdLst>
              <a:gd name="T0" fmla="*/ 930275 w 699"/>
              <a:gd name="T1" fmla="*/ 2032000 h 1615"/>
              <a:gd name="T2" fmla="*/ 985837 w 699"/>
              <a:gd name="T3" fmla="*/ 793750 h 1615"/>
              <a:gd name="T4" fmla="*/ 808037 w 699"/>
              <a:gd name="T5" fmla="*/ 87313 h 1615"/>
              <a:gd name="T6" fmla="*/ 739775 w 699"/>
              <a:gd name="T7" fmla="*/ 31750 h 1615"/>
              <a:gd name="T8" fmla="*/ 644525 w 699"/>
              <a:gd name="T9" fmla="*/ 4763 h 1615"/>
              <a:gd name="T10" fmla="*/ 331787 w 699"/>
              <a:gd name="T11" fmla="*/ 127000 h 1615"/>
              <a:gd name="T12" fmla="*/ 250825 w 699"/>
              <a:gd name="T13" fmla="*/ 495300 h 1615"/>
              <a:gd name="T14" fmla="*/ 223837 w 699"/>
              <a:gd name="T15" fmla="*/ 630238 h 1615"/>
              <a:gd name="T16" fmla="*/ 209550 w 699"/>
              <a:gd name="T17" fmla="*/ 698500 h 1615"/>
              <a:gd name="T18" fmla="*/ 73025 w 699"/>
              <a:gd name="T19" fmla="*/ 1733550 h 1615"/>
              <a:gd name="T20" fmla="*/ 292100 w 699"/>
              <a:gd name="T21" fmla="*/ 2427288 h 1615"/>
              <a:gd name="T22" fmla="*/ 482600 w 699"/>
              <a:gd name="T23" fmla="*/ 2563813 h 1615"/>
              <a:gd name="T24" fmla="*/ 712787 w 699"/>
              <a:gd name="T25" fmla="*/ 2549525 h 1615"/>
              <a:gd name="T26" fmla="*/ 849312 w 699"/>
              <a:gd name="T27" fmla="*/ 2359025 h 1615"/>
              <a:gd name="T28" fmla="*/ 876300 w 699"/>
              <a:gd name="T29" fmla="*/ 2195513 h 1615"/>
              <a:gd name="T30" fmla="*/ 917575 w 699"/>
              <a:gd name="T31" fmla="*/ 2114550 h 1615"/>
              <a:gd name="T32" fmla="*/ 930275 w 699"/>
              <a:gd name="T33" fmla="*/ 2032000 h 16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99" h="1615">
                <a:moveTo>
                  <a:pt x="586" y="1280"/>
                </a:moveTo>
                <a:cubicBezTo>
                  <a:pt x="653" y="1026"/>
                  <a:pt x="567" y="757"/>
                  <a:pt x="621" y="500"/>
                </a:cubicBezTo>
                <a:cubicBezTo>
                  <a:pt x="617" y="331"/>
                  <a:pt x="699" y="113"/>
                  <a:pt x="509" y="55"/>
                </a:cubicBezTo>
                <a:cubicBezTo>
                  <a:pt x="494" y="44"/>
                  <a:pt x="483" y="28"/>
                  <a:pt x="466" y="20"/>
                </a:cubicBezTo>
                <a:cubicBezTo>
                  <a:pt x="447" y="11"/>
                  <a:pt x="426" y="10"/>
                  <a:pt x="406" y="3"/>
                </a:cubicBezTo>
                <a:cubicBezTo>
                  <a:pt x="299" y="11"/>
                  <a:pt x="263" y="0"/>
                  <a:pt x="209" y="80"/>
                </a:cubicBezTo>
                <a:cubicBezTo>
                  <a:pt x="185" y="157"/>
                  <a:pt x="172" y="233"/>
                  <a:pt x="158" y="312"/>
                </a:cubicBezTo>
                <a:cubicBezTo>
                  <a:pt x="153" y="340"/>
                  <a:pt x="147" y="369"/>
                  <a:pt x="141" y="397"/>
                </a:cubicBezTo>
                <a:cubicBezTo>
                  <a:pt x="138" y="411"/>
                  <a:pt x="132" y="440"/>
                  <a:pt x="132" y="440"/>
                </a:cubicBezTo>
                <a:cubicBezTo>
                  <a:pt x="121" y="659"/>
                  <a:pt x="83" y="876"/>
                  <a:pt x="46" y="1092"/>
                </a:cubicBezTo>
                <a:cubicBezTo>
                  <a:pt x="52" y="1296"/>
                  <a:pt x="0" y="1440"/>
                  <a:pt x="184" y="1529"/>
                </a:cubicBezTo>
                <a:cubicBezTo>
                  <a:pt x="219" y="1565"/>
                  <a:pt x="259" y="1592"/>
                  <a:pt x="304" y="1615"/>
                </a:cubicBezTo>
                <a:cubicBezTo>
                  <a:pt x="352" y="1612"/>
                  <a:pt x="401" y="1613"/>
                  <a:pt x="449" y="1606"/>
                </a:cubicBezTo>
                <a:cubicBezTo>
                  <a:pt x="491" y="1600"/>
                  <a:pt x="522" y="1524"/>
                  <a:pt x="535" y="1486"/>
                </a:cubicBezTo>
                <a:cubicBezTo>
                  <a:pt x="537" y="1469"/>
                  <a:pt x="539" y="1410"/>
                  <a:pt x="552" y="1383"/>
                </a:cubicBezTo>
                <a:cubicBezTo>
                  <a:pt x="575" y="1336"/>
                  <a:pt x="565" y="1378"/>
                  <a:pt x="578" y="1332"/>
                </a:cubicBezTo>
                <a:cubicBezTo>
                  <a:pt x="579" y="1327"/>
                  <a:pt x="610" y="1258"/>
                  <a:pt x="586" y="1280"/>
                </a:cubicBez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Freeform 34"/>
          <p:cNvSpPr>
            <a:spLocks/>
          </p:cNvSpPr>
          <p:nvPr/>
        </p:nvSpPr>
        <p:spPr bwMode="auto">
          <a:xfrm>
            <a:off x="3684588" y="1752600"/>
            <a:ext cx="2030412" cy="2968625"/>
          </a:xfrm>
          <a:custGeom>
            <a:avLst/>
            <a:gdLst>
              <a:gd name="T0" fmla="*/ 65147 w 1122"/>
              <a:gd name="T1" fmla="*/ 1690688 h 1870"/>
              <a:gd name="T2" fmla="*/ 50670 w 1122"/>
              <a:gd name="T3" fmla="*/ 1227138 h 1870"/>
              <a:gd name="T4" fmla="*/ 142961 w 1122"/>
              <a:gd name="T5" fmla="*/ 519113 h 1870"/>
              <a:gd name="T6" fmla="*/ 267826 w 1122"/>
              <a:gd name="T7" fmla="*/ 342900 h 1870"/>
              <a:gd name="T8" fmla="*/ 484983 w 1122"/>
              <a:gd name="T9" fmla="*/ 138113 h 1870"/>
              <a:gd name="T10" fmla="*/ 655088 w 1122"/>
              <a:gd name="T11" fmla="*/ 98425 h 1870"/>
              <a:gd name="T12" fmla="*/ 1042351 w 1122"/>
              <a:gd name="T13" fmla="*/ 15875 h 1870"/>
              <a:gd name="T14" fmla="*/ 1849448 w 1122"/>
              <a:gd name="T15" fmla="*/ 84138 h 1870"/>
              <a:gd name="T16" fmla="*/ 1972504 w 1122"/>
              <a:gd name="T17" fmla="*/ 220663 h 1870"/>
              <a:gd name="T18" fmla="*/ 1988790 w 1122"/>
              <a:gd name="T19" fmla="*/ 328613 h 1870"/>
              <a:gd name="T20" fmla="*/ 2019554 w 1122"/>
              <a:gd name="T21" fmla="*/ 452438 h 1870"/>
              <a:gd name="T22" fmla="*/ 1941740 w 1122"/>
              <a:gd name="T23" fmla="*/ 2233613 h 1870"/>
              <a:gd name="T24" fmla="*/ 1833162 w 1122"/>
              <a:gd name="T25" fmla="*/ 2751138 h 1870"/>
              <a:gd name="T26" fmla="*/ 1724583 w 1122"/>
              <a:gd name="T27" fmla="*/ 2900363 h 1870"/>
              <a:gd name="T28" fmla="*/ 1663056 w 1122"/>
              <a:gd name="T29" fmla="*/ 2914650 h 1870"/>
              <a:gd name="T30" fmla="*/ 1507427 w 1122"/>
              <a:gd name="T31" fmla="*/ 2968625 h 1870"/>
              <a:gd name="T32" fmla="*/ 995300 w 1122"/>
              <a:gd name="T33" fmla="*/ 2955925 h 1870"/>
              <a:gd name="T34" fmla="*/ 747380 w 1122"/>
              <a:gd name="T35" fmla="*/ 2860675 h 1870"/>
              <a:gd name="T36" fmla="*/ 608038 w 1122"/>
              <a:gd name="T37" fmla="*/ 2738438 h 1870"/>
              <a:gd name="T38" fmla="*/ 484983 w 1122"/>
              <a:gd name="T39" fmla="*/ 2614613 h 1870"/>
              <a:gd name="T40" fmla="*/ 437932 w 1122"/>
              <a:gd name="T41" fmla="*/ 2519363 h 1870"/>
              <a:gd name="T42" fmla="*/ 360118 w 1122"/>
              <a:gd name="T43" fmla="*/ 2316163 h 1870"/>
              <a:gd name="T44" fmla="*/ 267826 w 1122"/>
              <a:gd name="T45" fmla="*/ 2098675 h 1870"/>
              <a:gd name="T46" fmla="*/ 220776 w 1122"/>
              <a:gd name="T47" fmla="*/ 2003425 h 1870"/>
              <a:gd name="T48" fmla="*/ 126675 w 1122"/>
              <a:gd name="T49" fmla="*/ 1812925 h 1870"/>
              <a:gd name="T50" fmla="*/ 95911 w 1122"/>
              <a:gd name="T51" fmla="*/ 1757363 h 1870"/>
              <a:gd name="T52" fmla="*/ 65147 w 1122"/>
              <a:gd name="T53" fmla="*/ 1690688 h 187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122" h="1870">
                <a:moveTo>
                  <a:pt x="36" y="1065"/>
                </a:moveTo>
                <a:cubicBezTo>
                  <a:pt x="33" y="968"/>
                  <a:pt x="28" y="870"/>
                  <a:pt x="28" y="773"/>
                </a:cubicBezTo>
                <a:cubicBezTo>
                  <a:pt x="28" y="663"/>
                  <a:pt x="0" y="447"/>
                  <a:pt x="79" y="327"/>
                </a:cubicBezTo>
                <a:cubicBezTo>
                  <a:pt x="91" y="280"/>
                  <a:pt x="120" y="253"/>
                  <a:pt x="148" y="216"/>
                </a:cubicBezTo>
                <a:cubicBezTo>
                  <a:pt x="184" y="169"/>
                  <a:pt x="216" y="118"/>
                  <a:pt x="268" y="87"/>
                </a:cubicBezTo>
                <a:cubicBezTo>
                  <a:pt x="296" y="70"/>
                  <a:pt x="362" y="62"/>
                  <a:pt x="362" y="62"/>
                </a:cubicBezTo>
                <a:cubicBezTo>
                  <a:pt x="431" y="17"/>
                  <a:pt x="493" y="17"/>
                  <a:pt x="576" y="10"/>
                </a:cubicBezTo>
                <a:cubicBezTo>
                  <a:pt x="841" y="17"/>
                  <a:pt x="850" y="0"/>
                  <a:pt x="1022" y="53"/>
                </a:cubicBezTo>
                <a:cubicBezTo>
                  <a:pt x="1086" y="95"/>
                  <a:pt x="1070" y="74"/>
                  <a:pt x="1090" y="139"/>
                </a:cubicBezTo>
                <a:cubicBezTo>
                  <a:pt x="1093" y="162"/>
                  <a:pt x="1095" y="184"/>
                  <a:pt x="1099" y="207"/>
                </a:cubicBezTo>
                <a:cubicBezTo>
                  <a:pt x="1104" y="233"/>
                  <a:pt x="1116" y="285"/>
                  <a:pt x="1116" y="285"/>
                </a:cubicBezTo>
                <a:cubicBezTo>
                  <a:pt x="1110" y="656"/>
                  <a:pt x="1122" y="1038"/>
                  <a:pt x="1073" y="1407"/>
                </a:cubicBezTo>
                <a:cubicBezTo>
                  <a:pt x="1065" y="1635"/>
                  <a:pt x="1095" y="1607"/>
                  <a:pt x="1013" y="1733"/>
                </a:cubicBezTo>
                <a:cubicBezTo>
                  <a:pt x="1006" y="1756"/>
                  <a:pt x="973" y="1814"/>
                  <a:pt x="953" y="1827"/>
                </a:cubicBezTo>
                <a:cubicBezTo>
                  <a:pt x="943" y="1834"/>
                  <a:pt x="930" y="1833"/>
                  <a:pt x="919" y="1836"/>
                </a:cubicBezTo>
                <a:cubicBezTo>
                  <a:pt x="889" y="1855"/>
                  <a:pt x="868" y="1862"/>
                  <a:pt x="833" y="1870"/>
                </a:cubicBezTo>
                <a:cubicBezTo>
                  <a:pt x="739" y="1867"/>
                  <a:pt x="644" y="1867"/>
                  <a:pt x="550" y="1862"/>
                </a:cubicBezTo>
                <a:cubicBezTo>
                  <a:pt x="499" y="1859"/>
                  <a:pt x="463" y="1814"/>
                  <a:pt x="413" y="1802"/>
                </a:cubicBezTo>
                <a:cubicBezTo>
                  <a:pt x="372" y="1771"/>
                  <a:pt x="375" y="1751"/>
                  <a:pt x="336" y="1725"/>
                </a:cubicBezTo>
                <a:cubicBezTo>
                  <a:pt x="317" y="1696"/>
                  <a:pt x="268" y="1647"/>
                  <a:pt x="268" y="1647"/>
                </a:cubicBezTo>
                <a:cubicBezTo>
                  <a:pt x="261" y="1626"/>
                  <a:pt x="248" y="1608"/>
                  <a:pt x="242" y="1587"/>
                </a:cubicBezTo>
                <a:cubicBezTo>
                  <a:pt x="224" y="1528"/>
                  <a:pt x="230" y="1506"/>
                  <a:pt x="199" y="1459"/>
                </a:cubicBezTo>
                <a:cubicBezTo>
                  <a:pt x="187" y="1412"/>
                  <a:pt x="176" y="1362"/>
                  <a:pt x="148" y="1322"/>
                </a:cubicBezTo>
                <a:cubicBezTo>
                  <a:pt x="129" y="1249"/>
                  <a:pt x="152" y="1321"/>
                  <a:pt x="122" y="1262"/>
                </a:cubicBezTo>
                <a:cubicBezTo>
                  <a:pt x="101" y="1222"/>
                  <a:pt x="104" y="1174"/>
                  <a:pt x="70" y="1142"/>
                </a:cubicBezTo>
                <a:cubicBezTo>
                  <a:pt x="64" y="1130"/>
                  <a:pt x="58" y="1119"/>
                  <a:pt x="53" y="1107"/>
                </a:cubicBezTo>
                <a:cubicBezTo>
                  <a:pt x="35" y="1062"/>
                  <a:pt x="36" y="1037"/>
                  <a:pt x="36" y="1065"/>
                </a:cubicBez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Text Box 35"/>
          <p:cNvSpPr txBox="1">
            <a:spLocks noChangeArrowheads="1"/>
          </p:cNvSpPr>
          <p:nvPr/>
        </p:nvSpPr>
        <p:spPr bwMode="auto">
          <a:xfrm>
            <a:off x="6080125" y="5146675"/>
            <a:ext cx="209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Minimal cut set</a:t>
            </a:r>
          </a:p>
        </p:txBody>
      </p:sp>
      <p:sp>
        <p:nvSpPr>
          <p:cNvPr id="50203" name="Rectangle 36"/>
          <p:cNvSpPr>
            <a:spLocks noChangeArrowheads="1"/>
          </p:cNvSpPr>
          <p:nvPr/>
        </p:nvSpPr>
        <p:spPr bwMode="auto">
          <a:xfrm>
            <a:off x="6019800" y="5105400"/>
            <a:ext cx="2286000" cy="5334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4" name="Line 37"/>
          <p:cNvSpPr>
            <a:spLocks noChangeShapeType="1"/>
          </p:cNvSpPr>
          <p:nvPr/>
        </p:nvSpPr>
        <p:spPr bwMode="auto">
          <a:xfrm flipH="1" flipV="1">
            <a:off x="5334000" y="4191000"/>
            <a:ext cx="990600" cy="914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Text Box 38"/>
          <p:cNvSpPr txBox="1">
            <a:spLocks noChangeArrowheads="1"/>
          </p:cNvSpPr>
          <p:nvPr/>
        </p:nvSpPr>
        <p:spPr bwMode="auto">
          <a:xfrm>
            <a:off x="1736725" y="1793875"/>
            <a:ext cx="103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Cut set</a:t>
            </a:r>
          </a:p>
        </p:txBody>
      </p:sp>
      <p:sp>
        <p:nvSpPr>
          <p:cNvPr id="50206" name="Rectangle 39"/>
          <p:cNvSpPr>
            <a:spLocks noChangeArrowheads="1"/>
          </p:cNvSpPr>
          <p:nvPr/>
        </p:nvSpPr>
        <p:spPr bwMode="auto">
          <a:xfrm>
            <a:off x="1676400" y="1752600"/>
            <a:ext cx="1066800" cy="5334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7" name="Line 40"/>
          <p:cNvSpPr>
            <a:spLocks noChangeShapeType="1"/>
          </p:cNvSpPr>
          <p:nvPr/>
        </p:nvSpPr>
        <p:spPr bwMode="auto">
          <a:xfrm>
            <a:off x="2743200" y="1981200"/>
            <a:ext cx="990600" cy="304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1A64D3-EB2E-47F0-A654-5E33FCA1199B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22263"/>
            <a:ext cx="6934200" cy="452437"/>
          </a:xfrm>
        </p:spPr>
        <p:txBody>
          <a:bodyPr/>
          <a:lstStyle/>
          <a:p>
            <a:pPr eaLnBrk="1" hangingPunct="1"/>
            <a:r>
              <a:rPr lang="en-US" altLang="en-US" smtClean="0"/>
              <a:t>Time/costs trade-off heuristic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smtClean="0">
                <a:latin typeface="Arial" charset="0"/>
              </a:rPr>
              <a:t>STEP 1:	Set                   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smtClean="0">
                <a:latin typeface="Arial" charset="0"/>
              </a:rPr>
              <a:t>			Determine </a:t>
            </a:r>
            <a:r>
              <a:rPr lang="en-US" altLang="en-US" sz="2400" dirty="0" err="1" smtClean="0">
                <a:latin typeface="Arial" charset="0"/>
              </a:rPr>
              <a:t>G</a:t>
            </a:r>
            <a:r>
              <a:rPr lang="en-US" altLang="en-US" sz="2400" baseline="-25000" dirty="0" err="1" smtClean="0">
                <a:latin typeface="Arial" charset="0"/>
              </a:rPr>
              <a:t>cp</a:t>
            </a:r>
            <a:r>
              <a:rPr lang="en-US" altLang="en-US" sz="2400" baseline="-25000" dirty="0" smtClean="0">
                <a:latin typeface="Arial" charset="0"/>
              </a:rPr>
              <a:t> </a:t>
            </a:r>
            <a:r>
              <a:rPr lang="en-US" altLang="en-US" sz="2400" i="1" dirty="0" smtClean="0">
                <a:latin typeface="Arial" charset="0"/>
              </a:rPr>
              <a:t>(Critical Path Method)</a:t>
            </a:r>
            <a:r>
              <a:rPr lang="en-US" altLang="en-US" sz="2400" baseline="-25000" dirty="0" smtClean="0">
                <a:latin typeface="Arial" charset="0"/>
              </a:rPr>
              <a:t> </a:t>
            </a:r>
            <a:r>
              <a:rPr lang="en-US" altLang="en-US" sz="2400" dirty="0" smtClean="0">
                <a:latin typeface="Arial" charset="0"/>
              </a:rPr>
              <a:t>.</a:t>
            </a:r>
            <a:endParaRPr lang="en-US" altLang="en-US" sz="2400" baseline="-250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smtClean="0">
                <a:latin typeface="Arial" charset="0"/>
              </a:rPr>
              <a:t>STEP 2:	Determine all </a:t>
            </a:r>
            <a:r>
              <a:rPr lang="en-US" altLang="en-US" sz="2400" i="1" dirty="0" smtClean="0">
                <a:latin typeface="Arial" charset="0"/>
              </a:rPr>
              <a:t>minimum cut sets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en-US" altLang="en-US" sz="2400" dirty="0" err="1" smtClean="0">
                <a:latin typeface="Arial" charset="0"/>
              </a:rPr>
              <a:t>mcs</a:t>
            </a:r>
            <a:r>
              <a:rPr lang="en-US" altLang="en-US" sz="2400" dirty="0" smtClean="0">
                <a:latin typeface="Arial" charset="0"/>
              </a:rPr>
              <a:t> in </a:t>
            </a:r>
            <a:r>
              <a:rPr lang="en-US" altLang="en-US" sz="2400" dirty="0" err="1" smtClean="0">
                <a:latin typeface="Arial" charset="0"/>
              </a:rPr>
              <a:t>G</a:t>
            </a:r>
            <a:r>
              <a:rPr lang="en-US" altLang="en-US" sz="2400" baseline="-25000" dirty="0" err="1" smtClean="0">
                <a:latin typeface="Arial" charset="0"/>
              </a:rPr>
              <a:t>cp</a:t>
            </a:r>
            <a:r>
              <a:rPr lang="en-US" altLang="en-US" sz="2400" dirty="0" smtClean="0">
                <a:latin typeface="Arial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smtClean="0">
                <a:latin typeface="Arial" charset="0"/>
              </a:rPr>
              <a:t>			Consider only those </a:t>
            </a:r>
            <a:r>
              <a:rPr lang="en-US" altLang="en-US" sz="2400" dirty="0" err="1" smtClean="0">
                <a:latin typeface="Arial" charset="0"/>
              </a:rPr>
              <a:t>mcs</a:t>
            </a:r>
            <a:r>
              <a:rPr lang="en-US" altLang="en-US" sz="2400" dirty="0" smtClean="0">
                <a:latin typeface="Arial" charset="0"/>
              </a:rPr>
              <a:t> with all processing 			times           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smtClean="0">
                <a:latin typeface="Arial" charset="0"/>
              </a:rPr>
              <a:t>			If there is no such set: STOP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smtClean="0">
                <a:latin typeface="Arial" charset="0"/>
              </a:rPr>
              <a:t>STEP 3:	For each </a:t>
            </a:r>
            <a:r>
              <a:rPr lang="en-US" altLang="en-US" sz="2400" dirty="0" err="1" smtClean="0">
                <a:latin typeface="Arial" charset="0"/>
              </a:rPr>
              <a:t>mcs</a:t>
            </a:r>
            <a:r>
              <a:rPr lang="en-US" altLang="en-US" sz="2400" dirty="0" smtClean="0">
                <a:latin typeface="Arial" charset="0"/>
              </a:rPr>
              <a:t> compute the costs of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smtClean="0">
                <a:latin typeface="Arial" charset="0"/>
              </a:rPr>
              <a:t>				reducing all </a:t>
            </a:r>
            <a:r>
              <a:rPr lang="en-US" altLang="en-US" sz="2400" dirty="0" err="1" smtClean="0">
                <a:latin typeface="Arial" charset="0"/>
              </a:rPr>
              <a:t>p</a:t>
            </a:r>
            <a:r>
              <a:rPr lang="en-US" altLang="en-US" sz="2400" baseline="-25000" dirty="0" err="1" smtClean="0">
                <a:latin typeface="Arial" charset="0"/>
              </a:rPr>
              <a:t>j</a:t>
            </a:r>
            <a:r>
              <a:rPr lang="en-US" altLang="en-US" sz="2400" dirty="0" smtClean="0">
                <a:latin typeface="Arial" charset="0"/>
              </a:rPr>
              <a:t> in </a:t>
            </a:r>
            <a:r>
              <a:rPr lang="en-US" altLang="en-US" sz="2400" dirty="0" err="1" smtClean="0">
                <a:latin typeface="Arial" charset="0"/>
              </a:rPr>
              <a:t>mcs</a:t>
            </a:r>
            <a:r>
              <a:rPr lang="en-US" altLang="en-US" sz="2400" dirty="0" smtClean="0">
                <a:latin typeface="Arial" charset="0"/>
              </a:rPr>
              <a:t> by 1 time unit.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smtClean="0">
                <a:latin typeface="Arial" charset="0"/>
              </a:rPr>
              <a:t>			Let </a:t>
            </a:r>
            <a:r>
              <a:rPr lang="en-US" altLang="en-US" sz="2400" dirty="0" err="1" smtClean="0">
                <a:latin typeface="Arial" charset="0"/>
              </a:rPr>
              <a:t>mcs</a:t>
            </a:r>
            <a:r>
              <a:rPr lang="en-US" altLang="en-US" sz="2400" dirty="0" smtClean="0">
                <a:latin typeface="Arial" charset="0"/>
              </a:rPr>
              <a:t>* be the </a:t>
            </a:r>
            <a:r>
              <a:rPr lang="en-US" altLang="en-US" sz="2400" dirty="0" err="1" smtClean="0">
                <a:latin typeface="Arial" charset="0"/>
              </a:rPr>
              <a:t>mcs</a:t>
            </a:r>
            <a:r>
              <a:rPr lang="en-US" altLang="en-US" sz="2400" dirty="0" smtClean="0">
                <a:latin typeface="Arial" charset="0"/>
              </a:rPr>
              <a:t> with the lowest costs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smtClean="0">
                <a:latin typeface="Arial" charset="0"/>
              </a:rPr>
              <a:t>			If the lowest costs are &lt;c</a:t>
            </a:r>
            <a:r>
              <a:rPr lang="en-US" altLang="en-US" sz="2400" baseline="-25000" dirty="0" smtClean="0">
                <a:latin typeface="Arial" charset="0"/>
              </a:rPr>
              <a:t>0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en-GB" altLang="en-US" sz="2400" dirty="0" smtClean="0">
                <a:latin typeface="Arial" charset="0"/>
                <a:sym typeface="Symbol" pitchFamily="18" charset="2"/>
              </a:rPr>
              <a:t></a:t>
            </a:r>
            <a:r>
              <a:rPr lang="en-US" altLang="en-US" sz="2400" dirty="0" smtClean="0">
                <a:latin typeface="Arial" charset="0"/>
              </a:rPr>
              <a:t> apply the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smtClean="0">
                <a:latin typeface="Arial" charset="0"/>
              </a:rPr>
              <a:t>				changes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smtClean="0">
                <a:latin typeface="Arial" charset="0"/>
              </a:rPr>
              <a:t>STEP 4:	Revise </a:t>
            </a:r>
            <a:r>
              <a:rPr lang="en-US" altLang="en-US" sz="2400" dirty="0" err="1" smtClean="0">
                <a:latin typeface="Arial" charset="0"/>
              </a:rPr>
              <a:t>G</a:t>
            </a:r>
            <a:r>
              <a:rPr lang="en-US" altLang="en-US" sz="2400" baseline="-25000" dirty="0" err="1" smtClean="0">
                <a:latin typeface="Arial" charset="0"/>
              </a:rPr>
              <a:t>cp</a:t>
            </a:r>
            <a:r>
              <a:rPr lang="en-US" altLang="en-US" sz="2400" dirty="0" smtClean="0">
                <a:latin typeface="Arial" charset="0"/>
              </a:rPr>
              <a:t> by reducing proc. times in the 			</a:t>
            </a:r>
            <a:r>
              <a:rPr lang="en-US" altLang="en-US" sz="2400" dirty="0" err="1" smtClean="0">
                <a:latin typeface="Arial" charset="0"/>
              </a:rPr>
              <a:t>mcs</a:t>
            </a:r>
            <a:r>
              <a:rPr lang="en-US" altLang="en-US" sz="2400" dirty="0" smtClean="0">
                <a:latin typeface="Arial" charset="0"/>
              </a:rPr>
              <a:t> by 1 and finding new set of critical 				paths. Go to STEP 2</a:t>
            </a:r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/>
        </p:nvGraphicFramePr>
        <p:xfrm>
          <a:off x="3429000" y="1447800"/>
          <a:ext cx="1828800" cy="520700"/>
        </p:xfrm>
        <a:graphic>
          <a:graphicData uri="http://schemas.openxmlformats.org/presentationml/2006/ole">
            <p:oleObj spid="_x0000_s51211" name="Equation" r:id="rId4" imgW="888614" imgH="253890" progId="">
              <p:embed/>
            </p:oleObj>
          </a:graphicData>
        </a:graphic>
      </p:graphicFrame>
      <p:graphicFrame>
        <p:nvGraphicFramePr>
          <p:cNvPr id="51206" name="Object 5"/>
          <p:cNvGraphicFramePr>
            <a:graphicFrameLocks noChangeAspect="1"/>
          </p:cNvGraphicFramePr>
          <p:nvPr/>
        </p:nvGraphicFramePr>
        <p:xfrm>
          <a:off x="3200400" y="2895600"/>
          <a:ext cx="1343025" cy="533400"/>
        </p:xfrm>
        <a:graphic>
          <a:graphicData uri="http://schemas.openxmlformats.org/presentationml/2006/ole">
            <p:oleObj spid="_x0000_s51212" name="Equation" r:id="rId5" imgW="571252" imgH="253890" progId="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21EE99-0555-40FE-B3FF-1BBBF0B54436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1219200" y="15240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600" i="0">
                <a:solidFill>
                  <a:srgbClr val="000099"/>
                </a:solidFill>
                <a:latin typeface="Tahoma" pitchFamily="34" charset="0"/>
              </a:rPr>
              <a:t>Example</a:t>
            </a:r>
          </a:p>
        </p:txBody>
      </p:sp>
      <p:graphicFrame>
        <p:nvGraphicFramePr>
          <p:cNvPr id="52228" name="Object 3"/>
          <p:cNvGraphicFramePr>
            <a:graphicFrameLocks noChangeAspect="1"/>
          </p:cNvGraphicFramePr>
          <p:nvPr/>
        </p:nvGraphicFramePr>
        <p:xfrm>
          <a:off x="685800" y="1524000"/>
          <a:ext cx="7788275" cy="4937125"/>
        </p:xfrm>
        <a:graphic>
          <a:graphicData uri="http://schemas.openxmlformats.org/presentationml/2006/ole">
            <p:oleObj spid="_x0000_s52234" name="Document" r:id="rId3" imgW="5791200" imgH="3604260" progId="Word.Document.8">
              <p:embed/>
            </p:oleObj>
          </a:graphicData>
        </a:graphic>
      </p:graphicFrame>
      <p:graphicFrame>
        <p:nvGraphicFramePr>
          <p:cNvPr id="52229" name="Object 4"/>
          <p:cNvGraphicFramePr>
            <a:graphicFrameLocks noChangeAspect="1"/>
          </p:cNvGraphicFramePr>
          <p:nvPr/>
        </p:nvGraphicFramePr>
        <p:xfrm>
          <a:off x="1295400" y="6096000"/>
          <a:ext cx="6364288" cy="541338"/>
        </p:xfrm>
        <a:graphic>
          <a:graphicData uri="http://schemas.openxmlformats.org/presentationml/2006/ole">
            <p:oleObj spid="_x0000_s52235" name="Equation" r:id="rId4" imgW="278130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166ECB-597D-4778-801C-9CBA57D591C2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22263"/>
            <a:ext cx="8001000" cy="439737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Time/costs trade-off heuristic example</a:t>
            </a:r>
          </a:p>
        </p:txBody>
      </p:sp>
      <p:sp>
        <p:nvSpPr>
          <p:cNvPr id="53252" name="AutoShape 3"/>
          <p:cNvSpPr>
            <a:spLocks noChangeArrowheads="1"/>
          </p:cNvSpPr>
          <p:nvPr/>
        </p:nvSpPr>
        <p:spPr bwMode="auto">
          <a:xfrm rot="-5400000">
            <a:off x="4267200" y="35814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8</a:t>
            </a:r>
          </a:p>
        </p:txBody>
      </p:sp>
      <p:sp>
        <p:nvSpPr>
          <p:cNvPr id="53253" name="AutoShape 4"/>
          <p:cNvSpPr>
            <a:spLocks noChangeArrowheads="1"/>
          </p:cNvSpPr>
          <p:nvPr/>
        </p:nvSpPr>
        <p:spPr bwMode="auto">
          <a:xfrm rot="-5400000">
            <a:off x="2057400" y="1371600"/>
            <a:ext cx="457200" cy="4572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2</a:t>
            </a:r>
          </a:p>
        </p:txBody>
      </p:sp>
      <p:cxnSp>
        <p:nvCxnSpPr>
          <p:cNvPr id="53254" name="AutoShape 5"/>
          <p:cNvCxnSpPr>
            <a:cxnSpLocks noChangeShapeType="1"/>
            <a:stCxn id="53259" idx="3"/>
            <a:endCxn id="53252" idx="7"/>
          </p:cNvCxnSpPr>
          <p:nvPr/>
        </p:nvCxnSpPr>
        <p:spPr bwMode="auto">
          <a:xfrm>
            <a:off x="3513138" y="2751138"/>
            <a:ext cx="820737" cy="896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5" name="AutoShape 6"/>
          <p:cNvSpPr>
            <a:spLocks noChangeArrowheads="1"/>
          </p:cNvSpPr>
          <p:nvPr/>
        </p:nvSpPr>
        <p:spPr bwMode="auto">
          <a:xfrm rot="-5400000">
            <a:off x="3124200" y="1371600"/>
            <a:ext cx="457200" cy="4572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4</a:t>
            </a:r>
          </a:p>
        </p:txBody>
      </p:sp>
      <p:cxnSp>
        <p:nvCxnSpPr>
          <p:cNvPr id="53256" name="AutoShape 7"/>
          <p:cNvCxnSpPr>
            <a:cxnSpLocks noChangeShapeType="1"/>
            <a:stCxn id="53253" idx="4"/>
            <a:endCxn id="53255" idx="0"/>
          </p:cNvCxnSpPr>
          <p:nvPr/>
        </p:nvCxnSpPr>
        <p:spPr bwMode="auto">
          <a:xfrm>
            <a:off x="2513013" y="15986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7" name="AutoShape 8"/>
          <p:cNvSpPr>
            <a:spLocks noChangeArrowheads="1"/>
          </p:cNvSpPr>
          <p:nvPr/>
        </p:nvSpPr>
        <p:spPr bwMode="auto">
          <a:xfrm rot="-5400000">
            <a:off x="2057400" y="2971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3</a:t>
            </a:r>
          </a:p>
        </p:txBody>
      </p:sp>
      <p:sp>
        <p:nvSpPr>
          <p:cNvPr id="53258" name="AutoShape 9"/>
          <p:cNvSpPr>
            <a:spLocks noChangeArrowheads="1"/>
          </p:cNvSpPr>
          <p:nvPr/>
        </p:nvSpPr>
        <p:spPr bwMode="auto">
          <a:xfrm rot="-5400000">
            <a:off x="3124200" y="35814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sp>
        <p:nvSpPr>
          <p:cNvPr id="53259" name="AutoShape 10"/>
          <p:cNvSpPr>
            <a:spLocks noChangeArrowheads="1"/>
          </p:cNvSpPr>
          <p:nvPr/>
        </p:nvSpPr>
        <p:spPr bwMode="auto">
          <a:xfrm rot="-5400000">
            <a:off x="3124200" y="23622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cxnSp>
        <p:nvCxnSpPr>
          <p:cNvPr id="53260" name="AutoShape 11"/>
          <p:cNvCxnSpPr>
            <a:cxnSpLocks noChangeShapeType="1"/>
            <a:stCxn id="53255" idx="4"/>
            <a:endCxn id="53263" idx="0"/>
          </p:cNvCxnSpPr>
          <p:nvPr/>
        </p:nvCxnSpPr>
        <p:spPr bwMode="auto">
          <a:xfrm>
            <a:off x="3579813" y="15986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2"/>
          <p:cNvCxnSpPr>
            <a:cxnSpLocks noChangeShapeType="1"/>
            <a:stCxn id="53257" idx="3"/>
            <a:endCxn id="53258" idx="0"/>
          </p:cNvCxnSpPr>
          <p:nvPr/>
        </p:nvCxnSpPr>
        <p:spPr bwMode="auto">
          <a:xfrm>
            <a:off x="2446338" y="3360738"/>
            <a:ext cx="6762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2" name="AutoShape 13"/>
          <p:cNvCxnSpPr>
            <a:cxnSpLocks noChangeShapeType="1"/>
            <a:stCxn id="53258" idx="5"/>
            <a:endCxn id="53277" idx="1"/>
          </p:cNvCxnSpPr>
          <p:nvPr/>
        </p:nvCxnSpPr>
        <p:spPr bwMode="auto">
          <a:xfrm flipV="1">
            <a:off x="3513138" y="2751138"/>
            <a:ext cx="820737" cy="896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3" name="AutoShape 14"/>
          <p:cNvSpPr>
            <a:spLocks noChangeArrowheads="1"/>
          </p:cNvSpPr>
          <p:nvPr/>
        </p:nvSpPr>
        <p:spPr bwMode="auto">
          <a:xfrm rot="-5400000">
            <a:off x="4267200" y="1371600"/>
            <a:ext cx="457200" cy="4572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cxnSp>
        <p:nvCxnSpPr>
          <p:cNvPr id="53264" name="AutoShape 15"/>
          <p:cNvCxnSpPr>
            <a:cxnSpLocks noChangeShapeType="1"/>
            <a:stCxn id="53259" idx="4"/>
            <a:endCxn id="53277" idx="0"/>
          </p:cNvCxnSpPr>
          <p:nvPr/>
        </p:nvCxnSpPr>
        <p:spPr bwMode="auto">
          <a:xfrm>
            <a:off x="3579813" y="25892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16"/>
          <p:cNvCxnSpPr>
            <a:cxnSpLocks noChangeShapeType="1"/>
            <a:stCxn id="53257" idx="5"/>
            <a:endCxn id="53259" idx="0"/>
          </p:cNvCxnSpPr>
          <p:nvPr/>
        </p:nvCxnSpPr>
        <p:spPr bwMode="auto">
          <a:xfrm flipV="1">
            <a:off x="2446338" y="2589213"/>
            <a:ext cx="67627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6" name="AutoShape 17"/>
          <p:cNvSpPr>
            <a:spLocks noChangeArrowheads="1"/>
          </p:cNvSpPr>
          <p:nvPr/>
        </p:nvSpPr>
        <p:spPr bwMode="auto">
          <a:xfrm rot="-5400000">
            <a:off x="990600" y="2166938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</a:t>
            </a:r>
          </a:p>
        </p:txBody>
      </p:sp>
      <p:cxnSp>
        <p:nvCxnSpPr>
          <p:cNvPr id="53267" name="AutoShape 18"/>
          <p:cNvCxnSpPr>
            <a:cxnSpLocks noChangeShapeType="1"/>
            <a:stCxn id="53266" idx="5"/>
            <a:endCxn id="53253" idx="0"/>
          </p:cNvCxnSpPr>
          <p:nvPr/>
        </p:nvCxnSpPr>
        <p:spPr bwMode="auto">
          <a:xfrm flipV="1">
            <a:off x="1379538" y="1598613"/>
            <a:ext cx="676275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8" name="AutoShape 19"/>
          <p:cNvCxnSpPr>
            <a:cxnSpLocks noChangeShapeType="1"/>
          </p:cNvCxnSpPr>
          <p:nvPr/>
        </p:nvCxnSpPr>
        <p:spPr bwMode="auto">
          <a:xfrm>
            <a:off x="3581400" y="3886200"/>
            <a:ext cx="6667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9" name="AutoShape 20"/>
          <p:cNvCxnSpPr>
            <a:cxnSpLocks noChangeShapeType="1"/>
            <a:stCxn id="53266" idx="3"/>
            <a:endCxn id="53257" idx="0"/>
          </p:cNvCxnSpPr>
          <p:nvPr/>
        </p:nvCxnSpPr>
        <p:spPr bwMode="auto">
          <a:xfrm>
            <a:off x="1379538" y="2555875"/>
            <a:ext cx="676275" cy="642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2133600" y="914400"/>
            <a:ext cx="3508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sp>
        <p:nvSpPr>
          <p:cNvPr id="53271" name="Text Box 22"/>
          <p:cNvSpPr txBox="1">
            <a:spLocks noChangeArrowheads="1"/>
          </p:cNvSpPr>
          <p:nvPr/>
        </p:nvSpPr>
        <p:spPr bwMode="auto">
          <a:xfrm>
            <a:off x="2111375" y="2547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3124200" y="914400"/>
            <a:ext cx="5175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12</a:t>
            </a:r>
          </a:p>
        </p:txBody>
      </p:sp>
      <p:sp>
        <p:nvSpPr>
          <p:cNvPr id="53273" name="Text Box 24"/>
          <p:cNvSpPr txBox="1">
            <a:spLocks noChangeArrowheads="1"/>
          </p:cNvSpPr>
          <p:nvPr/>
        </p:nvSpPr>
        <p:spPr bwMode="auto">
          <a:xfrm>
            <a:off x="3178175" y="317817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3101975" y="19812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12</a:t>
            </a:r>
          </a:p>
        </p:txBody>
      </p:sp>
      <p:sp>
        <p:nvSpPr>
          <p:cNvPr id="53275" name="Text Box 26"/>
          <p:cNvSpPr txBox="1">
            <a:spLocks noChangeArrowheads="1"/>
          </p:cNvSpPr>
          <p:nvPr/>
        </p:nvSpPr>
        <p:spPr bwMode="auto">
          <a:xfrm>
            <a:off x="4191000" y="914400"/>
            <a:ext cx="5175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53276" name="Text Box 27"/>
          <p:cNvSpPr txBox="1">
            <a:spLocks noChangeArrowheads="1"/>
          </p:cNvSpPr>
          <p:nvPr/>
        </p:nvSpPr>
        <p:spPr bwMode="auto">
          <a:xfrm>
            <a:off x="1042988" y="17526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sp>
        <p:nvSpPr>
          <p:cNvPr id="53277" name="AutoShape 28"/>
          <p:cNvSpPr>
            <a:spLocks noChangeArrowheads="1"/>
          </p:cNvSpPr>
          <p:nvPr/>
        </p:nvSpPr>
        <p:spPr bwMode="auto">
          <a:xfrm rot="-5400000">
            <a:off x="4267200" y="23622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sp>
        <p:nvSpPr>
          <p:cNvPr id="53278" name="AutoShape 29"/>
          <p:cNvSpPr>
            <a:spLocks noChangeArrowheads="1"/>
          </p:cNvSpPr>
          <p:nvPr/>
        </p:nvSpPr>
        <p:spPr bwMode="auto">
          <a:xfrm rot="-5400000">
            <a:off x="5334000" y="1371600"/>
            <a:ext cx="457200" cy="4572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53279" name="AutoShape 30"/>
          <p:cNvSpPr>
            <a:spLocks noChangeArrowheads="1"/>
          </p:cNvSpPr>
          <p:nvPr/>
        </p:nvSpPr>
        <p:spPr bwMode="auto">
          <a:xfrm rot="-5400000">
            <a:off x="5334000" y="2971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11</a:t>
            </a:r>
          </a:p>
        </p:txBody>
      </p:sp>
      <p:sp>
        <p:nvSpPr>
          <p:cNvPr id="53280" name="AutoShape 31"/>
          <p:cNvSpPr>
            <a:spLocks noChangeArrowheads="1"/>
          </p:cNvSpPr>
          <p:nvPr/>
        </p:nvSpPr>
        <p:spPr bwMode="auto">
          <a:xfrm rot="-5400000">
            <a:off x="6400800" y="1828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12</a:t>
            </a:r>
          </a:p>
        </p:txBody>
      </p:sp>
      <p:sp>
        <p:nvSpPr>
          <p:cNvPr id="53281" name="AutoShape 32"/>
          <p:cNvSpPr>
            <a:spLocks noChangeArrowheads="1"/>
          </p:cNvSpPr>
          <p:nvPr/>
        </p:nvSpPr>
        <p:spPr bwMode="auto">
          <a:xfrm rot="-5400000">
            <a:off x="6400800" y="29718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13</a:t>
            </a:r>
          </a:p>
        </p:txBody>
      </p:sp>
      <p:sp>
        <p:nvSpPr>
          <p:cNvPr id="53282" name="AutoShape 33"/>
          <p:cNvSpPr>
            <a:spLocks noChangeArrowheads="1"/>
          </p:cNvSpPr>
          <p:nvPr/>
        </p:nvSpPr>
        <p:spPr bwMode="auto">
          <a:xfrm rot="-5400000">
            <a:off x="7467600" y="22860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14</a:t>
            </a:r>
          </a:p>
        </p:txBody>
      </p:sp>
      <p:cxnSp>
        <p:nvCxnSpPr>
          <p:cNvPr id="53283" name="AutoShape 34"/>
          <p:cNvCxnSpPr>
            <a:cxnSpLocks noChangeShapeType="1"/>
            <a:stCxn id="53252" idx="4"/>
            <a:endCxn id="53279" idx="1"/>
          </p:cNvCxnSpPr>
          <p:nvPr/>
        </p:nvCxnSpPr>
        <p:spPr bwMode="auto">
          <a:xfrm flipV="1">
            <a:off x="4722813" y="3360738"/>
            <a:ext cx="67786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4" name="AutoShape 35"/>
          <p:cNvCxnSpPr>
            <a:cxnSpLocks noChangeShapeType="1"/>
            <a:stCxn id="53277" idx="4"/>
            <a:endCxn id="53279" idx="7"/>
          </p:cNvCxnSpPr>
          <p:nvPr/>
        </p:nvCxnSpPr>
        <p:spPr bwMode="auto">
          <a:xfrm>
            <a:off x="4722813" y="2589213"/>
            <a:ext cx="677862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5" name="AutoShape 36"/>
          <p:cNvCxnSpPr>
            <a:cxnSpLocks noChangeShapeType="1"/>
            <a:stCxn id="53263" idx="4"/>
            <a:endCxn id="53278" idx="0"/>
          </p:cNvCxnSpPr>
          <p:nvPr/>
        </p:nvCxnSpPr>
        <p:spPr bwMode="auto">
          <a:xfrm>
            <a:off x="4722813" y="15986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86" name="Text Box 37"/>
          <p:cNvSpPr txBox="1">
            <a:spLocks noChangeArrowheads="1"/>
          </p:cNvSpPr>
          <p:nvPr/>
        </p:nvSpPr>
        <p:spPr bwMode="auto">
          <a:xfrm>
            <a:off x="4233863" y="19812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53287" name="Text Box 38"/>
          <p:cNvSpPr txBox="1">
            <a:spLocks noChangeArrowheads="1"/>
          </p:cNvSpPr>
          <p:nvPr/>
        </p:nvSpPr>
        <p:spPr bwMode="auto">
          <a:xfrm>
            <a:off x="4308475" y="316865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sp>
        <p:nvSpPr>
          <p:cNvPr id="53288" name="Text Box 39"/>
          <p:cNvSpPr txBox="1">
            <a:spLocks noChangeArrowheads="1"/>
          </p:cNvSpPr>
          <p:nvPr/>
        </p:nvSpPr>
        <p:spPr bwMode="auto">
          <a:xfrm>
            <a:off x="5395913" y="2579688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53289" name="Text Box 40"/>
          <p:cNvSpPr txBox="1">
            <a:spLocks noChangeArrowheads="1"/>
          </p:cNvSpPr>
          <p:nvPr/>
        </p:nvSpPr>
        <p:spPr bwMode="auto">
          <a:xfrm>
            <a:off x="5410200" y="914400"/>
            <a:ext cx="3508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cxnSp>
        <p:nvCxnSpPr>
          <p:cNvPr id="53290" name="AutoShape 41"/>
          <p:cNvCxnSpPr>
            <a:cxnSpLocks noChangeShapeType="1"/>
            <a:stCxn id="53278" idx="4"/>
            <a:endCxn id="53280" idx="7"/>
          </p:cNvCxnSpPr>
          <p:nvPr/>
        </p:nvCxnSpPr>
        <p:spPr bwMode="auto">
          <a:xfrm>
            <a:off x="5789613" y="1598613"/>
            <a:ext cx="677862" cy="296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91" name="AutoShape 42"/>
          <p:cNvCxnSpPr>
            <a:cxnSpLocks noChangeShapeType="1"/>
            <a:stCxn id="53279" idx="4"/>
            <a:endCxn id="53281" idx="0"/>
          </p:cNvCxnSpPr>
          <p:nvPr/>
        </p:nvCxnSpPr>
        <p:spPr bwMode="auto">
          <a:xfrm>
            <a:off x="5789613" y="31988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92" name="AutoShape 43"/>
          <p:cNvCxnSpPr>
            <a:cxnSpLocks noChangeShapeType="1"/>
            <a:stCxn id="53279" idx="5"/>
            <a:endCxn id="53280" idx="1"/>
          </p:cNvCxnSpPr>
          <p:nvPr/>
        </p:nvCxnSpPr>
        <p:spPr bwMode="auto">
          <a:xfrm flipV="1">
            <a:off x="5722938" y="2217738"/>
            <a:ext cx="744537" cy="820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93" name="AutoShape 44"/>
          <p:cNvCxnSpPr>
            <a:cxnSpLocks noChangeShapeType="1"/>
            <a:stCxn id="53280" idx="4"/>
            <a:endCxn id="53282" idx="0"/>
          </p:cNvCxnSpPr>
          <p:nvPr/>
        </p:nvCxnSpPr>
        <p:spPr bwMode="auto">
          <a:xfrm>
            <a:off x="6856413" y="2055813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94" name="AutoShape 45"/>
          <p:cNvCxnSpPr>
            <a:cxnSpLocks noChangeShapeType="1"/>
            <a:stCxn id="53281" idx="4"/>
            <a:endCxn id="53282" idx="1"/>
          </p:cNvCxnSpPr>
          <p:nvPr/>
        </p:nvCxnSpPr>
        <p:spPr bwMode="auto">
          <a:xfrm flipV="1">
            <a:off x="6856413" y="2674938"/>
            <a:ext cx="67786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95" name="Text Box 46"/>
          <p:cNvSpPr txBox="1">
            <a:spLocks noChangeArrowheads="1"/>
          </p:cNvSpPr>
          <p:nvPr/>
        </p:nvSpPr>
        <p:spPr bwMode="auto">
          <a:xfrm>
            <a:off x="6465888" y="1414463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8</a:t>
            </a:r>
          </a:p>
        </p:txBody>
      </p:sp>
      <p:sp>
        <p:nvSpPr>
          <p:cNvPr id="53296" name="Text Box 47"/>
          <p:cNvSpPr txBox="1">
            <a:spLocks noChangeArrowheads="1"/>
          </p:cNvSpPr>
          <p:nvPr/>
        </p:nvSpPr>
        <p:spPr bwMode="auto">
          <a:xfrm>
            <a:off x="6454775" y="25796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53297" name="Text Box 48"/>
          <p:cNvSpPr txBox="1">
            <a:spLocks noChangeArrowheads="1"/>
          </p:cNvSpPr>
          <p:nvPr/>
        </p:nvSpPr>
        <p:spPr bwMode="auto">
          <a:xfrm>
            <a:off x="7521575" y="188277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sp>
        <p:nvSpPr>
          <p:cNvPr id="53298" name="Line 49"/>
          <p:cNvSpPr>
            <a:spLocks noChangeShapeType="1"/>
          </p:cNvSpPr>
          <p:nvPr/>
        </p:nvSpPr>
        <p:spPr bwMode="auto">
          <a:xfrm flipH="1">
            <a:off x="6759575" y="1241425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Rectangle 50"/>
          <p:cNvSpPr>
            <a:spLocks noChangeArrowheads="1"/>
          </p:cNvSpPr>
          <p:nvPr/>
        </p:nvSpPr>
        <p:spPr bwMode="auto">
          <a:xfrm>
            <a:off x="6851650" y="762000"/>
            <a:ext cx="229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0" i="0">
                <a:latin typeface="Tahoma" pitchFamily="34" charset="0"/>
              </a:rPr>
              <a:t>processing time</a:t>
            </a:r>
            <a:endParaRPr lang="en-GB" altLang="en-US" sz="2400" b="0" i="0">
              <a:latin typeface="Tahoma" pitchFamily="34" charset="0"/>
            </a:endParaRPr>
          </a:p>
        </p:txBody>
      </p:sp>
      <p:graphicFrame>
        <p:nvGraphicFramePr>
          <p:cNvPr id="53300" name="Object 51"/>
          <p:cNvGraphicFramePr>
            <a:graphicFrameLocks noChangeAspect="1"/>
          </p:cNvGraphicFramePr>
          <p:nvPr/>
        </p:nvGraphicFramePr>
        <p:xfrm>
          <a:off x="1219200" y="4267200"/>
          <a:ext cx="7461250" cy="477838"/>
        </p:xfrm>
        <a:graphic>
          <a:graphicData uri="http://schemas.openxmlformats.org/presentationml/2006/ole">
            <p:oleObj spid="_x0000_s53310" name="Equation" r:id="rId4" imgW="3263900" imgH="203200" progId="">
              <p:embed/>
            </p:oleObj>
          </a:graphicData>
        </a:graphic>
      </p:graphicFrame>
      <p:graphicFrame>
        <p:nvGraphicFramePr>
          <p:cNvPr id="53301" name="Object 52"/>
          <p:cNvGraphicFramePr>
            <a:graphicFrameLocks noChangeAspect="1"/>
          </p:cNvGraphicFramePr>
          <p:nvPr/>
        </p:nvGraphicFramePr>
        <p:xfrm>
          <a:off x="990600" y="5200650"/>
          <a:ext cx="6870700" cy="1657350"/>
        </p:xfrm>
        <a:graphic>
          <a:graphicData uri="http://schemas.openxmlformats.org/presentationml/2006/ole">
            <p:oleObj spid="_x0000_s53311" name="Equation" r:id="rId5" imgW="3162300" imgH="736600" progId="">
              <p:embed/>
            </p:oleObj>
          </a:graphicData>
        </a:graphic>
      </p:graphicFrame>
      <p:sp>
        <p:nvSpPr>
          <p:cNvPr id="53302" name="AutoShape 53"/>
          <p:cNvSpPr>
            <a:spLocks noChangeArrowheads="1"/>
          </p:cNvSpPr>
          <p:nvPr/>
        </p:nvSpPr>
        <p:spPr bwMode="auto">
          <a:xfrm rot="-5400000">
            <a:off x="8534400" y="22860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T</a:t>
            </a:r>
          </a:p>
        </p:txBody>
      </p:sp>
      <p:cxnSp>
        <p:nvCxnSpPr>
          <p:cNvPr id="53303" name="AutoShape 54"/>
          <p:cNvCxnSpPr>
            <a:cxnSpLocks noChangeShapeType="1"/>
            <a:stCxn id="53282" idx="4"/>
            <a:endCxn id="53302" idx="0"/>
          </p:cNvCxnSpPr>
          <p:nvPr/>
        </p:nvCxnSpPr>
        <p:spPr bwMode="auto">
          <a:xfrm>
            <a:off x="7923213" y="25130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304" name="AutoShape 55"/>
          <p:cNvSpPr>
            <a:spLocks noChangeArrowheads="1"/>
          </p:cNvSpPr>
          <p:nvPr/>
        </p:nvSpPr>
        <p:spPr bwMode="auto">
          <a:xfrm rot="-5400000">
            <a:off x="0" y="2166938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S</a:t>
            </a:r>
          </a:p>
        </p:txBody>
      </p:sp>
      <p:cxnSp>
        <p:nvCxnSpPr>
          <p:cNvPr id="53305" name="AutoShape 56"/>
          <p:cNvCxnSpPr>
            <a:cxnSpLocks noChangeShapeType="1"/>
            <a:stCxn id="53304" idx="4"/>
            <a:endCxn id="53266" idx="0"/>
          </p:cNvCxnSpPr>
          <p:nvPr/>
        </p:nvCxnSpPr>
        <p:spPr bwMode="auto">
          <a:xfrm>
            <a:off x="455613" y="239395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22D8ED-2A65-4986-ABF5-6381FF747BE4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CPM and PERT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524000"/>
            <a:ext cx="8077200" cy="5181600"/>
          </a:xfrm>
        </p:spPr>
        <p:txBody>
          <a:bodyPr/>
          <a:lstStyle/>
          <a:p>
            <a:pPr algn="l" eaLnBrk="1" hangingPunct="1"/>
            <a:r>
              <a:rPr lang="en-US" altLang="en-US" sz="2400" b="1" smtClean="0">
                <a:latin typeface="Gill Sans" pitchFamily="34" charset="0"/>
              </a:rPr>
              <a:t>Network models can be used as an aid in the scheduling of large complex projects that consist of many activities.</a:t>
            </a:r>
          </a:p>
          <a:p>
            <a:pPr algn="l" eaLnBrk="1" hangingPunct="1"/>
            <a:endParaRPr lang="en-US" altLang="en-US" sz="2400" smtClean="0">
              <a:latin typeface="Gill Sans" pitchFamily="34" charset="0"/>
            </a:endParaRPr>
          </a:p>
          <a:p>
            <a:pPr algn="l" eaLnBrk="1" hangingPunct="1"/>
            <a:r>
              <a:rPr lang="en-US" altLang="en-US" sz="2400" b="1" smtClean="0">
                <a:solidFill>
                  <a:srgbClr val="000099"/>
                </a:solidFill>
                <a:latin typeface="Gill Sans" pitchFamily="34" charset="0"/>
              </a:rPr>
              <a:t>CPM:</a:t>
            </a:r>
            <a:r>
              <a:rPr lang="en-US" altLang="en-US" sz="2400" smtClean="0">
                <a:latin typeface="Gill Sans" pitchFamily="34" charset="0"/>
              </a:rPr>
              <a:t> If the duration of each activity is known with certainty, the Critical Path Method (CPM) can be used to determine the length of time required to complete a project.</a:t>
            </a:r>
          </a:p>
          <a:p>
            <a:pPr algn="l" eaLnBrk="1" hangingPunct="1"/>
            <a:endParaRPr lang="en-US" altLang="en-US" sz="2400" smtClean="0">
              <a:latin typeface="Gill Sans" pitchFamily="34" charset="0"/>
            </a:endParaRPr>
          </a:p>
          <a:p>
            <a:pPr algn="l" eaLnBrk="1" hangingPunct="1"/>
            <a:r>
              <a:rPr lang="en-US" altLang="en-US" sz="2400" b="1" smtClean="0">
                <a:solidFill>
                  <a:srgbClr val="000099"/>
                </a:solidFill>
                <a:latin typeface="Gill Sans" pitchFamily="34" charset="0"/>
              </a:rPr>
              <a:t>PERT:</a:t>
            </a:r>
            <a:r>
              <a:rPr lang="en-US" altLang="en-US" sz="2400" smtClean="0">
                <a:latin typeface="Gill Sans" pitchFamily="34" charset="0"/>
              </a:rPr>
              <a:t> If the duration of activities is not known with certainty, the Program Evaluation and Review Technique (PERT) can be used to estimate the probability that the project will be completed by a given deadline.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398405-08C3-41D0-A186-4D5D4691E4A2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50813"/>
            <a:ext cx="8785225" cy="66992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Critical Path Subgraph (</a:t>
            </a:r>
            <a:r>
              <a:rPr lang="en-US" altLang="en-US" sz="2800" i="1" smtClean="0"/>
              <a:t>G</a:t>
            </a:r>
            <a:r>
              <a:rPr lang="en-US" altLang="en-US" sz="2800" i="1" baseline="-25000" smtClean="0"/>
              <a:t>cp</a:t>
            </a:r>
            <a:r>
              <a:rPr lang="en-US" altLang="en-US" sz="2800" smtClean="0"/>
              <a:t>)</a:t>
            </a:r>
            <a:endParaRPr lang="en-US" altLang="en-US" smtClean="0"/>
          </a:p>
        </p:txBody>
      </p:sp>
      <p:grpSp>
        <p:nvGrpSpPr>
          <p:cNvPr id="54276" name="Group 3"/>
          <p:cNvGrpSpPr>
            <a:grpSpLocks/>
          </p:cNvGrpSpPr>
          <p:nvPr/>
        </p:nvGrpSpPr>
        <p:grpSpPr bwMode="auto">
          <a:xfrm>
            <a:off x="1277938" y="2549525"/>
            <a:ext cx="457200" cy="457200"/>
            <a:chOff x="1824" y="1728"/>
            <a:chExt cx="288" cy="288"/>
          </a:xfrm>
        </p:grpSpPr>
        <p:sp>
          <p:nvSpPr>
            <p:cNvPr id="54311" name="Oval 4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12" name="Text Box 5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4277" name="Group 6"/>
          <p:cNvGrpSpPr>
            <a:grpSpLocks/>
          </p:cNvGrpSpPr>
          <p:nvPr/>
        </p:nvGrpSpPr>
        <p:grpSpPr bwMode="auto">
          <a:xfrm>
            <a:off x="2344738" y="3463925"/>
            <a:ext cx="457200" cy="457200"/>
            <a:chOff x="1824" y="1728"/>
            <a:chExt cx="288" cy="288"/>
          </a:xfrm>
        </p:grpSpPr>
        <p:sp>
          <p:nvSpPr>
            <p:cNvPr id="54309" name="Oval 7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10" name="Text Box 8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54278" name="Group 9"/>
          <p:cNvGrpSpPr>
            <a:grpSpLocks/>
          </p:cNvGrpSpPr>
          <p:nvPr/>
        </p:nvGrpSpPr>
        <p:grpSpPr bwMode="auto">
          <a:xfrm>
            <a:off x="3411538" y="2854325"/>
            <a:ext cx="457200" cy="457200"/>
            <a:chOff x="1824" y="1728"/>
            <a:chExt cx="288" cy="288"/>
          </a:xfrm>
        </p:grpSpPr>
        <p:sp>
          <p:nvSpPr>
            <p:cNvPr id="54307" name="Oval 10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8" name="Text Box 11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54279" name="Group 12"/>
          <p:cNvGrpSpPr>
            <a:grpSpLocks/>
          </p:cNvGrpSpPr>
          <p:nvPr/>
        </p:nvGrpSpPr>
        <p:grpSpPr bwMode="auto">
          <a:xfrm>
            <a:off x="4478338" y="2854325"/>
            <a:ext cx="457200" cy="457200"/>
            <a:chOff x="1824" y="1728"/>
            <a:chExt cx="288" cy="288"/>
          </a:xfrm>
        </p:grpSpPr>
        <p:sp>
          <p:nvSpPr>
            <p:cNvPr id="54305" name="Oval 13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6" name="Text Box 14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54280" name="Group 15"/>
          <p:cNvGrpSpPr>
            <a:grpSpLocks/>
          </p:cNvGrpSpPr>
          <p:nvPr/>
        </p:nvGrpSpPr>
        <p:grpSpPr bwMode="auto">
          <a:xfrm>
            <a:off x="5468938" y="3463925"/>
            <a:ext cx="490537" cy="457200"/>
            <a:chOff x="1824" y="1728"/>
            <a:chExt cx="309" cy="288"/>
          </a:xfrm>
        </p:grpSpPr>
        <p:sp>
          <p:nvSpPr>
            <p:cNvPr id="54303" name="Oval 16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4" name="Text Box 17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11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54281" name="Group 18"/>
          <p:cNvGrpSpPr>
            <a:grpSpLocks/>
          </p:cNvGrpSpPr>
          <p:nvPr/>
        </p:nvGrpSpPr>
        <p:grpSpPr bwMode="auto">
          <a:xfrm>
            <a:off x="6459538" y="2854325"/>
            <a:ext cx="490537" cy="457200"/>
            <a:chOff x="1824" y="1728"/>
            <a:chExt cx="309" cy="288"/>
          </a:xfrm>
        </p:grpSpPr>
        <p:sp>
          <p:nvSpPr>
            <p:cNvPr id="54301" name="Oval 19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2" name="Text Box 20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12</a:t>
              </a:r>
            </a:p>
          </p:txBody>
        </p:sp>
      </p:grpSp>
      <p:grpSp>
        <p:nvGrpSpPr>
          <p:cNvPr id="54282" name="Group 21"/>
          <p:cNvGrpSpPr>
            <a:grpSpLocks/>
          </p:cNvGrpSpPr>
          <p:nvPr/>
        </p:nvGrpSpPr>
        <p:grpSpPr bwMode="auto">
          <a:xfrm>
            <a:off x="7526338" y="2854325"/>
            <a:ext cx="490537" cy="457200"/>
            <a:chOff x="1824" y="1728"/>
            <a:chExt cx="309" cy="288"/>
          </a:xfrm>
        </p:grpSpPr>
        <p:sp>
          <p:nvSpPr>
            <p:cNvPr id="54299" name="Oval 22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0" name="Text Box 23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14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sp>
        <p:nvSpPr>
          <p:cNvPr id="54283" name="Line 24"/>
          <p:cNvSpPr>
            <a:spLocks noChangeShapeType="1"/>
          </p:cNvSpPr>
          <p:nvPr/>
        </p:nvSpPr>
        <p:spPr bwMode="auto">
          <a:xfrm>
            <a:off x="3868738" y="3082925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25"/>
          <p:cNvSpPr>
            <a:spLocks noChangeShapeType="1"/>
          </p:cNvSpPr>
          <p:nvPr/>
        </p:nvSpPr>
        <p:spPr bwMode="auto">
          <a:xfrm>
            <a:off x="1658938" y="3006725"/>
            <a:ext cx="7620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26"/>
          <p:cNvSpPr>
            <a:spLocks noChangeShapeType="1"/>
          </p:cNvSpPr>
          <p:nvPr/>
        </p:nvSpPr>
        <p:spPr bwMode="auto">
          <a:xfrm flipV="1">
            <a:off x="2725738" y="3159125"/>
            <a:ext cx="6858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27"/>
          <p:cNvSpPr>
            <a:spLocks noChangeShapeType="1"/>
          </p:cNvSpPr>
          <p:nvPr/>
        </p:nvSpPr>
        <p:spPr bwMode="auto">
          <a:xfrm>
            <a:off x="4935538" y="3082925"/>
            <a:ext cx="6096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28"/>
          <p:cNvSpPr>
            <a:spLocks noChangeShapeType="1"/>
          </p:cNvSpPr>
          <p:nvPr/>
        </p:nvSpPr>
        <p:spPr bwMode="auto">
          <a:xfrm flipV="1">
            <a:off x="5926138" y="3159125"/>
            <a:ext cx="5334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29"/>
          <p:cNvSpPr>
            <a:spLocks noChangeShapeType="1"/>
          </p:cNvSpPr>
          <p:nvPr/>
        </p:nvSpPr>
        <p:spPr bwMode="auto">
          <a:xfrm>
            <a:off x="6916738" y="3082925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Text Box 30"/>
          <p:cNvSpPr txBox="1">
            <a:spLocks noChangeArrowheads="1"/>
          </p:cNvSpPr>
          <p:nvPr/>
        </p:nvSpPr>
        <p:spPr bwMode="auto">
          <a:xfrm>
            <a:off x="1143000" y="1981200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r>
              <a:rPr lang="en-US" altLang="en-US" sz="2400" b="0" i="0">
                <a:latin typeface="Times New Roman" pitchFamily="18" charset="0"/>
              </a:rPr>
              <a:t>=7</a:t>
            </a:r>
          </a:p>
        </p:txBody>
      </p:sp>
      <p:sp>
        <p:nvSpPr>
          <p:cNvPr id="54290" name="Text Box 31"/>
          <p:cNvSpPr txBox="1">
            <a:spLocks noChangeArrowheads="1"/>
          </p:cNvSpPr>
          <p:nvPr/>
        </p:nvSpPr>
        <p:spPr bwMode="auto">
          <a:xfrm>
            <a:off x="2174875" y="3921125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r>
              <a:rPr lang="en-US" altLang="en-US" sz="2400" b="0" i="0">
                <a:latin typeface="Times New Roman" pitchFamily="18" charset="0"/>
              </a:rPr>
              <a:t>=4</a:t>
            </a:r>
          </a:p>
        </p:txBody>
      </p:sp>
      <p:sp>
        <p:nvSpPr>
          <p:cNvPr id="54291" name="Text Box 32"/>
          <p:cNvSpPr txBox="1">
            <a:spLocks noChangeArrowheads="1"/>
          </p:cNvSpPr>
          <p:nvPr/>
        </p:nvSpPr>
        <p:spPr bwMode="auto">
          <a:xfrm>
            <a:off x="3089275" y="2397125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6</a:t>
            </a:r>
            <a:r>
              <a:rPr lang="en-US" altLang="en-US" sz="2400" b="0" i="0">
                <a:latin typeface="Times New Roman" pitchFamily="18" charset="0"/>
              </a:rPr>
              <a:t>=3</a:t>
            </a:r>
          </a:p>
        </p:txBody>
      </p:sp>
      <p:sp>
        <p:nvSpPr>
          <p:cNvPr id="54292" name="Text Box 33"/>
          <p:cNvSpPr txBox="1">
            <a:spLocks noChangeArrowheads="1"/>
          </p:cNvSpPr>
          <p:nvPr/>
        </p:nvSpPr>
        <p:spPr bwMode="auto">
          <a:xfrm>
            <a:off x="4384675" y="2397125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9</a:t>
            </a:r>
            <a:r>
              <a:rPr lang="en-US" altLang="en-US" sz="2400" b="0" i="0">
                <a:latin typeface="Times New Roman" pitchFamily="18" charset="0"/>
              </a:rPr>
              <a:t>=4</a:t>
            </a:r>
          </a:p>
        </p:txBody>
      </p:sp>
      <p:sp>
        <p:nvSpPr>
          <p:cNvPr id="54293" name="Text Box 34"/>
          <p:cNvSpPr txBox="1">
            <a:spLocks noChangeArrowheads="1"/>
          </p:cNvSpPr>
          <p:nvPr/>
        </p:nvSpPr>
        <p:spPr bwMode="auto">
          <a:xfrm>
            <a:off x="5349875" y="38449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11</a:t>
            </a:r>
            <a:r>
              <a:rPr lang="en-US" altLang="en-US" sz="2400" b="0" i="0">
                <a:latin typeface="Times New Roman" pitchFamily="18" charset="0"/>
              </a:rPr>
              <a:t>=2</a:t>
            </a:r>
          </a:p>
        </p:txBody>
      </p:sp>
      <p:sp>
        <p:nvSpPr>
          <p:cNvPr id="54294" name="Text Box 35"/>
          <p:cNvSpPr txBox="1">
            <a:spLocks noChangeArrowheads="1"/>
          </p:cNvSpPr>
          <p:nvPr/>
        </p:nvSpPr>
        <p:spPr bwMode="auto">
          <a:xfrm>
            <a:off x="6289675" y="23209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12</a:t>
            </a:r>
            <a:r>
              <a:rPr lang="en-US" altLang="en-US" sz="2400" b="0" i="0">
                <a:latin typeface="Times New Roman" pitchFamily="18" charset="0"/>
              </a:rPr>
              <a:t>=2</a:t>
            </a:r>
          </a:p>
        </p:txBody>
      </p:sp>
      <p:sp>
        <p:nvSpPr>
          <p:cNvPr id="54295" name="Text Box 36"/>
          <p:cNvSpPr txBox="1">
            <a:spLocks noChangeArrowheads="1"/>
          </p:cNvSpPr>
          <p:nvPr/>
        </p:nvSpPr>
        <p:spPr bwMode="auto">
          <a:xfrm>
            <a:off x="7432675" y="23971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14</a:t>
            </a:r>
            <a:r>
              <a:rPr lang="en-US" altLang="en-US" sz="2400" b="0" i="0">
                <a:latin typeface="Times New Roman" pitchFamily="18" charset="0"/>
              </a:rPr>
              <a:t>=8</a:t>
            </a:r>
          </a:p>
        </p:txBody>
      </p:sp>
      <p:sp>
        <p:nvSpPr>
          <p:cNvPr id="54296" name="Text Box 37"/>
          <p:cNvSpPr txBox="1">
            <a:spLocks noChangeArrowheads="1"/>
          </p:cNvSpPr>
          <p:nvPr/>
        </p:nvSpPr>
        <p:spPr bwMode="auto">
          <a:xfrm>
            <a:off x="5791200" y="4833938"/>
            <a:ext cx="2978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ahoma" pitchFamily="34" charset="0"/>
              </a:rPr>
              <a:t>Minimum cut</a:t>
            </a:r>
          </a:p>
          <a:p>
            <a:r>
              <a:rPr lang="en-US" altLang="en-US" sz="2400" b="0" i="0">
                <a:latin typeface="Tahoma" pitchFamily="34" charset="0"/>
              </a:rPr>
              <a:t>set with </a:t>
            </a:r>
            <a:r>
              <a:rPr lang="en-US" altLang="en-US" sz="2400" b="0">
                <a:latin typeface="Tahoma" pitchFamily="34" charset="0"/>
              </a:rPr>
              <a:t>lowest cost</a:t>
            </a:r>
          </a:p>
        </p:txBody>
      </p:sp>
      <p:sp>
        <p:nvSpPr>
          <p:cNvPr id="54297" name="Line 38"/>
          <p:cNvSpPr>
            <a:spLocks noChangeShapeType="1"/>
          </p:cNvSpPr>
          <p:nvPr/>
        </p:nvSpPr>
        <p:spPr bwMode="auto">
          <a:xfrm flipV="1">
            <a:off x="6705600" y="34290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Text Box 39"/>
          <p:cNvSpPr txBox="1">
            <a:spLocks noChangeArrowheads="1"/>
          </p:cNvSpPr>
          <p:nvPr/>
        </p:nvSpPr>
        <p:spPr bwMode="auto">
          <a:xfrm>
            <a:off x="1371600" y="5029200"/>
            <a:ext cx="3675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ahoma" pitchFamily="34" charset="0"/>
              </a:rPr>
              <a:t>Cut sets: {1},{3},{6},{9},</a:t>
            </a:r>
          </a:p>
          <a:p>
            <a:r>
              <a:rPr lang="en-US" altLang="en-US" sz="2400" b="0" i="0">
                <a:latin typeface="Tahoma" pitchFamily="34" charset="0"/>
              </a:rPr>
              <a:t>	   {11},{12},{14}.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FB16B3-B897-4A7A-B5D3-CDC43102CCCC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8077200" cy="30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Time/costs trade-off heuristic example</a:t>
            </a:r>
          </a:p>
        </p:txBody>
      </p:sp>
      <p:sp>
        <p:nvSpPr>
          <p:cNvPr id="55300" name="AutoShape 3"/>
          <p:cNvSpPr>
            <a:spLocks noChangeArrowheads="1"/>
          </p:cNvSpPr>
          <p:nvPr/>
        </p:nvSpPr>
        <p:spPr bwMode="auto">
          <a:xfrm rot="-5400000">
            <a:off x="4419600" y="32004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8</a:t>
            </a:r>
          </a:p>
        </p:txBody>
      </p:sp>
      <p:sp>
        <p:nvSpPr>
          <p:cNvPr id="55301" name="AutoShape 4"/>
          <p:cNvSpPr>
            <a:spLocks noChangeArrowheads="1"/>
          </p:cNvSpPr>
          <p:nvPr/>
        </p:nvSpPr>
        <p:spPr bwMode="auto">
          <a:xfrm rot="-5400000">
            <a:off x="2209800" y="990600"/>
            <a:ext cx="457200" cy="4572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2</a:t>
            </a:r>
          </a:p>
        </p:txBody>
      </p:sp>
      <p:cxnSp>
        <p:nvCxnSpPr>
          <p:cNvPr id="55302" name="AutoShape 5"/>
          <p:cNvCxnSpPr>
            <a:cxnSpLocks noChangeShapeType="1"/>
            <a:stCxn id="55307" idx="3"/>
            <a:endCxn id="55300" idx="7"/>
          </p:cNvCxnSpPr>
          <p:nvPr/>
        </p:nvCxnSpPr>
        <p:spPr bwMode="auto">
          <a:xfrm>
            <a:off x="3665538" y="2370138"/>
            <a:ext cx="820737" cy="896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3" name="AutoShape 6"/>
          <p:cNvSpPr>
            <a:spLocks noChangeArrowheads="1"/>
          </p:cNvSpPr>
          <p:nvPr/>
        </p:nvSpPr>
        <p:spPr bwMode="auto">
          <a:xfrm rot="-5400000">
            <a:off x="3276600" y="990600"/>
            <a:ext cx="457200" cy="4572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4</a:t>
            </a:r>
          </a:p>
        </p:txBody>
      </p:sp>
      <p:cxnSp>
        <p:nvCxnSpPr>
          <p:cNvPr id="55304" name="AutoShape 7"/>
          <p:cNvCxnSpPr>
            <a:cxnSpLocks noChangeShapeType="1"/>
            <a:stCxn id="55301" idx="4"/>
            <a:endCxn id="55303" idx="0"/>
          </p:cNvCxnSpPr>
          <p:nvPr/>
        </p:nvCxnSpPr>
        <p:spPr bwMode="auto">
          <a:xfrm>
            <a:off x="2665413" y="12176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5" name="AutoShape 8"/>
          <p:cNvSpPr>
            <a:spLocks noChangeArrowheads="1"/>
          </p:cNvSpPr>
          <p:nvPr/>
        </p:nvSpPr>
        <p:spPr bwMode="auto">
          <a:xfrm rot="-5400000">
            <a:off x="2209800" y="2590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3</a:t>
            </a:r>
          </a:p>
        </p:txBody>
      </p:sp>
      <p:sp>
        <p:nvSpPr>
          <p:cNvPr id="55306" name="AutoShape 9"/>
          <p:cNvSpPr>
            <a:spLocks noChangeArrowheads="1"/>
          </p:cNvSpPr>
          <p:nvPr/>
        </p:nvSpPr>
        <p:spPr bwMode="auto">
          <a:xfrm rot="-5400000">
            <a:off x="3276600" y="32004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sp>
        <p:nvSpPr>
          <p:cNvPr id="55307" name="AutoShape 10"/>
          <p:cNvSpPr>
            <a:spLocks noChangeArrowheads="1"/>
          </p:cNvSpPr>
          <p:nvPr/>
        </p:nvSpPr>
        <p:spPr bwMode="auto">
          <a:xfrm rot="-5400000">
            <a:off x="3276600" y="19812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cxnSp>
        <p:nvCxnSpPr>
          <p:cNvPr id="55308" name="AutoShape 11"/>
          <p:cNvCxnSpPr>
            <a:cxnSpLocks noChangeShapeType="1"/>
            <a:stCxn id="55303" idx="4"/>
            <a:endCxn id="55311" idx="0"/>
          </p:cNvCxnSpPr>
          <p:nvPr/>
        </p:nvCxnSpPr>
        <p:spPr bwMode="auto">
          <a:xfrm>
            <a:off x="3732213" y="12176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9" name="AutoShape 12"/>
          <p:cNvCxnSpPr>
            <a:cxnSpLocks noChangeShapeType="1"/>
            <a:stCxn id="55305" idx="3"/>
            <a:endCxn id="55306" idx="0"/>
          </p:cNvCxnSpPr>
          <p:nvPr/>
        </p:nvCxnSpPr>
        <p:spPr bwMode="auto">
          <a:xfrm>
            <a:off x="2598738" y="2979738"/>
            <a:ext cx="6762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0" name="AutoShape 13"/>
          <p:cNvCxnSpPr>
            <a:cxnSpLocks noChangeShapeType="1"/>
            <a:stCxn id="55306" idx="5"/>
            <a:endCxn id="55325" idx="1"/>
          </p:cNvCxnSpPr>
          <p:nvPr/>
        </p:nvCxnSpPr>
        <p:spPr bwMode="auto">
          <a:xfrm flipV="1">
            <a:off x="3665538" y="2370138"/>
            <a:ext cx="820737" cy="896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1" name="AutoShape 14"/>
          <p:cNvSpPr>
            <a:spLocks noChangeArrowheads="1"/>
          </p:cNvSpPr>
          <p:nvPr/>
        </p:nvSpPr>
        <p:spPr bwMode="auto">
          <a:xfrm rot="-5400000">
            <a:off x="4419600" y="990600"/>
            <a:ext cx="457200" cy="4572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cxnSp>
        <p:nvCxnSpPr>
          <p:cNvPr id="55312" name="AutoShape 15"/>
          <p:cNvCxnSpPr>
            <a:cxnSpLocks noChangeShapeType="1"/>
            <a:stCxn id="55307" idx="4"/>
            <a:endCxn id="55325" idx="0"/>
          </p:cNvCxnSpPr>
          <p:nvPr/>
        </p:nvCxnSpPr>
        <p:spPr bwMode="auto">
          <a:xfrm>
            <a:off x="3732213" y="22082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3" name="AutoShape 16"/>
          <p:cNvCxnSpPr>
            <a:cxnSpLocks noChangeShapeType="1"/>
            <a:stCxn id="55305" idx="5"/>
            <a:endCxn id="55307" idx="0"/>
          </p:cNvCxnSpPr>
          <p:nvPr/>
        </p:nvCxnSpPr>
        <p:spPr bwMode="auto">
          <a:xfrm flipV="1">
            <a:off x="2598738" y="2208213"/>
            <a:ext cx="67627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4" name="AutoShape 17"/>
          <p:cNvSpPr>
            <a:spLocks noChangeArrowheads="1"/>
          </p:cNvSpPr>
          <p:nvPr/>
        </p:nvSpPr>
        <p:spPr bwMode="auto">
          <a:xfrm rot="-5400000">
            <a:off x="1143000" y="1785938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</a:t>
            </a:r>
          </a:p>
        </p:txBody>
      </p:sp>
      <p:cxnSp>
        <p:nvCxnSpPr>
          <p:cNvPr id="55315" name="AutoShape 18"/>
          <p:cNvCxnSpPr>
            <a:cxnSpLocks noChangeShapeType="1"/>
            <a:stCxn id="55314" idx="5"/>
            <a:endCxn id="55301" idx="0"/>
          </p:cNvCxnSpPr>
          <p:nvPr/>
        </p:nvCxnSpPr>
        <p:spPr bwMode="auto">
          <a:xfrm flipV="1">
            <a:off x="1531938" y="1217613"/>
            <a:ext cx="676275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6" name="AutoShape 19"/>
          <p:cNvCxnSpPr>
            <a:cxnSpLocks noChangeShapeType="1"/>
            <a:stCxn id="55306" idx="4"/>
            <a:endCxn id="55300" idx="0"/>
          </p:cNvCxnSpPr>
          <p:nvPr/>
        </p:nvCxnSpPr>
        <p:spPr bwMode="auto">
          <a:xfrm>
            <a:off x="3732213" y="34274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7" name="AutoShape 20"/>
          <p:cNvCxnSpPr>
            <a:cxnSpLocks noChangeShapeType="1"/>
            <a:stCxn id="55314" idx="3"/>
            <a:endCxn id="55305" idx="0"/>
          </p:cNvCxnSpPr>
          <p:nvPr/>
        </p:nvCxnSpPr>
        <p:spPr bwMode="auto">
          <a:xfrm>
            <a:off x="1531938" y="2174875"/>
            <a:ext cx="676275" cy="642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8" name="Text Box 21"/>
          <p:cNvSpPr txBox="1">
            <a:spLocks noChangeArrowheads="1"/>
          </p:cNvSpPr>
          <p:nvPr/>
        </p:nvSpPr>
        <p:spPr bwMode="auto">
          <a:xfrm>
            <a:off x="2209800" y="5222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sp>
        <p:nvSpPr>
          <p:cNvPr id="55319" name="Text Box 22"/>
          <p:cNvSpPr txBox="1">
            <a:spLocks noChangeArrowheads="1"/>
          </p:cNvSpPr>
          <p:nvPr/>
        </p:nvSpPr>
        <p:spPr bwMode="auto">
          <a:xfrm>
            <a:off x="2263775" y="2166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sp>
        <p:nvSpPr>
          <p:cNvPr id="55320" name="Text Box 23"/>
          <p:cNvSpPr txBox="1">
            <a:spLocks noChangeArrowheads="1"/>
          </p:cNvSpPr>
          <p:nvPr/>
        </p:nvSpPr>
        <p:spPr bwMode="auto">
          <a:xfrm>
            <a:off x="3248025" y="598488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12</a:t>
            </a:r>
          </a:p>
        </p:txBody>
      </p:sp>
      <p:sp>
        <p:nvSpPr>
          <p:cNvPr id="55321" name="Text Box 24"/>
          <p:cNvSpPr txBox="1">
            <a:spLocks noChangeArrowheads="1"/>
          </p:cNvSpPr>
          <p:nvPr/>
        </p:nvSpPr>
        <p:spPr bwMode="auto">
          <a:xfrm>
            <a:off x="3330575" y="279717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55322" name="Text Box 25"/>
          <p:cNvSpPr txBox="1">
            <a:spLocks noChangeArrowheads="1"/>
          </p:cNvSpPr>
          <p:nvPr/>
        </p:nvSpPr>
        <p:spPr bwMode="auto">
          <a:xfrm>
            <a:off x="3254375" y="16002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12</a:t>
            </a:r>
          </a:p>
        </p:txBody>
      </p:sp>
      <p:sp>
        <p:nvSpPr>
          <p:cNvPr id="55323" name="Text Box 26"/>
          <p:cNvSpPr txBox="1">
            <a:spLocks noChangeArrowheads="1"/>
          </p:cNvSpPr>
          <p:nvPr/>
        </p:nvSpPr>
        <p:spPr bwMode="auto">
          <a:xfrm>
            <a:off x="4392613" y="598488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55324" name="Text Box 27"/>
          <p:cNvSpPr txBox="1">
            <a:spLocks noChangeArrowheads="1"/>
          </p:cNvSpPr>
          <p:nvPr/>
        </p:nvSpPr>
        <p:spPr bwMode="auto">
          <a:xfrm>
            <a:off x="1195388" y="13716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sp>
        <p:nvSpPr>
          <p:cNvPr id="55325" name="AutoShape 28"/>
          <p:cNvSpPr>
            <a:spLocks noChangeArrowheads="1"/>
          </p:cNvSpPr>
          <p:nvPr/>
        </p:nvSpPr>
        <p:spPr bwMode="auto">
          <a:xfrm rot="-5400000">
            <a:off x="4419600" y="19812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sp>
        <p:nvSpPr>
          <p:cNvPr id="55326" name="AutoShape 29"/>
          <p:cNvSpPr>
            <a:spLocks noChangeArrowheads="1"/>
          </p:cNvSpPr>
          <p:nvPr/>
        </p:nvSpPr>
        <p:spPr bwMode="auto">
          <a:xfrm rot="-5400000">
            <a:off x="5486400" y="990600"/>
            <a:ext cx="457200" cy="4572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55327" name="AutoShape 30"/>
          <p:cNvSpPr>
            <a:spLocks noChangeArrowheads="1"/>
          </p:cNvSpPr>
          <p:nvPr/>
        </p:nvSpPr>
        <p:spPr bwMode="auto">
          <a:xfrm rot="-5400000">
            <a:off x="5486400" y="2590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11</a:t>
            </a:r>
          </a:p>
        </p:txBody>
      </p:sp>
      <p:sp>
        <p:nvSpPr>
          <p:cNvPr id="55328" name="AutoShape 31"/>
          <p:cNvSpPr>
            <a:spLocks noChangeArrowheads="1"/>
          </p:cNvSpPr>
          <p:nvPr/>
        </p:nvSpPr>
        <p:spPr bwMode="auto">
          <a:xfrm rot="-5400000">
            <a:off x="6553200" y="1447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12</a:t>
            </a:r>
          </a:p>
        </p:txBody>
      </p:sp>
      <p:sp>
        <p:nvSpPr>
          <p:cNvPr id="55329" name="AutoShape 32"/>
          <p:cNvSpPr>
            <a:spLocks noChangeArrowheads="1"/>
          </p:cNvSpPr>
          <p:nvPr/>
        </p:nvSpPr>
        <p:spPr bwMode="auto">
          <a:xfrm rot="-5400000">
            <a:off x="6553200" y="2590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13</a:t>
            </a:r>
          </a:p>
        </p:txBody>
      </p:sp>
      <p:sp>
        <p:nvSpPr>
          <p:cNvPr id="55330" name="AutoShape 33"/>
          <p:cNvSpPr>
            <a:spLocks noChangeArrowheads="1"/>
          </p:cNvSpPr>
          <p:nvPr/>
        </p:nvSpPr>
        <p:spPr bwMode="auto">
          <a:xfrm rot="-5400000">
            <a:off x="7620000" y="19050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14</a:t>
            </a:r>
          </a:p>
        </p:txBody>
      </p:sp>
      <p:cxnSp>
        <p:nvCxnSpPr>
          <p:cNvPr id="55331" name="AutoShape 34"/>
          <p:cNvCxnSpPr>
            <a:cxnSpLocks noChangeShapeType="1"/>
            <a:stCxn id="55300" idx="4"/>
            <a:endCxn id="55327" idx="1"/>
          </p:cNvCxnSpPr>
          <p:nvPr/>
        </p:nvCxnSpPr>
        <p:spPr bwMode="auto">
          <a:xfrm flipV="1">
            <a:off x="4875213" y="2979738"/>
            <a:ext cx="67786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2" name="AutoShape 35"/>
          <p:cNvCxnSpPr>
            <a:cxnSpLocks noChangeShapeType="1"/>
            <a:stCxn id="55325" idx="4"/>
            <a:endCxn id="55327" idx="7"/>
          </p:cNvCxnSpPr>
          <p:nvPr/>
        </p:nvCxnSpPr>
        <p:spPr bwMode="auto">
          <a:xfrm>
            <a:off x="4875213" y="2208213"/>
            <a:ext cx="677862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3" name="AutoShape 36"/>
          <p:cNvCxnSpPr>
            <a:cxnSpLocks noChangeShapeType="1"/>
            <a:stCxn id="55311" idx="4"/>
            <a:endCxn id="55326" idx="0"/>
          </p:cNvCxnSpPr>
          <p:nvPr/>
        </p:nvCxnSpPr>
        <p:spPr bwMode="auto">
          <a:xfrm>
            <a:off x="4875213" y="12176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34" name="Text Box 37"/>
          <p:cNvSpPr txBox="1">
            <a:spLocks noChangeArrowheads="1"/>
          </p:cNvSpPr>
          <p:nvPr/>
        </p:nvSpPr>
        <p:spPr bwMode="auto">
          <a:xfrm>
            <a:off x="4386263" y="16002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55335" name="Text Box 38"/>
          <p:cNvSpPr txBox="1">
            <a:spLocks noChangeArrowheads="1"/>
          </p:cNvSpPr>
          <p:nvPr/>
        </p:nvSpPr>
        <p:spPr bwMode="auto">
          <a:xfrm>
            <a:off x="4460875" y="278765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sp>
        <p:nvSpPr>
          <p:cNvPr id="55336" name="Text Box 39"/>
          <p:cNvSpPr txBox="1">
            <a:spLocks noChangeArrowheads="1"/>
          </p:cNvSpPr>
          <p:nvPr/>
        </p:nvSpPr>
        <p:spPr bwMode="auto">
          <a:xfrm>
            <a:off x="5548313" y="2198688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55337" name="Text Box 40"/>
          <p:cNvSpPr txBox="1">
            <a:spLocks noChangeArrowheads="1"/>
          </p:cNvSpPr>
          <p:nvPr/>
        </p:nvSpPr>
        <p:spPr bwMode="auto">
          <a:xfrm>
            <a:off x="5537200" y="5984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cxnSp>
        <p:nvCxnSpPr>
          <p:cNvPr id="55338" name="AutoShape 41"/>
          <p:cNvCxnSpPr>
            <a:cxnSpLocks noChangeShapeType="1"/>
            <a:stCxn id="55326" idx="4"/>
            <a:endCxn id="55328" idx="7"/>
          </p:cNvCxnSpPr>
          <p:nvPr/>
        </p:nvCxnSpPr>
        <p:spPr bwMode="auto">
          <a:xfrm>
            <a:off x="5942013" y="1217613"/>
            <a:ext cx="677862" cy="296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9" name="AutoShape 42"/>
          <p:cNvCxnSpPr>
            <a:cxnSpLocks noChangeShapeType="1"/>
            <a:stCxn id="55327" idx="4"/>
            <a:endCxn id="55329" idx="0"/>
          </p:cNvCxnSpPr>
          <p:nvPr/>
        </p:nvCxnSpPr>
        <p:spPr bwMode="auto">
          <a:xfrm>
            <a:off x="5942013" y="28178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40" name="AutoShape 43"/>
          <p:cNvCxnSpPr>
            <a:cxnSpLocks noChangeShapeType="1"/>
            <a:stCxn id="55327" idx="5"/>
            <a:endCxn id="55328" idx="1"/>
          </p:cNvCxnSpPr>
          <p:nvPr/>
        </p:nvCxnSpPr>
        <p:spPr bwMode="auto">
          <a:xfrm flipV="1">
            <a:off x="5875338" y="1836738"/>
            <a:ext cx="744537" cy="820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41" name="AutoShape 44"/>
          <p:cNvCxnSpPr>
            <a:cxnSpLocks noChangeShapeType="1"/>
            <a:stCxn id="55328" idx="4"/>
            <a:endCxn id="55330" idx="0"/>
          </p:cNvCxnSpPr>
          <p:nvPr/>
        </p:nvCxnSpPr>
        <p:spPr bwMode="auto">
          <a:xfrm>
            <a:off x="7008813" y="1674813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42" name="AutoShape 45"/>
          <p:cNvCxnSpPr>
            <a:cxnSpLocks noChangeShapeType="1"/>
            <a:stCxn id="55329" idx="4"/>
            <a:endCxn id="55330" idx="1"/>
          </p:cNvCxnSpPr>
          <p:nvPr/>
        </p:nvCxnSpPr>
        <p:spPr bwMode="auto">
          <a:xfrm flipV="1">
            <a:off x="7008813" y="2293938"/>
            <a:ext cx="67786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43" name="Text Box 46"/>
          <p:cNvSpPr txBox="1">
            <a:spLocks noChangeArrowheads="1"/>
          </p:cNvSpPr>
          <p:nvPr/>
        </p:nvSpPr>
        <p:spPr bwMode="auto">
          <a:xfrm>
            <a:off x="6618288" y="1033463"/>
            <a:ext cx="350837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55344" name="Text Box 47"/>
          <p:cNvSpPr txBox="1">
            <a:spLocks noChangeArrowheads="1"/>
          </p:cNvSpPr>
          <p:nvPr/>
        </p:nvSpPr>
        <p:spPr bwMode="auto">
          <a:xfrm>
            <a:off x="6607175" y="21986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55345" name="Text Box 48"/>
          <p:cNvSpPr txBox="1">
            <a:spLocks noChangeArrowheads="1"/>
          </p:cNvSpPr>
          <p:nvPr/>
        </p:nvSpPr>
        <p:spPr bwMode="auto">
          <a:xfrm>
            <a:off x="7673975" y="150177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graphicFrame>
        <p:nvGraphicFramePr>
          <p:cNvPr id="55346" name="Object 49"/>
          <p:cNvGraphicFramePr>
            <a:graphicFrameLocks noChangeAspect="1"/>
          </p:cNvGraphicFramePr>
          <p:nvPr/>
        </p:nvGraphicFramePr>
        <p:xfrm>
          <a:off x="914400" y="3886200"/>
          <a:ext cx="8001000" cy="454025"/>
        </p:xfrm>
        <a:graphic>
          <a:graphicData uri="http://schemas.openxmlformats.org/presentationml/2006/ole">
            <p:oleObj spid="_x0000_s55356" name="Equation" r:id="rId4" imgW="3733800" imgH="215900" progId="">
              <p:embed/>
            </p:oleObj>
          </a:graphicData>
        </a:graphic>
      </p:graphicFrame>
      <p:graphicFrame>
        <p:nvGraphicFramePr>
          <p:cNvPr id="55347" name="Object 50"/>
          <p:cNvGraphicFramePr>
            <a:graphicFrameLocks noChangeAspect="1"/>
          </p:cNvGraphicFramePr>
          <p:nvPr/>
        </p:nvGraphicFramePr>
        <p:xfrm>
          <a:off x="1371600" y="4430713"/>
          <a:ext cx="7029450" cy="2198687"/>
        </p:xfrm>
        <a:graphic>
          <a:graphicData uri="http://schemas.openxmlformats.org/presentationml/2006/ole">
            <p:oleObj spid="_x0000_s55357" name="Equation" r:id="rId5" imgW="3302000" imgH="965200" progId="">
              <p:embed/>
            </p:oleObj>
          </a:graphicData>
        </a:graphic>
      </p:graphicFrame>
      <p:sp>
        <p:nvSpPr>
          <p:cNvPr id="55348" name="AutoShape 51"/>
          <p:cNvSpPr>
            <a:spLocks noChangeArrowheads="1"/>
          </p:cNvSpPr>
          <p:nvPr/>
        </p:nvSpPr>
        <p:spPr bwMode="auto">
          <a:xfrm rot="-5400000">
            <a:off x="8686800" y="19050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T</a:t>
            </a:r>
          </a:p>
        </p:txBody>
      </p:sp>
      <p:cxnSp>
        <p:nvCxnSpPr>
          <p:cNvPr id="55349" name="AutoShape 52"/>
          <p:cNvCxnSpPr>
            <a:cxnSpLocks noChangeShapeType="1"/>
            <a:stCxn id="55330" idx="4"/>
            <a:endCxn id="55348" idx="0"/>
          </p:cNvCxnSpPr>
          <p:nvPr/>
        </p:nvCxnSpPr>
        <p:spPr bwMode="auto">
          <a:xfrm>
            <a:off x="8075613" y="21320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50" name="AutoShape 53"/>
          <p:cNvSpPr>
            <a:spLocks noChangeArrowheads="1"/>
          </p:cNvSpPr>
          <p:nvPr/>
        </p:nvSpPr>
        <p:spPr bwMode="auto">
          <a:xfrm rot="-5400000">
            <a:off x="152400" y="1785938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S</a:t>
            </a:r>
          </a:p>
        </p:txBody>
      </p:sp>
      <p:cxnSp>
        <p:nvCxnSpPr>
          <p:cNvPr id="55351" name="AutoShape 54"/>
          <p:cNvCxnSpPr>
            <a:cxnSpLocks noChangeShapeType="1"/>
            <a:stCxn id="55350" idx="4"/>
            <a:endCxn id="55314" idx="0"/>
          </p:cNvCxnSpPr>
          <p:nvPr/>
        </p:nvCxnSpPr>
        <p:spPr bwMode="auto">
          <a:xfrm>
            <a:off x="608013" y="201295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33B1D4-D28B-4A9A-B523-751A6BD1118D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Critical Path Subgraph (</a:t>
            </a:r>
            <a:r>
              <a:rPr lang="en-US" altLang="en-US" sz="2800" i="1" smtClean="0"/>
              <a:t>G</a:t>
            </a:r>
            <a:r>
              <a:rPr lang="en-US" altLang="en-US" sz="2800" i="1" baseline="-25000" smtClean="0"/>
              <a:t>cp</a:t>
            </a:r>
            <a:r>
              <a:rPr lang="en-US" altLang="en-US" sz="2800" smtClean="0"/>
              <a:t>)</a:t>
            </a:r>
            <a:endParaRPr lang="en-US" altLang="en-US" smtClean="0"/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277938" y="2549525"/>
            <a:ext cx="457200" cy="457200"/>
            <a:chOff x="1824" y="1728"/>
            <a:chExt cx="288" cy="288"/>
          </a:xfrm>
        </p:grpSpPr>
        <p:sp>
          <p:nvSpPr>
            <p:cNvPr id="56365" name="Oval 4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66" name="Text Box 5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6325" name="Group 6"/>
          <p:cNvGrpSpPr>
            <a:grpSpLocks/>
          </p:cNvGrpSpPr>
          <p:nvPr/>
        </p:nvGrpSpPr>
        <p:grpSpPr bwMode="auto">
          <a:xfrm>
            <a:off x="2344738" y="3463925"/>
            <a:ext cx="457200" cy="457200"/>
            <a:chOff x="1824" y="1728"/>
            <a:chExt cx="288" cy="288"/>
          </a:xfrm>
        </p:grpSpPr>
        <p:sp>
          <p:nvSpPr>
            <p:cNvPr id="56363" name="Oval 7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64" name="Text Box 8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56326" name="Group 9"/>
          <p:cNvGrpSpPr>
            <a:grpSpLocks/>
          </p:cNvGrpSpPr>
          <p:nvPr/>
        </p:nvGrpSpPr>
        <p:grpSpPr bwMode="auto">
          <a:xfrm>
            <a:off x="3411538" y="2854325"/>
            <a:ext cx="457200" cy="457200"/>
            <a:chOff x="1824" y="1728"/>
            <a:chExt cx="288" cy="288"/>
          </a:xfrm>
        </p:grpSpPr>
        <p:sp>
          <p:nvSpPr>
            <p:cNvPr id="56361" name="Oval 10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62" name="Text Box 11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56327" name="Group 12"/>
          <p:cNvGrpSpPr>
            <a:grpSpLocks/>
          </p:cNvGrpSpPr>
          <p:nvPr/>
        </p:nvGrpSpPr>
        <p:grpSpPr bwMode="auto">
          <a:xfrm>
            <a:off x="4478338" y="2854325"/>
            <a:ext cx="457200" cy="457200"/>
            <a:chOff x="1824" y="1728"/>
            <a:chExt cx="288" cy="288"/>
          </a:xfrm>
        </p:grpSpPr>
        <p:sp>
          <p:nvSpPr>
            <p:cNvPr id="56359" name="Oval 13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60" name="Text Box 14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56328" name="Group 15"/>
          <p:cNvGrpSpPr>
            <a:grpSpLocks/>
          </p:cNvGrpSpPr>
          <p:nvPr/>
        </p:nvGrpSpPr>
        <p:grpSpPr bwMode="auto">
          <a:xfrm>
            <a:off x="5468938" y="3463925"/>
            <a:ext cx="490537" cy="457200"/>
            <a:chOff x="1824" y="1728"/>
            <a:chExt cx="309" cy="288"/>
          </a:xfrm>
        </p:grpSpPr>
        <p:sp>
          <p:nvSpPr>
            <p:cNvPr id="56357" name="Oval 16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58" name="Text Box 17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11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56329" name="Group 18"/>
          <p:cNvGrpSpPr>
            <a:grpSpLocks/>
          </p:cNvGrpSpPr>
          <p:nvPr/>
        </p:nvGrpSpPr>
        <p:grpSpPr bwMode="auto">
          <a:xfrm>
            <a:off x="6459538" y="2854325"/>
            <a:ext cx="490537" cy="457200"/>
            <a:chOff x="1824" y="1728"/>
            <a:chExt cx="309" cy="288"/>
          </a:xfrm>
        </p:grpSpPr>
        <p:sp>
          <p:nvSpPr>
            <p:cNvPr id="56355" name="Oval 19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56" name="Text Box 20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12</a:t>
              </a:r>
            </a:p>
          </p:txBody>
        </p:sp>
      </p:grpSp>
      <p:grpSp>
        <p:nvGrpSpPr>
          <p:cNvPr id="56330" name="Group 21"/>
          <p:cNvGrpSpPr>
            <a:grpSpLocks/>
          </p:cNvGrpSpPr>
          <p:nvPr/>
        </p:nvGrpSpPr>
        <p:grpSpPr bwMode="auto">
          <a:xfrm>
            <a:off x="7526338" y="2854325"/>
            <a:ext cx="490537" cy="457200"/>
            <a:chOff x="1824" y="1728"/>
            <a:chExt cx="309" cy="288"/>
          </a:xfrm>
        </p:grpSpPr>
        <p:sp>
          <p:nvSpPr>
            <p:cNvPr id="56353" name="Oval 22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54" name="Text Box 23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14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sp>
        <p:nvSpPr>
          <p:cNvPr id="56331" name="Line 24"/>
          <p:cNvSpPr>
            <a:spLocks noChangeShapeType="1"/>
          </p:cNvSpPr>
          <p:nvPr/>
        </p:nvSpPr>
        <p:spPr bwMode="auto">
          <a:xfrm>
            <a:off x="3868738" y="3082925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25"/>
          <p:cNvSpPr>
            <a:spLocks noChangeShapeType="1"/>
          </p:cNvSpPr>
          <p:nvPr/>
        </p:nvSpPr>
        <p:spPr bwMode="auto">
          <a:xfrm>
            <a:off x="1658938" y="3006725"/>
            <a:ext cx="7620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26"/>
          <p:cNvSpPr>
            <a:spLocks noChangeShapeType="1"/>
          </p:cNvSpPr>
          <p:nvPr/>
        </p:nvSpPr>
        <p:spPr bwMode="auto">
          <a:xfrm flipV="1">
            <a:off x="2725738" y="3159125"/>
            <a:ext cx="6858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27"/>
          <p:cNvSpPr>
            <a:spLocks noChangeShapeType="1"/>
          </p:cNvSpPr>
          <p:nvPr/>
        </p:nvSpPr>
        <p:spPr bwMode="auto">
          <a:xfrm>
            <a:off x="4935538" y="3082925"/>
            <a:ext cx="6096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28"/>
          <p:cNvSpPr>
            <a:spLocks noChangeShapeType="1"/>
          </p:cNvSpPr>
          <p:nvPr/>
        </p:nvSpPr>
        <p:spPr bwMode="auto">
          <a:xfrm flipV="1">
            <a:off x="5926138" y="3159125"/>
            <a:ext cx="5334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29"/>
          <p:cNvSpPr>
            <a:spLocks noChangeShapeType="1"/>
          </p:cNvSpPr>
          <p:nvPr/>
        </p:nvSpPr>
        <p:spPr bwMode="auto">
          <a:xfrm>
            <a:off x="6916738" y="3082925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Text Box 30"/>
          <p:cNvSpPr txBox="1">
            <a:spLocks noChangeArrowheads="1"/>
          </p:cNvSpPr>
          <p:nvPr/>
        </p:nvSpPr>
        <p:spPr bwMode="auto">
          <a:xfrm>
            <a:off x="1143000" y="1981200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r>
              <a:rPr lang="en-US" altLang="en-US" sz="2400" b="0" i="0">
                <a:latin typeface="Times New Roman" pitchFamily="18" charset="0"/>
              </a:rPr>
              <a:t>=7</a:t>
            </a:r>
          </a:p>
        </p:txBody>
      </p:sp>
      <p:sp>
        <p:nvSpPr>
          <p:cNvPr id="56338" name="Text Box 31"/>
          <p:cNvSpPr txBox="1">
            <a:spLocks noChangeArrowheads="1"/>
          </p:cNvSpPr>
          <p:nvPr/>
        </p:nvSpPr>
        <p:spPr bwMode="auto">
          <a:xfrm>
            <a:off x="2174875" y="3921125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r>
              <a:rPr lang="en-US" altLang="en-US" sz="2400" b="0" i="0">
                <a:latin typeface="Times New Roman" pitchFamily="18" charset="0"/>
              </a:rPr>
              <a:t>=4</a:t>
            </a:r>
          </a:p>
        </p:txBody>
      </p:sp>
      <p:sp>
        <p:nvSpPr>
          <p:cNvPr id="56339" name="Text Box 32"/>
          <p:cNvSpPr txBox="1">
            <a:spLocks noChangeArrowheads="1"/>
          </p:cNvSpPr>
          <p:nvPr/>
        </p:nvSpPr>
        <p:spPr bwMode="auto">
          <a:xfrm>
            <a:off x="3089275" y="2397125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6</a:t>
            </a:r>
            <a:r>
              <a:rPr lang="en-US" altLang="en-US" sz="2400" b="0" i="0">
                <a:latin typeface="Times New Roman" pitchFamily="18" charset="0"/>
              </a:rPr>
              <a:t>=3</a:t>
            </a:r>
          </a:p>
        </p:txBody>
      </p:sp>
      <p:sp>
        <p:nvSpPr>
          <p:cNvPr id="56340" name="Text Box 33"/>
          <p:cNvSpPr txBox="1">
            <a:spLocks noChangeArrowheads="1"/>
          </p:cNvSpPr>
          <p:nvPr/>
        </p:nvSpPr>
        <p:spPr bwMode="auto">
          <a:xfrm>
            <a:off x="4384675" y="2397125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9</a:t>
            </a:r>
            <a:r>
              <a:rPr lang="en-US" altLang="en-US" sz="2400" b="0" i="0">
                <a:latin typeface="Times New Roman" pitchFamily="18" charset="0"/>
              </a:rPr>
              <a:t>=4</a:t>
            </a:r>
          </a:p>
        </p:txBody>
      </p:sp>
      <p:sp>
        <p:nvSpPr>
          <p:cNvPr id="56341" name="Text Box 34"/>
          <p:cNvSpPr txBox="1">
            <a:spLocks noChangeArrowheads="1"/>
          </p:cNvSpPr>
          <p:nvPr/>
        </p:nvSpPr>
        <p:spPr bwMode="auto">
          <a:xfrm>
            <a:off x="5349875" y="38449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11</a:t>
            </a:r>
            <a:r>
              <a:rPr lang="en-US" altLang="en-US" sz="2400" b="0" i="0">
                <a:latin typeface="Times New Roman" pitchFamily="18" charset="0"/>
              </a:rPr>
              <a:t>=2</a:t>
            </a:r>
          </a:p>
        </p:txBody>
      </p:sp>
      <p:sp>
        <p:nvSpPr>
          <p:cNvPr id="56342" name="Text Box 35"/>
          <p:cNvSpPr txBox="1">
            <a:spLocks noChangeArrowheads="1"/>
          </p:cNvSpPr>
          <p:nvPr/>
        </p:nvSpPr>
        <p:spPr bwMode="auto">
          <a:xfrm>
            <a:off x="6289675" y="23209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12</a:t>
            </a:r>
            <a:r>
              <a:rPr lang="en-US" altLang="en-US" sz="2400" b="0" i="0">
                <a:latin typeface="Times New Roman" pitchFamily="18" charset="0"/>
              </a:rPr>
              <a:t>=2</a:t>
            </a:r>
          </a:p>
        </p:txBody>
      </p:sp>
      <p:sp>
        <p:nvSpPr>
          <p:cNvPr id="56343" name="Text Box 36"/>
          <p:cNvSpPr txBox="1">
            <a:spLocks noChangeArrowheads="1"/>
          </p:cNvSpPr>
          <p:nvPr/>
        </p:nvSpPr>
        <p:spPr bwMode="auto">
          <a:xfrm>
            <a:off x="7432675" y="23971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14</a:t>
            </a:r>
            <a:r>
              <a:rPr lang="en-US" altLang="en-US" sz="2400" b="0" i="0">
                <a:latin typeface="Times New Roman" pitchFamily="18" charset="0"/>
              </a:rPr>
              <a:t>=8</a:t>
            </a:r>
          </a:p>
        </p:txBody>
      </p:sp>
      <p:grpSp>
        <p:nvGrpSpPr>
          <p:cNvPr id="56344" name="Group 37"/>
          <p:cNvGrpSpPr>
            <a:grpSpLocks/>
          </p:cNvGrpSpPr>
          <p:nvPr/>
        </p:nvGrpSpPr>
        <p:grpSpPr bwMode="auto">
          <a:xfrm>
            <a:off x="6519863" y="3505200"/>
            <a:ext cx="490537" cy="457200"/>
            <a:chOff x="1824" y="1728"/>
            <a:chExt cx="309" cy="288"/>
          </a:xfrm>
        </p:grpSpPr>
        <p:sp>
          <p:nvSpPr>
            <p:cNvPr id="56351" name="Oval 38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52" name="Text Box 39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13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sp>
        <p:nvSpPr>
          <p:cNvPr id="56345" name="Line 40"/>
          <p:cNvSpPr>
            <a:spLocks noChangeShapeType="1"/>
          </p:cNvSpPr>
          <p:nvPr/>
        </p:nvSpPr>
        <p:spPr bwMode="auto">
          <a:xfrm>
            <a:off x="5986463" y="37338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Line 41"/>
          <p:cNvSpPr>
            <a:spLocks noChangeShapeType="1"/>
          </p:cNvSpPr>
          <p:nvPr/>
        </p:nvSpPr>
        <p:spPr bwMode="auto">
          <a:xfrm flipV="1">
            <a:off x="6977063" y="3276600"/>
            <a:ext cx="6858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Text Box 42"/>
          <p:cNvSpPr txBox="1">
            <a:spLocks noChangeArrowheads="1"/>
          </p:cNvSpPr>
          <p:nvPr/>
        </p:nvSpPr>
        <p:spPr bwMode="auto">
          <a:xfrm>
            <a:off x="1355725" y="4529138"/>
            <a:ext cx="396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ahoma" pitchFamily="34" charset="0"/>
              </a:rPr>
              <a:t>Cut sets: {1},{3},{6},{9},</a:t>
            </a:r>
          </a:p>
          <a:p>
            <a:r>
              <a:rPr lang="en-US" altLang="en-US" sz="2400" b="0" i="0">
                <a:latin typeface="Tahoma" pitchFamily="34" charset="0"/>
              </a:rPr>
              <a:t>	   {11},{12,13},{14}.</a:t>
            </a:r>
          </a:p>
        </p:txBody>
      </p:sp>
      <p:sp>
        <p:nvSpPr>
          <p:cNvPr id="56348" name="Text Box 43"/>
          <p:cNvSpPr txBox="1">
            <a:spLocks noChangeArrowheads="1"/>
          </p:cNvSpPr>
          <p:nvPr/>
        </p:nvSpPr>
        <p:spPr bwMode="auto">
          <a:xfrm>
            <a:off x="6442075" y="3886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13</a:t>
            </a:r>
            <a:r>
              <a:rPr lang="en-US" altLang="en-US" sz="2400" b="0" i="0">
                <a:latin typeface="Times New Roman" pitchFamily="18" charset="0"/>
              </a:rPr>
              <a:t>=4</a:t>
            </a:r>
          </a:p>
        </p:txBody>
      </p:sp>
      <p:sp>
        <p:nvSpPr>
          <p:cNvPr id="56349" name="Text Box 44"/>
          <p:cNvSpPr txBox="1">
            <a:spLocks noChangeArrowheads="1"/>
          </p:cNvSpPr>
          <p:nvPr/>
        </p:nvSpPr>
        <p:spPr bwMode="auto">
          <a:xfrm>
            <a:off x="5927725" y="4833938"/>
            <a:ext cx="2841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ahoma" pitchFamily="34" charset="0"/>
              </a:rPr>
              <a:t>Minimum cut</a:t>
            </a:r>
          </a:p>
          <a:p>
            <a:r>
              <a:rPr lang="en-US" altLang="en-US" sz="2400" b="0" i="0">
                <a:latin typeface="Tahoma" pitchFamily="34" charset="0"/>
              </a:rPr>
              <a:t>set with lowest cost</a:t>
            </a:r>
          </a:p>
        </p:txBody>
      </p:sp>
      <p:sp>
        <p:nvSpPr>
          <p:cNvPr id="56350" name="Line 45"/>
          <p:cNvSpPr>
            <a:spLocks noChangeShapeType="1"/>
          </p:cNvSpPr>
          <p:nvPr/>
        </p:nvSpPr>
        <p:spPr bwMode="auto">
          <a:xfrm flipH="1" flipV="1">
            <a:off x="5943600" y="4267200"/>
            <a:ext cx="304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32E835-989F-47A7-8F38-D50446940020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22263"/>
            <a:ext cx="7315200" cy="22701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Time/costs trade-off heuristic example</a:t>
            </a:r>
          </a:p>
        </p:txBody>
      </p:sp>
      <p:sp>
        <p:nvSpPr>
          <p:cNvPr id="57348" name="AutoShape 3"/>
          <p:cNvSpPr>
            <a:spLocks noChangeArrowheads="1"/>
          </p:cNvSpPr>
          <p:nvPr/>
        </p:nvSpPr>
        <p:spPr bwMode="auto">
          <a:xfrm rot="-5400000">
            <a:off x="4419600" y="40386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8</a:t>
            </a:r>
          </a:p>
        </p:txBody>
      </p:sp>
      <p:sp>
        <p:nvSpPr>
          <p:cNvPr id="57349" name="AutoShape 4"/>
          <p:cNvSpPr>
            <a:spLocks noChangeArrowheads="1"/>
          </p:cNvSpPr>
          <p:nvPr/>
        </p:nvSpPr>
        <p:spPr bwMode="auto">
          <a:xfrm rot="-5400000">
            <a:off x="2209800" y="1828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2</a:t>
            </a:r>
          </a:p>
        </p:txBody>
      </p:sp>
      <p:cxnSp>
        <p:nvCxnSpPr>
          <p:cNvPr id="57350" name="AutoShape 5"/>
          <p:cNvCxnSpPr>
            <a:cxnSpLocks noChangeShapeType="1"/>
            <a:stCxn id="57355" idx="3"/>
            <a:endCxn id="57348" idx="7"/>
          </p:cNvCxnSpPr>
          <p:nvPr/>
        </p:nvCxnSpPr>
        <p:spPr bwMode="auto">
          <a:xfrm>
            <a:off x="3665538" y="3208338"/>
            <a:ext cx="820737" cy="896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1" name="AutoShape 6"/>
          <p:cNvSpPr>
            <a:spLocks noChangeArrowheads="1"/>
          </p:cNvSpPr>
          <p:nvPr/>
        </p:nvSpPr>
        <p:spPr bwMode="auto">
          <a:xfrm rot="-5400000">
            <a:off x="3276600" y="1828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4</a:t>
            </a:r>
          </a:p>
        </p:txBody>
      </p:sp>
      <p:cxnSp>
        <p:nvCxnSpPr>
          <p:cNvPr id="57352" name="AutoShape 7"/>
          <p:cNvCxnSpPr>
            <a:cxnSpLocks noChangeShapeType="1"/>
            <a:stCxn id="57349" idx="4"/>
            <a:endCxn id="57351" idx="0"/>
          </p:cNvCxnSpPr>
          <p:nvPr/>
        </p:nvCxnSpPr>
        <p:spPr bwMode="auto">
          <a:xfrm>
            <a:off x="2665413" y="20558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3" name="AutoShape 8"/>
          <p:cNvSpPr>
            <a:spLocks noChangeArrowheads="1"/>
          </p:cNvSpPr>
          <p:nvPr/>
        </p:nvSpPr>
        <p:spPr bwMode="auto">
          <a:xfrm rot="-5400000">
            <a:off x="2209800" y="34290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3</a:t>
            </a:r>
          </a:p>
        </p:txBody>
      </p:sp>
      <p:sp>
        <p:nvSpPr>
          <p:cNvPr id="57354" name="AutoShape 9"/>
          <p:cNvSpPr>
            <a:spLocks noChangeArrowheads="1"/>
          </p:cNvSpPr>
          <p:nvPr/>
        </p:nvSpPr>
        <p:spPr bwMode="auto">
          <a:xfrm rot="-5400000">
            <a:off x="3276600" y="40386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sp>
        <p:nvSpPr>
          <p:cNvPr id="57355" name="AutoShape 10"/>
          <p:cNvSpPr>
            <a:spLocks noChangeArrowheads="1"/>
          </p:cNvSpPr>
          <p:nvPr/>
        </p:nvSpPr>
        <p:spPr bwMode="auto">
          <a:xfrm rot="-5400000">
            <a:off x="3276600" y="28194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cxnSp>
        <p:nvCxnSpPr>
          <p:cNvPr id="57356" name="AutoShape 11"/>
          <p:cNvCxnSpPr>
            <a:cxnSpLocks noChangeShapeType="1"/>
            <a:stCxn id="57351" idx="4"/>
            <a:endCxn id="57359" idx="0"/>
          </p:cNvCxnSpPr>
          <p:nvPr/>
        </p:nvCxnSpPr>
        <p:spPr bwMode="auto">
          <a:xfrm>
            <a:off x="3732213" y="20558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7" name="AutoShape 12"/>
          <p:cNvCxnSpPr>
            <a:cxnSpLocks noChangeShapeType="1"/>
            <a:stCxn id="57353" idx="3"/>
            <a:endCxn id="57354" idx="0"/>
          </p:cNvCxnSpPr>
          <p:nvPr/>
        </p:nvCxnSpPr>
        <p:spPr bwMode="auto">
          <a:xfrm>
            <a:off x="2598738" y="3817938"/>
            <a:ext cx="6762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8" name="AutoShape 13"/>
          <p:cNvCxnSpPr>
            <a:cxnSpLocks noChangeShapeType="1"/>
            <a:stCxn id="57354" idx="5"/>
            <a:endCxn id="57373" idx="1"/>
          </p:cNvCxnSpPr>
          <p:nvPr/>
        </p:nvCxnSpPr>
        <p:spPr bwMode="auto">
          <a:xfrm flipV="1">
            <a:off x="3665538" y="3208338"/>
            <a:ext cx="820737" cy="896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9" name="AutoShape 14"/>
          <p:cNvSpPr>
            <a:spLocks noChangeArrowheads="1"/>
          </p:cNvSpPr>
          <p:nvPr/>
        </p:nvSpPr>
        <p:spPr bwMode="auto">
          <a:xfrm rot="-5400000">
            <a:off x="4419600" y="1828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cxnSp>
        <p:nvCxnSpPr>
          <p:cNvPr id="57360" name="AutoShape 15"/>
          <p:cNvCxnSpPr>
            <a:cxnSpLocks noChangeShapeType="1"/>
            <a:stCxn id="57355" idx="4"/>
            <a:endCxn id="57373" idx="0"/>
          </p:cNvCxnSpPr>
          <p:nvPr/>
        </p:nvCxnSpPr>
        <p:spPr bwMode="auto">
          <a:xfrm>
            <a:off x="3732213" y="30464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1" name="AutoShape 16"/>
          <p:cNvCxnSpPr>
            <a:cxnSpLocks noChangeShapeType="1"/>
            <a:stCxn id="57353" idx="5"/>
            <a:endCxn id="57355" idx="0"/>
          </p:cNvCxnSpPr>
          <p:nvPr/>
        </p:nvCxnSpPr>
        <p:spPr bwMode="auto">
          <a:xfrm flipV="1">
            <a:off x="2598738" y="3046413"/>
            <a:ext cx="67627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62" name="AutoShape 17"/>
          <p:cNvSpPr>
            <a:spLocks noChangeArrowheads="1"/>
          </p:cNvSpPr>
          <p:nvPr/>
        </p:nvSpPr>
        <p:spPr bwMode="auto">
          <a:xfrm rot="-5400000">
            <a:off x="1143000" y="2624138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</a:t>
            </a:r>
          </a:p>
        </p:txBody>
      </p:sp>
      <p:cxnSp>
        <p:nvCxnSpPr>
          <p:cNvPr id="57363" name="AutoShape 18"/>
          <p:cNvCxnSpPr>
            <a:cxnSpLocks noChangeShapeType="1"/>
            <a:stCxn id="57362" idx="5"/>
            <a:endCxn id="57349" idx="0"/>
          </p:cNvCxnSpPr>
          <p:nvPr/>
        </p:nvCxnSpPr>
        <p:spPr bwMode="auto">
          <a:xfrm flipV="1">
            <a:off x="1531938" y="2055813"/>
            <a:ext cx="676275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4" name="AutoShape 19"/>
          <p:cNvCxnSpPr>
            <a:cxnSpLocks noChangeShapeType="1"/>
            <a:stCxn id="57354" idx="4"/>
            <a:endCxn id="57348" idx="0"/>
          </p:cNvCxnSpPr>
          <p:nvPr/>
        </p:nvCxnSpPr>
        <p:spPr bwMode="auto">
          <a:xfrm>
            <a:off x="3732213" y="42656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5" name="AutoShape 20"/>
          <p:cNvCxnSpPr>
            <a:cxnSpLocks noChangeShapeType="1"/>
            <a:stCxn id="57362" idx="3"/>
            <a:endCxn id="57353" idx="0"/>
          </p:cNvCxnSpPr>
          <p:nvPr/>
        </p:nvCxnSpPr>
        <p:spPr bwMode="auto">
          <a:xfrm>
            <a:off x="1531938" y="3013075"/>
            <a:ext cx="676275" cy="642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66" name="Text Box 21"/>
          <p:cNvSpPr txBox="1">
            <a:spLocks noChangeArrowheads="1"/>
          </p:cNvSpPr>
          <p:nvPr/>
        </p:nvSpPr>
        <p:spPr bwMode="auto">
          <a:xfrm>
            <a:off x="2263775" y="14366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sp>
        <p:nvSpPr>
          <p:cNvPr id="57367" name="Text Box 22"/>
          <p:cNvSpPr txBox="1">
            <a:spLocks noChangeArrowheads="1"/>
          </p:cNvSpPr>
          <p:nvPr/>
        </p:nvSpPr>
        <p:spPr bwMode="auto">
          <a:xfrm>
            <a:off x="2263775" y="3005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sp>
        <p:nvSpPr>
          <p:cNvPr id="57368" name="Text Box 23"/>
          <p:cNvSpPr txBox="1">
            <a:spLocks noChangeArrowheads="1"/>
          </p:cNvSpPr>
          <p:nvPr/>
        </p:nvSpPr>
        <p:spPr bwMode="auto">
          <a:xfrm>
            <a:off x="3248025" y="1436688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12</a:t>
            </a:r>
          </a:p>
        </p:txBody>
      </p:sp>
      <p:sp>
        <p:nvSpPr>
          <p:cNvPr id="57369" name="Text Box 24"/>
          <p:cNvSpPr txBox="1">
            <a:spLocks noChangeArrowheads="1"/>
          </p:cNvSpPr>
          <p:nvPr/>
        </p:nvSpPr>
        <p:spPr bwMode="auto">
          <a:xfrm>
            <a:off x="3330575" y="363537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57370" name="Text Box 25"/>
          <p:cNvSpPr txBox="1">
            <a:spLocks noChangeArrowheads="1"/>
          </p:cNvSpPr>
          <p:nvPr/>
        </p:nvSpPr>
        <p:spPr bwMode="auto">
          <a:xfrm>
            <a:off x="3254375" y="24384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12</a:t>
            </a:r>
          </a:p>
        </p:txBody>
      </p:sp>
      <p:sp>
        <p:nvSpPr>
          <p:cNvPr id="57371" name="Text Box 26"/>
          <p:cNvSpPr txBox="1">
            <a:spLocks noChangeArrowheads="1"/>
          </p:cNvSpPr>
          <p:nvPr/>
        </p:nvSpPr>
        <p:spPr bwMode="auto">
          <a:xfrm>
            <a:off x="4392613" y="1436688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57372" name="Text Box 27"/>
          <p:cNvSpPr txBox="1">
            <a:spLocks noChangeArrowheads="1"/>
          </p:cNvSpPr>
          <p:nvPr/>
        </p:nvSpPr>
        <p:spPr bwMode="auto">
          <a:xfrm>
            <a:off x="1195388" y="22098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sp>
        <p:nvSpPr>
          <p:cNvPr id="57373" name="AutoShape 28"/>
          <p:cNvSpPr>
            <a:spLocks noChangeArrowheads="1"/>
          </p:cNvSpPr>
          <p:nvPr/>
        </p:nvSpPr>
        <p:spPr bwMode="auto">
          <a:xfrm rot="-5400000">
            <a:off x="4419600" y="28194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sp>
        <p:nvSpPr>
          <p:cNvPr id="57374" name="AutoShape 29"/>
          <p:cNvSpPr>
            <a:spLocks noChangeArrowheads="1"/>
          </p:cNvSpPr>
          <p:nvPr/>
        </p:nvSpPr>
        <p:spPr bwMode="auto">
          <a:xfrm rot="-5400000">
            <a:off x="5486400" y="1828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57375" name="AutoShape 30"/>
          <p:cNvSpPr>
            <a:spLocks noChangeArrowheads="1"/>
          </p:cNvSpPr>
          <p:nvPr/>
        </p:nvSpPr>
        <p:spPr bwMode="auto">
          <a:xfrm rot="-5400000">
            <a:off x="5486400" y="34290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11</a:t>
            </a:r>
          </a:p>
        </p:txBody>
      </p:sp>
      <p:sp>
        <p:nvSpPr>
          <p:cNvPr id="57376" name="AutoShape 31"/>
          <p:cNvSpPr>
            <a:spLocks noChangeArrowheads="1"/>
          </p:cNvSpPr>
          <p:nvPr/>
        </p:nvSpPr>
        <p:spPr bwMode="auto">
          <a:xfrm rot="-5400000">
            <a:off x="6553200" y="22860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12</a:t>
            </a:r>
          </a:p>
        </p:txBody>
      </p:sp>
      <p:sp>
        <p:nvSpPr>
          <p:cNvPr id="57377" name="AutoShape 32"/>
          <p:cNvSpPr>
            <a:spLocks noChangeArrowheads="1"/>
          </p:cNvSpPr>
          <p:nvPr/>
        </p:nvSpPr>
        <p:spPr bwMode="auto">
          <a:xfrm rot="-5400000">
            <a:off x="6553200" y="34290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13</a:t>
            </a:r>
          </a:p>
        </p:txBody>
      </p:sp>
      <p:sp>
        <p:nvSpPr>
          <p:cNvPr id="57378" name="AutoShape 33"/>
          <p:cNvSpPr>
            <a:spLocks noChangeArrowheads="1"/>
          </p:cNvSpPr>
          <p:nvPr/>
        </p:nvSpPr>
        <p:spPr bwMode="auto">
          <a:xfrm rot="-5400000">
            <a:off x="7620000" y="27432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14</a:t>
            </a:r>
          </a:p>
        </p:txBody>
      </p:sp>
      <p:cxnSp>
        <p:nvCxnSpPr>
          <p:cNvPr id="57379" name="AutoShape 34"/>
          <p:cNvCxnSpPr>
            <a:cxnSpLocks noChangeShapeType="1"/>
            <a:stCxn id="57348" idx="4"/>
            <a:endCxn id="57375" idx="1"/>
          </p:cNvCxnSpPr>
          <p:nvPr/>
        </p:nvCxnSpPr>
        <p:spPr bwMode="auto">
          <a:xfrm flipV="1">
            <a:off x="4875213" y="3817938"/>
            <a:ext cx="67786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0" name="AutoShape 35"/>
          <p:cNvCxnSpPr>
            <a:cxnSpLocks noChangeShapeType="1"/>
            <a:stCxn id="57373" idx="4"/>
            <a:endCxn id="57375" idx="7"/>
          </p:cNvCxnSpPr>
          <p:nvPr/>
        </p:nvCxnSpPr>
        <p:spPr bwMode="auto">
          <a:xfrm>
            <a:off x="4875213" y="3046413"/>
            <a:ext cx="677862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1" name="AutoShape 36"/>
          <p:cNvCxnSpPr>
            <a:cxnSpLocks noChangeShapeType="1"/>
            <a:stCxn id="57359" idx="4"/>
            <a:endCxn id="57374" idx="0"/>
          </p:cNvCxnSpPr>
          <p:nvPr/>
        </p:nvCxnSpPr>
        <p:spPr bwMode="auto">
          <a:xfrm>
            <a:off x="4875213" y="20558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82" name="Text Box 37"/>
          <p:cNvSpPr txBox="1">
            <a:spLocks noChangeArrowheads="1"/>
          </p:cNvSpPr>
          <p:nvPr/>
        </p:nvSpPr>
        <p:spPr bwMode="auto">
          <a:xfrm>
            <a:off x="4386263" y="24384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57383" name="Text Box 38"/>
          <p:cNvSpPr txBox="1">
            <a:spLocks noChangeArrowheads="1"/>
          </p:cNvSpPr>
          <p:nvPr/>
        </p:nvSpPr>
        <p:spPr bwMode="auto">
          <a:xfrm>
            <a:off x="4460875" y="362585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sp>
        <p:nvSpPr>
          <p:cNvPr id="57384" name="Text Box 39"/>
          <p:cNvSpPr txBox="1">
            <a:spLocks noChangeArrowheads="1"/>
          </p:cNvSpPr>
          <p:nvPr/>
        </p:nvSpPr>
        <p:spPr bwMode="auto">
          <a:xfrm>
            <a:off x="5548313" y="3036888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sp>
        <p:nvSpPr>
          <p:cNvPr id="57385" name="Text Box 40"/>
          <p:cNvSpPr txBox="1">
            <a:spLocks noChangeArrowheads="1"/>
          </p:cNvSpPr>
          <p:nvPr/>
        </p:nvSpPr>
        <p:spPr bwMode="auto">
          <a:xfrm>
            <a:off x="5537200" y="14366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cxnSp>
        <p:nvCxnSpPr>
          <p:cNvPr id="57386" name="AutoShape 41"/>
          <p:cNvCxnSpPr>
            <a:cxnSpLocks noChangeShapeType="1"/>
            <a:stCxn id="57374" idx="4"/>
            <a:endCxn id="57376" idx="7"/>
          </p:cNvCxnSpPr>
          <p:nvPr/>
        </p:nvCxnSpPr>
        <p:spPr bwMode="auto">
          <a:xfrm>
            <a:off x="5942013" y="2055813"/>
            <a:ext cx="677862" cy="296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7" name="AutoShape 42"/>
          <p:cNvCxnSpPr>
            <a:cxnSpLocks noChangeShapeType="1"/>
            <a:stCxn id="57375" idx="4"/>
            <a:endCxn id="57377" idx="0"/>
          </p:cNvCxnSpPr>
          <p:nvPr/>
        </p:nvCxnSpPr>
        <p:spPr bwMode="auto">
          <a:xfrm>
            <a:off x="5942013" y="36560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8" name="AutoShape 43"/>
          <p:cNvCxnSpPr>
            <a:cxnSpLocks noChangeShapeType="1"/>
            <a:stCxn id="57375" idx="5"/>
            <a:endCxn id="57376" idx="1"/>
          </p:cNvCxnSpPr>
          <p:nvPr/>
        </p:nvCxnSpPr>
        <p:spPr bwMode="auto">
          <a:xfrm flipV="1">
            <a:off x="5875338" y="2674938"/>
            <a:ext cx="744537" cy="820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9" name="AutoShape 44"/>
          <p:cNvCxnSpPr>
            <a:cxnSpLocks noChangeShapeType="1"/>
            <a:stCxn id="57376" idx="4"/>
            <a:endCxn id="57378" idx="0"/>
          </p:cNvCxnSpPr>
          <p:nvPr/>
        </p:nvCxnSpPr>
        <p:spPr bwMode="auto">
          <a:xfrm>
            <a:off x="7008813" y="2513013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90" name="AutoShape 45"/>
          <p:cNvCxnSpPr>
            <a:cxnSpLocks noChangeShapeType="1"/>
            <a:stCxn id="57377" idx="4"/>
            <a:endCxn id="57378" idx="1"/>
          </p:cNvCxnSpPr>
          <p:nvPr/>
        </p:nvCxnSpPr>
        <p:spPr bwMode="auto">
          <a:xfrm flipV="1">
            <a:off x="7008813" y="3132138"/>
            <a:ext cx="67786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91" name="Text Box 46"/>
          <p:cNvSpPr txBox="1">
            <a:spLocks noChangeArrowheads="1"/>
          </p:cNvSpPr>
          <p:nvPr/>
        </p:nvSpPr>
        <p:spPr bwMode="auto">
          <a:xfrm>
            <a:off x="6629400" y="1817688"/>
            <a:ext cx="3508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57392" name="Text Box 47"/>
          <p:cNvSpPr txBox="1">
            <a:spLocks noChangeArrowheads="1"/>
          </p:cNvSpPr>
          <p:nvPr/>
        </p:nvSpPr>
        <p:spPr bwMode="auto">
          <a:xfrm>
            <a:off x="6607175" y="30368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57393" name="Text Box 48"/>
          <p:cNvSpPr txBox="1">
            <a:spLocks noChangeArrowheads="1"/>
          </p:cNvSpPr>
          <p:nvPr/>
        </p:nvSpPr>
        <p:spPr bwMode="auto">
          <a:xfrm>
            <a:off x="7673975" y="233997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graphicFrame>
        <p:nvGraphicFramePr>
          <p:cNvPr id="57394" name="Object 49"/>
          <p:cNvGraphicFramePr>
            <a:graphicFrameLocks noChangeAspect="1"/>
          </p:cNvGraphicFramePr>
          <p:nvPr/>
        </p:nvGraphicFramePr>
        <p:xfrm>
          <a:off x="762000" y="5029200"/>
          <a:ext cx="8013700" cy="838200"/>
        </p:xfrm>
        <a:graphic>
          <a:graphicData uri="http://schemas.openxmlformats.org/presentationml/2006/ole">
            <p:oleObj spid="_x0000_s57401" name="Equation" r:id="rId4" imgW="3733800" imgH="406400" progId="">
              <p:embed/>
            </p:oleObj>
          </a:graphicData>
        </a:graphic>
      </p:graphicFrame>
      <p:sp>
        <p:nvSpPr>
          <p:cNvPr id="57395" name="AutoShape 50"/>
          <p:cNvSpPr>
            <a:spLocks noChangeArrowheads="1"/>
          </p:cNvSpPr>
          <p:nvPr/>
        </p:nvSpPr>
        <p:spPr bwMode="auto">
          <a:xfrm rot="-5400000">
            <a:off x="8686800" y="27432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T</a:t>
            </a:r>
          </a:p>
        </p:txBody>
      </p:sp>
      <p:cxnSp>
        <p:nvCxnSpPr>
          <p:cNvPr id="57396" name="AutoShape 51"/>
          <p:cNvCxnSpPr>
            <a:cxnSpLocks noChangeShapeType="1"/>
            <a:stCxn id="57378" idx="4"/>
            <a:endCxn id="57395" idx="0"/>
          </p:cNvCxnSpPr>
          <p:nvPr/>
        </p:nvCxnSpPr>
        <p:spPr bwMode="auto">
          <a:xfrm>
            <a:off x="8075613" y="29702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97" name="AutoShape 52"/>
          <p:cNvSpPr>
            <a:spLocks noChangeArrowheads="1"/>
          </p:cNvSpPr>
          <p:nvPr/>
        </p:nvSpPr>
        <p:spPr bwMode="auto">
          <a:xfrm rot="-5400000">
            <a:off x="152400" y="2624138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S</a:t>
            </a:r>
          </a:p>
        </p:txBody>
      </p:sp>
      <p:cxnSp>
        <p:nvCxnSpPr>
          <p:cNvPr id="57398" name="AutoShape 53"/>
          <p:cNvCxnSpPr>
            <a:cxnSpLocks noChangeShapeType="1"/>
            <a:stCxn id="57397" idx="4"/>
            <a:endCxn id="57362" idx="0"/>
          </p:cNvCxnSpPr>
          <p:nvPr/>
        </p:nvCxnSpPr>
        <p:spPr bwMode="auto">
          <a:xfrm>
            <a:off x="608013" y="285115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156BD4-F431-4CB7-83C5-67644A86E50D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Critical Path Subgraph (</a:t>
            </a:r>
            <a:r>
              <a:rPr lang="en-US" altLang="en-US" sz="2800" i="1" smtClean="0"/>
              <a:t>G</a:t>
            </a:r>
            <a:r>
              <a:rPr lang="en-US" altLang="en-US" sz="2800" i="1" baseline="-25000" smtClean="0"/>
              <a:t>cp</a:t>
            </a:r>
            <a:r>
              <a:rPr lang="en-US" altLang="en-US" sz="2800" smtClean="0"/>
              <a:t>)</a:t>
            </a:r>
            <a:endParaRPr lang="en-US" altLang="en-US" smtClean="0"/>
          </a:p>
        </p:txBody>
      </p:sp>
      <p:grpSp>
        <p:nvGrpSpPr>
          <p:cNvPr id="58372" name="Group 3"/>
          <p:cNvGrpSpPr>
            <a:grpSpLocks/>
          </p:cNvGrpSpPr>
          <p:nvPr/>
        </p:nvGrpSpPr>
        <p:grpSpPr bwMode="auto">
          <a:xfrm>
            <a:off x="1236663" y="2895600"/>
            <a:ext cx="457200" cy="457200"/>
            <a:chOff x="1824" y="1728"/>
            <a:chExt cx="288" cy="288"/>
          </a:xfrm>
        </p:grpSpPr>
        <p:sp>
          <p:nvSpPr>
            <p:cNvPr id="58431" name="Oval 4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32" name="Text Box 5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8373" name="Group 6"/>
          <p:cNvGrpSpPr>
            <a:grpSpLocks/>
          </p:cNvGrpSpPr>
          <p:nvPr/>
        </p:nvGrpSpPr>
        <p:grpSpPr bwMode="auto">
          <a:xfrm>
            <a:off x="2303463" y="3810000"/>
            <a:ext cx="457200" cy="457200"/>
            <a:chOff x="1824" y="1728"/>
            <a:chExt cx="288" cy="288"/>
          </a:xfrm>
        </p:grpSpPr>
        <p:sp>
          <p:nvSpPr>
            <p:cNvPr id="58429" name="Oval 7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30" name="Text Box 8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58374" name="Group 9"/>
          <p:cNvGrpSpPr>
            <a:grpSpLocks/>
          </p:cNvGrpSpPr>
          <p:nvPr/>
        </p:nvGrpSpPr>
        <p:grpSpPr bwMode="auto">
          <a:xfrm>
            <a:off x="3370263" y="3200400"/>
            <a:ext cx="457200" cy="457200"/>
            <a:chOff x="1824" y="1728"/>
            <a:chExt cx="288" cy="288"/>
          </a:xfrm>
        </p:grpSpPr>
        <p:sp>
          <p:nvSpPr>
            <p:cNvPr id="58427" name="Oval 10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28" name="Text Box 11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58375" name="Group 12"/>
          <p:cNvGrpSpPr>
            <a:grpSpLocks/>
          </p:cNvGrpSpPr>
          <p:nvPr/>
        </p:nvGrpSpPr>
        <p:grpSpPr bwMode="auto">
          <a:xfrm>
            <a:off x="4437063" y="3200400"/>
            <a:ext cx="457200" cy="457200"/>
            <a:chOff x="1824" y="1728"/>
            <a:chExt cx="288" cy="288"/>
          </a:xfrm>
        </p:grpSpPr>
        <p:sp>
          <p:nvSpPr>
            <p:cNvPr id="58425" name="Oval 13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26" name="Text Box 14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58376" name="Group 15"/>
          <p:cNvGrpSpPr>
            <a:grpSpLocks/>
          </p:cNvGrpSpPr>
          <p:nvPr/>
        </p:nvGrpSpPr>
        <p:grpSpPr bwMode="auto">
          <a:xfrm>
            <a:off x="5427663" y="3810000"/>
            <a:ext cx="490537" cy="457200"/>
            <a:chOff x="1824" y="1728"/>
            <a:chExt cx="309" cy="288"/>
          </a:xfrm>
        </p:grpSpPr>
        <p:sp>
          <p:nvSpPr>
            <p:cNvPr id="58423" name="Oval 16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24" name="Text Box 17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11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grpSp>
        <p:nvGrpSpPr>
          <p:cNvPr id="58377" name="Group 18"/>
          <p:cNvGrpSpPr>
            <a:grpSpLocks/>
          </p:cNvGrpSpPr>
          <p:nvPr/>
        </p:nvGrpSpPr>
        <p:grpSpPr bwMode="auto">
          <a:xfrm>
            <a:off x="6418263" y="3200400"/>
            <a:ext cx="490537" cy="457200"/>
            <a:chOff x="1824" y="1728"/>
            <a:chExt cx="309" cy="288"/>
          </a:xfrm>
        </p:grpSpPr>
        <p:sp>
          <p:nvSpPr>
            <p:cNvPr id="58421" name="Oval 19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22" name="Text Box 20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12</a:t>
              </a:r>
            </a:p>
          </p:txBody>
        </p:sp>
      </p:grpSp>
      <p:grpSp>
        <p:nvGrpSpPr>
          <p:cNvPr id="58378" name="Group 21"/>
          <p:cNvGrpSpPr>
            <a:grpSpLocks/>
          </p:cNvGrpSpPr>
          <p:nvPr/>
        </p:nvGrpSpPr>
        <p:grpSpPr bwMode="auto">
          <a:xfrm>
            <a:off x="7485063" y="3200400"/>
            <a:ext cx="490537" cy="457200"/>
            <a:chOff x="1824" y="1728"/>
            <a:chExt cx="309" cy="288"/>
          </a:xfrm>
        </p:grpSpPr>
        <p:sp>
          <p:nvSpPr>
            <p:cNvPr id="58419" name="Oval 22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20" name="Text Box 23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14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sp>
        <p:nvSpPr>
          <p:cNvPr id="58379" name="Line 24"/>
          <p:cNvSpPr>
            <a:spLocks noChangeShapeType="1"/>
          </p:cNvSpPr>
          <p:nvPr/>
        </p:nvSpPr>
        <p:spPr bwMode="auto">
          <a:xfrm>
            <a:off x="3827463" y="34290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25"/>
          <p:cNvSpPr>
            <a:spLocks noChangeShapeType="1"/>
          </p:cNvSpPr>
          <p:nvPr/>
        </p:nvSpPr>
        <p:spPr bwMode="auto">
          <a:xfrm>
            <a:off x="1617663" y="3352800"/>
            <a:ext cx="7620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26"/>
          <p:cNvSpPr>
            <a:spLocks noChangeShapeType="1"/>
          </p:cNvSpPr>
          <p:nvPr/>
        </p:nvSpPr>
        <p:spPr bwMode="auto">
          <a:xfrm flipV="1">
            <a:off x="2684463" y="3505200"/>
            <a:ext cx="6858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27"/>
          <p:cNvSpPr>
            <a:spLocks noChangeShapeType="1"/>
          </p:cNvSpPr>
          <p:nvPr/>
        </p:nvSpPr>
        <p:spPr bwMode="auto">
          <a:xfrm>
            <a:off x="4894263" y="3429000"/>
            <a:ext cx="6096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28"/>
          <p:cNvSpPr>
            <a:spLocks noChangeShapeType="1"/>
          </p:cNvSpPr>
          <p:nvPr/>
        </p:nvSpPr>
        <p:spPr bwMode="auto">
          <a:xfrm flipV="1">
            <a:off x="5884863" y="3505200"/>
            <a:ext cx="5334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29"/>
          <p:cNvSpPr>
            <a:spLocks noChangeShapeType="1"/>
          </p:cNvSpPr>
          <p:nvPr/>
        </p:nvSpPr>
        <p:spPr bwMode="auto">
          <a:xfrm>
            <a:off x="6875463" y="34290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30"/>
          <p:cNvSpPr txBox="1">
            <a:spLocks noChangeArrowheads="1"/>
          </p:cNvSpPr>
          <p:nvPr/>
        </p:nvSpPr>
        <p:spPr bwMode="auto">
          <a:xfrm>
            <a:off x="1101725" y="2327275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1</a:t>
            </a:r>
            <a:r>
              <a:rPr lang="en-US" altLang="en-US" sz="2400" b="0" i="0">
                <a:latin typeface="Times New Roman" pitchFamily="18" charset="0"/>
              </a:rPr>
              <a:t>=7</a:t>
            </a:r>
          </a:p>
        </p:txBody>
      </p:sp>
      <p:sp>
        <p:nvSpPr>
          <p:cNvPr id="58386" name="Text Box 31"/>
          <p:cNvSpPr txBox="1">
            <a:spLocks noChangeArrowheads="1"/>
          </p:cNvSpPr>
          <p:nvPr/>
        </p:nvSpPr>
        <p:spPr bwMode="auto">
          <a:xfrm>
            <a:off x="2133600" y="4267200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3</a:t>
            </a:r>
            <a:r>
              <a:rPr lang="en-US" altLang="en-US" sz="2400" b="0" i="0">
                <a:latin typeface="Times New Roman" pitchFamily="18" charset="0"/>
              </a:rPr>
              <a:t>=4</a:t>
            </a:r>
          </a:p>
        </p:txBody>
      </p:sp>
      <p:sp>
        <p:nvSpPr>
          <p:cNvPr id="58387" name="Text Box 32"/>
          <p:cNvSpPr txBox="1">
            <a:spLocks noChangeArrowheads="1"/>
          </p:cNvSpPr>
          <p:nvPr/>
        </p:nvSpPr>
        <p:spPr bwMode="auto">
          <a:xfrm>
            <a:off x="3048000" y="2743200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6</a:t>
            </a:r>
            <a:r>
              <a:rPr lang="en-US" altLang="en-US" sz="2400" b="0" i="0">
                <a:latin typeface="Times New Roman" pitchFamily="18" charset="0"/>
              </a:rPr>
              <a:t>=3</a:t>
            </a:r>
          </a:p>
        </p:txBody>
      </p:sp>
      <p:sp>
        <p:nvSpPr>
          <p:cNvPr id="58388" name="Text Box 33"/>
          <p:cNvSpPr txBox="1">
            <a:spLocks noChangeArrowheads="1"/>
          </p:cNvSpPr>
          <p:nvPr/>
        </p:nvSpPr>
        <p:spPr bwMode="auto">
          <a:xfrm>
            <a:off x="4343400" y="2743200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9</a:t>
            </a:r>
            <a:r>
              <a:rPr lang="en-US" altLang="en-US" sz="2400" b="0" i="0">
                <a:latin typeface="Times New Roman" pitchFamily="18" charset="0"/>
              </a:rPr>
              <a:t>=4</a:t>
            </a:r>
          </a:p>
        </p:txBody>
      </p:sp>
      <p:sp>
        <p:nvSpPr>
          <p:cNvPr id="58389" name="Text Box 34"/>
          <p:cNvSpPr txBox="1">
            <a:spLocks noChangeArrowheads="1"/>
          </p:cNvSpPr>
          <p:nvPr/>
        </p:nvSpPr>
        <p:spPr bwMode="auto">
          <a:xfrm>
            <a:off x="5308600" y="4191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11</a:t>
            </a:r>
            <a:r>
              <a:rPr lang="en-US" altLang="en-US" sz="2400" b="0" i="0">
                <a:latin typeface="Times New Roman" pitchFamily="18" charset="0"/>
              </a:rPr>
              <a:t>=2</a:t>
            </a:r>
          </a:p>
        </p:txBody>
      </p:sp>
      <p:sp>
        <p:nvSpPr>
          <p:cNvPr id="58390" name="Text Box 35"/>
          <p:cNvSpPr txBox="1">
            <a:spLocks noChangeArrowheads="1"/>
          </p:cNvSpPr>
          <p:nvPr/>
        </p:nvSpPr>
        <p:spPr bwMode="auto">
          <a:xfrm>
            <a:off x="6248400" y="2667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12</a:t>
            </a:r>
            <a:r>
              <a:rPr lang="en-US" altLang="en-US" sz="2400" b="0" i="0">
                <a:latin typeface="Times New Roman" pitchFamily="18" charset="0"/>
              </a:rPr>
              <a:t>=2</a:t>
            </a:r>
          </a:p>
        </p:txBody>
      </p:sp>
      <p:sp>
        <p:nvSpPr>
          <p:cNvPr id="58391" name="Text Box 36"/>
          <p:cNvSpPr txBox="1">
            <a:spLocks noChangeArrowheads="1"/>
          </p:cNvSpPr>
          <p:nvPr/>
        </p:nvSpPr>
        <p:spPr bwMode="auto">
          <a:xfrm>
            <a:off x="7391400" y="2743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14</a:t>
            </a:r>
            <a:r>
              <a:rPr lang="en-US" altLang="en-US" sz="2400" b="0" i="0">
                <a:latin typeface="Times New Roman" pitchFamily="18" charset="0"/>
              </a:rPr>
              <a:t>=8</a:t>
            </a:r>
          </a:p>
        </p:txBody>
      </p:sp>
      <p:grpSp>
        <p:nvGrpSpPr>
          <p:cNvPr id="58392" name="Group 37"/>
          <p:cNvGrpSpPr>
            <a:grpSpLocks/>
          </p:cNvGrpSpPr>
          <p:nvPr/>
        </p:nvGrpSpPr>
        <p:grpSpPr bwMode="auto">
          <a:xfrm>
            <a:off x="6478588" y="3851275"/>
            <a:ext cx="490537" cy="457200"/>
            <a:chOff x="1824" y="1728"/>
            <a:chExt cx="309" cy="288"/>
          </a:xfrm>
        </p:grpSpPr>
        <p:sp>
          <p:nvSpPr>
            <p:cNvPr id="58417" name="Oval 38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18" name="Text Box 39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13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sp>
        <p:nvSpPr>
          <p:cNvPr id="58393" name="Line 40"/>
          <p:cNvSpPr>
            <a:spLocks noChangeShapeType="1"/>
          </p:cNvSpPr>
          <p:nvPr/>
        </p:nvSpPr>
        <p:spPr bwMode="auto">
          <a:xfrm>
            <a:off x="5945188" y="4079875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Line 41"/>
          <p:cNvSpPr>
            <a:spLocks noChangeShapeType="1"/>
          </p:cNvSpPr>
          <p:nvPr/>
        </p:nvSpPr>
        <p:spPr bwMode="auto">
          <a:xfrm flipV="1">
            <a:off x="6935788" y="3622675"/>
            <a:ext cx="6858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Text Box 42"/>
          <p:cNvSpPr txBox="1">
            <a:spLocks noChangeArrowheads="1"/>
          </p:cNvSpPr>
          <p:nvPr/>
        </p:nvSpPr>
        <p:spPr bwMode="auto">
          <a:xfrm>
            <a:off x="6400800" y="423227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13</a:t>
            </a:r>
            <a:r>
              <a:rPr lang="en-US" altLang="en-US" sz="2400" b="0" i="0">
                <a:latin typeface="Times New Roman" pitchFamily="18" charset="0"/>
              </a:rPr>
              <a:t>=4</a:t>
            </a:r>
          </a:p>
        </p:txBody>
      </p:sp>
      <p:grpSp>
        <p:nvGrpSpPr>
          <p:cNvPr id="58396" name="Group 43"/>
          <p:cNvGrpSpPr>
            <a:grpSpLocks/>
          </p:cNvGrpSpPr>
          <p:nvPr/>
        </p:nvGrpSpPr>
        <p:grpSpPr bwMode="auto">
          <a:xfrm>
            <a:off x="2320925" y="1905000"/>
            <a:ext cx="457200" cy="457200"/>
            <a:chOff x="1824" y="1728"/>
            <a:chExt cx="288" cy="288"/>
          </a:xfrm>
        </p:grpSpPr>
        <p:sp>
          <p:nvSpPr>
            <p:cNvPr id="58415" name="Oval 44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16" name="Text Box 45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8397" name="Group 46"/>
          <p:cNvGrpSpPr>
            <a:grpSpLocks/>
          </p:cNvGrpSpPr>
          <p:nvPr/>
        </p:nvGrpSpPr>
        <p:grpSpPr bwMode="auto">
          <a:xfrm>
            <a:off x="3387725" y="1905000"/>
            <a:ext cx="457200" cy="457200"/>
            <a:chOff x="1824" y="1728"/>
            <a:chExt cx="288" cy="288"/>
          </a:xfrm>
        </p:grpSpPr>
        <p:sp>
          <p:nvSpPr>
            <p:cNvPr id="58413" name="Oval 47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14" name="Text Box 48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58398" name="Group 49"/>
          <p:cNvGrpSpPr>
            <a:grpSpLocks/>
          </p:cNvGrpSpPr>
          <p:nvPr/>
        </p:nvGrpSpPr>
        <p:grpSpPr bwMode="auto">
          <a:xfrm>
            <a:off x="4454525" y="1905000"/>
            <a:ext cx="457200" cy="457200"/>
            <a:chOff x="1824" y="1728"/>
            <a:chExt cx="288" cy="288"/>
          </a:xfrm>
        </p:grpSpPr>
        <p:sp>
          <p:nvSpPr>
            <p:cNvPr id="58411" name="Oval 50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12" name="Text Box 51"/>
            <p:cNvSpPr txBox="1">
              <a:spLocks noChangeArrowheads="1"/>
            </p:cNvSpPr>
            <p:nvPr/>
          </p:nvSpPr>
          <p:spPr bwMode="auto">
            <a:xfrm>
              <a:off x="1857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i="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58399" name="Group 52"/>
          <p:cNvGrpSpPr>
            <a:grpSpLocks/>
          </p:cNvGrpSpPr>
          <p:nvPr/>
        </p:nvGrpSpPr>
        <p:grpSpPr bwMode="auto">
          <a:xfrm>
            <a:off x="5445125" y="2514600"/>
            <a:ext cx="490538" cy="457200"/>
            <a:chOff x="1824" y="1728"/>
            <a:chExt cx="309" cy="288"/>
          </a:xfrm>
        </p:grpSpPr>
        <p:sp>
          <p:nvSpPr>
            <p:cNvPr id="58409" name="Oval 53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10" name="Text Box 54"/>
            <p:cNvSpPr txBox="1">
              <a:spLocks noChangeArrowheads="1"/>
            </p:cNvSpPr>
            <p:nvPr/>
          </p:nvSpPr>
          <p:spPr bwMode="auto">
            <a:xfrm>
              <a:off x="1857" y="175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 b="1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0" i="0">
                  <a:latin typeface="Times New Roman" pitchFamily="18" charset="0"/>
                </a:rPr>
                <a:t>10</a:t>
              </a:r>
              <a:endParaRPr lang="en-US" altLang="en-US" sz="2400" b="0" i="0">
                <a:latin typeface="Times New Roman" pitchFamily="18" charset="0"/>
              </a:endParaRPr>
            </a:p>
          </p:txBody>
        </p:sp>
      </p:grpSp>
      <p:sp>
        <p:nvSpPr>
          <p:cNvPr id="58400" name="Line 55"/>
          <p:cNvSpPr>
            <a:spLocks noChangeShapeType="1"/>
          </p:cNvSpPr>
          <p:nvPr/>
        </p:nvSpPr>
        <p:spPr bwMode="auto">
          <a:xfrm>
            <a:off x="2778125" y="21336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1" name="Line 56"/>
          <p:cNvSpPr>
            <a:spLocks noChangeShapeType="1"/>
          </p:cNvSpPr>
          <p:nvPr/>
        </p:nvSpPr>
        <p:spPr bwMode="auto">
          <a:xfrm>
            <a:off x="3844925" y="21336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2" name="Line 57"/>
          <p:cNvSpPr>
            <a:spLocks noChangeShapeType="1"/>
          </p:cNvSpPr>
          <p:nvPr/>
        </p:nvSpPr>
        <p:spPr bwMode="auto">
          <a:xfrm flipV="1">
            <a:off x="1635125" y="2286000"/>
            <a:ext cx="7620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3" name="Line 58"/>
          <p:cNvSpPr>
            <a:spLocks noChangeShapeType="1"/>
          </p:cNvSpPr>
          <p:nvPr/>
        </p:nvSpPr>
        <p:spPr bwMode="auto">
          <a:xfrm>
            <a:off x="4911725" y="2209800"/>
            <a:ext cx="6096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4" name="Line 59"/>
          <p:cNvSpPr>
            <a:spLocks noChangeShapeType="1"/>
          </p:cNvSpPr>
          <p:nvPr/>
        </p:nvSpPr>
        <p:spPr bwMode="auto">
          <a:xfrm>
            <a:off x="5902325" y="2895600"/>
            <a:ext cx="6096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5" name="Text Box 60"/>
          <p:cNvSpPr txBox="1">
            <a:spLocks noChangeArrowheads="1"/>
          </p:cNvSpPr>
          <p:nvPr/>
        </p:nvSpPr>
        <p:spPr bwMode="auto">
          <a:xfrm>
            <a:off x="2117725" y="1447800"/>
            <a:ext cx="317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2</a:t>
            </a:r>
            <a:r>
              <a:rPr lang="en-US" altLang="en-US" sz="2400" b="0" i="0">
                <a:latin typeface="Times New Roman" pitchFamily="18" charset="0"/>
              </a:rPr>
              <a:t>=2	  </a:t>
            </a:r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4</a:t>
            </a:r>
            <a:r>
              <a:rPr lang="en-US" altLang="en-US" sz="2400" b="0" i="0">
                <a:latin typeface="Times New Roman" pitchFamily="18" charset="0"/>
              </a:rPr>
              <a:t>=3	    </a:t>
            </a:r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7</a:t>
            </a:r>
            <a:r>
              <a:rPr lang="en-US" altLang="en-US" sz="2400" b="0" i="0">
                <a:latin typeface="Times New Roman" pitchFamily="18" charset="0"/>
              </a:rPr>
              <a:t>=4</a:t>
            </a:r>
          </a:p>
        </p:txBody>
      </p:sp>
      <p:sp>
        <p:nvSpPr>
          <p:cNvPr id="58406" name="Rectangle 61"/>
          <p:cNvSpPr>
            <a:spLocks noChangeArrowheads="1"/>
          </p:cNvSpPr>
          <p:nvPr/>
        </p:nvSpPr>
        <p:spPr bwMode="auto">
          <a:xfrm>
            <a:off x="5699125" y="2209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>
                <a:latin typeface="Times New Roman" pitchFamily="18" charset="0"/>
              </a:rPr>
              <a:t>C</a:t>
            </a:r>
            <a:r>
              <a:rPr lang="en-US" altLang="en-US" sz="2400" b="0" i="0" baseline="-25000">
                <a:latin typeface="Times New Roman" pitchFamily="18" charset="0"/>
              </a:rPr>
              <a:t>10</a:t>
            </a:r>
            <a:r>
              <a:rPr lang="en-US" altLang="en-US" sz="2400" b="0" i="0">
                <a:latin typeface="Times New Roman" pitchFamily="18" charset="0"/>
              </a:rPr>
              <a:t>=5</a:t>
            </a:r>
          </a:p>
        </p:txBody>
      </p:sp>
      <p:sp>
        <p:nvSpPr>
          <p:cNvPr id="58407" name="Freeform 62"/>
          <p:cNvSpPr>
            <a:spLocks/>
          </p:cNvSpPr>
          <p:nvPr/>
        </p:nvSpPr>
        <p:spPr bwMode="auto">
          <a:xfrm>
            <a:off x="1874838" y="1403350"/>
            <a:ext cx="4638675" cy="3570288"/>
          </a:xfrm>
          <a:custGeom>
            <a:avLst/>
            <a:gdLst>
              <a:gd name="T0" fmla="*/ 4506913 w 2922"/>
              <a:gd name="T1" fmla="*/ 3225800 h 2249"/>
              <a:gd name="T2" fmla="*/ 4397375 w 2922"/>
              <a:gd name="T3" fmla="*/ 3076575 h 2249"/>
              <a:gd name="T4" fmla="*/ 4370388 w 2922"/>
              <a:gd name="T5" fmla="*/ 3021013 h 2249"/>
              <a:gd name="T6" fmla="*/ 4329113 w 2922"/>
              <a:gd name="T7" fmla="*/ 2981325 h 2249"/>
              <a:gd name="T8" fmla="*/ 4302125 w 2922"/>
              <a:gd name="T9" fmla="*/ 2940050 h 2249"/>
              <a:gd name="T10" fmla="*/ 4070350 w 2922"/>
              <a:gd name="T11" fmla="*/ 2478088 h 2249"/>
              <a:gd name="T12" fmla="*/ 3935413 w 2922"/>
              <a:gd name="T13" fmla="*/ 2163763 h 2249"/>
              <a:gd name="T14" fmla="*/ 3852863 w 2922"/>
              <a:gd name="T15" fmla="*/ 2014538 h 2249"/>
              <a:gd name="T16" fmla="*/ 3581400 w 2922"/>
              <a:gd name="T17" fmla="*/ 1620838 h 2249"/>
              <a:gd name="T18" fmla="*/ 3498850 w 2922"/>
              <a:gd name="T19" fmla="*/ 1511300 h 2249"/>
              <a:gd name="T20" fmla="*/ 3417888 w 2922"/>
              <a:gd name="T21" fmla="*/ 1457325 h 2249"/>
              <a:gd name="T22" fmla="*/ 3281363 w 2922"/>
              <a:gd name="T23" fmla="*/ 1347788 h 2249"/>
              <a:gd name="T24" fmla="*/ 3036888 w 2922"/>
              <a:gd name="T25" fmla="*/ 1171575 h 2249"/>
              <a:gd name="T26" fmla="*/ 2614613 w 2922"/>
              <a:gd name="T27" fmla="*/ 1076325 h 2249"/>
              <a:gd name="T28" fmla="*/ 1879600 w 2922"/>
              <a:gd name="T29" fmla="*/ 1020763 h 2249"/>
              <a:gd name="T30" fmla="*/ 1593850 w 2922"/>
              <a:gd name="T31" fmla="*/ 981075 h 2249"/>
              <a:gd name="T32" fmla="*/ 1444625 w 2922"/>
              <a:gd name="T33" fmla="*/ 939800 h 2249"/>
              <a:gd name="T34" fmla="*/ 1117600 w 2922"/>
              <a:gd name="T35" fmla="*/ 749300 h 2249"/>
              <a:gd name="T36" fmla="*/ 1077913 w 2922"/>
              <a:gd name="T37" fmla="*/ 273050 h 2249"/>
              <a:gd name="T38" fmla="*/ 995363 w 2922"/>
              <a:gd name="T39" fmla="*/ 192088 h 2249"/>
              <a:gd name="T40" fmla="*/ 682625 w 2922"/>
              <a:gd name="T41" fmla="*/ 55563 h 2249"/>
              <a:gd name="T42" fmla="*/ 165100 w 2922"/>
              <a:gd name="T43" fmla="*/ 82550 h 2249"/>
              <a:gd name="T44" fmla="*/ 42863 w 2922"/>
              <a:gd name="T45" fmla="*/ 354013 h 2249"/>
              <a:gd name="T46" fmla="*/ 84138 w 2922"/>
              <a:gd name="T47" fmla="*/ 912813 h 2249"/>
              <a:gd name="T48" fmla="*/ 355600 w 2922"/>
              <a:gd name="T49" fmla="*/ 1076325 h 2249"/>
              <a:gd name="T50" fmla="*/ 1173163 w 2922"/>
              <a:gd name="T51" fmla="*/ 1144588 h 2249"/>
              <a:gd name="T52" fmla="*/ 2016125 w 2922"/>
              <a:gd name="T53" fmla="*/ 1211263 h 2249"/>
              <a:gd name="T54" fmla="*/ 2424113 w 2922"/>
              <a:gd name="T55" fmla="*/ 1266825 h 2249"/>
              <a:gd name="T56" fmla="*/ 2968625 w 2922"/>
              <a:gd name="T57" fmla="*/ 1362075 h 2249"/>
              <a:gd name="T58" fmla="*/ 3268663 w 2922"/>
              <a:gd name="T59" fmla="*/ 1484313 h 2249"/>
              <a:gd name="T60" fmla="*/ 3363913 w 2922"/>
              <a:gd name="T61" fmla="*/ 1647825 h 2249"/>
              <a:gd name="T62" fmla="*/ 3459163 w 2922"/>
              <a:gd name="T63" fmla="*/ 2967038 h 2249"/>
              <a:gd name="T64" fmla="*/ 3622675 w 2922"/>
              <a:gd name="T65" fmla="*/ 3211513 h 2249"/>
              <a:gd name="T66" fmla="*/ 3717925 w 2922"/>
              <a:gd name="T67" fmla="*/ 3375025 h 2249"/>
              <a:gd name="T68" fmla="*/ 3879850 w 2922"/>
              <a:gd name="T69" fmla="*/ 3430588 h 2249"/>
              <a:gd name="T70" fmla="*/ 4057650 w 2922"/>
              <a:gd name="T71" fmla="*/ 3497263 h 2249"/>
              <a:gd name="T72" fmla="*/ 4194175 w 2922"/>
              <a:gd name="T73" fmla="*/ 3565525 h 2249"/>
              <a:gd name="T74" fmla="*/ 4602163 w 2922"/>
              <a:gd name="T75" fmla="*/ 3552825 h 2249"/>
              <a:gd name="T76" fmla="*/ 4629150 w 2922"/>
              <a:gd name="T77" fmla="*/ 3511550 h 2249"/>
              <a:gd name="T78" fmla="*/ 4479925 w 2922"/>
              <a:gd name="T79" fmla="*/ 3211513 h 2249"/>
              <a:gd name="T80" fmla="*/ 4506913 w 2922"/>
              <a:gd name="T81" fmla="*/ 3225800 h 224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922" h="2249">
                <a:moveTo>
                  <a:pt x="2839" y="2032"/>
                </a:moveTo>
                <a:cubicBezTo>
                  <a:pt x="2818" y="1999"/>
                  <a:pt x="2787" y="1973"/>
                  <a:pt x="2770" y="1938"/>
                </a:cubicBezTo>
                <a:cubicBezTo>
                  <a:pt x="2764" y="1926"/>
                  <a:pt x="2761" y="1914"/>
                  <a:pt x="2753" y="1903"/>
                </a:cubicBezTo>
                <a:cubicBezTo>
                  <a:pt x="2746" y="1893"/>
                  <a:pt x="2735" y="1887"/>
                  <a:pt x="2727" y="1878"/>
                </a:cubicBezTo>
                <a:cubicBezTo>
                  <a:pt x="2720" y="1870"/>
                  <a:pt x="2716" y="1861"/>
                  <a:pt x="2710" y="1852"/>
                </a:cubicBezTo>
                <a:cubicBezTo>
                  <a:pt x="2679" y="1751"/>
                  <a:pt x="2643" y="1635"/>
                  <a:pt x="2564" y="1561"/>
                </a:cubicBezTo>
                <a:cubicBezTo>
                  <a:pt x="2543" y="1494"/>
                  <a:pt x="2518" y="1422"/>
                  <a:pt x="2479" y="1363"/>
                </a:cubicBezTo>
                <a:cubicBezTo>
                  <a:pt x="2469" y="1324"/>
                  <a:pt x="2449" y="1302"/>
                  <a:pt x="2427" y="1269"/>
                </a:cubicBezTo>
                <a:cubicBezTo>
                  <a:pt x="2395" y="1165"/>
                  <a:pt x="2341" y="1088"/>
                  <a:pt x="2256" y="1021"/>
                </a:cubicBezTo>
                <a:cubicBezTo>
                  <a:pt x="2237" y="989"/>
                  <a:pt x="2232" y="974"/>
                  <a:pt x="2204" y="952"/>
                </a:cubicBezTo>
                <a:cubicBezTo>
                  <a:pt x="2188" y="939"/>
                  <a:pt x="2167" y="933"/>
                  <a:pt x="2153" y="918"/>
                </a:cubicBezTo>
                <a:cubicBezTo>
                  <a:pt x="2093" y="857"/>
                  <a:pt x="2124" y="877"/>
                  <a:pt x="2067" y="849"/>
                </a:cubicBezTo>
                <a:cubicBezTo>
                  <a:pt x="2033" y="797"/>
                  <a:pt x="1972" y="756"/>
                  <a:pt x="1913" y="738"/>
                </a:cubicBezTo>
                <a:cubicBezTo>
                  <a:pt x="1833" y="685"/>
                  <a:pt x="1742" y="686"/>
                  <a:pt x="1647" y="678"/>
                </a:cubicBezTo>
                <a:cubicBezTo>
                  <a:pt x="1493" y="665"/>
                  <a:pt x="1339" y="654"/>
                  <a:pt x="1184" y="643"/>
                </a:cubicBezTo>
                <a:cubicBezTo>
                  <a:pt x="1124" y="634"/>
                  <a:pt x="1065" y="624"/>
                  <a:pt x="1004" y="618"/>
                </a:cubicBezTo>
                <a:cubicBezTo>
                  <a:pt x="973" y="607"/>
                  <a:pt x="940" y="604"/>
                  <a:pt x="910" y="592"/>
                </a:cubicBezTo>
                <a:cubicBezTo>
                  <a:pt x="841" y="565"/>
                  <a:pt x="756" y="524"/>
                  <a:pt x="704" y="472"/>
                </a:cubicBezTo>
                <a:cubicBezTo>
                  <a:pt x="670" y="360"/>
                  <a:pt x="714" y="349"/>
                  <a:pt x="679" y="172"/>
                </a:cubicBezTo>
                <a:cubicBezTo>
                  <a:pt x="674" y="148"/>
                  <a:pt x="644" y="138"/>
                  <a:pt x="627" y="121"/>
                </a:cubicBezTo>
                <a:cubicBezTo>
                  <a:pt x="571" y="65"/>
                  <a:pt x="508" y="47"/>
                  <a:pt x="430" y="35"/>
                </a:cubicBezTo>
                <a:cubicBezTo>
                  <a:pt x="330" y="0"/>
                  <a:pt x="205" y="17"/>
                  <a:pt x="104" y="52"/>
                </a:cubicBezTo>
                <a:cubicBezTo>
                  <a:pt x="56" y="102"/>
                  <a:pt x="41" y="157"/>
                  <a:pt x="27" y="223"/>
                </a:cubicBezTo>
                <a:cubicBezTo>
                  <a:pt x="31" y="341"/>
                  <a:pt x="0" y="470"/>
                  <a:pt x="53" y="575"/>
                </a:cubicBezTo>
                <a:cubicBezTo>
                  <a:pt x="90" y="647"/>
                  <a:pt x="148" y="663"/>
                  <a:pt x="224" y="678"/>
                </a:cubicBezTo>
                <a:cubicBezTo>
                  <a:pt x="413" y="715"/>
                  <a:pt x="521" y="714"/>
                  <a:pt x="739" y="721"/>
                </a:cubicBezTo>
                <a:cubicBezTo>
                  <a:pt x="916" y="727"/>
                  <a:pt x="1095" y="736"/>
                  <a:pt x="1270" y="763"/>
                </a:cubicBezTo>
                <a:cubicBezTo>
                  <a:pt x="1359" y="777"/>
                  <a:pt x="1432" y="792"/>
                  <a:pt x="1527" y="798"/>
                </a:cubicBezTo>
                <a:cubicBezTo>
                  <a:pt x="1642" y="819"/>
                  <a:pt x="1753" y="848"/>
                  <a:pt x="1870" y="858"/>
                </a:cubicBezTo>
                <a:cubicBezTo>
                  <a:pt x="1937" y="874"/>
                  <a:pt x="2001" y="897"/>
                  <a:pt x="2059" y="935"/>
                </a:cubicBezTo>
                <a:cubicBezTo>
                  <a:pt x="2083" y="970"/>
                  <a:pt x="2105" y="999"/>
                  <a:pt x="2119" y="1038"/>
                </a:cubicBezTo>
                <a:cubicBezTo>
                  <a:pt x="2097" y="1311"/>
                  <a:pt x="2024" y="1632"/>
                  <a:pt x="2179" y="1869"/>
                </a:cubicBezTo>
                <a:cubicBezTo>
                  <a:pt x="2198" y="1930"/>
                  <a:pt x="2246" y="1973"/>
                  <a:pt x="2282" y="2023"/>
                </a:cubicBezTo>
                <a:cubicBezTo>
                  <a:pt x="2293" y="2057"/>
                  <a:pt x="2309" y="2106"/>
                  <a:pt x="2342" y="2126"/>
                </a:cubicBezTo>
                <a:cubicBezTo>
                  <a:pt x="2371" y="2144"/>
                  <a:pt x="2414" y="2146"/>
                  <a:pt x="2444" y="2161"/>
                </a:cubicBezTo>
                <a:cubicBezTo>
                  <a:pt x="2480" y="2179"/>
                  <a:pt x="2517" y="2191"/>
                  <a:pt x="2556" y="2203"/>
                </a:cubicBezTo>
                <a:cubicBezTo>
                  <a:pt x="2584" y="2222"/>
                  <a:pt x="2610" y="2236"/>
                  <a:pt x="2642" y="2246"/>
                </a:cubicBezTo>
                <a:cubicBezTo>
                  <a:pt x="2728" y="2243"/>
                  <a:pt x="2814" y="2249"/>
                  <a:pt x="2899" y="2238"/>
                </a:cubicBezTo>
                <a:cubicBezTo>
                  <a:pt x="2909" y="2237"/>
                  <a:pt x="2915" y="2222"/>
                  <a:pt x="2916" y="2212"/>
                </a:cubicBezTo>
                <a:cubicBezTo>
                  <a:pt x="2922" y="2102"/>
                  <a:pt x="2898" y="2078"/>
                  <a:pt x="2822" y="2023"/>
                </a:cubicBezTo>
                <a:cubicBezTo>
                  <a:pt x="2808" y="1985"/>
                  <a:pt x="2808" y="1991"/>
                  <a:pt x="2839" y="2032"/>
                </a:cubicBez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408" name="Object 63"/>
          <p:cNvGraphicFramePr>
            <a:graphicFrameLocks noChangeAspect="1"/>
          </p:cNvGraphicFramePr>
          <p:nvPr/>
        </p:nvGraphicFramePr>
        <p:xfrm>
          <a:off x="304800" y="4648200"/>
          <a:ext cx="7772400" cy="2068513"/>
        </p:xfrm>
        <a:graphic>
          <a:graphicData uri="http://schemas.openxmlformats.org/presentationml/2006/ole">
            <p:oleObj spid="_x0000_s58435" name="Equation" r:id="rId3" imgW="3543300" imgH="939800" progId="">
              <p:embed/>
            </p:oleObj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BC63E8-8080-412D-94B0-40293AB841FD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7620000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Time/costs trade-off heuristic example</a:t>
            </a:r>
          </a:p>
        </p:txBody>
      </p:sp>
      <p:sp>
        <p:nvSpPr>
          <p:cNvPr id="59396" name="AutoShape 3"/>
          <p:cNvSpPr>
            <a:spLocks noChangeArrowheads="1"/>
          </p:cNvSpPr>
          <p:nvPr/>
        </p:nvSpPr>
        <p:spPr bwMode="auto">
          <a:xfrm rot="-5400000">
            <a:off x="4343400" y="3287713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8</a:t>
            </a:r>
          </a:p>
        </p:txBody>
      </p:sp>
      <p:sp>
        <p:nvSpPr>
          <p:cNvPr id="59397" name="AutoShape 4"/>
          <p:cNvSpPr>
            <a:spLocks noChangeArrowheads="1"/>
          </p:cNvSpPr>
          <p:nvPr/>
        </p:nvSpPr>
        <p:spPr bwMode="auto">
          <a:xfrm rot="-5400000">
            <a:off x="2133600" y="1077913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2</a:t>
            </a:r>
          </a:p>
        </p:txBody>
      </p:sp>
      <p:cxnSp>
        <p:nvCxnSpPr>
          <p:cNvPr id="59398" name="AutoShape 5"/>
          <p:cNvCxnSpPr>
            <a:cxnSpLocks noChangeShapeType="1"/>
            <a:stCxn id="59403" idx="3"/>
            <a:endCxn id="59396" idx="7"/>
          </p:cNvCxnSpPr>
          <p:nvPr/>
        </p:nvCxnSpPr>
        <p:spPr bwMode="auto">
          <a:xfrm>
            <a:off x="3589338" y="2457450"/>
            <a:ext cx="820737" cy="896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99" name="AutoShape 6"/>
          <p:cNvSpPr>
            <a:spLocks noChangeArrowheads="1"/>
          </p:cNvSpPr>
          <p:nvPr/>
        </p:nvSpPr>
        <p:spPr bwMode="auto">
          <a:xfrm rot="-5400000">
            <a:off x="3200400" y="1077913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4</a:t>
            </a:r>
          </a:p>
        </p:txBody>
      </p:sp>
      <p:cxnSp>
        <p:nvCxnSpPr>
          <p:cNvPr id="59400" name="AutoShape 7"/>
          <p:cNvCxnSpPr>
            <a:cxnSpLocks noChangeShapeType="1"/>
            <a:stCxn id="59397" idx="4"/>
            <a:endCxn id="59399" idx="0"/>
          </p:cNvCxnSpPr>
          <p:nvPr/>
        </p:nvCxnSpPr>
        <p:spPr bwMode="auto">
          <a:xfrm>
            <a:off x="2589213" y="1304925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1" name="AutoShape 8"/>
          <p:cNvSpPr>
            <a:spLocks noChangeArrowheads="1"/>
          </p:cNvSpPr>
          <p:nvPr/>
        </p:nvSpPr>
        <p:spPr bwMode="auto">
          <a:xfrm rot="-5400000">
            <a:off x="2133600" y="2678113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3</a:t>
            </a:r>
          </a:p>
        </p:txBody>
      </p:sp>
      <p:sp>
        <p:nvSpPr>
          <p:cNvPr id="59402" name="AutoShape 9"/>
          <p:cNvSpPr>
            <a:spLocks noChangeArrowheads="1"/>
          </p:cNvSpPr>
          <p:nvPr/>
        </p:nvSpPr>
        <p:spPr bwMode="auto">
          <a:xfrm rot="-5400000">
            <a:off x="3200400" y="3287713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sp>
        <p:nvSpPr>
          <p:cNvPr id="59403" name="AutoShape 10"/>
          <p:cNvSpPr>
            <a:spLocks noChangeArrowheads="1"/>
          </p:cNvSpPr>
          <p:nvPr/>
        </p:nvSpPr>
        <p:spPr bwMode="auto">
          <a:xfrm rot="-5400000">
            <a:off x="3200400" y="2068513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cxnSp>
        <p:nvCxnSpPr>
          <p:cNvPr id="59404" name="AutoShape 11"/>
          <p:cNvCxnSpPr>
            <a:cxnSpLocks noChangeShapeType="1"/>
            <a:stCxn id="59399" idx="4"/>
            <a:endCxn id="59407" idx="0"/>
          </p:cNvCxnSpPr>
          <p:nvPr/>
        </p:nvCxnSpPr>
        <p:spPr bwMode="auto">
          <a:xfrm>
            <a:off x="3656013" y="1304925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5" name="AutoShape 12"/>
          <p:cNvCxnSpPr>
            <a:cxnSpLocks noChangeShapeType="1"/>
            <a:stCxn id="59401" idx="3"/>
            <a:endCxn id="59402" idx="0"/>
          </p:cNvCxnSpPr>
          <p:nvPr/>
        </p:nvCxnSpPr>
        <p:spPr bwMode="auto">
          <a:xfrm>
            <a:off x="2522538" y="3067050"/>
            <a:ext cx="6762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6" name="AutoShape 13"/>
          <p:cNvCxnSpPr>
            <a:cxnSpLocks noChangeShapeType="1"/>
            <a:stCxn id="59402" idx="5"/>
            <a:endCxn id="59421" idx="1"/>
          </p:cNvCxnSpPr>
          <p:nvPr/>
        </p:nvCxnSpPr>
        <p:spPr bwMode="auto">
          <a:xfrm flipV="1">
            <a:off x="3589338" y="2457450"/>
            <a:ext cx="820737" cy="896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7" name="AutoShape 14"/>
          <p:cNvSpPr>
            <a:spLocks noChangeArrowheads="1"/>
          </p:cNvSpPr>
          <p:nvPr/>
        </p:nvSpPr>
        <p:spPr bwMode="auto">
          <a:xfrm rot="-5400000">
            <a:off x="4343400" y="1077913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cxnSp>
        <p:nvCxnSpPr>
          <p:cNvPr id="59408" name="AutoShape 15"/>
          <p:cNvCxnSpPr>
            <a:cxnSpLocks noChangeShapeType="1"/>
            <a:stCxn id="59403" idx="4"/>
            <a:endCxn id="59421" idx="0"/>
          </p:cNvCxnSpPr>
          <p:nvPr/>
        </p:nvCxnSpPr>
        <p:spPr bwMode="auto">
          <a:xfrm>
            <a:off x="3656013" y="2295525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9" name="AutoShape 16"/>
          <p:cNvCxnSpPr>
            <a:cxnSpLocks noChangeShapeType="1"/>
            <a:stCxn id="59401" idx="5"/>
            <a:endCxn id="59403" idx="0"/>
          </p:cNvCxnSpPr>
          <p:nvPr/>
        </p:nvCxnSpPr>
        <p:spPr bwMode="auto">
          <a:xfrm flipV="1">
            <a:off x="2522538" y="2295525"/>
            <a:ext cx="676275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0" name="AutoShape 17"/>
          <p:cNvSpPr>
            <a:spLocks noChangeArrowheads="1"/>
          </p:cNvSpPr>
          <p:nvPr/>
        </p:nvSpPr>
        <p:spPr bwMode="auto">
          <a:xfrm rot="-5400000">
            <a:off x="1066800" y="187325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</a:t>
            </a:r>
          </a:p>
        </p:txBody>
      </p:sp>
      <p:cxnSp>
        <p:nvCxnSpPr>
          <p:cNvPr id="59411" name="AutoShape 18"/>
          <p:cNvCxnSpPr>
            <a:cxnSpLocks noChangeShapeType="1"/>
            <a:stCxn id="59410" idx="5"/>
            <a:endCxn id="59397" idx="0"/>
          </p:cNvCxnSpPr>
          <p:nvPr/>
        </p:nvCxnSpPr>
        <p:spPr bwMode="auto">
          <a:xfrm flipV="1">
            <a:off x="1455738" y="1304925"/>
            <a:ext cx="676275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2" name="AutoShape 19"/>
          <p:cNvCxnSpPr>
            <a:cxnSpLocks noChangeShapeType="1"/>
            <a:stCxn id="59402" idx="4"/>
            <a:endCxn id="59396" idx="0"/>
          </p:cNvCxnSpPr>
          <p:nvPr/>
        </p:nvCxnSpPr>
        <p:spPr bwMode="auto">
          <a:xfrm>
            <a:off x="3656013" y="3514725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3" name="AutoShape 20"/>
          <p:cNvCxnSpPr>
            <a:cxnSpLocks noChangeShapeType="1"/>
            <a:stCxn id="59410" idx="3"/>
            <a:endCxn id="59401" idx="0"/>
          </p:cNvCxnSpPr>
          <p:nvPr/>
        </p:nvCxnSpPr>
        <p:spPr bwMode="auto">
          <a:xfrm>
            <a:off x="1455738" y="2262188"/>
            <a:ext cx="676275" cy="642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4" name="Text Box 21"/>
          <p:cNvSpPr txBox="1">
            <a:spLocks noChangeArrowheads="1"/>
          </p:cNvSpPr>
          <p:nvPr/>
        </p:nvSpPr>
        <p:spPr bwMode="auto">
          <a:xfrm>
            <a:off x="2187575" y="685800"/>
            <a:ext cx="681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  <a:r>
              <a:rPr lang="en-GB" altLang="en-US" sz="2400" b="0" i="0" baseline="30000">
                <a:latin typeface="Tahoma" pitchFamily="34" charset="0"/>
              </a:rPr>
              <a:t>min</a:t>
            </a:r>
            <a:endParaRPr lang="en-GB" altLang="en-US" sz="2400" b="0" i="0">
              <a:latin typeface="Tahoma" pitchFamily="34" charset="0"/>
            </a:endParaRPr>
          </a:p>
        </p:txBody>
      </p:sp>
      <p:sp>
        <p:nvSpPr>
          <p:cNvPr id="59415" name="Text Box 22"/>
          <p:cNvSpPr txBox="1">
            <a:spLocks noChangeArrowheads="1"/>
          </p:cNvSpPr>
          <p:nvPr/>
        </p:nvSpPr>
        <p:spPr bwMode="auto">
          <a:xfrm>
            <a:off x="2187575" y="225425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sp>
        <p:nvSpPr>
          <p:cNvPr id="59416" name="Text Box 23"/>
          <p:cNvSpPr txBox="1">
            <a:spLocks noChangeArrowheads="1"/>
          </p:cNvSpPr>
          <p:nvPr/>
        </p:nvSpPr>
        <p:spPr bwMode="auto">
          <a:xfrm>
            <a:off x="3171825" y="6858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12</a:t>
            </a:r>
          </a:p>
        </p:txBody>
      </p:sp>
      <p:sp>
        <p:nvSpPr>
          <p:cNvPr id="59417" name="Text Box 24"/>
          <p:cNvSpPr txBox="1">
            <a:spLocks noChangeArrowheads="1"/>
          </p:cNvSpPr>
          <p:nvPr/>
        </p:nvSpPr>
        <p:spPr bwMode="auto">
          <a:xfrm>
            <a:off x="3254375" y="28844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59418" name="Text Box 25"/>
          <p:cNvSpPr txBox="1">
            <a:spLocks noChangeArrowheads="1"/>
          </p:cNvSpPr>
          <p:nvPr/>
        </p:nvSpPr>
        <p:spPr bwMode="auto">
          <a:xfrm>
            <a:off x="3178175" y="1687513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12</a:t>
            </a:r>
          </a:p>
        </p:txBody>
      </p:sp>
      <p:sp>
        <p:nvSpPr>
          <p:cNvPr id="59419" name="Text Box 26"/>
          <p:cNvSpPr txBox="1">
            <a:spLocks noChangeArrowheads="1"/>
          </p:cNvSpPr>
          <p:nvPr/>
        </p:nvSpPr>
        <p:spPr bwMode="auto">
          <a:xfrm>
            <a:off x="4316413" y="6858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59420" name="Text Box 27"/>
          <p:cNvSpPr txBox="1">
            <a:spLocks noChangeArrowheads="1"/>
          </p:cNvSpPr>
          <p:nvPr/>
        </p:nvSpPr>
        <p:spPr bwMode="auto">
          <a:xfrm>
            <a:off x="1119188" y="1458913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sp>
        <p:nvSpPr>
          <p:cNvPr id="59421" name="AutoShape 28"/>
          <p:cNvSpPr>
            <a:spLocks noChangeArrowheads="1"/>
          </p:cNvSpPr>
          <p:nvPr/>
        </p:nvSpPr>
        <p:spPr bwMode="auto">
          <a:xfrm rot="-5400000">
            <a:off x="4343400" y="2068513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sp>
        <p:nvSpPr>
          <p:cNvPr id="59422" name="AutoShape 29"/>
          <p:cNvSpPr>
            <a:spLocks noChangeArrowheads="1"/>
          </p:cNvSpPr>
          <p:nvPr/>
        </p:nvSpPr>
        <p:spPr bwMode="auto">
          <a:xfrm rot="-5400000">
            <a:off x="5410200" y="1077913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59423" name="AutoShape 30"/>
          <p:cNvSpPr>
            <a:spLocks noChangeArrowheads="1"/>
          </p:cNvSpPr>
          <p:nvPr/>
        </p:nvSpPr>
        <p:spPr bwMode="auto">
          <a:xfrm rot="-5400000">
            <a:off x="5410200" y="2678113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11</a:t>
            </a:r>
          </a:p>
        </p:txBody>
      </p:sp>
      <p:sp>
        <p:nvSpPr>
          <p:cNvPr id="59424" name="AutoShape 31"/>
          <p:cNvSpPr>
            <a:spLocks noChangeArrowheads="1"/>
          </p:cNvSpPr>
          <p:nvPr/>
        </p:nvSpPr>
        <p:spPr bwMode="auto">
          <a:xfrm rot="-5400000">
            <a:off x="6477000" y="1535113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12</a:t>
            </a:r>
          </a:p>
        </p:txBody>
      </p:sp>
      <p:sp>
        <p:nvSpPr>
          <p:cNvPr id="59425" name="AutoShape 32"/>
          <p:cNvSpPr>
            <a:spLocks noChangeArrowheads="1"/>
          </p:cNvSpPr>
          <p:nvPr/>
        </p:nvSpPr>
        <p:spPr bwMode="auto">
          <a:xfrm rot="-5400000">
            <a:off x="6477000" y="2678113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13</a:t>
            </a:r>
          </a:p>
        </p:txBody>
      </p:sp>
      <p:sp>
        <p:nvSpPr>
          <p:cNvPr id="59426" name="AutoShape 33"/>
          <p:cNvSpPr>
            <a:spLocks noChangeArrowheads="1"/>
          </p:cNvSpPr>
          <p:nvPr/>
        </p:nvSpPr>
        <p:spPr bwMode="auto">
          <a:xfrm rot="-5400000">
            <a:off x="7543800" y="1992313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14</a:t>
            </a:r>
          </a:p>
        </p:txBody>
      </p:sp>
      <p:cxnSp>
        <p:nvCxnSpPr>
          <p:cNvPr id="59427" name="AutoShape 34"/>
          <p:cNvCxnSpPr>
            <a:cxnSpLocks noChangeShapeType="1"/>
            <a:stCxn id="59396" idx="4"/>
            <a:endCxn id="59423" idx="1"/>
          </p:cNvCxnSpPr>
          <p:nvPr/>
        </p:nvCxnSpPr>
        <p:spPr bwMode="auto">
          <a:xfrm flipV="1">
            <a:off x="4799013" y="3067050"/>
            <a:ext cx="67786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8" name="AutoShape 35"/>
          <p:cNvCxnSpPr>
            <a:cxnSpLocks noChangeShapeType="1"/>
            <a:stCxn id="59421" idx="4"/>
            <a:endCxn id="59423" idx="7"/>
          </p:cNvCxnSpPr>
          <p:nvPr/>
        </p:nvCxnSpPr>
        <p:spPr bwMode="auto">
          <a:xfrm>
            <a:off x="4799013" y="2295525"/>
            <a:ext cx="677862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9" name="AutoShape 36"/>
          <p:cNvCxnSpPr>
            <a:cxnSpLocks noChangeShapeType="1"/>
            <a:stCxn id="59407" idx="4"/>
            <a:endCxn id="59422" idx="0"/>
          </p:cNvCxnSpPr>
          <p:nvPr/>
        </p:nvCxnSpPr>
        <p:spPr bwMode="auto">
          <a:xfrm>
            <a:off x="4799013" y="1304925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30" name="Text Box 37"/>
          <p:cNvSpPr txBox="1">
            <a:spLocks noChangeArrowheads="1"/>
          </p:cNvSpPr>
          <p:nvPr/>
        </p:nvSpPr>
        <p:spPr bwMode="auto">
          <a:xfrm>
            <a:off x="4310063" y="1687513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59431" name="Text Box 38"/>
          <p:cNvSpPr txBox="1">
            <a:spLocks noChangeArrowheads="1"/>
          </p:cNvSpPr>
          <p:nvPr/>
        </p:nvSpPr>
        <p:spPr bwMode="auto">
          <a:xfrm>
            <a:off x="4384675" y="2874963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sp>
        <p:nvSpPr>
          <p:cNvPr id="59432" name="Text Box 39"/>
          <p:cNvSpPr txBox="1">
            <a:spLocks noChangeArrowheads="1"/>
          </p:cNvSpPr>
          <p:nvPr/>
        </p:nvSpPr>
        <p:spPr bwMode="auto">
          <a:xfrm>
            <a:off x="5472113" y="22860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sp>
        <p:nvSpPr>
          <p:cNvPr id="59433" name="Text Box 40"/>
          <p:cNvSpPr txBox="1">
            <a:spLocks noChangeArrowheads="1"/>
          </p:cNvSpPr>
          <p:nvPr/>
        </p:nvSpPr>
        <p:spPr bwMode="auto">
          <a:xfrm>
            <a:off x="5461000" y="685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cxnSp>
        <p:nvCxnSpPr>
          <p:cNvPr id="59434" name="AutoShape 41"/>
          <p:cNvCxnSpPr>
            <a:cxnSpLocks noChangeShapeType="1"/>
            <a:stCxn id="59422" idx="4"/>
            <a:endCxn id="59424" idx="7"/>
          </p:cNvCxnSpPr>
          <p:nvPr/>
        </p:nvCxnSpPr>
        <p:spPr bwMode="auto">
          <a:xfrm>
            <a:off x="5865813" y="1304925"/>
            <a:ext cx="677862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5" name="AutoShape 42"/>
          <p:cNvCxnSpPr>
            <a:cxnSpLocks noChangeShapeType="1"/>
            <a:stCxn id="59423" idx="4"/>
            <a:endCxn id="59425" idx="0"/>
          </p:cNvCxnSpPr>
          <p:nvPr/>
        </p:nvCxnSpPr>
        <p:spPr bwMode="auto">
          <a:xfrm>
            <a:off x="5865813" y="2905125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6" name="AutoShape 43"/>
          <p:cNvCxnSpPr>
            <a:cxnSpLocks noChangeShapeType="1"/>
            <a:stCxn id="59423" idx="5"/>
            <a:endCxn id="59424" idx="1"/>
          </p:cNvCxnSpPr>
          <p:nvPr/>
        </p:nvCxnSpPr>
        <p:spPr bwMode="auto">
          <a:xfrm flipV="1">
            <a:off x="5799138" y="1924050"/>
            <a:ext cx="744537" cy="820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7" name="AutoShape 44"/>
          <p:cNvCxnSpPr>
            <a:cxnSpLocks noChangeShapeType="1"/>
            <a:stCxn id="59424" idx="4"/>
            <a:endCxn id="59426" idx="0"/>
          </p:cNvCxnSpPr>
          <p:nvPr/>
        </p:nvCxnSpPr>
        <p:spPr bwMode="auto">
          <a:xfrm>
            <a:off x="6932613" y="1762125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8" name="AutoShape 45"/>
          <p:cNvCxnSpPr>
            <a:cxnSpLocks noChangeShapeType="1"/>
            <a:stCxn id="59425" idx="4"/>
            <a:endCxn id="59426" idx="1"/>
          </p:cNvCxnSpPr>
          <p:nvPr/>
        </p:nvCxnSpPr>
        <p:spPr bwMode="auto">
          <a:xfrm flipV="1">
            <a:off x="6932613" y="2381250"/>
            <a:ext cx="67786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39" name="Text Box 46"/>
          <p:cNvSpPr txBox="1">
            <a:spLocks noChangeArrowheads="1"/>
          </p:cNvSpPr>
          <p:nvPr/>
        </p:nvSpPr>
        <p:spPr bwMode="auto">
          <a:xfrm>
            <a:off x="6553200" y="1066800"/>
            <a:ext cx="3508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59440" name="Text Box 47"/>
          <p:cNvSpPr txBox="1">
            <a:spLocks noChangeArrowheads="1"/>
          </p:cNvSpPr>
          <p:nvPr/>
        </p:nvSpPr>
        <p:spPr bwMode="auto">
          <a:xfrm>
            <a:off x="6530975" y="2286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59441" name="Text Box 48"/>
          <p:cNvSpPr txBox="1">
            <a:spLocks noChangeArrowheads="1"/>
          </p:cNvSpPr>
          <p:nvPr/>
        </p:nvSpPr>
        <p:spPr bwMode="auto">
          <a:xfrm>
            <a:off x="7597775" y="15890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graphicFrame>
        <p:nvGraphicFramePr>
          <p:cNvPr id="59442" name="Object 49"/>
          <p:cNvGraphicFramePr>
            <a:graphicFrameLocks noChangeAspect="1"/>
          </p:cNvGraphicFramePr>
          <p:nvPr/>
        </p:nvGraphicFramePr>
        <p:xfrm>
          <a:off x="304800" y="3810000"/>
          <a:ext cx="7985125" cy="838200"/>
        </p:xfrm>
        <a:graphic>
          <a:graphicData uri="http://schemas.openxmlformats.org/presentationml/2006/ole">
            <p:oleObj spid="_x0000_s59454" name="Equation" r:id="rId4" imgW="3721100" imgH="406400" progId="">
              <p:embed/>
            </p:oleObj>
          </a:graphicData>
        </a:graphic>
      </p:graphicFrame>
      <p:graphicFrame>
        <p:nvGraphicFramePr>
          <p:cNvPr id="59443" name="Object 50"/>
          <p:cNvGraphicFramePr>
            <a:graphicFrameLocks noChangeAspect="1"/>
          </p:cNvGraphicFramePr>
          <p:nvPr/>
        </p:nvGraphicFramePr>
        <p:xfrm>
          <a:off x="381000" y="4706938"/>
          <a:ext cx="7631113" cy="2151062"/>
        </p:xfrm>
        <a:graphic>
          <a:graphicData uri="http://schemas.openxmlformats.org/presentationml/2006/ole">
            <p:oleObj spid="_x0000_s59455" name="Equation" r:id="rId5" imgW="3606800" imgH="939800" progId="">
              <p:embed/>
            </p:oleObj>
          </a:graphicData>
        </a:graphic>
      </p:graphicFrame>
      <p:sp>
        <p:nvSpPr>
          <p:cNvPr id="59444" name="AutoShape 51"/>
          <p:cNvSpPr>
            <a:spLocks noChangeArrowheads="1"/>
          </p:cNvSpPr>
          <p:nvPr/>
        </p:nvSpPr>
        <p:spPr bwMode="auto">
          <a:xfrm rot="-5400000">
            <a:off x="8610600" y="1992313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T</a:t>
            </a:r>
          </a:p>
        </p:txBody>
      </p:sp>
      <p:cxnSp>
        <p:nvCxnSpPr>
          <p:cNvPr id="59445" name="AutoShape 52"/>
          <p:cNvCxnSpPr>
            <a:cxnSpLocks noChangeShapeType="1"/>
            <a:stCxn id="59426" idx="4"/>
            <a:endCxn id="59444" idx="0"/>
          </p:cNvCxnSpPr>
          <p:nvPr/>
        </p:nvCxnSpPr>
        <p:spPr bwMode="auto">
          <a:xfrm>
            <a:off x="7999413" y="2219325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46" name="AutoShape 53"/>
          <p:cNvSpPr>
            <a:spLocks noChangeArrowheads="1"/>
          </p:cNvSpPr>
          <p:nvPr/>
        </p:nvSpPr>
        <p:spPr bwMode="auto">
          <a:xfrm rot="-5400000">
            <a:off x="76200" y="187325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S</a:t>
            </a:r>
          </a:p>
        </p:txBody>
      </p:sp>
      <p:cxnSp>
        <p:nvCxnSpPr>
          <p:cNvPr id="59447" name="AutoShape 54"/>
          <p:cNvCxnSpPr>
            <a:cxnSpLocks noChangeShapeType="1"/>
            <a:stCxn id="59446" idx="4"/>
            <a:endCxn id="59410" idx="0"/>
          </p:cNvCxnSpPr>
          <p:nvPr/>
        </p:nvCxnSpPr>
        <p:spPr bwMode="auto">
          <a:xfrm>
            <a:off x="531813" y="2100263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48" name="Line 55"/>
          <p:cNvSpPr>
            <a:spLocks noChangeShapeType="1"/>
          </p:cNvSpPr>
          <p:nvPr/>
        </p:nvSpPr>
        <p:spPr bwMode="auto">
          <a:xfrm>
            <a:off x="1447800" y="914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9" name="Rectangle 56"/>
          <p:cNvSpPr>
            <a:spLocks noChangeArrowheads="1"/>
          </p:cNvSpPr>
          <p:nvPr/>
        </p:nvSpPr>
        <p:spPr bwMode="auto">
          <a:xfrm>
            <a:off x="57150" y="655638"/>
            <a:ext cx="1466850" cy="730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0" i="0">
                <a:latin typeface="Tahoma" pitchFamily="34" charset="0"/>
              </a:rPr>
              <a:t>job 2 hits</a:t>
            </a:r>
          </a:p>
          <a:p>
            <a:pPr algn="ctr"/>
            <a:r>
              <a:rPr lang="en-US" altLang="en-US" sz="2400" b="0" i="0">
                <a:latin typeface="Tahoma" pitchFamily="34" charset="0"/>
              </a:rPr>
              <a:t>minimum</a:t>
            </a:r>
            <a:endParaRPr lang="en-GB" altLang="en-US" sz="2400" b="0" i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5EEE1F-FE85-4265-B5DB-CFD505B89112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22263"/>
            <a:ext cx="7696200" cy="22701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Time/costs trade-off heuristic example</a:t>
            </a:r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 rot="-5400000">
            <a:off x="4419600" y="32004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8</a:t>
            </a:r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 rot="-5400000">
            <a:off x="2209800" y="9906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2</a:t>
            </a:r>
          </a:p>
        </p:txBody>
      </p:sp>
      <p:cxnSp>
        <p:nvCxnSpPr>
          <p:cNvPr id="60422" name="AutoShape 5"/>
          <p:cNvCxnSpPr>
            <a:cxnSpLocks noChangeShapeType="1"/>
            <a:stCxn id="60427" idx="3"/>
            <a:endCxn id="60420" idx="7"/>
          </p:cNvCxnSpPr>
          <p:nvPr/>
        </p:nvCxnSpPr>
        <p:spPr bwMode="auto">
          <a:xfrm>
            <a:off x="3665538" y="2370138"/>
            <a:ext cx="820737" cy="896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23" name="AutoShape 6"/>
          <p:cNvSpPr>
            <a:spLocks noChangeArrowheads="1"/>
          </p:cNvSpPr>
          <p:nvPr/>
        </p:nvSpPr>
        <p:spPr bwMode="auto">
          <a:xfrm rot="-5400000">
            <a:off x="3276600" y="9906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4</a:t>
            </a:r>
          </a:p>
        </p:txBody>
      </p:sp>
      <p:cxnSp>
        <p:nvCxnSpPr>
          <p:cNvPr id="60424" name="AutoShape 7"/>
          <p:cNvCxnSpPr>
            <a:cxnSpLocks noChangeShapeType="1"/>
            <a:stCxn id="60421" idx="4"/>
            <a:endCxn id="60423" idx="0"/>
          </p:cNvCxnSpPr>
          <p:nvPr/>
        </p:nvCxnSpPr>
        <p:spPr bwMode="auto">
          <a:xfrm>
            <a:off x="2665413" y="12176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25" name="AutoShape 8"/>
          <p:cNvSpPr>
            <a:spLocks noChangeArrowheads="1"/>
          </p:cNvSpPr>
          <p:nvPr/>
        </p:nvSpPr>
        <p:spPr bwMode="auto">
          <a:xfrm rot="-5400000">
            <a:off x="2209800" y="2590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3</a:t>
            </a:r>
          </a:p>
        </p:txBody>
      </p:sp>
      <p:sp>
        <p:nvSpPr>
          <p:cNvPr id="60426" name="AutoShape 9"/>
          <p:cNvSpPr>
            <a:spLocks noChangeArrowheads="1"/>
          </p:cNvSpPr>
          <p:nvPr/>
        </p:nvSpPr>
        <p:spPr bwMode="auto">
          <a:xfrm rot="-5400000">
            <a:off x="3276600" y="32004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sp>
        <p:nvSpPr>
          <p:cNvPr id="60427" name="AutoShape 10"/>
          <p:cNvSpPr>
            <a:spLocks noChangeArrowheads="1"/>
          </p:cNvSpPr>
          <p:nvPr/>
        </p:nvSpPr>
        <p:spPr bwMode="auto">
          <a:xfrm rot="-5400000">
            <a:off x="3276600" y="19812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cxnSp>
        <p:nvCxnSpPr>
          <p:cNvPr id="60428" name="AutoShape 11"/>
          <p:cNvCxnSpPr>
            <a:cxnSpLocks noChangeShapeType="1"/>
            <a:stCxn id="60423" idx="4"/>
            <a:endCxn id="60431" idx="0"/>
          </p:cNvCxnSpPr>
          <p:nvPr/>
        </p:nvCxnSpPr>
        <p:spPr bwMode="auto">
          <a:xfrm>
            <a:off x="3732213" y="12176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9" name="AutoShape 12"/>
          <p:cNvCxnSpPr>
            <a:cxnSpLocks noChangeShapeType="1"/>
            <a:stCxn id="60425" idx="3"/>
            <a:endCxn id="60426" idx="0"/>
          </p:cNvCxnSpPr>
          <p:nvPr/>
        </p:nvCxnSpPr>
        <p:spPr bwMode="auto">
          <a:xfrm>
            <a:off x="2598738" y="2979738"/>
            <a:ext cx="6762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0" name="AutoShape 13"/>
          <p:cNvCxnSpPr>
            <a:cxnSpLocks noChangeShapeType="1"/>
            <a:stCxn id="60426" idx="5"/>
            <a:endCxn id="60445" idx="1"/>
          </p:cNvCxnSpPr>
          <p:nvPr/>
        </p:nvCxnSpPr>
        <p:spPr bwMode="auto">
          <a:xfrm flipV="1">
            <a:off x="3665538" y="2370138"/>
            <a:ext cx="820737" cy="896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31" name="AutoShape 14"/>
          <p:cNvSpPr>
            <a:spLocks noChangeArrowheads="1"/>
          </p:cNvSpPr>
          <p:nvPr/>
        </p:nvSpPr>
        <p:spPr bwMode="auto">
          <a:xfrm rot="-5400000">
            <a:off x="4419600" y="9906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cxnSp>
        <p:nvCxnSpPr>
          <p:cNvPr id="60432" name="AutoShape 15"/>
          <p:cNvCxnSpPr>
            <a:cxnSpLocks noChangeShapeType="1"/>
            <a:stCxn id="60427" idx="4"/>
            <a:endCxn id="60445" idx="0"/>
          </p:cNvCxnSpPr>
          <p:nvPr/>
        </p:nvCxnSpPr>
        <p:spPr bwMode="auto">
          <a:xfrm>
            <a:off x="3732213" y="22082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3" name="AutoShape 16"/>
          <p:cNvCxnSpPr>
            <a:cxnSpLocks noChangeShapeType="1"/>
            <a:stCxn id="60425" idx="5"/>
            <a:endCxn id="60427" idx="0"/>
          </p:cNvCxnSpPr>
          <p:nvPr/>
        </p:nvCxnSpPr>
        <p:spPr bwMode="auto">
          <a:xfrm flipV="1">
            <a:off x="2598738" y="2208213"/>
            <a:ext cx="67627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34" name="AutoShape 17"/>
          <p:cNvSpPr>
            <a:spLocks noChangeArrowheads="1"/>
          </p:cNvSpPr>
          <p:nvPr/>
        </p:nvSpPr>
        <p:spPr bwMode="auto">
          <a:xfrm rot="-5400000">
            <a:off x="1143000" y="1785938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</a:t>
            </a:r>
          </a:p>
        </p:txBody>
      </p:sp>
      <p:cxnSp>
        <p:nvCxnSpPr>
          <p:cNvPr id="60435" name="AutoShape 18"/>
          <p:cNvCxnSpPr>
            <a:cxnSpLocks noChangeShapeType="1"/>
            <a:stCxn id="60434" idx="5"/>
            <a:endCxn id="60421" idx="0"/>
          </p:cNvCxnSpPr>
          <p:nvPr/>
        </p:nvCxnSpPr>
        <p:spPr bwMode="auto">
          <a:xfrm flipV="1">
            <a:off x="1531938" y="1217613"/>
            <a:ext cx="676275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6" name="AutoShape 19"/>
          <p:cNvCxnSpPr>
            <a:cxnSpLocks noChangeShapeType="1"/>
            <a:stCxn id="60426" idx="4"/>
            <a:endCxn id="60420" idx="0"/>
          </p:cNvCxnSpPr>
          <p:nvPr/>
        </p:nvCxnSpPr>
        <p:spPr bwMode="auto">
          <a:xfrm>
            <a:off x="3732213" y="34274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7" name="AutoShape 20"/>
          <p:cNvCxnSpPr>
            <a:cxnSpLocks noChangeShapeType="1"/>
            <a:stCxn id="60434" idx="3"/>
            <a:endCxn id="60425" idx="0"/>
          </p:cNvCxnSpPr>
          <p:nvPr/>
        </p:nvCxnSpPr>
        <p:spPr bwMode="auto">
          <a:xfrm>
            <a:off x="1531938" y="2174875"/>
            <a:ext cx="676275" cy="642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38" name="Text Box 21"/>
          <p:cNvSpPr txBox="1">
            <a:spLocks noChangeArrowheads="1"/>
          </p:cNvSpPr>
          <p:nvPr/>
        </p:nvSpPr>
        <p:spPr bwMode="auto">
          <a:xfrm>
            <a:off x="2263775" y="598488"/>
            <a:ext cx="681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  <a:r>
              <a:rPr lang="en-GB" altLang="en-US" sz="2400" b="0" i="0" baseline="30000">
                <a:latin typeface="Tahoma" pitchFamily="34" charset="0"/>
              </a:rPr>
              <a:t>min</a:t>
            </a:r>
            <a:endParaRPr lang="en-GB" altLang="en-US" sz="2400" b="0" i="0">
              <a:latin typeface="Tahoma" pitchFamily="34" charset="0"/>
            </a:endParaRPr>
          </a:p>
        </p:txBody>
      </p:sp>
      <p:sp>
        <p:nvSpPr>
          <p:cNvPr id="60439" name="Text Box 22"/>
          <p:cNvSpPr txBox="1">
            <a:spLocks noChangeArrowheads="1"/>
          </p:cNvSpPr>
          <p:nvPr/>
        </p:nvSpPr>
        <p:spPr bwMode="auto">
          <a:xfrm>
            <a:off x="2263775" y="2166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sp>
        <p:nvSpPr>
          <p:cNvPr id="60440" name="Text Box 23"/>
          <p:cNvSpPr txBox="1">
            <a:spLocks noChangeArrowheads="1"/>
          </p:cNvSpPr>
          <p:nvPr/>
        </p:nvSpPr>
        <p:spPr bwMode="auto">
          <a:xfrm>
            <a:off x="3248025" y="598488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11</a:t>
            </a:r>
          </a:p>
        </p:txBody>
      </p:sp>
      <p:sp>
        <p:nvSpPr>
          <p:cNvPr id="60441" name="Text Box 24"/>
          <p:cNvSpPr txBox="1">
            <a:spLocks noChangeArrowheads="1"/>
          </p:cNvSpPr>
          <p:nvPr/>
        </p:nvSpPr>
        <p:spPr bwMode="auto">
          <a:xfrm>
            <a:off x="3330575" y="279717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60442" name="Text Box 25"/>
          <p:cNvSpPr txBox="1">
            <a:spLocks noChangeArrowheads="1"/>
          </p:cNvSpPr>
          <p:nvPr/>
        </p:nvSpPr>
        <p:spPr bwMode="auto">
          <a:xfrm>
            <a:off x="3254375" y="16002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12</a:t>
            </a:r>
          </a:p>
        </p:txBody>
      </p:sp>
      <p:sp>
        <p:nvSpPr>
          <p:cNvPr id="60443" name="Text Box 26"/>
          <p:cNvSpPr txBox="1">
            <a:spLocks noChangeArrowheads="1"/>
          </p:cNvSpPr>
          <p:nvPr/>
        </p:nvSpPr>
        <p:spPr bwMode="auto">
          <a:xfrm>
            <a:off x="4392613" y="598488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60444" name="Text Box 27"/>
          <p:cNvSpPr txBox="1">
            <a:spLocks noChangeArrowheads="1"/>
          </p:cNvSpPr>
          <p:nvPr/>
        </p:nvSpPr>
        <p:spPr bwMode="auto">
          <a:xfrm>
            <a:off x="1195388" y="13716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sp>
        <p:nvSpPr>
          <p:cNvPr id="60445" name="AutoShape 28"/>
          <p:cNvSpPr>
            <a:spLocks noChangeArrowheads="1"/>
          </p:cNvSpPr>
          <p:nvPr/>
        </p:nvSpPr>
        <p:spPr bwMode="auto">
          <a:xfrm rot="-5400000">
            <a:off x="4419600" y="19812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sp>
        <p:nvSpPr>
          <p:cNvPr id="60446" name="AutoShape 29"/>
          <p:cNvSpPr>
            <a:spLocks noChangeArrowheads="1"/>
          </p:cNvSpPr>
          <p:nvPr/>
        </p:nvSpPr>
        <p:spPr bwMode="auto">
          <a:xfrm rot="-5400000">
            <a:off x="5486400" y="9906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60447" name="AutoShape 30"/>
          <p:cNvSpPr>
            <a:spLocks noChangeArrowheads="1"/>
          </p:cNvSpPr>
          <p:nvPr/>
        </p:nvSpPr>
        <p:spPr bwMode="auto">
          <a:xfrm rot="-5400000">
            <a:off x="5486400" y="2590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11</a:t>
            </a:r>
          </a:p>
        </p:txBody>
      </p:sp>
      <p:sp>
        <p:nvSpPr>
          <p:cNvPr id="60448" name="AutoShape 31"/>
          <p:cNvSpPr>
            <a:spLocks noChangeArrowheads="1"/>
          </p:cNvSpPr>
          <p:nvPr/>
        </p:nvSpPr>
        <p:spPr bwMode="auto">
          <a:xfrm rot="-5400000">
            <a:off x="6553200" y="1447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12</a:t>
            </a:r>
          </a:p>
        </p:txBody>
      </p:sp>
      <p:sp>
        <p:nvSpPr>
          <p:cNvPr id="60449" name="AutoShape 32"/>
          <p:cNvSpPr>
            <a:spLocks noChangeArrowheads="1"/>
          </p:cNvSpPr>
          <p:nvPr/>
        </p:nvSpPr>
        <p:spPr bwMode="auto">
          <a:xfrm rot="-5400000">
            <a:off x="6553200" y="2590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13</a:t>
            </a:r>
          </a:p>
        </p:txBody>
      </p:sp>
      <p:sp>
        <p:nvSpPr>
          <p:cNvPr id="60450" name="AutoShape 33"/>
          <p:cNvSpPr>
            <a:spLocks noChangeArrowheads="1"/>
          </p:cNvSpPr>
          <p:nvPr/>
        </p:nvSpPr>
        <p:spPr bwMode="auto">
          <a:xfrm rot="-5400000">
            <a:off x="7620000" y="19050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14</a:t>
            </a:r>
          </a:p>
        </p:txBody>
      </p:sp>
      <p:cxnSp>
        <p:nvCxnSpPr>
          <p:cNvPr id="60451" name="AutoShape 34"/>
          <p:cNvCxnSpPr>
            <a:cxnSpLocks noChangeShapeType="1"/>
            <a:stCxn id="60420" idx="4"/>
            <a:endCxn id="60447" idx="1"/>
          </p:cNvCxnSpPr>
          <p:nvPr/>
        </p:nvCxnSpPr>
        <p:spPr bwMode="auto">
          <a:xfrm flipV="1">
            <a:off x="4875213" y="2979738"/>
            <a:ext cx="67786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2" name="AutoShape 35"/>
          <p:cNvCxnSpPr>
            <a:cxnSpLocks noChangeShapeType="1"/>
            <a:stCxn id="60445" idx="4"/>
            <a:endCxn id="60447" idx="7"/>
          </p:cNvCxnSpPr>
          <p:nvPr/>
        </p:nvCxnSpPr>
        <p:spPr bwMode="auto">
          <a:xfrm>
            <a:off x="4875213" y="2208213"/>
            <a:ext cx="677862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3" name="AutoShape 36"/>
          <p:cNvCxnSpPr>
            <a:cxnSpLocks noChangeShapeType="1"/>
            <a:stCxn id="60431" idx="4"/>
            <a:endCxn id="60446" idx="0"/>
          </p:cNvCxnSpPr>
          <p:nvPr/>
        </p:nvCxnSpPr>
        <p:spPr bwMode="auto">
          <a:xfrm>
            <a:off x="4875213" y="12176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54" name="Text Box 37"/>
          <p:cNvSpPr txBox="1">
            <a:spLocks noChangeArrowheads="1"/>
          </p:cNvSpPr>
          <p:nvPr/>
        </p:nvSpPr>
        <p:spPr bwMode="auto">
          <a:xfrm>
            <a:off x="4386263" y="16002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60455" name="Text Box 38"/>
          <p:cNvSpPr txBox="1">
            <a:spLocks noChangeArrowheads="1"/>
          </p:cNvSpPr>
          <p:nvPr/>
        </p:nvSpPr>
        <p:spPr bwMode="auto">
          <a:xfrm>
            <a:off x="4460875" y="278765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sp>
        <p:nvSpPr>
          <p:cNvPr id="60456" name="Text Box 39"/>
          <p:cNvSpPr txBox="1">
            <a:spLocks noChangeArrowheads="1"/>
          </p:cNvSpPr>
          <p:nvPr/>
        </p:nvSpPr>
        <p:spPr bwMode="auto">
          <a:xfrm>
            <a:off x="5414963" y="2198688"/>
            <a:ext cx="68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4</a:t>
            </a:r>
            <a:r>
              <a:rPr lang="en-GB" altLang="en-US" sz="2400" b="0" i="0" baseline="30000">
                <a:latin typeface="Tahoma" pitchFamily="34" charset="0"/>
              </a:rPr>
              <a:t>min</a:t>
            </a:r>
            <a:endParaRPr lang="en-GB" altLang="en-US" sz="2400" b="0" i="0">
              <a:latin typeface="Tahoma" pitchFamily="34" charset="0"/>
            </a:endParaRPr>
          </a:p>
        </p:txBody>
      </p:sp>
      <p:sp>
        <p:nvSpPr>
          <p:cNvPr id="60457" name="Text Box 40"/>
          <p:cNvSpPr txBox="1">
            <a:spLocks noChangeArrowheads="1"/>
          </p:cNvSpPr>
          <p:nvPr/>
        </p:nvSpPr>
        <p:spPr bwMode="auto">
          <a:xfrm>
            <a:off x="5537200" y="5984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cxnSp>
        <p:nvCxnSpPr>
          <p:cNvPr id="60458" name="AutoShape 41"/>
          <p:cNvCxnSpPr>
            <a:cxnSpLocks noChangeShapeType="1"/>
            <a:stCxn id="60446" idx="4"/>
            <a:endCxn id="60448" idx="7"/>
          </p:cNvCxnSpPr>
          <p:nvPr/>
        </p:nvCxnSpPr>
        <p:spPr bwMode="auto">
          <a:xfrm>
            <a:off x="5942013" y="1217613"/>
            <a:ext cx="677862" cy="296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9" name="AutoShape 42"/>
          <p:cNvCxnSpPr>
            <a:cxnSpLocks noChangeShapeType="1"/>
            <a:stCxn id="60447" idx="4"/>
            <a:endCxn id="60449" idx="0"/>
          </p:cNvCxnSpPr>
          <p:nvPr/>
        </p:nvCxnSpPr>
        <p:spPr bwMode="auto">
          <a:xfrm>
            <a:off x="5942013" y="28178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60" name="AutoShape 43"/>
          <p:cNvCxnSpPr>
            <a:cxnSpLocks noChangeShapeType="1"/>
            <a:stCxn id="60447" idx="5"/>
            <a:endCxn id="60448" idx="1"/>
          </p:cNvCxnSpPr>
          <p:nvPr/>
        </p:nvCxnSpPr>
        <p:spPr bwMode="auto">
          <a:xfrm flipV="1">
            <a:off x="5875338" y="1836738"/>
            <a:ext cx="744537" cy="820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61" name="AutoShape 44"/>
          <p:cNvCxnSpPr>
            <a:cxnSpLocks noChangeShapeType="1"/>
            <a:stCxn id="60448" idx="4"/>
            <a:endCxn id="60450" idx="0"/>
          </p:cNvCxnSpPr>
          <p:nvPr/>
        </p:nvCxnSpPr>
        <p:spPr bwMode="auto">
          <a:xfrm>
            <a:off x="7008813" y="1674813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62" name="AutoShape 45"/>
          <p:cNvCxnSpPr>
            <a:cxnSpLocks noChangeShapeType="1"/>
            <a:stCxn id="60449" idx="4"/>
            <a:endCxn id="60450" idx="1"/>
          </p:cNvCxnSpPr>
          <p:nvPr/>
        </p:nvCxnSpPr>
        <p:spPr bwMode="auto">
          <a:xfrm flipV="1">
            <a:off x="7008813" y="2293938"/>
            <a:ext cx="67786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63" name="Text Box 46"/>
          <p:cNvSpPr txBox="1">
            <a:spLocks noChangeArrowheads="1"/>
          </p:cNvSpPr>
          <p:nvPr/>
        </p:nvSpPr>
        <p:spPr bwMode="auto">
          <a:xfrm>
            <a:off x="6629400" y="979488"/>
            <a:ext cx="3508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60464" name="Text Box 47"/>
          <p:cNvSpPr txBox="1">
            <a:spLocks noChangeArrowheads="1"/>
          </p:cNvSpPr>
          <p:nvPr/>
        </p:nvSpPr>
        <p:spPr bwMode="auto">
          <a:xfrm>
            <a:off x="6607175" y="21986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60465" name="Text Box 48"/>
          <p:cNvSpPr txBox="1">
            <a:spLocks noChangeArrowheads="1"/>
          </p:cNvSpPr>
          <p:nvPr/>
        </p:nvSpPr>
        <p:spPr bwMode="auto">
          <a:xfrm>
            <a:off x="7673975" y="150177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graphicFrame>
        <p:nvGraphicFramePr>
          <p:cNvPr id="60466" name="Object 49"/>
          <p:cNvGraphicFramePr>
            <a:graphicFrameLocks noChangeAspect="1"/>
          </p:cNvGraphicFramePr>
          <p:nvPr/>
        </p:nvGraphicFramePr>
        <p:xfrm>
          <a:off x="914400" y="3581400"/>
          <a:ext cx="6934200" cy="733425"/>
        </p:xfrm>
        <a:graphic>
          <a:graphicData uri="http://schemas.openxmlformats.org/presentationml/2006/ole">
            <p:oleObj spid="_x0000_s60476" name="Equation" r:id="rId4" imgW="3733800" imgH="406400" progId="">
              <p:embed/>
            </p:oleObj>
          </a:graphicData>
        </a:graphic>
      </p:graphicFrame>
      <p:graphicFrame>
        <p:nvGraphicFramePr>
          <p:cNvPr id="60467" name="Object 50"/>
          <p:cNvGraphicFramePr>
            <a:graphicFrameLocks noChangeAspect="1"/>
          </p:cNvGraphicFramePr>
          <p:nvPr/>
        </p:nvGraphicFramePr>
        <p:xfrm>
          <a:off x="457200" y="4343400"/>
          <a:ext cx="8077200" cy="2384425"/>
        </p:xfrm>
        <a:graphic>
          <a:graphicData uri="http://schemas.openxmlformats.org/presentationml/2006/ole">
            <p:oleObj spid="_x0000_s60477" name="Equation" r:id="rId5" imgW="3873500" imgH="1181100" progId="">
              <p:embed/>
            </p:oleObj>
          </a:graphicData>
        </a:graphic>
      </p:graphicFrame>
      <p:sp>
        <p:nvSpPr>
          <p:cNvPr id="60468" name="AutoShape 51"/>
          <p:cNvSpPr>
            <a:spLocks noChangeArrowheads="1"/>
          </p:cNvSpPr>
          <p:nvPr/>
        </p:nvSpPr>
        <p:spPr bwMode="auto">
          <a:xfrm rot="-5400000">
            <a:off x="8686800" y="19050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T</a:t>
            </a:r>
          </a:p>
        </p:txBody>
      </p:sp>
      <p:cxnSp>
        <p:nvCxnSpPr>
          <p:cNvPr id="60469" name="AutoShape 52"/>
          <p:cNvCxnSpPr>
            <a:cxnSpLocks noChangeShapeType="1"/>
            <a:stCxn id="60450" idx="4"/>
            <a:endCxn id="60468" idx="0"/>
          </p:cNvCxnSpPr>
          <p:nvPr/>
        </p:nvCxnSpPr>
        <p:spPr bwMode="auto">
          <a:xfrm>
            <a:off x="8075613" y="21320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70" name="AutoShape 53"/>
          <p:cNvSpPr>
            <a:spLocks noChangeArrowheads="1"/>
          </p:cNvSpPr>
          <p:nvPr/>
        </p:nvSpPr>
        <p:spPr bwMode="auto">
          <a:xfrm rot="-5400000">
            <a:off x="152400" y="1785938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S</a:t>
            </a:r>
          </a:p>
        </p:txBody>
      </p:sp>
      <p:cxnSp>
        <p:nvCxnSpPr>
          <p:cNvPr id="60471" name="AutoShape 54"/>
          <p:cNvCxnSpPr>
            <a:cxnSpLocks noChangeShapeType="1"/>
            <a:stCxn id="60470" idx="4"/>
            <a:endCxn id="60434" idx="0"/>
          </p:cNvCxnSpPr>
          <p:nvPr/>
        </p:nvCxnSpPr>
        <p:spPr bwMode="auto">
          <a:xfrm>
            <a:off x="608013" y="201295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E4570A-51A0-4807-89D0-FDD4D92456C1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1143000" y="381000"/>
            <a:ext cx="769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defRPr/>
            </a:pPr>
            <a:r>
              <a:rPr lang="en-US" altLang="en-US" sz="3200" b="0" i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Time/costs trade-off heuristic example</a:t>
            </a:r>
          </a:p>
        </p:txBody>
      </p:sp>
      <p:sp>
        <p:nvSpPr>
          <p:cNvPr id="61444" name="AutoShape 3"/>
          <p:cNvSpPr>
            <a:spLocks noChangeArrowheads="1"/>
          </p:cNvSpPr>
          <p:nvPr/>
        </p:nvSpPr>
        <p:spPr bwMode="auto">
          <a:xfrm rot="-5400000">
            <a:off x="4267200" y="32004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8</a:t>
            </a:r>
          </a:p>
        </p:txBody>
      </p:sp>
      <p:sp>
        <p:nvSpPr>
          <p:cNvPr id="61445" name="AutoShape 4"/>
          <p:cNvSpPr>
            <a:spLocks noChangeArrowheads="1"/>
          </p:cNvSpPr>
          <p:nvPr/>
        </p:nvSpPr>
        <p:spPr bwMode="auto">
          <a:xfrm rot="-5400000">
            <a:off x="2057400" y="9906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2</a:t>
            </a:r>
          </a:p>
        </p:txBody>
      </p:sp>
      <p:cxnSp>
        <p:nvCxnSpPr>
          <p:cNvPr id="61446" name="AutoShape 5"/>
          <p:cNvCxnSpPr>
            <a:cxnSpLocks noChangeShapeType="1"/>
            <a:stCxn id="61451" idx="3"/>
            <a:endCxn id="61444" idx="7"/>
          </p:cNvCxnSpPr>
          <p:nvPr/>
        </p:nvCxnSpPr>
        <p:spPr bwMode="auto">
          <a:xfrm>
            <a:off x="3513138" y="2370138"/>
            <a:ext cx="820737" cy="896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47" name="AutoShape 6"/>
          <p:cNvSpPr>
            <a:spLocks noChangeArrowheads="1"/>
          </p:cNvSpPr>
          <p:nvPr/>
        </p:nvSpPr>
        <p:spPr bwMode="auto">
          <a:xfrm rot="-5400000">
            <a:off x="3124200" y="9906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4</a:t>
            </a:r>
          </a:p>
        </p:txBody>
      </p:sp>
      <p:cxnSp>
        <p:nvCxnSpPr>
          <p:cNvPr id="61448" name="AutoShape 7"/>
          <p:cNvCxnSpPr>
            <a:cxnSpLocks noChangeShapeType="1"/>
            <a:stCxn id="61445" idx="4"/>
            <a:endCxn id="61447" idx="0"/>
          </p:cNvCxnSpPr>
          <p:nvPr/>
        </p:nvCxnSpPr>
        <p:spPr bwMode="auto">
          <a:xfrm>
            <a:off x="2513013" y="12176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49" name="AutoShape 8"/>
          <p:cNvSpPr>
            <a:spLocks noChangeArrowheads="1"/>
          </p:cNvSpPr>
          <p:nvPr/>
        </p:nvSpPr>
        <p:spPr bwMode="auto">
          <a:xfrm rot="-5400000">
            <a:off x="2057400" y="2590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3</a:t>
            </a:r>
          </a:p>
        </p:txBody>
      </p:sp>
      <p:sp>
        <p:nvSpPr>
          <p:cNvPr id="61450" name="AutoShape 9"/>
          <p:cNvSpPr>
            <a:spLocks noChangeArrowheads="1"/>
          </p:cNvSpPr>
          <p:nvPr/>
        </p:nvSpPr>
        <p:spPr bwMode="auto">
          <a:xfrm rot="-5400000">
            <a:off x="3124200" y="3200400"/>
            <a:ext cx="457200" cy="457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sp>
        <p:nvSpPr>
          <p:cNvPr id="61451" name="AutoShape 10"/>
          <p:cNvSpPr>
            <a:spLocks noChangeArrowheads="1"/>
          </p:cNvSpPr>
          <p:nvPr/>
        </p:nvSpPr>
        <p:spPr bwMode="auto">
          <a:xfrm rot="-5400000">
            <a:off x="3124200" y="19812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cxnSp>
        <p:nvCxnSpPr>
          <p:cNvPr id="61452" name="AutoShape 11"/>
          <p:cNvCxnSpPr>
            <a:cxnSpLocks noChangeShapeType="1"/>
            <a:stCxn id="61447" idx="4"/>
            <a:endCxn id="61455" idx="0"/>
          </p:cNvCxnSpPr>
          <p:nvPr/>
        </p:nvCxnSpPr>
        <p:spPr bwMode="auto">
          <a:xfrm>
            <a:off x="3579813" y="12176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53" name="AutoShape 12"/>
          <p:cNvCxnSpPr>
            <a:cxnSpLocks noChangeShapeType="1"/>
            <a:stCxn id="61449" idx="3"/>
            <a:endCxn id="61450" idx="0"/>
          </p:cNvCxnSpPr>
          <p:nvPr/>
        </p:nvCxnSpPr>
        <p:spPr bwMode="auto">
          <a:xfrm>
            <a:off x="2446338" y="2979738"/>
            <a:ext cx="6762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54" name="AutoShape 13"/>
          <p:cNvCxnSpPr>
            <a:cxnSpLocks noChangeShapeType="1"/>
            <a:stCxn id="61450" idx="5"/>
            <a:endCxn id="61469" idx="1"/>
          </p:cNvCxnSpPr>
          <p:nvPr/>
        </p:nvCxnSpPr>
        <p:spPr bwMode="auto">
          <a:xfrm flipV="1">
            <a:off x="3513138" y="2370138"/>
            <a:ext cx="820737" cy="896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55" name="AutoShape 14"/>
          <p:cNvSpPr>
            <a:spLocks noChangeArrowheads="1"/>
          </p:cNvSpPr>
          <p:nvPr/>
        </p:nvSpPr>
        <p:spPr bwMode="auto">
          <a:xfrm rot="-5400000">
            <a:off x="4267200" y="9906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cxnSp>
        <p:nvCxnSpPr>
          <p:cNvPr id="61456" name="AutoShape 15"/>
          <p:cNvCxnSpPr>
            <a:cxnSpLocks noChangeShapeType="1"/>
            <a:stCxn id="61451" idx="4"/>
            <a:endCxn id="61469" idx="0"/>
          </p:cNvCxnSpPr>
          <p:nvPr/>
        </p:nvCxnSpPr>
        <p:spPr bwMode="auto">
          <a:xfrm>
            <a:off x="3579813" y="22082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57" name="AutoShape 16"/>
          <p:cNvCxnSpPr>
            <a:cxnSpLocks noChangeShapeType="1"/>
            <a:stCxn id="61449" idx="5"/>
            <a:endCxn id="61451" idx="0"/>
          </p:cNvCxnSpPr>
          <p:nvPr/>
        </p:nvCxnSpPr>
        <p:spPr bwMode="auto">
          <a:xfrm flipV="1">
            <a:off x="2446338" y="2208213"/>
            <a:ext cx="67627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58" name="AutoShape 17"/>
          <p:cNvSpPr>
            <a:spLocks noChangeArrowheads="1"/>
          </p:cNvSpPr>
          <p:nvPr/>
        </p:nvSpPr>
        <p:spPr bwMode="auto">
          <a:xfrm rot="-5400000">
            <a:off x="990600" y="1785938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</a:t>
            </a:r>
          </a:p>
        </p:txBody>
      </p:sp>
      <p:cxnSp>
        <p:nvCxnSpPr>
          <p:cNvPr id="61459" name="AutoShape 18"/>
          <p:cNvCxnSpPr>
            <a:cxnSpLocks noChangeShapeType="1"/>
            <a:stCxn id="61458" idx="5"/>
            <a:endCxn id="61445" idx="0"/>
          </p:cNvCxnSpPr>
          <p:nvPr/>
        </p:nvCxnSpPr>
        <p:spPr bwMode="auto">
          <a:xfrm flipV="1">
            <a:off x="1379538" y="1217613"/>
            <a:ext cx="676275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0" name="AutoShape 19"/>
          <p:cNvCxnSpPr>
            <a:cxnSpLocks noChangeShapeType="1"/>
            <a:stCxn id="61450" idx="4"/>
            <a:endCxn id="61444" idx="0"/>
          </p:cNvCxnSpPr>
          <p:nvPr/>
        </p:nvCxnSpPr>
        <p:spPr bwMode="auto">
          <a:xfrm>
            <a:off x="3579813" y="34274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1" name="AutoShape 20"/>
          <p:cNvCxnSpPr>
            <a:cxnSpLocks noChangeShapeType="1"/>
            <a:stCxn id="61458" idx="3"/>
            <a:endCxn id="61449" idx="0"/>
          </p:cNvCxnSpPr>
          <p:nvPr/>
        </p:nvCxnSpPr>
        <p:spPr bwMode="auto">
          <a:xfrm>
            <a:off x="1379538" y="2174875"/>
            <a:ext cx="676275" cy="642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62" name="Text Box 21"/>
          <p:cNvSpPr txBox="1">
            <a:spLocks noChangeArrowheads="1"/>
          </p:cNvSpPr>
          <p:nvPr/>
        </p:nvSpPr>
        <p:spPr bwMode="auto">
          <a:xfrm>
            <a:off x="2111375" y="598488"/>
            <a:ext cx="681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  <a:r>
              <a:rPr lang="en-GB" altLang="en-US" sz="2400" b="0" i="0" baseline="30000">
                <a:latin typeface="Tahoma" pitchFamily="34" charset="0"/>
              </a:rPr>
              <a:t>min</a:t>
            </a:r>
            <a:endParaRPr lang="en-GB" altLang="en-US" sz="2400" b="0" i="0">
              <a:latin typeface="Tahoma" pitchFamily="34" charset="0"/>
            </a:endParaRPr>
          </a:p>
        </p:txBody>
      </p:sp>
      <p:sp>
        <p:nvSpPr>
          <p:cNvPr id="61463" name="Text Box 22"/>
          <p:cNvSpPr txBox="1">
            <a:spLocks noChangeArrowheads="1"/>
          </p:cNvSpPr>
          <p:nvPr/>
        </p:nvSpPr>
        <p:spPr bwMode="auto">
          <a:xfrm>
            <a:off x="2111375" y="2166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sp>
        <p:nvSpPr>
          <p:cNvPr id="61464" name="Text Box 23"/>
          <p:cNvSpPr txBox="1">
            <a:spLocks noChangeArrowheads="1"/>
          </p:cNvSpPr>
          <p:nvPr/>
        </p:nvSpPr>
        <p:spPr bwMode="auto">
          <a:xfrm>
            <a:off x="3095625" y="598488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11</a:t>
            </a:r>
          </a:p>
        </p:txBody>
      </p:sp>
      <p:sp>
        <p:nvSpPr>
          <p:cNvPr id="61465" name="Text Box 24"/>
          <p:cNvSpPr txBox="1">
            <a:spLocks noChangeArrowheads="1"/>
          </p:cNvSpPr>
          <p:nvPr/>
        </p:nvSpPr>
        <p:spPr bwMode="auto">
          <a:xfrm>
            <a:off x="3178175" y="279717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61466" name="Text Box 25"/>
          <p:cNvSpPr txBox="1">
            <a:spLocks noChangeArrowheads="1"/>
          </p:cNvSpPr>
          <p:nvPr/>
        </p:nvSpPr>
        <p:spPr bwMode="auto">
          <a:xfrm>
            <a:off x="3101975" y="16002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61467" name="Text Box 26"/>
          <p:cNvSpPr txBox="1">
            <a:spLocks noChangeArrowheads="1"/>
          </p:cNvSpPr>
          <p:nvPr/>
        </p:nvSpPr>
        <p:spPr bwMode="auto">
          <a:xfrm>
            <a:off x="4240213" y="598488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61468" name="Text Box 27"/>
          <p:cNvSpPr txBox="1">
            <a:spLocks noChangeArrowheads="1"/>
          </p:cNvSpPr>
          <p:nvPr/>
        </p:nvSpPr>
        <p:spPr bwMode="auto">
          <a:xfrm>
            <a:off x="1042988" y="13716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sp>
        <p:nvSpPr>
          <p:cNvPr id="61469" name="AutoShape 28"/>
          <p:cNvSpPr>
            <a:spLocks noChangeArrowheads="1"/>
          </p:cNvSpPr>
          <p:nvPr/>
        </p:nvSpPr>
        <p:spPr bwMode="auto">
          <a:xfrm rot="-5400000">
            <a:off x="4267200" y="19812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sp>
        <p:nvSpPr>
          <p:cNvPr id="61470" name="AutoShape 29"/>
          <p:cNvSpPr>
            <a:spLocks noChangeArrowheads="1"/>
          </p:cNvSpPr>
          <p:nvPr/>
        </p:nvSpPr>
        <p:spPr bwMode="auto">
          <a:xfrm rot="-5400000">
            <a:off x="5334000" y="9906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61471" name="AutoShape 30"/>
          <p:cNvSpPr>
            <a:spLocks noChangeArrowheads="1"/>
          </p:cNvSpPr>
          <p:nvPr/>
        </p:nvSpPr>
        <p:spPr bwMode="auto">
          <a:xfrm rot="-5400000">
            <a:off x="5334000" y="2590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11</a:t>
            </a:r>
          </a:p>
        </p:txBody>
      </p:sp>
      <p:sp>
        <p:nvSpPr>
          <p:cNvPr id="61472" name="AutoShape 31"/>
          <p:cNvSpPr>
            <a:spLocks noChangeArrowheads="1"/>
          </p:cNvSpPr>
          <p:nvPr/>
        </p:nvSpPr>
        <p:spPr bwMode="auto">
          <a:xfrm rot="-5400000">
            <a:off x="6400800" y="1447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12</a:t>
            </a:r>
          </a:p>
        </p:txBody>
      </p:sp>
      <p:sp>
        <p:nvSpPr>
          <p:cNvPr id="61473" name="AutoShape 32"/>
          <p:cNvSpPr>
            <a:spLocks noChangeArrowheads="1"/>
          </p:cNvSpPr>
          <p:nvPr/>
        </p:nvSpPr>
        <p:spPr bwMode="auto">
          <a:xfrm rot="-5400000">
            <a:off x="6400800" y="25908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13</a:t>
            </a:r>
          </a:p>
        </p:txBody>
      </p:sp>
      <p:sp>
        <p:nvSpPr>
          <p:cNvPr id="61474" name="AutoShape 33"/>
          <p:cNvSpPr>
            <a:spLocks noChangeArrowheads="1"/>
          </p:cNvSpPr>
          <p:nvPr/>
        </p:nvSpPr>
        <p:spPr bwMode="auto">
          <a:xfrm rot="-5400000">
            <a:off x="7467600" y="19050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14</a:t>
            </a:r>
          </a:p>
        </p:txBody>
      </p:sp>
      <p:cxnSp>
        <p:nvCxnSpPr>
          <p:cNvPr id="61475" name="AutoShape 34"/>
          <p:cNvCxnSpPr>
            <a:cxnSpLocks noChangeShapeType="1"/>
            <a:stCxn id="61444" idx="4"/>
            <a:endCxn id="61471" idx="1"/>
          </p:cNvCxnSpPr>
          <p:nvPr/>
        </p:nvCxnSpPr>
        <p:spPr bwMode="auto">
          <a:xfrm flipV="1">
            <a:off x="4722813" y="2979738"/>
            <a:ext cx="67786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6" name="AutoShape 35"/>
          <p:cNvCxnSpPr>
            <a:cxnSpLocks noChangeShapeType="1"/>
            <a:stCxn id="61469" idx="4"/>
            <a:endCxn id="61471" idx="7"/>
          </p:cNvCxnSpPr>
          <p:nvPr/>
        </p:nvCxnSpPr>
        <p:spPr bwMode="auto">
          <a:xfrm>
            <a:off x="4722813" y="2208213"/>
            <a:ext cx="677862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7" name="AutoShape 36"/>
          <p:cNvCxnSpPr>
            <a:cxnSpLocks noChangeShapeType="1"/>
            <a:stCxn id="61455" idx="4"/>
            <a:endCxn id="61470" idx="0"/>
          </p:cNvCxnSpPr>
          <p:nvPr/>
        </p:nvCxnSpPr>
        <p:spPr bwMode="auto">
          <a:xfrm>
            <a:off x="4722813" y="12176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78" name="Text Box 37"/>
          <p:cNvSpPr txBox="1">
            <a:spLocks noChangeArrowheads="1"/>
          </p:cNvSpPr>
          <p:nvPr/>
        </p:nvSpPr>
        <p:spPr bwMode="auto">
          <a:xfrm>
            <a:off x="4233863" y="16002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10</a:t>
            </a:r>
          </a:p>
        </p:txBody>
      </p:sp>
      <p:sp>
        <p:nvSpPr>
          <p:cNvPr id="61479" name="Text Box 38"/>
          <p:cNvSpPr txBox="1">
            <a:spLocks noChangeArrowheads="1"/>
          </p:cNvSpPr>
          <p:nvPr/>
        </p:nvSpPr>
        <p:spPr bwMode="auto">
          <a:xfrm>
            <a:off x="4308475" y="278765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6</a:t>
            </a:r>
          </a:p>
        </p:txBody>
      </p:sp>
      <p:sp>
        <p:nvSpPr>
          <p:cNvPr id="61480" name="Text Box 39"/>
          <p:cNvSpPr txBox="1">
            <a:spLocks noChangeArrowheads="1"/>
          </p:cNvSpPr>
          <p:nvPr/>
        </p:nvSpPr>
        <p:spPr bwMode="auto">
          <a:xfrm>
            <a:off x="5262563" y="2198688"/>
            <a:ext cx="68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4</a:t>
            </a:r>
            <a:r>
              <a:rPr lang="en-GB" altLang="en-US" sz="2400" b="0" i="0" baseline="30000">
                <a:latin typeface="Tahoma" pitchFamily="34" charset="0"/>
              </a:rPr>
              <a:t>min</a:t>
            </a:r>
            <a:endParaRPr lang="en-GB" altLang="en-US" sz="2400" b="0" i="0">
              <a:latin typeface="Tahoma" pitchFamily="34" charset="0"/>
            </a:endParaRPr>
          </a:p>
        </p:txBody>
      </p:sp>
      <p:sp>
        <p:nvSpPr>
          <p:cNvPr id="61481" name="Text Box 40"/>
          <p:cNvSpPr txBox="1">
            <a:spLocks noChangeArrowheads="1"/>
          </p:cNvSpPr>
          <p:nvPr/>
        </p:nvSpPr>
        <p:spPr bwMode="auto">
          <a:xfrm>
            <a:off x="5384800" y="5984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9</a:t>
            </a:r>
          </a:p>
        </p:txBody>
      </p:sp>
      <p:cxnSp>
        <p:nvCxnSpPr>
          <p:cNvPr id="61482" name="AutoShape 41"/>
          <p:cNvCxnSpPr>
            <a:cxnSpLocks noChangeShapeType="1"/>
            <a:stCxn id="61470" idx="4"/>
            <a:endCxn id="61472" idx="7"/>
          </p:cNvCxnSpPr>
          <p:nvPr/>
        </p:nvCxnSpPr>
        <p:spPr bwMode="auto">
          <a:xfrm>
            <a:off x="5789613" y="1217613"/>
            <a:ext cx="677862" cy="296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3" name="AutoShape 42"/>
          <p:cNvCxnSpPr>
            <a:cxnSpLocks noChangeShapeType="1"/>
            <a:stCxn id="61471" idx="4"/>
            <a:endCxn id="61473" idx="0"/>
          </p:cNvCxnSpPr>
          <p:nvPr/>
        </p:nvCxnSpPr>
        <p:spPr bwMode="auto">
          <a:xfrm>
            <a:off x="5789613" y="28178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4" name="AutoShape 43"/>
          <p:cNvCxnSpPr>
            <a:cxnSpLocks noChangeShapeType="1"/>
            <a:stCxn id="61471" idx="5"/>
            <a:endCxn id="61472" idx="1"/>
          </p:cNvCxnSpPr>
          <p:nvPr/>
        </p:nvCxnSpPr>
        <p:spPr bwMode="auto">
          <a:xfrm flipV="1">
            <a:off x="5722938" y="1836738"/>
            <a:ext cx="744537" cy="820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5" name="AutoShape 44"/>
          <p:cNvCxnSpPr>
            <a:cxnSpLocks noChangeShapeType="1"/>
            <a:stCxn id="61472" idx="4"/>
            <a:endCxn id="61474" idx="0"/>
          </p:cNvCxnSpPr>
          <p:nvPr/>
        </p:nvCxnSpPr>
        <p:spPr bwMode="auto">
          <a:xfrm>
            <a:off x="6856413" y="1674813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6" name="AutoShape 45"/>
          <p:cNvCxnSpPr>
            <a:cxnSpLocks noChangeShapeType="1"/>
            <a:stCxn id="61473" idx="4"/>
            <a:endCxn id="61474" idx="1"/>
          </p:cNvCxnSpPr>
          <p:nvPr/>
        </p:nvCxnSpPr>
        <p:spPr bwMode="auto">
          <a:xfrm flipV="1">
            <a:off x="6856413" y="2293938"/>
            <a:ext cx="67786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87" name="Text Box 46"/>
          <p:cNvSpPr txBox="1">
            <a:spLocks noChangeArrowheads="1"/>
          </p:cNvSpPr>
          <p:nvPr/>
        </p:nvSpPr>
        <p:spPr bwMode="auto">
          <a:xfrm>
            <a:off x="6477000" y="979488"/>
            <a:ext cx="6810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  <a:r>
              <a:rPr lang="en-GB" altLang="en-US" sz="2400" b="0" i="0" baseline="30000">
                <a:latin typeface="Tahoma" pitchFamily="34" charset="0"/>
              </a:rPr>
              <a:t>min</a:t>
            </a:r>
            <a:endParaRPr lang="en-GB" altLang="en-US" sz="2400" b="0" i="0">
              <a:latin typeface="Tahoma" pitchFamily="34" charset="0"/>
            </a:endParaRPr>
          </a:p>
        </p:txBody>
      </p:sp>
      <p:sp>
        <p:nvSpPr>
          <p:cNvPr id="61488" name="Text Box 47"/>
          <p:cNvSpPr txBox="1">
            <a:spLocks noChangeArrowheads="1"/>
          </p:cNvSpPr>
          <p:nvPr/>
        </p:nvSpPr>
        <p:spPr bwMode="auto">
          <a:xfrm>
            <a:off x="6454775" y="21986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7</a:t>
            </a:r>
          </a:p>
        </p:txBody>
      </p:sp>
      <p:sp>
        <p:nvSpPr>
          <p:cNvPr id="61489" name="Text Box 48"/>
          <p:cNvSpPr txBox="1">
            <a:spLocks noChangeArrowheads="1"/>
          </p:cNvSpPr>
          <p:nvPr/>
        </p:nvSpPr>
        <p:spPr bwMode="auto">
          <a:xfrm>
            <a:off x="7521575" y="150177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0" i="0">
                <a:latin typeface="Tahoma" pitchFamily="34" charset="0"/>
              </a:rPr>
              <a:t>5</a:t>
            </a:r>
          </a:p>
        </p:txBody>
      </p:sp>
      <p:graphicFrame>
        <p:nvGraphicFramePr>
          <p:cNvPr id="61490" name="Object 49"/>
          <p:cNvGraphicFramePr>
            <a:graphicFrameLocks noChangeAspect="1"/>
          </p:cNvGraphicFramePr>
          <p:nvPr/>
        </p:nvGraphicFramePr>
        <p:xfrm>
          <a:off x="214313" y="3810000"/>
          <a:ext cx="7434262" cy="893763"/>
        </p:xfrm>
        <a:graphic>
          <a:graphicData uri="http://schemas.openxmlformats.org/presentationml/2006/ole">
            <p:oleObj spid="_x0000_s61500" name="Equation" r:id="rId3" imgW="3200400" imgH="406400" progId="">
              <p:embed/>
            </p:oleObj>
          </a:graphicData>
        </a:graphic>
      </p:graphicFrame>
      <p:graphicFrame>
        <p:nvGraphicFramePr>
          <p:cNvPr id="61491" name="Object 50"/>
          <p:cNvGraphicFramePr>
            <a:graphicFrameLocks noChangeAspect="1"/>
          </p:cNvGraphicFramePr>
          <p:nvPr/>
        </p:nvGraphicFramePr>
        <p:xfrm>
          <a:off x="273050" y="4754563"/>
          <a:ext cx="7529513" cy="2132012"/>
        </p:xfrm>
        <a:graphic>
          <a:graphicData uri="http://schemas.openxmlformats.org/presentationml/2006/ole">
            <p:oleObj spid="_x0000_s61501" name="Equation" r:id="rId4" imgW="3162300" imgH="965200" progId="">
              <p:embed/>
            </p:oleObj>
          </a:graphicData>
        </a:graphic>
      </p:graphicFrame>
      <p:sp>
        <p:nvSpPr>
          <p:cNvPr id="61492" name="AutoShape 51"/>
          <p:cNvSpPr>
            <a:spLocks noChangeArrowheads="1"/>
          </p:cNvSpPr>
          <p:nvPr/>
        </p:nvSpPr>
        <p:spPr bwMode="auto">
          <a:xfrm rot="-5400000">
            <a:off x="8534400" y="1905000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T</a:t>
            </a:r>
          </a:p>
        </p:txBody>
      </p:sp>
      <p:cxnSp>
        <p:nvCxnSpPr>
          <p:cNvPr id="61493" name="AutoShape 52"/>
          <p:cNvCxnSpPr>
            <a:cxnSpLocks noChangeShapeType="1"/>
            <a:stCxn id="61474" idx="4"/>
            <a:endCxn id="61492" idx="0"/>
          </p:cNvCxnSpPr>
          <p:nvPr/>
        </p:nvCxnSpPr>
        <p:spPr bwMode="auto">
          <a:xfrm>
            <a:off x="7923213" y="2132013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94" name="AutoShape 53"/>
          <p:cNvSpPr>
            <a:spLocks noChangeArrowheads="1"/>
          </p:cNvSpPr>
          <p:nvPr/>
        </p:nvSpPr>
        <p:spPr bwMode="auto">
          <a:xfrm rot="-5400000">
            <a:off x="0" y="1785938"/>
            <a:ext cx="457200" cy="4572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 b="0" i="0">
                <a:latin typeface="Tahoma" pitchFamily="34" charset="0"/>
              </a:rPr>
              <a:t>S</a:t>
            </a:r>
          </a:p>
        </p:txBody>
      </p:sp>
      <p:cxnSp>
        <p:nvCxnSpPr>
          <p:cNvPr id="61495" name="AutoShape 54"/>
          <p:cNvCxnSpPr>
            <a:cxnSpLocks noChangeShapeType="1"/>
            <a:stCxn id="61494" idx="4"/>
            <a:endCxn id="61458" idx="0"/>
          </p:cNvCxnSpPr>
          <p:nvPr/>
        </p:nvCxnSpPr>
        <p:spPr bwMode="auto">
          <a:xfrm>
            <a:off x="455613" y="201295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36A50D-664D-4B79-9773-7F3891692294}" type="slidenum">
              <a:rPr lang="en-US" altLang="en-US"/>
              <a:pPr eaLnBrk="1" hangingPunct="1"/>
              <a:t>58</a:t>
            </a:fld>
            <a:endParaRPr lang="en-US" alt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77825"/>
            <a:ext cx="7162800" cy="396875"/>
          </a:xfrm>
        </p:spPr>
        <p:txBody>
          <a:bodyPr/>
          <a:lstStyle/>
          <a:p>
            <a:pPr eaLnBrk="1" hangingPunct="1"/>
            <a:r>
              <a:rPr lang="en-US" altLang="en-US" smtClean="0"/>
              <a:t>Time/costs trade-off LP model 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58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u="sng" smtClean="0"/>
              <a:t>Decision variables</a:t>
            </a:r>
            <a:r>
              <a:rPr lang="en-US" altLang="en-US" smtClean="0"/>
              <a:t>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mtClean="0"/>
              <a:t>x</a:t>
            </a:r>
            <a:r>
              <a:rPr lang="en-US" altLang="en-US" baseline="-25000" smtClean="0"/>
              <a:t>j</a:t>
            </a:r>
            <a:r>
              <a:rPr lang="en-US" altLang="en-US" smtClean="0"/>
              <a:t> = earliest starting time of job j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mtClean="0"/>
              <a:t>p</a:t>
            </a:r>
            <a:r>
              <a:rPr lang="en-US" altLang="en-US" baseline="-25000" smtClean="0"/>
              <a:t>j</a:t>
            </a:r>
            <a:r>
              <a:rPr lang="en-US" altLang="en-US" smtClean="0"/>
              <a:t> = processing time of job j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mtClean="0"/>
              <a:t>Total cost: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u="sng" smtClean="0"/>
              <a:t>Constraints</a:t>
            </a:r>
            <a:r>
              <a:rPr lang="en-US" altLang="en-US" smtClean="0"/>
              <a:t>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mtClean="0"/>
              <a:t>precedence relations: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mtClean="0"/>
              <a:t>max/min processing times: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mtClean="0"/>
              <a:t>C</a:t>
            </a:r>
            <a:r>
              <a:rPr lang="en-US" altLang="en-US" baseline="-25000" smtClean="0"/>
              <a:t>max</a:t>
            </a:r>
            <a:r>
              <a:rPr lang="en-US" altLang="en-US" smtClean="0"/>
              <a:t> determination: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2895600" y="2971800"/>
          <a:ext cx="5713413" cy="939800"/>
        </p:xfrm>
        <a:graphic>
          <a:graphicData uri="http://schemas.openxmlformats.org/presentationml/2006/ole">
            <p:oleObj spid="_x0000_s62484" name="Equation" r:id="rId4" imgW="2247900" imgH="368300" progId="">
              <p:embed/>
            </p:oleObj>
          </a:graphicData>
        </a:graphic>
      </p:graphicFrame>
      <p:graphicFrame>
        <p:nvGraphicFramePr>
          <p:cNvPr id="62470" name="Object 5"/>
          <p:cNvGraphicFramePr>
            <a:graphicFrameLocks noChangeAspect="1"/>
          </p:cNvGraphicFramePr>
          <p:nvPr/>
        </p:nvGraphicFramePr>
        <p:xfrm>
          <a:off x="5029200" y="4267200"/>
          <a:ext cx="3883025" cy="566738"/>
        </p:xfrm>
        <a:graphic>
          <a:graphicData uri="http://schemas.openxmlformats.org/presentationml/2006/ole">
            <p:oleObj spid="_x0000_s62485" name="Equation" r:id="rId5" imgW="1651000" imgH="241300" progId="">
              <p:embed/>
            </p:oleObj>
          </a:graphicData>
        </a:graphic>
      </p:graphicFrame>
      <p:graphicFrame>
        <p:nvGraphicFramePr>
          <p:cNvPr id="62471" name="Object 6"/>
          <p:cNvGraphicFramePr>
            <a:graphicFrameLocks noChangeAspect="1"/>
          </p:cNvGraphicFramePr>
          <p:nvPr/>
        </p:nvGraphicFramePr>
        <p:xfrm>
          <a:off x="5638800" y="4800600"/>
          <a:ext cx="2838450" cy="596900"/>
        </p:xfrm>
        <a:graphic>
          <a:graphicData uri="http://schemas.openxmlformats.org/presentationml/2006/ole">
            <p:oleObj spid="_x0000_s62486" name="Equation" r:id="rId6" imgW="1205977" imgH="253890" progId="">
              <p:embed/>
            </p:oleObj>
          </a:graphicData>
        </a:graphic>
      </p:graphicFrame>
      <p:graphicFrame>
        <p:nvGraphicFramePr>
          <p:cNvPr id="62472" name="Object 7"/>
          <p:cNvGraphicFramePr>
            <a:graphicFrameLocks noChangeAspect="1"/>
          </p:cNvGraphicFramePr>
          <p:nvPr/>
        </p:nvGraphicFramePr>
        <p:xfrm>
          <a:off x="5181600" y="5410200"/>
          <a:ext cx="2868613" cy="566738"/>
        </p:xfrm>
        <a:graphic>
          <a:graphicData uri="http://schemas.openxmlformats.org/presentationml/2006/ole">
            <p:oleObj spid="_x0000_s62487" name="Equation" r:id="rId7" imgW="1218671" imgH="241195" progId="">
              <p:embed/>
            </p:oleObj>
          </a:graphicData>
        </a:graphic>
      </p:graphicFrame>
      <p:graphicFrame>
        <p:nvGraphicFramePr>
          <p:cNvPr id="62473" name="Object 8"/>
          <p:cNvGraphicFramePr>
            <a:graphicFrameLocks noChangeAspect="1"/>
          </p:cNvGraphicFramePr>
          <p:nvPr/>
        </p:nvGraphicFramePr>
        <p:xfrm>
          <a:off x="5715000" y="6096000"/>
          <a:ext cx="1011238" cy="566738"/>
        </p:xfrm>
        <a:graphic>
          <a:graphicData uri="http://schemas.openxmlformats.org/presentationml/2006/ole">
            <p:oleObj spid="_x0000_s62488" name="Equation" r:id="rId8" imgW="431613" imgH="241195" progId="">
              <p:embed/>
            </p:oleObj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08071D-B966-432D-9E1C-1265DC2C9C8C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Time/costs trade-off:</a:t>
            </a:r>
            <a:br>
              <a:rPr lang="en-US" altLang="en-US" sz="2800" smtClean="0"/>
            </a:br>
            <a:r>
              <a:rPr lang="en-US" altLang="en-US" sz="2800" smtClean="0"/>
              <a:t>nonlinear costs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257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u="sng" smtClean="0">
                <a:latin typeface="Gill Sans" pitchFamily="34" charset="0"/>
              </a:rPr>
              <a:t>Discrete</a:t>
            </a:r>
            <a:r>
              <a:rPr lang="en-US" altLang="en-US" smtClean="0">
                <a:latin typeface="Gill Sans" pitchFamily="34" charset="0"/>
              </a:rPr>
              <a:t> time-framework:</a:t>
            </a:r>
          </a:p>
          <a:p>
            <a:pPr eaLnBrk="1" hangingPunct="1"/>
            <a:r>
              <a:rPr lang="en-US" altLang="en-US" smtClean="0">
                <a:latin typeface="Gill Sans" pitchFamily="34" charset="0"/>
              </a:rPr>
              <a:t>decreasing convex cost-function</a:t>
            </a:r>
          </a:p>
          <a:p>
            <a:pPr eaLnBrk="1" hangingPunct="1"/>
            <a:endParaRPr lang="en-US" altLang="en-US" smtClean="0">
              <a:latin typeface="Gill Sans" pitchFamily="34" charset="0"/>
            </a:endParaRPr>
          </a:p>
          <a:p>
            <a:pPr eaLnBrk="1" hangingPunct="1"/>
            <a:r>
              <a:rPr lang="en-US" altLang="en-US" smtClean="0">
                <a:latin typeface="Gill Sans" pitchFamily="34" charset="0"/>
              </a:rPr>
              <a:t>non-decreasing overhead cost-function c</a:t>
            </a:r>
            <a:r>
              <a:rPr lang="en-US" altLang="en-US" baseline="-25000" smtClean="0">
                <a:latin typeface="Gill Sans" pitchFamily="34" charset="0"/>
              </a:rPr>
              <a:t>0</a:t>
            </a:r>
            <a:r>
              <a:rPr lang="en-US" altLang="en-US" smtClean="0">
                <a:latin typeface="Gill Sans" pitchFamily="34" charset="0"/>
              </a:rPr>
              <a:t>(t)</a:t>
            </a:r>
          </a:p>
          <a:p>
            <a:pPr eaLnBrk="1" hangingPunct="1"/>
            <a:r>
              <a:rPr lang="en-US" altLang="en-US" smtClean="0">
                <a:latin typeface="Gill Sans" pitchFamily="34" charset="0"/>
              </a:rPr>
              <a:t>use the same heuristic as for the linear costs</a:t>
            </a:r>
            <a:endParaRPr lang="en-US" altLang="en-US" u="sng" smtClean="0">
              <a:latin typeface="Gill Sans" pitchFamily="34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u="sng" smtClean="0">
                <a:latin typeface="Gill Sans" pitchFamily="34" charset="0"/>
              </a:rPr>
              <a:t>Continuous</a:t>
            </a:r>
            <a:r>
              <a:rPr lang="en-US" altLang="en-US" smtClean="0">
                <a:latin typeface="Gill Sans" pitchFamily="34" charset="0"/>
              </a:rPr>
              <a:t> time-framework:</a:t>
            </a:r>
          </a:p>
          <a:p>
            <a:pPr eaLnBrk="1" hangingPunct="1"/>
            <a:r>
              <a:rPr lang="en-US" altLang="en-US" smtClean="0">
                <a:latin typeface="Gill Sans" pitchFamily="34" charset="0"/>
              </a:rPr>
              <a:t>non-linear model with the same constraints as the LP-model, but with the objective:</a:t>
            </a:r>
          </a:p>
        </p:txBody>
      </p:sp>
      <p:graphicFrame>
        <p:nvGraphicFramePr>
          <p:cNvPr id="63493" name="Object 4"/>
          <p:cNvGraphicFramePr>
            <a:graphicFrameLocks noChangeAspect="1"/>
          </p:cNvGraphicFramePr>
          <p:nvPr/>
        </p:nvGraphicFramePr>
        <p:xfrm>
          <a:off x="533400" y="2514600"/>
          <a:ext cx="6183313" cy="566738"/>
        </p:xfrm>
        <a:graphic>
          <a:graphicData uri="http://schemas.openxmlformats.org/presentationml/2006/ole">
            <p:oleObj spid="_x0000_s63499" name="Equation" r:id="rId4" imgW="2628900" imgH="241300" progId="">
              <p:embed/>
            </p:oleObj>
          </a:graphicData>
        </a:graphic>
      </p:graphicFrame>
      <p:graphicFrame>
        <p:nvGraphicFramePr>
          <p:cNvPr id="63494" name="Object 5"/>
          <p:cNvGraphicFramePr>
            <a:graphicFrameLocks noChangeAspect="1"/>
          </p:cNvGraphicFramePr>
          <p:nvPr/>
        </p:nvGraphicFramePr>
        <p:xfrm>
          <a:off x="3048000" y="5486400"/>
          <a:ext cx="3344863" cy="1138238"/>
        </p:xfrm>
        <a:graphic>
          <a:graphicData uri="http://schemas.openxmlformats.org/presentationml/2006/ole">
            <p:oleObj spid="_x0000_s63500" name="Equation" r:id="rId5" imgW="1422400" imgH="482600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15C580-2FC5-4A0C-9ABA-85B8E3E668A3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543800" cy="969963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CPM and PERT are used in many applications including the following: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828800"/>
            <a:ext cx="7620000" cy="4800600"/>
          </a:xfrm>
        </p:spPr>
        <p:txBody>
          <a:bodyPr/>
          <a:lstStyle/>
          <a:p>
            <a:pPr algn="l" eaLnBrk="1" hangingPunct="1">
              <a:buFont typeface="Monotype Sorts" pitchFamily="2" charset="2"/>
              <a:buChar char="u"/>
            </a:pPr>
            <a:r>
              <a:rPr lang="en-US" altLang="en-US" smtClean="0"/>
              <a:t> </a:t>
            </a:r>
            <a:r>
              <a:rPr lang="en-US" altLang="en-US" sz="2400" smtClean="0"/>
              <a:t>Scheduling construction projects such as office buildings, highways and swimming pools</a:t>
            </a:r>
          </a:p>
          <a:p>
            <a:pPr algn="l" eaLnBrk="1" hangingPunct="1">
              <a:buFont typeface="Monotype Sorts" pitchFamily="2" charset="2"/>
              <a:buChar char="u"/>
            </a:pPr>
            <a:r>
              <a:rPr lang="en-US" altLang="en-US" sz="2400" smtClean="0"/>
              <a:t> Developing countdown and “hold” procedure for the launching of space crafts</a:t>
            </a:r>
          </a:p>
          <a:p>
            <a:pPr algn="l" eaLnBrk="1" hangingPunct="1">
              <a:buFont typeface="Monotype Sorts" pitchFamily="2" charset="2"/>
              <a:buChar char="u"/>
            </a:pPr>
            <a:r>
              <a:rPr lang="en-US" altLang="en-US" sz="2400" smtClean="0"/>
              <a:t> Installing new computer systems</a:t>
            </a:r>
          </a:p>
          <a:p>
            <a:pPr algn="l" eaLnBrk="1" hangingPunct="1">
              <a:buFont typeface="Monotype Sorts" pitchFamily="2" charset="2"/>
              <a:buChar char="u"/>
            </a:pPr>
            <a:r>
              <a:rPr lang="en-US" altLang="en-US" sz="2400" smtClean="0"/>
              <a:t> Designing and marketing new products</a:t>
            </a:r>
          </a:p>
          <a:p>
            <a:pPr algn="l" eaLnBrk="1" hangingPunct="1">
              <a:buFont typeface="Monotype Sorts" pitchFamily="2" charset="2"/>
              <a:buChar char="u"/>
            </a:pPr>
            <a:r>
              <a:rPr lang="en-US" altLang="en-US" sz="2400" smtClean="0"/>
              <a:t> Completing corporate mergers</a:t>
            </a:r>
          </a:p>
          <a:p>
            <a:pPr algn="l" eaLnBrk="1" hangingPunct="1">
              <a:buFont typeface="Monotype Sorts" pitchFamily="2" charset="2"/>
              <a:buChar char="u"/>
            </a:pPr>
            <a:r>
              <a:rPr lang="en-US" altLang="en-US" sz="2400" smtClean="0"/>
              <a:t> Building 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618E7E-6C8F-4425-B246-AFD9A1B7D83D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Project Scheduling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1509713"/>
          </a:xfrm>
        </p:spPr>
        <p:txBody>
          <a:bodyPr/>
          <a:lstStyle/>
          <a:p>
            <a:pPr eaLnBrk="1" hangingPunct="1"/>
            <a:r>
              <a:rPr lang="en-US" altLang="en-US" smtClean="0"/>
              <a:t>Jobs subject to precedence constraints</a:t>
            </a:r>
          </a:p>
          <a:p>
            <a:pPr eaLnBrk="1" hangingPunct="1"/>
            <a:r>
              <a:rPr lang="en-US" altLang="en-US" smtClean="0"/>
              <a:t>Job on arc format (most common)</a:t>
            </a: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2286000" y="28956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4419600" y="28956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2286000" y="38100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3352800" y="38100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4419600" y="38100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5486400" y="38100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2" name="Oval 11"/>
          <p:cNvSpPr>
            <a:spLocks noChangeArrowheads="1"/>
          </p:cNvSpPr>
          <p:nvPr/>
        </p:nvSpPr>
        <p:spPr bwMode="auto">
          <a:xfrm>
            <a:off x="6553200" y="38100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3352800" y="4800600"/>
            <a:ext cx="457200" cy="4572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>
            <a:off x="2743200" y="3124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>
            <a:off x="3810000" y="3124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2743200" y="4038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3810000" y="4038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4876800" y="4038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5943600" y="4038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4876800" y="3124200"/>
            <a:ext cx="762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 flipV="1">
            <a:off x="3810000" y="4267200"/>
            <a:ext cx="762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1"/>
          <p:cNvSpPr txBox="1">
            <a:spLocks noChangeArrowheads="1"/>
          </p:cNvSpPr>
          <p:nvPr/>
        </p:nvSpPr>
        <p:spPr bwMode="auto">
          <a:xfrm>
            <a:off x="281940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2</a:t>
            </a:r>
          </a:p>
        </p:txBody>
      </p:sp>
      <p:sp>
        <p:nvSpPr>
          <p:cNvPr id="10263" name="Text Box 22"/>
          <p:cNvSpPr txBox="1">
            <a:spLocks noChangeArrowheads="1"/>
          </p:cNvSpPr>
          <p:nvPr/>
        </p:nvSpPr>
        <p:spPr bwMode="auto">
          <a:xfrm>
            <a:off x="388620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5</a:t>
            </a:r>
          </a:p>
        </p:txBody>
      </p:sp>
      <p:sp>
        <p:nvSpPr>
          <p:cNvPr id="10264" name="Text Box 23"/>
          <p:cNvSpPr txBox="1">
            <a:spLocks noChangeArrowheads="1"/>
          </p:cNvSpPr>
          <p:nvPr/>
        </p:nvSpPr>
        <p:spPr bwMode="auto">
          <a:xfrm>
            <a:off x="2819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1</a:t>
            </a:r>
          </a:p>
        </p:txBody>
      </p:sp>
      <p:sp>
        <p:nvSpPr>
          <p:cNvPr id="10265" name="Text Box 24"/>
          <p:cNvSpPr txBox="1">
            <a:spLocks noChangeArrowheads="1"/>
          </p:cNvSpPr>
          <p:nvPr/>
        </p:nvSpPr>
        <p:spPr bwMode="auto">
          <a:xfrm>
            <a:off x="393065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4</a:t>
            </a:r>
          </a:p>
        </p:txBody>
      </p:sp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38544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3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5149850" y="312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6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499745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7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2</a:t>
            </a:r>
          </a:p>
        </p:txBody>
      </p:sp>
      <p:sp>
        <p:nvSpPr>
          <p:cNvPr id="10270" name="Line 29"/>
          <p:cNvSpPr>
            <a:spLocks noChangeShapeType="1"/>
          </p:cNvSpPr>
          <p:nvPr/>
        </p:nvSpPr>
        <p:spPr bwMode="auto">
          <a:xfrm flipV="1">
            <a:off x="4648200" y="3352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Text Box 30"/>
          <p:cNvSpPr txBox="1">
            <a:spLocks noChangeArrowheads="1"/>
          </p:cNvSpPr>
          <p:nvPr/>
        </p:nvSpPr>
        <p:spPr bwMode="auto">
          <a:xfrm>
            <a:off x="461645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 i="0">
                <a:latin typeface="Times New Roman" pitchFamily="18" charset="0"/>
              </a:rPr>
              <a:t>0</a:t>
            </a:r>
          </a:p>
        </p:txBody>
      </p:sp>
      <p:sp>
        <p:nvSpPr>
          <p:cNvPr id="10272" name="Oval 31"/>
          <p:cNvSpPr>
            <a:spLocks noChangeArrowheads="1"/>
          </p:cNvSpPr>
          <p:nvPr/>
        </p:nvSpPr>
        <p:spPr bwMode="auto">
          <a:xfrm>
            <a:off x="1981200" y="55626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 b="0" i="0">
                <a:latin typeface="Times New Roman" pitchFamily="18" charset="0"/>
              </a:rPr>
              <a:t>1</a:t>
            </a:r>
          </a:p>
        </p:txBody>
      </p:sp>
      <p:sp>
        <p:nvSpPr>
          <p:cNvPr id="10273" name="Oval 32"/>
          <p:cNvSpPr>
            <a:spLocks noChangeArrowheads="1"/>
          </p:cNvSpPr>
          <p:nvPr/>
        </p:nvSpPr>
        <p:spPr bwMode="auto">
          <a:xfrm>
            <a:off x="6248400" y="55626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 b="0" i="0">
                <a:latin typeface="Times New Roman" pitchFamily="18" charset="0"/>
              </a:rPr>
              <a:t>3</a:t>
            </a:r>
          </a:p>
        </p:txBody>
      </p:sp>
      <p:sp>
        <p:nvSpPr>
          <p:cNvPr id="10274" name="Oval 33"/>
          <p:cNvSpPr>
            <a:spLocks noChangeArrowheads="1"/>
          </p:cNvSpPr>
          <p:nvPr/>
        </p:nvSpPr>
        <p:spPr bwMode="auto">
          <a:xfrm>
            <a:off x="4114800" y="55626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 b="0" i="0">
                <a:latin typeface="Times New Roman" pitchFamily="18" charset="0"/>
              </a:rPr>
              <a:t>2</a:t>
            </a:r>
          </a:p>
        </p:txBody>
      </p:sp>
      <p:sp>
        <p:nvSpPr>
          <p:cNvPr id="10275" name="Line 34"/>
          <p:cNvSpPr>
            <a:spLocks noChangeShapeType="1"/>
          </p:cNvSpPr>
          <p:nvPr/>
        </p:nvSpPr>
        <p:spPr bwMode="auto">
          <a:xfrm>
            <a:off x="2590800" y="5867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6" name="Line 35"/>
          <p:cNvSpPr>
            <a:spLocks noChangeShapeType="1"/>
          </p:cNvSpPr>
          <p:nvPr/>
        </p:nvSpPr>
        <p:spPr bwMode="auto">
          <a:xfrm>
            <a:off x="4724400" y="5867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7" name="Text Box 36"/>
          <p:cNvSpPr txBox="1">
            <a:spLocks noChangeArrowheads="1"/>
          </p:cNvSpPr>
          <p:nvPr/>
        </p:nvSpPr>
        <p:spPr bwMode="auto">
          <a:xfrm>
            <a:off x="3108325" y="53752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0" i="0">
                <a:latin typeface="Times New Roman" pitchFamily="18" charset="0"/>
              </a:rPr>
              <a:t>A</a:t>
            </a:r>
          </a:p>
        </p:txBody>
      </p:sp>
      <p:sp>
        <p:nvSpPr>
          <p:cNvPr id="10278" name="Text Box 37"/>
          <p:cNvSpPr txBox="1">
            <a:spLocks noChangeArrowheads="1"/>
          </p:cNvSpPr>
          <p:nvPr/>
        </p:nvSpPr>
        <p:spPr bwMode="auto">
          <a:xfrm>
            <a:off x="5318125" y="53752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0" i="0">
                <a:latin typeface="Times New Roman" pitchFamily="18" charset="0"/>
              </a:rPr>
              <a:t>B</a:t>
            </a:r>
          </a:p>
        </p:txBody>
      </p:sp>
      <p:sp>
        <p:nvSpPr>
          <p:cNvPr id="10279" name="Text Box 38"/>
          <p:cNvSpPr txBox="1">
            <a:spLocks noChangeArrowheads="1"/>
          </p:cNvSpPr>
          <p:nvPr/>
        </p:nvSpPr>
        <p:spPr bwMode="auto">
          <a:xfrm>
            <a:off x="1889125" y="6210300"/>
            <a:ext cx="507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 b="0" i="0">
                <a:latin typeface="Times New Roman" pitchFamily="18" charset="0"/>
              </a:rPr>
              <a:t>Activity A must be completed before activity B starts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10F2E2-1A44-4AA0-BB9C-555BD1D18BCA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1000"/>
            <a:ext cx="7696200" cy="6324600"/>
          </a:xfrm>
        </p:spPr>
        <p:txBody>
          <a:bodyPr/>
          <a:lstStyle/>
          <a:p>
            <a:pPr marL="609600" indent="-609600" algn="l" eaLnBrk="1" hangingPunct="1">
              <a:lnSpc>
                <a:spcPct val="80000"/>
              </a:lnSpc>
              <a:defRPr/>
            </a:pPr>
            <a:r>
              <a:rPr lang="en-US" altLang="en-US" sz="24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 constructing an AOA type of project diagram one should use the following rules:</a:t>
            </a:r>
          </a:p>
          <a:p>
            <a:pPr marL="609600" indent="-609600" algn="l" eaLnBrk="1" hangingPunct="1">
              <a:lnSpc>
                <a:spcPct val="80000"/>
              </a:lnSpc>
              <a:defRPr/>
            </a:pPr>
            <a:endParaRPr lang="en-US" altLang="en-US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 algn="l" eaLnBrk="1" hangingPunct="1">
              <a:lnSpc>
                <a:spcPct val="80000"/>
              </a:lnSpc>
              <a:buFont typeface="Monotype Sorts" pitchFamily="2" charset="2"/>
              <a:buAutoNum type="arabicPeriod"/>
              <a:defRPr/>
            </a:pPr>
            <a:r>
              <a:rPr lang="en-US" altLang="en-US" sz="2400" smtClean="0"/>
              <a:t>Node 1 represents the start of the project. An arc should lead from node 1 to represent each activity that has no predecessors.</a:t>
            </a:r>
          </a:p>
          <a:p>
            <a:pPr marL="609600" indent="-609600" algn="l" eaLnBrk="1" hangingPunct="1">
              <a:lnSpc>
                <a:spcPct val="80000"/>
              </a:lnSpc>
              <a:buFont typeface="Monotype Sorts" pitchFamily="2" charset="2"/>
              <a:buAutoNum type="arabicPeriod"/>
              <a:defRPr/>
            </a:pPr>
            <a:r>
              <a:rPr lang="en-US" altLang="en-US" sz="2400" smtClean="0"/>
              <a:t> A node (called the finish node) representing the completion of the project should be included in the network.</a:t>
            </a:r>
          </a:p>
          <a:p>
            <a:pPr marL="609600" indent="-609600" algn="l" eaLnBrk="1" hangingPunct="1">
              <a:lnSpc>
                <a:spcPct val="80000"/>
              </a:lnSpc>
              <a:buFont typeface="Monotype Sorts" pitchFamily="2" charset="2"/>
              <a:buAutoNum type="arabicPeriod"/>
              <a:defRPr/>
            </a:pPr>
            <a:r>
              <a:rPr lang="en-US" altLang="en-US" sz="2400" smtClean="0"/>
              <a:t> Number the nodes in the network so that the node representing the completion time of an activity always has a larger number than the node representing the beginning of an activity.</a:t>
            </a:r>
          </a:p>
          <a:p>
            <a:pPr marL="609600" indent="-609600" algn="l" eaLnBrk="1" hangingPunct="1">
              <a:lnSpc>
                <a:spcPct val="80000"/>
              </a:lnSpc>
              <a:buFont typeface="Monotype Sorts" pitchFamily="2" charset="2"/>
              <a:buAutoNum type="arabicPeriod"/>
              <a:defRPr/>
            </a:pPr>
            <a:r>
              <a:rPr lang="en-US" altLang="en-US" sz="2400" smtClean="0"/>
              <a:t> An activity should not be represented by more than one arc in the network</a:t>
            </a:r>
          </a:p>
          <a:p>
            <a:pPr marL="609600" indent="-609600" algn="l" eaLnBrk="1" hangingPunct="1">
              <a:lnSpc>
                <a:spcPct val="80000"/>
              </a:lnSpc>
              <a:buFont typeface="Monotype Sorts" pitchFamily="2" charset="2"/>
              <a:buAutoNum type="arabicPeriod"/>
              <a:defRPr/>
            </a:pPr>
            <a:r>
              <a:rPr lang="en-US" altLang="en-US" sz="2400" smtClean="0"/>
              <a:t> Two nodes can be connected by at most one arc.</a:t>
            </a:r>
          </a:p>
          <a:p>
            <a:pPr marL="609600" indent="-609600" algn="l" eaLnBrk="1" hangingPunct="1">
              <a:lnSpc>
                <a:spcPct val="80000"/>
              </a:lnSpc>
              <a:defRPr/>
            </a:pPr>
            <a:r>
              <a:rPr lang="en-US" altLang="en-US" sz="2400" smtClean="0"/>
              <a:t>	</a:t>
            </a:r>
            <a:r>
              <a:rPr lang="en-US" altLang="en-US" sz="2400" smtClean="0">
                <a:solidFill>
                  <a:schemeClr val="accent2"/>
                </a:solidFill>
              </a:rPr>
              <a:t>To avoid violating rules 4 and 5, it can be sometimes necessary to utilize a </a:t>
            </a:r>
            <a:r>
              <a:rPr lang="en-US" altLang="en-US" sz="2400" i="1" smtClean="0">
                <a:solidFill>
                  <a:schemeClr val="accent2"/>
                </a:solidFill>
              </a:rPr>
              <a:t>dummy activity</a:t>
            </a:r>
            <a:r>
              <a:rPr lang="en-US" altLang="en-US" sz="2400" smtClean="0">
                <a:solidFill>
                  <a:schemeClr val="accent2"/>
                </a:solidFill>
              </a:rPr>
              <a:t> that takes 0 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A5DF9F-FCFA-482A-AA4D-811C045F6B8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Planning a Concert</a:t>
            </a: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914400" y="1922463"/>
          <a:ext cx="7086600" cy="4608512"/>
        </p:xfrm>
        <a:graphic>
          <a:graphicData uri="http://schemas.openxmlformats.org/presentationml/2006/ole">
            <p:oleObj spid="_x0000_s12295" name="Document" r:id="rId3" imgW="6757804" imgH="4327043" progId="Word.Document.8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Ch1">
  <a:themeElements>
    <a:clrScheme name="">
      <a:dk1>
        <a:srgbClr val="000000"/>
      </a:dk1>
      <a:lt1>
        <a:srgbClr val="FFFFFF"/>
      </a:lt1>
      <a:dk2>
        <a:srgbClr val="081D58"/>
      </a:dk2>
      <a:lt2>
        <a:srgbClr val="9234DB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1_Ch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thinThick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thinThick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thinThick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thinThick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274512787</TotalTime>
  <Pages>21</Pages>
  <Words>2383</Words>
  <Application>Microsoft Office PowerPoint</Application>
  <PresentationFormat>Экран (4:3)</PresentationFormat>
  <Paragraphs>901</Paragraphs>
  <Slides>59</Slides>
  <Notes>18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59</vt:i4>
      </vt:variant>
    </vt:vector>
  </HeadingPairs>
  <TitlesOfParts>
    <vt:vector size="64" baseType="lpstr">
      <vt:lpstr>1_Ch1</vt:lpstr>
      <vt:lpstr>Capsules</vt:lpstr>
      <vt:lpstr>Document</vt:lpstr>
      <vt:lpstr>Worksheet</vt:lpstr>
      <vt:lpstr>Equation</vt:lpstr>
      <vt:lpstr>Project Planning &amp; Scheduling</vt:lpstr>
      <vt:lpstr>Project Scheduling</vt:lpstr>
      <vt:lpstr>Hierarchical planning</vt:lpstr>
      <vt:lpstr>Overview</vt:lpstr>
      <vt:lpstr>CPM and PERT</vt:lpstr>
      <vt:lpstr>CPM and PERT are used in many applications including the following:</vt:lpstr>
      <vt:lpstr>Project Scheduling</vt:lpstr>
      <vt:lpstr>Слайд 8</vt:lpstr>
      <vt:lpstr>Planning a Concert</vt:lpstr>
      <vt:lpstr>Job on Arc Network</vt:lpstr>
      <vt:lpstr>Changing a Tire</vt:lpstr>
      <vt:lpstr>An example for CPM</vt:lpstr>
      <vt:lpstr>Project Diagram for Widgetco</vt:lpstr>
      <vt:lpstr>Project representation example</vt:lpstr>
      <vt:lpstr>Project representation example</vt:lpstr>
      <vt:lpstr>Critical Path Method</vt:lpstr>
      <vt:lpstr>Critical Path Method (CPM)</vt:lpstr>
      <vt:lpstr>Critical Path Method (CPM)</vt:lpstr>
      <vt:lpstr>Critical Path Method</vt:lpstr>
      <vt:lpstr>Forward Procedure</vt:lpstr>
      <vt:lpstr>Backward Procedure</vt:lpstr>
      <vt:lpstr>Comments</vt:lpstr>
      <vt:lpstr>Example</vt:lpstr>
      <vt:lpstr>Forward Procedure</vt:lpstr>
      <vt:lpstr>Backwards Procedure</vt:lpstr>
      <vt:lpstr>Critical Path</vt:lpstr>
      <vt:lpstr>Слайд 27</vt:lpstr>
      <vt:lpstr>Слайд 28</vt:lpstr>
      <vt:lpstr>Слайд 29</vt:lpstr>
      <vt:lpstr>PERT: Project Evaluation and Review Technique</vt:lpstr>
      <vt:lpstr>Probability Density of Activity Time</vt:lpstr>
      <vt:lpstr>PERT</vt:lpstr>
      <vt:lpstr>PERT</vt:lpstr>
      <vt:lpstr>Example:   a, b and m for activities in Widgetco</vt:lpstr>
      <vt:lpstr>Слайд 35</vt:lpstr>
      <vt:lpstr>Слайд 36</vt:lpstr>
      <vt:lpstr>Discussion</vt:lpstr>
      <vt:lpstr>Improved PERT parameter estimates</vt:lpstr>
      <vt:lpstr>Improved PERT parameter estimates</vt:lpstr>
      <vt:lpstr>Time Costing Methods</vt:lpstr>
      <vt:lpstr>Optimal Project Completion Time</vt:lpstr>
      <vt:lpstr>The CPM Cost-Time Linear Model</vt:lpstr>
      <vt:lpstr>Linear Costs</vt:lpstr>
      <vt:lpstr>Problem</vt:lpstr>
      <vt:lpstr>Time/costs trade-off heuristic</vt:lpstr>
      <vt:lpstr>Sources, Sinks, and Cuts</vt:lpstr>
      <vt:lpstr>Time/costs trade-off heuristic</vt:lpstr>
      <vt:lpstr>Слайд 48</vt:lpstr>
      <vt:lpstr>Time/costs trade-off heuristic example</vt:lpstr>
      <vt:lpstr>Critical Path Subgraph (Gcp)</vt:lpstr>
      <vt:lpstr>Time/costs trade-off heuristic example</vt:lpstr>
      <vt:lpstr>Critical Path Subgraph (Gcp)</vt:lpstr>
      <vt:lpstr>Time/costs trade-off heuristic example</vt:lpstr>
      <vt:lpstr>Critical Path Subgraph (Gcp)</vt:lpstr>
      <vt:lpstr>Time/costs trade-off heuristic example</vt:lpstr>
      <vt:lpstr>Time/costs trade-off heuristic example</vt:lpstr>
      <vt:lpstr>Слайд 57</vt:lpstr>
      <vt:lpstr>Time/costs trade-off LP model </vt:lpstr>
      <vt:lpstr>Time/costs trade-off: nonlinear costs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 and Operations Management: Manufacturing and  Services</dc:title>
  <dc:creator>GRW</dc:creator>
  <cp:lastModifiedBy>Gene</cp:lastModifiedBy>
  <cp:revision>54</cp:revision>
  <cp:lastPrinted>1601-01-01T00:00:00Z</cp:lastPrinted>
  <dcterms:created xsi:type="dcterms:W3CDTF">1997-10-01T22:46:34Z</dcterms:created>
  <dcterms:modified xsi:type="dcterms:W3CDTF">2015-08-26T17:07:48Z</dcterms:modified>
</cp:coreProperties>
</file>