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</p:sldMasterIdLst>
  <p:notesMasterIdLst>
    <p:notesMasterId r:id="rId130"/>
  </p:notesMasterIdLst>
  <p:handoutMasterIdLst>
    <p:handoutMasterId r:id="rId131"/>
  </p:handoutMasterIdLst>
  <p:sldIdLst>
    <p:sldId id="628" r:id="rId4"/>
    <p:sldId id="346" r:id="rId5"/>
    <p:sldId id="627" r:id="rId6"/>
    <p:sldId id="629" r:id="rId7"/>
    <p:sldId id="611" r:id="rId8"/>
    <p:sldId id="612" r:id="rId9"/>
    <p:sldId id="347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7" r:id="rId28"/>
    <p:sldId id="648" r:id="rId29"/>
    <p:sldId id="649" r:id="rId30"/>
    <p:sldId id="650" r:id="rId31"/>
    <p:sldId id="659" r:id="rId32"/>
    <p:sldId id="660" r:id="rId33"/>
    <p:sldId id="661" r:id="rId34"/>
    <p:sldId id="662" r:id="rId35"/>
    <p:sldId id="663" r:id="rId36"/>
    <p:sldId id="664" r:id="rId37"/>
    <p:sldId id="665" r:id="rId38"/>
    <p:sldId id="666" r:id="rId39"/>
    <p:sldId id="667" r:id="rId40"/>
    <p:sldId id="668" r:id="rId41"/>
    <p:sldId id="669" r:id="rId42"/>
    <p:sldId id="670" r:id="rId43"/>
    <p:sldId id="348" r:id="rId44"/>
    <p:sldId id="436" r:id="rId45"/>
    <p:sldId id="437" r:id="rId46"/>
    <p:sldId id="350" r:id="rId47"/>
    <p:sldId id="439" r:id="rId48"/>
    <p:sldId id="352" r:id="rId49"/>
    <p:sldId id="438" r:id="rId50"/>
    <p:sldId id="474" r:id="rId51"/>
    <p:sldId id="475" r:id="rId52"/>
    <p:sldId id="355" r:id="rId53"/>
    <p:sldId id="356" r:id="rId54"/>
    <p:sldId id="502" r:id="rId55"/>
    <p:sldId id="504" r:id="rId56"/>
    <p:sldId id="357" r:id="rId57"/>
    <p:sldId id="477" r:id="rId58"/>
    <p:sldId id="358" r:id="rId59"/>
    <p:sldId id="359" r:id="rId60"/>
    <p:sldId id="361" r:id="rId61"/>
    <p:sldId id="362" r:id="rId62"/>
    <p:sldId id="363" r:id="rId63"/>
    <p:sldId id="364" r:id="rId64"/>
    <p:sldId id="478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507" r:id="rId74"/>
    <p:sldId id="509" r:id="rId75"/>
    <p:sldId id="514" r:id="rId76"/>
    <p:sldId id="511" r:id="rId77"/>
    <p:sldId id="512" r:id="rId78"/>
    <p:sldId id="513" r:id="rId79"/>
    <p:sldId id="517" r:id="rId80"/>
    <p:sldId id="519" r:id="rId81"/>
    <p:sldId id="520" r:id="rId82"/>
    <p:sldId id="522" r:id="rId83"/>
    <p:sldId id="524" r:id="rId84"/>
    <p:sldId id="525" r:id="rId85"/>
    <p:sldId id="526" r:id="rId86"/>
    <p:sldId id="527" r:id="rId87"/>
    <p:sldId id="529" r:id="rId88"/>
    <p:sldId id="535" r:id="rId89"/>
    <p:sldId id="534" r:id="rId90"/>
    <p:sldId id="537" r:id="rId91"/>
    <p:sldId id="538" r:id="rId92"/>
    <p:sldId id="547" r:id="rId93"/>
    <p:sldId id="548" r:id="rId94"/>
    <p:sldId id="544" r:id="rId95"/>
    <p:sldId id="549" r:id="rId96"/>
    <p:sldId id="550" r:id="rId97"/>
    <p:sldId id="551" r:id="rId98"/>
    <p:sldId id="574" r:id="rId99"/>
    <p:sldId id="575" r:id="rId100"/>
    <p:sldId id="576" r:id="rId101"/>
    <p:sldId id="577" r:id="rId102"/>
    <p:sldId id="578" r:id="rId103"/>
    <p:sldId id="579" r:id="rId104"/>
    <p:sldId id="581" r:id="rId105"/>
    <p:sldId id="583" r:id="rId106"/>
    <p:sldId id="585" r:id="rId107"/>
    <p:sldId id="586" r:id="rId108"/>
    <p:sldId id="589" r:id="rId109"/>
    <p:sldId id="591" r:id="rId110"/>
    <p:sldId id="592" r:id="rId111"/>
    <p:sldId id="593" r:id="rId112"/>
    <p:sldId id="594" r:id="rId113"/>
    <p:sldId id="595" r:id="rId114"/>
    <p:sldId id="596" r:id="rId115"/>
    <p:sldId id="597" r:id="rId116"/>
    <p:sldId id="598" r:id="rId117"/>
    <p:sldId id="599" r:id="rId118"/>
    <p:sldId id="609" r:id="rId119"/>
    <p:sldId id="610" r:id="rId120"/>
    <p:sldId id="600" r:id="rId121"/>
    <p:sldId id="601" r:id="rId122"/>
    <p:sldId id="602" r:id="rId123"/>
    <p:sldId id="603" r:id="rId124"/>
    <p:sldId id="604" r:id="rId125"/>
    <p:sldId id="605" r:id="rId126"/>
    <p:sldId id="606" r:id="rId127"/>
    <p:sldId id="607" r:id="rId128"/>
    <p:sldId id="608" r:id="rId1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CCFFFF"/>
    <a:srgbClr val="FF0000"/>
    <a:srgbClr val="CCFFCC"/>
    <a:srgbClr val="FFFFCC"/>
    <a:srgbClr val="66FFFF"/>
    <a:srgbClr val="0000CC"/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910" autoAdjust="0"/>
  </p:normalViewPr>
  <p:slideViewPr>
    <p:cSldViewPr>
      <p:cViewPr>
        <p:scale>
          <a:sx n="80" d="100"/>
          <a:sy n="80" d="100"/>
        </p:scale>
        <p:origin x="-48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viewProps" Target="view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13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3.xml"/><Relationship Id="rId18" Type="http://schemas.openxmlformats.org/officeDocument/2006/relationships/slide" Target="slides/slide28.xml"/><Relationship Id="rId26" Type="http://schemas.openxmlformats.org/officeDocument/2006/relationships/slide" Target="slides/slide36.xml"/><Relationship Id="rId39" Type="http://schemas.openxmlformats.org/officeDocument/2006/relationships/slide" Target="slides/slide52.xml"/><Relationship Id="rId3" Type="http://schemas.openxmlformats.org/officeDocument/2006/relationships/slide" Target="slides/slide13.xml"/><Relationship Id="rId21" Type="http://schemas.openxmlformats.org/officeDocument/2006/relationships/slide" Target="slides/slide31.xml"/><Relationship Id="rId34" Type="http://schemas.openxmlformats.org/officeDocument/2006/relationships/slide" Target="slides/slide47.xml"/><Relationship Id="rId42" Type="http://schemas.openxmlformats.org/officeDocument/2006/relationships/slide" Target="slides/slide55.xml"/><Relationship Id="rId47" Type="http://schemas.openxmlformats.org/officeDocument/2006/relationships/slide" Target="slides/slide71.xml"/><Relationship Id="rId50" Type="http://schemas.openxmlformats.org/officeDocument/2006/relationships/slide" Target="slides/slide97.xml"/><Relationship Id="rId7" Type="http://schemas.openxmlformats.org/officeDocument/2006/relationships/slide" Target="slides/slide17.xml"/><Relationship Id="rId12" Type="http://schemas.openxmlformats.org/officeDocument/2006/relationships/slide" Target="slides/slide22.xml"/><Relationship Id="rId17" Type="http://schemas.openxmlformats.org/officeDocument/2006/relationships/slide" Target="slides/slide27.xml"/><Relationship Id="rId25" Type="http://schemas.openxmlformats.org/officeDocument/2006/relationships/slide" Target="slides/slide35.xml"/><Relationship Id="rId33" Type="http://schemas.openxmlformats.org/officeDocument/2006/relationships/slide" Target="slides/slide45.xml"/><Relationship Id="rId38" Type="http://schemas.openxmlformats.org/officeDocument/2006/relationships/slide" Target="slides/slide51.xml"/><Relationship Id="rId46" Type="http://schemas.openxmlformats.org/officeDocument/2006/relationships/slide" Target="slides/slide60.xml"/><Relationship Id="rId2" Type="http://schemas.openxmlformats.org/officeDocument/2006/relationships/slide" Target="slides/slide12.xml"/><Relationship Id="rId16" Type="http://schemas.openxmlformats.org/officeDocument/2006/relationships/slide" Target="slides/slide26.xml"/><Relationship Id="rId20" Type="http://schemas.openxmlformats.org/officeDocument/2006/relationships/slide" Target="slides/slide30.xml"/><Relationship Id="rId29" Type="http://schemas.openxmlformats.org/officeDocument/2006/relationships/slide" Target="slides/slide39.xml"/><Relationship Id="rId41" Type="http://schemas.openxmlformats.org/officeDocument/2006/relationships/slide" Target="slides/slide54.xml"/><Relationship Id="rId1" Type="http://schemas.openxmlformats.org/officeDocument/2006/relationships/slide" Target="slides/slide11.xml"/><Relationship Id="rId6" Type="http://schemas.openxmlformats.org/officeDocument/2006/relationships/slide" Target="slides/slide16.xml"/><Relationship Id="rId11" Type="http://schemas.openxmlformats.org/officeDocument/2006/relationships/slide" Target="slides/slide21.xml"/><Relationship Id="rId24" Type="http://schemas.openxmlformats.org/officeDocument/2006/relationships/slide" Target="slides/slide34.xml"/><Relationship Id="rId32" Type="http://schemas.openxmlformats.org/officeDocument/2006/relationships/slide" Target="slides/slide43.xml"/><Relationship Id="rId37" Type="http://schemas.openxmlformats.org/officeDocument/2006/relationships/slide" Target="slides/slide50.xml"/><Relationship Id="rId40" Type="http://schemas.openxmlformats.org/officeDocument/2006/relationships/slide" Target="slides/slide53.xml"/><Relationship Id="rId45" Type="http://schemas.openxmlformats.org/officeDocument/2006/relationships/slide" Target="slides/slide58.xml"/><Relationship Id="rId5" Type="http://schemas.openxmlformats.org/officeDocument/2006/relationships/slide" Target="slides/slide15.xml"/><Relationship Id="rId15" Type="http://schemas.openxmlformats.org/officeDocument/2006/relationships/slide" Target="slides/slide25.xml"/><Relationship Id="rId23" Type="http://schemas.openxmlformats.org/officeDocument/2006/relationships/slide" Target="slides/slide33.xml"/><Relationship Id="rId28" Type="http://schemas.openxmlformats.org/officeDocument/2006/relationships/slide" Target="slides/slide38.xml"/><Relationship Id="rId36" Type="http://schemas.openxmlformats.org/officeDocument/2006/relationships/slide" Target="slides/slide49.xml"/><Relationship Id="rId49" Type="http://schemas.openxmlformats.org/officeDocument/2006/relationships/slide" Target="slides/slide75.xml"/><Relationship Id="rId10" Type="http://schemas.openxmlformats.org/officeDocument/2006/relationships/slide" Target="slides/slide20.xml"/><Relationship Id="rId19" Type="http://schemas.openxmlformats.org/officeDocument/2006/relationships/slide" Target="slides/slide29.xml"/><Relationship Id="rId31" Type="http://schemas.openxmlformats.org/officeDocument/2006/relationships/slide" Target="slides/slide42.xml"/><Relationship Id="rId44" Type="http://schemas.openxmlformats.org/officeDocument/2006/relationships/slide" Target="slides/slide57.xml"/><Relationship Id="rId4" Type="http://schemas.openxmlformats.org/officeDocument/2006/relationships/slide" Target="slides/slide14.xml"/><Relationship Id="rId9" Type="http://schemas.openxmlformats.org/officeDocument/2006/relationships/slide" Target="slides/slide19.xml"/><Relationship Id="rId14" Type="http://schemas.openxmlformats.org/officeDocument/2006/relationships/slide" Target="slides/slide24.xml"/><Relationship Id="rId22" Type="http://schemas.openxmlformats.org/officeDocument/2006/relationships/slide" Target="slides/slide32.xml"/><Relationship Id="rId27" Type="http://schemas.openxmlformats.org/officeDocument/2006/relationships/slide" Target="slides/slide37.xml"/><Relationship Id="rId30" Type="http://schemas.openxmlformats.org/officeDocument/2006/relationships/slide" Target="slides/slide40.xml"/><Relationship Id="rId35" Type="http://schemas.openxmlformats.org/officeDocument/2006/relationships/slide" Target="slides/slide48.xml"/><Relationship Id="rId43" Type="http://schemas.openxmlformats.org/officeDocument/2006/relationships/slide" Target="slides/slide56.xml"/><Relationship Id="rId48" Type="http://schemas.openxmlformats.org/officeDocument/2006/relationships/slide" Target="slides/slide74.xml"/><Relationship Id="rId8" Type="http://schemas.openxmlformats.org/officeDocument/2006/relationships/slide" Target="slides/slide18.xml"/><Relationship Id="rId51" Type="http://schemas.openxmlformats.org/officeDocument/2006/relationships/slide" Target="slides/slide10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1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3CDFB148-837D-46D1-8917-D285380435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54580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816DA073-BCA7-41C5-A084-EA73A018B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3003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63423-9A23-4ACF-A0EE-A029932A5B7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9013" cy="3598862"/>
          </a:xfrm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64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E5093-A65D-4213-8D30-0666070BD3C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3" tIns="48216" rIns="96433" bIns="482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78B50-D53E-4199-B1F2-FF211C04A35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02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3" tIns="48216" rIns="96433" bIns="482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CE34B-450A-4491-841F-1079FCE521F7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Idea: Heuristic Scheduling Systems, page 224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A4C38-91CD-4FC5-B1F6-F90E265BACBF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 lIns="96417" tIns="48208" rIns="96417" bIns="4820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324D1-9BE5-46A8-804A-7365B27C7B6B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FB719-8D72-422F-831F-8414D80692C8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971C8-8490-44BA-B57B-DFDD44B21CD3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3232E-1033-4255-8FBA-9211C5551648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8A819-CBA9-49D2-B1BB-ECA4AECD6E6E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D7D74-462B-4E03-921B-B7089E6E8E3B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F840A-D69C-4763-9422-D045DF107D4F}" type="slidenum">
              <a:rPr lang="en-US" altLang="en-US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4" tIns="48327" rIns="96654" bIns="4832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31C5A-3506-4760-B84A-E755D723429E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E0F62-644E-4A78-B663-EE056CF214EB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EC680-B809-4C6C-A6F9-E859F671886B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64EE9-DBC8-4E96-9BB6-33CAAA755A28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C7CC7-9F17-449B-8209-24A9D6B7FD2B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58B65-66D2-4BAD-BFC9-18ADF0A68B32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20694-8A64-4686-844E-FC098729CB18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2A547-F070-42B7-970A-4802C0A162AA}" type="slidenum">
              <a:rPr lang="en-US" altLang="en-US">
                <a:solidFill>
                  <a:prstClr val="black"/>
                </a:solidFill>
              </a:rPr>
              <a:pPr/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4" tIns="48327" rIns="96654" bIns="4832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F6254-AA90-4332-A887-5326C2B21EB8}" type="slidenum">
              <a:rPr lang="en-US" altLang="en-US">
                <a:solidFill>
                  <a:prstClr val="black"/>
                </a:solidFill>
              </a:rPr>
              <a:pPr/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4" tIns="48327" rIns="96654" bIns="4832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A224-CDEB-418E-B002-44AF778B77B4}" type="slidenum">
              <a:rPr lang="en-US" altLang="en-US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4" tIns="48327" rIns="96654" bIns="4832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D4B5F-F499-4AFA-8FCB-C2D3B7029C45}" type="slidenum">
              <a:rPr lang="en-US" altLang="en-US">
                <a:solidFill>
                  <a:prstClr val="black"/>
                </a:solidFill>
              </a:rPr>
              <a:pPr/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4" tIns="48327" rIns="96654" bIns="4832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DE9DE-95E3-4F7C-B2A4-415EBDA1257F}" type="slidenum">
              <a:rPr lang="en-US" altLang="en-US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4" tIns="48327" rIns="96654" bIns="4832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068EA-3B2A-4C0E-9763-1548C475017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3" tIns="48216" rIns="96433" bIns="482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A33AB-FBD7-4F3E-AA5B-2793D2BF3DB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33" tIns="48216" rIns="96433" bIns="48216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92CF4B-D6C5-43F2-A167-E1BC91E7AD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5617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9D8EFE-28F6-4944-9C88-16CB9EC07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08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9B4576-698D-40AC-A7C9-0549B08B9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343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50813"/>
            <a:ext cx="8785225" cy="1131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752600"/>
            <a:ext cx="42291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2291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35C747-C343-46C8-8F0D-657CC9C35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9162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858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058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>
                <a:latin typeface="Times New Roman" pitchFamily="18" charset="0"/>
              </a:endParaRPr>
            </a:p>
          </p:txBody>
        </p:sp>
        <p:sp>
          <p:nvSpPr>
            <p:cNvPr id="505860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>
                <a:latin typeface="Times New Roman" pitchFamily="18" charset="0"/>
              </a:endParaRPr>
            </a:p>
          </p:txBody>
        </p:sp>
      </p:grpSp>
      <p:grpSp>
        <p:nvGrpSpPr>
          <p:cNvPr id="50586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50586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86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58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IE 419</a:t>
            </a:r>
          </a:p>
        </p:txBody>
      </p:sp>
      <p:sp>
        <p:nvSpPr>
          <p:cNvPr id="505865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505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50586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="b"/>
          <a:lstStyle>
            <a:lvl1pPr algn="l" eaLnBrk="1" hangingPunct="1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fld id="{352905D3-2D81-4D77-ADFD-184AE9D68B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0586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C1AA6F-30B0-417D-85B3-FA59AD849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2360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E39B7E-7874-430A-ACB3-18F6F901C5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2152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658A3-258B-4576-9308-A0E06FCB5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26824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0862D2-F18F-46AB-B478-350339040E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54451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44A6E2-DB4B-4B52-B10E-78DDDBFDE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14125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42391-BF11-4E26-AE95-0CF8360B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915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D45FC6-0F24-4435-987B-3AFF4BBE8A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53785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32FC2-154F-4F09-B2B6-2D7653EED1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38218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E6DC2F-4883-41C5-AB62-90441F8B9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85206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19B05F-B1F5-4E00-AEB3-BC1718F1D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91981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E29F73-0DE8-4BDA-A700-695E5C936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11441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1C069E-DEA6-4D9E-A2B7-FC9E476F7B8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613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DB1679-245B-4F10-BAA7-23CA1A8E716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0612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B7BE20-90A8-4595-8ABE-2E8CA522AD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422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82FAB9-FDA6-4403-B3CC-37EC87EAD33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888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526C3-10DC-4D36-BD7B-4A8112BB8A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332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2330BB-532E-4D36-B0DD-FA3CE3F9B62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131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DE2F3-9C73-4483-8486-F912E68FF1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30589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99BD48-41D2-459B-BB9C-34E990289D9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5257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ED6024-F62B-43EE-BF00-FC5EE8EAFA3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186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1B6E8E-03FE-4056-AEA9-8CEDC61C3EB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86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6D309D-0249-4D1E-B631-637A52D890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05450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304800"/>
            <a:ext cx="2195512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37313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DA1E-2353-4E13-A7D4-8B637E67A7F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5911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85225" cy="596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752600"/>
            <a:ext cx="42291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752600"/>
            <a:ext cx="42291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229100"/>
            <a:ext cx="42291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5D1AE0-14D7-4C4E-8669-B0D3275E991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548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85225" cy="596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752600"/>
            <a:ext cx="42291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2291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CA705EE-EBE6-46A7-B983-F6DDC0D1D59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0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C4B30D-9CB7-4A71-967B-D4BF66665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7421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9CD3C6-6DC8-48FE-976D-D0953C36F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094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3743B3-AB52-41E2-9127-05B359DA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7265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7F6E61-5376-4EAC-BD57-08B45D1F58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7936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E7C0A-45A0-4896-A5B6-590A948D19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038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33BB5-5484-42CC-BA1D-B92344C68B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685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61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>
                <a:latin typeface="Arial" charset="0"/>
              </a:defRPr>
            </a:lvl1pPr>
          </a:lstStyle>
          <a:p>
            <a:fld id="{57DAA2FA-8615-4AD4-A46E-F748558606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3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Times New Roman" pitchFamily="18" charset="0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3000"/>
        <a:buFont typeface="Monotype Sorts" pitchFamily="2" charset="2"/>
        <a:buChar char="u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AutoShape 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C0000"/>
              </a:gs>
              <a:gs pos="50000">
                <a:srgbClr val="CC0000">
                  <a:gamma/>
                  <a:tint val="50196"/>
                  <a:invGamma/>
                </a:srgbClr>
              </a:gs>
              <a:gs pos="100000">
                <a:srgbClr val="CC0000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835" name="AutoShap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048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048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" charset="0"/>
              </a:defRPr>
            </a:lvl1pPr>
          </a:lstStyle>
          <a:p>
            <a:fld id="{AEE9A2F2-07E5-4D9A-8CD6-025FE5143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­"/>
        <a:defRPr sz="24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D8DC1"/>
        </a:buClr>
        <a:buSzPct val="75000"/>
        <a:buFont typeface="Wingdings" pitchFamily="2" charset="2"/>
        <a:buChar char="t"/>
        <a:defRPr sz="2400">
          <a:solidFill>
            <a:schemeClr val="hlink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852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61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>
                <a:latin typeface="+mn-lt"/>
              </a:defRPr>
            </a:lvl1pPr>
          </a:lstStyle>
          <a:p>
            <a:fld id="{760CDF02-014A-4714-8508-3A87EA3D2C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_________Microsoft_Office_Word_97_-_200316.doc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7.v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_________Microsoft_Office_Word_97_-_20033.doc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3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_________Microsoft_Office_Word_97_-_20034.doc"/><Relationship Id="rId4" Type="http://schemas.openxmlformats.org/officeDocument/2006/relationships/oleObject" Target="../embeddings/oleObject45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_________Microsoft_Office_Word_97_-_20035.doc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_________Microsoft_Office_Word_97_-_20036.doc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_________Microsoft_Office_Word_97_-_20037.doc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_________Microsoft_Office_Word_97_-_20038.doc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47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_________Microsoft_Office_Word_97_-_20039.doc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_________Microsoft_Office_Word_97_-_200310.doc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48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_________Microsoft_Office_Word_97_-_200311.doc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_________Microsoft_Office_Word_97_-_200312.doc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55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2050498-A8CE-4E2F-91BB-4BC86C7C3F7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06882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Job Shop </a:t>
            </a:r>
            <a:r>
              <a:rPr lang="en-US" altLang="en-US" sz="3600" dirty="0" smtClean="0"/>
              <a:t>Scheduling</a:t>
            </a:r>
            <a:br>
              <a:rPr lang="en-US" altLang="en-US" sz="3600" dirty="0" smtClean="0"/>
            </a:br>
            <a:r>
              <a:rPr lang="en-US" altLang="en-US" sz="2800" i="1" dirty="0" smtClean="0">
                <a:effectLst/>
              </a:rPr>
              <a:t>(with “Flow Shop” special case)</a:t>
            </a:r>
            <a:endParaRPr lang="en-US" altLang="en-US" sz="280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800" dirty="0" smtClean="0"/>
              <a:t>ISE </a:t>
            </a:r>
            <a:r>
              <a:rPr lang="en-US" altLang="en-US" sz="2800" dirty="0"/>
              <a:t>419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50FBB-82E6-411F-9FCE-8B34C671CD40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3340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Fm l l C</a:t>
            </a:r>
            <a:r>
              <a:rPr lang="en-US" alt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:  </a:t>
            </a:r>
            <a:r>
              <a:rPr lang="en-US" altLang="en-US" i="1"/>
              <a:t>m</a:t>
            </a:r>
            <a:r>
              <a:rPr lang="en-US" altLang="en-US"/>
              <a:t> machine flow shop with sufficient space  between machines to prohibit blocking of jobs</a:t>
            </a:r>
          </a:p>
          <a:p>
            <a:r>
              <a:rPr lang="en-US" alt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Permutation schedule:</a:t>
            </a:r>
            <a:r>
              <a:rPr lang="en-US" altLang="en-US"/>
              <a:t>  same job sequence used on each machine</a:t>
            </a:r>
          </a:p>
          <a:p>
            <a:pPr lvl="1"/>
            <a:r>
              <a:rPr lang="en-US" altLang="en-US"/>
              <a:t>Number of arbitrary schedules, S=(n!)</a:t>
            </a:r>
            <a:r>
              <a:rPr lang="en-US" altLang="en-US" baseline="30000"/>
              <a:t>m</a:t>
            </a:r>
            <a:r>
              <a:rPr lang="en-US" altLang="en-US"/>
              <a:t> … n=50, m=5, S=2.6(10)</a:t>
            </a:r>
            <a:r>
              <a:rPr lang="en-US" altLang="en-US" baseline="30000"/>
              <a:t>322</a:t>
            </a:r>
            <a:endParaRPr lang="en-US" altLang="en-US"/>
          </a:p>
          <a:p>
            <a:pPr lvl="1"/>
            <a:r>
              <a:rPr lang="en-US" altLang="en-US" i="1"/>
              <a:t>Sufficient</a:t>
            </a:r>
            <a:r>
              <a:rPr lang="en-US" altLang="en-US"/>
              <a:t>  to consider only schedules with same sequence on machines 1 and 2 to optimize </a:t>
            </a:r>
            <a:r>
              <a:rPr lang="en-US" altLang="en-US" i="1"/>
              <a:t>any </a:t>
            </a:r>
            <a:r>
              <a:rPr lang="en-US" altLang="en-US"/>
              <a:t>regular measure of performance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if (1,i) and (1,j) interchanged</a:t>
            </a:r>
          </a:p>
          <a:p>
            <a:pPr lvl="2"/>
            <a:r>
              <a:rPr lang="en-US" altLang="en-US"/>
              <a:t>no net delay on machine 1</a:t>
            </a:r>
          </a:p>
          <a:p>
            <a:pPr lvl="2"/>
            <a:r>
              <a:rPr lang="en-US" altLang="en-US"/>
              <a:t>(2,i) not delayed</a:t>
            </a:r>
          </a:p>
          <a:p>
            <a:pPr lvl="2"/>
            <a:r>
              <a:rPr lang="en-US" altLang="en-US"/>
              <a:t>(2,j) completion time </a:t>
            </a:r>
            <a:r>
              <a:rPr lang="en-US" altLang="en-US" i="1"/>
              <a:t>may be improved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graphicFrame>
        <p:nvGraphicFramePr>
          <p:cNvPr id="17694" name="Group 286"/>
          <p:cNvGraphicFramePr>
            <a:graphicFrameLocks noGrp="1"/>
          </p:cNvGraphicFramePr>
          <p:nvPr/>
        </p:nvGraphicFramePr>
        <p:xfrm>
          <a:off x="914400" y="4343400"/>
          <a:ext cx="7467600" cy="812800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(1,j)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(2,j)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(2,i)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18159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091D2-B5CA-4E4D-B4C8-8FFB6BDE1178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10600" cy="3733800"/>
          </a:xfrm>
        </p:spPr>
        <p:txBody>
          <a:bodyPr/>
          <a:lstStyle/>
          <a:p>
            <a:r>
              <a:rPr lang="en-US" altLang="en-US" sz="2400"/>
              <a:t>The solution is actually a little bit more complicated than before</a:t>
            </a:r>
          </a:p>
          <a:p>
            <a:endParaRPr lang="en-US" altLang="en-US" sz="2400"/>
          </a:p>
          <a:p>
            <a:r>
              <a:rPr lang="en-US" altLang="en-US" sz="2400"/>
              <a:t>Precedence constraints exist because of other (already scheduled) machines</a:t>
            </a:r>
          </a:p>
          <a:p>
            <a:endParaRPr lang="en-US" altLang="en-US" sz="2400"/>
          </a:p>
          <a:p>
            <a:r>
              <a:rPr lang="en-US" alt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Delay precedence constraints </a:t>
            </a:r>
            <a:r>
              <a:rPr lang="en-US" altLang="en-US" sz="2400"/>
              <a:t>need to be added, if required</a:t>
            </a:r>
            <a:endParaRPr lang="en-US" altLang="en-US" sz="2400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C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455B1-77D4-4301-A4AB-601A5E72EAD3}" type="slidenum">
              <a:rPr lang="en-US" altLang="en-US"/>
              <a:pPr/>
              <a:t>101</a:t>
            </a:fld>
            <a:endParaRPr lang="en-US" altLang="en-US"/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154488" cy="4648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1981200" y="228600"/>
            <a:ext cx="54864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     Shifting Bottleneck </a:t>
            </a:r>
          </a:p>
          <a:p>
            <a:pPr algn="ctr"/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  <p:pic>
        <p:nvPicPr>
          <p:cNvPr id="392196" name="Picture 4"/>
          <p:cNvPicPr>
            <a:picLocks noChangeAspect="1" noChangeArrowheads="1"/>
          </p:cNvPicPr>
          <p:nvPr/>
        </p:nvPicPr>
        <p:blipFill>
          <a:blip r:embed="rId4" cstate="print">
            <a:lum bright="6000"/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7088" y="1524000"/>
            <a:ext cx="4305300" cy="46482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F748E-DAB7-4044-BC01-BA6F5FEBA563}" type="slidenum">
              <a:rPr lang="en-US" altLang="en-US"/>
              <a:pPr/>
              <a:t>102</a:t>
            </a:fld>
            <a:endParaRPr lang="en-US" altLang="en-US"/>
          </a:p>
        </p:txBody>
      </p:sp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41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C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  <p:pic>
        <p:nvPicPr>
          <p:cNvPr id="394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495800" cy="449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9F7D2-46CE-42A9-A521-67C501AE04F3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52600"/>
            <a:ext cx="5715000" cy="4746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Total Weighted Tardiness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5181600" cy="3200400"/>
          </a:xfrm>
        </p:spPr>
        <p:txBody>
          <a:bodyPr/>
          <a:lstStyle/>
          <a:p>
            <a:r>
              <a:rPr lang="en-US" altLang="en-US" sz="2400"/>
              <a:t>Need </a:t>
            </a:r>
            <a:r>
              <a:rPr lang="en-US" altLang="en-US" sz="2400" i="1"/>
              <a:t>n</a:t>
            </a:r>
            <a:r>
              <a:rPr lang="en-US" altLang="en-US" sz="2400"/>
              <a:t> sinks in disjunctive graph</a:t>
            </a:r>
          </a:p>
          <a:p>
            <a:r>
              <a:rPr lang="en-US" altLang="en-US" sz="2400"/>
              <a:t>Machines scheduled one at a time</a:t>
            </a:r>
          </a:p>
          <a:p>
            <a:r>
              <a:rPr lang="en-US" altLang="en-US" sz="2400"/>
              <a:t>Given current graph calculate completion time of each job</a:t>
            </a:r>
          </a:p>
          <a:p>
            <a:r>
              <a:rPr lang="en-US" altLang="en-US" sz="2400"/>
              <a:t>Assess </a:t>
            </a:r>
            <a:r>
              <a:rPr lang="en-US" altLang="en-US" sz="2400" i="1"/>
              <a:t>n</a:t>
            </a:r>
            <a:r>
              <a:rPr lang="en-US" altLang="en-US" sz="2400"/>
              <a:t> due dates for each operation</a:t>
            </a:r>
          </a:p>
          <a:p>
            <a:r>
              <a:rPr lang="en-US" altLang="en-US" sz="2400"/>
              <a:t>Piecewise linear penalty function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  <p:grpSp>
        <p:nvGrpSpPr>
          <p:cNvPr id="396293" name="Group 5"/>
          <p:cNvGrpSpPr>
            <a:grpSpLocks/>
          </p:cNvGrpSpPr>
          <p:nvPr/>
        </p:nvGrpSpPr>
        <p:grpSpPr bwMode="auto">
          <a:xfrm>
            <a:off x="5334000" y="4191000"/>
            <a:ext cx="3581400" cy="2286000"/>
            <a:chOff x="1008" y="1584"/>
            <a:chExt cx="3770" cy="2592"/>
          </a:xfrm>
        </p:grpSpPr>
        <p:sp>
          <p:nvSpPr>
            <p:cNvPr id="396294" name="Line 6"/>
            <p:cNvSpPr>
              <a:spLocks noChangeShapeType="1"/>
            </p:cNvSpPr>
            <p:nvPr/>
          </p:nvSpPr>
          <p:spPr bwMode="auto">
            <a:xfrm flipV="1">
              <a:off x="1008" y="1584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5" name="Line 7"/>
            <p:cNvSpPr>
              <a:spLocks noChangeShapeType="1"/>
            </p:cNvSpPr>
            <p:nvPr/>
          </p:nvSpPr>
          <p:spPr bwMode="auto">
            <a:xfrm>
              <a:off x="1008" y="3792"/>
              <a:ext cx="35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Line 8"/>
            <p:cNvSpPr>
              <a:spLocks noChangeShapeType="1"/>
            </p:cNvSpPr>
            <p:nvPr/>
          </p:nvSpPr>
          <p:spPr bwMode="auto">
            <a:xfrm>
              <a:off x="2208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7" name="Line 9"/>
            <p:cNvSpPr>
              <a:spLocks noChangeShapeType="1"/>
            </p:cNvSpPr>
            <p:nvPr/>
          </p:nvSpPr>
          <p:spPr bwMode="auto">
            <a:xfrm>
              <a:off x="2928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8" name="Line 10"/>
            <p:cNvSpPr>
              <a:spLocks noChangeShapeType="1"/>
            </p:cNvSpPr>
            <p:nvPr/>
          </p:nvSpPr>
          <p:spPr bwMode="auto">
            <a:xfrm>
              <a:off x="3648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6299" name="Object 11"/>
            <p:cNvGraphicFramePr>
              <a:graphicFrameLocks noChangeAspect="1"/>
            </p:cNvGraphicFramePr>
            <p:nvPr/>
          </p:nvGraphicFramePr>
          <p:xfrm>
            <a:off x="4512" y="3456"/>
            <a:ext cx="266" cy="316"/>
          </p:xfrm>
          <a:graphic>
            <a:graphicData uri="http://schemas.openxmlformats.org/presentationml/2006/ole">
              <p:oleObj spid="_x0000_s396324" name="Equation" r:id="rId3" imgW="203112" imgH="241195" progId="">
                <p:embed/>
              </p:oleObj>
            </a:graphicData>
          </a:graphic>
        </p:graphicFrame>
        <p:graphicFrame>
          <p:nvGraphicFramePr>
            <p:cNvPr id="396300" name="Object 12"/>
            <p:cNvGraphicFramePr>
              <a:graphicFrameLocks noChangeAspect="1"/>
            </p:cNvGraphicFramePr>
            <p:nvPr/>
          </p:nvGraphicFramePr>
          <p:xfrm>
            <a:off x="1344" y="1680"/>
            <a:ext cx="1489" cy="316"/>
          </p:xfrm>
          <a:graphic>
            <a:graphicData uri="http://schemas.openxmlformats.org/presentationml/2006/ole">
              <p:oleObj spid="_x0000_s396325" name="Equation" r:id="rId4" imgW="1129810" imgH="241195" progId="">
                <p:embed/>
              </p:oleObj>
            </a:graphicData>
          </a:graphic>
        </p:graphicFrame>
        <p:graphicFrame>
          <p:nvGraphicFramePr>
            <p:cNvPr id="396301" name="Object 13"/>
            <p:cNvGraphicFramePr>
              <a:graphicFrameLocks noChangeAspect="1"/>
            </p:cNvGraphicFramePr>
            <p:nvPr/>
          </p:nvGraphicFramePr>
          <p:xfrm>
            <a:off x="2064" y="3840"/>
            <a:ext cx="252" cy="333"/>
          </p:xfrm>
          <a:graphic>
            <a:graphicData uri="http://schemas.openxmlformats.org/presentationml/2006/ole">
              <p:oleObj spid="_x0000_s396326" name="Equation" r:id="rId5" imgW="190417" imgH="253890" progId="">
                <p:embed/>
              </p:oleObj>
            </a:graphicData>
          </a:graphic>
        </p:graphicFrame>
        <p:graphicFrame>
          <p:nvGraphicFramePr>
            <p:cNvPr id="396302" name="Object 14"/>
            <p:cNvGraphicFramePr>
              <a:graphicFrameLocks noChangeAspect="1"/>
            </p:cNvGraphicFramePr>
            <p:nvPr/>
          </p:nvGraphicFramePr>
          <p:xfrm>
            <a:off x="2820" y="3843"/>
            <a:ext cx="252" cy="333"/>
          </p:xfrm>
          <a:graphic>
            <a:graphicData uri="http://schemas.openxmlformats.org/presentationml/2006/ole">
              <p:oleObj spid="_x0000_s396327" name="Equation" r:id="rId6" imgW="190417" imgH="253890" progId="">
                <p:embed/>
              </p:oleObj>
            </a:graphicData>
          </a:graphic>
        </p:graphicFrame>
        <p:sp>
          <p:nvSpPr>
            <p:cNvPr id="396303" name="Line 15"/>
            <p:cNvSpPr>
              <a:spLocks noChangeShapeType="1"/>
            </p:cNvSpPr>
            <p:nvPr/>
          </p:nvSpPr>
          <p:spPr bwMode="auto">
            <a:xfrm flipV="1">
              <a:off x="2208" y="3600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4" name="Line 16"/>
            <p:cNvSpPr>
              <a:spLocks noChangeShapeType="1"/>
            </p:cNvSpPr>
            <p:nvPr/>
          </p:nvSpPr>
          <p:spPr bwMode="auto">
            <a:xfrm flipV="1">
              <a:off x="3648" y="3216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5" name="Line 17"/>
            <p:cNvSpPr>
              <a:spLocks noChangeShapeType="1"/>
            </p:cNvSpPr>
            <p:nvPr/>
          </p:nvSpPr>
          <p:spPr bwMode="auto">
            <a:xfrm flipV="1">
              <a:off x="2928" y="3216"/>
              <a:ext cx="72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Line 18"/>
            <p:cNvSpPr>
              <a:spLocks noChangeShapeType="1"/>
            </p:cNvSpPr>
            <p:nvPr/>
          </p:nvSpPr>
          <p:spPr bwMode="auto">
            <a:xfrm flipV="1">
              <a:off x="3648" y="2496"/>
              <a:ext cx="384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7" name="Line 19"/>
            <p:cNvSpPr>
              <a:spLocks noChangeShapeType="1"/>
            </p:cNvSpPr>
            <p:nvPr/>
          </p:nvSpPr>
          <p:spPr bwMode="auto">
            <a:xfrm>
              <a:off x="2928" y="3600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C7592-E470-4E25-BA8C-4320605E060F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3810000" cy="5969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Machine Selection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8610600" cy="3810000"/>
          </a:xfrm>
        </p:spPr>
        <p:txBody>
          <a:bodyPr/>
          <a:lstStyle/>
          <a:p>
            <a:r>
              <a:rPr lang="en-US" altLang="en-US"/>
              <a:t>Machine criticality</a:t>
            </a:r>
          </a:p>
          <a:p>
            <a:pPr lvl="1"/>
            <a:r>
              <a:rPr lang="en-US" altLang="en-US" sz="2800"/>
              <a:t>Solve a single machine problem</a:t>
            </a:r>
          </a:p>
          <a:p>
            <a:pPr lvl="1"/>
            <a:r>
              <a:rPr lang="en-US" altLang="en-US" sz="2800"/>
              <a:t>May have delayed precedence constraints</a:t>
            </a:r>
          </a:p>
          <a:p>
            <a:pPr lvl="1"/>
            <a:r>
              <a:rPr lang="en-US" altLang="en-US" sz="2800"/>
              <a:t>Generalizes single-machine with </a:t>
            </a:r>
            <a:r>
              <a:rPr lang="en-US" altLang="en-US" sz="2800" i="1"/>
              <a:t>n</a:t>
            </a:r>
            <a:r>
              <a:rPr lang="en-US" altLang="en-US" sz="2800"/>
              <a:t> jobs, precedence constraints, and total weighted tardiness objective</a:t>
            </a:r>
          </a:p>
          <a:p>
            <a:pPr lvl="1"/>
            <a:r>
              <a:rPr lang="en-US" altLang="en-US" sz="2800"/>
              <a:t>Apparent Tardiness Cost (ATC) Dispatching Rule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216A6-5AAC-48D9-A119-99175C9CF12C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76400"/>
            <a:ext cx="7772400" cy="533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>
                <a:solidFill>
                  <a:schemeClr val="tx1"/>
                </a:solidFill>
              </a:rPr>
              <a:t>Apparent Tardiness Cost (ATC) Dispatching Rule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001000" cy="4267200"/>
          </a:xfrm>
        </p:spPr>
        <p:txBody>
          <a:bodyPr/>
          <a:lstStyle/>
          <a:p>
            <a:r>
              <a:rPr lang="en-US" altLang="en-US" sz="2400"/>
              <a:t>Dynamic ranking index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When machine becomes free:</a:t>
            </a:r>
          </a:p>
          <a:p>
            <a:pPr lvl="1"/>
            <a:r>
              <a:rPr lang="en-US" altLang="en-US" sz="2000"/>
              <a:t>Compute index for all remaining jobs that are currently waiting</a:t>
            </a:r>
          </a:p>
          <a:p>
            <a:pPr lvl="1"/>
            <a:r>
              <a:rPr lang="en-US" altLang="en-US" sz="2000"/>
              <a:t>Select job with highest value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3517900" y="4365625"/>
            <a:ext cx="1824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Scaling constant</a:t>
            </a:r>
            <a:endParaRPr lang="en-US" altLang="en-US"/>
          </a:p>
        </p:txBody>
      </p:sp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1295400" y="2895600"/>
          <a:ext cx="6275388" cy="1454150"/>
        </p:xfrm>
        <a:graphic>
          <a:graphicData uri="http://schemas.openxmlformats.org/presentationml/2006/ole">
            <p:oleObj spid="_x0000_s399375" name="Equation" r:id="rId3" imgW="2400300" imgH="558800" progId="">
              <p:embed/>
            </p:oleObj>
          </a:graphicData>
        </a:graphic>
      </p:graphicFrame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3517900" y="4365625"/>
            <a:ext cx="1905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7" name="Line 7"/>
          <p:cNvSpPr>
            <a:spLocks noChangeShapeType="1"/>
          </p:cNvSpPr>
          <p:nvPr/>
        </p:nvSpPr>
        <p:spPr bwMode="auto">
          <a:xfrm flipV="1">
            <a:off x="4813300" y="4060825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399369" name="Line 9"/>
          <p:cNvSpPr>
            <a:spLocks noChangeShapeType="1"/>
          </p:cNvSpPr>
          <p:nvPr/>
        </p:nvSpPr>
        <p:spPr bwMode="auto">
          <a:xfrm flipH="1" flipV="1">
            <a:off x="5880100" y="4137025"/>
            <a:ext cx="533400" cy="685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5422900" y="4822825"/>
            <a:ext cx="3505200" cy="1044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tabLst>
                <a:tab pos="4630738" algn="l"/>
                <a:tab pos="509111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4630738" algn="l"/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lr>
                <a:schemeClr val="tx1"/>
              </a:buClr>
              <a:buChar char="»"/>
              <a:tabLst>
                <a:tab pos="4630738" algn="l"/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28750" indent="-228600">
              <a:spcBef>
                <a:spcPct val="20000"/>
              </a:spcBef>
              <a:buClr>
                <a:schemeClr val="accent2"/>
              </a:buClr>
              <a:buSzPct val="63000"/>
              <a:buFont typeface="Monotype Sorts" pitchFamily="2" charset="2"/>
              <a:buChar char="u"/>
              <a:tabLst>
                <a:tab pos="4630738" algn="l"/>
                <a:tab pos="50911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77165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630738" algn="l"/>
                <a:tab pos="50911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2885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tabLst>
                <a:tab pos="4630738" algn="l"/>
                <a:tab pos="50911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68605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tabLst>
                <a:tab pos="4630738" algn="l"/>
                <a:tab pos="50911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14325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tabLst>
                <a:tab pos="4630738" algn="l"/>
                <a:tab pos="50911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0045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tabLst>
                <a:tab pos="4630738" algn="l"/>
                <a:tab pos="50911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average p</a:t>
            </a:r>
            <a:r>
              <a:rPr lang="en-US" altLang="en-US" sz="2000" baseline="-25000"/>
              <a:t>j</a:t>
            </a:r>
            <a:r>
              <a:rPr lang="en-US" altLang="en-US" sz="2000"/>
              <a:t> of the remaining jobs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/>
              <a:t>(rounded down)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F4A20-405C-494D-93EE-AD4F649019CB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0"/>
            <a:ext cx="3733800" cy="4730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Choosing </a:t>
            </a:r>
            <a:r>
              <a:rPr lang="en-US" altLang="en-US" sz="2400" i="1">
                <a:solidFill>
                  <a:schemeClr val="tx1"/>
                </a:solidFill>
              </a:rPr>
              <a:t>K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60960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Value of </a:t>
            </a:r>
            <a:r>
              <a:rPr lang="en-US" altLang="en-US" sz="2400" i="1"/>
              <a:t>K</a:t>
            </a:r>
            <a:r>
              <a:rPr lang="en-US" altLang="en-US" sz="2400"/>
              <a:t> determined empirically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Related to the </a:t>
            </a:r>
            <a:r>
              <a:rPr lang="en-US" altLang="en-US" sz="2400" i="1"/>
              <a:t>due date tightness</a:t>
            </a:r>
            <a:r>
              <a:rPr lang="en-US" altLang="en-US" sz="2400"/>
              <a:t> factor</a:t>
            </a:r>
            <a:endParaRPr lang="en-US" altLang="en-US" sz="2400" b="1"/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and the </a:t>
            </a:r>
            <a:r>
              <a:rPr lang="en-US" altLang="en-US" sz="2400" i="1"/>
              <a:t>due date range</a:t>
            </a:r>
            <a:r>
              <a:rPr lang="en-US" altLang="en-US" sz="2400"/>
              <a:t> factor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Usually 1.5 </a:t>
            </a:r>
            <a:r>
              <a:rPr lang="en-US" altLang="en-US" sz="2400">
                <a:sym typeface="Symbol" pitchFamily="18" charset="2"/>
              </a:rPr>
              <a:t>  </a:t>
            </a:r>
            <a:r>
              <a:rPr lang="en-US" altLang="en-US" sz="2400" i="1">
                <a:sym typeface="Symbol" pitchFamily="18" charset="2"/>
              </a:rPr>
              <a:t>K</a:t>
            </a:r>
            <a:r>
              <a:rPr lang="en-US" altLang="en-US" sz="2400">
                <a:sym typeface="Symbol" pitchFamily="18" charset="2"/>
              </a:rPr>
              <a:t>  4.5</a:t>
            </a:r>
          </a:p>
          <a:p>
            <a:pPr>
              <a:lnSpc>
                <a:spcPct val="80000"/>
              </a:lnSpc>
            </a:pPr>
            <a:endParaRPr lang="en-US" altLang="en-US" sz="240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Rules of thumb: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Fix </a:t>
            </a:r>
            <a:r>
              <a:rPr lang="en-US" altLang="en-US" i="1"/>
              <a:t>K=2</a:t>
            </a:r>
            <a:r>
              <a:rPr lang="en-US" altLang="en-US"/>
              <a:t> for single machine or flow shop.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Fix </a:t>
            </a:r>
            <a:r>
              <a:rPr lang="en-US" altLang="en-US" i="1"/>
              <a:t>K=3</a:t>
            </a:r>
            <a:r>
              <a:rPr lang="en-US" altLang="en-US"/>
              <a:t> for dynamic job shops.</a:t>
            </a:r>
            <a:endParaRPr lang="en-US" altLang="en-US" sz="2000"/>
          </a:p>
        </p:txBody>
      </p:sp>
      <p:graphicFrame>
        <p:nvGraphicFramePr>
          <p:cNvPr id="402436" name="Object 4"/>
          <p:cNvGraphicFramePr>
            <a:graphicFrameLocks noChangeAspect="1"/>
          </p:cNvGraphicFramePr>
          <p:nvPr/>
        </p:nvGraphicFramePr>
        <p:xfrm>
          <a:off x="6781800" y="2133600"/>
          <a:ext cx="1676400" cy="1022350"/>
        </p:xfrm>
        <a:graphic>
          <a:graphicData uri="http://schemas.openxmlformats.org/presentationml/2006/ole">
            <p:oleObj spid="_x0000_s402452" name="Equation" r:id="rId3" imgW="749300" imgH="457200" progId="">
              <p:embed/>
            </p:oleObj>
          </a:graphicData>
        </a:graphic>
      </p:graphicFrame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5334000" y="2895600"/>
          <a:ext cx="2286000" cy="1017588"/>
        </p:xfrm>
        <a:graphic>
          <a:graphicData uri="http://schemas.openxmlformats.org/presentationml/2006/ole">
            <p:oleObj spid="_x0000_s402453" name="Equation" r:id="rId4" imgW="965200" imgH="431800" progId="">
              <p:embed/>
            </p:oleObj>
          </a:graphicData>
        </a:graphic>
      </p:graphicFrame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402439" name="Object 7"/>
          <p:cNvGraphicFramePr>
            <a:graphicFrameLocks noChangeAspect="1"/>
          </p:cNvGraphicFramePr>
          <p:nvPr/>
        </p:nvGraphicFramePr>
        <p:xfrm>
          <a:off x="1524000" y="4343400"/>
          <a:ext cx="3276600" cy="990600"/>
        </p:xfrm>
        <a:graphic>
          <a:graphicData uri="http://schemas.openxmlformats.org/presentationml/2006/ole">
            <p:oleObj spid="_x0000_s402454" name="Equation" r:id="rId5" imgW="15875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8276E-1BC7-43C2-B4A3-FCE25E765974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228600" y="1524000"/>
            <a:ext cx="6629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  <a:latin typeface="Tahoma" pitchFamily="34" charset="0"/>
              </a:rPr>
              <a:t/>
            </a:r>
            <a:br>
              <a:rPr lang="en-US" altLang="en-US">
                <a:solidFill>
                  <a:schemeClr val="tx2"/>
                </a:solidFill>
                <a:latin typeface="Tahoma" pitchFamily="34" charset="0"/>
              </a:rPr>
            </a:br>
            <a:r>
              <a:rPr lang="en-US" altLang="en-US">
                <a:solidFill>
                  <a:schemeClr val="tx2"/>
                </a:solidFill>
                <a:latin typeface="Tahoma" pitchFamily="34" charset="0"/>
              </a:rPr>
              <a:t>Apparent Tardiness Cost with Setups (ATCS)</a:t>
            </a:r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304800" y="1981200"/>
            <a:ext cx="88392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0911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/>
              <a:t>		</a:t>
            </a:r>
            <a:r>
              <a:rPr lang="en-US" altLang="en-US"/>
              <a:t>k</a:t>
            </a:r>
            <a:r>
              <a:rPr lang="en-US" altLang="en-US" baseline="-25000"/>
              <a:t>1</a:t>
            </a:r>
            <a:r>
              <a:rPr lang="en-US" altLang="en-US"/>
              <a:t>=due date scaling par.</a:t>
            </a:r>
          </a:p>
          <a:p>
            <a:pPr>
              <a:spcBef>
                <a:spcPct val="20000"/>
              </a:spcBef>
            </a:pPr>
            <a:r>
              <a:rPr lang="en-US" altLang="en-US" sz="3200"/>
              <a:t>		</a:t>
            </a:r>
            <a:r>
              <a:rPr lang="en-US" altLang="en-US"/>
              <a:t>k</a:t>
            </a:r>
            <a:r>
              <a:rPr lang="en-US" altLang="en-US" baseline="-25000"/>
              <a:t>2</a:t>
            </a:r>
            <a:r>
              <a:rPr lang="en-US" altLang="en-US"/>
              <a:t>=setup time scaling par.</a:t>
            </a: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152400" y="3810000"/>
            <a:ext cx="8458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585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28750" indent="-228600">
              <a:spcBef>
                <a:spcPct val="20000"/>
              </a:spcBef>
              <a:buClr>
                <a:schemeClr val="accent2"/>
              </a:buClr>
              <a:buSzPct val="63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77165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2885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68605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14325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0045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k</a:t>
            </a:r>
            <a:r>
              <a:rPr lang="en-US" altLang="en-US" sz="2400" baseline="-25000"/>
              <a:t>1</a:t>
            </a:r>
            <a:r>
              <a:rPr lang="en-US" altLang="en-US" sz="2400"/>
              <a:t> and k</a:t>
            </a:r>
            <a:r>
              <a:rPr lang="en-US" altLang="en-US" sz="2400" baseline="-25000"/>
              <a:t>2</a:t>
            </a:r>
            <a:r>
              <a:rPr lang="en-US" altLang="en-US" sz="2400"/>
              <a:t> functions of:</a:t>
            </a:r>
          </a:p>
          <a:p>
            <a:r>
              <a:rPr lang="en-US" altLang="en-US" sz="2400"/>
              <a:t>Due Date tightness</a:t>
            </a:r>
          </a:p>
          <a:p>
            <a:endParaRPr lang="en-US" altLang="en-US" sz="2400"/>
          </a:p>
          <a:p>
            <a:r>
              <a:rPr lang="en-US" altLang="en-US" sz="2400"/>
              <a:t>Due Date Range</a:t>
            </a:r>
          </a:p>
          <a:p>
            <a:endParaRPr lang="en-US" altLang="en-US" sz="2400"/>
          </a:p>
          <a:p>
            <a:r>
              <a:rPr lang="en-US" altLang="en-US" sz="2400"/>
              <a:t>Setup Time Severity</a:t>
            </a:r>
          </a:p>
        </p:txBody>
      </p:sp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228600" y="2209800"/>
          <a:ext cx="5181600" cy="1447800"/>
        </p:xfrm>
        <a:graphic>
          <a:graphicData uri="http://schemas.openxmlformats.org/presentationml/2006/ole">
            <p:oleObj spid="_x0000_s404511" name="Equation" r:id="rId3" imgW="1968500" imgH="508000" progId="">
              <p:embed/>
            </p:oleObj>
          </a:graphicData>
        </a:graphic>
      </p:graphicFrame>
      <p:graphicFrame>
        <p:nvGraphicFramePr>
          <p:cNvPr id="404486" name="Object 6"/>
          <p:cNvGraphicFramePr>
            <a:graphicFrameLocks noChangeAspect="1"/>
          </p:cNvGraphicFramePr>
          <p:nvPr/>
        </p:nvGraphicFramePr>
        <p:xfrm>
          <a:off x="3505200" y="4114800"/>
          <a:ext cx="1905000" cy="768350"/>
        </p:xfrm>
        <a:graphic>
          <a:graphicData uri="http://schemas.openxmlformats.org/presentationml/2006/ole">
            <p:oleObj spid="_x0000_s404512" name="Equation" r:id="rId4" imgW="914400" imgH="368300" progId="">
              <p:embed/>
            </p:oleObj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3124200" y="5029200"/>
          <a:ext cx="2362200" cy="738188"/>
        </p:xfrm>
        <a:graphic>
          <a:graphicData uri="http://schemas.openxmlformats.org/presentationml/2006/ole">
            <p:oleObj spid="_x0000_s404513" name="Equation" r:id="rId5" imgW="1397000" imgH="381000" progId="">
              <p:embed/>
            </p:oleObj>
          </a:graphicData>
        </a:graphic>
      </p:graphicFrame>
      <p:graphicFrame>
        <p:nvGraphicFramePr>
          <p:cNvPr id="404488" name="Object 8"/>
          <p:cNvGraphicFramePr>
            <a:graphicFrameLocks noChangeAspect="1"/>
          </p:cNvGraphicFramePr>
          <p:nvPr/>
        </p:nvGraphicFramePr>
        <p:xfrm>
          <a:off x="3327400" y="5807075"/>
          <a:ext cx="1882775" cy="862013"/>
        </p:xfrm>
        <a:graphic>
          <a:graphicData uri="http://schemas.openxmlformats.org/presentationml/2006/ole">
            <p:oleObj spid="_x0000_s404514" name="Equation" r:id="rId6" imgW="799753" imgH="355446" progId="">
              <p:embed/>
            </p:oleObj>
          </a:graphicData>
        </a:graphic>
      </p:graphicFrame>
      <p:graphicFrame>
        <p:nvGraphicFramePr>
          <p:cNvPr id="404489" name="Object 9"/>
          <p:cNvGraphicFramePr>
            <a:graphicFrameLocks noChangeAspect="1"/>
          </p:cNvGraphicFramePr>
          <p:nvPr/>
        </p:nvGraphicFramePr>
        <p:xfrm>
          <a:off x="5846763" y="4876800"/>
          <a:ext cx="3040062" cy="1387475"/>
        </p:xfrm>
        <a:graphic>
          <a:graphicData uri="http://schemas.openxmlformats.org/presentationml/2006/ole">
            <p:oleObj spid="_x0000_s404515" name="Equation" r:id="rId7" imgW="1612900" imgH="736600" progId="">
              <p:embed/>
            </p:oleObj>
          </a:graphicData>
        </a:graphic>
      </p:graphicFrame>
      <p:sp>
        <p:nvSpPr>
          <p:cNvPr id="404490" name="Rectangle 10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670D1-788C-4772-9BFD-C4A2EA04D8A4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1066800" y="4800600"/>
            <a:ext cx="19812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676400"/>
            <a:ext cx="4114800" cy="5969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Generalized ATC Rule</a:t>
            </a:r>
          </a:p>
        </p:txBody>
      </p:sp>
      <p:graphicFrame>
        <p:nvGraphicFramePr>
          <p:cNvPr id="405508" name="Object 4"/>
          <p:cNvGraphicFramePr>
            <a:graphicFrameLocks noChangeAspect="1"/>
          </p:cNvGraphicFramePr>
          <p:nvPr/>
        </p:nvGraphicFramePr>
        <p:xfrm>
          <a:off x="976313" y="2747963"/>
          <a:ext cx="7229475" cy="1792287"/>
        </p:xfrm>
        <a:graphic>
          <a:graphicData uri="http://schemas.openxmlformats.org/presentationml/2006/ole">
            <p:oleObj spid="_x0000_s405516" name="Equation" r:id="rId3" imgW="2552700" imgH="635000" progId="">
              <p:embed/>
            </p:oleObj>
          </a:graphicData>
        </a:graphic>
      </p:graphicFrame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1050925" y="4765675"/>
            <a:ext cx="2073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Ranks jobs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by impact on 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all </a:t>
            </a:r>
            <a:r>
              <a:rPr lang="en-US" altLang="en-US" i="1">
                <a:latin typeface="Times New Roman" pitchFamily="18" charset="0"/>
              </a:rPr>
              <a:t>n</a:t>
            </a:r>
            <a:r>
              <a:rPr lang="en-US" altLang="en-US">
                <a:latin typeface="Times New Roman" pitchFamily="18" charset="0"/>
              </a:rPr>
              <a:t> due dates</a:t>
            </a:r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 flipV="1">
            <a:off x="14478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11" name="Rectangle 7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29007-FC35-4D8F-A4D7-08F3CA817053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00200"/>
            <a:ext cx="4800600" cy="5969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Criticality of Machines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4191000"/>
          </a:xfrm>
        </p:spPr>
        <p:txBody>
          <a:bodyPr/>
          <a:lstStyle/>
          <a:p>
            <a:r>
              <a:rPr lang="en-US" altLang="en-US"/>
              <a:t>Criticality =  subproblem </a:t>
            </a:r>
            <a:r>
              <a:rPr lang="en-US" altLang="en-US" i="1"/>
              <a:t>m</a:t>
            </a:r>
            <a:r>
              <a:rPr lang="en-US" altLang="en-US"/>
              <a:t> objective function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More effective ways, e.g.</a:t>
            </a:r>
          </a:p>
          <a:p>
            <a:pPr lvl="1"/>
            <a:r>
              <a:rPr lang="en-US" altLang="en-US"/>
              <a:t>Add disjunctive arcs for each machine</a:t>
            </a:r>
          </a:p>
          <a:p>
            <a:pPr lvl="1"/>
            <a:r>
              <a:rPr lang="en-US" altLang="en-US"/>
              <a:t>Calculate new completion times  </a:t>
            </a:r>
            <a:r>
              <a:rPr lang="en-US" altLang="en-US" i="1"/>
              <a:t>C</a:t>
            </a:r>
            <a:r>
              <a:rPr lang="en-US" altLang="en-US" i="1" baseline="-25000"/>
              <a:t>k</a:t>
            </a:r>
            <a:r>
              <a:rPr lang="en-US" altLang="en-US" i="1"/>
              <a:t>’’</a:t>
            </a:r>
            <a:r>
              <a:rPr lang="en-US" altLang="en-US"/>
              <a:t>  and</a:t>
            </a: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1447800" y="5257800"/>
          <a:ext cx="5360988" cy="1352550"/>
        </p:xfrm>
        <a:graphic>
          <a:graphicData uri="http://schemas.openxmlformats.org/presentationml/2006/ole">
            <p:oleObj spid="_x0000_s406543" name="Equation" r:id="rId3" imgW="2108200" imgH="533400" progId="">
              <p:embed/>
            </p:oleObj>
          </a:graphicData>
        </a:graphic>
      </p:graphicFrame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406534" name="Object 6"/>
          <p:cNvGraphicFramePr>
            <a:graphicFrameLocks noChangeAspect="1"/>
          </p:cNvGraphicFramePr>
          <p:nvPr/>
        </p:nvGraphicFramePr>
        <p:xfrm>
          <a:off x="1828800" y="2895600"/>
          <a:ext cx="2971800" cy="1117600"/>
        </p:xfrm>
        <a:graphic>
          <a:graphicData uri="http://schemas.openxmlformats.org/presentationml/2006/ole">
            <p:oleObj spid="_x0000_s406544" name="Equation" r:id="rId4" imgW="1180588" imgH="4443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CDD8E-9948-47FF-A785-D6F95801612F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Permutation schedule:</a:t>
            </a:r>
            <a:r>
              <a:rPr lang="en-US" altLang="en-US" dirty="0"/>
              <a:t>  same job sequence used on each machine</a:t>
            </a:r>
          </a:p>
          <a:p>
            <a:pPr lvl="1"/>
            <a:r>
              <a:rPr lang="en-US" altLang="en-US" i="1" dirty="0"/>
              <a:t>Sufficient  </a:t>
            </a:r>
            <a:r>
              <a:rPr lang="en-US" altLang="en-US" dirty="0"/>
              <a:t>to consider only schedules with same sequence on machines </a:t>
            </a:r>
            <a:r>
              <a:rPr lang="en-US" altLang="en-US" i="1" dirty="0"/>
              <a:t>m-1 </a:t>
            </a:r>
            <a:r>
              <a:rPr lang="en-US" altLang="en-US" dirty="0"/>
              <a:t>and </a:t>
            </a:r>
            <a:r>
              <a:rPr lang="en-US" altLang="en-US" i="1" dirty="0"/>
              <a:t>m</a:t>
            </a:r>
            <a:r>
              <a:rPr lang="en-US" altLang="en-US" dirty="0"/>
              <a:t>  to optimize </a:t>
            </a:r>
            <a:r>
              <a:rPr lang="en-US" altLang="en-US" dirty="0" err="1"/>
              <a:t>makespan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i="1" dirty="0"/>
          </a:p>
          <a:p>
            <a:pPr lvl="1"/>
            <a:r>
              <a:rPr lang="en-US" altLang="en-US" dirty="0"/>
              <a:t>if (m-1,i) and (m-1,j) interchanged</a:t>
            </a:r>
          </a:p>
          <a:p>
            <a:pPr lvl="2"/>
            <a:r>
              <a:rPr lang="en-US" altLang="en-US" dirty="0"/>
              <a:t>no net delay on machine m-1</a:t>
            </a:r>
          </a:p>
          <a:p>
            <a:pPr lvl="2"/>
            <a:r>
              <a:rPr lang="en-US" altLang="en-US" dirty="0"/>
              <a:t>(</a:t>
            </a:r>
            <a:r>
              <a:rPr lang="en-US" altLang="en-US" dirty="0" err="1"/>
              <a:t>m,i</a:t>
            </a:r>
            <a:r>
              <a:rPr lang="en-US" altLang="en-US" dirty="0"/>
              <a:t>) and (</a:t>
            </a:r>
            <a:r>
              <a:rPr lang="en-US" altLang="en-US" dirty="0" err="1"/>
              <a:t>m,j</a:t>
            </a:r>
            <a:r>
              <a:rPr lang="en-US" altLang="en-US" dirty="0"/>
              <a:t>) completion time </a:t>
            </a:r>
            <a:r>
              <a:rPr lang="en-US" altLang="en-US" i="1" dirty="0"/>
              <a:t>may </a:t>
            </a:r>
            <a:r>
              <a:rPr lang="en-US" altLang="en-US" i="1" u="sng" dirty="0"/>
              <a:t>both</a:t>
            </a:r>
            <a:r>
              <a:rPr lang="en-US" altLang="en-US" i="1" dirty="0"/>
              <a:t> be improved</a:t>
            </a:r>
          </a:p>
          <a:p>
            <a:pPr lvl="1"/>
            <a:r>
              <a:rPr lang="en-US" altLang="en-US" dirty="0"/>
              <a:t>Permutation schedules optimal for  P2 l </a:t>
            </a:r>
            <a:r>
              <a:rPr lang="en-US" altLang="en-US" dirty="0" err="1"/>
              <a:t>l</a:t>
            </a:r>
            <a:r>
              <a:rPr lang="en-US" altLang="en-US" dirty="0"/>
              <a:t>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max</a:t>
            </a:r>
            <a:r>
              <a:rPr lang="en-US" altLang="en-US" dirty="0"/>
              <a:t> and P3 l </a:t>
            </a:r>
            <a:r>
              <a:rPr lang="en-US" altLang="en-US" dirty="0" err="1"/>
              <a:t>l</a:t>
            </a:r>
            <a:r>
              <a:rPr lang="en-US" altLang="en-US" dirty="0"/>
              <a:t>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max</a:t>
            </a:r>
            <a:endParaRPr lang="en-US" altLang="en-US" dirty="0"/>
          </a:p>
          <a:p>
            <a:pPr lvl="2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graphicFrame>
        <p:nvGraphicFramePr>
          <p:cNvPr id="18508" name="Group 76"/>
          <p:cNvGraphicFramePr>
            <a:graphicFrameLocks noGrp="1"/>
          </p:cNvGraphicFramePr>
          <p:nvPr/>
        </p:nvGraphicFramePr>
        <p:xfrm>
          <a:off x="914400" y="3505200"/>
          <a:ext cx="7467600" cy="812800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1104900"/>
                <a:gridCol w="685800"/>
                <a:gridCol w="1009650"/>
                <a:gridCol w="933450"/>
                <a:gridCol w="933450"/>
                <a:gridCol w="93345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m-1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(m-1,i)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(m-1,j)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(m,j)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(m,i)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2845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6F758-190C-48D6-8591-A0D948156C49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76400"/>
            <a:ext cx="2667000" cy="5207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Example</a:t>
            </a:r>
          </a:p>
        </p:txBody>
      </p:sp>
      <p:grpSp>
        <p:nvGrpSpPr>
          <p:cNvPr id="407597" name="Group 45"/>
          <p:cNvGrpSpPr>
            <a:grpSpLocks/>
          </p:cNvGrpSpPr>
          <p:nvPr/>
        </p:nvGrpSpPr>
        <p:grpSpPr bwMode="auto">
          <a:xfrm>
            <a:off x="1066800" y="2362200"/>
            <a:ext cx="7467600" cy="2854325"/>
            <a:chOff x="672" y="1488"/>
            <a:chExt cx="4704" cy="1798"/>
          </a:xfrm>
        </p:grpSpPr>
        <p:sp>
          <p:nvSpPr>
            <p:cNvPr id="407555" name="Oval 3"/>
            <p:cNvSpPr>
              <a:spLocks noChangeArrowheads="1"/>
            </p:cNvSpPr>
            <p:nvPr/>
          </p:nvSpPr>
          <p:spPr bwMode="auto">
            <a:xfrm>
              <a:off x="1536" y="151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(1,1)</a:t>
              </a:r>
            </a:p>
          </p:txBody>
        </p:sp>
        <p:sp>
          <p:nvSpPr>
            <p:cNvPr id="407556" name="Oval 4"/>
            <p:cNvSpPr>
              <a:spLocks noChangeArrowheads="1"/>
            </p:cNvSpPr>
            <p:nvPr/>
          </p:nvSpPr>
          <p:spPr bwMode="auto">
            <a:xfrm>
              <a:off x="2410" y="151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(2,1)</a:t>
              </a:r>
            </a:p>
          </p:txBody>
        </p:sp>
        <p:sp>
          <p:nvSpPr>
            <p:cNvPr id="407557" name="Oval 5"/>
            <p:cNvSpPr>
              <a:spLocks noChangeArrowheads="1"/>
            </p:cNvSpPr>
            <p:nvPr/>
          </p:nvSpPr>
          <p:spPr bwMode="auto">
            <a:xfrm>
              <a:off x="3274" y="151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(3,1)</a:t>
              </a:r>
            </a:p>
          </p:txBody>
        </p:sp>
        <p:sp>
          <p:nvSpPr>
            <p:cNvPr id="407558" name="Oval 6"/>
            <p:cNvSpPr>
              <a:spLocks noChangeArrowheads="1"/>
            </p:cNvSpPr>
            <p:nvPr/>
          </p:nvSpPr>
          <p:spPr bwMode="auto">
            <a:xfrm>
              <a:off x="1536" y="213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(3,2)</a:t>
              </a:r>
            </a:p>
          </p:txBody>
        </p:sp>
        <p:sp>
          <p:nvSpPr>
            <p:cNvPr id="407559" name="Oval 7"/>
            <p:cNvSpPr>
              <a:spLocks noChangeArrowheads="1"/>
            </p:cNvSpPr>
            <p:nvPr/>
          </p:nvSpPr>
          <p:spPr bwMode="auto">
            <a:xfrm>
              <a:off x="2400" y="213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(1,2)</a:t>
              </a:r>
            </a:p>
          </p:txBody>
        </p:sp>
        <p:sp>
          <p:nvSpPr>
            <p:cNvPr id="407560" name="Oval 8"/>
            <p:cNvSpPr>
              <a:spLocks noChangeArrowheads="1"/>
            </p:cNvSpPr>
            <p:nvPr/>
          </p:nvSpPr>
          <p:spPr bwMode="auto">
            <a:xfrm>
              <a:off x="1536" y="280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(3,3)</a:t>
              </a:r>
            </a:p>
          </p:txBody>
        </p:sp>
        <p:sp>
          <p:nvSpPr>
            <p:cNvPr id="407561" name="Oval 9"/>
            <p:cNvSpPr>
              <a:spLocks noChangeArrowheads="1"/>
            </p:cNvSpPr>
            <p:nvPr/>
          </p:nvSpPr>
          <p:spPr bwMode="auto">
            <a:xfrm>
              <a:off x="2400" y="280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(2,3)</a:t>
              </a:r>
            </a:p>
          </p:txBody>
        </p:sp>
        <p:sp>
          <p:nvSpPr>
            <p:cNvPr id="407562" name="Oval 10"/>
            <p:cNvSpPr>
              <a:spLocks noChangeArrowheads="1"/>
            </p:cNvSpPr>
            <p:nvPr/>
          </p:nvSpPr>
          <p:spPr bwMode="auto">
            <a:xfrm>
              <a:off x="3264" y="280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(1,3)</a:t>
              </a:r>
            </a:p>
          </p:txBody>
        </p:sp>
        <p:sp>
          <p:nvSpPr>
            <p:cNvPr id="407563" name="Line 11"/>
            <p:cNvSpPr>
              <a:spLocks noChangeShapeType="1"/>
            </p:cNvSpPr>
            <p:nvPr/>
          </p:nvSpPr>
          <p:spPr bwMode="auto">
            <a:xfrm>
              <a:off x="2074" y="175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4" name="Line 12"/>
            <p:cNvSpPr>
              <a:spLocks noChangeShapeType="1"/>
            </p:cNvSpPr>
            <p:nvPr/>
          </p:nvSpPr>
          <p:spPr bwMode="auto">
            <a:xfrm>
              <a:off x="2938" y="175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5" name="Line 13"/>
            <p:cNvSpPr>
              <a:spLocks noChangeShapeType="1"/>
            </p:cNvSpPr>
            <p:nvPr/>
          </p:nvSpPr>
          <p:spPr bwMode="auto">
            <a:xfrm>
              <a:off x="2064" y="237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6" name="Line 14"/>
            <p:cNvSpPr>
              <a:spLocks noChangeShapeType="1"/>
            </p:cNvSpPr>
            <p:nvPr/>
          </p:nvSpPr>
          <p:spPr bwMode="auto">
            <a:xfrm>
              <a:off x="2064" y="304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7" name="Line 15"/>
            <p:cNvSpPr>
              <a:spLocks noChangeShapeType="1"/>
            </p:cNvSpPr>
            <p:nvPr/>
          </p:nvSpPr>
          <p:spPr bwMode="auto">
            <a:xfrm>
              <a:off x="2928" y="304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8" name="Oval 16"/>
            <p:cNvSpPr>
              <a:spLocks noChangeArrowheads="1"/>
            </p:cNvSpPr>
            <p:nvPr/>
          </p:nvSpPr>
          <p:spPr bwMode="auto">
            <a:xfrm>
              <a:off x="4080" y="14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Sink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407569" name="Oval 17"/>
            <p:cNvSpPr>
              <a:spLocks noChangeArrowheads="1"/>
            </p:cNvSpPr>
            <p:nvPr/>
          </p:nvSpPr>
          <p:spPr bwMode="auto">
            <a:xfrm>
              <a:off x="672" y="213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Source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407570" name="Line 18"/>
            <p:cNvSpPr>
              <a:spLocks noChangeShapeType="1"/>
            </p:cNvSpPr>
            <p:nvPr/>
          </p:nvSpPr>
          <p:spPr bwMode="auto">
            <a:xfrm>
              <a:off x="1200" y="237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1" name="Oval 19"/>
            <p:cNvSpPr>
              <a:spLocks noChangeArrowheads="1"/>
            </p:cNvSpPr>
            <p:nvPr/>
          </p:nvSpPr>
          <p:spPr bwMode="auto">
            <a:xfrm>
              <a:off x="3264" y="213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(2,2)</a:t>
              </a:r>
            </a:p>
          </p:txBody>
        </p:sp>
        <p:sp>
          <p:nvSpPr>
            <p:cNvPr id="407572" name="Line 20"/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3" name="Line 21"/>
            <p:cNvSpPr>
              <a:spLocks noChangeShapeType="1"/>
            </p:cNvSpPr>
            <p:nvPr/>
          </p:nvSpPr>
          <p:spPr bwMode="auto">
            <a:xfrm>
              <a:off x="2928" y="237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4" name="Text Box 22"/>
            <p:cNvSpPr txBox="1">
              <a:spLocks noChangeArrowheads="1"/>
            </p:cNvSpPr>
            <p:nvPr/>
          </p:nvSpPr>
          <p:spPr bwMode="auto">
            <a:xfrm>
              <a:off x="1104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07575" name="Text Box 23"/>
            <p:cNvSpPr txBox="1">
              <a:spLocks noChangeArrowheads="1"/>
            </p:cNvSpPr>
            <p:nvPr/>
          </p:nvSpPr>
          <p:spPr bwMode="auto">
            <a:xfrm>
              <a:off x="2064" y="14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07576" name="Text Box 24"/>
            <p:cNvSpPr txBox="1">
              <a:spLocks noChangeArrowheads="1"/>
            </p:cNvSpPr>
            <p:nvPr/>
          </p:nvSpPr>
          <p:spPr bwMode="auto">
            <a:xfrm>
              <a:off x="2928" y="14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07577" name="Text Box 25"/>
            <p:cNvSpPr txBox="1">
              <a:spLocks noChangeArrowheads="1"/>
            </p:cNvSpPr>
            <p:nvPr/>
          </p:nvSpPr>
          <p:spPr bwMode="auto">
            <a:xfrm>
              <a:off x="3840" y="14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7578" name="Text Box 26"/>
            <p:cNvSpPr txBox="1">
              <a:spLocks noChangeArrowheads="1"/>
            </p:cNvSpPr>
            <p:nvPr/>
          </p:nvSpPr>
          <p:spPr bwMode="auto">
            <a:xfrm>
              <a:off x="2054" y="21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7579" name="Text Box 27"/>
            <p:cNvSpPr txBox="1">
              <a:spLocks noChangeArrowheads="1"/>
            </p:cNvSpPr>
            <p:nvPr/>
          </p:nvSpPr>
          <p:spPr bwMode="auto">
            <a:xfrm>
              <a:off x="2966" y="21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07580" name="Text Box 28"/>
            <p:cNvSpPr txBox="1">
              <a:spLocks noChangeArrowheads="1"/>
            </p:cNvSpPr>
            <p:nvPr/>
          </p:nvSpPr>
          <p:spPr bwMode="auto">
            <a:xfrm>
              <a:off x="3830" y="21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7581" name="Text Box 29"/>
            <p:cNvSpPr txBox="1">
              <a:spLocks noChangeArrowheads="1"/>
            </p:cNvSpPr>
            <p:nvPr/>
          </p:nvSpPr>
          <p:spPr bwMode="auto">
            <a:xfrm>
              <a:off x="2092" y="28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07582" name="Text Box 30"/>
            <p:cNvSpPr txBox="1">
              <a:spLocks noChangeArrowheads="1"/>
            </p:cNvSpPr>
            <p:nvPr/>
          </p:nvSpPr>
          <p:spPr bwMode="auto">
            <a:xfrm>
              <a:off x="2966" y="2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7583" name="Text Box 31"/>
            <p:cNvSpPr txBox="1">
              <a:spLocks noChangeArrowheads="1"/>
            </p:cNvSpPr>
            <p:nvPr/>
          </p:nvSpPr>
          <p:spPr bwMode="auto">
            <a:xfrm>
              <a:off x="3792" y="2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7584" name="Text Box 32"/>
            <p:cNvSpPr txBox="1">
              <a:spLocks noChangeArrowheads="1"/>
            </p:cNvSpPr>
            <p:nvPr/>
          </p:nvSpPr>
          <p:spPr bwMode="auto">
            <a:xfrm>
              <a:off x="1152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7585" name="Text Box 33"/>
            <p:cNvSpPr txBox="1">
              <a:spLocks noChangeArrowheads="1"/>
            </p:cNvSpPr>
            <p:nvPr/>
          </p:nvSpPr>
          <p:spPr bwMode="auto">
            <a:xfrm>
              <a:off x="1286" y="21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7586" name="Oval 34"/>
            <p:cNvSpPr>
              <a:spLocks noChangeArrowheads="1"/>
            </p:cNvSpPr>
            <p:nvPr/>
          </p:nvSpPr>
          <p:spPr bwMode="auto">
            <a:xfrm>
              <a:off x="4080" y="216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Sink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407587" name="Oval 35"/>
            <p:cNvSpPr>
              <a:spLocks noChangeArrowheads="1"/>
            </p:cNvSpPr>
            <p:nvPr/>
          </p:nvSpPr>
          <p:spPr bwMode="auto">
            <a:xfrm>
              <a:off x="4080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Sink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407588" name="Line 36"/>
            <p:cNvSpPr>
              <a:spLocks noChangeShapeType="1"/>
            </p:cNvSpPr>
            <p:nvPr/>
          </p:nvSpPr>
          <p:spPr bwMode="auto">
            <a:xfrm>
              <a:off x="379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89" name="Line 37"/>
            <p:cNvSpPr>
              <a:spLocks noChangeShapeType="1"/>
            </p:cNvSpPr>
            <p:nvPr/>
          </p:nvSpPr>
          <p:spPr bwMode="auto">
            <a:xfrm>
              <a:off x="3792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0" name="Line 38"/>
            <p:cNvSpPr>
              <a:spLocks noChangeShapeType="1"/>
            </p:cNvSpPr>
            <p:nvPr/>
          </p:nvSpPr>
          <p:spPr bwMode="auto">
            <a:xfrm flipV="1">
              <a:off x="1056" y="1776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91" name="Line 39"/>
            <p:cNvSpPr>
              <a:spLocks noChangeShapeType="1"/>
            </p:cNvSpPr>
            <p:nvPr/>
          </p:nvSpPr>
          <p:spPr bwMode="auto">
            <a:xfrm>
              <a:off x="1056" y="259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7592" name="Object 40"/>
            <p:cNvGraphicFramePr>
              <a:graphicFrameLocks noChangeAspect="1"/>
            </p:cNvGraphicFramePr>
            <p:nvPr/>
          </p:nvGraphicFramePr>
          <p:xfrm>
            <a:off x="4718" y="1578"/>
            <a:ext cx="658" cy="294"/>
          </p:xfrm>
          <a:graphic>
            <a:graphicData uri="http://schemas.openxmlformats.org/presentationml/2006/ole">
              <p:oleObj spid="_x0000_s407610" name="Equation" r:id="rId3" imgW="482181" imgH="215713" progId="">
                <p:embed/>
              </p:oleObj>
            </a:graphicData>
          </a:graphic>
        </p:graphicFrame>
        <p:graphicFrame>
          <p:nvGraphicFramePr>
            <p:cNvPr id="407593" name="Object 41"/>
            <p:cNvGraphicFramePr>
              <a:graphicFrameLocks noChangeAspect="1"/>
            </p:cNvGraphicFramePr>
            <p:nvPr/>
          </p:nvGraphicFramePr>
          <p:xfrm>
            <a:off x="4718" y="2208"/>
            <a:ext cx="658" cy="294"/>
          </p:xfrm>
          <a:graphic>
            <a:graphicData uri="http://schemas.openxmlformats.org/presentationml/2006/ole">
              <p:oleObj spid="_x0000_s407611" name="Equation" r:id="rId4" imgW="482181" imgH="215713" progId="">
                <p:embed/>
              </p:oleObj>
            </a:graphicData>
          </a:graphic>
        </p:graphicFrame>
        <p:graphicFrame>
          <p:nvGraphicFramePr>
            <p:cNvPr id="407594" name="Object 42"/>
            <p:cNvGraphicFramePr>
              <a:graphicFrameLocks noChangeAspect="1"/>
            </p:cNvGraphicFramePr>
            <p:nvPr/>
          </p:nvGraphicFramePr>
          <p:xfrm>
            <a:off x="4718" y="2865"/>
            <a:ext cx="658" cy="313"/>
          </p:xfrm>
          <a:graphic>
            <a:graphicData uri="http://schemas.openxmlformats.org/presentationml/2006/ole">
              <p:oleObj spid="_x0000_s407612" name="Equation" r:id="rId5" imgW="482391" imgH="228501" progId="">
                <p:embed/>
              </p:oleObj>
            </a:graphicData>
          </a:graphic>
        </p:graphicFrame>
      </p:grpSp>
      <p:sp>
        <p:nvSpPr>
          <p:cNvPr id="407595" name="Rectangle 43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407596" name="Text Box 44"/>
          <p:cNvSpPr txBox="1">
            <a:spLocks noChangeArrowheads="1"/>
          </p:cNvSpPr>
          <p:nvPr/>
        </p:nvSpPr>
        <p:spPr bwMode="auto">
          <a:xfrm>
            <a:off x="1812925" y="5519738"/>
            <a:ext cx="2968625" cy="4953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</a:t>
            </a:r>
            <a:r>
              <a:rPr lang="en-US" altLang="en-US" baseline="-25000"/>
              <a:t>1</a:t>
            </a:r>
            <a:r>
              <a:rPr lang="en-US" altLang="en-US"/>
              <a:t>=1 , w</a:t>
            </a:r>
            <a:r>
              <a:rPr lang="en-US" altLang="en-US" baseline="-25000"/>
              <a:t>2</a:t>
            </a:r>
            <a:r>
              <a:rPr lang="en-US" altLang="en-US"/>
              <a:t>=2 , w</a:t>
            </a:r>
            <a:r>
              <a:rPr lang="en-US" altLang="en-US" baseline="-25000"/>
              <a:t>3</a:t>
            </a:r>
            <a:r>
              <a:rPr lang="en-US" altLang="en-US"/>
              <a:t>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60BE5-466B-4423-AA0F-EF2E21D1D71E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00200"/>
            <a:ext cx="5105400" cy="5969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Subproblem: Machine 1</a:t>
            </a:r>
          </a:p>
        </p:txBody>
      </p:sp>
      <p:graphicFrame>
        <p:nvGraphicFramePr>
          <p:cNvPr id="408579" name="Object 3"/>
          <p:cNvGraphicFramePr>
            <a:graphicFrameLocks noChangeAspect="1"/>
          </p:cNvGraphicFramePr>
          <p:nvPr/>
        </p:nvGraphicFramePr>
        <p:xfrm>
          <a:off x="1371600" y="2590800"/>
          <a:ext cx="6232525" cy="4054475"/>
        </p:xfrm>
        <a:graphic>
          <a:graphicData uri="http://schemas.openxmlformats.org/presentationml/2006/ole">
            <p:oleObj spid="_x0000_s408585" name="Document" r:id="rId3" imgW="6233160" imgH="4056888" progId="Word.Document.8">
              <p:embed/>
            </p:oleObj>
          </a:graphicData>
        </a:graphic>
      </p:graphicFrame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1F18B-AC3A-4273-8880-56082409B830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609600" y="1676400"/>
            <a:ext cx="4572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2800" b="1"/>
              <a:t>Subproblem: Machine 2</a:t>
            </a:r>
          </a:p>
        </p:txBody>
      </p:sp>
      <p:graphicFrame>
        <p:nvGraphicFramePr>
          <p:cNvPr id="409603" name="Object 3"/>
          <p:cNvGraphicFramePr>
            <a:graphicFrameLocks noChangeAspect="1"/>
          </p:cNvGraphicFramePr>
          <p:nvPr/>
        </p:nvGraphicFramePr>
        <p:xfrm>
          <a:off x="1371600" y="2803525"/>
          <a:ext cx="6232525" cy="4054475"/>
        </p:xfrm>
        <a:graphic>
          <a:graphicData uri="http://schemas.openxmlformats.org/presentationml/2006/ole">
            <p:oleObj spid="_x0000_s409609" name="Document" r:id="rId3" imgW="6233160" imgH="4056888" progId="Word.Document.8">
              <p:embed/>
            </p:oleObj>
          </a:graphicData>
        </a:graphic>
      </p:graphicFrame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1E0C6-B405-4BCC-86EC-030BC1267872}" type="slidenum">
              <a:rPr lang="en-US" altLang="en-US"/>
              <a:pPr/>
              <a:t>113</a:t>
            </a:fld>
            <a:endParaRPr lang="en-US" altLang="en-US"/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838200" y="1600200"/>
            <a:ext cx="46482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2800" b="1"/>
              <a:t>Subproblem: Machine 3</a:t>
            </a:r>
          </a:p>
        </p:txBody>
      </p:sp>
      <p:graphicFrame>
        <p:nvGraphicFramePr>
          <p:cNvPr id="410627" name="Object 3"/>
          <p:cNvGraphicFramePr>
            <a:graphicFrameLocks noChangeAspect="1"/>
          </p:cNvGraphicFramePr>
          <p:nvPr/>
        </p:nvGraphicFramePr>
        <p:xfrm>
          <a:off x="1295400" y="2803525"/>
          <a:ext cx="6232525" cy="4054475"/>
        </p:xfrm>
        <a:graphic>
          <a:graphicData uri="http://schemas.openxmlformats.org/presentationml/2006/ole">
            <p:oleObj spid="_x0000_s410633" name="Document" r:id="rId3" imgW="6233160" imgH="4056888" progId="Word.Document.8">
              <p:embed/>
            </p:oleObj>
          </a:graphicData>
        </a:graphic>
      </p:graphicFrame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4BEB5-7BDC-4D9C-835D-C4015DFC4925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Solve using dispatching rule</a:t>
            </a:r>
          </a:p>
          <a:p>
            <a:pPr lvl="1"/>
            <a:r>
              <a:rPr lang="en-US" altLang="en-US" sz="2000"/>
              <a:t>Use </a:t>
            </a:r>
            <a:r>
              <a:rPr lang="en-US" altLang="en-US" sz="2000" i="1"/>
              <a:t>K</a:t>
            </a:r>
            <a:r>
              <a:rPr lang="en-US" altLang="en-US" sz="2000"/>
              <a:t>=0.1</a:t>
            </a:r>
          </a:p>
          <a:p>
            <a:pPr lvl="1"/>
            <a:r>
              <a:rPr lang="en-US" altLang="en-US" sz="2000"/>
              <a:t>Have </a:t>
            </a:r>
            <a:r>
              <a:rPr lang="en-US" altLang="en-US" sz="2000" i="1"/>
              <a:t>t</a:t>
            </a:r>
            <a:r>
              <a:rPr lang="en-US" altLang="en-US" sz="2000"/>
              <a:t> = 4, </a:t>
            </a:r>
          </a:p>
          <a:p>
            <a:r>
              <a:rPr lang="en-US" altLang="en-US" sz="2400"/>
              <a:t>For machine 1 this results in</a:t>
            </a:r>
          </a:p>
        </p:txBody>
      </p:sp>
      <p:graphicFrame>
        <p:nvGraphicFramePr>
          <p:cNvPr id="411653" name="Object 5"/>
          <p:cNvGraphicFramePr>
            <a:graphicFrameLocks noChangeAspect="1"/>
          </p:cNvGraphicFramePr>
          <p:nvPr/>
        </p:nvGraphicFramePr>
        <p:xfrm>
          <a:off x="1828800" y="4876800"/>
          <a:ext cx="2514600" cy="1736725"/>
        </p:xfrm>
        <a:graphic>
          <a:graphicData uri="http://schemas.openxmlformats.org/presentationml/2006/ole">
            <p:oleObj spid="_x0000_s411683" name="Equation" r:id="rId3" imgW="1066800" imgH="736600" progId="">
              <p:embed/>
            </p:oleObj>
          </a:graphicData>
        </a:graphic>
      </p:graphicFrame>
      <p:graphicFrame>
        <p:nvGraphicFramePr>
          <p:cNvPr id="411654" name="Object 6"/>
          <p:cNvGraphicFramePr>
            <a:graphicFrameLocks noChangeAspect="1"/>
          </p:cNvGraphicFramePr>
          <p:nvPr/>
        </p:nvGraphicFramePr>
        <p:xfrm>
          <a:off x="533400" y="4724400"/>
          <a:ext cx="914400" cy="500063"/>
        </p:xfrm>
        <a:graphic>
          <a:graphicData uri="http://schemas.openxmlformats.org/presentationml/2006/ole">
            <p:oleObj spid="_x0000_s411684" name="Equation" r:id="rId4" imgW="368140" imgH="203112" progId="">
              <p:embed/>
            </p:oleObj>
          </a:graphicData>
        </a:graphic>
      </p:graphicFrame>
      <p:grpSp>
        <p:nvGrpSpPr>
          <p:cNvPr id="411659" name="Group 11"/>
          <p:cNvGrpSpPr>
            <a:grpSpLocks/>
          </p:cNvGrpSpPr>
          <p:nvPr/>
        </p:nvGrpSpPr>
        <p:grpSpPr bwMode="auto">
          <a:xfrm>
            <a:off x="5029200" y="3886200"/>
            <a:ext cx="1447800" cy="822325"/>
            <a:chOff x="3178" y="2592"/>
            <a:chExt cx="912" cy="518"/>
          </a:xfrm>
        </p:grpSpPr>
        <p:sp>
          <p:nvSpPr>
            <p:cNvPr id="411650" name="Rectangle 2"/>
            <p:cNvSpPr>
              <a:spLocks noChangeArrowheads="1"/>
            </p:cNvSpPr>
            <p:nvPr/>
          </p:nvSpPr>
          <p:spPr bwMode="auto">
            <a:xfrm>
              <a:off x="3178" y="2614"/>
              <a:ext cx="912" cy="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5" name="Text Box 7"/>
            <p:cNvSpPr txBox="1">
              <a:spLocks noChangeArrowheads="1"/>
            </p:cNvSpPr>
            <p:nvPr/>
          </p:nvSpPr>
          <p:spPr bwMode="auto">
            <a:xfrm>
              <a:off x="3216" y="2592"/>
              <a:ext cx="8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Schedule</a:t>
              </a:r>
            </a:p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first</a:t>
              </a:r>
            </a:p>
          </p:txBody>
        </p:sp>
      </p:grpSp>
      <p:sp>
        <p:nvSpPr>
          <p:cNvPr id="411656" name="Line 8"/>
          <p:cNvSpPr>
            <a:spLocks noChangeShapeType="1"/>
          </p:cNvSpPr>
          <p:nvPr/>
        </p:nvSpPr>
        <p:spPr bwMode="auto">
          <a:xfrm flipH="1">
            <a:off x="4267200" y="4530725"/>
            <a:ext cx="777875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7" name="Rectangle 9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411658" name="Object 10"/>
          <p:cNvGraphicFramePr>
            <a:graphicFrameLocks noChangeAspect="1"/>
          </p:cNvGraphicFramePr>
          <p:nvPr/>
        </p:nvGraphicFramePr>
        <p:xfrm>
          <a:off x="5181600" y="4953000"/>
          <a:ext cx="2590800" cy="1589088"/>
        </p:xfrm>
        <a:graphic>
          <a:graphicData uri="http://schemas.openxmlformats.org/presentationml/2006/ole">
            <p:oleObj spid="_x0000_s411685" name="Equation" r:id="rId5" imgW="1117600" imgH="685800" progId="">
              <p:embed/>
            </p:oleObj>
          </a:graphicData>
        </a:graphic>
      </p:graphicFrame>
      <p:graphicFrame>
        <p:nvGraphicFramePr>
          <p:cNvPr id="411664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5257800" y="1554163"/>
          <a:ext cx="3657600" cy="2281237"/>
        </p:xfrm>
        <a:graphic>
          <a:graphicData uri="http://schemas.openxmlformats.org/presentationml/2006/ole">
            <p:oleObj spid="_x0000_s411686" name="Document" r:id="rId6" imgW="6233160" imgH="405688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D37F3-E109-482D-8F5B-FD84B7D2100B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152400" y="1828800"/>
            <a:ext cx="12954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2675" name="Object 3"/>
          <p:cNvGraphicFramePr>
            <a:graphicFrameLocks noChangeAspect="1"/>
          </p:cNvGraphicFramePr>
          <p:nvPr/>
        </p:nvGraphicFramePr>
        <p:xfrm>
          <a:off x="1698625" y="2176463"/>
          <a:ext cx="6869113" cy="4257675"/>
        </p:xfrm>
        <a:graphic>
          <a:graphicData uri="http://schemas.openxmlformats.org/presentationml/2006/ole">
            <p:oleObj spid="_x0000_s412687" name="Document" r:id="rId3" imgW="6916696" imgH="4292098" progId="Word.Document.8">
              <p:embed/>
            </p:oleObj>
          </a:graphicData>
        </a:graphic>
      </p:graphicFrame>
      <p:sp>
        <p:nvSpPr>
          <p:cNvPr id="412676" name="Line 4"/>
          <p:cNvSpPr>
            <a:spLocks noChangeShapeType="1"/>
          </p:cNvSpPr>
          <p:nvPr/>
        </p:nvSpPr>
        <p:spPr bwMode="auto">
          <a:xfrm>
            <a:off x="1828800" y="29718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7" name="Line 5"/>
          <p:cNvSpPr>
            <a:spLocks noChangeShapeType="1"/>
          </p:cNvSpPr>
          <p:nvPr/>
        </p:nvSpPr>
        <p:spPr bwMode="auto">
          <a:xfrm>
            <a:off x="1828800" y="2057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136525" y="1870075"/>
            <a:ext cx="1300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Schedule</a:t>
            </a:r>
          </a:p>
          <a:p>
            <a:pPr algn="ctr" eaLnBrk="0" hangingPunct="0"/>
            <a:r>
              <a:rPr lang="en-US" altLang="en-US">
                <a:latin typeface="Times New Roman" pitchFamily="18" charset="0"/>
              </a:rPr>
              <a:t>first</a:t>
            </a:r>
          </a:p>
        </p:txBody>
      </p:sp>
      <p:sp>
        <p:nvSpPr>
          <p:cNvPr id="412679" name="Line 7"/>
          <p:cNvSpPr>
            <a:spLocks noChangeShapeType="1"/>
          </p:cNvSpPr>
          <p:nvPr/>
        </p:nvSpPr>
        <p:spPr bwMode="auto">
          <a:xfrm>
            <a:off x="762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80" name="Line 8"/>
          <p:cNvSpPr>
            <a:spLocks noChangeShapeType="1"/>
          </p:cNvSpPr>
          <p:nvPr/>
        </p:nvSpPr>
        <p:spPr bwMode="auto">
          <a:xfrm>
            <a:off x="7620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1143000" y="5943600"/>
            <a:ext cx="4495800" cy="596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b="1">
                <a:latin typeface="Tahoma" pitchFamily="34" charset="0"/>
              </a:rPr>
              <a:t>Subproblem Solutions</a:t>
            </a: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AE1C-F806-4B34-8AE8-4F418210C826}" type="slidenum">
              <a:rPr lang="en-US" altLang="en-US"/>
              <a:pPr/>
              <a:t>116</a:t>
            </a:fld>
            <a:endParaRPr lang="en-US" altLang="en-US"/>
          </a:p>
        </p:txBody>
      </p:sp>
      <p:sp>
        <p:nvSpPr>
          <p:cNvPr id="423942" name="Oval 6"/>
          <p:cNvSpPr>
            <a:spLocks noChangeArrowheads="1"/>
          </p:cNvSpPr>
          <p:nvPr/>
        </p:nvSpPr>
        <p:spPr bwMode="auto">
          <a:xfrm>
            <a:off x="2286000" y="1787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423943" name="Oval 7"/>
          <p:cNvSpPr>
            <a:spLocks noChangeArrowheads="1"/>
          </p:cNvSpPr>
          <p:nvPr/>
        </p:nvSpPr>
        <p:spPr bwMode="auto">
          <a:xfrm>
            <a:off x="3673475" y="1787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423944" name="Oval 8"/>
          <p:cNvSpPr>
            <a:spLocks noChangeArrowheads="1"/>
          </p:cNvSpPr>
          <p:nvPr/>
        </p:nvSpPr>
        <p:spPr bwMode="auto">
          <a:xfrm>
            <a:off x="5045075" y="1787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(3,1)</a:t>
            </a:r>
          </a:p>
        </p:txBody>
      </p:sp>
      <p:sp>
        <p:nvSpPr>
          <p:cNvPr id="423945" name="Oval 9"/>
          <p:cNvSpPr>
            <a:spLocks noChangeArrowheads="1"/>
          </p:cNvSpPr>
          <p:nvPr/>
        </p:nvSpPr>
        <p:spPr bwMode="auto">
          <a:xfrm>
            <a:off x="2286000" y="2778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423946" name="Oval 10"/>
          <p:cNvSpPr>
            <a:spLocks noChangeArrowheads="1"/>
          </p:cNvSpPr>
          <p:nvPr/>
        </p:nvSpPr>
        <p:spPr bwMode="auto">
          <a:xfrm>
            <a:off x="3657600" y="2778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(1,2)</a:t>
            </a:r>
          </a:p>
        </p:txBody>
      </p:sp>
      <p:sp>
        <p:nvSpPr>
          <p:cNvPr id="423947" name="Oval 11"/>
          <p:cNvSpPr>
            <a:spLocks noChangeArrowheads="1"/>
          </p:cNvSpPr>
          <p:nvPr/>
        </p:nvSpPr>
        <p:spPr bwMode="auto">
          <a:xfrm>
            <a:off x="2286000" y="38449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(3,3)</a:t>
            </a:r>
          </a:p>
        </p:txBody>
      </p:sp>
      <p:sp>
        <p:nvSpPr>
          <p:cNvPr id="423948" name="Oval 12"/>
          <p:cNvSpPr>
            <a:spLocks noChangeArrowheads="1"/>
          </p:cNvSpPr>
          <p:nvPr/>
        </p:nvSpPr>
        <p:spPr bwMode="auto">
          <a:xfrm>
            <a:off x="3657600" y="38449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423949" name="Oval 13"/>
          <p:cNvSpPr>
            <a:spLocks noChangeArrowheads="1"/>
          </p:cNvSpPr>
          <p:nvPr/>
        </p:nvSpPr>
        <p:spPr bwMode="auto">
          <a:xfrm>
            <a:off x="5029200" y="38449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(1,3)</a:t>
            </a:r>
          </a:p>
        </p:txBody>
      </p:sp>
      <p:sp>
        <p:nvSpPr>
          <p:cNvPr id="423950" name="Line 14"/>
          <p:cNvSpPr>
            <a:spLocks noChangeShapeType="1"/>
          </p:cNvSpPr>
          <p:nvPr/>
        </p:nvSpPr>
        <p:spPr bwMode="auto">
          <a:xfrm>
            <a:off x="3140075" y="21685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Line 15"/>
          <p:cNvSpPr>
            <a:spLocks noChangeShapeType="1"/>
          </p:cNvSpPr>
          <p:nvPr/>
        </p:nvSpPr>
        <p:spPr bwMode="auto">
          <a:xfrm>
            <a:off x="4511675" y="21685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Line 16"/>
          <p:cNvSpPr>
            <a:spLocks noChangeShapeType="1"/>
          </p:cNvSpPr>
          <p:nvPr/>
        </p:nvSpPr>
        <p:spPr bwMode="auto">
          <a:xfrm>
            <a:off x="3124200" y="3159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Line 17"/>
          <p:cNvSpPr>
            <a:spLocks noChangeShapeType="1"/>
          </p:cNvSpPr>
          <p:nvPr/>
        </p:nvSpPr>
        <p:spPr bwMode="auto">
          <a:xfrm>
            <a:off x="3124200" y="42259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Line 18"/>
          <p:cNvSpPr>
            <a:spLocks noChangeShapeType="1"/>
          </p:cNvSpPr>
          <p:nvPr/>
        </p:nvSpPr>
        <p:spPr bwMode="auto">
          <a:xfrm>
            <a:off x="4495800" y="42259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Oval 19"/>
          <p:cNvSpPr>
            <a:spLocks noChangeArrowheads="1"/>
          </p:cNvSpPr>
          <p:nvPr/>
        </p:nvSpPr>
        <p:spPr bwMode="auto">
          <a:xfrm>
            <a:off x="6324600" y="1752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23956" name="Oval 20"/>
          <p:cNvSpPr>
            <a:spLocks noChangeArrowheads="1"/>
          </p:cNvSpPr>
          <p:nvPr/>
        </p:nvSpPr>
        <p:spPr bwMode="auto">
          <a:xfrm>
            <a:off x="914400" y="2778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Source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23957" name="Line 21"/>
          <p:cNvSpPr>
            <a:spLocks noChangeShapeType="1"/>
          </p:cNvSpPr>
          <p:nvPr/>
        </p:nvSpPr>
        <p:spPr bwMode="auto">
          <a:xfrm>
            <a:off x="1752600" y="3159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Oval 22"/>
          <p:cNvSpPr>
            <a:spLocks noChangeArrowheads="1"/>
          </p:cNvSpPr>
          <p:nvPr/>
        </p:nvSpPr>
        <p:spPr bwMode="auto">
          <a:xfrm>
            <a:off x="5029200" y="2778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423959" name="Line 23"/>
          <p:cNvSpPr>
            <a:spLocks noChangeShapeType="1"/>
          </p:cNvSpPr>
          <p:nvPr/>
        </p:nvSpPr>
        <p:spPr bwMode="auto">
          <a:xfrm>
            <a:off x="5867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Line 24"/>
          <p:cNvSpPr>
            <a:spLocks noChangeShapeType="1"/>
          </p:cNvSpPr>
          <p:nvPr/>
        </p:nvSpPr>
        <p:spPr bwMode="auto">
          <a:xfrm>
            <a:off x="4495800" y="3159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Text Box 25"/>
          <p:cNvSpPr txBox="1">
            <a:spLocks noChangeArrowheads="1"/>
          </p:cNvSpPr>
          <p:nvPr/>
        </p:nvSpPr>
        <p:spPr bwMode="auto">
          <a:xfrm>
            <a:off x="1600200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33528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23963" name="Text Box 27"/>
          <p:cNvSpPr txBox="1">
            <a:spLocks noChangeArrowheads="1"/>
          </p:cNvSpPr>
          <p:nvPr/>
        </p:nvSpPr>
        <p:spPr bwMode="auto">
          <a:xfrm>
            <a:off x="4495800" y="175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423964" name="Text Box 28"/>
          <p:cNvSpPr txBox="1">
            <a:spLocks noChangeArrowheads="1"/>
          </p:cNvSpPr>
          <p:nvPr/>
        </p:nvSpPr>
        <p:spPr bwMode="auto">
          <a:xfrm>
            <a:off x="5943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23965" name="Text Box 29"/>
          <p:cNvSpPr txBox="1">
            <a:spLocks noChangeArrowheads="1"/>
          </p:cNvSpPr>
          <p:nvPr/>
        </p:nvSpPr>
        <p:spPr bwMode="auto">
          <a:xfrm>
            <a:off x="304800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23966" name="Text Box 30"/>
          <p:cNvSpPr txBox="1">
            <a:spLocks noChangeArrowheads="1"/>
          </p:cNvSpPr>
          <p:nvPr/>
        </p:nvSpPr>
        <p:spPr bwMode="auto">
          <a:xfrm>
            <a:off x="4556125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23967" name="Text Box 31"/>
          <p:cNvSpPr txBox="1">
            <a:spLocks noChangeArrowheads="1"/>
          </p:cNvSpPr>
          <p:nvPr/>
        </p:nvSpPr>
        <p:spPr bwMode="auto">
          <a:xfrm>
            <a:off x="5927725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6</a:t>
            </a:r>
          </a:p>
        </p:txBody>
      </p:sp>
      <p:sp>
        <p:nvSpPr>
          <p:cNvPr id="423968" name="Text Box 32"/>
          <p:cNvSpPr txBox="1">
            <a:spLocks noChangeArrowheads="1"/>
          </p:cNvSpPr>
          <p:nvPr/>
        </p:nvSpPr>
        <p:spPr bwMode="auto">
          <a:xfrm>
            <a:off x="3168650" y="3844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23969" name="Text Box 33"/>
          <p:cNvSpPr txBox="1">
            <a:spLocks noChangeArrowheads="1"/>
          </p:cNvSpPr>
          <p:nvPr/>
        </p:nvSpPr>
        <p:spPr bwMode="auto">
          <a:xfrm>
            <a:off x="4556125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423970" name="Text Box 34"/>
          <p:cNvSpPr txBox="1">
            <a:spLocks noChangeArrowheads="1"/>
          </p:cNvSpPr>
          <p:nvPr/>
        </p:nvSpPr>
        <p:spPr bwMode="auto">
          <a:xfrm>
            <a:off x="58674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7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16764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423972" name="Text Box 36"/>
          <p:cNvSpPr txBox="1">
            <a:spLocks noChangeArrowheads="1"/>
          </p:cNvSpPr>
          <p:nvPr/>
        </p:nvSpPr>
        <p:spPr bwMode="auto">
          <a:xfrm>
            <a:off x="1889125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423973" name="Oval 37"/>
          <p:cNvSpPr>
            <a:spLocks noChangeArrowheads="1"/>
          </p:cNvSpPr>
          <p:nvPr/>
        </p:nvSpPr>
        <p:spPr bwMode="auto">
          <a:xfrm>
            <a:off x="63246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23974" name="Oval 38"/>
          <p:cNvSpPr>
            <a:spLocks noChangeArrowheads="1"/>
          </p:cNvSpPr>
          <p:nvPr/>
        </p:nvSpPr>
        <p:spPr bwMode="auto">
          <a:xfrm>
            <a:off x="6324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23975" name="Line 39"/>
          <p:cNvSpPr>
            <a:spLocks noChangeShapeType="1"/>
          </p:cNvSpPr>
          <p:nvPr/>
        </p:nvSpPr>
        <p:spPr bwMode="auto">
          <a:xfrm>
            <a:off x="58674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Line 40"/>
          <p:cNvSpPr>
            <a:spLocks noChangeShapeType="1"/>
          </p:cNvSpPr>
          <p:nvPr/>
        </p:nvSpPr>
        <p:spPr bwMode="auto">
          <a:xfrm>
            <a:off x="58674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Line 41"/>
          <p:cNvSpPr>
            <a:spLocks noChangeShapeType="1"/>
          </p:cNvSpPr>
          <p:nvPr/>
        </p:nvSpPr>
        <p:spPr bwMode="auto">
          <a:xfrm flipV="1">
            <a:off x="1524000" y="2209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Line 42"/>
          <p:cNvSpPr>
            <a:spLocks noChangeShapeType="1"/>
          </p:cNvSpPr>
          <p:nvPr/>
        </p:nvSpPr>
        <p:spPr bwMode="auto">
          <a:xfrm>
            <a:off x="15240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3979" name="Object 43"/>
          <p:cNvGraphicFramePr>
            <a:graphicFrameLocks noChangeAspect="1"/>
          </p:cNvGraphicFramePr>
          <p:nvPr/>
        </p:nvGraphicFramePr>
        <p:xfrm>
          <a:off x="7337425" y="1895475"/>
          <a:ext cx="1044575" cy="466725"/>
        </p:xfrm>
        <a:graphic>
          <a:graphicData uri="http://schemas.openxmlformats.org/presentationml/2006/ole">
            <p:oleObj spid="_x0000_s424060" name="Equation" r:id="rId3" imgW="482181" imgH="215713" progId="">
              <p:embed/>
            </p:oleObj>
          </a:graphicData>
        </a:graphic>
      </p:graphicFrame>
      <p:graphicFrame>
        <p:nvGraphicFramePr>
          <p:cNvPr id="423980" name="Object 44"/>
          <p:cNvGraphicFramePr>
            <a:graphicFrameLocks noChangeAspect="1"/>
          </p:cNvGraphicFramePr>
          <p:nvPr/>
        </p:nvGraphicFramePr>
        <p:xfrm>
          <a:off x="7337425" y="2895600"/>
          <a:ext cx="1044575" cy="466725"/>
        </p:xfrm>
        <a:graphic>
          <a:graphicData uri="http://schemas.openxmlformats.org/presentationml/2006/ole">
            <p:oleObj spid="_x0000_s424061" name="Equation" r:id="rId4" imgW="482181" imgH="215713" progId="">
              <p:embed/>
            </p:oleObj>
          </a:graphicData>
        </a:graphic>
      </p:graphicFrame>
      <p:graphicFrame>
        <p:nvGraphicFramePr>
          <p:cNvPr id="423981" name="Object 45"/>
          <p:cNvGraphicFramePr>
            <a:graphicFrameLocks noChangeAspect="1"/>
          </p:cNvGraphicFramePr>
          <p:nvPr/>
        </p:nvGraphicFramePr>
        <p:xfrm>
          <a:off x="7337425" y="3938588"/>
          <a:ext cx="1044575" cy="496887"/>
        </p:xfrm>
        <a:graphic>
          <a:graphicData uri="http://schemas.openxmlformats.org/presentationml/2006/ole">
            <p:oleObj spid="_x0000_s424062" name="Equation" r:id="rId5" imgW="482391" imgH="228501" progId="">
              <p:embed/>
            </p:oleObj>
          </a:graphicData>
        </a:graphic>
      </p:graphicFrame>
      <p:sp>
        <p:nvSpPr>
          <p:cNvPr id="423982" name="Rectangle 46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85225" cy="1066800"/>
          </a:xfrm>
          <a:noFill/>
          <a:ln/>
        </p:spPr>
        <p:txBody>
          <a:bodyPr/>
          <a:lstStyle/>
          <a:p>
            <a:r>
              <a:rPr lang="en-US" altLang="en-US" sz="2800"/>
              <a:t>Job Shop Scheduling</a:t>
            </a:r>
            <a:br>
              <a:rPr lang="en-US" altLang="en-US" sz="2800"/>
            </a:br>
            <a:r>
              <a:rPr lang="en-US" altLang="en-US" sz="2800" i="1"/>
              <a:t>Shifting Bottleneck  		Jm l l Σw</a:t>
            </a:r>
            <a:r>
              <a:rPr lang="en-US" altLang="en-US" sz="2800" i="1" baseline="-25000"/>
              <a:t>j</a:t>
            </a:r>
            <a:r>
              <a:rPr lang="en-US" altLang="en-US" sz="2800" i="1"/>
              <a:t>T</a:t>
            </a:r>
            <a:r>
              <a:rPr lang="en-US" altLang="en-US" sz="2800" i="1" baseline="-25000"/>
              <a:t>j</a:t>
            </a:r>
          </a:p>
        </p:txBody>
      </p:sp>
      <p:cxnSp>
        <p:nvCxnSpPr>
          <p:cNvPr id="423983" name="AutoShape 47"/>
          <p:cNvCxnSpPr>
            <a:cxnSpLocks noChangeShapeType="1"/>
            <a:stCxn id="423942" idx="5"/>
            <a:endCxn id="423946" idx="1"/>
          </p:cNvCxnSpPr>
          <p:nvPr/>
        </p:nvCxnSpPr>
        <p:spPr bwMode="auto">
          <a:xfrm>
            <a:off x="3001963" y="2438400"/>
            <a:ext cx="777875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3984" name="AutoShape 48"/>
          <p:cNvCxnSpPr>
            <a:cxnSpLocks noChangeShapeType="1"/>
            <a:stCxn id="423947" idx="0"/>
            <a:endCxn id="423945" idx="4"/>
          </p:cNvCxnSpPr>
          <p:nvPr/>
        </p:nvCxnSpPr>
        <p:spPr bwMode="auto">
          <a:xfrm flipV="1">
            <a:off x="2705100" y="354012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3985" name="AutoShape 49"/>
          <p:cNvCxnSpPr>
            <a:cxnSpLocks noChangeShapeType="1"/>
            <a:stCxn id="423945" idx="7"/>
            <a:endCxn id="423944" idx="1"/>
          </p:cNvCxnSpPr>
          <p:nvPr/>
        </p:nvCxnSpPr>
        <p:spPr bwMode="auto">
          <a:xfrm rot="16200000">
            <a:off x="3589338" y="1311275"/>
            <a:ext cx="990600" cy="2165350"/>
          </a:xfrm>
          <a:prstGeom prst="curvedConnector3">
            <a:avLst>
              <a:gd name="adj1" fmla="val 1253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3989" name="AutoShape 53"/>
          <p:cNvCxnSpPr>
            <a:cxnSpLocks noChangeShapeType="1"/>
            <a:stCxn id="423943" idx="5"/>
            <a:endCxn id="423958" idx="1"/>
          </p:cNvCxnSpPr>
          <p:nvPr/>
        </p:nvCxnSpPr>
        <p:spPr bwMode="auto">
          <a:xfrm>
            <a:off x="4389438" y="2438400"/>
            <a:ext cx="76200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3990" name="AutoShape 54"/>
          <p:cNvCxnSpPr>
            <a:cxnSpLocks noChangeShapeType="1"/>
            <a:stCxn id="423946" idx="5"/>
            <a:endCxn id="423949" idx="1"/>
          </p:cNvCxnSpPr>
          <p:nvPr/>
        </p:nvCxnSpPr>
        <p:spPr bwMode="auto">
          <a:xfrm>
            <a:off x="4373563" y="3429000"/>
            <a:ext cx="77787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3991" name="Text Box 55"/>
          <p:cNvSpPr txBox="1">
            <a:spLocks noChangeArrowheads="1"/>
          </p:cNvSpPr>
          <p:nvPr/>
        </p:nvSpPr>
        <p:spPr bwMode="auto">
          <a:xfrm>
            <a:off x="3124200" y="2209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23992" name="Text Box 56"/>
          <p:cNvSpPr txBox="1">
            <a:spLocks noChangeArrowheads="1"/>
          </p:cNvSpPr>
          <p:nvPr/>
        </p:nvSpPr>
        <p:spPr bwMode="auto">
          <a:xfrm>
            <a:off x="4572000" y="3276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23993" name="Text Box 57"/>
          <p:cNvSpPr txBox="1">
            <a:spLocks noChangeArrowheads="1"/>
          </p:cNvSpPr>
          <p:nvPr/>
        </p:nvSpPr>
        <p:spPr bwMode="auto">
          <a:xfrm>
            <a:off x="47244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23994" name="Text Box 58"/>
          <p:cNvSpPr txBox="1">
            <a:spLocks noChangeArrowheads="1"/>
          </p:cNvSpPr>
          <p:nvPr/>
        </p:nvSpPr>
        <p:spPr bwMode="auto">
          <a:xfrm>
            <a:off x="4648200" y="2286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423995" name="Text Box 59"/>
          <p:cNvSpPr txBox="1">
            <a:spLocks noChangeArrowheads="1"/>
          </p:cNvSpPr>
          <p:nvPr/>
        </p:nvSpPr>
        <p:spPr bwMode="auto">
          <a:xfrm>
            <a:off x="32766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424047" name="Group 111"/>
          <p:cNvGraphicFramePr>
            <a:graphicFrameLocks noGrp="1"/>
          </p:cNvGraphicFramePr>
          <p:nvPr/>
        </p:nvGraphicFramePr>
        <p:xfrm>
          <a:off x="2667000" y="5105400"/>
          <a:ext cx="5334000" cy="158496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4044" name="Text Box 108"/>
          <p:cNvSpPr txBox="1">
            <a:spLocks noChangeArrowheads="1"/>
          </p:cNvSpPr>
          <p:nvPr/>
        </p:nvSpPr>
        <p:spPr bwMode="auto">
          <a:xfrm>
            <a:off x="304800" y="5257800"/>
            <a:ext cx="2133600" cy="11874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m,j</a:t>
            </a:r>
            <a:r>
              <a:rPr lang="en-US" altLang="en-US"/>
              <a:t> using forward pass of CPM</a:t>
            </a:r>
          </a:p>
        </p:txBody>
      </p:sp>
      <p:sp>
        <p:nvSpPr>
          <p:cNvPr id="424045" name="Freeform 109"/>
          <p:cNvSpPr>
            <a:spLocks/>
          </p:cNvSpPr>
          <p:nvPr/>
        </p:nvSpPr>
        <p:spPr bwMode="auto">
          <a:xfrm>
            <a:off x="3429000" y="2362200"/>
            <a:ext cx="431800" cy="1524000"/>
          </a:xfrm>
          <a:custGeom>
            <a:avLst/>
            <a:gdLst>
              <a:gd name="T0" fmla="*/ 224 w 224"/>
              <a:gd name="T1" fmla="*/ 960 h 960"/>
              <a:gd name="T2" fmla="*/ 32 w 224"/>
              <a:gd name="T3" fmla="*/ 672 h 960"/>
              <a:gd name="T4" fmla="*/ 32 w 224"/>
              <a:gd name="T5" fmla="*/ 144 h 960"/>
              <a:gd name="T6" fmla="*/ 176 w 224"/>
              <a:gd name="T7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" h="960">
                <a:moveTo>
                  <a:pt x="224" y="960"/>
                </a:moveTo>
                <a:cubicBezTo>
                  <a:pt x="144" y="884"/>
                  <a:pt x="64" y="808"/>
                  <a:pt x="32" y="672"/>
                </a:cubicBezTo>
                <a:cubicBezTo>
                  <a:pt x="0" y="536"/>
                  <a:pt x="8" y="256"/>
                  <a:pt x="32" y="144"/>
                </a:cubicBezTo>
                <a:cubicBezTo>
                  <a:pt x="56" y="32"/>
                  <a:pt x="152" y="24"/>
                  <a:pt x="1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DC39-28FE-4487-8A43-BB0923670E33}" type="slidenum">
              <a:rPr lang="en-US" altLang="en-US"/>
              <a:pPr/>
              <a:t>117</a:t>
            </a:fld>
            <a:endParaRPr lang="en-US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Machine Criticality, </a:t>
            </a:r>
            <a:r>
              <a:rPr lang="en-US" altLang="en-US" i="1"/>
              <a:t>wT(m)</a:t>
            </a:r>
            <a:endParaRPr lang="en-US" altLang="en-US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85225" cy="1066800"/>
          </a:xfrm>
          <a:noFill/>
          <a:ln/>
        </p:spPr>
        <p:txBody>
          <a:bodyPr/>
          <a:lstStyle/>
          <a:p>
            <a:r>
              <a:rPr lang="en-US" altLang="en-US" sz="2800"/>
              <a:t>Job Shop Scheduling</a:t>
            </a:r>
            <a:br>
              <a:rPr lang="en-US" altLang="en-US" sz="2800"/>
            </a:br>
            <a:r>
              <a:rPr lang="en-US" altLang="en-US" sz="2800" i="1"/>
              <a:t>Shifting Bottleneck  		Jm l l Σw</a:t>
            </a:r>
            <a:r>
              <a:rPr lang="en-US" altLang="en-US" sz="2800" i="1" baseline="-25000"/>
              <a:t>j</a:t>
            </a:r>
            <a:r>
              <a:rPr lang="en-US" altLang="en-US" sz="2800" i="1"/>
              <a:t>T</a:t>
            </a:r>
            <a:r>
              <a:rPr lang="en-US" altLang="en-US" sz="2800" i="1" baseline="-25000"/>
              <a:t>j</a:t>
            </a: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838200" y="2667000"/>
          <a:ext cx="7391400" cy="1774825"/>
        </p:xfrm>
        <a:graphic>
          <a:graphicData uri="http://schemas.openxmlformats.org/presentationml/2006/ole">
            <p:oleObj spid="_x0000_s425995" name="Equation" r:id="rId3" imgW="3175000" imgH="762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14420-1EFE-478B-9D52-0D76D13A8884}" type="slidenum">
              <a:rPr lang="en-US" altLang="en-US"/>
              <a:pPr/>
              <a:t>118</a:t>
            </a:fld>
            <a:endParaRPr lang="en-US" altLang="en-US"/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762000" y="1600200"/>
            <a:ext cx="28194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2800" b="1"/>
              <a:t>First Iteration</a:t>
            </a:r>
          </a:p>
        </p:txBody>
      </p:sp>
      <p:sp>
        <p:nvSpPr>
          <p:cNvPr id="413699" name="Oval 3"/>
          <p:cNvSpPr>
            <a:spLocks noChangeArrowheads="1"/>
          </p:cNvSpPr>
          <p:nvPr/>
        </p:nvSpPr>
        <p:spPr bwMode="auto">
          <a:xfrm>
            <a:off x="2438400" y="2397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413700" name="Oval 4"/>
          <p:cNvSpPr>
            <a:spLocks noChangeArrowheads="1"/>
          </p:cNvSpPr>
          <p:nvPr/>
        </p:nvSpPr>
        <p:spPr bwMode="auto">
          <a:xfrm>
            <a:off x="3825875" y="2397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413701" name="Oval 5"/>
          <p:cNvSpPr>
            <a:spLocks noChangeArrowheads="1"/>
          </p:cNvSpPr>
          <p:nvPr/>
        </p:nvSpPr>
        <p:spPr bwMode="auto">
          <a:xfrm>
            <a:off x="5197475" y="2397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(3,1)</a:t>
            </a:r>
          </a:p>
        </p:txBody>
      </p:sp>
      <p:sp>
        <p:nvSpPr>
          <p:cNvPr id="413702" name="Oval 6"/>
          <p:cNvSpPr>
            <a:spLocks noChangeArrowheads="1"/>
          </p:cNvSpPr>
          <p:nvPr/>
        </p:nvSpPr>
        <p:spPr bwMode="auto">
          <a:xfrm>
            <a:off x="24384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413703" name="Oval 7"/>
          <p:cNvSpPr>
            <a:spLocks noChangeArrowheads="1"/>
          </p:cNvSpPr>
          <p:nvPr/>
        </p:nvSpPr>
        <p:spPr bwMode="auto">
          <a:xfrm>
            <a:off x="38100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(1,2)</a:t>
            </a:r>
          </a:p>
        </p:txBody>
      </p:sp>
      <p:sp>
        <p:nvSpPr>
          <p:cNvPr id="413704" name="Oval 8"/>
          <p:cNvSpPr>
            <a:spLocks noChangeArrowheads="1"/>
          </p:cNvSpPr>
          <p:nvPr/>
        </p:nvSpPr>
        <p:spPr bwMode="auto">
          <a:xfrm>
            <a:off x="2438400" y="4454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(3,3)</a:t>
            </a:r>
          </a:p>
        </p:txBody>
      </p:sp>
      <p:sp>
        <p:nvSpPr>
          <p:cNvPr id="413705" name="Oval 9"/>
          <p:cNvSpPr>
            <a:spLocks noChangeArrowheads="1"/>
          </p:cNvSpPr>
          <p:nvPr/>
        </p:nvSpPr>
        <p:spPr bwMode="auto">
          <a:xfrm>
            <a:off x="3810000" y="4454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413706" name="Oval 10"/>
          <p:cNvSpPr>
            <a:spLocks noChangeArrowheads="1"/>
          </p:cNvSpPr>
          <p:nvPr/>
        </p:nvSpPr>
        <p:spPr bwMode="auto">
          <a:xfrm>
            <a:off x="5181600" y="4454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(1,3)</a:t>
            </a:r>
          </a:p>
        </p:txBody>
      </p:sp>
      <p:sp>
        <p:nvSpPr>
          <p:cNvPr id="413707" name="Line 11"/>
          <p:cNvSpPr>
            <a:spLocks noChangeShapeType="1"/>
          </p:cNvSpPr>
          <p:nvPr/>
        </p:nvSpPr>
        <p:spPr bwMode="auto">
          <a:xfrm>
            <a:off x="3292475" y="2778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8" name="Line 12"/>
          <p:cNvSpPr>
            <a:spLocks noChangeShapeType="1"/>
          </p:cNvSpPr>
          <p:nvPr/>
        </p:nvSpPr>
        <p:spPr bwMode="auto">
          <a:xfrm>
            <a:off x="4664075" y="2778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9" name="Line 13"/>
          <p:cNvSpPr>
            <a:spLocks noChangeShapeType="1"/>
          </p:cNvSpPr>
          <p:nvPr/>
        </p:nvSpPr>
        <p:spPr bwMode="auto">
          <a:xfrm>
            <a:off x="3276600" y="3768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0" name="Line 14"/>
          <p:cNvSpPr>
            <a:spLocks noChangeShapeType="1"/>
          </p:cNvSpPr>
          <p:nvPr/>
        </p:nvSpPr>
        <p:spPr bwMode="auto">
          <a:xfrm>
            <a:off x="3276600" y="48355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1" name="Line 15"/>
          <p:cNvSpPr>
            <a:spLocks noChangeShapeType="1"/>
          </p:cNvSpPr>
          <p:nvPr/>
        </p:nvSpPr>
        <p:spPr bwMode="auto">
          <a:xfrm>
            <a:off x="4648200" y="48355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2" name="Oval 16"/>
          <p:cNvSpPr>
            <a:spLocks noChangeArrowheads="1"/>
          </p:cNvSpPr>
          <p:nvPr/>
        </p:nvSpPr>
        <p:spPr bwMode="auto">
          <a:xfrm>
            <a:off x="6477000" y="2362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3713" name="Oval 17"/>
          <p:cNvSpPr>
            <a:spLocks noChangeArrowheads="1"/>
          </p:cNvSpPr>
          <p:nvPr/>
        </p:nvSpPr>
        <p:spPr bwMode="auto">
          <a:xfrm>
            <a:off x="10668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Source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3714" name="Line 18"/>
          <p:cNvSpPr>
            <a:spLocks noChangeShapeType="1"/>
          </p:cNvSpPr>
          <p:nvPr/>
        </p:nvSpPr>
        <p:spPr bwMode="auto">
          <a:xfrm>
            <a:off x="1905000" y="3768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5" name="Oval 19"/>
          <p:cNvSpPr>
            <a:spLocks noChangeArrowheads="1"/>
          </p:cNvSpPr>
          <p:nvPr/>
        </p:nvSpPr>
        <p:spPr bwMode="auto">
          <a:xfrm>
            <a:off x="51816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413716" name="Line 20"/>
          <p:cNvSpPr>
            <a:spLocks noChangeShapeType="1"/>
          </p:cNvSpPr>
          <p:nvPr/>
        </p:nvSpPr>
        <p:spPr bwMode="auto">
          <a:xfrm>
            <a:off x="60198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7" name="Line 21"/>
          <p:cNvSpPr>
            <a:spLocks noChangeShapeType="1"/>
          </p:cNvSpPr>
          <p:nvPr/>
        </p:nvSpPr>
        <p:spPr bwMode="auto">
          <a:xfrm>
            <a:off x="4648200" y="3768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8" name="Text Box 22"/>
          <p:cNvSpPr txBox="1">
            <a:spLocks noChangeArrowheads="1"/>
          </p:cNvSpPr>
          <p:nvPr/>
        </p:nvSpPr>
        <p:spPr bwMode="auto">
          <a:xfrm>
            <a:off x="1752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3719" name="Text Box 23"/>
          <p:cNvSpPr txBox="1">
            <a:spLocks noChangeArrowheads="1"/>
          </p:cNvSpPr>
          <p:nvPr/>
        </p:nvSpPr>
        <p:spPr bwMode="auto">
          <a:xfrm>
            <a:off x="3276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3720" name="Text Box 24"/>
          <p:cNvSpPr txBox="1">
            <a:spLocks noChangeArrowheads="1"/>
          </p:cNvSpPr>
          <p:nvPr/>
        </p:nvSpPr>
        <p:spPr bwMode="auto">
          <a:xfrm>
            <a:off x="4648200" y="2362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413721" name="Text Box 25"/>
          <p:cNvSpPr txBox="1">
            <a:spLocks noChangeArrowheads="1"/>
          </p:cNvSpPr>
          <p:nvPr/>
        </p:nvSpPr>
        <p:spPr bwMode="auto">
          <a:xfrm>
            <a:off x="6096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13722" name="Text Box 26"/>
          <p:cNvSpPr txBox="1">
            <a:spLocks noChangeArrowheads="1"/>
          </p:cNvSpPr>
          <p:nvPr/>
        </p:nvSpPr>
        <p:spPr bwMode="auto">
          <a:xfrm>
            <a:off x="32607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13723" name="Text Box 27"/>
          <p:cNvSpPr txBox="1">
            <a:spLocks noChangeArrowheads="1"/>
          </p:cNvSpPr>
          <p:nvPr/>
        </p:nvSpPr>
        <p:spPr bwMode="auto">
          <a:xfrm>
            <a:off x="47085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3724" name="Text Box 28"/>
          <p:cNvSpPr txBox="1">
            <a:spLocks noChangeArrowheads="1"/>
          </p:cNvSpPr>
          <p:nvPr/>
        </p:nvSpPr>
        <p:spPr bwMode="auto">
          <a:xfrm>
            <a:off x="60801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6</a:t>
            </a:r>
          </a:p>
        </p:txBody>
      </p:sp>
      <p:sp>
        <p:nvSpPr>
          <p:cNvPr id="413725" name="Text Box 29"/>
          <p:cNvSpPr txBox="1">
            <a:spLocks noChangeArrowheads="1"/>
          </p:cNvSpPr>
          <p:nvPr/>
        </p:nvSpPr>
        <p:spPr bwMode="auto">
          <a:xfrm>
            <a:off x="3321050" y="4454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3726" name="Text Box 30"/>
          <p:cNvSpPr txBox="1">
            <a:spLocks noChangeArrowheads="1"/>
          </p:cNvSpPr>
          <p:nvPr/>
        </p:nvSpPr>
        <p:spPr bwMode="auto">
          <a:xfrm>
            <a:off x="4708525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60198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7</a:t>
            </a:r>
          </a:p>
        </p:txBody>
      </p:sp>
      <p:sp>
        <p:nvSpPr>
          <p:cNvPr id="413728" name="Text Box 32"/>
          <p:cNvSpPr txBox="1">
            <a:spLocks noChangeArrowheads="1"/>
          </p:cNvSpPr>
          <p:nvPr/>
        </p:nvSpPr>
        <p:spPr bwMode="auto">
          <a:xfrm>
            <a:off x="18288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413729" name="Text Box 33"/>
          <p:cNvSpPr txBox="1">
            <a:spLocks noChangeArrowheads="1"/>
          </p:cNvSpPr>
          <p:nvPr/>
        </p:nvSpPr>
        <p:spPr bwMode="auto">
          <a:xfrm>
            <a:off x="20415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413730" name="Oval 34"/>
          <p:cNvSpPr>
            <a:spLocks noChangeArrowheads="1"/>
          </p:cNvSpPr>
          <p:nvPr/>
        </p:nvSpPr>
        <p:spPr bwMode="auto">
          <a:xfrm>
            <a:off x="6477000" y="3429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3731" name="Oval 35"/>
          <p:cNvSpPr>
            <a:spLocks noChangeArrowheads="1"/>
          </p:cNvSpPr>
          <p:nvPr/>
        </p:nvSpPr>
        <p:spPr bwMode="auto">
          <a:xfrm>
            <a:off x="64770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3732" name="Line 36"/>
          <p:cNvSpPr>
            <a:spLocks noChangeShapeType="1"/>
          </p:cNvSpPr>
          <p:nvPr/>
        </p:nvSpPr>
        <p:spPr bwMode="auto">
          <a:xfrm>
            <a:off x="60198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3" name="Line 37"/>
          <p:cNvSpPr>
            <a:spLocks noChangeShapeType="1"/>
          </p:cNvSpPr>
          <p:nvPr/>
        </p:nvSpPr>
        <p:spPr bwMode="auto">
          <a:xfrm>
            <a:off x="6019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4" name="Line 38"/>
          <p:cNvSpPr>
            <a:spLocks noChangeShapeType="1"/>
          </p:cNvSpPr>
          <p:nvPr/>
        </p:nvSpPr>
        <p:spPr bwMode="auto">
          <a:xfrm flipV="1">
            <a:off x="1676400" y="2819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5" name="Line 39"/>
          <p:cNvSpPr>
            <a:spLocks noChangeShapeType="1"/>
          </p:cNvSpPr>
          <p:nvPr/>
        </p:nvSpPr>
        <p:spPr bwMode="auto">
          <a:xfrm>
            <a:off x="1676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3736" name="Object 40"/>
          <p:cNvGraphicFramePr>
            <a:graphicFrameLocks noChangeAspect="1"/>
          </p:cNvGraphicFramePr>
          <p:nvPr/>
        </p:nvGraphicFramePr>
        <p:xfrm>
          <a:off x="7315200" y="1676400"/>
          <a:ext cx="1071563" cy="987425"/>
        </p:xfrm>
        <a:graphic>
          <a:graphicData uri="http://schemas.openxmlformats.org/presentationml/2006/ole">
            <p:oleObj spid="_x0000_s413756" name="Equation" r:id="rId3" imgW="495085" imgH="457002" progId="">
              <p:embed/>
            </p:oleObj>
          </a:graphicData>
        </a:graphic>
      </p:graphicFrame>
      <p:graphicFrame>
        <p:nvGraphicFramePr>
          <p:cNvPr id="413737" name="Object 41"/>
          <p:cNvGraphicFramePr>
            <a:graphicFrameLocks noChangeAspect="1"/>
          </p:cNvGraphicFramePr>
          <p:nvPr/>
        </p:nvGraphicFramePr>
        <p:xfrm>
          <a:off x="7477125" y="3244850"/>
          <a:ext cx="1071563" cy="987425"/>
        </p:xfrm>
        <a:graphic>
          <a:graphicData uri="http://schemas.openxmlformats.org/presentationml/2006/ole">
            <p:oleObj spid="_x0000_s413757" name="Equation" r:id="rId4" imgW="495085" imgH="457002" progId="">
              <p:embed/>
            </p:oleObj>
          </a:graphicData>
        </a:graphic>
      </p:graphicFrame>
      <p:graphicFrame>
        <p:nvGraphicFramePr>
          <p:cNvPr id="413738" name="Object 42"/>
          <p:cNvGraphicFramePr>
            <a:graphicFrameLocks noChangeAspect="1"/>
          </p:cNvGraphicFramePr>
          <p:nvPr/>
        </p:nvGraphicFramePr>
        <p:xfrm>
          <a:off x="7239000" y="5105400"/>
          <a:ext cx="1100138" cy="993775"/>
        </p:xfrm>
        <a:graphic>
          <a:graphicData uri="http://schemas.openxmlformats.org/presentationml/2006/ole">
            <p:oleObj spid="_x0000_s413758" name="Equation" r:id="rId5" imgW="508000" imgH="457200" progId="">
              <p:embed/>
            </p:oleObj>
          </a:graphicData>
        </a:graphic>
      </p:graphicFrame>
      <p:sp>
        <p:nvSpPr>
          <p:cNvPr id="413739" name="Line 43"/>
          <p:cNvSpPr>
            <a:spLocks noChangeShapeType="1"/>
          </p:cNvSpPr>
          <p:nvPr/>
        </p:nvSpPr>
        <p:spPr bwMode="auto">
          <a:xfrm>
            <a:off x="3200400" y="2971800"/>
            <a:ext cx="762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0" name="Line 44"/>
          <p:cNvSpPr>
            <a:spLocks noChangeShapeType="1"/>
          </p:cNvSpPr>
          <p:nvPr/>
        </p:nvSpPr>
        <p:spPr bwMode="auto">
          <a:xfrm>
            <a:off x="4572000" y="3962400"/>
            <a:ext cx="838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1" name="Text Box 45"/>
          <p:cNvSpPr txBox="1">
            <a:spLocks noChangeArrowheads="1"/>
          </p:cNvSpPr>
          <p:nvPr/>
        </p:nvSpPr>
        <p:spPr bwMode="auto">
          <a:xfrm>
            <a:off x="342900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3742" name="Text Box 46"/>
          <p:cNvSpPr txBox="1">
            <a:spLocks noChangeArrowheads="1"/>
          </p:cNvSpPr>
          <p:nvPr/>
        </p:nvSpPr>
        <p:spPr bwMode="auto">
          <a:xfrm>
            <a:off x="4921250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3743" name="Rectangle 47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82C62-D921-44E8-8578-5814E100723C}" type="slidenum">
              <a:rPr lang="en-US" altLang="en-US"/>
              <a:pPr/>
              <a:t>119</a:t>
            </a:fld>
            <a:endParaRPr lang="en-US" altLang="en-US"/>
          </a:p>
        </p:txBody>
      </p:sp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685800" y="1676400"/>
            <a:ext cx="44958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2800" b="1"/>
              <a:t>Subproblem: Machine 2</a:t>
            </a:r>
          </a:p>
        </p:txBody>
      </p:sp>
      <p:graphicFrame>
        <p:nvGraphicFramePr>
          <p:cNvPr id="414723" name="Object 3"/>
          <p:cNvGraphicFramePr>
            <a:graphicFrameLocks noChangeAspect="1"/>
          </p:cNvGraphicFramePr>
          <p:nvPr/>
        </p:nvGraphicFramePr>
        <p:xfrm>
          <a:off x="1371600" y="2803525"/>
          <a:ext cx="6232525" cy="4054475"/>
        </p:xfrm>
        <a:graphic>
          <a:graphicData uri="http://schemas.openxmlformats.org/presentationml/2006/ole">
            <p:oleObj spid="_x0000_s414729" name="Document" r:id="rId3" imgW="6233160" imgH="4056888" progId="Word.Document.8">
              <p:embed/>
            </p:oleObj>
          </a:graphicData>
        </a:graphic>
      </p:graphicFrame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3AA7-6E0C-4CBD-B241-18CF4D1BEFF3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819400"/>
            <a:ext cx="8610600" cy="3810000"/>
          </a:xfrm>
        </p:spPr>
        <p:txBody>
          <a:bodyPr/>
          <a:lstStyle/>
          <a:p>
            <a:r>
              <a:rPr lang="en-US" altLang="en-US"/>
              <a:t>Set up a Column Array with the number of slots equal to the total number of jobs</a:t>
            </a:r>
          </a:p>
          <a:p>
            <a:r>
              <a:rPr lang="en-US" altLang="en-US"/>
              <a:t>Select the smallest processing time at either machine.  If this is at work center 1, put this job as near to the beginning of the schedule at possible</a:t>
            </a:r>
          </a:p>
          <a:p>
            <a:r>
              <a:rPr lang="en-US" altLang="en-US"/>
              <a:t>If the smallest time is at work center 2, put this job as near the end of the schedule as possible</a:t>
            </a:r>
          </a:p>
          <a:p>
            <a:r>
              <a:rPr lang="en-US" altLang="en-US"/>
              <a:t>Remove the scheduled job from the list</a:t>
            </a:r>
          </a:p>
          <a:p>
            <a:r>
              <a:rPr lang="en-US" altLang="en-US"/>
              <a:t>Repeat steps until all jobs have been scheduled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676400"/>
            <a:ext cx="8305800" cy="990600"/>
          </a:xfr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r>
              <a:rPr lang="en-US" altLang="en-US" sz="2400"/>
              <a:t>Johnson’s Rule:  </a:t>
            </a:r>
            <a:br>
              <a:rPr lang="en-US" altLang="en-US" sz="2400"/>
            </a:br>
            <a:r>
              <a:rPr lang="en-US" altLang="en-US" sz="2400"/>
              <a:t>SPT(1) - LPT(2) Scheduling optimal for F2 l l C</a:t>
            </a:r>
            <a:r>
              <a:rPr lang="en-US" altLang="en-US" sz="2400" baseline="-25000"/>
              <a:t>max</a:t>
            </a:r>
            <a:endParaRPr lang="en-US" altLang="en-US" sz="2400" i="1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3399"/>
                </a:solidFill>
                <a:latin typeface="Tahoma" pitchFamily="34" charset="0"/>
              </a:rPr>
              <a:t>Unlimited Intermediate Storage	Fm l l C</a:t>
            </a:r>
            <a:r>
              <a:rPr lang="en-US" altLang="en-US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3600" b="1">
              <a:solidFill>
                <a:srgbClr val="0033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559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AD7F-74B2-42C7-BB30-86D2A2B4AB3D}" type="slidenum">
              <a:rPr lang="en-US" altLang="en-US"/>
              <a:pPr/>
              <a:t>120</a:t>
            </a:fld>
            <a:endParaRPr lang="en-US" alt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685800" y="1676400"/>
            <a:ext cx="44958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2800" b="1"/>
              <a:t>Subproblem: Machine 3</a:t>
            </a:r>
          </a:p>
        </p:txBody>
      </p:sp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1371600" y="2803525"/>
          <a:ext cx="6232525" cy="4054475"/>
        </p:xfrm>
        <a:graphic>
          <a:graphicData uri="http://schemas.openxmlformats.org/presentationml/2006/ole">
            <p:oleObj spid="_x0000_s415753" name="Document" r:id="rId3" imgW="6233160" imgH="4056888" progId="Word.Document.8">
              <p:embed/>
            </p:oleObj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59730-E2E3-4A1F-BF09-DEC0B4030AD5}" type="slidenum">
              <a:rPr lang="en-US" altLang="en-US"/>
              <a:pPr/>
              <a:t>121</a:t>
            </a:fld>
            <a:endParaRPr lang="en-US" altLang="en-US"/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152400" y="1828800"/>
            <a:ext cx="1524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6771" name="Object 3"/>
          <p:cNvGraphicFramePr>
            <a:graphicFrameLocks noChangeAspect="1"/>
          </p:cNvGraphicFramePr>
          <p:nvPr/>
        </p:nvGraphicFramePr>
        <p:xfrm>
          <a:off x="1687513" y="2190750"/>
          <a:ext cx="6245225" cy="2938463"/>
        </p:xfrm>
        <a:graphic>
          <a:graphicData uri="http://schemas.openxmlformats.org/presentationml/2006/ole">
            <p:oleObj spid="_x0000_s416783" name="Document" r:id="rId3" imgW="6259507" imgH="2956266" progId="Word.Document.8">
              <p:embed/>
            </p:oleObj>
          </a:graphicData>
        </a:graphic>
      </p:graphicFrame>
      <p:sp>
        <p:nvSpPr>
          <p:cNvPr id="416772" name="Line 4"/>
          <p:cNvSpPr>
            <a:spLocks noChangeShapeType="1"/>
          </p:cNvSpPr>
          <p:nvPr/>
        </p:nvSpPr>
        <p:spPr bwMode="auto">
          <a:xfrm>
            <a:off x="1828800" y="3048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3" name="Line 5"/>
          <p:cNvSpPr>
            <a:spLocks noChangeShapeType="1"/>
          </p:cNvSpPr>
          <p:nvPr/>
        </p:nvSpPr>
        <p:spPr bwMode="auto">
          <a:xfrm>
            <a:off x="1828800" y="20574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228600" y="1905000"/>
            <a:ext cx="1447800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Schedule</a:t>
            </a:r>
          </a:p>
          <a:p>
            <a:pPr algn="ctr" eaLnBrk="0" hangingPunct="0"/>
            <a:r>
              <a:rPr lang="en-US" altLang="en-US">
                <a:latin typeface="Times New Roman" pitchFamily="18" charset="0"/>
              </a:rPr>
              <a:t>first</a:t>
            </a:r>
          </a:p>
        </p:txBody>
      </p:sp>
      <p:sp>
        <p:nvSpPr>
          <p:cNvPr id="416775" name="Line 7"/>
          <p:cNvSpPr>
            <a:spLocks noChangeShapeType="1"/>
          </p:cNvSpPr>
          <p:nvPr/>
        </p:nvSpPr>
        <p:spPr bwMode="auto">
          <a:xfrm>
            <a:off x="762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6" name="Line 8"/>
          <p:cNvSpPr>
            <a:spLocks noChangeShapeType="1"/>
          </p:cNvSpPr>
          <p:nvPr/>
        </p:nvSpPr>
        <p:spPr bwMode="auto">
          <a:xfrm>
            <a:off x="7620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Rectangle 9"/>
          <p:cNvSpPr>
            <a:spLocks noChangeArrowheads="1"/>
          </p:cNvSpPr>
          <p:nvPr/>
        </p:nvSpPr>
        <p:spPr bwMode="auto">
          <a:xfrm>
            <a:off x="990600" y="5257800"/>
            <a:ext cx="4495800" cy="596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b="1">
                <a:latin typeface="Tahoma" pitchFamily="34" charset="0"/>
              </a:rPr>
              <a:t>Subproblem Solutions</a:t>
            </a:r>
          </a:p>
        </p:txBody>
      </p:sp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C1304-EE7C-4BDB-8958-6E7E4619F6EC}" type="slidenum">
              <a:rPr lang="en-US" altLang="en-US"/>
              <a:pPr/>
              <a:t>122</a:t>
            </a:fld>
            <a:endParaRPr lang="en-US" altLang="en-US"/>
          </a:p>
        </p:txBody>
      </p:sp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457200" y="1524000"/>
            <a:ext cx="3276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2800" b="1"/>
              <a:t>Second Iteration</a:t>
            </a:r>
          </a:p>
        </p:txBody>
      </p:sp>
      <p:sp>
        <p:nvSpPr>
          <p:cNvPr id="417795" name="Oval 3"/>
          <p:cNvSpPr>
            <a:spLocks noChangeArrowheads="1"/>
          </p:cNvSpPr>
          <p:nvPr/>
        </p:nvSpPr>
        <p:spPr bwMode="auto">
          <a:xfrm>
            <a:off x="2438400" y="2397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417796" name="Oval 4"/>
          <p:cNvSpPr>
            <a:spLocks noChangeArrowheads="1"/>
          </p:cNvSpPr>
          <p:nvPr/>
        </p:nvSpPr>
        <p:spPr bwMode="auto">
          <a:xfrm>
            <a:off x="3825875" y="2397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417797" name="Oval 5"/>
          <p:cNvSpPr>
            <a:spLocks noChangeArrowheads="1"/>
          </p:cNvSpPr>
          <p:nvPr/>
        </p:nvSpPr>
        <p:spPr bwMode="auto">
          <a:xfrm>
            <a:off x="5197475" y="2397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(3,1)</a:t>
            </a:r>
          </a:p>
        </p:txBody>
      </p:sp>
      <p:sp>
        <p:nvSpPr>
          <p:cNvPr id="417798" name="Oval 6"/>
          <p:cNvSpPr>
            <a:spLocks noChangeArrowheads="1"/>
          </p:cNvSpPr>
          <p:nvPr/>
        </p:nvSpPr>
        <p:spPr bwMode="auto">
          <a:xfrm>
            <a:off x="24384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417799" name="Oval 7"/>
          <p:cNvSpPr>
            <a:spLocks noChangeArrowheads="1"/>
          </p:cNvSpPr>
          <p:nvPr/>
        </p:nvSpPr>
        <p:spPr bwMode="auto">
          <a:xfrm>
            <a:off x="38100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(1,2)</a:t>
            </a:r>
          </a:p>
        </p:txBody>
      </p:sp>
      <p:sp>
        <p:nvSpPr>
          <p:cNvPr id="417800" name="Oval 8"/>
          <p:cNvSpPr>
            <a:spLocks noChangeArrowheads="1"/>
          </p:cNvSpPr>
          <p:nvPr/>
        </p:nvSpPr>
        <p:spPr bwMode="auto">
          <a:xfrm>
            <a:off x="2438400" y="4454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(3,3)</a:t>
            </a:r>
          </a:p>
        </p:txBody>
      </p:sp>
      <p:sp>
        <p:nvSpPr>
          <p:cNvPr id="417801" name="Oval 9"/>
          <p:cNvSpPr>
            <a:spLocks noChangeArrowheads="1"/>
          </p:cNvSpPr>
          <p:nvPr/>
        </p:nvSpPr>
        <p:spPr bwMode="auto">
          <a:xfrm>
            <a:off x="3810000" y="4454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417802" name="Oval 10"/>
          <p:cNvSpPr>
            <a:spLocks noChangeArrowheads="1"/>
          </p:cNvSpPr>
          <p:nvPr/>
        </p:nvSpPr>
        <p:spPr bwMode="auto">
          <a:xfrm>
            <a:off x="5181600" y="4454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(1,3)</a:t>
            </a:r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>
            <a:off x="3292475" y="2778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4" name="Line 12"/>
          <p:cNvSpPr>
            <a:spLocks noChangeShapeType="1"/>
          </p:cNvSpPr>
          <p:nvPr/>
        </p:nvSpPr>
        <p:spPr bwMode="auto">
          <a:xfrm>
            <a:off x="4664075" y="2778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5" name="Line 13"/>
          <p:cNvSpPr>
            <a:spLocks noChangeShapeType="1"/>
          </p:cNvSpPr>
          <p:nvPr/>
        </p:nvSpPr>
        <p:spPr bwMode="auto">
          <a:xfrm>
            <a:off x="3276600" y="3768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3276600" y="48355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7" name="Line 15"/>
          <p:cNvSpPr>
            <a:spLocks noChangeShapeType="1"/>
          </p:cNvSpPr>
          <p:nvPr/>
        </p:nvSpPr>
        <p:spPr bwMode="auto">
          <a:xfrm>
            <a:off x="4648200" y="48355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8" name="Oval 16"/>
          <p:cNvSpPr>
            <a:spLocks noChangeArrowheads="1"/>
          </p:cNvSpPr>
          <p:nvPr/>
        </p:nvSpPr>
        <p:spPr bwMode="auto">
          <a:xfrm>
            <a:off x="6477000" y="2362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7809" name="Oval 17"/>
          <p:cNvSpPr>
            <a:spLocks noChangeArrowheads="1"/>
          </p:cNvSpPr>
          <p:nvPr/>
        </p:nvSpPr>
        <p:spPr bwMode="auto">
          <a:xfrm>
            <a:off x="10668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Source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7810" name="Line 18"/>
          <p:cNvSpPr>
            <a:spLocks noChangeShapeType="1"/>
          </p:cNvSpPr>
          <p:nvPr/>
        </p:nvSpPr>
        <p:spPr bwMode="auto">
          <a:xfrm>
            <a:off x="1905000" y="3768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1" name="Oval 19"/>
          <p:cNvSpPr>
            <a:spLocks noChangeArrowheads="1"/>
          </p:cNvSpPr>
          <p:nvPr/>
        </p:nvSpPr>
        <p:spPr bwMode="auto">
          <a:xfrm>
            <a:off x="51816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0198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Line 21"/>
          <p:cNvSpPr>
            <a:spLocks noChangeShapeType="1"/>
          </p:cNvSpPr>
          <p:nvPr/>
        </p:nvSpPr>
        <p:spPr bwMode="auto">
          <a:xfrm>
            <a:off x="4648200" y="3768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4" name="Text Box 22"/>
          <p:cNvSpPr txBox="1">
            <a:spLocks noChangeArrowheads="1"/>
          </p:cNvSpPr>
          <p:nvPr/>
        </p:nvSpPr>
        <p:spPr bwMode="auto">
          <a:xfrm>
            <a:off x="1752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7815" name="Text Box 23"/>
          <p:cNvSpPr txBox="1">
            <a:spLocks noChangeArrowheads="1"/>
          </p:cNvSpPr>
          <p:nvPr/>
        </p:nvSpPr>
        <p:spPr bwMode="auto">
          <a:xfrm>
            <a:off x="3276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7816" name="Text Box 24"/>
          <p:cNvSpPr txBox="1">
            <a:spLocks noChangeArrowheads="1"/>
          </p:cNvSpPr>
          <p:nvPr/>
        </p:nvSpPr>
        <p:spPr bwMode="auto">
          <a:xfrm>
            <a:off x="4648200" y="2362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417817" name="Text Box 25"/>
          <p:cNvSpPr txBox="1">
            <a:spLocks noChangeArrowheads="1"/>
          </p:cNvSpPr>
          <p:nvPr/>
        </p:nvSpPr>
        <p:spPr bwMode="auto">
          <a:xfrm>
            <a:off x="6096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17818" name="Text Box 26"/>
          <p:cNvSpPr txBox="1">
            <a:spLocks noChangeArrowheads="1"/>
          </p:cNvSpPr>
          <p:nvPr/>
        </p:nvSpPr>
        <p:spPr bwMode="auto">
          <a:xfrm>
            <a:off x="32607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47085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7820" name="Text Box 28"/>
          <p:cNvSpPr txBox="1">
            <a:spLocks noChangeArrowheads="1"/>
          </p:cNvSpPr>
          <p:nvPr/>
        </p:nvSpPr>
        <p:spPr bwMode="auto">
          <a:xfrm>
            <a:off x="60801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6</a:t>
            </a:r>
          </a:p>
        </p:txBody>
      </p:sp>
      <p:sp>
        <p:nvSpPr>
          <p:cNvPr id="417821" name="Text Box 29"/>
          <p:cNvSpPr txBox="1">
            <a:spLocks noChangeArrowheads="1"/>
          </p:cNvSpPr>
          <p:nvPr/>
        </p:nvSpPr>
        <p:spPr bwMode="auto">
          <a:xfrm>
            <a:off x="3321050" y="4454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7822" name="Text Box 30"/>
          <p:cNvSpPr txBox="1">
            <a:spLocks noChangeArrowheads="1"/>
          </p:cNvSpPr>
          <p:nvPr/>
        </p:nvSpPr>
        <p:spPr bwMode="auto">
          <a:xfrm>
            <a:off x="4708525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417823" name="Text Box 31"/>
          <p:cNvSpPr txBox="1">
            <a:spLocks noChangeArrowheads="1"/>
          </p:cNvSpPr>
          <p:nvPr/>
        </p:nvSpPr>
        <p:spPr bwMode="auto">
          <a:xfrm>
            <a:off x="60198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7</a:t>
            </a:r>
          </a:p>
        </p:txBody>
      </p:sp>
      <p:sp>
        <p:nvSpPr>
          <p:cNvPr id="417824" name="Text Box 32"/>
          <p:cNvSpPr txBox="1">
            <a:spLocks noChangeArrowheads="1"/>
          </p:cNvSpPr>
          <p:nvPr/>
        </p:nvSpPr>
        <p:spPr bwMode="auto">
          <a:xfrm>
            <a:off x="18288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417825" name="Text Box 33"/>
          <p:cNvSpPr txBox="1">
            <a:spLocks noChangeArrowheads="1"/>
          </p:cNvSpPr>
          <p:nvPr/>
        </p:nvSpPr>
        <p:spPr bwMode="auto">
          <a:xfrm>
            <a:off x="20415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417826" name="Oval 34"/>
          <p:cNvSpPr>
            <a:spLocks noChangeArrowheads="1"/>
          </p:cNvSpPr>
          <p:nvPr/>
        </p:nvSpPr>
        <p:spPr bwMode="auto">
          <a:xfrm>
            <a:off x="6477000" y="3429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7827" name="Oval 35"/>
          <p:cNvSpPr>
            <a:spLocks noChangeArrowheads="1"/>
          </p:cNvSpPr>
          <p:nvPr/>
        </p:nvSpPr>
        <p:spPr bwMode="auto">
          <a:xfrm>
            <a:off x="64770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7828" name="Line 36"/>
          <p:cNvSpPr>
            <a:spLocks noChangeShapeType="1"/>
          </p:cNvSpPr>
          <p:nvPr/>
        </p:nvSpPr>
        <p:spPr bwMode="auto">
          <a:xfrm>
            <a:off x="60198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6019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Line 38"/>
          <p:cNvSpPr>
            <a:spLocks noChangeShapeType="1"/>
          </p:cNvSpPr>
          <p:nvPr/>
        </p:nvSpPr>
        <p:spPr bwMode="auto">
          <a:xfrm flipV="1">
            <a:off x="1676400" y="2819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1" name="Line 39"/>
          <p:cNvSpPr>
            <a:spLocks noChangeShapeType="1"/>
          </p:cNvSpPr>
          <p:nvPr/>
        </p:nvSpPr>
        <p:spPr bwMode="auto">
          <a:xfrm>
            <a:off x="1676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7832" name="Object 40"/>
          <p:cNvGraphicFramePr>
            <a:graphicFrameLocks noChangeAspect="1"/>
          </p:cNvGraphicFramePr>
          <p:nvPr/>
        </p:nvGraphicFramePr>
        <p:xfrm>
          <a:off x="7315200" y="1600200"/>
          <a:ext cx="1071563" cy="987425"/>
        </p:xfrm>
        <a:graphic>
          <a:graphicData uri="http://schemas.openxmlformats.org/presentationml/2006/ole">
            <p:oleObj spid="_x0000_s417856" name="Equation" r:id="rId3" imgW="495085" imgH="457002" progId="">
              <p:embed/>
            </p:oleObj>
          </a:graphicData>
        </a:graphic>
      </p:graphicFrame>
      <p:graphicFrame>
        <p:nvGraphicFramePr>
          <p:cNvPr id="417833" name="Object 41"/>
          <p:cNvGraphicFramePr>
            <a:graphicFrameLocks noChangeAspect="1"/>
          </p:cNvGraphicFramePr>
          <p:nvPr/>
        </p:nvGraphicFramePr>
        <p:xfrm>
          <a:off x="7467600" y="3352800"/>
          <a:ext cx="1100138" cy="987425"/>
        </p:xfrm>
        <a:graphic>
          <a:graphicData uri="http://schemas.openxmlformats.org/presentationml/2006/ole">
            <p:oleObj spid="_x0000_s417857" name="Equation" r:id="rId4" imgW="508000" imgH="457200" progId="">
              <p:embed/>
            </p:oleObj>
          </a:graphicData>
        </a:graphic>
      </p:graphicFrame>
      <p:graphicFrame>
        <p:nvGraphicFramePr>
          <p:cNvPr id="417834" name="Object 42"/>
          <p:cNvGraphicFramePr>
            <a:graphicFrameLocks noChangeAspect="1"/>
          </p:cNvGraphicFramePr>
          <p:nvPr/>
        </p:nvGraphicFramePr>
        <p:xfrm>
          <a:off x="7315200" y="5029200"/>
          <a:ext cx="1100138" cy="993775"/>
        </p:xfrm>
        <a:graphic>
          <a:graphicData uri="http://schemas.openxmlformats.org/presentationml/2006/ole">
            <p:oleObj spid="_x0000_s417858" name="Equation" r:id="rId5" imgW="508000" imgH="457200" progId="">
              <p:embed/>
            </p:oleObj>
          </a:graphicData>
        </a:graphic>
      </p:graphicFrame>
      <p:sp>
        <p:nvSpPr>
          <p:cNvPr id="417835" name="Line 43"/>
          <p:cNvSpPr>
            <a:spLocks noChangeShapeType="1"/>
          </p:cNvSpPr>
          <p:nvPr/>
        </p:nvSpPr>
        <p:spPr bwMode="auto">
          <a:xfrm>
            <a:off x="3200400" y="2971800"/>
            <a:ext cx="762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6" name="Line 44"/>
          <p:cNvSpPr>
            <a:spLocks noChangeShapeType="1"/>
          </p:cNvSpPr>
          <p:nvPr/>
        </p:nvSpPr>
        <p:spPr bwMode="auto">
          <a:xfrm>
            <a:off x="4572000" y="3962400"/>
            <a:ext cx="838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7" name="Text Box 45"/>
          <p:cNvSpPr txBox="1">
            <a:spLocks noChangeArrowheads="1"/>
          </p:cNvSpPr>
          <p:nvPr/>
        </p:nvSpPr>
        <p:spPr bwMode="auto">
          <a:xfrm>
            <a:off x="342900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7838" name="Text Box 46"/>
          <p:cNvSpPr txBox="1">
            <a:spLocks noChangeArrowheads="1"/>
          </p:cNvSpPr>
          <p:nvPr/>
        </p:nvSpPr>
        <p:spPr bwMode="auto">
          <a:xfrm>
            <a:off x="4921250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7839" name="Freeform 47"/>
          <p:cNvSpPr>
            <a:spLocks/>
          </p:cNvSpPr>
          <p:nvPr/>
        </p:nvSpPr>
        <p:spPr bwMode="auto">
          <a:xfrm>
            <a:off x="3505200" y="3048000"/>
            <a:ext cx="381000" cy="1524000"/>
          </a:xfrm>
          <a:custGeom>
            <a:avLst/>
            <a:gdLst>
              <a:gd name="T0" fmla="*/ 240 w 240"/>
              <a:gd name="T1" fmla="*/ 960 h 960"/>
              <a:gd name="T2" fmla="*/ 0 w 240"/>
              <a:gd name="T3" fmla="*/ 336 h 960"/>
              <a:gd name="T4" fmla="*/ 240 w 240"/>
              <a:gd name="T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960">
                <a:moveTo>
                  <a:pt x="240" y="960"/>
                </a:moveTo>
                <a:cubicBezTo>
                  <a:pt x="120" y="728"/>
                  <a:pt x="0" y="496"/>
                  <a:pt x="0" y="336"/>
                </a:cubicBezTo>
                <a:cubicBezTo>
                  <a:pt x="0" y="176"/>
                  <a:pt x="200" y="56"/>
                  <a:pt x="24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40" name="Text Box 48"/>
          <p:cNvSpPr txBox="1">
            <a:spLocks noChangeArrowheads="1"/>
          </p:cNvSpPr>
          <p:nvPr/>
        </p:nvSpPr>
        <p:spPr bwMode="auto">
          <a:xfrm>
            <a:off x="347345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417841" name="Line 49"/>
          <p:cNvSpPr>
            <a:spLocks noChangeShapeType="1"/>
          </p:cNvSpPr>
          <p:nvPr/>
        </p:nvSpPr>
        <p:spPr bwMode="auto">
          <a:xfrm>
            <a:off x="4572000" y="3048000"/>
            <a:ext cx="762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42" name="Text Box 50"/>
          <p:cNvSpPr txBox="1">
            <a:spLocks noChangeArrowheads="1"/>
          </p:cNvSpPr>
          <p:nvPr/>
        </p:nvSpPr>
        <p:spPr bwMode="auto">
          <a:xfrm>
            <a:off x="4724400" y="2819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417843" name="Rectangle 51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EB042-2A4B-4FFD-8A30-6E5ADBF213EB}" type="slidenum">
              <a:rPr lang="en-US" altLang="en-US"/>
              <a:pPr/>
              <a:t>123</a:t>
            </a:fld>
            <a:endParaRPr lang="en-US" altLang="en-US"/>
          </a:p>
        </p:txBody>
      </p:sp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533400" y="1676400"/>
            <a:ext cx="44958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2800" b="1"/>
              <a:t>Subproblem: Machine 3</a:t>
            </a:r>
          </a:p>
        </p:txBody>
      </p:sp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1295400" y="2803525"/>
          <a:ext cx="6232525" cy="4054475"/>
        </p:xfrm>
        <a:graphic>
          <a:graphicData uri="http://schemas.openxmlformats.org/presentationml/2006/ole">
            <p:oleObj spid="_x0000_s418825" name="Document" r:id="rId3" imgW="6233160" imgH="4056888" progId="Word.Document.8">
              <p:embed/>
            </p:oleObj>
          </a:graphicData>
        </a:graphic>
      </p:graphicFrame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0516E-3690-437D-A086-1716E67FE204}" type="slidenum">
              <a:rPr lang="en-US" altLang="en-US"/>
              <a:pPr/>
              <a:t>124</a:t>
            </a:fld>
            <a:endParaRPr lang="en-US" alt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09600" y="1600200"/>
            <a:ext cx="29718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2800" b="1"/>
              <a:t>Third Iteration</a:t>
            </a:r>
          </a:p>
        </p:txBody>
      </p:sp>
      <p:sp>
        <p:nvSpPr>
          <p:cNvPr id="419843" name="Oval 3"/>
          <p:cNvSpPr>
            <a:spLocks noChangeArrowheads="1"/>
          </p:cNvSpPr>
          <p:nvPr/>
        </p:nvSpPr>
        <p:spPr bwMode="auto">
          <a:xfrm>
            <a:off x="2438400" y="2397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419844" name="Oval 4"/>
          <p:cNvSpPr>
            <a:spLocks noChangeArrowheads="1"/>
          </p:cNvSpPr>
          <p:nvPr/>
        </p:nvSpPr>
        <p:spPr bwMode="auto">
          <a:xfrm>
            <a:off x="3825875" y="2397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419845" name="Oval 5"/>
          <p:cNvSpPr>
            <a:spLocks noChangeArrowheads="1"/>
          </p:cNvSpPr>
          <p:nvPr/>
        </p:nvSpPr>
        <p:spPr bwMode="auto">
          <a:xfrm>
            <a:off x="5197475" y="23971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(3,1)</a:t>
            </a:r>
          </a:p>
        </p:txBody>
      </p:sp>
      <p:sp>
        <p:nvSpPr>
          <p:cNvPr id="419846" name="Oval 6"/>
          <p:cNvSpPr>
            <a:spLocks noChangeArrowheads="1"/>
          </p:cNvSpPr>
          <p:nvPr/>
        </p:nvSpPr>
        <p:spPr bwMode="auto">
          <a:xfrm>
            <a:off x="24384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419847" name="Oval 7"/>
          <p:cNvSpPr>
            <a:spLocks noChangeArrowheads="1"/>
          </p:cNvSpPr>
          <p:nvPr/>
        </p:nvSpPr>
        <p:spPr bwMode="auto">
          <a:xfrm>
            <a:off x="38100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(1,2)</a:t>
            </a:r>
          </a:p>
        </p:txBody>
      </p:sp>
      <p:sp>
        <p:nvSpPr>
          <p:cNvPr id="419848" name="Oval 8"/>
          <p:cNvSpPr>
            <a:spLocks noChangeArrowheads="1"/>
          </p:cNvSpPr>
          <p:nvPr/>
        </p:nvSpPr>
        <p:spPr bwMode="auto">
          <a:xfrm>
            <a:off x="2438400" y="4454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(3,3)</a:t>
            </a:r>
          </a:p>
        </p:txBody>
      </p:sp>
      <p:sp>
        <p:nvSpPr>
          <p:cNvPr id="419849" name="Oval 9"/>
          <p:cNvSpPr>
            <a:spLocks noChangeArrowheads="1"/>
          </p:cNvSpPr>
          <p:nvPr/>
        </p:nvSpPr>
        <p:spPr bwMode="auto">
          <a:xfrm>
            <a:off x="3810000" y="4454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419850" name="Oval 10"/>
          <p:cNvSpPr>
            <a:spLocks noChangeArrowheads="1"/>
          </p:cNvSpPr>
          <p:nvPr/>
        </p:nvSpPr>
        <p:spPr bwMode="auto">
          <a:xfrm>
            <a:off x="5181600" y="44545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(1,3)</a:t>
            </a:r>
          </a:p>
        </p:txBody>
      </p:sp>
      <p:sp>
        <p:nvSpPr>
          <p:cNvPr id="419851" name="Line 11"/>
          <p:cNvSpPr>
            <a:spLocks noChangeShapeType="1"/>
          </p:cNvSpPr>
          <p:nvPr/>
        </p:nvSpPr>
        <p:spPr bwMode="auto">
          <a:xfrm>
            <a:off x="3292475" y="2778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Line 12"/>
          <p:cNvSpPr>
            <a:spLocks noChangeShapeType="1"/>
          </p:cNvSpPr>
          <p:nvPr/>
        </p:nvSpPr>
        <p:spPr bwMode="auto">
          <a:xfrm>
            <a:off x="4664075" y="27781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Line 13"/>
          <p:cNvSpPr>
            <a:spLocks noChangeShapeType="1"/>
          </p:cNvSpPr>
          <p:nvPr/>
        </p:nvSpPr>
        <p:spPr bwMode="auto">
          <a:xfrm>
            <a:off x="3276600" y="3768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Line 14"/>
          <p:cNvSpPr>
            <a:spLocks noChangeShapeType="1"/>
          </p:cNvSpPr>
          <p:nvPr/>
        </p:nvSpPr>
        <p:spPr bwMode="auto">
          <a:xfrm>
            <a:off x="3276600" y="48355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Line 15"/>
          <p:cNvSpPr>
            <a:spLocks noChangeShapeType="1"/>
          </p:cNvSpPr>
          <p:nvPr/>
        </p:nvSpPr>
        <p:spPr bwMode="auto">
          <a:xfrm>
            <a:off x="4648200" y="48355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Oval 16"/>
          <p:cNvSpPr>
            <a:spLocks noChangeArrowheads="1"/>
          </p:cNvSpPr>
          <p:nvPr/>
        </p:nvSpPr>
        <p:spPr bwMode="auto">
          <a:xfrm>
            <a:off x="6477000" y="2362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9857" name="Oval 17"/>
          <p:cNvSpPr>
            <a:spLocks noChangeArrowheads="1"/>
          </p:cNvSpPr>
          <p:nvPr/>
        </p:nvSpPr>
        <p:spPr bwMode="auto">
          <a:xfrm>
            <a:off x="10668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Source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9858" name="Line 18"/>
          <p:cNvSpPr>
            <a:spLocks noChangeShapeType="1"/>
          </p:cNvSpPr>
          <p:nvPr/>
        </p:nvSpPr>
        <p:spPr bwMode="auto">
          <a:xfrm>
            <a:off x="1905000" y="3768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Oval 19"/>
          <p:cNvSpPr>
            <a:spLocks noChangeArrowheads="1"/>
          </p:cNvSpPr>
          <p:nvPr/>
        </p:nvSpPr>
        <p:spPr bwMode="auto">
          <a:xfrm>
            <a:off x="5181600" y="338772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419860" name="Line 20"/>
          <p:cNvSpPr>
            <a:spLocks noChangeShapeType="1"/>
          </p:cNvSpPr>
          <p:nvPr/>
        </p:nvSpPr>
        <p:spPr bwMode="auto">
          <a:xfrm>
            <a:off x="60198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Line 21"/>
          <p:cNvSpPr>
            <a:spLocks noChangeShapeType="1"/>
          </p:cNvSpPr>
          <p:nvPr/>
        </p:nvSpPr>
        <p:spPr bwMode="auto">
          <a:xfrm>
            <a:off x="4648200" y="3768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Text Box 22"/>
          <p:cNvSpPr txBox="1">
            <a:spLocks noChangeArrowheads="1"/>
          </p:cNvSpPr>
          <p:nvPr/>
        </p:nvSpPr>
        <p:spPr bwMode="auto">
          <a:xfrm>
            <a:off x="17526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3276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9864" name="Text Box 24"/>
          <p:cNvSpPr txBox="1">
            <a:spLocks noChangeArrowheads="1"/>
          </p:cNvSpPr>
          <p:nvPr/>
        </p:nvSpPr>
        <p:spPr bwMode="auto">
          <a:xfrm>
            <a:off x="4648200" y="2362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419865" name="Text Box 25"/>
          <p:cNvSpPr txBox="1">
            <a:spLocks noChangeArrowheads="1"/>
          </p:cNvSpPr>
          <p:nvPr/>
        </p:nvSpPr>
        <p:spPr bwMode="auto">
          <a:xfrm>
            <a:off x="6096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19866" name="Text Box 26"/>
          <p:cNvSpPr txBox="1">
            <a:spLocks noChangeArrowheads="1"/>
          </p:cNvSpPr>
          <p:nvPr/>
        </p:nvSpPr>
        <p:spPr bwMode="auto">
          <a:xfrm>
            <a:off x="32607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19867" name="Text Box 27"/>
          <p:cNvSpPr txBox="1">
            <a:spLocks noChangeArrowheads="1"/>
          </p:cNvSpPr>
          <p:nvPr/>
        </p:nvSpPr>
        <p:spPr bwMode="auto">
          <a:xfrm>
            <a:off x="47085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9868" name="Text Box 28"/>
          <p:cNvSpPr txBox="1">
            <a:spLocks noChangeArrowheads="1"/>
          </p:cNvSpPr>
          <p:nvPr/>
        </p:nvSpPr>
        <p:spPr bwMode="auto">
          <a:xfrm>
            <a:off x="60801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6</a:t>
            </a:r>
          </a:p>
        </p:txBody>
      </p:sp>
      <p:sp>
        <p:nvSpPr>
          <p:cNvPr id="419869" name="Text Box 29"/>
          <p:cNvSpPr txBox="1">
            <a:spLocks noChangeArrowheads="1"/>
          </p:cNvSpPr>
          <p:nvPr/>
        </p:nvSpPr>
        <p:spPr bwMode="auto">
          <a:xfrm>
            <a:off x="3321050" y="4454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9870" name="Text Box 30"/>
          <p:cNvSpPr txBox="1">
            <a:spLocks noChangeArrowheads="1"/>
          </p:cNvSpPr>
          <p:nvPr/>
        </p:nvSpPr>
        <p:spPr bwMode="auto">
          <a:xfrm>
            <a:off x="4708525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419871" name="Text Box 31"/>
          <p:cNvSpPr txBox="1">
            <a:spLocks noChangeArrowheads="1"/>
          </p:cNvSpPr>
          <p:nvPr/>
        </p:nvSpPr>
        <p:spPr bwMode="auto">
          <a:xfrm>
            <a:off x="60198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7</a:t>
            </a:r>
          </a:p>
        </p:txBody>
      </p:sp>
      <p:sp>
        <p:nvSpPr>
          <p:cNvPr id="419872" name="Text Box 32"/>
          <p:cNvSpPr txBox="1">
            <a:spLocks noChangeArrowheads="1"/>
          </p:cNvSpPr>
          <p:nvPr/>
        </p:nvSpPr>
        <p:spPr bwMode="auto">
          <a:xfrm>
            <a:off x="18288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419873" name="Text Box 33"/>
          <p:cNvSpPr txBox="1">
            <a:spLocks noChangeArrowheads="1"/>
          </p:cNvSpPr>
          <p:nvPr/>
        </p:nvSpPr>
        <p:spPr bwMode="auto">
          <a:xfrm>
            <a:off x="2041525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419874" name="Oval 34"/>
          <p:cNvSpPr>
            <a:spLocks noChangeArrowheads="1"/>
          </p:cNvSpPr>
          <p:nvPr/>
        </p:nvSpPr>
        <p:spPr bwMode="auto">
          <a:xfrm>
            <a:off x="6477000" y="3429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9875" name="Oval 35"/>
          <p:cNvSpPr>
            <a:spLocks noChangeArrowheads="1"/>
          </p:cNvSpPr>
          <p:nvPr/>
        </p:nvSpPr>
        <p:spPr bwMode="auto">
          <a:xfrm>
            <a:off x="64770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19876" name="Line 36"/>
          <p:cNvSpPr>
            <a:spLocks noChangeShapeType="1"/>
          </p:cNvSpPr>
          <p:nvPr/>
        </p:nvSpPr>
        <p:spPr bwMode="auto">
          <a:xfrm>
            <a:off x="60198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Line 37"/>
          <p:cNvSpPr>
            <a:spLocks noChangeShapeType="1"/>
          </p:cNvSpPr>
          <p:nvPr/>
        </p:nvSpPr>
        <p:spPr bwMode="auto">
          <a:xfrm>
            <a:off x="6019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Line 38"/>
          <p:cNvSpPr>
            <a:spLocks noChangeShapeType="1"/>
          </p:cNvSpPr>
          <p:nvPr/>
        </p:nvSpPr>
        <p:spPr bwMode="auto">
          <a:xfrm flipV="1">
            <a:off x="1676400" y="2819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Line 39"/>
          <p:cNvSpPr>
            <a:spLocks noChangeShapeType="1"/>
          </p:cNvSpPr>
          <p:nvPr/>
        </p:nvSpPr>
        <p:spPr bwMode="auto">
          <a:xfrm>
            <a:off x="1676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880" name="Object 40"/>
          <p:cNvGraphicFramePr>
            <a:graphicFrameLocks noChangeAspect="1"/>
          </p:cNvGraphicFramePr>
          <p:nvPr/>
        </p:nvGraphicFramePr>
        <p:xfrm>
          <a:off x="7489825" y="2505075"/>
          <a:ext cx="1044575" cy="466725"/>
        </p:xfrm>
        <a:graphic>
          <a:graphicData uri="http://schemas.openxmlformats.org/presentationml/2006/ole">
            <p:oleObj spid="_x0000_s419908" name="Equation" r:id="rId3" imgW="482181" imgH="215713" progId="">
              <p:embed/>
            </p:oleObj>
          </a:graphicData>
        </a:graphic>
      </p:graphicFrame>
      <p:graphicFrame>
        <p:nvGraphicFramePr>
          <p:cNvPr id="419881" name="Object 41"/>
          <p:cNvGraphicFramePr>
            <a:graphicFrameLocks noChangeAspect="1"/>
          </p:cNvGraphicFramePr>
          <p:nvPr/>
        </p:nvGraphicFramePr>
        <p:xfrm>
          <a:off x="7489825" y="3505200"/>
          <a:ext cx="1044575" cy="466725"/>
        </p:xfrm>
        <a:graphic>
          <a:graphicData uri="http://schemas.openxmlformats.org/presentationml/2006/ole">
            <p:oleObj spid="_x0000_s419909" name="Equation" r:id="rId4" imgW="482181" imgH="215713" progId="">
              <p:embed/>
            </p:oleObj>
          </a:graphicData>
        </a:graphic>
      </p:graphicFrame>
      <p:graphicFrame>
        <p:nvGraphicFramePr>
          <p:cNvPr id="419882" name="Object 42"/>
          <p:cNvGraphicFramePr>
            <a:graphicFrameLocks noChangeAspect="1"/>
          </p:cNvGraphicFramePr>
          <p:nvPr/>
        </p:nvGraphicFramePr>
        <p:xfrm>
          <a:off x="7489825" y="4548188"/>
          <a:ext cx="1044575" cy="496887"/>
        </p:xfrm>
        <a:graphic>
          <a:graphicData uri="http://schemas.openxmlformats.org/presentationml/2006/ole">
            <p:oleObj spid="_x0000_s419910" name="Equation" r:id="rId5" imgW="482391" imgH="228501" progId="">
              <p:embed/>
            </p:oleObj>
          </a:graphicData>
        </a:graphic>
      </p:graphicFrame>
      <p:sp>
        <p:nvSpPr>
          <p:cNvPr id="419883" name="Line 43"/>
          <p:cNvSpPr>
            <a:spLocks noChangeShapeType="1"/>
          </p:cNvSpPr>
          <p:nvPr/>
        </p:nvSpPr>
        <p:spPr bwMode="auto">
          <a:xfrm>
            <a:off x="3200400" y="2971800"/>
            <a:ext cx="762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Line 44"/>
          <p:cNvSpPr>
            <a:spLocks noChangeShapeType="1"/>
          </p:cNvSpPr>
          <p:nvPr/>
        </p:nvSpPr>
        <p:spPr bwMode="auto">
          <a:xfrm>
            <a:off x="4572000" y="3962400"/>
            <a:ext cx="838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Text Box 45"/>
          <p:cNvSpPr txBox="1">
            <a:spLocks noChangeArrowheads="1"/>
          </p:cNvSpPr>
          <p:nvPr/>
        </p:nvSpPr>
        <p:spPr bwMode="auto">
          <a:xfrm>
            <a:off x="342900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9886" name="Text Box 46"/>
          <p:cNvSpPr txBox="1">
            <a:spLocks noChangeArrowheads="1"/>
          </p:cNvSpPr>
          <p:nvPr/>
        </p:nvSpPr>
        <p:spPr bwMode="auto">
          <a:xfrm>
            <a:off x="4921250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9887" name="Freeform 47"/>
          <p:cNvSpPr>
            <a:spLocks/>
          </p:cNvSpPr>
          <p:nvPr/>
        </p:nvSpPr>
        <p:spPr bwMode="auto">
          <a:xfrm>
            <a:off x="3505200" y="3048000"/>
            <a:ext cx="381000" cy="1524000"/>
          </a:xfrm>
          <a:custGeom>
            <a:avLst/>
            <a:gdLst>
              <a:gd name="T0" fmla="*/ 240 w 240"/>
              <a:gd name="T1" fmla="*/ 960 h 960"/>
              <a:gd name="T2" fmla="*/ 0 w 240"/>
              <a:gd name="T3" fmla="*/ 336 h 960"/>
              <a:gd name="T4" fmla="*/ 240 w 240"/>
              <a:gd name="T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960">
                <a:moveTo>
                  <a:pt x="240" y="960"/>
                </a:moveTo>
                <a:cubicBezTo>
                  <a:pt x="120" y="728"/>
                  <a:pt x="0" y="496"/>
                  <a:pt x="0" y="336"/>
                </a:cubicBezTo>
                <a:cubicBezTo>
                  <a:pt x="0" y="176"/>
                  <a:pt x="200" y="56"/>
                  <a:pt x="24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Text Box 48"/>
          <p:cNvSpPr txBox="1">
            <a:spLocks noChangeArrowheads="1"/>
          </p:cNvSpPr>
          <p:nvPr/>
        </p:nvSpPr>
        <p:spPr bwMode="auto">
          <a:xfrm>
            <a:off x="347345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419889" name="Line 49"/>
          <p:cNvSpPr>
            <a:spLocks noChangeShapeType="1"/>
          </p:cNvSpPr>
          <p:nvPr/>
        </p:nvSpPr>
        <p:spPr bwMode="auto">
          <a:xfrm>
            <a:off x="4572000" y="3048000"/>
            <a:ext cx="762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Text Box 50"/>
          <p:cNvSpPr txBox="1">
            <a:spLocks noChangeArrowheads="1"/>
          </p:cNvSpPr>
          <p:nvPr/>
        </p:nvSpPr>
        <p:spPr bwMode="auto">
          <a:xfrm>
            <a:off x="4724400" y="2819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419891" name="Line 51"/>
          <p:cNvSpPr>
            <a:spLocks noChangeShapeType="1"/>
          </p:cNvSpPr>
          <p:nvPr/>
        </p:nvSpPr>
        <p:spPr bwMode="auto">
          <a:xfrm flipV="1">
            <a:off x="2895600" y="41148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Text Box 52"/>
          <p:cNvSpPr txBox="1">
            <a:spLocks noChangeArrowheads="1"/>
          </p:cNvSpPr>
          <p:nvPr/>
        </p:nvSpPr>
        <p:spPr bwMode="auto">
          <a:xfrm>
            <a:off x="2895600" y="4038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419893" name="Line 53"/>
          <p:cNvSpPr>
            <a:spLocks noChangeShapeType="1"/>
          </p:cNvSpPr>
          <p:nvPr/>
        </p:nvSpPr>
        <p:spPr bwMode="auto">
          <a:xfrm flipV="1">
            <a:off x="3124200" y="3124200"/>
            <a:ext cx="2362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Text Box 54"/>
          <p:cNvSpPr txBox="1">
            <a:spLocks noChangeArrowheads="1"/>
          </p:cNvSpPr>
          <p:nvPr/>
        </p:nvSpPr>
        <p:spPr bwMode="auto">
          <a:xfrm>
            <a:off x="31242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EBA48-543A-4AB6-8F7F-B62A6F64FE8F}" type="slidenum">
              <a:rPr lang="en-US" altLang="en-US"/>
              <a:pPr/>
              <a:t>125</a:t>
            </a:fld>
            <a:endParaRPr lang="en-US" alt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562600"/>
            <a:ext cx="4038600" cy="5969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800"/>
              <a:t>Final Schedule</a:t>
            </a:r>
          </a:p>
        </p:txBody>
      </p:sp>
      <p:sp>
        <p:nvSpPr>
          <p:cNvPr id="420867" name="Line 3"/>
          <p:cNvSpPr>
            <a:spLocks noChangeShapeType="1"/>
          </p:cNvSpPr>
          <p:nvPr/>
        </p:nvSpPr>
        <p:spPr bwMode="auto">
          <a:xfrm>
            <a:off x="2895600" y="4683125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68" name="Line 4"/>
          <p:cNvSpPr>
            <a:spLocks noChangeShapeType="1"/>
          </p:cNvSpPr>
          <p:nvPr/>
        </p:nvSpPr>
        <p:spPr bwMode="auto">
          <a:xfrm>
            <a:off x="2895600" y="46069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69" name="Line 5"/>
          <p:cNvSpPr>
            <a:spLocks noChangeShapeType="1"/>
          </p:cNvSpPr>
          <p:nvPr/>
        </p:nvSpPr>
        <p:spPr bwMode="auto">
          <a:xfrm>
            <a:off x="3657600" y="46069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70" name="Line 6"/>
          <p:cNvSpPr>
            <a:spLocks noChangeShapeType="1"/>
          </p:cNvSpPr>
          <p:nvPr/>
        </p:nvSpPr>
        <p:spPr bwMode="auto">
          <a:xfrm>
            <a:off x="4419600" y="46069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71" name="Line 7"/>
          <p:cNvSpPr>
            <a:spLocks noChangeShapeType="1"/>
          </p:cNvSpPr>
          <p:nvPr/>
        </p:nvSpPr>
        <p:spPr bwMode="auto">
          <a:xfrm>
            <a:off x="5181600" y="46069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72" name="Line 8"/>
          <p:cNvSpPr>
            <a:spLocks noChangeShapeType="1"/>
          </p:cNvSpPr>
          <p:nvPr/>
        </p:nvSpPr>
        <p:spPr bwMode="auto">
          <a:xfrm>
            <a:off x="5943600" y="46069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73" name="Line 9"/>
          <p:cNvSpPr>
            <a:spLocks noChangeShapeType="1"/>
          </p:cNvSpPr>
          <p:nvPr/>
        </p:nvSpPr>
        <p:spPr bwMode="auto">
          <a:xfrm>
            <a:off x="6705600" y="46069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74" name="Line 10"/>
          <p:cNvSpPr>
            <a:spLocks noChangeShapeType="1"/>
          </p:cNvSpPr>
          <p:nvPr/>
        </p:nvSpPr>
        <p:spPr bwMode="auto">
          <a:xfrm>
            <a:off x="7391400" y="46069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75" name="Text Box 11"/>
          <p:cNvSpPr txBox="1">
            <a:spLocks noChangeArrowheads="1"/>
          </p:cNvSpPr>
          <p:nvPr/>
        </p:nvSpPr>
        <p:spPr bwMode="auto">
          <a:xfrm>
            <a:off x="2743200" y="4683125"/>
            <a:ext cx="483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0        5       10      15      20     25     30</a:t>
            </a:r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2895600" y="3997325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3,3</a:t>
            </a:r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3657600" y="3997325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3,2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3657600" y="3159125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2,3</a:t>
            </a:r>
          </a:p>
        </p:txBody>
      </p:sp>
      <p:sp>
        <p:nvSpPr>
          <p:cNvPr id="420879" name="Rectangle 15"/>
          <p:cNvSpPr>
            <a:spLocks noChangeArrowheads="1"/>
          </p:cNvSpPr>
          <p:nvPr/>
        </p:nvSpPr>
        <p:spPr bwMode="auto">
          <a:xfrm>
            <a:off x="3657600" y="2320925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1,1</a:t>
            </a:r>
          </a:p>
        </p:txBody>
      </p:sp>
      <p:sp>
        <p:nvSpPr>
          <p:cNvPr id="420880" name="Rectangle 16"/>
          <p:cNvSpPr>
            <a:spLocks noChangeArrowheads="1"/>
          </p:cNvSpPr>
          <p:nvPr/>
        </p:nvSpPr>
        <p:spPr bwMode="auto">
          <a:xfrm>
            <a:off x="4419600" y="2320925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1,2</a:t>
            </a:r>
          </a:p>
        </p:txBody>
      </p:sp>
      <p:sp>
        <p:nvSpPr>
          <p:cNvPr id="420881" name="Rectangle 17"/>
          <p:cNvSpPr>
            <a:spLocks noChangeArrowheads="1"/>
          </p:cNvSpPr>
          <p:nvPr/>
        </p:nvSpPr>
        <p:spPr bwMode="auto">
          <a:xfrm>
            <a:off x="4419600" y="3159125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2,1</a:t>
            </a:r>
          </a:p>
        </p:txBody>
      </p:sp>
      <p:sp>
        <p:nvSpPr>
          <p:cNvPr id="420882" name="Rectangle 18"/>
          <p:cNvSpPr>
            <a:spLocks noChangeArrowheads="1"/>
          </p:cNvSpPr>
          <p:nvPr/>
        </p:nvSpPr>
        <p:spPr bwMode="auto">
          <a:xfrm>
            <a:off x="5943600" y="3159125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2,2</a:t>
            </a:r>
          </a:p>
        </p:txBody>
      </p:sp>
      <p:sp>
        <p:nvSpPr>
          <p:cNvPr id="420883" name="Rectangle 19"/>
          <p:cNvSpPr>
            <a:spLocks noChangeArrowheads="1"/>
          </p:cNvSpPr>
          <p:nvPr/>
        </p:nvSpPr>
        <p:spPr bwMode="auto">
          <a:xfrm>
            <a:off x="5943600" y="3997325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3,1</a:t>
            </a:r>
          </a:p>
        </p:txBody>
      </p:sp>
      <p:sp>
        <p:nvSpPr>
          <p:cNvPr id="420884" name="Rectangle 20"/>
          <p:cNvSpPr>
            <a:spLocks noChangeArrowheads="1"/>
          </p:cNvSpPr>
          <p:nvPr/>
        </p:nvSpPr>
        <p:spPr bwMode="auto">
          <a:xfrm>
            <a:off x="5181600" y="2320925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1,3</a:t>
            </a:r>
          </a:p>
        </p:txBody>
      </p:sp>
      <p:sp>
        <p:nvSpPr>
          <p:cNvPr id="420885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1</a:t>
            </a:r>
          </a:p>
        </p:txBody>
      </p:sp>
      <p:sp>
        <p:nvSpPr>
          <p:cNvPr id="420886" name="Text Box 22"/>
          <p:cNvSpPr txBox="1">
            <a:spLocks noChangeArrowheads="1"/>
          </p:cNvSpPr>
          <p:nvPr/>
        </p:nvSpPr>
        <p:spPr bwMode="auto">
          <a:xfrm>
            <a:off x="1295400" y="3082925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2</a:t>
            </a:r>
          </a:p>
        </p:txBody>
      </p:sp>
      <p:sp>
        <p:nvSpPr>
          <p:cNvPr id="420887" name="Text Box 23"/>
          <p:cNvSpPr txBox="1">
            <a:spLocks noChangeArrowheads="1"/>
          </p:cNvSpPr>
          <p:nvPr/>
        </p:nvSpPr>
        <p:spPr bwMode="auto">
          <a:xfrm>
            <a:off x="1295400" y="3921125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3</a:t>
            </a:r>
          </a:p>
        </p:txBody>
      </p:sp>
      <p:sp>
        <p:nvSpPr>
          <p:cNvPr id="420888" name="Line 24"/>
          <p:cNvSpPr>
            <a:spLocks noChangeShapeType="1"/>
          </p:cNvSpPr>
          <p:nvPr/>
        </p:nvSpPr>
        <p:spPr bwMode="auto">
          <a:xfrm flipV="1">
            <a:off x="5334000" y="464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89" name="Line 25"/>
          <p:cNvSpPr>
            <a:spLocks noChangeShapeType="1"/>
          </p:cNvSpPr>
          <p:nvPr/>
        </p:nvSpPr>
        <p:spPr bwMode="auto">
          <a:xfrm flipV="1">
            <a:off x="5638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90" name="Line 26"/>
          <p:cNvSpPr>
            <a:spLocks noChangeShapeType="1"/>
          </p:cNvSpPr>
          <p:nvPr/>
        </p:nvSpPr>
        <p:spPr bwMode="auto">
          <a:xfrm flipV="1">
            <a:off x="6553200" y="464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891" name="Object 27"/>
          <p:cNvGraphicFramePr>
            <a:graphicFrameLocks noChangeAspect="1"/>
          </p:cNvGraphicFramePr>
          <p:nvPr/>
        </p:nvGraphicFramePr>
        <p:xfrm>
          <a:off x="6400800" y="5324475"/>
          <a:ext cx="354013" cy="466725"/>
        </p:xfrm>
        <a:graphic>
          <a:graphicData uri="http://schemas.openxmlformats.org/presentationml/2006/ole">
            <p:oleObj spid="_x0000_s420910" name="Equation" r:id="rId3" imgW="164885" imgH="215619" progId="">
              <p:embed/>
            </p:oleObj>
          </a:graphicData>
        </a:graphic>
      </p:graphicFrame>
      <p:graphicFrame>
        <p:nvGraphicFramePr>
          <p:cNvPr id="420892" name="Object 28"/>
          <p:cNvGraphicFramePr>
            <a:graphicFrameLocks noChangeAspect="1"/>
          </p:cNvGraphicFramePr>
          <p:nvPr/>
        </p:nvGraphicFramePr>
        <p:xfrm>
          <a:off x="5472113" y="5781675"/>
          <a:ext cx="382587" cy="466725"/>
        </p:xfrm>
        <a:graphic>
          <a:graphicData uri="http://schemas.openxmlformats.org/presentationml/2006/ole">
            <p:oleObj spid="_x0000_s420911" name="Equation" r:id="rId4" imgW="177569" imgH="215619" progId="">
              <p:embed/>
            </p:oleObj>
          </a:graphicData>
        </a:graphic>
      </p:graphicFrame>
      <p:graphicFrame>
        <p:nvGraphicFramePr>
          <p:cNvPr id="420893" name="Object 29"/>
          <p:cNvGraphicFramePr>
            <a:graphicFrameLocks noChangeAspect="1"/>
          </p:cNvGraphicFramePr>
          <p:nvPr/>
        </p:nvGraphicFramePr>
        <p:xfrm>
          <a:off x="5168900" y="5318125"/>
          <a:ext cx="381000" cy="498475"/>
        </p:xfrm>
        <a:graphic>
          <a:graphicData uri="http://schemas.openxmlformats.org/presentationml/2006/ole">
            <p:oleObj spid="_x0000_s420912" name="Equation" r:id="rId5" imgW="177646" imgH="228402" progId="">
              <p:embed/>
            </p:oleObj>
          </a:graphicData>
        </a:graphic>
      </p:graphicFrame>
      <p:sp>
        <p:nvSpPr>
          <p:cNvPr id="420894" name="Line 30"/>
          <p:cNvSpPr>
            <a:spLocks noChangeShapeType="1"/>
          </p:cNvSpPr>
          <p:nvPr/>
        </p:nvSpPr>
        <p:spPr bwMode="auto">
          <a:xfrm flipV="1">
            <a:off x="5334000" y="2133600"/>
            <a:ext cx="0" cy="2514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95" name="Line 31"/>
          <p:cNvSpPr>
            <a:spLocks noChangeShapeType="1"/>
          </p:cNvSpPr>
          <p:nvPr/>
        </p:nvSpPr>
        <p:spPr bwMode="auto">
          <a:xfrm flipV="1">
            <a:off x="5638800" y="2133600"/>
            <a:ext cx="0" cy="2514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96" name="Line 32"/>
          <p:cNvSpPr>
            <a:spLocks noChangeShapeType="1"/>
          </p:cNvSpPr>
          <p:nvPr/>
        </p:nvSpPr>
        <p:spPr bwMode="auto">
          <a:xfrm flipV="1">
            <a:off x="6553200" y="2133600"/>
            <a:ext cx="0" cy="2514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97" name="Rectangle 33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BD0-53A2-4E08-9D63-10B9AA4C9336}" type="slidenum">
              <a:rPr lang="en-US" altLang="en-US"/>
              <a:pPr/>
              <a:t>126</a:t>
            </a:fld>
            <a:endParaRPr lang="en-US" alt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8800"/>
            <a:ext cx="3276600" cy="5969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Performance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6106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Objective function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better schedule can be found using LEKIN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(optimal value = 18)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Reoptimization skipped in example… would have improved solution</a:t>
            </a:r>
          </a:p>
        </p:txBody>
      </p:sp>
      <p:graphicFrame>
        <p:nvGraphicFramePr>
          <p:cNvPr id="421892" name="Object 4"/>
          <p:cNvGraphicFramePr>
            <a:graphicFrameLocks noChangeAspect="1"/>
          </p:cNvGraphicFramePr>
          <p:nvPr/>
        </p:nvGraphicFramePr>
        <p:xfrm>
          <a:off x="685800" y="3124200"/>
          <a:ext cx="7543800" cy="1019175"/>
        </p:xfrm>
        <a:graphic>
          <a:graphicData uri="http://schemas.openxmlformats.org/presentationml/2006/ole">
            <p:oleObj spid="_x0000_s421898" name="Equation" r:id="rId3" imgW="3479800" imgH="444500" progId="">
              <p:embed/>
            </p:oleObj>
          </a:graphicData>
        </a:graphic>
      </p:graphicFrame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Σw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T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4657-D8D2-4458-B5DA-E63BC4CB4210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8600" y="2819400"/>
            <a:ext cx="8610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 i="1" u="sng">
                <a:solidFill>
                  <a:srgbClr val="000000"/>
                </a:solidFill>
                <a:latin typeface="Tahoma" pitchFamily="34" charset="0"/>
              </a:rPr>
              <a:t>Motivation: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endParaRPr lang="en-US" altLang="en-US" i="1" u="sng">
              <a:solidFill>
                <a:srgbClr val="000000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endParaRPr lang="en-US" altLang="en-US" i="1" u="sng">
              <a:solidFill>
                <a:srgbClr val="000000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endParaRPr lang="en-US" altLang="en-US" i="1" u="sng">
              <a:solidFill>
                <a:srgbClr val="000000"/>
              </a:solidFill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  <a:p>
            <a:pPr lvl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Summations not affected by sequencing</a:t>
            </a:r>
          </a:p>
          <a:p>
            <a:pPr lvl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Selection of p</a:t>
            </a:r>
            <a:r>
              <a:rPr lang="en-US" altLang="en-US" baseline="-25000">
                <a:solidFill>
                  <a:srgbClr val="000000"/>
                </a:solidFill>
                <a:latin typeface="Tahoma" pitchFamily="34" charset="0"/>
              </a:rPr>
              <a:t>1,[1]</a:t>
            </a: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 and p</a:t>
            </a:r>
            <a:r>
              <a:rPr lang="en-US" altLang="en-US" baseline="-25000">
                <a:solidFill>
                  <a:srgbClr val="000000"/>
                </a:solidFill>
                <a:latin typeface="Tahoma" pitchFamily="34" charset="0"/>
              </a:rPr>
              <a:t>2,[n]</a:t>
            </a: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latin typeface="Tahoma" pitchFamily="34" charset="0"/>
              </a:rPr>
              <a:t>critical</a:t>
            </a: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676400"/>
            <a:ext cx="8305800" cy="990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Johnson’s Rule:  </a:t>
            </a:r>
            <a:br>
              <a:rPr lang="en-US" altLang="en-US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SPT(1) - LPT(2) Scheduling optimal for F2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 i="1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3399"/>
                </a:solidFill>
                <a:latin typeface="Tahoma" pitchFamily="34" charset="0"/>
              </a:rPr>
              <a:t>Unlimited Intermediate Storage	Fm l l C</a:t>
            </a:r>
            <a:r>
              <a:rPr lang="en-US" altLang="en-US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3600" b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895600" y="2998788"/>
          <a:ext cx="2971800" cy="1941512"/>
        </p:xfrm>
        <a:graphic>
          <a:graphicData uri="http://schemas.openxmlformats.org/presentationml/2006/ole">
            <p:oleObj spid="_x0000_s508934" name="Equation" r:id="rId3" imgW="1320227" imgH="86322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1948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E369-68B8-4E52-87F7-355A9EFD3E9D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14400" y="1600200"/>
            <a:ext cx="7658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0000"/>
                </a:solidFill>
              </a:rPr>
              <a:t>Scheduling Through Two Work Centers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	Assume all jobs go through the process in the same order.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2590800"/>
            <a:ext cx="2286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Work Center 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800600" y="2590800"/>
            <a:ext cx="2286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Work Center 2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33400" y="32004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733800" y="32766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57200" y="3581400"/>
            <a:ext cx="683418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Job	 Processing Time # 1	Processing Time # 2</a:t>
            </a:r>
          </a:p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A		6			8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B		11			6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C		7			3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D		9			7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E	`	5			10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3400" y="48768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3399"/>
                </a:solidFill>
                <a:latin typeface="Tahoma" pitchFamily="34" charset="0"/>
              </a:rPr>
              <a:t>Unlimited Intermediate Storage	Fm l l C</a:t>
            </a:r>
            <a:r>
              <a:rPr lang="en-US" altLang="en-US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3600" b="1">
              <a:solidFill>
                <a:srgbClr val="0033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17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0CC85-F5D6-461C-8990-FA4066BC5853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683418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Job	 Processing Time # 1	Processing Time # 2</a:t>
            </a:r>
          </a:p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A		6			8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B		11			6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C		7			3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D		9			7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E	`	5			10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69925" y="1843088"/>
            <a:ext cx="8350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Step 1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3810000"/>
            <a:ext cx="457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0" y="58674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743200" y="58674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962400" y="58674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181600" y="58674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00800" y="5867400"/>
            <a:ext cx="990600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6653213" y="3908425"/>
            <a:ext cx="549275" cy="1839913"/>
          </a:xfrm>
          <a:custGeom>
            <a:avLst/>
            <a:gdLst>
              <a:gd name="T0" fmla="*/ 36 w 346"/>
              <a:gd name="T1" fmla="*/ 13 h 1159"/>
              <a:gd name="T2" fmla="*/ 176 w 346"/>
              <a:gd name="T3" fmla="*/ 82 h 1159"/>
              <a:gd name="T4" fmla="*/ 261 w 346"/>
              <a:gd name="T5" fmla="*/ 175 h 1159"/>
              <a:gd name="T6" fmla="*/ 269 w 346"/>
              <a:gd name="T7" fmla="*/ 198 h 1159"/>
              <a:gd name="T8" fmla="*/ 284 w 346"/>
              <a:gd name="T9" fmla="*/ 222 h 1159"/>
              <a:gd name="T10" fmla="*/ 307 w 346"/>
              <a:gd name="T11" fmla="*/ 307 h 1159"/>
              <a:gd name="T12" fmla="*/ 315 w 346"/>
              <a:gd name="T13" fmla="*/ 609 h 1159"/>
              <a:gd name="T14" fmla="*/ 261 w 346"/>
              <a:gd name="T15" fmla="*/ 1019 h 1159"/>
              <a:gd name="T16" fmla="*/ 207 w 346"/>
              <a:gd name="T17" fmla="*/ 1128 h 1159"/>
              <a:gd name="T18" fmla="*/ 199 w 346"/>
              <a:gd name="T19" fmla="*/ 1159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1159">
                <a:moveTo>
                  <a:pt x="36" y="13"/>
                </a:moveTo>
                <a:cubicBezTo>
                  <a:pt x="191" y="148"/>
                  <a:pt x="0" y="0"/>
                  <a:pt x="176" y="82"/>
                </a:cubicBezTo>
                <a:cubicBezTo>
                  <a:pt x="207" y="96"/>
                  <a:pt x="236" y="151"/>
                  <a:pt x="261" y="175"/>
                </a:cubicBezTo>
                <a:cubicBezTo>
                  <a:pt x="264" y="183"/>
                  <a:pt x="265" y="191"/>
                  <a:pt x="269" y="198"/>
                </a:cubicBezTo>
                <a:cubicBezTo>
                  <a:pt x="273" y="206"/>
                  <a:pt x="281" y="213"/>
                  <a:pt x="284" y="222"/>
                </a:cubicBezTo>
                <a:cubicBezTo>
                  <a:pt x="294" y="250"/>
                  <a:pt x="298" y="279"/>
                  <a:pt x="307" y="307"/>
                </a:cubicBezTo>
                <a:cubicBezTo>
                  <a:pt x="310" y="408"/>
                  <a:pt x="315" y="508"/>
                  <a:pt x="315" y="609"/>
                </a:cubicBezTo>
                <a:cubicBezTo>
                  <a:pt x="315" y="777"/>
                  <a:pt x="346" y="893"/>
                  <a:pt x="261" y="1019"/>
                </a:cubicBezTo>
                <a:cubicBezTo>
                  <a:pt x="237" y="1054"/>
                  <a:pt x="237" y="1096"/>
                  <a:pt x="207" y="1128"/>
                </a:cubicBezTo>
                <a:cubicBezTo>
                  <a:pt x="198" y="1154"/>
                  <a:pt x="199" y="1143"/>
                  <a:pt x="199" y="115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765925" y="59578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3399"/>
                </a:solidFill>
                <a:latin typeface="Tahoma" pitchFamily="34" charset="0"/>
              </a:rPr>
              <a:t>Unlimited Intermediate Storage	Fm l l C</a:t>
            </a:r>
            <a:r>
              <a:rPr lang="en-US" altLang="en-US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3600" b="1">
              <a:solidFill>
                <a:srgbClr val="0033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67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1126C-C8A7-45EF-93F3-754C1163B29F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14400" y="1752600"/>
            <a:ext cx="683418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Job	 Processing Time # 1	Processing Time # 2</a:t>
            </a:r>
          </a:p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A		6			8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B		11			6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C		7			3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D		9			7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E	`	5			10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22325" y="1690688"/>
            <a:ext cx="8350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Step 2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76400" y="5715000"/>
            <a:ext cx="990600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895600" y="57150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114800" y="57150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334000" y="57150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553200" y="5715000"/>
            <a:ext cx="990600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918325" y="58054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1371600" y="3810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3657600" y="41910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2155825" y="4391025"/>
            <a:ext cx="1425575" cy="1252538"/>
          </a:xfrm>
          <a:custGeom>
            <a:avLst/>
            <a:gdLst>
              <a:gd name="T0" fmla="*/ 898 w 898"/>
              <a:gd name="T1" fmla="*/ 0 h 789"/>
              <a:gd name="T2" fmla="*/ 418 w 898"/>
              <a:gd name="T3" fmla="*/ 31 h 789"/>
              <a:gd name="T4" fmla="*/ 263 w 898"/>
              <a:gd name="T5" fmla="*/ 69 h 789"/>
              <a:gd name="T6" fmla="*/ 209 w 898"/>
              <a:gd name="T7" fmla="*/ 116 h 789"/>
              <a:gd name="T8" fmla="*/ 170 w 898"/>
              <a:gd name="T9" fmla="*/ 170 h 789"/>
              <a:gd name="T10" fmla="*/ 139 w 898"/>
              <a:gd name="T11" fmla="*/ 240 h 789"/>
              <a:gd name="T12" fmla="*/ 77 w 898"/>
              <a:gd name="T13" fmla="*/ 356 h 789"/>
              <a:gd name="T14" fmla="*/ 46 w 898"/>
              <a:gd name="T15" fmla="*/ 487 h 789"/>
              <a:gd name="T16" fmla="*/ 31 w 898"/>
              <a:gd name="T17" fmla="*/ 542 h 789"/>
              <a:gd name="T18" fmla="*/ 23 w 898"/>
              <a:gd name="T19" fmla="*/ 573 h 789"/>
              <a:gd name="T20" fmla="*/ 0 w 898"/>
              <a:gd name="T21" fmla="*/ 78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8" h="789">
                <a:moveTo>
                  <a:pt x="898" y="0"/>
                </a:moveTo>
                <a:cubicBezTo>
                  <a:pt x="732" y="4"/>
                  <a:pt x="581" y="20"/>
                  <a:pt x="418" y="31"/>
                </a:cubicBezTo>
                <a:cubicBezTo>
                  <a:pt x="366" y="44"/>
                  <a:pt x="314" y="53"/>
                  <a:pt x="263" y="69"/>
                </a:cubicBezTo>
                <a:cubicBezTo>
                  <a:pt x="246" y="87"/>
                  <a:pt x="224" y="97"/>
                  <a:pt x="209" y="116"/>
                </a:cubicBezTo>
                <a:cubicBezTo>
                  <a:pt x="195" y="133"/>
                  <a:pt x="170" y="170"/>
                  <a:pt x="170" y="170"/>
                </a:cubicBezTo>
                <a:cubicBezTo>
                  <a:pt x="162" y="197"/>
                  <a:pt x="155" y="216"/>
                  <a:pt x="139" y="240"/>
                </a:cubicBezTo>
                <a:cubicBezTo>
                  <a:pt x="130" y="271"/>
                  <a:pt x="97" y="327"/>
                  <a:pt x="77" y="356"/>
                </a:cubicBezTo>
                <a:cubicBezTo>
                  <a:pt x="69" y="400"/>
                  <a:pt x="58" y="444"/>
                  <a:pt x="46" y="487"/>
                </a:cubicBezTo>
                <a:cubicBezTo>
                  <a:pt x="41" y="505"/>
                  <a:pt x="36" y="524"/>
                  <a:pt x="31" y="542"/>
                </a:cubicBezTo>
                <a:cubicBezTo>
                  <a:pt x="28" y="552"/>
                  <a:pt x="23" y="573"/>
                  <a:pt x="23" y="573"/>
                </a:cubicBezTo>
                <a:cubicBezTo>
                  <a:pt x="17" y="644"/>
                  <a:pt x="0" y="718"/>
                  <a:pt x="0" y="78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965325" y="58054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3399"/>
                </a:solidFill>
                <a:latin typeface="Tahoma" pitchFamily="34" charset="0"/>
              </a:rPr>
              <a:t>Unlimited Intermediate Storage	Fm l l C</a:t>
            </a:r>
            <a:r>
              <a:rPr lang="en-US" altLang="en-US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3600" b="1">
              <a:solidFill>
                <a:srgbClr val="0033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38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4BF60-75AB-4E67-A9EA-D15F1F9E6A3A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683418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Job	 Processing Time # 1	Processing Time # 2</a:t>
            </a:r>
          </a:p>
          <a:p>
            <a:pPr eaLnBrk="0" hangingPunct="0"/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A		6			8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B		11			6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C		7			3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D		9			7</a:t>
            </a:r>
          </a:p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	E	`	5			10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98525" y="1766888"/>
            <a:ext cx="104616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Step 3-5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52600" y="5791200"/>
            <a:ext cx="990600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971800" y="5791200"/>
            <a:ext cx="990600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191000" y="5791200"/>
            <a:ext cx="990600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410200" y="5791200"/>
            <a:ext cx="990600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629400" y="5791200"/>
            <a:ext cx="990600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994525" y="5881688"/>
            <a:ext cx="354013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1447800" y="38862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041525" y="5881688"/>
            <a:ext cx="339725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524000" y="44958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3657600" y="3048000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3149600" y="3249613"/>
            <a:ext cx="533400" cy="2422525"/>
          </a:xfrm>
          <a:custGeom>
            <a:avLst/>
            <a:gdLst>
              <a:gd name="T0" fmla="*/ 336 w 336"/>
              <a:gd name="T1" fmla="*/ 0 h 1526"/>
              <a:gd name="T2" fmla="*/ 88 w 336"/>
              <a:gd name="T3" fmla="*/ 31 h 1526"/>
              <a:gd name="T4" fmla="*/ 34 w 336"/>
              <a:gd name="T5" fmla="*/ 155 h 1526"/>
              <a:gd name="T6" fmla="*/ 26 w 336"/>
              <a:gd name="T7" fmla="*/ 217 h 1526"/>
              <a:gd name="T8" fmla="*/ 18 w 336"/>
              <a:gd name="T9" fmla="*/ 248 h 1526"/>
              <a:gd name="T10" fmla="*/ 3 w 336"/>
              <a:gd name="T11" fmla="*/ 364 h 1526"/>
              <a:gd name="T12" fmla="*/ 49 w 336"/>
              <a:gd name="T13" fmla="*/ 805 h 1526"/>
              <a:gd name="T14" fmla="*/ 80 w 336"/>
              <a:gd name="T15" fmla="*/ 960 h 1526"/>
              <a:gd name="T16" fmla="*/ 127 w 336"/>
              <a:gd name="T17" fmla="*/ 1526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6" h="1526">
                <a:moveTo>
                  <a:pt x="336" y="0"/>
                </a:moveTo>
                <a:cubicBezTo>
                  <a:pt x="251" y="6"/>
                  <a:pt x="171" y="17"/>
                  <a:pt x="88" y="31"/>
                </a:cubicBezTo>
                <a:cubicBezTo>
                  <a:pt x="53" y="66"/>
                  <a:pt x="47" y="107"/>
                  <a:pt x="34" y="155"/>
                </a:cubicBezTo>
                <a:cubicBezTo>
                  <a:pt x="31" y="176"/>
                  <a:pt x="30" y="196"/>
                  <a:pt x="26" y="217"/>
                </a:cubicBezTo>
                <a:cubicBezTo>
                  <a:pt x="24" y="228"/>
                  <a:pt x="20" y="237"/>
                  <a:pt x="18" y="248"/>
                </a:cubicBezTo>
                <a:cubicBezTo>
                  <a:pt x="12" y="287"/>
                  <a:pt x="3" y="364"/>
                  <a:pt x="3" y="364"/>
                </a:cubicBezTo>
                <a:cubicBezTo>
                  <a:pt x="7" y="511"/>
                  <a:pt x="0" y="664"/>
                  <a:pt x="49" y="805"/>
                </a:cubicBezTo>
                <a:cubicBezTo>
                  <a:pt x="59" y="874"/>
                  <a:pt x="60" y="903"/>
                  <a:pt x="80" y="960"/>
                </a:cubicBezTo>
                <a:cubicBezTo>
                  <a:pt x="101" y="1147"/>
                  <a:pt x="127" y="1337"/>
                  <a:pt x="127" y="152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336925" y="5881688"/>
            <a:ext cx="368300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400800" y="3352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>
            <a:off x="5808663" y="3532188"/>
            <a:ext cx="552450" cy="2139950"/>
          </a:xfrm>
          <a:custGeom>
            <a:avLst/>
            <a:gdLst>
              <a:gd name="T0" fmla="*/ 348 w 348"/>
              <a:gd name="T1" fmla="*/ 0 h 1348"/>
              <a:gd name="T2" fmla="*/ 286 w 348"/>
              <a:gd name="T3" fmla="*/ 16 h 1348"/>
              <a:gd name="T4" fmla="*/ 240 w 348"/>
              <a:gd name="T5" fmla="*/ 23 h 1348"/>
              <a:gd name="T6" fmla="*/ 225 w 348"/>
              <a:gd name="T7" fmla="*/ 70 h 1348"/>
              <a:gd name="T8" fmla="*/ 194 w 348"/>
              <a:gd name="T9" fmla="*/ 124 h 1348"/>
              <a:gd name="T10" fmla="*/ 132 w 348"/>
              <a:gd name="T11" fmla="*/ 186 h 1348"/>
              <a:gd name="T12" fmla="*/ 85 w 348"/>
              <a:gd name="T13" fmla="*/ 232 h 1348"/>
              <a:gd name="T14" fmla="*/ 54 w 348"/>
              <a:gd name="T15" fmla="*/ 356 h 1348"/>
              <a:gd name="T16" fmla="*/ 39 w 348"/>
              <a:gd name="T17" fmla="*/ 480 h 1348"/>
              <a:gd name="T18" fmla="*/ 23 w 348"/>
              <a:gd name="T19" fmla="*/ 604 h 1348"/>
              <a:gd name="T20" fmla="*/ 0 w 348"/>
              <a:gd name="T21" fmla="*/ 1348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1348">
                <a:moveTo>
                  <a:pt x="348" y="0"/>
                </a:moveTo>
                <a:cubicBezTo>
                  <a:pt x="327" y="5"/>
                  <a:pt x="307" y="12"/>
                  <a:pt x="286" y="16"/>
                </a:cubicBezTo>
                <a:cubicBezTo>
                  <a:pt x="271" y="19"/>
                  <a:pt x="252" y="13"/>
                  <a:pt x="240" y="23"/>
                </a:cubicBezTo>
                <a:cubicBezTo>
                  <a:pt x="228" y="34"/>
                  <a:pt x="232" y="55"/>
                  <a:pt x="225" y="70"/>
                </a:cubicBezTo>
                <a:cubicBezTo>
                  <a:pt x="216" y="89"/>
                  <a:pt x="207" y="108"/>
                  <a:pt x="194" y="124"/>
                </a:cubicBezTo>
                <a:cubicBezTo>
                  <a:pt x="176" y="147"/>
                  <a:pt x="153" y="165"/>
                  <a:pt x="132" y="186"/>
                </a:cubicBezTo>
                <a:cubicBezTo>
                  <a:pt x="116" y="201"/>
                  <a:pt x="85" y="232"/>
                  <a:pt x="85" y="232"/>
                </a:cubicBezTo>
                <a:cubicBezTo>
                  <a:pt x="64" y="393"/>
                  <a:pt x="95" y="193"/>
                  <a:pt x="54" y="356"/>
                </a:cubicBezTo>
                <a:cubicBezTo>
                  <a:pt x="51" y="367"/>
                  <a:pt x="40" y="469"/>
                  <a:pt x="39" y="480"/>
                </a:cubicBezTo>
                <a:cubicBezTo>
                  <a:pt x="34" y="521"/>
                  <a:pt x="23" y="604"/>
                  <a:pt x="23" y="604"/>
                </a:cubicBezTo>
                <a:cubicBezTo>
                  <a:pt x="16" y="852"/>
                  <a:pt x="0" y="1100"/>
                  <a:pt x="0" y="13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775325" y="5881688"/>
            <a:ext cx="354013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6477000" y="3962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4665663" y="4159250"/>
            <a:ext cx="1757362" cy="1573213"/>
          </a:xfrm>
          <a:custGeom>
            <a:avLst/>
            <a:gdLst>
              <a:gd name="T0" fmla="*/ 1107 w 1107"/>
              <a:gd name="T1" fmla="*/ 0 h 991"/>
              <a:gd name="T2" fmla="*/ 945 w 1107"/>
              <a:gd name="T3" fmla="*/ 47 h 991"/>
              <a:gd name="T4" fmla="*/ 821 w 1107"/>
              <a:gd name="T5" fmla="*/ 109 h 991"/>
              <a:gd name="T6" fmla="*/ 759 w 1107"/>
              <a:gd name="T7" fmla="*/ 155 h 991"/>
              <a:gd name="T8" fmla="*/ 604 w 1107"/>
              <a:gd name="T9" fmla="*/ 201 h 991"/>
              <a:gd name="T10" fmla="*/ 480 w 1107"/>
              <a:gd name="T11" fmla="*/ 248 h 991"/>
              <a:gd name="T12" fmla="*/ 465 w 1107"/>
              <a:gd name="T13" fmla="*/ 294 h 991"/>
              <a:gd name="T14" fmla="*/ 372 w 1107"/>
              <a:gd name="T15" fmla="*/ 325 h 991"/>
              <a:gd name="T16" fmla="*/ 310 w 1107"/>
              <a:gd name="T17" fmla="*/ 387 h 991"/>
              <a:gd name="T18" fmla="*/ 279 w 1107"/>
              <a:gd name="T19" fmla="*/ 465 h 991"/>
              <a:gd name="T20" fmla="*/ 232 w 1107"/>
              <a:gd name="T21" fmla="*/ 620 h 991"/>
              <a:gd name="T22" fmla="*/ 201 w 1107"/>
              <a:gd name="T23" fmla="*/ 697 h 991"/>
              <a:gd name="T24" fmla="*/ 155 w 1107"/>
              <a:gd name="T25" fmla="*/ 774 h 991"/>
              <a:gd name="T26" fmla="*/ 124 w 1107"/>
              <a:gd name="T27" fmla="*/ 790 h 991"/>
              <a:gd name="T28" fmla="*/ 93 w 1107"/>
              <a:gd name="T29" fmla="*/ 821 h 991"/>
              <a:gd name="T30" fmla="*/ 62 w 1107"/>
              <a:gd name="T31" fmla="*/ 883 h 991"/>
              <a:gd name="T32" fmla="*/ 31 w 1107"/>
              <a:gd name="T33" fmla="*/ 922 h 991"/>
              <a:gd name="T34" fmla="*/ 0 w 1107"/>
              <a:gd name="T35" fmla="*/ 991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7" h="991">
                <a:moveTo>
                  <a:pt x="1107" y="0"/>
                </a:moveTo>
                <a:cubicBezTo>
                  <a:pt x="1054" y="19"/>
                  <a:pt x="999" y="33"/>
                  <a:pt x="945" y="47"/>
                </a:cubicBezTo>
                <a:cubicBezTo>
                  <a:pt x="761" y="183"/>
                  <a:pt x="995" y="22"/>
                  <a:pt x="821" y="109"/>
                </a:cubicBezTo>
                <a:cubicBezTo>
                  <a:pt x="798" y="121"/>
                  <a:pt x="781" y="142"/>
                  <a:pt x="759" y="155"/>
                </a:cubicBezTo>
                <a:cubicBezTo>
                  <a:pt x="714" y="180"/>
                  <a:pt x="653" y="185"/>
                  <a:pt x="604" y="201"/>
                </a:cubicBezTo>
                <a:cubicBezTo>
                  <a:pt x="573" y="232"/>
                  <a:pt x="521" y="234"/>
                  <a:pt x="480" y="248"/>
                </a:cubicBezTo>
                <a:cubicBezTo>
                  <a:pt x="475" y="263"/>
                  <a:pt x="478" y="285"/>
                  <a:pt x="465" y="294"/>
                </a:cubicBezTo>
                <a:cubicBezTo>
                  <a:pt x="438" y="313"/>
                  <a:pt x="372" y="325"/>
                  <a:pt x="372" y="325"/>
                </a:cubicBezTo>
                <a:cubicBezTo>
                  <a:pt x="351" y="346"/>
                  <a:pt x="331" y="366"/>
                  <a:pt x="310" y="387"/>
                </a:cubicBezTo>
                <a:cubicBezTo>
                  <a:pt x="290" y="407"/>
                  <a:pt x="298" y="445"/>
                  <a:pt x="279" y="465"/>
                </a:cubicBezTo>
                <a:cubicBezTo>
                  <a:pt x="261" y="516"/>
                  <a:pt x="247" y="568"/>
                  <a:pt x="232" y="620"/>
                </a:cubicBezTo>
                <a:cubicBezTo>
                  <a:pt x="211" y="692"/>
                  <a:pt x="233" y="665"/>
                  <a:pt x="201" y="697"/>
                </a:cubicBezTo>
                <a:cubicBezTo>
                  <a:pt x="196" y="708"/>
                  <a:pt x="163" y="766"/>
                  <a:pt x="155" y="774"/>
                </a:cubicBezTo>
                <a:cubicBezTo>
                  <a:pt x="147" y="782"/>
                  <a:pt x="134" y="784"/>
                  <a:pt x="124" y="790"/>
                </a:cubicBezTo>
                <a:cubicBezTo>
                  <a:pt x="117" y="794"/>
                  <a:pt x="98" y="815"/>
                  <a:pt x="93" y="821"/>
                </a:cubicBezTo>
                <a:cubicBezTo>
                  <a:pt x="87" y="837"/>
                  <a:pt x="71" y="869"/>
                  <a:pt x="62" y="883"/>
                </a:cubicBezTo>
                <a:cubicBezTo>
                  <a:pt x="31" y="931"/>
                  <a:pt x="60" y="857"/>
                  <a:pt x="31" y="922"/>
                </a:cubicBezTo>
                <a:cubicBezTo>
                  <a:pt x="29" y="927"/>
                  <a:pt x="14" y="991"/>
                  <a:pt x="0" y="991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556125" y="5881688"/>
            <a:ext cx="368300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b="1" i="1">
                <a:solidFill>
                  <a:srgbClr val="003399"/>
                </a:solidFill>
                <a:latin typeface="Tahoma" pitchFamily="34" charset="0"/>
              </a:rPr>
              <a:t>Unlimited Intermediate Storage	Fm l l C</a:t>
            </a:r>
            <a:r>
              <a:rPr lang="en-US" altLang="en-US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3600" b="1">
              <a:solidFill>
                <a:srgbClr val="0033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726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269D9-9773-4A48-BD0B-2027DE193EBF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616075" y="1966913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835275" y="1966913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054475" y="1966913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273675" y="1966913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492875" y="1966913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858000" y="2057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905000" y="2057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200400" y="20574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638800" y="2057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419600" y="20574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28600" y="1524000"/>
            <a:ext cx="21304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Optimal Schedule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62000" y="3108325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772400" y="3260725"/>
            <a:ext cx="105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Center 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69925" y="2665413"/>
            <a:ext cx="704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1         5           11                  20                        31               38       41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1600200" y="3108325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050925" y="32750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889125" y="32750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2590800" y="3108325"/>
            <a:ext cx="1371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108325" y="32750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962400" y="3108325"/>
            <a:ext cx="1676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4708525" y="3275013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638800" y="3108325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080125" y="3275013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6858000" y="3108325"/>
            <a:ext cx="609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Idle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762000" y="4556125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t>Idle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620000" y="4784725"/>
            <a:ext cx="105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Center 2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69925" y="4113213"/>
            <a:ext cx="697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1         5                       15                23           30 31          37 38    41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1600200" y="4556125"/>
            <a:ext cx="1600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89125" y="4722813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    E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3200400" y="4556125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419600" y="455612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708525" y="47228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5638800" y="4556125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6080125" y="4722813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6858000" y="4556125"/>
            <a:ext cx="609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413125" y="4722813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   A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5486400" y="4556125"/>
            <a:ext cx="152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6705600" y="4556125"/>
            <a:ext cx="152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994525" y="4722813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1371600" y="5486400"/>
            <a:ext cx="3771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Completion Time = 41 hours</a:t>
            </a:r>
          </a:p>
          <a:p>
            <a:pPr eaLnBrk="0" hangingPunct="0"/>
            <a:endParaRPr lang="en-US" alt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Work Center 1 Idle Time = 3 hours</a:t>
            </a:r>
          </a:p>
          <a:p>
            <a:pPr eaLnBrk="0" hangingPunct="0"/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Work Center 2 Idle Time = 7 hours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152400" y="457200"/>
            <a:ext cx="87852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 dirty="0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b="1" i="1" dirty="0">
                <a:solidFill>
                  <a:srgbClr val="003399"/>
                </a:solidFill>
                <a:latin typeface="Tahoma" pitchFamily="34" charset="0"/>
              </a:rPr>
              <a:t>Unlimited Intermediate Storage	</a:t>
            </a:r>
            <a:r>
              <a:rPr lang="en-US" altLang="en-US" b="1" i="1" dirty="0" err="1">
                <a:solidFill>
                  <a:srgbClr val="003399"/>
                </a:solidFill>
                <a:latin typeface="Tahoma" pitchFamily="34" charset="0"/>
              </a:rPr>
              <a:t>Fm</a:t>
            </a:r>
            <a:r>
              <a:rPr lang="en-US" altLang="en-US" b="1" i="1" dirty="0">
                <a:solidFill>
                  <a:srgbClr val="003399"/>
                </a:solidFill>
                <a:latin typeface="Tahoma" pitchFamily="34" charset="0"/>
              </a:rPr>
              <a:t> l </a:t>
            </a:r>
            <a:r>
              <a:rPr lang="en-US" altLang="en-US" b="1" i="1" dirty="0" err="1">
                <a:solidFill>
                  <a:srgbClr val="003399"/>
                </a:solidFill>
                <a:latin typeface="Tahoma" pitchFamily="34" charset="0"/>
              </a:rPr>
              <a:t>l</a:t>
            </a:r>
            <a:r>
              <a:rPr lang="en-US" altLang="en-US" b="1" i="1" dirty="0">
                <a:solidFill>
                  <a:srgbClr val="003399"/>
                </a:solidFill>
                <a:latin typeface="Tahoma" pitchFamily="34" charset="0"/>
              </a:rPr>
              <a:t> </a:t>
            </a:r>
            <a:r>
              <a:rPr lang="en-US" altLang="en-US" b="1" i="1" dirty="0" err="1">
                <a:solidFill>
                  <a:srgbClr val="003399"/>
                </a:solidFill>
                <a:latin typeface="Tahoma" pitchFamily="34" charset="0"/>
              </a:rPr>
              <a:t>C</a:t>
            </a:r>
            <a:r>
              <a:rPr lang="en-US" altLang="en-US" b="1" i="1" baseline="-25000" dirty="0" err="1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3600" b="1" dirty="0">
              <a:solidFill>
                <a:srgbClr val="0033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08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0E1E2-7FAD-4A2C-9E55-1AC2FF681A79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029200"/>
          </a:xfrm>
        </p:spPr>
        <p:txBody>
          <a:bodyPr/>
          <a:lstStyle/>
          <a:p>
            <a:r>
              <a:rPr lang="en-US" altLang="en-US" u="sng"/>
              <a:t>Calculating permutation schedule job completion times</a:t>
            </a:r>
          </a:p>
          <a:p>
            <a:pPr lvl="1"/>
            <a:r>
              <a:rPr lang="en-US" altLang="en-US"/>
              <a:t>tabular format </a:t>
            </a:r>
          </a:p>
          <a:p>
            <a:pPr lvl="1"/>
            <a:r>
              <a:rPr lang="en-US" altLang="en-US"/>
              <a:t>let rows be ordered set of machines</a:t>
            </a:r>
          </a:p>
          <a:p>
            <a:pPr lvl="1"/>
            <a:r>
              <a:rPr lang="en-US" altLang="en-US"/>
              <a:t>let columns be the jobs ordered as in the solution sequence</a:t>
            </a:r>
          </a:p>
          <a:p>
            <a:pPr lvl="1"/>
            <a:endParaRPr lang="en-US" altLang="en-US"/>
          </a:p>
          <a:p>
            <a:pPr lvl="1"/>
            <a:r>
              <a:rPr lang="en-US" alt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first row:</a:t>
            </a:r>
            <a:r>
              <a:rPr lang="en-US" altLang="en-US"/>
              <a:t>	  add job processing time to completion time of preceding job on first machine  (no inserted idle time possible)</a:t>
            </a:r>
          </a:p>
          <a:p>
            <a:pPr lvl="1"/>
            <a:r>
              <a:rPr lang="en-US" alt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first column:</a:t>
            </a:r>
            <a:r>
              <a:rPr lang="en-US" altLang="en-US"/>
              <a:t>   add processing time of first job on a machine to the completion time of the first job on the previous machine</a:t>
            </a:r>
          </a:p>
          <a:p>
            <a:pPr lvl="1"/>
            <a:r>
              <a:rPr lang="en-US" alt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all other entries:</a:t>
            </a:r>
            <a:r>
              <a:rPr lang="en-US" altLang="en-US"/>
              <a:t>   add the processing time of job </a:t>
            </a:r>
            <a:r>
              <a:rPr lang="en-US" altLang="en-US" i="1"/>
              <a:t>i</a:t>
            </a:r>
            <a:r>
              <a:rPr lang="en-US" altLang="en-US"/>
              <a:t> on machine </a:t>
            </a:r>
            <a:r>
              <a:rPr lang="en-US" altLang="en-US" i="1"/>
              <a:t>k</a:t>
            </a:r>
            <a:r>
              <a:rPr lang="en-US" altLang="en-US"/>
              <a:t> to the maximum of</a:t>
            </a:r>
          </a:p>
          <a:p>
            <a:pPr lvl="2"/>
            <a:r>
              <a:rPr lang="en-US" altLang="en-US"/>
              <a:t>completion time of job </a:t>
            </a:r>
            <a:r>
              <a:rPr lang="en-US" altLang="en-US" i="1"/>
              <a:t>i</a:t>
            </a:r>
            <a:r>
              <a:rPr lang="en-US" altLang="en-US"/>
              <a:t> on machine </a:t>
            </a:r>
            <a:r>
              <a:rPr lang="en-US" altLang="en-US" i="1"/>
              <a:t>k-1</a:t>
            </a:r>
          </a:p>
          <a:p>
            <a:pPr lvl="2"/>
            <a:r>
              <a:rPr lang="en-US" altLang="en-US"/>
              <a:t>completion time of previous job on machine</a:t>
            </a:r>
            <a:r>
              <a:rPr lang="en-US" altLang="en-US" i="1"/>
              <a:t> k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507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2A8F-CEE3-426E-B632-5B9E47FD453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Job Shop Scheduling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Have </a:t>
            </a:r>
            <a:r>
              <a:rPr lang="en-US" altLang="en-US" i="1"/>
              <a:t>m</a:t>
            </a:r>
            <a:r>
              <a:rPr lang="en-US" altLang="en-US"/>
              <a:t> machines and </a:t>
            </a:r>
            <a:r>
              <a:rPr lang="en-US" altLang="en-US" i="1"/>
              <a:t>n</a:t>
            </a:r>
            <a:r>
              <a:rPr lang="en-US" altLang="en-US"/>
              <a:t> jobs</a:t>
            </a:r>
          </a:p>
          <a:p>
            <a:r>
              <a:rPr lang="en-US" altLang="en-US"/>
              <a:t>Each job visits some or all of the machines</a:t>
            </a:r>
          </a:p>
          <a:p>
            <a:pPr lvl="1" eaLnBrk="0" hangingPunct="0">
              <a:spcBef>
                <a:spcPct val="0"/>
              </a:spcBef>
              <a:spcAft>
                <a:spcPct val="20000"/>
              </a:spcAft>
              <a:buClrTx/>
              <a:buFontTx/>
              <a:buChar char="•"/>
            </a:pPr>
            <a:r>
              <a:rPr lang="en-US" altLang="en-US"/>
              <a:t>  each job follows a predetermined route</a:t>
            </a:r>
          </a:p>
          <a:p>
            <a:pPr lvl="1" eaLnBrk="0" hangingPunct="0">
              <a:spcBef>
                <a:spcPct val="0"/>
              </a:spcBef>
              <a:spcAft>
                <a:spcPct val="20000"/>
              </a:spcAft>
              <a:buClrTx/>
              <a:buFontTx/>
              <a:buChar char="•"/>
            </a:pPr>
            <a:r>
              <a:rPr lang="en-US" altLang="en-US"/>
              <a:t> 	routes are not necessarily the same for each job</a:t>
            </a:r>
          </a:p>
          <a:p>
            <a:pPr lvl="1" eaLnBrk="0" hangingPunct="0">
              <a:spcBef>
                <a:spcPct val="0"/>
              </a:spcBef>
              <a:spcAft>
                <a:spcPct val="20000"/>
              </a:spcAft>
              <a:buClrTx/>
              <a:buFontTx/>
              <a:buChar char="•"/>
            </a:pPr>
            <a:r>
              <a:rPr lang="en-US" altLang="en-US"/>
              <a:t> 	machine can be visited once or more than once (recirculation)</a:t>
            </a:r>
          </a:p>
          <a:p>
            <a:r>
              <a:rPr lang="en-US" altLang="en-US"/>
              <a:t>Customer order of small batches</a:t>
            </a:r>
          </a:p>
          <a:p>
            <a:pPr lvl="1"/>
            <a:r>
              <a:rPr lang="en-US" altLang="en-US"/>
              <a:t>Wafer fabrication in semiconductor industry</a:t>
            </a:r>
          </a:p>
          <a:p>
            <a:pPr lvl="1"/>
            <a:r>
              <a:rPr lang="en-US" altLang="en-US"/>
              <a:t>Hospital</a:t>
            </a:r>
          </a:p>
          <a:p>
            <a:r>
              <a:rPr lang="en-US" altLang="en-US"/>
              <a:t>Very difficult to solve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6E814-B3D6-4E08-97A3-823661A4B41B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First row:</a:t>
            </a:r>
          </a:p>
          <a:p>
            <a:endParaRPr lang="en-US" altLang="en-US" u="sng"/>
          </a:p>
          <a:p>
            <a:r>
              <a:rPr lang="en-US" altLang="en-US" u="sng"/>
              <a:t>First column:</a:t>
            </a:r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  <a:p>
            <a:r>
              <a:rPr lang="en-US" altLang="en-US" u="sng"/>
              <a:t>Other entries: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895600" y="1600200"/>
          <a:ext cx="2819400" cy="873125"/>
        </p:xfrm>
        <a:graphic>
          <a:graphicData uri="http://schemas.openxmlformats.org/presentationml/2006/ole">
            <p:oleObj spid="_x0000_s509966" name="Equation" r:id="rId3" imgW="1435100" imgH="444500" progId="">
              <p:embed/>
            </p:oleObj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867400" y="1219200"/>
            <a:ext cx="32766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en-US" sz="1600">
              <a:solidFill>
                <a:srgbClr val="000000"/>
              </a:solidFill>
            </a:endParaRPr>
          </a:p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	Job	 p</a:t>
            </a:r>
            <a:r>
              <a:rPr lang="en-US" altLang="en-US" sz="1600" baseline="-25000">
                <a:solidFill>
                  <a:srgbClr val="000000"/>
                </a:solidFill>
              </a:rPr>
              <a:t>1,i</a:t>
            </a:r>
            <a:r>
              <a:rPr lang="en-US" altLang="en-US" sz="1600">
                <a:solidFill>
                  <a:srgbClr val="000000"/>
                </a:solidFill>
              </a:rPr>
              <a:t>	p</a:t>
            </a:r>
            <a:r>
              <a:rPr lang="en-US" altLang="en-US" sz="1600" baseline="-25000">
                <a:solidFill>
                  <a:srgbClr val="000000"/>
                </a:solidFill>
              </a:rPr>
              <a:t>2,i</a:t>
            </a:r>
            <a:endParaRPr lang="en-US" altLang="en-US" sz="1600">
              <a:solidFill>
                <a:srgbClr val="000000"/>
              </a:solidFill>
            </a:endParaRPr>
          </a:p>
          <a:p>
            <a:pPr eaLnBrk="0" hangingPunct="0"/>
            <a:endParaRPr lang="en-US" altLang="en-US" sz="1600">
              <a:solidFill>
                <a:srgbClr val="000000"/>
              </a:solidFill>
            </a:endParaRPr>
          </a:p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	A	6	8</a:t>
            </a:r>
          </a:p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	B	11	6</a:t>
            </a:r>
          </a:p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	C	7	3</a:t>
            </a:r>
          </a:p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	D	9	7</a:t>
            </a:r>
          </a:p>
          <a:p>
            <a:pPr eaLnBrk="0" hangingPunct="0"/>
            <a:r>
              <a:rPr lang="en-US" altLang="en-US" sz="1600">
                <a:solidFill>
                  <a:srgbClr val="000000"/>
                </a:solidFill>
              </a:rPr>
              <a:t>	E	5	10</a:t>
            </a:r>
          </a:p>
        </p:txBody>
      </p:sp>
      <p:graphicFrame>
        <p:nvGraphicFramePr>
          <p:cNvPr id="20538" name="Group 58"/>
          <p:cNvGraphicFramePr>
            <a:graphicFrameLocks noGrp="1"/>
          </p:cNvGraphicFramePr>
          <p:nvPr/>
        </p:nvGraphicFramePr>
        <p:xfrm>
          <a:off x="381000" y="3352800"/>
          <a:ext cx="8458200" cy="100584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Opt Seq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5+6=11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11+9=20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20+11=31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31+7=38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5+10=15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5" name="Object 55"/>
          <p:cNvGraphicFramePr>
            <a:graphicFrameLocks noChangeAspect="1"/>
          </p:cNvGraphicFramePr>
          <p:nvPr/>
        </p:nvGraphicFramePr>
        <p:xfrm>
          <a:off x="2895600" y="2514600"/>
          <a:ext cx="3092450" cy="847725"/>
        </p:xfrm>
        <a:graphic>
          <a:graphicData uri="http://schemas.openxmlformats.org/presentationml/2006/ole">
            <p:oleObj spid="_x0000_s509967" name="Equation" r:id="rId4" imgW="1574800" imgH="431800" progId="">
              <p:embed/>
            </p:oleObj>
          </a:graphicData>
        </a:graphic>
      </p:graphicFrame>
      <p:graphicFrame>
        <p:nvGraphicFramePr>
          <p:cNvPr id="20573" name="Group 93"/>
          <p:cNvGraphicFramePr>
            <a:graphicFrameLocks noGrp="1"/>
          </p:cNvGraphicFramePr>
          <p:nvPr/>
        </p:nvGraphicFramePr>
        <p:xfrm>
          <a:off x="381000" y="5029200"/>
          <a:ext cx="8458200" cy="107696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Opt Seq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5+6=11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11+9=20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20+11=31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31+7=38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5+10=15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15+8=23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23+7=30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31+6=37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38+3=41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74" name="Object 94"/>
          <p:cNvGraphicFramePr>
            <a:graphicFrameLocks noChangeAspect="1"/>
          </p:cNvGraphicFramePr>
          <p:nvPr/>
        </p:nvGraphicFramePr>
        <p:xfrm>
          <a:off x="2895600" y="4419600"/>
          <a:ext cx="4267200" cy="522288"/>
        </p:xfrm>
        <a:graphic>
          <a:graphicData uri="http://schemas.openxmlformats.org/presentationml/2006/ole">
            <p:oleObj spid="_x0000_s509968" name="Equation" r:id="rId5" imgW="2057400" imgH="2794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6595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227EE-8BD6-4618-87FF-6A0D334C6DAF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181600"/>
          </a:xfrm>
        </p:spPr>
        <p:txBody>
          <a:bodyPr/>
          <a:lstStyle/>
          <a:p>
            <a:r>
              <a:rPr lang="en-US" altLang="en-US" sz="2000"/>
              <a:t>F3 l l C</a:t>
            </a:r>
            <a:r>
              <a:rPr lang="en-US" altLang="en-US" sz="2000" baseline="-25000"/>
              <a:t>max</a:t>
            </a:r>
            <a:r>
              <a:rPr lang="en-US" altLang="en-US" sz="2000"/>
              <a:t> strongly NP-hard</a:t>
            </a:r>
          </a:p>
          <a:p>
            <a:r>
              <a:rPr lang="en-US" altLang="en-US" sz="2000"/>
              <a:t>F3 l dom p</a:t>
            </a:r>
            <a:r>
              <a:rPr lang="en-US" altLang="en-US" sz="2000" baseline="-25000"/>
              <a:t>2,i</a:t>
            </a:r>
            <a:r>
              <a:rPr lang="en-US" altLang="en-US" sz="2000"/>
              <a:t> l C</a:t>
            </a:r>
            <a:r>
              <a:rPr lang="en-US" altLang="en-US" sz="2000" baseline="-25000"/>
              <a:t>max</a:t>
            </a:r>
            <a:r>
              <a:rPr lang="en-US" altLang="en-US" sz="2000"/>
              <a:t> optimized with Johnson Rule extension</a:t>
            </a:r>
          </a:p>
          <a:p>
            <a:r>
              <a:rPr lang="en-US" altLang="en-US" sz="2000"/>
              <a:t>Machine 2 is </a:t>
            </a:r>
            <a:r>
              <a:rPr lang="en-US" altLang="en-US" sz="2000" i="1"/>
              <a:t>dominated </a:t>
            </a:r>
            <a:r>
              <a:rPr lang="en-US" altLang="en-US" sz="2000"/>
              <a:t>if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If machine 2 is dominated, use Johnson’ Rule with</a:t>
            </a:r>
          </a:p>
          <a:p>
            <a:endParaRPr lang="en-US" altLang="en-US" sz="2000"/>
          </a:p>
          <a:p>
            <a:r>
              <a:rPr lang="en-US" altLang="en-US" sz="2000"/>
              <a:t>If machine 2 is </a:t>
            </a:r>
            <a:r>
              <a:rPr lang="en-US" altLang="en-US" sz="2000" u="sng"/>
              <a:t>not</a:t>
            </a:r>
            <a:r>
              <a:rPr lang="en-US" altLang="en-US" sz="2000"/>
              <a:t> dominated but m</a:t>
            </a:r>
            <a:r>
              <a:rPr lang="en-US" altLang="en-US" sz="2000" baseline="-25000"/>
              <a:t>1</a:t>
            </a:r>
            <a:r>
              <a:rPr lang="en-US" altLang="en-US" sz="2000"/>
              <a:t>/m</a:t>
            </a:r>
            <a:r>
              <a:rPr lang="en-US" altLang="en-US" sz="2000" baseline="-25000"/>
              <a:t>2</a:t>
            </a:r>
            <a:r>
              <a:rPr lang="en-US" altLang="en-US" sz="2000"/>
              <a:t> problem gives same results as m</a:t>
            </a:r>
            <a:r>
              <a:rPr lang="en-US" altLang="en-US" sz="2000" baseline="-25000"/>
              <a:t>2</a:t>
            </a:r>
            <a:r>
              <a:rPr lang="en-US" altLang="en-US" sz="2000"/>
              <a:t>/m</a:t>
            </a:r>
            <a:r>
              <a:rPr lang="en-US" altLang="en-US" sz="2000" baseline="-25000"/>
              <a:t>3</a:t>
            </a:r>
            <a:r>
              <a:rPr lang="en-US" altLang="en-US" sz="2000"/>
              <a:t> problem, </a:t>
            </a:r>
            <a:r>
              <a:rPr lang="en-US" altLang="en-US" sz="2000" i="1"/>
              <a:t>sequence is optimal</a:t>
            </a:r>
          </a:p>
          <a:p>
            <a:r>
              <a:rPr lang="en-US" altLang="en-US" sz="2000"/>
              <a:t>If machine 2 is </a:t>
            </a:r>
            <a:r>
              <a:rPr lang="en-US" altLang="en-US" sz="2000" u="sng"/>
              <a:t>not</a:t>
            </a:r>
            <a:r>
              <a:rPr lang="en-US" altLang="en-US" sz="2000"/>
              <a:t> dominated and m</a:t>
            </a:r>
            <a:r>
              <a:rPr lang="en-US" altLang="en-US" sz="2000" baseline="-25000"/>
              <a:t>1</a:t>
            </a:r>
            <a:r>
              <a:rPr lang="en-US" altLang="en-US" sz="2000"/>
              <a:t>/m</a:t>
            </a:r>
            <a:r>
              <a:rPr lang="en-US" altLang="en-US" sz="2000" baseline="-25000"/>
              <a:t>2</a:t>
            </a:r>
            <a:r>
              <a:rPr lang="en-US" altLang="en-US" sz="2000"/>
              <a:t> problem </a:t>
            </a:r>
            <a:r>
              <a:rPr lang="en-US" altLang="en-US" sz="2000" u="sng"/>
              <a:t>does not</a:t>
            </a:r>
            <a:r>
              <a:rPr lang="en-US" altLang="en-US" sz="2000"/>
              <a:t> gives same results as m</a:t>
            </a:r>
            <a:r>
              <a:rPr lang="en-US" altLang="en-US" sz="2000" baseline="-25000"/>
              <a:t>2</a:t>
            </a:r>
            <a:r>
              <a:rPr lang="en-US" altLang="en-US" sz="2000"/>
              <a:t>/m</a:t>
            </a:r>
            <a:r>
              <a:rPr lang="en-US" altLang="en-US" sz="2000" baseline="-25000"/>
              <a:t>3</a:t>
            </a:r>
            <a:r>
              <a:rPr lang="en-US" altLang="en-US" sz="2000"/>
              <a:t> problem (heuristic application…)</a:t>
            </a:r>
          </a:p>
          <a:p>
            <a:pPr lvl="1"/>
            <a:r>
              <a:rPr lang="en-US" altLang="en-US" sz="1800"/>
              <a:t>Apply 3 machine Johnson Rule</a:t>
            </a:r>
          </a:p>
          <a:p>
            <a:pPr lvl="1"/>
            <a:r>
              <a:rPr lang="en-US" altLang="en-US" sz="1800"/>
              <a:t>Perform API neighborhood search (optimal sequence discovered very often)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F3 l  dom p</a:t>
            </a:r>
            <a:r>
              <a:rPr lang="en-US" altLang="en-US" sz="2400" i="1" baseline="-25000"/>
              <a:t>2,i</a:t>
            </a:r>
            <a:r>
              <a:rPr lang="en-US" altLang="en-US" sz="2400" i="1"/>
              <a:t>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204913" y="2743200"/>
          <a:ext cx="6124575" cy="609600"/>
        </p:xfrm>
        <a:graphic>
          <a:graphicData uri="http://schemas.openxmlformats.org/presentationml/2006/ole">
            <p:oleObj spid="_x0000_s510986" name="Equation" r:id="rId3" imgW="2806700" imgH="279400" progId="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895600" y="3657600"/>
          <a:ext cx="2971800" cy="609600"/>
        </p:xfrm>
        <a:graphic>
          <a:graphicData uri="http://schemas.openxmlformats.org/presentationml/2006/ole">
            <p:oleObj spid="_x0000_s510987" name="Equation" r:id="rId4" imgW="1333500" imgH="2794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782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17FD6-6825-4FB2-989A-19A0239464DB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3-Machine Flow Shop Example</a:t>
            </a: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 u="sng"/>
              <a:t>Johnson Rule Schedule:</a:t>
            </a:r>
            <a:r>
              <a:rPr lang="en-US" altLang="en-US"/>
              <a:t>	   </a:t>
            </a:r>
            <a:r>
              <a:rPr lang="en-US" altLang="en-US" b="1"/>
              <a:t>S</a:t>
            </a:r>
            <a:r>
              <a:rPr lang="en-US" altLang="en-US"/>
              <a:t> = 4 - 1 - 3 - 5 - 2</a:t>
            </a:r>
            <a:endParaRPr lang="en-US" altLang="en-US" u="sng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F3 l  dom p</a:t>
            </a:r>
            <a:r>
              <a:rPr lang="en-US" altLang="en-US" sz="2400" i="1" baseline="-25000"/>
              <a:t>2,i</a:t>
            </a:r>
            <a:r>
              <a:rPr lang="en-US" altLang="en-US" sz="2400" i="1"/>
              <a:t>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graphicFrame>
        <p:nvGraphicFramePr>
          <p:cNvPr id="25673" name="Group 73"/>
          <p:cNvGraphicFramePr>
            <a:graphicFrameLocks noGrp="1"/>
          </p:cNvGraphicFramePr>
          <p:nvPr/>
        </p:nvGraphicFramePr>
        <p:xfrm>
          <a:off x="1143000" y="2438400"/>
          <a:ext cx="6477000" cy="2377440"/>
        </p:xfrm>
        <a:graphic>
          <a:graphicData uri="http://schemas.openxmlformats.org/drawingml/2006/table">
            <a:tbl>
              <a:tblPr/>
              <a:tblGrid>
                <a:gridCol w="1397000"/>
                <a:gridCol w="1016000"/>
                <a:gridCol w="1016000"/>
                <a:gridCol w="1016000"/>
                <a:gridCol w="1016000"/>
                <a:gridCol w="1016000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 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folHlink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folHlink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folHlink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folHlink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folHlink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chemeClr val="folHlink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1,i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2,i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5671" name="Text Box 71" descr="Light upward diagonal"/>
          <p:cNvSpPr txBox="1">
            <a:spLocks noChangeArrowheads="1"/>
          </p:cNvSpPr>
          <p:nvPr/>
        </p:nvSpPr>
        <p:spPr bwMode="auto">
          <a:xfrm>
            <a:off x="7696200" y="3267075"/>
            <a:ext cx="1279525" cy="366713"/>
          </a:xfrm>
          <a:prstGeom prst="rect">
            <a:avLst/>
          </a:prstGeom>
          <a:pattFill prst="ltUpDiag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Dominated</a:t>
            </a:r>
          </a:p>
        </p:txBody>
      </p:sp>
    </p:spTree>
    <p:extLst>
      <p:ext uri="{BB962C8B-B14F-4D97-AF65-F5344CB8AC3E}">
        <p14:creationId xmlns:p14="http://schemas.microsoft.com/office/powerpoint/2010/main" xmlns="" val="362188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E5D7E-07E2-4709-83B0-3CFB46841FFC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648200"/>
          </a:xfrm>
        </p:spPr>
        <p:txBody>
          <a:bodyPr/>
          <a:lstStyle/>
          <a:p>
            <a:r>
              <a:rPr lang="en-US" altLang="en-US"/>
              <a:t>Campbell, Dudek, Smith (CDS) heuristic [1970]</a:t>
            </a:r>
          </a:p>
          <a:p>
            <a:pPr lvl="1"/>
            <a:r>
              <a:rPr lang="en-US" altLang="en-US" sz="2400"/>
              <a:t>Extension of 3-machine Johnson’s Rule logic</a:t>
            </a:r>
          </a:p>
          <a:p>
            <a:pPr lvl="1"/>
            <a:r>
              <a:rPr lang="en-US" altLang="en-US" sz="2400"/>
              <a:t>At stage </a:t>
            </a:r>
            <a:r>
              <a:rPr lang="en-US" altLang="en-US" sz="2400" i="1"/>
              <a:t>j </a:t>
            </a:r>
            <a:r>
              <a:rPr lang="en-US" altLang="en-US" sz="2400"/>
              <a:t>, calculate 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	</a:t>
            </a:r>
          </a:p>
          <a:p>
            <a:pPr lvl="1">
              <a:buFontTx/>
              <a:buNone/>
            </a:pPr>
            <a:r>
              <a:rPr lang="en-US" altLang="en-US" sz="2400"/>
              <a:t>and apply Johnson’s Rule to the “2-machine” problem</a:t>
            </a:r>
          </a:p>
          <a:p>
            <a:pPr lvl="1"/>
            <a:r>
              <a:rPr lang="en-US" altLang="en-US" sz="2400"/>
              <a:t>After </a:t>
            </a:r>
            <a:r>
              <a:rPr lang="en-US" altLang="en-US" sz="2400" i="1"/>
              <a:t>m-1 </a:t>
            </a:r>
            <a:r>
              <a:rPr lang="en-US" altLang="en-US" sz="2400"/>
              <a:t>stages, pick the sequence generated at some stage with the best makespan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 prmu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752600" y="2895600"/>
          <a:ext cx="5105400" cy="1006475"/>
        </p:xfrm>
        <a:graphic>
          <a:graphicData uri="http://schemas.openxmlformats.org/presentationml/2006/ole">
            <p:oleObj spid="_x0000_s512006" name="Equation" r:id="rId3" imgW="2184400" imgH="431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4353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5C378-5B98-4C0B-9805-BC5DBCE8DC0A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953000"/>
          </a:xfrm>
        </p:spPr>
        <p:txBody>
          <a:bodyPr/>
          <a:lstStyle/>
          <a:p>
            <a:r>
              <a:rPr lang="en-US" altLang="en-US" u="sng"/>
              <a:t>CDS heuristic example:</a:t>
            </a:r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 prmu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graphicFrame>
        <p:nvGraphicFramePr>
          <p:cNvPr id="104452" name="Group 4"/>
          <p:cNvGraphicFramePr>
            <a:graphicFrameLocks noGrp="1"/>
          </p:cNvGraphicFramePr>
          <p:nvPr/>
        </p:nvGraphicFramePr>
        <p:xfrm>
          <a:off x="1447800" y="2209800"/>
          <a:ext cx="6096000" cy="1981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 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4,i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490" name="Group 42"/>
          <p:cNvGraphicFramePr>
            <a:graphicFrameLocks noGrp="1"/>
          </p:cNvGraphicFramePr>
          <p:nvPr/>
        </p:nvGraphicFramePr>
        <p:xfrm>
          <a:off x="1219200" y="4648200"/>
          <a:ext cx="4419600" cy="2011680"/>
        </p:xfrm>
        <a:graphic>
          <a:graphicData uri="http://schemas.openxmlformats.org/drawingml/2006/table">
            <a:tbl>
              <a:tblPr/>
              <a:tblGrid>
                <a:gridCol w="849313"/>
                <a:gridCol w="714375"/>
                <a:gridCol w="712787"/>
                <a:gridCol w="715963"/>
                <a:gridCol w="714375"/>
                <a:gridCol w="712787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stage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p’(1,i)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p’(2,i)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stage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p’(1,i)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p’(2,i)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stage 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p’(1,i)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p’(2,i)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541" name="AutoShape 93"/>
          <p:cNvSpPr>
            <a:spLocks noChangeArrowheads="1"/>
          </p:cNvSpPr>
          <p:nvPr/>
        </p:nvSpPr>
        <p:spPr bwMode="auto">
          <a:xfrm>
            <a:off x="5791200" y="487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542" name="Text Box 94"/>
          <p:cNvSpPr txBox="1">
            <a:spLocks noChangeArrowheads="1"/>
          </p:cNvSpPr>
          <p:nvPr/>
        </p:nvSpPr>
        <p:spPr bwMode="auto">
          <a:xfrm>
            <a:off x="6477000" y="4800600"/>
            <a:ext cx="1227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S=4-3-1-2</a:t>
            </a:r>
          </a:p>
        </p:txBody>
      </p:sp>
      <p:sp>
        <p:nvSpPr>
          <p:cNvPr id="104543" name="AutoShape 95"/>
          <p:cNvSpPr>
            <a:spLocks noChangeArrowheads="1"/>
          </p:cNvSpPr>
          <p:nvPr/>
        </p:nvSpPr>
        <p:spPr bwMode="auto">
          <a:xfrm>
            <a:off x="5791200" y="556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544" name="AutoShape 96"/>
          <p:cNvSpPr>
            <a:spLocks noChangeArrowheads="1"/>
          </p:cNvSpPr>
          <p:nvPr/>
        </p:nvSpPr>
        <p:spPr bwMode="auto">
          <a:xfrm>
            <a:off x="5791200" y="6172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545" name="Text Box 97"/>
          <p:cNvSpPr txBox="1">
            <a:spLocks noChangeArrowheads="1"/>
          </p:cNvSpPr>
          <p:nvPr/>
        </p:nvSpPr>
        <p:spPr bwMode="auto">
          <a:xfrm>
            <a:off x="6477000" y="5486400"/>
            <a:ext cx="1227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S=4-3-1-2</a:t>
            </a:r>
          </a:p>
        </p:txBody>
      </p:sp>
      <p:sp>
        <p:nvSpPr>
          <p:cNvPr id="104546" name="Text Box 98"/>
          <p:cNvSpPr txBox="1">
            <a:spLocks noChangeArrowheads="1"/>
          </p:cNvSpPr>
          <p:nvPr/>
        </p:nvSpPr>
        <p:spPr bwMode="auto">
          <a:xfrm>
            <a:off x="6477000" y="6096000"/>
            <a:ext cx="1227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S=3-4-1-2</a:t>
            </a:r>
          </a:p>
        </p:txBody>
      </p:sp>
    </p:spTree>
    <p:extLst>
      <p:ext uri="{BB962C8B-B14F-4D97-AF65-F5344CB8AC3E}">
        <p14:creationId xmlns:p14="http://schemas.microsoft.com/office/powerpoint/2010/main" xmlns="" val="264907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3D0-2648-47CF-B398-BED4DDD8CF5F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Schedule evaluations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 prmu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graphicFrame>
        <p:nvGraphicFramePr>
          <p:cNvPr id="29797" name="Group 101"/>
          <p:cNvGraphicFramePr>
            <a:graphicFrameLocks noGrp="1"/>
          </p:cNvGraphicFramePr>
          <p:nvPr/>
        </p:nvGraphicFramePr>
        <p:xfrm>
          <a:off x="1447800" y="2286000"/>
          <a:ext cx="6096000" cy="16764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/>
        </p:nvGraphicFramePr>
        <p:xfrm>
          <a:off x="1447800" y="4495800"/>
          <a:ext cx="6096000" cy="16764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 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29795" name="Text Box 99"/>
          <p:cNvSpPr txBox="1">
            <a:spLocks noChangeArrowheads="1"/>
          </p:cNvSpPr>
          <p:nvPr/>
        </p:nvSpPr>
        <p:spPr bwMode="auto">
          <a:xfrm>
            <a:off x="8077200" y="3581400"/>
            <a:ext cx="646113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Best</a:t>
            </a:r>
          </a:p>
        </p:txBody>
      </p:sp>
      <p:sp>
        <p:nvSpPr>
          <p:cNvPr id="29796" name="Line 100"/>
          <p:cNvSpPr>
            <a:spLocks noChangeShapeType="1"/>
          </p:cNvSpPr>
          <p:nvPr/>
        </p:nvSpPr>
        <p:spPr bwMode="auto">
          <a:xfrm flipH="1">
            <a:off x="76200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90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1939-5C2F-42D4-B21A-CCC41B40C8A3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1066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r>
              <a:rPr lang="en-US" altLang="en-US"/>
              <a:t>Gantt chart of solution S=4-3-1-2  </a:t>
            </a:r>
          </a:p>
          <a:p>
            <a:pPr lvl="1"/>
            <a:r>
              <a:rPr lang="en-US" altLang="en-US"/>
              <a:t>Chart on right highlights Critical path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 prmu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5105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0"/>
            <a:ext cx="388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62400" y="3429000"/>
            <a:ext cx="5302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m4 </a:t>
            </a:r>
          </a:p>
          <a:p>
            <a:endParaRPr lang="en-US" altLang="en-US" sz="1600">
              <a:solidFill>
                <a:srgbClr val="000000"/>
              </a:solidFill>
            </a:endParaRPr>
          </a:p>
          <a:p>
            <a:r>
              <a:rPr lang="en-US" altLang="en-US" sz="1600">
                <a:solidFill>
                  <a:srgbClr val="000000"/>
                </a:solidFill>
              </a:rPr>
              <a:t>m3</a:t>
            </a:r>
          </a:p>
          <a:p>
            <a:endParaRPr lang="en-US" altLang="en-US" sz="1600">
              <a:solidFill>
                <a:srgbClr val="000000"/>
              </a:solidFill>
            </a:endParaRPr>
          </a:p>
          <a:p>
            <a:r>
              <a:rPr lang="en-US" altLang="en-US" sz="1600">
                <a:solidFill>
                  <a:srgbClr val="000000"/>
                </a:solidFill>
              </a:rPr>
              <a:t>m2</a:t>
            </a:r>
          </a:p>
          <a:p>
            <a:endParaRPr lang="en-US" altLang="en-US" sz="1600">
              <a:solidFill>
                <a:srgbClr val="000000"/>
              </a:solidFill>
            </a:endParaRPr>
          </a:p>
          <a:p>
            <a:r>
              <a:rPr lang="en-US" altLang="en-US" sz="1600">
                <a:solidFill>
                  <a:srgbClr val="000000"/>
                </a:solidFill>
              </a:rPr>
              <a:t>m1</a:t>
            </a:r>
          </a:p>
        </p:txBody>
      </p:sp>
    </p:spTree>
    <p:extLst>
      <p:ext uri="{BB962C8B-B14F-4D97-AF65-F5344CB8AC3E}">
        <p14:creationId xmlns:p14="http://schemas.microsoft.com/office/powerpoint/2010/main" xmlns="" val="263614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87C77-D9E1-425E-918B-570B0D7C7829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124200"/>
          </a:xfrm>
        </p:spPr>
        <p:txBody>
          <a:bodyPr/>
          <a:lstStyle/>
          <a:p>
            <a:r>
              <a:rPr lang="en-US" alt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Mixed-integer programming formulation</a:t>
            </a:r>
          </a:p>
          <a:p>
            <a:r>
              <a:rPr lang="en-US" altLang="en-US"/>
              <a:t>Definitions:</a:t>
            </a:r>
          </a:p>
          <a:p>
            <a:pPr lvl="1"/>
            <a:r>
              <a:rPr lang="en-US" altLang="en-US"/>
              <a:t>x</a:t>
            </a:r>
            <a:r>
              <a:rPr lang="en-US" altLang="en-US" baseline="-25000"/>
              <a:t>j,k</a:t>
            </a:r>
            <a:r>
              <a:rPr lang="en-US" altLang="en-US"/>
              <a:t> = 1, if job </a:t>
            </a:r>
            <a:r>
              <a:rPr lang="en-US" altLang="en-US" i="1"/>
              <a:t>j</a:t>
            </a:r>
            <a:r>
              <a:rPr lang="en-US" altLang="en-US"/>
              <a:t>  in position </a:t>
            </a:r>
            <a:r>
              <a:rPr lang="en-US" altLang="en-US" i="1"/>
              <a:t>k  </a:t>
            </a:r>
            <a:r>
              <a:rPr lang="en-US" altLang="en-US"/>
              <a:t>of sequence</a:t>
            </a:r>
          </a:p>
          <a:p>
            <a:pPr lvl="1"/>
            <a:r>
              <a:rPr lang="en-US" altLang="en-US"/>
              <a:t>I</a:t>
            </a:r>
            <a:r>
              <a:rPr lang="en-US" altLang="en-US" baseline="-25000"/>
              <a:t>i,k</a:t>
            </a:r>
            <a:r>
              <a:rPr lang="en-US" altLang="en-US"/>
              <a:t> = idle time on machine </a:t>
            </a:r>
            <a:r>
              <a:rPr lang="en-US" altLang="en-US" i="1"/>
              <a:t>i  </a:t>
            </a:r>
            <a:r>
              <a:rPr lang="en-US" altLang="en-US"/>
              <a:t>between jobs in positions </a:t>
            </a:r>
            <a:r>
              <a:rPr lang="en-US" altLang="en-US" i="1"/>
              <a:t>k</a:t>
            </a:r>
            <a:r>
              <a:rPr lang="en-US" altLang="en-US"/>
              <a:t> and </a:t>
            </a:r>
            <a:r>
              <a:rPr lang="en-US" altLang="en-US" i="1"/>
              <a:t>k+1</a:t>
            </a:r>
          </a:p>
          <a:p>
            <a:pPr lvl="1"/>
            <a:r>
              <a:rPr lang="en-US" altLang="en-US"/>
              <a:t>W</a:t>
            </a:r>
            <a:r>
              <a:rPr lang="en-US" altLang="en-US" baseline="-25000"/>
              <a:t>i,k</a:t>
            </a:r>
            <a:r>
              <a:rPr lang="en-US" altLang="en-US"/>
              <a:t> = waiting time of job in position </a:t>
            </a:r>
            <a:r>
              <a:rPr lang="en-US" altLang="en-US" i="1"/>
              <a:t>k</a:t>
            </a:r>
            <a:r>
              <a:rPr lang="en-US" altLang="en-US"/>
              <a:t> between machines </a:t>
            </a:r>
            <a:r>
              <a:rPr lang="en-US" altLang="en-US" i="1"/>
              <a:t>i</a:t>
            </a:r>
            <a:r>
              <a:rPr lang="en-US" altLang="en-US"/>
              <a:t> and </a:t>
            </a:r>
            <a:r>
              <a:rPr lang="en-US" altLang="en-US" i="1"/>
              <a:t>i+1</a:t>
            </a:r>
          </a:p>
          <a:p>
            <a:pPr lvl="1"/>
            <a:r>
              <a:rPr lang="en-US" altLang="en-US">
                <a:sym typeface="Symbol" pitchFamily="18" charset="2"/>
              </a:rPr>
              <a:t></a:t>
            </a:r>
            <a:r>
              <a:rPr lang="en-US" altLang="en-US" baseline="-25000">
                <a:sym typeface="Symbol" pitchFamily="18" charset="2"/>
              </a:rPr>
              <a:t>i,k</a:t>
            </a:r>
            <a:r>
              <a:rPr lang="en-US" altLang="en-US">
                <a:sym typeface="Symbol" pitchFamily="18" charset="2"/>
              </a:rPr>
              <a:t> = I</a:t>
            </a:r>
            <a:r>
              <a:rPr lang="en-US" altLang="en-US" baseline="-25000">
                <a:sym typeface="Symbol" pitchFamily="18" charset="2"/>
              </a:rPr>
              <a:t>i,k</a:t>
            </a:r>
            <a:r>
              <a:rPr lang="en-US" altLang="en-US">
                <a:sym typeface="Symbol" pitchFamily="18" charset="2"/>
              </a:rPr>
              <a:t> + p</a:t>
            </a:r>
            <a:r>
              <a:rPr lang="en-US" altLang="en-US" baseline="-25000">
                <a:sym typeface="Symbol" pitchFamily="18" charset="2"/>
              </a:rPr>
              <a:t>i,[k+1]</a:t>
            </a:r>
            <a:r>
              <a:rPr lang="en-US" altLang="en-US">
                <a:sym typeface="Symbol" pitchFamily="18" charset="2"/>
              </a:rPr>
              <a:t> + W</a:t>
            </a:r>
            <a:r>
              <a:rPr lang="en-US" altLang="en-US" baseline="-25000">
                <a:sym typeface="Symbol" pitchFamily="18" charset="2"/>
              </a:rPr>
              <a:t>i,k+1</a:t>
            </a:r>
            <a:r>
              <a:rPr lang="en-US" altLang="en-US">
                <a:sym typeface="Symbol" pitchFamily="18" charset="2"/>
              </a:rPr>
              <a:t> = W</a:t>
            </a:r>
            <a:r>
              <a:rPr lang="en-US" altLang="en-US" baseline="-25000">
                <a:sym typeface="Symbol" pitchFamily="18" charset="2"/>
              </a:rPr>
              <a:t>i,k</a:t>
            </a:r>
            <a:r>
              <a:rPr lang="en-US" altLang="en-US">
                <a:sym typeface="Symbol" pitchFamily="18" charset="2"/>
              </a:rPr>
              <a:t> + p</a:t>
            </a:r>
            <a:r>
              <a:rPr lang="en-US" altLang="en-US" baseline="-25000">
                <a:sym typeface="Symbol" pitchFamily="18" charset="2"/>
              </a:rPr>
              <a:t>i+1,[k]</a:t>
            </a:r>
            <a:r>
              <a:rPr lang="en-US" altLang="en-US">
                <a:sym typeface="Symbol" pitchFamily="18" charset="2"/>
              </a:rPr>
              <a:t> + I</a:t>
            </a:r>
            <a:r>
              <a:rPr lang="en-US" altLang="en-US" baseline="-25000">
                <a:sym typeface="Symbol" pitchFamily="18" charset="2"/>
              </a:rPr>
              <a:t>i+1,k</a:t>
            </a:r>
            <a:endParaRPr lang="en-US" altLang="en-US">
              <a:sym typeface="Symbol" pitchFamily="18" charset="2"/>
            </a:endParaRPr>
          </a:p>
          <a:p>
            <a:pPr lvl="2">
              <a:buFontTx/>
              <a:buNone/>
            </a:pPr>
            <a:r>
              <a:rPr lang="en-US" altLang="en-US"/>
              <a:t>	= difference in starting time of position </a:t>
            </a:r>
            <a:r>
              <a:rPr lang="en-US" altLang="en-US" i="1"/>
              <a:t>k+1</a:t>
            </a:r>
            <a:r>
              <a:rPr lang="en-US" altLang="en-US"/>
              <a:t> job on machine </a:t>
            </a:r>
            <a:r>
              <a:rPr lang="en-US" altLang="en-US" i="1"/>
              <a:t>i+1</a:t>
            </a:r>
            <a:r>
              <a:rPr lang="en-US" altLang="en-US"/>
              <a:t>              and the completion time of the position </a:t>
            </a:r>
            <a:r>
              <a:rPr lang="en-US" altLang="en-US" i="1"/>
              <a:t>k</a:t>
            </a:r>
            <a:r>
              <a:rPr lang="en-US" altLang="en-US"/>
              <a:t> job on machine </a:t>
            </a:r>
            <a:r>
              <a:rPr lang="en-US" altLang="en-US" i="1"/>
              <a:t>i</a:t>
            </a:r>
            <a:endParaRPr lang="en-US" altLang="en-US"/>
          </a:p>
          <a:p>
            <a:pPr lvl="2">
              <a:buFontTx/>
              <a:buNone/>
            </a:pPr>
            <a:endParaRPr lang="en-US" altLang="en-US" i="1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 prmu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graphicFrame>
        <p:nvGraphicFramePr>
          <p:cNvPr id="32842" name="Group 74"/>
          <p:cNvGraphicFramePr>
            <a:graphicFrameLocks noGrp="1"/>
          </p:cNvGraphicFramePr>
          <p:nvPr/>
        </p:nvGraphicFramePr>
        <p:xfrm>
          <a:off x="1600200" y="5257800"/>
          <a:ext cx="6172200" cy="1300480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182563"/>
                <a:gridCol w="655637"/>
                <a:gridCol w="457200"/>
                <a:gridCol w="838200"/>
                <a:gridCol w="990600"/>
                <a:gridCol w="1143000"/>
                <a:gridCol w="381000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i,[k]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i,k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i,[k+1]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i,k+1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i+1,[k-1]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i+1,[k]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i+1,[k+1]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4267200" y="4648200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sym typeface="Symbol" pitchFamily="18" charset="2"/>
              </a:rPr>
              <a:t></a:t>
            </a:r>
            <a:r>
              <a:rPr lang="en-US" altLang="en-US" baseline="-25000">
                <a:solidFill>
                  <a:srgbClr val="000000"/>
                </a:solidFill>
                <a:sym typeface="Symbol" pitchFamily="18" charset="2"/>
              </a:rPr>
              <a:t>i,k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844" name="Line 76"/>
          <p:cNvSpPr>
            <a:spLocks noChangeShapeType="1"/>
          </p:cNvSpPr>
          <p:nvPr/>
        </p:nvSpPr>
        <p:spPr bwMode="auto">
          <a:xfrm flipH="1">
            <a:off x="3200400" y="502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45" name="Line 77"/>
          <p:cNvSpPr>
            <a:spLocks noChangeShapeType="1"/>
          </p:cNvSpPr>
          <p:nvPr/>
        </p:nvSpPr>
        <p:spPr bwMode="auto">
          <a:xfrm>
            <a:off x="48768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46" name="Line 78"/>
          <p:cNvSpPr>
            <a:spLocks noChangeShapeType="1"/>
          </p:cNvSpPr>
          <p:nvPr/>
        </p:nvSpPr>
        <p:spPr bwMode="auto">
          <a:xfrm>
            <a:off x="3124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>
            <a:off x="6248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>
            <a:off x="3124200" y="601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>
            <a:off x="3962400" y="601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50" name="Text Box 82"/>
          <p:cNvSpPr txBox="1">
            <a:spLocks noChangeArrowheads="1"/>
          </p:cNvSpPr>
          <p:nvPr/>
        </p:nvSpPr>
        <p:spPr bwMode="auto">
          <a:xfrm>
            <a:off x="3352800" y="6019800"/>
            <a:ext cx="58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W</a:t>
            </a:r>
            <a:r>
              <a:rPr lang="en-US" altLang="en-US" sz="2000" baseline="-25000">
                <a:solidFill>
                  <a:srgbClr val="000000"/>
                </a:solidFill>
              </a:rPr>
              <a:t>i,k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>
            <a:off x="3200400" y="647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52" name="Text Box 84"/>
          <p:cNvSpPr txBox="1">
            <a:spLocks noChangeArrowheads="1"/>
          </p:cNvSpPr>
          <p:nvPr/>
        </p:nvSpPr>
        <p:spPr bwMode="auto">
          <a:xfrm>
            <a:off x="7772400" y="5562600"/>
            <a:ext cx="1252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</a:rPr>
              <a:t>(I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i+1,k</a:t>
            </a:r>
            <a:r>
              <a:rPr lang="en-US" altLang="en-US" sz="2000" dirty="0">
                <a:solidFill>
                  <a:srgbClr val="000000"/>
                </a:solidFill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xmlns="" val="813216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7DC2D-08A2-4F59-92B5-9D138C93F04A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029200"/>
          </a:xfrm>
        </p:spPr>
        <p:txBody>
          <a:bodyPr/>
          <a:lstStyle/>
          <a:p>
            <a:r>
              <a:rPr lang="en-US" alt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Mixed-integer programming formulation</a:t>
            </a:r>
          </a:p>
          <a:p>
            <a:pPr lvl="1"/>
            <a:r>
              <a:rPr lang="en-US" altLang="en-US"/>
              <a:t>Minimize makespan  	 minimize idle time on last machine</a:t>
            </a:r>
          </a:p>
          <a:p>
            <a:pPr lvl="1">
              <a:buFontTx/>
              <a:buNone/>
            </a:pPr>
            <a:r>
              <a:rPr lang="en-US" altLang="en-US"/>
              <a:t>				     = time for job [1] to get to machine m  +</a:t>
            </a:r>
          </a:p>
          <a:p>
            <a:pPr lvl="1">
              <a:buFontTx/>
              <a:buNone/>
            </a:pPr>
            <a:r>
              <a:rPr lang="en-US" altLang="en-US"/>
              <a:t>				         sum of idle intervals on machine m</a:t>
            </a:r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5225" cy="977900"/>
          </a:xfrm>
          <a:noFill/>
          <a:ln/>
        </p:spPr>
        <p:txBody>
          <a:bodyPr/>
          <a:lstStyle/>
          <a:p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400" i="1"/>
              <a:t>Unlimited Intermediate Storage	Fm l  prmu l C</a:t>
            </a:r>
            <a:r>
              <a:rPr lang="en-US" altLang="en-US" sz="2400" i="1" baseline="-25000"/>
              <a:t>max</a:t>
            </a:r>
            <a:endParaRPr lang="en-US" altLang="en-US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3429000" y="20574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219200" y="2209800"/>
          <a:ext cx="2133600" cy="830263"/>
        </p:xfrm>
        <a:graphic>
          <a:graphicData uri="http://schemas.openxmlformats.org/presentationml/2006/ole">
            <p:oleObj spid="_x0000_s513034" name="Equation" r:id="rId3" imgW="1143000" imgH="444500" progId="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762000" y="3048000"/>
          <a:ext cx="7239000" cy="3810000"/>
        </p:xfrm>
        <a:graphic>
          <a:graphicData uri="http://schemas.openxmlformats.org/presentationml/2006/ole">
            <p:oleObj spid="_x0000_s513035" name="Equation" r:id="rId4" imgW="4991100" imgH="2717800" progId="">
              <p:embed/>
            </p:oleObj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581400" y="4343400"/>
            <a:ext cx="23082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assignment problem </a:t>
            </a:r>
          </a:p>
          <a:p>
            <a:r>
              <a:rPr lang="en-US" altLang="en-US" sz="1800">
                <a:solidFill>
                  <a:srgbClr val="000000"/>
                </a:solidFill>
              </a:rPr>
              <a:t>constraints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 flipV="1">
            <a:off x="2743200" y="4419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2667000" y="4800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657600" y="5943600"/>
            <a:ext cx="4122738" cy="36512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en-US" sz="1600" baseline="-25000">
                <a:solidFill>
                  <a:srgbClr val="000000"/>
                </a:solidFill>
                <a:sym typeface="Symbol" pitchFamily="18" charset="2"/>
              </a:rPr>
              <a:t>i,k</a:t>
            </a:r>
            <a:r>
              <a:rPr lang="en-US" altLang="en-US" sz="1600">
                <a:solidFill>
                  <a:srgbClr val="000000"/>
                </a:solidFill>
                <a:sym typeface="Symbol" pitchFamily="18" charset="2"/>
              </a:rPr>
              <a:t> + p</a:t>
            </a:r>
            <a:r>
              <a:rPr lang="en-US" altLang="en-US" sz="1600" baseline="-25000">
                <a:solidFill>
                  <a:srgbClr val="000000"/>
                </a:solidFill>
                <a:sym typeface="Symbol" pitchFamily="18" charset="2"/>
              </a:rPr>
              <a:t>i,[k+1]</a:t>
            </a:r>
            <a:r>
              <a:rPr lang="en-US" altLang="en-US" sz="1600">
                <a:solidFill>
                  <a:srgbClr val="000000"/>
                </a:solidFill>
                <a:sym typeface="Symbol" pitchFamily="18" charset="2"/>
              </a:rPr>
              <a:t> + W</a:t>
            </a:r>
            <a:r>
              <a:rPr lang="en-US" altLang="en-US" sz="1600" baseline="-25000">
                <a:solidFill>
                  <a:srgbClr val="000000"/>
                </a:solidFill>
                <a:sym typeface="Symbol" pitchFamily="18" charset="2"/>
              </a:rPr>
              <a:t>i,k+1</a:t>
            </a:r>
            <a:r>
              <a:rPr lang="en-US" altLang="en-US" sz="1600">
                <a:solidFill>
                  <a:srgbClr val="000000"/>
                </a:solidFill>
                <a:sym typeface="Symbol" pitchFamily="18" charset="2"/>
              </a:rPr>
              <a:t> = W</a:t>
            </a:r>
            <a:r>
              <a:rPr lang="en-US" altLang="en-US" sz="1600" baseline="-25000">
                <a:solidFill>
                  <a:srgbClr val="000000"/>
                </a:solidFill>
                <a:sym typeface="Symbol" pitchFamily="18" charset="2"/>
              </a:rPr>
              <a:t>i,k</a:t>
            </a:r>
            <a:r>
              <a:rPr lang="en-US" altLang="en-US" sz="1600">
                <a:solidFill>
                  <a:srgbClr val="000000"/>
                </a:solidFill>
                <a:sym typeface="Symbol" pitchFamily="18" charset="2"/>
              </a:rPr>
              <a:t> + p</a:t>
            </a:r>
            <a:r>
              <a:rPr lang="en-US" altLang="en-US" sz="1600" baseline="-25000">
                <a:solidFill>
                  <a:srgbClr val="000000"/>
                </a:solidFill>
                <a:sym typeface="Symbol" pitchFamily="18" charset="2"/>
              </a:rPr>
              <a:t>i+1,[k]</a:t>
            </a:r>
            <a:r>
              <a:rPr lang="en-US" altLang="en-US" sz="1600">
                <a:solidFill>
                  <a:srgbClr val="000000"/>
                </a:solidFill>
                <a:sym typeface="Symbol" pitchFamily="18" charset="2"/>
              </a:rPr>
              <a:t> + I</a:t>
            </a:r>
            <a:r>
              <a:rPr lang="en-US" altLang="en-US" sz="1600" baseline="-25000">
                <a:solidFill>
                  <a:srgbClr val="000000"/>
                </a:solidFill>
                <a:sym typeface="Symbol" pitchFamily="18" charset="2"/>
              </a:rPr>
              <a:t>i+1,k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 flipV="1">
            <a:off x="3276600" y="5791200"/>
            <a:ext cx="3810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045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D6634-ADEC-4DCA-A783-9925A39DE8D8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Machines have different speeds in </a:t>
            </a:r>
            <a:r>
              <a:rPr lang="en-US" altLang="en-US" i="1" dirty="0"/>
              <a:t>proportionate permutation flow shop… (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m,j</a:t>
            </a:r>
            <a:r>
              <a:rPr lang="en-US" altLang="en-US" i="1" dirty="0"/>
              <a:t> =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 all m 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machine with min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</a:t>
            </a:r>
            <a:r>
              <a:rPr lang="en-US" altLang="en-US" i="1" u="sng" dirty="0" smtClean="0"/>
              <a:t>bottleneck</a:t>
            </a:r>
            <a:r>
              <a:rPr lang="en-US" altLang="en-US" dirty="0" smtClean="0"/>
              <a:t>  (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= speed of machine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)</a:t>
            </a:r>
            <a:endParaRPr lang="en-US" altLang="en-US" i="1" u="sng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u="sng" dirty="0"/>
              <a:t>first</a:t>
            </a:r>
            <a:r>
              <a:rPr lang="en-US" altLang="en-US" dirty="0"/>
              <a:t> machine is bottleneck ---&gt; LPT minimizes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max</a:t>
            </a:r>
            <a:endParaRPr lang="en-US" altLang="en-US" baseline="-25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u="sng" dirty="0"/>
              <a:t>last</a:t>
            </a:r>
            <a:r>
              <a:rPr lang="en-US" altLang="en-US" dirty="0"/>
              <a:t> machine is bottleneck ---&gt; SPT minimizes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max</a:t>
            </a:r>
            <a:endParaRPr lang="en-US" altLang="en-US" baseline="-25000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Flexible Flow Shop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 stages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stage </a:t>
            </a:r>
            <a:r>
              <a:rPr lang="en-US" altLang="en-US" dirty="0" err="1"/>
              <a:t>i</a:t>
            </a:r>
            <a:r>
              <a:rPr lang="en-US" altLang="en-US" dirty="0"/>
              <a:t> has m</a:t>
            </a:r>
            <a:r>
              <a:rPr lang="en-US" altLang="en-US" b="1" baseline="-25000" dirty="0"/>
              <a:t>i</a:t>
            </a:r>
            <a:r>
              <a:rPr lang="en-US" altLang="en-US" dirty="0"/>
              <a:t> identical processors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makespan</a:t>
            </a:r>
            <a:r>
              <a:rPr lang="en-US" altLang="en-US" dirty="0"/>
              <a:t> heuristic:  LPT (LRPT , if preemption)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sum of C</a:t>
            </a:r>
            <a:r>
              <a:rPr lang="en-US" altLang="en-US" b="1" baseline="-25000" dirty="0"/>
              <a:t>i</a:t>
            </a:r>
            <a:r>
              <a:rPr lang="en-US" altLang="en-US" dirty="0"/>
              <a:t> heuristic:   SPT , if m</a:t>
            </a:r>
            <a:r>
              <a:rPr lang="en-US" altLang="en-US" b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</a:t>
            </a:r>
            <a:r>
              <a:rPr lang="en-US" altLang="en-US" dirty="0"/>
              <a:t> m</a:t>
            </a:r>
            <a:r>
              <a:rPr lang="en-US" altLang="en-US" b="1" baseline="-25000" dirty="0"/>
              <a:t>i-1</a:t>
            </a:r>
            <a:r>
              <a:rPr lang="en-US" altLang="en-US" dirty="0"/>
              <a:t>  </a:t>
            </a:r>
            <a:r>
              <a:rPr lang="en-US" altLang="en-US" dirty="0" err="1"/>
              <a:t>i</a:t>
            </a:r>
            <a:r>
              <a:rPr lang="en-US" altLang="en-US" dirty="0"/>
              <a:t>=2,…,c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jobs will not be blocked at next stage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SPT minimizes start time on m</a:t>
            </a:r>
            <a:r>
              <a:rPr lang="en-US" altLang="en-US" b="1" baseline="-25000" dirty="0"/>
              <a:t>1</a:t>
            </a:r>
            <a:r>
              <a:rPr lang="en-US" altLang="en-US" dirty="0"/>
              <a:t> and total processing time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358775" y="381000"/>
            <a:ext cx="8785225" cy="914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3200"/>
              <a:t>Flow Shop Scheduling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2400" i="1"/>
              <a:t>Special Features Flow Shops</a:t>
            </a:r>
          </a:p>
        </p:txBody>
      </p:sp>
    </p:spTree>
    <p:extLst>
      <p:ext uri="{BB962C8B-B14F-4D97-AF65-F5344CB8AC3E}">
        <p14:creationId xmlns:p14="http://schemas.microsoft.com/office/powerpoint/2010/main" xmlns="" val="210482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23B8-8125-4336-8BA5-8F291903BAC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685800"/>
          </a:xfrm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Machine Configurations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		Flow Shop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		Job Shop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4343400" y="1524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3505200" y="46863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66" name="Rectangle 6"/>
          <p:cNvSpPr>
            <a:spLocks noChangeArrowheads="1"/>
          </p:cNvSpPr>
          <p:nvPr/>
        </p:nvSpPr>
        <p:spPr bwMode="auto">
          <a:xfrm>
            <a:off x="3467100" y="28194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auto">
          <a:xfrm>
            <a:off x="3505200" y="37719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68" name="Line 8"/>
          <p:cNvSpPr>
            <a:spLocks noChangeShapeType="1"/>
          </p:cNvSpPr>
          <p:nvPr/>
        </p:nvSpPr>
        <p:spPr bwMode="auto">
          <a:xfrm>
            <a:off x="1143000" y="17541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69" name="Oval 9"/>
          <p:cNvSpPr>
            <a:spLocks noChangeArrowheads="1"/>
          </p:cNvSpPr>
          <p:nvPr/>
        </p:nvSpPr>
        <p:spPr bwMode="auto">
          <a:xfrm>
            <a:off x="838200" y="16764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0" name="Oval 10"/>
          <p:cNvSpPr>
            <a:spLocks noChangeArrowheads="1"/>
          </p:cNvSpPr>
          <p:nvPr/>
        </p:nvSpPr>
        <p:spPr bwMode="auto">
          <a:xfrm>
            <a:off x="533400" y="16764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1" name="Oval 11"/>
          <p:cNvSpPr>
            <a:spLocks noChangeArrowheads="1"/>
          </p:cNvSpPr>
          <p:nvPr/>
        </p:nvSpPr>
        <p:spPr bwMode="auto">
          <a:xfrm>
            <a:off x="1066800" y="3962400"/>
            <a:ext cx="152400" cy="152400"/>
          </a:xfrm>
          <a:prstGeom prst="ellipse">
            <a:avLst/>
          </a:prstGeom>
          <a:solidFill>
            <a:srgbClr val="FFCC00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2" name="Oval 12"/>
          <p:cNvSpPr>
            <a:spLocks noChangeArrowheads="1"/>
          </p:cNvSpPr>
          <p:nvPr/>
        </p:nvSpPr>
        <p:spPr bwMode="auto">
          <a:xfrm>
            <a:off x="1143000" y="28956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3" name="Oval 13"/>
          <p:cNvSpPr>
            <a:spLocks noChangeArrowheads="1"/>
          </p:cNvSpPr>
          <p:nvPr/>
        </p:nvSpPr>
        <p:spPr bwMode="auto">
          <a:xfrm>
            <a:off x="838200" y="289560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4" name="Line 14"/>
          <p:cNvSpPr>
            <a:spLocks noChangeShapeType="1"/>
          </p:cNvSpPr>
          <p:nvPr/>
        </p:nvSpPr>
        <p:spPr bwMode="auto">
          <a:xfrm>
            <a:off x="2438400" y="3995738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5" name="Rectangle 15"/>
          <p:cNvSpPr>
            <a:spLocks noChangeArrowheads="1"/>
          </p:cNvSpPr>
          <p:nvPr/>
        </p:nvSpPr>
        <p:spPr bwMode="auto">
          <a:xfrm>
            <a:off x="3124200" y="1524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6" name="Rectangle 16"/>
          <p:cNvSpPr>
            <a:spLocks noChangeArrowheads="1"/>
          </p:cNvSpPr>
          <p:nvPr/>
        </p:nvSpPr>
        <p:spPr bwMode="auto">
          <a:xfrm>
            <a:off x="1828800" y="15621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7" name="Line 17"/>
          <p:cNvSpPr>
            <a:spLocks noChangeShapeType="1"/>
          </p:cNvSpPr>
          <p:nvPr/>
        </p:nvSpPr>
        <p:spPr bwMode="auto">
          <a:xfrm>
            <a:off x="3657600" y="17541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8" name="Line 18"/>
          <p:cNvSpPr>
            <a:spLocks noChangeShapeType="1"/>
          </p:cNvSpPr>
          <p:nvPr/>
        </p:nvSpPr>
        <p:spPr bwMode="auto">
          <a:xfrm>
            <a:off x="2438400" y="17541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79" name="Rectangle 19"/>
          <p:cNvSpPr>
            <a:spLocks noChangeArrowheads="1"/>
          </p:cNvSpPr>
          <p:nvPr/>
        </p:nvSpPr>
        <p:spPr bwMode="auto">
          <a:xfrm>
            <a:off x="1828800" y="37719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0" name="Rectangle 20"/>
          <p:cNvSpPr>
            <a:spLocks noChangeArrowheads="1"/>
          </p:cNvSpPr>
          <p:nvPr/>
        </p:nvSpPr>
        <p:spPr bwMode="auto">
          <a:xfrm>
            <a:off x="1828800" y="27813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1" name="Rectangle 21"/>
          <p:cNvSpPr>
            <a:spLocks noChangeArrowheads="1"/>
          </p:cNvSpPr>
          <p:nvPr/>
        </p:nvSpPr>
        <p:spPr bwMode="auto">
          <a:xfrm>
            <a:off x="4876800" y="46863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2" name="Rectangle 22"/>
          <p:cNvSpPr>
            <a:spLocks noChangeArrowheads="1"/>
          </p:cNvSpPr>
          <p:nvPr/>
        </p:nvSpPr>
        <p:spPr bwMode="auto">
          <a:xfrm>
            <a:off x="4838700" y="37719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3" name="Oval 23"/>
          <p:cNvSpPr>
            <a:spLocks noChangeArrowheads="1"/>
          </p:cNvSpPr>
          <p:nvPr/>
        </p:nvSpPr>
        <p:spPr bwMode="auto">
          <a:xfrm>
            <a:off x="2895600" y="4914900"/>
            <a:ext cx="152400" cy="152400"/>
          </a:xfrm>
          <a:prstGeom prst="ellipse">
            <a:avLst/>
          </a:prstGeom>
          <a:solidFill>
            <a:srgbClr val="3366FF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4" name="Oval 24"/>
          <p:cNvSpPr>
            <a:spLocks noChangeArrowheads="1"/>
          </p:cNvSpPr>
          <p:nvPr/>
        </p:nvSpPr>
        <p:spPr bwMode="auto">
          <a:xfrm>
            <a:off x="2590800" y="4914900"/>
            <a:ext cx="152400" cy="152400"/>
          </a:xfrm>
          <a:prstGeom prst="ellipse">
            <a:avLst/>
          </a:prstGeom>
          <a:solidFill>
            <a:srgbClr val="3366FF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5" name="Oval 25"/>
          <p:cNvSpPr>
            <a:spLocks noChangeArrowheads="1"/>
          </p:cNvSpPr>
          <p:nvPr/>
        </p:nvSpPr>
        <p:spPr bwMode="auto">
          <a:xfrm>
            <a:off x="762000" y="3962400"/>
            <a:ext cx="152400" cy="152400"/>
          </a:xfrm>
          <a:prstGeom prst="ellipse">
            <a:avLst/>
          </a:prstGeom>
          <a:solidFill>
            <a:srgbClr val="FFCC00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6" name="Oval 26"/>
          <p:cNvSpPr>
            <a:spLocks noChangeArrowheads="1"/>
          </p:cNvSpPr>
          <p:nvPr/>
        </p:nvSpPr>
        <p:spPr bwMode="auto">
          <a:xfrm>
            <a:off x="1371600" y="3962400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7" name="Line 27"/>
          <p:cNvSpPr>
            <a:spLocks noChangeShapeType="1"/>
          </p:cNvSpPr>
          <p:nvPr/>
        </p:nvSpPr>
        <p:spPr bwMode="auto">
          <a:xfrm>
            <a:off x="4038600" y="3048000"/>
            <a:ext cx="609600" cy="53340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8" name="Line 28"/>
          <p:cNvSpPr>
            <a:spLocks noChangeShapeType="1"/>
          </p:cNvSpPr>
          <p:nvPr/>
        </p:nvSpPr>
        <p:spPr bwMode="auto">
          <a:xfrm flipV="1">
            <a:off x="2438400" y="3048000"/>
            <a:ext cx="914400" cy="72390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9" name="Rectangle 29"/>
          <p:cNvSpPr>
            <a:spLocks noChangeArrowheads="1"/>
          </p:cNvSpPr>
          <p:nvPr/>
        </p:nvSpPr>
        <p:spPr bwMode="auto">
          <a:xfrm>
            <a:off x="6210300" y="46863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0" name="Line 30"/>
          <p:cNvSpPr>
            <a:spLocks noChangeShapeType="1"/>
          </p:cNvSpPr>
          <p:nvPr/>
        </p:nvSpPr>
        <p:spPr bwMode="auto">
          <a:xfrm>
            <a:off x="4876800" y="4267200"/>
            <a:ext cx="0" cy="30480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1" name="Line 31"/>
          <p:cNvSpPr>
            <a:spLocks noChangeShapeType="1"/>
          </p:cNvSpPr>
          <p:nvPr/>
        </p:nvSpPr>
        <p:spPr bwMode="auto">
          <a:xfrm>
            <a:off x="5410200" y="4983163"/>
            <a:ext cx="609600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2" name="Line 32"/>
          <p:cNvSpPr>
            <a:spLocks noChangeShapeType="1"/>
          </p:cNvSpPr>
          <p:nvPr/>
        </p:nvSpPr>
        <p:spPr bwMode="auto">
          <a:xfrm>
            <a:off x="2438400" y="29718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3" name="Line 33"/>
          <p:cNvSpPr>
            <a:spLocks noChangeShapeType="1"/>
          </p:cNvSpPr>
          <p:nvPr/>
        </p:nvSpPr>
        <p:spPr bwMode="auto">
          <a:xfrm>
            <a:off x="4143375" y="3959225"/>
            <a:ext cx="609600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4" name="Line 34"/>
          <p:cNvSpPr>
            <a:spLocks noChangeShapeType="1"/>
          </p:cNvSpPr>
          <p:nvPr/>
        </p:nvSpPr>
        <p:spPr bwMode="auto">
          <a:xfrm>
            <a:off x="4038600" y="3995738"/>
            <a:ext cx="685800" cy="6905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5" name="Line 35"/>
          <p:cNvSpPr>
            <a:spLocks noChangeShapeType="1"/>
          </p:cNvSpPr>
          <p:nvPr/>
        </p:nvSpPr>
        <p:spPr bwMode="auto">
          <a:xfrm flipH="1" flipV="1">
            <a:off x="3886200" y="3200400"/>
            <a:ext cx="990600" cy="14859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6" name="Line 36"/>
          <p:cNvSpPr>
            <a:spLocks noChangeShapeType="1"/>
          </p:cNvSpPr>
          <p:nvPr/>
        </p:nvSpPr>
        <p:spPr bwMode="auto">
          <a:xfrm>
            <a:off x="4191000" y="2933700"/>
            <a:ext cx="609600" cy="533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7" name="Line 37"/>
          <p:cNvSpPr>
            <a:spLocks noChangeShapeType="1"/>
          </p:cNvSpPr>
          <p:nvPr/>
        </p:nvSpPr>
        <p:spPr bwMode="auto">
          <a:xfrm>
            <a:off x="5410200" y="3962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8" name="Line 38"/>
          <p:cNvSpPr>
            <a:spLocks noChangeShapeType="1"/>
          </p:cNvSpPr>
          <p:nvPr/>
        </p:nvSpPr>
        <p:spPr bwMode="auto">
          <a:xfrm>
            <a:off x="6858000" y="5008563"/>
            <a:ext cx="609600" cy="0"/>
          </a:xfrm>
          <a:prstGeom prst="line">
            <a:avLst/>
          </a:prstGeom>
          <a:noFill/>
          <a:ln w="38100">
            <a:solidFill>
              <a:srgbClr val="3366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9" name="Line 39"/>
          <p:cNvSpPr>
            <a:spLocks noChangeShapeType="1"/>
          </p:cNvSpPr>
          <p:nvPr/>
        </p:nvSpPr>
        <p:spPr bwMode="auto">
          <a:xfrm>
            <a:off x="6858000" y="4814888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0" name="Line 40"/>
          <p:cNvSpPr>
            <a:spLocks noChangeShapeType="1"/>
          </p:cNvSpPr>
          <p:nvPr/>
        </p:nvSpPr>
        <p:spPr bwMode="auto">
          <a:xfrm>
            <a:off x="5410200" y="4814888"/>
            <a:ext cx="609600" cy="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1" name="Line 41"/>
          <p:cNvSpPr>
            <a:spLocks noChangeShapeType="1"/>
          </p:cNvSpPr>
          <p:nvPr/>
        </p:nvSpPr>
        <p:spPr bwMode="auto">
          <a:xfrm>
            <a:off x="4114800" y="2833688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2" name="Line 42"/>
          <p:cNvSpPr>
            <a:spLocks noChangeShapeType="1"/>
          </p:cNvSpPr>
          <p:nvPr/>
        </p:nvSpPr>
        <p:spPr bwMode="auto">
          <a:xfrm flipV="1">
            <a:off x="3657600" y="4267200"/>
            <a:ext cx="0" cy="304800"/>
          </a:xfrm>
          <a:prstGeom prst="line">
            <a:avLst/>
          </a:prstGeom>
          <a:noFill/>
          <a:ln w="38100">
            <a:solidFill>
              <a:srgbClr val="3366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3" name="Line 43"/>
          <p:cNvSpPr>
            <a:spLocks noChangeShapeType="1"/>
          </p:cNvSpPr>
          <p:nvPr/>
        </p:nvSpPr>
        <p:spPr bwMode="auto">
          <a:xfrm>
            <a:off x="5105400" y="4267200"/>
            <a:ext cx="0" cy="304800"/>
          </a:xfrm>
          <a:prstGeom prst="line">
            <a:avLst/>
          </a:prstGeom>
          <a:noFill/>
          <a:ln w="38100">
            <a:solidFill>
              <a:srgbClr val="3366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75713-9772-4C0D-A7FF-E2F70223E6A4}" type="slidenum">
              <a:rPr lang="en-US" altLang="en-US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8610600" cy="3429000"/>
          </a:xfrm>
        </p:spPr>
        <p:txBody>
          <a:bodyPr/>
          <a:lstStyle/>
          <a:p>
            <a:r>
              <a:rPr lang="en-US" altLang="en-US"/>
              <a:t>“No-wait” flow shop</a:t>
            </a:r>
          </a:p>
          <a:p>
            <a:pPr lvl="1"/>
            <a:r>
              <a:rPr lang="en-US" altLang="en-US"/>
              <a:t>jobs are not blocked once they start through the shop</a:t>
            </a:r>
          </a:p>
          <a:p>
            <a:pPr lvl="1"/>
            <a:r>
              <a:rPr lang="en-US" altLang="en-US"/>
              <a:t>jobs “pulled” to next machine</a:t>
            </a:r>
          </a:p>
          <a:p>
            <a:pPr lvl="1"/>
            <a:r>
              <a:rPr lang="en-US" altLang="en-US"/>
              <a:t>push all job k times </a:t>
            </a:r>
            <a:r>
              <a:rPr lang="en-US" altLang="en-US" u="sng"/>
              <a:t>to the right</a:t>
            </a:r>
            <a:endParaRPr lang="en-US" altLang="en-US"/>
          </a:p>
          <a:p>
            <a:pPr lvl="1"/>
            <a:r>
              <a:rPr lang="en-US" altLang="en-US"/>
              <a:t>group all idle periods </a:t>
            </a:r>
            <a:r>
              <a:rPr lang="en-US" altLang="en-US" u="sng"/>
              <a:t>with respect to job j</a:t>
            </a:r>
            <a:r>
              <a:rPr lang="en-US" altLang="en-US"/>
              <a:t> at the beginning</a:t>
            </a:r>
          </a:p>
          <a:p>
            <a:pPr lvl="1"/>
            <a:r>
              <a:rPr lang="en-US" altLang="en-US"/>
              <a:t>more restrictive --&gt; C</a:t>
            </a:r>
            <a:r>
              <a:rPr lang="en-US" altLang="en-US" b="1" baseline="-25000"/>
              <a:t>max</a:t>
            </a:r>
            <a:r>
              <a:rPr lang="en-US" altLang="en-US"/>
              <a:t>(nwt)       C</a:t>
            </a:r>
            <a:r>
              <a:rPr lang="en-US" altLang="en-US" b="1" baseline="-25000"/>
              <a:t>max</a:t>
            </a:r>
            <a:r>
              <a:rPr lang="en-US" altLang="en-US"/>
              <a:t>(blocking)</a:t>
            </a:r>
          </a:p>
          <a:p>
            <a:pPr lvl="1">
              <a:buFontTx/>
              <a:buNone/>
            </a:pPr>
            <a:r>
              <a:rPr lang="en-US" altLang="en-US"/>
              <a:t>	d</a:t>
            </a:r>
            <a:r>
              <a:rPr lang="en-US" altLang="en-US" b="1" baseline="-25000"/>
              <a:t>j,k</a:t>
            </a:r>
            <a:r>
              <a:rPr lang="en-US" altLang="en-US"/>
              <a:t> = total delay to job k with respect to job j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 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000" b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685800" y="1828800"/>
          <a:ext cx="7696200" cy="1066800"/>
        </p:xfrm>
        <a:graphic>
          <a:graphicData uri="http://schemas.openxmlformats.org/drawingml/2006/table">
            <a:tbl>
              <a:tblPr/>
              <a:tblGrid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  <a:gridCol w="96202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 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1,j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 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 j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m, 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 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1,k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2,k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3,k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3,k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m,k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097" name="Object 33"/>
          <p:cNvGraphicFramePr>
            <a:graphicFrameLocks noChangeAspect="1"/>
          </p:cNvGraphicFramePr>
          <p:nvPr/>
        </p:nvGraphicFramePr>
        <p:xfrm>
          <a:off x="4572000" y="5029200"/>
          <a:ext cx="317500" cy="381000"/>
        </p:xfrm>
        <a:graphic>
          <a:graphicData uri="http://schemas.openxmlformats.org/presentationml/2006/ole">
            <p:oleObj spid="_x0000_s521226" name="Equation" r:id="rId3" imgW="126835" imgH="152202" progId="">
              <p:embed/>
            </p:oleObj>
          </a:graphicData>
        </a:graphic>
      </p:graphicFrame>
      <p:graphicFrame>
        <p:nvGraphicFramePr>
          <p:cNvPr id="88098" name="Object 34"/>
          <p:cNvGraphicFramePr>
            <a:graphicFrameLocks noChangeAspect="1"/>
          </p:cNvGraphicFramePr>
          <p:nvPr/>
        </p:nvGraphicFramePr>
        <p:xfrm>
          <a:off x="1524000" y="5791200"/>
          <a:ext cx="990600" cy="803275"/>
        </p:xfrm>
        <a:graphic>
          <a:graphicData uri="http://schemas.openxmlformats.org/presentationml/2006/ole">
            <p:oleObj spid="_x0000_s521227" name="Equation" r:id="rId4" imgW="533169" imgH="43161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54153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12418-5807-4262-85CD-738C7F10EEC1}" type="slidenum">
              <a:rPr lang="en-US" altLang="en-US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534400" cy="4953000"/>
          </a:xfrm>
        </p:spPr>
        <p:txBody>
          <a:bodyPr/>
          <a:lstStyle/>
          <a:p>
            <a:r>
              <a:rPr lang="en-US" altLang="en-US"/>
              <a:t>Total delay to job k with respect to job j calculation</a:t>
            </a:r>
          </a:p>
          <a:p>
            <a:pPr lvl="1"/>
            <a:endParaRPr lang="en-US" altLang="en-US" sz="2400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 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000" b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295400" y="2273300"/>
          <a:ext cx="5943600" cy="4476750"/>
        </p:xfrm>
        <a:graphic>
          <a:graphicData uri="http://schemas.openxmlformats.org/presentationml/2006/ole">
            <p:oleObj spid="_x0000_s522246" name="Equation" r:id="rId3" imgW="3238500" imgH="2438400" progId="">
              <p:embed/>
            </p:oleObj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4800600" y="6324600"/>
            <a:ext cx="10509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constant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715000" y="5791200"/>
            <a:ext cx="22748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minimized using TSP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 flipH="1" flipV="1">
            <a:off x="4343400" y="6400800"/>
            <a:ext cx="457200" cy="76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 flipH="1">
            <a:off x="2971800" y="6019800"/>
            <a:ext cx="274320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89097" name="Group 9"/>
          <p:cNvGraphicFramePr>
            <a:graphicFrameLocks noGrp="1"/>
          </p:cNvGraphicFramePr>
          <p:nvPr/>
        </p:nvGraphicFramePr>
        <p:xfrm>
          <a:off x="4419600" y="2057400"/>
          <a:ext cx="4572000" cy="68580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 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1,j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 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 j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m, 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 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1,k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2,k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alt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3,k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3,k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m,k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37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58A3-419A-47CC-864C-CEB321D1E938}" type="slidenum">
              <a:rPr lang="en-US" altLang="en-US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TSP distance matrix, D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 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000" b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/>
        </p:nvGraphicFramePr>
        <p:xfrm>
          <a:off x="1371600" y="2362200"/>
          <a:ext cx="60960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0" lang="en-US" alt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j,k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154" name="Object 42"/>
          <p:cNvGraphicFramePr>
            <a:graphicFrameLocks noChangeAspect="1"/>
          </p:cNvGraphicFramePr>
          <p:nvPr/>
        </p:nvGraphicFramePr>
        <p:xfrm>
          <a:off x="6477000" y="4800600"/>
          <a:ext cx="838200" cy="814388"/>
        </p:xfrm>
        <a:graphic>
          <a:graphicData uri="http://schemas.openxmlformats.org/presentationml/2006/ole">
            <p:oleObj spid="_x0000_s523302" name="Equation" r:id="rId3" imgW="444307" imgH="431613" progId="">
              <p:embed/>
            </p:oleObj>
          </a:graphicData>
        </a:graphic>
      </p:graphicFrame>
      <p:graphicFrame>
        <p:nvGraphicFramePr>
          <p:cNvPr id="90155" name="Object 43"/>
          <p:cNvGraphicFramePr>
            <a:graphicFrameLocks noChangeAspect="1"/>
          </p:cNvGraphicFramePr>
          <p:nvPr/>
        </p:nvGraphicFramePr>
        <p:xfrm>
          <a:off x="6402388" y="2362200"/>
          <a:ext cx="739775" cy="762000"/>
        </p:xfrm>
        <a:graphic>
          <a:graphicData uri="http://schemas.openxmlformats.org/presentationml/2006/ole">
            <p:oleObj spid="_x0000_s523303" name="Equation" r:id="rId4" imgW="418918" imgH="431613" progId="">
              <p:embed/>
            </p:oleObj>
          </a:graphicData>
        </a:graphic>
      </p:graphicFrame>
      <p:graphicFrame>
        <p:nvGraphicFramePr>
          <p:cNvPr id="90156" name="Object 44"/>
          <p:cNvGraphicFramePr>
            <a:graphicFrameLocks noChangeAspect="1"/>
          </p:cNvGraphicFramePr>
          <p:nvPr/>
        </p:nvGraphicFramePr>
        <p:xfrm>
          <a:off x="6400800" y="3124200"/>
          <a:ext cx="838200" cy="814388"/>
        </p:xfrm>
        <a:graphic>
          <a:graphicData uri="http://schemas.openxmlformats.org/presentationml/2006/ole">
            <p:oleObj spid="_x0000_s523304" name="Equation" r:id="rId5" imgW="444307" imgH="431613" progId="">
              <p:embed/>
            </p:oleObj>
          </a:graphicData>
        </a:graphic>
      </p:graphicFrame>
      <p:graphicFrame>
        <p:nvGraphicFramePr>
          <p:cNvPr id="90157" name="Object 45"/>
          <p:cNvGraphicFramePr>
            <a:graphicFrameLocks noChangeAspect="1"/>
          </p:cNvGraphicFramePr>
          <p:nvPr/>
        </p:nvGraphicFramePr>
        <p:xfrm>
          <a:off x="6705600" y="4191000"/>
          <a:ext cx="228600" cy="533400"/>
        </p:xfrm>
        <a:graphic>
          <a:graphicData uri="http://schemas.openxmlformats.org/presentationml/2006/ole">
            <p:oleObj spid="_x0000_s523305" name="Equation" r:id="rId6" imgW="76035" imgH="177415" progId="">
              <p:embed/>
            </p:oleObj>
          </a:graphicData>
        </a:graphic>
      </p:graphicFrame>
      <p:graphicFrame>
        <p:nvGraphicFramePr>
          <p:cNvPr id="90158" name="Object 46"/>
          <p:cNvGraphicFramePr>
            <a:graphicFrameLocks noChangeAspect="1"/>
          </p:cNvGraphicFramePr>
          <p:nvPr/>
        </p:nvGraphicFramePr>
        <p:xfrm>
          <a:off x="3124200" y="4114800"/>
          <a:ext cx="228600" cy="533400"/>
        </p:xfrm>
        <a:graphic>
          <a:graphicData uri="http://schemas.openxmlformats.org/presentationml/2006/ole">
            <p:oleObj spid="_x0000_s523306" name="Equation" r:id="rId7" imgW="76035" imgH="177415" progId="">
              <p:embed/>
            </p:oleObj>
          </a:graphicData>
        </a:graphic>
      </p:graphicFrame>
      <p:graphicFrame>
        <p:nvGraphicFramePr>
          <p:cNvPr id="90159" name="Object 47"/>
          <p:cNvGraphicFramePr>
            <a:graphicFrameLocks noChangeAspect="1"/>
          </p:cNvGraphicFramePr>
          <p:nvPr/>
        </p:nvGraphicFramePr>
        <p:xfrm>
          <a:off x="3124200" y="2514600"/>
          <a:ext cx="228600" cy="533400"/>
        </p:xfrm>
        <a:graphic>
          <a:graphicData uri="http://schemas.openxmlformats.org/presentationml/2006/ole">
            <p:oleObj spid="_x0000_s523307" name="Equation" r:id="rId8" imgW="76035" imgH="177415" progId="">
              <p:embed/>
            </p:oleObj>
          </a:graphicData>
        </a:graphic>
      </p:graphicFrame>
      <p:graphicFrame>
        <p:nvGraphicFramePr>
          <p:cNvPr id="90160" name="Object 48"/>
          <p:cNvGraphicFramePr>
            <a:graphicFrameLocks noChangeAspect="1"/>
          </p:cNvGraphicFramePr>
          <p:nvPr/>
        </p:nvGraphicFramePr>
        <p:xfrm>
          <a:off x="1600200" y="3505200"/>
          <a:ext cx="685800" cy="393700"/>
        </p:xfrm>
        <a:graphic>
          <a:graphicData uri="http://schemas.openxmlformats.org/presentationml/2006/ole">
            <p:oleObj spid="_x0000_s523308" name="Equation" r:id="rId9" imgW="177569" imgH="101468" progId="">
              <p:embed/>
            </p:oleObj>
          </a:graphicData>
        </a:graphic>
      </p:graphicFrame>
      <p:graphicFrame>
        <p:nvGraphicFramePr>
          <p:cNvPr id="90161" name="Object 49"/>
          <p:cNvGraphicFramePr>
            <a:graphicFrameLocks noChangeAspect="1"/>
          </p:cNvGraphicFramePr>
          <p:nvPr/>
        </p:nvGraphicFramePr>
        <p:xfrm>
          <a:off x="4038600" y="3505200"/>
          <a:ext cx="685800" cy="393700"/>
        </p:xfrm>
        <a:graphic>
          <a:graphicData uri="http://schemas.openxmlformats.org/presentationml/2006/ole">
            <p:oleObj spid="_x0000_s523309" name="Equation" r:id="rId10" imgW="177569" imgH="101468" progId="">
              <p:embed/>
            </p:oleObj>
          </a:graphicData>
        </a:graphic>
      </p:graphicFrame>
      <p:graphicFrame>
        <p:nvGraphicFramePr>
          <p:cNvPr id="90162" name="Object 50"/>
          <p:cNvGraphicFramePr>
            <a:graphicFrameLocks noChangeAspect="1"/>
          </p:cNvGraphicFramePr>
          <p:nvPr/>
        </p:nvGraphicFramePr>
        <p:xfrm>
          <a:off x="4114800" y="5943600"/>
          <a:ext cx="685800" cy="393700"/>
        </p:xfrm>
        <a:graphic>
          <a:graphicData uri="http://schemas.openxmlformats.org/presentationml/2006/ole">
            <p:oleObj spid="_x0000_s523310" name="Equation" r:id="rId11" imgW="177569" imgH="10146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6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E175A-41AA-4121-B3D1-6B0336A2F846}" type="slidenum">
              <a:rPr lang="en-US" altLang="en-US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No-wait example</a:t>
            </a:r>
            <a:endParaRPr lang="en-US" altLang="en-US"/>
          </a:p>
          <a:p>
            <a:endParaRPr lang="en-US" altLang="en-US" u="sng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 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000" b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457200" y="2438400"/>
          <a:ext cx="2667000" cy="1463040"/>
        </p:xfrm>
        <a:graphic>
          <a:graphicData uri="http://schemas.openxmlformats.org/drawingml/2006/table">
            <a:tbl>
              <a:tblPr/>
              <a:tblGrid>
                <a:gridCol w="531813"/>
                <a:gridCol w="536575"/>
                <a:gridCol w="530225"/>
                <a:gridCol w="536575"/>
                <a:gridCol w="531812"/>
              </a:tblGrid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i,j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172" name="Group 36"/>
          <p:cNvGraphicFramePr>
            <a:graphicFrameLocks noGrp="1"/>
          </p:cNvGraphicFramePr>
          <p:nvPr/>
        </p:nvGraphicFramePr>
        <p:xfrm>
          <a:off x="3429000" y="1600200"/>
          <a:ext cx="4572000" cy="5127308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2819400"/>
                <a:gridCol w="990600"/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3, 7-11, 17-12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3, 7-7, 17-16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3, 7-10,17-22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11, 12-3, 17-7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11, 12-7,17-16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11, 12-10, 17-22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7, 16-3, 29-7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7, 16-11, 29-12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7, 16-10, 29-22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10, 22-3, 24-7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10, 22-11, 24-12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max{ 10, 22-7, 24-16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244" name="Object 108"/>
          <p:cNvGraphicFramePr>
            <a:graphicFrameLocks noChangeAspect="1"/>
          </p:cNvGraphicFramePr>
          <p:nvPr/>
        </p:nvGraphicFramePr>
        <p:xfrm>
          <a:off x="4267200" y="1600200"/>
          <a:ext cx="2667000" cy="742950"/>
        </p:xfrm>
        <a:graphic>
          <a:graphicData uri="http://schemas.openxmlformats.org/presentationml/2006/ole">
            <p:oleObj spid="_x0000_s524294" name="Equation" r:id="rId3" imgW="1828800" imgH="457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59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531F6-AD81-4546-B4ED-121393926315}" type="slidenum">
              <a:rPr lang="en-US" altLang="en-US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2667000" cy="1066800"/>
          </a:xfrm>
        </p:spPr>
        <p:txBody>
          <a:bodyPr/>
          <a:lstStyle/>
          <a:p>
            <a:r>
              <a:rPr lang="en-US" altLang="en-US" u="sng"/>
              <a:t>Distance matrix 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u="sng"/>
              <a:t>for example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 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000" b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228600" y="3124200"/>
          <a:ext cx="3962400" cy="2333625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15" name="Text Box 55"/>
          <p:cNvSpPr txBox="1">
            <a:spLocks noChangeArrowheads="1"/>
          </p:cNvSpPr>
          <p:nvPr/>
        </p:nvSpPr>
        <p:spPr bwMode="auto">
          <a:xfrm>
            <a:off x="4191000" y="1676400"/>
            <a:ext cx="445293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Closest unvisited city heuristic for TSP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try all jobs in starting position</a:t>
            </a:r>
          </a:p>
        </p:txBody>
      </p:sp>
      <p:graphicFrame>
        <p:nvGraphicFramePr>
          <p:cNvPr id="92216" name="Group 56"/>
          <p:cNvGraphicFramePr>
            <a:graphicFrameLocks noGrp="1"/>
          </p:cNvGraphicFramePr>
          <p:nvPr/>
        </p:nvGraphicFramePr>
        <p:xfrm>
          <a:off x="4495800" y="2667000"/>
          <a:ext cx="3581400" cy="4064000"/>
        </p:xfrm>
        <a:graphic>
          <a:graphicData uri="http://schemas.openxmlformats.org/drawingml/2006/table">
            <a:tbl>
              <a:tblPr/>
              <a:tblGrid>
                <a:gridCol w="2362200"/>
                <a:gridCol w="12192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Sequence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distance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1-3-4-2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1-4-2-3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2-1-3-4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2-1-4-3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2-3-4-1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2-4-3-1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3-4-2-1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4-2-3-1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4-2-1-3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4985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A1F5-6FF5-4A8C-A593-8C1FEC5AAEA0}" type="slidenum">
              <a:rPr lang="en-US" altLang="en-US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u="sng"/>
              <a:t>Reference:</a:t>
            </a:r>
            <a:r>
              <a:rPr lang="en-US" altLang="en-US" sz="1800"/>
              <a:t>   C. Rajendran and D. Chaudhuri (1990), “Heuristic Algorithms for Continuous Flow Shop Problem”, </a:t>
            </a:r>
            <a:r>
              <a:rPr lang="en-US" altLang="en-US" sz="1800" u="sng"/>
              <a:t>Naval Research Logistics, 37</a:t>
            </a:r>
            <a:r>
              <a:rPr lang="en-US" altLang="en-US" sz="1800"/>
              <a:t> , 695-705.</a:t>
            </a:r>
            <a:endParaRPr lang="en-US" altLang="en-US" u="sng"/>
          </a:p>
          <a:p>
            <a:r>
              <a:rPr lang="en-US" altLang="en-US"/>
              <a:t>Objective is to minimize the sum of the completion times of the n jobs on machine m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 </a:t>
            </a: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  <a:cs typeface="Microsoft Sans Serif" pitchFamily="34" charset="0"/>
                <a:sym typeface="Symbol" pitchFamily="18" charset="2"/>
              </a:rPr>
              <a:t></a:t>
            </a: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  <a:endParaRPr lang="en-US" altLang="en-US" sz="2000" b="1">
              <a:solidFill>
                <a:srgbClr val="003399"/>
              </a:solidFill>
              <a:latin typeface="Tahoma" pitchFamily="34" charset="0"/>
            </a:endParaRP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947863" y="3048000"/>
          <a:ext cx="4560887" cy="1017588"/>
        </p:xfrm>
        <a:graphic>
          <a:graphicData uri="http://schemas.openxmlformats.org/presentationml/2006/ole">
            <p:oleObj spid="_x0000_s525322" name="Equation" r:id="rId3" imgW="1993900" imgH="444500" progId="">
              <p:embed/>
            </p:oleObj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7070725" y="3613150"/>
            <a:ext cx="10509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constant</a:t>
            </a: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6553200" y="36576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762000" y="4114800"/>
          <a:ext cx="7924800" cy="2590800"/>
        </p:xfrm>
        <a:graphic>
          <a:graphicData uri="http://schemas.openxmlformats.org/presentationml/2006/ole">
            <p:oleObj spid="_x0000_s525323" name="Equation" r:id="rId4" imgW="4318000" imgH="13716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73777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6137-DDF9-44DD-BEAD-F677F6CE9167}" type="slidenum">
              <a:rPr lang="en-US" altLang="en-US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029200"/>
          </a:xfrm>
        </p:spPr>
        <p:txBody>
          <a:bodyPr/>
          <a:lstStyle/>
          <a:p>
            <a:pPr marL="457200" indent="-457200"/>
            <a:r>
              <a:rPr lang="en-US" altLang="en-US"/>
              <a:t>Heuristic approach based on </a:t>
            </a:r>
            <a:r>
              <a:rPr lang="en-US" altLang="en-US" u="sng"/>
              <a:t>job insertion</a:t>
            </a:r>
          </a:p>
          <a:p>
            <a:pPr marL="838200" lvl="1" indent="-381000"/>
            <a:r>
              <a:rPr lang="en-US" altLang="en-US" sz="2400">
                <a:cs typeface="Microsoft Sans Serif" pitchFamily="34" charset="0"/>
                <a:sym typeface="Symbol" pitchFamily="18" charset="2"/>
              </a:rPr>
              <a:t></a:t>
            </a:r>
            <a:r>
              <a:rPr lang="en-US" altLang="en-US" sz="2400">
                <a:cs typeface="Microsoft Sans Serif" pitchFamily="34" charset="0"/>
              </a:rPr>
              <a:t>i is preferred to </a:t>
            </a:r>
            <a:r>
              <a:rPr lang="en-US" altLang="en-US" sz="2400">
                <a:cs typeface="Microsoft Sans Serif" pitchFamily="34" charset="0"/>
                <a:sym typeface="Symbol" pitchFamily="18" charset="2"/>
              </a:rPr>
              <a:t></a:t>
            </a:r>
            <a:r>
              <a:rPr lang="en-US" altLang="en-US" sz="2400">
                <a:cs typeface="Microsoft Sans Serif" pitchFamily="34" charset="0"/>
              </a:rPr>
              <a:t>k if  S</a:t>
            </a:r>
            <a:r>
              <a:rPr lang="en-US" altLang="en-US" sz="2400" b="1" baseline="-25000">
                <a:cs typeface="Microsoft Sans Serif" pitchFamily="34" charset="0"/>
              </a:rPr>
              <a:t>i</a:t>
            </a:r>
            <a:r>
              <a:rPr lang="en-US" altLang="en-US" sz="2400">
                <a:cs typeface="Microsoft Sans Serif" pitchFamily="34" charset="0"/>
              </a:rPr>
              <a:t>    S</a:t>
            </a:r>
            <a:r>
              <a:rPr lang="en-US" altLang="en-US" sz="2400" b="1" baseline="-25000">
                <a:cs typeface="Microsoft Sans Serif" pitchFamily="34" charset="0"/>
              </a:rPr>
              <a:t>k</a:t>
            </a:r>
          </a:p>
          <a:p>
            <a:pPr marL="838200" lvl="1" indent="-381000"/>
            <a:r>
              <a:rPr lang="en-US" altLang="en-US">
                <a:cs typeface="Microsoft Sans Serif" pitchFamily="34" charset="0"/>
              </a:rPr>
              <a:t>indicates there is less “pressure” on the completions of jobs following job i vs. job k across all machines</a:t>
            </a:r>
          </a:p>
          <a:p>
            <a:pPr marL="457200" indent="-457200"/>
            <a:r>
              <a:rPr lang="en-US" altLang="en-US" u="sng">
                <a:cs typeface="Microsoft Sans Serif" pitchFamily="34" charset="0"/>
              </a:rPr>
              <a:t>Algorithm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>
                <a:cs typeface="Microsoft Sans Serif" pitchFamily="34" charset="0"/>
              </a:rPr>
              <a:t>Order jobs by ascending values of</a:t>
            </a:r>
          </a:p>
          <a:p>
            <a:pPr marL="838200" lvl="1" indent="-381000"/>
            <a:endParaRPr lang="en-US" altLang="en-US" sz="2400">
              <a:cs typeface="Microsoft Sans Serif" pitchFamily="34" charset="0"/>
            </a:endParaRPr>
          </a:p>
          <a:p>
            <a:pPr marL="838200" lvl="1" indent="-381000"/>
            <a:r>
              <a:rPr lang="en-US" altLang="en-US" sz="2400">
                <a:cs typeface="Microsoft Sans Serif" pitchFamily="34" charset="0"/>
              </a:rPr>
              <a:t>ties broken by selecting job with smallest</a:t>
            </a:r>
          </a:p>
          <a:p>
            <a:pPr marL="838200" lvl="1" indent="-381000">
              <a:buFontTx/>
              <a:buAutoNum type="arabicPeriod" startAt="2"/>
            </a:pPr>
            <a:endParaRPr lang="en-US" altLang="en-US" sz="2400">
              <a:cs typeface="Microsoft Sans Serif" pitchFamily="34" charset="0"/>
            </a:endParaRPr>
          </a:p>
          <a:p>
            <a:pPr marL="838200" lvl="1" indent="-381000">
              <a:buFontTx/>
              <a:buAutoNum type="arabicPeriod" startAt="2"/>
            </a:pPr>
            <a:r>
              <a:rPr lang="en-US" altLang="en-US" sz="2400">
                <a:cs typeface="Microsoft Sans Serif" pitchFamily="34" charset="0"/>
              </a:rPr>
              <a:t>Place first job on list in position p of partial schedule, where  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</a:t>
            </a:r>
            <a:r>
              <a:rPr lang="en-US" altLang="en-US" b="1" i="1">
                <a:solidFill>
                  <a:srgbClr val="003399"/>
                </a:solidFill>
                <a:sym typeface="Symbol" pitchFamily="18" charset="2"/>
              </a:rPr>
              <a:t></a:t>
            </a: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4648200" y="1981200"/>
          <a:ext cx="317500" cy="381000"/>
        </p:xfrm>
        <a:graphic>
          <a:graphicData uri="http://schemas.openxmlformats.org/presentationml/2006/ole">
            <p:oleObj spid="_x0000_s526354" name="Equation" r:id="rId3" imgW="126835" imgH="152202" progId="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7086600" y="4114800"/>
          <a:ext cx="1524000" cy="1036638"/>
        </p:xfrm>
        <a:graphic>
          <a:graphicData uri="http://schemas.openxmlformats.org/presentationml/2006/ole">
            <p:oleObj spid="_x0000_s526355" name="Equation" r:id="rId4" imgW="736280" imgH="444307" progId="">
              <p:embed/>
            </p:oleObj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5943600" y="3276600"/>
          <a:ext cx="2819400" cy="1050925"/>
        </p:xfrm>
        <a:graphic>
          <a:graphicData uri="http://schemas.openxmlformats.org/presentationml/2006/ole">
            <p:oleObj spid="_x0000_s526356" name="Equation" r:id="rId5" imgW="1320227" imgH="444307" progId="">
              <p:embed/>
            </p:oleObj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2362200" y="5791200"/>
          <a:ext cx="5638800" cy="854075"/>
        </p:xfrm>
        <a:graphic>
          <a:graphicData uri="http://schemas.openxmlformats.org/presentationml/2006/ole">
            <p:oleObj spid="_x0000_s526357" name="Equation" r:id="rId6" imgW="2717800" imgH="3937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15458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94D4C-5E5A-414C-A640-A38B89F0CFFA}" type="slidenum">
              <a:rPr lang="en-US" altLang="en-US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u="sng"/>
              <a:t>Algorithm</a:t>
            </a:r>
            <a:r>
              <a:rPr lang="en-US" altLang="en-US"/>
              <a:t> (cont.)</a:t>
            </a:r>
          </a:p>
          <a:p>
            <a:pPr marL="838200" lvl="1" indent="-381000">
              <a:buFontTx/>
              <a:buAutoNum type="arabicPeriod" startAt="3"/>
            </a:pPr>
            <a:r>
              <a:rPr lang="en-US" altLang="en-US" sz="2400"/>
              <a:t>For each partial schedule generated, evaluate</a:t>
            </a:r>
          </a:p>
          <a:p>
            <a:pPr marL="838200" lvl="1" indent="-381000">
              <a:buFontTx/>
              <a:buAutoNum type="arabicPeriod" startAt="3"/>
            </a:pPr>
            <a:endParaRPr lang="en-US" altLang="en-US" sz="2400"/>
          </a:p>
          <a:p>
            <a:pPr marL="838200" lvl="1" indent="-381000">
              <a:buFontTx/>
              <a:buAutoNum type="arabicPeriod" startAt="3"/>
            </a:pPr>
            <a:endParaRPr lang="en-US" altLang="en-US" sz="2400"/>
          </a:p>
          <a:p>
            <a:pPr marL="838200" lvl="1" indent="-381000">
              <a:buFontTx/>
              <a:buNone/>
            </a:pPr>
            <a:r>
              <a:rPr lang="en-US" altLang="en-US" sz="2400"/>
              <a:t>	and choose partial schedule with minimum D</a:t>
            </a:r>
            <a:r>
              <a:rPr lang="en-US" altLang="en-US" sz="2400" baseline="-25000"/>
              <a:t>p</a:t>
            </a:r>
          </a:p>
          <a:p>
            <a:pPr marL="838200" lvl="1" indent="-381000">
              <a:buFontTx/>
              <a:buAutoNum type="arabicPeriod" startAt="4"/>
            </a:pPr>
            <a:r>
              <a:rPr lang="en-US" altLang="en-US" sz="2400"/>
              <a:t>Set </a:t>
            </a:r>
            <a:r>
              <a:rPr lang="en-US" altLang="en-US" sz="2400">
                <a:cs typeface="Microsoft Sans Serif" pitchFamily="34" charset="0"/>
                <a:sym typeface="Symbol" pitchFamily="18" charset="2"/>
              </a:rPr>
              <a:t></a:t>
            </a:r>
            <a:r>
              <a:rPr lang="en-US" altLang="en-US" sz="2400">
                <a:cs typeface="Microsoft Sans Serif" pitchFamily="34" charset="0"/>
              </a:rPr>
              <a:t> = chosen partial schedule and n’ = n’+1</a:t>
            </a:r>
          </a:p>
          <a:p>
            <a:pPr marL="838200" lvl="1" indent="-381000">
              <a:buFontTx/>
              <a:buAutoNum type="arabicPeriod" startAt="4"/>
            </a:pPr>
            <a:r>
              <a:rPr lang="en-US" altLang="en-US" sz="2400">
                <a:cs typeface="Microsoft Sans Serif" pitchFamily="34" charset="0"/>
              </a:rPr>
              <a:t>Delete first job from T</a:t>
            </a:r>
            <a:r>
              <a:rPr lang="en-US" altLang="en-US" sz="2400" b="1" baseline="-25000">
                <a:cs typeface="Microsoft Sans Serif" pitchFamily="34" charset="0"/>
              </a:rPr>
              <a:t>i</a:t>
            </a:r>
            <a:r>
              <a:rPr lang="en-US" altLang="en-US" sz="2400">
                <a:cs typeface="Microsoft Sans Serif" pitchFamily="34" charset="0"/>
              </a:rPr>
              <a:t> ordered list</a:t>
            </a:r>
          </a:p>
          <a:p>
            <a:pPr marL="838200" lvl="1" indent="-381000">
              <a:buFontTx/>
              <a:buAutoNum type="arabicPeriod" startAt="4"/>
            </a:pPr>
            <a:r>
              <a:rPr lang="en-US" altLang="en-US" sz="2400">
                <a:cs typeface="Microsoft Sans Serif" pitchFamily="34" charset="0"/>
              </a:rPr>
              <a:t>If T</a:t>
            </a:r>
            <a:r>
              <a:rPr lang="en-US" altLang="en-US" sz="2400" b="1" baseline="-25000">
                <a:cs typeface="Microsoft Sans Serif" pitchFamily="34" charset="0"/>
              </a:rPr>
              <a:t>i</a:t>
            </a:r>
            <a:r>
              <a:rPr lang="en-US" altLang="en-US" sz="2400">
                <a:cs typeface="Microsoft Sans Serif" pitchFamily="34" charset="0"/>
              </a:rPr>
              <a:t> empty --&gt; stop, schedule completed</a:t>
            </a:r>
          </a:p>
          <a:p>
            <a:pPr marL="838200" lvl="1" indent="-381000">
              <a:buFontTx/>
              <a:buNone/>
            </a:pPr>
            <a:r>
              <a:rPr lang="en-US" altLang="en-US" sz="2400"/>
              <a:t>	Else, go to step (2)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</a:t>
            </a:r>
            <a:r>
              <a:rPr lang="en-US" altLang="en-US" b="1" i="1">
                <a:solidFill>
                  <a:srgbClr val="003399"/>
                </a:solidFill>
                <a:sym typeface="Symbol" pitchFamily="18" charset="2"/>
              </a:rPr>
              <a:t></a:t>
            </a: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371600" y="2590800"/>
          <a:ext cx="6400800" cy="904875"/>
        </p:xfrm>
        <a:graphic>
          <a:graphicData uri="http://schemas.openxmlformats.org/presentationml/2006/ole">
            <p:oleObj spid="_x0000_s527366" name="Equation" r:id="rId3" imgW="2946400" imgH="431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935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177-7C16-48C9-BEBF-997EBCAE7A97}" type="slidenum">
              <a:rPr lang="en-US" altLang="en-US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Example:</a:t>
            </a:r>
            <a:r>
              <a:rPr lang="en-US" altLang="en-US"/>
              <a:t>    m = 4,  n = 5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US" altLang="en-US"/>
              <a:t>form ordered list from T</a:t>
            </a:r>
            <a:r>
              <a:rPr lang="en-US" altLang="en-US" b="1" baseline="-25000"/>
              <a:t>i</a:t>
            </a:r>
            <a:r>
              <a:rPr lang="en-US" altLang="en-US"/>
              <a:t> and T</a:t>
            </a:r>
            <a:r>
              <a:rPr lang="en-US" altLang="en-US" b="1" baseline="-25000"/>
              <a:t>i</a:t>
            </a:r>
            <a:r>
              <a:rPr lang="en-US" altLang="en-US"/>
              <a:t>’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</a:t>
            </a:r>
            <a:r>
              <a:rPr lang="en-US" altLang="en-US" b="1" i="1">
                <a:solidFill>
                  <a:srgbClr val="003399"/>
                </a:solidFill>
                <a:sym typeface="Symbol" pitchFamily="18" charset="2"/>
              </a:rPr>
              <a:t></a:t>
            </a: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</a:p>
        </p:txBody>
      </p:sp>
      <p:graphicFrame>
        <p:nvGraphicFramePr>
          <p:cNvPr id="96260" name="Group 4"/>
          <p:cNvGraphicFramePr>
            <a:graphicFrameLocks noGrp="1"/>
          </p:cNvGraphicFramePr>
          <p:nvPr/>
        </p:nvGraphicFramePr>
        <p:xfrm>
          <a:off x="2209800" y="2362200"/>
          <a:ext cx="3733800" cy="2209801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j,i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304" name="Group 48"/>
          <p:cNvGraphicFramePr>
            <a:graphicFrameLocks noGrp="1"/>
          </p:cNvGraphicFramePr>
          <p:nvPr/>
        </p:nvGraphicFramePr>
        <p:xfrm>
          <a:off x="1066800" y="5334000"/>
          <a:ext cx="3962400" cy="1188720"/>
        </p:xfrm>
        <a:graphic>
          <a:graphicData uri="http://schemas.openxmlformats.org/drawingml/2006/table">
            <a:tbl>
              <a:tblPr/>
              <a:tblGrid>
                <a:gridCol w="723900"/>
                <a:gridCol w="647700"/>
                <a:gridCol w="647700"/>
                <a:gridCol w="647700"/>
                <a:gridCol w="647700"/>
                <a:gridCol w="647700"/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 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34" name="Text Box 78"/>
          <p:cNvSpPr txBox="1">
            <a:spLocks noChangeArrowheads="1"/>
          </p:cNvSpPr>
          <p:nvPr/>
        </p:nvSpPr>
        <p:spPr bwMode="auto">
          <a:xfrm>
            <a:off x="5638800" y="5334000"/>
            <a:ext cx="2859088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ordered list = 2-3-1-4-5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(T</a:t>
            </a:r>
            <a:r>
              <a:rPr lang="en-US" altLang="en-US" sz="2000" b="1" baseline="-25000">
                <a:solidFill>
                  <a:srgbClr val="000000"/>
                </a:solidFill>
              </a:rPr>
              <a:t>i</a:t>
            </a:r>
            <a:r>
              <a:rPr lang="en-US" altLang="en-US" sz="2000">
                <a:solidFill>
                  <a:srgbClr val="000000"/>
                </a:solidFill>
              </a:rPr>
              <a:t>’ used to order 3-1)</a:t>
            </a:r>
          </a:p>
        </p:txBody>
      </p:sp>
    </p:spTree>
    <p:extLst>
      <p:ext uri="{BB962C8B-B14F-4D97-AF65-F5344CB8AC3E}">
        <p14:creationId xmlns:p14="http://schemas.microsoft.com/office/powerpoint/2010/main" xmlns="" val="2523138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6D450-8BA6-4A9E-A460-E317564A041F}" type="slidenum">
              <a:rPr lang="en-US" altLang="en-US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Distance matrix: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</a:t>
            </a:r>
            <a:r>
              <a:rPr lang="en-US" altLang="en-US" b="1" i="1">
                <a:solidFill>
                  <a:srgbClr val="003399"/>
                </a:solidFill>
                <a:sym typeface="Symbol" pitchFamily="18" charset="2"/>
              </a:rPr>
              <a:t></a:t>
            </a: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3352800" y="1450975"/>
          <a:ext cx="3962400" cy="1104900"/>
        </p:xfrm>
        <a:graphic>
          <a:graphicData uri="http://schemas.openxmlformats.org/presentationml/2006/ole">
            <p:oleObj spid="_x0000_s528390" name="Equation" r:id="rId3" imgW="1828800" imgH="457200" progId="">
              <p:embed/>
            </p:oleObj>
          </a:graphicData>
        </a:graphic>
      </p:graphicFrame>
      <p:graphicFrame>
        <p:nvGraphicFramePr>
          <p:cNvPr id="97285" name="Group 5"/>
          <p:cNvGraphicFramePr>
            <a:graphicFrameLocks noGrp="1"/>
          </p:cNvGraphicFramePr>
          <p:nvPr/>
        </p:nvGraphicFramePr>
        <p:xfrm>
          <a:off x="1295400" y="2819400"/>
          <a:ext cx="6096000" cy="3378202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j,k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784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61D1-B3A7-488C-B2F9-16D092717B2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Machine characteristics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Open shop </a:t>
            </a:r>
            <a:r>
              <a:rPr lang="en-US" altLang="en-US" i="1"/>
              <a:t>O</a:t>
            </a:r>
            <a:r>
              <a:rPr lang="en-US" altLang="en-US" i="1" baseline="-25000"/>
              <a:t>m</a:t>
            </a:r>
            <a:endParaRPr lang="en-US" altLang="en-US" baseline="-25000"/>
          </a:p>
          <a:p>
            <a:pPr lvl="1"/>
            <a:r>
              <a:rPr lang="en-US" altLang="en-US"/>
              <a:t>	</a:t>
            </a:r>
            <a:r>
              <a:rPr lang="en-US" altLang="en-US" i="1"/>
              <a:t>m</a:t>
            </a:r>
            <a:r>
              <a:rPr lang="en-US" altLang="en-US"/>
              <a:t> machines</a:t>
            </a:r>
          </a:p>
          <a:p>
            <a:pPr lvl="1"/>
            <a:r>
              <a:rPr lang="en-US" altLang="en-US"/>
              <a:t>	each job has to be processed on each of the m machines </a:t>
            </a:r>
          </a:p>
          <a:p>
            <a:pPr lvl="1"/>
            <a:r>
              <a:rPr lang="en-US" altLang="en-US"/>
              <a:t>	</a:t>
            </a:r>
            <a:r>
              <a:rPr lang="en-US" altLang="en-US" u="sng"/>
              <a:t>scheduler determines the route for each job</a:t>
            </a:r>
          </a:p>
          <a:p>
            <a:endParaRPr lang="en-US" altLang="en-US" u="sng"/>
          </a:p>
          <a:p>
            <a:r>
              <a:rPr lang="en-US" altLang="en-US" b="1"/>
              <a:t>Job shop </a:t>
            </a:r>
            <a:r>
              <a:rPr lang="en-US" altLang="en-US" i="1"/>
              <a:t>J</a:t>
            </a:r>
            <a:r>
              <a:rPr lang="en-US" altLang="en-US" i="1" baseline="-25000"/>
              <a:t>m</a:t>
            </a:r>
            <a:endParaRPr lang="en-US" altLang="en-US" baseline="-25000"/>
          </a:p>
          <a:p>
            <a:pPr lvl="1"/>
            <a:r>
              <a:rPr lang="en-US" altLang="en-US"/>
              <a:t>	</a:t>
            </a:r>
            <a:r>
              <a:rPr lang="en-US" altLang="en-US" i="1"/>
              <a:t>m</a:t>
            </a:r>
            <a:r>
              <a:rPr lang="en-US" altLang="en-US"/>
              <a:t> machines</a:t>
            </a:r>
          </a:p>
          <a:p>
            <a:pPr lvl="1"/>
            <a:r>
              <a:rPr lang="en-US" altLang="en-US"/>
              <a:t>	</a:t>
            </a:r>
            <a:r>
              <a:rPr lang="en-US" altLang="en-US" u="sng"/>
              <a:t>each job has its own route</a:t>
            </a:r>
          </a:p>
          <a:p>
            <a:pPr lvl="1"/>
            <a:r>
              <a:rPr lang="en-US" altLang="en-US"/>
              <a:t> 	job may visit a machine more then once (recirculation)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i="1"/>
              <a:t>Fm</a:t>
            </a:r>
            <a:r>
              <a:rPr lang="en-US" altLang="en-US">
                <a:sym typeface="Symbol" pitchFamily="18" charset="2"/>
              </a:rPr>
              <a:t> | </a:t>
            </a:r>
            <a:r>
              <a:rPr lang="en-US" altLang="en-US" i="1"/>
              <a:t>recrc</a:t>
            </a:r>
            <a:r>
              <a:rPr lang="en-US" altLang="en-US">
                <a:sym typeface="Symbol" pitchFamily="18" charset="2"/>
              </a:rPr>
              <a:t> | ...</a:t>
            </a:r>
            <a:r>
              <a:rPr lang="en-US" altLang="en-US"/>
              <a:t> 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1A454-0CF7-4EAD-9565-B06FDEA2190B}" type="slidenum">
              <a:rPr lang="en-US" altLang="en-US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r>
              <a:rPr lang="en-US" altLang="en-US" u="sng"/>
              <a:t>Algorithm</a:t>
            </a:r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  <a:p>
            <a:endParaRPr lang="en-US" altLang="en-US" u="sng"/>
          </a:p>
          <a:p>
            <a:pPr lvl="1"/>
            <a:r>
              <a:rPr lang="en-US" altLang="en-US"/>
              <a:t>Sum of completion times</a:t>
            </a:r>
          </a:p>
          <a:p>
            <a:pPr lvl="1"/>
            <a:endParaRPr lang="en-US" altLang="en-US"/>
          </a:p>
          <a:p>
            <a:pPr lvl="1"/>
            <a:r>
              <a:rPr lang="en-US" altLang="en-US" b="1" i="1"/>
              <a:t>This is the optimal schedule</a:t>
            </a:r>
            <a:r>
              <a:rPr lang="en-US" altLang="en-US"/>
              <a:t> 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28600" y="2286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Fm l  nwt l </a:t>
            </a:r>
            <a:r>
              <a:rPr lang="en-US" altLang="en-US" b="1" i="1">
                <a:solidFill>
                  <a:srgbClr val="003399"/>
                </a:solidFill>
                <a:sym typeface="Symbol" pitchFamily="18" charset="2"/>
              </a:rPr>
              <a:t></a:t>
            </a: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C</a:t>
            </a:r>
            <a:r>
              <a:rPr lang="en-US" altLang="en-US" sz="2000" b="1" i="1" baseline="-25000">
                <a:solidFill>
                  <a:srgbClr val="003399"/>
                </a:solidFill>
                <a:latin typeface="Tahoma" pitchFamily="34" charset="0"/>
              </a:rPr>
              <a:t>j</a:t>
            </a:r>
          </a:p>
        </p:txBody>
      </p:sp>
      <p:graphicFrame>
        <p:nvGraphicFramePr>
          <p:cNvPr id="98308" name="Group 4"/>
          <p:cNvGraphicFramePr>
            <a:graphicFrameLocks noGrp="1"/>
          </p:cNvGraphicFramePr>
          <p:nvPr/>
        </p:nvGraphicFramePr>
        <p:xfrm>
          <a:off x="228600" y="2133600"/>
          <a:ext cx="8763000" cy="3108960"/>
        </p:xfrm>
        <a:graphic>
          <a:graphicData uri="http://schemas.openxmlformats.org/drawingml/2006/table">
            <a:tbl>
              <a:tblPr/>
              <a:tblGrid>
                <a:gridCol w="852488"/>
                <a:gridCol w="661987"/>
                <a:gridCol w="1671638"/>
                <a:gridCol w="2909887"/>
                <a:gridCol w="1371600"/>
                <a:gridCol w="1295400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Microsoft Sans Serif" pitchFamily="34" charset="0"/>
                          <a:sym typeface="Symbol" pitchFamily="18" charset="2"/>
                        </a:rPr>
                        <a:t>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 from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candidate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Microsoft Sans Serif" pitchFamily="34" charset="0"/>
                          <a:sym typeface="Symbol" pitchFamily="18" charset="2"/>
                        </a:rPr>
                        <a:t>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chosen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Microsoft Sans Serif" pitchFamily="34" charset="0"/>
                          <a:sym typeface="Symbol" pitchFamily="18" charset="2"/>
                        </a:rPr>
                        <a:t>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Microsoft Sans Serif" pitchFamily="34" charset="0"/>
                          <a:sym typeface="Symbol" pitchFamily="18" charset="2"/>
                        </a:rPr>
                        <a:t>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-2, 2-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19, 20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-2, 3-2-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79, 58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-2-1, 3-2-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3-2-1-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155, 122,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3-2-1-4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3-2-1-4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3-2-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-1-4,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3-2-1-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-4, 3-2-1-4-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208, 190, 199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3-2-1-5-4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59" name="Object 55"/>
          <p:cNvGraphicFramePr>
            <a:graphicFrameLocks noChangeAspect="1"/>
          </p:cNvGraphicFramePr>
          <p:nvPr/>
        </p:nvGraphicFramePr>
        <p:xfrm>
          <a:off x="4038600" y="5334000"/>
          <a:ext cx="2895600" cy="882650"/>
        </p:xfrm>
        <a:graphic>
          <a:graphicData uri="http://schemas.openxmlformats.org/presentationml/2006/ole">
            <p:oleObj spid="_x0000_s529418" name="Equation" r:id="rId3" imgW="1459866" imgH="444307" progId="">
              <p:embed/>
            </p:oleObj>
          </a:graphicData>
        </a:graphic>
      </p:graphicFrame>
      <p:graphicFrame>
        <p:nvGraphicFramePr>
          <p:cNvPr id="98360" name="Object 56"/>
          <p:cNvGraphicFramePr>
            <a:graphicFrameLocks noChangeAspect="1"/>
          </p:cNvGraphicFramePr>
          <p:nvPr/>
        </p:nvGraphicFramePr>
        <p:xfrm>
          <a:off x="3581400" y="1371600"/>
          <a:ext cx="5334000" cy="754063"/>
        </p:xfrm>
        <a:graphic>
          <a:graphicData uri="http://schemas.openxmlformats.org/presentationml/2006/ole">
            <p:oleObj spid="_x0000_s529419" name="Equation" r:id="rId4" imgW="2946400" imgH="431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52903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F1CB4-70D1-49C5-931A-4ADE06C5C8B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85225" cy="627063"/>
          </a:xfrm>
        </p:spPr>
        <p:txBody>
          <a:bodyPr/>
          <a:lstStyle/>
          <a:p>
            <a:pPr algn="ctr"/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Graph 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Representation of Job Shop Problem</a:t>
            </a: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974725" y="1870075"/>
            <a:ext cx="707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Each job follows a specific route through the job shop ...</a:t>
            </a:r>
          </a:p>
        </p:txBody>
      </p:sp>
      <p:sp>
        <p:nvSpPr>
          <p:cNvPr id="106500" name="Oval 4"/>
          <p:cNvSpPr>
            <a:spLocks noChangeArrowheads="1"/>
          </p:cNvSpPr>
          <p:nvPr/>
        </p:nvSpPr>
        <p:spPr bwMode="auto">
          <a:xfrm>
            <a:off x="2133600" y="2743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106501" name="Oval 5"/>
          <p:cNvSpPr>
            <a:spLocks noChangeArrowheads="1"/>
          </p:cNvSpPr>
          <p:nvPr/>
        </p:nvSpPr>
        <p:spPr bwMode="auto">
          <a:xfrm>
            <a:off x="3505200" y="2743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106502" name="Oval 6"/>
          <p:cNvSpPr>
            <a:spLocks noChangeArrowheads="1"/>
          </p:cNvSpPr>
          <p:nvPr/>
        </p:nvSpPr>
        <p:spPr bwMode="auto">
          <a:xfrm>
            <a:off x="4876800" y="2743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(3,1)</a:t>
            </a:r>
          </a:p>
        </p:txBody>
      </p:sp>
      <p:sp>
        <p:nvSpPr>
          <p:cNvPr id="106503" name="Oval 7"/>
          <p:cNvSpPr>
            <a:spLocks noChangeArrowheads="1"/>
          </p:cNvSpPr>
          <p:nvPr/>
        </p:nvSpPr>
        <p:spPr bwMode="auto">
          <a:xfrm>
            <a:off x="2133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(1,2)</a:t>
            </a:r>
          </a:p>
        </p:txBody>
      </p:sp>
      <p:sp>
        <p:nvSpPr>
          <p:cNvPr id="106504" name="Oval 8"/>
          <p:cNvSpPr>
            <a:spLocks noChangeArrowheads="1"/>
          </p:cNvSpPr>
          <p:nvPr/>
        </p:nvSpPr>
        <p:spPr bwMode="auto">
          <a:xfrm>
            <a:off x="35052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106505" name="Oval 9"/>
          <p:cNvSpPr>
            <a:spLocks noChangeArrowheads="1"/>
          </p:cNvSpPr>
          <p:nvPr/>
        </p:nvSpPr>
        <p:spPr bwMode="auto">
          <a:xfrm>
            <a:off x="61722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(4,2)</a:t>
            </a:r>
          </a:p>
        </p:txBody>
      </p:sp>
      <p:sp>
        <p:nvSpPr>
          <p:cNvPr id="106506" name="Oval 10"/>
          <p:cNvSpPr>
            <a:spLocks noChangeArrowheads="1"/>
          </p:cNvSpPr>
          <p:nvPr/>
        </p:nvSpPr>
        <p:spPr bwMode="auto">
          <a:xfrm>
            <a:off x="2133600" y="4876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106507" name="Oval 11"/>
          <p:cNvSpPr>
            <a:spLocks noChangeArrowheads="1"/>
          </p:cNvSpPr>
          <p:nvPr/>
        </p:nvSpPr>
        <p:spPr bwMode="auto">
          <a:xfrm>
            <a:off x="3505200" y="4876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(1,3)</a:t>
            </a:r>
          </a:p>
        </p:txBody>
      </p:sp>
      <p:sp>
        <p:nvSpPr>
          <p:cNvPr id="106508" name="Oval 12"/>
          <p:cNvSpPr>
            <a:spLocks noChangeArrowheads="1"/>
          </p:cNvSpPr>
          <p:nvPr/>
        </p:nvSpPr>
        <p:spPr bwMode="auto">
          <a:xfrm>
            <a:off x="4876800" y="4876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(4,3)</a:t>
            </a:r>
          </a:p>
        </p:txBody>
      </p:sp>
      <p:sp>
        <p:nvSpPr>
          <p:cNvPr id="106509" name="Oval 13"/>
          <p:cNvSpPr>
            <a:spLocks noChangeArrowheads="1"/>
          </p:cNvSpPr>
          <p:nvPr/>
        </p:nvSpPr>
        <p:spPr bwMode="auto">
          <a:xfrm>
            <a:off x="6172200" y="4876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(3,3)</a:t>
            </a: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2971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4343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29718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4343400" y="4191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29718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>
            <a:off x="4343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>
            <a:off x="5715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Oval 21"/>
          <p:cNvSpPr>
            <a:spLocks noChangeArrowheads="1"/>
          </p:cNvSpPr>
          <p:nvPr/>
        </p:nvSpPr>
        <p:spPr bwMode="auto">
          <a:xfrm>
            <a:off x="7467600" y="3124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6518" name="Oval 22"/>
          <p:cNvSpPr>
            <a:spLocks noChangeArrowheads="1"/>
          </p:cNvSpPr>
          <p:nvPr/>
        </p:nvSpPr>
        <p:spPr bwMode="auto">
          <a:xfrm>
            <a:off x="7620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Source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 flipV="1">
            <a:off x="1600200" y="3276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>
            <a:off x="1600200" y="4343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1" name="Line 25"/>
          <p:cNvSpPr>
            <a:spLocks noChangeShapeType="1"/>
          </p:cNvSpPr>
          <p:nvPr/>
        </p:nvSpPr>
        <p:spPr bwMode="auto">
          <a:xfrm>
            <a:off x="16002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2" name="Line 26"/>
          <p:cNvSpPr>
            <a:spLocks noChangeShapeType="1"/>
          </p:cNvSpPr>
          <p:nvPr/>
        </p:nvSpPr>
        <p:spPr bwMode="auto">
          <a:xfrm>
            <a:off x="5715000" y="31242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3" name="Line 27"/>
          <p:cNvSpPr>
            <a:spLocks noChangeShapeType="1"/>
          </p:cNvSpPr>
          <p:nvPr/>
        </p:nvSpPr>
        <p:spPr bwMode="auto">
          <a:xfrm flipV="1">
            <a:off x="7010400" y="3657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4" name="Line 28"/>
          <p:cNvSpPr>
            <a:spLocks noChangeShapeType="1"/>
          </p:cNvSpPr>
          <p:nvPr/>
        </p:nvSpPr>
        <p:spPr bwMode="auto">
          <a:xfrm flipV="1">
            <a:off x="7010400" y="38100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6232525" y="5832475"/>
            <a:ext cx="22479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Conjunctive arcs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153B3-C954-4EE7-BA06-1D684AD5469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257800" y="6172200"/>
            <a:ext cx="21701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Disjunctive Graph</a:t>
            </a:r>
          </a:p>
        </p:txBody>
      </p:sp>
      <p:grpSp>
        <p:nvGrpSpPr>
          <p:cNvPr id="197635" name="Group 3"/>
          <p:cNvGrpSpPr>
            <a:grpSpLocks/>
          </p:cNvGrpSpPr>
          <p:nvPr/>
        </p:nvGrpSpPr>
        <p:grpSpPr bwMode="auto">
          <a:xfrm>
            <a:off x="457200" y="2667000"/>
            <a:ext cx="7924800" cy="2971800"/>
            <a:chOff x="288" y="744"/>
            <a:chExt cx="4992" cy="1872"/>
          </a:xfrm>
        </p:grpSpPr>
        <p:sp>
          <p:nvSpPr>
            <p:cNvPr id="197636" name="Oval 4"/>
            <p:cNvSpPr>
              <a:spLocks noChangeArrowheads="1"/>
            </p:cNvSpPr>
            <p:nvPr/>
          </p:nvSpPr>
          <p:spPr bwMode="auto">
            <a:xfrm>
              <a:off x="288" y="14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S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97637" name="Oval 5"/>
            <p:cNvSpPr>
              <a:spLocks noChangeArrowheads="1"/>
            </p:cNvSpPr>
            <p:nvPr/>
          </p:nvSpPr>
          <p:spPr bwMode="auto">
            <a:xfrm>
              <a:off x="1392" y="2280"/>
              <a:ext cx="336" cy="33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chemeClr val="accent2"/>
                  </a:solidFill>
                  <a:latin typeface="Times New Roman" pitchFamily="18" charset="0"/>
                </a:rPr>
                <a:t>1,3</a:t>
              </a:r>
              <a:endParaRPr lang="en-US" alt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97638" name="Oval 6"/>
            <p:cNvSpPr>
              <a:spLocks noChangeArrowheads="1"/>
            </p:cNvSpPr>
            <p:nvPr/>
          </p:nvSpPr>
          <p:spPr bwMode="auto">
            <a:xfrm>
              <a:off x="1392" y="744"/>
              <a:ext cx="336" cy="33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chemeClr val="accent2"/>
                  </a:solidFill>
                  <a:latin typeface="Times New Roman" pitchFamily="18" charset="0"/>
                </a:rPr>
                <a:t>1,1</a:t>
              </a:r>
              <a:endParaRPr lang="en-US" alt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97639" name="Oval 7"/>
            <p:cNvSpPr>
              <a:spLocks noChangeArrowheads="1"/>
            </p:cNvSpPr>
            <p:nvPr/>
          </p:nvSpPr>
          <p:spPr bwMode="auto">
            <a:xfrm>
              <a:off x="2016" y="1512"/>
              <a:ext cx="336" cy="33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chemeClr val="accent2"/>
                  </a:solidFill>
                  <a:latin typeface="Times New Roman" pitchFamily="18" charset="0"/>
                </a:rPr>
                <a:t>1,2</a:t>
              </a:r>
              <a:endParaRPr lang="en-US" alt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97640" name="Oval 8"/>
            <p:cNvSpPr>
              <a:spLocks noChangeArrowheads="1"/>
            </p:cNvSpPr>
            <p:nvPr/>
          </p:nvSpPr>
          <p:spPr bwMode="auto">
            <a:xfrm>
              <a:off x="2688" y="2280"/>
              <a:ext cx="336" cy="336"/>
            </a:xfrm>
            <a:prstGeom prst="ellips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chemeClr val="accent1"/>
                  </a:solidFill>
                  <a:latin typeface="Times New Roman" pitchFamily="18" charset="0"/>
                </a:rPr>
                <a:t>2,3</a:t>
              </a:r>
              <a:endParaRPr lang="en-US" altLang="en-US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97641" name="Oval 9"/>
            <p:cNvSpPr>
              <a:spLocks noChangeArrowheads="1"/>
            </p:cNvSpPr>
            <p:nvPr/>
          </p:nvSpPr>
          <p:spPr bwMode="auto">
            <a:xfrm>
              <a:off x="2688" y="744"/>
              <a:ext cx="336" cy="336"/>
            </a:xfrm>
            <a:prstGeom prst="ellips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chemeClr val="accent1"/>
                  </a:solidFill>
                  <a:latin typeface="Times New Roman" pitchFamily="18" charset="0"/>
                </a:rPr>
                <a:t>2,1</a:t>
              </a:r>
              <a:endParaRPr lang="en-US" altLang="en-US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97642" name="Oval 10"/>
            <p:cNvSpPr>
              <a:spLocks noChangeArrowheads="1"/>
            </p:cNvSpPr>
            <p:nvPr/>
          </p:nvSpPr>
          <p:spPr bwMode="auto">
            <a:xfrm>
              <a:off x="3120" y="1512"/>
              <a:ext cx="336" cy="336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rgbClr val="FF00FF"/>
                  </a:solidFill>
                  <a:latin typeface="Times New Roman" pitchFamily="18" charset="0"/>
                </a:rPr>
                <a:t>4,2</a:t>
              </a:r>
              <a:endParaRPr lang="en-US" altLang="en-US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197643" name="Oval 11"/>
            <p:cNvSpPr>
              <a:spLocks noChangeArrowheads="1"/>
            </p:cNvSpPr>
            <p:nvPr/>
          </p:nvSpPr>
          <p:spPr bwMode="auto">
            <a:xfrm>
              <a:off x="3744" y="2280"/>
              <a:ext cx="336" cy="336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rgbClr val="FF00FF"/>
                  </a:solidFill>
                  <a:latin typeface="Times New Roman" pitchFamily="18" charset="0"/>
                </a:rPr>
                <a:t>4,3</a:t>
              </a:r>
              <a:endParaRPr lang="en-US" altLang="en-US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197644" name="Oval 12"/>
            <p:cNvSpPr>
              <a:spLocks noChangeArrowheads="1"/>
            </p:cNvSpPr>
            <p:nvPr/>
          </p:nvSpPr>
          <p:spPr bwMode="auto">
            <a:xfrm>
              <a:off x="4128" y="744"/>
              <a:ext cx="336" cy="336"/>
            </a:xfrm>
            <a:prstGeom prst="ellipse">
              <a:avLst/>
            </a:prstGeom>
            <a:noFill/>
            <a:ln w="254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rgbClr val="666699"/>
                  </a:solidFill>
                  <a:latin typeface="Times New Roman" pitchFamily="18" charset="0"/>
                </a:rPr>
                <a:t>3,1</a:t>
              </a:r>
              <a:endParaRPr lang="en-US" altLang="en-US">
                <a:solidFill>
                  <a:srgbClr val="666699"/>
                </a:solidFill>
                <a:latin typeface="Times New Roman" pitchFamily="18" charset="0"/>
              </a:endParaRPr>
            </a:p>
          </p:txBody>
        </p:sp>
        <p:sp>
          <p:nvSpPr>
            <p:cNvPr id="197645" name="Oval 13"/>
            <p:cNvSpPr>
              <a:spLocks noChangeArrowheads="1"/>
            </p:cNvSpPr>
            <p:nvPr/>
          </p:nvSpPr>
          <p:spPr bwMode="auto">
            <a:xfrm>
              <a:off x="4176" y="1512"/>
              <a:ext cx="336" cy="336"/>
            </a:xfrm>
            <a:prstGeom prst="ellipse">
              <a:avLst/>
            </a:prstGeom>
            <a:noFill/>
            <a:ln w="254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rgbClr val="666699"/>
                  </a:solidFill>
                  <a:latin typeface="Times New Roman" pitchFamily="18" charset="0"/>
                </a:rPr>
                <a:t>3,2</a:t>
              </a:r>
              <a:endParaRPr lang="en-US" altLang="en-US">
                <a:solidFill>
                  <a:srgbClr val="666699"/>
                </a:solidFill>
                <a:latin typeface="Times New Roman" pitchFamily="18" charset="0"/>
              </a:endParaRPr>
            </a:p>
          </p:txBody>
        </p:sp>
        <p:sp>
          <p:nvSpPr>
            <p:cNvPr id="197646" name="Oval 14"/>
            <p:cNvSpPr>
              <a:spLocks noChangeArrowheads="1"/>
            </p:cNvSpPr>
            <p:nvPr/>
          </p:nvSpPr>
          <p:spPr bwMode="auto">
            <a:xfrm>
              <a:off x="4944" y="151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T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97647" name="Oval 15"/>
            <p:cNvSpPr>
              <a:spLocks noChangeArrowheads="1"/>
            </p:cNvSpPr>
            <p:nvPr/>
          </p:nvSpPr>
          <p:spPr bwMode="auto">
            <a:xfrm>
              <a:off x="912" y="1488"/>
              <a:ext cx="336" cy="336"/>
            </a:xfrm>
            <a:prstGeom prst="ellips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solidFill>
                    <a:schemeClr val="accent1"/>
                  </a:solidFill>
                  <a:latin typeface="Times New Roman" pitchFamily="18" charset="0"/>
                </a:rPr>
                <a:t>2,2</a:t>
              </a:r>
              <a:endParaRPr lang="en-US" altLang="en-US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97648" name="Line 16"/>
            <p:cNvSpPr>
              <a:spLocks noChangeShapeType="1"/>
            </p:cNvSpPr>
            <p:nvPr/>
          </p:nvSpPr>
          <p:spPr bwMode="auto">
            <a:xfrm flipV="1">
              <a:off x="528" y="100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1728" y="9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3024" y="91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>
              <a:off x="4464" y="1008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2" name="Line 20"/>
            <p:cNvSpPr>
              <a:spLocks noChangeShapeType="1"/>
            </p:cNvSpPr>
            <p:nvPr/>
          </p:nvSpPr>
          <p:spPr bwMode="auto">
            <a:xfrm>
              <a:off x="624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3" name="Line 21"/>
            <p:cNvSpPr>
              <a:spLocks noChangeShapeType="1"/>
            </p:cNvSpPr>
            <p:nvPr/>
          </p:nvSpPr>
          <p:spPr bwMode="auto">
            <a:xfrm>
              <a:off x="1248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4" name="Line 22"/>
            <p:cNvSpPr>
              <a:spLocks noChangeShapeType="1"/>
            </p:cNvSpPr>
            <p:nvPr/>
          </p:nvSpPr>
          <p:spPr bwMode="auto">
            <a:xfrm>
              <a:off x="235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>
              <a:off x="3456" y="16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4512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7" name="Line 25"/>
            <p:cNvSpPr>
              <a:spLocks noChangeShapeType="1"/>
            </p:cNvSpPr>
            <p:nvPr/>
          </p:nvSpPr>
          <p:spPr bwMode="auto">
            <a:xfrm>
              <a:off x="576" y="1776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8" name="Line 26"/>
            <p:cNvSpPr>
              <a:spLocks noChangeShapeType="1"/>
            </p:cNvSpPr>
            <p:nvPr/>
          </p:nvSpPr>
          <p:spPr bwMode="auto">
            <a:xfrm>
              <a:off x="1728" y="244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9" name="Line 27"/>
            <p:cNvSpPr>
              <a:spLocks noChangeShapeType="1"/>
            </p:cNvSpPr>
            <p:nvPr/>
          </p:nvSpPr>
          <p:spPr bwMode="auto">
            <a:xfrm>
              <a:off x="3024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0" name="Line 28"/>
            <p:cNvSpPr>
              <a:spLocks noChangeShapeType="1"/>
            </p:cNvSpPr>
            <p:nvPr/>
          </p:nvSpPr>
          <p:spPr bwMode="auto">
            <a:xfrm flipV="1">
              <a:off x="4080" y="1824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1" name="Line 29"/>
            <p:cNvSpPr>
              <a:spLocks noChangeShapeType="1"/>
            </p:cNvSpPr>
            <p:nvPr/>
          </p:nvSpPr>
          <p:spPr bwMode="auto">
            <a:xfrm>
              <a:off x="1680" y="1008"/>
              <a:ext cx="48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2" name="Line 30"/>
            <p:cNvSpPr>
              <a:spLocks noChangeShapeType="1"/>
            </p:cNvSpPr>
            <p:nvPr/>
          </p:nvSpPr>
          <p:spPr bwMode="auto">
            <a:xfrm flipH="1" flipV="1">
              <a:off x="1632" y="1056"/>
              <a:ext cx="43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3" name="Line 31"/>
            <p:cNvSpPr>
              <a:spLocks noChangeShapeType="1"/>
            </p:cNvSpPr>
            <p:nvPr/>
          </p:nvSpPr>
          <p:spPr bwMode="auto">
            <a:xfrm flipH="1">
              <a:off x="1728" y="1872"/>
              <a:ext cx="432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4" name="Line 32"/>
            <p:cNvSpPr>
              <a:spLocks noChangeShapeType="1"/>
            </p:cNvSpPr>
            <p:nvPr/>
          </p:nvSpPr>
          <p:spPr bwMode="auto">
            <a:xfrm flipV="1">
              <a:off x="1632" y="1824"/>
              <a:ext cx="432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5" name="Line 33"/>
            <p:cNvSpPr>
              <a:spLocks noChangeShapeType="1"/>
            </p:cNvSpPr>
            <p:nvPr/>
          </p:nvSpPr>
          <p:spPr bwMode="auto">
            <a:xfrm>
              <a:off x="1584" y="1104"/>
              <a:ext cx="0" cy="11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6" name="Line 34"/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12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 flipV="1">
              <a:off x="1200" y="960"/>
              <a:ext cx="1488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 flipH="1">
              <a:off x="1248" y="1056"/>
              <a:ext cx="1488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2784" y="1056"/>
              <a:ext cx="0" cy="124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 flipV="1">
              <a:off x="2880" y="1056"/>
              <a:ext cx="0" cy="124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>
              <a:off x="1248" y="1728"/>
              <a:ext cx="1488" cy="6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H="1" flipV="1">
              <a:off x="1200" y="1776"/>
              <a:ext cx="1440" cy="6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56" y="1776"/>
              <a:ext cx="384" cy="52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 flipV="1">
              <a:off x="3360" y="1824"/>
              <a:ext cx="384" cy="52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>
              <a:off x="4272" y="1104"/>
              <a:ext cx="0" cy="432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 flipV="1">
              <a:off x="4368" y="1056"/>
              <a:ext cx="0" cy="480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677" name="Text Box 45"/>
          <p:cNvSpPr txBox="1">
            <a:spLocks noChangeArrowheads="1"/>
          </p:cNvSpPr>
          <p:nvPr/>
        </p:nvSpPr>
        <p:spPr bwMode="auto">
          <a:xfrm>
            <a:off x="533400" y="1820863"/>
            <a:ext cx="761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Example of a job shop problem: 4 machines and 3 jobs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152400" y="457200"/>
            <a:ext cx="8785225" cy="6270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800" kern="0" smtClean="0">
                <a:solidFill>
                  <a:schemeClr val="accent6">
                    <a:lumMod val="75000"/>
                  </a:schemeClr>
                </a:solidFill>
              </a:rPr>
              <a:t>Graph Representation of Job Shop Problem</a:t>
            </a:r>
            <a:endParaRPr lang="en-US" altLang="en-US" sz="2800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963D4-CC77-41CE-9220-94D65981720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50825" y="1752600"/>
            <a:ext cx="86645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5750" algn="l"/>
                <a:tab pos="1047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" algn="l"/>
                <a:tab pos="1047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" algn="l"/>
                <a:tab pos="1047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" algn="l"/>
                <a:tab pos="1047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" algn="l"/>
                <a:tab pos="1047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1047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1047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1047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1047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Aft>
                <a:spcPct val="20000"/>
              </a:spcAft>
            </a:pPr>
            <a:r>
              <a:rPr lang="en-US" altLang="en-US" sz="2000">
                <a:latin typeface="Tahoma" pitchFamily="34" charset="0"/>
              </a:rPr>
              <a:t>(</a:t>
            </a:r>
            <a:r>
              <a:rPr lang="en-US" altLang="en-US" sz="2000" i="1">
                <a:latin typeface="Tahoma" pitchFamily="34" charset="0"/>
              </a:rPr>
              <a:t>i</a:t>
            </a:r>
            <a:r>
              <a:rPr lang="en-US" altLang="en-US" sz="2000">
                <a:latin typeface="Tahoma" pitchFamily="34" charset="0"/>
              </a:rPr>
              <a:t>, </a:t>
            </a:r>
            <a:r>
              <a:rPr lang="en-US" altLang="en-US" sz="2000" i="1">
                <a:latin typeface="Tahoma" pitchFamily="34" charset="0"/>
              </a:rPr>
              <a:t>j</a:t>
            </a:r>
            <a:r>
              <a:rPr lang="en-US" altLang="en-US" sz="2000">
                <a:latin typeface="Tahoma" pitchFamily="34" charset="0"/>
              </a:rPr>
              <a:t>) 	processing of job</a:t>
            </a:r>
            <a:r>
              <a:rPr lang="en-US" altLang="en-US" sz="2000" i="1">
                <a:latin typeface="Tahoma" pitchFamily="34" charset="0"/>
              </a:rPr>
              <a:t> j </a:t>
            </a:r>
            <a:r>
              <a:rPr lang="en-US" altLang="en-US" sz="2000">
                <a:latin typeface="Tahoma" pitchFamily="34" charset="0"/>
              </a:rPr>
              <a:t>on machine </a:t>
            </a:r>
            <a:r>
              <a:rPr lang="en-US" altLang="en-US" sz="2000" i="1">
                <a:latin typeface="Tahoma" pitchFamily="34" charset="0"/>
              </a:rPr>
              <a:t>i</a:t>
            </a:r>
            <a:endParaRPr lang="en-US" altLang="en-US" sz="2000">
              <a:latin typeface="Tahoma" pitchFamily="34" charset="0"/>
            </a:endParaRPr>
          </a:p>
          <a:p>
            <a:pPr eaLnBrk="0" hangingPunct="0">
              <a:spcAft>
                <a:spcPct val="20000"/>
              </a:spcAft>
            </a:pPr>
            <a:r>
              <a:rPr lang="en-US" altLang="en-US" sz="2000" i="1">
                <a:latin typeface="Tahoma" pitchFamily="34" charset="0"/>
              </a:rPr>
              <a:t>p</a:t>
            </a:r>
            <a:r>
              <a:rPr lang="en-US" altLang="en-US" sz="2000" i="1" baseline="-25000">
                <a:latin typeface="Tahoma" pitchFamily="34" charset="0"/>
              </a:rPr>
              <a:t>ij</a:t>
            </a:r>
            <a:r>
              <a:rPr lang="en-US" altLang="en-US" sz="2000">
                <a:latin typeface="Tahoma" pitchFamily="34" charset="0"/>
              </a:rPr>
              <a:t>		processing time of job</a:t>
            </a:r>
            <a:r>
              <a:rPr lang="en-US" altLang="en-US" sz="2000" i="1">
                <a:latin typeface="Tahoma" pitchFamily="34" charset="0"/>
              </a:rPr>
              <a:t> j </a:t>
            </a:r>
            <a:r>
              <a:rPr lang="en-US" altLang="en-US" sz="2000">
                <a:latin typeface="Tahoma" pitchFamily="34" charset="0"/>
              </a:rPr>
              <a:t>on machine </a:t>
            </a:r>
            <a:r>
              <a:rPr lang="en-US" altLang="en-US" sz="2000" i="1">
                <a:latin typeface="Tahoma" pitchFamily="34" charset="0"/>
              </a:rPr>
              <a:t>i</a:t>
            </a:r>
            <a:endParaRPr lang="en-US" altLang="en-US" sz="2000">
              <a:latin typeface="Tahoma" pitchFamily="34" charset="0"/>
            </a:endParaRPr>
          </a:p>
          <a:p>
            <a:pPr eaLnBrk="0" hangingPunct="0">
              <a:spcAft>
                <a:spcPct val="20000"/>
              </a:spcAft>
            </a:pPr>
            <a:r>
              <a:rPr lang="en-US" altLang="en-US" sz="2000" i="1">
                <a:latin typeface="Tahoma" pitchFamily="34" charset="0"/>
              </a:rPr>
              <a:t>G</a:t>
            </a:r>
            <a:r>
              <a:rPr lang="en-US" altLang="en-US" sz="2000">
                <a:latin typeface="Tahoma" pitchFamily="34" charset="0"/>
              </a:rPr>
              <a:t> = (</a:t>
            </a:r>
            <a:r>
              <a:rPr lang="en-US" altLang="en-US" sz="2000" i="1">
                <a:latin typeface="Tahoma" pitchFamily="34" charset="0"/>
              </a:rPr>
              <a:t>N</a:t>
            </a:r>
            <a:r>
              <a:rPr lang="en-US" altLang="en-US" sz="2000">
                <a:latin typeface="Tahoma" pitchFamily="34" charset="0"/>
              </a:rPr>
              <a:t>, </a:t>
            </a:r>
            <a:r>
              <a:rPr lang="en-US" altLang="en-US" sz="2000" i="1">
                <a:latin typeface="Tahoma" pitchFamily="34" charset="0"/>
              </a:rPr>
              <a:t>A 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</a:t>
            </a:r>
            <a:r>
              <a:rPr lang="en-US" altLang="en-US" sz="2000" i="1">
                <a:latin typeface="Tahoma" pitchFamily="34" charset="0"/>
              </a:rPr>
              <a:t>B</a:t>
            </a:r>
            <a:r>
              <a:rPr lang="en-US" altLang="en-US" sz="2000">
                <a:latin typeface="Tahoma" pitchFamily="34" charset="0"/>
              </a:rPr>
              <a:t>)</a:t>
            </a:r>
          </a:p>
          <a:p>
            <a:pPr eaLnBrk="0" hangingPunct="0">
              <a:spcAft>
                <a:spcPct val="20000"/>
              </a:spcAft>
            </a:pPr>
            <a:r>
              <a:rPr lang="en-US" altLang="en-US" sz="2000">
                <a:latin typeface="Tahoma" pitchFamily="34" charset="0"/>
              </a:rPr>
              <a:t>(</a:t>
            </a:r>
            <a:r>
              <a:rPr lang="en-US" altLang="en-US" sz="2000" i="1">
                <a:latin typeface="Tahoma" pitchFamily="34" charset="0"/>
              </a:rPr>
              <a:t>i</a:t>
            </a:r>
            <a:r>
              <a:rPr lang="en-US" altLang="en-US" sz="2000">
                <a:latin typeface="Tahoma" pitchFamily="34" charset="0"/>
              </a:rPr>
              <a:t>, </a:t>
            </a:r>
            <a:r>
              <a:rPr lang="en-US" altLang="en-US" sz="2000" i="1">
                <a:latin typeface="Tahoma" pitchFamily="34" charset="0"/>
              </a:rPr>
              <a:t>j</a:t>
            </a:r>
            <a:r>
              <a:rPr lang="en-US" altLang="en-US" sz="2000">
                <a:latin typeface="Tahoma" pitchFamily="34" charset="0"/>
              </a:rPr>
              <a:t>)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</a:t>
            </a:r>
            <a:r>
              <a:rPr lang="en-US" altLang="en-US" sz="2000" i="1">
                <a:latin typeface="Tahoma" pitchFamily="34" charset="0"/>
                <a:sym typeface="Symbol" pitchFamily="18" charset="2"/>
              </a:rPr>
              <a:t>N	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all the operations that must be performed on the </a:t>
            </a:r>
            <a:r>
              <a:rPr lang="en-US" altLang="en-US" sz="2000" i="1">
                <a:latin typeface="Tahoma" pitchFamily="34" charset="0"/>
                <a:sym typeface="Symbol" pitchFamily="18" charset="2"/>
              </a:rPr>
              <a:t>n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 jobs</a:t>
            </a:r>
          </a:p>
          <a:p>
            <a:pPr eaLnBrk="0" hangingPunct="0">
              <a:spcAft>
                <a:spcPct val="20000"/>
              </a:spcAft>
            </a:pPr>
            <a:r>
              <a:rPr lang="en-US" altLang="en-US" sz="2000" i="1">
                <a:latin typeface="Tahoma" pitchFamily="34" charset="0"/>
                <a:sym typeface="Symbol" pitchFamily="18" charset="2"/>
              </a:rPr>
              <a:t>A	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	</a:t>
            </a:r>
            <a:r>
              <a:rPr lang="en-US" altLang="en-US" sz="2000" b="1">
                <a:latin typeface="Tahoma" pitchFamily="34" charset="0"/>
                <a:sym typeface="Symbol" pitchFamily="18" charset="2"/>
              </a:rPr>
              <a:t>conjunctive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 (solid) arcs represent the precedence relationships</a:t>
            </a:r>
            <a:br>
              <a:rPr lang="en-US" altLang="en-US" sz="2000">
                <a:latin typeface="Tahoma" pitchFamily="34" charset="0"/>
                <a:sym typeface="Symbol" pitchFamily="18" charset="2"/>
              </a:rPr>
            </a:br>
            <a:r>
              <a:rPr lang="en-US" altLang="en-US" sz="2000">
                <a:latin typeface="Tahoma" pitchFamily="34" charset="0"/>
                <a:sym typeface="Symbol" pitchFamily="18" charset="2"/>
              </a:rPr>
              <a:t>		between the processing operations of a single job</a:t>
            </a:r>
          </a:p>
          <a:p>
            <a:pPr eaLnBrk="0" hangingPunct="0">
              <a:spcAft>
                <a:spcPct val="20000"/>
              </a:spcAft>
            </a:pPr>
            <a:r>
              <a:rPr lang="en-US" altLang="en-US" sz="2000" i="1">
                <a:latin typeface="Tahoma" pitchFamily="34" charset="0"/>
                <a:sym typeface="Symbol" pitchFamily="18" charset="2"/>
              </a:rPr>
              <a:t>B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		</a:t>
            </a:r>
            <a:r>
              <a:rPr lang="en-US" altLang="en-US" sz="2000" b="1">
                <a:latin typeface="Tahoma" pitchFamily="34" charset="0"/>
                <a:sym typeface="Symbol" pitchFamily="18" charset="2"/>
              </a:rPr>
              <a:t>disjunctive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 (broken) arcs connect two operations which</a:t>
            </a:r>
            <a:br>
              <a:rPr lang="en-US" altLang="en-US" sz="2000">
                <a:latin typeface="Tahoma" pitchFamily="34" charset="0"/>
                <a:sym typeface="Symbol" pitchFamily="18" charset="2"/>
              </a:rPr>
            </a:br>
            <a:r>
              <a:rPr lang="en-US" altLang="en-US" sz="2000">
                <a:latin typeface="Tahoma" pitchFamily="34" charset="0"/>
                <a:sym typeface="Symbol" pitchFamily="18" charset="2"/>
              </a:rPr>
              <a:t>		belong to two different jobs, that are to be processed on the</a:t>
            </a:r>
            <a:br>
              <a:rPr lang="en-US" altLang="en-US" sz="2000">
                <a:latin typeface="Tahoma" pitchFamily="34" charset="0"/>
                <a:sym typeface="Symbol" pitchFamily="18" charset="2"/>
              </a:rPr>
            </a:br>
            <a:r>
              <a:rPr lang="en-US" altLang="en-US" sz="2000">
                <a:latin typeface="Tahoma" pitchFamily="34" charset="0"/>
                <a:sym typeface="Symbol" pitchFamily="18" charset="2"/>
              </a:rPr>
              <a:t>		same machine, they go in opposite directions  </a:t>
            </a:r>
          </a:p>
          <a:p>
            <a:pPr eaLnBrk="0" hangingPunct="0">
              <a:spcAft>
                <a:spcPct val="20000"/>
              </a:spcAft>
              <a:buFontTx/>
              <a:buChar char="•"/>
            </a:pPr>
            <a:r>
              <a:rPr lang="en-US" altLang="en-US" sz="2000">
                <a:latin typeface="Tahoma" pitchFamily="34" charset="0"/>
                <a:sym typeface="Symbol" pitchFamily="18" charset="2"/>
              </a:rPr>
              <a:t> 	Disjunctive arcs form a clique for each machine. </a:t>
            </a:r>
          </a:p>
          <a:p>
            <a:pPr eaLnBrk="0" hangingPunct="0">
              <a:spcAft>
                <a:spcPct val="20000"/>
              </a:spcAft>
              <a:buFontTx/>
              <a:buChar char="•"/>
            </a:pPr>
            <a:r>
              <a:rPr lang="en-US" altLang="en-US" sz="2000">
                <a:latin typeface="Tahoma" pitchFamily="34" charset="0"/>
                <a:sym typeface="Symbol" pitchFamily="18" charset="2"/>
              </a:rPr>
              <a:t> 	</a:t>
            </a:r>
            <a:r>
              <a:rPr lang="en-US" altLang="en-US" sz="2000" u="sng">
                <a:latin typeface="Tahoma" pitchFamily="34" charset="0"/>
                <a:sym typeface="Symbol" pitchFamily="18" charset="2"/>
              </a:rPr>
              <a:t>Clique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 is a maximal subgraph in which all pairs of nodes are</a:t>
            </a:r>
            <a:br>
              <a:rPr lang="en-US" altLang="en-US" sz="2000">
                <a:latin typeface="Tahoma" pitchFamily="34" charset="0"/>
                <a:sym typeface="Symbol" pitchFamily="18" charset="2"/>
              </a:rPr>
            </a:br>
            <a:r>
              <a:rPr lang="en-US" altLang="en-US" sz="2000">
                <a:latin typeface="Tahoma" pitchFamily="34" charset="0"/>
                <a:sym typeface="Symbol" pitchFamily="18" charset="2"/>
              </a:rPr>
              <a:t>	connected with each other. </a:t>
            </a:r>
          </a:p>
          <a:p>
            <a:pPr eaLnBrk="0" hangingPunct="0">
              <a:spcAft>
                <a:spcPct val="20000"/>
              </a:spcAft>
              <a:buFontTx/>
              <a:buChar char="•"/>
            </a:pPr>
            <a:r>
              <a:rPr lang="en-US" altLang="en-US" sz="2000">
                <a:latin typeface="Tahoma" pitchFamily="34" charset="0"/>
                <a:sym typeface="Symbol" pitchFamily="18" charset="2"/>
              </a:rPr>
              <a:t> 	Operations in the same clique have to be done on the same machine.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457200"/>
            <a:ext cx="8785225" cy="62706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800" kern="0" smtClean="0">
                <a:solidFill>
                  <a:schemeClr val="accent6">
                    <a:lumMod val="75000"/>
                  </a:schemeClr>
                </a:solidFill>
              </a:rPr>
              <a:t>Graph Representation of Job Shop Problem</a:t>
            </a:r>
            <a:endParaRPr lang="en-US" altLang="en-US" sz="2800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6923A-BCCA-49C9-87AF-D169FDD901C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Solving the 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</a:rPr>
              <a:t>Makespan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Select one of each pair of disjunctive arcs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longest path in this graph </a:t>
            </a:r>
            <a:r>
              <a:rPr lang="en-US" altLang="en-US" sz="2400" i="1"/>
              <a:t>G(D)</a:t>
            </a:r>
            <a:r>
              <a:rPr lang="en-US" altLang="en-US" sz="2400"/>
              <a:t> determines the makespan</a:t>
            </a:r>
          </a:p>
        </p:txBody>
      </p:sp>
      <p:sp>
        <p:nvSpPr>
          <p:cNvPr id="108548" name="Oval 4"/>
          <p:cNvSpPr>
            <a:spLocks noChangeArrowheads="1"/>
          </p:cNvSpPr>
          <p:nvPr/>
        </p:nvSpPr>
        <p:spPr bwMode="auto">
          <a:xfrm>
            <a:off x="2362200" y="2133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3733800" y="2133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5105400" y="2133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(3,1)</a:t>
            </a:r>
          </a:p>
        </p:txBody>
      </p:sp>
      <p:sp>
        <p:nvSpPr>
          <p:cNvPr id="108551" name="Oval 7"/>
          <p:cNvSpPr>
            <a:spLocks noChangeArrowheads="1"/>
          </p:cNvSpPr>
          <p:nvPr/>
        </p:nvSpPr>
        <p:spPr bwMode="auto">
          <a:xfrm>
            <a:off x="2362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(1,2)</a:t>
            </a:r>
          </a:p>
        </p:txBody>
      </p: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3733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6400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(4,2)</a:t>
            </a:r>
          </a:p>
        </p:txBody>
      </p:sp>
      <p:sp>
        <p:nvSpPr>
          <p:cNvPr id="108554" name="Oval 10"/>
          <p:cNvSpPr>
            <a:spLocks noChangeArrowheads="1"/>
          </p:cNvSpPr>
          <p:nvPr/>
        </p:nvSpPr>
        <p:spPr bwMode="auto">
          <a:xfrm>
            <a:off x="23622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108555" name="Oval 11"/>
          <p:cNvSpPr>
            <a:spLocks noChangeArrowheads="1"/>
          </p:cNvSpPr>
          <p:nvPr/>
        </p:nvSpPr>
        <p:spPr bwMode="auto">
          <a:xfrm>
            <a:off x="37338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(1,3)</a:t>
            </a:r>
          </a:p>
        </p:txBody>
      </p:sp>
      <p:sp>
        <p:nvSpPr>
          <p:cNvPr id="108556" name="Oval 12"/>
          <p:cNvSpPr>
            <a:spLocks noChangeArrowheads="1"/>
          </p:cNvSpPr>
          <p:nvPr/>
        </p:nvSpPr>
        <p:spPr bwMode="auto">
          <a:xfrm>
            <a:off x="51054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(4,3)</a:t>
            </a: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64008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(3,3)</a:t>
            </a:r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3200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457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>
            <a:off x="32004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45720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2" name="Line 18"/>
          <p:cNvSpPr>
            <a:spLocks noChangeShapeType="1"/>
          </p:cNvSpPr>
          <p:nvPr/>
        </p:nvSpPr>
        <p:spPr bwMode="auto">
          <a:xfrm>
            <a:off x="3200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>
            <a:off x="45720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9436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5" name="Oval 21"/>
          <p:cNvSpPr>
            <a:spLocks noChangeArrowheads="1"/>
          </p:cNvSpPr>
          <p:nvPr/>
        </p:nvSpPr>
        <p:spPr bwMode="auto">
          <a:xfrm>
            <a:off x="7696200" y="2514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9906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Source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8567" name="Line 23"/>
          <p:cNvSpPr>
            <a:spLocks noChangeShapeType="1"/>
          </p:cNvSpPr>
          <p:nvPr/>
        </p:nvSpPr>
        <p:spPr bwMode="auto">
          <a:xfrm flipV="1">
            <a:off x="1828800" y="2667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1828800" y="3733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1828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5943600" y="2514600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7239000" y="3048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 flipV="1">
            <a:off x="7239000" y="32004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3" name="Line 29"/>
          <p:cNvSpPr>
            <a:spLocks noChangeShapeType="1"/>
          </p:cNvSpPr>
          <p:nvPr/>
        </p:nvSpPr>
        <p:spPr bwMode="auto">
          <a:xfrm>
            <a:off x="2667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4038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2971800" y="3962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 flipV="1">
            <a:off x="3124200" y="3886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 flipV="1">
            <a:off x="5715000" y="3733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>
            <a:off x="5638800" y="28956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>
            <a:off x="3048000" y="2819400"/>
            <a:ext cx="9144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 flipV="1">
            <a:off x="2895600" y="2819400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07CDF-DF9C-47D5-93DD-EA9EA8642CD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03778" name="Oval 2"/>
          <p:cNvSpPr>
            <a:spLocks noChangeArrowheads="1"/>
          </p:cNvSpPr>
          <p:nvPr/>
        </p:nvSpPr>
        <p:spPr bwMode="auto">
          <a:xfrm>
            <a:off x="625475" y="30718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S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79" name="Oval 3"/>
          <p:cNvSpPr>
            <a:spLocks noChangeArrowheads="1"/>
          </p:cNvSpPr>
          <p:nvPr/>
        </p:nvSpPr>
        <p:spPr bwMode="auto">
          <a:xfrm>
            <a:off x="2378075" y="43291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2378075" y="18907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3368675" y="31099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4435475" y="43291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4435475" y="18907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4" name="Oval 8"/>
          <p:cNvSpPr>
            <a:spLocks noChangeArrowheads="1"/>
          </p:cNvSpPr>
          <p:nvPr/>
        </p:nvSpPr>
        <p:spPr bwMode="auto">
          <a:xfrm>
            <a:off x="5121275" y="31099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5" name="Oval 9"/>
          <p:cNvSpPr>
            <a:spLocks noChangeArrowheads="1"/>
          </p:cNvSpPr>
          <p:nvPr/>
        </p:nvSpPr>
        <p:spPr bwMode="auto">
          <a:xfrm>
            <a:off x="6111875" y="43291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6" name="Oval 10"/>
          <p:cNvSpPr>
            <a:spLocks noChangeArrowheads="1"/>
          </p:cNvSpPr>
          <p:nvPr/>
        </p:nvSpPr>
        <p:spPr bwMode="auto">
          <a:xfrm>
            <a:off x="6721475" y="18907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7" name="Oval 11"/>
          <p:cNvSpPr>
            <a:spLocks noChangeArrowheads="1"/>
          </p:cNvSpPr>
          <p:nvPr/>
        </p:nvSpPr>
        <p:spPr bwMode="auto">
          <a:xfrm>
            <a:off x="6797675" y="31099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8" name="Oval 12"/>
          <p:cNvSpPr>
            <a:spLocks noChangeArrowheads="1"/>
          </p:cNvSpPr>
          <p:nvPr/>
        </p:nvSpPr>
        <p:spPr bwMode="auto">
          <a:xfrm>
            <a:off x="8016875" y="31099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T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89" name="Oval 13"/>
          <p:cNvSpPr>
            <a:spLocks noChangeArrowheads="1"/>
          </p:cNvSpPr>
          <p:nvPr/>
        </p:nvSpPr>
        <p:spPr bwMode="auto">
          <a:xfrm>
            <a:off x="1616075" y="30718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 flipV="1">
            <a:off x="1006475" y="2309813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1" name="Line 15"/>
          <p:cNvSpPr>
            <a:spLocks noChangeShapeType="1"/>
          </p:cNvSpPr>
          <p:nvPr/>
        </p:nvSpPr>
        <p:spPr bwMode="auto">
          <a:xfrm>
            <a:off x="2911475" y="21574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2" name="Line 16"/>
          <p:cNvSpPr>
            <a:spLocks noChangeShapeType="1"/>
          </p:cNvSpPr>
          <p:nvPr/>
        </p:nvSpPr>
        <p:spPr bwMode="auto">
          <a:xfrm>
            <a:off x="4968875" y="21574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7254875" y="2309813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1158875" y="3376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5" name="Line 19"/>
          <p:cNvSpPr>
            <a:spLocks noChangeShapeType="1"/>
          </p:cNvSpPr>
          <p:nvPr/>
        </p:nvSpPr>
        <p:spPr bwMode="auto">
          <a:xfrm>
            <a:off x="2149475" y="33766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6" name="Line 20"/>
          <p:cNvSpPr>
            <a:spLocks noChangeShapeType="1"/>
          </p:cNvSpPr>
          <p:nvPr/>
        </p:nvSpPr>
        <p:spPr bwMode="auto">
          <a:xfrm>
            <a:off x="3902075" y="33766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7" name="Line 21"/>
          <p:cNvSpPr>
            <a:spLocks noChangeShapeType="1"/>
          </p:cNvSpPr>
          <p:nvPr/>
        </p:nvSpPr>
        <p:spPr bwMode="auto">
          <a:xfrm>
            <a:off x="5654675" y="33766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7331075" y="33766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9" name="Line 23"/>
          <p:cNvSpPr>
            <a:spLocks noChangeShapeType="1"/>
          </p:cNvSpPr>
          <p:nvPr/>
        </p:nvSpPr>
        <p:spPr bwMode="auto">
          <a:xfrm>
            <a:off x="1082675" y="3529013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0" name="Line 24"/>
          <p:cNvSpPr>
            <a:spLocks noChangeShapeType="1"/>
          </p:cNvSpPr>
          <p:nvPr/>
        </p:nvSpPr>
        <p:spPr bwMode="auto">
          <a:xfrm>
            <a:off x="2911475" y="45958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1" name="Line 25"/>
          <p:cNvSpPr>
            <a:spLocks noChangeShapeType="1"/>
          </p:cNvSpPr>
          <p:nvPr/>
        </p:nvSpPr>
        <p:spPr bwMode="auto">
          <a:xfrm>
            <a:off x="4968875" y="45958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2" name="Line 26"/>
          <p:cNvSpPr>
            <a:spLocks noChangeShapeType="1"/>
          </p:cNvSpPr>
          <p:nvPr/>
        </p:nvSpPr>
        <p:spPr bwMode="auto">
          <a:xfrm flipV="1">
            <a:off x="6645275" y="3605213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3" name="Line 27"/>
          <p:cNvSpPr>
            <a:spLocks noChangeShapeType="1"/>
          </p:cNvSpPr>
          <p:nvPr/>
        </p:nvSpPr>
        <p:spPr bwMode="auto">
          <a:xfrm>
            <a:off x="2835275" y="2309813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4" name="Line 28"/>
          <p:cNvSpPr>
            <a:spLocks noChangeShapeType="1"/>
          </p:cNvSpPr>
          <p:nvPr/>
        </p:nvSpPr>
        <p:spPr bwMode="auto">
          <a:xfrm flipH="1" flipV="1">
            <a:off x="2759075" y="2386013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5" name="Line 29"/>
          <p:cNvSpPr>
            <a:spLocks noChangeShapeType="1"/>
          </p:cNvSpPr>
          <p:nvPr/>
        </p:nvSpPr>
        <p:spPr bwMode="auto">
          <a:xfrm flipH="1">
            <a:off x="2911475" y="3681413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6" name="Line 30"/>
          <p:cNvSpPr>
            <a:spLocks noChangeShapeType="1"/>
          </p:cNvSpPr>
          <p:nvPr/>
        </p:nvSpPr>
        <p:spPr bwMode="auto">
          <a:xfrm flipV="1">
            <a:off x="2759075" y="3605213"/>
            <a:ext cx="6858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7" name="Line 31"/>
          <p:cNvSpPr>
            <a:spLocks noChangeShapeType="1"/>
          </p:cNvSpPr>
          <p:nvPr/>
        </p:nvSpPr>
        <p:spPr bwMode="auto">
          <a:xfrm>
            <a:off x="2682875" y="2462213"/>
            <a:ext cx="0" cy="1828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8" name="Line 32"/>
          <p:cNvSpPr>
            <a:spLocks noChangeShapeType="1"/>
          </p:cNvSpPr>
          <p:nvPr/>
        </p:nvSpPr>
        <p:spPr bwMode="auto">
          <a:xfrm flipV="1">
            <a:off x="2530475" y="238601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09" name="Line 33"/>
          <p:cNvSpPr>
            <a:spLocks noChangeShapeType="1"/>
          </p:cNvSpPr>
          <p:nvPr/>
        </p:nvSpPr>
        <p:spPr bwMode="auto">
          <a:xfrm flipV="1">
            <a:off x="2073275" y="2233613"/>
            <a:ext cx="23622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0" name="Line 34"/>
          <p:cNvSpPr>
            <a:spLocks noChangeShapeType="1"/>
          </p:cNvSpPr>
          <p:nvPr/>
        </p:nvSpPr>
        <p:spPr bwMode="auto">
          <a:xfrm flipH="1">
            <a:off x="2149475" y="2386013"/>
            <a:ext cx="2362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1" name="Line 35"/>
          <p:cNvSpPr>
            <a:spLocks noChangeShapeType="1"/>
          </p:cNvSpPr>
          <p:nvPr/>
        </p:nvSpPr>
        <p:spPr bwMode="auto">
          <a:xfrm>
            <a:off x="4587875" y="238601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2" name="Line 36"/>
          <p:cNvSpPr>
            <a:spLocks noChangeShapeType="1"/>
          </p:cNvSpPr>
          <p:nvPr/>
        </p:nvSpPr>
        <p:spPr bwMode="auto">
          <a:xfrm flipV="1">
            <a:off x="4740275" y="2386013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3" name="Line 37"/>
          <p:cNvSpPr>
            <a:spLocks noChangeShapeType="1"/>
          </p:cNvSpPr>
          <p:nvPr/>
        </p:nvSpPr>
        <p:spPr bwMode="auto">
          <a:xfrm>
            <a:off x="2149475" y="3452813"/>
            <a:ext cx="2362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4" name="Line 38"/>
          <p:cNvSpPr>
            <a:spLocks noChangeShapeType="1"/>
          </p:cNvSpPr>
          <p:nvPr/>
        </p:nvSpPr>
        <p:spPr bwMode="auto">
          <a:xfrm flipH="1" flipV="1">
            <a:off x="2073275" y="3529013"/>
            <a:ext cx="2286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5" name="Line 39"/>
          <p:cNvSpPr>
            <a:spLocks noChangeShapeType="1"/>
          </p:cNvSpPr>
          <p:nvPr/>
        </p:nvSpPr>
        <p:spPr bwMode="auto">
          <a:xfrm>
            <a:off x="5654675" y="3529013"/>
            <a:ext cx="609600" cy="838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6" name="Line 40"/>
          <p:cNvSpPr>
            <a:spLocks noChangeShapeType="1"/>
          </p:cNvSpPr>
          <p:nvPr/>
        </p:nvSpPr>
        <p:spPr bwMode="auto">
          <a:xfrm flipH="1" flipV="1">
            <a:off x="5502275" y="3605213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7" name="Line 41"/>
          <p:cNvSpPr>
            <a:spLocks noChangeShapeType="1"/>
          </p:cNvSpPr>
          <p:nvPr/>
        </p:nvSpPr>
        <p:spPr bwMode="auto">
          <a:xfrm>
            <a:off x="6950075" y="2462213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8" name="Line 42"/>
          <p:cNvSpPr>
            <a:spLocks noChangeShapeType="1"/>
          </p:cNvSpPr>
          <p:nvPr/>
        </p:nvSpPr>
        <p:spPr bwMode="auto">
          <a:xfrm flipV="1">
            <a:off x="7102475" y="23860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19" name="Text Box 43"/>
          <p:cNvSpPr txBox="1">
            <a:spLocks noChangeArrowheads="1"/>
          </p:cNvSpPr>
          <p:nvPr/>
        </p:nvSpPr>
        <p:spPr bwMode="auto">
          <a:xfrm>
            <a:off x="3276600" y="17526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203820" name="Text Box 44"/>
          <p:cNvSpPr txBox="1">
            <a:spLocks noChangeArrowheads="1"/>
          </p:cNvSpPr>
          <p:nvPr/>
        </p:nvSpPr>
        <p:spPr bwMode="auto">
          <a:xfrm>
            <a:off x="5715000" y="1752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203821" name="Text Box 45"/>
          <p:cNvSpPr txBox="1">
            <a:spLocks noChangeArrowheads="1"/>
          </p:cNvSpPr>
          <p:nvPr/>
        </p:nvSpPr>
        <p:spPr bwMode="auto">
          <a:xfrm>
            <a:off x="1371600" y="24003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203822" name="Text Box 46"/>
          <p:cNvSpPr txBox="1">
            <a:spLocks noChangeArrowheads="1"/>
          </p:cNvSpPr>
          <p:nvPr/>
        </p:nvSpPr>
        <p:spPr bwMode="auto">
          <a:xfrm>
            <a:off x="7696200" y="23241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203823" name="Text Box 47"/>
          <p:cNvSpPr txBox="1">
            <a:spLocks noChangeArrowheads="1"/>
          </p:cNvSpPr>
          <p:nvPr/>
        </p:nvSpPr>
        <p:spPr bwMode="auto">
          <a:xfrm>
            <a:off x="1311275" y="29956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203824" name="Text Box 48"/>
          <p:cNvSpPr txBox="1">
            <a:spLocks noChangeArrowheads="1"/>
          </p:cNvSpPr>
          <p:nvPr/>
        </p:nvSpPr>
        <p:spPr bwMode="auto">
          <a:xfrm>
            <a:off x="1371600" y="39243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2759075" y="29956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203826" name="Text Box 50"/>
          <p:cNvSpPr txBox="1">
            <a:spLocks noChangeArrowheads="1"/>
          </p:cNvSpPr>
          <p:nvPr/>
        </p:nvSpPr>
        <p:spPr bwMode="auto">
          <a:xfrm>
            <a:off x="4130675" y="29956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203827" name="Text Box 51"/>
          <p:cNvSpPr txBox="1">
            <a:spLocks noChangeArrowheads="1"/>
          </p:cNvSpPr>
          <p:nvPr/>
        </p:nvSpPr>
        <p:spPr bwMode="auto">
          <a:xfrm>
            <a:off x="6111875" y="29956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203828" name="Text Box 52"/>
          <p:cNvSpPr txBox="1">
            <a:spLocks noChangeArrowheads="1"/>
          </p:cNvSpPr>
          <p:nvPr/>
        </p:nvSpPr>
        <p:spPr bwMode="auto">
          <a:xfrm>
            <a:off x="7559675" y="29956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203829" name="Text Box 53"/>
          <p:cNvSpPr txBox="1">
            <a:spLocks noChangeArrowheads="1"/>
          </p:cNvSpPr>
          <p:nvPr/>
        </p:nvSpPr>
        <p:spPr bwMode="auto">
          <a:xfrm>
            <a:off x="3429000" y="42291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203830" name="Text Box 54"/>
          <p:cNvSpPr txBox="1">
            <a:spLocks noChangeArrowheads="1"/>
          </p:cNvSpPr>
          <p:nvPr/>
        </p:nvSpPr>
        <p:spPr bwMode="auto">
          <a:xfrm>
            <a:off x="5334000" y="42291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6950075" y="38830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228600" y="4876800"/>
            <a:ext cx="8478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endParaRPr lang="en-US" altLang="en-US">
              <a:latin typeface="Tahoma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altLang="en-US">
                <a:latin typeface="Tahoma" pitchFamily="34" charset="0"/>
              </a:rPr>
              <a:t> 	Minimize makespan: find a selection of disjunctive arcs that</a:t>
            </a:r>
            <a:br>
              <a:rPr lang="en-US" altLang="en-US">
                <a:latin typeface="Tahoma" pitchFamily="34" charset="0"/>
              </a:rPr>
            </a:br>
            <a:r>
              <a:rPr lang="en-US" altLang="en-US">
                <a:latin typeface="Tahoma" pitchFamily="34" charset="0"/>
              </a:rPr>
              <a:t>	minimizes the length of the longest path (the critical path).</a:t>
            </a:r>
          </a:p>
        </p:txBody>
      </p:sp>
      <p:sp>
        <p:nvSpPr>
          <p:cNvPr id="203834" name="Rectangle 58"/>
          <p:cNvSpPr>
            <a:spLocks noChangeArrowheads="1"/>
          </p:cNvSpPr>
          <p:nvPr/>
        </p:nvSpPr>
        <p:spPr bwMode="auto">
          <a:xfrm>
            <a:off x="685800" y="533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3399"/>
                </a:solidFill>
                <a:latin typeface="Tahoma" pitchFamily="34" charset="0"/>
              </a:rPr>
              <a:t>Solving the </a:t>
            </a:r>
            <a:r>
              <a:rPr lang="en-US" altLang="en-US" sz="3600" b="1" dirty="0" err="1">
                <a:solidFill>
                  <a:srgbClr val="003399"/>
                </a:solidFill>
                <a:latin typeface="Tahoma" pitchFamily="34" charset="0"/>
              </a:rPr>
              <a:t>Makespan</a:t>
            </a:r>
            <a:r>
              <a:rPr lang="en-US" altLang="en-US" sz="3600" b="1" dirty="0">
                <a:solidFill>
                  <a:srgbClr val="003399"/>
                </a:solidFill>
                <a:latin typeface="Tahoma" pitchFamily="34" charset="0"/>
              </a:rPr>
              <a:t>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C7446-B638-410C-8AA7-99A92DA6551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85225" cy="630238"/>
          </a:xfrm>
        </p:spPr>
        <p:txBody>
          <a:bodyPr/>
          <a:lstStyle/>
          <a:p>
            <a:r>
              <a:rPr lang="en-US" altLang="en-US"/>
              <a:t>Disjunctive Programming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1109663" y="2878138"/>
          <a:ext cx="6772275" cy="3421062"/>
        </p:xfrm>
        <a:graphic>
          <a:graphicData uri="http://schemas.openxmlformats.org/presentationml/2006/ole">
            <p:oleObj spid="_x0000_s110607" name="Equation" r:id="rId3" imgW="2463800" imgH="1244600" progId="">
              <p:embed/>
            </p:oleObj>
          </a:graphicData>
        </a:graphic>
      </p:graphicFrame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974725" y="1633538"/>
            <a:ext cx="1543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Minimize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Subject to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2819400" y="1600200"/>
          <a:ext cx="838200" cy="631825"/>
        </p:xfrm>
        <a:graphic>
          <a:graphicData uri="http://schemas.openxmlformats.org/presentationml/2006/ole">
            <p:oleObj spid="_x0000_s110608" name="Equation" r:id="rId4" imgW="304668" imgH="228501" progId="">
              <p:embed/>
            </p:oleObj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914400" y="4343400"/>
            <a:ext cx="3200400" cy="12954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D7F0-3870-435B-80B8-D510780EFDF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7407275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76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76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76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76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76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Aft>
                <a:spcPct val="20000"/>
              </a:spcAft>
            </a:pPr>
            <a:r>
              <a:rPr lang="en-US" altLang="en-US" sz="2000" u="sng" dirty="0">
                <a:latin typeface="Trebuchet MS" pitchFamily="34" charset="0"/>
              </a:rPr>
              <a:t>How to construct a feasible schedule ( </a:t>
            </a:r>
            <a:r>
              <a:rPr lang="en-US" altLang="en-US" sz="2000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 Selection </a:t>
            </a:r>
            <a:r>
              <a:rPr lang="en-US" altLang="en-US" sz="2000" u="sng" dirty="0">
                <a:latin typeface="Trebuchet MS" pitchFamily="34" charset="0"/>
              </a:rPr>
              <a:t>)</a:t>
            </a:r>
            <a:endParaRPr lang="en-US" altLang="en-US" sz="2000" dirty="0">
              <a:latin typeface="Trebuchet MS" pitchFamily="34" charset="0"/>
            </a:endParaRPr>
          </a:p>
          <a:p>
            <a:pPr eaLnBrk="0" hangingPunct="0"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2000" dirty="0">
                <a:latin typeface="Trebuchet MS" pitchFamily="34" charset="0"/>
              </a:rPr>
              <a:t> Select </a:t>
            </a:r>
            <a:r>
              <a:rPr lang="en-US" altLang="en-US" sz="2000" i="1" dirty="0">
                <a:latin typeface="Trebuchet MS" pitchFamily="34" charset="0"/>
              </a:rPr>
              <a:t>D - </a:t>
            </a:r>
            <a:r>
              <a:rPr lang="en-US" altLang="en-US" sz="2000" dirty="0">
                <a:latin typeface="Trebuchet MS" pitchFamily="34" charset="0"/>
              </a:rPr>
              <a:t>a subset of disjunctive arcs (one from each pair) such that the resulting directed graph </a:t>
            </a:r>
            <a:r>
              <a:rPr lang="en-US" altLang="en-US" sz="2000" i="1" dirty="0">
                <a:latin typeface="Trebuchet MS" pitchFamily="34" charset="0"/>
              </a:rPr>
              <a:t>G</a:t>
            </a:r>
            <a:r>
              <a:rPr lang="en-US" altLang="en-US" sz="2000" dirty="0">
                <a:latin typeface="Trebuchet MS" pitchFamily="34" charset="0"/>
              </a:rPr>
              <a:t>(</a:t>
            </a:r>
            <a:r>
              <a:rPr lang="en-US" altLang="en-US" sz="2000" i="1" dirty="0">
                <a:latin typeface="Trebuchet MS" pitchFamily="34" charset="0"/>
              </a:rPr>
              <a:t>D</a:t>
            </a:r>
            <a:r>
              <a:rPr lang="en-US" altLang="en-US" sz="2000" dirty="0">
                <a:latin typeface="Trebuchet MS" pitchFamily="34" charset="0"/>
              </a:rPr>
              <a:t>) has no cycles. </a:t>
            </a:r>
          </a:p>
          <a:p>
            <a:pPr eaLnBrk="0" hangingPunct="0"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2000" dirty="0">
                <a:latin typeface="Trebuchet MS" pitchFamily="34" charset="0"/>
              </a:rPr>
              <a:t> Graph </a:t>
            </a:r>
            <a:r>
              <a:rPr lang="en-US" altLang="en-US" sz="2000" i="1" dirty="0">
                <a:latin typeface="Trebuchet MS" pitchFamily="34" charset="0"/>
              </a:rPr>
              <a:t>G </a:t>
            </a:r>
            <a:r>
              <a:rPr lang="en-US" altLang="en-US" sz="2000" dirty="0">
                <a:latin typeface="Trebuchet MS" pitchFamily="34" charset="0"/>
              </a:rPr>
              <a:t>(</a:t>
            </a:r>
            <a:r>
              <a:rPr lang="en-US" altLang="en-US" sz="2000" i="1" dirty="0">
                <a:latin typeface="Trebuchet MS" pitchFamily="34" charset="0"/>
              </a:rPr>
              <a:t>D</a:t>
            </a:r>
            <a:r>
              <a:rPr lang="en-US" altLang="en-US" sz="2000" dirty="0">
                <a:latin typeface="Trebuchet MS" pitchFamily="34" charset="0"/>
              </a:rPr>
              <a:t>) contains conjunctive arcs + </a:t>
            </a:r>
            <a:r>
              <a:rPr lang="en-US" altLang="en-US" sz="2000" i="1" dirty="0">
                <a:latin typeface="Trebuchet MS" pitchFamily="34" charset="0"/>
              </a:rPr>
              <a:t>D</a:t>
            </a:r>
            <a:r>
              <a:rPr lang="en-US" altLang="en-US" sz="2000" dirty="0">
                <a:latin typeface="Trebuchet MS" pitchFamily="34" charset="0"/>
              </a:rPr>
              <a:t>.</a:t>
            </a:r>
          </a:p>
          <a:p>
            <a:pPr lvl="1" eaLnBrk="0" hangingPunct="0"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en-US" sz="2000" i="1" dirty="0">
                <a:latin typeface="Trebuchet MS" pitchFamily="34" charset="0"/>
              </a:rPr>
              <a:t>D</a:t>
            </a:r>
            <a:r>
              <a:rPr lang="en-US" altLang="en-US" sz="2000" dirty="0">
                <a:latin typeface="Trebuchet MS" pitchFamily="34" charset="0"/>
              </a:rPr>
              <a:t> represents a feasible schedule.</a:t>
            </a:r>
          </a:p>
          <a:p>
            <a:pPr lvl="1" eaLnBrk="0" hangingPunct="0"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Ø"/>
            </a:pPr>
            <a:r>
              <a:rPr lang="en-US" altLang="en-US" sz="2000" dirty="0">
                <a:latin typeface="Trebuchet MS" pitchFamily="34" charset="0"/>
              </a:rPr>
              <a:t>A cycle in the graph corresponds to a schedule that is infeasible.</a:t>
            </a:r>
          </a:p>
          <a:p>
            <a:pPr eaLnBrk="0" hangingPunct="0">
              <a:spcAft>
                <a:spcPct val="20000"/>
              </a:spcAft>
              <a:buFont typeface="Monotype Sorts" pitchFamily="2" charset="2"/>
              <a:buNone/>
            </a:pPr>
            <a:endParaRPr lang="en-US" altLang="en-US" sz="2000" dirty="0">
              <a:latin typeface="Trebuchet MS" pitchFamily="34" charset="0"/>
            </a:endParaRPr>
          </a:p>
          <a:p>
            <a:pPr eaLnBrk="0" hangingPunct="0">
              <a:spcAft>
                <a:spcPct val="20000"/>
              </a:spcAft>
              <a:buFont typeface="Monotype Sorts" pitchFamily="2" charset="2"/>
              <a:buNone/>
            </a:pPr>
            <a:r>
              <a:rPr lang="en-US" altLang="en-US" sz="2000" b="1" u="sng" dirty="0">
                <a:latin typeface="Trebuchet MS" pitchFamily="34" charset="0"/>
              </a:rPr>
              <a:t>Example</a:t>
            </a:r>
            <a:endParaRPr lang="en-US" altLang="en-US" sz="2000" b="1" dirty="0">
              <a:latin typeface="Trebuchet MS" pitchFamily="34" charset="0"/>
            </a:endParaRPr>
          </a:p>
        </p:txBody>
      </p:sp>
      <p:sp>
        <p:nvSpPr>
          <p:cNvPr id="201731" name="Oval 3"/>
          <p:cNvSpPr>
            <a:spLocks noChangeAspect="1" noChangeArrowheads="1"/>
          </p:cNvSpPr>
          <p:nvPr/>
        </p:nvSpPr>
        <p:spPr bwMode="auto">
          <a:xfrm>
            <a:off x="1752600" y="4800600"/>
            <a:ext cx="498475" cy="620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h,j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1732" name="Oval 4"/>
          <p:cNvSpPr>
            <a:spLocks noChangeAspect="1" noChangeArrowheads="1"/>
          </p:cNvSpPr>
          <p:nvPr/>
        </p:nvSpPr>
        <p:spPr bwMode="auto">
          <a:xfrm>
            <a:off x="3090863" y="4800600"/>
            <a:ext cx="498475" cy="620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i,j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1733" name="Oval 5"/>
          <p:cNvSpPr>
            <a:spLocks noChangeAspect="1" noChangeArrowheads="1"/>
          </p:cNvSpPr>
          <p:nvPr/>
        </p:nvSpPr>
        <p:spPr bwMode="auto">
          <a:xfrm>
            <a:off x="1752600" y="6024563"/>
            <a:ext cx="498475" cy="620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i,k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1734" name="Oval 6"/>
          <p:cNvSpPr>
            <a:spLocks noChangeAspect="1" noChangeArrowheads="1"/>
          </p:cNvSpPr>
          <p:nvPr/>
        </p:nvSpPr>
        <p:spPr bwMode="auto">
          <a:xfrm>
            <a:off x="3090863" y="6024563"/>
            <a:ext cx="498475" cy="620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h,k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1735" name="Line 7"/>
          <p:cNvSpPr>
            <a:spLocks noChangeShapeType="1"/>
          </p:cNvSpPr>
          <p:nvPr/>
        </p:nvSpPr>
        <p:spPr bwMode="auto">
          <a:xfrm>
            <a:off x="2287588" y="5133975"/>
            <a:ext cx="803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>
            <a:off x="2287588" y="6357938"/>
            <a:ext cx="803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7" name="Line 9"/>
          <p:cNvSpPr>
            <a:spLocks noChangeShapeType="1"/>
          </p:cNvSpPr>
          <p:nvPr/>
        </p:nvSpPr>
        <p:spPr bwMode="auto">
          <a:xfrm>
            <a:off x="2198688" y="5245100"/>
            <a:ext cx="1071562" cy="779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 flipH="1" flipV="1">
            <a:off x="2109788" y="5356225"/>
            <a:ext cx="1071562" cy="7794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 flipV="1">
            <a:off x="2109788" y="5245100"/>
            <a:ext cx="1071562" cy="890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auto">
          <a:xfrm flipH="1">
            <a:off x="2198688" y="5356225"/>
            <a:ext cx="1071562" cy="890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990600" y="5486400"/>
            <a:ext cx="887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FF3300"/>
                </a:solidFill>
                <a:latin typeface="Times New Roman" pitchFamily="18" charset="0"/>
              </a:rPr>
              <a:t>invalid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5410200" y="4876800"/>
            <a:ext cx="151765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3" name="Rectangle 15"/>
          <p:cNvSpPr>
            <a:spLocks noChangeArrowheads="1"/>
          </p:cNvSpPr>
          <p:nvPr/>
        </p:nvSpPr>
        <p:spPr bwMode="auto">
          <a:xfrm>
            <a:off x="6927850" y="5434013"/>
            <a:ext cx="1160463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4" name="Line 16"/>
          <p:cNvSpPr>
            <a:spLocks noChangeShapeType="1"/>
          </p:cNvSpPr>
          <p:nvPr/>
        </p:nvSpPr>
        <p:spPr bwMode="auto">
          <a:xfrm>
            <a:off x="5946775" y="48768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5" name="Line 17"/>
          <p:cNvSpPr>
            <a:spLocks noChangeShapeType="1"/>
          </p:cNvSpPr>
          <p:nvPr/>
        </p:nvSpPr>
        <p:spPr bwMode="auto">
          <a:xfrm>
            <a:off x="7731125" y="543401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3962400" y="4876800"/>
            <a:ext cx="1176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</a:t>
            </a:r>
            <a:r>
              <a:rPr lang="en-US" altLang="en-US" sz="2000" i="1">
                <a:latin typeface="Times New Roman" pitchFamily="18" charset="0"/>
              </a:rPr>
              <a:t>i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3962400" y="5486400"/>
            <a:ext cx="1233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</a:t>
            </a:r>
            <a:r>
              <a:rPr lang="en-US" altLang="en-US" sz="2000" i="1">
                <a:latin typeface="Times New Roman" pitchFamily="18" charset="0"/>
              </a:rPr>
              <a:t>h</a:t>
            </a: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5497513" y="48895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latin typeface="Times New Roman" pitchFamily="18" charset="0"/>
              </a:rPr>
              <a:t>j</a:t>
            </a:r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6259513" y="48895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latin typeface="Times New Roman" pitchFamily="18" charset="0"/>
              </a:rPr>
              <a:t>k</a:t>
            </a:r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7173913" y="54610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latin typeface="Times New Roman" pitchFamily="18" charset="0"/>
              </a:rPr>
              <a:t>k</a:t>
            </a:r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7783513" y="54610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latin typeface="Times New Roman" pitchFamily="18" charset="0"/>
              </a:rPr>
              <a:t>j</a:t>
            </a:r>
          </a:p>
        </p:txBody>
      </p:sp>
      <p:sp>
        <p:nvSpPr>
          <p:cNvPr id="201752" name="Rectangle 24"/>
          <p:cNvSpPr>
            <a:spLocks noChangeArrowheads="1"/>
          </p:cNvSpPr>
          <p:nvPr/>
        </p:nvSpPr>
        <p:spPr bwMode="auto">
          <a:xfrm>
            <a:off x="152400" y="457200"/>
            <a:ext cx="87852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Graph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FF53C-24FB-4BC1-B3E1-BB8B8E02DE0B}" type="slidenum">
              <a:rPr lang="en-US" altLang="en-US"/>
              <a:pPr/>
              <a:t>48</a:t>
            </a:fld>
            <a:endParaRPr lang="en-US" altLang="en-US"/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4132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152400" y="457200"/>
            <a:ext cx="87852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Graph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DE97-4FB0-4B4A-BE64-0EDF269EBF40}" type="slidenum">
              <a:rPr lang="en-US" altLang="en-US"/>
              <a:pPr/>
              <a:t>49</a:t>
            </a:fld>
            <a:endParaRPr lang="en-US" altLang="en-US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4238" y="1447800"/>
            <a:ext cx="424656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152400" y="457200"/>
            <a:ext cx="87852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Graph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C6D98-47C1-45BD-AE98-1BBB607F15D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373813" cy="7493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General Solution Techniques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Mathematical programming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Linear, non-linear, and integer programming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Enumerative methods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Branch-and-bound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Beam search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Local search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Simulated annealing/genetic algorithms/tabu search/neural networks.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Heuristics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dispatching rules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composite dispatching rules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beam-search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F0CB-C64C-4513-A333-CA617908FF6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76400"/>
            <a:ext cx="1905000" cy="5508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Definitions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7772400" cy="4038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A schedule is </a:t>
            </a:r>
            <a:r>
              <a:rPr lang="en-US" altLang="en-US" sz="2400" b="1"/>
              <a:t>nondelay</a:t>
            </a:r>
            <a:r>
              <a:rPr lang="en-US" altLang="en-US" sz="2400"/>
              <a:t> if no machine is idled when there is an operation available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 schedule is called </a:t>
            </a:r>
            <a:r>
              <a:rPr lang="en-US" altLang="en-US" sz="2400" b="1"/>
              <a:t>active</a:t>
            </a:r>
            <a:r>
              <a:rPr lang="en-US" altLang="en-US" sz="2400"/>
              <a:t> if no operation can be completed earlier by altering the sequence on machines and not delaying other operations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For “regular” objectives the optimal schedule is always active but not necessarily nondelay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52400" y="304800"/>
            <a:ext cx="87852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3B458-2D6A-4B47-948D-492CBBA9A1BB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4690" name="Oval 2"/>
          <p:cNvSpPr>
            <a:spLocks noChangeArrowheads="1"/>
          </p:cNvSpPr>
          <p:nvPr/>
        </p:nvSpPr>
        <p:spPr bwMode="auto">
          <a:xfrm>
            <a:off x="1066800" y="2057400"/>
            <a:ext cx="6858000" cy="3124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Oval 3"/>
          <p:cNvSpPr>
            <a:spLocks noChangeArrowheads="1"/>
          </p:cNvSpPr>
          <p:nvPr/>
        </p:nvSpPr>
        <p:spPr bwMode="auto">
          <a:xfrm>
            <a:off x="2590800" y="2895600"/>
            <a:ext cx="4724400" cy="16764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33528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Schedule Space</a:t>
            </a:r>
          </a:p>
        </p:txBody>
      </p:sp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3276600" y="3200400"/>
            <a:ext cx="1981200" cy="914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3657600" y="342900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Nondelay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486400" y="39624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Active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117725" y="2362200"/>
            <a:ext cx="153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Semiactive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6461125" y="5527675"/>
            <a:ext cx="188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All Schedules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5867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5927725" y="31623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>
                <a:latin typeface="Times New Roman" pitchFamily="18" charset="0"/>
              </a:rPr>
              <a:t>Optimum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152400" y="304800"/>
            <a:ext cx="87852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5402-2FC0-4DFF-8778-2A2FEF3A61B7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90874" name="Rectangle 58"/>
          <p:cNvSpPr>
            <a:spLocks noChangeArrowheads="1"/>
          </p:cNvSpPr>
          <p:nvPr/>
        </p:nvSpPr>
        <p:spPr bwMode="auto">
          <a:xfrm>
            <a:off x="46038" y="104933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en-US" sz="10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altLang="en-US">
              <a:latin typeface="Times New Roman" pitchFamily="18" charset="0"/>
            </a:endParaRPr>
          </a:p>
        </p:txBody>
      </p:sp>
      <p:graphicFrame>
        <p:nvGraphicFramePr>
          <p:cNvPr id="290875" name="Object 59"/>
          <p:cNvGraphicFramePr>
            <a:graphicFrameLocks noChangeAspect="1"/>
          </p:cNvGraphicFramePr>
          <p:nvPr/>
        </p:nvGraphicFramePr>
        <p:xfrm>
          <a:off x="0" y="228600"/>
          <a:ext cx="6934200" cy="6497638"/>
        </p:xfrm>
        <a:graphic>
          <a:graphicData uri="http://schemas.openxmlformats.org/presentationml/2006/ole">
            <p:oleObj spid="_x0000_s290881" name="Document" r:id="rId3" imgW="6995160" imgH="7769352" progId="Word.Document.8">
              <p:embed/>
            </p:oleObj>
          </a:graphicData>
        </a:graphic>
      </p:graphicFrame>
      <p:sp>
        <p:nvSpPr>
          <p:cNvPr id="290876" name="Rectangle 60"/>
          <p:cNvSpPr>
            <a:spLocks noChangeArrowheads="1"/>
          </p:cNvSpPr>
          <p:nvPr/>
        </p:nvSpPr>
        <p:spPr bwMode="auto">
          <a:xfrm>
            <a:off x="5410200" y="152400"/>
            <a:ext cx="35814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748D-2D57-4959-819F-1B974DAAE49D}" type="slidenum">
              <a:rPr lang="en-US" altLang="en-US"/>
              <a:pPr/>
              <a:t>53</a:t>
            </a:fld>
            <a:endParaRPr lang="en-US" altLang="en-US"/>
          </a:p>
        </p:txBody>
      </p:sp>
      <p:graphicFrame>
        <p:nvGraphicFramePr>
          <p:cNvPr id="292866" name="Object 2"/>
          <p:cNvGraphicFramePr>
            <a:graphicFrameLocks noChangeAspect="1"/>
          </p:cNvGraphicFramePr>
          <p:nvPr/>
        </p:nvGraphicFramePr>
        <p:xfrm>
          <a:off x="228600" y="1550988"/>
          <a:ext cx="8534400" cy="4948237"/>
        </p:xfrm>
        <a:graphic>
          <a:graphicData uri="http://schemas.openxmlformats.org/presentationml/2006/ole">
            <p:oleObj spid="_x0000_s292872" name="Document" r:id="rId3" imgW="5993966" imgH="3580591" progId="Word.Document.8">
              <p:embed/>
            </p:oleObj>
          </a:graphicData>
        </a:graphic>
      </p:graphicFrame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52400" y="304800"/>
            <a:ext cx="87852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C6D3-4725-466C-8DD8-49E128B65185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766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Nonactive Schedule</a:t>
            </a: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2362200" y="5334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2362200" y="4262438"/>
            <a:ext cx="2971800" cy="53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2362200" y="3124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2362200" y="2133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3352800" y="4267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838200" y="3124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2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838200" y="2133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1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8382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3</a:t>
            </a:r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23622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3810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5334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6781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8305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2743200" y="22098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2743200" y="3124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5334000" y="3124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5715000" y="32004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6781800" y="3124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7162800" y="32004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117725" y="5375275"/>
            <a:ext cx="635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 0                 2                  4                6                   8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3810000" y="3124200"/>
            <a:ext cx="1447800" cy="533400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191000" y="3124200"/>
            <a:ext cx="777875" cy="466725"/>
          </a:xfrm>
          <a:prstGeom prst="rect">
            <a:avLst/>
          </a:prstGeom>
          <a:noFill/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  <a:latin typeface="Times New Roman" pitchFamily="18" charset="0"/>
              </a:rPr>
              <a:t>(2,1)</a:t>
            </a:r>
          </a:p>
        </p:txBody>
      </p:sp>
      <p:sp>
        <p:nvSpPr>
          <p:cNvPr id="115737" name="Rectangle 25"/>
          <p:cNvSpPr>
            <a:spLocks noChangeArrowheads="1"/>
          </p:cNvSpPr>
          <p:nvPr/>
        </p:nvSpPr>
        <p:spPr bwMode="auto">
          <a:xfrm>
            <a:off x="152400" y="304800"/>
            <a:ext cx="87852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15B9F18-D12D-464B-8D4C-EF85C2351618}" type="slidenum">
              <a:rPr lang="en-US" altLang="en-US"/>
              <a:pPr/>
              <a:t>55</a:t>
            </a:fld>
            <a:endParaRPr lang="en-US" altLang="en-US"/>
          </a:p>
        </p:txBody>
      </p:sp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638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5486400" y="609600"/>
            <a:ext cx="34512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89351-6FDF-4FFB-B08C-4ECD9313C2D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54102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Active Schedule, not Nondelay</a:t>
            </a: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2362200" y="5334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362200" y="4262438"/>
            <a:ext cx="2971800" cy="53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362200" y="3124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2362200" y="2133600"/>
            <a:ext cx="2057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352800" y="4267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838200" y="3124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2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838200" y="2133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1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8382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3</a:t>
            </a:r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>
            <a:off x="23622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3810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5334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6781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8305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3041650" y="22098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2743200" y="3124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334000" y="3124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5715000" y="32004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781800" y="3124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7162800" y="32004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117725" y="5375275"/>
            <a:ext cx="635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 0                 2                  4                6                   8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152400" y="304800"/>
            <a:ext cx="87852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658B7-5DB3-4D82-806E-25F3A125BC61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5814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Nondelay schedule</a:t>
            </a: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2362200" y="5334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362200" y="4262438"/>
            <a:ext cx="2971800" cy="53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2362200" y="3124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2362200" y="2133600"/>
            <a:ext cx="2057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3352800" y="4267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838200" y="3124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38200" y="2133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1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8382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 3</a:t>
            </a:r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23622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>
            <a:off x="3810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5334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6781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8305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3041650" y="22098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2743200" y="3124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5867400" y="3124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6248400" y="3124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4419600" y="3124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876800" y="3124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117725" y="5375275"/>
            <a:ext cx="635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 0                 2                  4                6                   8</a:t>
            </a: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152400" y="304800"/>
            <a:ext cx="87852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8E78-6082-4081-AAE6-BAA2A3F15675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76400"/>
            <a:ext cx="41910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Branch and Bound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3200400"/>
          </a:xfrm>
        </p:spPr>
        <p:txBody>
          <a:bodyPr/>
          <a:lstStyle/>
          <a:p>
            <a:r>
              <a:rPr lang="en-US" altLang="en-US"/>
              <a:t>Operation (</a:t>
            </a:r>
            <a:r>
              <a:rPr lang="en-US" altLang="en-US" i="1"/>
              <a:t>i,j</a:t>
            </a:r>
            <a:r>
              <a:rPr lang="en-US" altLang="en-US"/>
              <a:t>) with duration </a:t>
            </a:r>
            <a:r>
              <a:rPr lang="en-US" altLang="en-US" i="1"/>
              <a:t>p</a:t>
            </a:r>
            <a:r>
              <a:rPr lang="en-US" altLang="en-US" i="1" baseline="-25000"/>
              <a:t>ij</a:t>
            </a:r>
            <a:endParaRPr lang="en-US" altLang="en-US"/>
          </a:p>
          <a:p>
            <a:r>
              <a:rPr lang="en-US" altLang="en-US"/>
              <a:t>Minimize makespan</a:t>
            </a:r>
          </a:p>
          <a:p>
            <a:r>
              <a:rPr lang="en-US" altLang="en-US"/>
              <a:t>Branch by generating all active schedules</a:t>
            </a:r>
          </a:p>
          <a:p>
            <a:r>
              <a:rPr lang="en-US" altLang="en-US"/>
              <a:t>Notation</a:t>
            </a:r>
          </a:p>
          <a:p>
            <a:pPr lvl="1"/>
            <a:r>
              <a:rPr lang="en-US" altLang="en-US"/>
              <a:t>Let </a:t>
            </a:r>
            <a:r>
              <a:rPr lang="en-US" altLang="en-US">
                <a:latin typeface="Symbol" pitchFamily="18" charset="2"/>
              </a:rPr>
              <a:t>W</a:t>
            </a:r>
            <a:r>
              <a:rPr lang="en-US" altLang="en-US"/>
              <a:t> denote operations whose predecessors have been scheduled</a:t>
            </a:r>
          </a:p>
          <a:p>
            <a:pPr lvl="1"/>
            <a:r>
              <a:rPr lang="en-US" altLang="en-US"/>
              <a:t>Let </a:t>
            </a:r>
            <a:r>
              <a:rPr lang="en-US" altLang="en-US" i="1"/>
              <a:t>r</a:t>
            </a:r>
            <a:r>
              <a:rPr lang="en-US" altLang="en-US" i="1" baseline="-25000"/>
              <a:t>ij</a:t>
            </a:r>
            <a:r>
              <a:rPr lang="en-US" altLang="en-US"/>
              <a:t> be the earliest possible starting time of (</a:t>
            </a:r>
            <a:r>
              <a:rPr lang="en-US" altLang="en-US" i="1"/>
              <a:t>i,j</a:t>
            </a:r>
            <a:r>
              <a:rPr lang="en-US" altLang="en-US"/>
              <a:t>) in </a:t>
            </a:r>
            <a:r>
              <a:rPr lang="en-US" altLang="en-US">
                <a:latin typeface="Symbol" pitchFamily="18" charset="2"/>
              </a:rPr>
              <a:t>W</a:t>
            </a:r>
            <a:r>
              <a:rPr lang="en-US" altLang="en-US"/>
              <a:t>.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E80C-5A57-4223-9B6D-53250AAADBF1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4953000" cy="4572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Generating Active Schedules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3352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/>
              <a:t>Step 1</a:t>
            </a:r>
            <a:r>
              <a:rPr lang="en-US" altLang="en-US" sz="2400"/>
              <a:t>. </a:t>
            </a:r>
            <a:r>
              <a:rPr lang="en-US" altLang="en-US" sz="2400" b="1"/>
              <a:t>(Initialize)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Let </a:t>
            </a:r>
            <a:r>
              <a:rPr lang="en-US" altLang="en-US" sz="2400">
                <a:latin typeface="Symbol" pitchFamily="18" charset="2"/>
              </a:rPr>
              <a:t>W</a:t>
            </a:r>
            <a:r>
              <a:rPr lang="en-US" altLang="en-US" sz="2400"/>
              <a:t> contain the first operation of each job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Let </a:t>
            </a:r>
            <a:r>
              <a:rPr lang="en-US" altLang="en-US" sz="2400" i="1"/>
              <a:t>r</a:t>
            </a:r>
            <a:r>
              <a:rPr lang="en-US" altLang="en-US" sz="2400" i="1" baseline="-25000"/>
              <a:t>ij</a:t>
            </a:r>
            <a:r>
              <a:rPr lang="en-US" altLang="en-US" sz="2400"/>
              <a:t> = 0 for all (</a:t>
            </a:r>
            <a:r>
              <a:rPr lang="en-US" altLang="en-US" sz="2400" i="1"/>
              <a:t>i,j</a:t>
            </a:r>
            <a:r>
              <a:rPr lang="en-US" altLang="en-US" sz="2400"/>
              <a:t>)</a:t>
            </a:r>
            <a:r>
              <a:rPr lang="en-US" altLang="en-US" sz="2400">
                <a:sym typeface="Symbol" pitchFamily="18" charset="2"/>
              </a:rPr>
              <a:t></a:t>
            </a:r>
            <a:r>
              <a:rPr lang="en-US" altLang="en-US" sz="2400">
                <a:latin typeface="Symbol" pitchFamily="18" charset="2"/>
              </a:rPr>
              <a:t>W</a:t>
            </a:r>
            <a:r>
              <a:rPr lang="en-US" altLang="en-US" sz="2400"/>
              <a:t>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/>
              <a:t>Step 2</a:t>
            </a:r>
            <a:r>
              <a:rPr lang="en-US" altLang="en-US" sz="2400"/>
              <a:t>. </a:t>
            </a:r>
            <a:r>
              <a:rPr lang="en-US" altLang="en-US" sz="2400" b="1"/>
              <a:t>(Machine selection)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Compute for the current partial schedule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and let </a:t>
            </a:r>
            <a:r>
              <a:rPr lang="en-US" altLang="en-US" sz="2400" i="1"/>
              <a:t>i </a:t>
            </a:r>
            <a:r>
              <a:rPr lang="en-US" altLang="en-US" sz="2400" baseline="30000"/>
              <a:t>*</a:t>
            </a:r>
            <a:r>
              <a:rPr lang="en-US" altLang="en-US" sz="2400"/>
              <a:t> denote the machine where minimum achieved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286000" y="4648200"/>
          <a:ext cx="3703638" cy="744538"/>
        </p:xfrm>
        <a:graphic>
          <a:graphicData uri="http://schemas.openxmlformats.org/presentationml/2006/ole">
            <p:oleObj spid="_x0000_s120842" name="Equation" r:id="rId3" imgW="1371600" imgH="317500" progId="">
              <p:embed/>
            </p:oleObj>
          </a:graphicData>
        </a:graphic>
      </p:graphicFrame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49B4-CAE4-4B6E-8747-EB4153128EE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57200"/>
            <a:ext cx="7108825" cy="528638"/>
          </a:xfrm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Scheduling algorithms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3048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r>
              <a:rPr lang="en-US" altLang="en-US"/>
              <a:t>Decomposition Techniques</a:t>
            </a:r>
          </a:p>
          <a:p>
            <a:pPr lvl="1"/>
            <a:r>
              <a:rPr lang="en-US" altLang="en-US"/>
              <a:t>Temporal decomposition (rolling horizon approach)</a:t>
            </a:r>
          </a:p>
          <a:p>
            <a:pPr lvl="1"/>
            <a:r>
              <a:rPr lang="en-US" altLang="en-US"/>
              <a:t>Machine decomposition (Shifting Bottleneck)</a:t>
            </a:r>
          </a:p>
          <a:p>
            <a:r>
              <a:rPr lang="en-US" altLang="en-US"/>
              <a:t>Hybrid Methods</a:t>
            </a:r>
          </a:p>
          <a:p>
            <a:pPr lvl="1"/>
            <a:r>
              <a:rPr lang="en-US" altLang="en-US"/>
              <a:t>combined usage of scheduling methods</a:t>
            </a:r>
          </a:p>
        </p:txBody>
      </p:sp>
      <p:grpSp>
        <p:nvGrpSpPr>
          <p:cNvPr id="480260" name="Group 4"/>
          <p:cNvGrpSpPr>
            <a:grpSpLocks/>
          </p:cNvGrpSpPr>
          <p:nvPr/>
        </p:nvGrpSpPr>
        <p:grpSpPr bwMode="auto">
          <a:xfrm>
            <a:off x="1676400" y="4114800"/>
            <a:ext cx="5486400" cy="2617788"/>
            <a:chOff x="96" y="912"/>
            <a:chExt cx="5664" cy="3202"/>
          </a:xfrm>
        </p:grpSpPr>
        <p:sp>
          <p:nvSpPr>
            <p:cNvPr id="480261" name="Line 5"/>
            <p:cNvSpPr>
              <a:spLocks noChangeShapeType="1"/>
            </p:cNvSpPr>
            <p:nvPr/>
          </p:nvSpPr>
          <p:spPr bwMode="auto">
            <a:xfrm>
              <a:off x="1200" y="912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62" name="Line 6"/>
            <p:cNvSpPr>
              <a:spLocks noChangeShapeType="1"/>
            </p:cNvSpPr>
            <p:nvPr/>
          </p:nvSpPr>
          <p:spPr bwMode="auto">
            <a:xfrm>
              <a:off x="1200" y="3696"/>
              <a:ext cx="39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63" name="Freeform 7"/>
            <p:cNvSpPr>
              <a:spLocks/>
            </p:cNvSpPr>
            <p:nvPr/>
          </p:nvSpPr>
          <p:spPr bwMode="auto">
            <a:xfrm>
              <a:off x="1440" y="1488"/>
              <a:ext cx="3456" cy="1832"/>
            </a:xfrm>
            <a:custGeom>
              <a:avLst/>
              <a:gdLst>
                <a:gd name="T0" fmla="*/ 0 w 3456"/>
                <a:gd name="T1" fmla="*/ 0 h 1832"/>
                <a:gd name="T2" fmla="*/ 768 w 3456"/>
                <a:gd name="T3" fmla="*/ 1536 h 1832"/>
                <a:gd name="T4" fmla="*/ 3456 w 3456"/>
                <a:gd name="T5" fmla="*/ 17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56" h="1832">
                  <a:moveTo>
                    <a:pt x="0" y="0"/>
                  </a:moveTo>
                  <a:cubicBezTo>
                    <a:pt x="96" y="620"/>
                    <a:pt x="192" y="1240"/>
                    <a:pt x="768" y="1536"/>
                  </a:cubicBezTo>
                  <a:cubicBezTo>
                    <a:pt x="1344" y="1832"/>
                    <a:pt x="2664" y="1792"/>
                    <a:pt x="3456" y="177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64" name="Oval 8"/>
            <p:cNvSpPr>
              <a:spLocks noChangeArrowheads="1"/>
            </p:cNvSpPr>
            <p:nvPr/>
          </p:nvSpPr>
          <p:spPr bwMode="auto">
            <a:xfrm>
              <a:off x="1464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65" name="Oval 9"/>
            <p:cNvSpPr>
              <a:spLocks noChangeArrowheads="1"/>
            </p:cNvSpPr>
            <p:nvPr/>
          </p:nvSpPr>
          <p:spPr bwMode="auto">
            <a:xfrm>
              <a:off x="2304" y="3000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66" name="Oval 10"/>
            <p:cNvSpPr>
              <a:spLocks noChangeArrowheads="1"/>
            </p:cNvSpPr>
            <p:nvPr/>
          </p:nvSpPr>
          <p:spPr bwMode="auto">
            <a:xfrm>
              <a:off x="3888" y="3216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67" name="Oval 11"/>
            <p:cNvSpPr>
              <a:spLocks noChangeArrowheads="1"/>
            </p:cNvSpPr>
            <p:nvPr/>
          </p:nvSpPr>
          <p:spPr bwMode="auto"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68" name="Text Box 12"/>
            <p:cNvSpPr txBox="1">
              <a:spLocks noChangeArrowheads="1"/>
            </p:cNvSpPr>
            <p:nvPr/>
          </p:nvSpPr>
          <p:spPr bwMode="auto">
            <a:xfrm>
              <a:off x="4608" y="2423"/>
              <a:ext cx="821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Local 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Search</a:t>
              </a:r>
            </a:p>
          </p:txBody>
        </p:sp>
        <p:sp>
          <p:nvSpPr>
            <p:cNvPr id="480269" name="Line 13"/>
            <p:cNvSpPr>
              <a:spLocks noChangeShapeType="1"/>
            </p:cNvSpPr>
            <p:nvPr/>
          </p:nvSpPr>
          <p:spPr bwMode="auto">
            <a:xfrm flipV="1">
              <a:off x="960" y="1152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70" name="Line 14"/>
            <p:cNvSpPr>
              <a:spLocks noChangeShapeType="1"/>
            </p:cNvSpPr>
            <p:nvPr/>
          </p:nvSpPr>
          <p:spPr bwMode="auto">
            <a:xfrm>
              <a:off x="2592" y="3888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271" name="Text Box 15"/>
            <p:cNvSpPr txBox="1">
              <a:spLocks noChangeArrowheads="1"/>
            </p:cNvSpPr>
            <p:nvPr/>
          </p:nvSpPr>
          <p:spPr bwMode="auto">
            <a:xfrm>
              <a:off x="96" y="1924"/>
              <a:ext cx="1196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CC0000"/>
                  </a:solidFill>
                </a:rPr>
                <a:t>Value</a:t>
              </a:r>
            </a:p>
            <a:p>
              <a:pPr algn="ctr" eaLnBrk="0" hangingPunct="0"/>
              <a:r>
                <a:rPr lang="en-US" altLang="en-US" sz="1400" b="1">
                  <a:solidFill>
                    <a:srgbClr val="CC0000"/>
                  </a:solidFill>
                </a:rPr>
                <a:t>Objective</a:t>
              </a:r>
            </a:p>
            <a:p>
              <a:pPr algn="ctr" eaLnBrk="0" hangingPunct="0"/>
              <a:r>
                <a:rPr lang="en-US" altLang="en-US" sz="1400" b="1">
                  <a:solidFill>
                    <a:srgbClr val="CC0000"/>
                  </a:solidFill>
                </a:rPr>
                <a:t>Function</a:t>
              </a:r>
              <a:endParaRPr lang="en-US" altLang="en-US" sz="1400"/>
            </a:p>
          </p:txBody>
        </p:sp>
        <p:sp>
          <p:nvSpPr>
            <p:cNvPr id="480272" name="Text Box 16"/>
            <p:cNvSpPr txBox="1">
              <a:spLocks noChangeArrowheads="1"/>
            </p:cNvSpPr>
            <p:nvPr/>
          </p:nvSpPr>
          <p:spPr bwMode="auto">
            <a:xfrm>
              <a:off x="1487" y="1394"/>
              <a:ext cx="1633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CC0000"/>
                  </a:solidFill>
                </a:rPr>
                <a:t>Dispatching</a:t>
              </a:r>
            </a:p>
            <a:p>
              <a:pPr algn="ctr" eaLnBrk="0" hangingPunct="0"/>
              <a:r>
                <a:rPr lang="en-US" altLang="en-US" sz="1400" b="1">
                  <a:solidFill>
                    <a:srgbClr val="CC0000"/>
                  </a:solidFill>
                </a:rPr>
                <a:t>Rules</a:t>
              </a:r>
              <a:endParaRPr lang="en-US" altLang="en-US" sz="1400"/>
            </a:p>
          </p:txBody>
        </p:sp>
        <p:sp>
          <p:nvSpPr>
            <p:cNvPr id="480273" name="Text Box 17"/>
            <p:cNvSpPr txBox="1">
              <a:spLocks noChangeArrowheads="1"/>
            </p:cNvSpPr>
            <p:nvPr/>
          </p:nvSpPr>
          <p:spPr bwMode="auto">
            <a:xfrm>
              <a:off x="1392" y="3071"/>
              <a:ext cx="1438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CC0000"/>
                  </a:solidFill>
                </a:rPr>
                <a:t>Beam Search</a:t>
              </a:r>
              <a:endParaRPr lang="en-US" altLang="en-US" sz="1400"/>
            </a:p>
          </p:txBody>
        </p:sp>
        <p:sp>
          <p:nvSpPr>
            <p:cNvPr id="480274" name="Text Box 18"/>
            <p:cNvSpPr txBox="1">
              <a:spLocks noChangeArrowheads="1"/>
            </p:cNvSpPr>
            <p:nvPr/>
          </p:nvSpPr>
          <p:spPr bwMode="auto">
            <a:xfrm>
              <a:off x="3266" y="3265"/>
              <a:ext cx="249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CC0000"/>
                  </a:solidFill>
                </a:rPr>
                <a:t>Branch and Bound</a:t>
              </a:r>
              <a:endParaRPr lang="en-US" altLang="en-US" sz="1400">
                <a:solidFill>
                  <a:srgbClr val="CC0000"/>
                </a:solidFill>
              </a:endParaRPr>
            </a:p>
          </p:txBody>
        </p:sp>
        <p:sp>
          <p:nvSpPr>
            <p:cNvPr id="480275" name="Text Box 19"/>
            <p:cNvSpPr txBox="1">
              <a:spLocks noChangeArrowheads="1"/>
            </p:cNvSpPr>
            <p:nvPr/>
          </p:nvSpPr>
          <p:spPr bwMode="auto">
            <a:xfrm>
              <a:off x="3649" y="3742"/>
              <a:ext cx="1441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CC0000"/>
                  </a:solidFill>
                </a:rPr>
                <a:t>CPU - Time</a:t>
              </a: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02AD-29D0-4300-9295-39AEC40AEEBA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cs typeface="Tahoma" pitchFamily="34" charset="0"/>
              </a:rPr>
              <a:t>Step 3. (Branching)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cs typeface="Tahoma" pitchFamily="34" charset="0"/>
              </a:rPr>
              <a:t>	Let </a:t>
            </a:r>
            <a:r>
              <a:rPr lang="en-US" altLang="en-US" sz="2400">
                <a:latin typeface="Symbol" pitchFamily="18" charset="2"/>
              </a:rPr>
              <a:t>W</a:t>
            </a:r>
            <a:r>
              <a:rPr lang="en-US" altLang="en-US" sz="2400">
                <a:cs typeface="Tahoma" pitchFamily="34" charset="0"/>
              </a:rPr>
              <a:t>’ denote all operations on machine </a:t>
            </a:r>
            <a:r>
              <a:rPr lang="en-US" altLang="en-US" sz="2400" i="1">
                <a:cs typeface="Tahoma" pitchFamily="34" charset="0"/>
              </a:rPr>
              <a:t>i</a:t>
            </a:r>
            <a:r>
              <a:rPr lang="en-US" altLang="en-US" sz="2400">
                <a:cs typeface="Tahoma" pitchFamily="34" charset="0"/>
              </a:rPr>
              <a:t> * such that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cs typeface="Tahoma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cs typeface="Tahoma" pitchFamily="34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cs typeface="Tahoma" pitchFamily="34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cs typeface="Tahoma" pitchFamily="34" charset="0"/>
              </a:rPr>
              <a:t>	For each operation in </a:t>
            </a:r>
            <a:r>
              <a:rPr lang="en-US" altLang="en-US" sz="2400">
                <a:latin typeface="Symbol" pitchFamily="18" charset="2"/>
              </a:rPr>
              <a:t>W</a:t>
            </a:r>
            <a:r>
              <a:rPr lang="en-US" altLang="en-US" sz="2400">
                <a:cs typeface="Tahoma" pitchFamily="34" charset="0"/>
              </a:rPr>
              <a:t>’ consider a partial schedule with that operation next on </a:t>
            </a:r>
            <a:r>
              <a:rPr lang="en-US" altLang="en-US" sz="2400" i="1">
                <a:cs typeface="Tahoma" pitchFamily="34" charset="0"/>
              </a:rPr>
              <a:t>i </a:t>
            </a:r>
            <a:r>
              <a:rPr lang="en-US" altLang="en-US" sz="2400" baseline="30000">
                <a:cs typeface="Tahoma" pitchFamily="34" charset="0"/>
              </a:rPr>
              <a:t>*</a:t>
            </a:r>
            <a:r>
              <a:rPr lang="en-US" altLang="en-US" sz="2400"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cs typeface="Tahoma" pitchFamily="34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cs typeface="Tahoma" pitchFamily="34" charset="0"/>
              </a:rPr>
              <a:t>	For each partial schedule, delete operation from </a:t>
            </a:r>
            <a:r>
              <a:rPr lang="en-US" altLang="en-US" sz="2400">
                <a:latin typeface="Symbol" pitchFamily="18" charset="2"/>
              </a:rPr>
              <a:t>W</a:t>
            </a:r>
            <a:r>
              <a:rPr lang="en-US" altLang="en-US" sz="2400">
                <a:cs typeface="Tahoma" pitchFamily="34" charset="0"/>
              </a:rPr>
              <a:t> and include immediate follower in </a:t>
            </a:r>
            <a:r>
              <a:rPr lang="en-US" altLang="en-US" sz="2400">
                <a:latin typeface="Symbol" pitchFamily="18" charset="2"/>
              </a:rPr>
              <a:t>W</a:t>
            </a:r>
            <a:r>
              <a:rPr lang="en-US" altLang="en-US" sz="2400">
                <a:cs typeface="Tahoma" pitchFamily="34" charset="0"/>
              </a:rPr>
              <a:t>.  Go back to Step 2.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206625" y="2752725"/>
          <a:ext cx="4425950" cy="833438"/>
        </p:xfrm>
        <a:graphic>
          <a:graphicData uri="http://schemas.openxmlformats.org/presentationml/2006/ole">
            <p:oleObj spid="_x0000_s121867" name="Equation" r:id="rId3" imgW="1675673" imgH="317362" progId="">
              <p:embed/>
            </p:oleObj>
          </a:graphicData>
        </a:graphic>
      </p:graphicFrame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B0-A950-42B4-A6B8-A0D56494BE3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00200"/>
            <a:ext cx="38100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Branching Tree</a:t>
            </a:r>
          </a:p>
        </p:txBody>
      </p:sp>
      <p:sp>
        <p:nvSpPr>
          <p:cNvPr id="122883" name="Oval 3"/>
          <p:cNvSpPr>
            <a:spLocks noChangeArrowheads="1"/>
          </p:cNvSpPr>
          <p:nvPr/>
        </p:nvSpPr>
        <p:spPr bwMode="auto">
          <a:xfrm>
            <a:off x="5638800" y="1725613"/>
            <a:ext cx="533400" cy="484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4" name="Oval 4"/>
          <p:cNvSpPr>
            <a:spLocks noChangeArrowheads="1"/>
          </p:cNvSpPr>
          <p:nvPr/>
        </p:nvSpPr>
        <p:spPr bwMode="auto">
          <a:xfrm>
            <a:off x="3733800" y="3173413"/>
            <a:ext cx="533400" cy="484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7543800" y="3200400"/>
            <a:ext cx="533400" cy="484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 flipH="1">
            <a:off x="4114800" y="2133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>
            <a:off x="6019800" y="2133600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3276600" y="3733800"/>
            <a:ext cx="227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Selection of (</a:t>
            </a:r>
            <a:r>
              <a:rPr lang="en-US" altLang="en-US" i="1">
                <a:latin typeface="Times New Roman" pitchFamily="18" charset="0"/>
              </a:rPr>
              <a:t>i</a:t>
            </a:r>
            <a:r>
              <a:rPr lang="en-US" altLang="en-US" i="1" baseline="30000">
                <a:latin typeface="Times New Roman" pitchFamily="18" charset="0"/>
              </a:rPr>
              <a:t>*</a:t>
            </a:r>
            <a:r>
              <a:rPr lang="en-US" altLang="en-US" i="1">
                <a:latin typeface="Times New Roman" pitchFamily="18" charset="0"/>
              </a:rPr>
              <a:t>,j</a:t>
            </a:r>
            <a:r>
              <a:rPr lang="en-US" altLang="en-US">
                <a:latin typeface="Times New Roman" pitchFamily="18" charset="0"/>
              </a:rPr>
              <a:t>)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6019800" y="3733800"/>
            <a:ext cx="227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Selection of (</a:t>
            </a:r>
            <a:r>
              <a:rPr lang="en-US" altLang="en-US" i="1">
                <a:latin typeface="Times New Roman" pitchFamily="18" charset="0"/>
              </a:rPr>
              <a:t>i</a:t>
            </a:r>
            <a:r>
              <a:rPr lang="en-US" altLang="en-US" i="1" baseline="30000">
                <a:latin typeface="Times New Roman" pitchFamily="18" charset="0"/>
              </a:rPr>
              <a:t>*</a:t>
            </a:r>
            <a:r>
              <a:rPr lang="en-US" altLang="en-US" i="1">
                <a:latin typeface="Times New Roman" pitchFamily="18" charset="0"/>
              </a:rPr>
              <a:t>,l</a:t>
            </a:r>
            <a:r>
              <a:rPr lang="en-US" altLang="en-US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304800" y="2362200"/>
          <a:ext cx="3486150" cy="674688"/>
        </p:xfrm>
        <a:graphic>
          <a:graphicData uri="http://schemas.openxmlformats.org/presentationml/2006/ole">
            <p:oleObj spid="_x0000_s122898" name="Equation" r:id="rId3" imgW="1181100" imgH="228600" progId="">
              <p:embed/>
            </p:oleObj>
          </a:graphicData>
        </a:graphic>
      </p:graphicFrame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228600" y="4419600"/>
            <a:ext cx="8534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/>
              <a:t>Each node in the B&amp;B tree is characterized by a set D’ of fixed disjunctions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en-US"/>
              <a:t>Add disjunctions (i*,j) --&gt; (i*,k) for all unscheduled operations (i*,k)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en-US"/>
              <a:t>Add disjunctions (i*,l) --&gt; (i*,k) for all unscheduled operations (i*,k)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730AC80-EA89-4429-AF3E-7DC5CD54000E}" type="slidenum">
              <a:rPr lang="en-US" altLang="en-US"/>
              <a:pPr/>
              <a:t>62</a:t>
            </a:fld>
            <a:endParaRPr lang="en-US" altLang="en-US"/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783263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5486400" y="609600"/>
            <a:ext cx="3428999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 dirty="0" err="1">
                <a:solidFill>
                  <a:srgbClr val="003399"/>
                </a:solidFill>
                <a:latin typeface="Tahoma" pitchFamily="34" charset="0"/>
              </a:rPr>
              <a:t>Jm</a:t>
            </a:r>
            <a:r>
              <a:rPr lang="en-US" altLang="en-US" b="1" dirty="0">
                <a:solidFill>
                  <a:srgbClr val="003399"/>
                </a:solidFill>
                <a:latin typeface="Tahoma" pitchFamily="34" charset="0"/>
              </a:rPr>
              <a:t> l </a:t>
            </a:r>
            <a:r>
              <a:rPr lang="en-US" altLang="en-US" b="1" dirty="0" err="1">
                <a:solidFill>
                  <a:srgbClr val="003399"/>
                </a:solidFill>
                <a:latin typeface="Tahoma" pitchFamily="34" charset="0"/>
              </a:rPr>
              <a:t>l</a:t>
            </a:r>
            <a:r>
              <a:rPr lang="en-US" altLang="en-US" b="1" dirty="0">
                <a:solidFill>
                  <a:srgbClr val="003399"/>
                </a:solidFill>
                <a:latin typeface="Tahoma" pitchFamily="34" charset="0"/>
              </a:rPr>
              <a:t> </a:t>
            </a:r>
            <a:r>
              <a:rPr lang="en-US" altLang="en-US" b="1" dirty="0" err="1">
                <a:solidFill>
                  <a:srgbClr val="003399"/>
                </a:solidFill>
                <a:latin typeface="Tahoma" pitchFamily="34" charset="0"/>
              </a:rPr>
              <a:t>C</a:t>
            </a:r>
            <a:r>
              <a:rPr lang="en-US" altLang="en-US" b="1" baseline="-25000" dirty="0" err="1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 dirty="0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42A0F-0754-49E6-8511-88B42885378A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00200"/>
            <a:ext cx="25908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Example</a:t>
            </a:r>
          </a:p>
        </p:txBody>
      </p:sp>
      <p:grpSp>
        <p:nvGrpSpPr>
          <p:cNvPr id="123948" name="Group 44"/>
          <p:cNvGrpSpPr>
            <a:grpSpLocks/>
          </p:cNvGrpSpPr>
          <p:nvPr/>
        </p:nvGrpSpPr>
        <p:grpSpPr bwMode="auto">
          <a:xfrm>
            <a:off x="990600" y="2098675"/>
            <a:ext cx="7543800" cy="2930525"/>
            <a:chOff x="624" y="1322"/>
            <a:chExt cx="4752" cy="1846"/>
          </a:xfrm>
        </p:grpSpPr>
        <p:sp>
          <p:nvSpPr>
            <p:cNvPr id="123907" name="Oval 3"/>
            <p:cNvSpPr>
              <a:spLocks noChangeArrowheads="1"/>
            </p:cNvSpPr>
            <p:nvPr/>
          </p:nvSpPr>
          <p:spPr bwMode="auto">
            <a:xfrm>
              <a:off x="1920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(1,1)</a:t>
              </a:r>
            </a:p>
          </p:txBody>
        </p:sp>
        <p:sp>
          <p:nvSpPr>
            <p:cNvPr id="123908" name="Oval 4"/>
            <p:cNvSpPr>
              <a:spLocks noChangeArrowheads="1"/>
            </p:cNvSpPr>
            <p:nvPr/>
          </p:nvSpPr>
          <p:spPr bwMode="auto">
            <a:xfrm>
              <a:off x="2784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(2,1)</a:t>
              </a:r>
            </a:p>
          </p:txBody>
        </p:sp>
        <p:sp>
          <p:nvSpPr>
            <p:cNvPr id="123909" name="Oval 5"/>
            <p:cNvSpPr>
              <a:spLocks noChangeArrowheads="1"/>
            </p:cNvSpPr>
            <p:nvPr/>
          </p:nvSpPr>
          <p:spPr bwMode="auto">
            <a:xfrm>
              <a:off x="3648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(3,1)</a:t>
              </a:r>
            </a:p>
          </p:txBody>
        </p:sp>
        <p:sp>
          <p:nvSpPr>
            <p:cNvPr id="123910" name="Oval 6"/>
            <p:cNvSpPr>
              <a:spLocks noChangeArrowheads="1"/>
            </p:cNvSpPr>
            <p:nvPr/>
          </p:nvSpPr>
          <p:spPr bwMode="auto">
            <a:xfrm>
              <a:off x="1488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(2,2)</a:t>
              </a:r>
            </a:p>
          </p:txBody>
        </p:sp>
        <p:sp>
          <p:nvSpPr>
            <p:cNvPr id="123911" name="Oval 7"/>
            <p:cNvSpPr>
              <a:spLocks noChangeArrowheads="1"/>
            </p:cNvSpPr>
            <p:nvPr/>
          </p:nvSpPr>
          <p:spPr bwMode="auto">
            <a:xfrm>
              <a:off x="2352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(1,2)</a:t>
              </a:r>
            </a:p>
          </p:txBody>
        </p:sp>
        <p:sp>
          <p:nvSpPr>
            <p:cNvPr id="123912" name="Oval 8"/>
            <p:cNvSpPr>
              <a:spLocks noChangeArrowheads="1"/>
            </p:cNvSpPr>
            <p:nvPr/>
          </p:nvSpPr>
          <p:spPr bwMode="auto">
            <a:xfrm>
              <a:off x="4032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(3,2)</a:t>
              </a:r>
            </a:p>
          </p:txBody>
        </p:sp>
        <p:sp>
          <p:nvSpPr>
            <p:cNvPr id="123913" name="Oval 9"/>
            <p:cNvSpPr>
              <a:spLocks noChangeArrowheads="1"/>
            </p:cNvSpPr>
            <p:nvPr/>
          </p:nvSpPr>
          <p:spPr bwMode="auto">
            <a:xfrm>
              <a:off x="1920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(1,3)</a:t>
              </a:r>
            </a:p>
          </p:txBody>
        </p:sp>
        <p:sp>
          <p:nvSpPr>
            <p:cNvPr id="123914" name="Oval 10"/>
            <p:cNvSpPr>
              <a:spLocks noChangeArrowheads="1"/>
            </p:cNvSpPr>
            <p:nvPr/>
          </p:nvSpPr>
          <p:spPr bwMode="auto">
            <a:xfrm>
              <a:off x="2784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(2,3)</a:t>
              </a:r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>
              <a:off x="3648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(4,3)</a:t>
              </a:r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2448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>
              <a:off x="331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>
              <a:off x="2016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2448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>
              <a:off x="3312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1" name="Oval 17"/>
            <p:cNvSpPr>
              <a:spLocks noChangeArrowheads="1"/>
            </p:cNvSpPr>
            <p:nvPr/>
          </p:nvSpPr>
          <p:spPr bwMode="auto">
            <a:xfrm>
              <a:off x="4848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Sink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23922" name="Oval 18"/>
            <p:cNvSpPr>
              <a:spLocks noChangeArrowheads="1"/>
            </p:cNvSpPr>
            <p:nvPr/>
          </p:nvSpPr>
          <p:spPr bwMode="auto">
            <a:xfrm>
              <a:off x="624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Source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 flipV="1">
              <a:off x="1152" y="1632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>
              <a:off x="1152" y="2352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5" name="Line 21"/>
            <p:cNvSpPr>
              <a:spLocks noChangeShapeType="1"/>
            </p:cNvSpPr>
            <p:nvPr/>
          </p:nvSpPr>
          <p:spPr bwMode="auto">
            <a:xfrm>
              <a:off x="115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6" name="Line 22"/>
            <p:cNvSpPr>
              <a:spLocks noChangeShapeType="1"/>
            </p:cNvSpPr>
            <p:nvPr/>
          </p:nvSpPr>
          <p:spPr bwMode="auto">
            <a:xfrm flipV="1">
              <a:off x="4560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7" name="Line 23"/>
            <p:cNvSpPr>
              <a:spLocks noChangeShapeType="1"/>
            </p:cNvSpPr>
            <p:nvPr/>
          </p:nvSpPr>
          <p:spPr bwMode="auto">
            <a:xfrm flipV="1">
              <a:off x="4176" y="2448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3216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(4,2)</a:t>
              </a:r>
            </a:p>
          </p:txBody>
        </p:sp>
        <p:sp>
          <p:nvSpPr>
            <p:cNvPr id="123929" name="Line 25"/>
            <p:cNvSpPr>
              <a:spLocks noChangeShapeType="1"/>
            </p:cNvSpPr>
            <p:nvPr/>
          </p:nvSpPr>
          <p:spPr bwMode="auto">
            <a:xfrm>
              <a:off x="4176" y="1584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0" name="Line 26"/>
            <p:cNvSpPr>
              <a:spLocks noChangeShapeType="1"/>
            </p:cNvSpPr>
            <p:nvPr/>
          </p:nvSpPr>
          <p:spPr bwMode="auto">
            <a:xfrm>
              <a:off x="3744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1" name="Line 27"/>
            <p:cNvSpPr>
              <a:spLocks noChangeShapeType="1"/>
            </p:cNvSpPr>
            <p:nvPr/>
          </p:nvSpPr>
          <p:spPr bwMode="auto">
            <a:xfrm>
              <a:off x="28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2" name="Text Box 28"/>
            <p:cNvSpPr txBox="1">
              <a:spLocks noChangeArrowheads="1"/>
            </p:cNvSpPr>
            <p:nvPr/>
          </p:nvSpPr>
          <p:spPr bwMode="auto">
            <a:xfrm>
              <a:off x="1334" y="16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933" name="Text Box 29"/>
            <p:cNvSpPr txBox="1">
              <a:spLocks noChangeArrowheads="1"/>
            </p:cNvSpPr>
            <p:nvPr/>
          </p:nvSpPr>
          <p:spPr bwMode="auto">
            <a:xfrm>
              <a:off x="2438" y="132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3934" name="Text Box 30"/>
            <p:cNvSpPr txBox="1">
              <a:spLocks noChangeArrowheads="1"/>
            </p:cNvSpPr>
            <p:nvPr/>
          </p:nvSpPr>
          <p:spPr bwMode="auto">
            <a:xfrm>
              <a:off x="3302" y="13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4502" y="15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936" name="Text Box 32"/>
            <p:cNvSpPr txBox="1">
              <a:spLocks noChangeArrowheads="1"/>
            </p:cNvSpPr>
            <p:nvPr/>
          </p:nvSpPr>
          <p:spPr bwMode="auto">
            <a:xfrm>
              <a:off x="2006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2918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38" name="Text Box 34"/>
            <p:cNvSpPr txBox="1">
              <a:spLocks noChangeArrowheads="1"/>
            </p:cNvSpPr>
            <p:nvPr/>
          </p:nvSpPr>
          <p:spPr bwMode="auto">
            <a:xfrm>
              <a:off x="3782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4550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940" name="Text Box 36"/>
            <p:cNvSpPr txBox="1">
              <a:spLocks noChangeArrowheads="1"/>
            </p:cNvSpPr>
            <p:nvPr/>
          </p:nvSpPr>
          <p:spPr bwMode="auto">
            <a:xfrm>
              <a:off x="24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941" name="Text Box 37"/>
            <p:cNvSpPr txBox="1">
              <a:spLocks noChangeArrowheads="1"/>
            </p:cNvSpPr>
            <p:nvPr/>
          </p:nvSpPr>
          <p:spPr bwMode="auto">
            <a:xfrm>
              <a:off x="3350" y="26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942" name="Text Box 38"/>
            <p:cNvSpPr txBox="1">
              <a:spLocks noChangeArrowheads="1"/>
            </p:cNvSpPr>
            <p:nvPr/>
          </p:nvSpPr>
          <p:spPr bwMode="auto">
            <a:xfrm>
              <a:off x="4262" y="25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943" name="Text Box 39"/>
            <p:cNvSpPr txBox="1">
              <a:spLocks noChangeArrowheads="1"/>
            </p:cNvSpPr>
            <p:nvPr/>
          </p:nvSpPr>
          <p:spPr bwMode="auto">
            <a:xfrm>
              <a:off x="1622" y="24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944" name="Text Box 40"/>
            <p:cNvSpPr txBox="1">
              <a:spLocks noChangeArrowheads="1"/>
            </p:cNvSpPr>
            <p:nvPr/>
          </p:nvSpPr>
          <p:spPr bwMode="auto">
            <a:xfrm>
              <a:off x="1238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123945" name="Object 41"/>
          <p:cNvGraphicFramePr>
            <a:graphicFrameLocks noChangeAspect="1"/>
          </p:cNvGraphicFramePr>
          <p:nvPr/>
        </p:nvGraphicFramePr>
        <p:xfrm>
          <a:off x="1295400" y="5181600"/>
          <a:ext cx="1676400" cy="617538"/>
        </p:xfrm>
        <a:graphic>
          <a:graphicData uri="http://schemas.openxmlformats.org/presentationml/2006/ole">
            <p:oleObj spid="_x0000_s123953" name="Equation" r:id="rId3" imgW="622030" imgH="228501" progId="">
              <p:embed/>
            </p:oleObj>
          </a:graphicData>
        </a:graphic>
      </p:graphicFrame>
      <p:sp>
        <p:nvSpPr>
          <p:cNvPr id="123947" name="Rectangle 43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CA6FB-5C31-45C6-8F9F-28D9604D4BED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8255" y="1524000"/>
            <a:ext cx="35814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Partitioning Tree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2" y="1600200"/>
            <a:ext cx="8610600" cy="622300"/>
          </a:xfrm>
        </p:spPr>
        <p:txBody>
          <a:bodyPr/>
          <a:lstStyle/>
          <a:p>
            <a:r>
              <a:rPr lang="en-US" altLang="en-US" dirty="0"/>
              <a:t>Level 1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7530049"/>
              </p:ext>
            </p:extLst>
          </p:nvPr>
        </p:nvGraphicFramePr>
        <p:xfrm>
          <a:off x="1494126" y="2073275"/>
          <a:ext cx="5105400" cy="2346325"/>
        </p:xfrm>
        <a:graphic>
          <a:graphicData uri="http://schemas.openxmlformats.org/presentationml/2006/ole">
            <p:oleObj spid="_x0000_s124978" name="Equation" r:id="rId3" imgW="2044700" imgH="939800" progId="">
              <p:embed/>
            </p:oleObj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  <p:grpSp>
        <p:nvGrpSpPr>
          <p:cNvPr id="124934" name="Group 6"/>
          <p:cNvGrpSpPr>
            <a:grpSpLocks/>
          </p:cNvGrpSpPr>
          <p:nvPr/>
        </p:nvGrpSpPr>
        <p:grpSpPr bwMode="auto">
          <a:xfrm>
            <a:off x="685800" y="4419600"/>
            <a:ext cx="6858000" cy="2159000"/>
            <a:chOff x="624" y="1344"/>
            <a:chExt cx="4752" cy="1864"/>
          </a:xfrm>
        </p:grpSpPr>
        <p:sp>
          <p:nvSpPr>
            <p:cNvPr id="124935" name="Oval 7"/>
            <p:cNvSpPr>
              <a:spLocks noChangeArrowheads="1"/>
            </p:cNvSpPr>
            <p:nvPr/>
          </p:nvSpPr>
          <p:spPr bwMode="auto">
            <a:xfrm>
              <a:off x="1920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(1,1)</a:t>
              </a:r>
            </a:p>
          </p:txBody>
        </p:sp>
        <p:sp>
          <p:nvSpPr>
            <p:cNvPr id="124936" name="Oval 8"/>
            <p:cNvSpPr>
              <a:spLocks noChangeArrowheads="1"/>
            </p:cNvSpPr>
            <p:nvPr/>
          </p:nvSpPr>
          <p:spPr bwMode="auto">
            <a:xfrm>
              <a:off x="2784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dirty="0">
                  <a:latin typeface="Times New Roman" pitchFamily="18" charset="0"/>
                </a:rPr>
                <a:t>(2,1)</a:t>
              </a:r>
            </a:p>
          </p:txBody>
        </p:sp>
        <p:sp>
          <p:nvSpPr>
            <p:cNvPr id="124937" name="Oval 9"/>
            <p:cNvSpPr>
              <a:spLocks noChangeArrowheads="1"/>
            </p:cNvSpPr>
            <p:nvPr/>
          </p:nvSpPr>
          <p:spPr bwMode="auto">
            <a:xfrm>
              <a:off x="3648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(3,1)</a:t>
              </a:r>
            </a:p>
          </p:txBody>
        </p:sp>
        <p:sp>
          <p:nvSpPr>
            <p:cNvPr id="124938" name="Oval 10"/>
            <p:cNvSpPr>
              <a:spLocks noChangeArrowheads="1"/>
            </p:cNvSpPr>
            <p:nvPr/>
          </p:nvSpPr>
          <p:spPr bwMode="auto">
            <a:xfrm>
              <a:off x="1488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(2,2)</a:t>
              </a:r>
            </a:p>
          </p:txBody>
        </p:sp>
        <p:sp>
          <p:nvSpPr>
            <p:cNvPr id="124939" name="Oval 11"/>
            <p:cNvSpPr>
              <a:spLocks noChangeArrowheads="1"/>
            </p:cNvSpPr>
            <p:nvPr/>
          </p:nvSpPr>
          <p:spPr bwMode="auto">
            <a:xfrm>
              <a:off x="2352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(1,2)</a:t>
              </a:r>
            </a:p>
          </p:txBody>
        </p:sp>
        <p:sp>
          <p:nvSpPr>
            <p:cNvPr id="124940" name="Oval 12"/>
            <p:cNvSpPr>
              <a:spLocks noChangeArrowheads="1"/>
            </p:cNvSpPr>
            <p:nvPr/>
          </p:nvSpPr>
          <p:spPr bwMode="auto">
            <a:xfrm>
              <a:off x="4032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(3,2)</a:t>
              </a:r>
            </a:p>
          </p:txBody>
        </p:sp>
        <p:sp>
          <p:nvSpPr>
            <p:cNvPr id="124941" name="Oval 13"/>
            <p:cNvSpPr>
              <a:spLocks noChangeArrowheads="1"/>
            </p:cNvSpPr>
            <p:nvPr/>
          </p:nvSpPr>
          <p:spPr bwMode="auto">
            <a:xfrm>
              <a:off x="1920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(1,3)</a:t>
              </a:r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2784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(2,3)</a:t>
              </a:r>
            </a:p>
          </p:txBody>
        </p:sp>
        <p:sp>
          <p:nvSpPr>
            <p:cNvPr id="124943" name="Oval 15"/>
            <p:cNvSpPr>
              <a:spLocks noChangeArrowheads="1"/>
            </p:cNvSpPr>
            <p:nvPr/>
          </p:nvSpPr>
          <p:spPr bwMode="auto">
            <a:xfrm>
              <a:off x="3648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(4,3)</a:t>
              </a:r>
            </a:p>
          </p:txBody>
        </p:sp>
        <p:sp>
          <p:nvSpPr>
            <p:cNvPr id="124944" name="Line 16"/>
            <p:cNvSpPr>
              <a:spLocks noChangeShapeType="1"/>
            </p:cNvSpPr>
            <p:nvPr/>
          </p:nvSpPr>
          <p:spPr bwMode="auto">
            <a:xfrm>
              <a:off x="2448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5" name="Line 17"/>
            <p:cNvSpPr>
              <a:spLocks noChangeShapeType="1"/>
            </p:cNvSpPr>
            <p:nvPr/>
          </p:nvSpPr>
          <p:spPr bwMode="auto">
            <a:xfrm>
              <a:off x="331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2016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7" name="Line 19"/>
            <p:cNvSpPr>
              <a:spLocks noChangeShapeType="1"/>
            </p:cNvSpPr>
            <p:nvPr/>
          </p:nvSpPr>
          <p:spPr bwMode="auto">
            <a:xfrm>
              <a:off x="2448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8" name="Line 20"/>
            <p:cNvSpPr>
              <a:spLocks noChangeShapeType="1"/>
            </p:cNvSpPr>
            <p:nvPr/>
          </p:nvSpPr>
          <p:spPr bwMode="auto">
            <a:xfrm>
              <a:off x="3312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4848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Sink</a:t>
              </a:r>
            </a:p>
          </p:txBody>
        </p:sp>
        <p:sp>
          <p:nvSpPr>
            <p:cNvPr id="124950" name="Oval 22"/>
            <p:cNvSpPr>
              <a:spLocks noChangeArrowheads="1"/>
            </p:cNvSpPr>
            <p:nvPr/>
          </p:nvSpPr>
          <p:spPr bwMode="auto">
            <a:xfrm>
              <a:off x="624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Source</a:t>
              </a:r>
            </a:p>
          </p:txBody>
        </p:sp>
        <p:sp>
          <p:nvSpPr>
            <p:cNvPr id="124951" name="Line 23"/>
            <p:cNvSpPr>
              <a:spLocks noChangeShapeType="1"/>
            </p:cNvSpPr>
            <p:nvPr/>
          </p:nvSpPr>
          <p:spPr bwMode="auto">
            <a:xfrm flipV="1">
              <a:off x="1152" y="1632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2" name="Line 24"/>
            <p:cNvSpPr>
              <a:spLocks noChangeShapeType="1"/>
            </p:cNvSpPr>
            <p:nvPr/>
          </p:nvSpPr>
          <p:spPr bwMode="auto">
            <a:xfrm>
              <a:off x="1152" y="2352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>
              <a:off x="115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4" name="Line 26"/>
            <p:cNvSpPr>
              <a:spLocks noChangeShapeType="1"/>
            </p:cNvSpPr>
            <p:nvPr/>
          </p:nvSpPr>
          <p:spPr bwMode="auto">
            <a:xfrm flipV="1">
              <a:off x="4560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 flipV="1">
              <a:off x="4176" y="2448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6" name="Oval 28"/>
            <p:cNvSpPr>
              <a:spLocks noChangeArrowheads="1"/>
            </p:cNvSpPr>
            <p:nvPr/>
          </p:nvSpPr>
          <p:spPr bwMode="auto">
            <a:xfrm>
              <a:off x="3216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(4,2)</a:t>
              </a:r>
            </a:p>
          </p:txBody>
        </p:sp>
        <p:sp>
          <p:nvSpPr>
            <p:cNvPr id="124957" name="Line 29"/>
            <p:cNvSpPr>
              <a:spLocks noChangeShapeType="1"/>
            </p:cNvSpPr>
            <p:nvPr/>
          </p:nvSpPr>
          <p:spPr bwMode="auto">
            <a:xfrm>
              <a:off x="4176" y="1584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8" name="Line 30"/>
            <p:cNvSpPr>
              <a:spLocks noChangeShapeType="1"/>
            </p:cNvSpPr>
            <p:nvPr/>
          </p:nvSpPr>
          <p:spPr bwMode="auto">
            <a:xfrm>
              <a:off x="3744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9" name="Line 31"/>
            <p:cNvSpPr>
              <a:spLocks noChangeShapeType="1"/>
            </p:cNvSpPr>
            <p:nvPr/>
          </p:nvSpPr>
          <p:spPr bwMode="auto">
            <a:xfrm>
              <a:off x="28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0" name="Text Box 32"/>
            <p:cNvSpPr txBox="1">
              <a:spLocks noChangeArrowheads="1"/>
            </p:cNvSpPr>
            <p:nvPr/>
          </p:nvSpPr>
          <p:spPr bwMode="auto">
            <a:xfrm>
              <a:off x="1335" y="1726"/>
              <a:ext cx="240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961" name="Text Box 33"/>
            <p:cNvSpPr txBox="1">
              <a:spLocks noChangeArrowheads="1"/>
            </p:cNvSpPr>
            <p:nvPr/>
          </p:nvSpPr>
          <p:spPr bwMode="auto">
            <a:xfrm>
              <a:off x="2439" y="1388"/>
              <a:ext cx="337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4962" name="Text Box 34"/>
            <p:cNvSpPr txBox="1">
              <a:spLocks noChangeArrowheads="1"/>
            </p:cNvSpPr>
            <p:nvPr/>
          </p:nvSpPr>
          <p:spPr bwMode="auto">
            <a:xfrm>
              <a:off x="3302" y="1388"/>
              <a:ext cx="23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4503" y="1630"/>
              <a:ext cx="240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4964" name="Text Box 36"/>
            <p:cNvSpPr txBox="1">
              <a:spLocks noChangeArrowheads="1"/>
            </p:cNvSpPr>
            <p:nvPr/>
          </p:nvSpPr>
          <p:spPr bwMode="auto">
            <a:xfrm>
              <a:off x="2006" y="2059"/>
              <a:ext cx="240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4965" name="Text Box 37"/>
            <p:cNvSpPr txBox="1">
              <a:spLocks noChangeArrowheads="1"/>
            </p:cNvSpPr>
            <p:nvPr/>
          </p:nvSpPr>
          <p:spPr bwMode="auto">
            <a:xfrm>
              <a:off x="2919" y="2059"/>
              <a:ext cx="240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4966" name="Text Box 38"/>
            <p:cNvSpPr txBox="1">
              <a:spLocks noChangeArrowheads="1"/>
            </p:cNvSpPr>
            <p:nvPr/>
          </p:nvSpPr>
          <p:spPr bwMode="auto">
            <a:xfrm>
              <a:off x="3783" y="2059"/>
              <a:ext cx="240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4967" name="Text Box 39"/>
            <p:cNvSpPr txBox="1">
              <a:spLocks noChangeArrowheads="1"/>
            </p:cNvSpPr>
            <p:nvPr/>
          </p:nvSpPr>
          <p:spPr bwMode="auto">
            <a:xfrm>
              <a:off x="4550" y="2059"/>
              <a:ext cx="23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4968" name="Text Box 40"/>
            <p:cNvSpPr txBox="1">
              <a:spLocks noChangeArrowheads="1"/>
            </p:cNvSpPr>
            <p:nvPr/>
          </p:nvSpPr>
          <p:spPr bwMode="auto">
            <a:xfrm>
              <a:off x="2477" y="2753"/>
              <a:ext cx="23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4969" name="Text Box 41"/>
            <p:cNvSpPr txBox="1">
              <a:spLocks noChangeArrowheads="1"/>
            </p:cNvSpPr>
            <p:nvPr/>
          </p:nvSpPr>
          <p:spPr bwMode="auto">
            <a:xfrm>
              <a:off x="3350" y="2733"/>
              <a:ext cx="23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4970" name="Text Box 42"/>
            <p:cNvSpPr txBox="1">
              <a:spLocks noChangeArrowheads="1"/>
            </p:cNvSpPr>
            <p:nvPr/>
          </p:nvSpPr>
          <p:spPr bwMode="auto">
            <a:xfrm>
              <a:off x="4263" y="2637"/>
              <a:ext cx="23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4971" name="Text Box 43"/>
            <p:cNvSpPr txBox="1">
              <a:spLocks noChangeArrowheads="1"/>
            </p:cNvSpPr>
            <p:nvPr/>
          </p:nvSpPr>
          <p:spPr bwMode="auto">
            <a:xfrm>
              <a:off x="1623" y="2542"/>
              <a:ext cx="23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972" name="Text Box 44"/>
            <p:cNvSpPr txBox="1">
              <a:spLocks noChangeArrowheads="1"/>
            </p:cNvSpPr>
            <p:nvPr/>
          </p:nvSpPr>
          <p:spPr bwMode="auto">
            <a:xfrm>
              <a:off x="1238" y="2059"/>
              <a:ext cx="239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770E-44BF-4460-8303-9B27411704B0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8100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b="0">
                <a:solidFill>
                  <a:schemeClr val="tx1"/>
                </a:solidFill>
              </a:rPr>
              <a:t>Level 1: select (1,1)</a:t>
            </a:r>
          </a:p>
        </p:txBody>
      </p:sp>
      <p:sp>
        <p:nvSpPr>
          <p:cNvPr id="125995" name="Line 43"/>
          <p:cNvSpPr>
            <a:spLocks noChangeShapeType="1"/>
          </p:cNvSpPr>
          <p:nvPr/>
        </p:nvSpPr>
        <p:spPr bwMode="auto">
          <a:xfrm>
            <a:off x="5486400" y="55626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96" name="Text Box 44"/>
          <p:cNvSpPr txBox="1">
            <a:spLocks noChangeArrowheads="1"/>
          </p:cNvSpPr>
          <p:nvPr/>
        </p:nvSpPr>
        <p:spPr bwMode="auto">
          <a:xfrm>
            <a:off x="6232525" y="5299075"/>
            <a:ext cx="223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Disjunctive Arcs</a:t>
            </a:r>
          </a:p>
        </p:txBody>
      </p:sp>
      <p:grpSp>
        <p:nvGrpSpPr>
          <p:cNvPr id="126001" name="Group 49"/>
          <p:cNvGrpSpPr>
            <a:grpSpLocks/>
          </p:cNvGrpSpPr>
          <p:nvPr/>
        </p:nvGrpSpPr>
        <p:grpSpPr bwMode="auto">
          <a:xfrm>
            <a:off x="990600" y="2098675"/>
            <a:ext cx="7543800" cy="2930525"/>
            <a:chOff x="624" y="1322"/>
            <a:chExt cx="4752" cy="1846"/>
          </a:xfrm>
        </p:grpSpPr>
        <p:sp>
          <p:nvSpPr>
            <p:cNvPr id="125955" name="Oval 3"/>
            <p:cNvSpPr>
              <a:spLocks noChangeArrowheads="1"/>
            </p:cNvSpPr>
            <p:nvPr/>
          </p:nvSpPr>
          <p:spPr bwMode="auto">
            <a:xfrm>
              <a:off x="1920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(1,1)</a:t>
              </a:r>
            </a:p>
          </p:txBody>
        </p:sp>
        <p:sp>
          <p:nvSpPr>
            <p:cNvPr id="125956" name="Oval 4"/>
            <p:cNvSpPr>
              <a:spLocks noChangeArrowheads="1"/>
            </p:cNvSpPr>
            <p:nvPr/>
          </p:nvSpPr>
          <p:spPr bwMode="auto">
            <a:xfrm>
              <a:off x="2784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(2,1)</a:t>
              </a:r>
            </a:p>
          </p:txBody>
        </p:sp>
        <p:sp>
          <p:nvSpPr>
            <p:cNvPr id="125957" name="Oval 5"/>
            <p:cNvSpPr>
              <a:spLocks noChangeArrowheads="1"/>
            </p:cNvSpPr>
            <p:nvPr/>
          </p:nvSpPr>
          <p:spPr bwMode="auto">
            <a:xfrm>
              <a:off x="3648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(3,1)</a:t>
              </a:r>
            </a:p>
          </p:txBody>
        </p:sp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1488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(2,2)</a:t>
              </a:r>
            </a:p>
          </p:txBody>
        </p:sp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2352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(1,2)</a:t>
              </a:r>
            </a:p>
          </p:txBody>
        </p:sp>
        <p:sp>
          <p:nvSpPr>
            <p:cNvPr id="125960" name="Oval 8"/>
            <p:cNvSpPr>
              <a:spLocks noChangeArrowheads="1"/>
            </p:cNvSpPr>
            <p:nvPr/>
          </p:nvSpPr>
          <p:spPr bwMode="auto">
            <a:xfrm>
              <a:off x="4032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(3,2)</a:t>
              </a:r>
            </a:p>
          </p:txBody>
        </p:sp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1920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(1,3)</a:t>
              </a:r>
            </a:p>
          </p:txBody>
        </p:sp>
        <p:sp>
          <p:nvSpPr>
            <p:cNvPr id="125962" name="Oval 10"/>
            <p:cNvSpPr>
              <a:spLocks noChangeArrowheads="1"/>
            </p:cNvSpPr>
            <p:nvPr/>
          </p:nvSpPr>
          <p:spPr bwMode="auto">
            <a:xfrm>
              <a:off x="2784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(2,3)</a:t>
              </a:r>
            </a:p>
          </p:txBody>
        </p:sp>
        <p:sp>
          <p:nvSpPr>
            <p:cNvPr id="125963" name="Oval 11"/>
            <p:cNvSpPr>
              <a:spLocks noChangeArrowheads="1"/>
            </p:cNvSpPr>
            <p:nvPr/>
          </p:nvSpPr>
          <p:spPr bwMode="auto">
            <a:xfrm>
              <a:off x="3648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(4,3)</a:t>
              </a:r>
            </a:p>
          </p:txBody>
        </p:sp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>
              <a:off x="2448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331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2016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2448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3312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4848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Sink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25970" name="Oval 18"/>
            <p:cNvSpPr>
              <a:spLocks noChangeArrowheads="1"/>
            </p:cNvSpPr>
            <p:nvPr/>
          </p:nvSpPr>
          <p:spPr bwMode="auto">
            <a:xfrm>
              <a:off x="624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Source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 flipV="1">
              <a:off x="1152" y="1632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2" name="Line 20"/>
            <p:cNvSpPr>
              <a:spLocks noChangeShapeType="1"/>
            </p:cNvSpPr>
            <p:nvPr/>
          </p:nvSpPr>
          <p:spPr bwMode="auto">
            <a:xfrm>
              <a:off x="1152" y="2352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3" name="Line 21"/>
            <p:cNvSpPr>
              <a:spLocks noChangeShapeType="1"/>
            </p:cNvSpPr>
            <p:nvPr/>
          </p:nvSpPr>
          <p:spPr bwMode="auto">
            <a:xfrm>
              <a:off x="115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4" name="Line 22"/>
            <p:cNvSpPr>
              <a:spLocks noChangeShapeType="1"/>
            </p:cNvSpPr>
            <p:nvPr/>
          </p:nvSpPr>
          <p:spPr bwMode="auto">
            <a:xfrm flipV="1">
              <a:off x="4560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5" name="Line 23"/>
            <p:cNvSpPr>
              <a:spLocks noChangeShapeType="1"/>
            </p:cNvSpPr>
            <p:nvPr/>
          </p:nvSpPr>
          <p:spPr bwMode="auto">
            <a:xfrm flipV="1">
              <a:off x="4176" y="2448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Oval 24"/>
            <p:cNvSpPr>
              <a:spLocks noChangeArrowheads="1"/>
            </p:cNvSpPr>
            <p:nvPr/>
          </p:nvSpPr>
          <p:spPr bwMode="auto">
            <a:xfrm>
              <a:off x="3216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itchFamily="18" charset="0"/>
                </a:rPr>
                <a:t>(4,2)</a:t>
              </a:r>
            </a:p>
          </p:txBody>
        </p:sp>
        <p:sp>
          <p:nvSpPr>
            <p:cNvPr id="125977" name="Line 25"/>
            <p:cNvSpPr>
              <a:spLocks noChangeShapeType="1"/>
            </p:cNvSpPr>
            <p:nvPr/>
          </p:nvSpPr>
          <p:spPr bwMode="auto">
            <a:xfrm>
              <a:off x="4176" y="1584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8" name="Line 26"/>
            <p:cNvSpPr>
              <a:spLocks noChangeShapeType="1"/>
            </p:cNvSpPr>
            <p:nvPr/>
          </p:nvSpPr>
          <p:spPr bwMode="auto">
            <a:xfrm>
              <a:off x="3744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9" name="Line 27"/>
            <p:cNvSpPr>
              <a:spLocks noChangeShapeType="1"/>
            </p:cNvSpPr>
            <p:nvPr/>
          </p:nvSpPr>
          <p:spPr bwMode="auto">
            <a:xfrm>
              <a:off x="28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0" name="Text Box 28"/>
            <p:cNvSpPr txBox="1">
              <a:spLocks noChangeArrowheads="1"/>
            </p:cNvSpPr>
            <p:nvPr/>
          </p:nvSpPr>
          <p:spPr bwMode="auto">
            <a:xfrm>
              <a:off x="1334" y="16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981" name="Text Box 29"/>
            <p:cNvSpPr txBox="1">
              <a:spLocks noChangeArrowheads="1"/>
            </p:cNvSpPr>
            <p:nvPr/>
          </p:nvSpPr>
          <p:spPr bwMode="auto">
            <a:xfrm>
              <a:off x="2438" y="132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5982" name="Text Box 30"/>
            <p:cNvSpPr txBox="1">
              <a:spLocks noChangeArrowheads="1"/>
            </p:cNvSpPr>
            <p:nvPr/>
          </p:nvSpPr>
          <p:spPr bwMode="auto">
            <a:xfrm>
              <a:off x="3302" y="13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5983" name="Text Box 31"/>
            <p:cNvSpPr txBox="1">
              <a:spLocks noChangeArrowheads="1"/>
            </p:cNvSpPr>
            <p:nvPr/>
          </p:nvSpPr>
          <p:spPr bwMode="auto">
            <a:xfrm>
              <a:off x="4502" y="15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5984" name="Text Box 32"/>
            <p:cNvSpPr txBox="1">
              <a:spLocks noChangeArrowheads="1"/>
            </p:cNvSpPr>
            <p:nvPr/>
          </p:nvSpPr>
          <p:spPr bwMode="auto">
            <a:xfrm>
              <a:off x="2006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5985" name="Text Box 33"/>
            <p:cNvSpPr txBox="1">
              <a:spLocks noChangeArrowheads="1"/>
            </p:cNvSpPr>
            <p:nvPr/>
          </p:nvSpPr>
          <p:spPr bwMode="auto">
            <a:xfrm>
              <a:off x="2918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5986" name="Text Box 34"/>
            <p:cNvSpPr txBox="1">
              <a:spLocks noChangeArrowheads="1"/>
            </p:cNvSpPr>
            <p:nvPr/>
          </p:nvSpPr>
          <p:spPr bwMode="auto">
            <a:xfrm>
              <a:off x="3782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5987" name="Text Box 35"/>
            <p:cNvSpPr txBox="1">
              <a:spLocks noChangeArrowheads="1"/>
            </p:cNvSpPr>
            <p:nvPr/>
          </p:nvSpPr>
          <p:spPr bwMode="auto">
            <a:xfrm>
              <a:off x="4550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5988" name="Text Box 36"/>
            <p:cNvSpPr txBox="1">
              <a:spLocks noChangeArrowheads="1"/>
            </p:cNvSpPr>
            <p:nvPr/>
          </p:nvSpPr>
          <p:spPr bwMode="auto">
            <a:xfrm>
              <a:off x="24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5989" name="Text Box 37"/>
            <p:cNvSpPr txBox="1">
              <a:spLocks noChangeArrowheads="1"/>
            </p:cNvSpPr>
            <p:nvPr/>
          </p:nvSpPr>
          <p:spPr bwMode="auto">
            <a:xfrm>
              <a:off x="3350" y="26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5990" name="Text Box 38"/>
            <p:cNvSpPr txBox="1">
              <a:spLocks noChangeArrowheads="1"/>
            </p:cNvSpPr>
            <p:nvPr/>
          </p:nvSpPr>
          <p:spPr bwMode="auto">
            <a:xfrm>
              <a:off x="4262" y="25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5991" name="Text Box 39"/>
            <p:cNvSpPr txBox="1">
              <a:spLocks noChangeArrowheads="1"/>
            </p:cNvSpPr>
            <p:nvPr/>
          </p:nvSpPr>
          <p:spPr bwMode="auto">
            <a:xfrm>
              <a:off x="1622" y="24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992" name="Text Box 40"/>
            <p:cNvSpPr txBox="1">
              <a:spLocks noChangeArrowheads="1"/>
            </p:cNvSpPr>
            <p:nvPr/>
          </p:nvSpPr>
          <p:spPr bwMode="auto">
            <a:xfrm>
              <a:off x="1238" y="19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5993" name="Line 41"/>
            <p:cNvSpPr>
              <a:spLocks noChangeShapeType="1"/>
            </p:cNvSpPr>
            <p:nvPr/>
          </p:nvSpPr>
          <p:spPr bwMode="auto">
            <a:xfrm>
              <a:off x="2208" y="1824"/>
              <a:ext cx="0" cy="8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4" name="Line 42"/>
            <p:cNvSpPr>
              <a:spLocks noChangeShapeType="1"/>
            </p:cNvSpPr>
            <p:nvPr/>
          </p:nvSpPr>
          <p:spPr bwMode="auto">
            <a:xfrm>
              <a:off x="2352" y="177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7" name="Text Box 45"/>
            <p:cNvSpPr txBox="1">
              <a:spLocks noChangeArrowheads="1"/>
            </p:cNvSpPr>
            <p:nvPr/>
          </p:nvSpPr>
          <p:spPr bwMode="auto">
            <a:xfrm>
              <a:off x="2390" y="161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5998" name="Text Box 46"/>
            <p:cNvSpPr txBox="1">
              <a:spLocks noChangeArrowheads="1"/>
            </p:cNvSpPr>
            <p:nvPr/>
          </p:nvSpPr>
          <p:spPr bwMode="auto">
            <a:xfrm>
              <a:off x="2160" y="185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10</a:t>
              </a:r>
            </a:p>
          </p:txBody>
        </p:sp>
      </p:grpSp>
      <p:graphicFrame>
        <p:nvGraphicFramePr>
          <p:cNvPr id="125999" name="Object 47"/>
          <p:cNvGraphicFramePr>
            <a:graphicFrameLocks noChangeAspect="1"/>
          </p:cNvGraphicFramePr>
          <p:nvPr/>
        </p:nvGraphicFramePr>
        <p:xfrm>
          <a:off x="1295400" y="5181600"/>
          <a:ext cx="1676400" cy="617538"/>
        </p:xfrm>
        <a:graphic>
          <a:graphicData uri="http://schemas.openxmlformats.org/presentationml/2006/ole">
            <p:oleObj spid="_x0000_s126006" name="Equation" r:id="rId3" imgW="622030" imgH="228501" progId="">
              <p:embed/>
            </p:oleObj>
          </a:graphicData>
        </a:graphic>
      </p:graphicFrame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C225-48D4-43B8-BA8F-260505BB88B5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09600" y="1524000"/>
            <a:ext cx="2971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en-US"/>
              <a:t>Level 1: select (1,3)</a:t>
            </a:r>
          </a:p>
        </p:txBody>
      </p:sp>
      <p:sp>
        <p:nvSpPr>
          <p:cNvPr id="126979" name="Oval 3"/>
          <p:cNvSpPr>
            <a:spLocks noChangeArrowheads="1"/>
          </p:cNvSpPr>
          <p:nvPr/>
        </p:nvSpPr>
        <p:spPr bwMode="auto">
          <a:xfrm>
            <a:off x="3048000" y="2133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4419600" y="2133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5791200" y="2133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(3,1)</a:t>
            </a:r>
          </a:p>
        </p:txBody>
      </p:sp>
      <p:sp>
        <p:nvSpPr>
          <p:cNvPr id="126982" name="Oval 6"/>
          <p:cNvSpPr>
            <a:spLocks noChangeArrowheads="1"/>
          </p:cNvSpPr>
          <p:nvPr/>
        </p:nvSpPr>
        <p:spPr bwMode="auto">
          <a:xfrm>
            <a:off x="2362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3733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(1,2)</a:t>
            </a:r>
          </a:p>
        </p:txBody>
      </p:sp>
      <p:sp>
        <p:nvSpPr>
          <p:cNvPr id="126984" name="Oval 8"/>
          <p:cNvSpPr>
            <a:spLocks noChangeArrowheads="1"/>
          </p:cNvSpPr>
          <p:nvPr/>
        </p:nvSpPr>
        <p:spPr bwMode="auto">
          <a:xfrm>
            <a:off x="6400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30480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(1,3)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44196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57912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(4,3)</a:t>
            </a: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3886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5257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32004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>
            <a:off x="3886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5257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3" name="Oval 17"/>
          <p:cNvSpPr>
            <a:spLocks noChangeArrowheads="1"/>
          </p:cNvSpPr>
          <p:nvPr/>
        </p:nvSpPr>
        <p:spPr bwMode="auto">
          <a:xfrm>
            <a:off x="7696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26994" name="Oval 18"/>
          <p:cNvSpPr>
            <a:spLocks noChangeArrowheads="1"/>
          </p:cNvSpPr>
          <p:nvPr/>
        </p:nvSpPr>
        <p:spPr bwMode="auto">
          <a:xfrm>
            <a:off x="9906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Source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 flipV="1">
            <a:off x="1828800" y="2590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6" name="Line 20"/>
          <p:cNvSpPr>
            <a:spLocks noChangeShapeType="1"/>
          </p:cNvSpPr>
          <p:nvPr/>
        </p:nvSpPr>
        <p:spPr bwMode="auto">
          <a:xfrm>
            <a:off x="1828800" y="3733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7" name="Line 21"/>
          <p:cNvSpPr>
            <a:spLocks noChangeShapeType="1"/>
          </p:cNvSpPr>
          <p:nvPr/>
        </p:nvSpPr>
        <p:spPr bwMode="auto">
          <a:xfrm>
            <a:off x="1828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 flipV="1">
            <a:off x="72390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9" name="Line 23"/>
          <p:cNvSpPr>
            <a:spLocks noChangeShapeType="1"/>
          </p:cNvSpPr>
          <p:nvPr/>
        </p:nvSpPr>
        <p:spPr bwMode="auto">
          <a:xfrm flipV="1">
            <a:off x="6629400" y="3886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5105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(4,2)</a:t>
            </a:r>
          </a:p>
        </p:txBody>
      </p:sp>
      <p:sp>
        <p:nvSpPr>
          <p:cNvPr id="127001" name="Line 25"/>
          <p:cNvSpPr>
            <a:spLocks noChangeShapeType="1"/>
          </p:cNvSpPr>
          <p:nvPr/>
        </p:nvSpPr>
        <p:spPr bwMode="auto">
          <a:xfrm>
            <a:off x="6629400" y="2514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>
            <a:off x="59436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>
            <a:off x="45720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21177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3870325" y="2098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5241925" y="2098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8</a:t>
            </a: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7146925" y="2479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31845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8</a:t>
            </a: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46323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127010" name="Text Box 34"/>
          <p:cNvSpPr txBox="1">
            <a:spLocks noChangeArrowheads="1"/>
          </p:cNvSpPr>
          <p:nvPr/>
        </p:nvSpPr>
        <p:spPr bwMode="auto">
          <a:xfrm>
            <a:off x="60039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72231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6</a:t>
            </a:r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393065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127013" name="Text Box 37"/>
          <p:cNvSpPr txBox="1">
            <a:spLocks noChangeArrowheads="1"/>
          </p:cNvSpPr>
          <p:nvPr/>
        </p:nvSpPr>
        <p:spPr bwMode="auto">
          <a:xfrm>
            <a:off x="5318125" y="4232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7</a:t>
            </a:r>
          </a:p>
        </p:txBody>
      </p:sp>
      <p:sp>
        <p:nvSpPr>
          <p:cNvPr id="127014" name="Text Box 38"/>
          <p:cNvSpPr txBox="1">
            <a:spLocks noChangeArrowheads="1"/>
          </p:cNvSpPr>
          <p:nvPr/>
        </p:nvSpPr>
        <p:spPr bwMode="auto">
          <a:xfrm>
            <a:off x="67659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127015" name="Text Box 39"/>
          <p:cNvSpPr txBox="1">
            <a:spLocks noChangeArrowheads="1"/>
          </p:cNvSpPr>
          <p:nvPr/>
        </p:nvSpPr>
        <p:spPr bwMode="auto">
          <a:xfrm>
            <a:off x="2574925" y="3927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19653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127017" name="Line 41"/>
          <p:cNvSpPr>
            <a:spLocks noChangeShapeType="1"/>
          </p:cNvSpPr>
          <p:nvPr/>
        </p:nvSpPr>
        <p:spPr bwMode="auto">
          <a:xfrm>
            <a:off x="3505200" y="28956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8" name="Line 42"/>
          <p:cNvSpPr>
            <a:spLocks noChangeShapeType="1"/>
          </p:cNvSpPr>
          <p:nvPr/>
        </p:nvSpPr>
        <p:spPr bwMode="auto">
          <a:xfrm flipV="1">
            <a:off x="3657600" y="3886200"/>
            <a:ext cx="228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9" name="Line 43"/>
          <p:cNvSpPr>
            <a:spLocks noChangeShapeType="1"/>
          </p:cNvSpPr>
          <p:nvPr/>
        </p:nvSpPr>
        <p:spPr bwMode="auto">
          <a:xfrm>
            <a:off x="5486400" y="55626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20" name="Text Box 44"/>
          <p:cNvSpPr txBox="1">
            <a:spLocks noChangeArrowheads="1"/>
          </p:cNvSpPr>
          <p:nvPr/>
        </p:nvSpPr>
        <p:spPr bwMode="auto">
          <a:xfrm>
            <a:off x="6232525" y="5299075"/>
            <a:ext cx="223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Disjunctive Arcs</a:t>
            </a:r>
          </a:p>
        </p:txBody>
      </p:sp>
      <p:sp>
        <p:nvSpPr>
          <p:cNvPr id="127021" name="Text Box 45"/>
          <p:cNvSpPr txBox="1">
            <a:spLocks noChangeArrowheads="1"/>
          </p:cNvSpPr>
          <p:nvPr/>
        </p:nvSpPr>
        <p:spPr bwMode="auto">
          <a:xfrm>
            <a:off x="37338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127022" name="Text Box 46"/>
          <p:cNvSpPr txBox="1">
            <a:spLocks noChangeArrowheads="1"/>
          </p:cNvSpPr>
          <p:nvPr/>
        </p:nvSpPr>
        <p:spPr bwMode="auto">
          <a:xfrm>
            <a:off x="3429000" y="2936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127023" name="Object 47"/>
          <p:cNvGraphicFramePr>
            <a:graphicFrameLocks noChangeAspect="1"/>
          </p:cNvGraphicFramePr>
          <p:nvPr/>
        </p:nvGraphicFramePr>
        <p:xfrm>
          <a:off x="1295400" y="5181600"/>
          <a:ext cx="1676400" cy="617538"/>
        </p:xfrm>
        <a:graphic>
          <a:graphicData uri="http://schemas.openxmlformats.org/presentationml/2006/ole">
            <p:oleObj spid="_x0000_s127029" name="Equation" r:id="rId3" imgW="622030" imgH="228501" progId="">
              <p:embed/>
            </p:oleObj>
          </a:graphicData>
        </a:graphic>
      </p:graphicFrame>
      <p:sp>
        <p:nvSpPr>
          <p:cNvPr id="127024" name="Rectangle 48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3DFB-26BA-4B6C-B51F-9B55E93D84E4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3352800" cy="3984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Branching Tree</a:t>
            </a:r>
          </a:p>
        </p:txBody>
      </p:sp>
      <p:sp>
        <p:nvSpPr>
          <p:cNvPr id="128003" name="Oval 3"/>
          <p:cNvSpPr>
            <a:spLocks noChangeArrowheads="1"/>
          </p:cNvSpPr>
          <p:nvPr/>
        </p:nvSpPr>
        <p:spPr bwMode="auto">
          <a:xfrm>
            <a:off x="4419600" y="1954213"/>
            <a:ext cx="533400" cy="484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Oval 4"/>
          <p:cNvSpPr>
            <a:spLocks noChangeArrowheads="1"/>
          </p:cNvSpPr>
          <p:nvPr/>
        </p:nvSpPr>
        <p:spPr bwMode="auto">
          <a:xfrm>
            <a:off x="2514600" y="3402013"/>
            <a:ext cx="533400" cy="484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Oval 5"/>
          <p:cNvSpPr>
            <a:spLocks noChangeArrowheads="1"/>
          </p:cNvSpPr>
          <p:nvPr/>
        </p:nvSpPr>
        <p:spPr bwMode="auto">
          <a:xfrm>
            <a:off x="6324600" y="3429000"/>
            <a:ext cx="533400" cy="484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 flipH="1">
            <a:off x="2895600" y="23622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4800600" y="2362200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676400" y="3927475"/>
            <a:ext cx="2628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(1,1) scheduled first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on machine 1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LB = 24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5410200" y="3933825"/>
            <a:ext cx="2628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(1,3) scheduled first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on machine 1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LB = 26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4937125" y="1717675"/>
            <a:ext cx="253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No disjunctive arcs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95F20-0E73-4094-8DE2-C53C5F163688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1752600"/>
            <a:ext cx="33528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/>
              <a:t>Branching Tree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711200"/>
          </a:xfrm>
        </p:spPr>
        <p:txBody>
          <a:bodyPr/>
          <a:lstStyle/>
          <a:p>
            <a:r>
              <a:rPr lang="en-US" altLang="en-US"/>
              <a:t>Level 2: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219200" y="2362200"/>
          <a:ext cx="4779963" cy="2157413"/>
        </p:xfrm>
        <a:graphic>
          <a:graphicData uri="http://schemas.openxmlformats.org/presentationml/2006/ole">
            <p:oleObj spid="_x0000_s129077" name="Equation" r:id="rId3" imgW="2082800" imgH="939800" progId="">
              <p:embed/>
            </p:oleObj>
          </a:graphicData>
        </a:graphic>
      </p:graphicFrame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  <p:grpSp>
        <p:nvGrpSpPr>
          <p:cNvPr id="129030" name="Group 6"/>
          <p:cNvGrpSpPr>
            <a:grpSpLocks/>
          </p:cNvGrpSpPr>
          <p:nvPr/>
        </p:nvGrpSpPr>
        <p:grpSpPr bwMode="auto">
          <a:xfrm>
            <a:off x="762000" y="4522788"/>
            <a:ext cx="7239000" cy="2182812"/>
            <a:chOff x="624" y="1344"/>
            <a:chExt cx="4752" cy="1824"/>
          </a:xfrm>
        </p:grpSpPr>
        <p:sp>
          <p:nvSpPr>
            <p:cNvPr id="129031" name="Oval 7"/>
            <p:cNvSpPr>
              <a:spLocks noChangeArrowheads="1"/>
            </p:cNvSpPr>
            <p:nvPr/>
          </p:nvSpPr>
          <p:spPr bwMode="auto">
            <a:xfrm>
              <a:off x="1920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(1,1)</a:t>
              </a:r>
            </a:p>
          </p:txBody>
        </p:sp>
        <p:sp>
          <p:nvSpPr>
            <p:cNvPr id="129032" name="Oval 8"/>
            <p:cNvSpPr>
              <a:spLocks noChangeArrowheads="1"/>
            </p:cNvSpPr>
            <p:nvPr/>
          </p:nvSpPr>
          <p:spPr bwMode="auto">
            <a:xfrm>
              <a:off x="2784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(2,1)</a:t>
              </a:r>
            </a:p>
          </p:txBody>
        </p:sp>
        <p:sp>
          <p:nvSpPr>
            <p:cNvPr id="129033" name="Oval 9"/>
            <p:cNvSpPr>
              <a:spLocks noChangeArrowheads="1"/>
            </p:cNvSpPr>
            <p:nvPr/>
          </p:nvSpPr>
          <p:spPr bwMode="auto">
            <a:xfrm>
              <a:off x="3648" y="134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(3,1)</a:t>
              </a:r>
            </a:p>
          </p:txBody>
        </p:sp>
        <p:sp>
          <p:nvSpPr>
            <p:cNvPr id="129034" name="Oval 10"/>
            <p:cNvSpPr>
              <a:spLocks noChangeArrowheads="1"/>
            </p:cNvSpPr>
            <p:nvPr/>
          </p:nvSpPr>
          <p:spPr bwMode="auto">
            <a:xfrm>
              <a:off x="1488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(2,2)</a:t>
              </a:r>
            </a:p>
          </p:txBody>
        </p:sp>
        <p:sp>
          <p:nvSpPr>
            <p:cNvPr id="129035" name="Oval 11"/>
            <p:cNvSpPr>
              <a:spLocks noChangeArrowheads="1"/>
            </p:cNvSpPr>
            <p:nvPr/>
          </p:nvSpPr>
          <p:spPr bwMode="auto">
            <a:xfrm>
              <a:off x="2352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(1,2)</a:t>
              </a:r>
            </a:p>
          </p:txBody>
        </p:sp>
        <p:sp>
          <p:nvSpPr>
            <p:cNvPr id="129036" name="Oval 12"/>
            <p:cNvSpPr>
              <a:spLocks noChangeArrowheads="1"/>
            </p:cNvSpPr>
            <p:nvPr/>
          </p:nvSpPr>
          <p:spPr bwMode="auto">
            <a:xfrm>
              <a:off x="4032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(3,2)</a:t>
              </a:r>
            </a:p>
          </p:txBody>
        </p:sp>
        <p:sp>
          <p:nvSpPr>
            <p:cNvPr id="129037" name="Oval 13"/>
            <p:cNvSpPr>
              <a:spLocks noChangeArrowheads="1"/>
            </p:cNvSpPr>
            <p:nvPr/>
          </p:nvSpPr>
          <p:spPr bwMode="auto">
            <a:xfrm>
              <a:off x="1920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(1,3)</a:t>
              </a:r>
            </a:p>
          </p:txBody>
        </p:sp>
        <p:sp>
          <p:nvSpPr>
            <p:cNvPr id="129038" name="Oval 14"/>
            <p:cNvSpPr>
              <a:spLocks noChangeArrowheads="1"/>
            </p:cNvSpPr>
            <p:nvPr/>
          </p:nvSpPr>
          <p:spPr bwMode="auto">
            <a:xfrm>
              <a:off x="2784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(2,3)</a:t>
              </a:r>
            </a:p>
          </p:txBody>
        </p:sp>
        <p:sp>
          <p:nvSpPr>
            <p:cNvPr id="129039" name="Oval 15"/>
            <p:cNvSpPr>
              <a:spLocks noChangeArrowheads="1"/>
            </p:cNvSpPr>
            <p:nvPr/>
          </p:nvSpPr>
          <p:spPr bwMode="auto">
            <a:xfrm>
              <a:off x="3648" y="268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(4,3)</a:t>
              </a:r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>
              <a:off x="2448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>
              <a:off x="331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>
              <a:off x="2016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3" name="Line 19"/>
            <p:cNvSpPr>
              <a:spLocks noChangeShapeType="1"/>
            </p:cNvSpPr>
            <p:nvPr/>
          </p:nvSpPr>
          <p:spPr bwMode="auto">
            <a:xfrm>
              <a:off x="2448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>
              <a:off x="3312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5" name="Oval 21"/>
            <p:cNvSpPr>
              <a:spLocks noChangeArrowheads="1"/>
            </p:cNvSpPr>
            <p:nvPr/>
          </p:nvSpPr>
          <p:spPr bwMode="auto">
            <a:xfrm>
              <a:off x="4848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Sink</a:t>
              </a:r>
            </a:p>
          </p:txBody>
        </p:sp>
        <p:sp>
          <p:nvSpPr>
            <p:cNvPr id="129046" name="Oval 22"/>
            <p:cNvSpPr>
              <a:spLocks noChangeArrowheads="1"/>
            </p:cNvSpPr>
            <p:nvPr/>
          </p:nvSpPr>
          <p:spPr bwMode="auto">
            <a:xfrm>
              <a:off x="624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Source</a:t>
              </a:r>
            </a:p>
          </p:txBody>
        </p:sp>
        <p:sp>
          <p:nvSpPr>
            <p:cNvPr id="129047" name="Line 23"/>
            <p:cNvSpPr>
              <a:spLocks noChangeShapeType="1"/>
            </p:cNvSpPr>
            <p:nvPr/>
          </p:nvSpPr>
          <p:spPr bwMode="auto">
            <a:xfrm flipV="1">
              <a:off x="1152" y="1632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Line 24"/>
            <p:cNvSpPr>
              <a:spLocks noChangeShapeType="1"/>
            </p:cNvSpPr>
            <p:nvPr/>
          </p:nvSpPr>
          <p:spPr bwMode="auto">
            <a:xfrm>
              <a:off x="1152" y="2352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Line 25"/>
            <p:cNvSpPr>
              <a:spLocks noChangeShapeType="1"/>
            </p:cNvSpPr>
            <p:nvPr/>
          </p:nvSpPr>
          <p:spPr bwMode="auto">
            <a:xfrm>
              <a:off x="115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26"/>
            <p:cNvSpPr>
              <a:spLocks noChangeShapeType="1"/>
            </p:cNvSpPr>
            <p:nvPr/>
          </p:nvSpPr>
          <p:spPr bwMode="auto">
            <a:xfrm flipV="1">
              <a:off x="4560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Line 27"/>
            <p:cNvSpPr>
              <a:spLocks noChangeShapeType="1"/>
            </p:cNvSpPr>
            <p:nvPr/>
          </p:nvSpPr>
          <p:spPr bwMode="auto">
            <a:xfrm flipV="1">
              <a:off x="4176" y="2448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2" name="Oval 28"/>
            <p:cNvSpPr>
              <a:spLocks noChangeArrowheads="1"/>
            </p:cNvSpPr>
            <p:nvPr/>
          </p:nvSpPr>
          <p:spPr bwMode="auto">
            <a:xfrm>
              <a:off x="3216" y="20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(4,2)</a:t>
              </a:r>
            </a:p>
          </p:txBody>
        </p:sp>
        <p:sp>
          <p:nvSpPr>
            <p:cNvPr id="129053" name="Line 29"/>
            <p:cNvSpPr>
              <a:spLocks noChangeShapeType="1"/>
            </p:cNvSpPr>
            <p:nvPr/>
          </p:nvSpPr>
          <p:spPr bwMode="auto">
            <a:xfrm>
              <a:off x="4176" y="1584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Line 30"/>
            <p:cNvSpPr>
              <a:spLocks noChangeShapeType="1"/>
            </p:cNvSpPr>
            <p:nvPr/>
          </p:nvSpPr>
          <p:spPr bwMode="auto">
            <a:xfrm>
              <a:off x="3744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5" name="Line 31"/>
            <p:cNvSpPr>
              <a:spLocks noChangeShapeType="1"/>
            </p:cNvSpPr>
            <p:nvPr/>
          </p:nvSpPr>
          <p:spPr bwMode="auto">
            <a:xfrm>
              <a:off x="28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Text Box 32"/>
            <p:cNvSpPr txBox="1">
              <a:spLocks noChangeArrowheads="1"/>
            </p:cNvSpPr>
            <p:nvPr/>
          </p:nvSpPr>
          <p:spPr bwMode="auto">
            <a:xfrm>
              <a:off x="1334" y="1697"/>
              <a:ext cx="2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9057" name="Text Box 33"/>
            <p:cNvSpPr txBox="1">
              <a:spLocks noChangeArrowheads="1"/>
            </p:cNvSpPr>
            <p:nvPr/>
          </p:nvSpPr>
          <p:spPr bwMode="auto">
            <a:xfrm>
              <a:off x="2438" y="1363"/>
              <a:ext cx="2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9058" name="Text Box 34"/>
            <p:cNvSpPr txBox="1">
              <a:spLocks noChangeArrowheads="1"/>
            </p:cNvSpPr>
            <p:nvPr/>
          </p:nvSpPr>
          <p:spPr bwMode="auto">
            <a:xfrm>
              <a:off x="3301" y="1363"/>
              <a:ext cx="2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9059" name="Text Box 35"/>
            <p:cNvSpPr txBox="1">
              <a:spLocks noChangeArrowheads="1"/>
            </p:cNvSpPr>
            <p:nvPr/>
          </p:nvSpPr>
          <p:spPr bwMode="auto">
            <a:xfrm>
              <a:off x="4502" y="1601"/>
              <a:ext cx="2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9060" name="Text Box 36"/>
            <p:cNvSpPr txBox="1">
              <a:spLocks noChangeArrowheads="1"/>
            </p:cNvSpPr>
            <p:nvPr/>
          </p:nvSpPr>
          <p:spPr bwMode="auto">
            <a:xfrm>
              <a:off x="2006" y="2036"/>
              <a:ext cx="2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9061" name="Text Box 37"/>
            <p:cNvSpPr txBox="1">
              <a:spLocks noChangeArrowheads="1"/>
            </p:cNvSpPr>
            <p:nvPr/>
          </p:nvSpPr>
          <p:spPr bwMode="auto">
            <a:xfrm>
              <a:off x="2918" y="1995"/>
              <a:ext cx="21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9062" name="Text Box 38"/>
            <p:cNvSpPr txBox="1">
              <a:spLocks noChangeArrowheads="1"/>
            </p:cNvSpPr>
            <p:nvPr/>
          </p:nvSpPr>
          <p:spPr bwMode="auto">
            <a:xfrm>
              <a:off x="3782" y="2036"/>
              <a:ext cx="2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9063" name="Text Box 39"/>
            <p:cNvSpPr txBox="1">
              <a:spLocks noChangeArrowheads="1"/>
            </p:cNvSpPr>
            <p:nvPr/>
          </p:nvSpPr>
          <p:spPr bwMode="auto">
            <a:xfrm>
              <a:off x="4550" y="2036"/>
              <a:ext cx="2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9064" name="Text Box 40"/>
            <p:cNvSpPr txBox="1">
              <a:spLocks noChangeArrowheads="1"/>
            </p:cNvSpPr>
            <p:nvPr/>
          </p:nvSpPr>
          <p:spPr bwMode="auto">
            <a:xfrm>
              <a:off x="2476" y="2732"/>
              <a:ext cx="20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9065" name="Text Box 41"/>
            <p:cNvSpPr txBox="1">
              <a:spLocks noChangeArrowheads="1"/>
            </p:cNvSpPr>
            <p:nvPr/>
          </p:nvSpPr>
          <p:spPr bwMode="auto">
            <a:xfrm>
              <a:off x="3350" y="2706"/>
              <a:ext cx="2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9066" name="Text Box 42"/>
            <p:cNvSpPr txBox="1">
              <a:spLocks noChangeArrowheads="1"/>
            </p:cNvSpPr>
            <p:nvPr/>
          </p:nvSpPr>
          <p:spPr bwMode="auto">
            <a:xfrm>
              <a:off x="4263" y="2608"/>
              <a:ext cx="2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9067" name="Text Box 43"/>
            <p:cNvSpPr txBox="1">
              <a:spLocks noChangeArrowheads="1"/>
            </p:cNvSpPr>
            <p:nvPr/>
          </p:nvSpPr>
          <p:spPr bwMode="auto">
            <a:xfrm>
              <a:off x="1623" y="2515"/>
              <a:ext cx="20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9068" name="Text Box 44"/>
            <p:cNvSpPr txBox="1">
              <a:spLocks noChangeArrowheads="1"/>
            </p:cNvSpPr>
            <p:nvPr/>
          </p:nvSpPr>
          <p:spPr bwMode="auto">
            <a:xfrm>
              <a:off x="1238" y="2036"/>
              <a:ext cx="2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9069" name="Line 45"/>
            <p:cNvSpPr>
              <a:spLocks noChangeShapeType="1"/>
            </p:cNvSpPr>
            <p:nvPr/>
          </p:nvSpPr>
          <p:spPr bwMode="auto">
            <a:xfrm>
              <a:off x="2208" y="1824"/>
              <a:ext cx="0" cy="8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0" name="Line 46"/>
            <p:cNvSpPr>
              <a:spLocks noChangeShapeType="1"/>
            </p:cNvSpPr>
            <p:nvPr/>
          </p:nvSpPr>
          <p:spPr bwMode="auto">
            <a:xfrm>
              <a:off x="2352" y="177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Text Box 47"/>
            <p:cNvSpPr txBox="1">
              <a:spLocks noChangeArrowheads="1"/>
            </p:cNvSpPr>
            <p:nvPr/>
          </p:nvSpPr>
          <p:spPr bwMode="auto">
            <a:xfrm>
              <a:off x="2390" y="1649"/>
              <a:ext cx="2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9072" name="Text Box 48"/>
            <p:cNvSpPr txBox="1">
              <a:spLocks noChangeArrowheads="1"/>
            </p:cNvSpPr>
            <p:nvPr/>
          </p:nvSpPr>
          <p:spPr bwMode="auto">
            <a:xfrm>
              <a:off x="2160" y="1889"/>
              <a:ext cx="2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BD78A-9241-4528-9237-EF1A58C3FA03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4038600" cy="5207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b="0">
                <a:solidFill>
                  <a:schemeClr val="tx1"/>
                </a:solidFill>
              </a:rPr>
              <a:t>Level 2: Select (2,2)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3048000" y="2133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4419600" y="2133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5791200" y="2133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(3,1)</a:t>
            </a: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2362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130055" name="Oval 7"/>
          <p:cNvSpPr>
            <a:spLocks noChangeArrowheads="1"/>
          </p:cNvSpPr>
          <p:nvPr/>
        </p:nvSpPr>
        <p:spPr bwMode="auto">
          <a:xfrm>
            <a:off x="3733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(1,2)</a:t>
            </a:r>
          </a:p>
        </p:txBody>
      </p: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6400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130057" name="Oval 9"/>
          <p:cNvSpPr>
            <a:spLocks noChangeArrowheads="1"/>
          </p:cNvSpPr>
          <p:nvPr/>
        </p:nvSpPr>
        <p:spPr bwMode="auto">
          <a:xfrm>
            <a:off x="30480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(1,3)</a:t>
            </a: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44196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57912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(4,3)</a:t>
            </a:r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3886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5257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32004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3886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5257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5" name="Oval 17"/>
          <p:cNvSpPr>
            <a:spLocks noChangeArrowheads="1"/>
          </p:cNvSpPr>
          <p:nvPr/>
        </p:nvSpPr>
        <p:spPr bwMode="auto">
          <a:xfrm>
            <a:off x="7696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30066" name="Oval 18"/>
          <p:cNvSpPr>
            <a:spLocks noChangeArrowheads="1"/>
          </p:cNvSpPr>
          <p:nvPr/>
        </p:nvSpPr>
        <p:spPr bwMode="auto">
          <a:xfrm>
            <a:off x="9906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Source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 flipV="1">
            <a:off x="1828800" y="2590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1828800" y="3733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9" name="Line 21"/>
          <p:cNvSpPr>
            <a:spLocks noChangeShapeType="1"/>
          </p:cNvSpPr>
          <p:nvPr/>
        </p:nvSpPr>
        <p:spPr bwMode="auto">
          <a:xfrm>
            <a:off x="1828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 flipV="1">
            <a:off x="72390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1" name="Line 23"/>
          <p:cNvSpPr>
            <a:spLocks noChangeShapeType="1"/>
          </p:cNvSpPr>
          <p:nvPr/>
        </p:nvSpPr>
        <p:spPr bwMode="auto">
          <a:xfrm flipV="1">
            <a:off x="6629400" y="3886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Oval 24"/>
          <p:cNvSpPr>
            <a:spLocks noChangeArrowheads="1"/>
          </p:cNvSpPr>
          <p:nvPr/>
        </p:nvSpPr>
        <p:spPr bwMode="auto">
          <a:xfrm>
            <a:off x="5105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(4,2)</a:t>
            </a:r>
          </a:p>
        </p:txBody>
      </p:sp>
      <p:sp>
        <p:nvSpPr>
          <p:cNvPr id="130073" name="Line 25"/>
          <p:cNvSpPr>
            <a:spLocks noChangeShapeType="1"/>
          </p:cNvSpPr>
          <p:nvPr/>
        </p:nvSpPr>
        <p:spPr bwMode="auto">
          <a:xfrm>
            <a:off x="6629400" y="2514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Line 26"/>
          <p:cNvSpPr>
            <a:spLocks noChangeShapeType="1"/>
          </p:cNvSpPr>
          <p:nvPr/>
        </p:nvSpPr>
        <p:spPr bwMode="auto">
          <a:xfrm>
            <a:off x="59436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>
            <a:off x="45720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21177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3870325" y="2098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5241925" y="2098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8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7146925" y="2479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31845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8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46323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60039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72231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6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393065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5318125" y="4232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7</a:t>
            </a:r>
          </a:p>
        </p:txBody>
      </p:sp>
      <p:sp>
        <p:nvSpPr>
          <p:cNvPr id="130086" name="Text Box 38"/>
          <p:cNvSpPr txBox="1">
            <a:spLocks noChangeArrowheads="1"/>
          </p:cNvSpPr>
          <p:nvPr/>
        </p:nvSpPr>
        <p:spPr bwMode="auto">
          <a:xfrm>
            <a:off x="67659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2574925" y="3927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130088" name="Text Box 40"/>
          <p:cNvSpPr txBox="1">
            <a:spLocks noChangeArrowheads="1"/>
          </p:cNvSpPr>
          <p:nvPr/>
        </p:nvSpPr>
        <p:spPr bwMode="auto">
          <a:xfrm>
            <a:off x="1965325" y="3165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130089" name="Line 41"/>
          <p:cNvSpPr>
            <a:spLocks noChangeShapeType="1"/>
          </p:cNvSpPr>
          <p:nvPr/>
        </p:nvSpPr>
        <p:spPr bwMode="auto">
          <a:xfrm>
            <a:off x="3505200" y="28956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90" name="Line 42"/>
          <p:cNvSpPr>
            <a:spLocks noChangeShapeType="1"/>
          </p:cNvSpPr>
          <p:nvPr/>
        </p:nvSpPr>
        <p:spPr bwMode="auto">
          <a:xfrm>
            <a:off x="3733800" y="28194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91" name="Line 43"/>
          <p:cNvSpPr>
            <a:spLocks noChangeShapeType="1"/>
          </p:cNvSpPr>
          <p:nvPr/>
        </p:nvSpPr>
        <p:spPr bwMode="auto">
          <a:xfrm>
            <a:off x="5486400" y="55626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92" name="Text Box 44"/>
          <p:cNvSpPr txBox="1">
            <a:spLocks noChangeArrowheads="1"/>
          </p:cNvSpPr>
          <p:nvPr/>
        </p:nvSpPr>
        <p:spPr bwMode="auto">
          <a:xfrm>
            <a:off x="6232525" y="5299075"/>
            <a:ext cx="223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Disjunctive Arcs</a:t>
            </a:r>
          </a:p>
        </p:txBody>
      </p:sp>
      <p:sp>
        <p:nvSpPr>
          <p:cNvPr id="130093" name="Text Box 45"/>
          <p:cNvSpPr txBox="1">
            <a:spLocks noChangeArrowheads="1"/>
          </p:cNvSpPr>
          <p:nvPr/>
        </p:nvSpPr>
        <p:spPr bwMode="auto">
          <a:xfrm>
            <a:off x="3794125" y="2555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130094" name="Text Box 46"/>
          <p:cNvSpPr txBox="1">
            <a:spLocks noChangeArrowheads="1"/>
          </p:cNvSpPr>
          <p:nvPr/>
        </p:nvSpPr>
        <p:spPr bwMode="auto">
          <a:xfrm>
            <a:off x="3429000" y="2936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130095" name="Line 47"/>
          <p:cNvSpPr>
            <a:spLocks noChangeShapeType="1"/>
          </p:cNvSpPr>
          <p:nvPr/>
        </p:nvSpPr>
        <p:spPr bwMode="auto">
          <a:xfrm flipV="1">
            <a:off x="3124200" y="2743200"/>
            <a:ext cx="13716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96" name="Line 48"/>
          <p:cNvSpPr>
            <a:spLocks noChangeShapeType="1"/>
          </p:cNvSpPr>
          <p:nvPr/>
        </p:nvSpPr>
        <p:spPr bwMode="auto">
          <a:xfrm>
            <a:off x="3124200" y="3810000"/>
            <a:ext cx="14478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97" name="Rectangle 49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8AFE2-5D4A-44B6-A412-076850F7680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85225" cy="627063"/>
          </a:xfrm>
        </p:spPr>
        <p:txBody>
          <a:bodyPr/>
          <a:lstStyle/>
          <a:p>
            <a:r>
              <a:rPr lang="en-US" altLang="en-US"/>
              <a:t>Job Shop Example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60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Constraints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Job follows a specific route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One job at a time on each machine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7086600" y="4572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5562600" y="3962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667000" y="3657600"/>
            <a:ext cx="1524000" cy="3048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(1,1)</a:t>
            </a:r>
          </a:p>
        </p:txBody>
      </p:sp>
      <p:sp>
        <p:nvSpPr>
          <p:cNvPr id="105479" name="Rectangle 7" descr="Sphere"/>
          <p:cNvSpPr>
            <a:spLocks noChangeArrowheads="1"/>
          </p:cNvSpPr>
          <p:nvPr/>
        </p:nvSpPr>
        <p:spPr bwMode="auto">
          <a:xfrm>
            <a:off x="2667000" y="4267200"/>
            <a:ext cx="1066800" cy="304800"/>
          </a:xfrm>
          <a:prstGeom prst="rect">
            <a:avLst/>
          </a:prstGeom>
          <a:pattFill prst="sphere">
            <a:fgClr>
              <a:schemeClr val="accent2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(2,3)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5867400" y="4876800"/>
            <a:ext cx="609600" cy="3048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(3,1)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5481" name="Rectangle 9" descr="Sphere"/>
          <p:cNvSpPr>
            <a:spLocks noChangeArrowheads="1"/>
          </p:cNvSpPr>
          <p:nvPr/>
        </p:nvSpPr>
        <p:spPr bwMode="auto">
          <a:xfrm>
            <a:off x="5562600" y="5486400"/>
            <a:ext cx="914400" cy="304800"/>
          </a:xfrm>
          <a:prstGeom prst="rect">
            <a:avLst/>
          </a:prstGeom>
          <a:pattFill prst="sphere">
            <a:fgClr>
              <a:schemeClr val="accent2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(4,3)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5482" name="Rectangle 10" descr="Wide upward diagonal"/>
          <p:cNvSpPr>
            <a:spLocks noChangeArrowheads="1"/>
          </p:cNvSpPr>
          <p:nvPr/>
        </p:nvSpPr>
        <p:spPr bwMode="auto">
          <a:xfrm>
            <a:off x="4191000" y="3657600"/>
            <a:ext cx="762000" cy="3048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(1,2)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5483" name="Rectangle 11" descr="Sphere"/>
          <p:cNvSpPr>
            <a:spLocks noChangeArrowheads="1"/>
          </p:cNvSpPr>
          <p:nvPr/>
        </p:nvSpPr>
        <p:spPr bwMode="auto">
          <a:xfrm>
            <a:off x="4953000" y="3657600"/>
            <a:ext cx="609600" cy="304800"/>
          </a:xfrm>
          <a:prstGeom prst="rect">
            <a:avLst/>
          </a:prstGeom>
          <a:pattFill prst="sphere">
            <a:fgClr>
              <a:schemeClr val="accent2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(1,3)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4191000" y="4267200"/>
            <a:ext cx="1676400" cy="3048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(2,1)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5485" name="Rectangle 13" descr="Wide upward diagonal"/>
          <p:cNvSpPr>
            <a:spLocks noChangeArrowheads="1"/>
          </p:cNvSpPr>
          <p:nvPr/>
        </p:nvSpPr>
        <p:spPr bwMode="auto">
          <a:xfrm>
            <a:off x="5867400" y="4267200"/>
            <a:ext cx="1219200" cy="3048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(2,2)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5486" name="Rectangle 14" descr="Wide upward diagonal"/>
          <p:cNvSpPr>
            <a:spLocks noChangeArrowheads="1"/>
          </p:cNvSpPr>
          <p:nvPr/>
        </p:nvSpPr>
        <p:spPr bwMode="auto">
          <a:xfrm>
            <a:off x="7086600" y="5486400"/>
            <a:ext cx="609600" cy="3048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(4,2)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5487" name="Rectangle 15" descr="Sphere"/>
          <p:cNvSpPr>
            <a:spLocks noChangeArrowheads="1"/>
          </p:cNvSpPr>
          <p:nvPr/>
        </p:nvSpPr>
        <p:spPr bwMode="auto">
          <a:xfrm>
            <a:off x="6477000" y="4876800"/>
            <a:ext cx="1219200" cy="304800"/>
          </a:xfrm>
          <a:prstGeom prst="rect">
            <a:avLst/>
          </a:prstGeom>
          <a:pattFill prst="sphere">
            <a:fgClr>
              <a:schemeClr val="accent2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Times New Roman" pitchFamily="18" charset="0"/>
              </a:rPr>
              <a:t>(3,3)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 flipV="1">
            <a:off x="6477000" y="5181600"/>
            <a:ext cx="0" cy="304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>
            <a:off x="4191000" y="3962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5867400" y="4572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2667000" y="5943600"/>
            <a:ext cx="541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1279525" y="3571875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1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1295400" y="4181475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2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1295400" y="4791075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3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1282700" y="5462588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4</a:t>
            </a:r>
            <a:endParaRPr lang="en-US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836D8-9E34-48F1-9AA2-9C10A24346D9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685800" y="1600200"/>
            <a:ext cx="2667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b="1">
                <a:solidFill>
                  <a:srgbClr val="003399"/>
                </a:solidFill>
              </a:rPr>
              <a:t>Branching Tree</a:t>
            </a:r>
          </a:p>
        </p:txBody>
      </p:sp>
      <p:sp>
        <p:nvSpPr>
          <p:cNvPr id="131075" name="Oval 3"/>
          <p:cNvSpPr>
            <a:spLocks noChangeArrowheads="1"/>
          </p:cNvSpPr>
          <p:nvPr/>
        </p:nvSpPr>
        <p:spPr bwMode="auto">
          <a:xfrm>
            <a:off x="4419600" y="1954213"/>
            <a:ext cx="533400" cy="484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Oval 4"/>
          <p:cNvSpPr>
            <a:spLocks noChangeArrowheads="1"/>
          </p:cNvSpPr>
          <p:nvPr/>
        </p:nvSpPr>
        <p:spPr bwMode="auto">
          <a:xfrm>
            <a:off x="3657600" y="3402013"/>
            <a:ext cx="533400" cy="484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Oval 5"/>
          <p:cNvSpPr>
            <a:spLocks noChangeArrowheads="1"/>
          </p:cNvSpPr>
          <p:nvPr/>
        </p:nvSpPr>
        <p:spPr bwMode="auto">
          <a:xfrm>
            <a:off x="6324600" y="3429000"/>
            <a:ext cx="533400" cy="484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86200" y="23622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4800600" y="2362200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990600" y="2514600"/>
            <a:ext cx="2628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(1,1) scheduled first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on machine 1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LB = 24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5410200" y="3933825"/>
            <a:ext cx="2628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(1,3) scheduled first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on machine 1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LB = 26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4937125" y="1717675"/>
            <a:ext cx="253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No disjunctive arcs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3657600" y="5029200"/>
            <a:ext cx="533400" cy="484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990600" y="4800600"/>
            <a:ext cx="2732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(1,1) first on M1 and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(2,2) first on M2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LB = 24</a:t>
            </a: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3886200" y="3886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228600" y="1524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</a:p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Jm l l C</a:t>
            </a:r>
            <a:r>
              <a:rPr lang="en-US" altLang="en-US" b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b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B7F2F-BF52-48D2-88DF-B7C4F5FC45EF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812958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/>
              <a:t>The Shifting Bottleneck Heuristic and the Makespan</a:t>
            </a:r>
            <a:endParaRPr lang="en-US" altLang="en-US"/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304800" y="2362200"/>
            <a:ext cx="84582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</a:rPr>
              <a:t>	A classic idea in nonlinear programming is to hold all but one variable fixed and then optimize over that variable. </a:t>
            </a:r>
          </a:p>
          <a:p>
            <a:pPr eaLnBrk="0" hangingPunct="0">
              <a:buClr>
                <a:srgbClr val="003399"/>
              </a:buClr>
              <a:buFont typeface="Wingdings" pitchFamily="2" charset="2"/>
              <a:buChar char="v"/>
            </a:pPr>
            <a:endParaRPr lang="en-US" altLang="en-US">
              <a:latin typeface="Tahoma" pitchFamily="34" charset="0"/>
            </a:endParaRPr>
          </a:p>
          <a:p>
            <a:pPr eaLnBrk="0" hangingPunct="0"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</a:rPr>
              <a:t>Then hold all but a different one fixed, and so on.</a:t>
            </a:r>
          </a:p>
          <a:p>
            <a:pPr eaLnBrk="0" hangingPunct="0">
              <a:buClr>
                <a:srgbClr val="003399"/>
              </a:buClr>
              <a:buFont typeface="Wingdings" pitchFamily="2" charset="2"/>
              <a:buChar char="v"/>
            </a:pPr>
            <a:endParaRPr lang="en-US" altLang="en-US">
              <a:latin typeface="Tahoma" pitchFamily="34" charset="0"/>
            </a:endParaRPr>
          </a:p>
          <a:p>
            <a:pPr eaLnBrk="0" hangingPunct="0"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</a:rPr>
              <a:t> If we can do the one-variable optimization in order of </a:t>
            </a:r>
            <a:r>
              <a:rPr lang="en-US" altLang="en-US" i="1">
                <a:latin typeface="Tahoma" pitchFamily="34" charset="0"/>
              </a:rPr>
              <a:t>decreasing importance</a:t>
            </a:r>
            <a:r>
              <a:rPr lang="en-US" altLang="en-US">
                <a:latin typeface="Tahoma" pitchFamily="34" charset="0"/>
              </a:rPr>
              <a:t>, there is better hope that the local optimum found will be the global one, or close to it.</a:t>
            </a:r>
          </a:p>
          <a:p>
            <a:pPr eaLnBrk="0" hangingPunct="0">
              <a:buClr>
                <a:srgbClr val="003399"/>
              </a:buClr>
              <a:buFont typeface="Wingdings" pitchFamily="2" charset="2"/>
              <a:buChar char="v"/>
            </a:pPr>
            <a:endParaRPr lang="en-US" altLang="en-US">
              <a:latin typeface="Tahoma" pitchFamily="34" charset="0"/>
            </a:endParaRPr>
          </a:p>
          <a:p>
            <a:pPr eaLnBrk="0" hangingPunct="0"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</a:rPr>
              <a:t> In job shop problems </a:t>
            </a:r>
            <a:r>
              <a:rPr lang="en-US" altLang="en-US" i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fixing the value of variables</a:t>
            </a:r>
            <a:r>
              <a:rPr lang="en-US" altLang="en-US">
                <a:latin typeface="Tahoma" pitchFamily="34" charset="0"/>
              </a:rPr>
              <a:t> means </a:t>
            </a:r>
            <a:r>
              <a:rPr lang="en-US" altLang="en-US" i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fixing the sequence on a given machine.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759B1-91B4-4EF3-80E3-D5CE729B6A4E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solidFill>
                  <a:schemeClr val="accent6">
                    <a:lumMod val="75000"/>
                  </a:schemeClr>
                </a:solidFill>
              </a:rPr>
              <a:t>Shifting Bottleneck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7162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/>
              <a:t>Pick most loaded resource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Find optimal one-machine schedule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Pick next most loaded resource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Find optimal one-machine schedule consistent with previous one-machine schedules</a:t>
            </a:r>
          </a:p>
        </p:txBody>
      </p:sp>
      <p:sp>
        <p:nvSpPr>
          <p:cNvPr id="302085" name="AutoShape 5"/>
          <p:cNvSpPr>
            <a:spLocks noChangeArrowheads="1"/>
          </p:cNvSpPr>
          <p:nvPr/>
        </p:nvSpPr>
        <p:spPr bwMode="auto">
          <a:xfrm rot="-5061248">
            <a:off x="-28575" y="4011613"/>
            <a:ext cx="1752600" cy="1219200"/>
          </a:xfrm>
          <a:prstGeom prst="curvedDownArrow">
            <a:avLst>
              <a:gd name="adj1" fmla="val 28750"/>
              <a:gd name="adj2" fmla="val 57500"/>
              <a:gd name="adj3" fmla="val 28074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DD433-620A-45AF-A87E-8A3014A84792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304800" y="1516063"/>
            <a:ext cx="8686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b="1" u="sng">
                <a:latin typeface="Tahoma" pitchFamily="34" charset="0"/>
              </a:rPr>
              <a:t>Shifting Bottleneck Algorithm</a:t>
            </a:r>
            <a:endParaRPr lang="en-US" altLang="en-US">
              <a:latin typeface="Tahoma" pitchFamily="34" charset="0"/>
            </a:endParaRPr>
          </a:p>
          <a:p>
            <a:pPr eaLnBrk="0" hangingPunct="0"/>
            <a:endParaRPr lang="en-US" altLang="en-US">
              <a:latin typeface="Tahoma" pitchFamily="34" charset="0"/>
            </a:endParaRPr>
          </a:p>
          <a:p>
            <a:pPr eaLnBrk="0" hangingPunct="0"/>
            <a:r>
              <a:rPr lang="en-US" altLang="en-US" b="1">
                <a:latin typeface="Tahoma" pitchFamily="34" charset="0"/>
              </a:rPr>
              <a:t>Step 1.</a:t>
            </a:r>
            <a:r>
              <a:rPr lang="en-US" altLang="en-US">
                <a:latin typeface="Tahoma" pitchFamily="34" charset="0"/>
              </a:rPr>
              <a:t>  </a:t>
            </a:r>
            <a:r>
              <a:rPr lang="en-US" altLang="en-US" u="sng">
                <a:latin typeface="Tahoma" pitchFamily="34" charset="0"/>
              </a:rPr>
              <a:t>Set the initial conditions</a:t>
            </a:r>
            <a:endParaRPr lang="en-US" altLang="en-US">
              <a:latin typeface="Tahoma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altLang="en-US" i="1">
                <a:latin typeface="Tahoma" pitchFamily="34" charset="0"/>
              </a:rPr>
              <a:t>	M</a:t>
            </a:r>
            <a:r>
              <a:rPr lang="en-US" altLang="en-US" i="1" baseline="-25000">
                <a:latin typeface="Tahoma" pitchFamily="34" charset="0"/>
              </a:rPr>
              <a:t>0</a:t>
            </a:r>
            <a:r>
              <a:rPr lang="en-US" altLang="en-US">
                <a:latin typeface="Tahoma" pitchFamily="34" charset="0"/>
              </a:rPr>
              <a:t> = </a:t>
            </a:r>
            <a:r>
              <a:rPr lang="en-US" altLang="en-US">
                <a:latin typeface="Tahoma" pitchFamily="34" charset="0"/>
                <a:sym typeface="Symbol" pitchFamily="18" charset="2"/>
              </a:rPr>
              <a:t> set of scheduled machines.</a:t>
            </a:r>
          </a:p>
          <a:p>
            <a:pPr eaLnBrk="0" hangingPunct="0">
              <a:buFontTx/>
              <a:buChar char="•"/>
            </a:pPr>
            <a:r>
              <a:rPr lang="en-US" altLang="en-US">
                <a:latin typeface="Tahoma" pitchFamily="34" charset="0"/>
                <a:sym typeface="Symbol" pitchFamily="18" charset="2"/>
              </a:rPr>
              <a:t>	Graph </a:t>
            </a:r>
            <a:r>
              <a:rPr lang="en-US" altLang="en-US" i="1">
                <a:latin typeface="Tahoma" pitchFamily="34" charset="0"/>
                <a:sym typeface="Symbol" pitchFamily="18" charset="2"/>
              </a:rPr>
              <a:t>G</a:t>
            </a:r>
            <a:r>
              <a:rPr lang="en-US" altLang="en-US">
                <a:latin typeface="Tahoma" pitchFamily="34" charset="0"/>
                <a:sym typeface="Symbol" pitchFamily="18" charset="2"/>
              </a:rPr>
              <a:t> is the graph with all the conjunctive arcs and</a:t>
            </a:r>
            <a:br>
              <a:rPr lang="en-US" altLang="en-US">
                <a:latin typeface="Tahoma" pitchFamily="34" charset="0"/>
                <a:sym typeface="Symbol" pitchFamily="18" charset="2"/>
              </a:rPr>
            </a:br>
            <a:r>
              <a:rPr lang="en-US" altLang="en-US">
                <a:latin typeface="Tahoma" pitchFamily="34" charset="0"/>
                <a:sym typeface="Symbol" pitchFamily="18" charset="2"/>
              </a:rPr>
              <a:t>	no disjunctive arcs.</a:t>
            </a:r>
          </a:p>
          <a:p>
            <a:pPr eaLnBrk="0" hangingPunct="0">
              <a:buFontTx/>
              <a:buChar char="•"/>
            </a:pPr>
            <a:r>
              <a:rPr lang="en-US" altLang="en-US">
                <a:latin typeface="Tahoma" pitchFamily="34" charset="0"/>
              </a:rPr>
              <a:t>	Set  </a:t>
            </a:r>
            <a:r>
              <a:rPr lang="en-US" altLang="en-US" i="1">
                <a:latin typeface="Tahoma" pitchFamily="34" charset="0"/>
              </a:rPr>
              <a:t>C</a:t>
            </a:r>
            <a:r>
              <a:rPr lang="en-US" altLang="en-US" i="1" baseline="-25000">
                <a:latin typeface="Tahoma" pitchFamily="34" charset="0"/>
              </a:rPr>
              <a:t>max</a:t>
            </a:r>
            <a:r>
              <a:rPr lang="en-US" altLang="en-US">
                <a:latin typeface="Tahoma" pitchFamily="34" charset="0"/>
              </a:rPr>
              <a:t>(</a:t>
            </a:r>
            <a:r>
              <a:rPr lang="en-US" altLang="en-US">
                <a:latin typeface="Tahoma" pitchFamily="34" charset="0"/>
                <a:sym typeface="Symbol" pitchFamily="18" charset="2"/>
              </a:rPr>
              <a:t></a:t>
            </a:r>
            <a:r>
              <a:rPr lang="en-US" altLang="en-US">
                <a:latin typeface="Tahoma" pitchFamily="34" charset="0"/>
              </a:rPr>
              <a:t>)  equal to the longest path in graph </a:t>
            </a:r>
            <a:r>
              <a:rPr lang="en-US" altLang="en-US" i="1">
                <a:latin typeface="Tahoma" pitchFamily="34" charset="0"/>
              </a:rPr>
              <a:t>G</a:t>
            </a:r>
            <a:r>
              <a:rPr lang="en-US" altLang="en-US">
                <a:latin typeface="Tahoma" pitchFamily="34" charset="0"/>
              </a:rPr>
              <a:t>.</a:t>
            </a:r>
          </a:p>
          <a:p>
            <a:pPr eaLnBrk="0" hangingPunct="0"/>
            <a:endParaRPr lang="en-US" altLang="en-US">
              <a:latin typeface="Tahoma" pitchFamily="34" charset="0"/>
            </a:endParaRPr>
          </a:p>
          <a:p>
            <a:pPr eaLnBrk="0" hangingPunct="0"/>
            <a:r>
              <a:rPr lang="en-US" altLang="en-US" b="1">
                <a:latin typeface="Tahoma" pitchFamily="34" charset="0"/>
              </a:rPr>
              <a:t>Step 2.</a:t>
            </a:r>
            <a:r>
              <a:rPr lang="en-US" altLang="en-US">
                <a:latin typeface="Tahoma" pitchFamily="34" charset="0"/>
              </a:rPr>
              <a:t>  </a:t>
            </a:r>
            <a:r>
              <a:rPr lang="en-US" altLang="en-US" u="sng">
                <a:latin typeface="Tahoma" pitchFamily="34" charset="0"/>
              </a:rPr>
              <a:t>Analysis of the machines still to be scheduled</a:t>
            </a:r>
            <a:endParaRPr lang="en-US" altLang="en-US">
              <a:latin typeface="Tahoma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altLang="en-US">
                <a:latin typeface="Tahoma" pitchFamily="34" charset="0"/>
              </a:rPr>
              <a:t>	formulate a single machine problem with all operations subject to </a:t>
            </a:r>
            <a:r>
              <a:rPr lang="en-US" altLang="en-US" i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release dates</a:t>
            </a:r>
            <a:r>
              <a:rPr lang="en-US" altLang="en-US">
                <a:latin typeface="Tahoma" pitchFamily="34" charset="0"/>
              </a:rPr>
              <a:t> and </a:t>
            </a:r>
            <a:r>
              <a:rPr lang="en-US" altLang="en-US" i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due dates</a:t>
            </a:r>
            <a:r>
              <a:rPr lang="en-US" altLang="en-US">
                <a:latin typeface="Tahoma" pitchFamily="34" charset="0"/>
              </a:rPr>
              <a:t>.</a:t>
            </a:r>
          </a:p>
          <a:p>
            <a:pPr eaLnBrk="0" hangingPunct="0"/>
            <a:endParaRPr lang="en-US" altLang="en-US">
              <a:latin typeface="Tahoma" pitchFamily="34" charset="0"/>
            </a:endParaRP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C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944E6-1876-4198-954B-8D6A0ED53E94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288925" y="422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2209800" y="1524000"/>
            <a:ext cx="63246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238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238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1238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1238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1238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38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38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38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38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Aft>
                <a:spcPct val="20000"/>
              </a:spcAft>
            </a:pPr>
            <a:r>
              <a:rPr lang="en-US" altLang="en-US" sz="1600" b="1" u="sng">
                <a:latin typeface="Tahoma" pitchFamily="34" charset="0"/>
              </a:rPr>
              <a:t>Iteration</a:t>
            </a:r>
            <a:endParaRPr lang="en-US" altLang="en-US" sz="1600" u="sng">
              <a:latin typeface="Tahoma" pitchFamily="34" charset="0"/>
            </a:endParaRPr>
          </a:p>
          <a:p>
            <a:pPr eaLnBrk="0" hangingPunct="0"/>
            <a:r>
              <a:rPr lang="en-US" altLang="en-US" sz="1600" i="1">
                <a:latin typeface="Tahoma" pitchFamily="34" charset="0"/>
              </a:rPr>
              <a:t>M</a:t>
            </a:r>
            <a:r>
              <a:rPr lang="en-US" altLang="en-US" sz="1600">
                <a:latin typeface="Tahoma" pitchFamily="34" charset="0"/>
              </a:rPr>
              <a:t> 	set of </a:t>
            </a:r>
            <a:r>
              <a:rPr lang="en-US" altLang="en-US" sz="1600" i="1">
                <a:latin typeface="Tahoma" pitchFamily="34" charset="0"/>
              </a:rPr>
              <a:t>m</a:t>
            </a:r>
            <a:r>
              <a:rPr lang="en-US" altLang="en-US" sz="1600">
                <a:latin typeface="Tahoma" pitchFamily="34" charset="0"/>
              </a:rPr>
              <a:t> machines</a:t>
            </a:r>
          </a:p>
          <a:p>
            <a:pPr eaLnBrk="0" hangingPunct="0">
              <a:spcAft>
                <a:spcPct val="20000"/>
              </a:spcAft>
            </a:pPr>
            <a:r>
              <a:rPr lang="en-US" altLang="en-US" sz="1600" i="1">
                <a:latin typeface="Tahoma" pitchFamily="34" charset="0"/>
              </a:rPr>
              <a:t>M</a:t>
            </a:r>
            <a:r>
              <a:rPr lang="en-US" altLang="en-US" sz="1600" i="1" baseline="-25000">
                <a:latin typeface="Tahoma" pitchFamily="34" charset="0"/>
              </a:rPr>
              <a:t>0 </a:t>
            </a:r>
            <a:r>
              <a:rPr lang="en-US" altLang="en-US" sz="1600">
                <a:latin typeface="Tahoma" pitchFamily="34" charset="0"/>
                <a:sym typeface="Symbol" pitchFamily="18" charset="2"/>
              </a:rPr>
              <a:t> </a:t>
            </a:r>
            <a:r>
              <a:rPr lang="en-US" altLang="en-US" sz="1600" i="1">
                <a:latin typeface="Tahoma" pitchFamily="34" charset="0"/>
              </a:rPr>
              <a:t>M</a:t>
            </a:r>
            <a:r>
              <a:rPr lang="en-US" altLang="en-US" sz="1600">
                <a:latin typeface="Tahoma" pitchFamily="34" charset="0"/>
              </a:rPr>
              <a:t> 	machines for which sequence of jobs has already been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	determined in previous iterations</a:t>
            </a:r>
          </a:p>
        </p:txBody>
      </p:sp>
      <p:sp>
        <p:nvSpPr>
          <p:cNvPr id="304132" name="Oval 4"/>
          <p:cNvSpPr>
            <a:spLocks noChangeAspect="1" noChangeArrowheads="1"/>
          </p:cNvSpPr>
          <p:nvPr/>
        </p:nvSpPr>
        <p:spPr bwMode="auto">
          <a:xfrm>
            <a:off x="1143000" y="3516313"/>
            <a:ext cx="390525" cy="3476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S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04133" name="Oval 5"/>
          <p:cNvSpPr>
            <a:spLocks noChangeAspect="1" noChangeArrowheads="1"/>
          </p:cNvSpPr>
          <p:nvPr/>
        </p:nvSpPr>
        <p:spPr bwMode="auto">
          <a:xfrm>
            <a:off x="2425700" y="4338638"/>
            <a:ext cx="390525" cy="3476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304134" name="Oval 6"/>
          <p:cNvSpPr>
            <a:spLocks noChangeAspect="1" noChangeArrowheads="1"/>
          </p:cNvSpPr>
          <p:nvPr/>
        </p:nvSpPr>
        <p:spPr bwMode="auto">
          <a:xfrm>
            <a:off x="2425700" y="2743200"/>
            <a:ext cx="390525" cy="3476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304135" name="Oval 7"/>
          <p:cNvSpPr>
            <a:spLocks noChangeAspect="1" noChangeArrowheads="1"/>
          </p:cNvSpPr>
          <p:nvPr/>
        </p:nvSpPr>
        <p:spPr bwMode="auto">
          <a:xfrm>
            <a:off x="3149600" y="3540125"/>
            <a:ext cx="390525" cy="349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304136" name="Oval 8"/>
          <p:cNvSpPr>
            <a:spLocks noChangeAspect="1" noChangeArrowheads="1"/>
          </p:cNvSpPr>
          <p:nvPr/>
        </p:nvSpPr>
        <p:spPr bwMode="auto">
          <a:xfrm>
            <a:off x="3930650" y="4338638"/>
            <a:ext cx="390525" cy="347662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4137" name="Oval 9"/>
          <p:cNvSpPr>
            <a:spLocks noChangeAspect="1" noChangeArrowheads="1"/>
          </p:cNvSpPr>
          <p:nvPr/>
        </p:nvSpPr>
        <p:spPr bwMode="auto">
          <a:xfrm>
            <a:off x="3930650" y="2743200"/>
            <a:ext cx="390525" cy="3476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4138" name="Oval 10"/>
          <p:cNvSpPr>
            <a:spLocks noChangeAspect="1" noChangeArrowheads="1"/>
          </p:cNvSpPr>
          <p:nvPr/>
        </p:nvSpPr>
        <p:spPr bwMode="auto">
          <a:xfrm>
            <a:off x="4432300" y="3540125"/>
            <a:ext cx="388938" cy="34925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solidFill>
                  <a:srgbClr val="FF00FF"/>
                </a:solidFill>
                <a:latin typeface="Times New Roman" pitchFamily="18" charset="0"/>
              </a:rPr>
              <a:t>i</a:t>
            </a:r>
            <a:r>
              <a:rPr lang="en-US" altLang="en-US" sz="2000">
                <a:solidFill>
                  <a:srgbClr val="FF00FF"/>
                </a:solidFill>
                <a:latin typeface="Times New Roman" pitchFamily="18" charset="0"/>
              </a:rPr>
              <a:t>,</a:t>
            </a:r>
            <a:r>
              <a:rPr lang="en-US" altLang="en-US" sz="2000" i="1">
                <a:solidFill>
                  <a:srgbClr val="FF00FF"/>
                </a:solidFill>
                <a:latin typeface="Times New Roman" pitchFamily="18" charset="0"/>
              </a:rPr>
              <a:t>j</a:t>
            </a:r>
            <a:endParaRPr lang="en-US" altLang="en-US" sz="2000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4139" name="Oval 11"/>
          <p:cNvSpPr>
            <a:spLocks noChangeAspect="1" noChangeArrowheads="1"/>
          </p:cNvSpPr>
          <p:nvPr/>
        </p:nvSpPr>
        <p:spPr bwMode="auto">
          <a:xfrm>
            <a:off x="5157788" y="4338638"/>
            <a:ext cx="388937" cy="3476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304140" name="Oval 12"/>
          <p:cNvSpPr>
            <a:spLocks noChangeAspect="1" noChangeArrowheads="1"/>
          </p:cNvSpPr>
          <p:nvPr/>
        </p:nvSpPr>
        <p:spPr bwMode="auto">
          <a:xfrm>
            <a:off x="5602288" y="2743200"/>
            <a:ext cx="390525" cy="347663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304141" name="Oval 13"/>
          <p:cNvSpPr>
            <a:spLocks noChangeAspect="1" noChangeArrowheads="1"/>
          </p:cNvSpPr>
          <p:nvPr/>
        </p:nvSpPr>
        <p:spPr bwMode="auto">
          <a:xfrm>
            <a:off x="5657850" y="3540125"/>
            <a:ext cx="390525" cy="349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304142" name="Oval 14"/>
          <p:cNvSpPr>
            <a:spLocks noChangeAspect="1" noChangeArrowheads="1"/>
          </p:cNvSpPr>
          <p:nvPr/>
        </p:nvSpPr>
        <p:spPr bwMode="auto">
          <a:xfrm>
            <a:off x="6550025" y="3540125"/>
            <a:ext cx="390525" cy="349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T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04143" name="Oval 15"/>
          <p:cNvSpPr>
            <a:spLocks noChangeAspect="1" noChangeArrowheads="1"/>
          </p:cNvSpPr>
          <p:nvPr/>
        </p:nvSpPr>
        <p:spPr bwMode="auto">
          <a:xfrm>
            <a:off x="1868488" y="3516313"/>
            <a:ext cx="390525" cy="3476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04144" name="Line 16"/>
          <p:cNvSpPr>
            <a:spLocks noChangeAspect="1" noChangeShapeType="1"/>
          </p:cNvSpPr>
          <p:nvPr/>
        </p:nvSpPr>
        <p:spPr bwMode="auto">
          <a:xfrm flipV="1">
            <a:off x="1422400" y="3016250"/>
            <a:ext cx="1058863" cy="5492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5" name="Line 17"/>
          <p:cNvSpPr>
            <a:spLocks noChangeAspect="1" noChangeShapeType="1"/>
          </p:cNvSpPr>
          <p:nvPr/>
        </p:nvSpPr>
        <p:spPr bwMode="auto">
          <a:xfrm>
            <a:off x="2816225" y="2917825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6" name="Line 18"/>
          <p:cNvSpPr>
            <a:spLocks noChangeAspect="1" noChangeShapeType="1"/>
          </p:cNvSpPr>
          <p:nvPr/>
        </p:nvSpPr>
        <p:spPr bwMode="auto">
          <a:xfrm>
            <a:off x="4321175" y="2917825"/>
            <a:ext cx="1281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7" name="Line 19"/>
          <p:cNvSpPr>
            <a:spLocks noChangeAspect="1" noChangeShapeType="1"/>
          </p:cNvSpPr>
          <p:nvPr/>
        </p:nvSpPr>
        <p:spPr bwMode="auto">
          <a:xfrm>
            <a:off x="5992813" y="3016250"/>
            <a:ext cx="66833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8" name="Line 20"/>
          <p:cNvSpPr>
            <a:spLocks noChangeAspect="1" noChangeShapeType="1"/>
          </p:cNvSpPr>
          <p:nvPr/>
        </p:nvSpPr>
        <p:spPr bwMode="auto">
          <a:xfrm>
            <a:off x="1533525" y="3714750"/>
            <a:ext cx="334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9" name="Line 21"/>
          <p:cNvSpPr>
            <a:spLocks noChangeAspect="1" noChangeShapeType="1"/>
          </p:cNvSpPr>
          <p:nvPr/>
        </p:nvSpPr>
        <p:spPr bwMode="auto">
          <a:xfrm>
            <a:off x="2259013" y="3714750"/>
            <a:ext cx="89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0" name="Line 22"/>
          <p:cNvSpPr>
            <a:spLocks noChangeAspect="1" noChangeShapeType="1"/>
          </p:cNvSpPr>
          <p:nvPr/>
        </p:nvSpPr>
        <p:spPr bwMode="auto">
          <a:xfrm>
            <a:off x="3540125" y="3714750"/>
            <a:ext cx="8921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1" name="Line 23"/>
          <p:cNvSpPr>
            <a:spLocks noChangeAspect="1" noChangeShapeType="1"/>
          </p:cNvSpPr>
          <p:nvPr/>
        </p:nvSpPr>
        <p:spPr bwMode="auto">
          <a:xfrm>
            <a:off x="4821238" y="3714750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2" name="Line 24"/>
          <p:cNvSpPr>
            <a:spLocks noChangeAspect="1" noChangeShapeType="1"/>
          </p:cNvSpPr>
          <p:nvPr/>
        </p:nvSpPr>
        <p:spPr bwMode="auto">
          <a:xfrm>
            <a:off x="6048375" y="3714750"/>
            <a:ext cx="50165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3" name="Line 25"/>
          <p:cNvSpPr>
            <a:spLocks noChangeAspect="1" noChangeShapeType="1"/>
          </p:cNvSpPr>
          <p:nvPr/>
        </p:nvSpPr>
        <p:spPr bwMode="auto">
          <a:xfrm>
            <a:off x="1476375" y="3814763"/>
            <a:ext cx="1004888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4" name="Line 26"/>
          <p:cNvSpPr>
            <a:spLocks noChangeAspect="1" noChangeShapeType="1"/>
          </p:cNvSpPr>
          <p:nvPr/>
        </p:nvSpPr>
        <p:spPr bwMode="auto">
          <a:xfrm>
            <a:off x="2816225" y="4511675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5" name="Line 27"/>
          <p:cNvSpPr>
            <a:spLocks noChangeAspect="1" noChangeShapeType="1"/>
          </p:cNvSpPr>
          <p:nvPr/>
        </p:nvSpPr>
        <p:spPr bwMode="auto">
          <a:xfrm>
            <a:off x="4321175" y="4511675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6" name="Line 28"/>
          <p:cNvSpPr>
            <a:spLocks noChangeAspect="1" noChangeShapeType="1"/>
          </p:cNvSpPr>
          <p:nvPr/>
        </p:nvSpPr>
        <p:spPr bwMode="auto">
          <a:xfrm flipV="1">
            <a:off x="5546725" y="3863975"/>
            <a:ext cx="10604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7" name="Text Box 29"/>
          <p:cNvSpPr txBox="1">
            <a:spLocks noChangeAspect="1" noChangeArrowheads="1"/>
          </p:cNvSpPr>
          <p:nvPr/>
        </p:nvSpPr>
        <p:spPr bwMode="auto">
          <a:xfrm>
            <a:off x="4876800" y="32766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solidFill>
                  <a:srgbClr val="FF00FF"/>
                </a:solidFill>
                <a:latin typeface="Times New Roman" pitchFamily="18" charset="0"/>
              </a:rPr>
              <a:t>p</a:t>
            </a:r>
            <a:r>
              <a:rPr lang="en-US" altLang="en-US" sz="2000" i="1" baseline="-25000">
                <a:solidFill>
                  <a:srgbClr val="FF00FF"/>
                </a:solidFill>
                <a:latin typeface="Times New Roman" pitchFamily="18" charset="0"/>
              </a:rPr>
              <a:t>ij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304158" name="Line 30"/>
          <p:cNvSpPr>
            <a:spLocks noChangeAspect="1" noChangeShapeType="1"/>
          </p:cNvSpPr>
          <p:nvPr/>
        </p:nvSpPr>
        <p:spPr bwMode="auto">
          <a:xfrm>
            <a:off x="2759075" y="3016250"/>
            <a:ext cx="503238" cy="500063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9" name="Line 31"/>
          <p:cNvSpPr>
            <a:spLocks noChangeAspect="1" noChangeShapeType="1"/>
          </p:cNvSpPr>
          <p:nvPr/>
        </p:nvSpPr>
        <p:spPr bwMode="auto">
          <a:xfrm flipH="1">
            <a:off x="2759075" y="3863975"/>
            <a:ext cx="503238" cy="49847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4160" name="Object 32"/>
          <p:cNvGraphicFramePr>
            <a:graphicFrameLocks noChangeAspect="1"/>
          </p:cNvGraphicFramePr>
          <p:nvPr/>
        </p:nvGraphicFramePr>
        <p:xfrm>
          <a:off x="3306763" y="4800600"/>
          <a:ext cx="5837237" cy="1741488"/>
        </p:xfrm>
        <a:graphic>
          <a:graphicData uri="http://schemas.openxmlformats.org/presentationml/2006/ole">
            <p:oleObj spid="_x0000_s304169" name="Document" r:id="rId4" imgW="5849112" imgH="1743456" progId="Word.Document.8">
              <p:embed/>
            </p:oleObj>
          </a:graphicData>
        </a:graphic>
      </p:graphicFrame>
      <p:sp>
        <p:nvSpPr>
          <p:cNvPr id="304161" name="Text Box 33"/>
          <p:cNvSpPr txBox="1">
            <a:spLocks noChangeArrowheads="1"/>
          </p:cNvSpPr>
          <p:nvPr/>
        </p:nvSpPr>
        <p:spPr bwMode="auto">
          <a:xfrm>
            <a:off x="0" y="4800600"/>
            <a:ext cx="2536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Define a</a:t>
            </a:r>
            <a:br>
              <a:rPr lang="en-US" altLang="en-US">
                <a:latin typeface="Times New Roman" pitchFamily="18" charset="0"/>
              </a:rPr>
            </a:br>
            <a:r>
              <a:rPr lang="en-US" altLang="en-US">
                <a:latin typeface="Times New Roman" pitchFamily="18" charset="0"/>
              </a:rPr>
              <a:t>single-machine</a:t>
            </a:r>
            <a:br>
              <a:rPr lang="en-US" altLang="en-US">
                <a:latin typeface="Times New Roman" pitchFamily="18" charset="0"/>
              </a:rPr>
            </a:br>
            <a:r>
              <a:rPr lang="en-US" altLang="en-US">
                <a:latin typeface="Times New Roman" pitchFamily="18" charset="0"/>
              </a:rPr>
              <a:t>problem 1 | </a:t>
            </a:r>
            <a:r>
              <a:rPr lang="en-US" altLang="en-US" i="1">
                <a:latin typeface="Times New Roman" pitchFamily="18" charset="0"/>
              </a:rPr>
              <a:t>r</a:t>
            </a:r>
            <a:r>
              <a:rPr lang="en-US" altLang="en-US" i="1" baseline="-25000">
                <a:latin typeface="Times New Roman" pitchFamily="18" charset="0"/>
              </a:rPr>
              <a:t>j</a:t>
            </a:r>
            <a:r>
              <a:rPr lang="en-US" altLang="en-US">
                <a:latin typeface="Times New Roman" pitchFamily="18" charset="0"/>
              </a:rPr>
              <a:t> | </a:t>
            </a:r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</a:rPr>
              <a:t>max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for </a:t>
            </a:r>
            <a:r>
              <a:rPr lang="en-US" altLang="en-US">
                <a:solidFill>
                  <a:srgbClr val="FF00FF"/>
                </a:solidFill>
                <a:latin typeface="Times New Roman" pitchFamily="18" charset="0"/>
              </a:rPr>
              <a:t>machine </a:t>
            </a:r>
            <a:r>
              <a:rPr lang="en-US" altLang="en-US" i="1">
                <a:solidFill>
                  <a:srgbClr val="FF00FF"/>
                </a:solidFill>
                <a:latin typeface="Times New Roman" pitchFamily="18" charset="0"/>
              </a:rPr>
              <a:t>i</a:t>
            </a:r>
            <a:r>
              <a:rPr lang="en-US" altLang="en-US">
                <a:solidFill>
                  <a:srgbClr val="FF00FF"/>
                </a:solidFill>
                <a:latin typeface="Times New Roman" pitchFamily="18" charset="0"/>
              </a:rPr>
              <a:t>	</a:t>
            </a:r>
            <a:r>
              <a:rPr lang="en-US" altLang="en-US">
                <a:latin typeface="Times New Roman" pitchFamily="18" charset="0"/>
              </a:rPr>
              <a:t>     </a:t>
            </a:r>
          </a:p>
        </p:txBody>
      </p:sp>
      <p:sp>
        <p:nvSpPr>
          <p:cNvPr id="304162" name="AutoShape 34"/>
          <p:cNvSpPr>
            <a:spLocks noChangeArrowheads="1"/>
          </p:cNvSpPr>
          <p:nvPr/>
        </p:nvSpPr>
        <p:spPr bwMode="auto">
          <a:xfrm>
            <a:off x="2590800" y="5562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63" name="Text Box 35"/>
          <p:cNvSpPr txBox="1">
            <a:spLocks noChangeArrowheads="1"/>
          </p:cNvSpPr>
          <p:nvPr/>
        </p:nvSpPr>
        <p:spPr bwMode="auto">
          <a:xfrm>
            <a:off x="152400" y="2397125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i="1">
                <a:solidFill>
                  <a:srgbClr val="FF00FF"/>
                </a:solidFill>
                <a:latin typeface="Times New Roman" pitchFamily="18" charset="0"/>
              </a:rPr>
              <a:t>i</a:t>
            </a:r>
            <a:r>
              <a:rPr lang="en-US" altLang="en-US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>
                <a:solidFill>
                  <a:srgbClr val="FF00FF"/>
                </a:solidFill>
                <a:latin typeface="Times New Roman" pitchFamily="18" charset="0"/>
              </a:rPr>
              <a:t>{</a:t>
            </a:r>
            <a:r>
              <a:rPr lang="en-US" altLang="en-US" i="1">
                <a:solidFill>
                  <a:srgbClr val="FF00FF"/>
                </a:solidFill>
                <a:latin typeface="Times New Roman" pitchFamily="18" charset="0"/>
              </a:rPr>
              <a:t>M</a:t>
            </a:r>
            <a:r>
              <a:rPr lang="en-US" altLang="en-US">
                <a:solidFill>
                  <a:srgbClr val="FF00FF"/>
                </a:solidFill>
                <a:latin typeface="Times New Roman" pitchFamily="18" charset="0"/>
              </a:rPr>
              <a:t>-</a:t>
            </a:r>
            <a:r>
              <a:rPr lang="en-US" altLang="en-US" i="1">
                <a:solidFill>
                  <a:srgbClr val="FF00FF"/>
                </a:solidFill>
                <a:latin typeface="Times New Roman" pitchFamily="18" charset="0"/>
              </a:rPr>
              <a:t>M</a:t>
            </a:r>
            <a:r>
              <a:rPr lang="en-US" altLang="en-US" i="1" baseline="-25000">
                <a:solidFill>
                  <a:srgbClr val="FF00FF"/>
                </a:solidFill>
                <a:latin typeface="Times New Roman" pitchFamily="18" charset="0"/>
              </a:rPr>
              <a:t>0</a:t>
            </a:r>
            <a:r>
              <a:rPr lang="en-US" altLang="en-US">
                <a:solidFill>
                  <a:srgbClr val="FF00FF"/>
                </a:solidFill>
                <a:latin typeface="Times New Roman" pitchFamily="18" charset="0"/>
              </a:rPr>
              <a:t>}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04164" name="Rectangle 36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EB79-B385-49A5-BB38-4433FDD49EF3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876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b="1">
                <a:latin typeface="Tahoma" pitchFamily="34" charset="0"/>
              </a:rPr>
              <a:t>Step 3.		</a:t>
            </a:r>
            <a:r>
              <a:rPr lang="en-US" altLang="en-US" b="1" u="sng">
                <a:latin typeface="Tahoma" pitchFamily="34" charset="0"/>
              </a:rPr>
              <a:t>Bottleneck selection</a:t>
            </a:r>
            <a:endParaRPr lang="en-US" altLang="en-US" u="sng">
              <a:latin typeface="Tahoma" pitchFamily="34" charset="0"/>
            </a:endParaRPr>
          </a:p>
          <a:p>
            <a:pPr eaLnBrk="0" hangingPunct="0"/>
            <a:endParaRPr lang="en-US" altLang="en-US" u="sng">
              <a:latin typeface="Tahoma" pitchFamily="34" charset="0"/>
            </a:endParaRPr>
          </a:p>
          <a:p>
            <a:pPr eaLnBrk="0" hangingPunct="0"/>
            <a:r>
              <a:rPr lang="en-US" altLang="en-US"/>
              <a:t> 	</a:t>
            </a:r>
            <a:r>
              <a:rPr lang="en-US" altLang="en-US">
                <a:latin typeface="Tahoma" pitchFamily="34" charset="0"/>
              </a:rPr>
              <a:t>A machine </a:t>
            </a:r>
            <a:r>
              <a:rPr lang="en-US" altLang="en-US" i="1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 with the largest maximum lateness is a </a:t>
            </a:r>
            <a:r>
              <a:rPr lang="en-US" altLang="en-US" i="1">
                <a:latin typeface="Tahoma" pitchFamily="34" charset="0"/>
              </a:rPr>
              <a:t>bottleneck</a:t>
            </a:r>
            <a:r>
              <a:rPr lang="en-US" altLang="en-US">
                <a:latin typeface="Tahoma" pitchFamily="34" charset="0"/>
              </a:rPr>
              <a:t>. </a:t>
            </a:r>
          </a:p>
        </p:txBody>
      </p: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1219200" y="3048000"/>
          <a:ext cx="4267200" cy="782638"/>
        </p:xfrm>
        <a:graphic>
          <a:graphicData uri="http://schemas.openxmlformats.org/presentationml/2006/ole">
            <p:oleObj spid="_x0000_s306186" name="Equation" r:id="rId4" imgW="1524000" imgH="279400" progId="">
              <p:embed/>
            </p:oleObj>
          </a:graphicData>
        </a:graphic>
      </p:graphicFrame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381000" y="3802063"/>
            <a:ext cx="86106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Aft>
                <a:spcPct val="20000"/>
              </a:spcAft>
            </a:pPr>
            <a:r>
              <a:rPr lang="en-US" altLang="en-US">
                <a:latin typeface="Tahoma" pitchFamily="34" charset="0"/>
              </a:rPr>
              <a:t>1. Schedule machine </a:t>
            </a:r>
            <a:r>
              <a:rPr lang="en-US" altLang="en-US" i="1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 according to the sequence which minimizes the corresponding </a:t>
            </a:r>
            <a:r>
              <a:rPr lang="en-US" altLang="en-US" i="1">
                <a:latin typeface="Tahoma" pitchFamily="34" charset="0"/>
              </a:rPr>
              <a:t>L</a:t>
            </a:r>
            <a:r>
              <a:rPr lang="en-US" altLang="en-US" i="1" baseline="-25000">
                <a:latin typeface="Tahoma" pitchFamily="34" charset="0"/>
              </a:rPr>
              <a:t>max</a:t>
            </a:r>
            <a:r>
              <a:rPr lang="en-US" altLang="en-US">
                <a:latin typeface="Tahoma" pitchFamily="34" charset="0"/>
              </a:rPr>
              <a:t> (single-machine problem).</a:t>
            </a:r>
          </a:p>
          <a:p>
            <a:pPr eaLnBrk="0" hangingPunct="0">
              <a:spcAft>
                <a:spcPct val="20000"/>
              </a:spcAft>
            </a:pPr>
            <a:r>
              <a:rPr lang="en-US" altLang="en-US">
                <a:latin typeface="Tahoma" pitchFamily="34" charset="0"/>
              </a:rPr>
              <a:t>2. Insert all the corresponding disjunctive arcs in the graph.</a:t>
            </a:r>
          </a:p>
          <a:p>
            <a:pPr eaLnBrk="0" hangingPunct="0">
              <a:spcAft>
                <a:spcPct val="20000"/>
              </a:spcAft>
            </a:pPr>
            <a:r>
              <a:rPr lang="en-US" altLang="en-US">
                <a:latin typeface="Tahoma" pitchFamily="34" charset="0"/>
              </a:rPr>
              <a:t>3. Insert machine </a:t>
            </a:r>
            <a:r>
              <a:rPr lang="en-US" altLang="en-US" i="1">
                <a:latin typeface="Tahoma" pitchFamily="34" charset="0"/>
              </a:rPr>
              <a:t>k </a:t>
            </a:r>
            <a:r>
              <a:rPr lang="en-US" altLang="en-US">
                <a:latin typeface="Tahoma" pitchFamily="34" charset="0"/>
              </a:rPr>
              <a:t>in </a:t>
            </a:r>
            <a:r>
              <a:rPr lang="en-US" altLang="en-US" i="1">
                <a:latin typeface="Tahoma" pitchFamily="34" charset="0"/>
              </a:rPr>
              <a:t>M</a:t>
            </a:r>
            <a:r>
              <a:rPr lang="en-US" altLang="en-US" i="1" baseline="-25000">
                <a:latin typeface="Tahoma" pitchFamily="34" charset="0"/>
              </a:rPr>
              <a:t>0</a:t>
            </a:r>
            <a:r>
              <a:rPr lang="en-US" altLang="en-US">
                <a:latin typeface="Tahoma" pitchFamily="34" charset="0"/>
              </a:rPr>
              <a:t>.</a:t>
            </a:r>
          </a:p>
          <a:p>
            <a:pPr eaLnBrk="0" hangingPunct="0"/>
            <a:endParaRPr lang="en-US" altLang="en-US" i="1">
              <a:latin typeface="Tahoma" pitchFamily="34" charset="0"/>
            </a:endParaRPr>
          </a:p>
          <a:p>
            <a:pPr eaLnBrk="0" hangingPunct="0"/>
            <a:r>
              <a:rPr lang="en-US" altLang="en-US" i="1">
                <a:latin typeface="Tahoma" pitchFamily="34" charset="0"/>
              </a:rPr>
              <a:t>          C</a:t>
            </a:r>
            <a:r>
              <a:rPr lang="en-US" altLang="en-US" i="1" baseline="-25000">
                <a:latin typeface="Tahoma" pitchFamily="34" charset="0"/>
              </a:rPr>
              <a:t>max</a:t>
            </a:r>
            <a:r>
              <a:rPr lang="en-US" altLang="en-US">
                <a:latin typeface="Tahoma" pitchFamily="34" charset="0"/>
              </a:rPr>
              <a:t>(</a:t>
            </a:r>
            <a:r>
              <a:rPr lang="en-US" altLang="en-US" i="1">
                <a:latin typeface="Tahoma" pitchFamily="34" charset="0"/>
              </a:rPr>
              <a:t>M</a:t>
            </a:r>
            <a:r>
              <a:rPr lang="en-US" altLang="en-US" i="1" baseline="-25000">
                <a:latin typeface="Tahoma" pitchFamily="34" charset="0"/>
              </a:rPr>
              <a:t>0 </a:t>
            </a:r>
            <a:r>
              <a:rPr lang="en-US" altLang="en-US">
                <a:latin typeface="Tahoma" pitchFamily="34" charset="0"/>
                <a:sym typeface="Symbol" pitchFamily="18" charset="2"/>
              </a:rPr>
              <a:t> </a:t>
            </a:r>
            <a:r>
              <a:rPr lang="en-US" altLang="en-US" i="1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) </a:t>
            </a:r>
            <a:r>
              <a:rPr lang="en-US" altLang="en-US">
                <a:latin typeface="Tahoma" pitchFamily="34" charset="0"/>
                <a:sym typeface="Symbol" pitchFamily="18" charset="2"/>
              </a:rPr>
              <a:t> </a:t>
            </a:r>
            <a:r>
              <a:rPr lang="en-US" altLang="en-US" i="1">
                <a:latin typeface="Tahoma" pitchFamily="34" charset="0"/>
              </a:rPr>
              <a:t>C</a:t>
            </a:r>
            <a:r>
              <a:rPr lang="en-US" altLang="en-US" i="1" baseline="-25000">
                <a:latin typeface="Tahoma" pitchFamily="34" charset="0"/>
              </a:rPr>
              <a:t>max</a:t>
            </a:r>
            <a:r>
              <a:rPr lang="en-US" altLang="en-US">
                <a:latin typeface="Tahoma" pitchFamily="34" charset="0"/>
              </a:rPr>
              <a:t>(</a:t>
            </a:r>
            <a:r>
              <a:rPr lang="en-US" altLang="en-US" i="1">
                <a:latin typeface="Tahoma" pitchFamily="34" charset="0"/>
              </a:rPr>
              <a:t>M</a:t>
            </a:r>
            <a:r>
              <a:rPr lang="en-US" altLang="en-US" i="1" baseline="-25000">
                <a:latin typeface="Tahoma" pitchFamily="34" charset="0"/>
              </a:rPr>
              <a:t>0</a:t>
            </a:r>
            <a:r>
              <a:rPr lang="en-US" altLang="en-US">
                <a:latin typeface="Tahoma" pitchFamily="34" charset="0"/>
              </a:rPr>
              <a:t>) +</a:t>
            </a:r>
            <a:r>
              <a:rPr lang="en-US" altLang="en-US" i="1">
                <a:latin typeface="Tahoma" pitchFamily="34" charset="0"/>
              </a:rPr>
              <a:t> L</a:t>
            </a:r>
            <a:r>
              <a:rPr lang="en-US" altLang="en-US" i="1" baseline="-25000">
                <a:latin typeface="Tahoma" pitchFamily="34" charset="0"/>
              </a:rPr>
              <a:t>max</a:t>
            </a:r>
            <a:r>
              <a:rPr lang="en-US" altLang="en-US">
                <a:latin typeface="Tahoma" pitchFamily="34" charset="0"/>
              </a:rPr>
              <a:t>(</a:t>
            </a:r>
            <a:r>
              <a:rPr lang="en-US" altLang="en-US" i="1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)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9BB1-9FFD-4300-97EF-D5B65816B6CF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381000" y="1820863"/>
            <a:ext cx="86106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5750" algn="l"/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" algn="l"/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" algn="l"/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" algn="l"/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" algn="l"/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b="1">
                <a:latin typeface="Tahoma" pitchFamily="34" charset="0"/>
              </a:rPr>
              <a:t>Step 4. </a:t>
            </a:r>
            <a:r>
              <a:rPr lang="en-US" altLang="en-US" b="1" u="sng">
                <a:latin typeface="Tahoma" pitchFamily="34" charset="0"/>
              </a:rPr>
              <a:t>Resequencing</a:t>
            </a:r>
            <a:r>
              <a:rPr lang="en-US" altLang="en-US" b="1">
                <a:latin typeface="Tahoma" pitchFamily="34" charset="0"/>
              </a:rPr>
              <a:t> of all machines scheduled earlier</a:t>
            </a:r>
            <a:endParaRPr lang="en-US" altLang="en-US">
              <a:latin typeface="Tahoma" pitchFamily="34" charset="0"/>
            </a:endParaRPr>
          </a:p>
          <a:p>
            <a:pPr eaLnBrk="0" hangingPunct="0"/>
            <a:endParaRPr lang="en-US" altLang="en-US">
              <a:latin typeface="Tahoma" pitchFamily="34" charset="0"/>
            </a:endParaRPr>
          </a:p>
          <a:p>
            <a:pPr eaLnBrk="0" hangingPunct="0">
              <a:spcAft>
                <a:spcPct val="20000"/>
              </a:spcAft>
            </a:pPr>
            <a:r>
              <a:rPr lang="en-US" altLang="en-US" u="sng">
                <a:latin typeface="Tahoma" pitchFamily="34" charset="0"/>
              </a:rPr>
              <a:t>Aim</a:t>
            </a:r>
            <a:r>
              <a:rPr lang="en-US" altLang="en-US">
                <a:latin typeface="Tahoma" pitchFamily="34" charset="0"/>
              </a:rPr>
              <a:t>: to reduce the makespan</a:t>
            </a:r>
          </a:p>
          <a:p>
            <a:pPr eaLnBrk="0" hangingPunct="0">
              <a:spcAft>
                <a:spcPct val="20000"/>
              </a:spcAft>
            </a:pPr>
            <a:endParaRPr lang="en-US" altLang="en-US">
              <a:latin typeface="Tahoma" pitchFamily="34" charset="0"/>
            </a:endParaRPr>
          </a:p>
          <a:p>
            <a:pPr eaLnBrk="0" hangingPunct="0">
              <a:spcAft>
                <a:spcPct val="20000"/>
              </a:spcAft>
            </a:pPr>
            <a:r>
              <a:rPr lang="en-US" altLang="en-US">
                <a:latin typeface="Tahoma" pitchFamily="34" charset="0"/>
              </a:rPr>
              <a:t>Do for each machine </a:t>
            </a:r>
            <a:r>
              <a:rPr lang="en-US" altLang="en-US" i="1"/>
              <a:t>l</a:t>
            </a:r>
            <a:r>
              <a:rPr lang="en-US" altLang="en-US">
                <a:latin typeface="Tahoma" pitchFamily="34" charset="0"/>
                <a:sym typeface="Symbol" pitchFamily="18" charset="2"/>
              </a:rPr>
              <a:t></a:t>
            </a:r>
            <a:r>
              <a:rPr lang="en-US" altLang="en-US">
                <a:latin typeface="Tahoma" pitchFamily="34" charset="0"/>
              </a:rPr>
              <a:t>{</a:t>
            </a:r>
            <a:r>
              <a:rPr lang="en-US" altLang="en-US" i="1">
                <a:latin typeface="Tahoma" pitchFamily="34" charset="0"/>
              </a:rPr>
              <a:t>M</a:t>
            </a:r>
            <a:r>
              <a:rPr lang="en-US" altLang="en-US" i="1" baseline="-25000">
                <a:latin typeface="Tahoma" pitchFamily="34" charset="0"/>
              </a:rPr>
              <a:t>0 </a:t>
            </a:r>
            <a:r>
              <a:rPr lang="en-US" altLang="en-US">
                <a:latin typeface="Tahoma" pitchFamily="34" charset="0"/>
              </a:rPr>
              <a:t>- </a:t>
            </a:r>
            <a:r>
              <a:rPr lang="en-US" altLang="en-US" i="1">
                <a:latin typeface="Tahoma" pitchFamily="34" charset="0"/>
              </a:rPr>
              <a:t>k</a:t>
            </a:r>
            <a:r>
              <a:rPr lang="en-US" altLang="en-US">
                <a:latin typeface="Tahoma" pitchFamily="34" charset="0"/>
              </a:rPr>
              <a:t>}</a:t>
            </a:r>
          </a:p>
          <a:p>
            <a:pPr eaLnBrk="0" hangingPunct="0">
              <a:spcAft>
                <a:spcPct val="20000"/>
              </a:spcAft>
              <a:buFontTx/>
              <a:buChar char="•"/>
            </a:pPr>
            <a:r>
              <a:rPr lang="en-US" altLang="en-US">
                <a:latin typeface="Tahoma" pitchFamily="34" charset="0"/>
              </a:rPr>
              <a:t>	delete the disjunctive arcs associated with the machine </a:t>
            </a:r>
            <a:r>
              <a:rPr lang="en-US" altLang="en-US" i="1"/>
              <a:t>l</a:t>
            </a:r>
            <a:endParaRPr lang="en-US" altLang="en-US"/>
          </a:p>
          <a:p>
            <a:pPr eaLnBrk="0" hangingPunct="0">
              <a:spcAft>
                <a:spcPct val="20000"/>
              </a:spcAft>
              <a:buFontTx/>
              <a:buChar char="•"/>
            </a:pPr>
            <a:r>
              <a:rPr lang="en-US" altLang="en-US">
                <a:latin typeface="Tahoma" pitchFamily="34" charset="0"/>
              </a:rPr>
              <a:t>	formulate a single machine problem for the machine </a:t>
            </a:r>
            <a:r>
              <a:rPr lang="en-US" altLang="en-US" i="1"/>
              <a:t>l </a:t>
            </a:r>
            <a:r>
              <a:rPr lang="en-US" altLang="en-US">
                <a:latin typeface="Tahoma" pitchFamily="34" charset="0"/>
              </a:rPr>
              <a:t>and</a:t>
            </a:r>
            <a:br>
              <a:rPr lang="en-US" altLang="en-US">
                <a:latin typeface="Tahoma" pitchFamily="34" charset="0"/>
              </a:rPr>
            </a:br>
            <a:r>
              <a:rPr lang="en-US" altLang="en-US">
                <a:latin typeface="Tahoma" pitchFamily="34" charset="0"/>
              </a:rPr>
              <a:t>	find the sequence that minimizes </a:t>
            </a:r>
            <a:r>
              <a:rPr lang="en-US" altLang="en-US" i="1">
                <a:latin typeface="Tahoma" pitchFamily="34" charset="0"/>
              </a:rPr>
              <a:t>L</a:t>
            </a:r>
            <a:r>
              <a:rPr lang="en-US" altLang="en-US" i="1" baseline="-25000">
                <a:latin typeface="Tahoma" pitchFamily="34" charset="0"/>
              </a:rPr>
              <a:t>max</a:t>
            </a:r>
            <a:r>
              <a:rPr lang="en-US" altLang="en-US">
                <a:latin typeface="Tahoma" pitchFamily="34" charset="0"/>
              </a:rPr>
              <a:t>(</a:t>
            </a:r>
            <a:r>
              <a:rPr lang="en-US" altLang="en-US" i="1"/>
              <a:t>l</a:t>
            </a:r>
            <a:r>
              <a:rPr lang="en-US" altLang="en-US">
                <a:latin typeface="Tahoma" pitchFamily="34" charset="0"/>
              </a:rPr>
              <a:t>)</a:t>
            </a:r>
          </a:p>
          <a:p>
            <a:pPr eaLnBrk="0" hangingPunct="0">
              <a:spcAft>
                <a:spcPct val="20000"/>
              </a:spcAft>
              <a:buFontTx/>
              <a:buChar char="•"/>
            </a:pPr>
            <a:r>
              <a:rPr lang="en-US" altLang="en-US">
                <a:latin typeface="Tahoma" pitchFamily="34" charset="0"/>
              </a:rPr>
              <a:t>	Insert the corresponding disjunctive arcs.</a:t>
            </a:r>
          </a:p>
          <a:p>
            <a:pPr eaLnBrk="0" hangingPunct="0">
              <a:spcAft>
                <a:spcPct val="20000"/>
              </a:spcAft>
              <a:buFontTx/>
              <a:buChar char="•"/>
            </a:pPr>
            <a:endParaRPr lang="en-US" altLang="en-US">
              <a:latin typeface="Tahoma" pitchFamily="34" charset="0"/>
            </a:endParaRPr>
          </a:p>
          <a:p>
            <a:pPr eaLnBrk="0" hangingPunct="0">
              <a:spcAft>
                <a:spcPct val="20000"/>
              </a:spcAft>
            </a:pPr>
            <a:r>
              <a:rPr lang="en-US" altLang="en-US" b="1">
                <a:latin typeface="Tahoma" pitchFamily="34" charset="0"/>
              </a:rPr>
              <a:t>Step 5.	Go to Step 2 until </a:t>
            </a:r>
            <a:r>
              <a:rPr lang="en-US" altLang="en-US" b="1" i="1">
                <a:latin typeface="Tahoma" pitchFamily="34" charset="0"/>
              </a:rPr>
              <a:t>M</a:t>
            </a:r>
            <a:r>
              <a:rPr lang="en-US" altLang="en-US" b="1" i="1" baseline="-25000">
                <a:latin typeface="Tahoma" pitchFamily="34" charset="0"/>
              </a:rPr>
              <a:t>0</a:t>
            </a:r>
            <a:r>
              <a:rPr lang="en-US" altLang="en-US" b="1" i="1">
                <a:latin typeface="Tahoma" pitchFamily="34" charset="0"/>
              </a:rPr>
              <a:t> = M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8D79F-5523-4E8F-A95A-8A7274261EA0}" type="slidenum">
              <a:rPr lang="en-US" altLang="en-US"/>
              <a:pPr/>
              <a:t>77</a:t>
            </a:fld>
            <a:endParaRPr lang="en-US" altLang="en-US"/>
          </a:p>
        </p:txBody>
      </p:sp>
      <p:cxnSp>
        <p:nvCxnSpPr>
          <p:cNvPr id="315396" name="AutoShape 4"/>
          <p:cNvCxnSpPr>
            <a:cxnSpLocks noChangeShapeType="1"/>
            <a:stCxn id="315407" idx="3"/>
            <a:endCxn id="315410" idx="1"/>
          </p:cNvCxnSpPr>
          <p:nvPr/>
        </p:nvCxnSpPr>
        <p:spPr bwMode="auto">
          <a:xfrm>
            <a:off x="4567238" y="5256213"/>
            <a:ext cx="533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397" name="AutoShape 5"/>
          <p:cNvCxnSpPr>
            <a:cxnSpLocks noChangeShapeType="1"/>
            <a:stCxn id="315410" idx="3"/>
            <a:endCxn id="315413" idx="1"/>
          </p:cNvCxnSpPr>
          <p:nvPr/>
        </p:nvCxnSpPr>
        <p:spPr bwMode="auto">
          <a:xfrm>
            <a:off x="5938838" y="5256213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398" name="AutoShape 6"/>
          <p:cNvCxnSpPr>
            <a:cxnSpLocks noChangeShapeType="1"/>
            <a:stCxn id="315422" idx="3"/>
            <a:endCxn id="315425" idx="1"/>
          </p:cNvCxnSpPr>
          <p:nvPr/>
        </p:nvCxnSpPr>
        <p:spPr bwMode="auto">
          <a:xfrm>
            <a:off x="6319838" y="5865813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399" name="AutoShape 7"/>
          <p:cNvCxnSpPr>
            <a:cxnSpLocks noChangeShapeType="1"/>
            <a:stCxn id="315419" idx="3"/>
            <a:endCxn id="315422" idx="1"/>
          </p:cNvCxnSpPr>
          <p:nvPr/>
        </p:nvCxnSpPr>
        <p:spPr bwMode="auto">
          <a:xfrm>
            <a:off x="5481638" y="5864225"/>
            <a:ext cx="385762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00" name="AutoShape 8"/>
          <p:cNvCxnSpPr>
            <a:cxnSpLocks noChangeShapeType="1"/>
            <a:stCxn id="315431" idx="3"/>
            <a:endCxn id="315434" idx="1"/>
          </p:cNvCxnSpPr>
          <p:nvPr/>
        </p:nvCxnSpPr>
        <p:spPr bwMode="auto">
          <a:xfrm>
            <a:off x="5024438" y="6475413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01" name="AutoShape 9"/>
          <p:cNvCxnSpPr>
            <a:cxnSpLocks noChangeShapeType="1"/>
            <a:stCxn id="315428" idx="3"/>
            <a:endCxn id="315431" idx="1"/>
          </p:cNvCxnSpPr>
          <p:nvPr/>
        </p:nvCxnSpPr>
        <p:spPr bwMode="auto">
          <a:xfrm>
            <a:off x="3957638" y="6475413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3043238" y="5065713"/>
            <a:ext cx="404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J1</a:t>
            </a:r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3043238" y="5675313"/>
            <a:ext cx="404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J2</a:t>
            </a:r>
          </a:p>
        </p:txBody>
      </p:sp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3043238" y="6284913"/>
            <a:ext cx="404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J3</a:t>
            </a:r>
          </a:p>
        </p:txBody>
      </p:sp>
      <p:cxnSp>
        <p:nvCxnSpPr>
          <p:cNvPr id="315405" name="AutoShape 13"/>
          <p:cNvCxnSpPr>
            <a:cxnSpLocks noChangeShapeType="1"/>
            <a:stCxn id="315417" idx="3"/>
            <a:endCxn id="315419" idx="1"/>
          </p:cNvCxnSpPr>
          <p:nvPr/>
        </p:nvCxnSpPr>
        <p:spPr bwMode="auto">
          <a:xfrm>
            <a:off x="4414838" y="5859463"/>
            <a:ext cx="739775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5406" name="Group 14"/>
          <p:cNvGrpSpPr>
            <a:grpSpLocks/>
          </p:cNvGrpSpPr>
          <p:nvPr/>
        </p:nvGrpSpPr>
        <p:grpSpPr bwMode="auto">
          <a:xfrm>
            <a:off x="3576638" y="5029200"/>
            <a:ext cx="990600" cy="454025"/>
            <a:chOff x="1392" y="2160"/>
            <a:chExt cx="624" cy="286"/>
          </a:xfrm>
        </p:grpSpPr>
        <p:sp>
          <p:nvSpPr>
            <p:cNvPr id="315407" name="AutoShape 15"/>
            <p:cNvSpPr>
              <a:spLocks noChangeArrowheads="1"/>
            </p:cNvSpPr>
            <p:nvPr/>
          </p:nvSpPr>
          <p:spPr bwMode="auto">
            <a:xfrm>
              <a:off x="1392" y="2160"/>
              <a:ext cx="624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08" name="Text Box 16"/>
            <p:cNvSpPr txBox="1">
              <a:spLocks noChangeArrowheads="1"/>
            </p:cNvSpPr>
            <p:nvPr/>
          </p:nvSpPr>
          <p:spPr bwMode="auto">
            <a:xfrm>
              <a:off x="1728" y="220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315409" name="Group 17"/>
          <p:cNvGrpSpPr>
            <a:grpSpLocks/>
          </p:cNvGrpSpPr>
          <p:nvPr/>
        </p:nvGrpSpPr>
        <p:grpSpPr bwMode="auto">
          <a:xfrm>
            <a:off x="5100638" y="5029200"/>
            <a:ext cx="838200" cy="454025"/>
            <a:chOff x="3312" y="2160"/>
            <a:chExt cx="528" cy="286"/>
          </a:xfrm>
        </p:grpSpPr>
        <p:sp>
          <p:nvSpPr>
            <p:cNvPr id="315410" name="AutoShape 18"/>
            <p:cNvSpPr>
              <a:spLocks noChangeArrowheads="1"/>
            </p:cNvSpPr>
            <p:nvPr/>
          </p:nvSpPr>
          <p:spPr bwMode="auto">
            <a:xfrm>
              <a:off x="3312" y="2160"/>
              <a:ext cx="528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11" name="Text Box 19"/>
            <p:cNvSpPr txBox="1">
              <a:spLocks noChangeArrowheads="1"/>
            </p:cNvSpPr>
            <p:nvPr/>
          </p:nvSpPr>
          <p:spPr bwMode="auto">
            <a:xfrm>
              <a:off x="3645" y="220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315412" name="Group 20"/>
          <p:cNvGrpSpPr>
            <a:grpSpLocks/>
          </p:cNvGrpSpPr>
          <p:nvPr/>
        </p:nvGrpSpPr>
        <p:grpSpPr bwMode="auto">
          <a:xfrm>
            <a:off x="6319838" y="5029200"/>
            <a:ext cx="385762" cy="454025"/>
            <a:chOff x="3261" y="2928"/>
            <a:chExt cx="243" cy="286"/>
          </a:xfrm>
        </p:grpSpPr>
        <p:sp>
          <p:nvSpPr>
            <p:cNvPr id="315413" name="AutoShape 21"/>
            <p:cNvSpPr>
              <a:spLocks noChangeArrowheads="1"/>
            </p:cNvSpPr>
            <p:nvPr/>
          </p:nvSpPr>
          <p:spPr bwMode="auto">
            <a:xfrm>
              <a:off x="3261" y="2928"/>
              <a:ext cx="240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00CC">
                    <a:gamma/>
                    <a:tint val="47059"/>
                    <a:invGamma/>
                  </a:srgb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309" y="297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15415" name="Group 23"/>
          <p:cNvGrpSpPr>
            <a:grpSpLocks/>
          </p:cNvGrpSpPr>
          <p:nvPr/>
        </p:nvGrpSpPr>
        <p:grpSpPr bwMode="auto">
          <a:xfrm>
            <a:off x="3576638" y="5599113"/>
            <a:ext cx="838200" cy="454025"/>
            <a:chOff x="1392" y="2519"/>
            <a:chExt cx="528" cy="286"/>
          </a:xfrm>
        </p:grpSpPr>
        <p:sp>
          <p:nvSpPr>
            <p:cNvPr id="315416" name="AutoShape 24"/>
            <p:cNvSpPr>
              <a:spLocks noChangeArrowheads="1"/>
            </p:cNvSpPr>
            <p:nvPr/>
          </p:nvSpPr>
          <p:spPr bwMode="auto">
            <a:xfrm>
              <a:off x="1392" y="2519"/>
              <a:ext cx="528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17" name="Text Box 25"/>
            <p:cNvSpPr txBox="1">
              <a:spLocks noChangeArrowheads="1"/>
            </p:cNvSpPr>
            <p:nvPr/>
          </p:nvSpPr>
          <p:spPr bwMode="auto">
            <a:xfrm>
              <a:off x="1725" y="2567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315418" name="Group 26"/>
          <p:cNvGrpSpPr>
            <a:grpSpLocks/>
          </p:cNvGrpSpPr>
          <p:nvPr/>
        </p:nvGrpSpPr>
        <p:grpSpPr bwMode="auto">
          <a:xfrm>
            <a:off x="5154613" y="5637213"/>
            <a:ext cx="331787" cy="454025"/>
            <a:chOff x="2527" y="3311"/>
            <a:chExt cx="209" cy="286"/>
          </a:xfrm>
        </p:grpSpPr>
        <p:sp>
          <p:nvSpPr>
            <p:cNvPr id="315419" name="AutoShape 27"/>
            <p:cNvSpPr>
              <a:spLocks noChangeArrowheads="1"/>
            </p:cNvSpPr>
            <p:nvPr/>
          </p:nvSpPr>
          <p:spPr bwMode="auto">
            <a:xfrm>
              <a:off x="2527" y="3311"/>
              <a:ext cx="206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20" name="Text Box 28"/>
            <p:cNvSpPr txBox="1">
              <a:spLocks noChangeArrowheads="1"/>
            </p:cNvSpPr>
            <p:nvPr/>
          </p:nvSpPr>
          <p:spPr bwMode="auto">
            <a:xfrm>
              <a:off x="2541" y="332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15421" name="Group 29"/>
          <p:cNvGrpSpPr>
            <a:grpSpLocks/>
          </p:cNvGrpSpPr>
          <p:nvPr/>
        </p:nvGrpSpPr>
        <p:grpSpPr bwMode="auto">
          <a:xfrm>
            <a:off x="5867400" y="5638800"/>
            <a:ext cx="457200" cy="454025"/>
            <a:chOff x="2976" y="3312"/>
            <a:chExt cx="288" cy="286"/>
          </a:xfrm>
        </p:grpSpPr>
        <p:sp>
          <p:nvSpPr>
            <p:cNvPr id="315422" name="AutoShape 30"/>
            <p:cNvSpPr>
              <a:spLocks noChangeArrowheads="1"/>
            </p:cNvSpPr>
            <p:nvPr/>
          </p:nvSpPr>
          <p:spPr bwMode="auto">
            <a:xfrm>
              <a:off x="2976" y="3312"/>
              <a:ext cx="285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9933FF">
                    <a:gamma/>
                    <a:tint val="54118"/>
                    <a:invGamma/>
                  </a:srgbClr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23" name="Text Box 31"/>
            <p:cNvSpPr txBox="1">
              <a:spLocks noChangeArrowheads="1"/>
            </p:cNvSpPr>
            <p:nvPr/>
          </p:nvSpPr>
          <p:spPr bwMode="auto">
            <a:xfrm>
              <a:off x="3069" y="336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15424" name="Group 32"/>
          <p:cNvGrpSpPr>
            <a:grpSpLocks/>
          </p:cNvGrpSpPr>
          <p:nvPr/>
        </p:nvGrpSpPr>
        <p:grpSpPr bwMode="auto">
          <a:xfrm>
            <a:off x="6777038" y="5638800"/>
            <a:ext cx="614362" cy="454025"/>
            <a:chOff x="3549" y="3312"/>
            <a:chExt cx="387" cy="286"/>
          </a:xfrm>
        </p:grpSpPr>
        <p:sp>
          <p:nvSpPr>
            <p:cNvPr id="315425" name="AutoShape 33"/>
            <p:cNvSpPr>
              <a:spLocks noChangeArrowheads="1"/>
            </p:cNvSpPr>
            <p:nvPr/>
          </p:nvSpPr>
          <p:spPr bwMode="auto">
            <a:xfrm>
              <a:off x="3549" y="3312"/>
              <a:ext cx="384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00CC">
                    <a:gamma/>
                    <a:tint val="47059"/>
                    <a:invGamma/>
                  </a:srgb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26" name="Text Box 34"/>
            <p:cNvSpPr txBox="1">
              <a:spLocks noChangeArrowheads="1"/>
            </p:cNvSpPr>
            <p:nvPr/>
          </p:nvSpPr>
          <p:spPr bwMode="auto">
            <a:xfrm>
              <a:off x="3741" y="336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576638" y="6248400"/>
            <a:ext cx="385762" cy="457200"/>
            <a:chOff x="1533" y="3696"/>
            <a:chExt cx="243" cy="288"/>
          </a:xfrm>
        </p:grpSpPr>
        <p:sp>
          <p:nvSpPr>
            <p:cNvPr id="315428" name="AutoShape 36"/>
            <p:cNvSpPr>
              <a:spLocks noChangeArrowheads="1"/>
            </p:cNvSpPr>
            <p:nvPr/>
          </p:nvSpPr>
          <p:spPr bwMode="auto">
            <a:xfrm>
              <a:off x="1533" y="3696"/>
              <a:ext cx="240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29" name="Text Box 37"/>
            <p:cNvSpPr txBox="1">
              <a:spLocks noChangeArrowheads="1"/>
            </p:cNvSpPr>
            <p:nvPr/>
          </p:nvSpPr>
          <p:spPr bwMode="auto">
            <a:xfrm>
              <a:off x="1581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15430" name="Group 38"/>
          <p:cNvGrpSpPr>
            <a:grpSpLocks/>
          </p:cNvGrpSpPr>
          <p:nvPr/>
        </p:nvGrpSpPr>
        <p:grpSpPr bwMode="auto">
          <a:xfrm>
            <a:off x="4338638" y="6248400"/>
            <a:ext cx="690562" cy="454025"/>
            <a:chOff x="2013" y="3696"/>
            <a:chExt cx="435" cy="286"/>
          </a:xfrm>
        </p:grpSpPr>
        <p:sp>
          <p:nvSpPr>
            <p:cNvPr id="315431" name="AutoShape 39"/>
            <p:cNvSpPr>
              <a:spLocks noChangeArrowheads="1"/>
            </p:cNvSpPr>
            <p:nvPr/>
          </p:nvSpPr>
          <p:spPr bwMode="auto">
            <a:xfrm>
              <a:off x="2013" y="3696"/>
              <a:ext cx="43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32" name="Text Box 40"/>
            <p:cNvSpPr txBox="1">
              <a:spLocks noChangeArrowheads="1"/>
            </p:cNvSpPr>
            <p:nvPr/>
          </p:nvSpPr>
          <p:spPr bwMode="auto">
            <a:xfrm>
              <a:off x="2253" y="374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15433" name="Group 41"/>
          <p:cNvGrpSpPr>
            <a:grpSpLocks/>
          </p:cNvGrpSpPr>
          <p:nvPr/>
        </p:nvGrpSpPr>
        <p:grpSpPr bwMode="auto">
          <a:xfrm>
            <a:off x="5481638" y="6248400"/>
            <a:ext cx="352425" cy="457200"/>
            <a:chOff x="2733" y="3696"/>
            <a:chExt cx="222" cy="288"/>
          </a:xfrm>
        </p:grpSpPr>
        <p:sp>
          <p:nvSpPr>
            <p:cNvPr id="315434" name="AutoShape 42"/>
            <p:cNvSpPr>
              <a:spLocks noChangeArrowheads="1"/>
            </p:cNvSpPr>
            <p:nvPr/>
          </p:nvSpPr>
          <p:spPr bwMode="auto">
            <a:xfrm>
              <a:off x="2733" y="3696"/>
              <a:ext cx="19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9933FF">
                    <a:gamma/>
                    <a:tint val="54118"/>
                    <a:invGamma/>
                  </a:srgbClr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5435" name="Text Box 43"/>
            <p:cNvSpPr txBox="1">
              <a:spLocks noChangeArrowheads="1"/>
            </p:cNvSpPr>
            <p:nvPr/>
          </p:nvSpPr>
          <p:spPr bwMode="auto">
            <a:xfrm>
              <a:off x="2760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graphicFrame>
        <p:nvGraphicFramePr>
          <p:cNvPr id="315436" name="Group 44"/>
          <p:cNvGraphicFramePr>
            <a:graphicFrameLocks noGrp="1"/>
          </p:cNvGraphicFramePr>
          <p:nvPr/>
        </p:nvGraphicFramePr>
        <p:xfrm>
          <a:off x="1066800" y="2590800"/>
          <a:ext cx="7620000" cy="1828800"/>
        </p:xfrm>
        <a:graphic>
          <a:graphicData uri="http://schemas.openxmlformats.org/drawingml/2006/table">
            <a:tbl>
              <a:tblPr/>
              <a:tblGrid>
                <a:gridCol w="1074738"/>
                <a:gridCol w="1668462"/>
                <a:gridCol w="48768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Machines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Processing 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=10, 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=8, 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2,1,4,3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=8, 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=3, 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=5 , 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32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1,2,4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indent="-571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indent="-1714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3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indent="-285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=4, 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=7, p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43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58" name="AutoShape 66"/>
          <p:cNvSpPr>
            <a:spLocks noChangeArrowheads="1"/>
          </p:cNvSpPr>
          <p:nvPr/>
        </p:nvSpPr>
        <p:spPr bwMode="auto">
          <a:xfrm>
            <a:off x="1447800" y="5257800"/>
            <a:ext cx="457200" cy="381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CC99">
                  <a:gamma/>
                  <a:tint val="33725"/>
                  <a:invGamma/>
                </a:srgbClr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59" name="AutoShape 67"/>
          <p:cNvSpPr>
            <a:spLocks noChangeArrowheads="1"/>
          </p:cNvSpPr>
          <p:nvPr/>
        </p:nvSpPr>
        <p:spPr bwMode="auto">
          <a:xfrm>
            <a:off x="1447800" y="4800600"/>
            <a:ext cx="457200" cy="381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0000">
                  <a:gamma/>
                  <a:tint val="31765"/>
                  <a:invGamma/>
                </a:srgbClr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60" name="AutoShape 68"/>
          <p:cNvSpPr>
            <a:spLocks noChangeArrowheads="1"/>
          </p:cNvSpPr>
          <p:nvPr/>
        </p:nvSpPr>
        <p:spPr bwMode="auto">
          <a:xfrm>
            <a:off x="1447800" y="5715000"/>
            <a:ext cx="457200" cy="381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00CC">
                  <a:gamma/>
                  <a:tint val="34902"/>
                  <a:invGamma/>
                </a:srgbClr>
              </a:gs>
              <a:gs pos="100000">
                <a:srgbClr val="0000CC"/>
              </a:gs>
            </a:gsLst>
            <a:path path="rect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61" name="AutoShape 69"/>
          <p:cNvSpPr>
            <a:spLocks noChangeArrowheads="1"/>
          </p:cNvSpPr>
          <p:nvPr/>
        </p:nvSpPr>
        <p:spPr bwMode="auto">
          <a:xfrm>
            <a:off x="1447800" y="6172200"/>
            <a:ext cx="457200" cy="381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33FF">
                  <a:gamma/>
                  <a:tint val="48235"/>
                  <a:invGamma/>
                </a:srgbClr>
              </a:gs>
              <a:gs pos="100000">
                <a:srgbClr val="9933FF"/>
              </a:gs>
            </a:gsLst>
            <a:path path="rect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62" name="Text Box 70"/>
          <p:cNvSpPr txBox="1">
            <a:spLocks noChangeArrowheads="1"/>
          </p:cNvSpPr>
          <p:nvPr/>
        </p:nvSpPr>
        <p:spPr bwMode="auto">
          <a:xfrm>
            <a:off x="914400" y="48006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M1</a:t>
            </a:r>
          </a:p>
        </p:txBody>
      </p:sp>
      <p:sp>
        <p:nvSpPr>
          <p:cNvPr id="315463" name="Text Box 71"/>
          <p:cNvSpPr txBox="1">
            <a:spLocks noChangeArrowheads="1"/>
          </p:cNvSpPr>
          <p:nvPr/>
        </p:nvSpPr>
        <p:spPr bwMode="auto">
          <a:xfrm>
            <a:off x="914400" y="52578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M2</a:t>
            </a:r>
          </a:p>
        </p:txBody>
      </p:sp>
      <p:sp>
        <p:nvSpPr>
          <p:cNvPr id="315464" name="Text Box 72"/>
          <p:cNvSpPr txBox="1">
            <a:spLocks noChangeArrowheads="1"/>
          </p:cNvSpPr>
          <p:nvPr/>
        </p:nvSpPr>
        <p:spPr bwMode="auto">
          <a:xfrm>
            <a:off x="914400" y="6186488"/>
            <a:ext cx="485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M4</a:t>
            </a:r>
          </a:p>
        </p:txBody>
      </p:sp>
      <p:sp>
        <p:nvSpPr>
          <p:cNvPr id="315465" name="Text Box 73"/>
          <p:cNvSpPr txBox="1">
            <a:spLocks noChangeArrowheads="1"/>
          </p:cNvSpPr>
          <p:nvPr/>
        </p:nvSpPr>
        <p:spPr bwMode="auto">
          <a:xfrm>
            <a:off x="914400" y="5729288"/>
            <a:ext cx="485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M3</a:t>
            </a:r>
          </a:p>
        </p:txBody>
      </p:sp>
      <p:sp>
        <p:nvSpPr>
          <p:cNvPr id="315467" name="Rectangle 75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sp>
        <p:nvSpPr>
          <p:cNvPr id="315469" name="Rectangle 77"/>
          <p:cNvSpPr>
            <a:spLocks noGrp="1" noChangeArrowheads="1"/>
          </p:cNvSpPr>
          <p:nvPr>
            <p:ph type="title"/>
          </p:nvPr>
        </p:nvSpPr>
        <p:spPr>
          <a:xfrm>
            <a:off x="762000" y="1600200"/>
            <a:ext cx="2438400" cy="5969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D5142-AA90-457C-908D-A9CA5B69CB4F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00200"/>
            <a:ext cx="2286000" cy="5207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Step 1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2819400" y="2971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(1,1)</a:t>
            </a:r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4191000" y="2971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(2,1)</a:t>
            </a:r>
          </a:p>
        </p:txBody>
      </p:sp>
      <p:sp>
        <p:nvSpPr>
          <p:cNvPr id="318469" name="Oval 5"/>
          <p:cNvSpPr>
            <a:spLocks noChangeArrowheads="1"/>
          </p:cNvSpPr>
          <p:nvPr/>
        </p:nvSpPr>
        <p:spPr bwMode="auto">
          <a:xfrm>
            <a:off x="5562600" y="2971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(3,1)</a:t>
            </a:r>
          </a:p>
        </p:txBody>
      </p:sp>
      <p:sp>
        <p:nvSpPr>
          <p:cNvPr id="318470" name="Oval 6"/>
          <p:cNvSpPr>
            <a:spLocks noChangeArrowheads="1"/>
          </p:cNvSpPr>
          <p:nvPr/>
        </p:nvSpPr>
        <p:spPr bwMode="auto">
          <a:xfrm>
            <a:off x="2133600" y="4038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(2,2)</a:t>
            </a:r>
          </a:p>
        </p:txBody>
      </p:sp>
      <p:sp>
        <p:nvSpPr>
          <p:cNvPr id="318471" name="Oval 7"/>
          <p:cNvSpPr>
            <a:spLocks noChangeArrowheads="1"/>
          </p:cNvSpPr>
          <p:nvPr/>
        </p:nvSpPr>
        <p:spPr bwMode="auto">
          <a:xfrm>
            <a:off x="3505200" y="4038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(1,2)</a:t>
            </a:r>
          </a:p>
        </p:txBody>
      </p:sp>
      <p:sp>
        <p:nvSpPr>
          <p:cNvPr id="318472" name="Oval 8"/>
          <p:cNvSpPr>
            <a:spLocks noChangeArrowheads="1"/>
          </p:cNvSpPr>
          <p:nvPr/>
        </p:nvSpPr>
        <p:spPr bwMode="auto">
          <a:xfrm>
            <a:off x="6172200" y="4038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(3,2)</a:t>
            </a:r>
          </a:p>
        </p:txBody>
      </p:sp>
      <p:sp>
        <p:nvSpPr>
          <p:cNvPr id="318473" name="Oval 9"/>
          <p:cNvSpPr>
            <a:spLocks noChangeArrowheads="1"/>
          </p:cNvSpPr>
          <p:nvPr/>
        </p:nvSpPr>
        <p:spPr bwMode="auto">
          <a:xfrm>
            <a:off x="2819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(1,3)</a:t>
            </a:r>
          </a:p>
        </p:txBody>
      </p:sp>
      <p:sp>
        <p:nvSpPr>
          <p:cNvPr id="318474" name="Oval 10"/>
          <p:cNvSpPr>
            <a:spLocks noChangeArrowheads="1"/>
          </p:cNvSpPr>
          <p:nvPr/>
        </p:nvSpPr>
        <p:spPr bwMode="auto">
          <a:xfrm>
            <a:off x="4191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(2,3)</a:t>
            </a:r>
          </a:p>
        </p:txBody>
      </p:sp>
      <p:sp>
        <p:nvSpPr>
          <p:cNvPr id="318475" name="Oval 11"/>
          <p:cNvSpPr>
            <a:spLocks noChangeArrowheads="1"/>
          </p:cNvSpPr>
          <p:nvPr/>
        </p:nvSpPr>
        <p:spPr bwMode="auto">
          <a:xfrm>
            <a:off x="55626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(4,3)</a:t>
            </a:r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>
            <a:off x="3657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7" name="Line 13"/>
          <p:cNvSpPr>
            <a:spLocks noChangeShapeType="1"/>
          </p:cNvSpPr>
          <p:nvPr/>
        </p:nvSpPr>
        <p:spPr bwMode="auto">
          <a:xfrm>
            <a:off x="50292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8" name="Line 14"/>
          <p:cNvSpPr>
            <a:spLocks noChangeShapeType="1"/>
          </p:cNvSpPr>
          <p:nvPr/>
        </p:nvSpPr>
        <p:spPr bwMode="auto">
          <a:xfrm>
            <a:off x="2971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9" name="Line 15"/>
          <p:cNvSpPr>
            <a:spLocks noChangeShapeType="1"/>
          </p:cNvSpPr>
          <p:nvPr/>
        </p:nvSpPr>
        <p:spPr bwMode="auto">
          <a:xfrm>
            <a:off x="36576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>
            <a:off x="50292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1" name="Oval 17"/>
          <p:cNvSpPr>
            <a:spLocks noChangeArrowheads="1"/>
          </p:cNvSpPr>
          <p:nvPr/>
        </p:nvSpPr>
        <p:spPr bwMode="auto">
          <a:xfrm>
            <a:off x="7467600" y="4038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Sink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18482" name="Oval 18"/>
          <p:cNvSpPr>
            <a:spLocks noChangeArrowheads="1"/>
          </p:cNvSpPr>
          <p:nvPr/>
        </p:nvSpPr>
        <p:spPr bwMode="auto">
          <a:xfrm>
            <a:off x="762000" y="4038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Source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18483" name="Line 19"/>
          <p:cNvSpPr>
            <a:spLocks noChangeShapeType="1"/>
          </p:cNvSpPr>
          <p:nvPr/>
        </p:nvSpPr>
        <p:spPr bwMode="auto">
          <a:xfrm flipV="1">
            <a:off x="1600200" y="3429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4" name="Line 20"/>
          <p:cNvSpPr>
            <a:spLocks noChangeShapeType="1"/>
          </p:cNvSpPr>
          <p:nvPr/>
        </p:nvSpPr>
        <p:spPr bwMode="auto">
          <a:xfrm>
            <a:off x="1600200" y="4572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5" name="Line 21"/>
          <p:cNvSpPr>
            <a:spLocks noChangeShapeType="1"/>
          </p:cNvSpPr>
          <p:nvPr/>
        </p:nvSpPr>
        <p:spPr bwMode="auto">
          <a:xfrm>
            <a:off x="16002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6" name="Line 22"/>
          <p:cNvSpPr>
            <a:spLocks noChangeShapeType="1"/>
          </p:cNvSpPr>
          <p:nvPr/>
        </p:nvSpPr>
        <p:spPr bwMode="auto">
          <a:xfrm flipV="1">
            <a:off x="70104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7" name="Line 23"/>
          <p:cNvSpPr>
            <a:spLocks noChangeShapeType="1"/>
          </p:cNvSpPr>
          <p:nvPr/>
        </p:nvSpPr>
        <p:spPr bwMode="auto">
          <a:xfrm flipV="1">
            <a:off x="6400800" y="4724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8" name="Oval 24"/>
          <p:cNvSpPr>
            <a:spLocks noChangeArrowheads="1"/>
          </p:cNvSpPr>
          <p:nvPr/>
        </p:nvSpPr>
        <p:spPr bwMode="auto">
          <a:xfrm>
            <a:off x="4876800" y="4038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(4,2)</a:t>
            </a:r>
          </a:p>
        </p:txBody>
      </p:sp>
      <p:sp>
        <p:nvSpPr>
          <p:cNvPr id="318489" name="Line 25"/>
          <p:cNvSpPr>
            <a:spLocks noChangeShapeType="1"/>
          </p:cNvSpPr>
          <p:nvPr/>
        </p:nvSpPr>
        <p:spPr bwMode="auto">
          <a:xfrm>
            <a:off x="64008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90" name="Line 26"/>
          <p:cNvSpPr>
            <a:spLocks noChangeShapeType="1"/>
          </p:cNvSpPr>
          <p:nvPr/>
        </p:nvSpPr>
        <p:spPr bwMode="auto">
          <a:xfrm>
            <a:off x="5715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91" name="Line 27"/>
          <p:cNvSpPr>
            <a:spLocks noChangeShapeType="1"/>
          </p:cNvSpPr>
          <p:nvPr/>
        </p:nvSpPr>
        <p:spPr bwMode="auto">
          <a:xfrm>
            <a:off x="43434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18891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318493" name="Text Box 29"/>
          <p:cNvSpPr txBox="1">
            <a:spLocks noChangeArrowheads="1"/>
          </p:cNvSpPr>
          <p:nvPr/>
        </p:nvSpPr>
        <p:spPr bwMode="auto">
          <a:xfrm>
            <a:off x="3641725" y="2936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10</a:t>
            </a:r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5013325" y="2936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8</a:t>
            </a:r>
          </a:p>
        </p:txBody>
      </p:sp>
      <p:sp>
        <p:nvSpPr>
          <p:cNvPr id="318495" name="Text Box 31"/>
          <p:cNvSpPr txBox="1">
            <a:spLocks noChangeArrowheads="1"/>
          </p:cNvSpPr>
          <p:nvPr/>
        </p:nvSpPr>
        <p:spPr bwMode="auto">
          <a:xfrm>
            <a:off x="69183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318496" name="Text Box 32"/>
          <p:cNvSpPr txBox="1">
            <a:spLocks noChangeArrowheads="1"/>
          </p:cNvSpPr>
          <p:nvPr/>
        </p:nvSpPr>
        <p:spPr bwMode="auto">
          <a:xfrm>
            <a:off x="2955925" y="4003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8</a:t>
            </a:r>
          </a:p>
        </p:txBody>
      </p:sp>
      <p:sp>
        <p:nvSpPr>
          <p:cNvPr id="318497" name="Text Box 33"/>
          <p:cNvSpPr txBox="1">
            <a:spLocks noChangeArrowheads="1"/>
          </p:cNvSpPr>
          <p:nvPr/>
        </p:nvSpPr>
        <p:spPr bwMode="auto">
          <a:xfrm>
            <a:off x="4403725" y="4003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5775325" y="4003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5</a:t>
            </a:r>
          </a:p>
        </p:txBody>
      </p:sp>
      <p:sp>
        <p:nvSpPr>
          <p:cNvPr id="318499" name="Text Box 35"/>
          <p:cNvSpPr txBox="1">
            <a:spLocks noChangeArrowheads="1"/>
          </p:cNvSpPr>
          <p:nvPr/>
        </p:nvSpPr>
        <p:spPr bwMode="auto">
          <a:xfrm>
            <a:off x="6994525" y="4003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6</a:t>
            </a:r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3702050" y="510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4</a:t>
            </a:r>
          </a:p>
        </p:txBody>
      </p:sp>
      <p:sp>
        <p:nvSpPr>
          <p:cNvPr id="318501" name="Text Box 37"/>
          <p:cNvSpPr txBox="1">
            <a:spLocks noChangeArrowheads="1"/>
          </p:cNvSpPr>
          <p:nvPr/>
        </p:nvSpPr>
        <p:spPr bwMode="auto">
          <a:xfrm>
            <a:off x="5089525" y="507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7</a:t>
            </a:r>
          </a:p>
        </p:txBody>
      </p:sp>
      <p:sp>
        <p:nvSpPr>
          <p:cNvPr id="318502" name="Text Box 38"/>
          <p:cNvSpPr txBox="1">
            <a:spLocks noChangeArrowheads="1"/>
          </p:cNvSpPr>
          <p:nvPr/>
        </p:nvSpPr>
        <p:spPr bwMode="auto">
          <a:xfrm>
            <a:off x="6537325" y="491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3</a:t>
            </a:r>
          </a:p>
        </p:txBody>
      </p:sp>
      <p:sp>
        <p:nvSpPr>
          <p:cNvPr id="318503" name="Text Box 39"/>
          <p:cNvSpPr txBox="1">
            <a:spLocks noChangeArrowheads="1"/>
          </p:cNvSpPr>
          <p:nvPr/>
        </p:nvSpPr>
        <p:spPr bwMode="auto">
          <a:xfrm>
            <a:off x="2346325" y="4765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sp>
        <p:nvSpPr>
          <p:cNvPr id="318504" name="Text Box 40"/>
          <p:cNvSpPr txBox="1">
            <a:spLocks noChangeArrowheads="1"/>
          </p:cNvSpPr>
          <p:nvPr/>
        </p:nvSpPr>
        <p:spPr bwMode="auto">
          <a:xfrm>
            <a:off x="1736725" y="4003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318505" name="Object 41"/>
          <p:cNvGraphicFramePr>
            <a:graphicFrameLocks noChangeAspect="1"/>
          </p:cNvGraphicFramePr>
          <p:nvPr/>
        </p:nvGraphicFramePr>
        <p:xfrm>
          <a:off x="838200" y="2479675"/>
          <a:ext cx="1181100" cy="508000"/>
        </p:xfrm>
        <a:graphic>
          <a:graphicData uri="http://schemas.openxmlformats.org/presentationml/2006/ole">
            <p:oleObj spid="_x0000_s318521" name="Equation" r:id="rId3" imgW="533169" imgH="228501" progId="">
              <p:embed/>
            </p:oleObj>
          </a:graphicData>
        </a:graphic>
      </p:graphicFrame>
      <p:graphicFrame>
        <p:nvGraphicFramePr>
          <p:cNvPr id="318506" name="Object 42"/>
          <p:cNvGraphicFramePr>
            <a:graphicFrameLocks noChangeAspect="1"/>
          </p:cNvGraphicFramePr>
          <p:nvPr/>
        </p:nvGraphicFramePr>
        <p:xfrm>
          <a:off x="5913438" y="6162675"/>
          <a:ext cx="2087562" cy="508000"/>
        </p:xfrm>
        <a:graphic>
          <a:graphicData uri="http://schemas.openxmlformats.org/presentationml/2006/ole">
            <p:oleObj spid="_x0000_s318522" name="Equation" r:id="rId4" imgW="939800" imgH="228600" progId="">
              <p:embed/>
            </p:oleObj>
          </a:graphicData>
        </a:graphic>
      </p:graphicFrame>
      <p:sp>
        <p:nvSpPr>
          <p:cNvPr id="318507" name="Rectangle 43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graphicFrame>
        <p:nvGraphicFramePr>
          <p:cNvPr id="318508" name="Object 44"/>
          <p:cNvGraphicFramePr>
            <a:graphicFrameLocks noChangeAspect="1"/>
          </p:cNvGraphicFramePr>
          <p:nvPr/>
        </p:nvGraphicFramePr>
        <p:xfrm>
          <a:off x="3810000" y="1524000"/>
          <a:ext cx="5334000" cy="1633538"/>
        </p:xfrm>
        <a:graphic>
          <a:graphicData uri="http://schemas.openxmlformats.org/presentationml/2006/ole">
            <p:oleObj spid="_x0000_s318523" name="Document" r:id="rId5" imgW="7147560" imgH="22037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D60BF-0438-4531-8424-69E6361E9F4B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2819400" cy="596900"/>
          </a:xfrm>
          <a:solidFill>
            <a:srgbClr val="FFFFCC"/>
          </a:solidFill>
        </p:spPr>
        <p:txBody>
          <a:bodyPr/>
          <a:lstStyle/>
          <a:p>
            <a:r>
              <a:rPr lang="en-IE" altLang="en-US" sz="2400"/>
              <a:t>Step 2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610600" cy="2133600"/>
          </a:xfrm>
        </p:spPr>
        <p:txBody>
          <a:bodyPr/>
          <a:lstStyle/>
          <a:p>
            <a:r>
              <a:rPr lang="en-IE" altLang="en-US" sz="2400"/>
              <a:t>Find release date and due date of each operation</a:t>
            </a:r>
          </a:p>
          <a:p>
            <a:r>
              <a:rPr lang="en-IE" altLang="en-US" sz="2400"/>
              <a:t>Remove all sequence constraints among activities in M – M</a:t>
            </a:r>
            <a:r>
              <a:rPr lang="en-IE" altLang="en-US" sz="2400" baseline="-25000"/>
              <a:t>0</a:t>
            </a:r>
            <a:r>
              <a:rPr lang="en-IE" altLang="en-US" sz="2400"/>
              <a:t>, use CPM to find CP and min. start time, max. end time for each activity</a:t>
            </a:r>
          </a:p>
          <a:p>
            <a:pPr lvl="1"/>
            <a:r>
              <a:rPr lang="en-IE" altLang="en-US"/>
              <a:t>Since M</a:t>
            </a:r>
            <a:r>
              <a:rPr lang="en-IE" altLang="en-US" baseline="-25000"/>
              <a:t>0</a:t>
            </a:r>
            <a:r>
              <a:rPr lang="en-IE" altLang="en-US"/>
              <a:t> is initially empty, we only have “conjunctive arcs”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grpSp>
        <p:nvGrpSpPr>
          <p:cNvPr id="319493" name="Group 5"/>
          <p:cNvGrpSpPr>
            <a:grpSpLocks/>
          </p:cNvGrpSpPr>
          <p:nvPr/>
        </p:nvGrpSpPr>
        <p:grpSpPr bwMode="auto">
          <a:xfrm>
            <a:off x="457200" y="4648200"/>
            <a:ext cx="3814763" cy="1676400"/>
            <a:chOff x="1629" y="1200"/>
            <a:chExt cx="2403" cy="1056"/>
          </a:xfrm>
        </p:grpSpPr>
        <p:cxnSp>
          <p:nvCxnSpPr>
            <p:cNvPr id="319494" name="AutoShape 6"/>
            <p:cNvCxnSpPr>
              <a:cxnSpLocks noChangeShapeType="1"/>
              <a:stCxn id="319502" idx="3"/>
              <a:endCxn id="319505" idx="1"/>
            </p:cNvCxnSpPr>
            <p:nvPr/>
          </p:nvCxnSpPr>
          <p:spPr bwMode="auto">
            <a:xfrm>
              <a:off x="2253" y="1343"/>
              <a:ext cx="33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495" name="AutoShape 7"/>
            <p:cNvCxnSpPr>
              <a:cxnSpLocks noChangeShapeType="1"/>
              <a:stCxn id="319505" idx="3"/>
              <a:endCxn id="319508" idx="1"/>
            </p:cNvCxnSpPr>
            <p:nvPr/>
          </p:nvCxnSpPr>
          <p:spPr bwMode="auto">
            <a:xfrm>
              <a:off x="3117" y="1343"/>
              <a:ext cx="24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496" name="AutoShape 8"/>
            <p:cNvCxnSpPr>
              <a:cxnSpLocks noChangeShapeType="1"/>
              <a:stCxn id="319517" idx="3"/>
              <a:endCxn id="319520" idx="1"/>
            </p:cNvCxnSpPr>
            <p:nvPr/>
          </p:nvCxnSpPr>
          <p:spPr bwMode="auto">
            <a:xfrm>
              <a:off x="3357" y="1727"/>
              <a:ext cx="28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497" name="AutoShape 9"/>
            <p:cNvCxnSpPr>
              <a:cxnSpLocks noChangeShapeType="1"/>
              <a:stCxn id="319514" idx="3"/>
              <a:endCxn id="319517" idx="1"/>
            </p:cNvCxnSpPr>
            <p:nvPr/>
          </p:nvCxnSpPr>
          <p:spPr bwMode="auto">
            <a:xfrm>
              <a:off x="2829" y="1726"/>
              <a:ext cx="243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498" name="AutoShape 10"/>
            <p:cNvCxnSpPr>
              <a:cxnSpLocks noChangeShapeType="1"/>
              <a:stCxn id="319526" idx="3"/>
              <a:endCxn id="319529" idx="1"/>
            </p:cNvCxnSpPr>
            <p:nvPr/>
          </p:nvCxnSpPr>
          <p:spPr bwMode="auto">
            <a:xfrm>
              <a:off x="2541" y="2111"/>
              <a:ext cx="28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499" name="AutoShape 11"/>
            <p:cNvCxnSpPr>
              <a:cxnSpLocks noChangeShapeType="1"/>
              <a:stCxn id="319523" idx="3"/>
              <a:endCxn id="319526" idx="1"/>
            </p:cNvCxnSpPr>
            <p:nvPr/>
          </p:nvCxnSpPr>
          <p:spPr bwMode="auto">
            <a:xfrm>
              <a:off x="1869" y="2111"/>
              <a:ext cx="24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500" name="AutoShape 12"/>
            <p:cNvCxnSpPr>
              <a:cxnSpLocks noChangeShapeType="1"/>
              <a:stCxn id="319512" idx="3"/>
              <a:endCxn id="319514" idx="1"/>
            </p:cNvCxnSpPr>
            <p:nvPr/>
          </p:nvCxnSpPr>
          <p:spPr bwMode="auto">
            <a:xfrm>
              <a:off x="2157" y="1723"/>
              <a:ext cx="466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19501" name="Group 13"/>
            <p:cNvGrpSpPr>
              <a:grpSpLocks/>
            </p:cNvGrpSpPr>
            <p:nvPr/>
          </p:nvGrpSpPr>
          <p:grpSpPr bwMode="auto">
            <a:xfrm>
              <a:off x="1629" y="1200"/>
              <a:ext cx="624" cy="286"/>
              <a:chOff x="1392" y="2160"/>
              <a:chExt cx="624" cy="286"/>
            </a:xfrm>
          </p:grpSpPr>
          <p:sp>
            <p:nvSpPr>
              <p:cNvPr id="319502" name="AutoShape 14"/>
              <p:cNvSpPr>
                <a:spLocks noChangeArrowheads="1"/>
              </p:cNvSpPr>
              <p:nvPr/>
            </p:nvSpPr>
            <p:spPr bwMode="auto">
              <a:xfrm>
                <a:off x="1392" y="2160"/>
                <a:ext cx="62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03" name="Text Box 15"/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319504" name="Group 16"/>
            <p:cNvGrpSpPr>
              <a:grpSpLocks/>
            </p:cNvGrpSpPr>
            <p:nvPr/>
          </p:nvGrpSpPr>
          <p:grpSpPr bwMode="auto">
            <a:xfrm>
              <a:off x="2589" y="1200"/>
              <a:ext cx="528" cy="286"/>
              <a:chOff x="3312" y="2160"/>
              <a:chExt cx="528" cy="286"/>
            </a:xfrm>
          </p:grpSpPr>
          <p:sp>
            <p:nvSpPr>
              <p:cNvPr id="319505" name="AutoShape 17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06" name="Text Box 18"/>
              <p:cNvSpPr txBox="1">
                <a:spLocks noChangeArrowheads="1"/>
              </p:cNvSpPr>
              <p:nvPr/>
            </p:nvSpPr>
            <p:spPr bwMode="auto">
              <a:xfrm>
                <a:off x="3645" y="2208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19507" name="Group 19"/>
            <p:cNvGrpSpPr>
              <a:grpSpLocks/>
            </p:cNvGrpSpPr>
            <p:nvPr/>
          </p:nvGrpSpPr>
          <p:grpSpPr bwMode="auto">
            <a:xfrm>
              <a:off x="3357" y="1200"/>
              <a:ext cx="243" cy="286"/>
              <a:chOff x="3261" y="2928"/>
              <a:chExt cx="243" cy="286"/>
            </a:xfrm>
          </p:grpSpPr>
          <p:sp>
            <p:nvSpPr>
              <p:cNvPr id="319508" name="AutoShape 20"/>
              <p:cNvSpPr>
                <a:spLocks noChangeArrowheads="1"/>
              </p:cNvSpPr>
              <p:nvPr/>
            </p:nvSpPr>
            <p:spPr bwMode="auto">
              <a:xfrm>
                <a:off x="3261" y="2928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09" name="Text Box 21"/>
              <p:cNvSpPr txBox="1">
                <a:spLocks noChangeArrowheads="1"/>
              </p:cNvSpPr>
              <p:nvPr/>
            </p:nvSpPr>
            <p:spPr bwMode="auto">
              <a:xfrm>
                <a:off x="3309" y="297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319510" name="Group 22"/>
            <p:cNvGrpSpPr>
              <a:grpSpLocks/>
            </p:cNvGrpSpPr>
            <p:nvPr/>
          </p:nvGrpSpPr>
          <p:grpSpPr bwMode="auto">
            <a:xfrm>
              <a:off x="1629" y="1559"/>
              <a:ext cx="528" cy="286"/>
              <a:chOff x="1392" y="2519"/>
              <a:chExt cx="528" cy="286"/>
            </a:xfrm>
          </p:grpSpPr>
          <p:sp>
            <p:nvSpPr>
              <p:cNvPr id="319511" name="AutoShape 23"/>
              <p:cNvSpPr>
                <a:spLocks noChangeArrowheads="1"/>
              </p:cNvSpPr>
              <p:nvPr/>
            </p:nvSpPr>
            <p:spPr bwMode="auto">
              <a:xfrm>
                <a:off x="1392" y="2519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12" name="Text Box 24"/>
              <p:cNvSpPr txBox="1">
                <a:spLocks noChangeArrowheads="1"/>
              </p:cNvSpPr>
              <p:nvPr/>
            </p:nvSpPr>
            <p:spPr bwMode="auto">
              <a:xfrm>
                <a:off x="1725" y="2567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19513" name="Group 25"/>
            <p:cNvGrpSpPr>
              <a:grpSpLocks/>
            </p:cNvGrpSpPr>
            <p:nvPr/>
          </p:nvGrpSpPr>
          <p:grpSpPr bwMode="auto">
            <a:xfrm>
              <a:off x="2623" y="1583"/>
              <a:ext cx="209" cy="286"/>
              <a:chOff x="2527" y="3311"/>
              <a:chExt cx="209" cy="286"/>
            </a:xfrm>
          </p:grpSpPr>
          <p:sp>
            <p:nvSpPr>
              <p:cNvPr id="319514" name="AutoShape 26"/>
              <p:cNvSpPr>
                <a:spLocks noChangeArrowheads="1"/>
              </p:cNvSpPr>
              <p:nvPr/>
            </p:nvSpPr>
            <p:spPr bwMode="auto">
              <a:xfrm>
                <a:off x="2527" y="3311"/>
                <a:ext cx="206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15" name="Text Box 27"/>
              <p:cNvSpPr txBox="1">
                <a:spLocks noChangeArrowheads="1"/>
              </p:cNvSpPr>
              <p:nvPr/>
            </p:nvSpPr>
            <p:spPr bwMode="auto">
              <a:xfrm>
                <a:off x="2541" y="3321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319516" name="Group 28"/>
            <p:cNvGrpSpPr>
              <a:grpSpLocks/>
            </p:cNvGrpSpPr>
            <p:nvPr/>
          </p:nvGrpSpPr>
          <p:grpSpPr bwMode="auto">
            <a:xfrm>
              <a:off x="3072" y="1584"/>
              <a:ext cx="288" cy="286"/>
              <a:chOff x="2976" y="3312"/>
              <a:chExt cx="288" cy="286"/>
            </a:xfrm>
          </p:grpSpPr>
          <p:sp>
            <p:nvSpPr>
              <p:cNvPr id="319517" name="AutoShape 29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85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18" name="Text Box 30"/>
              <p:cNvSpPr txBox="1">
                <a:spLocks noChangeArrowheads="1"/>
              </p:cNvSpPr>
              <p:nvPr/>
            </p:nvSpPr>
            <p:spPr bwMode="auto">
              <a:xfrm>
                <a:off x="3069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319519" name="Group 31"/>
            <p:cNvGrpSpPr>
              <a:grpSpLocks/>
            </p:cNvGrpSpPr>
            <p:nvPr/>
          </p:nvGrpSpPr>
          <p:grpSpPr bwMode="auto">
            <a:xfrm>
              <a:off x="3645" y="1584"/>
              <a:ext cx="387" cy="286"/>
              <a:chOff x="3549" y="3312"/>
              <a:chExt cx="387" cy="286"/>
            </a:xfrm>
          </p:grpSpPr>
          <p:sp>
            <p:nvSpPr>
              <p:cNvPr id="319520" name="AutoShape 32"/>
              <p:cNvSpPr>
                <a:spLocks noChangeArrowheads="1"/>
              </p:cNvSpPr>
              <p:nvPr/>
            </p:nvSpPr>
            <p:spPr bwMode="auto">
              <a:xfrm>
                <a:off x="3549" y="3312"/>
                <a:ext cx="38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21" name="Text Box 33"/>
              <p:cNvSpPr txBox="1">
                <a:spLocks noChangeArrowheads="1"/>
              </p:cNvSpPr>
              <p:nvPr/>
            </p:nvSpPr>
            <p:spPr bwMode="auto">
              <a:xfrm>
                <a:off x="3741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319522" name="Group 34"/>
            <p:cNvGrpSpPr>
              <a:grpSpLocks/>
            </p:cNvGrpSpPr>
            <p:nvPr/>
          </p:nvGrpSpPr>
          <p:grpSpPr bwMode="auto">
            <a:xfrm>
              <a:off x="1629" y="1968"/>
              <a:ext cx="243" cy="288"/>
              <a:chOff x="1533" y="3696"/>
              <a:chExt cx="243" cy="288"/>
            </a:xfrm>
          </p:grpSpPr>
          <p:sp>
            <p:nvSpPr>
              <p:cNvPr id="319523" name="AutoShape 35"/>
              <p:cNvSpPr>
                <a:spLocks noChangeArrowheads="1"/>
              </p:cNvSpPr>
              <p:nvPr/>
            </p:nvSpPr>
            <p:spPr bwMode="auto">
              <a:xfrm>
                <a:off x="1533" y="3696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24" name="Text Box 36"/>
              <p:cNvSpPr txBox="1">
                <a:spLocks noChangeArrowheads="1"/>
              </p:cNvSpPr>
              <p:nvPr/>
            </p:nvSpPr>
            <p:spPr bwMode="auto">
              <a:xfrm>
                <a:off x="1581" y="37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319525" name="Group 37"/>
            <p:cNvGrpSpPr>
              <a:grpSpLocks/>
            </p:cNvGrpSpPr>
            <p:nvPr/>
          </p:nvGrpSpPr>
          <p:grpSpPr bwMode="auto">
            <a:xfrm>
              <a:off x="2109" y="1968"/>
              <a:ext cx="435" cy="286"/>
              <a:chOff x="2013" y="3696"/>
              <a:chExt cx="435" cy="286"/>
            </a:xfrm>
          </p:grpSpPr>
          <p:sp>
            <p:nvSpPr>
              <p:cNvPr id="319526" name="AutoShape 38"/>
              <p:cNvSpPr>
                <a:spLocks noChangeArrowheads="1"/>
              </p:cNvSpPr>
              <p:nvPr/>
            </p:nvSpPr>
            <p:spPr bwMode="auto">
              <a:xfrm>
                <a:off x="2013" y="3696"/>
                <a:ext cx="43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27" name="Text Box 39"/>
              <p:cNvSpPr txBox="1">
                <a:spLocks noChangeArrowheads="1"/>
              </p:cNvSpPr>
              <p:nvPr/>
            </p:nvSpPr>
            <p:spPr bwMode="auto">
              <a:xfrm>
                <a:off x="2253" y="3744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319528" name="Group 40"/>
            <p:cNvGrpSpPr>
              <a:grpSpLocks/>
            </p:cNvGrpSpPr>
            <p:nvPr/>
          </p:nvGrpSpPr>
          <p:grpSpPr bwMode="auto">
            <a:xfrm>
              <a:off x="2829" y="1968"/>
              <a:ext cx="222" cy="288"/>
              <a:chOff x="2733" y="3696"/>
              <a:chExt cx="222" cy="288"/>
            </a:xfrm>
          </p:grpSpPr>
          <p:sp>
            <p:nvSpPr>
              <p:cNvPr id="319529" name="AutoShape 41"/>
              <p:cNvSpPr>
                <a:spLocks noChangeArrowheads="1"/>
              </p:cNvSpPr>
              <p:nvPr/>
            </p:nvSpPr>
            <p:spPr bwMode="auto">
              <a:xfrm>
                <a:off x="2733" y="3696"/>
                <a:ext cx="19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30" name="Text Box 42"/>
              <p:cNvSpPr txBox="1">
                <a:spLocks noChangeArrowheads="1"/>
              </p:cNvSpPr>
              <p:nvPr/>
            </p:nvSpPr>
            <p:spPr bwMode="auto">
              <a:xfrm>
                <a:off x="2760" y="37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19531" name="Group 43"/>
          <p:cNvGrpSpPr>
            <a:grpSpLocks/>
          </p:cNvGrpSpPr>
          <p:nvPr/>
        </p:nvGrpSpPr>
        <p:grpSpPr bwMode="auto">
          <a:xfrm>
            <a:off x="4953000" y="4191000"/>
            <a:ext cx="2690813" cy="2514600"/>
            <a:chOff x="1617" y="2592"/>
            <a:chExt cx="1695" cy="1584"/>
          </a:xfrm>
        </p:grpSpPr>
        <p:sp>
          <p:nvSpPr>
            <p:cNvPr id="319532" name="Text Box 44"/>
            <p:cNvSpPr txBox="1">
              <a:spLocks noChangeArrowheads="1"/>
            </p:cNvSpPr>
            <p:nvPr/>
          </p:nvSpPr>
          <p:spPr bwMode="auto">
            <a:xfrm>
              <a:off x="1617" y="3081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J1</a:t>
              </a:r>
            </a:p>
          </p:txBody>
        </p:sp>
        <p:sp>
          <p:nvSpPr>
            <p:cNvPr id="319533" name="Text Box 45"/>
            <p:cNvSpPr txBox="1">
              <a:spLocks noChangeArrowheads="1"/>
            </p:cNvSpPr>
            <p:nvPr/>
          </p:nvSpPr>
          <p:spPr bwMode="auto">
            <a:xfrm>
              <a:off x="1617" y="3465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J2</a:t>
              </a:r>
            </a:p>
          </p:txBody>
        </p:sp>
        <p:sp>
          <p:nvSpPr>
            <p:cNvPr id="319534" name="Text Box 46"/>
            <p:cNvSpPr txBox="1">
              <a:spLocks noChangeArrowheads="1"/>
            </p:cNvSpPr>
            <p:nvPr/>
          </p:nvSpPr>
          <p:spPr bwMode="auto">
            <a:xfrm>
              <a:off x="1617" y="3849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J3</a:t>
              </a:r>
            </a:p>
          </p:txBody>
        </p:sp>
        <p:grpSp>
          <p:nvGrpSpPr>
            <p:cNvPr id="319535" name="Group 47"/>
            <p:cNvGrpSpPr>
              <a:grpSpLocks/>
            </p:cNvGrpSpPr>
            <p:nvPr/>
          </p:nvGrpSpPr>
          <p:grpSpPr bwMode="auto">
            <a:xfrm>
              <a:off x="1914" y="3072"/>
              <a:ext cx="624" cy="286"/>
              <a:chOff x="1392" y="2160"/>
              <a:chExt cx="624" cy="286"/>
            </a:xfrm>
          </p:grpSpPr>
          <p:sp>
            <p:nvSpPr>
              <p:cNvPr id="319536" name="AutoShape 48"/>
              <p:cNvSpPr>
                <a:spLocks noChangeArrowheads="1"/>
              </p:cNvSpPr>
              <p:nvPr/>
            </p:nvSpPr>
            <p:spPr bwMode="auto">
              <a:xfrm>
                <a:off x="1392" y="2160"/>
                <a:ext cx="62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37" name="Text Box 49"/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319538" name="Group 50"/>
            <p:cNvGrpSpPr>
              <a:grpSpLocks/>
            </p:cNvGrpSpPr>
            <p:nvPr/>
          </p:nvGrpSpPr>
          <p:grpSpPr bwMode="auto">
            <a:xfrm>
              <a:off x="2541" y="3072"/>
              <a:ext cx="528" cy="286"/>
              <a:chOff x="3312" y="2160"/>
              <a:chExt cx="528" cy="286"/>
            </a:xfrm>
          </p:grpSpPr>
          <p:sp>
            <p:nvSpPr>
              <p:cNvPr id="319539" name="AutoShape 51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40" name="Text Box 52"/>
              <p:cNvSpPr txBox="1">
                <a:spLocks noChangeArrowheads="1"/>
              </p:cNvSpPr>
              <p:nvPr/>
            </p:nvSpPr>
            <p:spPr bwMode="auto">
              <a:xfrm>
                <a:off x="3645" y="2208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19541" name="Group 53"/>
            <p:cNvGrpSpPr>
              <a:grpSpLocks/>
            </p:cNvGrpSpPr>
            <p:nvPr/>
          </p:nvGrpSpPr>
          <p:grpSpPr bwMode="auto">
            <a:xfrm>
              <a:off x="3069" y="3072"/>
              <a:ext cx="243" cy="286"/>
              <a:chOff x="3261" y="2928"/>
              <a:chExt cx="243" cy="286"/>
            </a:xfrm>
          </p:grpSpPr>
          <p:sp>
            <p:nvSpPr>
              <p:cNvPr id="319542" name="AutoShape 54"/>
              <p:cNvSpPr>
                <a:spLocks noChangeArrowheads="1"/>
              </p:cNvSpPr>
              <p:nvPr/>
            </p:nvSpPr>
            <p:spPr bwMode="auto">
              <a:xfrm>
                <a:off x="3261" y="2928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43" name="Text Box 55"/>
              <p:cNvSpPr txBox="1">
                <a:spLocks noChangeArrowheads="1"/>
              </p:cNvSpPr>
              <p:nvPr/>
            </p:nvSpPr>
            <p:spPr bwMode="auto">
              <a:xfrm>
                <a:off x="3309" y="297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319544" name="Group 56"/>
            <p:cNvGrpSpPr>
              <a:grpSpLocks/>
            </p:cNvGrpSpPr>
            <p:nvPr/>
          </p:nvGrpSpPr>
          <p:grpSpPr bwMode="auto">
            <a:xfrm>
              <a:off x="1914" y="3458"/>
              <a:ext cx="528" cy="286"/>
              <a:chOff x="1392" y="2519"/>
              <a:chExt cx="528" cy="286"/>
            </a:xfrm>
          </p:grpSpPr>
          <p:sp>
            <p:nvSpPr>
              <p:cNvPr id="319545" name="AutoShape 57"/>
              <p:cNvSpPr>
                <a:spLocks noChangeArrowheads="1"/>
              </p:cNvSpPr>
              <p:nvPr/>
            </p:nvSpPr>
            <p:spPr bwMode="auto">
              <a:xfrm>
                <a:off x="1392" y="2519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46" name="Text Box 58"/>
              <p:cNvSpPr txBox="1">
                <a:spLocks noChangeArrowheads="1"/>
              </p:cNvSpPr>
              <p:nvPr/>
            </p:nvSpPr>
            <p:spPr bwMode="auto">
              <a:xfrm>
                <a:off x="1725" y="2567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19547" name="Group 59"/>
            <p:cNvGrpSpPr>
              <a:grpSpLocks/>
            </p:cNvGrpSpPr>
            <p:nvPr/>
          </p:nvGrpSpPr>
          <p:grpSpPr bwMode="auto">
            <a:xfrm>
              <a:off x="2445" y="3455"/>
              <a:ext cx="209" cy="286"/>
              <a:chOff x="2527" y="3311"/>
              <a:chExt cx="209" cy="286"/>
            </a:xfrm>
          </p:grpSpPr>
          <p:sp>
            <p:nvSpPr>
              <p:cNvPr id="319548" name="AutoShape 60"/>
              <p:cNvSpPr>
                <a:spLocks noChangeArrowheads="1"/>
              </p:cNvSpPr>
              <p:nvPr/>
            </p:nvSpPr>
            <p:spPr bwMode="auto">
              <a:xfrm>
                <a:off x="2527" y="3311"/>
                <a:ext cx="206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49" name="Text Box 61"/>
              <p:cNvSpPr txBox="1">
                <a:spLocks noChangeArrowheads="1"/>
              </p:cNvSpPr>
              <p:nvPr/>
            </p:nvSpPr>
            <p:spPr bwMode="auto">
              <a:xfrm>
                <a:off x="2541" y="3321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319550" name="Group 62"/>
            <p:cNvGrpSpPr>
              <a:grpSpLocks/>
            </p:cNvGrpSpPr>
            <p:nvPr/>
          </p:nvGrpSpPr>
          <p:grpSpPr bwMode="auto">
            <a:xfrm>
              <a:off x="2637" y="3456"/>
              <a:ext cx="288" cy="286"/>
              <a:chOff x="2976" y="3312"/>
              <a:chExt cx="288" cy="286"/>
            </a:xfrm>
          </p:grpSpPr>
          <p:sp>
            <p:nvSpPr>
              <p:cNvPr id="319551" name="AutoShape 63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85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52" name="Text Box 64"/>
              <p:cNvSpPr txBox="1">
                <a:spLocks noChangeArrowheads="1"/>
              </p:cNvSpPr>
              <p:nvPr/>
            </p:nvSpPr>
            <p:spPr bwMode="auto">
              <a:xfrm>
                <a:off x="3069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319553" name="Group 65"/>
            <p:cNvGrpSpPr>
              <a:grpSpLocks/>
            </p:cNvGrpSpPr>
            <p:nvPr/>
          </p:nvGrpSpPr>
          <p:grpSpPr bwMode="auto">
            <a:xfrm>
              <a:off x="2925" y="3456"/>
              <a:ext cx="387" cy="286"/>
              <a:chOff x="3549" y="3312"/>
              <a:chExt cx="387" cy="286"/>
            </a:xfrm>
          </p:grpSpPr>
          <p:sp>
            <p:nvSpPr>
              <p:cNvPr id="319554" name="AutoShape 66"/>
              <p:cNvSpPr>
                <a:spLocks noChangeArrowheads="1"/>
              </p:cNvSpPr>
              <p:nvPr/>
            </p:nvSpPr>
            <p:spPr bwMode="auto">
              <a:xfrm>
                <a:off x="3549" y="3312"/>
                <a:ext cx="38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55" name="Text Box 67"/>
              <p:cNvSpPr txBox="1">
                <a:spLocks noChangeArrowheads="1"/>
              </p:cNvSpPr>
              <p:nvPr/>
            </p:nvSpPr>
            <p:spPr bwMode="auto">
              <a:xfrm>
                <a:off x="3741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319556" name="Group 68"/>
            <p:cNvGrpSpPr>
              <a:grpSpLocks/>
            </p:cNvGrpSpPr>
            <p:nvPr/>
          </p:nvGrpSpPr>
          <p:grpSpPr bwMode="auto">
            <a:xfrm>
              <a:off x="1914" y="3840"/>
              <a:ext cx="243" cy="288"/>
              <a:chOff x="1533" y="3696"/>
              <a:chExt cx="243" cy="288"/>
            </a:xfrm>
          </p:grpSpPr>
          <p:sp>
            <p:nvSpPr>
              <p:cNvPr id="319557" name="AutoShape 69"/>
              <p:cNvSpPr>
                <a:spLocks noChangeArrowheads="1"/>
              </p:cNvSpPr>
              <p:nvPr/>
            </p:nvSpPr>
            <p:spPr bwMode="auto">
              <a:xfrm>
                <a:off x="1533" y="3696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58" name="Text Box 70"/>
              <p:cNvSpPr txBox="1">
                <a:spLocks noChangeArrowheads="1"/>
              </p:cNvSpPr>
              <p:nvPr/>
            </p:nvSpPr>
            <p:spPr bwMode="auto">
              <a:xfrm>
                <a:off x="1581" y="37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319559" name="Group 71"/>
            <p:cNvGrpSpPr>
              <a:grpSpLocks/>
            </p:cNvGrpSpPr>
            <p:nvPr/>
          </p:nvGrpSpPr>
          <p:grpSpPr bwMode="auto">
            <a:xfrm>
              <a:off x="2157" y="3840"/>
              <a:ext cx="435" cy="286"/>
              <a:chOff x="2013" y="3696"/>
              <a:chExt cx="435" cy="286"/>
            </a:xfrm>
          </p:grpSpPr>
          <p:sp>
            <p:nvSpPr>
              <p:cNvPr id="319560" name="AutoShape 72"/>
              <p:cNvSpPr>
                <a:spLocks noChangeArrowheads="1"/>
              </p:cNvSpPr>
              <p:nvPr/>
            </p:nvSpPr>
            <p:spPr bwMode="auto">
              <a:xfrm>
                <a:off x="2013" y="3696"/>
                <a:ext cx="43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61" name="Text Box 73"/>
              <p:cNvSpPr txBox="1">
                <a:spLocks noChangeArrowheads="1"/>
              </p:cNvSpPr>
              <p:nvPr/>
            </p:nvSpPr>
            <p:spPr bwMode="auto">
              <a:xfrm>
                <a:off x="2253" y="3744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319562" name="Group 74"/>
            <p:cNvGrpSpPr>
              <a:grpSpLocks/>
            </p:cNvGrpSpPr>
            <p:nvPr/>
          </p:nvGrpSpPr>
          <p:grpSpPr bwMode="auto">
            <a:xfrm>
              <a:off x="2589" y="3840"/>
              <a:ext cx="222" cy="288"/>
              <a:chOff x="2733" y="3696"/>
              <a:chExt cx="222" cy="288"/>
            </a:xfrm>
          </p:grpSpPr>
          <p:sp>
            <p:nvSpPr>
              <p:cNvPr id="319563" name="AutoShape 75"/>
              <p:cNvSpPr>
                <a:spLocks noChangeArrowheads="1"/>
              </p:cNvSpPr>
              <p:nvPr/>
            </p:nvSpPr>
            <p:spPr bwMode="auto">
              <a:xfrm>
                <a:off x="2733" y="3696"/>
                <a:ext cx="19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564" name="Text Box 76"/>
              <p:cNvSpPr txBox="1">
                <a:spLocks noChangeArrowheads="1"/>
              </p:cNvSpPr>
              <p:nvPr/>
            </p:nvSpPr>
            <p:spPr bwMode="auto">
              <a:xfrm>
                <a:off x="2760" y="37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19565" name="Line 77"/>
            <p:cNvSpPr>
              <a:spLocks noChangeShapeType="1"/>
            </p:cNvSpPr>
            <p:nvPr/>
          </p:nvSpPr>
          <p:spPr bwMode="auto">
            <a:xfrm>
              <a:off x="1911" y="2784"/>
              <a:ext cx="9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66" name="Line 78"/>
            <p:cNvSpPr>
              <a:spLocks noChangeShapeType="1"/>
            </p:cNvSpPr>
            <p:nvPr/>
          </p:nvSpPr>
          <p:spPr bwMode="auto">
            <a:xfrm>
              <a:off x="3312" y="2784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67" name="Line 79"/>
            <p:cNvSpPr>
              <a:spLocks noChangeShapeType="1"/>
            </p:cNvSpPr>
            <p:nvPr/>
          </p:nvSpPr>
          <p:spPr bwMode="auto">
            <a:xfrm>
              <a:off x="1920" y="2880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68" name="Text Box 80"/>
            <p:cNvSpPr txBox="1">
              <a:spLocks noChangeArrowheads="1"/>
            </p:cNvSpPr>
            <p:nvPr/>
          </p:nvSpPr>
          <p:spPr bwMode="auto">
            <a:xfrm>
              <a:off x="2304" y="2592"/>
              <a:ext cx="6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C</a:t>
              </a:r>
              <a:r>
                <a:rPr lang="en-US" altLang="en-US" sz="1800" baseline="-25000"/>
                <a:t>max</a:t>
              </a:r>
              <a:r>
                <a:rPr lang="en-US" altLang="en-US" sz="1800"/>
                <a:t>(M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613B6-8BAF-44F8-8F2B-D5CCA871420E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Shop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Machines may be numbered so that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u="sng" dirty="0"/>
              <a:t>operation </a:t>
            </a:r>
            <a:r>
              <a:rPr lang="en-US" altLang="en-US" u="sng" dirty="0" err="1"/>
              <a:t>i</a:t>
            </a:r>
            <a:r>
              <a:rPr lang="en-US" altLang="en-US" dirty="0"/>
              <a:t> preceding </a:t>
            </a:r>
            <a:r>
              <a:rPr lang="en-US" altLang="en-US" u="sng" dirty="0"/>
              <a:t>operation j</a:t>
            </a:r>
            <a:r>
              <a:rPr lang="en-US" altLang="en-US" dirty="0"/>
              <a:t> </a:t>
            </a:r>
            <a:r>
              <a:rPr lang="en-US" altLang="en-US" i="1" dirty="0"/>
              <a:t>implies</a:t>
            </a:r>
            <a:r>
              <a:rPr lang="en-US" altLang="en-US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	machine # for </a:t>
            </a:r>
            <a:r>
              <a:rPr lang="en-US" altLang="en-US" dirty="0" err="1"/>
              <a:t>i</a:t>
            </a:r>
            <a:r>
              <a:rPr lang="en-US" altLang="en-US" dirty="0"/>
              <a:t>  &lt;  machine # for j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Assembly lines or staged fabrication processes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r</a:t>
            </a:r>
            <a:r>
              <a:rPr lang="en-US" altLang="en-US" baseline="-25000" dirty="0" err="1"/>
              <a:t>j</a:t>
            </a:r>
            <a:r>
              <a:rPr lang="en-US" altLang="en-US" dirty="0"/>
              <a:t>=0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p</a:t>
            </a:r>
            <a:r>
              <a:rPr lang="en-US" altLang="en-US" baseline="-25000" dirty="0" err="1"/>
              <a:t>kj</a:t>
            </a:r>
            <a:r>
              <a:rPr lang="en-US" altLang="en-US" baseline="-25000" dirty="0"/>
              <a:t> </a:t>
            </a:r>
            <a:r>
              <a:rPr lang="en-US" altLang="en-US" dirty="0"/>
              <a:t>= processing time of operation for job </a:t>
            </a:r>
            <a:r>
              <a:rPr lang="en-US" altLang="en-US" i="1" dirty="0"/>
              <a:t>j</a:t>
            </a:r>
            <a:r>
              <a:rPr lang="en-US" altLang="en-US" dirty="0"/>
              <a:t> performed on machine </a:t>
            </a:r>
            <a:r>
              <a:rPr lang="en-US" altLang="en-US" i="1" dirty="0"/>
              <a:t>k</a:t>
            </a:r>
            <a:r>
              <a:rPr lang="en-US" altLang="en-US" dirty="0"/>
              <a:t>  (setup times included)</a:t>
            </a:r>
            <a:endParaRPr lang="en-US" altLang="en-US" baseline="-25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machines always available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operations </a:t>
            </a:r>
            <a:r>
              <a:rPr lang="en-US" altLang="en-US" dirty="0" err="1"/>
              <a:t>nonpreemptable</a:t>
            </a:r>
            <a:endParaRPr lang="en-US" altLang="en-US" dirty="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762000" y="3505200"/>
            <a:ext cx="609600" cy="3810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1981200" y="3505200"/>
            <a:ext cx="609600" cy="3810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3200400" y="3505200"/>
            <a:ext cx="609600" cy="3810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019800" y="3505200"/>
            <a:ext cx="609600" cy="3810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baseline="-25000">
                <a:solidFill>
                  <a:srgbClr val="000000"/>
                </a:solidFill>
                <a:latin typeface="Times New Roman" pitchFamily="18" charset="0"/>
              </a:rPr>
              <a:t>k-1</a:t>
            </a: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7467600" y="3505200"/>
            <a:ext cx="609600" cy="3810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baseline="-2500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6394" name="AutoShape 10"/>
          <p:cNvCxnSpPr>
            <a:cxnSpLocks noChangeShapeType="1"/>
            <a:stCxn id="16388" idx="3"/>
            <a:endCxn id="16389" idx="1"/>
          </p:cNvCxnSpPr>
          <p:nvPr/>
        </p:nvCxnSpPr>
        <p:spPr bwMode="auto">
          <a:xfrm>
            <a:off x="1371600" y="3695700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2"/>
          <p:cNvCxnSpPr>
            <a:cxnSpLocks noChangeShapeType="1"/>
            <a:stCxn id="16389" idx="3"/>
            <a:endCxn id="16390" idx="1"/>
          </p:cNvCxnSpPr>
          <p:nvPr/>
        </p:nvCxnSpPr>
        <p:spPr bwMode="auto">
          <a:xfrm>
            <a:off x="2590800" y="3695700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13"/>
          <p:cNvCxnSpPr>
            <a:cxnSpLocks noChangeShapeType="1"/>
            <a:stCxn id="16390" idx="3"/>
          </p:cNvCxnSpPr>
          <p:nvPr/>
        </p:nvCxnSpPr>
        <p:spPr bwMode="auto">
          <a:xfrm>
            <a:off x="3810000" y="3695700"/>
            <a:ext cx="762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14"/>
          <p:cNvCxnSpPr>
            <a:cxnSpLocks noChangeShapeType="1"/>
            <a:endCxn id="16392" idx="1"/>
          </p:cNvCxnSpPr>
          <p:nvPr/>
        </p:nvCxnSpPr>
        <p:spPr bwMode="auto">
          <a:xfrm>
            <a:off x="5181600" y="3695700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15"/>
          <p:cNvCxnSpPr>
            <a:cxnSpLocks noChangeShapeType="1"/>
            <a:stCxn id="16392" idx="3"/>
            <a:endCxn id="16393" idx="1"/>
          </p:cNvCxnSpPr>
          <p:nvPr/>
        </p:nvCxnSpPr>
        <p:spPr bwMode="auto">
          <a:xfrm>
            <a:off x="6629400" y="3695700"/>
            <a:ext cx="838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0" name="AutoShape 16"/>
          <p:cNvCxnSpPr>
            <a:cxnSpLocks noChangeShapeType="1"/>
            <a:stCxn id="16388" idx="0"/>
            <a:endCxn id="16390" idx="0"/>
          </p:cNvCxnSpPr>
          <p:nvPr/>
        </p:nvCxnSpPr>
        <p:spPr bwMode="auto">
          <a:xfrm rot="5400000" flipV="1">
            <a:off x="2285206" y="2286794"/>
            <a:ext cx="1588" cy="24384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1" name="AutoShape 17"/>
          <p:cNvCxnSpPr>
            <a:cxnSpLocks noChangeShapeType="1"/>
            <a:stCxn id="16390" idx="0"/>
            <a:endCxn id="16392" idx="0"/>
          </p:cNvCxnSpPr>
          <p:nvPr/>
        </p:nvCxnSpPr>
        <p:spPr bwMode="auto">
          <a:xfrm rot="5400000" flipV="1">
            <a:off x="4914106" y="2096294"/>
            <a:ext cx="1588" cy="28194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2" name="AutoShape 18"/>
          <p:cNvCxnSpPr>
            <a:cxnSpLocks noChangeShapeType="1"/>
            <a:stCxn id="16392" idx="0"/>
            <a:endCxn id="16393" idx="0"/>
          </p:cNvCxnSpPr>
          <p:nvPr/>
        </p:nvCxnSpPr>
        <p:spPr bwMode="auto">
          <a:xfrm rot="5400000" flipV="1">
            <a:off x="7047706" y="2782094"/>
            <a:ext cx="1588" cy="14478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22860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37338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V="1">
            <a:off x="64770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21336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34290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61722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V="1">
            <a:off x="76200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4384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36576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64770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78486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V="1">
            <a:off x="10668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7162800" y="4419600"/>
            <a:ext cx="665163" cy="365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V="1">
            <a:off x="7239000" y="4114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8001000" y="4419600"/>
            <a:ext cx="798513" cy="365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H="1" flipV="1">
            <a:off x="7924800" y="4114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4507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7A500-C7AD-4039-A633-A2E0605A8A8A}" type="slidenum">
              <a:rPr lang="en-US" altLang="en-US"/>
              <a:pPr/>
              <a:t>80</a:t>
            </a:fld>
            <a:endParaRPr lang="en-US" altLang="en-US"/>
          </a:p>
        </p:txBody>
      </p:sp>
      <p:grpSp>
        <p:nvGrpSpPr>
          <p:cNvPr id="321539" name="Group 3"/>
          <p:cNvGrpSpPr>
            <a:grpSpLocks/>
          </p:cNvGrpSpPr>
          <p:nvPr/>
        </p:nvGrpSpPr>
        <p:grpSpPr bwMode="auto">
          <a:xfrm>
            <a:off x="228600" y="3505200"/>
            <a:ext cx="2690813" cy="2514600"/>
            <a:chOff x="1617" y="2592"/>
            <a:chExt cx="1695" cy="1584"/>
          </a:xfrm>
        </p:grpSpPr>
        <p:sp>
          <p:nvSpPr>
            <p:cNvPr id="321540" name="Text Box 4"/>
            <p:cNvSpPr txBox="1">
              <a:spLocks noChangeArrowheads="1"/>
            </p:cNvSpPr>
            <p:nvPr/>
          </p:nvSpPr>
          <p:spPr bwMode="auto">
            <a:xfrm>
              <a:off x="1617" y="3081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J1</a:t>
              </a:r>
            </a:p>
          </p:txBody>
        </p:sp>
        <p:sp>
          <p:nvSpPr>
            <p:cNvPr id="321541" name="Text Box 5"/>
            <p:cNvSpPr txBox="1">
              <a:spLocks noChangeArrowheads="1"/>
            </p:cNvSpPr>
            <p:nvPr/>
          </p:nvSpPr>
          <p:spPr bwMode="auto">
            <a:xfrm>
              <a:off x="1617" y="3465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J2</a:t>
              </a:r>
            </a:p>
          </p:txBody>
        </p:sp>
        <p:sp>
          <p:nvSpPr>
            <p:cNvPr id="321542" name="Text Box 6"/>
            <p:cNvSpPr txBox="1">
              <a:spLocks noChangeArrowheads="1"/>
            </p:cNvSpPr>
            <p:nvPr/>
          </p:nvSpPr>
          <p:spPr bwMode="auto">
            <a:xfrm>
              <a:off x="1617" y="3849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J3</a:t>
              </a:r>
            </a:p>
          </p:txBody>
        </p:sp>
        <p:grpSp>
          <p:nvGrpSpPr>
            <p:cNvPr id="321543" name="Group 7"/>
            <p:cNvGrpSpPr>
              <a:grpSpLocks/>
            </p:cNvGrpSpPr>
            <p:nvPr/>
          </p:nvGrpSpPr>
          <p:grpSpPr bwMode="auto">
            <a:xfrm>
              <a:off x="1914" y="3072"/>
              <a:ext cx="624" cy="286"/>
              <a:chOff x="1392" y="2160"/>
              <a:chExt cx="624" cy="286"/>
            </a:xfrm>
          </p:grpSpPr>
          <p:sp>
            <p:nvSpPr>
              <p:cNvPr id="321544" name="AutoShape 8"/>
              <p:cNvSpPr>
                <a:spLocks noChangeArrowheads="1"/>
              </p:cNvSpPr>
              <p:nvPr/>
            </p:nvSpPr>
            <p:spPr bwMode="auto">
              <a:xfrm>
                <a:off x="1392" y="2160"/>
                <a:ext cx="62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45" name="Text Box 9"/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321546" name="Group 10"/>
            <p:cNvGrpSpPr>
              <a:grpSpLocks/>
            </p:cNvGrpSpPr>
            <p:nvPr/>
          </p:nvGrpSpPr>
          <p:grpSpPr bwMode="auto">
            <a:xfrm>
              <a:off x="2541" y="3072"/>
              <a:ext cx="528" cy="286"/>
              <a:chOff x="3312" y="2160"/>
              <a:chExt cx="528" cy="286"/>
            </a:xfrm>
          </p:grpSpPr>
          <p:sp>
            <p:nvSpPr>
              <p:cNvPr id="321547" name="AutoShape 11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48" name="Text Box 12"/>
              <p:cNvSpPr txBox="1">
                <a:spLocks noChangeArrowheads="1"/>
              </p:cNvSpPr>
              <p:nvPr/>
            </p:nvSpPr>
            <p:spPr bwMode="auto">
              <a:xfrm>
                <a:off x="3645" y="2208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21549" name="Group 13"/>
            <p:cNvGrpSpPr>
              <a:grpSpLocks/>
            </p:cNvGrpSpPr>
            <p:nvPr/>
          </p:nvGrpSpPr>
          <p:grpSpPr bwMode="auto">
            <a:xfrm>
              <a:off x="3069" y="3072"/>
              <a:ext cx="243" cy="286"/>
              <a:chOff x="3261" y="2928"/>
              <a:chExt cx="243" cy="286"/>
            </a:xfrm>
          </p:grpSpPr>
          <p:sp>
            <p:nvSpPr>
              <p:cNvPr id="321550" name="AutoShape 14"/>
              <p:cNvSpPr>
                <a:spLocks noChangeArrowheads="1"/>
              </p:cNvSpPr>
              <p:nvPr/>
            </p:nvSpPr>
            <p:spPr bwMode="auto">
              <a:xfrm>
                <a:off x="3261" y="2928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51" name="Text Box 15"/>
              <p:cNvSpPr txBox="1">
                <a:spLocks noChangeArrowheads="1"/>
              </p:cNvSpPr>
              <p:nvPr/>
            </p:nvSpPr>
            <p:spPr bwMode="auto">
              <a:xfrm>
                <a:off x="3309" y="297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321552" name="Group 16"/>
            <p:cNvGrpSpPr>
              <a:grpSpLocks/>
            </p:cNvGrpSpPr>
            <p:nvPr/>
          </p:nvGrpSpPr>
          <p:grpSpPr bwMode="auto">
            <a:xfrm>
              <a:off x="1914" y="3458"/>
              <a:ext cx="528" cy="286"/>
              <a:chOff x="1392" y="2519"/>
              <a:chExt cx="528" cy="286"/>
            </a:xfrm>
          </p:grpSpPr>
          <p:sp>
            <p:nvSpPr>
              <p:cNvPr id="321553" name="AutoShape 17"/>
              <p:cNvSpPr>
                <a:spLocks noChangeArrowheads="1"/>
              </p:cNvSpPr>
              <p:nvPr/>
            </p:nvSpPr>
            <p:spPr bwMode="auto">
              <a:xfrm>
                <a:off x="1392" y="2519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54" name="Text Box 18"/>
              <p:cNvSpPr txBox="1">
                <a:spLocks noChangeArrowheads="1"/>
              </p:cNvSpPr>
              <p:nvPr/>
            </p:nvSpPr>
            <p:spPr bwMode="auto">
              <a:xfrm>
                <a:off x="1725" y="2567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21555" name="Group 19"/>
            <p:cNvGrpSpPr>
              <a:grpSpLocks/>
            </p:cNvGrpSpPr>
            <p:nvPr/>
          </p:nvGrpSpPr>
          <p:grpSpPr bwMode="auto">
            <a:xfrm>
              <a:off x="2445" y="3455"/>
              <a:ext cx="209" cy="286"/>
              <a:chOff x="2527" y="3311"/>
              <a:chExt cx="209" cy="286"/>
            </a:xfrm>
          </p:grpSpPr>
          <p:sp>
            <p:nvSpPr>
              <p:cNvPr id="321556" name="AutoShape 20"/>
              <p:cNvSpPr>
                <a:spLocks noChangeArrowheads="1"/>
              </p:cNvSpPr>
              <p:nvPr/>
            </p:nvSpPr>
            <p:spPr bwMode="auto">
              <a:xfrm>
                <a:off x="2527" y="3311"/>
                <a:ext cx="206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57" name="Text Box 21"/>
              <p:cNvSpPr txBox="1">
                <a:spLocks noChangeArrowheads="1"/>
              </p:cNvSpPr>
              <p:nvPr/>
            </p:nvSpPr>
            <p:spPr bwMode="auto">
              <a:xfrm>
                <a:off x="2541" y="3321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321558" name="Group 22"/>
            <p:cNvGrpSpPr>
              <a:grpSpLocks/>
            </p:cNvGrpSpPr>
            <p:nvPr/>
          </p:nvGrpSpPr>
          <p:grpSpPr bwMode="auto">
            <a:xfrm>
              <a:off x="2637" y="3456"/>
              <a:ext cx="288" cy="286"/>
              <a:chOff x="2976" y="3312"/>
              <a:chExt cx="288" cy="286"/>
            </a:xfrm>
          </p:grpSpPr>
          <p:sp>
            <p:nvSpPr>
              <p:cNvPr id="321559" name="AutoShape 23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85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60" name="Text Box 24"/>
              <p:cNvSpPr txBox="1">
                <a:spLocks noChangeArrowheads="1"/>
              </p:cNvSpPr>
              <p:nvPr/>
            </p:nvSpPr>
            <p:spPr bwMode="auto">
              <a:xfrm>
                <a:off x="3069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321561" name="Group 25"/>
            <p:cNvGrpSpPr>
              <a:grpSpLocks/>
            </p:cNvGrpSpPr>
            <p:nvPr/>
          </p:nvGrpSpPr>
          <p:grpSpPr bwMode="auto">
            <a:xfrm>
              <a:off x="2925" y="3456"/>
              <a:ext cx="387" cy="286"/>
              <a:chOff x="3549" y="3312"/>
              <a:chExt cx="387" cy="286"/>
            </a:xfrm>
          </p:grpSpPr>
          <p:sp>
            <p:nvSpPr>
              <p:cNvPr id="321562" name="AutoShape 26"/>
              <p:cNvSpPr>
                <a:spLocks noChangeArrowheads="1"/>
              </p:cNvSpPr>
              <p:nvPr/>
            </p:nvSpPr>
            <p:spPr bwMode="auto">
              <a:xfrm>
                <a:off x="3549" y="3312"/>
                <a:ext cx="38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63" name="Text Box 27"/>
              <p:cNvSpPr txBox="1">
                <a:spLocks noChangeArrowheads="1"/>
              </p:cNvSpPr>
              <p:nvPr/>
            </p:nvSpPr>
            <p:spPr bwMode="auto">
              <a:xfrm>
                <a:off x="3741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321564" name="Group 28"/>
            <p:cNvGrpSpPr>
              <a:grpSpLocks/>
            </p:cNvGrpSpPr>
            <p:nvPr/>
          </p:nvGrpSpPr>
          <p:grpSpPr bwMode="auto">
            <a:xfrm>
              <a:off x="1914" y="3840"/>
              <a:ext cx="243" cy="288"/>
              <a:chOff x="1533" y="3696"/>
              <a:chExt cx="243" cy="288"/>
            </a:xfrm>
          </p:grpSpPr>
          <p:sp>
            <p:nvSpPr>
              <p:cNvPr id="321565" name="AutoShape 29"/>
              <p:cNvSpPr>
                <a:spLocks noChangeArrowheads="1"/>
              </p:cNvSpPr>
              <p:nvPr/>
            </p:nvSpPr>
            <p:spPr bwMode="auto">
              <a:xfrm>
                <a:off x="1533" y="3696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1581" y="37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321567" name="Group 31"/>
            <p:cNvGrpSpPr>
              <a:grpSpLocks/>
            </p:cNvGrpSpPr>
            <p:nvPr/>
          </p:nvGrpSpPr>
          <p:grpSpPr bwMode="auto">
            <a:xfrm>
              <a:off x="2157" y="3840"/>
              <a:ext cx="435" cy="286"/>
              <a:chOff x="2013" y="3696"/>
              <a:chExt cx="435" cy="286"/>
            </a:xfrm>
          </p:grpSpPr>
          <p:sp>
            <p:nvSpPr>
              <p:cNvPr id="321568" name="AutoShape 32"/>
              <p:cNvSpPr>
                <a:spLocks noChangeArrowheads="1"/>
              </p:cNvSpPr>
              <p:nvPr/>
            </p:nvSpPr>
            <p:spPr bwMode="auto">
              <a:xfrm>
                <a:off x="2013" y="3696"/>
                <a:ext cx="43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2253" y="3744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321570" name="Group 34"/>
            <p:cNvGrpSpPr>
              <a:grpSpLocks/>
            </p:cNvGrpSpPr>
            <p:nvPr/>
          </p:nvGrpSpPr>
          <p:grpSpPr bwMode="auto">
            <a:xfrm>
              <a:off x="2589" y="3840"/>
              <a:ext cx="222" cy="288"/>
              <a:chOff x="2733" y="3696"/>
              <a:chExt cx="222" cy="288"/>
            </a:xfrm>
          </p:grpSpPr>
          <p:sp>
            <p:nvSpPr>
              <p:cNvPr id="321571" name="AutoShape 35"/>
              <p:cNvSpPr>
                <a:spLocks noChangeArrowheads="1"/>
              </p:cNvSpPr>
              <p:nvPr/>
            </p:nvSpPr>
            <p:spPr bwMode="auto">
              <a:xfrm>
                <a:off x="2733" y="3696"/>
                <a:ext cx="19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572" name="Text Box 36"/>
              <p:cNvSpPr txBox="1">
                <a:spLocks noChangeArrowheads="1"/>
              </p:cNvSpPr>
              <p:nvPr/>
            </p:nvSpPr>
            <p:spPr bwMode="auto">
              <a:xfrm>
                <a:off x="2760" y="37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21573" name="Line 37"/>
            <p:cNvSpPr>
              <a:spLocks noChangeShapeType="1"/>
            </p:cNvSpPr>
            <p:nvPr/>
          </p:nvSpPr>
          <p:spPr bwMode="auto">
            <a:xfrm>
              <a:off x="1911" y="2784"/>
              <a:ext cx="9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74" name="Line 38"/>
            <p:cNvSpPr>
              <a:spLocks noChangeShapeType="1"/>
            </p:cNvSpPr>
            <p:nvPr/>
          </p:nvSpPr>
          <p:spPr bwMode="auto">
            <a:xfrm>
              <a:off x="3312" y="2784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75" name="Line 39"/>
            <p:cNvSpPr>
              <a:spLocks noChangeShapeType="1"/>
            </p:cNvSpPr>
            <p:nvPr/>
          </p:nvSpPr>
          <p:spPr bwMode="auto">
            <a:xfrm>
              <a:off x="1920" y="2880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2304" y="2592"/>
              <a:ext cx="6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C</a:t>
              </a:r>
              <a:r>
                <a:rPr lang="en-US" altLang="en-US" sz="1800" baseline="-25000"/>
                <a:t>max</a:t>
              </a:r>
              <a:r>
                <a:rPr lang="en-US" altLang="en-US" sz="1800"/>
                <a:t>(M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)</a:t>
              </a:r>
            </a:p>
          </p:txBody>
        </p:sp>
      </p:grpSp>
      <p:sp>
        <p:nvSpPr>
          <p:cNvPr id="321577" name="Text Box 41"/>
          <p:cNvSpPr txBox="1">
            <a:spLocks noChangeArrowheads="1"/>
          </p:cNvSpPr>
          <p:nvPr/>
        </p:nvSpPr>
        <p:spPr bwMode="auto">
          <a:xfrm>
            <a:off x="481013" y="34290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0</a:t>
            </a:r>
          </a:p>
        </p:txBody>
      </p:sp>
      <p:sp>
        <p:nvSpPr>
          <p:cNvPr id="321578" name="Text Box 42"/>
          <p:cNvSpPr txBox="1">
            <a:spLocks noChangeArrowheads="1"/>
          </p:cNvSpPr>
          <p:nvPr/>
        </p:nvSpPr>
        <p:spPr bwMode="auto">
          <a:xfrm>
            <a:off x="2690813" y="34290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22</a:t>
            </a:r>
          </a:p>
        </p:txBody>
      </p:sp>
      <p:sp>
        <p:nvSpPr>
          <p:cNvPr id="321580" name="Text Box 44"/>
          <p:cNvSpPr txBox="1">
            <a:spLocks noChangeArrowheads="1"/>
          </p:cNvSpPr>
          <p:nvPr/>
        </p:nvSpPr>
        <p:spPr bwMode="auto">
          <a:xfrm>
            <a:off x="7754938" y="5105400"/>
            <a:ext cx="931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[16 22]</a:t>
            </a:r>
          </a:p>
        </p:txBody>
      </p:sp>
      <p:cxnSp>
        <p:nvCxnSpPr>
          <p:cNvPr id="321581" name="AutoShape 45"/>
          <p:cNvCxnSpPr>
            <a:cxnSpLocks noChangeShapeType="1"/>
            <a:stCxn id="321592" idx="3"/>
            <a:endCxn id="321595" idx="1"/>
          </p:cNvCxnSpPr>
          <p:nvPr/>
        </p:nvCxnSpPr>
        <p:spPr bwMode="auto">
          <a:xfrm>
            <a:off x="5638800" y="3892550"/>
            <a:ext cx="533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582" name="AutoShape 46"/>
          <p:cNvCxnSpPr>
            <a:cxnSpLocks noChangeShapeType="1"/>
            <a:stCxn id="321595" idx="3"/>
            <a:endCxn id="321598" idx="1"/>
          </p:cNvCxnSpPr>
          <p:nvPr/>
        </p:nvCxnSpPr>
        <p:spPr bwMode="auto">
          <a:xfrm>
            <a:off x="7010400" y="389255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583" name="AutoShape 47"/>
          <p:cNvCxnSpPr>
            <a:cxnSpLocks noChangeShapeType="1"/>
            <a:stCxn id="321607" idx="3"/>
            <a:endCxn id="321610" idx="1"/>
          </p:cNvCxnSpPr>
          <p:nvPr/>
        </p:nvCxnSpPr>
        <p:spPr bwMode="auto">
          <a:xfrm>
            <a:off x="7391400" y="4951413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584" name="AutoShape 48"/>
          <p:cNvCxnSpPr>
            <a:cxnSpLocks noChangeShapeType="1"/>
            <a:stCxn id="321604" idx="3"/>
            <a:endCxn id="321607" idx="1"/>
          </p:cNvCxnSpPr>
          <p:nvPr/>
        </p:nvCxnSpPr>
        <p:spPr bwMode="auto">
          <a:xfrm>
            <a:off x="6553200" y="4949825"/>
            <a:ext cx="385763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585" name="AutoShape 49"/>
          <p:cNvCxnSpPr>
            <a:cxnSpLocks noChangeShapeType="1"/>
            <a:stCxn id="321616" idx="3"/>
            <a:endCxn id="321619" idx="1"/>
          </p:cNvCxnSpPr>
          <p:nvPr/>
        </p:nvCxnSpPr>
        <p:spPr bwMode="auto">
          <a:xfrm>
            <a:off x="6096000" y="6018213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586" name="AutoShape 50"/>
          <p:cNvCxnSpPr>
            <a:cxnSpLocks noChangeShapeType="1"/>
            <a:stCxn id="321613" idx="3"/>
            <a:endCxn id="321616" idx="1"/>
          </p:cNvCxnSpPr>
          <p:nvPr/>
        </p:nvCxnSpPr>
        <p:spPr bwMode="auto">
          <a:xfrm>
            <a:off x="5029200" y="6018213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1587" name="Text Box 51"/>
          <p:cNvSpPr txBox="1">
            <a:spLocks noChangeArrowheads="1"/>
          </p:cNvSpPr>
          <p:nvPr/>
        </p:nvSpPr>
        <p:spPr bwMode="auto">
          <a:xfrm>
            <a:off x="4114800" y="370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J1</a:t>
            </a:r>
          </a:p>
        </p:txBody>
      </p:sp>
      <p:sp>
        <p:nvSpPr>
          <p:cNvPr id="321588" name="Text Box 52"/>
          <p:cNvSpPr txBox="1">
            <a:spLocks noChangeArrowheads="1"/>
          </p:cNvSpPr>
          <p:nvPr/>
        </p:nvSpPr>
        <p:spPr bwMode="auto">
          <a:xfrm>
            <a:off x="4114800" y="4760913"/>
            <a:ext cx="404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J2</a:t>
            </a:r>
          </a:p>
        </p:txBody>
      </p:sp>
      <p:sp>
        <p:nvSpPr>
          <p:cNvPr id="321589" name="Text Box 53"/>
          <p:cNvSpPr txBox="1">
            <a:spLocks noChangeArrowheads="1"/>
          </p:cNvSpPr>
          <p:nvPr/>
        </p:nvSpPr>
        <p:spPr bwMode="auto">
          <a:xfrm>
            <a:off x="4114800" y="5827713"/>
            <a:ext cx="404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J3</a:t>
            </a:r>
          </a:p>
        </p:txBody>
      </p:sp>
      <p:cxnSp>
        <p:nvCxnSpPr>
          <p:cNvPr id="321590" name="AutoShape 54"/>
          <p:cNvCxnSpPr>
            <a:cxnSpLocks noChangeShapeType="1"/>
            <a:stCxn id="321602" idx="3"/>
            <a:endCxn id="321604" idx="1"/>
          </p:cNvCxnSpPr>
          <p:nvPr/>
        </p:nvCxnSpPr>
        <p:spPr bwMode="auto">
          <a:xfrm flipV="1">
            <a:off x="5486400" y="4949825"/>
            <a:ext cx="7397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1591" name="Group 55"/>
          <p:cNvGrpSpPr>
            <a:grpSpLocks/>
          </p:cNvGrpSpPr>
          <p:nvPr/>
        </p:nvGrpSpPr>
        <p:grpSpPr bwMode="auto">
          <a:xfrm>
            <a:off x="4648200" y="3665538"/>
            <a:ext cx="990600" cy="454025"/>
            <a:chOff x="1392" y="2160"/>
            <a:chExt cx="624" cy="286"/>
          </a:xfrm>
        </p:grpSpPr>
        <p:sp>
          <p:nvSpPr>
            <p:cNvPr id="321592" name="AutoShape 56"/>
            <p:cNvSpPr>
              <a:spLocks noChangeArrowheads="1"/>
            </p:cNvSpPr>
            <p:nvPr/>
          </p:nvSpPr>
          <p:spPr bwMode="auto">
            <a:xfrm>
              <a:off x="1392" y="2160"/>
              <a:ext cx="624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593" name="Text Box 57"/>
            <p:cNvSpPr txBox="1">
              <a:spLocks noChangeArrowheads="1"/>
            </p:cNvSpPr>
            <p:nvPr/>
          </p:nvSpPr>
          <p:spPr bwMode="auto">
            <a:xfrm>
              <a:off x="1728" y="220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321594" name="Group 58"/>
          <p:cNvGrpSpPr>
            <a:grpSpLocks/>
          </p:cNvGrpSpPr>
          <p:nvPr/>
        </p:nvGrpSpPr>
        <p:grpSpPr bwMode="auto">
          <a:xfrm>
            <a:off x="6172200" y="3665538"/>
            <a:ext cx="838200" cy="454025"/>
            <a:chOff x="3312" y="2160"/>
            <a:chExt cx="528" cy="286"/>
          </a:xfrm>
        </p:grpSpPr>
        <p:sp>
          <p:nvSpPr>
            <p:cNvPr id="321595" name="AutoShape 59"/>
            <p:cNvSpPr>
              <a:spLocks noChangeArrowheads="1"/>
            </p:cNvSpPr>
            <p:nvPr/>
          </p:nvSpPr>
          <p:spPr bwMode="auto">
            <a:xfrm>
              <a:off x="3312" y="2160"/>
              <a:ext cx="528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596" name="Text Box 60"/>
            <p:cNvSpPr txBox="1">
              <a:spLocks noChangeArrowheads="1"/>
            </p:cNvSpPr>
            <p:nvPr/>
          </p:nvSpPr>
          <p:spPr bwMode="auto">
            <a:xfrm>
              <a:off x="3645" y="220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321597" name="Group 61"/>
          <p:cNvGrpSpPr>
            <a:grpSpLocks/>
          </p:cNvGrpSpPr>
          <p:nvPr/>
        </p:nvGrpSpPr>
        <p:grpSpPr bwMode="auto">
          <a:xfrm>
            <a:off x="7391400" y="3665538"/>
            <a:ext cx="385763" cy="454025"/>
            <a:chOff x="3261" y="2928"/>
            <a:chExt cx="243" cy="286"/>
          </a:xfrm>
        </p:grpSpPr>
        <p:sp>
          <p:nvSpPr>
            <p:cNvPr id="321598" name="AutoShape 62"/>
            <p:cNvSpPr>
              <a:spLocks noChangeArrowheads="1"/>
            </p:cNvSpPr>
            <p:nvPr/>
          </p:nvSpPr>
          <p:spPr bwMode="auto">
            <a:xfrm>
              <a:off x="3261" y="2928"/>
              <a:ext cx="240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00CC">
                    <a:gamma/>
                    <a:tint val="47059"/>
                    <a:invGamma/>
                  </a:srgb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599" name="Text Box 63"/>
            <p:cNvSpPr txBox="1">
              <a:spLocks noChangeArrowheads="1"/>
            </p:cNvSpPr>
            <p:nvPr/>
          </p:nvSpPr>
          <p:spPr bwMode="auto">
            <a:xfrm>
              <a:off x="3309" y="297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21600" name="Group 64"/>
          <p:cNvGrpSpPr>
            <a:grpSpLocks/>
          </p:cNvGrpSpPr>
          <p:nvPr/>
        </p:nvGrpSpPr>
        <p:grpSpPr bwMode="auto">
          <a:xfrm>
            <a:off x="4648200" y="4699000"/>
            <a:ext cx="838200" cy="454025"/>
            <a:chOff x="1392" y="2519"/>
            <a:chExt cx="528" cy="286"/>
          </a:xfrm>
        </p:grpSpPr>
        <p:sp>
          <p:nvSpPr>
            <p:cNvPr id="321601" name="AutoShape 65"/>
            <p:cNvSpPr>
              <a:spLocks noChangeArrowheads="1"/>
            </p:cNvSpPr>
            <p:nvPr/>
          </p:nvSpPr>
          <p:spPr bwMode="auto">
            <a:xfrm>
              <a:off x="1392" y="2519"/>
              <a:ext cx="528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602" name="Text Box 66"/>
            <p:cNvSpPr txBox="1">
              <a:spLocks noChangeArrowheads="1"/>
            </p:cNvSpPr>
            <p:nvPr/>
          </p:nvSpPr>
          <p:spPr bwMode="auto">
            <a:xfrm>
              <a:off x="1725" y="2567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321603" name="Group 67"/>
          <p:cNvGrpSpPr>
            <a:grpSpLocks/>
          </p:cNvGrpSpPr>
          <p:nvPr/>
        </p:nvGrpSpPr>
        <p:grpSpPr bwMode="auto">
          <a:xfrm>
            <a:off x="6226175" y="4722813"/>
            <a:ext cx="331788" cy="454025"/>
            <a:chOff x="2527" y="3311"/>
            <a:chExt cx="209" cy="286"/>
          </a:xfrm>
        </p:grpSpPr>
        <p:sp>
          <p:nvSpPr>
            <p:cNvPr id="321604" name="AutoShape 68"/>
            <p:cNvSpPr>
              <a:spLocks noChangeArrowheads="1"/>
            </p:cNvSpPr>
            <p:nvPr/>
          </p:nvSpPr>
          <p:spPr bwMode="auto">
            <a:xfrm>
              <a:off x="2527" y="3311"/>
              <a:ext cx="206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605" name="Text Box 69"/>
            <p:cNvSpPr txBox="1">
              <a:spLocks noChangeArrowheads="1"/>
            </p:cNvSpPr>
            <p:nvPr/>
          </p:nvSpPr>
          <p:spPr bwMode="auto">
            <a:xfrm>
              <a:off x="2541" y="332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21606" name="Group 70"/>
          <p:cNvGrpSpPr>
            <a:grpSpLocks/>
          </p:cNvGrpSpPr>
          <p:nvPr/>
        </p:nvGrpSpPr>
        <p:grpSpPr bwMode="auto">
          <a:xfrm>
            <a:off x="6938963" y="4724400"/>
            <a:ext cx="457200" cy="454025"/>
            <a:chOff x="2976" y="3312"/>
            <a:chExt cx="288" cy="286"/>
          </a:xfrm>
        </p:grpSpPr>
        <p:sp>
          <p:nvSpPr>
            <p:cNvPr id="321607" name="AutoShape 71"/>
            <p:cNvSpPr>
              <a:spLocks noChangeArrowheads="1"/>
            </p:cNvSpPr>
            <p:nvPr/>
          </p:nvSpPr>
          <p:spPr bwMode="auto">
            <a:xfrm>
              <a:off x="2976" y="3312"/>
              <a:ext cx="285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9933FF">
                    <a:gamma/>
                    <a:tint val="54118"/>
                    <a:invGamma/>
                  </a:srgbClr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608" name="Text Box 72"/>
            <p:cNvSpPr txBox="1">
              <a:spLocks noChangeArrowheads="1"/>
            </p:cNvSpPr>
            <p:nvPr/>
          </p:nvSpPr>
          <p:spPr bwMode="auto">
            <a:xfrm>
              <a:off x="3069" y="336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21609" name="Group 73"/>
          <p:cNvGrpSpPr>
            <a:grpSpLocks/>
          </p:cNvGrpSpPr>
          <p:nvPr/>
        </p:nvGrpSpPr>
        <p:grpSpPr bwMode="auto">
          <a:xfrm>
            <a:off x="7848600" y="4724400"/>
            <a:ext cx="614363" cy="454025"/>
            <a:chOff x="3549" y="3312"/>
            <a:chExt cx="387" cy="286"/>
          </a:xfrm>
        </p:grpSpPr>
        <p:sp>
          <p:nvSpPr>
            <p:cNvPr id="321610" name="AutoShape 74"/>
            <p:cNvSpPr>
              <a:spLocks noChangeArrowheads="1"/>
            </p:cNvSpPr>
            <p:nvPr/>
          </p:nvSpPr>
          <p:spPr bwMode="auto">
            <a:xfrm>
              <a:off x="3549" y="3312"/>
              <a:ext cx="384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00CC">
                    <a:gamma/>
                    <a:tint val="47059"/>
                    <a:invGamma/>
                  </a:srgb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611" name="Text Box 75"/>
            <p:cNvSpPr txBox="1">
              <a:spLocks noChangeArrowheads="1"/>
            </p:cNvSpPr>
            <p:nvPr/>
          </p:nvSpPr>
          <p:spPr bwMode="auto">
            <a:xfrm>
              <a:off x="3741" y="336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21612" name="Group 76"/>
          <p:cNvGrpSpPr>
            <a:grpSpLocks/>
          </p:cNvGrpSpPr>
          <p:nvPr/>
        </p:nvGrpSpPr>
        <p:grpSpPr bwMode="auto">
          <a:xfrm>
            <a:off x="4648200" y="5791200"/>
            <a:ext cx="385763" cy="457200"/>
            <a:chOff x="1533" y="3696"/>
            <a:chExt cx="243" cy="288"/>
          </a:xfrm>
        </p:grpSpPr>
        <p:sp>
          <p:nvSpPr>
            <p:cNvPr id="321613" name="AutoShape 77"/>
            <p:cNvSpPr>
              <a:spLocks noChangeArrowheads="1"/>
            </p:cNvSpPr>
            <p:nvPr/>
          </p:nvSpPr>
          <p:spPr bwMode="auto">
            <a:xfrm>
              <a:off x="1533" y="3696"/>
              <a:ext cx="240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614" name="Text Box 78"/>
            <p:cNvSpPr txBox="1">
              <a:spLocks noChangeArrowheads="1"/>
            </p:cNvSpPr>
            <p:nvPr/>
          </p:nvSpPr>
          <p:spPr bwMode="auto">
            <a:xfrm>
              <a:off x="1581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21615" name="Group 79"/>
          <p:cNvGrpSpPr>
            <a:grpSpLocks/>
          </p:cNvGrpSpPr>
          <p:nvPr/>
        </p:nvGrpSpPr>
        <p:grpSpPr bwMode="auto">
          <a:xfrm>
            <a:off x="5410200" y="5791200"/>
            <a:ext cx="690563" cy="454025"/>
            <a:chOff x="2013" y="3696"/>
            <a:chExt cx="435" cy="286"/>
          </a:xfrm>
        </p:grpSpPr>
        <p:sp>
          <p:nvSpPr>
            <p:cNvPr id="321616" name="AutoShape 80"/>
            <p:cNvSpPr>
              <a:spLocks noChangeArrowheads="1"/>
            </p:cNvSpPr>
            <p:nvPr/>
          </p:nvSpPr>
          <p:spPr bwMode="auto">
            <a:xfrm>
              <a:off x="2013" y="3696"/>
              <a:ext cx="43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617" name="Text Box 81"/>
            <p:cNvSpPr txBox="1">
              <a:spLocks noChangeArrowheads="1"/>
            </p:cNvSpPr>
            <p:nvPr/>
          </p:nvSpPr>
          <p:spPr bwMode="auto">
            <a:xfrm>
              <a:off x="2253" y="374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21618" name="Group 82"/>
          <p:cNvGrpSpPr>
            <a:grpSpLocks/>
          </p:cNvGrpSpPr>
          <p:nvPr/>
        </p:nvGrpSpPr>
        <p:grpSpPr bwMode="auto">
          <a:xfrm>
            <a:off x="6553200" y="5791200"/>
            <a:ext cx="352425" cy="457200"/>
            <a:chOff x="2733" y="3696"/>
            <a:chExt cx="222" cy="288"/>
          </a:xfrm>
        </p:grpSpPr>
        <p:sp>
          <p:nvSpPr>
            <p:cNvPr id="321619" name="AutoShape 83"/>
            <p:cNvSpPr>
              <a:spLocks noChangeArrowheads="1"/>
            </p:cNvSpPr>
            <p:nvPr/>
          </p:nvSpPr>
          <p:spPr bwMode="auto">
            <a:xfrm>
              <a:off x="2733" y="3696"/>
              <a:ext cx="19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9933FF">
                    <a:gamma/>
                    <a:tint val="54118"/>
                    <a:invGamma/>
                  </a:srgbClr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1620" name="Text Box 84"/>
            <p:cNvSpPr txBox="1">
              <a:spLocks noChangeArrowheads="1"/>
            </p:cNvSpPr>
            <p:nvPr/>
          </p:nvSpPr>
          <p:spPr bwMode="auto">
            <a:xfrm>
              <a:off x="2760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21621" name="Text Box 85"/>
          <p:cNvSpPr txBox="1">
            <a:spLocks noChangeArrowheads="1"/>
          </p:cNvSpPr>
          <p:nvPr/>
        </p:nvSpPr>
        <p:spPr bwMode="auto">
          <a:xfrm>
            <a:off x="4572000" y="41148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[0 10]</a:t>
            </a:r>
          </a:p>
        </p:txBody>
      </p:sp>
      <p:sp>
        <p:nvSpPr>
          <p:cNvPr id="321622" name="Text Box 86"/>
          <p:cNvSpPr txBox="1">
            <a:spLocks noChangeArrowheads="1"/>
          </p:cNvSpPr>
          <p:nvPr/>
        </p:nvSpPr>
        <p:spPr bwMode="auto">
          <a:xfrm>
            <a:off x="6096000" y="4114800"/>
            <a:ext cx="931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[10 18]</a:t>
            </a:r>
          </a:p>
        </p:txBody>
      </p:sp>
      <p:sp>
        <p:nvSpPr>
          <p:cNvPr id="321623" name="Text Box 87"/>
          <p:cNvSpPr txBox="1">
            <a:spLocks noChangeArrowheads="1"/>
          </p:cNvSpPr>
          <p:nvPr/>
        </p:nvSpPr>
        <p:spPr bwMode="auto">
          <a:xfrm>
            <a:off x="7315200" y="4114800"/>
            <a:ext cx="931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[18 22]</a:t>
            </a:r>
          </a:p>
        </p:txBody>
      </p:sp>
      <p:sp>
        <p:nvSpPr>
          <p:cNvPr id="321624" name="Text Box 88"/>
          <p:cNvSpPr txBox="1">
            <a:spLocks noChangeArrowheads="1"/>
          </p:cNvSpPr>
          <p:nvPr/>
        </p:nvSpPr>
        <p:spPr bwMode="auto">
          <a:xfrm>
            <a:off x="4572000" y="5119688"/>
            <a:ext cx="68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[0 8]</a:t>
            </a:r>
          </a:p>
        </p:txBody>
      </p:sp>
      <p:sp>
        <p:nvSpPr>
          <p:cNvPr id="321625" name="Text Box 89"/>
          <p:cNvSpPr txBox="1">
            <a:spLocks noChangeArrowheads="1"/>
          </p:cNvSpPr>
          <p:nvPr/>
        </p:nvSpPr>
        <p:spPr bwMode="auto">
          <a:xfrm>
            <a:off x="6096000" y="51196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[8 11]</a:t>
            </a:r>
          </a:p>
        </p:txBody>
      </p:sp>
      <p:sp>
        <p:nvSpPr>
          <p:cNvPr id="321626" name="Text Box 90"/>
          <p:cNvSpPr txBox="1">
            <a:spLocks noChangeArrowheads="1"/>
          </p:cNvSpPr>
          <p:nvPr/>
        </p:nvSpPr>
        <p:spPr bwMode="auto">
          <a:xfrm>
            <a:off x="6840538" y="5119688"/>
            <a:ext cx="931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[11 16]</a:t>
            </a:r>
          </a:p>
        </p:txBody>
      </p:sp>
      <p:sp>
        <p:nvSpPr>
          <p:cNvPr id="321627" name="Text Box 91"/>
          <p:cNvSpPr txBox="1">
            <a:spLocks noChangeArrowheads="1"/>
          </p:cNvSpPr>
          <p:nvPr/>
        </p:nvSpPr>
        <p:spPr bwMode="auto">
          <a:xfrm>
            <a:off x="4554538" y="62626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[0 12]</a:t>
            </a:r>
          </a:p>
        </p:txBody>
      </p:sp>
      <p:sp>
        <p:nvSpPr>
          <p:cNvPr id="321628" name="Text Box 92"/>
          <p:cNvSpPr txBox="1">
            <a:spLocks noChangeArrowheads="1"/>
          </p:cNvSpPr>
          <p:nvPr/>
        </p:nvSpPr>
        <p:spPr bwMode="auto">
          <a:xfrm>
            <a:off x="5316538" y="62626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[4 19]</a:t>
            </a:r>
          </a:p>
        </p:txBody>
      </p:sp>
      <p:sp>
        <p:nvSpPr>
          <p:cNvPr id="321629" name="Text Box 93"/>
          <p:cNvSpPr txBox="1">
            <a:spLocks noChangeArrowheads="1"/>
          </p:cNvSpPr>
          <p:nvPr/>
        </p:nvSpPr>
        <p:spPr bwMode="auto">
          <a:xfrm>
            <a:off x="6477000" y="6262688"/>
            <a:ext cx="931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[11 22]</a:t>
            </a:r>
          </a:p>
        </p:txBody>
      </p:sp>
      <p:sp>
        <p:nvSpPr>
          <p:cNvPr id="321630" name="Line 94"/>
          <p:cNvSpPr>
            <a:spLocks noChangeShapeType="1"/>
          </p:cNvSpPr>
          <p:nvPr/>
        </p:nvSpPr>
        <p:spPr bwMode="auto">
          <a:xfrm>
            <a:off x="3657600" y="36576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631" name="Rectangle 95"/>
          <p:cNvSpPr>
            <a:spLocks noChangeArrowheads="1"/>
          </p:cNvSpPr>
          <p:nvPr/>
        </p:nvSpPr>
        <p:spPr bwMode="auto">
          <a:xfrm>
            <a:off x="381000" y="1905000"/>
            <a:ext cx="8305800" cy="5969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3200" b="1">
                <a:solidFill>
                  <a:schemeClr val="tx2"/>
                </a:solidFill>
                <a:latin typeface="Tahoma" pitchFamily="34" charset="0"/>
              </a:defRPr>
            </a:lvl1pPr>
            <a:lvl2pPr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IE" altLang="en-US" sz="2400"/>
              <a:t>Step 2 : Find Release &amp; Due Dates (CPM)</a:t>
            </a:r>
          </a:p>
        </p:txBody>
      </p:sp>
      <p:sp>
        <p:nvSpPr>
          <p:cNvPr id="321633" name="Rectangle 97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758AE-0F60-4CD7-80D2-0323BCA0AA64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152400" y="1447800"/>
            <a:ext cx="1665288" cy="1196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u="sng">
                <a:latin typeface="Times New Roman" pitchFamily="18" charset="0"/>
              </a:rPr>
              <a:t>Step 3</a:t>
            </a:r>
            <a:r>
              <a:rPr lang="en-US" altLang="en-US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altLang="en-US" i="1">
                <a:latin typeface="Times New Roman" pitchFamily="18" charset="0"/>
              </a:rPr>
              <a:t>M</a:t>
            </a:r>
            <a:r>
              <a:rPr lang="en-US" altLang="en-US" i="1" baseline="-25000">
                <a:latin typeface="Times New Roman" pitchFamily="18" charset="0"/>
              </a:rPr>
              <a:t>0</a:t>
            </a:r>
            <a:r>
              <a:rPr lang="en-US" altLang="en-US">
                <a:latin typeface="Times New Roman" pitchFamily="18" charset="0"/>
              </a:rPr>
              <a:t> = </a:t>
            </a:r>
            <a:r>
              <a:rPr lang="en-US" altLang="en-US">
                <a:latin typeface="Times New Roman" pitchFamily="18" charset="0"/>
                <a:sym typeface="Symbol" pitchFamily="18" charset="2"/>
              </a:rPr>
              <a:t></a:t>
            </a:r>
          </a:p>
          <a:p>
            <a:pPr eaLnBrk="0" hangingPunct="0"/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max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en-US">
                <a:latin typeface="Times New Roman" pitchFamily="18" charset="0"/>
              </a:rPr>
              <a:t>)=22</a:t>
            </a: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304800" y="4724400"/>
          <a:ext cx="3698875" cy="1347788"/>
        </p:xfrm>
        <a:graphic>
          <a:graphicData uri="http://schemas.openxmlformats.org/presentationml/2006/ole">
            <p:oleObj spid="_x0000_s323638" name="Document" r:id="rId4" imgW="3660648" imgH="1341120" progId="Word.Document.8">
              <p:embed/>
            </p:oleObj>
          </a:graphicData>
        </a:graphic>
      </p:graphicFrame>
      <p:grpSp>
        <p:nvGrpSpPr>
          <p:cNvPr id="323588" name="Group 4"/>
          <p:cNvGrpSpPr>
            <a:grpSpLocks/>
          </p:cNvGrpSpPr>
          <p:nvPr/>
        </p:nvGrpSpPr>
        <p:grpSpPr bwMode="auto">
          <a:xfrm>
            <a:off x="685800" y="6096000"/>
            <a:ext cx="2438400" cy="457200"/>
            <a:chOff x="384" y="3600"/>
            <a:chExt cx="1536" cy="288"/>
          </a:xfrm>
        </p:grpSpPr>
        <p:sp>
          <p:nvSpPr>
            <p:cNvPr id="323589" name="Text Box 5"/>
            <p:cNvSpPr txBox="1">
              <a:spLocks noChangeArrowheads="1"/>
            </p:cNvSpPr>
            <p:nvPr/>
          </p:nvSpPr>
          <p:spPr bwMode="auto">
            <a:xfrm>
              <a:off x="480" y="3600"/>
              <a:ext cx="1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FF3300"/>
                  </a:solidFill>
                  <a:latin typeface="Times New Roman" pitchFamily="18" charset="0"/>
                </a:rPr>
                <a:t>1,2,3</a:t>
              </a:r>
              <a:r>
                <a:rPr lang="en-US" altLang="en-US" b="1" i="1">
                  <a:solidFill>
                    <a:srgbClr val="FF3300"/>
                  </a:solidFill>
                  <a:latin typeface="Times New Roman" pitchFamily="18" charset="0"/>
                </a:rPr>
                <a:t>   L</a:t>
              </a:r>
              <a:r>
                <a:rPr lang="en-US" altLang="en-US" b="1" i="1" baseline="-25000">
                  <a:solidFill>
                    <a:srgbClr val="FF3300"/>
                  </a:solidFill>
                  <a:latin typeface="Times New Roman" pitchFamily="18" charset="0"/>
                </a:rPr>
                <a:t>max</a:t>
              </a:r>
              <a:r>
                <a:rPr lang="en-US" altLang="en-US" b="1">
                  <a:solidFill>
                    <a:srgbClr val="FF3300"/>
                  </a:solidFill>
                  <a:latin typeface="Times New Roman" pitchFamily="18" charset="0"/>
                </a:rPr>
                <a:t>=5</a:t>
              </a:r>
              <a:endParaRPr lang="en-US" altLang="en-US" b="1">
                <a:latin typeface="Times New Roman" pitchFamily="18" charset="0"/>
              </a:endParaRPr>
            </a:p>
          </p:txBody>
        </p:sp>
        <p:sp>
          <p:nvSpPr>
            <p:cNvPr id="323590" name="Rectangle 6"/>
            <p:cNvSpPr>
              <a:spLocks noChangeArrowheads="1"/>
            </p:cNvSpPr>
            <p:nvPr/>
          </p:nvSpPr>
          <p:spPr bwMode="auto">
            <a:xfrm>
              <a:off x="384" y="360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533400" y="41148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1</a:t>
            </a:r>
            <a:endParaRPr lang="en-US" altLang="en-US" b="1">
              <a:latin typeface="Times New Roman" pitchFamily="18" charset="0"/>
            </a:endParaRPr>
          </a:p>
        </p:txBody>
      </p:sp>
      <p:grpSp>
        <p:nvGrpSpPr>
          <p:cNvPr id="323592" name="Group 8"/>
          <p:cNvGrpSpPr>
            <a:grpSpLocks/>
          </p:cNvGrpSpPr>
          <p:nvPr/>
        </p:nvGrpSpPr>
        <p:grpSpPr bwMode="auto">
          <a:xfrm>
            <a:off x="1524000" y="1524000"/>
            <a:ext cx="7467600" cy="2728913"/>
            <a:chOff x="240" y="897"/>
            <a:chExt cx="4992" cy="1959"/>
          </a:xfrm>
        </p:grpSpPr>
        <p:sp>
          <p:nvSpPr>
            <p:cNvPr id="323593" name="Oval 9"/>
            <p:cNvSpPr>
              <a:spLocks noChangeArrowheads="1"/>
            </p:cNvSpPr>
            <p:nvPr/>
          </p:nvSpPr>
          <p:spPr bwMode="auto">
            <a:xfrm>
              <a:off x="240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S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594" name="Oval 10"/>
            <p:cNvSpPr>
              <a:spLocks noChangeArrowheads="1"/>
            </p:cNvSpPr>
            <p:nvPr/>
          </p:nvSpPr>
          <p:spPr bwMode="auto">
            <a:xfrm>
              <a:off x="1344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595" name="Oval 11"/>
            <p:cNvSpPr>
              <a:spLocks noChangeArrowheads="1"/>
            </p:cNvSpPr>
            <p:nvPr/>
          </p:nvSpPr>
          <p:spPr bwMode="auto">
            <a:xfrm>
              <a:off x="1344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596" name="Oval 12"/>
            <p:cNvSpPr>
              <a:spLocks noChangeArrowheads="1"/>
            </p:cNvSpPr>
            <p:nvPr/>
          </p:nvSpPr>
          <p:spPr bwMode="auto">
            <a:xfrm>
              <a:off x="1968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597" name="Oval 13"/>
            <p:cNvSpPr>
              <a:spLocks noChangeArrowheads="1"/>
            </p:cNvSpPr>
            <p:nvPr/>
          </p:nvSpPr>
          <p:spPr bwMode="auto">
            <a:xfrm>
              <a:off x="2640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598" name="Oval 14"/>
            <p:cNvSpPr>
              <a:spLocks noChangeArrowheads="1"/>
            </p:cNvSpPr>
            <p:nvPr/>
          </p:nvSpPr>
          <p:spPr bwMode="auto">
            <a:xfrm>
              <a:off x="2640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599" name="Oval 15"/>
            <p:cNvSpPr>
              <a:spLocks noChangeArrowheads="1"/>
            </p:cNvSpPr>
            <p:nvPr/>
          </p:nvSpPr>
          <p:spPr bwMode="auto">
            <a:xfrm>
              <a:off x="3072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600" name="Oval 16"/>
            <p:cNvSpPr>
              <a:spLocks noChangeArrowheads="1"/>
            </p:cNvSpPr>
            <p:nvPr/>
          </p:nvSpPr>
          <p:spPr bwMode="auto">
            <a:xfrm>
              <a:off x="3696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601" name="Oval 17"/>
            <p:cNvSpPr>
              <a:spLocks noChangeArrowheads="1"/>
            </p:cNvSpPr>
            <p:nvPr/>
          </p:nvSpPr>
          <p:spPr bwMode="auto">
            <a:xfrm>
              <a:off x="4080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602" name="Oval 18"/>
            <p:cNvSpPr>
              <a:spLocks noChangeArrowheads="1"/>
            </p:cNvSpPr>
            <p:nvPr/>
          </p:nvSpPr>
          <p:spPr bwMode="auto">
            <a:xfrm>
              <a:off x="4128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603" name="Oval 19"/>
            <p:cNvSpPr>
              <a:spLocks noChangeArrowheads="1"/>
            </p:cNvSpPr>
            <p:nvPr/>
          </p:nvSpPr>
          <p:spPr bwMode="auto">
            <a:xfrm>
              <a:off x="4896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T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604" name="Oval 20"/>
            <p:cNvSpPr>
              <a:spLocks noChangeArrowheads="1"/>
            </p:cNvSpPr>
            <p:nvPr/>
          </p:nvSpPr>
          <p:spPr bwMode="auto">
            <a:xfrm>
              <a:off x="86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3605" name="Line 21"/>
            <p:cNvSpPr>
              <a:spLocks noChangeShapeType="1"/>
            </p:cNvSpPr>
            <p:nvPr/>
          </p:nvSpPr>
          <p:spPr bwMode="auto">
            <a:xfrm flipV="1">
              <a:off x="480" y="124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06" name="Line 22"/>
            <p:cNvSpPr>
              <a:spLocks noChangeShapeType="1"/>
            </p:cNvSpPr>
            <p:nvPr/>
          </p:nvSpPr>
          <p:spPr bwMode="auto">
            <a:xfrm>
              <a:off x="1680" y="11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07" name="Line 23"/>
            <p:cNvSpPr>
              <a:spLocks noChangeShapeType="1"/>
            </p:cNvSpPr>
            <p:nvPr/>
          </p:nvSpPr>
          <p:spPr bwMode="auto">
            <a:xfrm>
              <a:off x="2976" y="115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08" name="Line 24"/>
            <p:cNvSpPr>
              <a:spLocks noChangeShapeType="1"/>
            </p:cNvSpPr>
            <p:nvPr/>
          </p:nvSpPr>
          <p:spPr bwMode="auto">
            <a:xfrm>
              <a:off x="4416" y="1248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09" name="Line 25"/>
            <p:cNvSpPr>
              <a:spLocks noChangeShapeType="1"/>
            </p:cNvSpPr>
            <p:nvPr/>
          </p:nvSpPr>
          <p:spPr bwMode="auto">
            <a:xfrm>
              <a:off x="57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Line 26"/>
            <p:cNvSpPr>
              <a:spLocks noChangeShapeType="1"/>
            </p:cNvSpPr>
            <p:nvPr/>
          </p:nvSpPr>
          <p:spPr bwMode="auto">
            <a:xfrm>
              <a:off x="1200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Line 27"/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2" name="Line 28"/>
            <p:cNvSpPr>
              <a:spLocks noChangeShapeType="1"/>
            </p:cNvSpPr>
            <p:nvPr/>
          </p:nvSpPr>
          <p:spPr bwMode="auto">
            <a:xfrm>
              <a:off x="3408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3" name="Line 29"/>
            <p:cNvSpPr>
              <a:spLocks noChangeShapeType="1"/>
            </p:cNvSpPr>
            <p:nvPr/>
          </p:nvSpPr>
          <p:spPr bwMode="auto">
            <a:xfrm>
              <a:off x="4464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4" name="Line 30"/>
            <p:cNvSpPr>
              <a:spLocks noChangeShapeType="1"/>
            </p:cNvSpPr>
            <p:nvPr/>
          </p:nvSpPr>
          <p:spPr bwMode="auto">
            <a:xfrm>
              <a:off x="528" y="2016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5" name="Line 31"/>
            <p:cNvSpPr>
              <a:spLocks noChangeShapeType="1"/>
            </p:cNvSpPr>
            <p:nvPr/>
          </p:nvSpPr>
          <p:spPr bwMode="auto">
            <a:xfrm>
              <a:off x="1680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6" name="Line 32"/>
            <p:cNvSpPr>
              <a:spLocks noChangeShapeType="1"/>
            </p:cNvSpPr>
            <p:nvPr/>
          </p:nvSpPr>
          <p:spPr bwMode="auto">
            <a:xfrm>
              <a:off x="2976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7" name="Line 33"/>
            <p:cNvSpPr>
              <a:spLocks noChangeShapeType="1"/>
            </p:cNvSpPr>
            <p:nvPr/>
          </p:nvSpPr>
          <p:spPr bwMode="auto">
            <a:xfrm flipV="1">
              <a:off x="4032" y="2064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8" name="Text Box 34"/>
            <p:cNvSpPr txBox="1">
              <a:spLocks noChangeArrowheads="1"/>
            </p:cNvSpPr>
            <p:nvPr/>
          </p:nvSpPr>
          <p:spPr bwMode="auto">
            <a:xfrm>
              <a:off x="1910" y="897"/>
              <a:ext cx="29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23619" name="Text Box 35"/>
            <p:cNvSpPr txBox="1">
              <a:spLocks noChangeArrowheads="1"/>
            </p:cNvSpPr>
            <p:nvPr/>
          </p:nvSpPr>
          <p:spPr bwMode="auto">
            <a:xfrm>
              <a:off x="3446" y="89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23620" name="Text Box 36"/>
            <p:cNvSpPr txBox="1">
              <a:spLocks noChangeArrowheads="1"/>
            </p:cNvSpPr>
            <p:nvPr/>
          </p:nvSpPr>
          <p:spPr bwMode="auto">
            <a:xfrm>
              <a:off x="710" y="1305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3621" name="Text Box 37"/>
            <p:cNvSpPr txBox="1">
              <a:spLocks noChangeArrowheads="1"/>
            </p:cNvSpPr>
            <p:nvPr/>
          </p:nvSpPr>
          <p:spPr bwMode="auto">
            <a:xfrm>
              <a:off x="4694" y="12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3622" name="Text Box 38"/>
            <p:cNvSpPr txBox="1">
              <a:spLocks noChangeArrowheads="1"/>
            </p:cNvSpPr>
            <p:nvPr/>
          </p:nvSpPr>
          <p:spPr bwMode="auto">
            <a:xfrm>
              <a:off x="672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3623" name="Text Box 39"/>
            <p:cNvSpPr txBox="1">
              <a:spLocks noChangeArrowheads="1"/>
            </p:cNvSpPr>
            <p:nvPr/>
          </p:nvSpPr>
          <p:spPr bwMode="auto">
            <a:xfrm>
              <a:off x="710" y="2265"/>
              <a:ext cx="20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3624" name="Text Box 40"/>
            <p:cNvSpPr txBox="1">
              <a:spLocks noChangeArrowheads="1"/>
            </p:cNvSpPr>
            <p:nvPr/>
          </p:nvSpPr>
          <p:spPr bwMode="auto">
            <a:xfrm>
              <a:off x="1584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23625" name="Text Box 41"/>
            <p:cNvSpPr txBox="1">
              <a:spLocks noChangeArrowheads="1"/>
            </p:cNvSpPr>
            <p:nvPr/>
          </p:nvSpPr>
          <p:spPr bwMode="auto">
            <a:xfrm>
              <a:off x="2448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3626" name="Text Box 42"/>
            <p:cNvSpPr txBox="1">
              <a:spLocks noChangeArrowheads="1"/>
            </p:cNvSpPr>
            <p:nvPr/>
          </p:nvSpPr>
          <p:spPr bwMode="auto">
            <a:xfrm>
              <a:off x="3696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3627" name="Text Box 43"/>
            <p:cNvSpPr txBox="1">
              <a:spLocks noChangeArrowheads="1"/>
            </p:cNvSpPr>
            <p:nvPr/>
          </p:nvSpPr>
          <p:spPr bwMode="auto">
            <a:xfrm>
              <a:off x="4608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23628" name="Text Box 44"/>
            <p:cNvSpPr txBox="1">
              <a:spLocks noChangeArrowheads="1"/>
            </p:cNvSpPr>
            <p:nvPr/>
          </p:nvSpPr>
          <p:spPr bwMode="auto">
            <a:xfrm>
              <a:off x="2006" y="24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3629" name="Text Box 45"/>
            <p:cNvSpPr txBox="1">
              <a:spLocks noChangeArrowheads="1"/>
            </p:cNvSpPr>
            <p:nvPr/>
          </p:nvSpPr>
          <p:spPr bwMode="auto">
            <a:xfrm>
              <a:off x="3206" y="24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3630" name="Text Box 46"/>
            <p:cNvSpPr txBox="1">
              <a:spLocks noChangeArrowheads="1"/>
            </p:cNvSpPr>
            <p:nvPr/>
          </p:nvSpPr>
          <p:spPr bwMode="auto">
            <a:xfrm>
              <a:off x="4224" y="2239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323631" name="Text Box 47"/>
          <p:cNvSpPr txBox="1">
            <a:spLocks noChangeArrowheads="1"/>
          </p:cNvSpPr>
          <p:nvPr/>
        </p:nvSpPr>
        <p:spPr bwMode="auto">
          <a:xfrm>
            <a:off x="4038600" y="4800600"/>
            <a:ext cx="37877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</a:t>
            </a:r>
            <a:r>
              <a:rPr lang="en-US" altLang="en-US" sz="2000">
                <a:solidFill>
                  <a:srgbClr val="FF3300"/>
                </a:solidFill>
                <a:latin typeface="Times New Roman" pitchFamily="18" charset="0"/>
              </a:rPr>
              <a:t>1, 2, 3</a:t>
            </a:r>
            <a:r>
              <a:rPr lang="en-US" altLang="en-US" sz="2000">
                <a:latin typeface="Times New Roman" pitchFamily="18" charset="0"/>
              </a:rPr>
              <a:t>) = max {0, 2, 5} = </a:t>
            </a:r>
            <a:r>
              <a:rPr lang="en-US" altLang="en-US" sz="2000" b="1">
                <a:solidFill>
                  <a:srgbClr val="FF3300"/>
                </a:solidFill>
                <a:latin typeface="Times New Roman" pitchFamily="18" charset="0"/>
              </a:rPr>
              <a:t>5</a:t>
            </a:r>
            <a:endParaRPr lang="en-US" altLang="en-US" sz="2000" b="1">
              <a:latin typeface="Times New Roman" pitchFamily="18" charset="0"/>
            </a:endParaRP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(1, 3, 2) = max {0, 2, 6} = 6</a:t>
            </a: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(2, 1, 3) = max {0, 11, 13} =13</a:t>
            </a: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(2, 3, 1) = max {0, 3, 15} = 15</a:t>
            </a: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(3, 1, 2) = max {-8, 4, 6} = 6</a:t>
            </a: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(3, 2, 1) = max {-8, 0, 15} = 15</a:t>
            </a:r>
          </a:p>
        </p:txBody>
      </p:sp>
      <p:sp>
        <p:nvSpPr>
          <p:cNvPr id="323632" name="Freeform 48"/>
          <p:cNvSpPr>
            <a:spLocks/>
          </p:cNvSpPr>
          <p:nvPr/>
        </p:nvSpPr>
        <p:spPr bwMode="auto">
          <a:xfrm>
            <a:off x="2928938" y="1268413"/>
            <a:ext cx="1841500" cy="3365500"/>
          </a:xfrm>
          <a:custGeom>
            <a:avLst/>
            <a:gdLst>
              <a:gd name="T0" fmla="*/ 240 w 1160"/>
              <a:gd name="T1" fmla="*/ 29 h 2120"/>
              <a:gd name="T2" fmla="*/ 68 w 1160"/>
              <a:gd name="T3" fmla="*/ 132 h 2120"/>
              <a:gd name="T4" fmla="*/ 77 w 1160"/>
              <a:gd name="T5" fmla="*/ 560 h 2120"/>
              <a:gd name="T6" fmla="*/ 94 w 1160"/>
              <a:gd name="T7" fmla="*/ 706 h 2120"/>
              <a:gd name="T8" fmla="*/ 197 w 1160"/>
              <a:gd name="T9" fmla="*/ 783 h 2120"/>
              <a:gd name="T10" fmla="*/ 317 w 1160"/>
              <a:gd name="T11" fmla="*/ 843 h 2120"/>
              <a:gd name="T12" fmla="*/ 334 w 1160"/>
              <a:gd name="T13" fmla="*/ 869 h 2120"/>
              <a:gd name="T14" fmla="*/ 360 w 1160"/>
              <a:gd name="T15" fmla="*/ 878 h 2120"/>
              <a:gd name="T16" fmla="*/ 368 w 1160"/>
              <a:gd name="T17" fmla="*/ 903 h 2120"/>
              <a:gd name="T18" fmla="*/ 497 w 1160"/>
              <a:gd name="T19" fmla="*/ 955 h 2120"/>
              <a:gd name="T20" fmla="*/ 591 w 1160"/>
              <a:gd name="T21" fmla="*/ 1023 h 2120"/>
              <a:gd name="T22" fmla="*/ 505 w 1160"/>
              <a:gd name="T23" fmla="*/ 1332 h 2120"/>
              <a:gd name="T24" fmla="*/ 368 w 1160"/>
              <a:gd name="T25" fmla="*/ 1469 h 2120"/>
              <a:gd name="T26" fmla="*/ 188 w 1160"/>
              <a:gd name="T27" fmla="*/ 1538 h 2120"/>
              <a:gd name="T28" fmla="*/ 60 w 1160"/>
              <a:gd name="T29" fmla="*/ 1572 h 2120"/>
              <a:gd name="T30" fmla="*/ 0 w 1160"/>
              <a:gd name="T31" fmla="*/ 1658 h 2120"/>
              <a:gd name="T32" fmla="*/ 8 w 1160"/>
              <a:gd name="T33" fmla="*/ 1846 h 2120"/>
              <a:gd name="T34" fmla="*/ 51 w 1160"/>
              <a:gd name="T35" fmla="*/ 1966 h 2120"/>
              <a:gd name="T36" fmla="*/ 68 w 1160"/>
              <a:gd name="T37" fmla="*/ 2052 h 2120"/>
              <a:gd name="T38" fmla="*/ 214 w 1160"/>
              <a:gd name="T39" fmla="*/ 2086 h 2120"/>
              <a:gd name="T40" fmla="*/ 274 w 1160"/>
              <a:gd name="T41" fmla="*/ 2103 h 2120"/>
              <a:gd name="T42" fmla="*/ 325 w 1160"/>
              <a:gd name="T43" fmla="*/ 2120 h 2120"/>
              <a:gd name="T44" fmla="*/ 822 w 1160"/>
              <a:gd name="T45" fmla="*/ 2078 h 2120"/>
              <a:gd name="T46" fmla="*/ 857 w 1160"/>
              <a:gd name="T47" fmla="*/ 2018 h 2120"/>
              <a:gd name="T48" fmla="*/ 865 w 1160"/>
              <a:gd name="T49" fmla="*/ 1992 h 2120"/>
              <a:gd name="T50" fmla="*/ 891 w 1160"/>
              <a:gd name="T51" fmla="*/ 1983 h 2120"/>
              <a:gd name="T52" fmla="*/ 925 w 1160"/>
              <a:gd name="T53" fmla="*/ 1932 h 2120"/>
              <a:gd name="T54" fmla="*/ 934 w 1160"/>
              <a:gd name="T55" fmla="*/ 1880 h 2120"/>
              <a:gd name="T56" fmla="*/ 1002 w 1160"/>
              <a:gd name="T57" fmla="*/ 1778 h 2120"/>
              <a:gd name="T58" fmla="*/ 1131 w 1160"/>
              <a:gd name="T59" fmla="*/ 1546 h 2120"/>
              <a:gd name="T60" fmla="*/ 1131 w 1160"/>
              <a:gd name="T61" fmla="*/ 1109 h 2120"/>
              <a:gd name="T62" fmla="*/ 1080 w 1160"/>
              <a:gd name="T63" fmla="*/ 758 h 2120"/>
              <a:gd name="T64" fmla="*/ 951 w 1160"/>
              <a:gd name="T65" fmla="*/ 629 h 2120"/>
              <a:gd name="T66" fmla="*/ 745 w 1160"/>
              <a:gd name="T67" fmla="*/ 440 h 2120"/>
              <a:gd name="T68" fmla="*/ 565 w 1160"/>
              <a:gd name="T69" fmla="*/ 209 h 2120"/>
              <a:gd name="T70" fmla="*/ 488 w 1160"/>
              <a:gd name="T71" fmla="*/ 38 h 2120"/>
              <a:gd name="T72" fmla="*/ 411 w 1160"/>
              <a:gd name="T73" fmla="*/ 20 h 2120"/>
              <a:gd name="T74" fmla="*/ 385 w 1160"/>
              <a:gd name="T75" fmla="*/ 3 h 2120"/>
              <a:gd name="T76" fmla="*/ 222 w 1160"/>
              <a:gd name="T77" fmla="*/ 29 h 2120"/>
              <a:gd name="T78" fmla="*/ 240 w 1160"/>
              <a:gd name="T79" fmla="*/ 29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60" h="2120">
                <a:moveTo>
                  <a:pt x="240" y="29"/>
                </a:moveTo>
                <a:cubicBezTo>
                  <a:pt x="184" y="66"/>
                  <a:pt x="124" y="95"/>
                  <a:pt x="68" y="132"/>
                </a:cubicBezTo>
                <a:cubicBezTo>
                  <a:pt x="35" y="239"/>
                  <a:pt x="37" y="449"/>
                  <a:pt x="77" y="560"/>
                </a:cubicBezTo>
                <a:cubicBezTo>
                  <a:pt x="84" y="608"/>
                  <a:pt x="81" y="659"/>
                  <a:pt x="94" y="706"/>
                </a:cubicBezTo>
                <a:cubicBezTo>
                  <a:pt x="107" y="752"/>
                  <a:pt x="163" y="764"/>
                  <a:pt x="197" y="783"/>
                </a:cubicBezTo>
                <a:cubicBezTo>
                  <a:pt x="243" y="809"/>
                  <a:pt x="266" y="831"/>
                  <a:pt x="317" y="843"/>
                </a:cubicBezTo>
                <a:cubicBezTo>
                  <a:pt x="323" y="852"/>
                  <a:pt x="326" y="862"/>
                  <a:pt x="334" y="869"/>
                </a:cubicBezTo>
                <a:cubicBezTo>
                  <a:pt x="341" y="875"/>
                  <a:pt x="354" y="872"/>
                  <a:pt x="360" y="878"/>
                </a:cubicBezTo>
                <a:cubicBezTo>
                  <a:pt x="366" y="884"/>
                  <a:pt x="362" y="896"/>
                  <a:pt x="368" y="903"/>
                </a:cubicBezTo>
                <a:cubicBezTo>
                  <a:pt x="388" y="928"/>
                  <a:pt x="469" y="949"/>
                  <a:pt x="497" y="955"/>
                </a:cubicBezTo>
                <a:cubicBezTo>
                  <a:pt x="530" y="979"/>
                  <a:pt x="554" y="1005"/>
                  <a:pt x="591" y="1023"/>
                </a:cubicBezTo>
                <a:cubicBezTo>
                  <a:pt x="619" y="1104"/>
                  <a:pt x="586" y="1279"/>
                  <a:pt x="505" y="1332"/>
                </a:cubicBezTo>
                <a:cubicBezTo>
                  <a:pt x="489" y="1385"/>
                  <a:pt x="421" y="1455"/>
                  <a:pt x="368" y="1469"/>
                </a:cubicBezTo>
                <a:cubicBezTo>
                  <a:pt x="319" y="1501"/>
                  <a:pt x="245" y="1529"/>
                  <a:pt x="188" y="1538"/>
                </a:cubicBezTo>
                <a:cubicBezTo>
                  <a:pt x="146" y="1551"/>
                  <a:pt x="102" y="1557"/>
                  <a:pt x="60" y="1572"/>
                </a:cubicBezTo>
                <a:cubicBezTo>
                  <a:pt x="39" y="1603"/>
                  <a:pt x="17" y="1624"/>
                  <a:pt x="0" y="1658"/>
                </a:cubicBezTo>
                <a:cubicBezTo>
                  <a:pt x="3" y="1721"/>
                  <a:pt x="3" y="1783"/>
                  <a:pt x="8" y="1846"/>
                </a:cubicBezTo>
                <a:cubicBezTo>
                  <a:pt x="11" y="1888"/>
                  <a:pt x="39" y="1926"/>
                  <a:pt x="51" y="1966"/>
                </a:cubicBezTo>
                <a:cubicBezTo>
                  <a:pt x="59" y="1994"/>
                  <a:pt x="51" y="2029"/>
                  <a:pt x="68" y="2052"/>
                </a:cubicBezTo>
                <a:cubicBezTo>
                  <a:pt x="88" y="2079"/>
                  <a:pt x="192" y="2083"/>
                  <a:pt x="214" y="2086"/>
                </a:cubicBezTo>
                <a:cubicBezTo>
                  <a:pt x="243" y="2094"/>
                  <a:pt x="247" y="2094"/>
                  <a:pt x="274" y="2103"/>
                </a:cubicBezTo>
                <a:cubicBezTo>
                  <a:pt x="291" y="2109"/>
                  <a:pt x="325" y="2120"/>
                  <a:pt x="325" y="2120"/>
                </a:cubicBezTo>
                <a:cubicBezTo>
                  <a:pt x="492" y="2108"/>
                  <a:pt x="656" y="2100"/>
                  <a:pt x="822" y="2078"/>
                </a:cubicBezTo>
                <a:cubicBezTo>
                  <a:pt x="833" y="2057"/>
                  <a:pt x="847" y="2039"/>
                  <a:pt x="857" y="2018"/>
                </a:cubicBezTo>
                <a:cubicBezTo>
                  <a:pt x="861" y="2010"/>
                  <a:pt x="859" y="1999"/>
                  <a:pt x="865" y="1992"/>
                </a:cubicBezTo>
                <a:cubicBezTo>
                  <a:pt x="871" y="1985"/>
                  <a:pt x="882" y="1986"/>
                  <a:pt x="891" y="1983"/>
                </a:cubicBezTo>
                <a:cubicBezTo>
                  <a:pt x="902" y="1966"/>
                  <a:pt x="914" y="1949"/>
                  <a:pt x="925" y="1932"/>
                </a:cubicBezTo>
                <a:cubicBezTo>
                  <a:pt x="935" y="1917"/>
                  <a:pt x="931" y="1897"/>
                  <a:pt x="934" y="1880"/>
                </a:cubicBezTo>
                <a:cubicBezTo>
                  <a:pt x="943" y="1837"/>
                  <a:pt x="958" y="1792"/>
                  <a:pt x="1002" y="1778"/>
                </a:cubicBezTo>
                <a:cubicBezTo>
                  <a:pt x="1070" y="1731"/>
                  <a:pt x="1104" y="1624"/>
                  <a:pt x="1131" y="1546"/>
                </a:cubicBezTo>
                <a:cubicBezTo>
                  <a:pt x="1108" y="1310"/>
                  <a:pt x="1131" y="1586"/>
                  <a:pt x="1131" y="1109"/>
                </a:cubicBezTo>
                <a:cubicBezTo>
                  <a:pt x="1131" y="1030"/>
                  <a:pt x="1160" y="838"/>
                  <a:pt x="1080" y="758"/>
                </a:cubicBezTo>
                <a:cubicBezTo>
                  <a:pt x="1057" y="691"/>
                  <a:pt x="998" y="672"/>
                  <a:pt x="951" y="629"/>
                </a:cubicBezTo>
                <a:cubicBezTo>
                  <a:pt x="881" y="565"/>
                  <a:pt x="821" y="496"/>
                  <a:pt x="745" y="440"/>
                </a:cubicBezTo>
                <a:cubicBezTo>
                  <a:pt x="711" y="334"/>
                  <a:pt x="614" y="306"/>
                  <a:pt x="565" y="209"/>
                </a:cubicBezTo>
                <a:cubicBezTo>
                  <a:pt x="552" y="152"/>
                  <a:pt x="541" y="72"/>
                  <a:pt x="488" y="38"/>
                </a:cubicBezTo>
                <a:cubicBezTo>
                  <a:pt x="482" y="34"/>
                  <a:pt x="413" y="20"/>
                  <a:pt x="411" y="20"/>
                </a:cubicBezTo>
                <a:cubicBezTo>
                  <a:pt x="402" y="14"/>
                  <a:pt x="395" y="4"/>
                  <a:pt x="385" y="3"/>
                </a:cubicBezTo>
                <a:cubicBezTo>
                  <a:pt x="350" y="0"/>
                  <a:pt x="256" y="23"/>
                  <a:pt x="222" y="29"/>
                </a:cubicBezTo>
                <a:cubicBezTo>
                  <a:pt x="216" y="30"/>
                  <a:pt x="234" y="29"/>
                  <a:pt x="240" y="29"/>
                </a:cubicBezTo>
                <a:close/>
              </a:path>
            </a:pathLst>
          </a:cu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33" name="Rectangle 49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25870-E076-4342-A0F7-E45917AC59AF}" type="slidenum">
              <a:rPr lang="en-US" altLang="en-US"/>
              <a:pPr/>
              <a:t>82</a:t>
            </a:fld>
            <a:endParaRPr lang="en-US" altLang="en-US"/>
          </a:p>
        </p:txBody>
      </p:sp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04800" y="4724400"/>
          <a:ext cx="3659188" cy="1333500"/>
        </p:xfrm>
        <a:graphic>
          <a:graphicData uri="http://schemas.openxmlformats.org/presentationml/2006/ole">
            <p:oleObj spid="_x0000_s325683" name="Document" r:id="rId4" imgW="3660648" imgH="1335024" progId="Word.Document.8">
              <p:embed/>
            </p:oleObj>
          </a:graphicData>
        </a:graphic>
      </p:graphicFrame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838200" y="6172200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2,3,1</a:t>
            </a:r>
            <a:r>
              <a:rPr lang="en-US" altLang="en-US" b="1" i="1">
                <a:solidFill>
                  <a:srgbClr val="FF3300"/>
                </a:solidFill>
                <a:latin typeface="Times New Roman" pitchFamily="18" charset="0"/>
              </a:rPr>
              <a:t>   L</a:t>
            </a:r>
            <a:r>
              <a:rPr lang="en-US" altLang="en-US" b="1" i="1" baseline="-25000">
                <a:solidFill>
                  <a:srgbClr val="FF3300"/>
                </a:solidFill>
                <a:latin typeface="Times New Roman" pitchFamily="18" charset="0"/>
              </a:rPr>
              <a:t>max</a:t>
            </a:r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=5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2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4267200" y="4800600"/>
            <a:ext cx="38306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(1, 2, 3) = max {0, 16, 14} = 16</a:t>
            </a: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(1, 3, 2) = max {0, 6, 25} = 25</a:t>
            </a: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(2, 1, 3) = max {0, 0, 6} = 6</a:t>
            </a: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</a:t>
            </a:r>
            <a:r>
              <a:rPr lang="en-US" altLang="en-US" sz="2000">
                <a:solidFill>
                  <a:srgbClr val="FF3300"/>
                </a:solidFill>
                <a:latin typeface="Times New Roman" pitchFamily="18" charset="0"/>
              </a:rPr>
              <a:t>2, 3, 1</a:t>
            </a:r>
            <a:r>
              <a:rPr lang="en-US" altLang="en-US" sz="2000">
                <a:latin typeface="Times New Roman" pitchFamily="18" charset="0"/>
              </a:rPr>
              <a:t>) = max {0, -4, 5} = </a:t>
            </a:r>
            <a:r>
              <a:rPr lang="en-US" altLang="en-US" sz="2000" b="1">
                <a:solidFill>
                  <a:srgbClr val="FF3300"/>
                </a:solidFill>
                <a:latin typeface="Times New Roman" pitchFamily="18" charset="0"/>
              </a:rPr>
              <a:t>5</a:t>
            </a:r>
            <a:endParaRPr lang="en-US" altLang="en-US" sz="2000" b="1">
              <a:latin typeface="Times New Roman" pitchFamily="18" charset="0"/>
            </a:endParaRP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(3, 1, 2) = max {-8, 1, 19} = 19</a:t>
            </a:r>
          </a:p>
          <a:p>
            <a:pPr eaLnBrk="0" hangingPunct="0"/>
            <a:r>
              <a:rPr lang="en-US" altLang="en-US" sz="2000" i="1">
                <a:latin typeface="Times New Roman" pitchFamily="18" charset="0"/>
              </a:rPr>
              <a:t>L</a:t>
            </a:r>
            <a:r>
              <a:rPr lang="en-US" altLang="en-US" sz="2000" i="1" baseline="-25000">
                <a:latin typeface="Times New Roman" pitchFamily="18" charset="0"/>
              </a:rPr>
              <a:t>max</a:t>
            </a:r>
            <a:r>
              <a:rPr lang="en-US" altLang="en-US" sz="2000">
                <a:latin typeface="Times New Roman" pitchFamily="18" charset="0"/>
              </a:rPr>
              <a:t>(3, 2, 1) = max {-8, 11, 9} = 11</a:t>
            </a:r>
          </a:p>
        </p:txBody>
      </p:sp>
      <p:grpSp>
        <p:nvGrpSpPr>
          <p:cNvPr id="325638" name="Group 6"/>
          <p:cNvGrpSpPr>
            <a:grpSpLocks/>
          </p:cNvGrpSpPr>
          <p:nvPr/>
        </p:nvGrpSpPr>
        <p:grpSpPr bwMode="auto">
          <a:xfrm>
            <a:off x="896938" y="1414463"/>
            <a:ext cx="7467600" cy="2728912"/>
            <a:chOff x="240" y="897"/>
            <a:chExt cx="4992" cy="1959"/>
          </a:xfrm>
        </p:grpSpPr>
        <p:sp>
          <p:nvSpPr>
            <p:cNvPr id="325639" name="Oval 7"/>
            <p:cNvSpPr>
              <a:spLocks noChangeArrowheads="1"/>
            </p:cNvSpPr>
            <p:nvPr/>
          </p:nvSpPr>
          <p:spPr bwMode="auto">
            <a:xfrm>
              <a:off x="240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S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0" name="Oval 8"/>
            <p:cNvSpPr>
              <a:spLocks noChangeArrowheads="1"/>
            </p:cNvSpPr>
            <p:nvPr/>
          </p:nvSpPr>
          <p:spPr bwMode="auto">
            <a:xfrm>
              <a:off x="1344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1" name="Oval 9"/>
            <p:cNvSpPr>
              <a:spLocks noChangeArrowheads="1"/>
            </p:cNvSpPr>
            <p:nvPr/>
          </p:nvSpPr>
          <p:spPr bwMode="auto">
            <a:xfrm>
              <a:off x="1344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2" name="Oval 10"/>
            <p:cNvSpPr>
              <a:spLocks noChangeArrowheads="1"/>
            </p:cNvSpPr>
            <p:nvPr/>
          </p:nvSpPr>
          <p:spPr bwMode="auto">
            <a:xfrm>
              <a:off x="1968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3" name="Oval 11"/>
            <p:cNvSpPr>
              <a:spLocks noChangeArrowheads="1"/>
            </p:cNvSpPr>
            <p:nvPr/>
          </p:nvSpPr>
          <p:spPr bwMode="auto">
            <a:xfrm>
              <a:off x="2640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4" name="Oval 12"/>
            <p:cNvSpPr>
              <a:spLocks noChangeArrowheads="1"/>
            </p:cNvSpPr>
            <p:nvPr/>
          </p:nvSpPr>
          <p:spPr bwMode="auto">
            <a:xfrm>
              <a:off x="2640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5" name="Oval 13"/>
            <p:cNvSpPr>
              <a:spLocks noChangeArrowheads="1"/>
            </p:cNvSpPr>
            <p:nvPr/>
          </p:nvSpPr>
          <p:spPr bwMode="auto">
            <a:xfrm>
              <a:off x="3072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6" name="Oval 14"/>
            <p:cNvSpPr>
              <a:spLocks noChangeArrowheads="1"/>
            </p:cNvSpPr>
            <p:nvPr/>
          </p:nvSpPr>
          <p:spPr bwMode="auto">
            <a:xfrm>
              <a:off x="3696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7" name="Oval 15"/>
            <p:cNvSpPr>
              <a:spLocks noChangeArrowheads="1"/>
            </p:cNvSpPr>
            <p:nvPr/>
          </p:nvSpPr>
          <p:spPr bwMode="auto">
            <a:xfrm>
              <a:off x="4080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8" name="Oval 16"/>
            <p:cNvSpPr>
              <a:spLocks noChangeArrowheads="1"/>
            </p:cNvSpPr>
            <p:nvPr/>
          </p:nvSpPr>
          <p:spPr bwMode="auto">
            <a:xfrm>
              <a:off x="4128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49" name="Oval 17"/>
            <p:cNvSpPr>
              <a:spLocks noChangeArrowheads="1"/>
            </p:cNvSpPr>
            <p:nvPr/>
          </p:nvSpPr>
          <p:spPr bwMode="auto">
            <a:xfrm>
              <a:off x="4896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T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50" name="Oval 18"/>
            <p:cNvSpPr>
              <a:spLocks noChangeArrowheads="1"/>
            </p:cNvSpPr>
            <p:nvPr/>
          </p:nvSpPr>
          <p:spPr bwMode="auto">
            <a:xfrm>
              <a:off x="86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5651" name="Line 19"/>
            <p:cNvSpPr>
              <a:spLocks noChangeShapeType="1"/>
            </p:cNvSpPr>
            <p:nvPr/>
          </p:nvSpPr>
          <p:spPr bwMode="auto">
            <a:xfrm flipV="1">
              <a:off x="480" y="124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2" name="Line 20"/>
            <p:cNvSpPr>
              <a:spLocks noChangeShapeType="1"/>
            </p:cNvSpPr>
            <p:nvPr/>
          </p:nvSpPr>
          <p:spPr bwMode="auto">
            <a:xfrm>
              <a:off x="1680" y="11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3" name="Line 21"/>
            <p:cNvSpPr>
              <a:spLocks noChangeShapeType="1"/>
            </p:cNvSpPr>
            <p:nvPr/>
          </p:nvSpPr>
          <p:spPr bwMode="auto">
            <a:xfrm>
              <a:off x="2976" y="115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4" name="Line 22"/>
            <p:cNvSpPr>
              <a:spLocks noChangeShapeType="1"/>
            </p:cNvSpPr>
            <p:nvPr/>
          </p:nvSpPr>
          <p:spPr bwMode="auto">
            <a:xfrm>
              <a:off x="4416" y="1248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5" name="Line 23"/>
            <p:cNvSpPr>
              <a:spLocks noChangeShapeType="1"/>
            </p:cNvSpPr>
            <p:nvPr/>
          </p:nvSpPr>
          <p:spPr bwMode="auto">
            <a:xfrm>
              <a:off x="57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6" name="Line 24"/>
            <p:cNvSpPr>
              <a:spLocks noChangeShapeType="1"/>
            </p:cNvSpPr>
            <p:nvPr/>
          </p:nvSpPr>
          <p:spPr bwMode="auto">
            <a:xfrm>
              <a:off x="1200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7" name="Line 25"/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8" name="Line 26"/>
            <p:cNvSpPr>
              <a:spLocks noChangeShapeType="1"/>
            </p:cNvSpPr>
            <p:nvPr/>
          </p:nvSpPr>
          <p:spPr bwMode="auto">
            <a:xfrm>
              <a:off x="3408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9" name="Line 27"/>
            <p:cNvSpPr>
              <a:spLocks noChangeShapeType="1"/>
            </p:cNvSpPr>
            <p:nvPr/>
          </p:nvSpPr>
          <p:spPr bwMode="auto">
            <a:xfrm>
              <a:off x="4464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60" name="Line 28"/>
            <p:cNvSpPr>
              <a:spLocks noChangeShapeType="1"/>
            </p:cNvSpPr>
            <p:nvPr/>
          </p:nvSpPr>
          <p:spPr bwMode="auto">
            <a:xfrm>
              <a:off x="528" y="2016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61" name="Line 29"/>
            <p:cNvSpPr>
              <a:spLocks noChangeShapeType="1"/>
            </p:cNvSpPr>
            <p:nvPr/>
          </p:nvSpPr>
          <p:spPr bwMode="auto">
            <a:xfrm>
              <a:off x="1680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62" name="Line 30"/>
            <p:cNvSpPr>
              <a:spLocks noChangeShapeType="1"/>
            </p:cNvSpPr>
            <p:nvPr/>
          </p:nvSpPr>
          <p:spPr bwMode="auto">
            <a:xfrm>
              <a:off x="2976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63" name="Line 31"/>
            <p:cNvSpPr>
              <a:spLocks noChangeShapeType="1"/>
            </p:cNvSpPr>
            <p:nvPr/>
          </p:nvSpPr>
          <p:spPr bwMode="auto">
            <a:xfrm flipV="1">
              <a:off x="4032" y="2064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64" name="Text Box 32"/>
            <p:cNvSpPr txBox="1">
              <a:spLocks noChangeArrowheads="1"/>
            </p:cNvSpPr>
            <p:nvPr/>
          </p:nvSpPr>
          <p:spPr bwMode="auto">
            <a:xfrm>
              <a:off x="1910" y="897"/>
              <a:ext cx="29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25665" name="Text Box 33"/>
            <p:cNvSpPr txBox="1">
              <a:spLocks noChangeArrowheads="1"/>
            </p:cNvSpPr>
            <p:nvPr/>
          </p:nvSpPr>
          <p:spPr bwMode="auto">
            <a:xfrm>
              <a:off x="3446" y="89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25666" name="Text Box 34"/>
            <p:cNvSpPr txBox="1">
              <a:spLocks noChangeArrowheads="1"/>
            </p:cNvSpPr>
            <p:nvPr/>
          </p:nvSpPr>
          <p:spPr bwMode="auto">
            <a:xfrm>
              <a:off x="710" y="1305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5667" name="Text Box 35"/>
            <p:cNvSpPr txBox="1">
              <a:spLocks noChangeArrowheads="1"/>
            </p:cNvSpPr>
            <p:nvPr/>
          </p:nvSpPr>
          <p:spPr bwMode="auto">
            <a:xfrm>
              <a:off x="4694" y="12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5668" name="Text Box 36"/>
            <p:cNvSpPr txBox="1">
              <a:spLocks noChangeArrowheads="1"/>
            </p:cNvSpPr>
            <p:nvPr/>
          </p:nvSpPr>
          <p:spPr bwMode="auto">
            <a:xfrm>
              <a:off x="672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5669" name="Text Box 37"/>
            <p:cNvSpPr txBox="1">
              <a:spLocks noChangeArrowheads="1"/>
            </p:cNvSpPr>
            <p:nvPr/>
          </p:nvSpPr>
          <p:spPr bwMode="auto">
            <a:xfrm>
              <a:off x="710" y="2265"/>
              <a:ext cx="20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5670" name="Text Box 3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25671" name="Text Box 39"/>
            <p:cNvSpPr txBox="1">
              <a:spLocks noChangeArrowheads="1"/>
            </p:cNvSpPr>
            <p:nvPr/>
          </p:nvSpPr>
          <p:spPr bwMode="auto">
            <a:xfrm>
              <a:off x="2448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5672" name="Text Box 40"/>
            <p:cNvSpPr txBox="1">
              <a:spLocks noChangeArrowheads="1"/>
            </p:cNvSpPr>
            <p:nvPr/>
          </p:nvSpPr>
          <p:spPr bwMode="auto">
            <a:xfrm>
              <a:off x="3696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5673" name="Text Box 4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25674" name="Text Box 42"/>
            <p:cNvSpPr txBox="1">
              <a:spLocks noChangeArrowheads="1"/>
            </p:cNvSpPr>
            <p:nvPr/>
          </p:nvSpPr>
          <p:spPr bwMode="auto">
            <a:xfrm>
              <a:off x="2006" y="24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5675" name="Text Box 43"/>
            <p:cNvSpPr txBox="1">
              <a:spLocks noChangeArrowheads="1"/>
            </p:cNvSpPr>
            <p:nvPr/>
          </p:nvSpPr>
          <p:spPr bwMode="auto">
            <a:xfrm>
              <a:off x="3206" y="24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4224" y="2239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325677" name="Freeform 45"/>
          <p:cNvSpPr>
            <a:spLocks/>
          </p:cNvSpPr>
          <p:nvPr/>
        </p:nvSpPr>
        <p:spPr bwMode="auto">
          <a:xfrm>
            <a:off x="1524000" y="1219200"/>
            <a:ext cx="3849688" cy="3113088"/>
          </a:xfrm>
          <a:custGeom>
            <a:avLst/>
            <a:gdLst>
              <a:gd name="T0" fmla="*/ 1859 w 2425"/>
              <a:gd name="T1" fmla="*/ 68 h 1961"/>
              <a:gd name="T2" fmla="*/ 1714 w 2425"/>
              <a:gd name="T3" fmla="*/ 162 h 1961"/>
              <a:gd name="T4" fmla="*/ 1679 w 2425"/>
              <a:gd name="T5" fmla="*/ 248 h 1961"/>
              <a:gd name="T6" fmla="*/ 1516 w 2425"/>
              <a:gd name="T7" fmla="*/ 428 h 1961"/>
              <a:gd name="T8" fmla="*/ 1302 w 2425"/>
              <a:gd name="T9" fmla="*/ 565 h 1961"/>
              <a:gd name="T10" fmla="*/ 496 w 2425"/>
              <a:gd name="T11" fmla="*/ 642 h 1961"/>
              <a:gd name="T12" fmla="*/ 359 w 2425"/>
              <a:gd name="T13" fmla="*/ 762 h 1961"/>
              <a:gd name="T14" fmla="*/ 154 w 2425"/>
              <a:gd name="T15" fmla="*/ 814 h 1961"/>
              <a:gd name="T16" fmla="*/ 119 w 2425"/>
              <a:gd name="T17" fmla="*/ 848 h 1961"/>
              <a:gd name="T18" fmla="*/ 16 w 2425"/>
              <a:gd name="T19" fmla="*/ 908 h 1961"/>
              <a:gd name="T20" fmla="*/ 162 w 2425"/>
              <a:gd name="T21" fmla="*/ 1174 h 1961"/>
              <a:gd name="T22" fmla="*/ 411 w 2425"/>
              <a:gd name="T23" fmla="*/ 1260 h 1961"/>
              <a:gd name="T24" fmla="*/ 625 w 2425"/>
              <a:gd name="T25" fmla="*/ 1191 h 1961"/>
              <a:gd name="T26" fmla="*/ 745 w 2425"/>
              <a:gd name="T27" fmla="*/ 1062 h 1961"/>
              <a:gd name="T28" fmla="*/ 814 w 2425"/>
              <a:gd name="T29" fmla="*/ 942 h 1961"/>
              <a:gd name="T30" fmla="*/ 925 w 2425"/>
              <a:gd name="T31" fmla="*/ 788 h 1961"/>
              <a:gd name="T32" fmla="*/ 1139 w 2425"/>
              <a:gd name="T33" fmla="*/ 737 h 1961"/>
              <a:gd name="T34" fmla="*/ 1191 w 2425"/>
              <a:gd name="T35" fmla="*/ 677 h 1961"/>
              <a:gd name="T36" fmla="*/ 1602 w 2425"/>
              <a:gd name="T37" fmla="*/ 711 h 1961"/>
              <a:gd name="T38" fmla="*/ 1945 w 2425"/>
              <a:gd name="T39" fmla="*/ 788 h 1961"/>
              <a:gd name="T40" fmla="*/ 1902 w 2425"/>
              <a:gd name="T41" fmla="*/ 1191 h 1961"/>
              <a:gd name="T42" fmla="*/ 1816 w 2425"/>
              <a:gd name="T43" fmla="*/ 1320 h 1961"/>
              <a:gd name="T44" fmla="*/ 1722 w 2425"/>
              <a:gd name="T45" fmla="*/ 1397 h 1961"/>
              <a:gd name="T46" fmla="*/ 1688 w 2425"/>
              <a:gd name="T47" fmla="*/ 1765 h 1961"/>
              <a:gd name="T48" fmla="*/ 1774 w 2425"/>
              <a:gd name="T49" fmla="*/ 1928 h 1961"/>
              <a:gd name="T50" fmla="*/ 2185 w 2425"/>
              <a:gd name="T51" fmla="*/ 1920 h 1961"/>
              <a:gd name="T52" fmla="*/ 2425 w 2425"/>
              <a:gd name="T53" fmla="*/ 1740 h 1961"/>
              <a:gd name="T54" fmla="*/ 2245 w 2425"/>
              <a:gd name="T55" fmla="*/ 1260 h 1961"/>
              <a:gd name="T56" fmla="*/ 2176 w 2425"/>
              <a:gd name="T57" fmla="*/ 1208 h 1961"/>
              <a:gd name="T58" fmla="*/ 2185 w 2425"/>
              <a:gd name="T59" fmla="*/ 737 h 1961"/>
              <a:gd name="T60" fmla="*/ 2348 w 2425"/>
              <a:gd name="T61" fmla="*/ 420 h 1961"/>
              <a:gd name="T62" fmla="*/ 2296 w 2425"/>
              <a:gd name="T63" fmla="*/ 102 h 1961"/>
              <a:gd name="T64" fmla="*/ 2065 w 2425"/>
              <a:gd name="T65" fmla="*/ 0 h 1961"/>
              <a:gd name="T66" fmla="*/ 1954 w 2425"/>
              <a:gd name="T67" fmla="*/ 25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25" h="1961">
                <a:moveTo>
                  <a:pt x="1954" y="25"/>
                </a:moveTo>
                <a:cubicBezTo>
                  <a:pt x="1917" y="35"/>
                  <a:pt x="1894" y="53"/>
                  <a:pt x="1859" y="68"/>
                </a:cubicBezTo>
                <a:cubicBezTo>
                  <a:pt x="1839" y="76"/>
                  <a:pt x="1786" y="90"/>
                  <a:pt x="1765" y="111"/>
                </a:cubicBezTo>
                <a:cubicBezTo>
                  <a:pt x="1698" y="177"/>
                  <a:pt x="1775" y="120"/>
                  <a:pt x="1714" y="162"/>
                </a:cubicBezTo>
                <a:cubicBezTo>
                  <a:pt x="1708" y="174"/>
                  <a:pt x="1701" y="185"/>
                  <a:pt x="1696" y="197"/>
                </a:cubicBezTo>
                <a:cubicBezTo>
                  <a:pt x="1689" y="214"/>
                  <a:pt x="1694" y="238"/>
                  <a:pt x="1679" y="248"/>
                </a:cubicBezTo>
                <a:cubicBezTo>
                  <a:pt x="1647" y="270"/>
                  <a:pt x="1610" y="296"/>
                  <a:pt x="1585" y="325"/>
                </a:cubicBezTo>
                <a:cubicBezTo>
                  <a:pt x="1557" y="358"/>
                  <a:pt x="1550" y="399"/>
                  <a:pt x="1516" y="428"/>
                </a:cubicBezTo>
                <a:cubicBezTo>
                  <a:pt x="1485" y="454"/>
                  <a:pt x="1447" y="463"/>
                  <a:pt x="1414" y="488"/>
                </a:cubicBezTo>
                <a:cubicBezTo>
                  <a:pt x="1391" y="531"/>
                  <a:pt x="1351" y="554"/>
                  <a:pt x="1302" y="565"/>
                </a:cubicBezTo>
                <a:cubicBezTo>
                  <a:pt x="1145" y="643"/>
                  <a:pt x="940" y="613"/>
                  <a:pt x="779" y="617"/>
                </a:cubicBezTo>
                <a:cubicBezTo>
                  <a:pt x="685" y="627"/>
                  <a:pt x="589" y="625"/>
                  <a:pt x="496" y="642"/>
                </a:cubicBezTo>
                <a:cubicBezTo>
                  <a:pt x="461" y="679"/>
                  <a:pt x="439" y="666"/>
                  <a:pt x="402" y="720"/>
                </a:cubicBezTo>
                <a:cubicBezTo>
                  <a:pt x="391" y="736"/>
                  <a:pt x="381" y="758"/>
                  <a:pt x="359" y="762"/>
                </a:cubicBezTo>
                <a:cubicBezTo>
                  <a:pt x="323" y="769"/>
                  <a:pt x="285" y="768"/>
                  <a:pt x="248" y="771"/>
                </a:cubicBezTo>
                <a:cubicBezTo>
                  <a:pt x="202" y="781"/>
                  <a:pt x="186" y="781"/>
                  <a:pt x="154" y="814"/>
                </a:cubicBezTo>
                <a:cubicBezTo>
                  <a:pt x="151" y="823"/>
                  <a:pt x="152" y="834"/>
                  <a:pt x="145" y="840"/>
                </a:cubicBezTo>
                <a:cubicBezTo>
                  <a:pt x="138" y="846"/>
                  <a:pt x="127" y="845"/>
                  <a:pt x="119" y="848"/>
                </a:cubicBezTo>
                <a:cubicBezTo>
                  <a:pt x="107" y="853"/>
                  <a:pt x="96" y="859"/>
                  <a:pt x="85" y="865"/>
                </a:cubicBezTo>
                <a:cubicBezTo>
                  <a:pt x="57" y="881"/>
                  <a:pt x="47" y="898"/>
                  <a:pt x="16" y="908"/>
                </a:cubicBezTo>
                <a:cubicBezTo>
                  <a:pt x="0" y="962"/>
                  <a:pt x="1" y="1016"/>
                  <a:pt x="34" y="1062"/>
                </a:cubicBezTo>
                <a:cubicBezTo>
                  <a:pt x="54" y="1129"/>
                  <a:pt x="99" y="1153"/>
                  <a:pt x="162" y="1174"/>
                </a:cubicBezTo>
                <a:cubicBezTo>
                  <a:pt x="186" y="1182"/>
                  <a:pt x="208" y="1197"/>
                  <a:pt x="231" y="1208"/>
                </a:cubicBezTo>
                <a:cubicBezTo>
                  <a:pt x="286" y="1235"/>
                  <a:pt x="351" y="1251"/>
                  <a:pt x="411" y="1260"/>
                </a:cubicBezTo>
                <a:cubicBezTo>
                  <a:pt x="463" y="1277"/>
                  <a:pt x="480" y="1276"/>
                  <a:pt x="539" y="1268"/>
                </a:cubicBezTo>
                <a:cubicBezTo>
                  <a:pt x="592" y="1252"/>
                  <a:pt x="593" y="1219"/>
                  <a:pt x="625" y="1191"/>
                </a:cubicBezTo>
                <a:cubicBezTo>
                  <a:pt x="640" y="1177"/>
                  <a:pt x="676" y="1157"/>
                  <a:pt x="676" y="1157"/>
                </a:cubicBezTo>
                <a:cubicBezTo>
                  <a:pt x="699" y="1124"/>
                  <a:pt x="716" y="1091"/>
                  <a:pt x="745" y="1062"/>
                </a:cubicBezTo>
                <a:cubicBezTo>
                  <a:pt x="752" y="1042"/>
                  <a:pt x="753" y="1021"/>
                  <a:pt x="762" y="1002"/>
                </a:cubicBezTo>
                <a:cubicBezTo>
                  <a:pt x="777" y="971"/>
                  <a:pt x="794" y="967"/>
                  <a:pt x="814" y="942"/>
                </a:cubicBezTo>
                <a:cubicBezTo>
                  <a:pt x="902" y="834"/>
                  <a:pt x="832" y="907"/>
                  <a:pt x="891" y="848"/>
                </a:cubicBezTo>
                <a:cubicBezTo>
                  <a:pt x="908" y="778"/>
                  <a:pt x="885" y="848"/>
                  <a:pt x="925" y="788"/>
                </a:cubicBezTo>
                <a:cubicBezTo>
                  <a:pt x="930" y="780"/>
                  <a:pt x="928" y="769"/>
                  <a:pt x="934" y="762"/>
                </a:cubicBezTo>
                <a:cubicBezTo>
                  <a:pt x="977" y="708"/>
                  <a:pt x="1070" y="740"/>
                  <a:pt x="1139" y="737"/>
                </a:cubicBezTo>
                <a:cubicBezTo>
                  <a:pt x="1148" y="734"/>
                  <a:pt x="1159" y="734"/>
                  <a:pt x="1165" y="728"/>
                </a:cubicBezTo>
                <a:cubicBezTo>
                  <a:pt x="1198" y="695"/>
                  <a:pt x="1146" y="707"/>
                  <a:pt x="1191" y="677"/>
                </a:cubicBezTo>
                <a:cubicBezTo>
                  <a:pt x="1201" y="670"/>
                  <a:pt x="1214" y="671"/>
                  <a:pt x="1225" y="668"/>
                </a:cubicBezTo>
                <a:cubicBezTo>
                  <a:pt x="1351" y="676"/>
                  <a:pt x="1476" y="694"/>
                  <a:pt x="1602" y="711"/>
                </a:cubicBezTo>
                <a:cubicBezTo>
                  <a:pt x="1651" y="735"/>
                  <a:pt x="1702" y="737"/>
                  <a:pt x="1756" y="745"/>
                </a:cubicBezTo>
                <a:cubicBezTo>
                  <a:pt x="1818" y="766"/>
                  <a:pt x="1881" y="773"/>
                  <a:pt x="1945" y="788"/>
                </a:cubicBezTo>
                <a:cubicBezTo>
                  <a:pt x="1937" y="843"/>
                  <a:pt x="1926" y="896"/>
                  <a:pt x="1919" y="951"/>
                </a:cubicBezTo>
                <a:cubicBezTo>
                  <a:pt x="1912" y="1070"/>
                  <a:pt x="1914" y="1086"/>
                  <a:pt x="1902" y="1191"/>
                </a:cubicBezTo>
                <a:cubicBezTo>
                  <a:pt x="1897" y="1239"/>
                  <a:pt x="1899" y="1277"/>
                  <a:pt x="1851" y="1294"/>
                </a:cubicBezTo>
                <a:cubicBezTo>
                  <a:pt x="1839" y="1303"/>
                  <a:pt x="1829" y="1313"/>
                  <a:pt x="1816" y="1320"/>
                </a:cubicBezTo>
                <a:cubicBezTo>
                  <a:pt x="1808" y="1324"/>
                  <a:pt x="1798" y="1323"/>
                  <a:pt x="1791" y="1328"/>
                </a:cubicBezTo>
                <a:cubicBezTo>
                  <a:pt x="1762" y="1348"/>
                  <a:pt x="1752" y="1377"/>
                  <a:pt x="1722" y="1397"/>
                </a:cubicBezTo>
                <a:cubicBezTo>
                  <a:pt x="1709" y="1438"/>
                  <a:pt x="1693" y="1476"/>
                  <a:pt x="1679" y="1517"/>
                </a:cubicBezTo>
                <a:cubicBezTo>
                  <a:pt x="1682" y="1600"/>
                  <a:pt x="1680" y="1683"/>
                  <a:pt x="1688" y="1765"/>
                </a:cubicBezTo>
                <a:cubicBezTo>
                  <a:pt x="1689" y="1775"/>
                  <a:pt x="1701" y="1782"/>
                  <a:pt x="1705" y="1791"/>
                </a:cubicBezTo>
                <a:cubicBezTo>
                  <a:pt x="1714" y="1811"/>
                  <a:pt x="1743" y="1923"/>
                  <a:pt x="1774" y="1928"/>
                </a:cubicBezTo>
                <a:cubicBezTo>
                  <a:pt x="1870" y="1943"/>
                  <a:pt x="1968" y="1937"/>
                  <a:pt x="2065" y="1945"/>
                </a:cubicBezTo>
                <a:cubicBezTo>
                  <a:pt x="2111" y="1961"/>
                  <a:pt x="2142" y="1936"/>
                  <a:pt x="2185" y="1920"/>
                </a:cubicBezTo>
                <a:cubicBezTo>
                  <a:pt x="2236" y="1901"/>
                  <a:pt x="2295" y="1902"/>
                  <a:pt x="2348" y="1894"/>
                </a:cubicBezTo>
                <a:cubicBezTo>
                  <a:pt x="2392" y="1865"/>
                  <a:pt x="2412" y="1791"/>
                  <a:pt x="2425" y="1740"/>
                </a:cubicBezTo>
                <a:cubicBezTo>
                  <a:pt x="2416" y="1635"/>
                  <a:pt x="2396" y="1562"/>
                  <a:pt x="2339" y="1474"/>
                </a:cubicBezTo>
                <a:cubicBezTo>
                  <a:pt x="2323" y="1405"/>
                  <a:pt x="2325" y="1285"/>
                  <a:pt x="2245" y="1260"/>
                </a:cubicBezTo>
                <a:cubicBezTo>
                  <a:pt x="2239" y="1254"/>
                  <a:pt x="2235" y="1247"/>
                  <a:pt x="2228" y="1242"/>
                </a:cubicBezTo>
                <a:cubicBezTo>
                  <a:pt x="2211" y="1230"/>
                  <a:pt x="2191" y="1223"/>
                  <a:pt x="2176" y="1208"/>
                </a:cubicBezTo>
                <a:cubicBezTo>
                  <a:pt x="2146" y="1178"/>
                  <a:pt x="2122" y="1149"/>
                  <a:pt x="2099" y="1114"/>
                </a:cubicBezTo>
                <a:cubicBezTo>
                  <a:pt x="2080" y="992"/>
                  <a:pt x="2074" y="818"/>
                  <a:pt x="2185" y="737"/>
                </a:cubicBezTo>
                <a:cubicBezTo>
                  <a:pt x="2205" y="687"/>
                  <a:pt x="2226" y="627"/>
                  <a:pt x="2279" y="608"/>
                </a:cubicBezTo>
                <a:cubicBezTo>
                  <a:pt x="2309" y="547"/>
                  <a:pt x="2325" y="483"/>
                  <a:pt x="2348" y="420"/>
                </a:cubicBezTo>
                <a:cubicBezTo>
                  <a:pt x="2342" y="299"/>
                  <a:pt x="2343" y="239"/>
                  <a:pt x="2305" y="137"/>
                </a:cubicBezTo>
                <a:cubicBezTo>
                  <a:pt x="2301" y="126"/>
                  <a:pt x="2303" y="111"/>
                  <a:pt x="2296" y="102"/>
                </a:cubicBezTo>
                <a:cubicBezTo>
                  <a:pt x="2291" y="95"/>
                  <a:pt x="2279" y="97"/>
                  <a:pt x="2271" y="94"/>
                </a:cubicBezTo>
                <a:cubicBezTo>
                  <a:pt x="2211" y="34"/>
                  <a:pt x="2142" y="24"/>
                  <a:pt x="2065" y="0"/>
                </a:cubicBezTo>
                <a:cubicBezTo>
                  <a:pt x="2045" y="3"/>
                  <a:pt x="2024" y="1"/>
                  <a:pt x="2005" y="8"/>
                </a:cubicBezTo>
                <a:cubicBezTo>
                  <a:pt x="1949" y="29"/>
                  <a:pt x="1954" y="67"/>
                  <a:pt x="1954" y="25"/>
                </a:cubicBezTo>
                <a:close/>
              </a:path>
            </a:pathLst>
          </a:cu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78" name="Rectangle 46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9181A-6244-4B14-B79A-626E4F2E6984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990600" y="6096000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b="1" i="1" baseline="-25000">
                <a:solidFill>
                  <a:srgbClr val="FF0000"/>
                </a:solidFill>
                <a:latin typeface="Times New Roman" pitchFamily="18" charset="0"/>
              </a:rPr>
              <a:t>max</a:t>
            </a:r>
            <a:r>
              <a:rPr lang="en-US" altLang="en-US" b="1">
                <a:solidFill>
                  <a:srgbClr val="FF0000"/>
                </a:solidFill>
                <a:latin typeface="Times New Roman" pitchFamily="18" charset="0"/>
              </a:rPr>
              <a:t>=4</a:t>
            </a:r>
          </a:p>
        </p:txBody>
      </p:sp>
      <p:graphicFrame>
        <p:nvGraphicFramePr>
          <p:cNvPr id="327683" name="Object 3"/>
          <p:cNvGraphicFramePr>
            <a:graphicFrameLocks noChangeAspect="1"/>
          </p:cNvGraphicFramePr>
          <p:nvPr/>
        </p:nvGraphicFramePr>
        <p:xfrm>
          <a:off x="533400" y="4800600"/>
          <a:ext cx="3709988" cy="1484313"/>
        </p:xfrm>
        <a:graphic>
          <a:graphicData uri="http://schemas.openxmlformats.org/presentationml/2006/ole">
            <p:oleObj spid="_x0000_s327731" name="Document" r:id="rId4" imgW="3675888" imgH="1481328" progId="Word.Document.8">
              <p:embed/>
            </p:oleObj>
          </a:graphicData>
        </a:graphic>
      </p:graphicFrame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4343400" y="4800600"/>
            <a:ext cx="350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</a:rPr>
              <a:t>max</a:t>
            </a:r>
            <a:r>
              <a:rPr lang="en-US" altLang="en-US">
                <a:latin typeface="Times New Roman" pitchFamily="18" charset="0"/>
              </a:rPr>
              <a:t>(1, 2) = max {0, 6} = 6</a:t>
            </a:r>
          </a:p>
          <a:p>
            <a:pPr eaLnBrk="0" hangingPunct="0"/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</a:rPr>
              <a:t>max</a:t>
            </a:r>
            <a:r>
              <a:rPr lang="en-US" altLang="en-US">
                <a:latin typeface="Times New Roman" pitchFamily="18" charset="0"/>
              </a:rPr>
              <a:t>(2, 1) = max {0, 4} = </a:t>
            </a:r>
            <a:r>
              <a:rPr lang="en-US" altLang="en-US" b="1" u="sng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533400" y="4267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3</a:t>
            </a:r>
            <a:endParaRPr lang="en-US" altLang="en-US" b="1">
              <a:latin typeface="Times New Roman" pitchFamily="18" charset="0"/>
            </a:endParaRPr>
          </a:p>
        </p:txBody>
      </p:sp>
      <p:grpSp>
        <p:nvGrpSpPr>
          <p:cNvPr id="327686" name="Group 6"/>
          <p:cNvGrpSpPr>
            <a:grpSpLocks/>
          </p:cNvGrpSpPr>
          <p:nvPr/>
        </p:nvGrpSpPr>
        <p:grpSpPr bwMode="auto">
          <a:xfrm>
            <a:off x="838200" y="1447800"/>
            <a:ext cx="7467600" cy="2728913"/>
            <a:chOff x="240" y="897"/>
            <a:chExt cx="4992" cy="1959"/>
          </a:xfrm>
        </p:grpSpPr>
        <p:sp>
          <p:nvSpPr>
            <p:cNvPr id="327687" name="Oval 7"/>
            <p:cNvSpPr>
              <a:spLocks noChangeArrowheads="1"/>
            </p:cNvSpPr>
            <p:nvPr/>
          </p:nvSpPr>
          <p:spPr bwMode="auto">
            <a:xfrm>
              <a:off x="240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S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88" name="Oval 8"/>
            <p:cNvSpPr>
              <a:spLocks noChangeArrowheads="1"/>
            </p:cNvSpPr>
            <p:nvPr/>
          </p:nvSpPr>
          <p:spPr bwMode="auto">
            <a:xfrm>
              <a:off x="1344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89" name="Oval 9"/>
            <p:cNvSpPr>
              <a:spLocks noChangeArrowheads="1"/>
            </p:cNvSpPr>
            <p:nvPr/>
          </p:nvSpPr>
          <p:spPr bwMode="auto">
            <a:xfrm>
              <a:off x="1344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0" name="Oval 10"/>
            <p:cNvSpPr>
              <a:spLocks noChangeArrowheads="1"/>
            </p:cNvSpPr>
            <p:nvPr/>
          </p:nvSpPr>
          <p:spPr bwMode="auto">
            <a:xfrm>
              <a:off x="1968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1" name="Oval 11"/>
            <p:cNvSpPr>
              <a:spLocks noChangeArrowheads="1"/>
            </p:cNvSpPr>
            <p:nvPr/>
          </p:nvSpPr>
          <p:spPr bwMode="auto">
            <a:xfrm>
              <a:off x="2640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2" name="Oval 12"/>
            <p:cNvSpPr>
              <a:spLocks noChangeArrowheads="1"/>
            </p:cNvSpPr>
            <p:nvPr/>
          </p:nvSpPr>
          <p:spPr bwMode="auto">
            <a:xfrm>
              <a:off x="2640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3" name="Oval 13"/>
            <p:cNvSpPr>
              <a:spLocks noChangeArrowheads="1"/>
            </p:cNvSpPr>
            <p:nvPr/>
          </p:nvSpPr>
          <p:spPr bwMode="auto">
            <a:xfrm>
              <a:off x="3072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4" name="Oval 14"/>
            <p:cNvSpPr>
              <a:spLocks noChangeArrowheads="1"/>
            </p:cNvSpPr>
            <p:nvPr/>
          </p:nvSpPr>
          <p:spPr bwMode="auto">
            <a:xfrm>
              <a:off x="3696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5" name="Oval 15"/>
            <p:cNvSpPr>
              <a:spLocks noChangeArrowheads="1"/>
            </p:cNvSpPr>
            <p:nvPr/>
          </p:nvSpPr>
          <p:spPr bwMode="auto">
            <a:xfrm>
              <a:off x="4080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6" name="Oval 16"/>
            <p:cNvSpPr>
              <a:spLocks noChangeArrowheads="1"/>
            </p:cNvSpPr>
            <p:nvPr/>
          </p:nvSpPr>
          <p:spPr bwMode="auto">
            <a:xfrm>
              <a:off x="4128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7" name="Oval 17"/>
            <p:cNvSpPr>
              <a:spLocks noChangeArrowheads="1"/>
            </p:cNvSpPr>
            <p:nvPr/>
          </p:nvSpPr>
          <p:spPr bwMode="auto">
            <a:xfrm>
              <a:off x="4896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T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8" name="Oval 18"/>
            <p:cNvSpPr>
              <a:spLocks noChangeArrowheads="1"/>
            </p:cNvSpPr>
            <p:nvPr/>
          </p:nvSpPr>
          <p:spPr bwMode="auto">
            <a:xfrm>
              <a:off x="86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7699" name="Line 19"/>
            <p:cNvSpPr>
              <a:spLocks noChangeShapeType="1"/>
            </p:cNvSpPr>
            <p:nvPr/>
          </p:nvSpPr>
          <p:spPr bwMode="auto">
            <a:xfrm flipV="1">
              <a:off x="480" y="124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0" name="Line 20"/>
            <p:cNvSpPr>
              <a:spLocks noChangeShapeType="1"/>
            </p:cNvSpPr>
            <p:nvPr/>
          </p:nvSpPr>
          <p:spPr bwMode="auto">
            <a:xfrm>
              <a:off x="1680" y="11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1" name="Line 21"/>
            <p:cNvSpPr>
              <a:spLocks noChangeShapeType="1"/>
            </p:cNvSpPr>
            <p:nvPr/>
          </p:nvSpPr>
          <p:spPr bwMode="auto">
            <a:xfrm>
              <a:off x="2976" y="115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2" name="Line 22"/>
            <p:cNvSpPr>
              <a:spLocks noChangeShapeType="1"/>
            </p:cNvSpPr>
            <p:nvPr/>
          </p:nvSpPr>
          <p:spPr bwMode="auto">
            <a:xfrm>
              <a:off x="4416" y="1248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3" name="Line 23"/>
            <p:cNvSpPr>
              <a:spLocks noChangeShapeType="1"/>
            </p:cNvSpPr>
            <p:nvPr/>
          </p:nvSpPr>
          <p:spPr bwMode="auto">
            <a:xfrm>
              <a:off x="57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4" name="Line 24"/>
            <p:cNvSpPr>
              <a:spLocks noChangeShapeType="1"/>
            </p:cNvSpPr>
            <p:nvPr/>
          </p:nvSpPr>
          <p:spPr bwMode="auto">
            <a:xfrm>
              <a:off x="1200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5" name="Line 25"/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6" name="Line 26"/>
            <p:cNvSpPr>
              <a:spLocks noChangeShapeType="1"/>
            </p:cNvSpPr>
            <p:nvPr/>
          </p:nvSpPr>
          <p:spPr bwMode="auto">
            <a:xfrm>
              <a:off x="3408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7" name="Line 27"/>
            <p:cNvSpPr>
              <a:spLocks noChangeShapeType="1"/>
            </p:cNvSpPr>
            <p:nvPr/>
          </p:nvSpPr>
          <p:spPr bwMode="auto">
            <a:xfrm>
              <a:off x="4464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8" name="Line 28"/>
            <p:cNvSpPr>
              <a:spLocks noChangeShapeType="1"/>
            </p:cNvSpPr>
            <p:nvPr/>
          </p:nvSpPr>
          <p:spPr bwMode="auto">
            <a:xfrm>
              <a:off x="528" y="2016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9" name="Line 29"/>
            <p:cNvSpPr>
              <a:spLocks noChangeShapeType="1"/>
            </p:cNvSpPr>
            <p:nvPr/>
          </p:nvSpPr>
          <p:spPr bwMode="auto">
            <a:xfrm>
              <a:off x="1680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0" name="Line 30"/>
            <p:cNvSpPr>
              <a:spLocks noChangeShapeType="1"/>
            </p:cNvSpPr>
            <p:nvPr/>
          </p:nvSpPr>
          <p:spPr bwMode="auto">
            <a:xfrm>
              <a:off x="2976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1" name="Line 31"/>
            <p:cNvSpPr>
              <a:spLocks noChangeShapeType="1"/>
            </p:cNvSpPr>
            <p:nvPr/>
          </p:nvSpPr>
          <p:spPr bwMode="auto">
            <a:xfrm flipV="1">
              <a:off x="4032" y="2064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2" name="Text Box 32"/>
            <p:cNvSpPr txBox="1">
              <a:spLocks noChangeArrowheads="1"/>
            </p:cNvSpPr>
            <p:nvPr/>
          </p:nvSpPr>
          <p:spPr bwMode="auto">
            <a:xfrm>
              <a:off x="1910" y="897"/>
              <a:ext cx="29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27713" name="Text Box 33"/>
            <p:cNvSpPr txBox="1">
              <a:spLocks noChangeArrowheads="1"/>
            </p:cNvSpPr>
            <p:nvPr/>
          </p:nvSpPr>
          <p:spPr bwMode="auto">
            <a:xfrm>
              <a:off x="3446" y="89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27714" name="Text Box 34"/>
            <p:cNvSpPr txBox="1">
              <a:spLocks noChangeArrowheads="1"/>
            </p:cNvSpPr>
            <p:nvPr/>
          </p:nvSpPr>
          <p:spPr bwMode="auto">
            <a:xfrm>
              <a:off x="710" y="1305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7715" name="Text Box 35"/>
            <p:cNvSpPr txBox="1">
              <a:spLocks noChangeArrowheads="1"/>
            </p:cNvSpPr>
            <p:nvPr/>
          </p:nvSpPr>
          <p:spPr bwMode="auto">
            <a:xfrm>
              <a:off x="4694" y="12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7716" name="Text Box 36"/>
            <p:cNvSpPr txBox="1">
              <a:spLocks noChangeArrowheads="1"/>
            </p:cNvSpPr>
            <p:nvPr/>
          </p:nvSpPr>
          <p:spPr bwMode="auto">
            <a:xfrm>
              <a:off x="672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7717" name="Text Box 37"/>
            <p:cNvSpPr txBox="1">
              <a:spLocks noChangeArrowheads="1"/>
            </p:cNvSpPr>
            <p:nvPr/>
          </p:nvSpPr>
          <p:spPr bwMode="auto">
            <a:xfrm>
              <a:off x="710" y="2265"/>
              <a:ext cx="20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7718" name="Text Box 3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27719" name="Text Box 39"/>
            <p:cNvSpPr txBox="1">
              <a:spLocks noChangeArrowheads="1"/>
            </p:cNvSpPr>
            <p:nvPr/>
          </p:nvSpPr>
          <p:spPr bwMode="auto">
            <a:xfrm>
              <a:off x="2448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7720" name="Text Box 40"/>
            <p:cNvSpPr txBox="1">
              <a:spLocks noChangeArrowheads="1"/>
            </p:cNvSpPr>
            <p:nvPr/>
          </p:nvSpPr>
          <p:spPr bwMode="auto">
            <a:xfrm>
              <a:off x="3696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7721" name="Text Box 4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27722" name="Text Box 42"/>
            <p:cNvSpPr txBox="1">
              <a:spLocks noChangeArrowheads="1"/>
            </p:cNvSpPr>
            <p:nvPr/>
          </p:nvSpPr>
          <p:spPr bwMode="auto">
            <a:xfrm>
              <a:off x="2006" y="24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7723" name="Text Box 43"/>
            <p:cNvSpPr txBox="1">
              <a:spLocks noChangeArrowheads="1"/>
            </p:cNvSpPr>
            <p:nvPr/>
          </p:nvSpPr>
          <p:spPr bwMode="auto">
            <a:xfrm>
              <a:off x="3206" y="24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7724" name="Text Box 44"/>
            <p:cNvSpPr txBox="1">
              <a:spLocks noChangeArrowheads="1"/>
            </p:cNvSpPr>
            <p:nvPr/>
          </p:nvSpPr>
          <p:spPr bwMode="auto">
            <a:xfrm>
              <a:off x="4224" y="2239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327725" name="Freeform 45"/>
          <p:cNvSpPr>
            <a:spLocks/>
          </p:cNvSpPr>
          <p:nvPr/>
        </p:nvSpPr>
        <p:spPr bwMode="auto">
          <a:xfrm>
            <a:off x="6400800" y="1371600"/>
            <a:ext cx="935038" cy="2054225"/>
          </a:xfrm>
          <a:custGeom>
            <a:avLst/>
            <a:gdLst>
              <a:gd name="T0" fmla="*/ 66 w 589"/>
              <a:gd name="T1" fmla="*/ 51 h 1294"/>
              <a:gd name="T2" fmla="*/ 23 w 589"/>
              <a:gd name="T3" fmla="*/ 171 h 1294"/>
              <a:gd name="T4" fmla="*/ 14 w 589"/>
              <a:gd name="T5" fmla="*/ 1105 h 1294"/>
              <a:gd name="T6" fmla="*/ 57 w 589"/>
              <a:gd name="T7" fmla="*/ 1234 h 1294"/>
              <a:gd name="T8" fmla="*/ 332 w 589"/>
              <a:gd name="T9" fmla="*/ 1294 h 1294"/>
              <a:gd name="T10" fmla="*/ 434 w 589"/>
              <a:gd name="T11" fmla="*/ 1285 h 1294"/>
              <a:gd name="T12" fmla="*/ 486 w 589"/>
              <a:gd name="T13" fmla="*/ 1251 h 1294"/>
              <a:gd name="T14" fmla="*/ 529 w 589"/>
              <a:gd name="T15" fmla="*/ 1165 h 1294"/>
              <a:gd name="T16" fmla="*/ 572 w 589"/>
              <a:gd name="T17" fmla="*/ 1062 h 1294"/>
              <a:gd name="T18" fmla="*/ 580 w 589"/>
              <a:gd name="T19" fmla="*/ 882 h 1294"/>
              <a:gd name="T20" fmla="*/ 589 w 589"/>
              <a:gd name="T21" fmla="*/ 831 h 1294"/>
              <a:gd name="T22" fmla="*/ 580 w 589"/>
              <a:gd name="T23" fmla="*/ 359 h 1294"/>
              <a:gd name="T24" fmla="*/ 417 w 589"/>
              <a:gd name="T25" fmla="*/ 51 h 1294"/>
              <a:gd name="T26" fmla="*/ 194 w 589"/>
              <a:gd name="T27" fmla="*/ 34 h 1294"/>
              <a:gd name="T28" fmla="*/ 66 w 589"/>
              <a:gd name="T29" fmla="*/ 5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9" h="1294">
                <a:moveTo>
                  <a:pt x="66" y="51"/>
                </a:moveTo>
                <a:cubicBezTo>
                  <a:pt x="57" y="94"/>
                  <a:pt x="37" y="129"/>
                  <a:pt x="23" y="171"/>
                </a:cubicBezTo>
                <a:cubicBezTo>
                  <a:pt x="0" y="502"/>
                  <a:pt x="1" y="704"/>
                  <a:pt x="14" y="1105"/>
                </a:cubicBezTo>
                <a:cubicBezTo>
                  <a:pt x="15" y="1121"/>
                  <a:pt x="40" y="1217"/>
                  <a:pt x="57" y="1234"/>
                </a:cubicBezTo>
                <a:cubicBezTo>
                  <a:pt x="99" y="1276"/>
                  <a:pt x="286" y="1290"/>
                  <a:pt x="332" y="1294"/>
                </a:cubicBezTo>
                <a:cubicBezTo>
                  <a:pt x="366" y="1291"/>
                  <a:pt x="401" y="1294"/>
                  <a:pt x="434" y="1285"/>
                </a:cubicBezTo>
                <a:cubicBezTo>
                  <a:pt x="454" y="1279"/>
                  <a:pt x="486" y="1251"/>
                  <a:pt x="486" y="1251"/>
                </a:cubicBezTo>
                <a:cubicBezTo>
                  <a:pt x="504" y="1223"/>
                  <a:pt x="514" y="1195"/>
                  <a:pt x="529" y="1165"/>
                </a:cubicBezTo>
                <a:cubicBezTo>
                  <a:pt x="538" y="1125"/>
                  <a:pt x="562" y="1102"/>
                  <a:pt x="572" y="1062"/>
                </a:cubicBezTo>
                <a:cubicBezTo>
                  <a:pt x="575" y="1002"/>
                  <a:pt x="576" y="942"/>
                  <a:pt x="580" y="882"/>
                </a:cubicBezTo>
                <a:cubicBezTo>
                  <a:pt x="581" y="865"/>
                  <a:pt x="589" y="848"/>
                  <a:pt x="589" y="831"/>
                </a:cubicBezTo>
                <a:cubicBezTo>
                  <a:pt x="589" y="674"/>
                  <a:pt x="585" y="516"/>
                  <a:pt x="580" y="359"/>
                </a:cubicBezTo>
                <a:cubicBezTo>
                  <a:pt x="577" y="251"/>
                  <a:pt x="532" y="86"/>
                  <a:pt x="417" y="51"/>
                </a:cubicBezTo>
                <a:cubicBezTo>
                  <a:pt x="342" y="0"/>
                  <a:pt x="312" y="28"/>
                  <a:pt x="194" y="34"/>
                </a:cubicBezTo>
                <a:cubicBezTo>
                  <a:pt x="155" y="46"/>
                  <a:pt x="105" y="69"/>
                  <a:pt x="66" y="51"/>
                </a:cubicBezTo>
                <a:close/>
              </a:path>
            </a:pathLst>
          </a:cu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6" name="Rectangle 46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096DD-4454-4825-A0CC-CE126E183B14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381000" y="6019800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b="1" i="1" baseline="-25000">
                <a:solidFill>
                  <a:srgbClr val="FF0000"/>
                </a:solidFill>
                <a:latin typeface="Times New Roman" pitchFamily="18" charset="0"/>
              </a:rPr>
              <a:t>max</a:t>
            </a:r>
            <a:r>
              <a:rPr lang="en-US" altLang="en-US" b="1">
                <a:solidFill>
                  <a:srgbClr val="FF0000"/>
                </a:solidFill>
                <a:latin typeface="Times New Roman" pitchFamily="18" charset="0"/>
              </a:rPr>
              <a:t>=0</a:t>
            </a:r>
          </a:p>
        </p:txBody>
      </p:sp>
      <p:graphicFrame>
        <p:nvGraphicFramePr>
          <p:cNvPr id="329731" name="Object 3"/>
          <p:cNvGraphicFramePr>
            <a:graphicFrameLocks noChangeAspect="1"/>
          </p:cNvGraphicFramePr>
          <p:nvPr/>
        </p:nvGraphicFramePr>
        <p:xfrm>
          <a:off x="381000" y="4568825"/>
          <a:ext cx="3675063" cy="1455738"/>
        </p:xfrm>
        <a:graphic>
          <a:graphicData uri="http://schemas.openxmlformats.org/presentationml/2006/ole">
            <p:oleObj spid="_x0000_s329779" name="Document" r:id="rId4" imgW="3685032" imgH="1456944" progId="Word.Document.8">
              <p:embed/>
            </p:oleObj>
          </a:graphicData>
        </a:graphic>
      </p:graphicFrame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4191000" y="4572000"/>
            <a:ext cx="3603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</a:rPr>
              <a:t>max</a:t>
            </a:r>
            <a:r>
              <a:rPr lang="en-US" altLang="en-US">
                <a:latin typeface="Times New Roman" pitchFamily="18" charset="0"/>
              </a:rPr>
              <a:t>(2, 3) = max {0, -3} = </a:t>
            </a:r>
            <a:r>
              <a:rPr lang="en-US" altLang="en-US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eaLnBrk="0" hangingPunct="0"/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</a:rPr>
              <a:t>max</a:t>
            </a:r>
            <a:r>
              <a:rPr lang="en-US" altLang="en-US">
                <a:latin typeface="Times New Roman" pitchFamily="18" charset="0"/>
              </a:rPr>
              <a:t>(3, 2) = max {-8, 3} = 3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4</a:t>
            </a:r>
            <a:endParaRPr lang="en-US" altLang="en-US" b="1">
              <a:latin typeface="Times New Roman" pitchFamily="18" charset="0"/>
            </a:endParaRPr>
          </a:p>
        </p:txBody>
      </p:sp>
      <p:grpSp>
        <p:nvGrpSpPr>
          <p:cNvPr id="329734" name="Group 6"/>
          <p:cNvGrpSpPr>
            <a:grpSpLocks/>
          </p:cNvGrpSpPr>
          <p:nvPr/>
        </p:nvGrpSpPr>
        <p:grpSpPr bwMode="auto">
          <a:xfrm>
            <a:off x="914400" y="1447800"/>
            <a:ext cx="7467600" cy="2728913"/>
            <a:chOff x="240" y="897"/>
            <a:chExt cx="4992" cy="1959"/>
          </a:xfrm>
        </p:grpSpPr>
        <p:sp>
          <p:nvSpPr>
            <p:cNvPr id="329735" name="Oval 7"/>
            <p:cNvSpPr>
              <a:spLocks noChangeArrowheads="1"/>
            </p:cNvSpPr>
            <p:nvPr/>
          </p:nvSpPr>
          <p:spPr bwMode="auto">
            <a:xfrm>
              <a:off x="240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S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36" name="Oval 8"/>
            <p:cNvSpPr>
              <a:spLocks noChangeArrowheads="1"/>
            </p:cNvSpPr>
            <p:nvPr/>
          </p:nvSpPr>
          <p:spPr bwMode="auto">
            <a:xfrm>
              <a:off x="1344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37" name="Oval 9"/>
            <p:cNvSpPr>
              <a:spLocks noChangeArrowheads="1"/>
            </p:cNvSpPr>
            <p:nvPr/>
          </p:nvSpPr>
          <p:spPr bwMode="auto">
            <a:xfrm>
              <a:off x="1344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38" name="Oval 10"/>
            <p:cNvSpPr>
              <a:spLocks noChangeArrowheads="1"/>
            </p:cNvSpPr>
            <p:nvPr/>
          </p:nvSpPr>
          <p:spPr bwMode="auto">
            <a:xfrm>
              <a:off x="1968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39" name="Oval 11"/>
            <p:cNvSpPr>
              <a:spLocks noChangeArrowheads="1"/>
            </p:cNvSpPr>
            <p:nvPr/>
          </p:nvSpPr>
          <p:spPr bwMode="auto">
            <a:xfrm>
              <a:off x="2640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40" name="Oval 12"/>
            <p:cNvSpPr>
              <a:spLocks noChangeArrowheads="1"/>
            </p:cNvSpPr>
            <p:nvPr/>
          </p:nvSpPr>
          <p:spPr bwMode="auto">
            <a:xfrm>
              <a:off x="2640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41" name="Oval 13"/>
            <p:cNvSpPr>
              <a:spLocks noChangeArrowheads="1"/>
            </p:cNvSpPr>
            <p:nvPr/>
          </p:nvSpPr>
          <p:spPr bwMode="auto">
            <a:xfrm>
              <a:off x="3072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42" name="Oval 14"/>
            <p:cNvSpPr>
              <a:spLocks noChangeArrowheads="1"/>
            </p:cNvSpPr>
            <p:nvPr/>
          </p:nvSpPr>
          <p:spPr bwMode="auto">
            <a:xfrm>
              <a:off x="3696" y="25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43" name="Oval 15"/>
            <p:cNvSpPr>
              <a:spLocks noChangeArrowheads="1"/>
            </p:cNvSpPr>
            <p:nvPr/>
          </p:nvSpPr>
          <p:spPr bwMode="auto">
            <a:xfrm>
              <a:off x="4080" y="98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44" name="Oval 16"/>
            <p:cNvSpPr>
              <a:spLocks noChangeArrowheads="1"/>
            </p:cNvSpPr>
            <p:nvPr/>
          </p:nvSpPr>
          <p:spPr bwMode="auto">
            <a:xfrm>
              <a:off x="4128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45" name="Oval 17"/>
            <p:cNvSpPr>
              <a:spLocks noChangeArrowheads="1"/>
            </p:cNvSpPr>
            <p:nvPr/>
          </p:nvSpPr>
          <p:spPr bwMode="auto">
            <a:xfrm>
              <a:off x="4896" y="17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T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46" name="Oval 18"/>
            <p:cNvSpPr>
              <a:spLocks noChangeArrowheads="1"/>
            </p:cNvSpPr>
            <p:nvPr/>
          </p:nvSpPr>
          <p:spPr bwMode="auto">
            <a:xfrm>
              <a:off x="86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29747" name="Line 19"/>
            <p:cNvSpPr>
              <a:spLocks noChangeShapeType="1"/>
            </p:cNvSpPr>
            <p:nvPr/>
          </p:nvSpPr>
          <p:spPr bwMode="auto">
            <a:xfrm flipV="1">
              <a:off x="480" y="124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48" name="Line 20"/>
            <p:cNvSpPr>
              <a:spLocks noChangeShapeType="1"/>
            </p:cNvSpPr>
            <p:nvPr/>
          </p:nvSpPr>
          <p:spPr bwMode="auto">
            <a:xfrm>
              <a:off x="1680" y="11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49" name="Line 21"/>
            <p:cNvSpPr>
              <a:spLocks noChangeShapeType="1"/>
            </p:cNvSpPr>
            <p:nvPr/>
          </p:nvSpPr>
          <p:spPr bwMode="auto">
            <a:xfrm>
              <a:off x="2976" y="115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0" name="Line 22"/>
            <p:cNvSpPr>
              <a:spLocks noChangeShapeType="1"/>
            </p:cNvSpPr>
            <p:nvPr/>
          </p:nvSpPr>
          <p:spPr bwMode="auto">
            <a:xfrm>
              <a:off x="4416" y="1248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1" name="Line 23"/>
            <p:cNvSpPr>
              <a:spLocks noChangeShapeType="1"/>
            </p:cNvSpPr>
            <p:nvPr/>
          </p:nvSpPr>
          <p:spPr bwMode="auto">
            <a:xfrm>
              <a:off x="57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2" name="Line 24"/>
            <p:cNvSpPr>
              <a:spLocks noChangeShapeType="1"/>
            </p:cNvSpPr>
            <p:nvPr/>
          </p:nvSpPr>
          <p:spPr bwMode="auto">
            <a:xfrm>
              <a:off x="1200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3" name="Line 25"/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4" name="Line 26"/>
            <p:cNvSpPr>
              <a:spLocks noChangeShapeType="1"/>
            </p:cNvSpPr>
            <p:nvPr/>
          </p:nvSpPr>
          <p:spPr bwMode="auto">
            <a:xfrm>
              <a:off x="3408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5" name="Line 27"/>
            <p:cNvSpPr>
              <a:spLocks noChangeShapeType="1"/>
            </p:cNvSpPr>
            <p:nvPr/>
          </p:nvSpPr>
          <p:spPr bwMode="auto">
            <a:xfrm>
              <a:off x="4464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6" name="Line 28"/>
            <p:cNvSpPr>
              <a:spLocks noChangeShapeType="1"/>
            </p:cNvSpPr>
            <p:nvPr/>
          </p:nvSpPr>
          <p:spPr bwMode="auto">
            <a:xfrm>
              <a:off x="528" y="2016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7" name="Line 29"/>
            <p:cNvSpPr>
              <a:spLocks noChangeShapeType="1"/>
            </p:cNvSpPr>
            <p:nvPr/>
          </p:nvSpPr>
          <p:spPr bwMode="auto">
            <a:xfrm>
              <a:off x="1680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8" name="Line 30"/>
            <p:cNvSpPr>
              <a:spLocks noChangeShapeType="1"/>
            </p:cNvSpPr>
            <p:nvPr/>
          </p:nvSpPr>
          <p:spPr bwMode="auto">
            <a:xfrm>
              <a:off x="2976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9" name="Line 31"/>
            <p:cNvSpPr>
              <a:spLocks noChangeShapeType="1"/>
            </p:cNvSpPr>
            <p:nvPr/>
          </p:nvSpPr>
          <p:spPr bwMode="auto">
            <a:xfrm flipV="1">
              <a:off x="4032" y="2064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60" name="Text Box 32"/>
            <p:cNvSpPr txBox="1">
              <a:spLocks noChangeArrowheads="1"/>
            </p:cNvSpPr>
            <p:nvPr/>
          </p:nvSpPr>
          <p:spPr bwMode="auto">
            <a:xfrm>
              <a:off x="1910" y="897"/>
              <a:ext cx="29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29761" name="Text Box 33"/>
            <p:cNvSpPr txBox="1">
              <a:spLocks noChangeArrowheads="1"/>
            </p:cNvSpPr>
            <p:nvPr/>
          </p:nvSpPr>
          <p:spPr bwMode="auto">
            <a:xfrm>
              <a:off x="3446" y="89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29762" name="Text Box 34"/>
            <p:cNvSpPr txBox="1">
              <a:spLocks noChangeArrowheads="1"/>
            </p:cNvSpPr>
            <p:nvPr/>
          </p:nvSpPr>
          <p:spPr bwMode="auto">
            <a:xfrm>
              <a:off x="710" y="1305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9763" name="Text Box 35"/>
            <p:cNvSpPr txBox="1">
              <a:spLocks noChangeArrowheads="1"/>
            </p:cNvSpPr>
            <p:nvPr/>
          </p:nvSpPr>
          <p:spPr bwMode="auto">
            <a:xfrm>
              <a:off x="4694" y="12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9764" name="Text Box 36"/>
            <p:cNvSpPr txBox="1">
              <a:spLocks noChangeArrowheads="1"/>
            </p:cNvSpPr>
            <p:nvPr/>
          </p:nvSpPr>
          <p:spPr bwMode="auto">
            <a:xfrm>
              <a:off x="672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9765" name="Text Box 37"/>
            <p:cNvSpPr txBox="1">
              <a:spLocks noChangeArrowheads="1"/>
            </p:cNvSpPr>
            <p:nvPr/>
          </p:nvSpPr>
          <p:spPr bwMode="auto">
            <a:xfrm>
              <a:off x="710" y="2265"/>
              <a:ext cx="20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29766" name="Text Box 3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29767" name="Text Box 39"/>
            <p:cNvSpPr txBox="1">
              <a:spLocks noChangeArrowheads="1"/>
            </p:cNvSpPr>
            <p:nvPr/>
          </p:nvSpPr>
          <p:spPr bwMode="auto">
            <a:xfrm>
              <a:off x="2448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9768" name="Text Box 40"/>
            <p:cNvSpPr txBox="1">
              <a:spLocks noChangeArrowheads="1"/>
            </p:cNvSpPr>
            <p:nvPr/>
          </p:nvSpPr>
          <p:spPr bwMode="auto">
            <a:xfrm>
              <a:off x="3696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9769" name="Text Box 4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29770" name="Text Box 42"/>
            <p:cNvSpPr txBox="1">
              <a:spLocks noChangeArrowheads="1"/>
            </p:cNvSpPr>
            <p:nvPr/>
          </p:nvSpPr>
          <p:spPr bwMode="auto">
            <a:xfrm>
              <a:off x="2006" y="24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9771" name="Text Box 43"/>
            <p:cNvSpPr txBox="1">
              <a:spLocks noChangeArrowheads="1"/>
            </p:cNvSpPr>
            <p:nvPr/>
          </p:nvSpPr>
          <p:spPr bwMode="auto">
            <a:xfrm>
              <a:off x="3206" y="2457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9772" name="Text Box 44"/>
            <p:cNvSpPr txBox="1">
              <a:spLocks noChangeArrowheads="1"/>
            </p:cNvSpPr>
            <p:nvPr/>
          </p:nvSpPr>
          <p:spPr bwMode="auto">
            <a:xfrm>
              <a:off x="4224" y="2239"/>
              <a:ext cx="2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329773" name="Freeform 45"/>
          <p:cNvSpPr>
            <a:spLocks/>
          </p:cNvSpPr>
          <p:nvPr/>
        </p:nvSpPr>
        <p:spPr bwMode="auto">
          <a:xfrm>
            <a:off x="4886325" y="2373313"/>
            <a:ext cx="2028825" cy="2144712"/>
          </a:xfrm>
          <a:custGeom>
            <a:avLst/>
            <a:gdLst>
              <a:gd name="T0" fmla="*/ 164 w 1278"/>
              <a:gd name="T1" fmla="*/ 5 h 1351"/>
              <a:gd name="T2" fmla="*/ 112 w 1278"/>
              <a:gd name="T3" fmla="*/ 74 h 1351"/>
              <a:gd name="T4" fmla="*/ 69 w 1278"/>
              <a:gd name="T5" fmla="*/ 116 h 1351"/>
              <a:gd name="T6" fmla="*/ 27 w 1278"/>
              <a:gd name="T7" fmla="*/ 194 h 1351"/>
              <a:gd name="T8" fmla="*/ 52 w 1278"/>
              <a:gd name="T9" fmla="*/ 468 h 1351"/>
              <a:gd name="T10" fmla="*/ 87 w 1278"/>
              <a:gd name="T11" fmla="*/ 554 h 1351"/>
              <a:gd name="T12" fmla="*/ 129 w 1278"/>
              <a:gd name="T13" fmla="*/ 639 h 1351"/>
              <a:gd name="T14" fmla="*/ 147 w 1278"/>
              <a:gd name="T15" fmla="*/ 708 h 1351"/>
              <a:gd name="T16" fmla="*/ 155 w 1278"/>
              <a:gd name="T17" fmla="*/ 802 h 1351"/>
              <a:gd name="T18" fmla="*/ 164 w 1278"/>
              <a:gd name="T19" fmla="*/ 991 h 1351"/>
              <a:gd name="T20" fmla="*/ 318 w 1278"/>
              <a:gd name="T21" fmla="*/ 1051 h 1351"/>
              <a:gd name="T22" fmla="*/ 387 w 1278"/>
              <a:gd name="T23" fmla="*/ 1102 h 1351"/>
              <a:gd name="T24" fmla="*/ 464 w 1278"/>
              <a:gd name="T25" fmla="*/ 1239 h 1351"/>
              <a:gd name="T26" fmla="*/ 507 w 1278"/>
              <a:gd name="T27" fmla="*/ 1248 h 1351"/>
              <a:gd name="T28" fmla="*/ 601 w 1278"/>
              <a:gd name="T29" fmla="*/ 1299 h 1351"/>
              <a:gd name="T30" fmla="*/ 738 w 1278"/>
              <a:gd name="T31" fmla="*/ 1334 h 1351"/>
              <a:gd name="T32" fmla="*/ 832 w 1278"/>
              <a:gd name="T33" fmla="*/ 1351 h 1351"/>
              <a:gd name="T34" fmla="*/ 1158 w 1278"/>
              <a:gd name="T35" fmla="*/ 1316 h 1351"/>
              <a:gd name="T36" fmla="*/ 1278 w 1278"/>
              <a:gd name="T37" fmla="*/ 1085 h 1351"/>
              <a:gd name="T38" fmla="*/ 1269 w 1278"/>
              <a:gd name="T39" fmla="*/ 862 h 1351"/>
              <a:gd name="T40" fmla="*/ 1175 w 1278"/>
              <a:gd name="T41" fmla="*/ 708 h 1351"/>
              <a:gd name="T42" fmla="*/ 1038 w 1278"/>
              <a:gd name="T43" fmla="*/ 502 h 1351"/>
              <a:gd name="T44" fmla="*/ 952 w 1278"/>
              <a:gd name="T45" fmla="*/ 468 h 1351"/>
              <a:gd name="T46" fmla="*/ 927 w 1278"/>
              <a:gd name="T47" fmla="*/ 434 h 1351"/>
              <a:gd name="T48" fmla="*/ 867 w 1278"/>
              <a:gd name="T49" fmla="*/ 391 h 1351"/>
              <a:gd name="T50" fmla="*/ 721 w 1278"/>
              <a:gd name="T51" fmla="*/ 262 h 1351"/>
              <a:gd name="T52" fmla="*/ 575 w 1278"/>
              <a:gd name="T53" fmla="*/ 125 h 1351"/>
              <a:gd name="T54" fmla="*/ 164 w 1278"/>
              <a:gd name="T55" fmla="*/ 5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78" h="1351">
                <a:moveTo>
                  <a:pt x="164" y="5"/>
                </a:moveTo>
                <a:cubicBezTo>
                  <a:pt x="149" y="28"/>
                  <a:pt x="130" y="53"/>
                  <a:pt x="112" y="74"/>
                </a:cubicBezTo>
                <a:cubicBezTo>
                  <a:pt x="99" y="89"/>
                  <a:pt x="69" y="116"/>
                  <a:pt x="69" y="116"/>
                </a:cubicBezTo>
                <a:cubicBezTo>
                  <a:pt x="60" y="147"/>
                  <a:pt x="49" y="171"/>
                  <a:pt x="27" y="194"/>
                </a:cubicBezTo>
                <a:cubicBezTo>
                  <a:pt x="7" y="285"/>
                  <a:pt x="0" y="388"/>
                  <a:pt x="52" y="468"/>
                </a:cubicBezTo>
                <a:cubicBezTo>
                  <a:pt x="61" y="502"/>
                  <a:pt x="67" y="525"/>
                  <a:pt x="87" y="554"/>
                </a:cubicBezTo>
                <a:cubicBezTo>
                  <a:pt x="97" y="597"/>
                  <a:pt x="118" y="600"/>
                  <a:pt x="129" y="639"/>
                </a:cubicBezTo>
                <a:cubicBezTo>
                  <a:pt x="135" y="662"/>
                  <a:pt x="147" y="708"/>
                  <a:pt x="147" y="708"/>
                </a:cubicBezTo>
                <a:cubicBezTo>
                  <a:pt x="150" y="739"/>
                  <a:pt x="153" y="771"/>
                  <a:pt x="155" y="802"/>
                </a:cubicBezTo>
                <a:cubicBezTo>
                  <a:pt x="159" y="865"/>
                  <a:pt x="154" y="929"/>
                  <a:pt x="164" y="991"/>
                </a:cubicBezTo>
                <a:cubicBezTo>
                  <a:pt x="171" y="1037"/>
                  <a:pt x="290" y="1047"/>
                  <a:pt x="318" y="1051"/>
                </a:cubicBezTo>
                <a:cubicBezTo>
                  <a:pt x="339" y="1063"/>
                  <a:pt x="374" y="1078"/>
                  <a:pt x="387" y="1102"/>
                </a:cubicBezTo>
                <a:cubicBezTo>
                  <a:pt x="422" y="1164"/>
                  <a:pt x="375" y="1204"/>
                  <a:pt x="464" y="1239"/>
                </a:cubicBezTo>
                <a:cubicBezTo>
                  <a:pt x="478" y="1244"/>
                  <a:pt x="493" y="1245"/>
                  <a:pt x="507" y="1248"/>
                </a:cubicBezTo>
                <a:cubicBezTo>
                  <a:pt x="583" y="1296"/>
                  <a:pt x="549" y="1283"/>
                  <a:pt x="601" y="1299"/>
                </a:cubicBezTo>
                <a:cubicBezTo>
                  <a:pt x="643" y="1327"/>
                  <a:pt x="689" y="1326"/>
                  <a:pt x="738" y="1334"/>
                </a:cubicBezTo>
                <a:cubicBezTo>
                  <a:pt x="769" y="1339"/>
                  <a:pt x="832" y="1351"/>
                  <a:pt x="832" y="1351"/>
                </a:cubicBezTo>
                <a:cubicBezTo>
                  <a:pt x="943" y="1345"/>
                  <a:pt x="1048" y="1332"/>
                  <a:pt x="1158" y="1316"/>
                </a:cubicBezTo>
                <a:cubicBezTo>
                  <a:pt x="1242" y="1232"/>
                  <a:pt x="1255" y="1197"/>
                  <a:pt x="1278" y="1085"/>
                </a:cubicBezTo>
                <a:cubicBezTo>
                  <a:pt x="1275" y="1011"/>
                  <a:pt x="1276" y="936"/>
                  <a:pt x="1269" y="862"/>
                </a:cubicBezTo>
                <a:cubicBezTo>
                  <a:pt x="1264" y="814"/>
                  <a:pt x="1205" y="751"/>
                  <a:pt x="1175" y="708"/>
                </a:cubicBezTo>
                <a:cubicBezTo>
                  <a:pt x="1138" y="654"/>
                  <a:pt x="1087" y="538"/>
                  <a:pt x="1038" y="502"/>
                </a:cubicBezTo>
                <a:cubicBezTo>
                  <a:pt x="1017" y="487"/>
                  <a:pt x="977" y="476"/>
                  <a:pt x="952" y="468"/>
                </a:cubicBezTo>
                <a:cubicBezTo>
                  <a:pt x="944" y="457"/>
                  <a:pt x="937" y="443"/>
                  <a:pt x="927" y="434"/>
                </a:cubicBezTo>
                <a:cubicBezTo>
                  <a:pt x="909" y="417"/>
                  <a:pt x="867" y="391"/>
                  <a:pt x="867" y="391"/>
                </a:cubicBezTo>
                <a:cubicBezTo>
                  <a:pt x="826" y="332"/>
                  <a:pt x="783" y="293"/>
                  <a:pt x="721" y="262"/>
                </a:cubicBezTo>
                <a:cubicBezTo>
                  <a:pt x="697" y="193"/>
                  <a:pt x="630" y="167"/>
                  <a:pt x="575" y="125"/>
                </a:cubicBezTo>
                <a:cubicBezTo>
                  <a:pt x="536" y="0"/>
                  <a:pt x="239" y="8"/>
                  <a:pt x="164" y="5"/>
                </a:cubicBezTo>
                <a:close/>
              </a:path>
            </a:pathLst>
          </a:cu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74" name="Rectangle 46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48FC6-863F-4CBB-B7A7-EB05171DB0E0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887538" y="5243513"/>
            <a:ext cx="931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[16 22]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381000" y="31242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M1</a:t>
            </a: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381000" y="3871913"/>
            <a:ext cx="485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M2</a:t>
            </a:r>
          </a:p>
        </p:txBody>
      </p:sp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381000" y="48768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M3</a:t>
            </a:r>
          </a:p>
        </p:txBody>
      </p:sp>
      <p:grpSp>
        <p:nvGrpSpPr>
          <p:cNvPr id="333832" name="Group 8"/>
          <p:cNvGrpSpPr>
            <a:grpSpLocks/>
          </p:cNvGrpSpPr>
          <p:nvPr/>
        </p:nvGrpSpPr>
        <p:grpSpPr bwMode="auto">
          <a:xfrm>
            <a:off x="990600" y="2971800"/>
            <a:ext cx="990600" cy="454025"/>
            <a:chOff x="1392" y="2160"/>
            <a:chExt cx="624" cy="286"/>
          </a:xfrm>
        </p:grpSpPr>
        <p:sp>
          <p:nvSpPr>
            <p:cNvPr id="333833" name="AutoShape 9"/>
            <p:cNvSpPr>
              <a:spLocks noChangeArrowheads="1"/>
            </p:cNvSpPr>
            <p:nvPr/>
          </p:nvSpPr>
          <p:spPr bwMode="auto">
            <a:xfrm>
              <a:off x="1392" y="2160"/>
              <a:ext cx="624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34" name="Text Box 10"/>
            <p:cNvSpPr txBox="1">
              <a:spLocks noChangeArrowheads="1"/>
            </p:cNvSpPr>
            <p:nvPr/>
          </p:nvSpPr>
          <p:spPr bwMode="auto">
            <a:xfrm>
              <a:off x="1728" y="220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333835" name="Group 11"/>
          <p:cNvGrpSpPr>
            <a:grpSpLocks/>
          </p:cNvGrpSpPr>
          <p:nvPr/>
        </p:nvGrpSpPr>
        <p:grpSpPr bwMode="auto">
          <a:xfrm>
            <a:off x="990600" y="3886200"/>
            <a:ext cx="838200" cy="454025"/>
            <a:chOff x="3312" y="2160"/>
            <a:chExt cx="528" cy="286"/>
          </a:xfrm>
        </p:grpSpPr>
        <p:sp>
          <p:nvSpPr>
            <p:cNvPr id="333836" name="AutoShape 12"/>
            <p:cNvSpPr>
              <a:spLocks noChangeArrowheads="1"/>
            </p:cNvSpPr>
            <p:nvPr/>
          </p:nvSpPr>
          <p:spPr bwMode="auto">
            <a:xfrm>
              <a:off x="3312" y="2160"/>
              <a:ext cx="528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37" name="Text Box 13"/>
            <p:cNvSpPr txBox="1">
              <a:spLocks noChangeArrowheads="1"/>
            </p:cNvSpPr>
            <p:nvPr/>
          </p:nvSpPr>
          <p:spPr bwMode="auto">
            <a:xfrm>
              <a:off x="3645" y="220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333838" name="Group 14"/>
          <p:cNvGrpSpPr>
            <a:grpSpLocks/>
          </p:cNvGrpSpPr>
          <p:nvPr/>
        </p:nvGrpSpPr>
        <p:grpSpPr bwMode="auto">
          <a:xfrm>
            <a:off x="990600" y="4808538"/>
            <a:ext cx="385763" cy="454025"/>
            <a:chOff x="3261" y="2928"/>
            <a:chExt cx="243" cy="286"/>
          </a:xfrm>
        </p:grpSpPr>
        <p:sp>
          <p:nvSpPr>
            <p:cNvPr id="333839" name="AutoShape 15"/>
            <p:cNvSpPr>
              <a:spLocks noChangeArrowheads="1"/>
            </p:cNvSpPr>
            <p:nvPr/>
          </p:nvSpPr>
          <p:spPr bwMode="auto">
            <a:xfrm>
              <a:off x="3261" y="2928"/>
              <a:ext cx="240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00CC">
                    <a:gamma/>
                    <a:tint val="47059"/>
                    <a:invGamma/>
                  </a:srgb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40" name="Text Box 16"/>
            <p:cNvSpPr txBox="1">
              <a:spLocks noChangeArrowheads="1"/>
            </p:cNvSpPr>
            <p:nvPr/>
          </p:nvSpPr>
          <p:spPr bwMode="auto">
            <a:xfrm>
              <a:off x="3309" y="297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33841" name="Group 17"/>
          <p:cNvGrpSpPr>
            <a:grpSpLocks/>
          </p:cNvGrpSpPr>
          <p:nvPr/>
        </p:nvGrpSpPr>
        <p:grpSpPr bwMode="auto">
          <a:xfrm>
            <a:off x="2012950" y="3894138"/>
            <a:ext cx="838200" cy="454025"/>
            <a:chOff x="1392" y="2519"/>
            <a:chExt cx="528" cy="286"/>
          </a:xfrm>
        </p:grpSpPr>
        <p:sp>
          <p:nvSpPr>
            <p:cNvPr id="333842" name="AutoShape 18"/>
            <p:cNvSpPr>
              <a:spLocks noChangeArrowheads="1"/>
            </p:cNvSpPr>
            <p:nvPr/>
          </p:nvSpPr>
          <p:spPr bwMode="auto">
            <a:xfrm>
              <a:off x="1392" y="2519"/>
              <a:ext cx="528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43" name="Text Box 19"/>
            <p:cNvSpPr txBox="1">
              <a:spLocks noChangeArrowheads="1"/>
            </p:cNvSpPr>
            <p:nvPr/>
          </p:nvSpPr>
          <p:spPr bwMode="auto">
            <a:xfrm>
              <a:off x="1725" y="2567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333844" name="Group 20"/>
          <p:cNvGrpSpPr>
            <a:grpSpLocks/>
          </p:cNvGrpSpPr>
          <p:nvPr/>
        </p:nvGrpSpPr>
        <p:grpSpPr bwMode="auto">
          <a:xfrm>
            <a:off x="2187575" y="2971800"/>
            <a:ext cx="331788" cy="454025"/>
            <a:chOff x="2527" y="3311"/>
            <a:chExt cx="209" cy="286"/>
          </a:xfrm>
        </p:grpSpPr>
        <p:sp>
          <p:nvSpPr>
            <p:cNvPr id="333845" name="AutoShape 21"/>
            <p:cNvSpPr>
              <a:spLocks noChangeArrowheads="1"/>
            </p:cNvSpPr>
            <p:nvPr/>
          </p:nvSpPr>
          <p:spPr bwMode="auto">
            <a:xfrm>
              <a:off x="2527" y="3311"/>
              <a:ext cx="206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46" name="Text Box 22"/>
            <p:cNvSpPr txBox="1">
              <a:spLocks noChangeArrowheads="1"/>
            </p:cNvSpPr>
            <p:nvPr/>
          </p:nvSpPr>
          <p:spPr bwMode="auto">
            <a:xfrm>
              <a:off x="2541" y="332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33847" name="Group 23"/>
          <p:cNvGrpSpPr>
            <a:grpSpLocks/>
          </p:cNvGrpSpPr>
          <p:nvPr/>
        </p:nvGrpSpPr>
        <p:grpSpPr bwMode="auto">
          <a:xfrm>
            <a:off x="936625" y="5715000"/>
            <a:ext cx="457200" cy="454025"/>
            <a:chOff x="2976" y="3312"/>
            <a:chExt cx="288" cy="286"/>
          </a:xfrm>
        </p:grpSpPr>
        <p:sp>
          <p:nvSpPr>
            <p:cNvPr id="333848" name="AutoShape 24"/>
            <p:cNvSpPr>
              <a:spLocks noChangeArrowheads="1"/>
            </p:cNvSpPr>
            <p:nvPr/>
          </p:nvSpPr>
          <p:spPr bwMode="auto">
            <a:xfrm>
              <a:off x="2976" y="3312"/>
              <a:ext cx="285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9933FF">
                    <a:gamma/>
                    <a:tint val="54118"/>
                    <a:invGamma/>
                  </a:srgbClr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49" name="Text Box 25"/>
            <p:cNvSpPr txBox="1">
              <a:spLocks noChangeArrowheads="1"/>
            </p:cNvSpPr>
            <p:nvPr/>
          </p:nvSpPr>
          <p:spPr bwMode="auto">
            <a:xfrm>
              <a:off x="3069" y="336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33850" name="Group 26"/>
          <p:cNvGrpSpPr>
            <a:grpSpLocks/>
          </p:cNvGrpSpPr>
          <p:nvPr/>
        </p:nvGrpSpPr>
        <p:grpSpPr bwMode="auto">
          <a:xfrm>
            <a:off x="1981200" y="4800600"/>
            <a:ext cx="614363" cy="454025"/>
            <a:chOff x="3549" y="3312"/>
            <a:chExt cx="387" cy="286"/>
          </a:xfrm>
        </p:grpSpPr>
        <p:sp>
          <p:nvSpPr>
            <p:cNvPr id="333851" name="AutoShape 27"/>
            <p:cNvSpPr>
              <a:spLocks noChangeArrowheads="1"/>
            </p:cNvSpPr>
            <p:nvPr/>
          </p:nvSpPr>
          <p:spPr bwMode="auto">
            <a:xfrm>
              <a:off x="3549" y="3312"/>
              <a:ext cx="384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00CC">
                    <a:gamma/>
                    <a:tint val="47059"/>
                    <a:invGamma/>
                  </a:srgb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52" name="Text Box 28"/>
            <p:cNvSpPr txBox="1">
              <a:spLocks noChangeArrowheads="1"/>
            </p:cNvSpPr>
            <p:nvPr/>
          </p:nvSpPr>
          <p:spPr bwMode="auto">
            <a:xfrm>
              <a:off x="3741" y="336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33853" name="Group 29"/>
          <p:cNvGrpSpPr>
            <a:grpSpLocks/>
          </p:cNvGrpSpPr>
          <p:nvPr/>
        </p:nvGrpSpPr>
        <p:grpSpPr bwMode="auto">
          <a:xfrm>
            <a:off x="2913063" y="2971800"/>
            <a:ext cx="385762" cy="457200"/>
            <a:chOff x="1533" y="3696"/>
            <a:chExt cx="243" cy="288"/>
          </a:xfrm>
        </p:grpSpPr>
        <p:sp>
          <p:nvSpPr>
            <p:cNvPr id="333854" name="AutoShape 30"/>
            <p:cNvSpPr>
              <a:spLocks noChangeArrowheads="1"/>
            </p:cNvSpPr>
            <p:nvPr/>
          </p:nvSpPr>
          <p:spPr bwMode="auto">
            <a:xfrm>
              <a:off x="1533" y="3696"/>
              <a:ext cx="240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55" name="Text Box 31"/>
            <p:cNvSpPr txBox="1">
              <a:spLocks noChangeArrowheads="1"/>
            </p:cNvSpPr>
            <p:nvPr/>
          </p:nvSpPr>
          <p:spPr bwMode="auto">
            <a:xfrm>
              <a:off x="1581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33856" name="Group 32"/>
          <p:cNvGrpSpPr>
            <a:grpSpLocks/>
          </p:cNvGrpSpPr>
          <p:nvPr/>
        </p:nvGrpSpPr>
        <p:grpSpPr bwMode="auto">
          <a:xfrm>
            <a:off x="3021013" y="3886200"/>
            <a:ext cx="690562" cy="454025"/>
            <a:chOff x="2013" y="3696"/>
            <a:chExt cx="435" cy="286"/>
          </a:xfrm>
        </p:grpSpPr>
        <p:sp>
          <p:nvSpPr>
            <p:cNvPr id="333857" name="AutoShape 33"/>
            <p:cNvSpPr>
              <a:spLocks noChangeArrowheads="1"/>
            </p:cNvSpPr>
            <p:nvPr/>
          </p:nvSpPr>
          <p:spPr bwMode="auto">
            <a:xfrm>
              <a:off x="2013" y="3696"/>
              <a:ext cx="43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58" name="Text Box 34"/>
            <p:cNvSpPr txBox="1">
              <a:spLocks noChangeArrowheads="1"/>
            </p:cNvSpPr>
            <p:nvPr/>
          </p:nvSpPr>
          <p:spPr bwMode="auto">
            <a:xfrm>
              <a:off x="2253" y="374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33859" name="Group 35"/>
          <p:cNvGrpSpPr>
            <a:grpSpLocks/>
          </p:cNvGrpSpPr>
          <p:nvPr/>
        </p:nvGrpSpPr>
        <p:grpSpPr bwMode="auto">
          <a:xfrm>
            <a:off x="1828800" y="5715000"/>
            <a:ext cx="352425" cy="457200"/>
            <a:chOff x="2733" y="3696"/>
            <a:chExt cx="222" cy="288"/>
          </a:xfrm>
        </p:grpSpPr>
        <p:sp>
          <p:nvSpPr>
            <p:cNvPr id="333860" name="AutoShape 36"/>
            <p:cNvSpPr>
              <a:spLocks noChangeArrowheads="1"/>
            </p:cNvSpPr>
            <p:nvPr/>
          </p:nvSpPr>
          <p:spPr bwMode="auto">
            <a:xfrm>
              <a:off x="2733" y="3696"/>
              <a:ext cx="19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9933FF">
                    <a:gamma/>
                    <a:tint val="54118"/>
                    <a:invGamma/>
                  </a:srgbClr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3861" name="Text Box 37"/>
            <p:cNvSpPr txBox="1">
              <a:spLocks noChangeArrowheads="1"/>
            </p:cNvSpPr>
            <p:nvPr/>
          </p:nvSpPr>
          <p:spPr bwMode="auto">
            <a:xfrm>
              <a:off x="2760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33862" name="Text Box 38"/>
          <p:cNvSpPr txBox="1">
            <a:spLocks noChangeArrowheads="1"/>
          </p:cNvSpPr>
          <p:nvPr/>
        </p:nvSpPr>
        <p:spPr bwMode="auto">
          <a:xfrm>
            <a:off x="914400" y="3421063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[0 10]</a:t>
            </a:r>
          </a:p>
        </p:txBody>
      </p:sp>
      <p:sp>
        <p:nvSpPr>
          <p:cNvPr id="333863" name="Text Box 39"/>
          <p:cNvSpPr txBox="1">
            <a:spLocks noChangeArrowheads="1"/>
          </p:cNvSpPr>
          <p:nvPr/>
        </p:nvSpPr>
        <p:spPr bwMode="auto">
          <a:xfrm>
            <a:off x="914400" y="4335463"/>
            <a:ext cx="931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[10 18]</a:t>
            </a:r>
          </a:p>
        </p:txBody>
      </p:sp>
      <p:sp>
        <p:nvSpPr>
          <p:cNvPr id="333864" name="Text Box 40"/>
          <p:cNvSpPr txBox="1">
            <a:spLocks noChangeArrowheads="1"/>
          </p:cNvSpPr>
          <p:nvPr/>
        </p:nvSpPr>
        <p:spPr bwMode="auto">
          <a:xfrm>
            <a:off x="914400" y="5257800"/>
            <a:ext cx="931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[18 22]</a:t>
            </a:r>
          </a:p>
        </p:txBody>
      </p:sp>
      <p:sp>
        <p:nvSpPr>
          <p:cNvPr id="333865" name="Text Box 41"/>
          <p:cNvSpPr txBox="1">
            <a:spLocks noChangeArrowheads="1"/>
          </p:cNvSpPr>
          <p:nvPr/>
        </p:nvSpPr>
        <p:spPr bwMode="auto">
          <a:xfrm>
            <a:off x="1936750" y="4314825"/>
            <a:ext cx="681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[0 8]</a:t>
            </a:r>
          </a:p>
        </p:txBody>
      </p:sp>
      <p:sp>
        <p:nvSpPr>
          <p:cNvPr id="333866" name="Text Box 42"/>
          <p:cNvSpPr txBox="1">
            <a:spLocks noChangeArrowheads="1"/>
          </p:cNvSpPr>
          <p:nvPr/>
        </p:nvSpPr>
        <p:spPr bwMode="auto">
          <a:xfrm>
            <a:off x="2057400" y="34432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[8 11]</a:t>
            </a:r>
          </a:p>
        </p:txBody>
      </p:sp>
      <p:sp>
        <p:nvSpPr>
          <p:cNvPr id="333867" name="Text Box 43"/>
          <p:cNvSpPr txBox="1">
            <a:spLocks noChangeArrowheads="1"/>
          </p:cNvSpPr>
          <p:nvPr/>
        </p:nvSpPr>
        <p:spPr bwMode="auto">
          <a:xfrm>
            <a:off x="838200" y="6110288"/>
            <a:ext cx="931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[11 16]</a:t>
            </a:r>
          </a:p>
        </p:txBody>
      </p:sp>
      <p:sp>
        <p:nvSpPr>
          <p:cNvPr id="333868" name="Text Box 44"/>
          <p:cNvSpPr txBox="1">
            <a:spLocks noChangeArrowheads="1"/>
          </p:cNvSpPr>
          <p:nvPr/>
        </p:nvSpPr>
        <p:spPr bwMode="auto">
          <a:xfrm>
            <a:off x="2819400" y="34432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[0 12]</a:t>
            </a:r>
          </a:p>
        </p:txBody>
      </p:sp>
      <p:sp>
        <p:nvSpPr>
          <p:cNvPr id="333869" name="Text Box 45"/>
          <p:cNvSpPr txBox="1">
            <a:spLocks noChangeArrowheads="1"/>
          </p:cNvSpPr>
          <p:nvPr/>
        </p:nvSpPr>
        <p:spPr bwMode="auto">
          <a:xfrm>
            <a:off x="2927350" y="43576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[4 19]</a:t>
            </a:r>
          </a:p>
        </p:txBody>
      </p:sp>
      <p:sp>
        <p:nvSpPr>
          <p:cNvPr id="333870" name="Text Box 46"/>
          <p:cNvSpPr txBox="1">
            <a:spLocks noChangeArrowheads="1"/>
          </p:cNvSpPr>
          <p:nvPr/>
        </p:nvSpPr>
        <p:spPr bwMode="auto">
          <a:xfrm>
            <a:off x="1752600" y="6110288"/>
            <a:ext cx="931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[11 22]</a:t>
            </a:r>
          </a:p>
        </p:txBody>
      </p:sp>
      <p:sp>
        <p:nvSpPr>
          <p:cNvPr id="333871" name="Text Box 47"/>
          <p:cNvSpPr txBox="1">
            <a:spLocks noChangeArrowheads="1"/>
          </p:cNvSpPr>
          <p:nvPr/>
        </p:nvSpPr>
        <p:spPr bwMode="auto">
          <a:xfrm>
            <a:off x="381000" y="57150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M4</a:t>
            </a:r>
          </a:p>
        </p:txBody>
      </p:sp>
      <p:sp>
        <p:nvSpPr>
          <p:cNvPr id="333872" name="Line 48"/>
          <p:cNvSpPr>
            <a:spLocks noChangeShapeType="1"/>
          </p:cNvSpPr>
          <p:nvPr/>
        </p:nvSpPr>
        <p:spPr bwMode="auto">
          <a:xfrm>
            <a:off x="228600" y="38100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73" name="Line 49"/>
          <p:cNvSpPr>
            <a:spLocks noChangeShapeType="1"/>
          </p:cNvSpPr>
          <p:nvPr/>
        </p:nvSpPr>
        <p:spPr bwMode="auto">
          <a:xfrm>
            <a:off x="228600" y="4724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74" name="Line 50"/>
          <p:cNvSpPr>
            <a:spLocks noChangeShapeType="1"/>
          </p:cNvSpPr>
          <p:nvPr/>
        </p:nvSpPr>
        <p:spPr bwMode="auto">
          <a:xfrm>
            <a:off x="228600" y="56388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75" name="Line 51"/>
          <p:cNvSpPr>
            <a:spLocks noChangeShapeType="1"/>
          </p:cNvSpPr>
          <p:nvPr/>
        </p:nvSpPr>
        <p:spPr bwMode="auto">
          <a:xfrm>
            <a:off x="3886200" y="2819400"/>
            <a:ext cx="0" cy="388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76" name="Text Box 52"/>
          <p:cNvSpPr txBox="1">
            <a:spLocks noChangeArrowheads="1"/>
          </p:cNvSpPr>
          <p:nvPr/>
        </p:nvSpPr>
        <p:spPr bwMode="auto">
          <a:xfrm>
            <a:off x="1981200" y="388620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/>
              <a:t>J2</a:t>
            </a:r>
          </a:p>
        </p:txBody>
      </p:sp>
      <p:sp>
        <p:nvSpPr>
          <p:cNvPr id="333877" name="Text Box 53"/>
          <p:cNvSpPr txBox="1">
            <a:spLocks noChangeArrowheads="1"/>
          </p:cNvSpPr>
          <p:nvPr/>
        </p:nvSpPr>
        <p:spPr bwMode="auto">
          <a:xfrm>
            <a:off x="990600" y="388620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/>
              <a:t>J1</a:t>
            </a:r>
          </a:p>
        </p:txBody>
      </p:sp>
      <p:sp>
        <p:nvSpPr>
          <p:cNvPr id="333878" name="Text Box 54"/>
          <p:cNvSpPr txBox="1">
            <a:spLocks noChangeArrowheads="1"/>
          </p:cNvSpPr>
          <p:nvPr/>
        </p:nvSpPr>
        <p:spPr bwMode="auto">
          <a:xfrm>
            <a:off x="2971800" y="388620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/>
              <a:t>J3</a:t>
            </a:r>
          </a:p>
        </p:txBody>
      </p:sp>
      <p:grpSp>
        <p:nvGrpSpPr>
          <p:cNvPr id="333879" name="Group 55"/>
          <p:cNvGrpSpPr>
            <a:grpSpLocks/>
          </p:cNvGrpSpPr>
          <p:nvPr/>
        </p:nvGrpSpPr>
        <p:grpSpPr bwMode="auto">
          <a:xfrm>
            <a:off x="4648200" y="2971800"/>
            <a:ext cx="4365625" cy="823913"/>
            <a:chOff x="2928" y="1872"/>
            <a:chExt cx="2750" cy="519"/>
          </a:xfrm>
        </p:grpSpPr>
        <p:grpSp>
          <p:nvGrpSpPr>
            <p:cNvPr id="333880" name="Group 56"/>
            <p:cNvGrpSpPr>
              <a:grpSpLocks/>
            </p:cNvGrpSpPr>
            <p:nvPr/>
          </p:nvGrpSpPr>
          <p:grpSpPr bwMode="auto">
            <a:xfrm>
              <a:off x="3024" y="1872"/>
              <a:ext cx="624" cy="286"/>
              <a:chOff x="1392" y="2160"/>
              <a:chExt cx="624" cy="286"/>
            </a:xfrm>
          </p:grpSpPr>
          <p:sp>
            <p:nvSpPr>
              <p:cNvPr id="333881" name="AutoShape 57"/>
              <p:cNvSpPr>
                <a:spLocks noChangeArrowheads="1"/>
              </p:cNvSpPr>
              <p:nvPr/>
            </p:nvSpPr>
            <p:spPr bwMode="auto">
              <a:xfrm>
                <a:off x="1392" y="2160"/>
                <a:ext cx="62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882" name="Text Box 58"/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333883" name="Group 59"/>
            <p:cNvGrpSpPr>
              <a:grpSpLocks/>
            </p:cNvGrpSpPr>
            <p:nvPr/>
          </p:nvGrpSpPr>
          <p:grpSpPr bwMode="auto">
            <a:xfrm>
              <a:off x="3644" y="1872"/>
              <a:ext cx="209" cy="286"/>
              <a:chOff x="2527" y="3311"/>
              <a:chExt cx="209" cy="286"/>
            </a:xfrm>
          </p:grpSpPr>
          <p:sp>
            <p:nvSpPr>
              <p:cNvPr id="333884" name="AutoShape 60"/>
              <p:cNvSpPr>
                <a:spLocks noChangeArrowheads="1"/>
              </p:cNvSpPr>
              <p:nvPr/>
            </p:nvSpPr>
            <p:spPr bwMode="auto">
              <a:xfrm>
                <a:off x="2527" y="3311"/>
                <a:ext cx="206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885" name="Text Box 61"/>
              <p:cNvSpPr txBox="1">
                <a:spLocks noChangeArrowheads="1"/>
              </p:cNvSpPr>
              <p:nvPr/>
            </p:nvSpPr>
            <p:spPr bwMode="auto">
              <a:xfrm>
                <a:off x="2541" y="3321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333886" name="Group 62"/>
            <p:cNvGrpSpPr>
              <a:grpSpLocks/>
            </p:cNvGrpSpPr>
            <p:nvPr/>
          </p:nvGrpSpPr>
          <p:grpSpPr bwMode="auto">
            <a:xfrm>
              <a:off x="3845" y="1872"/>
              <a:ext cx="243" cy="288"/>
              <a:chOff x="1533" y="3696"/>
              <a:chExt cx="243" cy="288"/>
            </a:xfrm>
          </p:grpSpPr>
          <p:sp>
            <p:nvSpPr>
              <p:cNvPr id="333887" name="AutoShape 63"/>
              <p:cNvSpPr>
                <a:spLocks noChangeArrowheads="1"/>
              </p:cNvSpPr>
              <p:nvPr/>
            </p:nvSpPr>
            <p:spPr bwMode="auto">
              <a:xfrm>
                <a:off x="1533" y="3696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FF0000">
                      <a:gamma/>
                      <a:tint val="41176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888" name="Text Box 64"/>
              <p:cNvSpPr txBox="1">
                <a:spLocks noChangeArrowheads="1"/>
              </p:cNvSpPr>
              <p:nvPr/>
            </p:nvSpPr>
            <p:spPr bwMode="auto">
              <a:xfrm>
                <a:off x="1581" y="37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333889" name="Text Box 65"/>
            <p:cNvSpPr txBox="1">
              <a:spLocks noChangeArrowheads="1"/>
            </p:cNvSpPr>
            <p:nvPr/>
          </p:nvSpPr>
          <p:spPr bwMode="auto">
            <a:xfrm>
              <a:off x="4848" y="1872"/>
              <a:ext cx="8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L</a:t>
              </a:r>
              <a:r>
                <a:rPr lang="en-US" altLang="en-US" sz="1800" baseline="-25000"/>
                <a:t>max</a:t>
              </a:r>
              <a:r>
                <a:rPr lang="en-US" altLang="en-US" sz="1800"/>
                <a:t>(1) = 5</a:t>
              </a:r>
            </a:p>
          </p:txBody>
        </p:sp>
        <p:sp>
          <p:nvSpPr>
            <p:cNvPr id="333890" name="Text Box 66"/>
            <p:cNvSpPr txBox="1">
              <a:spLocks noChangeArrowheads="1"/>
            </p:cNvSpPr>
            <p:nvPr/>
          </p:nvSpPr>
          <p:spPr bwMode="auto">
            <a:xfrm>
              <a:off x="2928" y="2160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0</a:t>
              </a:r>
            </a:p>
          </p:txBody>
        </p:sp>
        <p:sp>
          <p:nvSpPr>
            <p:cNvPr id="333891" name="Text Box 67"/>
            <p:cNvSpPr txBox="1">
              <a:spLocks noChangeArrowheads="1"/>
            </p:cNvSpPr>
            <p:nvPr/>
          </p:nvSpPr>
          <p:spPr bwMode="auto">
            <a:xfrm>
              <a:off x="3549" y="2160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10</a:t>
              </a:r>
            </a:p>
          </p:txBody>
        </p:sp>
        <p:sp>
          <p:nvSpPr>
            <p:cNvPr id="333892" name="Text Box 68"/>
            <p:cNvSpPr txBox="1">
              <a:spLocks noChangeArrowheads="1"/>
            </p:cNvSpPr>
            <p:nvPr/>
          </p:nvSpPr>
          <p:spPr bwMode="auto">
            <a:xfrm>
              <a:off x="3758" y="2160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13</a:t>
              </a:r>
            </a:p>
          </p:txBody>
        </p:sp>
      </p:grpSp>
      <p:grpSp>
        <p:nvGrpSpPr>
          <p:cNvPr id="333893" name="Group 69"/>
          <p:cNvGrpSpPr>
            <a:grpSpLocks/>
          </p:cNvGrpSpPr>
          <p:nvPr/>
        </p:nvGrpSpPr>
        <p:grpSpPr bwMode="auto">
          <a:xfrm>
            <a:off x="4648200" y="3994150"/>
            <a:ext cx="4365625" cy="792163"/>
            <a:chOff x="2928" y="2516"/>
            <a:chExt cx="2750" cy="499"/>
          </a:xfrm>
        </p:grpSpPr>
        <p:grpSp>
          <p:nvGrpSpPr>
            <p:cNvPr id="333894" name="Group 70"/>
            <p:cNvGrpSpPr>
              <a:grpSpLocks/>
            </p:cNvGrpSpPr>
            <p:nvPr/>
          </p:nvGrpSpPr>
          <p:grpSpPr bwMode="auto">
            <a:xfrm>
              <a:off x="3975" y="2535"/>
              <a:ext cx="528" cy="286"/>
              <a:chOff x="3312" y="2160"/>
              <a:chExt cx="528" cy="286"/>
            </a:xfrm>
          </p:grpSpPr>
          <p:sp>
            <p:nvSpPr>
              <p:cNvPr id="333895" name="AutoShape 71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896" name="Text Box 72"/>
              <p:cNvSpPr txBox="1">
                <a:spLocks noChangeArrowheads="1"/>
              </p:cNvSpPr>
              <p:nvPr/>
            </p:nvSpPr>
            <p:spPr bwMode="auto">
              <a:xfrm>
                <a:off x="3645" y="2208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33897" name="Group 73"/>
            <p:cNvGrpSpPr>
              <a:grpSpLocks/>
            </p:cNvGrpSpPr>
            <p:nvPr/>
          </p:nvGrpSpPr>
          <p:grpSpPr bwMode="auto">
            <a:xfrm>
              <a:off x="3024" y="2535"/>
              <a:ext cx="528" cy="286"/>
              <a:chOff x="1392" y="2519"/>
              <a:chExt cx="528" cy="286"/>
            </a:xfrm>
          </p:grpSpPr>
          <p:sp>
            <p:nvSpPr>
              <p:cNvPr id="333898" name="AutoShape 74"/>
              <p:cNvSpPr>
                <a:spLocks noChangeArrowheads="1"/>
              </p:cNvSpPr>
              <p:nvPr/>
            </p:nvSpPr>
            <p:spPr bwMode="auto">
              <a:xfrm>
                <a:off x="1392" y="2519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899" name="Text Box 75"/>
              <p:cNvSpPr txBox="1">
                <a:spLocks noChangeArrowheads="1"/>
              </p:cNvSpPr>
              <p:nvPr/>
            </p:nvSpPr>
            <p:spPr bwMode="auto">
              <a:xfrm>
                <a:off x="1725" y="2567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33900" name="Group 76"/>
            <p:cNvGrpSpPr>
              <a:grpSpLocks/>
            </p:cNvGrpSpPr>
            <p:nvPr/>
          </p:nvGrpSpPr>
          <p:grpSpPr bwMode="auto">
            <a:xfrm>
              <a:off x="3554" y="2535"/>
              <a:ext cx="435" cy="286"/>
              <a:chOff x="2013" y="3696"/>
              <a:chExt cx="435" cy="286"/>
            </a:xfrm>
          </p:grpSpPr>
          <p:sp>
            <p:nvSpPr>
              <p:cNvPr id="333901" name="AutoShape 77"/>
              <p:cNvSpPr>
                <a:spLocks noChangeArrowheads="1"/>
              </p:cNvSpPr>
              <p:nvPr/>
            </p:nvSpPr>
            <p:spPr bwMode="auto">
              <a:xfrm>
                <a:off x="2013" y="3696"/>
                <a:ext cx="43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902" name="Text Box 78"/>
              <p:cNvSpPr txBox="1">
                <a:spLocks noChangeArrowheads="1"/>
              </p:cNvSpPr>
              <p:nvPr/>
            </p:nvSpPr>
            <p:spPr bwMode="auto">
              <a:xfrm>
                <a:off x="2253" y="3744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sp>
          <p:nvSpPr>
            <p:cNvPr id="333903" name="Text Box 79"/>
            <p:cNvSpPr txBox="1">
              <a:spLocks noChangeArrowheads="1"/>
            </p:cNvSpPr>
            <p:nvPr/>
          </p:nvSpPr>
          <p:spPr bwMode="auto">
            <a:xfrm>
              <a:off x="3014" y="2516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J2</a:t>
              </a:r>
            </a:p>
          </p:txBody>
        </p:sp>
        <p:sp>
          <p:nvSpPr>
            <p:cNvPr id="333904" name="Text Box 80"/>
            <p:cNvSpPr txBox="1">
              <a:spLocks noChangeArrowheads="1"/>
            </p:cNvSpPr>
            <p:nvPr/>
          </p:nvSpPr>
          <p:spPr bwMode="auto">
            <a:xfrm>
              <a:off x="3552" y="2517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800"/>
                <a:t>J3</a:t>
              </a:r>
            </a:p>
          </p:txBody>
        </p:sp>
        <p:sp>
          <p:nvSpPr>
            <p:cNvPr id="333905" name="Text Box 81"/>
            <p:cNvSpPr txBox="1">
              <a:spLocks noChangeArrowheads="1"/>
            </p:cNvSpPr>
            <p:nvPr/>
          </p:nvSpPr>
          <p:spPr bwMode="auto">
            <a:xfrm>
              <a:off x="3984" y="2517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800"/>
                <a:t>J1</a:t>
              </a:r>
            </a:p>
          </p:txBody>
        </p:sp>
        <p:sp>
          <p:nvSpPr>
            <p:cNvPr id="333906" name="Text Box 82"/>
            <p:cNvSpPr txBox="1">
              <a:spLocks noChangeArrowheads="1"/>
            </p:cNvSpPr>
            <p:nvPr/>
          </p:nvSpPr>
          <p:spPr bwMode="auto">
            <a:xfrm>
              <a:off x="4848" y="2544"/>
              <a:ext cx="8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L</a:t>
              </a:r>
              <a:r>
                <a:rPr lang="en-US" altLang="en-US" sz="1800" baseline="-25000"/>
                <a:t>max</a:t>
              </a:r>
              <a:r>
                <a:rPr lang="en-US" altLang="en-US" sz="1800"/>
                <a:t>(2) = 5</a:t>
              </a:r>
            </a:p>
          </p:txBody>
        </p:sp>
        <p:sp>
          <p:nvSpPr>
            <p:cNvPr id="333907" name="Text Box 83"/>
            <p:cNvSpPr txBox="1">
              <a:spLocks noChangeArrowheads="1"/>
            </p:cNvSpPr>
            <p:nvPr/>
          </p:nvSpPr>
          <p:spPr bwMode="auto">
            <a:xfrm>
              <a:off x="2928" y="278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0</a:t>
              </a:r>
            </a:p>
          </p:txBody>
        </p:sp>
        <p:sp>
          <p:nvSpPr>
            <p:cNvPr id="333908" name="Text Box 84"/>
            <p:cNvSpPr txBox="1">
              <a:spLocks noChangeArrowheads="1"/>
            </p:cNvSpPr>
            <p:nvPr/>
          </p:nvSpPr>
          <p:spPr bwMode="auto">
            <a:xfrm>
              <a:off x="3504" y="278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8</a:t>
              </a:r>
            </a:p>
          </p:txBody>
        </p:sp>
        <p:sp>
          <p:nvSpPr>
            <p:cNvPr id="333909" name="Text Box 85"/>
            <p:cNvSpPr txBox="1">
              <a:spLocks noChangeArrowheads="1"/>
            </p:cNvSpPr>
            <p:nvPr/>
          </p:nvSpPr>
          <p:spPr bwMode="auto">
            <a:xfrm>
              <a:off x="3902" y="2784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15</a:t>
              </a:r>
            </a:p>
          </p:txBody>
        </p:sp>
      </p:grpSp>
      <p:grpSp>
        <p:nvGrpSpPr>
          <p:cNvPr id="333910" name="Group 86"/>
          <p:cNvGrpSpPr>
            <a:grpSpLocks/>
          </p:cNvGrpSpPr>
          <p:nvPr/>
        </p:nvGrpSpPr>
        <p:grpSpPr bwMode="auto">
          <a:xfrm>
            <a:off x="6324600" y="4956175"/>
            <a:ext cx="2689225" cy="744538"/>
            <a:chOff x="3984" y="3122"/>
            <a:chExt cx="1694" cy="469"/>
          </a:xfrm>
        </p:grpSpPr>
        <p:grpSp>
          <p:nvGrpSpPr>
            <p:cNvPr id="333911" name="Group 87"/>
            <p:cNvGrpSpPr>
              <a:grpSpLocks/>
            </p:cNvGrpSpPr>
            <p:nvPr/>
          </p:nvGrpSpPr>
          <p:grpSpPr bwMode="auto">
            <a:xfrm>
              <a:off x="4461" y="3122"/>
              <a:ext cx="243" cy="286"/>
              <a:chOff x="3261" y="2928"/>
              <a:chExt cx="243" cy="286"/>
            </a:xfrm>
          </p:grpSpPr>
          <p:sp>
            <p:nvSpPr>
              <p:cNvPr id="333912" name="AutoShape 88"/>
              <p:cNvSpPr>
                <a:spLocks noChangeArrowheads="1"/>
              </p:cNvSpPr>
              <p:nvPr/>
            </p:nvSpPr>
            <p:spPr bwMode="auto">
              <a:xfrm>
                <a:off x="3261" y="2928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913" name="Text Box 89"/>
              <p:cNvSpPr txBox="1">
                <a:spLocks noChangeArrowheads="1"/>
              </p:cNvSpPr>
              <p:nvPr/>
            </p:nvSpPr>
            <p:spPr bwMode="auto">
              <a:xfrm>
                <a:off x="3309" y="297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333914" name="Group 90"/>
            <p:cNvGrpSpPr>
              <a:grpSpLocks/>
            </p:cNvGrpSpPr>
            <p:nvPr/>
          </p:nvGrpSpPr>
          <p:grpSpPr bwMode="auto">
            <a:xfrm>
              <a:off x="4074" y="3122"/>
              <a:ext cx="387" cy="286"/>
              <a:chOff x="3549" y="3312"/>
              <a:chExt cx="387" cy="286"/>
            </a:xfrm>
          </p:grpSpPr>
          <p:sp>
            <p:nvSpPr>
              <p:cNvPr id="333915" name="AutoShape 91"/>
              <p:cNvSpPr>
                <a:spLocks noChangeArrowheads="1"/>
              </p:cNvSpPr>
              <p:nvPr/>
            </p:nvSpPr>
            <p:spPr bwMode="auto">
              <a:xfrm>
                <a:off x="3549" y="3312"/>
                <a:ext cx="38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916" name="Text Box 92"/>
              <p:cNvSpPr txBox="1">
                <a:spLocks noChangeArrowheads="1"/>
              </p:cNvSpPr>
              <p:nvPr/>
            </p:nvSpPr>
            <p:spPr bwMode="auto">
              <a:xfrm>
                <a:off x="3741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333917" name="Text Box 93"/>
            <p:cNvSpPr txBox="1">
              <a:spLocks noChangeArrowheads="1"/>
            </p:cNvSpPr>
            <p:nvPr/>
          </p:nvSpPr>
          <p:spPr bwMode="auto">
            <a:xfrm>
              <a:off x="4848" y="3129"/>
              <a:ext cx="8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L</a:t>
              </a:r>
              <a:r>
                <a:rPr lang="en-US" altLang="en-US" sz="1800" baseline="-25000"/>
                <a:t>max</a:t>
              </a:r>
              <a:r>
                <a:rPr lang="en-US" altLang="en-US" sz="1800"/>
                <a:t>(3) = 4</a:t>
              </a:r>
            </a:p>
          </p:txBody>
        </p:sp>
        <p:sp>
          <p:nvSpPr>
            <p:cNvPr id="333918" name="Text Box 94"/>
            <p:cNvSpPr txBox="1">
              <a:spLocks noChangeArrowheads="1"/>
            </p:cNvSpPr>
            <p:nvPr/>
          </p:nvSpPr>
          <p:spPr bwMode="auto">
            <a:xfrm>
              <a:off x="3984" y="3360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16</a:t>
              </a:r>
            </a:p>
          </p:txBody>
        </p:sp>
        <p:sp>
          <p:nvSpPr>
            <p:cNvPr id="333919" name="Text Box 95"/>
            <p:cNvSpPr txBox="1">
              <a:spLocks noChangeArrowheads="1"/>
            </p:cNvSpPr>
            <p:nvPr/>
          </p:nvSpPr>
          <p:spPr bwMode="auto">
            <a:xfrm>
              <a:off x="4368" y="3360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22</a:t>
              </a:r>
            </a:p>
          </p:txBody>
        </p:sp>
      </p:grpSp>
      <p:grpSp>
        <p:nvGrpSpPr>
          <p:cNvPr id="333920" name="Group 96"/>
          <p:cNvGrpSpPr>
            <a:grpSpLocks/>
          </p:cNvGrpSpPr>
          <p:nvPr/>
        </p:nvGrpSpPr>
        <p:grpSpPr bwMode="auto">
          <a:xfrm>
            <a:off x="5867400" y="5867400"/>
            <a:ext cx="3146425" cy="747713"/>
            <a:chOff x="3696" y="3696"/>
            <a:chExt cx="1982" cy="471"/>
          </a:xfrm>
        </p:grpSpPr>
        <p:grpSp>
          <p:nvGrpSpPr>
            <p:cNvPr id="333921" name="Group 97"/>
            <p:cNvGrpSpPr>
              <a:grpSpLocks/>
            </p:cNvGrpSpPr>
            <p:nvPr/>
          </p:nvGrpSpPr>
          <p:grpSpPr bwMode="auto">
            <a:xfrm>
              <a:off x="3792" y="3696"/>
              <a:ext cx="288" cy="286"/>
              <a:chOff x="2976" y="3312"/>
              <a:chExt cx="288" cy="286"/>
            </a:xfrm>
          </p:grpSpPr>
          <p:sp>
            <p:nvSpPr>
              <p:cNvPr id="333922" name="AutoShape 98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85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923" name="Text Box 99"/>
              <p:cNvSpPr txBox="1">
                <a:spLocks noChangeArrowheads="1"/>
              </p:cNvSpPr>
              <p:nvPr/>
            </p:nvSpPr>
            <p:spPr bwMode="auto">
              <a:xfrm>
                <a:off x="3069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333924" name="Group 100"/>
            <p:cNvGrpSpPr>
              <a:grpSpLocks/>
            </p:cNvGrpSpPr>
            <p:nvPr/>
          </p:nvGrpSpPr>
          <p:grpSpPr bwMode="auto">
            <a:xfrm>
              <a:off x="4080" y="3696"/>
              <a:ext cx="222" cy="288"/>
              <a:chOff x="2733" y="3696"/>
              <a:chExt cx="222" cy="288"/>
            </a:xfrm>
          </p:grpSpPr>
          <p:sp>
            <p:nvSpPr>
              <p:cNvPr id="333925" name="AutoShape 101"/>
              <p:cNvSpPr>
                <a:spLocks noChangeArrowheads="1"/>
              </p:cNvSpPr>
              <p:nvPr/>
            </p:nvSpPr>
            <p:spPr bwMode="auto">
              <a:xfrm>
                <a:off x="2733" y="3696"/>
                <a:ext cx="19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926" name="Text Box 102"/>
              <p:cNvSpPr txBox="1">
                <a:spLocks noChangeArrowheads="1"/>
              </p:cNvSpPr>
              <p:nvPr/>
            </p:nvSpPr>
            <p:spPr bwMode="auto">
              <a:xfrm>
                <a:off x="2760" y="37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33927" name="Text Box 103"/>
            <p:cNvSpPr txBox="1">
              <a:spLocks noChangeArrowheads="1"/>
            </p:cNvSpPr>
            <p:nvPr/>
          </p:nvSpPr>
          <p:spPr bwMode="auto">
            <a:xfrm>
              <a:off x="3696" y="3936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11</a:t>
              </a:r>
            </a:p>
          </p:txBody>
        </p:sp>
        <p:sp>
          <p:nvSpPr>
            <p:cNvPr id="333928" name="Text Box 104"/>
            <p:cNvSpPr txBox="1">
              <a:spLocks noChangeArrowheads="1"/>
            </p:cNvSpPr>
            <p:nvPr/>
          </p:nvSpPr>
          <p:spPr bwMode="auto">
            <a:xfrm>
              <a:off x="3984" y="3936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16</a:t>
              </a:r>
            </a:p>
          </p:txBody>
        </p:sp>
        <p:sp>
          <p:nvSpPr>
            <p:cNvPr id="333929" name="Text Box 105"/>
            <p:cNvSpPr txBox="1">
              <a:spLocks noChangeArrowheads="1"/>
            </p:cNvSpPr>
            <p:nvPr/>
          </p:nvSpPr>
          <p:spPr bwMode="auto">
            <a:xfrm>
              <a:off x="4848" y="3744"/>
              <a:ext cx="8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L</a:t>
              </a:r>
              <a:r>
                <a:rPr lang="en-US" altLang="en-US" sz="1800" baseline="-25000"/>
                <a:t>max</a:t>
              </a:r>
              <a:r>
                <a:rPr lang="en-US" altLang="en-US" sz="1800"/>
                <a:t>(4) = 0</a:t>
              </a:r>
            </a:p>
          </p:txBody>
        </p:sp>
      </p:grpSp>
      <p:sp>
        <p:nvSpPr>
          <p:cNvPr id="333931" name="Rectangle 107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1066800"/>
          </a:xfrm>
        </p:spPr>
        <p:txBody>
          <a:bodyPr/>
          <a:lstStyle/>
          <a:p>
            <a:r>
              <a:rPr lang="en-US" altLang="en-US"/>
              <a:t>Machines 1 and 2 are the bottlenecks</a:t>
            </a:r>
          </a:p>
          <a:p>
            <a:pPr lvl="1"/>
            <a:r>
              <a:rPr lang="en-US" altLang="en-US" sz="2800"/>
              <a:t>arbitrarily pick machine 1…</a:t>
            </a:r>
          </a:p>
        </p:txBody>
      </p:sp>
      <p:sp>
        <p:nvSpPr>
          <p:cNvPr id="333933" name="Rectangle 109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sp>
        <p:nvSpPr>
          <p:cNvPr id="333934" name="Text Box 110"/>
          <p:cNvSpPr txBox="1">
            <a:spLocks noChangeArrowheads="1"/>
          </p:cNvSpPr>
          <p:nvPr/>
        </p:nvSpPr>
        <p:spPr bwMode="auto">
          <a:xfrm>
            <a:off x="4800600" y="266700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/>
              <a:t>J1</a:t>
            </a:r>
          </a:p>
        </p:txBody>
      </p:sp>
      <p:sp>
        <p:nvSpPr>
          <p:cNvPr id="333935" name="Text Box 111"/>
          <p:cNvSpPr txBox="1">
            <a:spLocks noChangeArrowheads="1"/>
          </p:cNvSpPr>
          <p:nvPr/>
        </p:nvSpPr>
        <p:spPr bwMode="auto">
          <a:xfrm>
            <a:off x="5715000" y="266700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/>
              <a:t>J2</a:t>
            </a:r>
          </a:p>
        </p:txBody>
      </p:sp>
      <p:sp>
        <p:nvSpPr>
          <p:cNvPr id="333936" name="Text Box 112"/>
          <p:cNvSpPr txBox="1">
            <a:spLocks noChangeArrowheads="1"/>
          </p:cNvSpPr>
          <p:nvPr/>
        </p:nvSpPr>
        <p:spPr bwMode="auto">
          <a:xfrm>
            <a:off x="6096000" y="266700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/>
              <a:t>J3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B65A-8181-400D-84DC-79FAB9B55523}" type="slidenum">
              <a:rPr lang="en-US" altLang="en-US"/>
              <a:pPr/>
              <a:t>86</a:t>
            </a:fld>
            <a:endParaRPr lang="en-US" altLang="en-US"/>
          </a:p>
        </p:txBody>
      </p:sp>
      <p:graphicFrame>
        <p:nvGraphicFramePr>
          <p:cNvPr id="340009" name="Object 41"/>
          <p:cNvGraphicFramePr>
            <a:graphicFrameLocks noChangeAspect="1"/>
          </p:cNvGraphicFramePr>
          <p:nvPr/>
        </p:nvGraphicFramePr>
        <p:xfrm>
          <a:off x="5105400" y="1828800"/>
          <a:ext cx="1371600" cy="561975"/>
        </p:xfrm>
        <a:graphic>
          <a:graphicData uri="http://schemas.openxmlformats.org/presentationml/2006/ole">
            <p:oleObj spid="_x0000_s340068" name="Equation" r:id="rId3" imgW="558800" imgH="228600" progId="">
              <p:embed/>
            </p:oleObj>
          </a:graphicData>
        </a:graphic>
      </p:graphicFrame>
      <p:graphicFrame>
        <p:nvGraphicFramePr>
          <p:cNvPr id="340010" name="Object 42"/>
          <p:cNvGraphicFramePr>
            <a:graphicFrameLocks noChangeAspect="1"/>
          </p:cNvGraphicFramePr>
          <p:nvPr/>
        </p:nvGraphicFramePr>
        <p:xfrm>
          <a:off x="2085975" y="5934075"/>
          <a:ext cx="5838825" cy="508000"/>
        </p:xfrm>
        <a:graphic>
          <a:graphicData uri="http://schemas.openxmlformats.org/presentationml/2006/ole">
            <p:oleObj spid="_x0000_s340069" name="Equation" r:id="rId4" imgW="2628900" imgH="228600" progId="">
              <p:embed/>
            </p:oleObj>
          </a:graphicData>
        </a:graphic>
      </p:graphicFrame>
      <p:sp>
        <p:nvSpPr>
          <p:cNvPr id="340015" name="Rectangle 47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sp>
        <p:nvSpPr>
          <p:cNvPr id="340016" name="Rectangle 48"/>
          <p:cNvSpPr>
            <a:spLocks noChangeArrowheads="1"/>
          </p:cNvSpPr>
          <p:nvPr/>
        </p:nvSpPr>
        <p:spPr bwMode="auto">
          <a:xfrm>
            <a:off x="228600" y="1752600"/>
            <a:ext cx="4267200" cy="5969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3200" b="1">
                <a:solidFill>
                  <a:schemeClr val="tx2"/>
                </a:solidFill>
                <a:latin typeface="Tahoma" pitchFamily="34" charset="0"/>
              </a:defRPr>
            </a:lvl1pPr>
            <a:lvl2pPr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 sz="2400"/>
              <a:t>Step 2 (Iteration 2)</a:t>
            </a:r>
          </a:p>
        </p:txBody>
      </p:sp>
      <p:grpSp>
        <p:nvGrpSpPr>
          <p:cNvPr id="340017" name="Group 49"/>
          <p:cNvGrpSpPr>
            <a:grpSpLocks/>
          </p:cNvGrpSpPr>
          <p:nvPr/>
        </p:nvGrpSpPr>
        <p:grpSpPr bwMode="auto">
          <a:xfrm>
            <a:off x="533400" y="2590800"/>
            <a:ext cx="7924800" cy="3109913"/>
            <a:chOff x="336" y="1113"/>
            <a:chExt cx="4992" cy="1959"/>
          </a:xfrm>
        </p:grpSpPr>
        <p:sp>
          <p:nvSpPr>
            <p:cNvPr id="340018" name="Oval 50"/>
            <p:cNvSpPr>
              <a:spLocks noChangeArrowheads="1"/>
            </p:cNvSpPr>
            <p:nvPr/>
          </p:nvSpPr>
          <p:spPr bwMode="auto">
            <a:xfrm>
              <a:off x="336" y="194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S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19" name="Oval 51"/>
            <p:cNvSpPr>
              <a:spLocks noChangeArrowheads="1"/>
            </p:cNvSpPr>
            <p:nvPr/>
          </p:nvSpPr>
          <p:spPr bwMode="auto">
            <a:xfrm>
              <a:off x="1440" y="27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0" name="Oval 52"/>
            <p:cNvSpPr>
              <a:spLocks noChangeArrowheads="1"/>
            </p:cNvSpPr>
            <p:nvPr/>
          </p:nvSpPr>
          <p:spPr bwMode="auto">
            <a:xfrm>
              <a:off x="1440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1" name="Oval 53"/>
            <p:cNvSpPr>
              <a:spLocks noChangeArrowheads="1"/>
            </p:cNvSpPr>
            <p:nvPr/>
          </p:nvSpPr>
          <p:spPr bwMode="auto">
            <a:xfrm>
              <a:off x="2064" y="196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2" name="Oval 54"/>
            <p:cNvSpPr>
              <a:spLocks noChangeArrowheads="1"/>
            </p:cNvSpPr>
            <p:nvPr/>
          </p:nvSpPr>
          <p:spPr bwMode="auto">
            <a:xfrm>
              <a:off x="2736" y="27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3" name="Oval 55"/>
            <p:cNvSpPr>
              <a:spLocks noChangeArrowheads="1"/>
            </p:cNvSpPr>
            <p:nvPr/>
          </p:nvSpPr>
          <p:spPr bwMode="auto">
            <a:xfrm>
              <a:off x="2736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4" name="Oval 56"/>
            <p:cNvSpPr>
              <a:spLocks noChangeArrowheads="1"/>
            </p:cNvSpPr>
            <p:nvPr/>
          </p:nvSpPr>
          <p:spPr bwMode="auto">
            <a:xfrm>
              <a:off x="3168" y="196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5" name="Oval 57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4,3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6" name="Oval 58"/>
            <p:cNvSpPr>
              <a:spLocks noChangeArrowheads="1"/>
            </p:cNvSpPr>
            <p:nvPr/>
          </p:nvSpPr>
          <p:spPr bwMode="auto">
            <a:xfrm>
              <a:off x="4176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3,1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7" name="Oval 59"/>
            <p:cNvSpPr>
              <a:spLocks noChangeArrowheads="1"/>
            </p:cNvSpPr>
            <p:nvPr/>
          </p:nvSpPr>
          <p:spPr bwMode="auto">
            <a:xfrm>
              <a:off x="4224" y="196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3,2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8" name="Oval 6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T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29" name="Oval 61"/>
            <p:cNvSpPr>
              <a:spLocks noChangeArrowheads="1"/>
            </p:cNvSpPr>
            <p:nvPr/>
          </p:nvSpPr>
          <p:spPr bwMode="auto">
            <a:xfrm>
              <a:off x="960" y="194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2,2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40030" name="Line 62"/>
            <p:cNvSpPr>
              <a:spLocks noChangeShapeType="1"/>
            </p:cNvSpPr>
            <p:nvPr/>
          </p:nvSpPr>
          <p:spPr bwMode="auto">
            <a:xfrm flipV="1">
              <a:off x="576" y="1464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31" name="Line 63"/>
            <p:cNvSpPr>
              <a:spLocks noChangeShapeType="1"/>
            </p:cNvSpPr>
            <p:nvPr/>
          </p:nvSpPr>
          <p:spPr bwMode="auto">
            <a:xfrm>
              <a:off x="1776" y="13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32" name="Line 64"/>
            <p:cNvSpPr>
              <a:spLocks noChangeShapeType="1"/>
            </p:cNvSpPr>
            <p:nvPr/>
          </p:nvSpPr>
          <p:spPr bwMode="auto">
            <a:xfrm>
              <a:off x="3072" y="13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33" name="Line 65"/>
            <p:cNvSpPr>
              <a:spLocks noChangeShapeType="1"/>
            </p:cNvSpPr>
            <p:nvPr/>
          </p:nvSpPr>
          <p:spPr bwMode="auto">
            <a:xfrm>
              <a:off x="4512" y="1464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34" name="Line 66"/>
            <p:cNvSpPr>
              <a:spLocks noChangeShapeType="1"/>
            </p:cNvSpPr>
            <p:nvPr/>
          </p:nvSpPr>
          <p:spPr bwMode="auto">
            <a:xfrm>
              <a:off x="672" y="21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35" name="Line 67"/>
            <p:cNvSpPr>
              <a:spLocks noChangeShapeType="1"/>
            </p:cNvSpPr>
            <p:nvPr/>
          </p:nvSpPr>
          <p:spPr bwMode="auto">
            <a:xfrm>
              <a:off x="1296" y="21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36" name="Line 68"/>
            <p:cNvSpPr>
              <a:spLocks noChangeShapeType="1"/>
            </p:cNvSpPr>
            <p:nvPr/>
          </p:nvSpPr>
          <p:spPr bwMode="auto">
            <a:xfrm>
              <a:off x="2400" y="21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37" name="Line 69"/>
            <p:cNvSpPr>
              <a:spLocks noChangeShapeType="1"/>
            </p:cNvSpPr>
            <p:nvPr/>
          </p:nvSpPr>
          <p:spPr bwMode="auto">
            <a:xfrm>
              <a:off x="3504" y="213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38" name="Line 70"/>
            <p:cNvSpPr>
              <a:spLocks noChangeShapeType="1"/>
            </p:cNvSpPr>
            <p:nvPr/>
          </p:nvSpPr>
          <p:spPr bwMode="auto">
            <a:xfrm>
              <a:off x="4560" y="21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39" name="Line 71"/>
            <p:cNvSpPr>
              <a:spLocks noChangeShapeType="1"/>
            </p:cNvSpPr>
            <p:nvPr/>
          </p:nvSpPr>
          <p:spPr bwMode="auto">
            <a:xfrm>
              <a:off x="624" y="2232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40" name="Line 72"/>
            <p:cNvSpPr>
              <a:spLocks noChangeShapeType="1"/>
            </p:cNvSpPr>
            <p:nvPr/>
          </p:nvSpPr>
          <p:spPr bwMode="auto">
            <a:xfrm>
              <a:off x="1776" y="290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41" name="Line 73"/>
            <p:cNvSpPr>
              <a:spLocks noChangeShapeType="1"/>
            </p:cNvSpPr>
            <p:nvPr/>
          </p:nvSpPr>
          <p:spPr bwMode="auto">
            <a:xfrm>
              <a:off x="3072" y="29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42" name="Line 74"/>
            <p:cNvSpPr>
              <a:spLocks noChangeShapeType="1"/>
            </p:cNvSpPr>
            <p:nvPr/>
          </p:nvSpPr>
          <p:spPr bwMode="auto">
            <a:xfrm flipV="1">
              <a:off x="4128" y="2280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43" name="Text Box 75"/>
            <p:cNvSpPr txBox="1">
              <a:spLocks noChangeArrowheads="1"/>
            </p:cNvSpPr>
            <p:nvPr/>
          </p:nvSpPr>
          <p:spPr bwMode="auto">
            <a:xfrm>
              <a:off x="2006" y="111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40044" name="Text Box 76"/>
            <p:cNvSpPr txBox="1">
              <a:spLocks noChangeArrowheads="1"/>
            </p:cNvSpPr>
            <p:nvPr/>
          </p:nvSpPr>
          <p:spPr bwMode="auto">
            <a:xfrm>
              <a:off x="3542" y="111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40045" name="Text Box 77"/>
            <p:cNvSpPr txBox="1">
              <a:spLocks noChangeArrowheads="1"/>
            </p:cNvSpPr>
            <p:nvPr/>
          </p:nvSpPr>
          <p:spPr bwMode="auto">
            <a:xfrm>
              <a:off x="806" y="152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0046" name="Text Box 78"/>
            <p:cNvSpPr txBox="1">
              <a:spLocks noChangeArrowheads="1"/>
            </p:cNvSpPr>
            <p:nvPr/>
          </p:nvSpPr>
          <p:spPr bwMode="auto">
            <a:xfrm>
              <a:off x="4790" y="14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0047" name="Text Box 79"/>
            <p:cNvSpPr txBox="1">
              <a:spLocks noChangeArrowheads="1"/>
            </p:cNvSpPr>
            <p:nvPr/>
          </p:nvSpPr>
          <p:spPr bwMode="auto">
            <a:xfrm>
              <a:off x="768" y="18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0048" name="Text Box 80"/>
            <p:cNvSpPr txBox="1">
              <a:spLocks noChangeArrowheads="1"/>
            </p:cNvSpPr>
            <p:nvPr/>
          </p:nvSpPr>
          <p:spPr bwMode="auto">
            <a:xfrm>
              <a:off x="806" y="248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0049" name="Text Box 81"/>
            <p:cNvSpPr txBox="1">
              <a:spLocks noChangeArrowheads="1"/>
            </p:cNvSpPr>
            <p:nvPr/>
          </p:nvSpPr>
          <p:spPr bwMode="auto">
            <a:xfrm>
              <a:off x="1680" y="18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40050" name="Text Box 82"/>
            <p:cNvSpPr txBox="1">
              <a:spLocks noChangeArrowheads="1"/>
            </p:cNvSpPr>
            <p:nvPr/>
          </p:nvSpPr>
          <p:spPr bwMode="auto">
            <a:xfrm>
              <a:off x="2544" y="18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0051" name="Text Box 83"/>
            <p:cNvSpPr txBox="1">
              <a:spLocks noChangeArrowheads="1"/>
            </p:cNvSpPr>
            <p:nvPr/>
          </p:nvSpPr>
          <p:spPr bwMode="auto">
            <a:xfrm>
              <a:off x="3792" y="18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0052" name="Text Box 84"/>
            <p:cNvSpPr txBox="1">
              <a:spLocks noChangeArrowheads="1"/>
            </p:cNvSpPr>
            <p:nvPr/>
          </p:nvSpPr>
          <p:spPr bwMode="auto">
            <a:xfrm>
              <a:off x="4704" y="18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40053" name="Text Box 85"/>
            <p:cNvSpPr txBox="1">
              <a:spLocks noChangeArrowheads="1"/>
            </p:cNvSpPr>
            <p:nvPr/>
          </p:nvSpPr>
          <p:spPr bwMode="auto">
            <a:xfrm>
              <a:off x="2102" y="26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0054" name="Text Box 86"/>
            <p:cNvSpPr txBox="1">
              <a:spLocks noChangeArrowheads="1"/>
            </p:cNvSpPr>
            <p:nvPr/>
          </p:nvSpPr>
          <p:spPr bwMode="auto">
            <a:xfrm>
              <a:off x="3302" y="26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0055" name="Text Box 87"/>
            <p:cNvSpPr txBox="1">
              <a:spLocks noChangeArrowheads="1"/>
            </p:cNvSpPr>
            <p:nvPr/>
          </p:nvSpPr>
          <p:spPr bwMode="auto">
            <a:xfrm>
              <a:off x="4320" y="24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0056" name="Line 88"/>
            <p:cNvSpPr>
              <a:spLocks noChangeShapeType="1"/>
            </p:cNvSpPr>
            <p:nvPr/>
          </p:nvSpPr>
          <p:spPr bwMode="auto">
            <a:xfrm>
              <a:off x="1728" y="1464"/>
              <a:ext cx="43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57" name="Line 89"/>
            <p:cNvSpPr>
              <a:spLocks noChangeShapeType="1"/>
            </p:cNvSpPr>
            <p:nvPr/>
          </p:nvSpPr>
          <p:spPr bwMode="auto">
            <a:xfrm flipH="1">
              <a:off x="1728" y="2280"/>
              <a:ext cx="43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58" name="Rectangle 90"/>
            <p:cNvSpPr>
              <a:spLocks noChangeArrowheads="1"/>
            </p:cNvSpPr>
            <p:nvPr/>
          </p:nvSpPr>
          <p:spPr bwMode="auto">
            <a:xfrm>
              <a:off x="1968" y="151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40059" name="Text Box 91"/>
            <p:cNvSpPr txBox="1">
              <a:spLocks noChangeArrowheads="1"/>
            </p:cNvSpPr>
            <p:nvPr/>
          </p:nvSpPr>
          <p:spPr bwMode="auto">
            <a:xfrm>
              <a:off x="2016" y="23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DD53-6BCF-4E75-9627-597EC4366D38}" type="slidenum">
              <a:rPr lang="en-US" altLang="en-US"/>
              <a:pPr/>
              <a:t>87</a:t>
            </a:fld>
            <a:endParaRPr lang="en-US" altLang="en-US"/>
          </a:p>
        </p:txBody>
      </p:sp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898525" y="4618038"/>
            <a:ext cx="2459038" cy="1706562"/>
            <a:chOff x="1190" y="2957"/>
            <a:chExt cx="1549" cy="1075"/>
          </a:xfrm>
        </p:grpSpPr>
        <p:grpSp>
          <p:nvGrpSpPr>
            <p:cNvPr id="338947" name="Group 3"/>
            <p:cNvGrpSpPr>
              <a:grpSpLocks/>
            </p:cNvGrpSpPr>
            <p:nvPr/>
          </p:nvGrpSpPr>
          <p:grpSpPr bwMode="auto">
            <a:xfrm>
              <a:off x="1200" y="2976"/>
              <a:ext cx="528" cy="286"/>
              <a:chOff x="1392" y="2519"/>
              <a:chExt cx="528" cy="286"/>
            </a:xfrm>
          </p:grpSpPr>
          <p:sp>
            <p:nvSpPr>
              <p:cNvPr id="338948" name="AutoShape 4"/>
              <p:cNvSpPr>
                <a:spLocks noChangeArrowheads="1"/>
              </p:cNvSpPr>
              <p:nvPr/>
            </p:nvSpPr>
            <p:spPr bwMode="auto">
              <a:xfrm>
                <a:off x="1392" y="2519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949" name="Text Box 5"/>
              <p:cNvSpPr txBox="1">
                <a:spLocks noChangeArrowheads="1"/>
              </p:cNvSpPr>
              <p:nvPr/>
            </p:nvSpPr>
            <p:spPr bwMode="auto">
              <a:xfrm>
                <a:off x="1725" y="2567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sp>
          <p:nvSpPr>
            <p:cNvPr id="338950" name="Text Box 6"/>
            <p:cNvSpPr txBox="1">
              <a:spLocks noChangeArrowheads="1"/>
            </p:cNvSpPr>
            <p:nvPr/>
          </p:nvSpPr>
          <p:spPr bwMode="auto">
            <a:xfrm>
              <a:off x="1190" y="2957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J2</a:t>
              </a:r>
            </a:p>
          </p:txBody>
        </p:sp>
        <p:grpSp>
          <p:nvGrpSpPr>
            <p:cNvPr id="338951" name="Group 7"/>
            <p:cNvGrpSpPr>
              <a:grpSpLocks/>
            </p:cNvGrpSpPr>
            <p:nvPr/>
          </p:nvGrpSpPr>
          <p:grpSpPr bwMode="auto">
            <a:xfrm>
              <a:off x="2352" y="3335"/>
              <a:ext cx="387" cy="286"/>
              <a:chOff x="3549" y="3312"/>
              <a:chExt cx="387" cy="286"/>
            </a:xfrm>
          </p:grpSpPr>
          <p:sp>
            <p:nvSpPr>
              <p:cNvPr id="338952" name="AutoShape 8"/>
              <p:cNvSpPr>
                <a:spLocks noChangeArrowheads="1"/>
              </p:cNvSpPr>
              <p:nvPr/>
            </p:nvSpPr>
            <p:spPr bwMode="auto">
              <a:xfrm>
                <a:off x="3549" y="3312"/>
                <a:ext cx="38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953" name="Text Box 9"/>
              <p:cNvSpPr txBox="1">
                <a:spLocks noChangeArrowheads="1"/>
              </p:cNvSpPr>
              <p:nvPr/>
            </p:nvSpPr>
            <p:spPr bwMode="auto">
              <a:xfrm>
                <a:off x="3741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338954" name="Group 10"/>
            <p:cNvGrpSpPr>
              <a:grpSpLocks/>
            </p:cNvGrpSpPr>
            <p:nvPr/>
          </p:nvGrpSpPr>
          <p:grpSpPr bwMode="auto">
            <a:xfrm>
              <a:off x="2025" y="3746"/>
              <a:ext cx="288" cy="286"/>
              <a:chOff x="2976" y="3312"/>
              <a:chExt cx="288" cy="286"/>
            </a:xfrm>
          </p:grpSpPr>
          <p:sp>
            <p:nvSpPr>
              <p:cNvPr id="338955" name="AutoShape 11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85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956" name="Text Box 12"/>
              <p:cNvSpPr txBox="1">
                <a:spLocks noChangeArrowheads="1"/>
              </p:cNvSpPr>
              <p:nvPr/>
            </p:nvSpPr>
            <p:spPr bwMode="auto">
              <a:xfrm>
                <a:off x="3069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</p:grpSp>
      <p:sp>
        <p:nvSpPr>
          <p:cNvPr id="338957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752600"/>
            <a:ext cx="4267200" cy="596900"/>
          </a:xfrm>
          <a:solidFill>
            <a:srgbClr val="FFFFCC"/>
          </a:solidFill>
        </p:spPr>
        <p:txBody>
          <a:bodyPr/>
          <a:lstStyle/>
          <a:p>
            <a:r>
              <a:rPr lang="en-US" altLang="en-US" sz="2400"/>
              <a:t>Step 2 (Iteration 2)</a:t>
            </a:r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8610600" cy="998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CPM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Find C</a:t>
            </a:r>
            <a:r>
              <a:rPr lang="en-US" altLang="en-US" sz="2800" baseline="-25000"/>
              <a:t>max</a:t>
            </a:r>
            <a:r>
              <a:rPr lang="en-US" altLang="en-US" sz="2800"/>
              <a:t>(M</a:t>
            </a:r>
            <a:r>
              <a:rPr lang="en-US" altLang="en-US" sz="2800" baseline="-25000"/>
              <a:t>0</a:t>
            </a:r>
            <a:r>
              <a:rPr lang="en-US" altLang="en-US" sz="2800"/>
              <a:t>) = 27, find release &amp; due dates</a:t>
            </a:r>
          </a:p>
        </p:txBody>
      </p:sp>
      <p:sp>
        <p:nvSpPr>
          <p:cNvPr id="338959" name="Line 15"/>
          <p:cNvSpPr>
            <a:spLocks noChangeShapeType="1"/>
          </p:cNvSpPr>
          <p:nvPr/>
        </p:nvSpPr>
        <p:spPr bwMode="auto">
          <a:xfrm>
            <a:off x="912813" y="5103813"/>
            <a:ext cx="289718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 flipV="1">
            <a:off x="914400" y="5686425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925513" y="6324600"/>
            <a:ext cx="2884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 flipH="1">
            <a:off x="911225" y="3657600"/>
            <a:ext cx="3175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914400" y="44958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4" name="Text Box 20"/>
          <p:cNvSpPr txBox="1">
            <a:spLocks noChangeArrowheads="1"/>
          </p:cNvSpPr>
          <p:nvPr/>
        </p:nvSpPr>
        <p:spPr bwMode="auto">
          <a:xfrm>
            <a:off x="304800" y="40386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M1</a:t>
            </a:r>
          </a:p>
        </p:txBody>
      </p:sp>
      <p:sp>
        <p:nvSpPr>
          <p:cNvPr id="338965" name="Text Box 21"/>
          <p:cNvSpPr txBox="1">
            <a:spLocks noChangeArrowheads="1"/>
          </p:cNvSpPr>
          <p:nvPr/>
        </p:nvSpPr>
        <p:spPr bwMode="auto">
          <a:xfrm>
            <a:off x="304800" y="47244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M2</a:t>
            </a:r>
          </a:p>
        </p:txBody>
      </p:sp>
      <p:sp>
        <p:nvSpPr>
          <p:cNvPr id="338966" name="Text Box 22"/>
          <p:cNvSpPr txBox="1">
            <a:spLocks noChangeArrowheads="1"/>
          </p:cNvSpPr>
          <p:nvPr/>
        </p:nvSpPr>
        <p:spPr bwMode="auto">
          <a:xfrm>
            <a:off x="304800" y="58674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M4</a:t>
            </a:r>
          </a:p>
        </p:txBody>
      </p:sp>
      <p:sp>
        <p:nvSpPr>
          <p:cNvPr id="338967" name="Text Box 23"/>
          <p:cNvSpPr txBox="1">
            <a:spLocks noChangeArrowheads="1"/>
          </p:cNvSpPr>
          <p:nvPr/>
        </p:nvSpPr>
        <p:spPr bwMode="auto">
          <a:xfrm>
            <a:off x="304800" y="52578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M3</a:t>
            </a:r>
          </a:p>
        </p:txBody>
      </p:sp>
      <p:grpSp>
        <p:nvGrpSpPr>
          <p:cNvPr id="338968" name="Group 24"/>
          <p:cNvGrpSpPr>
            <a:grpSpLocks/>
          </p:cNvGrpSpPr>
          <p:nvPr/>
        </p:nvGrpSpPr>
        <p:grpSpPr bwMode="auto">
          <a:xfrm>
            <a:off x="914400" y="4038600"/>
            <a:ext cx="990600" cy="454025"/>
            <a:chOff x="1392" y="2160"/>
            <a:chExt cx="624" cy="286"/>
          </a:xfrm>
        </p:grpSpPr>
        <p:sp>
          <p:nvSpPr>
            <p:cNvPr id="338969" name="AutoShape 25"/>
            <p:cNvSpPr>
              <a:spLocks noChangeArrowheads="1"/>
            </p:cNvSpPr>
            <p:nvPr/>
          </p:nvSpPr>
          <p:spPr bwMode="auto">
            <a:xfrm>
              <a:off x="1392" y="2160"/>
              <a:ext cx="624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70" name="Text Box 26"/>
            <p:cNvSpPr txBox="1">
              <a:spLocks noChangeArrowheads="1"/>
            </p:cNvSpPr>
            <p:nvPr/>
          </p:nvSpPr>
          <p:spPr bwMode="auto">
            <a:xfrm>
              <a:off x="1728" y="220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338971" name="Group 27"/>
          <p:cNvGrpSpPr>
            <a:grpSpLocks/>
          </p:cNvGrpSpPr>
          <p:nvPr/>
        </p:nvGrpSpPr>
        <p:grpSpPr bwMode="auto">
          <a:xfrm>
            <a:off x="1898650" y="4038600"/>
            <a:ext cx="331788" cy="454025"/>
            <a:chOff x="2527" y="3311"/>
            <a:chExt cx="209" cy="286"/>
          </a:xfrm>
        </p:grpSpPr>
        <p:sp>
          <p:nvSpPr>
            <p:cNvPr id="338972" name="AutoShape 28"/>
            <p:cNvSpPr>
              <a:spLocks noChangeArrowheads="1"/>
            </p:cNvSpPr>
            <p:nvPr/>
          </p:nvSpPr>
          <p:spPr bwMode="auto">
            <a:xfrm>
              <a:off x="2527" y="3311"/>
              <a:ext cx="206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73" name="Text Box 29"/>
            <p:cNvSpPr txBox="1">
              <a:spLocks noChangeArrowheads="1"/>
            </p:cNvSpPr>
            <p:nvPr/>
          </p:nvSpPr>
          <p:spPr bwMode="auto">
            <a:xfrm>
              <a:off x="2541" y="332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38974" name="Group 30"/>
          <p:cNvGrpSpPr>
            <a:grpSpLocks/>
          </p:cNvGrpSpPr>
          <p:nvPr/>
        </p:nvGrpSpPr>
        <p:grpSpPr bwMode="auto">
          <a:xfrm>
            <a:off x="2217738" y="4038600"/>
            <a:ext cx="385762" cy="457200"/>
            <a:chOff x="1533" y="3696"/>
            <a:chExt cx="243" cy="288"/>
          </a:xfrm>
        </p:grpSpPr>
        <p:sp>
          <p:nvSpPr>
            <p:cNvPr id="338975" name="AutoShape 31"/>
            <p:cNvSpPr>
              <a:spLocks noChangeArrowheads="1"/>
            </p:cNvSpPr>
            <p:nvPr/>
          </p:nvSpPr>
          <p:spPr bwMode="auto">
            <a:xfrm>
              <a:off x="1533" y="3696"/>
              <a:ext cx="240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76" name="Text Box 32"/>
            <p:cNvSpPr txBox="1">
              <a:spLocks noChangeArrowheads="1"/>
            </p:cNvSpPr>
            <p:nvPr/>
          </p:nvSpPr>
          <p:spPr bwMode="auto">
            <a:xfrm>
              <a:off x="1581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38977" name="Group 33"/>
          <p:cNvGrpSpPr>
            <a:grpSpLocks/>
          </p:cNvGrpSpPr>
          <p:nvPr/>
        </p:nvGrpSpPr>
        <p:grpSpPr bwMode="auto">
          <a:xfrm>
            <a:off x="1905000" y="4619625"/>
            <a:ext cx="1223963" cy="1058863"/>
            <a:chOff x="1824" y="2958"/>
            <a:chExt cx="771" cy="667"/>
          </a:xfrm>
        </p:grpSpPr>
        <p:grpSp>
          <p:nvGrpSpPr>
            <p:cNvPr id="338978" name="Group 34"/>
            <p:cNvGrpSpPr>
              <a:grpSpLocks/>
            </p:cNvGrpSpPr>
            <p:nvPr/>
          </p:nvGrpSpPr>
          <p:grpSpPr bwMode="auto">
            <a:xfrm>
              <a:off x="1824" y="2976"/>
              <a:ext cx="528" cy="286"/>
              <a:chOff x="3312" y="2160"/>
              <a:chExt cx="528" cy="286"/>
            </a:xfrm>
          </p:grpSpPr>
          <p:sp>
            <p:nvSpPr>
              <p:cNvPr id="338979" name="AutoShape 35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980" name="Text Box 36"/>
              <p:cNvSpPr txBox="1">
                <a:spLocks noChangeArrowheads="1"/>
              </p:cNvSpPr>
              <p:nvPr/>
            </p:nvSpPr>
            <p:spPr bwMode="auto">
              <a:xfrm>
                <a:off x="3645" y="2208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sp>
          <p:nvSpPr>
            <p:cNvPr id="338981" name="Text Box 37"/>
            <p:cNvSpPr txBox="1">
              <a:spLocks noChangeArrowheads="1"/>
            </p:cNvSpPr>
            <p:nvPr/>
          </p:nvSpPr>
          <p:spPr bwMode="auto">
            <a:xfrm>
              <a:off x="1833" y="2958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800"/>
                <a:t>J1</a:t>
              </a:r>
            </a:p>
          </p:txBody>
        </p:sp>
        <p:grpSp>
          <p:nvGrpSpPr>
            <p:cNvPr id="338982" name="Group 38"/>
            <p:cNvGrpSpPr>
              <a:grpSpLocks/>
            </p:cNvGrpSpPr>
            <p:nvPr/>
          </p:nvGrpSpPr>
          <p:grpSpPr bwMode="auto">
            <a:xfrm>
              <a:off x="2352" y="3339"/>
              <a:ext cx="243" cy="286"/>
              <a:chOff x="3261" y="2928"/>
              <a:chExt cx="243" cy="286"/>
            </a:xfrm>
          </p:grpSpPr>
          <p:sp>
            <p:nvSpPr>
              <p:cNvPr id="338983" name="AutoShape 39"/>
              <p:cNvSpPr>
                <a:spLocks noChangeArrowheads="1"/>
              </p:cNvSpPr>
              <p:nvPr/>
            </p:nvSpPr>
            <p:spPr bwMode="auto">
              <a:xfrm>
                <a:off x="3261" y="2928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984" name="Text Box 40"/>
              <p:cNvSpPr txBox="1">
                <a:spLocks noChangeArrowheads="1"/>
              </p:cNvSpPr>
              <p:nvPr/>
            </p:nvSpPr>
            <p:spPr bwMode="auto">
              <a:xfrm>
                <a:off x="3309" y="297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338986" name="Group 42"/>
          <p:cNvGrpSpPr>
            <a:grpSpLocks/>
          </p:cNvGrpSpPr>
          <p:nvPr/>
        </p:nvGrpSpPr>
        <p:grpSpPr bwMode="auto">
          <a:xfrm>
            <a:off x="3276600" y="5867400"/>
            <a:ext cx="352425" cy="457200"/>
            <a:chOff x="2733" y="3696"/>
            <a:chExt cx="222" cy="288"/>
          </a:xfrm>
        </p:grpSpPr>
        <p:sp>
          <p:nvSpPr>
            <p:cNvPr id="338987" name="AutoShape 43"/>
            <p:cNvSpPr>
              <a:spLocks noChangeArrowheads="1"/>
            </p:cNvSpPr>
            <p:nvPr/>
          </p:nvSpPr>
          <p:spPr bwMode="auto">
            <a:xfrm>
              <a:off x="2733" y="3696"/>
              <a:ext cx="19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9933FF">
                    <a:gamma/>
                    <a:tint val="54118"/>
                    <a:invGamma/>
                  </a:srgbClr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88" name="Text Box 44"/>
            <p:cNvSpPr txBox="1">
              <a:spLocks noChangeArrowheads="1"/>
            </p:cNvSpPr>
            <p:nvPr/>
          </p:nvSpPr>
          <p:spPr bwMode="auto">
            <a:xfrm>
              <a:off x="2760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38989" name="Group 45"/>
          <p:cNvGrpSpPr>
            <a:grpSpLocks/>
          </p:cNvGrpSpPr>
          <p:nvPr/>
        </p:nvGrpSpPr>
        <p:grpSpPr bwMode="auto">
          <a:xfrm>
            <a:off x="2667000" y="4648200"/>
            <a:ext cx="690563" cy="454025"/>
            <a:chOff x="2013" y="3696"/>
            <a:chExt cx="435" cy="286"/>
          </a:xfrm>
        </p:grpSpPr>
        <p:sp>
          <p:nvSpPr>
            <p:cNvPr id="338990" name="AutoShape 46"/>
            <p:cNvSpPr>
              <a:spLocks noChangeArrowheads="1"/>
            </p:cNvSpPr>
            <p:nvPr/>
          </p:nvSpPr>
          <p:spPr bwMode="auto">
            <a:xfrm>
              <a:off x="2013" y="3696"/>
              <a:ext cx="43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991" name="Text Box 47"/>
            <p:cNvSpPr txBox="1">
              <a:spLocks noChangeArrowheads="1"/>
            </p:cNvSpPr>
            <p:nvPr/>
          </p:nvSpPr>
          <p:spPr bwMode="auto">
            <a:xfrm>
              <a:off x="2253" y="374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338992" name="Text Box 48"/>
          <p:cNvSpPr txBox="1">
            <a:spLocks noChangeArrowheads="1"/>
          </p:cNvSpPr>
          <p:nvPr/>
        </p:nvSpPr>
        <p:spPr bwMode="auto">
          <a:xfrm>
            <a:off x="2667000" y="464820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/>
              <a:t>J3</a:t>
            </a:r>
          </a:p>
        </p:txBody>
      </p:sp>
      <p:grpSp>
        <p:nvGrpSpPr>
          <p:cNvPr id="338993" name="Group 49"/>
          <p:cNvGrpSpPr>
            <a:grpSpLocks/>
          </p:cNvGrpSpPr>
          <p:nvPr/>
        </p:nvGrpSpPr>
        <p:grpSpPr bwMode="auto">
          <a:xfrm>
            <a:off x="5029200" y="4967288"/>
            <a:ext cx="2438400" cy="823912"/>
            <a:chOff x="3168" y="2889"/>
            <a:chExt cx="1536" cy="519"/>
          </a:xfrm>
        </p:grpSpPr>
        <p:sp>
          <p:nvSpPr>
            <p:cNvPr id="338994" name="Text Box 50"/>
            <p:cNvSpPr txBox="1">
              <a:spLocks noChangeArrowheads="1"/>
            </p:cNvSpPr>
            <p:nvPr/>
          </p:nvSpPr>
          <p:spPr bwMode="auto">
            <a:xfrm>
              <a:off x="4117" y="3168"/>
              <a:ext cx="5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[18 27]</a:t>
              </a:r>
            </a:p>
          </p:txBody>
        </p:sp>
        <p:sp>
          <p:nvSpPr>
            <p:cNvPr id="338995" name="Text Box 51"/>
            <p:cNvSpPr txBox="1">
              <a:spLocks noChangeArrowheads="1"/>
            </p:cNvSpPr>
            <p:nvPr/>
          </p:nvSpPr>
          <p:spPr bwMode="auto">
            <a:xfrm>
              <a:off x="3168" y="2937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M3</a:t>
              </a:r>
            </a:p>
          </p:txBody>
        </p:sp>
        <p:grpSp>
          <p:nvGrpSpPr>
            <p:cNvPr id="338996" name="Group 52"/>
            <p:cNvGrpSpPr>
              <a:grpSpLocks/>
            </p:cNvGrpSpPr>
            <p:nvPr/>
          </p:nvGrpSpPr>
          <p:grpSpPr bwMode="auto">
            <a:xfrm>
              <a:off x="3552" y="2894"/>
              <a:ext cx="243" cy="286"/>
              <a:chOff x="3261" y="2928"/>
              <a:chExt cx="243" cy="286"/>
            </a:xfrm>
          </p:grpSpPr>
          <p:sp>
            <p:nvSpPr>
              <p:cNvPr id="338997" name="AutoShape 53"/>
              <p:cNvSpPr>
                <a:spLocks noChangeArrowheads="1"/>
              </p:cNvSpPr>
              <p:nvPr/>
            </p:nvSpPr>
            <p:spPr bwMode="auto">
              <a:xfrm>
                <a:off x="3261" y="2928"/>
                <a:ext cx="240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998" name="Text Box 54"/>
              <p:cNvSpPr txBox="1">
                <a:spLocks noChangeArrowheads="1"/>
              </p:cNvSpPr>
              <p:nvPr/>
            </p:nvSpPr>
            <p:spPr bwMode="auto">
              <a:xfrm>
                <a:off x="3309" y="297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338999" name="Group 55"/>
            <p:cNvGrpSpPr>
              <a:grpSpLocks/>
            </p:cNvGrpSpPr>
            <p:nvPr/>
          </p:nvGrpSpPr>
          <p:grpSpPr bwMode="auto">
            <a:xfrm>
              <a:off x="4176" y="2889"/>
              <a:ext cx="387" cy="286"/>
              <a:chOff x="3549" y="3312"/>
              <a:chExt cx="387" cy="286"/>
            </a:xfrm>
          </p:grpSpPr>
          <p:sp>
            <p:nvSpPr>
              <p:cNvPr id="339000" name="AutoShape 56"/>
              <p:cNvSpPr>
                <a:spLocks noChangeArrowheads="1"/>
              </p:cNvSpPr>
              <p:nvPr/>
            </p:nvSpPr>
            <p:spPr bwMode="auto">
              <a:xfrm>
                <a:off x="3549" y="3312"/>
                <a:ext cx="38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001" name="Text Box 57"/>
              <p:cNvSpPr txBox="1">
                <a:spLocks noChangeArrowheads="1"/>
              </p:cNvSpPr>
              <p:nvPr/>
            </p:nvSpPr>
            <p:spPr bwMode="auto">
              <a:xfrm>
                <a:off x="3741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339002" name="Text Box 58"/>
            <p:cNvSpPr txBox="1">
              <a:spLocks noChangeArrowheads="1"/>
            </p:cNvSpPr>
            <p:nvPr/>
          </p:nvSpPr>
          <p:spPr bwMode="auto">
            <a:xfrm>
              <a:off x="3504" y="3177"/>
              <a:ext cx="5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[18 27]</a:t>
              </a:r>
            </a:p>
          </p:txBody>
        </p:sp>
      </p:grpSp>
      <p:grpSp>
        <p:nvGrpSpPr>
          <p:cNvPr id="339003" name="Group 59"/>
          <p:cNvGrpSpPr>
            <a:grpSpLocks/>
          </p:cNvGrpSpPr>
          <p:nvPr/>
        </p:nvGrpSpPr>
        <p:grpSpPr bwMode="auto">
          <a:xfrm>
            <a:off x="5029200" y="5881688"/>
            <a:ext cx="2303463" cy="762000"/>
            <a:chOff x="3168" y="3465"/>
            <a:chExt cx="1451" cy="480"/>
          </a:xfrm>
        </p:grpSpPr>
        <p:grpSp>
          <p:nvGrpSpPr>
            <p:cNvPr id="339004" name="Group 60"/>
            <p:cNvGrpSpPr>
              <a:grpSpLocks/>
            </p:cNvGrpSpPr>
            <p:nvPr/>
          </p:nvGrpSpPr>
          <p:grpSpPr bwMode="auto">
            <a:xfrm>
              <a:off x="3518" y="3465"/>
              <a:ext cx="288" cy="286"/>
              <a:chOff x="2976" y="3312"/>
              <a:chExt cx="288" cy="286"/>
            </a:xfrm>
          </p:grpSpPr>
          <p:sp>
            <p:nvSpPr>
              <p:cNvPr id="339005" name="AutoShape 61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85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006" name="Text Box 62"/>
              <p:cNvSpPr txBox="1">
                <a:spLocks noChangeArrowheads="1"/>
              </p:cNvSpPr>
              <p:nvPr/>
            </p:nvSpPr>
            <p:spPr bwMode="auto">
              <a:xfrm>
                <a:off x="3069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339007" name="Group 63"/>
            <p:cNvGrpSpPr>
              <a:grpSpLocks/>
            </p:cNvGrpSpPr>
            <p:nvPr/>
          </p:nvGrpSpPr>
          <p:grpSpPr bwMode="auto">
            <a:xfrm>
              <a:off x="4080" y="3465"/>
              <a:ext cx="222" cy="288"/>
              <a:chOff x="2733" y="3696"/>
              <a:chExt cx="222" cy="288"/>
            </a:xfrm>
          </p:grpSpPr>
          <p:sp>
            <p:nvSpPr>
              <p:cNvPr id="339008" name="AutoShape 64"/>
              <p:cNvSpPr>
                <a:spLocks noChangeArrowheads="1"/>
              </p:cNvSpPr>
              <p:nvPr/>
            </p:nvSpPr>
            <p:spPr bwMode="auto">
              <a:xfrm>
                <a:off x="2733" y="3696"/>
                <a:ext cx="19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009" name="Text Box 65"/>
              <p:cNvSpPr txBox="1">
                <a:spLocks noChangeArrowheads="1"/>
              </p:cNvSpPr>
              <p:nvPr/>
            </p:nvSpPr>
            <p:spPr bwMode="auto">
              <a:xfrm>
                <a:off x="2760" y="37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339010" name="Text Box 66"/>
            <p:cNvSpPr txBox="1">
              <a:spLocks noChangeArrowheads="1"/>
            </p:cNvSpPr>
            <p:nvPr/>
          </p:nvSpPr>
          <p:spPr bwMode="auto">
            <a:xfrm>
              <a:off x="3456" y="3714"/>
              <a:ext cx="5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[13 21]</a:t>
              </a:r>
            </a:p>
          </p:txBody>
        </p:sp>
        <p:sp>
          <p:nvSpPr>
            <p:cNvPr id="339011" name="Text Box 67"/>
            <p:cNvSpPr txBox="1">
              <a:spLocks noChangeArrowheads="1"/>
            </p:cNvSpPr>
            <p:nvPr/>
          </p:nvSpPr>
          <p:spPr bwMode="auto">
            <a:xfrm>
              <a:off x="4032" y="3714"/>
              <a:ext cx="5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[24 27]</a:t>
              </a:r>
            </a:p>
          </p:txBody>
        </p:sp>
        <p:sp>
          <p:nvSpPr>
            <p:cNvPr id="339012" name="Text Box 68"/>
            <p:cNvSpPr txBox="1">
              <a:spLocks noChangeArrowheads="1"/>
            </p:cNvSpPr>
            <p:nvPr/>
          </p:nvSpPr>
          <p:spPr bwMode="auto">
            <a:xfrm>
              <a:off x="3168" y="3465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M4</a:t>
              </a:r>
            </a:p>
          </p:txBody>
        </p:sp>
      </p:grpSp>
      <p:grpSp>
        <p:nvGrpSpPr>
          <p:cNvPr id="339013" name="Group 69"/>
          <p:cNvGrpSpPr>
            <a:grpSpLocks/>
          </p:cNvGrpSpPr>
          <p:nvPr/>
        </p:nvGrpSpPr>
        <p:grpSpPr bwMode="auto">
          <a:xfrm>
            <a:off x="5029200" y="4038600"/>
            <a:ext cx="3478213" cy="852488"/>
            <a:chOff x="3168" y="2304"/>
            <a:chExt cx="2191" cy="537"/>
          </a:xfrm>
        </p:grpSpPr>
        <p:sp>
          <p:nvSpPr>
            <p:cNvPr id="339014" name="Text Box 70"/>
            <p:cNvSpPr txBox="1">
              <a:spLocks noChangeArrowheads="1"/>
            </p:cNvSpPr>
            <p:nvPr/>
          </p:nvSpPr>
          <p:spPr bwMode="auto">
            <a:xfrm>
              <a:off x="3168" y="230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M2</a:t>
              </a:r>
            </a:p>
          </p:txBody>
        </p:sp>
        <p:grpSp>
          <p:nvGrpSpPr>
            <p:cNvPr id="339015" name="Group 71"/>
            <p:cNvGrpSpPr>
              <a:grpSpLocks/>
            </p:cNvGrpSpPr>
            <p:nvPr/>
          </p:nvGrpSpPr>
          <p:grpSpPr bwMode="auto">
            <a:xfrm>
              <a:off x="3552" y="2313"/>
              <a:ext cx="528" cy="286"/>
              <a:chOff x="3312" y="2160"/>
              <a:chExt cx="528" cy="286"/>
            </a:xfrm>
          </p:grpSpPr>
          <p:sp>
            <p:nvSpPr>
              <p:cNvPr id="339016" name="AutoShape 72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017" name="Text Box 73"/>
              <p:cNvSpPr txBox="1">
                <a:spLocks noChangeArrowheads="1"/>
              </p:cNvSpPr>
              <p:nvPr/>
            </p:nvSpPr>
            <p:spPr bwMode="auto">
              <a:xfrm>
                <a:off x="3645" y="2208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39018" name="Group 74"/>
            <p:cNvGrpSpPr>
              <a:grpSpLocks/>
            </p:cNvGrpSpPr>
            <p:nvPr/>
          </p:nvGrpSpPr>
          <p:grpSpPr bwMode="auto">
            <a:xfrm>
              <a:off x="4196" y="2318"/>
              <a:ext cx="528" cy="286"/>
              <a:chOff x="1392" y="2519"/>
              <a:chExt cx="528" cy="286"/>
            </a:xfrm>
          </p:grpSpPr>
          <p:sp>
            <p:nvSpPr>
              <p:cNvPr id="339019" name="AutoShape 75"/>
              <p:cNvSpPr>
                <a:spLocks noChangeArrowheads="1"/>
              </p:cNvSpPr>
              <p:nvPr/>
            </p:nvSpPr>
            <p:spPr bwMode="auto">
              <a:xfrm>
                <a:off x="1392" y="2519"/>
                <a:ext cx="528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020" name="Text Box 76"/>
              <p:cNvSpPr txBox="1">
                <a:spLocks noChangeArrowheads="1"/>
              </p:cNvSpPr>
              <p:nvPr/>
            </p:nvSpPr>
            <p:spPr bwMode="auto">
              <a:xfrm>
                <a:off x="1725" y="2567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339021" name="Group 77"/>
            <p:cNvGrpSpPr>
              <a:grpSpLocks/>
            </p:cNvGrpSpPr>
            <p:nvPr/>
          </p:nvGrpSpPr>
          <p:grpSpPr bwMode="auto">
            <a:xfrm>
              <a:off x="4831" y="2313"/>
              <a:ext cx="435" cy="286"/>
              <a:chOff x="2013" y="3696"/>
              <a:chExt cx="435" cy="286"/>
            </a:xfrm>
          </p:grpSpPr>
          <p:sp>
            <p:nvSpPr>
              <p:cNvPr id="339022" name="AutoShape 78"/>
              <p:cNvSpPr>
                <a:spLocks noChangeArrowheads="1"/>
              </p:cNvSpPr>
              <p:nvPr/>
            </p:nvSpPr>
            <p:spPr bwMode="auto">
              <a:xfrm>
                <a:off x="2013" y="3696"/>
                <a:ext cx="432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CC99">
                      <a:gamma/>
                      <a:tint val="47059"/>
                      <a:invGamma/>
                    </a:srgbClr>
                  </a:gs>
                  <a:gs pos="100000">
                    <a:srgbClr val="00CC99"/>
                  </a:gs>
                </a:gsLst>
                <a:path path="shape">
                  <a:fillToRect l="50000" t="50000" r="50000" b="50000"/>
                </a:path>
              </a:gradFill>
              <a:ln w="90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023" name="Text Box 79"/>
              <p:cNvSpPr txBox="1">
                <a:spLocks noChangeArrowheads="1"/>
              </p:cNvSpPr>
              <p:nvPr/>
            </p:nvSpPr>
            <p:spPr bwMode="auto">
              <a:xfrm>
                <a:off x="2253" y="3744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sp>
          <p:nvSpPr>
            <p:cNvPr id="339024" name="Text Box 80"/>
            <p:cNvSpPr txBox="1">
              <a:spLocks noChangeArrowheads="1"/>
            </p:cNvSpPr>
            <p:nvPr/>
          </p:nvSpPr>
          <p:spPr bwMode="auto">
            <a:xfrm>
              <a:off x="3504" y="2596"/>
              <a:ext cx="5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[10 23]</a:t>
              </a:r>
            </a:p>
          </p:txBody>
        </p:sp>
        <p:sp>
          <p:nvSpPr>
            <p:cNvPr id="339025" name="Text Box 81"/>
            <p:cNvSpPr txBox="1">
              <a:spLocks noChangeArrowheads="1"/>
            </p:cNvSpPr>
            <p:nvPr/>
          </p:nvSpPr>
          <p:spPr bwMode="auto">
            <a:xfrm>
              <a:off x="4148" y="2583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[0 10]</a:t>
              </a:r>
            </a:p>
          </p:txBody>
        </p:sp>
        <p:sp>
          <p:nvSpPr>
            <p:cNvPr id="339026" name="Text Box 82"/>
            <p:cNvSpPr txBox="1">
              <a:spLocks noChangeArrowheads="1"/>
            </p:cNvSpPr>
            <p:nvPr/>
          </p:nvSpPr>
          <p:spPr bwMode="auto">
            <a:xfrm>
              <a:off x="4772" y="2610"/>
              <a:ext cx="5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[17 24]</a:t>
              </a:r>
            </a:p>
          </p:txBody>
        </p:sp>
        <p:sp>
          <p:nvSpPr>
            <p:cNvPr id="339027" name="Text Box 83"/>
            <p:cNvSpPr txBox="1">
              <a:spLocks noChangeArrowheads="1"/>
            </p:cNvSpPr>
            <p:nvPr/>
          </p:nvSpPr>
          <p:spPr bwMode="auto">
            <a:xfrm>
              <a:off x="4176" y="2313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800"/>
                <a:t>J2</a:t>
              </a:r>
            </a:p>
          </p:txBody>
        </p:sp>
        <p:sp>
          <p:nvSpPr>
            <p:cNvPr id="339028" name="Text Box 84"/>
            <p:cNvSpPr txBox="1">
              <a:spLocks noChangeArrowheads="1"/>
            </p:cNvSpPr>
            <p:nvPr/>
          </p:nvSpPr>
          <p:spPr bwMode="auto">
            <a:xfrm>
              <a:off x="3552" y="2313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800"/>
                <a:t>J1</a:t>
              </a:r>
            </a:p>
          </p:txBody>
        </p:sp>
        <p:sp>
          <p:nvSpPr>
            <p:cNvPr id="339029" name="Text Box 85"/>
            <p:cNvSpPr txBox="1">
              <a:spLocks noChangeArrowheads="1"/>
            </p:cNvSpPr>
            <p:nvPr/>
          </p:nvSpPr>
          <p:spPr bwMode="auto">
            <a:xfrm>
              <a:off x="4800" y="2313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800"/>
                <a:t>J3</a:t>
              </a:r>
            </a:p>
          </p:txBody>
        </p:sp>
      </p:grpSp>
      <p:sp>
        <p:nvSpPr>
          <p:cNvPr id="339030" name="Line 86"/>
          <p:cNvSpPr>
            <a:spLocks noChangeShapeType="1"/>
          </p:cNvSpPr>
          <p:nvPr/>
        </p:nvSpPr>
        <p:spPr bwMode="auto">
          <a:xfrm>
            <a:off x="4495800" y="35814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31" name="Rectangle 87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B1728-F5D3-4D07-89F5-844E5612A4F2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685800" y="22479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304800" y="1600200"/>
            <a:ext cx="3733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i="1"/>
              <a:t>M</a:t>
            </a:r>
            <a:r>
              <a:rPr lang="en-US" altLang="en-US" sz="2000" i="1" baseline="-25000"/>
              <a:t>0</a:t>
            </a:r>
            <a:r>
              <a:rPr lang="en-US" altLang="en-US" sz="2000"/>
              <a:t> = </a:t>
            </a:r>
            <a:r>
              <a:rPr lang="en-US" altLang="en-US" sz="2000">
                <a:sym typeface="Symbol" pitchFamily="18" charset="2"/>
              </a:rPr>
              <a:t>{1}, 	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max</a:t>
            </a:r>
            <a:r>
              <a:rPr lang="en-US" altLang="en-US" sz="2000"/>
              <a:t>(</a:t>
            </a:r>
            <a:r>
              <a:rPr lang="en-US" altLang="en-US" sz="2000">
                <a:sym typeface="Symbol" pitchFamily="18" charset="2"/>
              </a:rPr>
              <a:t>{1}</a:t>
            </a:r>
            <a:r>
              <a:rPr lang="en-US" altLang="en-US" sz="2000"/>
              <a:t>)=27</a:t>
            </a:r>
          </a:p>
        </p:txBody>
      </p:sp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2819400" y="5334000"/>
          <a:ext cx="3538538" cy="1360488"/>
        </p:xfrm>
        <a:graphic>
          <a:graphicData uri="http://schemas.openxmlformats.org/presentationml/2006/ole">
            <p:oleObj spid="_x0000_s343097" name="Document" r:id="rId4" imgW="3489960" imgH="1341120" progId="Word.Document.8">
              <p:embed/>
            </p:oleObj>
          </a:graphicData>
        </a:graphic>
      </p:graphicFrame>
      <p:grpSp>
        <p:nvGrpSpPr>
          <p:cNvPr id="343045" name="Group 5"/>
          <p:cNvGrpSpPr>
            <a:grpSpLocks/>
          </p:cNvGrpSpPr>
          <p:nvPr/>
        </p:nvGrpSpPr>
        <p:grpSpPr bwMode="auto">
          <a:xfrm>
            <a:off x="6553200" y="5483225"/>
            <a:ext cx="2441575" cy="457200"/>
            <a:chOff x="142" y="1824"/>
            <a:chExt cx="1538" cy="288"/>
          </a:xfrm>
        </p:grpSpPr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142" y="1824"/>
              <a:ext cx="11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FF3300"/>
                  </a:solidFill>
                  <a:latin typeface="Times New Roman" pitchFamily="18" charset="0"/>
                </a:rPr>
                <a:t>2,1,3  </a:t>
              </a:r>
              <a:r>
                <a:rPr lang="en-US" altLang="en-US" b="1" i="1">
                  <a:solidFill>
                    <a:srgbClr val="FF3300"/>
                  </a:solidFill>
                  <a:latin typeface="Times New Roman" pitchFamily="18" charset="0"/>
                </a:rPr>
                <a:t>L</a:t>
              </a:r>
              <a:r>
                <a:rPr lang="en-US" altLang="en-US" b="1" i="1" baseline="-25000">
                  <a:solidFill>
                    <a:srgbClr val="FF3300"/>
                  </a:solidFill>
                  <a:latin typeface="Times New Roman" pitchFamily="18" charset="0"/>
                </a:rPr>
                <a:t>max</a:t>
              </a:r>
              <a:r>
                <a:rPr lang="en-US" altLang="en-US" b="1">
                  <a:solidFill>
                    <a:srgbClr val="FF3300"/>
                  </a:solidFill>
                  <a:latin typeface="Times New Roman" pitchFamily="18" charset="0"/>
                </a:rPr>
                <a:t>=1</a:t>
              </a:r>
              <a:endParaRPr lang="en-US" altLang="en-US" b="1">
                <a:latin typeface="Times New Roman" pitchFamily="18" charset="0"/>
              </a:endParaRPr>
            </a:p>
          </p:txBody>
        </p:sp>
        <p:sp>
          <p:nvSpPr>
            <p:cNvPr id="343047" name="Rectangle 7"/>
            <p:cNvSpPr>
              <a:spLocks noChangeArrowheads="1"/>
            </p:cNvSpPr>
            <p:nvPr/>
          </p:nvSpPr>
          <p:spPr bwMode="auto">
            <a:xfrm>
              <a:off x="144" y="1824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1066800" y="5410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2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43049" name="Oval 9"/>
          <p:cNvSpPr>
            <a:spLocks noChangeArrowheads="1"/>
          </p:cNvSpPr>
          <p:nvPr/>
        </p:nvSpPr>
        <p:spPr bwMode="auto">
          <a:xfrm>
            <a:off x="533400" y="34671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S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0" name="Oval 10"/>
          <p:cNvSpPr>
            <a:spLocks noChangeArrowheads="1"/>
          </p:cNvSpPr>
          <p:nvPr/>
        </p:nvSpPr>
        <p:spPr bwMode="auto">
          <a:xfrm>
            <a:off x="2286000" y="4724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1" name="Oval 11"/>
          <p:cNvSpPr>
            <a:spLocks noChangeArrowheads="1"/>
          </p:cNvSpPr>
          <p:nvPr/>
        </p:nvSpPr>
        <p:spPr bwMode="auto">
          <a:xfrm>
            <a:off x="2286000" y="2286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2" name="Oval 12"/>
          <p:cNvSpPr>
            <a:spLocks noChangeArrowheads="1"/>
          </p:cNvSpPr>
          <p:nvPr/>
        </p:nvSpPr>
        <p:spPr bwMode="auto">
          <a:xfrm>
            <a:off x="3276600" y="3505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3" name="Oval 13"/>
          <p:cNvSpPr>
            <a:spLocks noChangeArrowheads="1"/>
          </p:cNvSpPr>
          <p:nvPr/>
        </p:nvSpPr>
        <p:spPr bwMode="auto">
          <a:xfrm>
            <a:off x="4343400" y="4724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4" name="Oval 14"/>
          <p:cNvSpPr>
            <a:spLocks noChangeArrowheads="1"/>
          </p:cNvSpPr>
          <p:nvPr/>
        </p:nvSpPr>
        <p:spPr bwMode="auto">
          <a:xfrm>
            <a:off x="4343400" y="2286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5" name="Oval 15"/>
          <p:cNvSpPr>
            <a:spLocks noChangeArrowheads="1"/>
          </p:cNvSpPr>
          <p:nvPr/>
        </p:nvSpPr>
        <p:spPr bwMode="auto">
          <a:xfrm>
            <a:off x="5029200" y="3505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6" name="Oval 16"/>
          <p:cNvSpPr>
            <a:spLocks noChangeArrowheads="1"/>
          </p:cNvSpPr>
          <p:nvPr/>
        </p:nvSpPr>
        <p:spPr bwMode="auto">
          <a:xfrm>
            <a:off x="6019800" y="4724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7" name="Oval 17"/>
          <p:cNvSpPr>
            <a:spLocks noChangeArrowheads="1"/>
          </p:cNvSpPr>
          <p:nvPr/>
        </p:nvSpPr>
        <p:spPr bwMode="auto">
          <a:xfrm>
            <a:off x="6629400" y="2286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8" name="Oval 18"/>
          <p:cNvSpPr>
            <a:spLocks noChangeArrowheads="1"/>
          </p:cNvSpPr>
          <p:nvPr/>
        </p:nvSpPr>
        <p:spPr bwMode="auto">
          <a:xfrm>
            <a:off x="6705600" y="3505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59" name="Oval 19"/>
          <p:cNvSpPr>
            <a:spLocks noChangeArrowheads="1"/>
          </p:cNvSpPr>
          <p:nvPr/>
        </p:nvSpPr>
        <p:spPr bwMode="auto">
          <a:xfrm>
            <a:off x="7924800" y="3505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T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60" name="Oval 20"/>
          <p:cNvSpPr>
            <a:spLocks noChangeArrowheads="1"/>
          </p:cNvSpPr>
          <p:nvPr/>
        </p:nvSpPr>
        <p:spPr bwMode="auto">
          <a:xfrm>
            <a:off x="1524000" y="34671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 flipV="1">
            <a:off x="914400" y="27051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>
            <a:off x="2819400" y="25527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4876800" y="25527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7162800" y="27051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>
            <a:off x="1066800" y="3771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2057400" y="37719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3810000" y="37719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>
            <a:off x="5562600" y="37719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7239000" y="3771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990600" y="39243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1" name="Line 31"/>
          <p:cNvSpPr>
            <a:spLocks noChangeShapeType="1"/>
          </p:cNvSpPr>
          <p:nvPr/>
        </p:nvSpPr>
        <p:spPr bwMode="auto">
          <a:xfrm>
            <a:off x="2819400" y="49911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2" name="Line 32"/>
          <p:cNvSpPr>
            <a:spLocks noChangeShapeType="1"/>
          </p:cNvSpPr>
          <p:nvPr/>
        </p:nvSpPr>
        <p:spPr bwMode="auto">
          <a:xfrm>
            <a:off x="4876800" y="4991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3" name="Line 33"/>
          <p:cNvSpPr>
            <a:spLocks noChangeShapeType="1"/>
          </p:cNvSpPr>
          <p:nvPr/>
        </p:nvSpPr>
        <p:spPr bwMode="auto">
          <a:xfrm flipV="1">
            <a:off x="6553200" y="40005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74" name="Text Box 34"/>
          <p:cNvSpPr txBox="1">
            <a:spLocks noChangeArrowheads="1"/>
          </p:cNvSpPr>
          <p:nvPr/>
        </p:nvSpPr>
        <p:spPr bwMode="auto">
          <a:xfrm>
            <a:off x="3184525" y="21478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43075" name="Text Box 35"/>
          <p:cNvSpPr txBox="1">
            <a:spLocks noChangeArrowheads="1"/>
          </p:cNvSpPr>
          <p:nvPr/>
        </p:nvSpPr>
        <p:spPr bwMode="auto">
          <a:xfrm>
            <a:off x="5622925" y="21478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1279525" y="27955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7604125" y="2719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43078" name="Text Box 38"/>
          <p:cNvSpPr txBox="1">
            <a:spLocks noChangeArrowheads="1"/>
          </p:cNvSpPr>
          <p:nvPr/>
        </p:nvSpPr>
        <p:spPr bwMode="auto">
          <a:xfrm>
            <a:off x="1219200" y="3390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1279525" y="43195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43080" name="Text Box 40"/>
          <p:cNvSpPr txBox="1">
            <a:spLocks noChangeArrowheads="1"/>
          </p:cNvSpPr>
          <p:nvPr/>
        </p:nvSpPr>
        <p:spPr bwMode="auto">
          <a:xfrm>
            <a:off x="2667000" y="3390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43081" name="Text Box 41"/>
          <p:cNvSpPr txBox="1">
            <a:spLocks noChangeArrowheads="1"/>
          </p:cNvSpPr>
          <p:nvPr/>
        </p:nvSpPr>
        <p:spPr bwMode="auto">
          <a:xfrm>
            <a:off x="4038600" y="3390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43082" name="Text Box 42"/>
          <p:cNvSpPr txBox="1">
            <a:spLocks noChangeArrowheads="1"/>
          </p:cNvSpPr>
          <p:nvPr/>
        </p:nvSpPr>
        <p:spPr bwMode="auto">
          <a:xfrm>
            <a:off x="6019800" y="3390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343083" name="Text Box 43"/>
          <p:cNvSpPr txBox="1">
            <a:spLocks noChangeArrowheads="1"/>
          </p:cNvSpPr>
          <p:nvPr/>
        </p:nvSpPr>
        <p:spPr bwMode="auto">
          <a:xfrm>
            <a:off x="7467600" y="3390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3336925" y="4624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43085" name="Text Box 45"/>
          <p:cNvSpPr txBox="1">
            <a:spLocks noChangeArrowheads="1"/>
          </p:cNvSpPr>
          <p:nvPr/>
        </p:nvSpPr>
        <p:spPr bwMode="auto">
          <a:xfrm>
            <a:off x="5241925" y="4624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343086" name="Text Box 46"/>
          <p:cNvSpPr txBox="1">
            <a:spLocks noChangeArrowheads="1"/>
          </p:cNvSpPr>
          <p:nvPr/>
        </p:nvSpPr>
        <p:spPr bwMode="auto">
          <a:xfrm>
            <a:off x="6858000" y="4278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43087" name="Line 47"/>
          <p:cNvSpPr>
            <a:spLocks noChangeShapeType="1"/>
          </p:cNvSpPr>
          <p:nvPr/>
        </p:nvSpPr>
        <p:spPr bwMode="auto">
          <a:xfrm>
            <a:off x="2743200" y="2705100"/>
            <a:ext cx="6858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8" name="Line 48"/>
          <p:cNvSpPr>
            <a:spLocks noChangeShapeType="1"/>
          </p:cNvSpPr>
          <p:nvPr/>
        </p:nvSpPr>
        <p:spPr bwMode="auto">
          <a:xfrm flipH="1">
            <a:off x="2743200" y="4000500"/>
            <a:ext cx="6858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89" name="Rectangle 49"/>
          <p:cNvSpPr>
            <a:spLocks noChangeArrowheads="1"/>
          </p:cNvSpPr>
          <p:nvPr/>
        </p:nvSpPr>
        <p:spPr bwMode="auto">
          <a:xfrm>
            <a:off x="3124200" y="27813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43090" name="Text Box 50"/>
          <p:cNvSpPr txBox="1">
            <a:spLocks noChangeArrowheads="1"/>
          </p:cNvSpPr>
          <p:nvPr/>
        </p:nvSpPr>
        <p:spPr bwMode="auto">
          <a:xfrm>
            <a:off x="3200400" y="4152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43091" name="Rectangle 51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sp>
        <p:nvSpPr>
          <p:cNvPr id="343092" name="Rectangle 52"/>
          <p:cNvSpPr>
            <a:spLocks noChangeArrowheads="1"/>
          </p:cNvSpPr>
          <p:nvPr/>
        </p:nvSpPr>
        <p:spPr bwMode="auto">
          <a:xfrm>
            <a:off x="5334000" y="1524000"/>
            <a:ext cx="3581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2800"/>
              <a:t>Selecting a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1A40-AD54-4B11-BD76-CC9E79C6FC54}" type="slidenum">
              <a:rPr lang="en-US" altLang="en-US"/>
              <a:pPr/>
              <a:t>89</a:t>
            </a:fld>
            <a:endParaRPr lang="en-US" altLang="en-US"/>
          </a:p>
        </p:txBody>
      </p:sp>
      <p:graphicFrame>
        <p:nvGraphicFramePr>
          <p:cNvPr id="345090" name="Object 2"/>
          <p:cNvGraphicFramePr>
            <a:graphicFrameLocks noChangeAspect="1"/>
          </p:cNvGraphicFramePr>
          <p:nvPr/>
        </p:nvGraphicFramePr>
        <p:xfrm>
          <a:off x="2870200" y="2214563"/>
          <a:ext cx="3698875" cy="1347787"/>
        </p:xfrm>
        <a:graphic>
          <a:graphicData uri="http://schemas.openxmlformats.org/presentationml/2006/ole">
            <p:oleObj spid="_x0000_s345101" name="Document" r:id="rId4" imgW="3660648" imgH="1341120" progId="Word.Document.8">
              <p:embed/>
            </p:oleObj>
          </a:graphicData>
        </a:graphic>
      </p:graphicFrame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6019800" y="2667000"/>
            <a:ext cx="248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1,2 or 2,1</a:t>
            </a:r>
            <a:r>
              <a:rPr lang="en-US" altLang="en-US" b="1" i="1">
                <a:solidFill>
                  <a:srgbClr val="FF3300"/>
                </a:solidFill>
                <a:latin typeface="Times New Roman" pitchFamily="18" charset="0"/>
              </a:rPr>
              <a:t>   L</a:t>
            </a:r>
            <a:r>
              <a:rPr lang="en-US" altLang="en-US" b="1" i="1" baseline="-25000">
                <a:solidFill>
                  <a:srgbClr val="FF3300"/>
                </a:solidFill>
                <a:latin typeface="Times New Roman" pitchFamily="18" charset="0"/>
              </a:rPr>
              <a:t>max</a:t>
            </a:r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=1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3022600" y="3868738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b="1" i="1" baseline="-25000">
                <a:solidFill>
                  <a:srgbClr val="FF0000"/>
                </a:solidFill>
                <a:latin typeface="Times New Roman" pitchFamily="18" charset="0"/>
              </a:rPr>
              <a:t>max</a:t>
            </a:r>
            <a:r>
              <a:rPr lang="en-US" altLang="en-US" b="1">
                <a:solidFill>
                  <a:srgbClr val="FF0000"/>
                </a:solidFill>
                <a:latin typeface="Times New Roman" pitchFamily="18" charset="0"/>
              </a:rPr>
              <a:t>=0</a:t>
            </a: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508000" y="22098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3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08000" y="3868738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4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508000" y="4800600"/>
            <a:ext cx="635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Machines 2 and 3 are bottlenecks.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  <a:p>
            <a:pPr eaLnBrk="0" hangingPunct="0"/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Machine 2 is chosen as a bottleneck!</a:t>
            </a:r>
          </a:p>
          <a:p>
            <a:pPr eaLnBrk="0" hangingPunct="0"/>
            <a:endParaRPr lang="en-US" altLang="en-US" b="1" i="1">
              <a:latin typeface="Times New Roman" pitchFamily="18" charset="0"/>
            </a:endParaRPr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94B18-158D-4957-BA47-7EF9ADCEB685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28600" y="1600200"/>
            <a:ext cx="8804275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b="1">
                <a:solidFill>
                  <a:srgbClr val="000000"/>
                </a:solidFill>
                <a:latin typeface="Tahoma" pitchFamily="34" charset="0"/>
              </a:rPr>
              <a:t>Flow shop </a:t>
            </a:r>
            <a:r>
              <a:rPr lang="en-US" altLang="en-US" i="1">
                <a:solidFill>
                  <a:srgbClr val="000000"/>
                </a:solidFill>
                <a:latin typeface="Tahoma" pitchFamily="34" charset="0"/>
              </a:rPr>
              <a:t>F</a:t>
            </a:r>
            <a:r>
              <a:rPr lang="en-US" altLang="en-US" i="1" baseline="-25000">
                <a:solidFill>
                  <a:srgbClr val="000000"/>
                </a:solidFill>
                <a:latin typeface="Tahoma" pitchFamily="34" charset="0"/>
              </a:rPr>
              <a:t>m</a:t>
            </a: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	</a:t>
            </a:r>
            <a:r>
              <a:rPr lang="en-US" altLang="en-US" i="1">
                <a:solidFill>
                  <a:srgbClr val="000000"/>
                </a:solidFill>
                <a:latin typeface="Tahoma" pitchFamily="34" charset="0"/>
              </a:rPr>
              <a:t>m</a:t>
            </a: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 machines in series</a:t>
            </a:r>
          </a:p>
          <a:p>
            <a:pPr eaLnBrk="0" hangingPunct="0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	</a:t>
            </a:r>
            <a:r>
              <a:rPr lang="en-US" altLang="en-US" u="sng">
                <a:solidFill>
                  <a:srgbClr val="000000"/>
                </a:solidFill>
                <a:latin typeface="Tahoma" pitchFamily="34" charset="0"/>
              </a:rPr>
              <a:t>all jobs have the same routing</a:t>
            </a:r>
          </a:p>
          <a:p>
            <a:pPr eaLnBrk="0" hangingPunct="0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	each job has to be processed on each one of the </a:t>
            </a:r>
            <a:r>
              <a:rPr lang="en-US" altLang="en-US" i="1">
                <a:solidFill>
                  <a:srgbClr val="000000"/>
                </a:solidFill>
                <a:latin typeface="Tahoma" pitchFamily="34" charset="0"/>
              </a:rPr>
              <a:t>m</a:t>
            </a: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 machines</a:t>
            </a:r>
            <a:br>
              <a:rPr lang="en-US" altLang="en-US">
                <a:solidFill>
                  <a:srgbClr val="000000"/>
                </a:solidFill>
                <a:latin typeface="Tahoma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	(permutation)</a:t>
            </a:r>
            <a:br>
              <a:rPr lang="en-US" altLang="en-US">
                <a:solidFill>
                  <a:srgbClr val="000000"/>
                </a:solidFill>
                <a:latin typeface="Tahoma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	first in first out (FIFO) </a:t>
            </a:r>
            <a:br>
              <a:rPr lang="en-US" altLang="en-US">
                <a:solidFill>
                  <a:srgbClr val="000000"/>
                </a:solidFill>
                <a:latin typeface="Tahoma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	</a:t>
            </a:r>
            <a:r>
              <a:rPr lang="en-US" altLang="en-US" i="1">
                <a:solidFill>
                  <a:srgbClr val="000000"/>
                </a:solidFill>
                <a:latin typeface="Tahoma" pitchFamily="34" charset="0"/>
              </a:rPr>
              <a:t>F</a:t>
            </a:r>
            <a:r>
              <a:rPr lang="en-US" altLang="en-US" i="1" baseline="-25000">
                <a:solidFill>
                  <a:srgbClr val="000000"/>
                </a:solidFill>
                <a:latin typeface="Tahoma" pitchFamily="34" charset="0"/>
              </a:rPr>
              <a:t>m</a:t>
            </a:r>
            <a:r>
              <a:rPr lang="en-US" altLang="en-US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 | </a:t>
            </a:r>
            <a:r>
              <a:rPr lang="en-US" altLang="en-US" i="1">
                <a:solidFill>
                  <a:srgbClr val="000000"/>
                </a:solidFill>
                <a:latin typeface="Tahoma" pitchFamily="34" charset="0"/>
              </a:rPr>
              <a:t>prmu</a:t>
            </a:r>
            <a:r>
              <a:rPr lang="en-US" altLang="en-US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 | ...</a:t>
            </a: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 </a:t>
            </a:r>
          </a:p>
          <a:p>
            <a:pPr eaLnBrk="0" hangingPunct="0">
              <a:spcAft>
                <a:spcPct val="20000"/>
              </a:spcAft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altLang="en-US" b="1">
                <a:solidFill>
                  <a:srgbClr val="000000"/>
                </a:solidFill>
                <a:latin typeface="Tahoma" pitchFamily="34" charset="0"/>
              </a:rPr>
              <a:t>Flexible flow shop </a:t>
            </a:r>
            <a:r>
              <a:rPr lang="en-US" altLang="en-US" i="1">
                <a:solidFill>
                  <a:srgbClr val="000000"/>
                </a:solidFill>
                <a:latin typeface="Tahoma" pitchFamily="34" charset="0"/>
              </a:rPr>
              <a:t>FF</a:t>
            </a:r>
            <a:r>
              <a:rPr lang="en-US" altLang="en-US" i="1" baseline="-250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  <a:p>
            <a:pPr eaLnBrk="0" hangingPunct="0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	</a:t>
            </a:r>
            <a:r>
              <a:rPr lang="en-US" altLang="en-US" i="1">
                <a:solidFill>
                  <a:srgbClr val="000000"/>
                </a:solidFill>
                <a:latin typeface="Tahoma" pitchFamily="34" charset="0"/>
              </a:rPr>
              <a:t>s</a:t>
            </a: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 stages in series with a number of machines in parallel</a:t>
            </a:r>
          </a:p>
          <a:p>
            <a:pPr eaLnBrk="0" hangingPunct="0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	at each stage job </a:t>
            </a:r>
            <a:r>
              <a:rPr lang="en-US" altLang="en-US" i="1">
                <a:solidFill>
                  <a:srgbClr val="000000"/>
                </a:solidFill>
                <a:latin typeface="Tahoma" pitchFamily="34" charset="0"/>
              </a:rPr>
              <a:t>j</a:t>
            </a: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 requires only one machine</a:t>
            </a:r>
          </a:p>
          <a:p>
            <a:pPr eaLnBrk="0" hangingPunct="0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</a:rPr>
              <a:t>	FIFO discipline is usually between stages 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57200" y="45720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Machine characteristics</a:t>
            </a:r>
          </a:p>
        </p:txBody>
      </p:sp>
    </p:spTree>
    <p:extLst>
      <p:ext uri="{BB962C8B-B14F-4D97-AF65-F5344CB8AC3E}">
        <p14:creationId xmlns:p14="http://schemas.microsoft.com/office/powerpoint/2010/main" xmlns="" val="181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5523-0E24-4B39-8D0C-C8FF131C51BC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355330" name="Oval 2"/>
          <p:cNvSpPr>
            <a:spLocks noChangeArrowheads="1"/>
          </p:cNvSpPr>
          <p:nvPr/>
        </p:nvSpPr>
        <p:spPr bwMode="auto">
          <a:xfrm>
            <a:off x="396875" y="28813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S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31" name="Oval 3"/>
          <p:cNvSpPr>
            <a:spLocks noChangeArrowheads="1"/>
          </p:cNvSpPr>
          <p:nvPr/>
        </p:nvSpPr>
        <p:spPr bwMode="auto">
          <a:xfrm>
            <a:off x="2149475" y="41386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32" name="Oval 4"/>
          <p:cNvSpPr>
            <a:spLocks noChangeArrowheads="1"/>
          </p:cNvSpPr>
          <p:nvPr/>
        </p:nvSpPr>
        <p:spPr bwMode="auto">
          <a:xfrm>
            <a:off x="2149475" y="17002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33" name="Oval 5"/>
          <p:cNvSpPr>
            <a:spLocks noChangeArrowheads="1"/>
          </p:cNvSpPr>
          <p:nvPr/>
        </p:nvSpPr>
        <p:spPr bwMode="auto">
          <a:xfrm>
            <a:off x="3140075" y="29194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34" name="Oval 6"/>
          <p:cNvSpPr>
            <a:spLocks noChangeArrowheads="1"/>
          </p:cNvSpPr>
          <p:nvPr/>
        </p:nvSpPr>
        <p:spPr bwMode="auto">
          <a:xfrm>
            <a:off x="4206875" y="41386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35" name="Oval 7"/>
          <p:cNvSpPr>
            <a:spLocks noChangeArrowheads="1"/>
          </p:cNvSpPr>
          <p:nvPr/>
        </p:nvSpPr>
        <p:spPr bwMode="auto">
          <a:xfrm>
            <a:off x="4206875" y="17002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36" name="Oval 8"/>
          <p:cNvSpPr>
            <a:spLocks noChangeArrowheads="1"/>
          </p:cNvSpPr>
          <p:nvPr/>
        </p:nvSpPr>
        <p:spPr bwMode="auto">
          <a:xfrm>
            <a:off x="4892675" y="29194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37" name="Oval 9"/>
          <p:cNvSpPr>
            <a:spLocks noChangeArrowheads="1"/>
          </p:cNvSpPr>
          <p:nvPr/>
        </p:nvSpPr>
        <p:spPr bwMode="auto">
          <a:xfrm>
            <a:off x="5883275" y="41386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38" name="Oval 10"/>
          <p:cNvSpPr>
            <a:spLocks noChangeArrowheads="1"/>
          </p:cNvSpPr>
          <p:nvPr/>
        </p:nvSpPr>
        <p:spPr bwMode="auto">
          <a:xfrm>
            <a:off x="6492875" y="17002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39" name="Oval 11"/>
          <p:cNvSpPr>
            <a:spLocks noChangeArrowheads="1"/>
          </p:cNvSpPr>
          <p:nvPr/>
        </p:nvSpPr>
        <p:spPr bwMode="auto">
          <a:xfrm>
            <a:off x="6569075" y="29194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40" name="Oval 12"/>
          <p:cNvSpPr>
            <a:spLocks noChangeArrowheads="1"/>
          </p:cNvSpPr>
          <p:nvPr/>
        </p:nvSpPr>
        <p:spPr bwMode="auto">
          <a:xfrm>
            <a:off x="7788275" y="29194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T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41" name="Oval 13"/>
          <p:cNvSpPr>
            <a:spLocks noChangeArrowheads="1"/>
          </p:cNvSpPr>
          <p:nvPr/>
        </p:nvSpPr>
        <p:spPr bwMode="auto">
          <a:xfrm>
            <a:off x="1387475" y="2881313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5342" name="Line 14"/>
          <p:cNvSpPr>
            <a:spLocks noChangeShapeType="1"/>
          </p:cNvSpPr>
          <p:nvPr/>
        </p:nvSpPr>
        <p:spPr bwMode="auto">
          <a:xfrm flipV="1">
            <a:off x="777875" y="2119313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3" name="Line 15"/>
          <p:cNvSpPr>
            <a:spLocks noChangeShapeType="1"/>
          </p:cNvSpPr>
          <p:nvPr/>
        </p:nvSpPr>
        <p:spPr bwMode="auto">
          <a:xfrm>
            <a:off x="2682875" y="19669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4" name="Line 16"/>
          <p:cNvSpPr>
            <a:spLocks noChangeShapeType="1"/>
          </p:cNvSpPr>
          <p:nvPr/>
        </p:nvSpPr>
        <p:spPr bwMode="auto">
          <a:xfrm>
            <a:off x="4740275" y="19669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7026275" y="2119313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6" name="Line 18"/>
          <p:cNvSpPr>
            <a:spLocks noChangeShapeType="1"/>
          </p:cNvSpPr>
          <p:nvPr/>
        </p:nvSpPr>
        <p:spPr bwMode="auto">
          <a:xfrm>
            <a:off x="930275" y="3186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7" name="Line 19"/>
          <p:cNvSpPr>
            <a:spLocks noChangeShapeType="1"/>
          </p:cNvSpPr>
          <p:nvPr/>
        </p:nvSpPr>
        <p:spPr bwMode="auto">
          <a:xfrm>
            <a:off x="1920875" y="31861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8" name="Line 20"/>
          <p:cNvSpPr>
            <a:spLocks noChangeShapeType="1"/>
          </p:cNvSpPr>
          <p:nvPr/>
        </p:nvSpPr>
        <p:spPr bwMode="auto">
          <a:xfrm>
            <a:off x="3673475" y="31861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49" name="Line 21"/>
          <p:cNvSpPr>
            <a:spLocks noChangeShapeType="1"/>
          </p:cNvSpPr>
          <p:nvPr/>
        </p:nvSpPr>
        <p:spPr bwMode="auto">
          <a:xfrm>
            <a:off x="5426075" y="31861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0" name="Line 22"/>
          <p:cNvSpPr>
            <a:spLocks noChangeShapeType="1"/>
          </p:cNvSpPr>
          <p:nvPr/>
        </p:nvSpPr>
        <p:spPr bwMode="auto">
          <a:xfrm>
            <a:off x="7102475" y="31861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1" name="Line 23"/>
          <p:cNvSpPr>
            <a:spLocks noChangeShapeType="1"/>
          </p:cNvSpPr>
          <p:nvPr/>
        </p:nvSpPr>
        <p:spPr bwMode="auto">
          <a:xfrm>
            <a:off x="854075" y="3338513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2" name="Line 24"/>
          <p:cNvSpPr>
            <a:spLocks noChangeShapeType="1"/>
          </p:cNvSpPr>
          <p:nvPr/>
        </p:nvSpPr>
        <p:spPr bwMode="auto">
          <a:xfrm>
            <a:off x="2682875" y="44053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3" name="Line 25"/>
          <p:cNvSpPr>
            <a:spLocks noChangeShapeType="1"/>
          </p:cNvSpPr>
          <p:nvPr/>
        </p:nvSpPr>
        <p:spPr bwMode="auto">
          <a:xfrm>
            <a:off x="4740275" y="44053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4" name="Line 26"/>
          <p:cNvSpPr>
            <a:spLocks noChangeShapeType="1"/>
          </p:cNvSpPr>
          <p:nvPr/>
        </p:nvSpPr>
        <p:spPr bwMode="auto">
          <a:xfrm flipV="1">
            <a:off x="6416675" y="3414713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55" name="Text Box 27"/>
          <p:cNvSpPr txBox="1">
            <a:spLocks noChangeArrowheads="1"/>
          </p:cNvSpPr>
          <p:nvPr/>
        </p:nvSpPr>
        <p:spPr bwMode="auto">
          <a:xfrm>
            <a:off x="3048000" y="15621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5486400" y="15621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55357" name="Text Box 29"/>
          <p:cNvSpPr txBox="1">
            <a:spLocks noChangeArrowheads="1"/>
          </p:cNvSpPr>
          <p:nvPr/>
        </p:nvSpPr>
        <p:spPr bwMode="auto">
          <a:xfrm>
            <a:off x="1143000" y="2209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746760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1082675" y="2805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1143000" y="3733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2530475" y="2805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55362" name="Text Box 34"/>
          <p:cNvSpPr txBox="1">
            <a:spLocks noChangeArrowheads="1"/>
          </p:cNvSpPr>
          <p:nvPr/>
        </p:nvSpPr>
        <p:spPr bwMode="auto">
          <a:xfrm>
            <a:off x="3902075" y="2805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5883275" y="2805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355364" name="Text Box 36"/>
          <p:cNvSpPr txBox="1">
            <a:spLocks noChangeArrowheads="1"/>
          </p:cNvSpPr>
          <p:nvPr/>
        </p:nvSpPr>
        <p:spPr bwMode="auto">
          <a:xfrm>
            <a:off x="7331075" y="2805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320040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55366" name="Text Box 38"/>
          <p:cNvSpPr txBox="1">
            <a:spLocks noChangeArrowheads="1"/>
          </p:cNvSpPr>
          <p:nvPr/>
        </p:nvSpPr>
        <p:spPr bwMode="auto">
          <a:xfrm>
            <a:off x="510540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6721475" y="3692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55368" name="Line 40"/>
          <p:cNvSpPr>
            <a:spLocks noChangeShapeType="1"/>
          </p:cNvSpPr>
          <p:nvPr/>
        </p:nvSpPr>
        <p:spPr bwMode="auto">
          <a:xfrm>
            <a:off x="2606675" y="2119313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9" name="Line 41"/>
          <p:cNvSpPr>
            <a:spLocks noChangeShapeType="1"/>
          </p:cNvSpPr>
          <p:nvPr/>
        </p:nvSpPr>
        <p:spPr bwMode="auto">
          <a:xfrm flipH="1">
            <a:off x="2606675" y="3414713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0" name="Rectangle 42"/>
          <p:cNvSpPr>
            <a:spLocks noChangeArrowheads="1"/>
          </p:cNvSpPr>
          <p:nvPr/>
        </p:nvSpPr>
        <p:spPr bwMode="auto">
          <a:xfrm>
            <a:off x="2835275" y="21193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55371" name="Text Box 43"/>
          <p:cNvSpPr txBox="1">
            <a:spLocks noChangeArrowheads="1"/>
          </p:cNvSpPr>
          <p:nvPr/>
        </p:nvSpPr>
        <p:spPr bwMode="auto">
          <a:xfrm>
            <a:off x="3063875" y="3567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55372" name="Line 44"/>
          <p:cNvSpPr>
            <a:spLocks noChangeShapeType="1"/>
          </p:cNvSpPr>
          <p:nvPr/>
        </p:nvSpPr>
        <p:spPr bwMode="auto">
          <a:xfrm flipV="1">
            <a:off x="1844675" y="2195513"/>
            <a:ext cx="24384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3" name="Line 45"/>
          <p:cNvSpPr>
            <a:spLocks noChangeShapeType="1"/>
          </p:cNvSpPr>
          <p:nvPr/>
        </p:nvSpPr>
        <p:spPr bwMode="auto">
          <a:xfrm>
            <a:off x="4511675" y="2195513"/>
            <a:ext cx="0" cy="1981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74" name="Rectangle 46"/>
          <p:cNvSpPr>
            <a:spLocks noChangeArrowheads="1"/>
          </p:cNvSpPr>
          <p:nvPr/>
        </p:nvSpPr>
        <p:spPr bwMode="auto">
          <a:xfrm>
            <a:off x="685800" y="4918075"/>
            <a:ext cx="61610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C</a:t>
            </a:r>
            <a:r>
              <a:rPr lang="en-US" altLang="en-US" sz="2000" i="1" baseline="-25000"/>
              <a:t>max</a:t>
            </a:r>
            <a:r>
              <a:rPr lang="en-US" altLang="en-US" sz="2000"/>
              <a:t>({1,2}) =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max</a:t>
            </a:r>
            <a:r>
              <a:rPr lang="en-US" altLang="en-US" sz="2000"/>
              <a:t>(</a:t>
            </a:r>
            <a:r>
              <a:rPr lang="en-US" altLang="en-US" sz="2000">
                <a:sym typeface="Symbol" pitchFamily="18" charset="2"/>
              </a:rPr>
              <a:t>{1}</a:t>
            </a:r>
            <a:r>
              <a:rPr lang="en-US" altLang="en-US" sz="2000"/>
              <a:t>) + </a:t>
            </a:r>
            <a:r>
              <a:rPr lang="en-US" altLang="en-US" sz="2000" i="1"/>
              <a:t>L</a:t>
            </a:r>
            <a:r>
              <a:rPr lang="en-US" altLang="en-US" sz="2000" i="1" baseline="-25000"/>
              <a:t>max</a:t>
            </a:r>
            <a:r>
              <a:rPr lang="en-US" altLang="en-US" sz="2000"/>
              <a:t>(2) = 27 + 1 = 28</a:t>
            </a:r>
          </a:p>
          <a:p>
            <a:pPr eaLnBrk="0" hangingPunct="0"/>
            <a:endParaRPr lang="en-US" altLang="en-US" sz="2000"/>
          </a:p>
          <a:p>
            <a:pPr eaLnBrk="0" hangingPunct="0"/>
            <a:r>
              <a:rPr lang="en-US" altLang="en-US" sz="2000"/>
              <a:t>Can we decrease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max</a:t>
            </a:r>
            <a:r>
              <a:rPr lang="en-US" altLang="en-US" sz="2000"/>
              <a:t>({1,2}) ?</a:t>
            </a:r>
          </a:p>
          <a:p>
            <a:pPr eaLnBrk="0" hangingPunct="0"/>
            <a:endParaRPr lang="en-US" altLang="en-US" sz="2000"/>
          </a:p>
          <a:p>
            <a:pPr eaLnBrk="0" hangingPunct="0"/>
            <a:r>
              <a:rPr lang="en-US" altLang="en-US" sz="2000"/>
              <a:t>Will resequencing machine 1 give any improvement ?</a:t>
            </a:r>
          </a:p>
        </p:txBody>
      </p:sp>
      <p:sp>
        <p:nvSpPr>
          <p:cNvPr id="355375" name="Text Box 47"/>
          <p:cNvSpPr txBox="1">
            <a:spLocks noChangeArrowheads="1"/>
          </p:cNvSpPr>
          <p:nvPr/>
        </p:nvSpPr>
        <p:spPr bwMode="auto">
          <a:xfrm>
            <a:off x="1920875" y="2500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55376" name="Text Box 48"/>
          <p:cNvSpPr txBox="1">
            <a:spLocks noChangeArrowheads="1"/>
          </p:cNvSpPr>
          <p:nvPr/>
        </p:nvSpPr>
        <p:spPr bwMode="auto">
          <a:xfrm>
            <a:off x="4511675" y="2271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55377" name="Rectangle 49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graphicFrame>
        <p:nvGraphicFramePr>
          <p:cNvPr id="355378" name="Object 50"/>
          <p:cNvGraphicFramePr>
            <a:graphicFrameLocks noChangeAspect="1"/>
          </p:cNvGraphicFramePr>
          <p:nvPr/>
        </p:nvGraphicFramePr>
        <p:xfrm>
          <a:off x="228600" y="1600200"/>
          <a:ext cx="1489075" cy="508000"/>
        </p:xfrm>
        <a:graphic>
          <a:graphicData uri="http://schemas.openxmlformats.org/presentationml/2006/ole">
            <p:oleObj spid="_x0000_s355383" name="Equation" r:id="rId4" imgW="672808" imgH="22850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40C0-EE9C-4BA1-8CD5-E918A8F672B6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357378" name="Oval 2"/>
          <p:cNvSpPr>
            <a:spLocks noChangeArrowheads="1"/>
          </p:cNvSpPr>
          <p:nvPr/>
        </p:nvSpPr>
        <p:spPr bwMode="auto">
          <a:xfrm>
            <a:off x="741363" y="26289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S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79" name="Oval 3"/>
          <p:cNvSpPr>
            <a:spLocks noChangeArrowheads="1"/>
          </p:cNvSpPr>
          <p:nvPr/>
        </p:nvSpPr>
        <p:spPr bwMode="auto">
          <a:xfrm>
            <a:off x="2493963" y="3886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0" name="Oval 4"/>
          <p:cNvSpPr>
            <a:spLocks noChangeArrowheads="1"/>
          </p:cNvSpPr>
          <p:nvPr/>
        </p:nvSpPr>
        <p:spPr bwMode="auto">
          <a:xfrm>
            <a:off x="2493963" y="1447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1" name="Oval 5"/>
          <p:cNvSpPr>
            <a:spLocks noChangeArrowheads="1"/>
          </p:cNvSpPr>
          <p:nvPr/>
        </p:nvSpPr>
        <p:spPr bwMode="auto">
          <a:xfrm>
            <a:off x="3484563" y="2667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4551363" y="3886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3" name="Oval 7"/>
          <p:cNvSpPr>
            <a:spLocks noChangeArrowheads="1"/>
          </p:cNvSpPr>
          <p:nvPr/>
        </p:nvSpPr>
        <p:spPr bwMode="auto">
          <a:xfrm>
            <a:off x="4551363" y="1447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4" name="Oval 8"/>
          <p:cNvSpPr>
            <a:spLocks noChangeArrowheads="1"/>
          </p:cNvSpPr>
          <p:nvPr/>
        </p:nvSpPr>
        <p:spPr bwMode="auto">
          <a:xfrm>
            <a:off x="5237163" y="2667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5" name="Oval 9"/>
          <p:cNvSpPr>
            <a:spLocks noChangeArrowheads="1"/>
          </p:cNvSpPr>
          <p:nvPr/>
        </p:nvSpPr>
        <p:spPr bwMode="auto">
          <a:xfrm>
            <a:off x="6227763" y="3886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6" name="Oval 10"/>
          <p:cNvSpPr>
            <a:spLocks noChangeArrowheads="1"/>
          </p:cNvSpPr>
          <p:nvPr/>
        </p:nvSpPr>
        <p:spPr bwMode="auto">
          <a:xfrm>
            <a:off x="6837363" y="1447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7" name="Oval 11"/>
          <p:cNvSpPr>
            <a:spLocks noChangeArrowheads="1"/>
          </p:cNvSpPr>
          <p:nvPr/>
        </p:nvSpPr>
        <p:spPr bwMode="auto">
          <a:xfrm>
            <a:off x="6913563" y="2667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8" name="Oval 12"/>
          <p:cNvSpPr>
            <a:spLocks noChangeArrowheads="1"/>
          </p:cNvSpPr>
          <p:nvPr/>
        </p:nvSpPr>
        <p:spPr bwMode="auto">
          <a:xfrm>
            <a:off x="8132763" y="2667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T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89" name="Oval 13"/>
          <p:cNvSpPr>
            <a:spLocks noChangeArrowheads="1"/>
          </p:cNvSpPr>
          <p:nvPr/>
        </p:nvSpPr>
        <p:spPr bwMode="auto">
          <a:xfrm>
            <a:off x="1731963" y="26289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390" name="Line 14"/>
          <p:cNvSpPr>
            <a:spLocks noChangeShapeType="1"/>
          </p:cNvSpPr>
          <p:nvPr/>
        </p:nvSpPr>
        <p:spPr bwMode="auto">
          <a:xfrm flipV="1">
            <a:off x="1122363" y="18669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3027363" y="17145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2" name="Line 16"/>
          <p:cNvSpPr>
            <a:spLocks noChangeShapeType="1"/>
          </p:cNvSpPr>
          <p:nvPr/>
        </p:nvSpPr>
        <p:spPr bwMode="auto">
          <a:xfrm>
            <a:off x="5084763" y="17145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3" name="Line 17"/>
          <p:cNvSpPr>
            <a:spLocks noChangeShapeType="1"/>
          </p:cNvSpPr>
          <p:nvPr/>
        </p:nvSpPr>
        <p:spPr bwMode="auto">
          <a:xfrm>
            <a:off x="7370763" y="18669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4" name="Line 18"/>
          <p:cNvSpPr>
            <a:spLocks noChangeShapeType="1"/>
          </p:cNvSpPr>
          <p:nvPr/>
        </p:nvSpPr>
        <p:spPr bwMode="auto">
          <a:xfrm>
            <a:off x="1274763" y="2933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2265363" y="2933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6" name="Line 20"/>
          <p:cNvSpPr>
            <a:spLocks noChangeShapeType="1"/>
          </p:cNvSpPr>
          <p:nvPr/>
        </p:nvSpPr>
        <p:spPr bwMode="auto">
          <a:xfrm>
            <a:off x="4017963" y="2933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7" name="Line 21"/>
          <p:cNvSpPr>
            <a:spLocks noChangeShapeType="1"/>
          </p:cNvSpPr>
          <p:nvPr/>
        </p:nvSpPr>
        <p:spPr bwMode="auto">
          <a:xfrm>
            <a:off x="5770563" y="2933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8" name="Line 22"/>
          <p:cNvSpPr>
            <a:spLocks noChangeShapeType="1"/>
          </p:cNvSpPr>
          <p:nvPr/>
        </p:nvSpPr>
        <p:spPr bwMode="auto">
          <a:xfrm>
            <a:off x="7446963" y="2933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9" name="Line 23"/>
          <p:cNvSpPr>
            <a:spLocks noChangeShapeType="1"/>
          </p:cNvSpPr>
          <p:nvPr/>
        </p:nvSpPr>
        <p:spPr bwMode="auto">
          <a:xfrm>
            <a:off x="1198563" y="30861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00" name="Line 24"/>
          <p:cNvSpPr>
            <a:spLocks noChangeShapeType="1"/>
          </p:cNvSpPr>
          <p:nvPr/>
        </p:nvSpPr>
        <p:spPr bwMode="auto">
          <a:xfrm>
            <a:off x="3027363" y="41529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01" name="Line 25"/>
          <p:cNvSpPr>
            <a:spLocks noChangeShapeType="1"/>
          </p:cNvSpPr>
          <p:nvPr/>
        </p:nvSpPr>
        <p:spPr bwMode="auto">
          <a:xfrm>
            <a:off x="5084763" y="41529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02" name="Line 26"/>
          <p:cNvSpPr>
            <a:spLocks noChangeShapeType="1"/>
          </p:cNvSpPr>
          <p:nvPr/>
        </p:nvSpPr>
        <p:spPr bwMode="auto">
          <a:xfrm flipV="1">
            <a:off x="6761163" y="31623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1487488" y="1957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7812088" y="1881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1427163" y="2552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1487488" y="3481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2874963" y="2552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4246563" y="2552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57409" name="Text Box 33"/>
          <p:cNvSpPr txBox="1">
            <a:spLocks noChangeArrowheads="1"/>
          </p:cNvSpPr>
          <p:nvPr/>
        </p:nvSpPr>
        <p:spPr bwMode="auto">
          <a:xfrm>
            <a:off x="6227763" y="2552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357410" name="Text Box 34"/>
          <p:cNvSpPr txBox="1">
            <a:spLocks noChangeArrowheads="1"/>
          </p:cNvSpPr>
          <p:nvPr/>
        </p:nvSpPr>
        <p:spPr bwMode="auto">
          <a:xfrm>
            <a:off x="7675563" y="2552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3544888" y="3786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5449888" y="3786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357413" name="Text Box 37"/>
          <p:cNvSpPr txBox="1">
            <a:spLocks noChangeArrowheads="1"/>
          </p:cNvSpPr>
          <p:nvPr/>
        </p:nvSpPr>
        <p:spPr bwMode="auto">
          <a:xfrm>
            <a:off x="7065963" y="3440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57414" name="Line 38"/>
          <p:cNvSpPr>
            <a:spLocks noChangeShapeType="1"/>
          </p:cNvSpPr>
          <p:nvPr/>
        </p:nvSpPr>
        <p:spPr bwMode="auto">
          <a:xfrm>
            <a:off x="2951163" y="1866900"/>
            <a:ext cx="6858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Line 39"/>
          <p:cNvSpPr>
            <a:spLocks noChangeShapeType="1"/>
          </p:cNvSpPr>
          <p:nvPr/>
        </p:nvSpPr>
        <p:spPr bwMode="auto">
          <a:xfrm flipH="1">
            <a:off x="2951163" y="3162300"/>
            <a:ext cx="6858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6" name="Rectangle 40"/>
          <p:cNvSpPr>
            <a:spLocks noChangeArrowheads="1"/>
          </p:cNvSpPr>
          <p:nvPr/>
        </p:nvSpPr>
        <p:spPr bwMode="auto">
          <a:xfrm>
            <a:off x="3179763" y="18669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57417" name="Text Box 41"/>
          <p:cNvSpPr txBox="1">
            <a:spLocks noChangeArrowheads="1"/>
          </p:cNvSpPr>
          <p:nvPr/>
        </p:nvSpPr>
        <p:spPr bwMode="auto">
          <a:xfrm>
            <a:off x="3408363" y="3314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57418" name="Line 42"/>
          <p:cNvSpPr>
            <a:spLocks noChangeShapeType="1"/>
          </p:cNvSpPr>
          <p:nvPr/>
        </p:nvSpPr>
        <p:spPr bwMode="auto">
          <a:xfrm flipV="1">
            <a:off x="2189163" y="1943100"/>
            <a:ext cx="24384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9" name="Line 43"/>
          <p:cNvSpPr>
            <a:spLocks noChangeShapeType="1"/>
          </p:cNvSpPr>
          <p:nvPr/>
        </p:nvSpPr>
        <p:spPr bwMode="auto">
          <a:xfrm>
            <a:off x="4856163" y="1943100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20" name="Text Box 44"/>
          <p:cNvSpPr txBox="1">
            <a:spLocks noChangeArrowheads="1"/>
          </p:cNvSpPr>
          <p:nvPr/>
        </p:nvSpPr>
        <p:spPr bwMode="auto">
          <a:xfrm>
            <a:off x="2265363" y="2247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57421" name="Text Box 45"/>
          <p:cNvSpPr txBox="1">
            <a:spLocks noChangeArrowheads="1"/>
          </p:cNvSpPr>
          <p:nvPr/>
        </p:nvSpPr>
        <p:spPr bwMode="auto">
          <a:xfrm>
            <a:off x="4856163" y="20193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57422" name="Text Box 46"/>
          <p:cNvSpPr txBox="1">
            <a:spLocks noChangeArrowheads="1"/>
          </p:cNvSpPr>
          <p:nvPr/>
        </p:nvSpPr>
        <p:spPr bwMode="auto">
          <a:xfrm>
            <a:off x="2874963" y="1485900"/>
            <a:ext cx="6445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6600" b="1">
                <a:latin typeface="Times New Roman" pitchFamily="18" charset="0"/>
                <a:sym typeface="Symbol" pitchFamily="18" charset="2"/>
              </a:rPr>
              <a:t>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7423" name="Rectangle 47"/>
          <p:cNvSpPr>
            <a:spLocks noChangeArrowheads="1"/>
          </p:cNvSpPr>
          <p:nvPr/>
        </p:nvSpPr>
        <p:spPr bwMode="auto">
          <a:xfrm>
            <a:off x="2951163" y="2933700"/>
            <a:ext cx="6445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6600" b="1"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357424" name="Rectangle 48"/>
          <p:cNvSpPr>
            <a:spLocks noChangeArrowheads="1"/>
          </p:cNvSpPr>
          <p:nvPr/>
        </p:nvSpPr>
        <p:spPr bwMode="auto">
          <a:xfrm>
            <a:off x="3560763" y="13335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57425" name="Rectangle 49"/>
          <p:cNvSpPr>
            <a:spLocks noChangeArrowheads="1"/>
          </p:cNvSpPr>
          <p:nvPr/>
        </p:nvSpPr>
        <p:spPr bwMode="auto">
          <a:xfrm>
            <a:off x="5694363" y="13335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57426" name="Text Box 50"/>
          <p:cNvSpPr txBox="1">
            <a:spLocks noChangeArrowheads="1"/>
          </p:cNvSpPr>
          <p:nvPr/>
        </p:nvSpPr>
        <p:spPr bwMode="auto">
          <a:xfrm>
            <a:off x="244475" y="6330950"/>
            <a:ext cx="758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dirty="0" err="1">
                <a:solidFill>
                  <a:srgbClr val="FF3300"/>
                </a:solidFill>
                <a:latin typeface="Times New Roman" pitchFamily="18" charset="0"/>
              </a:rPr>
              <a:t>Resequencing</a:t>
            </a:r>
            <a:r>
              <a:rPr lang="en-US" altLang="en-US" b="1" dirty="0">
                <a:solidFill>
                  <a:srgbClr val="FF3300"/>
                </a:solidFill>
                <a:latin typeface="Times New Roman" pitchFamily="18" charset="0"/>
              </a:rPr>
              <a:t> machine 1 does not give any improvement.</a:t>
            </a:r>
            <a:endParaRPr lang="en-US" altLang="en-US" dirty="0">
              <a:latin typeface="Times New Roman" pitchFamily="18" charset="0"/>
            </a:endParaRPr>
          </a:p>
        </p:txBody>
      </p:sp>
      <p:graphicFrame>
        <p:nvGraphicFramePr>
          <p:cNvPr id="357427" name="Object 51"/>
          <p:cNvGraphicFramePr>
            <a:graphicFrameLocks noChangeAspect="1"/>
          </p:cNvGraphicFramePr>
          <p:nvPr/>
        </p:nvGraphicFramePr>
        <p:xfrm>
          <a:off x="304800" y="4419600"/>
          <a:ext cx="3276600" cy="1193800"/>
        </p:xfrm>
        <a:graphic>
          <a:graphicData uri="http://schemas.openxmlformats.org/presentationml/2006/ole">
            <p:oleObj spid="_x0000_s357439" name="Document" r:id="rId4" imgW="3660648" imgH="1341120" progId="Word.Document.8">
              <p:embed/>
            </p:oleObj>
          </a:graphicData>
        </a:graphic>
      </p:graphicFrame>
      <p:grpSp>
        <p:nvGrpSpPr>
          <p:cNvPr id="357428" name="Group 52"/>
          <p:cNvGrpSpPr>
            <a:grpSpLocks/>
          </p:cNvGrpSpPr>
          <p:nvPr/>
        </p:nvGrpSpPr>
        <p:grpSpPr bwMode="auto">
          <a:xfrm>
            <a:off x="228600" y="5638800"/>
            <a:ext cx="3295650" cy="457200"/>
            <a:chOff x="384" y="3600"/>
            <a:chExt cx="1551" cy="288"/>
          </a:xfrm>
        </p:grpSpPr>
        <p:sp>
          <p:nvSpPr>
            <p:cNvPr id="357429" name="Text Box 53"/>
            <p:cNvSpPr txBox="1">
              <a:spLocks noChangeArrowheads="1"/>
            </p:cNvSpPr>
            <p:nvPr/>
          </p:nvSpPr>
          <p:spPr bwMode="auto">
            <a:xfrm>
              <a:off x="480" y="3600"/>
              <a:ext cx="1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olidFill>
                    <a:srgbClr val="FF3300"/>
                  </a:solidFill>
                  <a:latin typeface="Times New Roman" pitchFamily="18" charset="0"/>
                </a:rPr>
                <a:t>original sequence: 1,2,3</a:t>
              </a:r>
              <a:endParaRPr lang="en-US" altLang="en-US" dirty="0">
                <a:latin typeface="Times New Roman" pitchFamily="18" charset="0"/>
              </a:endParaRPr>
            </a:p>
          </p:txBody>
        </p:sp>
        <p:sp>
          <p:nvSpPr>
            <p:cNvPr id="357430" name="Rectangle 54"/>
            <p:cNvSpPr>
              <a:spLocks noChangeArrowheads="1"/>
            </p:cNvSpPr>
            <p:nvPr/>
          </p:nvSpPr>
          <p:spPr bwMode="auto">
            <a:xfrm>
              <a:off x="384" y="3600"/>
              <a:ext cx="153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7431" name="Text Box 55"/>
          <p:cNvSpPr txBox="1">
            <a:spLocks noChangeArrowheads="1"/>
          </p:cNvSpPr>
          <p:nvPr/>
        </p:nvSpPr>
        <p:spPr bwMode="auto">
          <a:xfrm>
            <a:off x="152400" y="3886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1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57432" name="Text Box 56"/>
          <p:cNvSpPr txBox="1">
            <a:spLocks noChangeArrowheads="1"/>
          </p:cNvSpPr>
          <p:nvPr/>
        </p:nvSpPr>
        <p:spPr bwMode="auto">
          <a:xfrm>
            <a:off x="3962399" y="4419600"/>
            <a:ext cx="47037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max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FF3300"/>
                </a:solidFill>
              </a:rPr>
              <a:t>1, 2, 3</a:t>
            </a:r>
            <a:r>
              <a:rPr lang="en-US" altLang="en-US" sz="2000" dirty="0"/>
              <a:t>) = max {0, -4, -1} = </a:t>
            </a:r>
            <a:r>
              <a:rPr lang="en-US" altLang="en-US" sz="2000" dirty="0">
                <a:solidFill>
                  <a:srgbClr val="FF3300"/>
                </a:solidFill>
              </a:rPr>
              <a:t>0</a:t>
            </a:r>
            <a:endParaRPr lang="en-US" altLang="en-US" sz="2000" dirty="0"/>
          </a:p>
          <a:p>
            <a:pPr eaLnBrk="0" hangingPunct="0"/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max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FF3300"/>
                </a:solidFill>
              </a:rPr>
              <a:t>1, 3, 2</a:t>
            </a:r>
            <a:r>
              <a:rPr lang="en-US" altLang="en-US" sz="2000" dirty="0"/>
              <a:t>) = max {0, -4, 0} = </a:t>
            </a:r>
            <a:r>
              <a:rPr lang="en-US" altLang="en-US" sz="2000" dirty="0">
                <a:solidFill>
                  <a:srgbClr val="FF3300"/>
                </a:solidFill>
              </a:rPr>
              <a:t>0</a:t>
            </a:r>
            <a:endParaRPr lang="en-US" altLang="en-US" sz="2000" dirty="0"/>
          </a:p>
          <a:p>
            <a:pPr eaLnBrk="0" hangingPunct="0"/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max</a:t>
            </a:r>
            <a:r>
              <a:rPr lang="en-US" altLang="en-US" sz="2000" dirty="0"/>
              <a:t>(2, 1, 3) = max {-6, 11,7} =11</a:t>
            </a:r>
          </a:p>
          <a:p>
            <a:pPr eaLnBrk="0" hangingPunct="0"/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max</a:t>
            </a:r>
            <a:r>
              <a:rPr lang="en-US" altLang="en-US" sz="2000" dirty="0"/>
              <a:t>(2, 3, 1) = max {-6, -3, 15} = 15</a:t>
            </a:r>
          </a:p>
          <a:p>
            <a:pPr eaLnBrk="0" hangingPunct="0"/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max</a:t>
            </a:r>
            <a:r>
              <a:rPr lang="en-US" altLang="en-US" sz="2000" dirty="0"/>
              <a:t>(3, 1, 2) = max {-14, 4, 0} = 4</a:t>
            </a:r>
          </a:p>
          <a:p>
            <a:pPr eaLnBrk="0" hangingPunct="0"/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max</a:t>
            </a:r>
            <a:r>
              <a:rPr lang="en-US" altLang="en-US" sz="2000" dirty="0"/>
              <a:t>(3, 2, 1) = max {-14, 2, 15} = 15</a:t>
            </a:r>
          </a:p>
        </p:txBody>
      </p:sp>
      <p:sp>
        <p:nvSpPr>
          <p:cNvPr id="357433" name="Rectangle 57"/>
          <p:cNvSpPr>
            <a:spLocks noChangeArrowheads="1"/>
          </p:cNvSpPr>
          <p:nvPr/>
        </p:nvSpPr>
        <p:spPr bwMode="auto">
          <a:xfrm>
            <a:off x="6913563" y="3962400"/>
            <a:ext cx="2230437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max</a:t>
            </a:r>
            <a:r>
              <a:rPr lang="en-US" altLang="en-US">
                <a:latin typeface="Times New Roman" pitchFamily="18" charset="0"/>
              </a:rPr>
              <a:t>({1,2}) = 28</a:t>
            </a:r>
          </a:p>
        </p:txBody>
      </p:sp>
      <p:sp>
        <p:nvSpPr>
          <p:cNvPr id="357434" name="Rectangle 58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FBD1-3108-469C-9249-430E1E2B6751}" type="slidenum">
              <a:rPr lang="en-US" altLang="en-US"/>
              <a:pPr/>
              <a:t>92</a:t>
            </a:fld>
            <a:endParaRPr lang="en-US" altLang="en-US"/>
          </a:p>
        </p:txBody>
      </p:sp>
      <p:grpSp>
        <p:nvGrpSpPr>
          <p:cNvPr id="352258" name="Group 2"/>
          <p:cNvGrpSpPr>
            <a:grpSpLocks/>
          </p:cNvGrpSpPr>
          <p:nvPr/>
        </p:nvGrpSpPr>
        <p:grpSpPr bwMode="auto">
          <a:xfrm>
            <a:off x="914400" y="4267200"/>
            <a:ext cx="838200" cy="454025"/>
            <a:chOff x="1392" y="2519"/>
            <a:chExt cx="528" cy="286"/>
          </a:xfrm>
        </p:grpSpPr>
        <p:sp>
          <p:nvSpPr>
            <p:cNvPr id="352259" name="AutoShape 3"/>
            <p:cNvSpPr>
              <a:spLocks noChangeArrowheads="1"/>
            </p:cNvSpPr>
            <p:nvPr/>
          </p:nvSpPr>
          <p:spPr bwMode="auto">
            <a:xfrm>
              <a:off x="1392" y="2519"/>
              <a:ext cx="528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2260" name="Text Box 4"/>
            <p:cNvSpPr txBox="1">
              <a:spLocks noChangeArrowheads="1"/>
            </p:cNvSpPr>
            <p:nvPr/>
          </p:nvSpPr>
          <p:spPr bwMode="auto">
            <a:xfrm>
              <a:off x="1725" y="2567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898525" y="4237038"/>
            <a:ext cx="404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J2</a:t>
            </a:r>
          </a:p>
        </p:txBody>
      </p:sp>
      <p:grpSp>
        <p:nvGrpSpPr>
          <p:cNvPr id="352262" name="Group 6"/>
          <p:cNvGrpSpPr>
            <a:grpSpLocks/>
          </p:cNvGrpSpPr>
          <p:nvPr/>
        </p:nvGrpSpPr>
        <p:grpSpPr bwMode="auto">
          <a:xfrm>
            <a:off x="2224088" y="4837113"/>
            <a:ext cx="1133475" cy="1106487"/>
            <a:chOff x="1401" y="3047"/>
            <a:chExt cx="714" cy="697"/>
          </a:xfrm>
        </p:grpSpPr>
        <p:grpSp>
          <p:nvGrpSpPr>
            <p:cNvPr id="352263" name="Group 7"/>
            <p:cNvGrpSpPr>
              <a:grpSpLocks/>
            </p:cNvGrpSpPr>
            <p:nvPr/>
          </p:nvGrpSpPr>
          <p:grpSpPr bwMode="auto">
            <a:xfrm>
              <a:off x="1728" y="3047"/>
              <a:ext cx="387" cy="286"/>
              <a:chOff x="3549" y="3312"/>
              <a:chExt cx="387" cy="286"/>
            </a:xfrm>
          </p:grpSpPr>
          <p:sp>
            <p:nvSpPr>
              <p:cNvPr id="352264" name="AutoShape 8"/>
              <p:cNvSpPr>
                <a:spLocks noChangeArrowheads="1"/>
              </p:cNvSpPr>
              <p:nvPr/>
            </p:nvSpPr>
            <p:spPr bwMode="auto">
              <a:xfrm>
                <a:off x="3549" y="3312"/>
                <a:ext cx="384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0000CC">
                      <a:gamma/>
                      <a:tint val="47059"/>
                      <a:invGamma/>
                    </a:srgbClr>
                  </a:gs>
                  <a:gs pos="100000">
                    <a:srgbClr val="0000CC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265" name="Text Box 9"/>
              <p:cNvSpPr txBox="1">
                <a:spLocks noChangeArrowheads="1"/>
              </p:cNvSpPr>
              <p:nvPr/>
            </p:nvSpPr>
            <p:spPr bwMode="auto">
              <a:xfrm>
                <a:off x="3741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352266" name="Group 10"/>
            <p:cNvGrpSpPr>
              <a:grpSpLocks/>
            </p:cNvGrpSpPr>
            <p:nvPr/>
          </p:nvGrpSpPr>
          <p:grpSpPr bwMode="auto">
            <a:xfrm>
              <a:off x="1401" y="3458"/>
              <a:ext cx="288" cy="286"/>
              <a:chOff x="2976" y="3312"/>
              <a:chExt cx="288" cy="286"/>
            </a:xfrm>
          </p:grpSpPr>
          <p:sp>
            <p:nvSpPr>
              <p:cNvPr id="352267" name="AutoShape 11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85" cy="286"/>
              </a:xfrm>
              <a:prstGeom prst="roundRect">
                <a:avLst>
                  <a:gd name="adj" fmla="val 347"/>
                </a:avLst>
              </a:prstGeom>
              <a:gradFill rotWithShape="1">
                <a:gsLst>
                  <a:gs pos="0">
                    <a:srgbClr val="9933FF">
                      <a:gamma/>
                      <a:tint val="54118"/>
                      <a:invGamma/>
                    </a:srgbClr>
                  </a:gs>
                  <a:gs pos="100000">
                    <a:srgbClr val="9933FF"/>
                  </a:gs>
                </a:gsLst>
                <a:path path="shape">
                  <a:fillToRect l="50000" t="50000" r="50000" b="50000"/>
                </a:path>
              </a:gra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268" name="Text Box 12"/>
              <p:cNvSpPr txBox="1">
                <a:spLocks noChangeArrowheads="1"/>
              </p:cNvSpPr>
              <p:nvPr/>
            </p:nvSpPr>
            <p:spPr bwMode="auto">
              <a:xfrm>
                <a:off x="3069" y="336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</p:grpSp>
      <p:sp>
        <p:nvSpPr>
          <p:cNvPr id="35227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610600" cy="998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CPM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Find C</a:t>
            </a:r>
            <a:r>
              <a:rPr lang="en-US" altLang="en-US" sz="2800" baseline="-25000"/>
              <a:t>max</a:t>
            </a:r>
            <a:r>
              <a:rPr lang="en-US" altLang="en-US" sz="2800"/>
              <a:t>(M</a:t>
            </a:r>
            <a:r>
              <a:rPr lang="en-US" altLang="en-US" sz="2800" baseline="-25000"/>
              <a:t>0</a:t>
            </a:r>
            <a:r>
              <a:rPr lang="en-US" altLang="en-US" sz="2800"/>
              <a:t>) = 28, find release &amp; due dates</a:t>
            </a:r>
          </a:p>
        </p:txBody>
      </p:sp>
      <p:sp>
        <p:nvSpPr>
          <p:cNvPr id="352271" name="Line 15"/>
          <p:cNvSpPr>
            <a:spLocks noChangeShapeType="1"/>
          </p:cNvSpPr>
          <p:nvPr/>
        </p:nvSpPr>
        <p:spPr bwMode="auto">
          <a:xfrm>
            <a:off x="912813" y="4722813"/>
            <a:ext cx="289718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272" name="Line 16"/>
          <p:cNvSpPr>
            <a:spLocks noChangeShapeType="1"/>
          </p:cNvSpPr>
          <p:nvPr/>
        </p:nvSpPr>
        <p:spPr bwMode="auto">
          <a:xfrm flipV="1">
            <a:off x="914400" y="5305425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273" name="Line 17"/>
          <p:cNvSpPr>
            <a:spLocks noChangeShapeType="1"/>
          </p:cNvSpPr>
          <p:nvPr/>
        </p:nvSpPr>
        <p:spPr bwMode="auto">
          <a:xfrm>
            <a:off x="925513" y="5943600"/>
            <a:ext cx="2884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274" name="Line 18"/>
          <p:cNvSpPr>
            <a:spLocks noChangeShapeType="1"/>
          </p:cNvSpPr>
          <p:nvPr/>
        </p:nvSpPr>
        <p:spPr bwMode="auto">
          <a:xfrm flipH="1">
            <a:off x="911225" y="3276600"/>
            <a:ext cx="3175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275" name="Line 19"/>
          <p:cNvSpPr>
            <a:spLocks noChangeShapeType="1"/>
          </p:cNvSpPr>
          <p:nvPr/>
        </p:nvSpPr>
        <p:spPr bwMode="auto">
          <a:xfrm>
            <a:off x="914400" y="41148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276" name="Text Box 20"/>
          <p:cNvSpPr txBox="1">
            <a:spLocks noChangeArrowheads="1"/>
          </p:cNvSpPr>
          <p:nvPr/>
        </p:nvSpPr>
        <p:spPr bwMode="auto">
          <a:xfrm>
            <a:off x="304800" y="36576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M1</a:t>
            </a:r>
          </a:p>
        </p:txBody>
      </p: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304800" y="43434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M2</a:t>
            </a:r>
          </a:p>
        </p:txBody>
      </p:sp>
      <p:sp>
        <p:nvSpPr>
          <p:cNvPr id="352278" name="Text Box 22"/>
          <p:cNvSpPr txBox="1">
            <a:spLocks noChangeArrowheads="1"/>
          </p:cNvSpPr>
          <p:nvPr/>
        </p:nvSpPr>
        <p:spPr bwMode="auto">
          <a:xfrm>
            <a:off x="304800" y="54864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M4</a:t>
            </a:r>
          </a:p>
        </p:txBody>
      </p:sp>
      <p:sp>
        <p:nvSpPr>
          <p:cNvPr id="352279" name="Text Box 23"/>
          <p:cNvSpPr txBox="1">
            <a:spLocks noChangeArrowheads="1"/>
          </p:cNvSpPr>
          <p:nvPr/>
        </p:nvSpPr>
        <p:spPr bwMode="auto">
          <a:xfrm>
            <a:off x="304800" y="48768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M3</a:t>
            </a:r>
          </a:p>
        </p:txBody>
      </p:sp>
      <p:grpSp>
        <p:nvGrpSpPr>
          <p:cNvPr id="352280" name="Group 24"/>
          <p:cNvGrpSpPr>
            <a:grpSpLocks/>
          </p:cNvGrpSpPr>
          <p:nvPr/>
        </p:nvGrpSpPr>
        <p:grpSpPr bwMode="auto">
          <a:xfrm>
            <a:off x="914400" y="3657600"/>
            <a:ext cx="990600" cy="454025"/>
            <a:chOff x="1392" y="2160"/>
            <a:chExt cx="624" cy="286"/>
          </a:xfrm>
        </p:grpSpPr>
        <p:sp>
          <p:nvSpPr>
            <p:cNvPr id="352281" name="AutoShape 25"/>
            <p:cNvSpPr>
              <a:spLocks noChangeArrowheads="1"/>
            </p:cNvSpPr>
            <p:nvPr/>
          </p:nvSpPr>
          <p:spPr bwMode="auto">
            <a:xfrm>
              <a:off x="1392" y="2160"/>
              <a:ext cx="624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2282" name="Text Box 26"/>
            <p:cNvSpPr txBox="1">
              <a:spLocks noChangeArrowheads="1"/>
            </p:cNvSpPr>
            <p:nvPr/>
          </p:nvSpPr>
          <p:spPr bwMode="auto">
            <a:xfrm>
              <a:off x="1728" y="220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352283" name="Group 27"/>
          <p:cNvGrpSpPr>
            <a:grpSpLocks/>
          </p:cNvGrpSpPr>
          <p:nvPr/>
        </p:nvGrpSpPr>
        <p:grpSpPr bwMode="auto">
          <a:xfrm>
            <a:off x="1898650" y="3657600"/>
            <a:ext cx="331788" cy="454025"/>
            <a:chOff x="2527" y="3311"/>
            <a:chExt cx="209" cy="286"/>
          </a:xfrm>
        </p:grpSpPr>
        <p:sp>
          <p:nvSpPr>
            <p:cNvPr id="352284" name="AutoShape 28"/>
            <p:cNvSpPr>
              <a:spLocks noChangeArrowheads="1"/>
            </p:cNvSpPr>
            <p:nvPr/>
          </p:nvSpPr>
          <p:spPr bwMode="auto">
            <a:xfrm>
              <a:off x="2527" y="3311"/>
              <a:ext cx="206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2285" name="Text Box 29"/>
            <p:cNvSpPr txBox="1">
              <a:spLocks noChangeArrowheads="1"/>
            </p:cNvSpPr>
            <p:nvPr/>
          </p:nvSpPr>
          <p:spPr bwMode="auto">
            <a:xfrm>
              <a:off x="2541" y="332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52286" name="Group 30"/>
          <p:cNvGrpSpPr>
            <a:grpSpLocks/>
          </p:cNvGrpSpPr>
          <p:nvPr/>
        </p:nvGrpSpPr>
        <p:grpSpPr bwMode="auto">
          <a:xfrm>
            <a:off x="2217738" y="3657600"/>
            <a:ext cx="385762" cy="457200"/>
            <a:chOff x="1533" y="3696"/>
            <a:chExt cx="243" cy="288"/>
          </a:xfrm>
        </p:grpSpPr>
        <p:sp>
          <p:nvSpPr>
            <p:cNvPr id="352287" name="AutoShape 31"/>
            <p:cNvSpPr>
              <a:spLocks noChangeArrowheads="1"/>
            </p:cNvSpPr>
            <p:nvPr/>
          </p:nvSpPr>
          <p:spPr bwMode="auto">
            <a:xfrm>
              <a:off x="1533" y="3696"/>
              <a:ext cx="240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FF0000">
                    <a:gamma/>
                    <a:tint val="41176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2288" name="Text Box 32"/>
            <p:cNvSpPr txBox="1">
              <a:spLocks noChangeArrowheads="1"/>
            </p:cNvSpPr>
            <p:nvPr/>
          </p:nvSpPr>
          <p:spPr bwMode="auto">
            <a:xfrm>
              <a:off x="1581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52289" name="Group 33"/>
          <p:cNvGrpSpPr>
            <a:grpSpLocks/>
          </p:cNvGrpSpPr>
          <p:nvPr/>
        </p:nvGrpSpPr>
        <p:grpSpPr bwMode="auto">
          <a:xfrm>
            <a:off x="1905000" y="4267200"/>
            <a:ext cx="838200" cy="454025"/>
            <a:chOff x="3312" y="2160"/>
            <a:chExt cx="528" cy="286"/>
          </a:xfrm>
        </p:grpSpPr>
        <p:sp>
          <p:nvSpPr>
            <p:cNvPr id="352290" name="AutoShape 34"/>
            <p:cNvSpPr>
              <a:spLocks noChangeArrowheads="1"/>
            </p:cNvSpPr>
            <p:nvPr/>
          </p:nvSpPr>
          <p:spPr bwMode="auto">
            <a:xfrm>
              <a:off x="3312" y="2160"/>
              <a:ext cx="528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2291" name="Text Box 35"/>
            <p:cNvSpPr txBox="1">
              <a:spLocks noChangeArrowheads="1"/>
            </p:cNvSpPr>
            <p:nvPr/>
          </p:nvSpPr>
          <p:spPr bwMode="auto">
            <a:xfrm>
              <a:off x="3645" y="220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352292" name="Text Box 36"/>
          <p:cNvSpPr txBox="1">
            <a:spLocks noChangeArrowheads="1"/>
          </p:cNvSpPr>
          <p:nvPr/>
        </p:nvSpPr>
        <p:spPr bwMode="auto">
          <a:xfrm>
            <a:off x="1919288" y="4238625"/>
            <a:ext cx="404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/>
              <a:t>J1</a:t>
            </a:r>
          </a:p>
        </p:txBody>
      </p:sp>
      <p:grpSp>
        <p:nvGrpSpPr>
          <p:cNvPr id="352293" name="Group 37"/>
          <p:cNvGrpSpPr>
            <a:grpSpLocks/>
          </p:cNvGrpSpPr>
          <p:nvPr/>
        </p:nvGrpSpPr>
        <p:grpSpPr bwMode="auto">
          <a:xfrm>
            <a:off x="2743200" y="4843463"/>
            <a:ext cx="385763" cy="454025"/>
            <a:chOff x="3261" y="2928"/>
            <a:chExt cx="243" cy="286"/>
          </a:xfrm>
        </p:grpSpPr>
        <p:sp>
          <p:nvSpPr>
            <p:cNvPr id="352294" name="AutoShape 38"/>
            <p:cNvSpPr>
              <a:spLocks noChangeArrowheads="1"/>
            </p:cNvSpPr>
            <p:nvPr/>
          </p:nvSpPr>
          <p:spPr bwMode="auto">
            <a:xfrm>
              <a:off x="3261" y="2928"/>
              <a:ext cx="240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00CC">
                    <a:gamma/>
                    <a:tint val="47059"/>
                    <a:invGamma/>
                  </a:srgb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2295" name="Text Box 39"/>
            <p:cNvSpPr txBox="1">
              <a:spLocks noChangeArrowheads="1"/>
            </p:cNvSpPr>
            <p:nvPr/>
          </p:nvSpPr>
          <p:spPr bwMode="auto">
            <a:xfrm>
              <a:off x="3309" y="297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52296" name="Group 40"/>
          <p:cNvGrpSpPr>
            <a:grpSpLocks/>
          </p:cNvGrpSpPr>
          <p:nvPr/>
        </p:nvGrpSpPr>
        <p:grpSpPr bwMode="auto">
          <a:xfrm>
            <a:off x="3429000" y="5486400"/>
            <a:ext cx="352425" cy="457200"/>
            <a:chOff x="2733" y="3696"/>
            <a:chExt cx="222" cy="288"/>
          </a:xfrm>
        </p:grpSpPr>
        <p:sp>
          <p:nvSpPr>
            <p:cNvPr id="352297" name="AutoShape 41"/>
            <p:cNvSpPr>
              <a:spLocks noChangeArrowheads="1"/>
            </p:cNvSpPr>
            <p:nvPr/>
          </p:nvSpPr>
          <p:spPr bwMode="auto">
            <a:xfrm>
              <a:off x="2733" y="3696"/>
              <a:ext cx="19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9933FF">
                    <a:gamma/>
                    <a:tint val="54118"/>
                    <a:invGamma/>
                  </a:srgbClr>
                </a:gs>
                <a:gs pos="100000">
                  <a:srgbClr val="9933FF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2298" name="Text Box 42"/>
            <p:cNvSpPr txBox="1">
              <a:spLocks noChangeArrowheads="1"/>
            </p:cNvSpPr>
            <p:nvPr/>
          </p:nvSpPr>
          <p:spPr bwMode="auto">
            <a:xfrm>
              <a:off x="2760" y="375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52299" name="Group 43"/>
          <p:cNvGrpSpPr>
            <a:grpSpLocks/>
          </p:cNvGrpSpPr>
          <p:nvPr/>
        </p:nvGrpSpPr>
        <p:grpSpPr bwMode="auto">
          <a:xfrm>
            <a:off x="2743200" y="4267200"/>
            <a:ext cx="690563" cy="454025"/>
            <a:chOff x="2013" y="3696"/>
            <a:chExt cx="435" cy="286"/>
          </a:xfrm>
        </p:grpSpPr>
        <p:sp>
          <p:nvSpPr>
            <p:cNvPr id="352300" name="AutoShape 44"/>
            <p:cNvSpPr>
              <a:spLocks noChangeArrowheads="1"/>
            </p:cNvSpPr>
            <p:nvPr/>
          </p:nvSpPr>
          <p:spPr bwMode="auto">
            <a:xfrm>
              <a:off x="2013" y="3696"/>
              <a:ext cx="432" cy="286"/>
            </a:xfrm>
            <a:prstGeom prst="roundRect">
              <a:avLst>
                <a:gd name="adj" fmla="val 347"/>
              </a:avLst>
            </a:prstGeom>
            <a:gradFill rotWithShape="1">
              <a:gsLst>
                <a:gs pos="0">
                  <a:srgbClr val="00CC99">
                    <a:gamma/>
                    <a:tint val="47059"/>
                    <a:invGamma/>
                  </a:srgbClr>
                </a:gs>
                <a:gs pos="100000">
                  <a:srgbClr val="00CC99"/>
                </a:gs>
              </a:gsLst>
              <a:path path="shape">
                <a:fillToRect l="50000" t="50000" r="50000" b="50000"/>
              </a:path>
            </a:gradFill>
            <a:ln w="9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2301" name="Text Box 45"/>
            <p:cNvSpPr txBox="1">
              <a:spLocks noChangeArrowheads="1"/>
            </p:cNvSpPr>
            <p:nvPr/>
          </p:nvSpPr>
          <p:spPr bwMode="auto">
            <a:xfrm>
              <a:off x="2253" y="374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352302" name="Text Box 46"/>
          <p:cNvSpPr txBox="1">
            <a:spLocks noChangeArrowheads="1"/>
          </p:cNvSpPr>
          <p:nvPr/>
        </p:nvSpPr>
        <p:spPr bwMode="auto">
          <a:xfrm>
            <a:off x="2719388" y="4267200"/>
            <a:ext cx="404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/>
              <a:t>J3</a:t>
            </a:r>
          </a:p>
        </p:txBody>
      </p:sp>
      <p:grpSp>
        <p:nvGrpSpPr>
          <p:cNvPr id="352324" name="Group 68"/>
          <p:cNvGrpSpPr>
            <a:grpSpLocks/>
          </p:cNvGrpSpPr>
          <p:nvPr/>
        </p:nvGrpSpPr>
        <p:grpSpPr bwMode="auto">
          <a:xfrm>
            <a:off x="5029200" y="4586288"/>
            <a:ext cx="2438400" cy="1676400"/>
            <a:chOff x="3168" y="2889"/>
            <a:chExt cx="1536" cy="1056"/>
          </a:xfrm>
        </p:grpSpPr>
        <p:grpSp>
          <p:nvGrpSpPr>
            <p:cNvPr id="352303" name="Group 47"/>
            <p:cNvGrpSpPr>
              <a:grpSpLocks/>
            </p:cNvGrpSpPr>
            <p:nvPr/>
          </p:nvGrpSpPr>
          <p:grpSpPr bwMode="auto">
            <a:xfrm>
              <a:off x="3168" y="2889"/>
              <a:ext cx="1536" cy="519"/>
              <a:chOff x="3168" y="2889"/>
              <a:chExt cx="1536" cy="519"/>
            </a:xfrm>
          </p:grpSpPr>
          <p:sp>
            <p:nvSpPr>
              <p:cNvPr id="352304" name="Text Box 48"/>
              <p:cNvSpPr txBox="1">
                <a:spLocks noChangeArrowheads="1"/>
              </p:cNvSpPr>
              <p:nvPr/>
            </p:nvSpPr>
            <p:spPr bwMode="auto">
              <a:xfrm>
                <a:off x="4117" y="3168"/>
                <a:ext cx="5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[18 28]</a:t>
                </a:r>
              </a:p>
            </p:txBody>
          </p:sp>
          <p:sp>
            <p:nvSpPr>
              <p:cNvPr id="352305" name="Text Box 49"/>
              <p:cNvSpPr txBox="1">
                <a:spLocks noChangeArrowheads="1"/>
              </p:cNvSpPr>
              <p:nvPr/>
            </p:nvSpPr>
            <p:spPr bwMode="auto">
              <a:xfrm>
                <a:off x="3168" y="2937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M3</a:t>
                </a:r>
              </a:p>
            </p:txBody>
          </p:sp>
          <p:grpSp>
            <p:nvGrpSpPr>
              <p:cNvPr id="352306" name="Group 50"/>
              <p:cNvGrpSpPr>
                <a:grpSpLocks/>
              </p:cNvGrpSpPr>
              <p:nvPr/>
            </p:nvGrpSpPr>
            <p:grpSpPr bwMode="auto">
              <a:xfrm>
                <a:off x="3552" y="2894"/>
                <a:ext cx="243" cy="286"/>
                <a:chOff x="3261" y="2928"/>
                <a:chExt cx="243" cy="286"/>
              </a:xfrm>
            </p:grpSpPr>
            <p:sp>
              <p:nvSpPr>
                <p:cNvPr id="352307" name="AutoShape 51"/>
                <p:cNvSpPr>
                  <a:spLocks noChangeArrowheads="1"/>
                </p:cNvSpPr>
                <p:nvPr/>
              </p:nvSpPr>
              <p:spPr bwMode="auto">
                <a:xfrm>
                  <a:off x="3261" y="2928"/>
                  <a:ext cx="240" cy="286"/>
                </a:xfrm>
                <a:prstGeom prst="roundRect">
                  <a:avLst>
                    <a:gd name="adj" fmla="val 347"/>
                  </a:avLst>
                </a:prstGeom>
                <a:gradFill rotWithShape="1">
                  <a:gsLst>
                    <a:gs pos="0">
                      <a:srgbClr val="0000CC">
                        <a:gamma/>
                        <a:tint val="47059"/>
                        <a:invGamma/>
                      </a:srgbClr>
                    </a:gs>
                    <a:gs pos="100000">
                      <a:srgbClr val="0000CC"/>
                    </a:gs>
                  </a:gsLst>
                  <a:path path="shape">
                    <a:fillToRect l="50000" t="50000" r="50000" b="50000"/>
                  </a:path>
                </a:gradFill>
                <a:ln w="90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230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309" y="2976"/>
                  <a:ext cx="19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180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52309" name="Group 53"/>
              <p:cNvGrpSpPr>
                <a:grpSpLocks/>
              </p:cNvGrpSpPr>
              <p:nvPr/>
            </p:nvGrpSpPr>
            <p:grpSpPr bwMode="auto">
              <a:xfrm>
                <a:off x="4176" y="2889"/>
                <a:ext cx="387" cy="286"/>
                <a:chOff x="3549" y="3312"/>
                <a:chExt cx="387" cy="286"/>
              </a:xfrm>
            </p:grpSpPr>
            <p:sp>
              <p:nvSpPr>
                <p:cNvPr id="352310" name="AutoShape 54"/>
                <p:cNvSpPr>
                  <a:spLocks noChangeArrowheads="1"/>
                </p:cNvSpPr>
                <p:nvPr/>
              </p:nvSpPr>
              <p:spPr bwMode="auto">
                <a:xfrm>
                  <a:off x="3549" y="3312"/>
                  <a:ext cx="384" cy="286"/>
                </a:xfrm>
                <a:prstGeom prst="roundRect">
                  <a:avLst>
                    <a:gd name="adj" fmla="val 347"/>
                  </a:avLst>
                </a:prstGeom>
                <a:gradFill rotWithShape="1">
                  <a:gsLst>
                    <a:gs pos="0">
                      <a:srgbClr val="0000CC">
                        <a:gamma/>
                        <a:tint val="47059"/>
                        <a:invGamma/>
                      </a:srgbClr>
                    </a:gs>
                    <a:gs pos="100000">
                      <a:srgbClr val="0000CC"/>
                    </a:gs>
                  </a:gsLst>
                  <a:path path="shape">
                    <a:fillToRect l="50000" t="50000" r="50000" b="50000"/>
                  </a:path>
                </a:gra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23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41" y="3360"/>
                  <a:ext cx="19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1800">
                      <a:solidFill>
                        <a:schemeClr val="bg1"/>
                      </a:solidFill>
                    </a:rPr>
                    <a:t>6</a:t>
                  </a:r>
                </a:p>
              </p:txBody>
            </p:sp>
          </p:grpSp>
          <p:sp>
            <p:nvSpPr>
              <p:cNvPr id="352312" name="Text Box 56"/>
              <p:cNvSpPr txBox="1">
                <a:spLocks noChangeArrowheads="1"/>
              </p:cNvSpPr>
              <p:nvPr/>
            </p:nvSpPr>
            <p:spPr bwMode="auto">
              <a:xfrm>
                <a:off x="3504" y="3177"/>
                <a:ext cx="5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[18 28]</a:t>
                </a:r>
              </a:p>
            </p:txBody>
          </p:sp>
        </p:grpSp>
        <p:grpSp>
          <p:nvGrpSpPr>
            <p:cNvPr id="352313" name="Group 57"/>
            <p:cNvGrpSpPr>
              <a:grpSpLocks/>
            </p:cNvGrpSpPr>
            <p:nvPr/>
          </p:nvGrpSpPr>
          <p:grpSpPr bwMode="auto">
            <a:xfrm>
              <a:off x="3168" y="3465"/>
              <a:ext cx="1451" cy="480"/>
              <a:chOff x="3168" y="3465"/>
              <a:chExt cx="1451" cy="480"/>
            </a:xfrm>
          </p:grpSpPr>
          <p:grpSp>
            <p:nvGrpSpPr>
              <p:cNvPr id="352314" name="Group 58"/>
              <p:cNvGrpSpPr>
                <a:grpSpLocks/>
              </p:cNvGrpSpPr>
              <p:nvPr/>
            </p:nvGrpSpPr>
            <p:grpSpPr bwMode="auto">
              <a:xfrm>
                <a:off x="3518" y="3465"/>
                <a:ext cx="288" cy="286"/>
                <a:chOff x="2976" y="3312"/>
                <a:chExt cx="288" cy="286"/>
              </a:xfrm>
            </p:grpSpPr>
            <p:sp>
              <p:nvSpPr>
                <p:cNvPr id="352315" name="AutoShape 59"/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85" cy="286"/>
                </a:xfrm>
                <a:prstGeom prst="roundRect">
                  <a:avLst>
                    <a:gd name="adj" fmla="val 347"/>
                  </a:avLst>
                </a:prstGeom>
                <a:gradFill rotWithShape="1">
                  <a:gsLst>
                    <a:gs pos="0">
                      <a:srgbClr val="9933FF">
                        <a:gamma/>
                        <a:tint val="54118"/>
                        <a:invGamma/>
                      </a:srgbClr>
                    </a:gs>
                    <a:gs pos="100000">
                      <a:srgbClr val="9933FF"/>
                    </a:gs>
                  </a:gsLst>
                  <a:path path="shape">
                    <a:fillToRect l="50000" t="50000" r="50000" b="50000"/>
                  </a:path>
                </a:gra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231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069" y="3360"/>
                  <a:ext cx="19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180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352317" name="Group 61"/>
              <p:cNvGrpSpPr>
                <a:grpSpLocks/>
              </p:cNvGrpSpPr>
              <p:nvPr/>
            </p:nvGrpSpPr>
            <p:grpSpPr bwMode="auto">
              <a:xfrm>
                <a:off x="4080" y="3465"/>
                <a:ext cx="222" cy="288"/>
                <a:chOff x="2733" y="3696"/>
                <a:chExt cx="222" cy="288"/>
              </a:xfrm>
            </p:grpSpPr>
            <p:sp>
              <p:nvSpPr>
                <p:cNvPr id="352318" name="AutoShape 62"/>
                <p:cNvSpPr>
                  <a:spLocks noChangeArrowheads="1"/>
                </p:cNvSpPr>
                <p:nvPr/>
              </p:nvSpPr>
              <p:spPr bwMode="auto">
                <a:xfrm>
                  <a:off x="2733" y="3696"/>
                  <a:ext cx="192" cy="286"/>
                </a:xfrm>
                <a:prstGeom prst="roundRect">
                  <a:avLst>
                    <a:gd name="adj" fmla="val 347"/>
                  </a:avLst>
                </a:prstGeom>
                <a:gradFill rotWithShape="1">
                  <a:gsLst>
                    <a:gs pos="0">
                      <a:srgbClr val="9933FF">
                        <a:gamma/>
                        <a:tint val="54118"/>
                        <a:invGamma/>
                      </a:srgbClr>
                    </a:gs>
                    <a:gs pos="100000">
                      <a:srgbClr val="9933FF"/>
                    </a:gs>
                  </a:gsLst>
                  <a:path path="shape">
                    <a:fillToRect l="50000" t="50000" r="50000" b="50000"/>
                  </a:path>
                </a:gra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231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760" y="3753"/>
                  <a:ext cx="19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180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352320" name="Text Box 64"/>
              <p:cNvSpPr txBox="1">
                <a:spLocks noChangeArrowheads="1"/>
              </p:cNvSpPr>
              <p:nvPr/>
            </p:nvSpPr>
            <p:spPr bwMode="auto">
              <a:xfrm>
                <a:off x="3456" y="3714"/>
                <a:ext cx="5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[13 22]</a:t>
                </a:r>
              </a:p>
            </p:txBody>
          </p:sp>
          <p:sp>
            <p:nvSpPr>
              <p:cNvPr id="352321" name="Text Box 65"/>
              <p:cNvSpPr txBox="1">
                <a:spLocks noChangeArrowheads="1"/>
              </p:cNvSpPr>
              <p:nvPr/>
            </p:nvSpPr>
            <p:spPr bwMode="auto">
              <a:xfrm>
                <a:off x="4032" y="3714"/>
                <a:ext cx="5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[25 28]</a:t>
                </a:r>
              </a:p>
            </p:txBody>
          </p:sp>
          <p:sp>
            <p:nvSpPr>
              <p:cNvPr id="35232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3465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M4</a:t>
                </a:r>
              </a:p>
            </p:txBody>
          </p:sp>
        </p:grpSp>
      </p:grpSp>
      <p:sp>
        <p:nvSpPr>
          <p:cNvPr id="352323" name="Line 67"/>
          <p:cNvSpPr>
            <a:spLocks noChangeShapeType="1"/>
          </p:cNvSpPr>
          <p:nvPr/>
        </p:nvSpPr>
        <p:spPr bwMode="auto">
          <a:xfrm>
            <a:off x="4495800" y="32766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326" name="Rectangle 70"/>
          <p:cNvSpPr>
            <a:spLocks noChangeArrowheads="1"/>
          </p:cNvSpPr>
          <p:nvPr/>
        </p:nvSpPr>
        <p:spPr bwMode="auto">
          <a:xfrm>
            <a:off x="152400" y="1524000"/>
            <a:ext cx="4267200" cy="5969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3200" b="1">
                <a:solidFill>
                  <a:schemeClr val="tx2"/>
                </a:solidFill>
                <a:latin typeface="Tahoma" pitchFamily="34" charset="0"/>
              </a:defRPr>
            </a:lvl1pPr>
            <a:lvl2pPr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 sz="2400"/>
              <a:t>Step 2 (Iteration 3)</a:t>
            </a:r>
          </a:p>
        </p:txBody>
      </p:sp>
      <p:sp>
        <p:nvSpPr>
          <p:cNvPr id="352327" name="Rectangle 71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E5E63-461E-4B69-A0E3-7418B2A40471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533400" y="1600200"/>
            <a:ext cx="20780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u="sng">
                <a:latin typeface="Times New Roman" pitchFamily="18" charset="0"/>
              </a:rPr>
              <a:t>Step 3</a:t>
            </a:r>
            <a:r>
              <a:rPr lang="en-US" altLang="en-US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altLang="en-US" i="1">
                <a:latin typeface="Times New Roman" pitchFamily="18" charset="0"/>
              </a:rPr>
              <a:t>M</a:t>
            </a:r>
            <a:r>
              <a:rPr lang="en-US" altLang="en-US" i="1" baseline="-25000">
                <a:latin typeface="Times New Roman" pitchFamily="18" charset="0"/>
              </a:rPr>
              <a:t>0</a:t>
            </a:r>
            <a:r>
              <a:rPr lang="en-US" altLang="en-US">
                <a:latin typeface="Times New Roman" pitchFamily="18" charset="0"/>
              </a:rPr>
              <a:t> = </a:t>
            </a:r>
            <a:r>
              <a:rPr lang="en-US" altLang="en-US">
                <a:latin typeface="Times New Roman" pitchFamily="18" charset="0"/>
                <a:sym typeface="Symbol" pitchFamily="18" charset="2"/>
              </a:rPr>
              <a:t>{1,2}</a:t>
            </a:r>
          </a:p>
          <a:p>
            <a:pPr eaLnBrk="0" hangingPunct="0"/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max</a:t>
            </a:r>
            <a:r>
              <a:rPr lang="en-US" altLang="en-US">
                <a:latin typeface="Times New Roman" pitchFamily="18" charset="0"/>
              </a:rPr>
              <a:t>(</a:t>
            </a:r>
            <a:r>
              <a:rPr lang="en-US" altLang="en-US">
                <a:latin typeface="Times New Roman" pitchFamily="18" charset="0"/>
                <a:sym typeface="Symbol" pitchFamily="18" charset="2"/>
              </a:rPr>
              <a:t>{1,2}</a:t>
            </a:r>
            <a:r>
              <a:rPr lang="en-US" altLang="en-US">
                <a:latin typeface="Times New Roman" pitchFamily="18" charset="0"/>
              </a:rPr>
              <a:t>)=28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</p:txBody>
      </p:sp>
      <p:graphicFrame>
        <p:nvGraphicFramePr>
          <p:cNvPr id="359427" name="Object 3"/>
          <p:cNvGraphicFramePr>
            <a:graphicFrameLocks noChangeAspect="1"/>
          </p:cNvGraphicFramePr>
          <p:nvPr/>
        </p:nvGraphicFramePr>
        <p:xfrm>
          <a:off x="2895600" y="3165475"/>
          <a:ext cx="3660775" cy="1333500"/>
        </p:xfrm>
        <a:graphic>
          <a:graphicData uri="http://schemas.openxmlformats.org/presentationml/2006/ole">
            <p:oleObj spid="_x0000_s359459" name="Document" r:id="rId4" imgW="3660648" imgH="1335024" progId="Word.Document.8">
              <p:embed/>
            </p:oleObj>
          </a:graphicData>
        </a:graphic>
      </p:graphicFrame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5791200" y="38862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1,2 or 2,1</a:t>
            </a:r>
            <a:r>
              <a:rPr lang="en-US" altLang="en-US" b="1" i="1">
                <a:solidFill>
                  <a:srgbClr val="FF3300"/>
                </a:solidFill>
                <a:latin typeface="Times New Roman" pitchFamily="18" charset="0"/>
              </a:rPr>
              <a:t>   L</a:t>
            </a:r>
            <a:r>
              <a:rPr lang="en-US" altLang="en-US" b="1" i="1" baseline="-25000">
                <a:solidFill>
                  <a:srgbClr val="FF3300"/>
                </a:solidFill>
                <a:latin typeface="Times New Roman" pitchFamily="18" charset="0"/>
              </a:rPr>
              <a:t>max</a:t>
            </a:r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 = 0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3063875" y="4876800"/>
            <a:ext cx="120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>
                <a:solidFill>
                  <a:srgbClr val="FF3300"/>
                </a:solidFill>
                <a:latin typeface="Times New Roman" pitchFamily="18" charset="0"/>
              </a:rPr>
              <a:t>L</a:t>
            </a:r>
            <a:r>
              <a:rPr lang="en-US" altLang="en-US" b="1" i="1" baseline="-25000">
                <a:solidFill>
                  <a:srgbClr val="FF3300"/>
                </a:solidFill>
                <a:latin typeface="Times New Roman" pitchFamily="18" charset="0"/>
              </a:rPr>
              <a:t>max</a:t>
            </a:r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 = 0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593725" y="3165475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3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09600" y="48768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 u="sng">
                <a:latin typeface="Times New Roman" pitchFamily="18" charset="0"/>
              </a:rPr>
              <a:t>Machine 4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609600" y="5943600"/>
            <a:ext cx="377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No machine is a bottleneck!</a:t>
            </a:r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grpSp>
        <p:nvGrpSpPr>
          <p:cNvPr id="359434" name="Group 10"/>
          <p:cNvGrpSpPr>
            <a:grpSpLocks/>
          </p:cNvGrpSpPr>
          <p:nvPr/>
        </p:nvGrpSpPr>
        <p:grpSpPr bwMode="auto">
          <a:xfrm>
            <a:off x="5943600" y="1676400"/>
            <a:ext cx="2438400" cy="1676400"/>
            <a:chOff x="3168" y="2889"/>
            <a:chExt cx="1536" cy="1056"/>
          </a:xfrm>
        </p:grpSpPr>
        <p:grpSp>
          <p:nvGrpSpPr>
            <p:cNvPr id="359435" name="Group 11"/>
            <p:cNvGrpSpPr>
              <a:grpSpLocks/>
            </p:cNvGrpSpPr>
            <p:nvPr/>
          </p:nvGrpSpPr>
          <p:grpSpPr bwMode="auto">
            <a:xfrm>
              <a:off x="3168" y="2889"/>
              <a:ext cx="1536" cy="519"/>
              <a:chOff x="3168" y="2889"/>
              <a:chExt cx="1536" cy="519"/>
            </a:xfrm>
          </p:grpSpPr>
          <p:sp>
            <p:nvSpPr>
              <p:cNvPr id="359436" name="Text Box 12"/>
              <p:cNvSpPr txBox="1">
                <a:spLocks noChangeArrowheads="1"/>
              </p:cNvSpPr>
              <p:nvPr/>
            </p:nvSpPr>
            <p:spPr bwMode="auto">
              <a:xfrm>
                <a:off x="4117" y="3168"/>
                <a:ext cx="5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[18 28]</a:t>
                </a:r>
              </a:p>
            </p:txBody>
          </p:sp>
          <p:sp>
            <p:nvSpPr>
              <p:cNvPr id="359437" name="Text Box 13"/>
              <p:cNvSpPr txBox="1">
                <a:spLocks noChangeArrowheads="1"/>
              </p:cNvSpPr>
              <p:nvPr/>
            </p:nvSpPr>
            <p:spPr bwMode="auto">
              <a:xfrm>
                <a:off x="3168" y="2937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M3</a:t>
                </a:r>
              </a:p>
            </p:txBody>
          </p:sp>
          <p:grpSp>
            <p:nvGrpSpPr>
              <p:cNvPr id="359438" name="Group 14"/>
              <p:cNvGrpSpPr>
                <a:grpSpLocks/>
              </p:cNvGrpSpPr>
              <p:nvPr/>
            </p:nvGrpSpPr>
            <p:grpSpPr bwMode="auto">
              <a:xfrm>
                <a:off x="3552" y="2894"/>
                <a:ext cx="243" cy="286"/>
                <a:chOff x="3261" y="2928"/>
                <a:chExt cx="243" cy="286"/>
              </a:xfrm>
            </p:grpSpPr>
            <p:sp>
              <p:nvSpPr>
                <p:cNvPr id="359439" name="AutoShape 15"/>
                <p:cNvSpPr>
                  <a:spLocks noChangeArrowheads="1"/>
                </p:cNvSpPr>
                <p:nvPr/>
              </p:nvSpPr>
              <p:spPr bwMode="auto">
                <a:xfrm>
                  <a:off x="3261" y="2928"/>
                  <a:ext cx="240" cy="286"/>
                </a:xfrm>
                <a:prstGeom prst="roundRect">
                  <a:avLst>
                    <a:gd name="adj" fmla="val 347"/>
                  </a:avLst>
                </a:prstGeom>
                <a:gradFill rotWithShape="1">
                  <a:gsLst>
                    <a:gs pos="0">
                      <a:srgbClr val="0000CC">
                        <a:gamma/>
                        <a:tint val="47059"/>
                        <a:invGamma/>
                      </a:srgbClr>
                    </a:gs>
                    <a:gs pos="100000">
                      <a:srgbClr val="0000CC"/>
                    </a:gs>
                  </a:gsLst>
                  <a:path path="shape">
                    <a:fillToRect l="50000" t="50000" r="50000" b="50000"/>
                  </a:path>
                </a:gradFill>
                <a:ln w="90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944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309" y="2976"/>
                  <a:ext cx="19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180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59441" name="Group 17"/>
              <p:cNvGrpSpPr>
                <a:grpSpLocks/>
              </p:cNvGrpSpPr>
              <p:nvPr/>
            </p:nvGrpSpPr>
            <p:grpSpPr bwMode="auto">
              <a:xfrm>
                <a:off x="4176" y="2889"/>
                <a:ext cx="387" cy="286"/>
                <a:chOff x="3549" y="3312"/>
                <a:chExt cx="387" cy="286"/>
              </a:xfrm>
            </p:grpSpPr>
            <p:sp>
              <p:nvSpPr>
                <p:cNvPr id="359442" name="AutoShape 18"/>
                <p:cNvSpPr>
                  <a:spLocks noChangeArrowheads="1"/>
                </p:cNvSpPr>
                <p:nvPr/>
              </p:nvSpPr>
              <p:spPr bwMode="auto">
                <a:xfrm>
                  <a:off x="3549" y="3312"/>
                  <a:ext cx="384" cy="286"/>
                </a:xfrm>
                <a:prstGeom prst="roundRect">
                  <a:avLst>
                    <a:gd name="adj" fmla="val 347"/>
                  </a:avLst>
                </a:prstGeom>
                <a:gradFill rotWithShape="1">
                  <a:gsLst>
                    <a:gs pos="0">
                      <a:srgbClr val="0000CC">
                        <a:gamma/>
                        <a:tint val="47059"/>
                        <a:invGamma/>
                      </a:srgbClr>
                    </a:gs>
                    <a:gs pos="100000">
                      <a:srgbClr val="0000CC"/>
                    </a:gs>
                  </a:gsLst>
                  <a:path path="shape">
                    <a:fillToRect l="50000" t="50000" r="50000" b="50000"/>
                  </a:path>
                </a:gra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94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41" y="3360"/>
                  <a:ext cx="19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1800">
                      <a:solidFill>
                        <a:schemeClr val="bg1"/>
                      </a:solidFill>
                    </a:rPr>
                    <a:t>6</a:t>
                  </a:r>
                </a:p>
              </p:txBody>
            </p:sp>
          </p:grpSp>
          <p:sp>
            <p:nvSpPr>
              <p:cNvPr id="359444" name="Text Box 20"/>
              <p:cNvSpPr txBox="1">
                <a:spLocks noChangeArrowheads="1"/>
              </p:cNvSpPr>
              <p:nvPr/>
            </p:nvSpPr>
            <p:spPr bwMode="auto">
              <a:xfrm>
                <a:off x="3504" y="3177"/>
                <a:ext cx="5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[18 28]</a:t>
                </a:r>
              </a:p>
            </p:txBody>
          </p:sp>
        </p:grpSp>
        <p:grpSp>
          <p:nvGrpSpPr>
            <p:cNvPr id="359445" name="Group 21"/>
            <p:cNvGrpSpPr>
              <a:grpSpLocks/>
            </p:cNvGrpSpPr>
            <p:nvPr/>
          </p:nvGrpSpPr>
          <p:grpSpPr bwMode="auto">
            <a:xfrm>
              <a:off x="3168" y="3465"/>
              <a:ext cx="1451" cy="480"/>
              <a:chOff x="3168" y="3465"/>
              <a:chExt cx="1451" cy="480"/>
            </a:xfrm>
          </p:grpSpPr>
          <p:grpSp>
            <p:nvGrpSpPr>
              <p:cNvPr id="359446" name="Group 22"/>
              <p:cNvGrpSpPr>
                <a:grpSpLocks/>
              </p:cNvGrpSpPr>
              <p:nvPr/>
            </p:nvGrpSpPr>
            <p:grpSpPr bwMode="auto">
              <a:xfrm>
                <a:off x="3518" y="3465"/>
                <a:ext cx="288" cy="286"/>
                <a:chOff x="2976" y="3312"/>
                <a:chExt cx="288" cy="286"/>
              </a:xfrm>
            </p:grpSpPr>
            <p:sp>
              <p:nvSpPr>
                <p:cNvPr id="359447" name="AutoShape 23"/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85" cy="286"/>
                </a:xfrm>
                <a:prstGeom prst="roundRect">
                  <a:avLst>
                    <a:gd name="adj" fmla="val 347"/>
                  </a:avLst>
                </a:prstGeom>
                <a:gradFill rotWithShape="1">
                  <a:gsLst>
                    <a:gs pos="0">
                      <a:srgbClr val="9933FF">
                        <a:gamma/>
                        <a:tint val="54118"/>
                        <a:invGamma/>
                      </a:srgbClr>
                    </a:gs>
                    <a:gs pos="100000">
                      <a:srgbClr val="9933FF"/>
                    </a:gs>
                  </a:gsLst>
                  <a:path path="shape">
                    <a:fillToRect l="50000" t="50000" r="50000" b="50000"/>
                  </a:path>
                </a:gra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94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069" y="3360"/>
                  <a:ext cx="19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180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359449" name="Group 25"/>
              <p:cNvGrpSpPr>
                <a:grpSpLocks/>
              </p:cNvGrpSpPr>
              <p:nvPr/>
            </p:nvGrpSpPr>
            <p:grpSpPr bwMode="auto">
              <a:xfrm>
                <a:off x="4080" y="3465"/>
                <a:ext cx="222" cy="288"/>
                <a:chOff x="2733" y="3696"/>
                <a:chExt cx="222" cy="288"/>
              </a:xfrm>
            </p:grpSpPr>
            <p:sp>
              <p:nvSpPr>
                <p:cNvPr id="359450" name="AutoShape 26"/>
                <p:cNvSpPr>
                  <a:spLocks noChangeArrowheads="1"/>
                </p:cNvSpPr>
                <p:nvPr/>
              </p:nvSpPr>
              <p:spPr bwMode="auto">
                <a:xfrm>
                  <a:off x="2733" y="3696"/>
                  <a:ext cx="192" cy="286"/>
                </a:xfrm>
                <a:prstGeom prst="roundRect">
                  <a:avLst>
                    <a:gd name="adj" fmla="val 347"/>
                  </a:avLst>
                </a:prstGeom>
                <a:gradFill rotWithShape="1">
                  <a:gsLst>
                    <a:gs pos="0">
                      <a:srgbClr val="9933FF">
                        <a:gamma/>
                        <a:tint val="54118"/>
                        <a:invGamma/>
                      </a:srgbClr>
                    </a:gs>
                    <a:gs pos="100000">
                      <a:srgbClr val="9933FF"/>
                    </a:gs>
                  </a:gsLst>
                  <a:path path="shape">
                    <a:fillToRect l="50000" t="50000" r="50000" b="50000"/>
                  </a:path>
                </a:gra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594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60" y="3753"/>
                  <a:ext cx="19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180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359452" name="Text Box 28"/>
              <p:cNvSpPr txBox="1">
                <a:spLocks noChangeArrowheads="1"/>
              </p:cNvSpPr>
              <p:nvPr/>
            </p:nvSpPr>
            <p:spPr bwMode="auto">
              <a:xfrm>
                <a:off x="3456" y="3714"/>
                <a:ext cx="5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[13 22]</a:t>
                </a:r>
              </a:p>
            </p:txBody>
          </p:sp>
          <p:sp>
            <p:nvSpPr>
              <p:cNvPr id="359453" name="Text Box 29"/>
              <p:cNvSpPr txBox="1">
                <a:spLocks noChangeArrowheads="1"/>
              </p:cNvSpPr>
              <p:nvPr/>
            </p:nvSpPr>
            <p:spPr bwMode="auto">
              <a:xfrm>
                <a:off x="4032" y="3714"/>
                <a:ext cx="58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[25 28]</a:t>
                </a:r>
              </a:p>
            </p:txBody>
          </p:sp>
          <p:sp>
            <p:nvSpPr>
              <p:cNvPr id="359454" name="Text Box 30"/>
              <p:cNvSpPr txBox="1">
                <a:spLocks noChangeArrowheads="1"/>
              </p:cNvSpPr>
              <p:nvPr/>
            </p:nvSpPr>
            <p:spPr bwMode="auto">
              <a:xfrm>
                <a:off x="3168" y="3465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/>
                  <a:t>M4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CCF4-8FD5-4E81-990A-FE09D61436F4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361474" name="Oval 2"/>
          <p:cNvSpPr>
            <a:spLocks noChangeArrowheads="1"/>
          </p:cNvSpPr>
          <p:nvPr/>
        </p:nvSpPr>
        <p:spPr bwMode="auto">
          <a:xfrm>
            <a:off x="685800" y="37719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S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75" name="Oval 3"/>
          <p:cNvSpPr>
            <a:spLocks noChangeArrowheads="1"/>
          </p:cNvSpPr>
          <p:nvPr/>
        </p:nvSpPr>
        <p:spPr bwMode="auto">
          <a:xfrm>
            <a:off x="24384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76" name="Oval 4"/>
          <p:cNvSpPr>
            <a:spLocks noChangeArrowheads="1"/>
          </p:cNvSpPr>
          <p:nvPr/>
        </p:nvSpPr>
        <p:spPr bwMode="auto">
          <a:xfrm>
            <a:off x="2438400" y="2590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77" name="Oval 5"/>
          <p:cNvSpPr>
            <a:spLocks noChangeArrowheads="1"/>
          </p:cNvSpPr>
          <p:nvPr/>
        </p:nvSpPr>
        <p:spPr bwMode="auto">
          <a:xfrm>
            <a:off x="3429000" y="3810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1,2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78" name="Oval 6"/>
          <p:cNvSpPr>
            <a:spLocks noChangeArrowheads="1"/>
          </p:cNvSpPr>
          <p:nvPr/>
        </p:nvSpPr>
        <p:spPr bwMode="auto">
          <a:xfrm>
            <a:off x="44958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79" name="Oval 7"/>
          <p:cNvSpPr>
            <a:spLocks noChangeArrowheads="1"/>
          </p:cNvSpPr>
          <p:nvPr/>
        </p:nvSpPr>
        <p:spPr bwMode="auto">
          <a:xfrm>
            <a:off x="4495800" y="2590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80" name="Oval 8"/>
          <p:cNvSpPr>
            <a:spLocks noChangeArrowheads="1"/>
          </p:cNvSpPr>
          <p:nvPr/>
        </p:nvSpPr>
        <p:spPr bwMode="auto">
          <a:xfrm>
            <a:off x="5181600" y="3810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81" name="Oval 9"/>
          <p:cNvSpPr>
            <a:spLocks noChangeArrowheads="1"/>
          </p:cNvSpPr>
          <p:nvPr/>
        </p:nvSpPr>
        <p:spPr bwMode="auto">
          <a:xfrm>
            <a:off x="61722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4,3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82" name="Oval 10"/>
          <p:cNvSpPr>
            <a:spLocks noChangeArrowheads="1"/>
          </p:cNvSpPr>
          <p:nvPr/>
        </p:nvSpPr>
        <p:spPr bwMode="auto">
          <a:xfrm>
            <a:off x="6781800" y="2590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83" name="Oval 11"/>
          <p:cNvSpPr>
            <a:spLocks noChangeArrowheads="1"/>
          </p:cNvSpPr>
          <p:nvPr/>
        </p:nvSpPr>
        <p:spPr bwMode="auto">
          <a:xfrm>
            <a:off x="6858000" y="3810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84" name="Oval 12"/>
          <p:cNvSpPr>
            <a:spLocks noChangeArrowheads="1"/>
          </p:cNvSpPr>
          <p:nvPr/>
        </p:nvSpPr>
        <p:spPr bwMode="auto">
          <a:xfrm>
            <a:off x="8077200" y="3810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i="1">
                <a:latin typeface="Times New Roman" pitchFamily="18" charset="0"/>
              </a:rPr>
              <a:t>T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85" name="Oval 13"/>
          <p:cNvSpPr>
            <a:spLocks noChangeArrowheads="1"/>
          </p:cNvSpPr>
          <p:nvPr/>
        </p:nvSpPr>
        <p:spPr bwMode="auto">
          <a:xfrm>
            <a:off x="1676400" y="37719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2,2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 flipV="1">
            <a:off x="1066800" y="30099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2971800" y="28575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8" name="Line 16"/>
          <p:cNvSpPr>
            <a:spLocks noChangeShapeType="1"/>
          </p:cNvSpPr>
          <p:nvPr/>
        </p:nvSpPr>
        <p:spPr bwMode="auto">
          <a:xfrm>
            <a:off x="5029200" y="28575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9" name="Line 17"/>
          <p:cNvSpPr>
            <a:spLocks noChangeShapeType="1"/>
          </p:cNvSpPr>
          <p:nvPr/>
        </p:nvSpPr>
        <p:spPr bwMode="auto">
          <a:xfrm>
            <a:off x="7315200" y="30099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0" name="Line 18"/>
          <p:cNvSpPr>
            <a:spLocks noChangeShapeType="1"/>
          </p:cNvSpPr>
          <p:nvPr/>
        </p:nvSpPr>
        <p:spPr bwMode="auto">
          <a:xfrm>
            <a:off x="1219200" y="4076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2209800" y="4076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2" name="Line 20"/>
          <p:cNvSpPr>
            <a:spLocks noChangeShapeType="1"/>
          </p:cNvSpPr>
          <p:nvPr/>
        </p:nvSpPr>
        <p:spPr bwMode="auto">
          <a:xfrm>
            <a:off x="3962400" y="4076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3" name="Line 21"/>
          <p:cNvSpPr>
            <a:spLocks noChangeShapeType="1"/>
          </p:cNvSpPr>
          <p:nvPr/>
        </p:nvSpPr>
        <p:spPr bwMode="auto">
          <a:xfrm>
            <a:off x="5715000" y="407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4" name="Line 22"/>
          <p:cNvSpPr>
            <a:spLocks noChangeShapeType="1"/>
          </p:cNvSpPr>
          <p:nvPr/>
        </p:nvSpPr>
        <p:spPr bwMode="auto">
          <a:xfrm>
            <a:off x="7391400" y="4076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5" name="Line 23"/>
          <p:cNvSpPr>
            <a:spLocks noChangeShapeType="1"/>
          </p:cNvSpPr>
          <p:nvPr/>
        </p:nvSpPr>
        <p:spPr bwMode="auto">
          <a:xfrm>
            <a:off x="1143000" y="42291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6" name="Line 24"/>
          <p:cNvSpPr>
            <a:spLocks noChangeShapeType="1"/>
          </p:cNvSpPr>
          <p:nvPr/>
        </p:nvSpPr>
        <p:spPr bwMode="auto">
          <a:xfrm>
            <a:off x="2971800" y="52959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7" name="Line 25"/>
          <p:cNvSpPr>
            <a:spLocks noChangeShapeType="1"/>
          </p:cNvSpPr>
          <p:nvPr/>
        </p:nvSpPr>
        <p:spPr bwMode="auto">
          <a:xfrm>
            <a:off x="5029200" y="52959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8" name="Line 26"/>
          <p:cNvSpPr>
            <a:spLocks noChangeShapeType="1"/>
          </p:cNvSpPr>
          <p:nvPr/>
        </p:nvSpPr>
        <p:spPr bwMode="auto">
          <a:xfrm flipV="1">
            <a:off x="6705600" y="43053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3336925" y="24526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5775325" y="2452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61501" name="Text Box 29"/>
          <p:cNvSpPr txBox="1">
            <a:spLocks noChangeArrowheads="1"/>
          </p:cNvSpPr>
          <p:nvPr/>
        </p:nvSpPr>
        <p:spPr bwMode="auto">
          <a:xfrm>
            <a:off x="1431925" y="3100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7756525" y="3024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1371600" y="3695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1431925" y="4624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2819400" y="3695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4191000" y="3695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6172200" y="3695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7620000" y="3695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3489325" y="4929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61510" name="Text Box 38"/>
          <p:cNvSpPr txBox="1">
            <a:spLocks noChangeArrowheads="1"/>
          </p:cNvSpPr>
          <p:nvPr/>
        </p:nvSpPr>
        <p:spPr bwMode="auto">
          <a:xfrm>
            <a:off x="5394325" y="4929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7010400" y="4583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61512" name="Line 40"/>
          <p:cNvSpPr>
            <a:spLocks noChangeShapeType="1"/>
          </p:cNvSpPr>
          <p:nvPr/>
        </p:nvSpPr>
        <p:spPr bwMode="auto">
          <a:xfrm>
            <a:off x="2895600" y="30099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3" name="Line 41"/>
          <p:cNvSpPr>
            <a:spLocks noChangeShapeType="1"/>
          </p:cNvSpPr>
          <p:nvPr/>
        </p:nvSpPr>
        <p:spPr bwMode="auto">
          <a:xfrm flipH="1">
            <a:off x="2895600" y="43053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4" name="Rectangle 42"/>
          <p:cNvSpPr>
            <a:spLocks noChangeArrowheads="1"/>
          </p:cNvSpPr>
          <p:nvPr/>
        </p:nvSpPr>
        <p:spPr bwMode="auto">
          <a:xfrm>
            <a:off x="3124200" y="30099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61515" name="Text Box 43"/>
          <p:cNvSpPr txBox="1">
            <a:spLocks noChangeArrowheads="1"/>
          </p:cNvSpPr>
          <p:nvPr/>
        </p:nvSpPr>
        <p:spPr bwMode="auto">
          <a:xfrm>
            <a:off x="3352800" y="44577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61516" name="Line 44"/>
          <p:cNvSpPr>
            <a:spLocks noChangeShapeType="1"/>
          </p:cNvSpPr>
          <p:nvPr/>
        </p:nvSpPr>
        <p:spPr bwMode="auto">
          <a:xfrm flipV="1">
            <a:off x="2133600" y="3086100"/>
            <a:ext cx="24384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7" name="Line 45"/>
          <p:cNvSpPr>
            <a:spLocks noChangeShapeType="1"/>
          </p:cNvSpPr>
          <p:nvPr/>
        </p:nvSpPr>
        <p:spPr bwMode="auto">
          <a:xfrm>
            <a:off x="4800600" y="3086100"/>
            <a:ext cx="0" cy="1981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8" name="Text Box 46"/>
          <p:cNvSpPr txBox="1">
            <a:spLocks noChangeArrowheads="1"/>
          </p:cNvSpPr>
          <p:nvPr/>
        </p:nvSpPr>
        <p:spPr bwMode="auto">
          <a:xfrm>
            <a:off x="2209800" y="3390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61519" name="Text Box 47"/>
          <p:cNvSpPr txBox="1">
            <a:spLocks noChangeArrowheads="1"/>
          </p:cNvSpPr>
          <p:nvPr/>
        </p:nvSpPr>
        <p:spPr bwMode="auto">
          <a:xfrm>
            <a:off x="4800600" y="31623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61520" name="Line 48"/>
          <p:cNvSpPr>
            <a:spLocks noChangeShapeType="1"/>
          </p:cNvSpPr>
          <p:nvPr/>
        </p:nvSpPr>
        <p:spPr bwMode="auto">
          <a:xfrm>
            <a:off x="5638800" y="4229100"/>
            <a:ext cx="6858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21" name="Line 49"/>
          <p:cNvSpPr>
            <a:spLocks noChangeShapeType="1"/>
          </p:cNvSpPr>
          <p:nvPr/>
        </p:nvSpPr>
        <p:spPr bwMode="auto">
          <a:xfrm flipH="1" flipV="1">
            <a:off x="7086600" y="3086100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22" name="Rectangle 50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sp>
        <p:nvSpPr>
          <p:cNvPr id="361523" name="Text Box 51"/>
          <p:cNvSpPr txBox="1">
            <a:spLocks noChangeArrowheads="1"/>
          </p:cNvSpPr>
          <p:nvPr/>
        </p:nvSpPr>
        <p:spPr bwMode="auto">
          <a:xfrm>
            <a:off x="914400" y="1752600"/>
            <a:ext cx="2474913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</a:rPr>
              <a:t>Solution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A0730-0712-4352-88FF-6CCE488A47B3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1752600" y="2895600"/>
            <a:ext cx="3124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       1                       2        3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1752600" y="3505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3657600" y="3505200"/>
            <a:ext cx="2819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          1             3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5181600" y="41148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        2        1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4191000" y="47244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6477000" y="4724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288925" y="2833688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1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288925" y="3429000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2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304800" y="3962400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3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304800" y="4495800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" pitchFamily="18" charset="0"/>
              </a:rPr>
              <a:t>Machine 4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32" name="Line 12"/>
          <p:cNvSpPr>
            <a:spLocks noChangeShapeType="1"/>
          </p:cNvSpPr>
          <p:nvPr/>
        </p:nvSpPr>
        <p:spPr bwMode="auto">
          <a:xfrm>
            <a:off x="1752600" y="52578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3" name="Line 13"/>
          <p:cNvSpPr>
            <a:spLocks noChangeShapeType="1"/>
          </p:cNvSpPr>
          <p:nvPr/>
        </p:nvSpPr>
        <p:spPr bwMode="auto">
          <a:xfrm>
            <a:off x="17526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4" name="Line 14"/>
          <p:cNvSpPr>
            <a:spLocks noChangeShapeType="1"/>
          </p:cNvSpPr>
          <p:nvPr/>
        </p:nvSpPr>
        <p:spPr bwMode="auto">
          <a:xfrm>
            <a:off x="26670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5" name="Line 15"/>
          <p:cNvSpPr>
            <a:spLocks noChangeShapeType="1"/>
          </p:cNvSpPr>
          <p:nvPr/>
        </p:nvSpPr>
        <p:spPr bwMode="auto">
          <a:xfrm>
            <a:off x="3657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6" name="Line 16"/>
          <p:cNvSpPr>
            <a:spLocks noChangeShapeType="1"/>
          </p:cNvSpPr>
          <p:nvPr/>
        </p:nvSpPr>
        <p:spPr bwMode="auto">
          <a:xfrm>
            <a:off x="45720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7" name="Line 17"/>
          <p:cNvSpPr>
            <a:spLocks noChangeShapeType="1"/>
          </p:cNvSpPr>
          <p:nvPr/>
        </p:nvSpPr>
        <p:spPr bwMode="auto">
          <a:xfrm>
            <a:off x="5562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8" name="Line 18"/>
          <p:cNvSpPr>
            <a:spLocks noChangeShapeType="1"/>
          </p:cNvSpPr>
          <p:nvPr/>
        </p:nvSpPr>
        <p:spPr bwMode="auto">
          <a:xfrm>
            <a:off x="64770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39" name="Line 19"/>
          <p:cNvSpPr>
            <a:spLocks noChangeShapeType="1"/>
          </p:cNvSpPr>
          <p:nvPr/>
        </p:nvSpPr>
        <p:spPr bwMode="auto">
          <a:xfrm>
            <a:off x="7467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2514600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imes New Roman" pitchFamily="18" charset="0"/>
              </a:rPr>
              <a:t>5</a:t>
            </a:r>
          </a:p>
        </p:txBody>
      </p: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4359275" y="53625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imes New Roman" pitchFamily="18" charset="0"/>
              </a:rPr>
              <a:t>15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5410200" y="5334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imes New Roman" pitchFamily="18" charset="0"/>
              </a:rPr>
              <a:t>20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6264275" y="53625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imes New Roman" pitchFamily="18" charset="0"/>
              </a:rPr>
              <a:t>25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3444875" y="53625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imes New Roman" pitchFamily="18" charset="0"/>
              </a:rPr>
              <a:t>10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7315200" y="53625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imes New Roman" pitchFamily="18" charset="0"/>
              </a:rPr>
              <a:t>30</a:t>
            </a:r>
          </a:p>
        </p:txBody>
      </p:sp>
      <p:sp>
        <p:nvSpPr>
          <p:cNvPr id="363546" name="Line 26"/>
          <p:cNvSpPr>
            <a:spLocks noChangeShapeType="1"/>
          </p:cNvSpPr>
          <p:nvPr/>
        </p:nvSpPr>
        <p:spPr bwMode="auto">
          <a:xfrm>
            <a:off x="3657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47" name="Line 27"/>
          <p:cNvSpPr>
            <a:spLocks noChangeShapeType="1"/>
          </p:cNvSpPr>
          <p:nvPr/>
        </p:nvSpPr>
        <p:spPr bwMode="auto">
          <a:xfrm>
            <a:off x="4191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48" name="Line 28"/>
          <p:cNvSpPr>
            <a:spLocks noChangeShapeType="1"/>
          </p:cNvSpPr>
          <p:nvPr/>
        </p:nvSpPr>
        <p:spPr bwMode="auto">
          <a:xfrm>
            <a:off x="51816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49" name="Line 29"/>
          <p:cNvSpPr>
            <a:spLocks noChangeShapeType="1"/>
          </p:cNvSpPr>
          <p:nvPr/>
        </p:nvSpPr>
        <p:spPr bwMode="auto">
          <a:xfrm>
            <a:off x="61722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0" name="Line 30"/>
          <p:cNvSpPr>
            <a:spLocks noChangeShapeType="1"/>
          </p:cNvSpPr>
          <p:nvPr/>
        </p:nvSpPr>
        <p:spPr bwMode="auto">
          <a:xfrm flipV="1">
            <a:off x="3429000" y="3200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1" name="Line 31"/>
          <p:cNvSpPr>
            <a:spLocks noChangeShapeType="1"/>
          </p:cNvSpPr>
          <p:nvPr/>
        </p:nvSpPr>
        <p:spPr bwMode="auto">
          <a:xfrm>
            <a:off x="41910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2" name="Line 32"/>
          <p:cNvSpPr>
            <a:spLocks noChangeShapeType="1"/>
          </p:cNvSpPr>
          <p:nvPr/>
        </p:nvSpPr>
        <p:spPr bwMode="auto">
          <a:xfrm>
            <a:off x="4191000" y="3810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3" name="Line 33"/>
          <p:cNvSpPr>
            <a:spLocks noChangeShapeType="1"/>
          </p:cNvSpPr>
          <p:nvPr/>
        </p:nvSpPr>
        <p:spPr bwMode="auto">
          <a:xfrm>
            <a:off x="36576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4" name="Line 34"/>
          <p:cNvSpPr>
            <a:spLocks noChangeShapeType="1"/>
          </p:cNvSpPr>
          <p:nvPr/>
        </p:nvSpPr>
        <p:spPr bwMode="auto">
          <a:xfrm>
            <a:off x="6477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5" name="Line 35"/>
          <p:cNvSpPr>
            <a:spLocks noChangeShapeType="1"/>
          </p:cNvSpPr>
          <p:nvPr/>
        </p:nvSpPr>
        <p:spPr bwMode="auto">
          <a:xfrm>
            <a:off x="5181600" y="3810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6" name="Line 36"/>
          <p:cNvSpPr>
            <a:spLocks noChangeShapeType="1"/>
          </p:cNvSpPr>
          <p:nvPr/>
        </p:nvSpPr>
        <p:spPr bwMode="auto">
          <a:xfrm>
            <a:off x="4876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7" name="Line 37"/>
          <p:cNvSpPr>
            <a:spLocks noChangeShapeType="1"/>
          </p:cNvSpPr>
          <p:nvPr/>
        </p:nvSpPr>
        <p:spPr bwMode="auto">
          <a:xfrm flipV="1">
            <a:off x="5181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8" name="Text Box 38"/>
          <p:cNvSpPr txBox="1">
            <a:spLocks noChangeArrowheads="1"/>
          </p:cNvSpPr>
          <p:nvPr/>
        </p:nvSpPr>
        <p:spPr bwMode="auto">
          <a:xfrm>
            <a:off x="8670925" y="5299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i="1">
                <a:latin typeface="Times New Roman" pitchFamily="18" charset="0"/>
              </a:rPr>
              <a:t>t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63559" name="Line 39"/>
          <p:cNvSpPr>
            <a:spLocks noChangeShapeType="1"/>
          </p:cNvSpPr>
          <p:nvPr/>
        </p:nvSpPr>
        <p:spPr bwMode="auto">
          <a:xfrm>
            <a:off x="6477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60" name="Rectangle 40"/>
          <p:cNvSpPr>
            <a:spLocks noChangeArrowheads="1"/>
          </p:cNvSpPr>
          <p:nvPr/>
        </p:nvSpPr>
        <p:spPr bwMode="auto">
          <a:xfrm>
            <a:off x="381000" y="1524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</a:t>
            </a:r>
          </a:p>
        </p:txBody>
      </p:sp>
      <p:sp>
        <p:nvSpPr>
          <p:cNvPr id="363561" name="Text Box 41"/>
          <p:cNvSpPr txBox="1">
            <a:spLocks noChangeArrowheads="1"/>
          </p:cNvSpPr>
          <p:nvPr/>
        </p:nvSpPr>
        <p:spPr bwMode="auto">
          <a:xfrm>
            <a:off x="898525" y="1633538"/>
            <a:ext cx="33337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</a:rPr>
              <a:t>Solution Gantt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F5F3-C0CA-4B8A-97FF-98D343BDD30B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00200"/>
            <a:ext cx="6727825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>
                <a:solidFill>
                  <a:schemeClr val="tx1"/>
                </a:solidFill>
              </a:rPr>
              <a:t>Solving the Maximum Lateness Problem</a:t>
            </a:r>
          </a:p>
        </p:txBody>
      </p:sp>
      <p:sp>
        <p:nvSpPr>
          <p:cNvPr id="387075" name="Oval 3"/>
          <p:cNvSpPr>
            <a:spLocks noChangeArrowheads="1"/>
          </p:cNvSpPr>
          <p:nvPr/>
        </p:nvSpPr>
        <p:spPr bwMode="auto">
          <a:xfrm>
            <a:off x="3886200" y="2209800"/>
            <a:ext cx="1295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(•,•,•)</a:t>
            </a:r>
          </a:p>
        </p:txBody>
      </p:sp>
      <p:sp>
        <p:nvSpPr>
          <p:cNvPr id="387076" name="Oval 4"/>
          <p:cNvSpPr>
            <a:spLocks noChangeArrowheads="1"/>
          </p:cNvSpPr>
          <p:nvPr/>
        </p:nvSpPr>
        <p:spPr bwMode="auto">
          <a:xfrm>
            <a:off x="1828800" y="3505200"/>
            <a:ext cx="1295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(1,•,•)</a:t>
            </a:r>
          </a:p>
        </p:txBody>
      </p:sp>
      <p:sp>
        <p:nvSpPr>
          <p:cNvPr id="387077" name="Oval 5"/>
          <p:cNvSpPr>
            <a:spLocks noChangeArrowheads="1"/>
          </p:cNvSpPr>
          <p:nvPr/>
        </p:nvSpPr>
        <p:spPr bwMode="auto">
          <a:xfrm>
            <a:off x="3886200" y="3505200"/>
            <a:ext cx="12954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rgbClr val="FF0000"/>
                </a:solidFill>
                <a:latin typeface="Times New Roman" pitchFamily="18" charset="0"/>
              </a:rPr>
              <a:t>(2,•,•)</a:t>
            </a:r>
          </a:p>
        </p:txBody>
      </p:sp>
      <p:sp>
        <p:nvSpPr>
          <p:cNvPr id="387078" name="Oval 6"/>
          <p:cNvSpPr>
            <a:spLocks noChangeArrowheads="1"/>
          </p:cNvSpPr>
          <p:nvPr/>
        </p:nvSpPr>
        <p:spPr bwMode="auto">
          <a:xfrm>
            <a:off x="5943600" y="3505200"/>
            <a:ext cx="1295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(3,•,•)</a:t>
            </a:r>
          </a:p>
        </p:txBody>
      </p:sp>
      <p:sp>
        <p:nvSpPr>
          <p:cNvPr id="387079" name="Line 7"/>
          <p:cNvSpPr>
            <a:spLocks noChangeShapeType="1"/>
          </p:cNvSpPr>
          <p:nvPr/>
        </p:nvSpPr>
        <p:spPr bwMode="auto">
          <a:xfrm flipH="1">
            <a:off x="4495800" y="30480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0" name="Line 8"/>
          <p:cNvSpPr>
            <a:spLocks noChangeShapeType="1"/>
          </p:cNvSpPr>
          <p:nvPr/>
        </p:nvSpPr>
        <p:spPr bwMode="auto">
          <a:xfrm flipH="1">
            <a:off x="2667000" y="2895600"/>
            <a:ext cx="1371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1" name="Line 9"/>
          <p:cNvSpPr>
            <a:spLocks noChangeShapeType="1"/>
          </p:cNvSpPr>
          <p:nvPr/>
        </p:nvSpPr>
        <p:spPr bwMode="auto">
          <a:xfrm>
            <a:off x="4953000" y="2895600"/>
            <a:ext cx="1447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2" name="Oval 10"/>
          <p:cNvSpPr>
            <a:spLocks noChangeArrowheads="1"/>
          </p:cNvSpPr>
          <p:nvPr/>
        </p:nvSpPr>
        <p:spPr bwMode="auto">
          <a:xfrm>
            <a:off x="990600" y="4876800"/>
            <a:ext cx="1295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(1,2,3)</a:t>
            </a:r>
          </a:p>
        </p:txBody>
      </p:sp>
      <p:sp>
        <p:nvSpPr>
          <p:cNvPr id="387083" name="Oval 11"/>
          <p:cNvSpPr>
            <a:spLocks noChangeArrowheads="1"/>
          </p:cNvSpPr>
          <p:nvPr/>
        </p:nvSpPr>
        <p:spPr bwMode="auto">
          <a:xfrm>
            <a:off x="2590800" y="4876800"/>
            <a:ext cx="1295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(1,3,2)</a:t>
            </a:r>
          </a:p>
        </p:txBody>
      </p:sp>
      <p:sp>
        <p:nvSpPr>
          <p:cNvPr id="387084" name="Line 12"/>
          <p:cNvSpPr>
            <a:spLocks noChangeShapeType="1"/>
          </p:cNvSpPr>
          <p:nvPr/>
        </p:nvSpPr>
        <p:spPr bwMode="auto">
          <a:xfrm flipH="1">
            <a:off x="1828800" y="43434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5" name="Line 13"/>
          <p:cNvSpPr>
            <a:spLocks noChangeShapeType="1"/>
          </p:cNvSpPr>
          <p:nvPr/>
        </p:nvSpPr>
        <p:spPr bwMode="auto">
          <a:xfrm>
            <a:off x="2590800" y="434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6" name="Oval 14"/>
          <p:cNvSpPr>
            <a:spLocks noChangeArrowheads="1"/>
          </p:cNvSpPr>
          <p:nvPr/>
        </p:nvSpPr>
        <p:spPr bwMode="auto">
          <a:xfrm>
            <a:off x="5029200" y="4876800"/>
            <a:ext cx="1295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(3,1,2)</a:t>
            </a:r>
          </a:p>
        </p:txBody>
      </p:sp>
      <p:sp>
        <p:nvSpPr>
          <p:cNvPr id="387087" name="Oval 15"/>
          <p:cNvSpPr>
            <a:spLocks noChangeArrowheads="1"/>
          </p:cNvSpPr>
          <p:nvPr/>
        </p:nvSpPr>
        <p:spPr bwMode="auto">
          <a:xfrm>
            <a:off x="6629400" y="4876800"/>
            <a:ext cx="1295400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(3,2,1)</a:t>
            </a:r>
          </a:p>
        </p:txBody>
      </p:sp>
      <p:sp>
        <p:nvSpPr>
          <p:cNvPr id="387088" name="Line 16"/>
          <p:cNvSpPr>
            <a:spLocks noChangeShapeType="1"/>
          </p:cNvSpPr>
          <p:nvPr/>
        </p:nvSpPr>
        <p:spPr bwMode="auto">
          <a:xfrm flipH="1">
            <a:off x="5867400" y="43434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>
            <a:off x="6629400" y="434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7090" name="Object 18"/>
          <p:cNvGraphicFramePr>
            <a:graphicFrameLocks noChangeAspect="1"/>
          </p:cNvGraphicFramePr>
          <p:nvPr/>
        </p:nvGraphicFramePr>
        <p:xfrm>
          <a:off x="990600" y="5861050"/>
          <a:ext cx="1257300" cy="539750"/>
        </p:xfrm>
        <a:graphic>
          <a:graphicData uri="http://schemas.openxmlformats.org/presentationml/2006/ole">
            <p:oleObj spid="_x0000_s387111" name="Equation" r:id="rId3" imgW="533169" imgH="228501" progId="">
              <p:embed/>
            </p:oleObj>
          </a:graphicData>
        </a:graphic>
      </p:graphicFrame>
      <p:graphicFrame>
        <p:nvGraphicFramePr>
          <p:cNvPr id="387091" name="Object 19"/>
          <p:cNvGraphicFramePr>
            <a:graphicFrameLocks noChangeAspect="1"/>
          </p:cNvGraphicFramePr>
          <p:nvPr/>
        </p:nvGraphicFramePr>
        <p:xfrm>
          <a:off x="2552700" y="5867400"/>
          <a:ext cx="1257300" cy="539750"/>
        </p:xfrm>
        <a:graphic>
          <a:graphicData uri="http://schemas.openxmlformats.org/presentationml/2006/ole">
            <p:oleObj spid="_x0000_s387112" name="Equation" r:id="rId4" imgW="533169" imgH="228501" progId="">
              <p:embed/>
            </p:oleObj>
          </a:graphicData>
        </a:graphic>
      </p:graphicFrame>
      <p:graphicFrame>
        <p:nvGraphicFramePr>
          <p:cNvPr id="387092" name="Object 20"/>
          <p:cNvGraphicFramePr>
            <a:graphicFrameLocks noChangeAspect="1"/>
          </p:cNvGraphicFramePr>
          <p:nvPr/>
        </p:nvGraphicFramePr>
        <p:xfrm>
          <a:off x="5067300" y="5867400"/>
          <a:ext cx="1257300" cy="539750"/>
        </p:xfrm>
        <a:graphic>
          <a:graphicData uri="http://schemas.openxmlformats.org/presentationml/2006/ole">
            <p:oleObj spid="_x0000_s387113" name="Equation" r:id="rId5" imgW="533169" imgH="228501" progId="">
              <p:embed/>
            </p:oleObj>
          </a:graphicData>
        </a:graphic>
      </p:graphicFrame>
      <p:graphicFrame>
        <p:nvGraphicFramePr>
          <p:cNvPr id="387093" name="Object 21"/>
          <p:cNvGraphicFramePr>
            <a:graphicFrameLocks noChangeAspect="1"/>
          </p:cNvGraphicFramePr>
          <p:nvPr/>
        </p:nvGraphicFramePr>
        <p:xfrm>
          <a:off x="6667500" y="5867400"/>
          <a:ext cx="1257300" cy="539750"/>
        </p:xfrm>
        <a:graphic>
          <a:graphicData uri="http://schemas.openxmlformats.org/presentationml/2006/ole">
            <p:oleObj spid="_x0000_s387114" name="Equation" r:id="rId6" imgW="533169" imgH="228501" progId="">
              <p:embed/>
            </p:oleObj>
          </a:graphicData>
        </a:graphic>
      </p:graphicFrame>
      <p:sp>
        <p:nvSpPr>
          <p:cNvPr id="387094" name="Rectangle 22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C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55FF-5F5E-4F8B-9623-A86E58931574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8610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 u="sng">
                <a:latin typeface="Times New Roman" pitchFamily="18" charset="0"/>
              </a:rPr>
              <a:t>Branching rule:</a:t>
            </a:r>
            <a:endParaRPr lang="en-US" altLang="en-US" b="1" i="1">
              <a:latin typeface="Times New Roman" pitchFamily="18" charset="0"/>
            </a:endParaRPr>
          </a:p>
          <a:p>
            <a:pPr eaLnBrk="0" hangingPunct="0"/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>
                <a:latin typeface="Times New Roman" pitchFamily="18" charset="0"/>
              </a:rPr>
              <a:t>-1 level, </a:t>
            </a:r>
            <a:r>
              <a:rPr lang="en-US" altLang="en-US" i="1">
                <a:latin typeface="Times New Roman" pitchFamily="18" charset="0"/>
              </a:rPr>
              <a:t>j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</a:rPr>
              <a:t>, ... , </a:t>
            </a:r>
            <a:r>
              <a:rPr lang="en-US" altLang="en-US" i="1">
                <a:latin typeface="Times New Roman" pitchFamily="18" charset="0"/>
              </a:rPr>
              <a:t>j</a:t>
            </a:r>
            <a:r>
              <a:rPr lang="en-US" altLang="en-US" i="1" baseline="-25000">
                <a:latin typeface="Times New Roman" pitchFamily="18" charset="0"/>
              </a:rPr>
              <a:t>k-1</a:t>
            </a:r>
            <a:r>
              <a:rPr lang="en-US" altLang="en-US">
                <a:latin typeface="Times New Roman" pitchFamily="18" charset="0"/>
              </a:rPr>
              <a:t> are scheduled,</a:t>
            </a:r>
          </a:p>
          <a:p>
            <a:pPr eaLnBrk="0" hangingPunct="0"/>
            <a:r>
              <a:rPr lang="en-US" altLang="en-US" i="1">
                <a:latin typeface="Times New Roman" pitchFamily="18" charset="0"/>
              </a:rPr>
              <a:t>j</a:t>
            </a:r>
            <a:r>
              <a:rPr lang="en-US" altLang="en-US" i="1" baseline="-25000">
                <a:latin typeface="Times New Roman" pitchFamily="18" charset="0"/>
              </a:rPr>
              <a:t>k</a:t>
            </a:r>
            <a:r>
              <a:rPr lang="en-US" altLang="en-US">
                <a:latin typeface="Times New Roman" pitchFamily="18" charset="0"/>
              </a:rPr>
              <a:t> needs to be considered if no job still to be scheduled can not</a:t>
            </a:r>
            <a:br>
              <a:rPr lang="en-US" altLang="en-US">
                <a:latin typeface="Times New Roman" pitchFamily="18" charset="0"/>
              </a:rPr>
            </a:br>
            <a:r>
              <a:rPr lang="en-US" altLang="en-US">
                <a:latin typeface="Times New Roman" pitchFamily="18" charset="0"/>
              </a:rPr>
              <a:t>be processed before the release time of </a:t>
            </a:r>
            <a:r>
              <a:rPr lang="en-US" altLang="en-US" i="1">
                <a:latin typeface="Times New Roman" pitchFamily="18" charset="0"/>
              </a:rPr>
              <a:t>j</a:t>
            </a:r>
            <a:r>
              <a:rPr lang="en-US" altLang="en-US" i="1" baseline="-25000">
                <a:latin typeface="Times New Roman" pitchFamily="18" charset="0"/>
              </a:rPr>
              <a:t>k</a:t>
            </a:r>
            <a:r>
              <a:rPr lang="en-US" altLang="en-US">
                <a:latin typeface="Times New Roman" pitchFamily="18" charset="0"/>
              </a:rPr>
              <a:t>  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that is:</a:t>
            </a:r>
          </a:p>
        </p:txBody>
      </p:sp>
      <p:graphicFrame>
        <p:nvGraphicFramePr>
          <p:cNvPr id="388099" name="Object 3"/>
          <p:cNvGraphicFramePr>
            <a:graphicFrameLocks noChangeAspect="1"/>
          </p:cNvGraphicFramePr>
          <p:nvPr/>
        </p:nvGraphicFramePr>
        <p:xfrm>
          <a:off x="2514600" y="5029200"/>
          <a:ext cx="3581400" cy="692150"/>
        </p:xfrm>
        <a:graphic>
          <a:graphicData uri="http://schemas.openxmlformats.org/presentationml/2006/ole">
            <p:oleObj spid="_x0000_s388124" name="Equation" r:id="rId3" imgW="1447800" imgH="279400" progId="">
              <p:embed/>
            </p:oleObj>
          </a:graphicData>
        </a:graphic>
      </p:graphicFrame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209800" y="5791200"/>
            <a:ext cx="394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i="1">
                <a:latin typeface="Times New Roman" pitchFamily="18" charset="0"/>
              </a:rPr>
              <a:t>J </a:t>
            </a:r>
            <a:r>
              <a:rPr lang="en-US" altLang="en-US">
                <a:latin typeface="Times New Roman" pitchFamily="18" charset="0"/>
              </a:rPr>
              <a:t>set of jobs not yet scheduled</a:t>
            </a:r>
          </a:p>
          <a:p>
            <a:pPr eaLnBrk="0" hangingPunct="0"/>
            <a:r>
              <a:rPr lang="en-US" altLang="en-US" i="1">
                <a:latin typeface="Times New Roman" pitchFamily="18" charset="0"/>
              </a:rPr>
              <a:t>t</a:t>
            </a:r>
            <a:r>
              <a:rPr lang="en-US" altLang="en-US">
                <a:latin typeface="Times New Roman" pitchFamily="18" charset="0"/>
              </a:rPr>
              <a:t> is time when </a:t>
            </a:r>
            <a:r>
              <a:rPr lang="en-US" altLang="en-US" i="1">
                <a:latin typeface="Times New Roman" pitchFamily="18" charset="0"/>
              </a:rPr>
              <a:t>j</a:t>
            </a:r>
            <a:r>
              <a:rPr lang="en-US" altLang="en-US" i="1" baseline="-25000">
                <a:latin typeface="Times New Roman" pitchFamily="18" charset="0"/>
              </a:rPr>
              <a:t>k-1</a:t>
            </a:r>
            <a:r>
              <a:rPr lang="en-US" altLang="en-US">
                <a:latin typeface="Times New Roman" pitchFamily="18" charset="0"/>
              </a:rPr>
              <a:t> is completed</a:t>
            </a:r>
          </a:p>
        </p:txBody>
      </p:sp>
      <p:grpSp>
        <p:nvGrpSpPr>
          <p:cNvPr id="388101" name="Group 5"/>
          <p:cNvGrpSpPr>
            <a:grpSpLocks/>
          </p:cNvGrpSpPr>
          <p:nvPr/>
        </p:nvGrpSpPr>
        <p:grpSpPr bwMode="auto">
          <a:xfrm>
            <a:off x="3733800" y="1219200"/>
            <a:ext cx="5259388" cy="2895600"/>
            <a:chOff x="720" y="144"/>
            <a:chExt cx="3313" cy="1824"/>
          </a:xfrm>
        </p:grpSpPr>
        <p:sp>
          <p:nvSpPr>
            <p:cNvPr id="388102" name="Oval 6"/>
            <p:cNvSpPr>
              <a:spLocks noChangeArrowheads="1"/>
            </p:cNvSpPr>
            <p:nvPr/>
          </p:nvSpPr>
          <p:spPr bwMode="auto">
            <a:xfrm>
              <a:off x="2448" y="144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*,*,*,*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88103" name="Oval 7"/>
            <p:cNvSpPr>
              <a:spLocks noChangeArrowheads="1"/>
            </p:cNvSpPr>
            <p:nvPr/>
          </p:nvSpPr>
          <p:spPr bwMode="auto">
            <a:xfrm>
              <a:off x="1121" y="701"/>
              <a:ext cx="481" cy="4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1,*,*,*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88104" name="Oval 8"/>
            <p:cNvSpPr>
              <a:spLocks noChangeArrowheads="1"/>
            </p:cNvSpPr>
            <p:nvPr/>
          </p:nvSpPr>
          <p:spPr bwMode="auto">
            <a:xfrm>
              <a:off x="1982" y="701"/>
              <a:ext cx="481" cy="4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2,*,*,*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88105" name="Oval 9"/>
            <p:cNvSpPr>
              <a:spLocks noChangeArrowheads="1"/>
            </p:cNvSpPr>
            <p:nvPr/>
          </p:nvSpPr>
          <p:spPr bwMode="auto">
            <a:xfrm>
              <a:off x="3552" y="720"/>
              <a:ext cx="481" cy="4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,*,*,*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88106" name="Oval 10"/>
            <p:cNvSpPr>
              <a:spLocks noChangeArrowheads="1"/>
            </p:cNvSpPr>
            <p:nvPr/>
          </p:nvSpPr>
          <p:spPr bwMode="auto">
            <a:xfrm>
              <a:off x="720" y="1248"/>
              <a:ext cx="481" cy="4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1,2,*,*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88107" name="Line 11"/>
            <p:cNvSpPr>
              <a:spLocks noChangeShapeType="1"/>
            </p:cNvSpPr>
            <p:nvPr/>
          </p:nvSpPr>
          <p:spPr bwMode="auto">
            <a:xfrm flipH="1">
              <a:off x="1552" y="543"/>
              <a:ext cx="93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8" name="Line 12"/>
            <p:cNvSpPr>
              <a:spLocks noChangeShapeType="1"/>
            </p:cNvSpPr>
            <p:nvPr/>
          </p:nvSpPr>
          <p:spPr bwMode="auto">
            <a:xfrm flipH="1">
              <a:off x="2377" y="576"/>
              <a:ext cx="167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9" name="Line 13"/>
            <p:cNvSpPr>
              <a:spLocks noChangeShapeType="1"/>
            </p:cNvSpPr>
            <p:nvPr/>
          </p:nvSpPr>
          <p:spPr bwMode="auto">
            <a:xfrm>
              <a:off x="2928" y="528"/>
              <a:ext cx="776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0" name="Line 14"/>
            <p:cNvSpPr>
              <a:spLocks noChangeShapeType="1"/>
            </p:cNvSpPr>
            <p:nvPr/>
          </p:nvSpPr>
          <p:spPr bwMode="auto">
            <a:xfrm flipH="1">
              <a:off x="1104" y="11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1" name="Oval 15"/>
            <p:cNvSpPr>
              <a:spLocks noChangeArrowheads="1"/>
            </p:cNvSpPr>
            <p:nvPr/>
          </p:nvSpPr>
          <p:spPr bwMode="auto">
            <a:xfrm>
              <a:off x="1536" y="1248"/>
              <a:ext cx="481" cy="4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Times New Roman" pitchFamily="18" charset="0"/>
                </a:rPr>
                <a:t>1,3,*,*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88112" name="Line 16"/>
            <p:cNvSpPr>
              <a:spLocks noChangeShapeType="1"/>
            </p:cNvSpPr>
            <p:nvPr/>
          </p:nvSpPr>
          <p:spPr bwMode="auto">
            <a:xfrm>
              <a:off x="1536" y="11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13" name="Text Box 17"/>
            <p:cNvSpPr txBox="1">
              <a:spLocks noChangeArrowheads="1"/>
            </p:cNvSpPr>
            <p:nvPr/>
          </p:nvSpPr>
          <p:spPr bwMode="auto">
            <a:xfrm>
              <a:off x="2879" y="831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. . .</a:t>
              </a:r>
            </a:p>
          </p:txBody>
        </p:sp>
        <p:sp>
          <p:nvSpPr>
            <p:cNvPr id="388114" name="Text Box 18"/>
            <p:cNvSpPr txBox="1">
              <a:spLocks noChangeArrowheads="1"/>
            </p:cNvSpPr>
            <p:nvPr/>
          </p:nvSpPr>
          <p:spPr bwMode="auto">
            <a:xfrm>
              <a:off x="2538" y="1378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. . .</a:t>
              </a:r>
            </a:p>
          </p:txBody>
        </p:sp>
        <p:sp>
          <p:nvSpPr>
            <p:cNvPr id="388115" name="Text Box 19"/>
            <p:cNvSpPr txBox="1">
              <a:spLocks noChangeArrowheads="1"/>
            </p:cNvSpPr>
            <p:nvPr/>
          </p:nvSpPr>
          <p:spPr bwMode="auto">
            <a:xfrm>
              <a:off x="1152" y="1680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Times New Roman" pitchFamily="18" charset="0"/>
                </a:rPr>
                <a:t>. . .</a:t>
              </a:r>
            </a:p>
          </p:txBody>
        </p:sp>
      </p:grp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4343400" y="1447800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1st level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2895600" y="2209800"/>
            <a:ext cx="130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2nd level</a:t>
            </a:r>
          </a:p>
        </p:txBody>
      </p:sp>
      <p:sp>
        <p:nvSpPr>
          <p:cNvPr id="388118" name="Rectangle 22"/>
          <p:cNvSpPr>
            <a:spLocks noChangeArrowheads="1"/>
          </p:cNvSpPr>
          <p:nvPr/>
        </p:nvSpPr>
        <p:spPr bwMode="auto">
          <a:xfrm>
            <a:off x="152400" y="1524000"/>
            <a:ext cx="350520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latin typeface="Tahoma" pitchFamily="34" charset="0"/>
              </a:rPr>
              <a:t>Branch and Bound</a:t>
            </a:r>
          </a:p>
        </p:txBody>
      </p:sp>
      <p:sp>
        <p:nvSpPr>
          <p:cNvPr id="388119" name="Rectangle 23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C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F28FD-1EE2-4830-985F-F6CD13BF24B2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4267200" cy="5969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 b="0">
                <a:solidFill>
                  <a:schemeClr val="tx1"/>
                </a:solidFill>
              </a:rPr>
              <a:t>Relaxing the Problem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43200"/>
            <a:ext cx="86106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problem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is a relaxation to the problem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Not allowing preemption is a constraint in the original problem but not the relaxed problem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know how to solve the relaxed problem (preemptive EDD rule)</a:t>
            </a:r>
            <a:endParaRPr lang="en-US" altLang="en-US" sz="3200"/>
          </a:p>
        </p:txBody>
      </p:sp>
      <p:graphicFrame>
        <p:nvGraphicFramePr>
          <p:cNvPr id="389124" name="Object 4"/>
          <p:cNvGraphicFramePr>
            <a:graphicFrameLocks noChangeAspect="1"/>
          </p:cNvGraphicFramePr>
          <p:nvPr/>
        </p:nvGraphicFramePr>
        <p:xfrm>
          <a:off x="5715000" y="3657600"/>
          <a:ext cx="1676400" cy="658813"/>
        </p:xfrm>
        <a:graphic>
          <a:graphicData uri="http://schemas.openxmlformats.org/presentationml/2006/ole">
            <p:oleObj spid="_x0000_s389135" name="Equation" r:id="rId3" imgW="609336" imgH="241195" progId="">
              <p:embed/>
            </p:oleObj>
          </a:graphicData>
        </a:graphic>
      </p:graphicFrame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2971800" y="2743200"/>
          <a:ext cx="2514600" cy="593725"/>
        </p:xfrm>
        <a:graphic>
          <a:graphicData uri="http://schemas.openxmlformats.org/presentationml/2006/ole">
            <p:oleObj spid="_x0000_s389136" name="Equation" r:id="rId4" imgW="1016000" imgH="241300" progId="">
              <p:embed/>
            </p:oleObj>
          </a:graphicData>
        </a:graphic>
      </p:graphicFrame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C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8A1-50B5-443A-9600-60AF4E379B56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391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b="1" u="sng">
                <a:solidFill>
                  <a:schemeClr val="accent2"/>
                </a:solidFill>
                <a:latin typeface="Tahoma" pitchFamily="34" charset="0"/>
              </a:rPr>
              <a:t>Lower bound</a:t>
            </a:r>
            <a:r>
              <a:rPr lang="en-US" altLang="en-US" b="1">
                <a:solidFill>
                  <a:schemeClr val="accent2"/>
                </a:solidFill>
                <a:latin typeface="Tahoma" pitchFamily="34" charset="0"/>
              </a:rPr>
              <a:t>: </a:t>
            </a:r>
          </a:p>
          <a:p>
            <a:pPr eaLnBrk="0" hangingPunct="0"/>
            <a:endParaRPr lang="en-US" altLang="en-US" b="1">
              <a:solidFill>
                <a:schemeClr val="accent2"/>
              </a:solidFill>
              <a:latin typeface="Tahoma" pitchFamily="34" charset="0"/>
            </a:endParaRPr>
          </a:p>
          <a:p>
            <a:pPr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</a:rPr>
              <a:t> Preemptive earliest due date (EDD) rule is optimal for</a:t>
            </a:r>
            <a:br>
              <a:rPr lang="en-US" altLang="en-US">
                <a:latin typeface="Tahoma" pitchFamily="34" charset="0"/>
              </a:rPr>
            </a:br>
            <a:r>
              <a:rPr lang="en-US" altLang="en-US">
                <a:latin typeface="Tahoma" pitchFamily="34" charset="0"/>
              </a:rPr>
              <a:t>	 1 | </a:t>
            </a:r>
            <a:r>
              <a:rPr lang="en-US" altLang="en-US" i="1">
                <a:latin typeface="Tahoma" pitchFamily="34" charset="0"/>
              </a:rPr>
              <a:t>r</a:t>
            </a:r>
            <a:r>
              <a:rPr lang="en-US" altLang="en-US" i="1" baseline="-25000">
                <a:latin typeface="Tahoma" pitchFamily="34" charset="0"/>
              </a:rPr>
              <a:t>j</a:t>
            </a:r>
            <a:r>
              <a:rPr lang="en-US" altLang="en-US">
                <a:latin typeface="Tahoma" pitchFamily="34" charset="0"/>
              </a:rPr>
              <a:t> , </a:t>
            </a:r>
            <a:r>
              <a:rPr lang="en-US" altLang="en-US" i="1">
                <a:latin typeface="Tahoma" pitchFamily="34" charset="0"/>
              </a:rPr>
              <a:t>prmp </a:t>
            </a:r>
            <a:r>
              <a:rPr lang="en-US" altLang="en-US">
                <a:latin typeface="Tahoma" pitchFamily="34" charset="0"/>
              </a:rPr>
              <a:t>| </a:t>
            </a:r>
            <a:r>
              <a:rPr lang="en-US" altLang="en-US" i="1">
                <a:latin typeface="Tahoma" pitchFamily="34" charset="0"/>
              </a:rPr>
              <a:t>L</a:t>
            </a:r>
            <a:r>
              <a:rPr lang="en-US" altLang="en-US" i="1" baseline="-25000">
                <a:latin typeface="Tahoma" pitchFamily="34" charset="0"/>
              </a:rPr>
              <a:t>max</a:t>
            </a:r>
            <a:r>
              <a:rPr lang="en-US" altLang="en-US">
                <a:latin typeface="Tahoma" pitchFamily="34" charset="0"/>
              </a:rPr>
              <a:t> </a:t>
            </a:r>
          </a:p>
          <a:p>
            <a:pPr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>
                <a:latin typeface="Tahoma" pitchFamily="34" charset="0"/>
              </a:rPr>
              <a:t> 	</a:t>
            </a:r>
          </a:p>
          <a:p>
            <a:pPr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</a:rPr>
              <a:t> A preemptive schedule will have a maximum lateness not greater than a non-preemptive schedule.	</a:t>
            </a:r>
          </a:p>
          <a:p>
            <a:pPr eaLnBrk="0" hangingPunct="0">
              <a:buClr>
                <a:schemeClr val="accent2"/>
              </a:buClr>
              <a:buFont typeface="Wingdings" pitchFamily="2" charset="2"/>
              <a:buChar char="v"/>
            </a:pPr>
            <a:endParaRPr lang="en-US" altLang="en-US">
              <a:latin typeface="Tahoma" pitchFamily="34" charset="0"/>
            </a:endParaRPr>
          </a:p>
          <a:p>
            <a:pPr eaLnBrk="0" hangingPunct="0"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</a:rPr>
              <a:t> If a preemptive EDD rule gives a non-preemptive schedule then all nodes with a larger lower bound can be disregarded.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381000" y="228600"/>
            <a:ext cx="8404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Job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800" b="1" i="1">
                <a:solidFill>
                  <a:srgbClr val="003399"/>
                </a:solidFill>
                <a:latin typeface="Tahoma" pitchFamily="34" charset="0"/>
              </a:rPr>
              <a:t>Shifting Bottleneck  		Jm l l C</a:t>
            </a:r>
            <a:r>
              <a:rPr lang="en-US" altLang="en-US" sz="2800" b="1" i="1" baseline="-25000">
                <a:solidFill>
                  <a:srgbClr val="003399"/>
                </a:solidFill>
                <a:latin typeface="Tahoma" pitchFamily="34" charset="0"/>
              </a:rPr>
              <a:t>max</a:t>
            </a:r>
            <a:endParaRPr lang="en-US" altLang="en-US" sz="2800" b="1" i="1">
              <a:solidFill>
                <a:srgbClr val="003399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14278</TotalTime>
  <Words>5493</Words>
  <Application>Microsoft Office PowerPoint</Application>
  <PresentationFormat>Экран (4:3)</PresentationFormat>
  <Paragraphs>2476</Paragraphs>
  <Slides>126</Slides>
  <Notes>26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126</vt:i4>
      </vt:variant>
    </vt:vector>
  </HeadingPairs>
  <TitlesOfParts>
    <vt:vector size="131" baseType="lpstr">
      <vt:lpstr>Ch1</vt:lpstr>
      <vt:lpstr>Capsules</vt:lpstr>
      <vt:lpstr>Default Design</vt:lpstr>
      <vt:lpstr>Equation</vt:lpstr>
      <vt:lpstr>Document</vt:lpstr>
      <vt:lpstr>Job Shop Scheduling (with “Flow Shop” special case)</vt:lpstr>
      <vt:lpstr>Job Shop Scheduling</vt:lpstr>
      <vt:lpstr>Machine Configurations</vt:lpstr>
      <vt:lpstr>Machine characteristics</vt:lpstr>
      <vt:lpstr>General Solution Techniques</vt:lpstr>
      <vt:lpstr>Scheduling algorithms</vt:lpstr>
      <vt:lpstr>Job Shop Example</vt:lpstr>
      <vt:lpstr>Flow Shop Scheduling</vt:lpstr>
      <vt:lpstr>Слайд 9</vt:lpstr>
      <vt:lpstr>Flow Shop Scheduling Unlimited Intermediate Storage Fm l l Cmax</vt:lpstr>
      <vt:lpstr>Flow Shop Scheduling Unlimited Intermediate Storage Fm l l Cmax</vt:lpstr>
      <vt:lpstr>Johnson’s Rule:   SPT(1) - LPT(2) Scheduling optimal for F2 l l Cmax</vt:lpstr>
      <vt:lpstr>Слайд 13</vt:lpstr>
      <vt:lpstr>Слайд 14</vt:lpstr>
      <vt:lpstr>Слайд 15</vt:lpstr>
      <vt:lpstr>Слайд 16</vt:lpstr>
      <vt:lpstr>Слайд 17</vt:lpstr>
      <vt:lpstr>Слайд 18</vt:lpstr>
      <vt:lpstr>Flow Shop Scheduling Unlimited Intermediate Storage Fm l l Cmax</vt:lpstr>
      <vt:lpstr>Flow Shop Scheduling Unlimited Intermediate Storage Fm l l Cmax</vt:lpstr>
      <vt:lpstr>Flow Shop Scheduling Unlimited Intermediate Storage F3 l  dom p2,i l Cmax</vt:lpstr>
      <vt:lpstr>Flow Shop Scheduling Unlimited Intermediate Storage F3 l  dom p2,i l Cmax</vt:lpstr>
      <vt:lpstr>Flow Shop Scheduling Unlimited Intermediate Storage Fm l  prmu l Cmax</vt:lpstr>
      <vt:lpstr>Flow Shop Scheduling Unlimited Intermediate Storage Fm l  prmu l Cmax</vt:lpstr>
      <vt:lpstr>Flow Shop Scheduling Unlimited Intermediate Storage Fm l  prmu l Cmax</vt:lpstr>
      <vt:lpstr>Flow Shop Scheduling Unlimited Intermediate Storage Fm l  prmu l Cmax</vt:lpstr>
      <vt:lpstr>Flow Shop Scheduling Unlimited Intermediate Storage Fm l  prmu l Cmax</vt:lpstr>
      <vt:lpstr>Flow Shop Scheduling Unlimited Intermediate Storage Fm l  prmu l Cmax</vt:lpstr>
      <vt:lpstr>Flow Shop Scheduling  Special Features Flow Shops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Graph Representation of Job Shop Problem</vt:lpstr>
      <vt:lpstr>Слайд 42</vt:lpstr>
      <vt:lpstr>Слайд 43</vt:lpstr>
      <vt:lpstr>Solving the Makespan Problem</vt:lpstr>
      <vt:lpstr>Слайд 45</vt:lpstr>
      <vt:lpstr>Disjunctive Programming</vt:lpstr>
      <vt:lpstr>Слайд 47</vt:lpstr>
      <vt:lpstr>Слайд 48</vt:lpstr>
      <vt:lpstr>Слайд 49</vt:lpstr>
      <vt:lpstr>Definitions</vt:lpstr>
      <vt:lpstr>Schedule Space</vt:lpstr>
      <vt:lpstr>Слайд 52</vt:lpstr>
      <vt:lpstr>Слайд 53</vt:lpstr>
      <vt:lpstr>Nonactive Schedule</vt:lpstr>
      <vt:lpstr>Слайд 55</vt:lpstr>
      <vt:lpstr>Active Schedule, not Nondelay</vt:lpstr>
      <vt:lpstr>Nondelay schedule</vt:lpstr>
      <vt:lpstr>Branch and Bound</vt:lpstr>
      <vt:lpstr>Generating Active Schedules</vt:lpstr>
      <vt:lpstr>Слайд 60</vt:lpstr>
      <vt:lpstr>Branching Tree</vt:lpstr>
      <vt:lpstr>Слайд 62</vt:lpstr>
      <vt:lpstr>Example</vt:lpstr>
      <vt:lpstr>Partitioning Tree</vt:lpstr>
      <vt:lpstr>Level 1: select (1,1)</vt:lpstr>
      <vt:lpstr>Слайд 66</vt:lpstr>
      <vt:lpstr>Branching Tree</vt:lpstr>
      <vt:lpstr>Branching Tree</vt:lpstr>
      <vt:lpstr>Level 2: Select (2,2)</vt:lpstr>
      <vt:lpstr>Слайд 70</vt:lpstr>
      <vt:lpstr>Слайд 71</vt:lpstr>
      <vt:lpstr>Shifting Bottleneck</vt:lpstr>
      <vt:lpstr>Слайд 73</vt:lpstr>
      <vt:lpstr>Слайд 74</vt:lpstr>
      <vt:lpstr>Слайд 75</vt:lpstr>
      <vt:lpstr>Слайд 76</vt:lpstr>
      <vt:lpstr>Example</vt:lpstr>
      <vt:lpstr>Step 1</vt:lpstr>
      <vt:lpstr>Step 2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Step 2 (Iteration 2)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Solving the Maximum Lateness Problem</vt:lpstr>
      <vt:lpstr>Слайд 97</vt:lpstr>
      <vt:lpstr>Relaxing the Problem</vt:lpstr>
      <vt:lpstr>Слайд 99</vt:lpstr>
      <vt:lpstr>Слайд 100</vt:lpstr>
      <vt:lpstr>Слайд 101</vt:lpstr>
      <vt:lpstr>Слайд 102</vt:lpstr>
      <vt:lpstr>Total Weighted Tardiness</vt:lpstr>
      <vt:lpstr>Machine Selection</vt:lpstr>
      <vt:lpstr>Apparent Tardiness Cost (ATC) Dispatching Rule</vt:lpstr>
      <vt:lpstr>Choosing K</vt:lpstr>
      <vt:lpstr>Слайд 107</vt:lpstr>
      <vt:lpstr>Generalized ATC Rule</vt:lpstr>
      <vt:lpstr>Criticality of Machines</vt:lpstr>
      <vt:lpstr>Example</vt:lpstr>
      <vt:lpstr>Subproblem: Machine 1</vt:lpstr>
      <vt:lpstr>Слайд 112</vt:lpstr>
      <vt:lpstr>Слайд 113</vt:lpstr>
      <vt:lpstr>Слайд 114</vt:lpstr>
      <vt:lpstr>Слайд 115</vt:lpstr>
      <vt:lpstr>Job Shop Scheduling Shifting Bottleneck    Jm l l ΣwjTj</vt:lpstr>
      <vt:lpstr>Job Shop Scheduling Shifting Bottleneck    Jm l l ΣwjTj</vt:lpstr>
      <vt:lpstr>Слайд 118</vt:lpstr>
      <vt:lpstr>Слайд 119</vt:lpstr>
      <vt:lpstr>Слайд 120</vt:lpstr>
      <vt:lpstr>Слайд 121</vt:lpstr>
      <vt:lpstr>Слайд 122</vt:lpstr>
      <vt:lpstr>Слайд 123</vt:lpstr>
      <vt:lpstr>Слайд 124</vt:lpstr>
      <vt:lpstr>Final Schedule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R Wilson</dc:creator>
  <cp:lastModifiedBy>Gene</cp:lastModifiedBy>
  <cp:revision>70</cp:revision>
  <dcterms:created xsi:type="dcterms:W3CDTF">2004-03-29T02:27:05Z</dcterms:created>
  <dcterms:modified xsi:type="dcterms:W3CDTF">2015-09-21T18:35:30Z</dcterms:modified>
</cp:coreProperties>
</file>