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xls" ContentType="application/vnd.ms-exce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Default Extension="doc" ContentType="application/msword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63"/>
  </p:notesMasterIdLst>
  <p:handoutMasterIdLst>
    <p:handoutMasterId r:id="rId64"/>
  </p:handoutMasterIdLst>
  <p:sldIdLst>
    <p:sldId id="418" r:id="rId3"/>
    <p:sldId id="330" r:id="rId4"/>
    <p:sldId id="331" r:id="rId5"/>
    <p:sldId id="332" r:id="rId6"/>
    <p:sldId id="333" r:id="rId7"/>
    <p:sldId id="335" r:id="rId8"/>
    <p:sldId id="336" r:id="rId9"/>
    <p:sldId id="375" r:id="rId10"/>
    <p:sldId id="376" r:id="rId11"/>
    <p:sldId id="378" r:id="rId12"/>
    <p:sldId id="377" r:id="rId13"/>
    <p:sldId id="340" r:id="rId14"/>
    <p:sldId id="370" r:id="rId15"/>
    <p:sldId id="341" r:id="rId16"/>
    <p:sldId id="373" r:id="rId17"/>
    <p:sldId id="383" r:id="rId18"/>
    <p:sldId id="384" r:id="rId19"/>
    <p:sldId id="385" r:id="rId20"/>
    <p:sldId id="387" r:id="rId21"/>
    <p:sldId id="381" r:id="rId22"/>
    <p:sldId id="382" r:id="rId23"/>
    <p:sldId id="345" r:id="rId24"/>
    <p:sldId id="389" r:id="rId25"/>
    <p:sldId id="346" r:id="rId26"/>
    <p:sldId id="347" r:id="rId27"/>
    <p:sldId id="348" r:id="rId28"/>
    <p:sldId id="349" r:id="rId29"/>
    <p:sldId id="350" r:id="rId30"/>
    <p:sldId id="351" r:id="rId31"/>
    <p:sldId id="352" r:id="rId32"/>
    <p:sldId id="353" r:id="rId33"/>
    <p:sldId id="388" r:id="rId34"/>
    <p:sldId id="390" r:id="rId35"/>
    <p:sldId id="391" r:id="rId36"/>
    <p:sldId id="392" r:id="rId37"/>
    <p:sldId id="393" r:id="rId38"/>
    <p:sldId id="394" r:id="rId39"/>
    <p:sldId id="395" r:id="rId40"/>
    <p:sldId id="396" r:id="rId41"/>
    <p:sldId id="397" r:id="rId42"/>
    <p:sldId id="398" r:id="rId43"/>
    <p:sldId id="399" r:id="rId44"/>
    <p:sldId id="400" r:id="rId45"/>
    <p:sldId id="401" r:id="rId46"/>
    <p:sldId id="402" r:id="rId47"/>
    <p:sldId id="403" r:id="rId48"/>
    <p:sldId id="404" r:id="rId49"/>
    <p:sldId id="405" r:id="rId50"/>
    <p:sldId id="406" r:id="rId51"/>
    <p:sldId id="407" r:id="rId52"/>
    <p:sldId id="408" r:id="rId53"/>
    <p:sldId id="409" r:id="rId54"/>
    <p:sldId id="410" r:id="rId55"/>
    <p:sldId id="412" r:id="rId56"/>
    <p:sldId id="411" r:id="rId57"/>
    <p:sldId id="413" r:id="rId58"/>
    <p:sldId id="414" r:id="rId59"/>
    <p:sldId id="415" r:id="rId60"/>
    <p:sldId id="416" r:id="rId61"/>
    <p:sldId id="417" r:id="rId62"/>
  </p:sldIdLst>
  <p:sldSz cx="9144000" cy="6858000" type="screen4x3"/>
  <p:notesSz cx="6858000" cy="9296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9999"/>
    <a:srgbClr val="FF7C80"/>
    <a:srgbClr val="CCFFCC"/>
    <a:srgbClr val="FFFFCC"/>
    <a:srgbClr val="66FFFF"/>
    <a:srgbClr val="F8F8F8"/>
    <a:srgbClr val="EAEAE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9545" autoAdjust="0"/>
    <p:restoredTop sz="92320" autoAdjust="0"/>
  </p:normalViewPr>
  <p:slideViewPr>
    <p:cSldViewPr>
      <p:cViewPr varScale="1">
        <p:scale>
          <a:sx n="73" d="100"/>
          <a:sy n="73" d="100"/>
        </p:scale>
        <p:origin x="-72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174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5.xml"/><Relationship Id="rId1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4" Type="http://schemas.openxmlformats.org/officeDocument/2006/relationships/image" Target="../media/image35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3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36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95" tIns="46147" rIns="92295" bIns="46147" numCol="1" anchor="t" anchorCtr="0" compatLnSpc="1">
            <a:prstTxWarp prst="textNoShape">
              <a:avLst/>
            </a:prstTxWarp>
          </a:bodyPr>
          <a:lstStyle>
            <a:lvl1pPr algn="l" defTabSz="923925">
              <a:defRPr sz="1200"/>
            </a:lvl1pPr>
          </a:lstStyle>
          <a:p>
            <a:endParaRPr lang="en-US" alt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95" tIns="46147" rIns="92295" bIns="46147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endParaRPr lang="en-US" altLang="en-US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95" tIns="46147" rIns="92295" bIns="46147" numCol="1" anchor="b" anchorCtr="0" compatLnSpc="1">
            <a:prstTxWarp prst="textNoShape">
              <a:avLst/>
            </a:prstTxWarp>
          </a:bodyPr>
          <a:lstStyle>
            <a:lvl1pPr algn="l" defTabSz="923925">
              <a:defRPr sz="1200"/>
            </a:lvl1pPr>
          </a:lstStyle>
          <a:p>
            <a:endParaRPr lang="en-US" altLang="en-US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95" tIns="46147" rIns="92295" bIns="4614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fld id="{A93C6228-48E7-4799-BF4C-A9410EF3028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8478631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95" tIns="46147" rIns="92295" bIns="46147" numCol="1" anchor="t" anchorCtr="0" compatLnSpc="1">
            <a:prstTxWarp prst="textNoShape">
              <a:avLst/>
            </a:prstTxWarp>
          </a:bodyPr>
          <a:lstStyle>
            <a:lvl1pPr algn="l" defTabSz="923925">
              <a:defRPr sz="1200"/>
            </a:lvl1pPr>
          </a:lstStyle>
          <a:p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95" tIns="46147" rIns="92295" bIns="46147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6488" y="698500"/>
            <a:ext cx="4646612" cy="3484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988" y="4416425"/>
            <a:ext cx="5026025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95" tIns="46147" rIns="92295" bIns="461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95" tIns="46147" rIns="92295" bIns="46147" numCol="1" anchor="b" anchorCtr="0" compatLnSpc="1">
            <a:prstTxWarp prst="textNoShape">
              <a:avLst/>
            </a:prstTxWarp>
          </a:bodyPr>
          <a:lstStyle>
            <a:lvl1pPr algn="l" defTabSz="923925">
              <a:defRPr sz="1200"/>
            </a:lvl1pPr>
          </a:lstStyle>
          <a:p>
            <a:endParaRPr lang="en-US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95" tIns="46147" rIns="92295" bIns="4614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fld id="{0A5A15A0-F596-434E-8B62-8E27233614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413320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7105A07-B932-40A3-99C0-08F447934B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260860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33A70DA-6DDF-4BAD-A184-F982F8FAD4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881917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2113" y="304800"/>
            <a:ext cx="2195512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304800"/>
            <a:ext cx="6437313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F47A821-1799-4510-9EA6-7507F48D2F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002359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394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18739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kumimoji="1" lang="en-US" altLang="en-US"/>
            </a:p>
          </p:txBody>
        </p:sp>
        <p:sp>
          <p:nvSpPr>
            <p:cNvPr id="18739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kumimoji="1" lang="en-US" altLang="en-US"/>
            </a:p>
          </p:txBody>
        </p:sp>
      </p:grpSp>
      <p:grpSp>
        <p:nvGrpSpPr>
          <p:cNvPr id="187397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18739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39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740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en-US" altLang="en-US" noProof="0" smtClean="0"/>
              <a:t>IE 419</a:t>
            </a:r>
          </a:p>
        </p:txBody>
      </p:sp>
      <p:sp>
        <p:nvSpPr>
          <p:cNvPr id="187401" name="Rectangle 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endParaRPr lang="en-US" altLang="en-US"/>
          </a:p>
        </p:txBody>
      </p:sp>
      <p:sp>
        <p:nvSpPr>
          <p:cNvPr id="187402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j-lt"/>
              </a:defRPr>
            </a:lvl1pPr>
          </a:lstStyle>
          <a:p>
            <a:endParaRPr lang="en-US" altLang="en-US"/>
          </a:p>
        </p:txBody>
      </p:sp>
      <p:sp>
        <p:nvSpPr>
          <p:cNvPr id="187403" name="Rectangle 1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6200" y="6248400"/>
            <a:ext cx="587375" cy="488950"/>
          </a:xfrm>
        </p:spPr>
        <p:txBody>
          <a:bodyPr anchor="b"/>
          <a:lstStyle>
            <a:lvl1pPr algn="l" eaLnBrk="1" hangingPunct="1">
              <a:defRPr sz="2600" b="1">
                <a:solidFill>
                  <a:schemeClr val="bg1"/>
                </a:solidFill>
                <a:latin typeface="+mj-lt"/>
              </a:defRPr>
            </a:lvl1pPr>
          </a:lstStyle>
          <a:p>
            <a:fld id="{DCC565E0-3E63-4702-AC2F-F34E27A89D6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87404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en-US" noProof="0" smtClean="0"/>
              <a:t>Single And Parallel Machine Scheduling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AE8D97-AB4D-488F-872C-638B3D5A1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864420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30E6540-2A3B-4776-BB09-CC084BAE59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77308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1529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066800"/>
            <a:ext cx="41529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7A31F7B-225F-41A7-8420-00D1D8B698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0941518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FE7B802-EE04-4A56-9FFF-6217670F37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8738790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9538B19-CDC8-4903-81D9-1EE8CEE52B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4721378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2A875F1-B6AB-4062-B1F8-DF53B5F110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1423783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89ECE23-A808-48C0-83AE-67F91D74CF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921666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836EC1F-C5C9-41FF-AB14-674903F0C8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659211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787F87C-27EB-4FBD-8B0F-AAB7228F99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5661549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64D72DE-26A3-4BB7-8A85-4384B5C624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8408027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152400"/>
            <a:ext cx="211455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19125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1F80BC0-0BC7-4B5B-A0CC-A18D2FD73F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765479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645E124-2A2C-43B5-8AD7-8851A0DED2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239504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752600"/>
            <a:ext cx="42291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752600"/>
            <a:ext cx="42291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D5605B9-6D0B-4E8B-AFD8-389FFC9A62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285277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3667328-CC02-4BFB-94CD-0580838563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4127306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E583132-9EB9-49D6-BABA-EF6A035958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76041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57A78A4-EEAA-49B7-8209-84A040C527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99043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B451663-C84C-45EB-92B7-BD4727EFA9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4858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AB37BA7-82C4-482C-84D8-C158D40E80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249683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304800"/>
            <a:ext cx="8785225" cy="59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752600"/>
            <a:ext cx="86106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352550"/>
            <a:ext cx="9142413" cy="74613"/>
          </a:xfrm>
          <a:prstGeom prst="rect">
            <a:avLst/>
          </a:prstGeom>
          <a:gradFill rotWithShape="0">
            <a:gsLst>
              <a:gs pos="0">
                <a:srgbClr val="9234DB"/>
              </a:gs>
              <a:gs pos="50000">
                <a:srgbClr val="9234DB">
                  <a:gamma/>
                  <a:shade val="29804"/>
                  <a:invGamma/>
                </a:srgbClr>
              </a:gs>
              <a:gs pos="100000">
                <a:srgbClr val="9234DB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 i="1">
                <a:latin typeface="+mn-lt"/>
              </a:defRPr>
            </a:lvl1pPr>
          </a:lstStyle>
          <a:p>
            <a:fld id="{7CD59AA9-562A-4C9D-A912-85371D6A91D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ahom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ahom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ahom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03399"/>
        </a:buClr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AutoShape 2"/>
          <p:cNvSpPr>
            <a:spLocks noChangeArrowheads="1"/>
          </p:cNvSpPr>
          <p:nvPr userDrawn="1"/>
        </p:nvSpPr>
        <p:spPr bwMode="auto">
          <a:xfrm>
            <a:off x="0" y="914400"/>
            <a:ext cx="9144000" cy="7620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CC0000"/>
              </a:gs>
              <a:gs pos="50000">
                <a:srgbClr val="CC0000">
                  <a:gamma/>
                  <a:tint val="50196"/>
                  <a:invGamma/>
                </a:srgbClr>
              </a:gs>
              <a:gs pos="100000">
                <a:srgbClr val="CC0000"/>
              </a:gs>
            </a:gsLst>
            <a:lin ang="5400000" scaled="1"/>
          </a:gradFill>
          <a:ln>
            <a:noFill/>
          </a:ln>
          <a:effectLst>
            <a:prstShdw prst="shdw18" dist="17961" dir="13500000">
              <a:srgbClr val="CC0000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6371" name="AutoShap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924800" cy="685800"/>
          </a:xfrm>
          <a:prstGeom prst="roundRect">
            <a:avLst>
              <a:gd name="adj" fmla="val 21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8637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4582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 Click to edit Master text styles</a:t>
            </a:r>
          </a:p>
          <a:p>
            <a:pPr lvl="1"/>
            <a:r>
              <a:rPr lang="en-US" altLang="en-US" smtClean="0"/>
              <a:t> 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8637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Times" charset="0"/>
              </a:defRPr>
            </a:lvl1pPr>
          </a:lstStyle>
          <a:p>
            <a:fld id="{D4F65024-F020-43D6-BC26-D6A0D752FC0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­"/>
        <a:defRPr sz="2400">
          <a:solidFill>
            <a:schemeClr val="hlink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7D8DC1"/>
        </a:buClr>
        <a:buSzPct val="75000"/>
        <a:buFont typeface="Wingdings" pitchFamily="2" charset="2"/>
        <a:buChar char="t"/>
        <a:defRPr sz="2400">
          <a:solidFill>
            <a:schemeClr val="hlink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CC0000"/>
        </a:buClr>
        <a:buSzPct val="125000"/>
        <a:buChar char="•"/>
        <a:defRPr sz="2400">
          <a:solidFill>
            <a:schemeClr val="hlink"/>
          </a:solidFill>
          <a:latin typeface="Times New Roman" pitchFamily="18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CC0000"/>
        </a:buClr>
        <a:buSzPct val="125000"/>
        <a:buChar char="•"/>
        <a:defRPr sz="2400">
          <a:solidFill>
            <a:schemeClr val="hlink"/>
          </a:solidFill>
          <a:latin typeface="Times New Roman" pitchFamily="18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CC0000"/>
        </a:buClr>
        <a:buSzPct val="125000"/>
        <a:buChar char="•"/>
        <a:defRPr sz="2400">
          <a:solidFill>
            <a:schemeClr val="hlink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CC0000"/>
        </a:buClr>
        <a:buSzPct val="125000"/>
        <a:buChar char="•"/>
        <a:defRPr sz="2400">
          <a:solidFill>
            <a:schemeClr val="hlink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CC0000"/>
        </a:buClr>
        <a:buSzPct val="125000"/>
        <a:buChar char="•"/>
        <a:defRPr sz="2400">
          <a:solidFill>
            <a:schemeClr val="hlink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CC0000"/>
        </a:buClr>
        <a:buSzPct val="125000"/>
        <a:buChar char="•"/>
        <a:defRPr sz="2400">
          <a:solidFill>
            <a:schemeClr val="hlink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CC0000"/>
        </a:buClr>
        <a:buSzPct val="125000"/>
        <a:buChar char="•"/>
        <a:defRPr sz="2400">
          <a:solidFill>
            <a:schemeClr val="hlink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Office_Word_97_-_20031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Office_Word_97_-_20032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17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19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3.bin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Office_Word_97_-_20033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Office_Word_97_-_20034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27.bin"/><Relationship Id="rId5" Type="http://schemas.openxmlformats.org/officeDocument/2006/relationships/oleObject" Target="../embeddings/oleObject26.bin"/><Relationship Id="rId4" Type="http://schemas.openxmlformats.org/officeDocument/2006/relationships/oleObject" Target="../embeddings/oleObject25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oleObject" Target="../embeddings/oleObject29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oleObject" Target="../embeddings/oleObject31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oleObject" Target="../embeddings/oleObject33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oleObject" Target="../embeddings/oleObject36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Microsoft_Office_Excel_97-20035.xls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4.v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oleObject" Target="../embeddings/oleObject39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oleObject" Target="../embeddings/oleObject42.bin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oleObject" Target="../embeddings/oleObject4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79999878-848B-4297-9C36-7BA84452EEB5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88418" name="AutoShap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Specialized Flow Shops:</a:t>
            </a:r>
            <a:br>
              <a:rPr lang="en-US" altLang="en-US"/>
            </a:br>
            <a:r>
              <a:rPr lang="en-US" altLang="en-US"/>
              <a:t>Flexible Assembly Systems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 smtClean="0"/>
              <a:t>ISE </a:t>
            </a:r>
            <a:r>
              <a:rPr lang="en-US" altLang="en-US" dirty="0"/>
              <a:t>419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52F06-2206-4D4C-8CD3-6BB55FFC990B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600200"/>
            <a:ext cx="5410200" cy="520700"/>
          </a:xfrm>
          <a:solidFill>
            <a:srgbClr val="FFFFCC"/>
          </a:solidFill>
          <a:ln w="38100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800"/>
              <a:t>Uniform Plant Loading</a:t>
            </a:r>
          </a:p>
        </p:txBody>
      </p:sp>
      <p:pic>
        <p:nvPicPr>
          <p:cNvPr id="13721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0"/>
            <a:ext cx="8382000" cy="392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7220" name="Rectangle 4"/>
          <p:cNvSpPr>
            <a:spLocks noGrp="1" noChangeArrowheads="1"/>
          </p:cNvSpPr>
          <p:nvPr/>
        </p:nvSpPr>
        <p:spPr bwMode="auto">
          <a:xfrm>
            <a:off x="152400" y="381000"/>
            <a:ext cx="8785225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eaLnBrk="0" hangingPunct="0"/>
            <a: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  <a:t>Flow Shop Scheduling</a:t>
            </a:r>
            <a:b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</a:br>
            <a:r>
              <a:rPr lang="en-US" altLang="en-US" sz="2000" b="1" i="1">
                <a:solidFill>
                  <a:srgbClr val="003399"/>
                </a:solidFill>
                <a:latin typeface="Tahoma" pitchFamily="34" charset="0"/>
              </a:rPr>
              <a:t>Sequencing Unpaced Assembly Systems</a:t>
            </a:r>
            <a:r>
              <a:rPr lang="en-US" altLang="en-US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473C62-F689-415F-B872-C01C3E401DEA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600200"/>
            <a:ext cx="5029200" cy="520700"/>
          </a:xfrm>
          <a:solidFill>
            <a:srgbClr val="FFFFCC"/>
          </a:solidFill>
          <a:ln w="38100">
            <a:solidFill>
              <a:srgbClr val="0000CC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altLang="en-US" sz="2400"/>
              <a:t>JIT Requires Fast Setups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438400"/>
            <a:ext cx="8610600" cy="4114800"/>
          </a:xfrm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SMED Concepts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internal setup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external setup</a:t>
            </a:r>
          </a:p>
          <a:p>
            <a:pPr>
              <a:lnSpc>
                <a:spcPct val="90000"/>
              </a:lnSpc>
            </a:pPr>
            <a:r>
              <a:rPr lang="en-US" altLang="en-US"/>
              <a:t>Basic Steps to Setup Reduction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Identify all tasks as internal and external tasks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Convert as many tasks as possible to external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eliminate adjustments or reduce adjustment time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Eliminate the setup</a:t>
            </a:r>
          </a:p>
          <a:p>
            <a:pPr lvl="2">
              <a:lnSpc>
                <a:spcPct val="90000"/>
              </a:lnSpc>
            </a:pPr>
            <a:r>
              <a:rPr lang="en-US" altLang="en-US" sz="2400"/>
              <a:t>standardize product requirements (engineering and manufacturing working together.)</a:t>
            </a:r>
          </a:p>
        </p:txBody>
      </p:sp>
      <p:sp>
        <p:nvSpPr>
          <p:cNvPr id="136196" name="Rectangle 4"/>
          <p:cNvSpPr>
            <a:spLocks noGrp="1" noChangeArrowheads="1"/>
          </p:cNvSpPr>
          <p:nvPr/>
        </p:nvSpPr>
        <p:spPr bwMode="auto">
          <a:xfrm>
            <a:off x="152400" y="381000"/>
            <a:ext cx="8785225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eaLnBrk="0" hangingPunct="0"/>
            <a: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  <a:t>Flow Shop Scheduling</a:t>
            </a:r>
            <a:b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</a:br>
            <a:r>
              <a:rPr lang="en-US" altLang="en-US" sz="2000" b="1" i="1">
                <a:solidFill>
                  <a:srgbClr val="003399"/>
                </a:solidFill>
                <a:latin typeface="Tahoma" pitchFamily="34" charset="0"/>
              </a:rPr>
              <a:t>Sequencing Unpaced Assembly Systems</a:t>
            </a:r>
            <a:r>
              <a:rPr lang="en-US" altLang="en-US"/>
              <a:t> 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9B1C8-995E-419D-AFE9-02EA5F5F239B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0"/>
            <a:ext cx="4038600" cy="444500"/>
          </a:xfrm>
          <a:solidFill>
            <a:srgbClr val="FFFFCC"/>
          </a:solidFill>
          <a:ln w="38100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400"/>
              <a:t>Minimizing Cycle Time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057400"/>
            <a:ext cx="8610600" cy="4648200"/>
          </a:xfrm>
        </p:spPr>
        <p:txBody>
          <a:bodyPr/>
          <a:lstStyle/>
          <a:p>
            <a:r>
              <a:rPr lang="en-US" altLang="en-US"/>
              <a:t>Profile Fitting (PF) heuristic:</a:t>
            </a:r>
          </a:p>
          <a:p>
            <a:pPr lvl="1"/>
            <a:r>
              <a:rPr lang="en-US" altLang="en-US"/>
              <a:t>Select first job </a:t>
            </a:r>
            <a:r>
              <a:rPr lang="en-US" altLang="en-US" i="1"/>
              <a:t>j</a:t>
            </a:r>
            <a:r>
              <a:rPr lang="en-US" altLang="en-US" baseline="-25000"/>
              <a:t>1</a:t>
            </a:r>
          </a:p>
          <a:p>
            <a:pPr lvl="2"/>
            <a:r>
              <a:rPr lang="en-US" altLang="en-US"/>
              <a:t>Arbitrarily</a:t>
            </a:r>
          </a:p>
          <a:p>
            <a:pPr lvl="2"/>
            <a:r>
              <a:rPr lang="en-US" altLang="en-US"/>
              <a:t>Largest amount of processing</a:t>
            </a:r>
          </a:p>
          <a:p>
            <a:pPr lvl="1"/>
            <a:r>
              <a:rPr lang="en-US" altLang="en-US"/>
              <a:t>Generates profile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r>
              <a:rPr lang="en-US" altLang="en-US"/>
              <a:t>Determine which job goes next</a:t>
            </a:r>
          </a:p>
          <a:p>
            <a:r>
              <a:rPr lang="en-US" altLang="en-US"/>
              <a:t>PF heuristic performs well in practice</a:t>
            </a:r>
          </a:p>
          <a:p>
            <a:r>
              <a:rPr lang="en-US" altLang="en-US"/>
              <a:t>Basic assumptions</a:t>
            </a:r>
          </a:p>
          <a:p>
            <a:pPr lvl="1"/>
            <a:r>
              <a:rPr lang="en-US" altLang="en-US"/>
              <a:t>Setup is not important</a:t>
            </a:r>
          </a:p>
          <a:p>
            <a:pPr lvl="1"/>
            <a:r>
              <a:rPr lang="en-US" altLang="en-US"/>
              <a:t>Low WIP is important </a:t>
            </a:r>
            <a:r>
              <a:rPr lang="en-US" altLang="en-US">
                <a:sym typeface="Symbol" pitchFamily="18" charset="2"/>
              </a:rPr>
              <a:t></a:t>
            </a:r>
            <a:r>
              <a:rPr lang="en-US" altLang="en-US"/>
              <a:t> Cyclic schedules good</a:t>
            </a:r>
          </a:p>
        </p:txBody>
      </p:sp>
      <p:graphicFrame>
        <p:nvGraphicFramePr>
          <p:cNvPr id="98308" name="Object 4"/>
          <p:cNvGraphicFramePr>
            <a:graphicFrameLocks noChangeAspect="1"/>
          </p:cNvGraphicFramePr>
          <p:nvPr/>
        </p:nvGraphicFramePr>
        <p:xfrm>
          <a:off x="2895600" y="3733800"/>
          <a:ext cx="2051050" cy="977900"/>
        </p:xfrm>
        <a:graphic>
          <a:graphicData uri="http://schemas.openxmlformats.org/presentationml/2006/ole">
            <p:oleObj spid="_x0000_s98314" name="Equation" r:id="rId3" imgW="901309" imgH="431613" progId="">
              <p:embed/>
            </p:oleObj>
          </a:graphicData>
        </a:graphic>
      </p:graphicFrame>
      <p:sp>
        <p:nvSpPr>
          <p:cNvPr id="98309" name="Rectangle 5"/>
          <p:cNvSpPr>
            <a:spLocks noGrp="1" noChangeArrowheads="1"/>
          </p:cNvSpPr>
          <p:nvPr/>
        </p:nvSpPr>
        <p:spPr bwMode="auto">
          <a:xfrm>
            <a:off x="152400" y="304800"/>
            <a:ext cx="8785225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eaLnBrk="0" hangingPunct="0"/>
            <a: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  <a:t>Flow Shop Scheduling</a:t>
            </a:r>
            <a:b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</a:br>
            <a:r>
              <a:rPr lang="en-US" altLang="en-US" sz="2000" b="1" i="1">
                <a:solidFill>
                  <a:srgbClr val="003399"/>
                </a:solidFill>
                <a:latin typeface="Tahoma" pitchFamily="34" charset="0"/>
              </a:rPr>
              <a:t>Sequencing Unpaced Assembly Systems</a:t>
            </a:r>
            <a:r>
              <a:rPr lang="en-US" altLang="en-US"/>
              <a:t> </a:t>
            </a:r>
          </a:p>
        </p:txBody>
      </p:sp>
      <p:grpSp>
        <p:nvGrpSpPr>
          <p:cNvPr id="98310" name="Group 6"/>
          <p:cNvGrpSpPr>
            <a:grpSpLocks/>
          </p:cNvGrpSpPr>
          <p:nvPr/>
        </p:nvGrpSpPr>
        <p:grpSpPr bwMode="auto">
          <a:xfrm>
            <a:off x="4800600" y="3505200"/>
            <a:ext cx="3286125" cy="650875"/>
            <a:chOff x="3456" y="2064"/>
            <a:chExt cx="2070" cy="410"/>
          </a:xfrm>
        </p:grpSpPr>
        <p:sp>
          <p:nvSpPr>
            <p:cNvPr id="98311" name="Text Box 7"/>
            <p:cNvSpPr txBox="1">
              <a:spLocks noChangeArrowheads="1"/>
            </p:cNvSpPr>
            <p:nvPr/>
          </p:nvSpPr>
          <p:spPr bwMode="auto">
            <a:xfrm>
              <a:off x="3888" y="2064"/>
              <a:ext cx="1638" cy="41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>
                  <a:latin typeface="Tahoma" pitchFamily="34" charset="0"/>
                </a:rPr>
                <a:t>departure times off the </a:t>
              </a:r>
            </a:p>
            <a:p>
              <a:pPr algn="l"/>
              <a:r>
                <a:rPr lang="en-US" altLang="en-US" sz="1800">
                  <a:latin typeface="Tahoma" pitchFamily="34" charset="0"/>
                </a:rPr>
                <a:t>succession of machines</a:t>
              </a:r>
            </a:p>
          </p:txBody>
        </p:sp>
        <p:sp>
          <p:nvSpPr>
            <p:cNvPr id="98312" name="Line 8"/>
            <p:cNvSpPr>
              <a:spLocks noChangeShapeType="1"/>
            </p:cNvSpPr>
            <p:nvPr/>
          </p:nvSpPr>
          <p:spPr bwMode="auto">
            <a:xfrm flipH="1">
              <a:off x="3456" y="2256"/>
              <a:ext cx="43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866FC7-C491-4FB5-90B3-FDD8774CC3B2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290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610600" cy="4800600"/>
          </a:xfrm>
        </p:spPr>
        <p:txBody>
          <a:bodyPr/>
          <a:lstStyle/>
          <a:p>
            <a:r>
              <a:rPr lang="en-US" altLang="en-US"/>
              <a:t>If m</a:t>
            </a:r>
            <a:r>
              <a:rPr lang="en-US" altLang="en-US" baseline="-25000"/>
              <a:t>i</a:t>
            </a:r>
            <a:r>
              <a:rPr lang="en-US" altLang="en-US"/>
              <a:t> finishes before m</a:t>
            </a:r>
            <a:r>
              <a:rPr lang="en-US" altLang="en-US" baseline="-25000"/>
              <a:t>i+1</a:t>
            </a:r>
            <a:r>
              <a:rPr lang="en-US" altLang="en-US"/>
              <a:t>, job on m</a:t>
            </a:r>
            <a:r>
              <a:rPr lang="en-US" altLang="en-US" baseline="-25000"/>
              <a:t>i</a:t>
            </a:r>
            <a:r>
              <a:rPr lang="en-US" altLang="en-US"/>
              <a:t> is </a:t>
            </a:r>
            <a:r>
              <a:rPr lang="en-US" altLang="en-US" i="1" u="sng"/>
              <a:t>blocked</a:t>
            </a:r>
            <a:endParaRPr lang="en-US" altLang="en-US"/>
          </a:p>
          <a:p>
            <a:r>
              <a:rPr lang="en-US" altLang="en-US"/>
              <a:t>Flow shop with </a:t>
            </a:r>
            <a:r>
              <a:rPr lang="en-US" altLang="en-US" i="1" u="sng"/>
              <a:t>finite</a:t>
            </a:r>
            <a:r>
              <a:rPr lang="en-US" altLang="en-US"/>
              <a:t> intermediate storage equivalent to a flow shop with </a:t>
            </a:r>
            <a:r>
              <a:rPr lang="en-US" altLang="en-US" i="1" u="sng"/>
              <a:t>no</a:t>
            </a:r>
            <a:r>
              <a:rPr lang="en-US" altLang="en-US"/>
              <a:t> intermediate storage</a:t>
            </a:r>
          </a:p>
          <a:p>
            <a:pPr lvl="1"/>
            <a:r>
              <a:rPr lang="en-US" altLang="en-US"/>
              <a:t>each storage space can be considered a “machine” with processing time of </a:t>
            </a:r>
            <a:r>
              <a:rPr lang="en-US" altLang="en-US" u="sng"/>
              <a:t>zero</a:t>
            </a:r>
            <a:r>
              <a:rPr lang="en-US" altLang="en-US"/>
              <a:t> for all jobs</a:t>
            </a:r>
          </a:p>
          <a:p>
            <a:pPr lvl="1"/>
            <a:r>
              <a:rPr lang="en-US" altLang="en-US" i="1"/>
              <a:t>Fm l  block  l  C</a:t>
            </a:r>
            <a:r>
              <a:rPr lang="en-US" altLang="en-US" i="1" baseline="-25000"/>
              <a:t>max</a:t>
            </a:r>
            <a:r>
              <a:rPr lang="en-US" altLang="en-US" i="1"/>
              <a:t> </a:t>
            </a:r>
            <a:r>
              <a:rPr lang="en-US" altLang="en-US"/>
              <a:t>assumes no intermediate storage</a:t>
            </a:r>
          </a:p>
          <a:p>
            <a:r>
              <a:rPr lang="en-US" altLang="en-US"/>
              <a:t>Job </a:t>
            </a:r>
            <a:r>
              <a:rPr lang="en-US" altLang="en-US" i="1"/>
              <a:t>departure time</a:t>
            </a:r>
            <a:r>
              <a:rPr lang="en-US" altLang="en-US"/>
              <a:t> calculations</a:t>
            </a:r>
          </a:p>
          <a:p>
            <a:pPr lvl="1"/>
            <a:r>
              <a:rPr lang="en-US" altLang="en-US"/>
              <a:t>D</a:t>
            </a:r>
            <a:r>
              <a:rPr lang="en-US" altLang="en-US" b="1" baseline="-25000"/>
              <a:t>ij </a:t>
            </a:r>
            <a:r>
              <a:rPr lang="en-US" altLang="en-US"/>
              <a:t>= departure time of job j from m</a:t>
            </a:r>
            <a:r>
              <a:rPr lang="en-US" altLang="en-US" b="1" baseline="-25000"/>
              <a:t>i</a:t>
            </a:r>
            <a:r>
              <a:rPr lang="en-US" altLang="en-US" b="1"/>
              <a:t>      </a:t>
            </a:r>
            <a:r>
              <a:rPr lang="en-US" altLang="en-US"/>
              <a:t>C</a:t>
            </a:r>
            <a:r>
              <a:rPr lang="en-US" altLang="en-US" b="1" baseline="-25000"/>
              <a:t>ij</a:t>
            </a:r>
            <a:endParaRPr lang="en-US" altLang="en-US" b="1"/>
          </a:p>
          <a:p>
            <a:pPr lvl="1"/>
            <a:r>
              <a:rPr lang="en-US" altLang="en-US"/>
              <a:t>D</a:t>
            </a:r>
            <a:r>
              <a:rPr lang="en-US" altLang="en-US" b="1" baseline="-25000"/>
              <a:t>0j</a:t>
            </a:r>
            <a:r>
              <a:rPr lang="en-US" altLang="en-US"/>
              <a:t> = </a:t>
            </a:r>
            <a:r>
              <a:rPr lang="en-US" altLang="en-US" i="1"/>
              <a:t>start time</a:t>
            </a:r>
            <a:r>
              <a:rPr lang="en-US" altLang="en-US"/>
              <a:t> of job j on first machine</a:t>
            </a:r>
          </a:p>
          <a:p>
            <a:pPr lvl="1"/>
            <a:endParaRPr lang="en-US" altLang="en-US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title"/>
          </p:nvPr>
        </p:nvSpPr>
        <p:spPr>
          <a:xfrm>
            <a:off x="358775" y="304800"/>
            <a:ext cx="8556625" cy="914400"/>
          </a:xfrm>
          <a:noFill/>
          <a:ln/>
        </p:spPr>
        <p:txBody>
          <a:bodyPr/>
          <a:lstStyle/>
          <a:p>
            <a:pPr eaLnBrk="0" hangingPunct="0"/>
            <a:r>
              <a:rPr lang="en-US" altLang="en-US"/>
              <a:t>Flow Shop Scheduling</a:t>
            </a:r>
            <a:br>
              <a:rPr lang="en-US" altLang="en-US"/>
            </a:br>
            <a:r>
              <a:rPr lang="en-US" altLang="en-US" sz="2000" i="1"/>
              <a:t>Limited Intermediate Storage	Fm l  block  l  C</a:t>
            </a:r>
            <a:r>
              <a:rPr lang="en-US" altLang="en-US" sz="2000" i="1" baseline="-25000"/>
              <a:t>max</a:t>
            </a:r>
            <a:endParaRPr lang="en-US" altLang="en-US" sz="2000"/>
          </a:p>
        </p:txBody>
      </p:sp>
      <p:graphicFrame>
        <p:nvGraphicFramePr>
          <p:cNvPr id="129028" name="Object 4"/>
          <p:cNvGraphicFramePr>
            <a:graphicFrameLocks noChangeAspect="1"/>
          </p:cNvGraphicFramePr>
          <p:nvPr/>
        </p:nvGraphicFramePr>
        <p:xfrm>
          <a:off x="5270500" y="4343400"/>
          <a:ext cx="317500" cy="381000"/>
        </p:xfrm>
        <a:graphic>
          <a:graphicData uri="http://schemas.openxmlformats.org/presentationml/2006/ole">
            <p:oleObj spid="_x0000_s129040" name="Equation" r:id="rId3" imgW="126835" imgH="152202" progId="">
              <p:embed/>
            </p:oleObj>
          </a:graphicData>
        </a:graphic>
      </p:graphicFrame>
      <p:graphicFrame>
        <p:nvGraphicFramePr>
          <p:cNvPr id="129029" name="Object 5"/>
          <p:cNvGraphicFramePr>
            <a:graphicFrameLocks noChangeAspect="1"/>
          </p:cNvGraphicFramePr>
          <p:nvPr/>
        </p:nvGraphicFramePr>
        <p:xfrm>
          <a:off x="2057400" y="4876800"/>
          <a:ext cx="3886200" cy="1836738"/>
        </p:xfrm>
        <a:graphic>
          <a:graphicData uri="http://schemas.openxmlformats.org/presentationml/2006/ole">
            <p:oleObj spid="_x0000_s129041" name="Equation" r:id="rId4" imgW="2070100" imgH="977900" progId="">
              <p:embed/>
            </p:oleObj>
          </a:graphicData>
        </a:graphic>
      </p:graphicFrame>
      <p:sp>
        <p:nvSpPr>
          <p:cNvPr id="129030" name="Text Box 6"/>
          <p:cNvSpPr txBox="1">
            <a:spLocks noChangeArrowheads="1"/>
          </p:cNvSpPr>
          <p:nvPr/>
        </p:nvSpPr>
        <p:spPr bwMode="auto">
          <a:xfrm>
            <a:off x="4191000" y="5105400"/>
            <a:ext cx="2206625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>
                <a:latin typeface="Tahoma" pitchFamily="34" charset="0"/>
              </a:rPr>
              <a:t>first job not blocked</a:t>
            </a:r>
          </a:p>
        </p:txBody>
      </p:sp>
      <p:sp>
        <p:nvSpPr>
          <p:cNvPr id="129031" name="Text Box 7"/>
          <p:cNvSpPr txBox="1">
            <a:spLocks noChangeArrowheads="1"/>
          </p:cNvSpPr>
          <p:nvPr/>
        </p:nvSpPr>
        <p:spPr bwMode="auto">
          <a:xfrm>
            <a:off x="152400" y="5257800"/>
            <a:ext cx="1714500" cy="6508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>
                <a:latin typeface="Tahoma" pitchFamily="34" charset="0"/>
              </a:rPr>
              <a:t>current job off </a:t>
            </a:r>
          </a:p>
          <a:p>
            <a:pPr algn="l"/>
            <a:r>
              <a:rPr lang="en-US" altLang="en-US" sz="1800">
                <a:latin typeface="Tahoma" pitchFamily="34" charset="0"/>
              </a:rPr>
              <a:t>last machine</a:t>
            </a:r>
          </a:p>
        </p:txBody>
      </p:sp>
      <p:sp>
        <p:nvSpPr>
          <p:cNvPr id="129032" name="Text Box 8"/>
          <p:cNvSpPr txBox="1">
            <a:spLocks noChangeArrowheads="1"/>
          </p:cNvSpPr>
          <p:nvPr/>
        </p:nvSpPr>
        <p:spPr bwMode="auto">
          <a:xfrm>
            <a:off x="6400800" y="5562600"/>
            <a:ext cx="1824038" cy="6508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>
                <a:latin typeface="Tahoma" pitchFamily="34" charset="0"/>
              </a:rPr>
              <a:t>previous job on </a:t>
            </a:r>
          </a:p>
          <a:p>
            <a:pPr algn="l"/>
            <a:r>
              <a:rPr lang="en-US" altLang="en-US" sz="1800">
                <a:latin typeface="Tahoma" pitchFamily="34" charset="0"/>
              </a:rPr>
              <a:t>next machine</a:t>
            </a:r>
          </a:p>
        </p:txBody>
      </p:sp>
      <p:sp>
        <p:nvSpPr>
          <p:cNvPr id="129033" name="Text Box 9"/>
          <p:cNvSpPr txBox="1">
            <a:spLocks noChangeArrowheads="1"/>
          </p:cNvSpPr>
          <p:nvPr/>
        </p:nvSpPr>
        <p:spPr bwMode="auto">
          <a:xfrm>
            <a:off x="5029200" y="6324600"/>
            <a:ext cx="3048000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 sz="1800">
                <a:latin typeface="Tahoma" pitchFamily="34" charset="0"/>
              </a:rPr>
              <a:t>no blocking on last machine</a:t>
            </a:r>
          </a:p>
        </p:txBody>
      </p:sp>
      <p:sp>
        <p:nvSpPr>
          <p:cNvPr id="129034" name="Line 10"/>
          <p:cNvSpPr>
            <a:spLocks noChangeShapeType="1"/>
          </p:cNvSpPr>
          <p:nvPr/>
        </p:nvSpPr>
        <p:spPr bwMode="auto">
          <a:xfrm flipH="1">
            <a:off x="4495800" y="6553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035" name="Line 11"/>
          <p:cNvSpPr>
            <a:spLocks noChangeShapeType="1"/>
          </p:cNvSpPr>
          <p:nvPr/>
        </p:nvSpPr>
        <p:spPr bwMode="auto">
          <a:xfrm flipH="1">
            <a:off x="3657600" y="5257800"/>
            <a:ext cx="533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036" name="Line 12"/>
          <p:cNvSpPr>
            <a:spLocks noChangeShapeType="1"/>
          </p:cNvSpPr>
          <p:nvPr/>
        </p:nvSpPr>
        <p:spPr bwMode="auto">
          <a:xfrm>
            <a:off x="1905000" y="5562600"/>
            <a:ext cx="2133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037" name="Line 13"/>
          <p:cNvSpPr>
            <a:spLocks noChangeShapeType="1"/>
          </p:cNvSpPr>
          <p:nvPr/>
        </p:nvSpPr>
        <p:spPr bwMode="auto">
          <a:xfrm flipH="1">
            <a:off x="5334000" y="5715000"/>
            <a:ext cx="1066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87060D-7447-4E72-85B3-EC52A796FB33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676400"/>
            <a:ext cx="3352800" cy="471488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400"/>
              <a:t>PF: Next Job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362200"/>
            <a:ext cx="7772400" cy="1981200"/>
          </a:xfrm>
        </p:spPr>
        <p:txBody>
          <a:bodyPr/>
          <a:lstStyle/>
          <a:p>
            <a:r>
              <a:rPr lang="en-US" altLang="en-US"/>
              <a:t>Compute for each candidate job</a:t>
            </a:r>
          </a:p>
          <a:p>
            <a:pPr lvl="1"/>
            <a:r>
              <a:rPr lang="en-US" altLang="en-US"/>
              <a:t>Time machines are idle</a:t>
            </a:r>
          </a:p>
          <a:p>
            <a:pPr lvl="1"/>
            <a:r>
              <a:rPr lang="en-US" altLang="en-US"/>
              <a:t>Time job is blocked</a:t>
            </a:r>
          </a:p>
          <a:p>
            <a:r>
              <a:rPr lang="en-US" altLang="en-US"/>
              <a:t>Start with departure times:</a:t>
            </a:r>
          </a:p>
        </p:txBody>
      </p:sp>
      <p:graphicFrame>
        <p:nvGraphicFramePr>
          <p:cNvPr id="99332" name="Object 4"/>
          <p:cNvGraphicFramePr>
            <a:graphicFrameLocks noChangeAspect="1"/>
          </p:cNvGraphicFramePr>
          <p:nvPr/>
        </p:nvGraphicFramePr>
        <p:xfrm>
          <a:off x="922338" y="4246563"/>
          <a:ext cx="7527925" cy="2214562"/>
        </p:xfrm>
        <a:graphic>
          <a:graphicData uri="http://schemas.openxmlformats.org/presentationml/2006/ole">
            <p:oleObj spid="_x0000_s99335" name="Equation" r:id="rId3" imgW="3022600" imgH="889000" progId="">
              <p:embed/>
            </p:oleObj>
          </a:graphicData>
        </a:graphic>
      </p:graphicFrame>
      <p:sp>
        <p:nvSpPr>
          <p:cNvPr id="99333" name="Rectangle 5"/>
          <p:cNvSpPr>
            <a:spLocks noGrp="1" noChangeArrowheads="1"/>
          </p:cNvSpPr>
          <p:nvPr/>
        </p:nvSpPr>
        <p:spPr bwMode="auto">
          <a:xfrm>
            <a:off x="152400" y="304800"/>
            <a:ext cx="8785225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eaLnBrk="0" hangingPunct="0"/>
            <a: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  <a:t>Flow Shop Scheduling</a:t>
            </a:r>
            <a:b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</a:br>
            <a:r>
              <a:rPr lang="en-US" altLang="en-US" sz="2000" b="1" i="1">
                <a:solidFill>
                  <a:srgbClr val="003399"/>
                </a:solidFill>
                <a:latin typeface="Tahoma" pitchFamily="34" charset="0"/>
              </a:rPr>
              <a:t>Sequencing Unpaced Assembly Systems</a:t>
            </a:r>
            <a:r>
              <a:rPr lang="en-US" altLang="en-US"/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0ECF2-C895-4A58-8211-B8E7D1834086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2209800"/>
            <a:ext cx="7772400" cy="4648200"/>
          </a:xfrm>
        </p:spPr>
        <p:txBody>
          <a:bodyPr/>
          <a:lstStyle/>
          <a:p>
            <a:r>
              <a:rPr lang="en-US" altLang="en-US"/>
              <a:t>Calculate sum of idle and blocked time</a:t>
            </a:r>
          </a:p>
          <a:p>
            <a:endParaRPr lang="en-US" altLang="en-US"/>
          </a:p>
          <a:p>
            <a:endParaRPr lang="en-US" altLang="en-US"/>
          </a:p>
          <a:p>
            <a:pPr lvl="1"/>
            <a:r>
              <a:rPr lang="en-US" altLang="en-US"/>
              <a:t>Repeat for all remaining jobs </a:t>
            </a:r>
          </a:p>
          <a:p>
            <a:pPr lvl="1"/>
            <a:r>
              <a:rPr lang="en-US" altLang="en-US"/>
              <a:t>Select job with smallest number</a:t>
            </a:r>
          </a:p>
          <a:p>
            <a:pPr lvl="1"/>
            <a:r>
              <a:rPr lang="en-US" altLang="en-US"/>
              <a:t>Calculate new profile and repeat</a:t>
            </a:r>
          </a:p>
          <a:p>
            <a:r>
              <a:rPr lang="en-US" altLang="en-US" i="1"/>
              <a:t>Incorporating “bottleneckness” of machine</a:t>
            </a:r>
          </a:p>
          <a:p>
            <a:pPr lvl="1"/>
            <a:r>
              <a:rPr lang="en-US" altLang="en-US"/>
              <a:t>let 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compare weighted sum of wasted time </a:t>
            </a:r>
          </a:p>
          <a:p>
            <a:pPr lvl="1">
              <a:buFontTx/>
              <a:buNone/>
            </a:pPr>
            <a:r>
              <a:rPr lang="en-US" altLang="en-US"/>
              <a:t>	to select next job k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600200"/>
            <a:ext cx="4419600" cy="444500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400"/>
              <a:t>Nonproductive Time</a:t>
            </a:r>
          </a:p>
        </p:txBody>
      </p:sp>
      <p:graphicFrame>
        <p:nvGraphicFramePr>
          <p:cNvPr id="132100" name="Object 4"/>
          <p:cNvGraphicFramePr>
            <a:graphicFrameLocks noChangeAspect="1"/>
          </p:cNvGraphicFramePr>
          <p:nvPr/>
        </p:nvGraphicFramePr>
        <p:xfrm>
          <a:off x="1409700" y="2514600"/>
          <a:ext cx="5456238" cy="1106488"/>
        </p:xfrm>
        <a:graphic>
          <a:graphicData uri="http://schemas.openxmlformats.org/presentationml/2006/ole">
            <p:oleObj spid="_x0000_s132108" name="Equation" r:id="rId3" imgW="2120900" imgH="431800" progId="">
              <p:embed/>
            </p:oleObj>
          </a:graphicData>
        </a:graphic>
      </p:graphicFrame>
      <p:graphicFrame>
        <p:nvGraphicFramePr>
          <p:cNvPr id="132102" name="Object 6"/>
          <p:cNvGraphicFramePr>
            <a:graphicFrameLocks noChangeAspect="1"/>
          </p:cNvGraphicFramePr>
          <p:nvPr/>
        </p:nvGraphicFramePr>
        <p:xfrm>
          <a:off x="2438400" y="5029200"/>
          <a:ext cx="1524000" cy="735013"/>
        </p:xfrm>
        <a:graphic>
          <a:graphicData uri="http://schemas.openxmlformats.org/presentationml/2006/ole">
            <p:oleObj spid="_x0000_s132109" name="Equation" r:id="rId4" imgW="736280" imgH="355446" progId="">
              <p:embed/>
            </p:oleObj>
          </a:graphicData>
        </a:graphic>
      </p:graphicFrame>
      <p:graphicFrame>
        <p:nvGraphicFramePr>
          <p:cNvPr id="132103" name="Object 7"/>
          <p:cNvGraphicFramePr>
            <a:graphicFrameLocks noChangeAspect="1"/>
          </p:cNvGraphicFramePr>
          <p:nvPr/>
        </p:nvGraphicFramePr>
        <p:xfrm>
          <a:off x="6096000" y="5486400"/>
          <a:ext cx="1206500" cy="1000125"/>
        </p:xfrm>
        <a:graphic>
          <a:graphicData uri="http://schemas.openxmlformats.org/presentationml/2006/ole">
            <p:oleObj spid="_x0000_s132110" name="Equation" r:id="rId5" imgW="520474" imgH="431613" progId="">
              <p:embed/>
            </p:oleObj>
          </a:graphicData>
        </a:graphic>
      </p:graphicFrame>
      <p:sp>
        <p:nvSpPr>
          <p:cNvPr id="132104" name="Rectangle 8"/>
          <p:cNvSpPr>
            <a:spLocks noGrp="1" noChangeArrowheads="1"/>
          </p:cNvSpPr>
          <p:nvPr/>
        </p:nvSpPr>
        <p:spPr bwMode="auto">
          <a:xfrm>
            <a:off x="152400" y="304800"/>
            <a:ext cx="8785225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eaLnBrk="0" hangingPunct="0"/>
            <a: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  <a:t>Flow Shop Scheduling</a:t>
            </a:r>
            <a:b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</a:br>
            <a:r>
              <a:rPr lang="en-US" altLang="en-US" sz="2000" b="1" i="1">
                <a:solidFill>
                  <a:srgbClr val="003399"/>
                </a:solidFill>
                <a:latin typeface="Tahoma" pitchFamily="34" charset="0"/>
              </a:rPr>
              <a:t>Sequencing Unpaced Assembly Systems</a:t>
            </a:r>
            <a:r>
              <a:rPr lang="en-US" altLang="en-US"/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A4CAA-E665-40B5-88DD-62D18A05502D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u="sng">
                <a:effectLst>
                  <a:outerShdw blurRad="38100" dist="38100" dir="2700000" algn="tl">
                    <a:srgbClr val="C0C0C0"/>
                  </a:outerShdw>
                </a:effectLst>
              </a:rPr>
              <a:t>Example</a:t>
            </a:r>
          </a:p>
          <a:p>
            <a:endParaRPr lang="en-US" altLang="en-US" u="sng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en-US" altLang="en-US" u="sng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en-US" altLang="en-US" u="sng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en-US" altLang="en-US" u="sng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en-US" altLang="en-US" u="sng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en-US" altLang="en-US" u="sng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n-US" altLang="en-US"/>
              <a:t>Job 1 “profile” :</a:t>
            </a:r>
          </a:p>
        </p:txBody>
      </p:sp>
      <p:sp>
        <p:nvSpPr>
          <p:cNvPr id="147460" name="Rectangle 4"/>
          <p:cNvSpPr>
            <a:spLocks noGrp="1" noChangeArrowheads="1"/>
          </p:cNvSpPr>
          <p:nvPr/>
        </p:nvSpPr>
        <p:spPr bwMode="auto">
          <a:xfrm>
            <a:off x="152400" y="304800"/>
            <a:ext cx="8785225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eaLnBrk="0" hangingPunct="0"/>
            <a: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  <a:t>Flow Shop Scheduling</a:t>
            </a:r>
            <a:b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</a:br>
            <a:r>
              <a:rPr lang="en-US" altLang="en-US" sz="2000" b="1" i="1">
                <a:solidFill>
                  <a:srgbClr val="003399"/>
                </a:solidFill>
                <a:latin typeface="Tahoma" pitchFamily="34" charset="0"/>
              </a:rPr>
              <a:t>Sequencing Unpaced Assembly Systems</a:t>
            </a:r>
            <a:r>
              <a:rPr lang="en-US" altLang="en-US"/>
              <a:t> </a:t>
            </a:r>
          </a:p>
        </p:txBody>
      </p:sp>
      <p:graphicFrame>
        <p:nvGraphicFramePr>
          <p:cNvPr id="147557" name="Group 101"/>
          <p:cNvGraphicFramePr>
            <a:graphicFrameLocks noGrp="1"/>
          </p:cNvGraphicFramePr>
          <p:nvPr/>
        </p:nvGraphicFramePr>
        <p:xfrm>
          <a:off x="2514600" y="1752600"/>
          <a:ext cx="3962400" cy="2476500"/>
        </p:xfrm>
        <a:graphic>
          <a:graphicData uri="http://schemas.openxmlformats.org/drawingml/2006/table">
            <a:tbl>
              <a:tblPr/>
              <a:tblGrid>
                <a:gridCol w="792163"/>
                <a:gridCol w="792162"/>
                <a:gridCol w="793750"/>
                <a:gridCol w="792163"/>
                <a:gridCol w="792162"/>
              </a:tblGrid>
              <a:tr h="4953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</a:t>
                      </a:r>
                      <a:r>
                        <a:rPr kumimoji="0" lang="en-US" alt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1,j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</a:t>
                      </a:r>
                      <a:r>
                        <a:rPr kumimoji="0" lang="en-US" alt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2,j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</a:t>
                      </a:r>
                      <a:r>
                        <a:rPr kumimoji="0" lang="en-US" alt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3,j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p</a:t>
                      </a:r>
                      <a:r>
                        <a:rPr kumimoji="0" lang="en-US" alt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i,j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sym typeface="Symbol" pitchFamily="18" charset="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7558" name="Text Box 102"/>
          <p:cNvSpPr txBox="1">
            <a:spLocks noChangeArrowheads="1"/>
          </p:cNvSpPr>
          <p:nvPr/>
        </p:nvSpPr>
        <p:spPr bwMode="auto">
          <a:xfrm>
            <a:off x="5699125" y="4425950"/>
            <a:ext cx="2836863" cy="730250"/>
          </a:xfrm>
          <a:prstGeom prst="rect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000">
                <a:latin typeface="Tahoma" pitchFamily="34" charset="0"/>
              </a:rPr>
              <a:t>jobs 1 and 2 offer most</a:t>
            </a:r>
          </a:p>
          <a:p>
            <a:pPr algn="l"/>
            <a:r>
              <a:rPr lang="en-US" altLang="en-US" sz="2000">
                <a:latin typeface="Tahoma" pitchFamily="34" charset="0"/>
              </a:rPr>
              <a:t>load … pick job 1</a:t>
            </a:r>
          </a:p>
        </p:txBody>
      </p:sp>
      <p:sp>
        <p:nvSpPr>
          <p:cNvPr id="147559" name="Line 103"/>
          <p:cNvSpPr>
            <a:spLocks noChangeShapeType="1"/>
          </p:cNvSpPr>
          <p:nvPr/>
        </p:nvSpPr>
        <p:spPr bwMode="auto">
          <a:xfrm flipH="1" flipV="1">
            <a:off x="4343400" y="4267200"/>
            <a:ext cx="1371600" cy="609600"/>
          </a:xfrm>
          <a:prstGeom prst="line">
            <a:avLst/>
          </a:prstGeom>
          <a:noFill/>
          <a:ln w="57150" cmpd="thickThin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47577" name="Group 121"/>
          <p:cNvGraphicFramePr>
            <a:graphicFrameLocks noGrp="1"/>
          </p:cNvGraphicFramePr>
          <p:nvPr/>
        </p:nvGraphicFramePr>
        <p:xfrm>
          <a:off x="3048000" y="4724400"/>
          <a:ext cx="2209800" cy="1879600"/>
        </p:xfrm>
        <a:graphic>
          <a:graphicData uri="http://schemas.openxmlformats.org/drawingml/2006/table">
            <a:tbl>
              <a:tblPr/>
              <a:tblGrid>
                <a:gridCol w="1104900"/>
                <a:gridCol w="1104900"/>
              </a:tblGrid>
              <a:tr h="4699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</a:t>
                      </a:r>
                      <a:r>
                        <a:rPr kumimoji="0" lang="en-US" alt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i,j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[1]=1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i=1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i=2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i=3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1DE6E-6E8F-4681-B6A5-202E394A4A1F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610600" cy="609600"/>
          </a:xfrm>
        </p:spPr>
        <p:txBody>
          <a:bodyPr/>
          <a:lstStyle/>
          <a:p>
            <a:r>
              <a:rPr lang="en-US" altLang="en-US"/>
              <a:t>Assess candidate jobs for position [2]:</a:t>
            </a:r>
          </a:p>
        </p:txBody>
      </p:sp>
      <p:sp>
        <p:nvSpPr>
          <p:cNvPr id="148484" name="Rectangle 4"/>
          <p:cNvSpPr>
            <a:spLocks noGrp="1" noChangeArrowheads="1"/>
          </p:cNvSpPr>
          <p:nvPr/>
        </p:nvSpPr>
        <p:spPr bwMode="auto">
          <a:xfrm>
            <a:off x="152400" y="304800"/>
            <a:ext cx="8785225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eaLnBrk="0" hangingPunct="0"/>
            <a: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  <a:t>Flow Shop Scheduling</a:t>
            </a:r>
            <a:b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</a:br>
            <a:r>
              <a:rPr lang="en-US" altLang="en-US" sz="2000" b="1" i="1">
                <a:solidFill>
                  <a:srgbClr val="003399"/>
                </a:solidFill>
                <a:latin typeface="Tahoma" pitchFamily="34" charset="0"/>
              </a:rPr>
              <a:t>Sequencing Unpaced Assembly Systems</a:t>
            </a:r>
            <a:r>
              <a:rPr lang="en-US" altLang="en-US"/>
              <a:t> </a:t>
            </a:r>
          </a:p>
        </p:txBody>
      </p:sp>
      <p:graphicFrame>
        <p:nvGraphicFramePr>
          <p:cNvPr id="148539" name="Group 59"/>
          <p:cNvGraphicFramePr>
            <a:graphicFrameLocks noGrp="1"/>
          </p:cNvGraphicFramePr>
          <p:nvPr/>
        </p:nvGraphicFramePr>
        <p:xfrm>
          <a:off x="838200" y="2286000"/>
          <a:ext cx="7391400" cy="4064000"/>
        </p:xfrm>
        <a:graphic>
          <a:graphicData uri="http://schemas.openxmlformats.org/drawingml/2006/table">
            <a:tbl>
              <a:tblPr/>
              <a:tblGrid>
                <a:gridCol w="1477963"/>
                <a:gridCol w="1477962"/>
                <a:gridCol w="1479550"/>
                <a:gridCol w="1477963"/>
                <a:gridCol w="1477962"/>
              </a:tblGrid>
              <a:tr h="812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</a:t>
                      </a:r>
                      <a:r>
                        <a:rPr kumimoji="0" lang="en-US" alt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i,j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[1]=1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c=2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c=3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c=4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i=1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{2+4=6,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6}=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{2+2=4,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6}=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{2+3=5,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6}=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i=2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{6+4=10,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8}=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{6+0=6,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8}=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{6+2=8,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8}=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i=3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10+0=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8+2=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8+0=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</a:t>
                      </a:r>
                      <a:r>
                        <a:rPr kumimoji="0" lang="en-US" alt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26-16-8=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24-16-4=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22-16-5=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pSp>
        <p:nvGrpSpPr>
          <p:cNvPr id="148540" name="Group 60"/>
          <p:cNvGrpSpPr>
            <a:grpSpLocks/>
          </p:cNvGrpSpPr>
          <p:nvPr/>
        </p:nvGrpSpPr>
        <p:grpSpPr bwMode="auto">
          <a:xfrm>
            <a:off x="3124200" y="3352800"/>
            <a:ext cx="1524000" cy="1752600"/>
            <a:chOff x="1920" y="2208"/>
            <a:chExt cx="960" cy="1104"/>
          </a:xfrm>
        </p:grpSpPr>
        <p:sp>
          <p:nvSpPr>
            <p:cNvPr id="148534" name="Line 54"/>
            <p:cNvSpPr>
              <a:spLocks noChangeShapeType="1"/>
            </p:cNvSpPr>
            <p:nvPr/>
          </p:nvSpPr>
          <p:spPr bwMode="auto">
            <a:xfrm flipV="1">
              <a:off x="1968" y="2208"/>
              <a:ext cx="528" cy="96"/>
            </a:xfrm>
            <a:prstGeom prst="line">
              <a:avLst/>
            </a:prstGeom>
            <a:noFill/>
            <a:ln w="38100" cmpd="dbl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535" name="Line 55"/>
            <p:cNvSpPr>
              <a:spLocks noChangeShapeType="1"/>
            </p:cNvSpPr>
            <p:nvPr/>
          </p:nvSpPr>
          <p:spPr bwMode="auto">
            <a:xfrm flipV="1">
              <a:off x="1920" y="2448"/>
              <a:ext cx="624" cy="384"/>
            </a:xfrm>
            <a:prstGeom prst="line">
              <a:avLst/>
            </a:prstGeom>
            <a:noFill/>
            <a:ln w="38100" cmpd="dbl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536" name="Line 56"/>
            <p:cNvSpPr>
              <a:spLocks noChangeShapeType="1"/>
            </p:cNvSpPr>
            <p:nvPr/>
          </p:nvSpPr>
          <p:spPr bwMode="auto">
            <a:xfrm flipH="1">
              <a:off x="2592" y="2496"/>
              <a:ext cx="288" cy="144"/>
            </a:xfrm>
            <a:prstGeom prst="line">
              <a:avLst/>
            </a:prstGeom>
            <a:noFill/>
            <a:ln w="38100" cmpd="dbl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537" name="Line 57"/>
            <p:cNvSpPr>
              <a:spLocks noChangeShapeType="1"/>
            </p:cNvSpPr>
            <p:nvPr/>
          </p:nvSpPr>
          <p:spPr bwMode="auto">
            <a:xfrm flipV="1">
              <a:off x="1920" y="2976"/>
              <a:ext cx="576" cy="336"/>
            </a:xfrm>
            <a:prstGeom prst="line">
              <a:avLst/>
            </a:prstGeom>
            <a:noFill/>
            <a:ln w="38100" cmpd="dbl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538" name="Line 58"/>
            <p:cNvSpPr>
              <a:spLocks noChangeShapeType="1"/>
            </p:cNvSpPr>
            <p:nvPr/>
          </p:nvSpPr>
          <p:spPr bwMode="auto">
            <a:xfrm flipH="1">
              <a:off x="2544" y="3024"/>
              <a:ext cx="336" cy="192"/>
            </a:xfrm>
            <a:prstGeom prst="line">
              <a:avLst/>
            </a:prstGeom>
            <a:noFill/>
            <a:ln w="38100" cmpd="dbl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8541" name="Text Box 61"/>
          <p:cNvSpPr txBox="1">
            <a:spLocks noChangeArrowheads="1"/>
          </p:cNvSpPr>
          <p:nvPr/>
        </p:nvSpPr>
        <p:spPr bwMode="auto">
          <a:xfrm>
            <a:off x="6781800" y="6400800"/>
            <a:ext cx="1325563" cy="366713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 sz="1800" b="1">
                <a:latin typeface="Tahoma" pitchFamily="34" charset="0"/>
              </a:rPr>
              <a:t>let [2]=4</a:t>
            </a:r>
          </a:p>
        </p:txBody>
      </p:sp>
      <p:graphicFrame>
        <p:nvGraphicFramePr>
          <p:cNvPr id="148542" name="Object 62"/>
          <p:cNvGraphicFramePr>
            <a:graphicFrameLocks noChangeAspect="1"/>
          </p:cNvGraphicFramePr>
          <p:nvPr/>
        </p:nvGraphicFramePr>
        <p:xfrm>
          <a:off x="685800" y="6299200"/>
          <a:ext cx="3810000" cy="558800"/>
        </p:xfrm>
        <a:graphic>
          <a:graphicData uri="http://schemas.openxmlformats.org/presentationml/2006/ole">
            <p:oleObj spid="_x0000_s148544" name="Equation" r:id="rId3" imgW="1917700" imgH="279400" progId="">
              <p:embed/>
            </p:oleObj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1ECCC-B444-424E-B430-3464BFFBC700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610600" cy="685800"/>
          </a:xfrm>
        </p:spPr>
        <p:txBody>
          <a:bodyPr/>
          <a:lstStyle/>
          <a:p>
            <a:r>
              <a:rPr lang="en-US" altLang="en-US"/>
              <a:t>Assess candidate jobs for position [3]:</a:t>
            </a:r>
          </a:p>
          <a:p>
            <a:endParaRPr lang="en-US" altLang="en-US"/>
          </a:p>
        </p:txBody>
      </p:sp>
      <p:sp>
        <p:nvSpPr>
          <p:cNvPr id="149508" name="Rectangle 4"/>
          <p:cNvSpPr>
            <a:spLocks noGrp="1" noChangeArrowheads="1"/>
          </p:cNvSpPr>
          <p:nvPr/>
        </p:nvSpPr>
        <p:spPr bwMode="auto">
          <a:xfrm>
            <a:off x="152400" y="304800"/>
            <a:ext cx="8785225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eaLnBrk="0" hangingPunct="0"/>
            <a: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  <a:t>Flow Shop Scheduling</a:t>
            </a:r>
            <a:b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</a:br>
            <a:r>
              <a:rPr lang="en-US" altLang="en-US" sz="2000" b="1" i="1">
                <a:solidFill>
                  <a:srgbClr val="003399"/>
                </a:solidFill>
                <a:latin typeface="Tahoma" pitchFamily="34" charset="0"/>
              </a:rPr>
              <a:t>Sequencing Unpaced Assembly Systems</a:t>
            </a:r>
            <a:r>
              <a:rPr lang="en-US" altLang="en-US"/>
              <a:t> </a:t>
            </a:r>
          </a:p>
        </p:txBody>
      </p:sp>
      <p:graphicFrame>
        <p:nvGraphicFramePr>
          <p:cNvPr id="149548" name="Group 44"/>
          <p:cNvGraphicFramePr>
            <a:graphicFrameLocks noGrp="1"/>
          </p:cNvGraphicFramePr>
          <p:nvPr/>
        </p:nvGraphicFramePr>
        <p:xfrm>
          <a:off x="838200" y="2286000"/>
          <a:ext cx="5913438" cy="4064000"/>
        </p:xfrm>
        <a:graphic>
          <a:graphicData uri="http://schemas.openxmlformats.org/drawingml/2006/table">
            <a:tbl>
              <a:tblPr/>
              <a:tblGrid>
                <a:gridCol w="1477963"/>
                <a:gridCol w="1477962"/>
                <a:gridCol w="1479550"/>
                <a:gridCol w="1477963"/>
              </a:tblGrid>
              <a:tr h="812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</a:t>
                      </a:r>
                      <a:r>
                        <a:rPr kumimoji="0" lang="en-US" alt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i,j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[2]=4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c=2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c=3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i=1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{6+4=10,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8}=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{6+2=8,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8}=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i=2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{10+4=14,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8}=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{8+0=8,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8}=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i=3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14+0=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8+2=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</a:t>
                      </a:r>
                      <a:r>
                        <a:rPr kumimoji="0" lang="en-US" alt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38-22-8=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26-22-4=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149549" name="Text Box 45"/>
          <p:cNvSpPr txBox="1">
            <a:spLocks noChangeArrowheads="1"/>
          </p:cNvSpPr>
          <p:nvPr/>
        </p:nvSpPr>
        <p:spPr bwMode="auto">
          <a:xfrm>
            <a:off x="5334000" y="6400800"/>
            <a:ext cx="1236663" cy="366713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 sz="1800" b="1">
                <a:latin typeface="Tahoma" pitchFamily="34" charset="0"/>
              </a:rPr>
              <a:t>let [3]=3</a:t>
            </a:r>
          </a:p>
        </p:txBody>
      </p:sp>
      <p:sp>
        <p:nvSpPr>
          <p:cNvPr id="149550" name="Text Box 46"/>
          <p:cNvSpPr txBox="1">
            <a:spLocks noChangeArrowheads="1"/>
          </p:cNvSpPr>
          <p:nvPr/>
        </p:nvSpPr>
        <p:spPr bwMode="auto">
          <a:xfrm>
            <a:off x="7010400" y="5257800"/>
            <a:ext cx="1804988" cy="495300"/>
          </a:xfrm>
          <a:prstGeom prst="rect">
            <a:avLst/>
          </a:prstGeom>
          <a:noFill/>
          <a:ln w="38100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latin typeface="Tahoma" pitchFamily="34" charset="0"/>
              </a:rPr>
              <a:t>S = 1-4-3-2</a:t>
            </a:r>
          </a:p>
        </p:txBody>
      </p:sp>
      <p:graphicFrame>
        <p:nvGraphicFramePr>
          <p:cNvPr id="149551" name="Object 47"/>
          <p:cNvGraphicFramePr>
            <a:graphicFrameLocks noChangeAspect="1"/>
          </p:cNvGraphicFramePr>
          <p:nvPr/>
        </p:nvGraphicFramePr>
        <p:xfrm>
          <a:off x="685800" y="6273800"/>
          <a:ext cx="3810000" cy="609600"/>
        </p:xfrm>
        <a:graphic>
          <a:graphicData uri="http://schemas.openxmlformats.org/presentationml/2006/ole">
            <p:oleObj spid="_x0000_s149553" name="Equation" r:id="rId3" imgW="1916868" imgH="304668" progId="">
              <p:embed/>
            </p:oleObj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636B6-60AC-452C-9AD6-ECD8A19B0B5A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610600" cy="685800"/>
          </a:xfrm>
        </p:spPr>
        <p:txBody>
          <a:bodyPr/>
          <a:lstStyle/>
          <a:p>
            <a:r>
              <a:rPr lang="en-US" altLang="en-US"/>
              <a:t>Assess delay for position [4]=2 :</a:t>
            </a:r>
          </a:p>
          <a:p>
            <a:endParaRPr lang="en-US" altLang="en-US"/>
          </a:p>
        </p:txBody>
      </p:sp>
      <p:sp>
        <p:nvSpPr>
          <p:cNvPr id="151555" name="Rectangle 3"/>
          <p:cNvSpPr>
            <a:spLocks noGrp="1" noChangeArrowheads="1"/>
          </p:cNvSpPr>
          <p:nvPr/>
        </p:nvSpPr>
        <p:spPr bwMode="auto">
          <a:xfrm>
            <a:off x="152400" y="304800"/>
            <a:ext cx="8785225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eaLnBrk="0" hangingPunct="0"/>
            <a: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  <a:t>Flow Shop Scheduling</a:t>
            </a:r>
            <a:b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</a:br>
            <a:r>
              <a:rPr lang="en-US" altLang="en-US" sz="2000" b="1" i="1">
                <a:solidFill>
                  <a:srgbClr val="003399"/>
                </a:solidFill>
                <a:latin typeface="Tahoma" pitchFamily="34" charset="0"/>
              </a:rPr>
              <a:t>Sequencing Unpaced Assembly Systems</a:t>
            </a:r>
            <a:r>
              <a:rPr lang="en-US" altLang="en-US"/>
              <a:t> </a:t>
            </a:r>
          </a:p>
        </p:txBody>
      </p:sp>
      <p:graphicFrame>
        <p:nvGraphicFramePr>
          <p:cNvPr id="151590" name="Group 38"/>
          <p:cNvGraphicFramePr>
            <a:graphicFrameLocks noGrp="1"/>
          </p:cNvGraphicFramePr>
          <p:nvPr/>
        </p:nvGraphicFramePr>
        <p:xfrm>
          <a:off x="1905000" y="2438400"/>
          <a:ext cx="4800600" cy="4064000"/>
        </p:xfrm>
        <a:graphic>
          <a:graphicData uri="http://schemas.openxmlformats.org/drawingml/2006/table">
            <a:tbl>
              <a:tblPr/>
              <a:tblGrid>
                <a:gridCol w="1600200"/>
                <a:gridCol w="1598613"/>
                <a:gridCol w="1601787"/>
              </a:tblGrid>
              <a:tr h="812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</a:t>
                      </a:r>
                      <a:r>
                        <a:rPr kumimoji="0" lang="en-US" alt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i,j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[3]=3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[4]=2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i=1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{8+4=12,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8}=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i=2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{12+4=16,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10}=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i=3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16+0=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</a:t>
                      </a:r>
                      <a:r>
                        <a:rPr kumimoji="0" lang="en-US" alt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44-26-8=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CD619-2918-4482-8500-4B3145CF0CAF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828800"/>
            <a:ext cx="8251825" cy="596900"/>
          </a:xfrm>
        </p:spPr>
        <p:txBody>
          <a:bodyPr/>
          <a:lstStyle/>
          <a:p>
            <a:r>
              <a:rPr lang="en-US" altLang="en-US" sz="2400"/>
              <a:t>   Job Shops                        Flexible Assembly</a:t>
            </a:r>
            <a:endParaRPr lang="en-US" alt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2971800"/>
            <a:ext cx="4219575" cy="3352800"/>
          </a:xfrm>
        </p:spPr>
        <p:txBody>
          <a:bodyPr/>
          <a:lstStyle/>
          <a:p>
            <a:r>
              <a:rPr lang="en-US" altLang="en-US" sz="2400"/>
              <a:t>Each job has an unique identity</a:t>
            </a:r>
          </a:p>
          <a:p>
            <a:r>
              <a:rPr lang="en-US" altLang="en-US" sz="2400"/>
              <a:t>Make to order, low volume environment</a:t>
            </a:r>
          </a:p>
          <a:p>
            <a:r>
              <a:rPr lang="en-US" altLang="en-US" sz="2400"/>
              <a:t>Possibly complicated route through system</a:t>
            </a:r>
          </a:p>
          <a:p>
            <a:endParaRPr lang="en-US" altLang="en-US" sz="2400"/>
          </a:p>
          <a:p>
            <a:r>
              <a:rPr lang="en-US" altLang="en-US" sz="2400"/>
              <a:t>Very difficult</a:t>
            </a:r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2971800"/>
            <a:ext cx="4219575" cy="3200400"/>
          </a:xfrm>
        </p:spPr>
        <p:txBody>
          <a:bodyPr/>
          <a:lstStyle/>
          <a:p>
            <a:r>
              <a:rPr lang="en-US" altLang="en-US" sz="2400"/>
              <a:t>Limited number of product types</a:t>
            </a:r>
          </a:p>
          <a:p>
            <a:r>
              <a:rPr lang="en-US" altLang="en-US" sz="2400"/>
              <a:t>Given quantity of each type</a:t>
            </a:r>
          </a:p>
          <a:p>
            <a:r>
              <a:rPr lang="en-US" altLang="en-US" sz="2400"/>
              <a:t>Mass production</a:t>
            </a:r>
          </a:p>
          <a:p>
            <a:r>
              <a:rPr lang="en-US" altLang="en-US" sz="2400"/>
              <a:t>High degree of automation</a:t>
            </a:r>
          </a:p>
          <a:p>
            <a:r>
              <a:rPr lang="en-US" altLang="en-US" sz="2400" b="1"/>
              <a:t>Even more difficult!</a:t>
            </a:r>
            <a:endParaRPr lang="en-US" altLang="en-US" sz="2400"/>
          </a:p>
        </p:txBody>
      </p:sp>
      <p:sp>
        <p:nvSpPr>
          <p:cNvPr id="88069" name="Rectangle 5"/>
          <p:cNvSpPr>
            <a:spLocks noGrp="1" noChangeArrowheads="1"/>
          </p:cNvSpPr>
          <p:nvPr/>
        </p:nvSpPr>
        <p:spPr bwMode="auto">
          <a:xfrm>
            <a:off x="152400" y="228600"/>
            <a:ext cx="8785225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eaLnBrk="0" hangingPunct="0"/>
            <a: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  <a:t>Flow Shop Scheduling</a:t>
            </a:r>
            <a:b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</a:br>
            <a:r>
              <a:rPr lang="en-US" altLang="en-US" sz="2000" b="1" i="1">
                <a:solidFill>
                  <a:srgbClr val="003399"/>
                </a:solidFill>
                <a:latin typeface="Tahoma" pitchFamily="34" charset="0"/>
              </a:rPr>
              <a:t>Limited Intermediate Storage	Flexible Assembly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A41FF-0812-4686-81CC-4BAE5D140691}" type="slidenum">
              <a:rPr lang="en-US" altLang="en-US"/>
              <a:pPr/>
              <a:t>20</a:t>
            </a:fld>
            <a:endParaRPr lang="en-US" altLang="en-US"/>
          </a:p>
        </p:txBody>
      </p:sp>
      <p:pic>
        <p:nvPicPr>
          <p:cNvPr id="14336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81200"/>
            <a:ext cx="7115175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366" name="Rectangle 6"/>
          <p:cNvSpPr>
            <a:spLocks noGrp="1" noChangeArrowheads="1"/>
          </p:cNvSpPr>
          <p:nvPr/>
        </p:nvSpPr>
        <p:spPr bwMode="auto">
          <a:xfrm>
            <a:off x="152400" y="304800"/>
            <a:ext cx="8785225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eaLnBrk="0" hangingPunct="0"/>
            <a: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  <a:t>Flow Shop Scheduling</a:t>
            </a:r>
            <a:b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</a:br>
            <a:r>
              <a:rPr lang="en-US" altLang="en-US" sz="2000" b="1" i="1">
                <a:solidFill>
                  <a:srgbClr val="003399"/>
                </a:solidFill>
                <a:latin typeface="Tahoma" pitchFamily="34" charset="0"/>
              </a:rPr>
              <a:t>Sequencing Unpaced Assembly Systems</a:t>
            </a:r>
            <a:r>
              <a:rPr lang="en-US" altLang="en-US"/>
              <a:t> </a:t>
            </a:r>
          </a:p>
        </p:txBody>
      </p:sp>
      <p:sp>
        <p:nvSpPr>
          <p:cNvPr id="14336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610600" cy="685800"/>
          </a:xfrm>
        </p:spPr>
        <p:txBody>
          <a:bodyPr/>
          <a:lstStyle/>
          <a:p>
            <a:r>
              <a:rPr lang="en-US" altLang="en-US"/>
              <a:t>Gantt chart of PF solution (first cycle)</a:t>
            </a:r>
          </a:p>
        </p:txBody>
      </p:sp>
      <p:sp>
        <p:nvSpPr>
          <p:cNvPr id="143369" name="Text Box 9"/>
          <p:cNvSpPr txBox="1">
            <a:spLocks noChangeArrowheads="1"/>
          </p:cNvSpPr>
          <p:nvPr/>
        </p:nvSpPr>
        <p:spPr bwMode="auto">
          <a:xfrm>
            <a:off x="8001000" y="2057400"/>
            <a:ext cx="990600" cy="100647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 sz="2000">
                <a:latin typeface="Tahoma" pitchFamily="34" charset="0"/>
              </a:rPr>
              <a:t>cycle </a:t>
            </a:r>
          </a:p>
          <a:p>
            <a:pPr algn="l"/>
            <a:r>
              <a:rPr lang="en-US" altLang="en-US" sz="2000">
                <a:latin typeface="Tahoma" pitchFamily="34" charset="0"/>
              </a:rPr>
              <a:t>end </a:t>
            </a:r>
          </a:p>
          <a:p>
            <a:pPr algn="l"/>
            <a:r>
              <a:rPr lang="en-US" altLang="en-US" sz="2000">
                <a:latin typeface="Tahoma" pitchFamily="34" charset="0"/>
              </a:rPr>
              <a:t>profile</a:t>
            </a:r>
          </a:p>
        </p:txBody>
      </p:sp>
      <p:sp>
        <p:nvSpPr>
          <p:cNvPr id="143370" name="Line 10"/>
          <p:cNvSpPr>
            <a:spLocks noChangeShapeType="1"/>
          </p:cNvSpPr>
          <p:nvPr/>
        </p:nvSpPr>
        <p:spPr bwMode="auto">
          <a:xfrm flipH="1">
            <a:off x="5867400" y="3200400"/>
            <a:ext cx="2362200" cy="0"/>
          </a:xfrm>
          <a:prstGeom prst="line">
            <a:avLst/>
          </a:prstGeom>
          <a:noFill/>
          <a:ln w="76200" cmpd="tri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371" name="Line 11"/>
          <p:cNvSpPr>
            <a:spLocks noChangeShapeType="1"/>
          </p:cNvSpPr>
          <p:nvPr/>
        </p:nvSpPr>
        <p:spPr bwMode="auto">
          <a:xfrm flipH="1">
            <a:off x="7315200" y="3886200"/>
            <a:ext cx="914400" cy="0"/>
          </a:xfrm>
          <a:prstGeom prst="line">
            <a:avLst/>
          </a:prstGeom>
          <a:noFill/>
          <a:ln w="76200" cmpd="tri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373" name="Line 13"/>
          <p:cNvSpPr>
            <a:spLocks noChangeShapeType="1"/>
          </p:cNvSpPr>
          <p:nvPr/>
        </p:nvSpPr>
        <p:spPr bwMode="auto">
          <a:xfrm flipH="1">
            <a:off x="5105400" y="4648200"/>
            <a:ext cx="3124200" cy="0"/>
          </a:xfrm>
          <a:prstGeom prst="line">
            <a:avLst/>
          </a:prstGeom>
          <a:noFill/>
          <a:ln w="76200" cmpd="tri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374" name="Line 14"/>
          <p:cNvSpPr>
            <a:spLocks noChangeShapeType="1"/>
          </p:cNvSpPr>
          <p:nvPr/>
        </p:nvSpPr>
        <p:spPr bwMode="auto">
          <a:xfrm>
            <a:off x="8229600" y="3048000"/>
            <a:ext cx="0" cy="1752600"/>
          </a:xfrm>
          <a:prstGeom prst="line">
            <a:avLst/>
          </a:prstGeom>
          <a:noFill/>
          <a:ln w="76200" cmpd="tri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3C52D-6B81-4776-8F5C-5D6165298E59}" type="slidenum">
              <a:rPr lang="en-US" altLang="en-US"/>
              <a:pPr/>
              <a:t>21</a:t>
            </a:fld>
            <a:endParaRPr lang="en-US" altLang="en-US"/>
          </a:p>
        </p:txBody>
      </p:sp>
      <p:pic>
        <p:nvPicPr>
          <p:cNvPr id="145413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09800"/>
            <a:ext cx="7772400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5414" name="Rectangle 6"/>
          <p:cNvSpPr>
            <a:spLocks noGrp="1" noChangeArrowheads="1"/>
          </p:cNvSpPr>
          <p:nvPr/>
        </p:nvSpPr>
        <p:spPr bwMode="auto">
          <a:xfrm>
            <a:off x="152400" y="304800"/>
            <a:ext cx="8785225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eaLnBrk="0" hangingPunct="0"/>
            <a: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  <a:t>Flow Shop Scheduling</a:t>
            </a:r>
            <a:b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</a:br>
            <a:r>
              <a:rPr lang="en-US" altLang="en-US" sz="2000" b="1" i="1">
                <a:solidFill>
                  <a:srgbClr val="003399"/>
                </a:solidFill>
                <a:latin typeface="Tahoma" pitchFamily="34" charset="0"/>
              </a:rPr>
              <a:t>Sequencing Unpaced Assembly Systems</a:t>
            </a:r>
            <a:r>
              <a:rPr lang="en-US" altLang="en-US"/>
              <a:t> </a:t>
            </a:r>
          </a:p>
        </p:txBody>
      </p:sp>
      <p:sp>
        <p:nvSpPr>
          <p:cNvPr id="145416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10600" cy="4800600"/>
          </a:xfrm>
        </p:spPr>
        <p:txBody>
          <a:bodyPr/>
          <a:lstStyle/>
          <a:p>
            <a:r>
              <a:rPr lang="en-US" altLang="en-US"/>
              <a:t>S = 1-4-3-2 with machine 2 ready time = 4 :</a:t>
            </a:r>
          </a:p>
        </p:txBody>
      </p:sp>
      <p:sp>
        <p:nvSpPr>
          <p:cNvPr id="145417" name="Text Box 9"/>
          <p:cNvSpPr txBox="1">
            <a:spLocks noChangeArrowheads="1"/>
          </p:cNvSpPr>
          <p:nvPr/>
        </p:nvSpPr>
        <p:spPr bwMode="auto">
          <a:xfrm>
            <a:off x="2209800" y="5562600"/>
            <a:ext cx="2357438" cy="495300"/>
          </a:xfrm>
          <a:prstGeom prst="rect">
            <a:avLst/>
          </a:prstGeom>
          <a:solidFill>
            <a:srgbClr val="FFFFCC"/>
          </a:solidFill>
          <a:ln w="38100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latin typeface="Tahoma" pitchFamily="34" charset="0"/>
              </a:rPr>
              <a:t>Cycle time = 14</a:t>
            </a:r>
          </a:p>
        </p:txBody>
      </p:sp>
      <p:sp>
        <p:nvSpPr>
          <p:cNvPr id="145418" name="Line 10"/>
          <p:cNvSpPr>
            <a:spLocks noChangeShapeType="1"/>
          </p:cNvSpPr>
          <p:nvPr/>
        </p:nvSpPr>
        <p:spPr bwMode="auto">
          <a:xfrm>
            <a:off x="6019800" y="5410200"/>
            <a:ext cx="0" cy="76200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419" name="Line 11"/>
          <p:cNvSpPr>
            <a:spLocks noChangeShapeType="1"/>
          </p:cNvSpPr>
          <p:nvPr/>
        </p:nvSpPr>
        <p:spPr bwMode="auto">
          <a:xfrm>
            <a:off x="914400" y="5410200"/>
            <a:ext cx="0" cy="76200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420" name="Line 12"/>
          <p:cNvSpPr>
            <a:spLocks noChangeShapeType="1"/>
          </p:cNvSpPr>
          <p:nvPr/>
        </p:nvSpPr>
        <p:spPr bwMode="auto">
          <a:xfrm flipH="1">
            <a:off x="914400" y="5791200"/>
            <a:ext cx="1295400" cy="0"/>
          </a:xfrm>
          <a:prstGeom prst="line">
            <a:avLst/>
          </a:prstGeom>
          <a:noFill/>
          <a:ln w="57150" cmpd="thinThick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422" name="Line 14"/>
          <p:cNvSpPr>
            <a:spLocks noChangeShapeType="1"/>
          </p:cNvSpPr>
          <p:nvPr/>
        </p:nvSpPr>
        <p:spPr bwMode="auto">
          <a:xfrm>
            <a:off x="4572000" y="5791200"/>
            <a:ext cx="1447800" cy="0"/>
          </a:xfrm>
          <a:prstGeom prst="line">
            <a:avLst/>
          </a:prstGeom>
          <a:noFill/>
          <a:ln w="57150" cmpd="thinThick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53272-B397-4902-8CE6-C3F9DF450701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905000"/>
            <a:ext cx="4648200" cy="444500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400"/>
              <a:t>Paced Assembly Systems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2971800"/>
            <a:ext cx="6705600" cy="2971800"/>
          </a:xfrm>
        </p:spPr>
        <p:txBody>
          <a:bodyPr/>
          <a:lstStyle/>
          <a:p>
            <a:r>
              <a:rPr lang="en-US" altLang="en-US"/>
              <a:t>Conveyor moves jobs at fixed speeds</a:t>
            </a:r>
          </a:p>
          <a:p>
            <a:r>
              <a:rPr lang="en-US" altLang="en-US"/>
              <a:t>Fixed distance between jobs</a:t>
            </a:r>
          </a:p>
          <a:p>
            <a:pPr lvl="1"/>
            <a:r>
              <a:rPr lang="en-US" altLang="en-US"/>
              <a:t>Spacing proportional to processing time</a:t>
            </a:r>
          </a:p>
          <a:p>
            <a:r>
              <a:rPr lang="en-US" altLang="en-US"/>
              <a:t>No bypass</a:t>
            </a:r>
          </a:p>
          <a:p>
            <a:r>
              <a:rPr lang="en-US" altLang="en-US"/>
              <a:t>Unit cycle time</a:t>
            </a:r>
          </a:p>
          <a:p>
            <a:pPr lvl="1"/>
            <a:r>
              <a:rPr lang="en-US" altLang="en-US"/>
              <a:t>time between two successive jobs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/>
        </p:nvSpPr>
        <p:spPr bwMode="auto">
          <a:xfrm>
            <a:off x="152400" y="228600"/>
            <a:ext cx="8785225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eaLnBrk="0" hangingPunct="0"/>
            <a: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  <a:t>Flow Shop Scheduling</a:t>
            </a:r>
            <a:b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</a:br>
            <a:r>
              <a:rPr lang="en-US" altLang="en-US" sz="2000" b="1" i="1">
                <a:solidFill>
                  <a:srgbClr val="003399"/>
                </a:solidFill>
                <a:latin typeface="Tahoma" pitchFamily="34" charset="0"/>
              </a:rPr>
              <a:t>Limited Intermediate Storage	Flexible Assembly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C571F-62DB-4B84-BA7C-8A08B1A71FBE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56674" name="Line 2"/>
          <p:cNvSpPr>
            <a:spLocks noChangeShapeType="1"/>
          </p:cNvSpPr>
          <p:nvPr/>
        </p:nvSpPr>
        <p:spPr bwMode="auto">
          <a:xfrm rot="5400000">
            <a:off x="3778250" y="6346826"/>
            <a:ext cx="320675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675" name="Line 3"/>
          <p:cNvSpPr>
            <a:spLocks noChangeShapeType="1"/>
          </p:cNvSpPr>
          <p:nvPr/>
        </p:nvSpPr>
        <p:spPr bwMode="auto">
          <a:xfrm rot="5400000">
            <a:off x="3786187" y="4011613"/>
            <a:ext cx="320675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676" name="Line 4"/>
          <p:cNvSpPr>
            <a:spLocks noChangeShapeType="1"/>
          </p:cNvSpPr>
          <p:nvPr/>
        </p:nvSpPr>
        <p:spPr bwMode="auto">
          <a:xfrm rot="5400000">
            <a:off x="3786187" y="4822826"/>
            <a:ext cx="320675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677" name="Line 5"/>
          <p:cNvSpPr>
            <a:spLocks noChangeShapeType="1"/>
          </p:cNvSpPr>
          <p:nvPr/>
        </p:nvSpPr>
        <p:spPr bwMode="auto">
          <a:xfrm rot="5400000">
            <a:off x="3786187" y="5603876"/>
            <a:ext cx="320675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678" name="Line 6"/>
          <p:cNvSpPr>
            <a:spLocks noChangeShapeType="1"/>
          </p:cNvSpPr>
          <p:nvPr/>
        </p:nvSpPr>
        <p:spPr bwMode="auto">
          <a:xfrm rot="5400000">
            <a:off x="3786187" y="3222626"/>
            <a:ext cx="320675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679" name="Text Box 7"/>
          <p:cNvSpPr txBox="1">
            <a:spLocks noChangeArrowheads="1"/>
          </p:cNvSpPr>
          <p:nvPr/>
        </p:nvSpPr>
        <p:spPr bwMode="auto">
          <a:xfrm>
            <a:off x="171450" y="188913"/>
            <a:ext cx="8672513" cy="371475"/>
          </a:xfrm>
          <a:prstGeom prst="rect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0008" tIns="50004" rIns="100008" bIns="50004">
            <a:spAutoFit/>
          </a:bodyPr>
          <a:lstStyle>
            <a:lvl1pPr algn="l" defTabSz="1000125">
              <a:tabLst>
                <a:tab pos="1179513" algn="l"/>
                <a:tab pos="1568450" algn="l"/>
                <a:tab pos="1955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85788" algn="l" defTabSz="1000125">
              <a:tabLst>
                <a:tab pos="1179513" algn="l"/>
                <a:tab pos="1568450" algn="l"/>
                <a:tab pos="1955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00125" algn="l" defTabSz="1000125">
              <a:tabLst>
                <a:tab pos="1179513" algn="l"/>
                <a:tab pos="1568450" algn="l"/>
                <a:tab pos="1955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00188" algn="l" defTabSz="1000125">
              <a:tabLst>
                <a:tab pos="1179513" algn="l"/>
                <a:tab pos="1568450" algn="l"/>
                <a:tab pos="1955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00250" algn="l" defTabSz="1000125">
              <a:tabLst>
                <a:tab pos="1179513" algn="l"/>
                <a:tab pos="1568450" algn="l"/>
                <a:tab pos="1955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57450" defTabSz="1000125" fontAlgn="base">
              <a:spcBef>
                <a:spcPct val="0"/>
              </a:spcBef>
              <a:spcAft>
                <a:spcPct val="0"/>
              </a:spcAft>
              <a:tabLst>
                <a:tab pos="1179513" algn="l"/>
                <a:tab pos="1568450" algn="l"/>
                <a:tab pos="1955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4650" defTabSz="1000125" fontAlgn="base">
              <a:spcBef>
                <a:spcPct val="0"/>
              </a:spcBef>
              <a:spcAft>
                <a:spcPct val="0"/>
              </a:spcAft>
              <a:tabLst>
                <a:tab pos="1179513" algn="l"/>
                <a:tab pos="1568450" algn="l"/>
                <a:tab pos="1955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71850" defTabSz="1000125" fontAlgn="base">
              <a:spcBef>
                <a:spcPct val="0"/>
              </a:spcBef>
              <a:spcAft>
                <a:spcPct val="0"/>
              </a:spcAft>
              <a:tabLst>
                <a:tab pos="1179513" algn="l"/>
                <a:tab pos="1568450" algn="l"/>
                <a:tab pos="1955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29050" defTabSz="1000125" fontAlgn="base">
              <a:spcBef>
                <a:spcPct val="0"/>
              </a:spcBef>
              <a:spcAft>
                <a:spcPct val="0"/>
              </a:spcAft>
              <a:tabLst>
                <a:tab pos="1179513" algn="l"/>
                <a:tab pos="1568450" algn="l"/>
                <a:tab pos="1955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100000"/>
              </a:spcBef>
            </a:pPr>
            <a:r>
              <a:rPr lang="en-US" altLang="en-US" sz="1600" b="1">
                <a:latin typeface="Tahoma" pitchFamily="34" charset="0"/>
              </a:rPr>
              <a:t>Production Planning System in Nissan</a:t>
            </a:r>
          </a:p>
        </p:txBody>
      </p:sp>
      <p:sp>
        <p:nvSpPr>
          <p:cNvPr id="156680" name="Rectangle 8"/>
          <p:cNvSpPr>
            <a:spLocks noChangeArrowheads="1"/>
          </p:cNvSpPr>
          <p:nvPr/>
        </p:nvSpPr>
        <p:spPr bwMode="auto">
          <a:xfrm>
            <a:off x="3044825" y="900113"/>
            <a:ext cx="1835150" cy="550862"/>
          </a:xfrm>
          <a:prstGeom prst="rect">
            <a:avLst/>
          </a:prstGeom>
          <a:solidFill>
            <a:schemeClr val="bg1"/>
          </a:solidFill>
          <a:ln w="28575" algn="ctr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008" tIns="50004" rIns="100008" bIns="50004" anchor="ctr"/>
          <a:lstStyle>
            <a:lvl1pPr algn="l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00063" algn="l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00125" algn="l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00188" algn="l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00250" algn="l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57450" defTabSz="10001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4650" defTabSz="10001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71850" defTabSz="10001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29050" defTabSz="10001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en-US" sz="1600">
                <a:latin typeface="Tahoma" pitchFamily="34" charset="0"/>
              </a:rPr>
              <a:t>Yearly production</a:t>
            </a:r>
            <a:br>
              <a:rPr lang="en-US" altLang="en-US" sz="1600">
                <a:latin typeface="Tahoma" pitchFamily="34" charset="0"/>
              </a:rPr>
            </a:br>
            <a:r>
              <a:rPr lang="en-US" altLang="en-US" sz="1600">
                <a:latin typeface="Tahoma" pitchFamily="34" charset="0"/>
              </a:rPr>
              <a:t>planning</a:t>
            </a:r>
          </a:p>
        </p:txBody>
      </p:sp>
      <p:sp>
        <p:nvSpPr>
          <p:cNvPr id="156681" name="Rectangle 9"/>
          <p:cNvSpPr>
            <a:spLocks noChangeArrowheads="1"/>
          </p:cNvSpPr>
          <p:nvPr/>
        </p:nvSpPr>
        <p:spPr bwMode="auto">
          <a:xfrm>
            <a:off x="6757988" y="900113"/>
            <a:ext cx="1835150" cy="550862"/>
          </a:xfrm>
          <a:prstGeom prst="rect">
            <a:avLst/>
          </a:prstGeom>
          <a:solidFill>
            <a:schemeClr val="bg1"/>
          </a:solidFill>
          <a:ln w="28575" algn="ctr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008" tIns="50004" rIns="100008" bIns="50004" anchor="ctr"/>
          <a:lstStyle>
            <a:lvl1pPr algn="l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00063" algn="l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00125" algn="l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00188" algn="l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00250" algn="l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57450" defTabSz="10001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4650" defTabSz="10001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71850" defTabSz="10001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29050" defTabSz="10001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1600">
                <a:latin typeface="Tahoma" pitchFamily="34" charset="0"/>
              </a:rPr>
              <a:t>Export planning</a:t>
            </a:r>
          </a:p>
        </p:txBody>
      </p:sp>
      <p:sp>
        <p:nvSpPr>
          <p:cNvPr id="156682" name="Text Box 10"/>
          <p:cNvSpPr txBox="1">
            <a:spLocks noChangeArrowheads="1"/>
          </p:cNvSpPr>
          <p:nvPr/>
        </p:nvSpPr>
        <p:spPr bwMode="auto">
          <a:xfrm>
            <a:off x="323850" y="846138"/>
            <a:ext cx="1530350" cy="688975"/>
          </a:xfrm>
          <a:prstGeom prst="rect">
            <a:avLst/>
          </a:prstGeom>
          <a:solidFill>
            <a:schemeClr val="bg1"/>
          </a:solidFill>
          <a:ln w="28575" algn="ctr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008" tIns="50004" rIns="100008" bIns="50004">
            <a:spAutoFit/>
          </a:bodyPr>
          <a:lstStyle>
            <a:lvl1pPr algn="l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00063" algn="l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00125" algn="l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00188" algn="l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00250" algn="l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57450" defTabSz="10001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4650" defTabSz="10001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71850" defTabSz="10001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29050" defTabSz="10001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600">
                <a:latin typeface="Tahoma" pitchFamily="34" charset="0"/>
              </a:rPr>
              <a:t>Profit planning</a:t>
            </a:r>
          </a:p>
          <a:p>
            <a:pPr>
              <a:spcBef>
                <a:spcPct val="30000"/>
              </a:spcBef>
            </a:pPr>
            <a:r>
              <a:rPr lang="en-US" altLang="en-US" sz="1600">
                <a:latin typeface="Tahoma" pitchFamily="34" charset="0"/>
              </a:rPr>
              <a:t>Sales planning</a:t>
            </a:r>
          </a:p>
        </p:txBody>
      </p:sp>
      <p:sp>
        <p:nvSpPr>
          <p:cNvPr id="156683" name="Text Box 11"/>
          <p:cNvSpPr txBox="1">
            <a:spLocks noChangeArrowheads="1"/>
          </p:cNvSpPr>
          <p:nvPr/>
        </p:nvSpPr>
        <p:spPr bwMode="auto">
          <a:xfrm>
            <a:off x="387350" y="1693863"/>
            <a:ext cx="1674813" cy="615950"/>
          </a:xfrm>
          <a:prstGeom prst="rect">
            <a:avLst/>
          </a:prstGeom>
          <a:noFill/>
          <a:ln w="28575" algn="ctr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008" tIns="50004" rIns="100008" bIns="50004">
            <a:spAutoFit/>
          </a:bodyPr>
          <a:lstStyle>
            <a:lvl1pPr algn="l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00063" algn="l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00125" algn="l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00188" algn="l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00250" algn="l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57450" defTabSz="10001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4650" defTabSz="10001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71850" defTabSz="10001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29050" defTabSz="10001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600">
                <a:latin typeface="Tahoma" pitchFamily="34" charset="0"/>
              </a:rPr>
              <a:t>Actual sales</a:t>
            </a:r>
            <a:br>
              <a:rPr lang="en-US" altLang="en-US" sz="1600">
                <a:latin typeface="Tahoma" pitchFamily="34" charset="0"/>
              </a:rPr>
            </a:br>
            <a:r>
              <a:rPr lang="en-US" altLang="en-US" sz="1600">
                <a:latin typeface="Tahoma" pitchFamily="34" charset="0"/>
              </a:rPr>
              <a:t>Actual inventory</a:t>
            </a:r>
          </a:p>
        </p:txBody>
      </p:sp>
      <p:sp>
        <p:nvSpPr>
          <p:cNvPr id="156684" name="Text Box 12"/>
          <p:cNvSpPr txBox="1">
            <a:spLocks noChangeArrowheads="1"/>
          </p:cNvSpPr>
          <p:nvPr/>
        </p:nvSpPr>
        <p:spPr bwMode="auto">
          <a:xfrm>
            <a:off x="1066800" y="4114800"/>
            <a:ext cx="1501775" cy="615950"/>
          </a:xfrm>
          <a:prstGeom prst="rect">
            <a:avLst/>
          </a:prstGeom>
          <a:noFill/>
          <a:ln w="28575" algn="ctr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008" tIns="50004" rIns="100008" bIns="50004">
            <a:spAutoFit/>
          </a:bodyPr>
          <a:lstStyle>
            <a:lvl1pPr algn="l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00063" algn="l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00125" algn="l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00188" algn="l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00250" algn="l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57450" defTabSz="10001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4650" defTabSz="10001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71850" defTabSz="10001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29050" defTabSz="10001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600">
                <a:latin typeface="Tahoma" pitchFamily="34" charset="0"/>
              </a:rPr>
              <a:t>Ten-day order</a:t>
            </a:r>
            <a:br>
              <a:rPr lang="en-US" altLang="en-US" sz="1600">
                <a:latin typeface="Tahoma" pitchFamily="34" charset="0"/>
              </a:rPr>
            </a:br>
            <a:r>
              <a:rPr lang="en-US" altLang="en-US" sz="1600">
                <a:latin typeface="Tahoma" pitchFamily="34" charset="0"/>
              </a:rPr>
              <a:t>from dealers</a:t>
            </a:r>
          </a:p>
        </p:txBody>
      </p:sp>
      <p:sp>
        <p:nvSpPr>
          <p:cNvPr id="156685" name="Text Box 13"/>
          <p:cNvSpPr txBox="1">
            <a:spLocks noChangeArrowheads="1"/>
          </p:cNvSpPr>
          <p:nvPr/>
        </p:nvSpPr>
        <p:spPr bwMode="auto">
          <a:xfrm>
            <a:off x="1219200" y="5029200"/>
            <a:ext cx="1354138" cy="615950"/>
          </a:xfrm>
          <a:prstGeom prst="rect">
            <a:avLst/>
          </a:prstGeom>
          <a:noFill/>
          <a:ln w="28575" algn="ctr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008" tIns="50004" rIns="100008" bIns="50004">
            <a:spAutoFit/>
          </a:bodyPr>
          <a:lstStyle>
            <a:lvl1pPr algn="l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00063" algn="l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00125" algn="l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00188" algn="l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00250" algn="l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57450" defTabSz="10001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4650" defTabSz="10001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71850" defTabSz="10001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29050" defTabSz="10001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600">
                <a:latin typeface="Tahoma" pitchFamily="34" charset="0"/>
              </a:rPr>
              <a:t>Daily order</a:t>
            </a:r>
            <a:br>
              <a:rPr lang="en-US" altLang="en-US" sz="1600">
                <a:latin typeface="Tahoma" pitchFamily="34" charset="0"/>
              </a:rPr>
            </a:br>
            <a:r>
              <a:rPr lang="en-US" altLang="en-US" sz="1600">
                <a:latin typeface="Tahoma" pitchFamily="34" charset="0"/>
              </a:rPr>
              <a:t>from dealers</a:t>
            </a:r>
          </a:p>
        </p:txBody>
      </p:sp>
      <p:sp>
        <p:nvSpPr>
          <p:cNvPr id="156686" name="Rectangle 14"/>
          <p:cNvSpPr>
            <a:spLocks noChangeArrowheads="1"/>
          </p:cNvSpPr>
          <p:nvPr/>
        </p:nvSpPr>
        <p:spPr bwMode="auto">
          <a:xfrm>
            <a:off x="3449638" y="2616200"/>
            <a:ext cx="4111625" cy="522288"/>
          </a:xfrm>
          <a:prstGeom prst="rect">
            <a:avLst/>
          </a:prstGeom>
          <a:noFill/>
          <a:ln w="28575" algn="ctr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008" tIns="50004" rIns="100008" bIns="50004" anchor="ctr"/>
          <a:lstStyle>
            <a:lvl1pPr algn="l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00063" algn="l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00125" algn="l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00188" algn="l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00250" algn="l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57450" defTabSz="10001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4650" defTabSz="10001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71850" defTabSz="10001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29050" defTabSz="10001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en-US" sz="1600">
                <a:latin typeface="Tahoma" pitchFamily="34" charset="0"/>
              </a:rPr>
              <a:t>Three-month production  planning on a </a:t>
            </a:r>
            <a:br>
              <a:rPr lang="en-US" altLang="en-US" sz="1600">
                <a:latin typeface="Tahoma" pitchFamily="34" charset="0"/>
              </a:rPr>
            </a:br>
            <a:r>
              <a:rPr lang="en-US" altLang="en-US" sz="1600">
                <a:latin typeface="Tahoma" pitchFamily="34" charset="0"/>
              </a:rPr>
              <a:t>rolling basis (Master Schedule No 1)</a:t>
            </a:r>
          </a:p>
        </p:txBody>
      </p:sp>
      <p:sp>
        <p:nvSpPr>
          <p:cNvPr id="156687" name="Rectangle 15"/>
          <p:cNvSpPr>
            <a:spLocks noChangeArrowheads="1"/>
          </p:cNvSpPr>
          <p:nvPr/>
        </p:nvSpPr>
        <p:spPr bwMode="auto">
          <a:xfrm>
            <a:off x="3449638" y="3403600"/>
            <a:ext cx="4111625" cy="522288"/>
          </a:xfrm>
          <a:prstGeom prst="rect">
            <a:avLst/>
          </a:prstGeom>
          <a:noFill/>
          <a:ln w="28575" algn="ctr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008" tIns="50004" rIns="100008" bIns="50004" anchor="ctr"/>
          <a:lstStyle>
            <a:lvl1pPr algn="l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00063" algn="l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00125" algn="l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00188" algn="l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00250" algn="l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57450" defTabSz="10001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4650" defTabSz="10001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71850" defTabSz="10001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29050" defTabSz="10001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en-US" sz="1600">
                <a:latin typeface="Tahoma" pitchFamily="34" charset="0"/>
              </a:rPr>
              <a:t>Daily-divided production planning for </a:t>
            </a:r>
            <a:br>
              <a:rPr lang="en-US" altLang="en-US" sz="1600">
                <a:latin typeface="Tahoma" pitchFamily="34" charset="0"/>
              </a:rPr>
            </a:br>
            <a:r>
              <a:rPr lang="en-US" altLang="en-US" sz="1600">
                <a:latin typeface="Tahoma" pitchFamily="34" charset="0"/>
              </a:rPr>
              <a:t>the first month (Master Schedule No 2)</a:t>
            </a:r>
          </a:p>
        </p:txBody>
      </p:sp>
      <p:sp>
        <p:nvSpPr>
          <p:cNvPr id="156688" name="Rectangle 16"/>
          <p:cNvSpPr>
            <a:spLocks noChangeArrowheads="1"/>
          </p:cNvSpPr>
          <p:nvPr/>
        </p:nvSpPr>
        <p:spPr bwMode="auto">
          <a:xfrm>
            <a:off x="3449638" y="4192588"/>
            <a:ext cx="4111625" cy="522287"/>
          </a:xfrm>
          <a:prstGeom prst="rect">
            <a:avLst/>
          </a:prstGeom>
          <a:noFill/>
          <a:ln w="28575" algn="ctr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008" tIns="50004" rIns="100008" bIns="50004" anchor="ctr"/>
          <a:lstStyle>
            <a:lvl1pPr algn="l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00063" algn="l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00125" algn="l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00188" algn="l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00250" algn="l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57450" defTabSz="10001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4650" defTabSz="10001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71850" defTabSz="10001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29050" defTabSz="10001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en-US" sz="1600">
                <a:latin typeface="Tahoma" pitchFamily="34" charset="0"/>
              </a:rPr>
              <a:t>Revised daily-divided production planning </a:t>
            </a:r>
            <a:br>
              <a:rPr lang="en-US" altLang="en-US" sz="1600">
                <a:latin typeface="Tahoma" pitchFamily="34" charset="0"/>
              </a:rPr>
            </a:br>
            <a:r>
              <a:rPr lang="en-US" altLang="en-US" sz="1600">
                <a:latin typeface="Tahoma" pitchFamily="34" charset="0"/>
              </a:rPr>
              <a:t>for the next 10 days (Master Schedule No 3)</a:t>
            </a:r>
          </a:p>
        </p:txBody>
      </p:sp>
      <p:sp>
        <p:nvSpPr>
          <p:cNvPr id="156689" name="Rectangle 17"/>
          <p:cNvSpPr>
            <a:spLocks noChangeArrowheads="1"/>
          </p:cNvSpPr>
          <p:nvPr/>
        </p:nvSpPr>
        <p:spPr bwMode="auto">
          <a:xfrm>
            <a:off x="3449638" y="4981575"/>
            <a:ext cx="4111625" cy="522288"/>
          </a:xfrm>
          <a:prstGeom prst="rect">
            <a:avLst/>
          </a:prstGeom>
          <a:noFill/>
          <a:ln w="28575" algn="ctr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008" tIns="50004" rIns="100008" bIns="50004" anchor="ctr"/>
          <a:lstStyle>
            <a:lvl1pPr algn="l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00063" algn="l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00125" algn="l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00188" algn="l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00250" algn="l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57450" defTabSz="10001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4650" defTabSz="10001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71850" defTabSz="10001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29050" defTabSz="10001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en-US" sz="1600">
                <a:latin typeface="Tahoma" pitchFamily="34" charset="0"/>
              </a:rPr>
              <a:t>Revised daily production </a:t>
            </a:r>
            <a:br>
              <a:rPr lang="en-US" altLang="en-US" sz="1600">
                <a:latin typeface="Tahoma" pitchFamily="34" charset="0"/>
              </a:rPr>
            </a:br>
            <a:r>
              <a:rPr lang="en-US" altLang="en-US" sz="1600">
                <a:latin typeface="Tahoma" pitchFamily="34" charset="0"/>
              </a:rPr>
              <a:t>(Master Schedule No 4)</a:t>
            </a:r>
          </a:p>
        </p:txBody>
      </p:sp>
      <p:sp>
        <p:nvSpPr>
          <p:cNvPr id="156690" name="Rectangle 18"/>
          <p:cNvSpPr>
            <a:spLocks noChangeArrowheads="1"/>
          </p:cNvSpPr>
          <p:nvPr/>
        </p:nvSpPr>
        <p:spPr bwMode="auto">
          <a:xfrm>
            <a:off x="3449638" y="5770563"/>
            <a:ext cx="4111625" cy="522287"/>
          </a:xfrm>
          <a:prstGeom prst="rect">
            <a:avLst/>
          </a:prstGeom>
          <a:noFill/>
          <a:ln w="28575" algn="ctr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008" tIns="50004" rIns="100008" bIns="50004" anchor="ctr"/>
          <a:lstStyle>
            <a:lvl1pPr algn="l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00063" algn="l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00125" algn="l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00188" algn="l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00250" algn="l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57450" defTabSz="10001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4650" defTabSz="10001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71850" defTabSz="10001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29050" defTabSz="10001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en-US" sz="1600">
                <a:latin typeface="Tahoma" pitchFamily="34" charset="0"/>
              </a:rPr>
              <a:t>Sequence scheduling for the mixed model </a:t>
            </a:r>
            <a:br>
              <a:rPr lang="en-US" altLang="en-US" sz="1600">
                <a:latin typeface="Tahoma" pitchFamily="34" charset="0"/>
              </a:rPr>
            </a:br>
            <a:r>
              <a:rPr lang="en-US" altLang="en-US" sz="1600">
                <a:latin typeface="Tahoma" pitchFamily="34" charset="0"/>
              </a:rPr>
              <a:t>assembly line  (“Actual schedule”)</a:t>
            </a:r>
          </a:p>
        </p:txBody>
      </p:sp>
      <p:sp>
        <p:nvSpPr>
          <p:cNvPr id="156691" name="Text Box 19"/>
          <p:cNvSpPr txBox="1">
            <a:spLocks noChangeArrowheads="1"/>
          </p:cNvSpPr>
          <p:nvPr/>
        </p:nvSpPr>
        <p:spPr bwMode="auto">
          <a:xfrm>
            <a:off x="3267075" y="6405563"/>
            <a:ext cx="2568575" cy="371475"/>
          </a:xfrm>
          <a:prstGeom prst="rect">
            <a:avLst/>
          </a:prstGeom>
          <a:noFill/>
          <a:ln w="28575" algn="ctr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008" tIns="50004" rIns="100008" bIns="50004">
            <a:spAutoFit/>
          </a:bodyPr>
          <a:lstStyle>
            <a:lvl1pPr algn="l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00063" algn="l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00125" algn="l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00188" algn="l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00250" algn="l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57450" defTabSz="10001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4650" defTabSz="10001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71850" defTabSz="10001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29050" defTabSz="10001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600">
                <a:latin typeface="Tahoma" pitchFamily="34" charset="0"/>
              </a:rPr>
              <a:t>Production of automobiles</a:t>
            </a:r>
          </a:p>
        </p:txBody>
      </p:sp>
      <p:sp>
        <p:nvSpPr>
          <p:cNvPr id="156692" name="Text Box 20"/>
          <p:cNvSpPr txBox="1">
            <a:spLocks noChangeArrowheads="1"/>
          </p:cNvSpPr>
          <p:nvPr/>
        </p:nvSpPr>
        <p:spPr bwMode="auto">
          <a:xfrm>
            <a:off x="206375" y="2466975"/>
            <a:ext cx="2262188" cy="860425"/>
          </a:xfrm>
          <a:prstGeom prst="rect">
            <a:avLst/>
          </a:prstGeom>
          <a:noFill/>
          <a:ln w="28575" algn="ctr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008" tIns="50004" rIns="100008" bIns="50004">
            <a:spAutoFit/>
          </a:bodyPr>
          <a:lstStyle>
            <a:lvl1pPr algn="l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00063" algn="l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00125" algn="l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00188" algn="l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00250" algn="l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57450" defTabSz="10001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4650" defTabSz="10001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71850" defTabSz="10001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29050" defTabSz="10001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600">
                <a:latin typeface="Tahoma" pitchFamily="34" charset="0"/>
              </a:rPr>
              <a:t>Transfer to new model</a:t>
            </a:r>
            <a:br>
              <a:rPr lang="en-US" altLang="en-US" sz="1600">
                <a:latin typeface="Tahoma" pitchFamily="34" charset="0"/>
              </a:rPr>
            </a:br>
            <a:r>
              <a:rPr lang="en-US" altLang="en-US" sz="1600">
                <a:latin typeface="Tahoma" pitchFamily="34" charset="0"/>
              </a:rPr>
              <a:t>Facility and worker</a:t>
            </a:r>
            <a:br>
              <a:rPr lang="en-US" altLang="en-US" sz="1600">
                <a:latin typeface="Tahoma" pitchFamily="34" charset="0"/>
              </a:rPr>
            </a:br>
            <a:r>
              <a:rPr lang="en-US" altLang="en-US" sz="1600">
                <a:latin typeface="Tahoma" pitchFamily="34" charset="0"/>
              </a:rPr>
              <a:t>Supplier capacity</a:t>
            </a:r>
          </a:p>
        </p:txBody>
      </p:sp>
      <p:sp>
        <p:nvSpPr>
          <p:cNvPr id="156693" name="Line 21"/>
          <p:cNvSpPr>
            <a:spLocks noChangeShapeType="1"/>
          </p:cNvSpPr>
          <p:nvPr/>
        </p:nvSpPr>
        <p:spPr bwMode="auto">
          <a:xfrm>
            <a:off x="2100263" y="1155700"/>
            <a:ext cx="936625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694" name="Line 22"/>
          <p:cNvSpPr>
            <a:spLocks noChangeShapeType="1"/>
          </p:cNvSpPr>
          <p:nvPr/>
        </p:nvSpPr>
        <p:spPr bwMode="auto">
          <a:xfrm>
            <a:off x="1771650" y="1866900"/>
            <a:ext cx="2174875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695" name="Line 23"/>
          <p:cNvSpPr>
            <a:spLocks noChangeShapeType="1"/>
          </p:cNvSpPr>
          <p:nvPr/>
        </p:nvSpPr>
        <p:spPr bwMode="auto">
          <a:xfrm>
            <a:off x="1993900" y="2090738"/>
            <a:ext cx="1952625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696" name="Line 24"/>
          <p:cNvSpPr>
            <a:spLocks noChangeShapeType="1"/>
          </p:cNvSpPr>
          <p:nvPr/>
        </p:nvSpPr>
        <p:spPr bwMode="auto">
          <a:xfrm rot="5400000">
            <a:off x="3371850" y="2035175"/>
            <a:ext cx="114935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697" name="Line 25"/>
          <p:cNvSpPr>
            <a:spLocks noChangeShapeType="1"/>
          </p:cNvSpPr>
          <p:nvPr/>
        </p:nvSpPr>
        <p:spPr bwMode="auto">
          <a:xfrm flipH="1">
            <a:off x="2089150" y="3128963"/>
            <a:ext cx="501650" cy="1587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698" name="Line 26"/>
          <p:cNvSpPr>
            <a:spLocks noChangeShapeType="1"/>
          </p:cNvSpPr>
          <p:nvPr/>
        </p:nvSpPr>
        <p:spPr bwMode="auto">
          <a:xfrm>
            <a:off x="2590800" y="2895600"/>
            <a:ext cx="8382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56699" name="AutoShape 27"/>
          <p:cNvCxnSpPr>
            <a:cxnSpLocks noChangeShapeType="1"/>
            <a:stCxn id="156681" idx="1"/>
            <a:endCxn id="156686" idx="3"/>
          </p:cNvCxnSpPr>
          <p:nvPr/>
        </p:nvCxnSpPr>
        <p:spPr bwMode="auto">
          <a:xfrm rot="10800000" flipH="1" flipV="1">
            <a:off x="6743700" y="1176338"/>
            <a:ext cx="831850" cy="1701800"/>
          </a:xfrm>
          <a:prstGeom prst="bentConnector5">
            <a:avLst>
              <a:gd name="adj1" fmla="val -25764"/>
              <a:gd name="adj2" fmla="val 50375"/>
              <a:gd name="adj3" fmla="val 125764"/>
            </a:avLst>
          </a:prstGeom>
          <a:noFill/>
          <a:ln w="28575">
            <a:solidFill>
              <a:srgbClr val="0000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6700" name="AutoShape 28"/>
          <p:cNvCxnSpPr>
            <a:cxnSpLocks noChangeShapeType="1"/>
            <a:stCxn id="156687" idx="3"/>
            <a:endCxn id="156690" idx="3"/>
          </p:cNvCxnSpPr>
          <p:nvPr/>
        </p:nvCxnSpPr>
        <p:spPr bwMode="auto">
          <a:xfrm>
            <a:off x="7575550" y="3665538"/>
            <a:ext cx="1588" cy="2366962"/>
          </a:xfrm>
          <a:prstGeom prst="bentConnector3">
            <a:avLst>
              <a:gd name="adj1" fmla="val 13500000"/>
            </a:avLst>
          </a:prstGeom>
          <a:noFill/>
          <a:ln w="28575">
            <a:solidFill>
              <a:srgbClr val="0000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6701" name="Line 29"/>
          <p:cNvSpPr>
            <a:spLocks noChangeShapeType="1"/>
          </p:cNvSpPr>
          <p:nvPr/>
        </p:nvSpPr>
        <p:spPr bwMode="auto">
          <a:xfrm>
            <a:off x="7069138" y="3128963"/>
            <a:ext cx="0" cy="26035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702" name="Line 30"/>
          <p:cNvSpPr>
            <a:spLocks noChangeShapeType="1"/>
          </p:cNvSpPr>
          <p:nvPr/>
        </p:nvSpPr>
        <p:spPr bwMode="auto">
          <a:xfrm>
            <a:off x="1771650" y="1038225"/>
            <a:ext cx="320675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703" name="Line 31"/>
          <p:cNvSpPr>
            <a:spLocks noChangeShapeType="1"/>
          </p:cNvSpPr>
          <p:nvPr/>
        </p:nvSpPr>
        <p:spPr bwMode="auto">
          <a:xfrm>
            <a:off x="1771650" y="1346200"/>
            <a:ext cx="320675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704" name="Line 32"/>
          <p:cNvSpPr>
            <a:spLocks noChangeShapeType="1"/>
          </p:cNvSpPr>
          <p:nvPr/>
        </p:nvSpPr>
        <p:spPr bwMode="auto">
          <a:xfrm>
            <a:off x="2092325" y="1038225"/>
            <a:ext cx="0" cy="307975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705" name="Line 33"/>
          <p:cNvSpPr>
            <a:spLocks noChangeShapeType="1"/>
          </p:cNvSpPr>
          <p:nvPr/>
        </p:nvSpPr>
        <p:spPr bwMode="auto">
          <a:xfrm>
            <a:off x="2432050" y="2665413"/>
            <a:ext cx="15875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706" name="Line 34"/>
          <p:cNvSpPr>
            <a:spLocks noChangeShapeType="1"/>
          </p:cNvSpPr>
          <p:nvPr/>
        </p:nvSpPr>
        <p:spPr bwMode="auto">
          <a:xfrm>
            <a:off x="2590800" y="2665413"/>
            <a:ext cx="0" cy="46355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707" name="Line 35"/>
          <p:cNvSpPr>
            <a:spLocks noChangeShapeType="1"/>
          </p:cNvSpPr>
          <p:nvPr/>
        </p:nvSpPr>
        <p:spPr bwMode="auto">
          <a:xfrm>
            <a:off x="2571750" y="5281613"/>
            <a:ext cx="8382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708" name="Line 36"/>
          <p:cNvSpPr>
            <a:spLocks noChangeShapeType="1"/>
          </p:cNvSpPr>
          <p:nvPr/>
        </p:nvSpPr>
        <p:spPr bwMode="auto">
          <a:xfrm>
            <a:off x="2571750" y="4367213"/>
            <a:ext cx="8382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68EC1-E8D4-452C-8374-89A990FE7B72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676400"/>
            <a:ext cx="4953000" cy="444500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400"/>
              <a:t>Grouping and Spacing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514600"/>
            <a:ext cx="7315200" cy="3886200"/>
          </a:xfrm>
        </p:spPr>
        <p:txBody>
          <a:bodyPr/>
          <a:lstStyle/>
          <a:p>
            <a:r>
              <a:rPr lang="en-US" altLang="en-US" sz="2800"/>
              <a:t>Attributes and characteristics of each job</a:t>
            </a:r>
          </a:p>
          <a:p>
            <a:pPr lvl="1"/>
            <a:r>
              <a:rPr lang="en-US" altLang="en-US"/>
              <a:t>color, options, destination of cars</a:t>
            </a:r>
          </a:p>
          <a:p>
            <a:r>
              <a:rPr lang="en-US" altLang="en-US" sz="2800"/>
              <a:t>Changeover cost</a:t>
            </a:r>
          </a:p>
          <a:p>
            <a:pPr lvl="1"/>
            <a:r>
              <a:rPr lang="en-US" altLang="en-US"/>
              <a:t>Group operations with high changeover</a:t>
            </a:r>
          </a:p>
          <a:p>
            <a:r>
              <a:rPr lang="en-US" altLang="en-US" sz="2800"/>
              <a:t>Certain long operations</a:t>
            </a:r>
          </a:p>
          <a:p>
            <a:pPr lvl="1"/>
            <a:r>
              <a:rPr lang="en-US" altLang="en-US"/>
              <a:t>Space evenly over the sequence</a:t>
            </a:r>
          </a:p>
          <a:p>
            <a:pPr lvl="1"/>
            <a:r>
              <a:rPr lang="en-US" altLang="en-US" i="1">
                <a:effectLst>
                  <a:outerShdw blurRad="38100" dist="38100" dir="2700000" algn="tl">
                    <a:srgbClr val="C0C0C0"/>
                  </a:outerShdw>
                </a:effectLst>
              </a:rPr>
              <a:t>Capacity constrained operations</a:t>
            </a:r>
            <a:r>
              <a:rPr lang="en-US" altLang="en-US"/>
              <a:t> (criticality index)</a:t>
            </a:r>
            <a:endParaRPr lang="en-US" altLang="en-US" sz="2400"/>
          </a:p>
        </p:txBody>
      </p:sp>
      <p:sp>
        <p:nvSpPr>
          <p:cNvPr id="104452" name="Rectangle 4"/>
          <p:cNvSpPr>
            <a:spLocks noGrp="1" noChangeArrowheads="1"/>
          </p:cNvSpPr>
          <p:nvPr/>
        </p:nvSpPr>
        <p:spPr bwMode="auto">
          <a:xfrm>
            <a:off x="152400" y="228600"/>
            <a:ext cx="8785225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eaLnBrk="0" hangingPunct="0"/>
            <a: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  <a:t>Flow Shop Scheduling</a:t>
            </a:r>
            <a:b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</a:br>
            <a:r>
              <a:rPr lang="en-US" altLang="en-US" sz="2000" b="1" i="1">
                <a:solidFill>
                  <a:srgbClr val="003399"/>
                </a:solidFill>
                <a:latin typeface="Tahoma" pitchFamily="34" charset="0"/>
              </a:rPr>
              <a:t>Paced Assembly Systems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C0186-1C44-4CA1-B55D-81B2D610DB8F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828800"/>
            <a:ext cx="3048000" cy="444500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400"/>
              <a:t>Objectives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819400"/>
            <a:ext cx="8077200" cy="3124200"/>
          </a:xfrm>
        </p:spPr>
        <p:txBody>
          <a:bodyPr/>
          <a:lstStyle/>
          <a:p>
            <a:r>
              <a:rPr lang="en-US" altLang="en-US"/>
              <a:t>Minimize total setup cost</a:t>
            </a:r>
          </a:p>
          <a:p>
            <a:r>
              <a:rPr lang="en-US" altLang="en-US"/>
              <a:t>Meet due dates for make-to-order jobs</a:t>
            </a:r>
          </a:p>
          <a:p>
            <a:pPr lvl="1"/>
            <a:r>
              <a:rPr lang="en-US" altLang="en-US"/>
              <a:t>Total weighted tardiness</a:t>
            </a:r>
          </a:p>
          <a:p>
            <a:r>
              <a:rPr lang="en-US" altLang="en-US"/>
              <a:t>Spacing of capacity constrained operations</a:t>
            </a:r>
          </a:p>
          <a:p>
            <a:pPr lvl="1"/>
            <a:r>
              <a:rPr lang="en-US" altLang="en-US" i="1"/>
              <a:t>P</a:t>
            </a:r>
            <a:r>
              <a:rPr lang="en-US" altLang="en-US" i="1" baseline="-25000"/>
              <a:t>i </a:t>
            </a:r>
            <a:r>
              <a:rPr lang="en-US" altLang="en-US"/>
              <a:t>(</a:t>
            </a:r>
            <a:r>
              <a:rPr lang="en-US" altLang="en-US" i="1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en-US"/>
              <a:t>) = penalty for working on two jobs </a:t>
            </a:r>
            <a:r>
              <a:rPr lang="en-US" altLang="en-US" i="1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en-US"/>
              <a:t> positions apart in </a:t>
            </a:r>
            <a:r>
              <a:rPr lang="en-US" altLang="en-US" i="1"/>
              <a:t>i </a:t>
            </a:r>
            <a:r>
              <a:rPr lang="en-US" altLang="en-US"/>
              <a:t>th workstation (penalty decreasing in </a:t>
            </a:r>
            <a:r>
              <a:rPr lang="en-US" altLang="en-US" i="1">
                <a:latin typeface="Times New Roman" pitchFamily="18" charset="0"/>
              </a:rPr>
              <a:t>l</a:t>
            </a:r>
            <a:r>
              <a:rPr lang="en-US" altLang="en-US" i="1"/>
              <a:t>)</a:t>
            </a:r>
            <a:endParaRPr lang="en-US" altLang="en-US"/>
          </a:p>
          <a:p>
            <a:r>
              <a:rPr lang="en-US" altLang="en-US"/>
              <a:t>Regular (smooth) rate of material consumption</a:t>
            </a:r>
          </a:p>
        </p:txBody>
      </p:sp>
      <p:sp>
        <p:nvSpPr>
          <p:cNvPr id="105477" name="Rectangle 5"/>
          <p:cNvSpPr>
            <a:spLocks noGrp="1" noChangeArrowheads="1"/>
          </p:cNvSpPr>
          <p:nvPr/>
        </p:nvSpPr>
        <p:spPr bwMode="auto">
          <a:xfrm>
            <a:off x="152400" y="228600"/>
            <a:ext cx="8785225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eaLnBrk="0" hangingPunct="0"/>
            <a: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  <a:t>Flow Shop Scheduling</a:t>
            </a:r>
            <a:b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</a:br>
            <a:r>
              <a:rPr lang="en-US" altLang="en-US" sz="2000" b="1" i="1">
                <a:solidFill>
                  <a:srgbClr val="003399"/>
                </a:solidFill>
                <a:latin typeface="Tahoma" pitchFamily="34" charset="0"/>
              </a:rPr>
              <a:t>Paced Assembly Systems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7FA797-47A4-4A76-94F7-2638FC18697F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828800"/>
            <a:ext cx="5638800" cy="444500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400"/>
              <a:t>Grouping and Spacing Heuristic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819400"/>
            <a:ext cx="7772400" cy="3505200"/>
          </a:xfrm>
        </p:spPr>
        <p:txBody>
          <a:bodyPr/>
          <a:lstStyle/>
          <a:p>
            <a:pPr marL="457200" indent="-457200">
              <a:buFont typeface="Wingdings" pitchFamily="2" charset="2"/>
              <a:buAutoNum type="arabicPeriod"/>
            </a:pPr>
            <a:r>
              <a:rPr lang="en-US" altLang="en-US"/>
              <a:t>Determine the total number of jobs to be scheduled</a:t>
            </a:r>
          </a:p>
          <a:p>
            <a:pPr marL="838200" lvl="1" indent="-381000">
              <a:buFont typeface="Wingdings" pitchFamily="2" charset="2"/>
              <a:buNone/>
            </a:pPr>
            <a:r>
              <a:rPr lang="en-US" altLang="en-US"/>
              <a:t>… higher number, more opportunity to lower scheduling costs</a:t>
            </a:r>
          </a:p>
          <a:p>
            <a:pPr marL="838200" lvl="1" indent="-381000">
              <a:buFont typeface="Wingdings" pitchFamily="2" charset="2"/>
              <a:buNone/>
            </a:pPr>
            <a:r>
              <a:rPr lang="en-US" altLang="en-US"/>
              <a:t>… lower number lowers disruptive effect of downtime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altLang="en-US"/>
              <a:t>Group jobs with high setup cost operations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altLang="en-US"/>
              <a:t>Order each subgroup accounting for shipping dates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altLang="en-US"/>
              <a:t>Space jobs within subgroups accounting for capacity constrained operations</a:t>
            </a:r>
          </a:p>
        </p:txBody>
      </p:sp>
      <p:sp>
        <p:nvSpPr>
          <p:cNvPr id="106501" name="Rectangle 5"/>
          <p:cNvSpPr>
            <a:spLocks noGrp="1" noChangeArrowheads="1"/>
          </p:cNvSpPr>
          <p:nvPr/>
        </p:nvSpPr>
        <p:spPr bwMode="auto">
          <a:xfrm>
            <a:off x="152400" y="228600"/>
            <a:ext cx="8785225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eaLnBrk="0" hangingPunct="0"/>
            <a: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  <a:t>Flow Shop Scheduling</a:t>
            </a:r>
            <a:b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</a:br>
            <a:r>
              <a:rPr lang="en-US" altLang="en-US" sz="2000" b="1" i="1">
                <a:solidFill>
                  <a:srgbClr val="003399"/>
                </a:solidFill>
                <a:latin typeface="Tahoma" pitchFamily="34" charset="0"/>
              </a:rPr>
              <a:t>Paced Assembly Systems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34955-FE8E-453C-9184-95AD75751CC1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0"/>
            <a:ext cx="2971800" cy="520700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800"/>
              <a:t>Example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209800"/>
            <a:ext cx="8001000" cy="4419600"/>
          </a:xfrm>
        </p:spPr>
        <p:txBody>
          <a:bodyPr/>
          <a:lstStyle/>
          <a:p>
            <a:r>
              <a:rPr lang="en-US" altLang="en-US"/>
              <a:t>Single machine with 10 jobs</a:t>
            </a:r>
          </a:p>
          <a:p>
            <a:r>
              <a:rPr lang="en-US" altLang="en-US"/>
              <a:t>Each job has a unit processing time</a:t>
            </a:r>
          </a:p>
          <a:p>
            <a:r>
              <a:rPr lang="en-US" altLang="en-US"/>
              <a:t>Two parameters</a:t>
            </a:r>
          </a:p>
          <a:p>
            <a:pPr lvl="1"/>
            <a:r>
              <a:rPr lang="en-US" altLang="en-US" b="1"/>
              <a:t>a</a:t>
            </a:r>
            <a:r>
              <a:rPr lang="en-US" altLang="en-US" b="1" baseline="-25000"/>
              <a:t>k1</a:t>
            </a:r>
            <a:r>
              <a:rPr lang="en-US" altLang="en-US"/>
              <a:t> relates to setup groupings</a:t>
            </a:r>
          </a:p>
          <a:p>
            <a:pPr lvl="1"/>
            <a:r>
              <a:rPr lang="en-US" altLang="en-US" b="1"/>
              <a:t>a</a:t>
            </a:r>
            <a:r>
              <a:rPr lang="en-US" altLang="en-US" b="1" baseline="-25000"/>
              <a:t>k2</a:t>
            </a:r>
            <a:r>
              <a:rPr lang="en-US" altLang="en-US" b="1"/>
              <a:t> </a:t>
            </a:r>
            <a:r>
              <a:rPr lang="en-US" altLang="en-US"/>
              <a:t> relates to “capacity constrained” operations</a:t>
            </a:r>
            <a:endParaRPr lang="en-US" altLang="en-US" b="1"/>
          </a:p>
          <a:p>
            <a:r>
              <a:rPr lang="en-US" altLang="en-US"/>
              <a:t>Setup cost :</a:t>
            </a:r>
          </a:p>
          <a:p>
            <a:endParaRPr lang="en-US" altLang="en-US"/>
          </a:p>
          <a:p>
            <a:r>
              <a:rPr lang="en-US" altLang="en-US"/>
              <a:t>If 		    there is a penalty cost</a:t>
            </a:r>
          </a:p>
        </p:txBody>
      </p:sp>
      <p:graphicFrame>
        <p:nvGraphicFramePr>
          <p:cNvPr id="107524" name="Object 4"/>
          <p:cNvGraphicFramePr>
            <a:graphicFrameLocks noChangeAspect="1"/>
          </p:cNvGraphicFramePr>
          <p:nvPr/>
        </p:nvGraphicFramePr>
        <p:xfrm>
          <a:off x="3048000" y="4343400"/>
          <a:ext cx="2355850" cy="730250"/>
        </p:xfrm>
        <a:graphic>
          <a:graphicData uri="http://schemas.openxmlformats.org/presentationml/2006/ole">
            <p:oleObj spid="_x0000_s107532" name="Equation" r:id="rId3" imgW="901309" imgH="279279" progId="">
              <p:embed/>
            </p:oleObj>
          </a:graphicData>
        </a:graphic>
      </p:graphicFrame>
      <p:graphicFrame>
        <p:nvGraphicFramePr>
          <p:cNvPr id="107525" name="Object 5"/>
          <p:cNvGraphicFramePr>
            <a:graphicFrameLocks noChangeAspect="1"/>
          </p:cNvGraphicFramePr>
          <p:nvPr/>
        </p:nvGraphicFramePr>
        <p:xfrm>
          <a:off x="1219200" y="5029200"/>
          <a:ext cx="1600200" cy="671513"/>
        </p:xfrm>
        <a:graphic>
          <a:graphicData uri="http://schemas.openxmlformats.org/presentationml/2006/ole">
            <p:oleObj spid="_x0000_s107533" name="Equation" r:id="rId4" imgW="571252" imgH="241195" progId="">
              <p:embed/>
            </p:oleObj>
          </a:graphicData>
        </a:graphic>
      </p:graphicFrame>
      <p:graphicFrame>
        <p:nvGraphicFramePr>
          <p:cNvPr id="107526" name="Object 6"/>
          <p:cNvGraphicFramePr>
            <a:graphicFrameLocks noChangeAspect="1"/>
          </p:cNvGraphicFramePr>
          <p:nvPr/>
        </p:nvGraphicFramePr>
        <p:xfrm>
          <a:off x="2895600" y="5791200"/>
          <a:ext cx="3186113" cy="558800"/>
        </p:xfrm>
        <a:graphic>
          <a:graphicData uri="http://schemas.openxmlformats.org/presentationml/2006/ole">
            <p:oleObj spid="_x0000_s107534" name="Equation" r:id="rId5" imgW="1218671" imgH="215806" progId="">
              <p:embed/>
            </p:oleObj>
          </a:graphicData>
        </a:graphic>
      </p:graphicFrame>
      <p:sp>
        <p:nvSpPr>
          <p:cNvPr id="107528" name="Rectangle 8"/>
          <p:cNvSpPr>
            <a:spLocks noGrp="1" noChangeArrowheads="1"/>
          </p:cNvSpPr>
          <p:nvPr/>
        </p:nvSpPr>
        <p:spPr bwMode="auto">
          <a:xfrm>
            <a:off x="152400" y="228600"/>
            <a:ext cx="8785225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eaLnBrk="0" hangingPunct="0"/>
            <a: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  <a:t>Flow Shop Scheduling</a:t>
            </a:r>
            <a:b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</a:br>
            <a:r>
              <a:rPr lang="en-US" altLang="en-US" sz="2000" b="1" i="1">
                <a:solidFill>
                  <a:srgbClr val="003399"/>
                </a:solidFill>
                <a:latin typeface="Tahoma" pitchFamily="34" charset="0"/>
              </a:rPr>
              <a:t>Paced Assembly Systems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454D38-D38C-4CF5-A3D3-999E81A1B592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676400"/>
            <a:ext cx="3276600" cy="444500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400"/>
              <a:t>Example Data</a:t>
            </a:r>
          </a:p>
        </p:txBody>
      </p:sp>
      <p:graphicFrame>
        <p:nvGraphicFramePr>
          <p:cNvPr id="1085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65920716"/>
              </p:ext>
            </p:extLst>
          </p:nvPr>
        </p:nvGraphicFramePr>
        <p:xfrm>
          <a:off x="1371600" y="2362200"/>
          <a:ext cx="6218238" cy="4267201"/>
        </p:xfrm>
        <a:graphic>
          <a:graphicData uri="http://schemas.openxmlformats.org/presentationml/2006/ole">
            <p:oleObj spid="_x0000_s108553" name="Document" r:id="rId3" imgW="6323290" imgH="4835410" progId="Word.Document.8">
              <p:embed/>
            </p:oleObj>
          </a:graphicData>
        </a:graphic>
      </p:graphicFrame>
      <p:sp>
        <p:nvSpPr>
          <p:cNvPr id="108548" name="Line 4"/>
          <p:cNvSpPr>
            <a:spLocks noChangeShapeType="1"/>
          </p:cNvSpPr>
          <p:nvPr/>
        </p:nvSpPr>
        <p:spPr bwMode="auto">
          <a:xfrm>
            <a:off x="1600200" y="3048000"/>
            <a:ext cx="594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50" name="Rectangle 6"/>
          <p:cNvSpPr>
            <a:spLocks noGrp="1" noChangeArrowheads="1"/>
          </p:cNvSpPr>
          <p:nvPr/>
        </p:nvSpPr>
        <p:spPr bwMode="auto">
          <a:xfrm>
            <a:off x="152400" y="228600"/>
            <a:ext cx="8785225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eaLnBrk="0" hangingPunct="0"/>
            <a: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  <a:t>Flow Shop Scheduling</a:t>
            </a:r>
            <a:b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</a:br>
            <a:r>
              <a:rPr lang="en-US" altLang="en-US" sz="2000" b="1" i="1">
                <a:solidFill>
                  <a:srgbClr val="003399"/>
                </a:solidFill>
                <a:latin typeface="Tahoma" pitchFamily="34" charset="0"/>
              </a:rPr>
              <a:t>Paced Assembly Systems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C7710-3C17-40E1-A28B-FD6CF1338874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28800"/>
            <a:ext cx="2971800" cy="444500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400"/>
              <a:t>Grouping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2819400"/>
            <a:ext cx="5486400" cy="2743200"/>
          </a:xfrm>
        </p:spPr>
        <p:txBody>
          <a:bodyPr/>
          <a:lstStyle/>
          <a:p>
            <a:r>
              <a:rPr lang="en-US" altLang="en-US"/>
              <a:t>Group A: Jobs 1,2, and 3 </a:t>
            </a:r>
          </a:p>
          <a:p>
            <a:r>
              <a:rPr lang="en-US" altLang="en-US"/>
              <a:t>Group B: Jobs 4,5, and 6</a:t>
            </a:r>
          </a:p>
          <a:p>
            <a:r>
              <a:rPr lang="en-US" altLang="en-US"/>
              <a:t>Group C: Jobs 7,8,9, and 10</a:t>
            </a:r>
          </a:p>
          <a:p>
            <a:endParaRPr lang="en-US" altLang="en-US"/>
          </a:p>
          <a:p>
            <a:r>
              <a:rPr lang="en-US" altLang="en-US"/>
              <a:t>Best order: A </a:t>
            </a:r>
            <a:r>
              <a:rPr lang="en-US" altLang="en-US">
                <a:sym typeface="Symbol" pitchFamily="18" charset="2"/>
              </a:rPr>
              <a:t></a:t>
            </a:r>
            <a:r>
              <a:rPr lang="en-US" altLang="en-US"/>
              <a:t> B </a:t>
            </a:r>
            <a:r>
              <a:rPr lang="en-US" altLang="en-US">
                <a:sym typeface="Symbol" pitchFamily="18" charset="2"/>
              </a:rPr>
              <a:t></a:t>
            </a:r>
            <a:r>
              <a:rPr lang="en-US" altLang="en-US"/>
              <a:t> C</a:t>
            </a:r>
          </a:p>
        </p:txBody>
      </p:sp>
      <p:sp>
        <p:nvSpPr>
          <p:cNvPr id="109574" name="Rectangle 6"/>
          <p:cNvSpPr>
            <a:spLocks noGrp="1" noChangeArrowheads="1"/>
          </p:cNvSpPr>
          <p:nvPr/>
        </p:nvSpPr>
        <p:spPr bwMode="auto">
          <a:xfrm>
            <a:off x="152400" y="228600"/>
            <a:ext cx="8785225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eaLnBrk="0" hangingPunct="0"/>
            <a: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  <a:t>Flow Shop Scheduling</a:t>
            </a:r>
            <a:b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</a:br>
            <a:r>
              <a:rPr lang="en-US" altLang="en-US" sz="2000" b="1" i="1">
                <a:solidFill>
                  <a:srgbClr val="003399"/>
                </a:solidFill>
                <a:latin typeface="Tahoma" pitchFamily="34" charset="0"/>
              </a:rPr>
              <a:t>Paced Assembly Systems</a:t>
            </a:r>
          </a:p>
        </p:txBody>
      </p:sp>
      <p:graphicFrame>
        <p:nvGraphicFramePr>
          <p:cNvPr id="109575" name="Object 7"/>
          <p:cNvGraphicFramePr>
            <a:graphicFrameLocks noChangeAspect="1"/>
          </p:cNvGraphicFramePr>
          <p:nvPr/>
        </p:nvGraphicFramePr>
        <p:xfrm>
          <a:off x="1981200" y="5257800"/>
          <a:ext cx="3948113" cy="730250"/>
        </p:xfrm>
        <a:graphic>
          <a:graphicData uri="http://schemas.openxmlformats.org/presentationml/2006/ole">
            <p:oleObj spid="_x0000_s109577" name="Equation" r:id="rId3" imgW="1511300" imgH="279400" progId="">
              <p:embed/>
            </p:oleObj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F1610-B201-426C-A843-631A91683577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6800" y="1981200"/>
            <a:ext cx="6096000" cy="4724400"/>
          </a:xfrm>
        </p:spPr>
        <p:txBody>
          <a:bodyPr/>
          <a:lstStyle/>
          <a:p>
            <a:r>
              <a:rPr lang="en-US" altLang="en-US"/>
              <a:t>Flexible Manufacturing Systems (FMS)</a:t>
            </a:r>
          </a:p>
          <a:p>
            <a:pPr lvl="1"/>
            <a:r>
              <a:rPr lang="en-US" altLang="en-US"/>
              <a:t>Numerically Controlled machines</a:t>
            </a:r>
          </a:p>
          <a:p>
            <a:pPr lvl="1"/>
            <a:r>
              <a:rPr lang="en-US" altLang="en-US"/>
              <a:t>Automated Material Handling system</a:t>
            </a:r>
          </a:p>
          <a:p>
            <a:pPr lvl="1"/>
            <a:r>
              <a:rPr lang="en-US" altLang="en-US"/>
              <a:t>Produces a variety of product/part types</a:t>
            </a:r>
          </a:p>
          <a:p>
            <a:r>
              <a:rPr lang="en-US" altLang="en-US"/>
              <a:t>Scheduling</a:t>
            </a:r>
          </a:p>
          <a:p>
            <a:pPr lvl="1"/>
            <a:r>
              <a:rPr lang="en-US" altLang="en-US"/>
              <a:t>Routing of jobs</a:t>
            </a:r>
          </a:p>
          <a:p>
            <a:pPr lvl="1"/>
            <a:r>
              <a:rPr lang="en-US" altLang="en-US"/>
              <a:t>Sequencing on machines</a:t>
            </a:r>
          </a:p>
          <a:p>
            <a:pPr lvl="1"/>
            <a:r>
              <a:rPr lang="en-US" altLang="en-US"/>
              <a:t>Setup of tools</a:t>
            </a:r>
          </a:p>
          <a:p>
            <a:r>
              <a:rPr lang="en-US" altLang="en-US"/>
              <a:t>Similar features but more complicated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/>
        </p:nvSpPr>
        <p:spPr bwMode="auto">
          <a:xfrm>
            <a:off x="152400" y="228600"/>
            <a:ext cx="8785225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eaLnBrk="0" hangingPunct="0"/>
            <a: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  <a:t>Flow Shop Scheduling</a:t>
            </a:r>
            <a:b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</a:br>
            <a:r>
              <a:rPr lang="en-US" altLang="en-US" sz="2000" b="1" i="1">
                <a:solidFill>
                  <a:srgbClr val="003399"/>
                </a:solidFill>
                <a:latin typeface="Tahoma" pitchFamily="34" charset="0"/>
              </a:rPr>
              <a:t>Limited Intermediate Storage	Flexible Assembly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77DEC8-E0BC-42EF-8E79-429B93B419B3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110594" name="Rectangle 2"/>
          <p:cNvSpPr>
            <a:spLocks noChangeArrowheads="1"/>
          </p:cNvSpPr>
          <p:nvPr/>
        </p:nvSpPr>
        <p:spPr bwMode="auto">
          <a:xfrm>
            <a:off x="7620000" y="4530725"/>
            <a:ext cx="838200" cy="838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595" name="Rectangle 3"/>
          <p:cNvSpPr>
            <a:spLocks noChangeArrowheads="1"/>
          </p:cNvSpPr>
          <p:nvPr/>
        </p:nvSpPr>
        <p:spPr bwMode="auto">
          <a:xfrm>
            <a:off x="1828800" y="1787525"/>
            <a:ext cx="1524000" cy="37338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596" name="Rectangle 4"/>
          <p:cNvSpPr>
            <a:spLocks noChangeArrowheads="1"/>
          </p:cNvSpPr>
          <p:nvPr/>
        </p:nvSpPr>
        <p:spPr bwMode="auto">
          <a:xfrm>
            <a:off x="3505200" y="1787525"/>
            <a:ext cx="1524000" cy="37338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597" name="Rectangle 5"/>
          <p:cNvSpPr>
            <a:spLocks noChangeArrowheads="1"/>
          </p:cNvSpPr>
          <p:nvPr/>
        </p:nvSpPr>
        <p:spPr bwMode="auto">
          <a:xfrm>
            <a:off x="5181600" y="1787525"/>
            <a:ext cx="2133600" cy="37338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598" name="Rectangle 6"/>
          <p:cNvSpPr>
            <a:spLocks noGrp="1" noChangeArrowheads="1"/>
          </p:cNvSpPr>
          <p:nvPr>
            <p:ph type="title"/>
          </p:nvPr>
        </p:nvSpPr>
        <p:spPr>
          <a:xfrm>
            <a:off x="609600" y="6019800"/>
            <a:ext cx="3200400" cy="457200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400"/>
              <a:t>Grouped Jobs</a:t>
            </a:r>
          </a:p>
        </p:txBody>
      </p:sp>
      <p:sp>
        <p:nvSpPr>
          <p:cNvPr id="110599" name="Text Box 7"/>
          <p:cNvSpPr txBox="1">
            <a:spLocks noChangeArrowheads="1"/>
          </p:cNvSpPr>
          <p:nvPr/>
        </p:nvSpPr>
        <p:spPr bwMode="auto">
          <a:xfrm>
            <a:off x="2346325" y="1371600"/>
            <a:ext cx="4011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A                  B                        C</a:t>
            </a:r>
          </a:p>
        </p:txBody>
      </p:sp>
      <p:sp>
        <p:nvSpPr>
          <p:cNvPr id="110600" name="Text Box 8"/>
          <p:cNvSpPr txBox="1">
            <a:spLocks noChangeArrowheads="1"/>
          </p:cNvSpPr>
          <p:nvPr/>
        </p:nvSpPr>
        <p:spPr bwMode="auto">
          <a:xfrm>
            <a:off x="7680325" y="4495800"/>
            <a:ext cx="6921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Due</a:t>
            </a:r>
          </a:p>
          <a:p>
            <a:pPr algn="l" eaLnBrk="0" hangingPunct="0"/>
            <a:r>
              <a:rPr lang="en-US" altLang="en-US"/>
              <a:t>date</a:t>
            </a:r>
          </a:p>
        </p:txBody>
      </p:sp>
      <p:sp>
        <p:nvSpPr>
          <p:cNvPr id="110601" name="Line 9"/>
          <p:cNvSpPr>
            <a:spLocks noChangeShapeType="1"/>
          </p:cNvSpPr>
          <p:nvPr/>
        </p:nvSpPr>
        <p:spPr bwMode="auto">
          <a:xfrm flipH="1" flipV="1">
            <a:off x="5486400" y="4530725"/>
            <a:ext cx="2133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10602" name="Object 10"/>
          <p:cNvGraphicFramePr>
            <a:graphicFrameLocks noChangeAspect="1"/>
          </p:cNvGraphicFramePr>
          <p:nvPr/>
        </p:nvGraphicFramePr>
        <p:xfrm>
          <a:off x="1233488" y="1828800"/>
          <a:ext cx="6184900" cy="4325938"/>
        </p:xfrm>
        <a:graphic>
          <a:graphicData uri="http://schemas.openxmlformats.org/presentationml/2006/ole">
            <p:oleObj spid="_x0000_s110607" name="Document" r:id="rId3" imgW="6237889" imgH="4363789" progId="Word.Document.8">
              <p:embed/>
            </p:oleObj>
          </a:graphicData>
        </a:graphic>
      </p:graphicFrame>
      <p:sp>
        <p:nvSpPr>
          <p:cNvPr id="110603" name="Text Box 11"/>
          <p:cNvSpPr txBox="1">
            <a:spLocks noChangeArrowheads="1"/>
          </p:cNvSpPr>
          <p:nvPr/>
        </p:nvSpPr>
        <p:spPr bwMode="auto">
          <a:xfrm>
            <a:off x="4419600" y="5673725"/>
            <a:ext cx="3001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b="1">
                <a:sym typeface="Symbol" pitchFamily="18" charset="2"/>
              </a:rPr>
              <a:t> Order A  C  B</a:t>
            </a:r>
          </a:p>
        </p:txBody>
      </p:sp>
      <p:sp>
        <p:nvSpPr>
          <p:cNvPr id="110605" name="Rectangle 13"/>
          <p:cNvSpPr>
            <a:spLocks noGrp="1" noChangeArrowheads="1"/>
          </p:cNvSpPr>
          <p:nvPr/>
        </p:nvSpPr>
        <p:spPr bwMode="auto">
          <a:xfrm>
            <a:off x="152400" y="228600"/>
            <a:ext cx="8785225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eaLnBrk="0" hangingPunct="0"/>
            <a: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  <a:t>Flow Shop Scheduling</a:t>
            </a:r>
            <a:b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</a:br>
            <a:r>
              <a:rPr lang="en-US" altLang="en-US" sz="2000" b="1" i="1">
                <a:solidFill>
                  <a:srgbClr val="003399"/>
                </a:solidFill>
                <a:latin typeface="Tahoma" pitchFamily="34" charset="0"/>
              </a:rPr>
              <a:t>Paced Assembly Systems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95E59-7573-46B2-BCE2-F8023F52EF83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6096000"/>
            <a:ext cx="5918200" cy="457200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400"/>
              <a:t>Capacity Constrained Operations</a:t>
            </a:r>
          </a:p>
        </p:txBody>
      </p:sp>
      <p:sp>
        <p:nvSpPr>
          <p:cNvPr id="111619" name="Rectangle 3"/>
          <p:cNvSpPr>
            <a:spLocks noChangeArrowheads="1"/>
          </p:cNvSpPr>
          <p:nvPr/>
        </p:nvSpPr>
        <p:spPr bwMode="auto">
          <a:xfrm>
            <a:off x="1828800" y="1787525"/>
            <a:ext cx="1524000" cy="37338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620" name="Rectangle 4"/>
          <p:cNvSpPr>
            <a:spLocks noChangeArrowheads="1"/>
          </p:cNvSpPr>
          <p:nvPr/>
        </p:nvSpPr>
        <p:spPr bwMode="auto">
          <a:xfrm>
            <a:off x="3505200" y="1787525"/>
            <a:ext cx="2057400" cy="37338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621" name="Rectangle 5"/>
          <p:cNvSpPr>
            <a:spLocks noChangeArrowheads="1"/>
          </p:cNvSpPr>
          <p:nvPr/>
        </p:nvSpPr>
        <p:spPr bwMode="auto">
          <a:xfrm>
            <a:off x="5791200" y="1787525"/>
            <a:ext cx="1524000" cy="37338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622" name="Text Box 6"/>
          <p:cNvSpPr txBox="1">
            <a:spLocks noChangeArrowheads="1"/>
          </p:cNvSpPr>
          <p:nvPr/>
        </p:nvSpPr>
        <p:spPr bwMode="auto">
          <a:xfrm>
            <a:off x="2346325" y="1371600"/>
            <a:ext cx="4392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A                       C                        B</a:t>
            </a:r>
          </a:p>
        </p:txBody>
      </p:sp>
      <p:sp>
        <p:nvSpPr>
          <p:cNvPr id="111624" name="Oval 8"/>
          <p:cNvSpPr>
            <a:spLocks noChangeArrowheads="1"/>
          </p:cNvSpPr>
          <p:nvPr/>
        </p:nvSpPr>
        <p:spPr bwMode="auto">
          <a:xfrm>
            <a:off x="1752600" y="3276600"/>
            <a:ext cx="1600200" cy="609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625" name="Oval 9"/>
          <p:cNvSpPr>
            <a:spLocks noChangeArrowheads="1"/>
          </p:cNvSpPr>
          <p:nvPr/>
        </p:nvSpPr>
        <p:spPr bwMode="auto">
          <a:xfrm>
            <a:off x="5715000" y="3276600"/>
            <a:ext cx="1600200" cy="609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627" name="Rectangle 11"/>
          <p:cNvSpPr>
            <a:spLocks noGrp="1" noChangeArrowheads="1"/>
          </p:cNvSpPr>
          <p:nvPr/>
        </p:nvSpPr>
        <p:spPr bwMode="auto">
          <a:xfrm>
            <a:off x="152400" y="228600"/>
            <a:ext cx="8785225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eaLnBrk="0" hangingPunct="0"/>
            <a: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  <a:t>Flow Shop Scheduling</a:t>
            </a:r>
            <a:b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</a:br>
            <a:r>
              <a:rPr lang="en-US" altLang="en-US" sz="2000" b="1" i="1">
                <a:solidFill>
                  <a:srgbClr val="003399"/>
                </a:solidFill>
                <a:latin typeface="Tahoma" pitchFamily="34" charset="0"/>
              </a:rPr>
              <a:t>Paced Assembly Systems</a:t>
            </a:r>
          </a:p>
        </p:txBody>
      </p:sp>
      <p:sp>
        <p:nvSpPr>
          <p:cNvPr id="111628" name="AutoShape 12"/>
          <p:cNvSpPr>
            <a:spLocks noChangeAspect="1" noChangeArrowheads="1" noTextEdit="1"/>
          </p:cNvSpPr>
          <p:nvPr/>
        </p:nvSpPr>
        <p:spPr bwMode="auto">
          <a:xfrm>
            <a:off x="1447800" y="1828800"/>
            <a:ext cx="6197600" cy="433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30" name="Rectangle 14"/>
          <p:cNvSpPr>
            <a:spLocks noChangeArrowheads="1"/>
          </p:cNvSpPr>
          <p:nvPr/>
        </p:nvSpPr>
        <p:spPr bwMode="auto">
          <a:xfrm>
            <a:off x="1387475" y="1836738"/>
            <a:ext cx="3873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2200">
                <a:solidFill>
                  <a:srgbClr val="000000"/>
                </a:solidFill>
              </a:rPr>
              <a:t>Job</a:t>
            </a:r>
            <a:endParaRPr lang="en-US" altLang="en-US"/>
          </a:p>
        </p:txBody>
      </p:sp>
      <p:sp>
        <p:nvSpPr>
          <p:cNvPr id="111631" name="Rectangle 15"/>
          <p:cNvSpPr>
            <a:spLocks noChangeArrowheads="1"/>
          </p:cNvSpPr>
          <p:nvPr/>
        </p:nvSpPr>
        <p:spPr bwMode="auto">
          <a:xfrm>
            <a:off x="1773238" y="1836738"/>
            <a:ext cx="698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2200">
                <a:solidFill>
                  <a:srgbClr val="000000"/>
                </a:solidFill>
              </a:rPr>
              <a:t> </a:t>
            </a:r>
            <a:endParaRPr lang="en-US" altLang="en-US"/>
          </a:p>
        </p:txBody>
      </p:sp>
      <p:sp>
        <p:nvSpPr>
          <p:cNvPr id="111632" name="Rectangle 16"/>
          <p:cNvSpPr>
            <a:spLocks noChangeArrowheads="1"/>
          </p:cNvSpPr>
          <p:nvPr/>
        </p:nvSpPr>
        <p:spPr bwMode="auto">
          <a:xfrm>
            <a:off x="1914525" y="1836738"/>
            <a:ext cx="13970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2200">
                <a:solidFill>
                  <a:srgbClr val="000000"/>
                </a:solidFill>
              </a:rPr>
              <a:t>2</a:t>
            </a:r>
            <a:endParaRPr lang="en-US" altLang="en-US"/>
          </a:p>
        </p:txBody>
      </p:sp>
      <p:sp>
        <p:nvSpPr>
          <p:cNvPr id="111633" name="Rectangle 17"/>
          <p:cNvSpPr>
            <a:spLocks noChangeArrowheads="1"/>
          </p:cNvSpPr>
          <p:nvPr/>
        </p:nvSpPr>
        <p:spPr bwMode="auto">
          <a:xfrm>
            <a:off x="2054225" y="1836738"/>
            <a:ext cx="698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2200">
                <a:solidFill>
                  <a:srgbClr val="000000"/>
                </a:solidFill>
              </a:rPr>
              <a:t> </a:t>
            </a:r>
            <a:endParaRPr lang="en-US" altLang="en-US"/>
          </a:p>
        </p:txBody>
      </p:sp>
      <p:sp>
        <p:nvSpPr>
          <p:cNvPr id="111634" name="Rectangle 18"/>
          <p:cNvSpPr>
            <a:spLocks noChangeArrowheads="1"/>
          </p:cNvSpPr>
          <p:nvPr/>
        </p:nvSpPr>
        <p:spPr bwMode="auto">
          <a:xfrm>
            <a:off x="2465388" y="1836738"/>
            <a:ext cx="13970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2200">
                <a:solidFill>
                  <a:srgbClr val="000000"/>
                </a:solidFill>
              </a:rPr>
              <a:t>1</a:t>
            </a:r>
            <a:endParaRPr lang="en-US" altLang="en-US"/>
          </a:p>
        </p:txBody>
      </p:sp>
      <p:sp>
        <p:nvSpPr>
          <p:cNvPr id="111635" name="Rectangle 19"/>
          <p:cNvSpPr>
            <a:spLocks noChangeArrowheads="1"/>
          </p:cNvSpPr>
          <p:nvPr/>
        </p:nvSpPr>
        <p:spPr bwMode="auto">
          <a:xfrm>
            <a:off x="2605088" y="1836738"/>
            <a:ext cx="698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2200">
                <a:solidFill>
                  <a:srgbClr val="000000"/>
                </a:solidFill>
              </a:rPr>
              <a:t> </a:t>
            </a:r>
            <a:endParaRPr lang="en-US" altLang="en-US"/>
          </a:p>
        </p:txBody>
      </p:sp>
      <p:sp>
        <p:nvSpPr>
          <p:cNvPr id="111636" name="Rectangle 20"/>
          <p:cNvSpPr>
            <a:spLocks noChangeArrowheads="1"/>
          </p:cNvSpPr>
          <p:nvPr/>
        </p:nvSpPr>
        <p:spPr bwMode="auto">
          <a:xfrm>
            <a:off x="3014663" y="1836738"/>
            <a:ext cx="13970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2200">
                <a:solidFill>
                  <a:srgbClr val="000000"/>
                </a:solidFill>
              </a:rPr>
              <a:t>3</a:t>
            </a:r>
            <a:endParaRPr lang="en-US" altLang="en-US"/>
          </a:p>
        </p:txBody>
      </p:sp>
      <p:sp>
        <p:nvSpPr>
          <p:cNvPr id="111637" name="Rectangle 21"/>
          <p:cNvSpPr>
            <a:spLocks noChangeArrowheads="1"/>
          </p:cNvSpPr>
          <p:nvPr/>
        </p:nvSpPr>
        <p:spPr bwMode="auto">
          <a:xfrm>
            <a:off x="3154363" y="1836738"/>
            <a:ext cx="698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2200">
                <a:solidFill>
                  <a:srgbClr val="000000"/>
                </a:solidFill>
              </a:rPr>
              <a:t> </a:t>
            </a:r>
            <a:endParaRPr lang="en-US" altLang="en-US"/>
          </a:p>
        </p:txBody>
      </p:sp>
      <p:sp>
        <p:nvSpPr>
          <p:cNvPr id="111638" name="Rectangle 22"/>
          <p:cNvSpPr>
            <a:spLocks noChangeArrowheads="1"/>
          </p:cNvSpPr>
          <p:nvPr/>
        </p:nvSpPr>
        <p:spPr bwMode="auto">
          <a:xfrm>
            <a:off x="3563938" y="1836738"/>
            <a:ext cx="13970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2200">
                <a:solidFill>
                  <a:srgbClr val="000000"/>
                </a:solidFill>
              </a:rPr>
              <a:t>8</a:t>
            </a:r>
            <a:endParaRPr lang="en-US" altLang="en-US"/>
          </a:p>
        </p:txBody>
      </p:sp>
      <p:sp>
        <p:nvSpPr>
          <p:cNvPr id="111639" name="Rectangle 23"/>
          <p:cNvSpPr>
            <a:spLocks noChangeArrowheads="1"/>
          </p:cNvSpPr>
          <p:nvPr/>
        </p:nvSpPr>
        <p:spPr bwMode="auto">
          <a:xfrm>
            <a:off x="3703638" y="1836738"/>
            <a:ext cx="698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2200">
                <a:solidFill>
                  <a:srgbClr val="000000"/>
                </a:solidFill>
              </a:rPr>
              <a:t> </a:t>
            </a:r>
            <a:endParaRPr lang="en-US" altLang="en-US"/>
          </a:p>
        </p:txBody>
      </p:sp>
      <p:sp>
        <p:nvSpPr>
          <p:cNvPr id="111640" name="Rectangle 24"/>
          <p:cNvSpPr>
            <a:spLocks noChangeArrowheads="1"/>
          </p:cNvSpPr>
          <p:nvPr/>
        </p:nvSpPr>
        <p:spPr bwMode="auto">
          <a:xfrm>
            <a:off x="4116388" y="1836738"/>
            <a:ext cx="13970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2200">
                <a:solidFill>
                  <a:srgbClr val="000000"/>
                </a:solidFill>
              </a:rPr>
              <a:t>7</a:t>
            </a:r>
            <a:endParaRPr lang="en-US" altLang="en-US"/>
          </a:p>
        </p:txBody>
      </p:sp>
      <p:sp>
        <p:nvSpPr>
          <p:cNvPr id="111641" name="Rectangle 25"/>
          <p:cNvSpPr>
            <a:spLocks noChangeArrowheads="1"/>
          </p:cNvSpPr>
          <p:nvPr/>
        </p:nvSpPr>
        <p:spPr bwMode="auto">
          <a:xfrm>
            <a:off x="4254500" y="1836738"/>
            <a:ext cx="698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2200">
                <a:solidFill>
                  <a:srgbClr val="000000"/>
                </a:solidFill>
              </a:rPr>
              <a:t> </a:t>
            </a:r>
            <a:endParaRPr lang="en-US" altLang="en-US"/>
          </a:p>
        </p:txBody>
      </p:sp>
      <p:sp>
        <p:nvSpPr>
          <p:cNvPr id="111642" name="Rectangle 26"/>
          <p:cNvSpPr>
            <a:spLocks noChangeArrowheads="1"/>
          </p:cNvSpPr>
          <p:nvPr/>
        </p:nvSpPr>
        <p:spPr bwMode="auto">
          <a:xfrm>
            <a:off x="4665663" y="1836738"/>
            <a:ext cx="13970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2200">
                <a:solidFill>
                  <a:srgbClr val="000000"/>
                </a:solidFill>
              </a:rPr>
              <a:t>9</a:t>
            </a:r>
            <a:endParaRPr lang="en-US" altLang="en-US"/>
          </a:p>
        </p:txBody>
      </p:sp>
      <p:sp>
        <p:nvSpPr>
          <p:cNvPr id="111643" name="Rectangle 27"/>
          <p:cNvSpPr>
            <a:spLocks noChangeArrowheads="1"/>
          </p:cNvSpPr>
          <p:nvPr/>
        </p:nvSpPr>
        <p:spPr bwMode="auto">
          <a:xfrm>
            <a:off x="4805363" y="1836738"/>
            <a:ext cx="698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2200">
                <a:solidFill>
                  <a:srgbClr val="000000"/>
                </a:solidFill>
              </a:rPr>
              <a:t> </a:t>
            </a:r>
            <a:endParaRPr lang="en-US" altLang="en-US"/>
          </a:p>
        </p:txBody>
      </p:sp>
      <p:sp>
        <p:nvSpPr>
          <p:cNvPr id="111644" name="Rectangle 28"/>
          <p:cNvSpPr>
            <a:spLocks noChangeArrowheads="1"/>
          </p:cNvSpPr>
          <p:nvPr/>
        </p:nvSpPr>
        <p:spPr bwMode="auto">
          <a:xfrm>
            <a:off x="5214938" y="1836738"/>
            <a:ext cx="27940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2200">
                <a:solidFill>
                  <a:srgbClr val="000000"/>
                </a:solidFill>
              </a:rPr>
              <a:t>10</a:t>
            </a:r>
            <a:endParaRPr lang="en-US" altLang="en-US"/>
          </a:p>
        </p:txBody>
      </p:sp>
      <p:sp>
        <p:nvSpPr>
          <p:cNvPr id="111645" name="Rectangle 29"/>
          <p:cNvSpPr>
            <a:spLocks noChangeArrowheads="1"/>
          </p:cNvSpPr>
          <p:nvPr/>
        </p:nvSpPr>
        <p:spPr bwMode="auto">
          <a:xfrm>
            <a:off x="5494338" y="1836738"/>
            <a:ext cx="698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2200">
                <a:solidFill>
                  <a:srgbClr val="000000"/>
                </a:solidFill>
              </a:rPr>
              <a:t> </a:t>
            </a:r>
            <a:endParaRPr lang="en-US" altLang="en-US"/>
          </a:p>
        </p:txBody>
      </p:sp>
      <p:sp>
        <p:nvSpPr>
          <p:cNvPr id="111646" name="Rectangle 30"/>
          <p:cNvSpPr>
            <a:spLocks noChangeArrowheads="1"/>
          </p:cNvSpPr>
          <p:nvPr/>
        </p:nvSpPr>
        <p:spPr bwMode="auto">
          <a:xfrm>
            <a:off x="5867400" y="1828800"/>
            <a:ext cx="13970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2200">
                <a:solidFill>
                  <a:srgbClr val="000000"/>
                </a:solidFill>
              </a:rPr>
              <a:t>5</a:t>
            </a:r>
            <a:endParaRPr lang="en-US" altLang="en-US"/>
          </a:p>
        </p:txBody>
      </p:sp>
      <p:sp>
        <p:nvSpPr>
          <p:cNvPr id="111647" name="Rectangle 31"/>
          <p:cNvSpPr>
            <a:spLocks noChangeArrowheads="1"/>
          </p:cNvSpPr>
          <p:nvPr/>
        </p:nvSpPr>
        <p:spPr bwMode="auto">
          <a:xfrm>
            <a:off x="5905500" y="1836738"/>
            <a:ext cx="698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2200">
                <a:solidFill>
                  <a:srgbClr val="000000"/>
                </a:solidFill>
              </a:rPr>
              <a:t> </a:t>
            </a:r>
            <a:endParaRPr lang="en-US" altLang="en-US"/>
          </a:p>
        </p:txBody>
      </p:sp>
      <p:sp>
        <p:nvSpPr>
          <p:cNvPr id="111648" name="Rectangle 32"/>
          <p:cNvSpPr>
            <a:spLocks noChangeArrowheads="1"/>
          </p:cNvSpPr>
          <p:nvPr/>
        </p:nvSpPr>
        <p:spPr bwMode="auto">
          <a:xfrm>
            <a:off x="6400800" y="1828800"/>
            <a:ext cx="13970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2200">
                <a:solidFill>
                  <a:srgbClr val="000000"/>
                </a:solidFill>
              </a:rPr>
              <a:t>4</a:t>
            </a:r>
            <a:endParaRPr lang="en-US" altLang="en-US"/>
          </a:p>
        </p:txBody>
      </p:sp>
      <p:sp>
        <p:nvSpPr>
          <p:cNvPr id="111649" name="Rectangle 33"/>
          <p:cNvSpPr>
            <a:spLocks noChangeArrowheads="1"/>
          </p:cNvSpPr>
          <p:nvPr/>
        </p:nvSpPr>
        <p:spPr bwMode="auto">
          <a:xfrm>
            <a:off x="6477000" y="1828800"/>
            <a:ext cx="6985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2200">
                <a:solidFill>
                  <a:srgbClr val="000000"/>
                </a:solidFill>
              </a:rPr>
              <a:t> </a:t>
            </a:r>
            <a:endParaRPr lang="en-US" altLang="en-US"/>
          </a:p>
        </p:txBody>
      </p:sp>
      <p:sp>
        <p:nvSpPr>
          <p:cNvPr id="111650" name="Rectangle 34"/>
          <p:cNvSpPr>
            <a:spLocks noChangeArrowheads="1"/>
          </p:cNvSpPr>
          <p:nvPr/>
        </p:nvSpPr>
        <p:spPr bwMode="auto">
          <a:xfrm>
            <a:off x="6865938" y="1836738"/>
            <a:ext cx="13970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2200">
                <a:solidFill>
                  <a:srgbClr val="000000"/>
                </a:solidFill>
              </a:rPr>
              <a:t>6</a:t>
            </a:r>
            <a:endParaRPr lang="en-US" altLang="en-US"/>
          </a:p>
        </p:txBody>
      </p:sp>
      <p:sp>
        <p:nvSpPr>
          <p:cNvPr id="111651" name="Rectangle 35"/>
          <p:cNvSpPr>
            <a:spLocks noChangeArrowheads="1"/>
          </p:cNvSpPr>
          <p:nvPr/>
        </p:nvSpPr>
        <p:spPr bwMode="auto">
          <a:xfrm>
            <a:off x="7004050" y="1836738"/>
            <a:ext cx="698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2200">
                <a:solidFill>
                  <a:srgbClr val="000000"/>
                </a:solidFill>
              </a:rPr>
              <a:t> </a:t>
            </a:r>
            <a:endParaRPr lang="en-US" altLang="en-US"/>
          </a:p>
        </p:txBody>
      </p:sp>
      <p:sp>
        <p:nvSpPr>
          <p:cNvPr id="111653" name="Rectangle 37"/>
          <p:cNvSpPr>
            <a:spLocks noChangeArrowheads="1"/>
          </p:cNvSpPr>
          <p:nvPr/>
        </p:nvSpPr>
        <p:spPr bwMode="auto">
          <a:xfrm>
            <a:off x="1371600" y="2514600"/>
            <a:ext cx="173038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2700" i="1">
                <a:solidFill>
                  <a:srgbClr val="000000"/>
                </a:solidFill>
              </a:rPr>
              <a:t>a</a:t>
            </a:r>
            <a:endParaRPr lang="en-US" altLang="en-US"/>
          </a:p>
        </p:txBody>
      </p:sp>
      <p:sp>
        <p:nvSpPr>
          <p:cNvPr id="111654" name="Rectangle 38"/>
          <p:cNvSpPr>
            <a:spLocks noChangeArrowheads="1"/>
          </p:cNvSpPr>
          <p:nvPr/>
        </p:nvSpPr>
        <p:spPr bwMode="auto">
          <a:xfrm>
            <a:off x="1595438" y="2728913"/>
            <a:ext cx="2333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lang="en-US" altLang="en-US" sz="1600">
                <a:solidFill>
                  <a:srgbClr val="000000"/>
                </a:solidFill>
              </a:rPr>
              <a:t>j1</a:t>
            </a:r>
            <a:endParaRPr lang="en-US" altLang="en-US"/>
          </a:p>
        </p:txBody>
      </p:sp>
      <p:sp>
        <p:nvSpPr>
          <p:cNvPr id="111656" name="Rectangle 40"/>
          <p:cNvSpPr>
            <a:spLocks noChangeArrowheads="1"/>
          </p:cNvSpPr>
          <p:nvPr/>
        </p:nvSpPr>
        <p:spPr bwMode="auto">
          <a:xfrm>
            <a:off x="1387475" y="3114675"/>
            <a:ext cx="6985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2200">
                <a:solidFill>
                  <a:srgbClr val="000000"/>
                </a:solidFill>
              </a:rPr>
              <a:t> </a:t>
            </a:r>
            <a:endParaRPr lang="en-US" altLang="en-US"/>
          </a:p>
        </p:txBody>
      </p:sp>
      <p:sp>
        <p:nvSpPr>
          <p:cNvPr id="111657" name="Rectangle 41"/>
          <p:cNvSpPr>
            <a:spLocks noChangeArrowheads="1"/>
          </p:cNvSpPr>
          <p:nvPr/>
        </p:nvSpPr>
        <p:spPr bwMode="auto">
          <a:xfrm>
            <a:off x="1914525" y="2576513"/>
            <a:ext cx="13970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2200">
                <a:solidFill>
                  <a:srgbClr val="000000"/>
                </a:solidFill>
              </a:rPr>
              <a:t>1</a:t>
            </a:r>
            <a:endParaRPr lang="en-US" altLang="en-US"/>
          </a:p>
        </p:txBody>
      </p:sp>
      <p:sp>
        <p:nvSpPr>
          <p:cNvPr id="111658" name="Rectangle 42"/>
          <p:cNvSpPr>
            <a:spLocks noChangeArrowheads="1"/>
          </p:cNvSpPr>
          <p:nvPr/>
        </p:nvSpPr>
        <p:spPr bwMode="auto">
          <a:xfrm>
            <a:off x="2054225" y="2576513"/>
            <a:ext cx="698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2200">
                <a:solidFill>
                  <a:srgbClr val="000000"/>
                </a:solidFill>
              </a:rPr>
              <a:t> </a:t>
            </a:r>
            <a:endParaRPr lang="en-US" altLang="en-US"/>
          </a:p>
        </p:txBody>
      </p:sp>
      <p:sp>
        <p:nvSpPr>
          <p:cNvPr id="111659" name="Rectangle 43"/>
          <p:cNvSpPr>
            <a:spLocks noChangeArrowheads="1"/>
          </p:cNvSpPr>
          <p:nvPr/>
        </p:nvSpPr>
        <p:spPr bwMode="auto">
          <a:xfrm>
            <a:off x="2465388" y="2576513"/>
            <a:ext cx="13970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2200">
                <a:solidFill>
                  <a:srgbClr val="000000"/>
                </a:solidFill>
              </a:rPr>
              <a:t>1</a:t>
            </a:r>
            <a:endParaRPr lang="en-US" altLang="en-US"/>
          </a:p>
        </p:txBody>
      </p:sp>
      <p:sp>
        <p:nvSpPr>
          <p:cNvPr id="111660" name="Rectangle 44"/>
          <p:cNvSpPr>
            <a:spLocks noChangeArrowheads="1"/>
          </p:cNvSpPr>
          <p:nvPr/>
        </p:nvSpPr>
        <p:spPr bwMode="auto">
          <a:xfrm>
            <a:off x="2605088" y="2576513"/>
            <a:ext cx="698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2200">
                <a:solidFill>
                  <a:srgbClr val="000000"/>
                </a:solidFill>
              </a:rPr>
              <a:t> </a:t>
            </a:r>
            <a:endParaRPr lang="en-US" altLang="en-US"/>
          </a:p>
        </p:txBody>
      </p:sp>
      <p:sp>
        <p:nvSpPr>
          <p:cNvPr id="111661" name="Rectangle 45"/>
          <p:cNvSpPr>
            <a:spLocks noChangeArrowheads="1"/>
          </p:cNvSpPr>
          <p:nvPr/>
        </p:nvSpPr>
        <p:spPr bwMode="auto">
          <a:xfrm>
            <a:off x="3014663" y="2576513"/>
            <a:ext cx="13970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2200">
                <a:solidFill>
                  <a:srgbClr val="000000"/>
                </a:solidFill>
              </a:rPr>
              <a:t>1</a:t>
            </a:r>
            <a:endParaRPr lang="en-US" altLang="en-US"/>
          </a:p>
        </p:txBody>
      </p:sp>
      <p:sp>
        <p:nvSpPr>
          <p:cNvPr id="111662" name="Rectangle 46"/>
          <p:cNvSpPr>
            <a:spLocks noChangeArrowheads="1"/>
          </p:cNvSpPr>
          <p:nvPr/>
        </p:nvSpPr>
        <p:spPr bwMode="auto">
          <a:xfrm>
            <a:off x="3154363" y="2576513"/>
            <a:ext cx="698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2200">
                <a:solidFill>
                  <a:srgbClr val="000000"/>
                </a:solidFill>
              </a:rPr>
              <a:t> </a:t>
            </a:r>
            <a:endParaRPr lang="en-US" altLang="en-US"/>
          </a:p>
        </p:txBody>
      </p:sp>
      <p:sp>
        <p:nvSpPr>
          <p:cNvPr id="111663" name="Rectangle 47"/>
          <p:cNvSpPr>
            <a:spLocks noChangeArrowheads="1"/>
          </p:cNvSpPr>
          <p:nvPr/>
        </p:nvSpPr>
        <p:spPr bwMode="auto">
          <a:xfrm>
            <a:off x="3563938" y="2576513"/>
            <a:ext cx="13970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2200">
                <a:solidFill>
                  <a:srgbClr val="000000"/>
                </a:solidFill>
              </a:rPr>
              <a:t>5</a:t>
            </a:r>
            <a:endParaRPr lang="en-US" altLang="en-US"/>
          </a:p>
        </p:txBody>
      </p:sp>
      <p:sp>
        <p:nvSpPr>
          <p:cNvPr id="111664" name="Rectangle 48"/>
          <p:cNvSpPr>
            <a:spLocks noChangeArrowheads="1"/>
          </p:cNvSpPr>
          <p:nvPr/>
        </p:nvSpPr>
        <p:spPr bwMode="auto">
          <a:xfrm>
            <a:off x="3703638" y="2576513"/>
            <a:ext cx="698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2200">
                <a:solidFill>
                  <a:srgbClr val="000000"/>
                </a:solidFill>
              </a:rPr>
              <a:t> </a:t>
            </a:r>
            <a:endParaRPr lang="en-US" altLang="en-US"/>
          </a:p>
        </p:txBody>
      </p:sp>
      <p:sp>
        <p:nvSpPr>
          <p:cNvPr id="111665" name="Rectangle 49"/>
          <p:cNvSpPr>
            <a:spLocks noChangeArrowheads="1"/>
          </p:cNvSpPr>
          <p:nvPr/>
        </p:nvSpPr>
        <p:spPr bwMode="auto">
          <a:xfrm>
            <a:off x="4116388" y="2576513"/>
            <a:ext cx="13970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2200">
                <a:solidFill>
                  <a:srgbClr val="000000"/>
                </a:solidFill>
              </a:rPr>
              <a:t>5</a:t>
            </a:r>
            <a:endParaRPr lang="en-US" altLang="en-US"/>
          </a:p>
        </p:txBody>
      </p:sp>
      <p:sp>
        <p:nvSpPr>
          <p:cNvPr id="111666" name="Rectangle 50"/>
          <p:cNvSpPr>
            <a:spLocks noChangeArrowheads="1"/>
          </p:cNvSpPr>
          <p:nvPr/>
        </p:nvSpPr>
        <p:spPr bwMode="auto">
          <a:xfrm>
            <a:off x="4254500" y="2576513"/>
            <a:ext cx="698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2200">
                <a:solidFill>
                  <a:srgbClr val="000000"/>
                </a:solidFill>
              </a:rPr>
              <a:t> </a:t>
            </a:r>
            <a:endParaRPr lang="en-US" altLang="en-US"/>
          </a:p>
        </p:txBody>
      </p:sp>
      <p:sp>
        <p:nvSpPr>
          <p:cNvPr id="111667" name="Rectangle 51"/>
          <p:cNvSpPr>
            <a:spLocks noChangeArrowheads="1"/>
          </p:cNvSpPr>
          <p:nvPr/>
        </p:nvSpPr>
        <p:spPr bwMode="auto">
          <a:xfrm>
            <a:off x="4665663" y="2576513"/>
            <a:ext cx="13970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2200">
                <a:solidFill>
                  <a:srgbClr val="000000"/>
                </a:solidFill>
              </a:rPr>
              <a:t>5</a:t>
            </a:r>
            <a:endParaRPr lang="en-US" altLang="en-US"/>
          </a:p>
        </p:txBody>
      </p:sp>
      <p:sp>
        <p:nvSpPr>
          <p:cNvPr id="111668" name="Rectangle 52"/>
          <p:cNvSpPr>
            <a:spLocks noChangeArrowheads="1"/>
          </p:cNvSpPr>
          <p:nvPr/>
        </p:nvSpPr>
        <p:spPr bwMode="auto">
          <a:xfrm>
            <a:off x="4805363" y="2576513"/>
            <a:ext cx="698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2200">
                <a:solidFill>
                  <a:srgbClr val="000000"/>
                </a:solidFill>
              </a:rPr>
              <a:t> </a:t>
            </a:r>
            <a:endParaRPr lang="en-US" altLang="en-US"/>
          </a:p>
        </p:txBody>
      </p:sp>
      <p:sp>
        <p:nvSpPr>
          <p:cNvPr id="111669" name="Rectangle 53"/>
          <p:cNvSpPr>
            <a:spLocks noChangeArrowheads="1"/>
          </p:cNvSpPr>
          <p:nvPr/>
        </p:nvSpPr>
        <p:spPr bwMode="auto">
          <a:xfrm>
            <a:off x="5214938" y="2576513"/>
            <a:ext cx="13970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2200">
                <a:solidFill>
                  <a:srgbClr val="000000"/>
                </a:solidFill>
              </a:rPr>
              <a:t>5</a:t>
            </a:r>
            <a:endParaRPr lang="en-US" altLang="en-US"/>
          </a:p>
        </p:txBody>
      </p:sp>
      <p:sp>
        <p:nvSpPr>
          <p:cNvPr id="111670" name="Rectangle 54"/>
          <p:cNvSpPr>
            <a:spLocks noChangeArrowheads="1"/>
          </p:cNvSpPr>
          <p:nvPr/>
        </p:nvSpPr>
        <p:spPr bwMode="auto">
          <a:xfrm>
            <a:off x="5354638" y="2576513"/>
            <a:ext cx="698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2200">
                <a:solidFill>
                  <a:srgbClr val="000000"/>
                </a:solidFill>
              </a:rPr>
              <a:t> </a:t>
            </a:r>
            <a:endParaRPr lang="en-US" altLang="en-US"/>
          </a:p>
        </p:txBody>
      </p:sp>
      <p:sp>
        <p:nvSpPr>
          <p:cNvPr id="111671" name="Rectangle 55"/>
          <p:cNvSpPr>
            <a:spLocks noChangeArrowheads="1"/>
          </p:cNvSpPr>
          <p:nvPr/>
        </p:nvSpPr>
        <p:spPr bwMode="auto">
          <a:xfrm>
            <a:off x="5943600" y="2590800"/>
            <a:ext cx="13970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2200">
                <a:solidFill>
                  <a:srgbClr val="000000"/>
                </a:solidFill>
              </a:rPr>
              <a:t>3</a:t>
            </a:r>
            <a:endParaRPr lang="en-US" altLang="en-US"/>
          </a:p>
        </p:txBody>
      </p:sp>
      <p:sp>
        <p:nvSpPr>
          <p:cNvPr id="111672" name="Rectangle 56"/>
          <p:cNvSpPr>
            <a:spLocks noChangeArrowheads="1"/>
          </p:cNvSpPr>
          <p:nvPr/>
        </p:nvSpPr>
        <p:spPr bwMode="auto">
          <a:xfrm>
            <a:off x="5905500" y="2576513"/>
            <a:ext cx="698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2200">
                <a:solidFill>
                  <a:srgbClr val="000000"/>
                </a:solidFill>
              </a:rPr>
              <a:t> </a:t>
            </a:r>
            <a:endParaRPr lang="en-US" altLang="en-US"/>
          </a:p>
        </p:txBody>
      </p:sp>
      <p:sp>
        <p:nvSpPr>
          <p:cNvPr id="111673" name="Rectangle 57"/>
          <p:cNvSpPr>
            <a:spLocks noChangeArrowheads="1"/>
          </p:cNvSpPr>
          <p:nvPr/>
        </p:nvSpPr>
        <p:spPr bwMode="auto">
          <a:xfrm>
            <a:off x="6400800" y="2590800"/>
            <a:ext cx="13970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2200">
                <a:solidFill>
                  <a:srgbClr val="000000"/>
                </a:solidFill>
              </a:rPr>
              <a:t>3</a:t>
            </a:r>
            <a:endParaRPr lang="en-US" altLang="en-US"/>
          </a:p>
        </p:txBody>
      </p:sp>
      <p:sp>
        <p:nvSpPr>
          <p:cNvPr id="111674" name="Rectangle 58"/>
          <p:cNvSpPr>
            <a:spLocks noChangeArrowheads="1"/>
          </p:cNvSpPr>
          <p:nvPr/>
        </p:nvSpPr>
        <p:spPr bwMode="auto">
          <a:xfrm>
            <a:off x="6553200" y="2590800"/>
            <a:ext cx="6985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2200">
                <a:solidFill>
                  <a:srgbClr val="000000"/>
                </a:solidFill>
              </a:rPr>
              <a:t> </a:t>
            </a:r>
            <a:endParaRPr lang="en-US" altLang="en-US"/>
          </a:p>
        </p:txBody>
      </p:sp>
      <p:sp>
        <p:nvSpPr>
          <p:cNvPr id="111675" name="Rectangle 59"/>
          <p:cNvSpPr>
            <a:spLocks noChangeArrowheads="1"/>
          </p:cNvSpPr>
          <p:nvPr/>
        </p:nvSpPr>
        <p:spPr bwMode="auto">
          <a:xfrm>
            <a:off x="6865938" y="2576513"/>
            <a:ext cx="13970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2200">
                <a:solidFill>
                  <a:srgbClr val="000000"/>
                </a:solidFill>
              </a:rPr>
              <a:t>3</a:t>
            </a:r>
            <a:endParaRPr lang="en-US" altLang="en-US"/>
          </a:p>
        </p:txBody>
      </p:sp>
      <p:sp>
        <p:nvSpPr>
          <p:cNvPr id="111676" name="Rectangle 60"/>
          <p:cNvSpPr>
            <a:spLocks noChangeArrowheads="1"/>
          </p:cNvSpPr>
          <p:nvPr/>
        </p:nvSpPr>
        <p:spPr bwMode="auto">
          <a:xfrm>
            <a:off x="7004050" y="2576513"/>
            <a:ext cx="698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2200">
                <a:solidFill>
                  <a:srgbClr val="000000"/>
                </a:solidFill>
              </a:rPr>
              <a:t> </a:t>
            </a:r>
            <a:endParaRPr lang="en-US" altLang="en-US"/>
          </a:p>
        </p:txBody>
      </p:sp>
      <p:sp>
        <p:nvSpPr>
          <p:cNvPr id="111678" name="Rectangle 62"/>
          <p:cNvSpPr>
            <a:spLocks noChangeArrowheads="1"/>
          </p:cNvSpPr>
          <p:nvPr/>
        </p:nvSpPr>
        <p:spPr bwMode="auto">
          <a:xfrm>
            <a:off x="1371600" y="3352800"/>
            <a:ext cx="1714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2700" i="1">
                <a:solidFill>
                  <a:srgbClr val="000000"/>
                </a:solidFill>
              </a:rPr>
              <a:t>a</a:t>
            </a:r>
            <a:endParaRPr lang="en-US" altLang="en-US"/>
          </a:p>
        </p:txBody>
      </p:sp>
      <p:sp>
        <p:nvSpPr>
          <p:cNvPr id="111679" name="Rectangle 63"/>
          <p:cNvSpPr>
            <a:spLocks noChangeArrowheads="1"/>
          </p:cNvSpPr>
          <p:nvPr/>
        </p:nvSpPr>
        <p:spPr bwMode="auto">
          <a:xfrm>
            <a:off x="1552575" y="3562350"/>
            <a:ext cx="158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1600">
                <a:solidFill>
                  <a:srgbClr val="000000"/>
                </a:solidFill>
              </a:rPr>
              <a:t>j2</a:t>
            </a:r>
            <a:endParaRPr lang="en-US" altLang="en-US"/>
          </a:p>
        </p:txBody>
      </p:sp>
      <p:sp>
        <p:nvSpPr>
          <p:cNvPr id="111681" name="Rectangle 65"/>
          <p:cNvSpPr>
            <a:spLocks noChangeArrowheads="1"/>
          </p:cNvSpPr>
          <p:nvPr/>
        </p:nvSpPr>
        <p:spPr bwMode="auto">
          <a:xfrm>
            <a:off x="1387475" y="3973513"/>
            <a:ext cx="698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2200">
                <a:solidFill>
                  <a:srgbClr val="000000"/>
                </a:solidFill>
              </a:rPr>
              <a:t> </a:t>
            </a:r>
            <a:endParaRPr lang="en-US" altLang="en-US"/>
          </a:p>
        </p:txBody>
      </p:sp>
      <p:sp>
        <p:nvSpPr>
          <p:cNvPr id="111682" name="Rectangle 66"/>
          <p:cNvSpPr>
            <a:spLocks noChangeArrowheads="1"/>
          </p:cNvSpPr>
          <p:nvPr/>
        </p:nvSpPr>
        <p:spPr bwMode="auto">
          <a:xfrm>
            <a:off x="1914525" y="3433763"/>
            <a:ext cx="13970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2200">
                <a:solidFill>
                  <a:srgbClr val="000000"/>
                </a:solidFill>
              </a:rPr>
              <a:t>1</a:t>
            </a:r>
            <a:endParaRPr lang="en-US" altLang="en-US"/>
          </a:p>
        </p:txBody>
      </p:sp>
      <p:sp>
        <p:nvSpPr>
          <p:cNvPr id="111683" name="Rectangle 67"/>
          <p:cNvSpPr>
            <a:spLocks noChangeArrowheads="1"/>
          </p:cNvSpPr>
          <p:nvPr/>
        </p:nvSpPr>
        <p:spPr bwMode="auto">
          <a:xfrm>
            <a:off x="2054225" y="3433763"/>
            <a:ext cx="698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2200">
                <a:solidFill>
                  <a:srgbClr val="000000"/>
                </a:solidFill>
              </a:rPr>
              <a:t> </a:t>
            </a:r>
            <a:endParaRPr lang="en-US" altLang="en-US"/>
          </a:p>
        </p:txBody>
      </p:sp>
      <p:sp>
        <p:nvSpPr>
          <p:cNvPr id="111684" name="Rectangle 68"/>
          <p:cNvSpPr>
            <a:spLocks noChangeArrowheads="1"/>
          </p:cNvSpPr>
          <p:nvPr/>
        </p:nvSpPr>
        <p:spPr bwMode="auto">
          <a:xfrm>
            <a:off x="2465388" y="3433763"/>
            <a:ext cx="13970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2200">
                <a:solidFill>
                  <a:srgbClr val="000000"/>
                </a:solidFill>
              </a:rPr>
              <a:t>0</a:t>
            </a:r>
            <a:endParaRPr lang="en-US" altLang="en-US"/>
          </a:p>
        </p:txBody>
      </p:sp>
      <p:sp>
        <p:nvSpPr>
          <p:cNvPr id="111685" name="Rectangle 69"/>
          <p:cNvSpPr>
            <a:spLocks noChangeArrowheads="1"/>
          </p:cNvSpPr>
          <p:nvPr/>
        </p:nvSpPr>
        <p:spPr bwMode="auto">
          <a:xfrm>
            <a:off x="2605088" y="3433763"/>
            <a:ext cx="698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2200">
                <a:solidFill>
                  <a:srgbClr val="000000"/>
                </a:solidFill>
              </a:rPr>
              <a:t> </a:t>
            </a:r>
            <a:endParaRPr lang="en-US" altLang="en-US"/>
          </a:p>
        </p:txBody>
      </p:sp>
      <p:sp>
        <p:nvSpPr>
          <p:cNvPr id="111686" name="Rectangle 70"/>
          <p:cNvSpPr>
            <a:spLocks noChangeArrowheads="1"/>
          </p:cNvSpPr>
          <p:nvPr/>
        </p:nvSpPr>
        <p:spPr bwMode="auto">
          <a:xfrm>
            <a:off x="3014663" y="3433763"/>
            <a:ext cx="13970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2200">
                <a:solidFill>
                  <a:srgbClr val="000000"/>
                </a:solidFill>
              </a:rPr>
              <a:t>1</a:t>
            </a:r>
            <a:endParaRPr lang="en-US" altLang="en-US"/>
          </a:p>
        </p:txBody>
      </p:sp>
      <p:sp>
        <p:nvSpPr>
          <p:cNvPr id="111687" name="Rectangle 71"/>
          <p:cNvSpPr>
            <a:spLocks noChangeArrowheads="1"/>
          </p:cNvSpPr>
          <p:nvPr/>
        </p:nvSpPr>
        <p:spPr bwMode="auto">
          <a:xfrm>
            <a:off x="3154363" y="3433763"/>
            <a:ext cx="698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2200">
                <a:solidFill>
                  <a:srgbClr val="000000"/>
                </a:solidFill>
              </a:rPr>
              <a:t> </a:t>
            </a:r>
            <a:endParaRPr lang="en-US" altLang="en-US"/>
          </a:p>
        </p:txBody>
      </p:sp>
      <p:sp>
        <p:nvSpPr>
          <p:cNvPr id="111688" name="Rectangle 72"/>
          <p:cNvSpPr>
            <a:spLocks noChangeArrowheads="1"/>
          </p:cNvSpPr>
          <p:nvPr/>
        </p:nvSpPr>
        <p:spPr bwMode="auto">
          <a:xfrm>
            <a:off x="3563938" y="3433763"/>
            <a:ext cx="13970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2200">
                <a:solidFill>
                  <a:srgbClr val="000000"/>
                </a:solidFill>
              </a:rPr>
              <a:t>0</a:t>
            </a:r>
            <a:endParaRPr lang="en-US" altLang="en-US"/>
          </a:p>
        </p:txBody>
      </p:sp>
      <p:sp>
        <p:nvSpPr>
          <p:cNvPr id="111689" name="Rectangle 73"/>
          <p:cNvSpPr>
            <a:spLocks noChangeArrowheads="1"/>
          </p:cNvSpPr>
          <p:nvPr/>
        </p:nvSpPr>
        <p:spPr bwMode="auto">
          <a:xfrm>
            <a:off x="3703638" y="3433763"/>
            <a:ext cx="698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2200">
                <a:solidFill>
                  <a:srgbClr val="000000"/>
                </a:solidFill>
              </a:rPr>
              <a:t> </a:t>
            </a:r>
            <a:endParaRPr lang="en-US" altLang="en-US"/>
          </a:p>
        </p:txBody>
      </p:sp>
      <p:sp>
        <p:nvSpPr>
          <p:cNvPr id="111690" name="Rectangle 74"/>
          <p:cNvSpPr>
            <a:spLocks noChangeArrowheads="1"/>
          </p:cNvSpPr>
          <p:nvPr/>
        </p:nvSpPr>
        <p:spPr bwMode="auto">
          <a:xfrm>
            <a:off x="4116388" y="3433763"/>
            <a:ext cx="13970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2200">
                <a:solidFill>
                  <a:srgbClr val="000000"/>
                </a:solidFill>
              </a:rPr>
              <a:t>1</a:t>
            </a:r>
            <a:endParaRPr lang="en-US" altLang="en-US"/>
          </a:p>
        </p:txBody>
      </p:sp>
      <p:sp>
        <p:nvSpPr>
          <p:cNvPr id="111691" name="Rectangle 75"/>
          <p:cNvSpPr>
            <a:spLocks noChangeArrowheads="1"/>
          </p:cNvSpPr>
          <p:nvPr/>
        </p:nvSpPr>
        <p:spPr bwMode="auto">
          <a:xfrm>
            <a:off x="4254500" y="3433763"/>
            <a:ext cx="698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2200">
                <a:solidFill>
                  <a:srgbClr val="000000"/>
                </a:solidFill>
              </a:rPr>
              <a:t> </a:t>
            </a:r>
            <a:endParaRPr lang="en-US" altLang="en-US"/>
          </a:p>
        </p:txBody>
      </p:sp>
      <p:sp>
        <p:nvSpPr>
          <p:cNvPr id="111692" name="Rectangle 76"/>
          <p:cNvSpPr>
            <a:spLocks noChangeArrowheads="1"/>
          </p:cNvSpPr>
          <p:nvPr/>
        </p:nvSpPr>
        <p:spPr bwMode="auto">
          <a:xfrm>
            <a:off x="4665663" y="3433763"/>
            <a:ext cx="13970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2200">
                <a:solidFill>
                  <a:srgbClr val="000000"/>
                </a:solidFill>
              </a:rPr>
              <a:t>0</a:t>
            </a:r>
            <a:endParaRPr lang="en-US" altLang="en-US"/>
          </a:p>
        </p:txBody>
      </p:sp>
      <p:sp>
        <p:nvSpPr>
          <p:cNvPr id="111693" name="Rectangle 77"/>
          <p:cNvSpPr>
            <a:spLocks noChangeArrowheads="1"/>
          </p:cNvSpPr>
          <p:nvPr/>
        </p:nvSpPr>
        <p:spPr bwMode="auto">
          <a:xfrm>
            <a:off x="4805363" y="3433763"/>
            <a:ext cx="698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2200">
                <a:solidFill>
                  <a:srgbClr val="000000"/>
                </a:solidFill>
              </a:rPr>
              <a:t> </a:t>
            </a:r>
            <a:endParaRPr lang="en-US" altLang="en-US"/>
          </a:p>
        </p:txBody>
      </p:sp>
      <p:sp>
        <p:nvSpPr>
          <p:cNvPr id="111694" name="Rectangle 78"/>
          <p:cNvSpPr>
            <a:spLocks noChangeArrowheads="1"/>
          </p:cNvSpPr>
          <p:nvPr/>
        </p:nvSpPr>
        <p:spPr bwMode="auto">
          <a:xfrm>
            <a:off x="5214938" y="3433763"/>
            <a:ext cx="13970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2200">
                <a:solidFill>
                  <a:srgbClr val="000000"/>
                </a:solidFill>
              </a:rPr>
              <a:t>0</a:t>
            </a:r>
            <a:endParaRPr lang="en-US" altLang="en-US"/>
          </a:p>
        </p:txBody>
      </p:sp>
      <p:sp>
        <p:nvSpPr>
          <p:cNvPr id="111695" name="Rectangle 79"/>
          <p:cNvSpPr>
            <a:spLocks noChangeArrowheads="1"/>
          </p:cNvSpPr>
          <p:nvPr/>
        </p:nvSpPr>
        <p:spPr bwMode="auto">
          <a:xfrm>
            <a:off x="5354638" y="3433763"/>
            <a:ext cx="698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2200">
                <a:solidFill>
                  <a:srgbClr val="000000"/>
                </a:solidFill>
              </a:rPr>
              <a:t> </a:t>
            </a:r>
            <a:endParaRPr lang="en-US" altLang="en-US"/>
          </a:p>
        </p:txBody>
      </p:sp>
      <p:sp>
        <p:nvSpPr>
          <p:cNvPr id="111696" name="Rectangle 80"/>
          <p:cNvSpPr>
            <a:spLocks noChangeArrowheads="1"/>
          </p:cNvSpPr>
          <p:nvPr/>
        </p:nvSpPr>
        <p:spPr bwMode="auto">
          <a:xfrm>
            <a:off x="5867400" y="3429000"/>
            <a:ext cx="13970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2200">
                <a:solidFill>
                  <a:srgbClr val="000000"/>
                </a:solidFill>
              </a:rPr>
              <a:t>1</a:t>
            </a:r>
            <a:endParaRPr lang="en-US" altLang="en-US"/>
          </a:p>
        </p:txBody>
      </p:sp>
      <p:sp>
        <p:nvSpPr>
          <p:cNvPr id="111697" name="Rectangle 81"/>
          <p:cNvSpPr>
            <a:spLocks noChangeArrowheads="1"/>
          </p:cNvSpPr>
          <p:nvPr/>
        </p:nvSpPr>
        <p:spPr bwMode="auto">
          <a:xfrm>
            <a:off x="5943600" y="3429000"/>
            <a:ext cx="6985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2200">
                <a:solidFill>
                  <a:srgbClr val="000000"/>
                </a:solidFill>
              </a:rPr>
              <a:t> </a:t>
            </a:r>
            <a:endParaRPr lang="en-US" altLang="en-US"/>
          </a:p>
        </p:txBody>
      </p:sp>
      <p:sp>
        <p:nvSpPr>
          <p:cNvPr id="111698" name="Rectangle 82"/>
          <p:cNvSpPr>
            <a:spLocks noChangeArrowheads="1"/>
          </p:cNvSpPr>
          <p:nvPr/>
        </p:nvSpPr>
        <p:spPr bwMode="auto">
          <a:xfrm>
            <a:off x="6400800" y="3429000"/>
            <a:ext cx="13970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2200">
                <a:solidFill>
                  <a:srgbClr val="000000"/>
                </a:solidFill>
              </a:rPr>
              <a:t>0</a:t>
            </a:r>
            <a:endParaRPr lang="en-US" altLang="en-US"/>
          </a:p>
        </p:txBody>
      </p:sp>
      <p:sp>
        <p:nvSpPr>
          <p:cNvPr id="111699" name="Rectangle 83"/>
          <p:cNvSpPr>
            <a:spLocks noChangeArrowheads="1"/>
          </p:cNvSpPr>
          <p:nvPr/>
        </p:nvSpPr>
        <p:spPr bwMode="auto">
          <a:xfrm>
            <a:off x="6454775" y="3433763"/>
            <a:ext cx="698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2200">
                <a:solidFill>
                  <a:srgbClr val="000000"/>
                </a:solidFill>
              </a:rPr>
              <a:t> </a:t>
            </a:r>
            <a:endParaRPr lang="en-US" altLang="en-US"/>
          </a:p>
        </p:txBody>
      </p:sp>
      <p:sp>
        <p:nvSpPr>
          <p:cNvPr id="111700" name="Rectangle 84"/>
          <p:cNvSpPr>
            <a:spLocks noChangeArrowheads="1"/>
          </p:cNvSpPr>
          <p:nvPr/>
        </p:nvSpPr>
        <p:spPr bwMode="auto">
          <a:xfrm>
            <a:off x="6865938" y="3433763"/>
            <a:ext cx="13970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2200">
                <a:solidFill>
                  <a:srgbClr val="000000"/>
                </a:solidFill>
              </a:rPr>
              <a:t>1</a:t>
            </a:r>
            <a:endParaRPr lang="en-US" altLang="en-US"/>
          </a:p>
        </p:txBody>
      </p:sp>
      <p:sp>
        <p:nvSpPr>
          <p:cNvPr id="111701" name="Rectangle 85"/>
          <p:cNvSpPr>
            <a:spLocks noChangeArrowheads="1"/>
          </p:cNvSpPr>
          <p:nvPr/>
        </p:nvSpPr>
        <p:spPr bwMode="auto">
          <a:xfrm>
            <a:off x="7004050" y="3433763"/>
            <a:ext cx="698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2200">
                <a:solidFill>
                  <a:srgbClr val="000000"/>
                </a:solidFill>
              </a:rPr>
              <a:t> </a:t>
            </a:r>
            <a:endParaRPr lang="en-US" altLang="en-US"/>
          </a:p>
        </p:txBody>
      </p:sp>
      <p:grpSp>
        <p:nvGrpSpPr>
          <p:cNvPr id="111704" name="Group 88"/>
          <p:cNvGrpSpPr>
            <a:grpSpLocks/>
          </p:cNvGrpSpPr>
          <p:nvPr/>
        </p:nvGrpSpPr>
        <p:grpSpPr bwMode="auto">
          <a:xfrm>
            <a:off x="1439863" y="4322763"/>
            <a:ext cx="293687" cy="454025"/>
            <a:chOff x="907" y="2723"/>
            <a:chExt cx="185" cy="286"/>
          </a:xfrm>
        </p:grpSpPr>
        <p:sp>
          <p:nvSpPr>
            <p:cNvPr id="111702" name="Rectangle 86"/>
            <p:cNvSpPr>
              <a:spLocks noChangeArrowheads="1"/>
            </p:cNvSpPr>
            <p:nvPr/>
          </p:nvSpPr>
          <p:spPr bwMode="auto">
            <a:xfrm>
              <a:off x="1056" y="2855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US" sz="1600" i="1">
                  <a:solidFill>
                    <a:srgbClr val="000000"/>
                  </a:solidFill>
                </a:rPr>
                <a:t>j</a:t>
              </a:r>
              <a:endParaRPr lang="en-US" altLang="en-US"/>
            </a:p>
          </p:txBody>
        </p:sp>
        <p:sp>
          <p:nvSpPr>
            <p:cNvPr id="111703" name="Rectangle 87"/>
            <p:cNvSpPr>
              <a:spLocks noChangeArrowheads="1"/>
            </p:cNvSpPr>
            <p:nvPr/>
          </p:nvSpPr>
          <p:spPr bwMode="auto">
            <a:xfrm>
              <a:off x="907" y="2723"/>
              <a:ext cx="10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US" sz="2700" i="1">
                  <a:solidFill>
                    <a:srgbClr val="000000"/>
                  </a:solidFill>
                </a:rPr>
                <a:t>d</a:t>
              </a:r>
              <a:endParaRPr lang="en-US" altLang="en-US"/>
            </a:p>
          </p:txBody>
        </p:sp>
      </p:grpSp>
      <p:sp>
        <p:nvSpPr>
          <p:cNvPr id="111705" name="Rectangle 89"/>
          <p:cNvSpPr>
            <a:spLocks noChangeArrowheads="1"/>
          </p:cNvSpPr>
          <p:nvPr/>
        </p:nvSpPr>
        <p:spPr bwMode="auto">
          <a:xfrm>
            <a:off x="1387475" y="4832350"/>
            <a:ext cx="6985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2200">
                <a:solidFill>
                  <a:srgbClr val="000000"/>
                </a:solidFill>
              </a:rPr>
              <a:t> </a:t>
            </a:r>
            <a:endParaRPr lang="en-US" altLang="en-US"/>
          </a:p>
        </p:txBody>
      </p:sp>
      <p:sp>
        <p:nvSpPr>
          <p:cNvPr id="111706" name="Rectangle 90"/>
          <p:cNvSpPr>
            <a:spLocks noChangeArrowheads="1"/>
          </p:cNvSpPr>
          <p:nvPr/>
        </p:nvSpPr>
        <p:spPr bwMode="auto">
          <a:xfrm>
            <a:off x="1914525" y="4292600"/>
            <a:ext cx="13970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2200">
                <a:solidFill>
                  <a:srgbClr val="000000"/>
                </a:solidFill>
              </a:rPr>
              <a:t>2</a:t>
            </a:r>
            <a:endParaRPr lang="en-US" altLang="en-US"/>
          </a:p>
        </p:txBody>
      </p:sp>
      <p:sp>
        <p:nvSpPr>
          <p:cNvPr id="111707" name="Rectangle 91"/>
          <p:cNvSpPr>
            <a:spLocks noChangeArrowheads="1"/>
          </p:cNvSpPr>
          <p:nvPr/>
        </p:nvSpPr>
        <p:spPr bwMode="auto">
          <a:xfrm>
            <a:off x="2054225" y="4292600"/>
            <a:ext cx="6985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2200">
                <a:solidFill>
                  <a:srgbClr val="000000"/>
                </a:solidFill>
              </a:rPr>
              <a:t> </a:t>
            </a:r>
            <a:endParaRPr lang="en-US" altLang="en-US"/>
          </a:p>
        </p:txBody>
      </p:sp>
      <p:sp>
        <p:nvSpPr>
          <p:cNvPr id="111708" name="Rectangle 92"/>
          <p:cNvSpPr>
            <a:spLocks noChangeArrowheads="1"/>
          </p:cNvSpPr>
          <p:nvPr/>
        </p:nvSpPr>
        <p:spPr bwMode="auto">
          <a:xfrm>
            <a:off x="2465388" y="4284663"/>
            <a:ext cx="198437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2200">
                <a:solidFill>
                  <a:srgbClr val="000000"/>
                </a:solidFill>
                <a:latin typeface="Symbol" pitchFamily="18" charset="2"/>
              </a:rPr>
              <a:t>¥</a:t>
            </a:r>
            <a:endParaRPr lang="en-US" altLang="en-US"/>
          </a:p>
        </p:txBody>
      </p:sp>
      <p:sp>
        <p:nvSpPr>
          <p:cNvPr id="111709" name="Rectangle 93"/>
          <p:cNvSpPr>
            <a:spLocks noChangeArrowheads="1"/>
          </p:cNvSpPr>
          <p:nvPr/>
        </p:nvSpPr>
        <p:spPr bwMode="auto">
          <a:xfrm>
            <a:off x="2662238" y="4316413"/>
            <a:ext cx="698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2200">
                <a:solidFill>
                  <a:srgbClr val="000000"/>
                </a:solidFill>
              </a:rPr>
              <a:t> </a:t>
            </a:r>
            <a:endParaRPr lang="en-US" altLang="en-US"/>
          </a:p>
        </p:txBody>
      </p:sp>
      <p:sp>
        <p:nvSpPr>
          <p:cNvPr id="111710" name="Rectangle 94"/>
          <p:cNvSpPr>
            <a:spLocks noChangeArrowheads="1"/>
          </p:cNvSpPr>
          <p:nvPr/>
        </p:nvSpPr>
        <p:spPr bwMode="auto">
          <a:xfrm>
            <a:off x="3014663" y="4284663"/>
            <a:ext cx="198437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2200">
                <a:solidFill>
                  <a:srgbClr val="000000"/>
                </a:solidFill>
                <a:latin typeface="Symbol" pitchFamily="18" charset="2"/>
              </a:rPr>
              <a:t>¥</a:t>
            </a:r>
            <a:endParaRPr lang="en-US" altLang="en-US"/>
          </a:p>
        </p:txBody>
      </p:sp>
      <p:sp>
        <p:nvSpPr>
          <p:cNvPr id="111711" name="Rectangle 95"/>
          <p:cNvSpPr>
            <a:spLocks noChangeArrowheads="1"/>
          </p:cNvSpPr>
          <p:nvPr/>
        </p:nvSpPr>
        <p:spPr bwMode="auto">
          <a:xfrm>
            <a:off x="3211513" y="4316413"/>
            <a:ext cx="698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2200">
                <a:solidFill>
                  <a:srgbClr val="000000"/>
                </a:solidFill>
              </a:rPr>
              <a:t> </a:t>
            </a:r>
            <a:endParaRPr lang="en-US" altLang="en-US"/>
          </a:p>
        </p:txBody>
      </p:sp>
      <p:sp>
        <p:nvSpPr>
          <p:cNvPr id="111712" name="Rectangle 96"/>
          <p:cNvSpPr>
            <a:spLocks noChangeArrowheads="1"/>
          </p:cNvSpPr>
          <p:nvPr/>
        </p:nvSpPr>
        <p:spPr bwMode="auto">
          <a:xfrm>
            <a:off x="3563938" y="4284663"/>
            <a:ext cx="198437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2200">
                <a:solidFill>
                  <a:srgbClr val="000000"/>
                </a:solidFill>
                <a:latin typeface="Symbol" pitchFamily="18" charset="2"/>
              </a:rPr>
              <a:t>¥</a:t>
            </a:r>
            <a:endParaRPr lang="en-US" altLang="en-US"/>
          </a:p>
        </p:txBody>
      </p:sp>
      <p:sp>
        <p:nvSpPr>
          <p:cNvPr id="111713" name="Rectangle 97"/>
          <p:cNvSpPr>
            <a:spLocks noChangeArrowheads="1"/>
          </p:cNvSpPr>
          <p:nvPr/>
        </p:nvSpPr>
        <p:spPr bwMode="auto">
          <a:xfrm>
            <a:off x="3760788" y="4316413"/>
            <a:ext cx="698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2200">
                <a:solidFill>
                  <a:srgbClr val="000000"/>
                </a:solidFill>
              </a:rPr>
              <a:t> </a:t>
            </a:r>
            <a:endParaRPr lang="en-US" altLang="en-US"/>
          </a:p>
        </p:txBody>
      </p:sp>
      <p:sp>
        <p:nvSpPr>
          <p:cNvPr id="111714" name="Rectangle 98"/>
          <p:cNvSpPr>
            <a:spLocks noChangeArrowheads="1"/>
          </p:cNvSpPr>
          <p:nvPr/>
        </p:nvSpPr>
        <p:spPr bwMode="auto">
          <a:xfrm>
            <a:off x="4116388" y="4292600"/>
            <a:ext cx="13970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2200">
                <a:solidFill>
                  <a:srgbClr val="000000"/>
                </a:solidFill>
              </a:rPr>
              <a:t>6</a:t>
            </a:r>
            <a:endParaRPr lang="en-US" altLang="en-US"/>
          </a:p>
        </p:txBody>
      </p:sp>
      <p:sp>
        <p:nvSpPr>
          <p:cNvPr id="111715" name="Rectangle 99"/>
          <p:cNvSpPr>
            <a:spLocks noChangeArrowheads="1"/>
          </p:cNvSpPr>
          <p:nvPr/>
        </p:nvSpPr>
        <p:spPr bwMode="auto">
          <a:xfrm>
            <a:off x="4254500" y="4292600"/>
            <a:ext cx="6985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2200">
                <a:solidFill>
                  <a:srgbClr val="000000"/>
                </a:solidFill>
              </a:rPr>
              <a:t> </a:t>
            </a:r>
            <a:endParaRPr lang="en-US" altLang="en-US"/>
          </a:p>
        </p:txBody>
      </p:sp>
      <p:sp>
        <p:nvSpPr>
          <p:cNvPr id="111716" name="Rectangle 100"/>
          <p:cNvSpPr>
            <a:spLocks noChangeArrowheads="1"/>
          </p:cNvSpPr>
          <p:nvPr/>
        </p:nvSpPr>
        <p:spPr bwMode="auto">
          <a:xfrm>
            <a:off x="4665663" y="4284663"/>
            <a:ext cx="198437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2200">
                <a:solidFill>
                  <a:srgbClr val="000000"/>
                </a:solidFill>
                <a:latin typeface="Symbol" pitchFamily="18" charset="2"/>
              </a:rPr>
              <a:t>¥</a:t>
            </a:r>
            <a:endParaRPr lang="en-US" altLang="en-US"/>
          </a:p>
        </p:txBody>
      </p:sp>
      <p:sp>
        <p:nvSpPr>
          <p:cNvPr id="111717" name="Rectangle 101"/>
          <p:cNvSpPr>
            <a:spLocks noChangeArrowheads="1"/>
          </p:cNvSpPr>
          <p:nvPr/>
        </p:nvSpPr>
        <p:spPr bwMode="auto">
          <a:xfrm>
            <a:off x="4862513" y="4316413"/>
            <a:ext cx="698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2200">
                <a:solidFill>
                  <a:srgbClr val="000000"/>
                </a:solidFill>
              </a:rPr>
              <a:t> </a:t>
            </a:r>
            <a:endParaRPr lang="en-US" altLang="en-US"/>
          </a:p>
        </p:txBody>
      </p:sp>
      <p:sp>
        <p:nvSpPr>
          <p:cNvPr id="111718" name="Rectangle 102"/>
          <p:cNvSpPr>
            <a:spLocks noChangeArrowheads="1"/>
          </p:cNvSpPr>
          <p:nvPr/>
        </p:nvSpPr>
        <p:spPr bwMode="auto">
          <a:xfrm>
            <a:off x="5214938" y="4284663"/>
            <a:ext cx="198437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2200">
                <a:solidFill>
                  <a:srgbClr val="000000"/>
                </a:solidFill>
                <a:latin typeface="Symbol" pitchFamily="18" charset="2"/>
              </a:rPr>
              <a:t>¥</a:t>
            </a:r>
            <a:endParaRPr lang="en-US" altLang="en-US"/>
          </a:p>
        </p:txBody>
      </p:sp>
      <p:sp>
        <p:nvSpPr>
          <p:cNvPr id="111719" name="Rectangle 103"/>
          <p:cNvSpPr>
            <a:spLocks noChangeArrowheads="1"/>
          </p:cNvSpPr>
          <p:nvPr/>
        </p:nvSpPr>
        <p:spPr bwMode="auto">
          <a:xfrm>
            <a:off x="5411788" y="4316413"/>
            <a:ext cx="698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2200">
                <a:solidFill>
                  <a:srgbClr val="000000"/>
                </a:solidFill>
              </a:rPr>
              <a:t> </a:t>
            </a:r>
            <a:endParaRPr lang="en-US" altLang="en-US"/>
          </a:p>
        </p:txBody>
      </p:sp>
      <p:sp>
        <p:nvSpPr>
          <p:cNvPr id="111720" name="Rectangle 104"/>
          <p:cNvSpPr>
            <a:spLocks noChangeArrowheads="1"/>
          </p:cNvSpPr>
          <p:nvPr/>
        </p:nvSpPr>
        <p:spPr bwMode="auto">
          <a:xfrm>
            <a:off x="5765800" y="4284663"/>
            <a:ext cx="198438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2200">
                <a:solidFill>
                  <a:srgbClr val="000000"/>
                </a:solidFill>
                <a:latin typeface="Symbol" pitchFamily="18" charset="2"/>
              </a:rPr>
              <a:t>¥</a:t>
            </a:r>
            <a:endParaRPr lang="en-US" altLang="en-US"/>
          </a:p>
        </p:txBody>
      </p:sp>
      <p:sp>
        <p:nvSpPr>
          <p:cNvPr id="111721" name="Rectangle 105"/>
          <p:cNvSpPr>
            <a:spLocks noChangeArrowheads="1"/>
          </p:cNvSpPr>
          <p:nvPr/>
        </p:nvSpPr>
        <p:spPr bwMode="auto">
          <a:xfrm>
            <a:off x="5962650" y="4316413"/>
            <a:ext cx="698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2200">
                <a:solidFill>
                  <a:srgbClr val="000000"/>
                </a:solidFill>
              </a:rPr>
              <a:t> </a:t>
            </a:r>
            <a:endParaRPr lang="en-US" altLang="en-US"/>
          </a:p>
        </p:txBody>
      </p:sp>
      <p:sp>
        <p:nvSpPr>
          <p:cNvPr id="111722" name="Rectangle 106"/>
          <p:cNvSpPr>
            <a:spLocks noChangeArrowheads="1"/>
          </p:cNvSpPr>
          <p:nvPr/>
        </p:nvSpPr>
        <p:spPr bwMode="auto">
          <a:xfrm>
            <a:off x="6315075" y="4284663"/>
            <a:ext cx="198438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2200">
                <a:solidFill>
                  <a:srgbClr val="000000"/>
                </a:solidFill>
                <a:latin typeface="Symbol" pitchFamily="18" charset="2"/>
              </a:rPr>
              <a:t>¥</a:t>
            </a:r>
            <a:endParaRPr lang="en-US" altLang="en-US"/>
          </a:p>
        </p:txBody>
      </p:sp>
      <p:sp>
        <p:nvSpPr>
          <p:cNvPr id="111723" name="Rectangle 107"/>
          <p:cNvSpPr>
            <a:spLocks noChangeArrowheads="1"/>
          </p:cNvSpPr>
          <p:nvPr/>
        </p:nvSpPr>
        <p:spPr bwMode="auto">
          <a:xfrm>
            <a:off x="6511925" y="4316413"/>
            <a:ext cx="698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2200">
                <a:solidFill>
                  <a:srgbClr val="000000"/>
                </a:solidFill>
              </a:rPr>
              <a:t> </a:t>
            </a:r>
            <a:endParaRPr lang="en-US" altLang="en-US"/>
          </a:p>
        </p:txBody>
      </p:sp>
      <p:sp>
        <p:nvSpPr>
          <p:cNvPr id="111724" name="Rectangle 108"/>
          <p:cNvSpPr>
            <a:spLocks noChangeArrowheads="1"/>
          </p:cNvSpPr>
          <p:nvPr/>
        </p:nvSpPr>
        <p:spPr bwMode="auto">
          <a:xfrm>
            <a:off x="6865938" y="4284663"/>
            <a:ext cx="198437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2200">
                <a:solidFill>
                  <a:srgbClr val="000000"/>
                </a:solidFill>
                <a:latin typeface="Symbol" pitchFamily="18" charset="2"/>
              </a:rPr>
              <a:t>¥</a:t>
            </a:r>
            <a:endParaRPr lang="en-US" altLang="en-US"/>
          </a:p>
        </p:txBody>
      </p:sp>
      <p:sp>
        <p:nvSpPr>
          <p:cNvPr id="111725" name="Rectangle 109"/>
          <p:cNvSpPr>
            <a:spLocks noChangeArrowheads="1"/>
          </p:cNvSpPr>
          <p:nvPr/>
        </p:nvSpPr>
        <p:spPr bwMode="auto">
          <a:xfrm>
            <a:off x="7062788" y="4316413"/>
            <a:ext cx="698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2200">
                <a:solidFill>
                  <a:srgbClr val="000000"/>
                </a:solidFill>
              </a:rPr>
              <a:t> </a:t>
            </a:r>
            <a:endParaRPr lang="en-US" altLang="en-US"/>
          </a:p>
        </p:txBody>
      </p:sp>
      <p:grpSp>
        <p:nvGrpSpPr>
          <p:cNvPr id="111728" name="Group 112"/>
          <p:cNvGrpSpPr>
            <a:grpSpLocks/>
          </p:cNvGrpSpPr>
          <p:nvPr/>
        </p:nvGrpSpPr>
        <p:grpSpPr bwMode="auto">
          <a:xfrm>
            <a:off x="1446213" y="5181600"/>
            <a:ext cx="320675" cy="454025"/>
            <a:chOff x="911" y="3264"/>
            <a:chExt cx="202" cy="286"/>
          </a:xfrm>
        </p:grpSpPr>
        <p:sp>
          <p:nvSpPr>
            <p:cNvPr id="111726" name="Rectangle 110"/>
            <p:cNvSpPr>
              <a:spLocks noChangeArrowheads="1"/>
            </p:cNvSpPr>
            <p:nvPr/>
          </p:nvSpPr>
          <p:spPr bwMode="auto">
            <a:xfrm>
              <a:off x="1077" y="3396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US" sz="1600" i="1">
                  <a:solidFill>
                    <a:srgbClr val="000000"/>
                  </a:solidFill>
                </a:rPr>
                <a:t>j</a:t>
              </a:r>
              <a:endParaRPr lang="en-US" altLang="en-US"/>
            </a:p>
          </p:txBody>
        </p:sp>
        <p:sp>
          <p:nvSpPr>
            <p:cNvPr id="111727" name="Rectangle 111"/>
            <p:cNvSpPr>
              <a:spLocks noChangeArrowheads="1"/>
            </p:cNvSpPr>
            <p:nvPr/>
          </p:nvSpPr>
          <p:spPr bwMode="auto">
            <a:xfrm>
              <a:off x="911" y="3264"/>
              <a:ext cx="144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US" sz="2700" i="1">
                  <a:solidFill>
                    <a:srgbClr val="000000"/>
                  </a:solidFill>
                </a:rPr>
                <a:t>w</a:t>
              </a:r>
              <a:endParaRPr lang="en-US" altLang="en-US"/>
            </a:p>
          </p:txBody>
        </p:sp>
      </p:grpSp>
      <p:sp>
        <p:nvSpPr>
          <p:cNvPr id="111729" name="Rectangle 113"/>
          <p:cNvSpPr>
            <a:spLocks noChangeArrowheads="1"/>
          </p:cNvSpPr>
          <p:nvPr/>
        </p:nvSpPr>
        <p:spPr bwMode="auto">
          <a:xfrm>
            <a:off x="1387475" y="5691188"/>
            <a:ext cx="698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2200">
                <a:solidFill>
                  <a:srgbClr val="000000"/>
                </a:solidFill>
              </a:rPr>
              <a:t> </a:t>
            </a:r>
            <a:endParaRPr lang="en-US" altLang="en-US"/>
          </a:p>
        </p:txBody>
      </p:sp>
      <p:sp>
        <p:nvSpPr>
          <p:cNvPr id="111730" name="Rectangle 114"/>
          <p:cNvSpPr>
            <a:spLocks noChangeArrowheads="1"/>
          </p:cNvSpPr>
          <p:nvPr/>
        </p:nvSpPr>
        <p:spPr bwMode="auto">
          <a:xfrm>
            <a:off x="1914525" y="5151438"/>
            <a:ext cx="13970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2200">
                <a:solidFill>
                  <a:srgbClr val="000000"/>
                </a:solidFill>
              </a:rPr>
              <a:t>4</a:t>
            </a:r>
            <a:endParaRPr lang="en-US" altLang="en-US"/>
          </a:p>
        </p:txBody>
      </p:sp>
      <p:sp>
        <p:nvSpPr>
          <p:cNvPr id="111731" name="Rectangle 115"/>
          <p:cNvSpPr>
            <a:spLocks noChangeArrowheads="1"/>
          </p:cNvSpPr>
          <p:nvPr/>
        </p:nvSpPr>
        <p:spPr bwMode="auto">
          <a:xfrm>
            <a:off x="2054225" y="5151438"/>
            <a:ext cx="698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2200">
                <a:solidFill>
                  <a:srgbClr val="000000"/>
                </a:solidFill>
              </a:rPr>
              <a:t> </a:t>
            </a:r>
            <a:endParaRPr lang="en-US" altLang="en-US"/>
          </a:p>
        </p:txBody>
      </p:sp>
      <p:sp>
        <p:nvSpPr>
          <p:cNvPr id="111732" name="Rectangle 116"/>
          <p:cNvSpPr>
            <a:spLocks noChangeArrowheads="1"/>
          </p:cNvSpPr>
          <p:nvPr/>
        </p:nvSpPr>
        <p:spPr bwMode="auto">
          <a:xfrm>
            <a:off x="2465388" y="5151438"/>
            <a:ext cx="13970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2200">
                <a:solidFill>
                  <a:srgbClr val="000000"/>
                </a:solidFill>
              </a:rPr>
              <a:t>0</a:t>
            </a:r>
            <a:endParaRPr lang="en-US" altLang="en-US"/>
          </a:p>
        </p:txBody>
      </p:sp>
      <p:sp>
        <p:nvSpPr>
          <p:cNvPr id="111733" name="Rectangle 117"/>
          <p:cNvSpPr>
            <a:spLocks noChangeArrowheads="1"/>
          </p:cNvSpPr>
          <p:nvPr/>
        </p:nvSpPr>
        <p:spPr bwMode="auto">
          <a:xfrm>
            <a:off x="2605088" y="5151438"/>
            <a:ext cx="698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2200">
                <a:solidFill>
                  <a:srgbClr val="000000"/>
                </a:solidFill>
              </a:rPr>
              <a:t> </a:t>
            </a:r>
            <a:endParaRPr lang="en-US" altLang="en-US"/>
          </a:p>
        </p:txBody>
      </p:sp>
      <p:sp>
        <p:nvSpPr>
          <p:cNvPr id="111734" name="Rectangle 118"/>
          <p:cNvSpPr>
            <a:spLocks noChangeArrowheads="1"/>
          </p:cNvSpPr>
          <p:nvPr/>
        </p:nvSpPr>
        <p:spPr bwMode="auto">
          <a:xfrm>
            <a:off x="3014663" y="5151438"/>
            <a:ext cx="13970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2200">
                <a:solidFill>
                  <a:srgbClr val="000000"/>
                </a:solidFill>
              </a:rPr>
              <a:t>0</a:t>
            </a:r>
            <a:endParaRPr lang="en-US" altLang="en-US"/>
          </a:p>
        </p:txBody>
      </p:sp>
      <p:sp>
        <p:nvSpPr>
          <p:cNvPr id="111735" name="Rectangle 119"/>
          <p:cNvSpPr>
            <a:spLocks noChangeArrowheads="1"/>
          </p:cNvSpPr>
          <p:nvPr/>
        </p:nvSpPr>
        <p:spPr bwMode="auto">
          <a:xfrm>
            <a:off x="3154363" y="5151438"/>
            <a:ext cx="698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2200">
                <a:solidFill>
                  <a:srgbClr val="000000"/>
                </a:solidFill>
              </a:rPr>
              <a:t> </a:t>
            </a:r>
            <a:endParaRPr lang="en-US" altLang="en-US"/>
          </a:p>
        </p:txBody>
      </p:sp>
      <p:sp>
        <p:nvSpPr>
          <p:cNvPr id="111736" name="Rectangle 120"/>
          <p:cNvSpPr>
            <a:spLocks noChangeArrowheads="1"/>
          </p:cNvSpPr>
          <p:nvPr/>
        </p:nvSpPr>
        <p:spPr bwMode="auto">
          <a:xfrm>
            <a:off x="3563938" y="5151438"/>
            <a:ext cx="13970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2200">
                <a:solidFill>
                  <a:srgbClr val="000000"/>
                </a:solidFill>
              </a:rPr>
              <a:t>0</a:t>
            </a:r>
            <a:endParaRPr lang="en-US" altLang="en-US"/>
          </a:p>
        </p:txBody>
      </p:sp>
      <p:sp>
        <p:nvSpPr>
          <p:cNvPr id="111737" name="Rectangle 121"/>
          <p:cNvSpPr>
            <a:spLocks noChangeArrowheads="1"/>
          </p:cNvSpPr>
          <p:nvPr/>
        </p:nvSpPr>
        <p:spPr bwMode="auto">
          <a:xfrm>
            <a:off x="3703638" y="5151438"/>
            <a:ext cx="698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2200">
                <a:solidFill>
                  <a:srgbClr val="000000"/>
                </a:solidFill>
              </a:rPr>
              <a:t> </a:t>
            </a:r>
            <a:endParaRPr lang="en-US" altLang="en-US"/>
          </a:p>
        </p:txBody>
      </p:sp>
      <p:sp>
        <p:nvSpPr>
          <p:cNvPr id="111738" name="Rectangle 122"/>
          <p:cNvSpPr>
            <a:spLocks noChangeArrowheads="1"/>
          </p:cNvSpPr>
          <p:nvPr/>
        </p:nvSpPr>
        <p:spPr bwMode="auto">
          <a:xfrm>
            <a:off x="4116388" y="5151438"/>
            <a:ext cx="13970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2200">
                <a:solidFill>
                  <a:srgbClr val="000000"/>
                </a:solidFill>
              </a:rPr>
              <a:t>4</a:t>
            </a:r>
            <a:endParaRPr lang="en-US" altLang="en-US"/>
          </a:p>
        </p:txBody>
      </p:sp>
      <p:sp>
        <p:nvSpPr>
          <p:cNvPr id="111739" name="Rectangle 123"/>
          <p:cNvSpPr>
            <a:spLocks noChangeArrowheads="1"/>
          </p:cNvSpPr>
          <p:nvPr/>
        </p:nvSpPr>
        <p:spPr bwMode="auto">
          <a:xfrm>
            <a:off x="4254500" y="5151438"/>
            <a:ext cx="698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2200">
                <a:solidFill>
                  <a:srgbClr val="000000"/>
                </a:solidFill>
              </a:rPr>
              <a:t> </a:t>
            </a:r>
            <a:endParaRPr lang="en-US" altLang="en-US"/>
          </a:p>
        </p:txBody>
      </p:sp>
      <p:sp>
        <p:nvSpPr>
          <p:cNvPr id="111740" name="Rectangle 124"/>
          <p:cNvSpPr>
            <a:spLocks noChangeArrowheads="1"/>
          </p:cNvSpPr>
          <p:nvPr/>
        </p:nvSpPr>
        <p:spPr bwMode="auto">
          <a:xfrm>
            <a:off x="4665663" y="5151438"/>
            <a:ext cx="13970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2200">
                <a:solidFill>
                  <a:srgbClr val="000000"/>
                </a:solidFill>
              </a:rPr>
              <a:t>0</a:t>
            </a:r>
            <a:endParaRPr lang="en-US" altLang="en-US"/>
          </a:p>
        </p:txBody>
      </p:sp>
      <p:sp>
        <p:nvSpPr>
          <p:cNvPr id="111741" name="Rectangle 125"/>
          <p:cNvSpPr>
            <a:spLocks noChangeArrowheads="1"/>
          </p:cNvSpPr>
          <p:nvPr/>
        </p:nvSpPr>
        <p:spPr bwMode="auto">
          <a:xfrm>
            <a:off x="4805363" y="5151438"/>
            <a:ext cx="698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2200">
                <a:solidFill>
                  <a:srgbClr val="000000"/>
                </a:solidFill>
              </a:rPr>
              <a:t> </a:t>
            </a:r>
            <a:endParaRPr lang="en-US" altLang="en-US"/>
          </a:p>
        </p:txBody>
      </p:sp>
      <p:sp>
        <p:nvSpPr>
          <p:cNvPr id="111742" name="Rectangle 126"/>
          <p:cNvSpPr>
            <a:spLocks noChangeArrowheads="1"/>
          </p:cNvSpPr>
          <p:nvPr/>
        </p:nvSpPr>
        <p:spPr bwMode="auto">
          <a:xfrm>
            <a:off x="5214938" y="5151438"/>
            <a:ext cx="13970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2200">
                <a:solidFill>
                  <a:srgbClr val="000000"/>
                </a:solidFill>
              </a:rPr>
              <a:t>0</a:t>
            </a:r>
            <a:endParaRPr lang="en-US" altLang="en-US"/>
          </a:p>
        </p:txBody>
      </p:sp>
      <p:sp>
        <p:nvSpPr>
          <p:cNvPr id="111743" name="Rectangle 127"/>
          <p:cNvSpPr>
            <a:spLocks noChangeArrowheads="1"/>
          </p:cNvSpPr>
          <p:nvPr/>
        </p:nvSpPr>
        <p:spPr bwMode="auto">
          <a:xfrm>
            <a:off x="5354638" y="5151438"/>
            <a:ext cx="698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2200">
                <a:solidFill>
                  <a:srgbClr val="000000"/>
                </a:solidFill>
              </a:rPr>
              <a:t> </a:t>
            </a:r>
            <a:endParaRPr lang="en-US" altLang="en-US"/>
          </a:p>
        </p:txBody>
      </p:sp>
      <p:sp>
        <p:nvSpPr>
          <p:cNvPr id="111744" name="Rectangle 128"/>
          <p:cNvSpPr>
            <a:spLocks noChangeArrowheads="1"/>
          </p:cNvSpPr>
          <p:nvPr/>
        </p:nvSpPr>
        <p:spPr bwMode="auto">
          <a:xfrm>
            <a:off x="5867400" y="5181600"/>
            <a:ext cx="13970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2200">
                <a:solidFill>
                  <a:srgbClr val="000000"/>
                </a:solidFill>
              </a:rPr>
              <a:t>0</a:t>
            </a:r>
            <a:endParaRPr lang="en-US" altLang="en-US"/>
          </a:p>
        </p:txBody>
      </p:sp>
      <p:sp>
        <p:nvSpPr>
          <p:cNvPr id="111745" name="Rectangle 129"/>
          <p:cNvSpPr>
            <a:spLocks noChangeArrowheads="1"/>
          </p:cNvSpPr>
          <p:nvPr/>
        </p:nvSpPr>
        <p:spPr bwMode="auto">
          <a:xfrm>
            <a:off x="5905500" y="5151438"/>
            <a:ext cx="698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2200">
                <a:solidFill>
                  <a:srgbClr val="000000"/>
                </a:solidFill>
              </a:rPr>
              <a:t> </a:t>
            </a:r>
            <a:endParaRPr lang="en-US" altLang="en-US"/>
          </a:p>
        </p:txBody>
      </p:sp>
      <p:sp>
        <p:nvSpPr>
          <p:cNvPr id="111746" name="Rectangle 130"/>
          <p:cNvSpPr>
            <a:spLocks noChangeArrowheads="1"/>
          </p:cNvSpPr>
          <p:nvPr/>
        </p:nvSpPr>
        <p:spPr bwMode="auto">
          <a:xfrm>
            <a:off x="6315075" y="5151438"/>
            <a:ext cx="13970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2200">
                <a:solidFill>
                  <a:srgbClr val="000000"/>
                </a:solidFill>
              </a:rPr>
              <a:t>0</a:t>
            </a:r>
            <a:endParaRPr lang="en-US" altLang="en-US"/>
          </a:p>
        </p:txBody>
      </p:sp>
      <p:sp>
        <p:nvSpPr>
          <p:cNvPr id="111747" name="Rectangle 131"/>
          <p:cNvSpPr>
            <a:spLocks noChangeArrowheads="1"/>
          </p:cNvSpPr>
          <p:nvPr/>
        </p:nvSpPr>
        <p:spPr bwMode="auto">
          <a:xfrm>
            <a:off x="6454775" y="5151438"/>
            <a:ext cx="698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2200">
                <a:solidFill>
                  <a:srgbClr val="000000"/>
                </a:solidFill>
              </a:rPr>
              <a:t> </a:t>
            </a:r>
            <a:endParaRPr lang="en-US" altLang="en-US"/>
          </a:p>
        </p:txBody>
      </p:sp>
      <p:sp>
        <p:nvSpPr>
          <p:cNvPr id="111748" name="Rectangle 132"/>
          <p:cNvSpPr>
            <a:spLocks noChangeArrowheads="1"/>
          </p:cNvSpPr>
          <p:nvPr/>
        </p:nvSpPr>
        <p:spPr bwMode="auto">
          <a:xfrm>
            <a:off x="6865938" y="5151438"/>
            <a:ext cx="13970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2200">
                <a:solidFill>
                  <a:srgbClr val="000000"/>
                </a:solidFill>
              </a:rPr>
              <a:t>0</a:t>
            </a:r>
            <a:endParaRPr lang="en-US" altLang="en-US"/>
          </a:p>
        </p:txBody>
      </p:sp>
      <p:sp>
        <p:nvSpPr>
          <p:cNvPr id="111749" name="Rectangle 133"/>
          <p:cNvSpPr>
            <a:spLocks noChangeArrowheads="1"/>
          </p:cNvSpPr>
          <p:nvPr/>
        </p:nvSpPr>
        <p:spPr bwMode="auto">
          <a:xfrm>
            <a:off x="7004050" y="5151438"/>
            <a:ext cx="698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2200">
                <a:solidFill>
                  <a:srgbClr val="000000"/>
                </a:solidFill>
              </a:rPr>
              <a:t> </a:t>
            </a:r>
            <a:endParaRPr lang="en-US" altLang="en-US"/>
          </a:p>
        </p:txBody>
      </p:sp>
      <p:sp>
        <p:nvSpPr>
          <p:cNvPr id="111750" name="Rectangle 134"/>
          <p:cNvSpPr>
            <a:spLocks noChangeArrowheads="1"/>
          </p:cNvSpPr>
          <p:nvPr/>
        </p:nvSpPr>
        <p:spPr bwMode="auto">
          <a:xfrm>
            <a:off x="1296988" y="5999163"/>
            <a:ext cx="3175" cy="1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100">
                <a:solidFill>
                  <a:srgbClr val="000000"/>
                </a:solidFill>
              </a:rPr>
              <a:t> </a:t>
            </a:r>
            <a:endParaRPr lang="en-US" altLang="en-US"/>
          </a:p>
        </p:txBody>
      </p:sp>
      <p:sp>
        <p:nvSpPr>
          <p:cNvPr id="111751" name="Rectangle 135"/>
          <p:cNvSpPr>
            <a:spLocks noChangeArrowheads="1"/>
          </p:cNvSpPr>
          <p:nvPr/>
        </p:nvSpPr>
        <p:spPr bwMode="auto">
          <a:xfrm>
            <a:off x="1296988" y="6018213"/>
            <a:ext cx="317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1000">
                <a:solidFill>
                  <a:srgbClr val="000000"/>
                </a:solidFill>
              </a:rPr>
              <a:t> </a:t>
            </a:r>
            <a:endParaRPr lang="en-US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1F764-C02F-44A1-8317-0B94D5CE45C0}" type="slidenum">
              <a:rPr lang="en-US" altLang="en-US"/>
              <a:pPr/>
              <a:t>32</a:t>
            </a:fld>
            <a:endParaRPr lang="en-US" altLang="en-US"/>
          </a:p>
        </p:txBody>
      </p:sp>
      <p:pic>
        <p:nvPicPr>
          <p:cNvPr id="15462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54150"/>
            <a:ext cx="7543800" cy="540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4630" name="Rectangle 6"/>
          <p:cNvSpPr>
            <a:spLocks noGrp="1" noChangeArrowheads="1"/>
          </p:cNvSpPr>
          <p:nvPr/>
        </p:nvSpPr>
        <p:spPr bwMode="auto">
          <a:xfrm>
            <a:off x="152400" y="152400"/>
            <a:ext cx="87852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eaLnBrk="0" hangingPunct="0"/>
            <a: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  <a:t>Flow Shop Scheduling</a:t>
            </a:r>
            <a:b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</a:br>
            <a:r>
              <a:rPr lang="en-US" altLang="en-US" sz="2000" b="1" i="1">
                <a:solidFill>
                  <a:srgbClr val="003399"/>
                </a:solidFill>
                <a:latin typeface="Tahoma" pitchFamily="34" charset="0"/>
              </a:rPr>
              <a:t>Paced Assembly Systems</a:t>
            </a:r>
          </a:p>
        </p:txBody>
      </p:sp>
      <p:pic>
        <p:nvPicPr>
          <p:cNvPr id="154631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014413"/>
            <a:ext cx="3962400" cy="74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3E2BE-60AF-44C5-A916-EDFA88521F3B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752600"/>
            <a:ext cx="6096000" cy="444500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400"/>
              <a:t>Flexible Flow System with Bypass</a:t>
            </a:r>
          </a:p>
        </p:txBody>
      </p:sp>
      <p:sp>
        <p:nvSpPr>
          <p:cNvPr id="157699" name="Line 3"/>
          <p:cNvSpPr>
            <a:spLocks noChangeShapeType="1"/>
          </p:cNvSpPr>
          <p:nvPr/>
        </p:nvSpPr>
        <p:spPr bwMode="auto">
          <a:xfrm>
            <a:off x="1143000" y="2743200"/>
            <a:ext cx="678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700" name="Line 4"/>
          <p:cNvSpPr>
            <a:spLocks noChangeShapeType="1"/>
          </p:cNvSpPr>
          <p:nvPr/>
        </p:nvSpPr>
        <p:spPr bwMode="auto">
          <a:xfrm>
            <a:off x="1143000" y="3048000"/>
            <a:ext cx="678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701" name="Rectangle 5"/>
          <p:cNvSpPr>
            <a:spLocks noChangeArrowheads="1"/>
          </p:cNvSpPr>
          <p:nvPr/>
        </p:nvSpPr>
        <p:spPr bwMode="auto">
          <a:xfrm>
            <a:off x="2590800" y="38862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702" name="Rectangle 6"/>
          <p:cNvSpPr>
            <a:spLocks noChangeArrowheads="1"/>
          </p:cNvSpPr>
          <p:nvPr/>
        </p:nvSpPr>
        <p:spPr bwMode="auto">
          <a:xfrm>
            <a:off x="2590800" y="4419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703" name="Rectangle 7"/>
          <p:cNvSpPr>
            <a:spLocks noChangeArrowheads="1"/>
          </p:cNvSpPr>
          <p:nvPr/>
        </p:nvSpPr>
        <p:spPr bwMode="auto">
          <a:xfrm>
            <a:off x="5334000" y="3657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704" name="Rectangle 8"/>
          <p:cNvSpPr>
            <a:spLocks noChangeArrowheads="1"/>
          </p:cNvSpPr>
          <p:nvPr/>
        </p:nvSpPr>
        <p:spPr bwMode="auto">
          <a:xfrm>
            <a:off x="5334000" y="41910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705" name="Rectangle 9"/>
          <p:cNvSpPr>
            <a:spLocks noChangeArrowheads="1"/>
          </p:cNvSpPr>
          <p:nvPr/>
        </p:nvSpPr>
        <p:spPr bwMode="auto">
          <a:xfrm>
            <a:off x="5334000" y="47244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706" name="Line 10"/>
          <p:cNvSpPr>
            <a:spLocks noChangeShapeType="1"/>
          </p:cNvSpPr>
          <p:nvPr/>
        </p:nvSpPr>
        <p:spPr bwMode="auto">
          <a:xfrm>
            <a:off x="2362200" y="4038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707" name="Line 11"/>
          <p:cNvSpPr>
            <a:spLocks noChangeShapeType="1"/>
          </p:cNvSpPr>
          <p:nvPr/>
        </p:nvSpPr>
        <p:spPr bwMode="auto">
          <a:xfrm>
            <a:off x="2362200" y="4648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708" name="Line 12"/>
          <p:cNvSpPr>
            <a:spLocks noChangeShapeType="1"/>
          </p:cNvSpPr>
          <p:nvPr/>
        </p:nvSpPr>
        <p:spPr bwMode="auto">
          <a:xfrm>
            <a:off x="2362200" y="4038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709" name="Line 13"/>
          <p:cNvSpPr>
            <a:spLocks noChangeShapeType="1"/>
          </p:cNvSpPr>
          <p:nvPr/>
        </p:nvSpPr>
        <p:spPr bwMode="auto">
          <a:xfrm>
            <a:off x="1447800" y="31242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710" name="Line 14"/>
          <p:cNvSpPr>
            <a:spLocks noChangeShapeType="1"/>
          </p:cNvSpPr>
          <p:nvPr/>
        </p:nvSpPr>
        <p:spPr bwMode="auto">
          <a:xfrm>
            <a:off x="1752600" y="31242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711" name="Line 15"/>
          <p:cNvSpPr>
            <a:spLocks noChangeShapeType="1"/>
          </p:cNvSpPr>
          <p:nvPr/>
        </p:nvSpPr>
        <p:spPr bwMode="auto">
          <a:xfrm>
            <a:off x="1447800" y="4495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712" name="Line 16"/>
          <p:cNvSpPr>
            <a:spLocks noChangeShapeType="1"/>
          </p:cNvSpPr>
          <p:nvPr/>
        </p:nvSpPr>
        <p:spPr bwMode="auto">
          <a:xfrm>
            <a:off x="1752600" y="4191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713" name="Line 17"/>
          <p:cNvSpPr>
            <a:spLocks noChangeShapeType="1"/>
          </p:cNvSpPr>
          <p:nvPr/>
        </p:nvSpPr>
        <p:spPr bwMode="auto">
          <a:xfrm>
            <a:off x="1600200" y="4343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714" name="Line 18"/>
          <p:cNvSpPr>
            <a:spLocks noChangeShapeType="1"/>
          </p:cNvSpPr>
          <p:nvPr/>
        </p:nvSpPr>
        <p:spPr bwMode="auto">
          <a:xfrm>
            <a:off x="1600200" y="3200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715" name="Line 19"/>
          <p:cNvSpPr>
            <a:spLocks noChangeShapeType="1"/>
          </p:cNvSpPr>
          <p:nvPr/>
        </p:nvSpPr>
        <p:spPr bwMode="auto">
          <a:xfrm>
            <a:off x="3505200" y="31242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716" name="Line 20"/>
          <p:cNvSpPr>
            <a:spLocks noChangeShapeType="1"/>
          </p:cNvSpPr>
          <p:nvPr/>
        </p:nvSpPr>
        <p:spPr bwMode="auto">
          <a:xfrm>
            <a:off x="3810000" y="31242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717" name="Line 21"/>
          <p:cNvSpPr>
            <a:spLocks noChangeShapeType="1"/>
          </p:cNvSpPr>
          <p:nvPr/>
        </p:nvSpPr>
        <p:spPr bwMode="auto">
          <a:xfrm>
            <a:off x="3124200" y="4495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718" name="Line 22"/>
          <p:cNvSpPr>
            <a:spLocks noChangeShapeType="1"/>
          </p:cNvSpPr>
          <p:nvPr/>
        </p:nvSpPr>
        <p:spPr bwMode="auto">
          <a:xfrm>
            <a:off x="3124200" y="4191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719" name="Line 23"/>
          <p:cNvSpPr>
            <a:spLocks noChangeShapeType="1"/>
          </p:cNvSpPr>
          <p:nvPr/>
        </p:nvSpPr>
        <p:spPr bwMode="auto">
          <a:xfrm>
            <a:off x="3124200" y="4343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720" name="Line 24"/>
          <p:cNvSpPr>
            <a:spLocks noChangeShapeType="1"/>
          </p:cNvSpPr>
          <p:nvPr/>
        </p:nvSpPr>
        <p:spPr bwMode="auto">
          <a:xfrm flipV="1">
            <a:off x="3657600" y="32766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721" name="Line 25"/>
          <p:cNvSpPr>
            <a:spLocks noChangeShapeType="1"/>
          </p:cNvSpPr>
          <p:nvPr/>
        </p:nvSpPr>
        <p:spPr bwMode="auto">
          <a:xfrm>
            <a:off x="1143000" y="2895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722" name="Line 26"/>
          <p:cNvSpPr>
            <a:spLocks noChangeShapeType="1"/>
          </p:cNvSpPr>
          <p:nvPr/>
        </p:nvSpPr>
        <p:spPr bwMode="auto">
          <a:xfrm>
            <a:off x="1905000" y="28956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723" name="Line 27"/>
          <p:cNvSpPr>
            <a:spLocks noChangeShapeType="1"/>
          </p:cNvSpPr>
          <p:nvPr/>
        </p:nvSpPr>
        <p:spPr bwMode="auto">
          <a:xfrm>
            <a:off x="5105400" y="3810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724" name="Line 28"/>
          <p:cNvSpPr>
            <a:spLocks noChangeShapeType="1"/>
          </p:cNvSpPr>
          <p:nvPr/>
        </p:nvSpPr>
        <p:spPr bwMode="auto">
          <a:xfrm>
            <a:off x="5105400" y="4953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725" name="Line 29"/>
          <p:cNvSpPr>
            <a:spLocks noChangeShapeType="1"/>
          </p:cNvSpPr>
          <p:nvPr/>
        </p:nvSpPr>
        <p:spPr bwMode="auto">
          <a:xfrm>
            <a:off x="5105400" y="3810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726" name="Line 30"/>
          <p:cNvSpPr>
            <a:spLocks noChangeShapeType="1"/>
          </p:cNvSpPr>
          <p:nvPr/>
        </p:nvSpPr>
        <p:spPr bwMode="auto">
          <a:xfrm>
            <a:off x="4191000" y="31242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727" name="Line 31"/>
          <p:cNvSpPr>
            <a:spLocks noChangeShapeType="1"/>
          </p:cNvSpPr>
          <p:nvPr/>
        </p:nvSpPr>
        <p:spPr bwMode="auto">
          <a:xfrm>
            <a:off x="4495800" y="31242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728" name="Line 32"/>
          <p:cNvSpPr>
            <a:spLocks noChangeShapeType="1"/>
          </p:cNvSpPr>
          <p:nvPr/>
        </p:nvSpPr>
        <p:spPr bwMode="auto">
          <a:xfrm>
            <a:off x="4191000" y="4495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729" name="Line 33"/>
          <p:cNvSpPr>
            <a:spLocks noChangeShapeType="1"/>
          </p:cNvSpPr>
          <p:nvPr/>
        </p:nvSpPr>
        <p:spPr bwMode="auto">
          <a:xfrm>
            <a:off x="4495800" y="4191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730" name="Line 34"/>
          <p:cNvSpPr>
            <a:spLocks noChangeShapeType="1"/>
          </p:cNvSpPr>
          <p:nvPr/>
        </p:nvSpPr>
        <p:spPr bwMode="auto">
          <a:xfrm>
            <a:off x="4343400" y="4343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731" name="Line 35"/>
          <p:cNvSpPr>
            <a:spLocks noChangeShapeType="1"/>
          </p:cNvSpPr>
          <p:nvPr/>
        </p:nvSpPr>
        <p:spPr bwMode="auto">
          <a:xfrm>
            <a:off x="4343400" y="3200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732" name="Line 36"/>
          <p:cNvSpPr>
            <a:spLocks noChangeShapeType="1"/>
          </p:cNvSpPr>
          <p:nvPr/>
        </p:nvSpPr>
        <p:spPr bwMode="auto">
          <a:xfrm>
            <a:off x="5105400" y="4343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733" name="Line 37"/>
          <p:cNvSpPr>
            <a:spLocks noChangeShapeType="1"/>
          </p:cNvSpPr>
          <p:nvPr/>
        </p:nvSpPr>
        <p:spPr bwMode="auto">
          <a:xfrm>
            <a:off x="6248400" y="31242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734" name="Line 38"/>
          <p:cNvSpPr>
            <a:spLocks noChangeShapeType="1"/>
          </p:cNvSpPr>
          <p:nvPr/>
        </p:nvSpPr>
        <p:spPr bwMode="auto">
          <a:xfrm>
            <a:off x="6553200" y="31242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735" name="Line 39"/>
          <p:cNvSpPr>
            <a:spLocks noChangeShapeType="1"/>
          </p:cNvSpPr>
          <p:nvPr/>
        </p:nvSpPr>
        <p:spPr bwMode="auto">
          <a:xfrm>
            <a:off x="5867400" y="4495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736" name="Line 40"/>
          <p:cNvSpPr>
            <a:spLocks noChangeShapeType="1"/>
          </p:cNvSpPr>
          <p:nvPr/>
        </p:nvSpPr>
        <p:spPr bwMode="auto">
          <a:xfrm>
            <a:off x="5867400" y="4191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737" name="Line 41"/>
          <p:cNvSpPr>
            <a:spLocks noChangeShapeType="1"/>
          </p:cNvSpPr>
          <p:nvPr/>
        </p:nvSpPr>
        <p:spPr bwMode="auto">
          <a:xfrm>
            <a:off x="5867400" y="4343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738" name="Line 42"/>
          <p:cNvSpPr>
            <a:spLocks noChangeShapeType="1"/>
          </p:cNvSpPr>
          <p:nvPr/>
        </p:nvSpPr>
        <p:spPr bwMode="auto">
          <a:xfrm flipV="1">
            <a:off x="6400800" y="32766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739" name="Line 43"/>
          <p:cNvSpPr>
            <a:spLocks noChangeShapeType="1"/>
          </p:cNvSpPr>
          <p:nvPr/>
        </p:nvSpPr>
        <p:spPr bwMode="auto">
          <a:xfrm>
            <a:off x="3657600" y="2895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740" name="Line 44"/>
          <p:cNvSpPr>
            <a:spLocks noChangeShapeType="1"/>
          </p:cNvSpPr>
          <p:nvPr/>
        </p:nvSpPr>
        <p:spPr bwMode="auto">
          <a:xfrm>
            <a:off x="4572000" y="28956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741" name="Line 45"/>
          <p:cNvSpPr>
            <a:spLocks noChangeShapeType="1"/>
          </p:cNvSpPr>
          <p:nvPr/>
        </p:nvSpPr>
        <p:spPr bwMode="auto">
          <a:xfrm>
            <a:off x="6553200" y="2895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742" name="Rectangle 46"/>
          <p:cNvSpPr>
            <a:spLocks noGrp="1" noChangeArrowheads="1"/>
          </p:cNvSpPr>
          <p:nvPr/>
        </p:nvSpPr>
        <p:spPr bwMode="auto">
          <a:xfrm>
            <a:off x="152400" y="228600"/>
            <a:ext cx="8785225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eaLnBrk="0" hangingPunct="0"/>
            <a: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  <a:t>Flow Shop Scheduling</a:t>
            </a:r>
            <a:b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</a:br>
            <a:r>
              <a:rPr lang="en-US" altLang="en-US" sz="2000" b="1" i="1">
                <a:solidFill>
                  <a:srgbClr val="003399"/>
                </a:solidFill>
                <a:latin typeface="Tahoma" pitchFamily="34" charset="0"/>
              </a:rPr>
              <a:t>Limited Intermediate Storage	Flexible Assembly</a:t>
            </a:r>
          </a:p>
        </p:txBody>
      </p:sp>
      <p:sp>
        <p:nvSpPr>
          <p:cNvPr id="157743" name="Rectangle 47"/>
          <p:cNvSpPr>
            <a:spLocks noChangeArrowheads="1"/>
          </p:cNvSpPr>
          <p:nvPr/>
        </p:nvSpPr>
        <p:spPr bwMode="auto">
          <a:xfrm>
            <a:off x="685800" y="5562600"/>
            <a:ext cx="7772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v"/>
            </a:pPr>
            <a:r>
              <a:rPr lang="en-US" altLang="en-US">
                <a:latin typeface="Tahoma" pitchFamily="34" charset="0"/>
              </a:rPr>
              <a:t>There may be multiple machines at each station and/or there may be bypass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832B4-01CC-49F9-98B3-B5B17E6A1914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600200"/>
            <a:ext cx="5105400" cy="444500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400"/>
              <a:t>Flexible Flow Line Algorithm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86106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/>
              <a:t>Objectives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Maximize throughput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Minimize work-in-process (WIP)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Minimizes the makespan of a day’s mix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Actually minimization of cycle time for MPS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Reduces blocking probabilities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Three phases: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Machine allocation phase</a:t>
            </a:r>
          </a:p>
          <a:p>
            <a:pPr lvl="2">
              <a:lnSpc>
                <a:spcPct val="90000"/>
              </a:lnSpc>
            </a:pPr>
            <a:r>
              <a:rPr lang="en-US" altLang="en-US" sz="1800"/>
              <a:t>assigns each job to a specific machine at station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Sequencing phase</a:t>
            </a:r>
          </a:p>
          <a:p>
            <a:pPr lvl="2">
              <a:lnSpc>
                <a:spcPct val="90000"/>
              </a:lnSpc>
            </a:pPr>
            <a:r>
              <a:rPr lang="en-US" altLang="en-US" sz="1800"/>
              <a:t>order in which jobs are released</a:t>
            </a:r>
          </a:p>
          <a:p>
            <a:pPr lvl="2">
              <a:lnSpc>
                <a:spcPct val="90000"/>
              </a:lnSpc>
            </a:pPr>
            <a:r>
              <a:rPr lang="en-US" altLang="en-US" sz="1800"/>
              <a:t>dynamic balancing heuristic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Time release phase</a:t>
            </a:r>
          </a:p>
          <a:p>
            <a:pPr lvl="2">
              <a:lnSpc>
                <a:spcPct val="90000"/>
              </a:lnSpc>
            </a:pPr>
            <a:r>
              <a:rPr lang="en-US" altLang="en-US" sz="1800"/>
              <a:t>minimize MPS cycle time on bottlenecks</a:t>
            </a:r>
          </a:p>
        </p:txBody>
      </p:sp>
      <p:sp>
        <p:nvSpPr>
          <p:cNvPr id="158724" name="Rectangle 4"/>
          <p:cNvSpPr>
            <a:spLocks noGrp="1" noChangeArrowheads="1"/>
          </p:cNvSpPr>
          <p:nvPr/>
        </p:nvSpPr>
        <p:spPr bwMode="auto">
          <a:xfrm>
            <a:off x="152400" y="228600"/>
            <a:ext cx="8785225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eaLnBrk="0" hangingPunct="0"/>
            <a: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  <a:t>Flow Shop Scheduling</a:t>
            </a:r>
            <a:b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</a:br>
            <a:r>
              <a:rPr lang="en-US" altLang="en-US" sz="2000" b="1" i="1">
                <a:solidFill>
                  <a:srgbClr val="003399"/>
                </a:solidFill>
                <a:latin typeface="Tahoma" pitchFamily="34" charset="0"/>
              </a:rPr>
              <a:t>Flexible Flow System with Bypass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04A9E-86EB-46CD-9DA4-E1223D1C4D09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0"/>
            <a:ext cx="4495800" cy="444500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400"/>
              <a:t>Machine Allocation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7772400" cy="1524000"/>
          </a:xfrm>
        </p:spPr>
        <p:txBody>
          <a:bodyPr/>
          <a:lstStyle/>
          <a:p>
            <a:r>
              <a:rPr lang="en-US" altLang="en-US" sz="2000"/>
              <a:t>Bank of machines</a:t>
            </a:r>
          </a:p>
          <a:p>
            <a:pPr lvl="1"/>
            <a:r>
              <a:rPr lang="en-US" altLang="en-US" sz="1800"/>
              <a:t>Which machine for which job?</a:t>
            </a:r>
          </a:p>
          <a:p>
            <a:r>
              <a:rPr lang="en-US" altLang="en-US" sz="2000"/>
              <a:t>Basic idea: workload balancing</a:t>
            </a:r>
          </a:p>
          <a:p>
            <a:pPr lvl="1"/>
            <a:r>
              <a:rPr lang="en-US" altLang="en-US" sz="1800"/>
              <a:t>Use LPT dispatching rule</a:t>
            </a:r>
          </a:p>
        </p:txBody>
      </p:sp>
      <p:sp>
        <p:nvSpPr>
          <p:cNvPr id="159748" name="Rectangle 4"/>
          <p:cNvSpPr>
            <a:spLocks noChangeArrowheads="1"/>
          </p:cNvSpPr>
          <p:nvPr/>
        </p:nvSpPr>
        <p:spPr bwMode="auto">
          <a:xfrm>
            <a:off x="609600" y="3733800"/>
            <a:ext cx="3352800" cy="4445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b="1">
                <a:solidFill>
                  <a:srgbClr val="003399"/>
                </a:solidFill>
                <a:latin typeface="Tahoma" pitchFamily="34" charset="0"/>
              </a:rPr>
              <a:t>Sequencing</a:t>
            </a:r>
          </a:p>
        </p:txBody>
      </p:sp>
      <p:sp>
        <p:nvSpPr>
          <p:cNvPr id="159749" name="Rectangle 5"/>
          <p:cNvSpPr>
            <a:spLocks noChangeArrowheads="1"/>
          </p:cNvSpPr>
          <p:nvPr/>
        </p:nvSpPr>
        <p:spPr bwMode="auto">
          <a:xfrm>
            <a:off x="685800" y="4267200"/>
            <a:ext cx="78486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v"/>
            </a:pPr>
            <a:r>
              <a:rPr lang="en-US" altLang="en-US" sz="2000">
                <a:latin typeface="Tahoma" pitchFamily="34" charset="0"/>
              </a:rPr>
              <a:t>Dynamic balancing heuristic</a:t>
            </a:r>
          </a:p>
          <a:p>
            <a:pPr lvl="1">
              <a:spcBef>
                <a:spcPct val="20000"/>
              </a:spcBef>
              <a:buClr>
                <a:srgbClr val="003399"/>
              </a:buClr>
              <a:buFont typeface="Symbol" pitchFamily="18" charset="2"/>
              <a:buChar char="-"/>
            </a:pPr>
            <a:r>
              <a:rPr lang="en-US" altLang="en-US" sz="1800">
                <a:latin typeface="Tahoma" pitchFamily="34" charset="0"/>
              </a:rPr>
              <a:t>Basic idea: spread out jobs sent to the same machine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v"/>
            </a:pPr>
            <a:r>
              <a:rPr lang="en-US" altLang="en-US" sz="2000">
                <a:latin typeface="Tahoma" pitchFamily="34" charset="0"/>
              </a:rPr>
              <a:t>For a given station, let </a:t>
            </a:r>
            <a:r>
              <a:rPr lang="en-US" altLang="en-US" sz="2000" i="1">
                <a:latin typeface="Tahoma" pitchFamily="34" charset="0"/>
              </a:rPr>
              <a:t>p</a:t>
            </a:r>
            <a:r>
              <a:rPr lang="en-US" altLang="en-US" sz="2000" i="1" baseline="-25000">
                <a:latin typeface="Tahoma" pitchFamily="34" charset="0"/>
              </a:rPr>
              <a:t>ij</a:t>
            </a:r>
            <a:r>
              <a:rPr lang="en-US" altLang="en-US" sz="2000">
                <a:latin typeface="Tahoma" pitchFamily="34" charset="0"/>
              </a:rPr>
              <a:t> be processing time of job </a:t>
            </a:r>
            <a:r>
              <a:rPr lang="en-US" altLang="en-US" sz="2000" i="1">
                <a:latin typeface="Tahoma" pitchFamily="34" charset="0"/>
              </a:rPr>
              <a:t>j</a:t>
            </a:r>
            <a:r>
              <a:rPr lang="en-US" altLang="en-US" sz="2000">
                <a:latin typeface="Tahoma" pitchFamily="34" charset="0"/>
              </a:rPr>
              <a:t> on </a:t>
            </a:r>
            <a:r>
              <a:rPr lang="en-US" altLang="en-US" sz="2000" i="1">
                <a:latin typeface="Tahoma" pitchFamily="34" charset="0"/>
              </a:rPr>
              <a:t>i </a:t>
            </a:r>
            <a:r>
              <a:rPr lang="en-US" altLang="en-US" sz="2000">
                <a:latin typeface="Tahoma" pitchFamily="34" charset="0"/>
              </a:rPr>
              <a:t>th machine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v"/>
            </a:pPr>
            <a:r>
              <a:rPr lang="en-US" altLang="en-US" sz="2000">
                <a:latin typeface="Tahoma" pitchFamily="34" charset="0"/>
              </a:rPr>
              <a:t>Let</a:t>
            </a:r>
          </a:p>
        </p:txBody>
      </p:sp>
      <p:graphicFrame>
        <p:nvGraphicFramePr>
          <p:cNvPr id="159750" name="Object 6"/>
          <p:cNvGraphicFramePr>
            <a:graphicFrameLocks noChangeAspect="1"/>
          </p:cNvGraphicFramePr>
          <p:nvPr/>
        </p:nvGraphicFramePr>
        <p:xfrm>
          <a:off x="2286000" y="5562600"/>
          <a:ext cx="1295400" cy="822325"/>
        </p:xfrm>
        <a:graphic>
          <a:graphicData uri="http://schemas.openxmlformats.org/presentationml/2006/ole">
            <p:oleObj spid="_x0000_s159755" name="Equation" r:id="rId3" imgW="698197" imgH="444307" progId="">
              <p:embed/>
            </p:oleObj>
          </a:graphicData>
        </a:graphic>
      </p:graphicFrame>
      <p:graphicFrame>
        <p:nvGraphicFramePr>
          <p:cNvPr id="159751" name="Object 7"/>
          <p:cNvGraphicFramePr>
            <a:graphicFrameLocks noChangeAspect="1"/>
          </p:cNvGraphicFramePr>
          <p:nvPr/>
        </p:nvGraphicFramePr>
        <p:xfrm>
          <a:off x="4957763" y="5573713"/>
          <a:ext cx="1222375" cy="798512"/>
        </p:xfrm>
        <a:graphic>
          <a:graphicData uri="http://schemas.openxmlformats.org/presentationml/2006/ole">
            <p:oleObj spid="_x0000_s159756" name="Equation" r:id="rId4" imgW="660113" imgH="431613" progId="">
              <p:embed/>
            </p:oleObj>
          </a:graphicData>
        </a:graphic>
      </p:graphicFrame>
      <p:sp>
        <p:nvSpPr>
          <p:cNvPr id="159752" name="Rectangle 8"/>
          <p:cNvSpPr>
            <a:spLocks noGrp="1" noChangeArrowheads="1"/>
          </p:cNvSpPr>
          <p:nvPr/>
        </p:nvSpPr>
        <p:spPr bwMode="auto">
          <a:xfrm>
            <a:off x="152400" y="228600"/>
            <a:ext cx="8785225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eaLnBrk="0" hangingPunct="0"/>
            <a: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  <a:t>Flow Shop Scheduling</a:t>
            </a:r>
            <a:b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</a:br>
            <a:r>
              <a:rPr lang="en-US" altLang="en-US" sz="2000" b="1" i="1">
                <a:solidFill>
                  <a:srgbClr val="003399"/>
                </a:solidFill>
                <a:latin typeface="Tahoma" pitchFamily="34" charset="0"/>
              </a:rPr>
              <a:t>Flexible Flow System with Bypass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BDB00-42D2-40D0-915D-68755E727A3E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676400"/>
            <a:ext cx="5334000" cy="444500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400"/>
              <a:t>Dynamic Balancing Heuristic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86000"/>
            <a:ext cx="8153400" cy="4267200"/>
          </a:xfrm>
        </p:spPr>
        <p:txBody>
          <a:bodyPr/>
          <a:lstStyle/>
          <a:p>
            <a:r>
              <a:rPr lang="en-US" altLang="en-US"/>
              <a:t>Let </a:t>
            </a:r>
            <a:r>
              <a:rPr lang="en-US" altLang="en-US" i="1"/>
              <a:t>S</a:t>
            </a:r>
            <a:r>
              <a:rPr lang="en-US" altLang="en-US" i="1" baseline="-25000"/>
              <a:t>j</a:t>
            </a:r>
            <a:r>
              <a:rPr lang="en-US" altLang="en-US"/>
              <a:t> be the jobs released before and including job </a:t>
            </a:r>
            <a:r>
              <a:rPr lang="en-US" altLang="en-US" i="1"/>
              <a:t>j</a:t>
            </a:r>
            <a:endParaRPr lang="en-US" altLang="en-US"/>
          </a:p>
          <a:p>
            <a:r>
              <a:rPr lang="en-US" altLang="en-US"/>
              <a:t>Define the fraction of total workload at machine </a:t>
            </a:r>
            <a:r>
              <a:rPr lang="en-US" altLang="en-US" i="1"/>
              <a:t>i</a:t>
            </a:r>
            <a:r>
              <a:rPr lang="en-US" altLang="en-US"/>
              <a:t>  by the time job </a:t>
            </a:r>
            <a:r>
              <a:rPr lang="en-US" altLang="en-US" i="1"/>
              <a:t>j</a:t>
            </a:r>
            <a:r>
              <a:rPr lang="en-US" altLang="en-US"/>
              <a:t> enters</a:t>
            </a:r>
          </a:p>
          <a:p>
            <a:endParaRPr lang="en-US" altLang="en-US"/>
          </a:p>
          <a:p>
            <a:r>
              <a:rPr lang="en-US" altLang="en-US"/>
              <a:t>Target for all jobs in S</a:t>
            </a:r>
            <a:r>
              <a:rPr lang="en-US" altLang="en-US" baseline="-25000"/>
              <a:t>j</a:t>
            </a:r>
            <a:endParaRPr lang="en-US" altLang="en-US"/>
          </a:p>
        </p:txBody>
      </p:sp>
      <p:graphicFrame>
        <p:nvGraphicFramePr>
          <p:cNvPr id="160772" name="Object 4"/>
          <p:cNvGraphicFramePr>
            <a:graphicFrameLocks noChangeAspect="1"/>
          </p:cNvGraphicFramePr>
          <p:nvPr/>
        </p:nvGraphicFramePr>
        <p:xfrm>
          <a:off x="4114800" y="3200400"/>
          <a:ext cx="2632075" cy="1042988"/>
        </p:xfrm>
        <a:graphic>
          <a:graphicData uri="http://schemas.openxmlformats.org/presentationml/2006/ole">
            <p:oleObj spid="_x0000_s160777" name="Equation" r:id="rId3" imgW="1155700" imgH="457200" progId="">
              <p:embed/>
            </p:oleObj>
          </a:graphicData>
        </a:graphic>
      </p:graphicFrame>
      <p:graphicFrame>
        <p:nvGraphicFramePr>
          <p:cNvPr id="160773" name="Object 5"/>
          <p:cNvGraphicFramePr>
            <a:graphicFrameLocks noChangeAspect="1"/>
          </p:cNvGraphicFramePr>
          <p:nvPr/>
        </p:nvGraphicFramePr>
        <p:xfrm>
          <a:off x="2286000" y="4724400"/>
          <a:ext cx="5233988" cy="1071563"/>
        </p:xfrm>
        <a:graphic>
          <a:graphicData uri="http://schemas.openxmlformats.org/presentationml/2006/ole">
            <p:oleObj spid="_x0000_s160778" name="Equation" r:id="rId4" imgW="2298700" imgH="469900" progId="">
              <p:embed/>
            </p:oleObj>
          </a:graphicData>
        </a:graphic>
      </p:graphicFrame>
      <p:sp>
        <p:nvSpPr>
          <p:cNvPr id="160774" name="Rectangle 6"/>
          <p:cNvSpPr>
            <a:spLocks noGrp="1" noChangeArrowheads="1"/>
          </p:cNvSpPr>
          <p:nvPr/>
        </p:nvSpPr>
        <p:spPr bwMode="auto">
          <a:xfrm>
            <a:off x="152400" y="228600"/>
            <a:ext cx="8785225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eaLnBrk="0" hangingPunct="0"/>
            <a: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  <a:t>Flow Shop Scheduling</a:t>
            </a:r>
            <a:b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</a:br>
            <a:r>
              <a:rPr lang="en-US" altLang="en-US" sz="2000" b="1" i="1">
                <a:solidFill>
                  <a:srgbClr val="003399"/>
                </a:solidFill>
                <a:latin typeface="Tahoma" pitchFamily="34" charset="0"/>
              </a:rPr>
              <a:t>Flexible Flow System with Bypass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D66B5-7775-4E47-9FD1-47E5D2B6003D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676400"/>
            <a:ext cx="4495800" cy="444500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400"/>
              <a:t>Minimizing Overload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590800"/>
            <a:ext cx="8610600" cy="3962400"/>
          </a:xfrm>
        </p:spPr>
        <p:txBody>
          <a:bodyPr/>
          <a:lstStyle/>
          <a:p>
            <a:r>
              <a:rPr lang="en-US" altLang="en-US"/>
              <a:t>Define the </a:t>
            </a:r>
            <a:r>
              <a:rPr lang="en-US" altLang="en-US" i="1"/>
              <a:t>overload</a:t>
            </a:r>
            <a:r>
              <a:rPr lang="en-US" altLang="en-US"/>
              <a:t> of the </a:t>
            </a:r>
            <a:r>
              <a:rPr lang="en-US" altLang="en-US" i="1"/>
              <a:t>i </a:t>
            </a:r>
            <a:r>
              <a:rPr lang="en-US" altLang="en-US"/>
              <a:t>th machine</a:t>
            </a:r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The </a:t>
            </a:r>
            <a:r>
              <a:rPr lang="en-US" altLang="en-US" i="1"/>
              <a:t>cumulative overload</a:t>
            </a:r>
            <a:r>
              <a:rPr lang="en-US" altLang="en-US"/>
              <a:t>  is</a:t>
            </a:r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Minimize</a:t>
            </a:r>
          </a:p>
        </p:txBody>
      </p:sp>
      <p:graphicFrame>
        <p:nvGraphicFramePr>
          <p:cNvPr id="161796" name="Object 4"/>
          <p:cNvGraphicFramePr>
            <a:graphicFrameLocks noChangeAspect="1"/>
          </p:cNvGraphicFramePr>
          <p:nvPr/>
        </p:nvGraphicFramePr>
        <p:xfrm>
          <a:off x="2590800" y="3048000"/>
          <a:ext cx="2227263" cy="892175"/>
        </p:xfrm>
        <a:graphic>
          <a:graphicData uri="http://schemas.openxmlformats.org/presentationml/2006/ole">
            <p:oleObj spid="_x0000_s161813" name="Equation" r:id="rId3" imgW="977476" imgH="393529" progId="">
              <p:embed/>
            </p:oleObj>
          </a:graphicData>
        </a:graphic>
      </p:graphicFrame>
      <p:graphicFrame>
        <p:nvGraphicFramePr>
          <p:cNvPr id="161797" name="Object 5"/>
          <p:cNvGraphicFramePr>
            <a:graphicFrameLocks noChangeAspect="1"/>
          </p:cNvGraphicFramePr>
          <p:nvPr/>
        </p:nvGraphicFramePr>
        <p:xfrm>
          <a:off x="2667000" y="4419600"/>
          <a:ext cx="3846513" cy="868363"/>
        </p:xfrm>
        <a:graphic>
          <a:graphicData uri="http://schemas.openxmlformats.org/presentationml/2006/ole">
            <p:oleObj spid="_x0000_s161814" name="Equation" r:id="rId4" imgW="1688367" imgH="380835" progId="">
              <p:embed/>
            </p:oleObj>
          </a:graphicData>
        </a:graphic>
      </p:graphicFrame>
      <p:graphicFrame>
        <p:nvGraphicFramePr>
          <p:cNvPr id="161798" name="Object 6"/>
          <p:cNvGraphicFramePr>
            <a:graphicFrameLocks noChangeAspect="1"/>
          </p:cNvGraphicFramePr>
          <p:nvPr/>
        </p:nvGraphicFramePr>
        <p:xfrm>
          <a:off x="2428875" y="5486400"/>
          <a:ext cx="2544763" cy="1009650"/>
        </p:xfrm>
        <a:graphic>
          <a:graphicData uri="http://schemas.openxmlformats.org/presentationml/2006/ole">
            <p:oleObj spid="_x0000_s161815" name="Equation" r:id="rId5" imgW="1117115" imgH="444307" progId="">
              <p:embed/>
            </p:oleObj>
          </a:graphicData>
        </a:graphic>
      </p:graphicFrame>
      <p:sp>
        <p:nvSpPr>
          <p:cNvPr id="161799" name="Rectangle 7"/>
          <p:cNvSpPr>
            <a:spLocks noGrp="1" noChangeArrowheads="1"/>
          </p:cNvSpPr>
          <p:nvPr/>
        </p:nvSpPr>
        <p:spPr bwMode="auto">
          <a:xfrm>
            <a:off x="152400" y="228600"/>
            <a:ext cx="8785225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eaLnBrk="0" hangingPunct="0"/>
            <a: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  <a:t>Flow Shop Scheduling</a:t>
            </a:r>
            <a:b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</a:br>
            <a:r>
              <a:rPr lang="en-US" altLang="en-US" sz="2000" b="1" i="1">
                <a:solidFill>
                  <a:srgbClr val="003399"/>
                </a:solidFill>
                <a:latin typeface="Tahoma" pitchFamily="34" charset="0"/>
              </a:rPr>
              <a:t>Flexible Flow System with Bypass</a:t>
            </a:r>
          </a:p>
        </p:txBody>
      </p:sp>
      <p:grpSp>
        <p:nvGrpSpPr>
          <p:cNvPr id="161800" name="Group 8"/>
          <p:cNvGrpSpPr>
            <a:grpSpLocks/>
          </p:cNvGrpSpPr>
          <p:nvPr/>
        </p:nvGrpSpPr>
        <p:grpSpPr bwMode="auto">
          <a:xfrm>
            <a:off x="5846763" y="3657600"/>
            <a:ext cx="3297237" cy="760413"/>
            <a:chOff x="3539" y="960"/>
            <a:chExt cx="2221" cy="576"/>
          </a:xfrm>
        </p:grpSpPr>
        <p:sp>
          <p:nvSpPr>
            <p:cNvPr id="161801" name="Text Box 9"/>
            <p:cNvSpPr txBox="1">
              <a:spLocks noChangeArrowheads="1"/>
            </p:cNvSpPr>
            <p:nvPr/>
          </p:nvSpPr>
          <p:spPr bwMode="auto">
            <a:xfrm>
              <a:off x="3539" y="960"/>
              <a:ext cx="2221" cy="5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 algn="ctr">
                  <a:solidFill>
                    <a:srgbClr val="0000CC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en-US" sz="2000">
                  <a:solidFill>
                    <a:srgbClr val="003399"/>
                  </a:solidFill>
                  <a:latin typeface="Tahoma" pitchFamily="34" charset="0"/>
                </a:rPr>
                <a:t>Target workload on machine i</a:t>
              </a:r>
            </a:p>
          </p:txBody>
        </p:sp>
        <p:sp>
          <p:nvSpPr>
            <p:cNvPr id="161802" name="Line 10"/>
            <p:cNvSpPr>
              <a:spLocks noChangeShapeType="1"/>
            </p:cNvSpPr>
            <p:nvPr/>
          </p:nvSpPr>
          <p:spPr bwMode="auto">
            <a:xfrm flipH="1">
              <a:off x="3696" y="1248"/>
              <a:ext cx="576" cy="288"/>
            </a:xfrm>
            <a:prstGeom prst="line">
              <a:avLst/>
            </a:prstGeom>
            <a:noFill/>
            <a:ln w="38100" cmpd="dbl">
              <a:solidFill>
                <a:srgbClr val="003399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1803" name="Group 11"/>
          <p:cNvGrpSpPr>
            <a:grpSpLocks/>
          </p:cNvGrpSpPr>
          <p:nvPr/>
        </p:nvGrpSpPr>
        <p:grpSpPr bwMode="auto">
          <a:xfrm>
            <a:off x="5410200" y="5029200"/>
            <a:ext cx="2667000" cy="854075"/>
            <a:chOff x="2832" y="1920"/>
            <a:chExt cx="2640" cy="538"/>
          </a:xfrm>
        </p:grpSpPr>
        <p:sp>
          <p:nvSpPr>
            <p:cNvPr id="161804" name="Text Box 12"/>
            <p:cNvSpPr txBox="1">
              <a:spLocks noChangeArrowheads="1"/>
            </p:cNvSpPr>
            <p:nvPr/>
          </p:nvSpPr>
          <p:spPr bwMode="auto">
            <a:xfrm>
              <a:off x="3278" y="2016"/>
              <a:ext cx="219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en-US" sz="2000">
                  <a:solidFill>
                    <a:srgbClr val="003399"/>
                  </a:solidFill>
                  <a:latin typeface="Tahoma" pitchFamily="34" charset="0"/>
                </a:rPr>
                <a:t>Actual workload on machine i</a:t>
              </a:r>
            </a:p>
          </p:txBody>
        </p:sp>
        <p:sp>
          <p:nvSpPr>
            <p:cNvPr id="161805" name="Line 13"/>
            <p:cNvSpPr>
              <a:spLocks noChangeShapeType="1"/>
            </p:cNvSpPr>
            <p:nvPr/>
          </p:nvSpPr>
          <p:spPr bwMode="auto">
            <a:xfrm flipH="1" flipV="1">
              <a:off x="2832" y="1920"/>
              <a:ext cx="432" cy="192"/>
            </a:xfrm>
            <a:prstGeom prst="line">
              <a:avLst/>
            </a:prstGeom>
            <a:noFill/>
            <a:ln w="38100" cmpd="dbl">
              <a:solidFill>
                <a:srgbClr val="003399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1806" name="Text Box 14"/>
          <p:cNvSpPr txBox="1">
            <a:spLocks noChangeArrowheads="1"/>
          </p:cNvSpPr>
          <p:nvPr/>
        </p:nvSpPr>
        <p:spPr bwMode="auto">
          <a:xfrm>
            <a:off x="6019800" y="6019800"/>
            <a:ext cx="1831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solidFill>
                  <a:srgbClr val="003399"/>
                </a:solidFill>
                <a:latin typeface="Tahoma" pitchFamily="34" charset="0"/>
              </a:rPr>
              <a:t>Sum overloads</a:t>
            </a:r>
          </a:p>
        </p:txBody>
      </p:sp>
      <p:sp>
        <p:nvSpPr>
          <p:cNvPr id="161807" name="Line 15"/>
          <p:cNvSpPr>
            <a:spLocks noChangeShapeType="1"/>
          </p:cNvSpPr>
          <p:nvPr/>
        </p:nvSpPr>
        <p:spPr bwMode="auto">
          <a:xfrm flipH="1" flipV="1">
            <a:off x="5029200" y="6096000"/>
            <a:ext cx="990600" cy="152400"/>
          </a:xfrm>
          <a:prstGeom prst="line">
            <a:avLst/>
          </a:prstGeom>
          <a:noFill/>
          <a:ln w="38100" cmpd="dbl">
            <a:solidFill>
              <a:srgbClr val="003399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61808" name="Object 16"/>
          <p:cNvGraphicFramePr>
            <a:graphicFrameLocks noChangeAspect="1"/>
          </p:cNvGraphicFramePr>
          <p:nvPr/>
        </p:nvGraphicFramePr>
        <p:xfrm>
          <a:off x="6705600" y="2362200"/>
          <a:ext cx="1600200" cy="989013"/>
        </p:xfrm>
        <a:graphic>
          <a:graphicData uri="http://schemas.openxmlformats.org/presentationml/2006/ole">
            <p:oleObj spid="_x0000_s161816" name="Equation" r:id="rId6" imgW="698197" imgH="431613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4E794-3E78-429A-8AEC-914C7F004632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752600"/>
            <a:ext cx="3679825" cy="438150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400"/>
              <a:t>Release Timing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590800"/>
            <a:ext cx="7772400" cy="3581400"/>
          </a:xfrm>
        </p:spPr>
        <p:txBody>
          <a:bodyPr/>
          <a:lstStyle/>
          <a:p>
            <a:r>
              <a:rPr lang="en-US" altLang="en-US"/>
              <a:t>MPS workload of each machine known</a:t>
            </a:r>
          </a:p>
          <a:p>
            <a:pPr lvl="1"/>
            <a:r>
              <a:rPr lang="en-US" altLang="en-US"/>
              <a:t>Highest workload = bottleneck</a:t>
            </a:r>
          </a:p>
          <a:p>
            <a:pPr lvl="1"/>
            <a:r>
              <a:rPr lang="en-US" altLang="en-US"/>
              <a:t>MPS cycle time </a:t>
            </a:r>
            <a:r>
              <a:rPr lang="en-US" altLang="en-US">
                <a:sym typeface="Symbol" pitchFamily="18" charset="2"/>
              </a:rPr>
              <a:t></a:t>
            </a:r>
            <a:r>
              <a:rPr lang="en-US" altLang="en-US"/>
              <a:t> Bottleneck cycle time</a:t>
            </a:r>
          </a:p>
          <a:p>
            <a:r>
              <a:rPr lang="en-US" altLang="en-US"/>
              <a:t>Algorithm</a:t>
            </a:r>
          </a:p>
          <a:p>
            <a:pPr lvl="1"/>
            <a:r>
              <a:rPr lang="en-US" altLang="en-US"/>
              <a:t>Step 1: Release all jobs as soon as possible</a:t>
            </a:r>
          </a:p>
          <a:p>
            <a:pPr lvl="1"/>
            <a:r>
              <a:rPr lang="en-US" altLang="en-US"/>
              <a:t>Step 2: Delay all jobs upstream from bottleneck as much as possible</a:t>
            </a:r>
          </a:p>
          <a:p>
            <a:pPr lvl="1"/>
            <a:r>
              <a:rPr lang="en-US" altLang="en-US"/>
              <a:t>Step 3: Move along all jobs downstream from the bottleneck as much as possible</a:t>
            </a:r>
          </a:p>
        </p:txBody>
      </p:sp>
      <p:sp>
        <p:nvSpPr>
          <p:cNvPr id="162820" name="Rectangle 4"/>
          <p:cNvSpPr>
            <a:spLocks noGrp="1" noChangeArrowheads="1"/>
          </p:cNvSpPr>
          <p:nvPr/>
        </p:nvSpPr>
        <p:spPr bwMode="auto">
          <a:xfrm>
            <a:off x="152400" y="228600"/>
            <a:ext cx="8785225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eaLnBrk="0" hangingPunct="0"/>
            <a: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  <a:t>Flow Shop Scheduling</a:t>
            </a:r>
            <a:b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</a:br>
            <a:r>
              <a:rPr lang="en-US" altLang="en-US" sz="2000" b="1" i="1">
                <a:solidFill>
                  <a:srgbClr val="003399"/>
                </a:solidFill>
                <a:latin typeface="Tahoma" pitchFamily="34" charset="0"/>
              </a:rPr>
              <a:t>Flexible Flow System with Bypass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56A29-BC85-403A-8717-3D8E0CAC5094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752600"/>
            <a:ext cx="2895600" cy="520700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800"/>
              <a:t>Example</a:t>
            </a:r>
          </a:p>
        </p:txBody>
      </p:sp>
      <p:sp>
        <p:nvSpPr>
          <p:cNvPr id="163843" name="Line 3"/>
          <p:cNvSpPr>
            <a:spLocks noChangeShapeType="1"/>
          </p:cNvSpPr>
          <p:nvPr/>
        </p:nvSpPr>
        <p:spPr bwMode="auto">
          <a:xfrm>
            <a:off x="533400" y="2743200"/>
            <a:ext cx="807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44" name="Line 4"/>
          <p:cNvSpPr>
            <a:spLocks noChangeShapeType="1"/>
          </p:cNvSpPr>
          <p:nvPr/>
        </p:nvSpPr>
        <p:spPr bwMode="auto">
          <a:xfrm>
            <a:off x="533400" y="3048000"/>
            <a:ext cx="807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45" name="Rectangle 5"/>
          <p:cNvSpPr>
            <a:spLocks noChangeArrowheads="1"/>
          </p:cNvSpPr>
          <p:nvPr/>
        </p:nvSpPr>
        <p:spPr bwMode="auto">
          <a:xfrm>
            <a:off x="1981200" y="3505200"/>
            <a:ext cx="381000" cy="762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46" name="Line 6"/>
          <p:cNvSpPr>
            <a:spLocks noChangeShapeType="1"/>
          </p:cNvSpPr>
          <p:nvPr/>
        </p:nvSpPr>
        <p:spPr bwMode="auto">
          <a:xfrm>
            <a:off x="1752600" y="4038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47" name="Line 7"/>
          <p:cNvSpPr>
            <a:spLocks noChangeShapeType="1"/>
          </p:cNvSpPr>
          <p:nvPr/>
        </p:nvSpPr>
        <p:spPr bwMode="auto">
          <a:xfrm>
            <a:off x="1752600" y="4648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48" name="Line 8"/>
          <p:cNvSpPr>
            <a:spLocks noChangeShapeType="1"/>
          </p:cNvSpPr>
          <p:nvPr/>
        </p:nvSpPr>
        <p:spPr bwMode="auto">
          <a:xfrm>
            <a:off x="1752600" y="4038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49" name="Line 9"/>
          <p:cNvSpPr>
            <a:spLocks noChangeShapeType="1"/>
          </p:cNvSpPr>
          <p:nvPr/>
        </p:nvSpPr>
        <p:spPr bwMode="auto">
          <a:xfrm>
            <a:off x="838200" y="31242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50" name="Line 10"/>
          <p:cNvSpPr>
            <a:spLocks noChangeShapeType="1"/>
          </p:cNvSpPr>
          <p:nvPr/>
        </p:nvSpPr>
        <p:spPr bwMode="auto">
          <a:xfrm>
            <a:off x="1143000" y="31242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51" name="Line 11"/>
          <p:cNvSpPr>
            <a:spLocks noChangeShapeType="1"/>
          </p:cNvSpPr>
          <p:nvPr/>
        </p:nvSpPr>
        <p:spPr bwMode="auto">
          <a:xfrm>
            <a:off x="838200" y="4495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52" name="Line 12"/>
          <p:cNvSpPr>
            <a:spLocks noChangeShapeType="1"/>
          </p:cNvSpPr>
          <p:nvPr/>
        </p:nvSpPr>
        <p:spPr bwMode="auto">
          <a:xfrm>
            <a:off x="1143000" y="4191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53" name="Line 13"/>
          <p:cNvSpPr>
            <a:spLocks noChangeShapeType="1"/>
          </p:cNvSpPr>
          <p:nvPr/>
        </p:nvSpPr>
        <p:spPr bwMode="auto">
          <a:xfrm>
            <a:off x="990600" y="4343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54" name="Line 14"/>
          <p:cNvSpPr>
            <a:spLocks noChangeShapeType="1"/>
          </p:cNvSpPr>
          <p:nvPr/>
        </p:nvSpPr>
        <p:spPr bwMode="auto">
          <a:xfrm>
            <a:off x="990600" y="3200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55" name="Line 15"/>
          <p:cNvSpPr>
            <a:spLocks noChangeShapeType="1"/>
          </p:cNvSpPr>
          <p:nvPr/>
        </p:nvSpPr>
        <p:spPr bwMode="auto">
          <a:xfrm>
            <a:off x="2895600" y="31242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56" name="Line 16"/>
          <p:cNvSpPr>
            <a:spLocks noChangeShapeType="1"/>
          </p:cNvSpPr>
          <p:nvPr/>
        </p:nvSpPr>
        <p:spPr bwMode="auto">
          <a:xfrm>
            <a:off x="3200400" y="31242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57" name="Line 17"/>
          <p:cNvSpPr>
            <a:spLocks noChangeShapeType="1"/>
          </p:cNvSpPr>
          <p:nvPr/>
        </p:nvSpPr>
        <p:spPr bwMode="auto">
          <a:xfrm>
            <a:off x="2514600" y="4495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58" name="Line 18"/>
          <p:cNvSpPr>
            <a:spLocks noChangeShapeType="1"/>
          </p:cNvSpPr>
          <p:nvPr/>
        </p:nvSpPr>
        <p:spPr bwMode="auto">
          <a:xfrm>
            <a:off x="2514600" y="4191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59" name="Line 19"/>
          <p:cNvSpPr>
            <a:spLocks noChangeShapeType="1"/>
          </p:cNvSpPr>
          <p:nvPr/>
        </p:nvSpPr>
        <p:spPr bwMode="auto">
          <a:xfrm>
            <a:off x="2514600" y="4343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60" name="Line 20"/>
          <p:cNvSpPr>
            <a:spLocks noChangeShapeType="1"/>
          </p:cNvSpPr>
          <p:nvPr/>
        </p:nvSpPr>
        <p:spPr bwMode="auto">
          <a:xfrm flipV="1">
            <a:off x="3048000" y="32766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61" name="Line 21"/>
          <p:cNvSpPr>
            <a:spLocks noChangeShapeType="1"/>
          </p:cNvSpPr>
          <p:nvPr/>
        </p:nvSpPr>
        <p:spPr bwMode="auto">
          <a:xfrm>
            <a:off x="533400" y="2895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62" name="Line 22"/>
          <p:cNvSpPr>
            <a:spLocks noChangeShapeType="1"/>
          </p:cNvSpPr>
          <p:nvPr/>
        </p:nvSpPr>
        <p:spPr bwMode="auto">
          <a:xfrm>
            <a:off x="1295400" y="28956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63" name="Line 23"/>
          <p:cNvSpPr>
            <a:spLocks noChangeShapeType="1"/>
          </p:cNvSpPr>
          <p:nvPr/>
        </p:nvSpPr>
        <p:spPr bwMode="auto">
          <a:xfrm>
            <a:off x="3581400" y="31242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64" name="Line 24"/>
          <p:cNvSpPr>
            <a:spLocks noChangeShapeType="1"/>
          </p:cNvSpPr>
          <p:nvPr/>
        </p:nvSpPr>
        <p:spPr bwMode="auto">
          <a:xfrm>
            <a:off x="3886200" y="31242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65" name="Line 25"/>
          <p:cNvSpPr>
            <a:spLocks noChangeShapeType="1"/>
          </p:cNvSpPr>
          <p:nvPr/>
        </p:nvSpPr>
        <p:spPr bwMode="auto">
          <a:xfrm>
            <a:off x="3581400" y="4495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66" name="Line 26"/>
          <p:cNvSpPr>
            <a:spLocks noChangeShapeType="1"/>
          </p:cNvSpPr>
          <p:nvPr/>
        </p:nvSpPr>
        <p:spPr bwMode="auto">
          <a:xfrm>
            <a:off x="3886200" y="4191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67" name="Line 27"/>
          <p:cNvSpPr>
            <a:spLocks noChangeShapeType="1"/>
          </p:cNvSpPr>
          <p:nvPr/>
        </p:nvSpPr>
        <p:spPr bwMode="auto">
          <a:xfrm>
            <a:off x="3733800" y="4343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68" name="Line 28"/>
          <p:cNvSpPr>
            <a:spLocks noChangeShapeType="1"/>
          </p:cNvSpPr>
          <p:nvPr/>
        </p:nvSpPr>
        <p:spPr bwMode="auto">
          <a:xfrm>
            <a:off x="3733800" y="3200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69" name="Line 29"/>
          <p:cNvSpPr>
            <a:spLocks noChangeShapeType="1"/>
          </p:cNvSpPr>
          <p:nvPr/>
        </p:nvSpPr>
        <p:spPr bwMode="auto">
          <a:xfrm>
            <a:off x="5410200" y="31242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70" name="Line 30"/>
          <p:cNvSpPr>
            <a:spLocks noChangeShapeType="1"/>
          </p:cNvSpPr>
          <p:nvPr/>
        </p:nvSpPr>
        <p:spPr bwMode="auto">
          <a:xfrm>
            <a:off x="5715000" y="31242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71" name="Line 31"/>
          <p:cNvSpPr>
            <a:spLocks noChangeShapeType="1"/>
          </p:cNvSpPr>
          <p:nvPr/>
        </p:nvSpPr>
        <p:spPr bwMode="auto">
          <a:xfrm>
            <a:off x="5029200" y="4495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72" name="Line 32"/>
          <p:cNvSpPr>
            <a:spLocks noChangeShapeType="1"/>
          </p:cNvSpPr>
          <p:nvPr/>
        </p:nvSpPr>
        <p:spPr bwMode="auto">
          <a:xfrm>
            <a:off x="5029200" y="4191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73" name="Line 33"/>
          <p:cNvSpPr>
            <a:spLocks noChangeShapeType="1"/>
          </p:cNvSpPr>
          <p:nvPr/>
        </p:nvSpPr>
        <p:spPr bwMode="auto">
          <a:xfrm>
            <a:off x="5029200" y="4343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74" name="Line 34"/>
          <p:cNvSpPr>
            <a:spLocks noChangeShapeType="1"/>
          </p:cNvSpPr>
          <p:nvPr/>
        </p:nvSpPr>
        <p:spPr bwMode="auto">
          <a:xfrm flipV="1">
            <a:off x="5562600" y="32766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75" name="Line 35"/>
          <p:cNvSpPr>
            <a:spLocks noChangeShapeType="1"/>
          </p:cNvSpPr>
          <p:nvPr/>
        </p:nvSpPr>
        <p:spPr bwMode="auto">
          <a:xfrm>
            <a:off x="3048000" y="2895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76" name="Line 36"/>
          <p:cNvSpPr>
            <a:spLocks noChangeShapeType="1"/>
          </p:cNvSpPr>
          <p:nvPr/>
        </p:nvSpPr>
        <p:spPr bwMode="auto">
          <a:xfrm>
            <a:off x="3962400" y="28956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77" name="Line 37"/>
          <p:cNvSpPr>
            <a:spLocks noChangeShapeType="1"/>
          </p:cNvSpPr>
          <p:nvPr/>
        </p:nvSpPr>
        <p:spPr bwMode="auto">
          <a:xfrm>
            <a:off x="5943600" y="28956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78" name="Line 38"/>
          <p:cNvSpPr>
            <a:spLocks noChangeShapeType="1"/>
          </p:cNvSpPr>
          <p:nvPr/>
        </p:nvSpPr>
        <p:spPr bwMode="auto">
          <a:xfrm>
            <a:off x="7010400" y="4038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79" name="Line 39"/>
          <p:cNvSpPr>
            <a:spLocks noChangeShapeType="1"/>
          </p:cNvSpPr>
          <p:nvPr/>
        </p:nvSpPr>
        <p:spPr bwMode="auto">
          <a:xfrm>
            <a:off x="7010400" y="4648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80" name="Line 40"/>
          <p:cNvSpPr>
            <a:spLocks noChangeShapeType="1"/>
          </p:cNvSpPr>
          <p:nvPr/>
        </p:nvSpPr>
        <p:spPr bwMode="auto">
          <a:xfrm>
            <a:off x="7010400" y="4038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81" name="Line 41"/>
          <p:cNvSpPr>
            <a:spLocks noChangeShapeType="1"/>
          </p:cNvSpPr>
          <p:nvPr/>
        </p:nvSpPr>
        <p:spPr bwMode="auto">
          <a:xfrm>
            <a:off x="6096000" y="31242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82" name="Line 42"/>
          <p:cNvSpPr>
            <a:spLocks noChangeShapeType="1"/>
          </p:cNvSpPr>
          <p:nvPr/>
        </p:nvSpPr>
        <p:spPr bwMode="auto">
          <a:xfrm>
            <a:off x="6400800" y="31242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83" name="Line 43"/>
          <p:cNvSpPr>
            <a:spLocks noChangeShapeType="1"/>
          </p:cNvSpPr>
          <p:nvPr/>
        </p:nvSpPr>
        <p:spPr bwMode="auto">
          <a:xfrm>
            <a:off x="6096000" y="4495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84" name="Line 44"/>
          <p:cNvSpPr>
            <a:spLocks noChangeShapeType="1"/>
          </p:cNvSpPr>
          <p:nvPr/>
        </p:nvSpPr>
        <p:spPr bwMode="auto">
          <a:xfrm>
            <a:off x="6400800" y="4191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85" name="Line 45"/>
          <p:cNvSpPr>
            <a:spLocks noChangeShapeType="1"/>
          </p:cNvSpPr>
          <p:nvPr/>
        </p:nvSpPr>
        <p:spPr bwMode="auto">
          <a:xfrm>
            <a:off x="6248400" y="4343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86" name="Line 46"/>
          <p:cNvSpPr>
            <a:spLocks noChangeShapeType="1"/>
          </p:cNvSpPr>
          <p:nvPr/>
        </p:nvSpPr>
        <p:spPr bwMode="auto">
          <a:xfrm>
            <a:off x="6248400" y="3200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87" name="Line 47"/>
          <p:cNvSpPr>
            <a:spLocks noChangeShapeType="1"/>
          </p:cNvSpPr>
          <p:nvPr/>
        </p:nvSpPr>
        <p:spPr bwMode="auto">
          <a:xfrm>
            <a:off x="8153400" y="31242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88" name="Line 48"/>
          <p:cNvSpPr>
            <a:spLocks noChangeShapeType="1"/>
          </p:cNvSpPr>
          <p:nvPr/>
        </p:nvSpPr>
        <p:spPr bwMode="auto">
          <a:xfrm>
            <a:off x="8458200" y="31242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89" name="Line 49"/>
          <p:cNvSpPr>
            <a:spLocks noChangeShapeType="1"/>
          </p:cNvSpPr>
          <p:nvPr/>
        </p:nvSpPr>
        <p:spPr bwMode="auto">
          <a:xfrm>
            <a:off x="7772400" y="4495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90" name="Line 50"/>
          <p:cNvSpPr>
            <a:spLocks noChangeShapeType="1"/>
          </p:cNvSpPr>
          <p:nvPr/>
        </p:nvSpPr>
        <p:spPr bwMode="auto">
          <a:xfrm>
            <a:off x="7772400" y="4191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91" name="Line 51"/>
          <p:cNvSpPr>
            <a:spLocks noChangeShapeType="1"/>
          </p:cNvSpPr>
          <p:nvPr/>
        </p:nvSpPr>
        <p:spPr bwMode="auto">
          <a:xfrm>
            <a:off x="7772400" y="4343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92" name="Line 52"/>
          <p:cNvSpPr>
            <a:spLocks noChangeShapeType="1"/>
          </p:cNvSpPr>
          <p:nvPr/>
        </p:nvSpPr>
        <p:spPr bwMode="auto">
          <a:xfrm flipV="1">
            <a:off x="8305800" y="32766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93" name="Rectangle 53"/>
          <p:cNvSpPr>
            <a:spLocks noChangeArrowheads="1"/>
          </p:cNvSpPr>
          <p:nvPr/>
        </p:nvSpPr>
        <p:spPr bwMode="auto">
          <a:xfrm>
            <a:off x="1981200" y="4419600"/>
            <a:ext cx="381000" cy="762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94" name="Rectangle 54"/>
          <p:cNvSpPr>
            <a:spLocks noChangeArrowheads="1"/>
          </p:cNvSpPr>
          <p:nvPr/>
        </p:nvSpPr>
        <p:spPr bwMode="auto">
          <a:xfrm>
            <a:off x="7239000" y="3505200"/>
            <a:ext cx="381000" cy="762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95" name="Rectangle 55"/>
          <p:cNvSpPr>
            <a:spLocks noChangeArrowheads="1"/>
          </p:cNvSpPr>
          <p:nvPr/>
        </p:nvSpPr>
        <p:spPr bwMode="auto">
          <a:xfrm>
            <a:off x="7239000" y="4419600"/>
            <a:ext cx="381000" cy="762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96" name="Rectangle 56"/>
          <p:cNvSpPr>
            <a:spLocks noChangeArrowheads="1"/>
          </p:cNvSpPr>
          <p:nvPr/>
        </p:nvSpPr>
        <p:spPr bwMode="auto">
          <a:xfrm>
            <a:off x="4495800" y="3962400"/>
            <a:ext cx="381000" cy="762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97" name="Rectangle 57"/>
          <p:cNvSpPr>
            <a:spLocks noGrp="1" noChangeArrowheads="1"/>
          </p:cNvSpPr>
          <p:nvPr/>
        </p:nvSpPr>
        <p:spPr bwMode="auto">
          <a:xfrm>
            <a:off x="152400" y="228600"/>
            <a:ext cx="8785225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eaLnBrk="0" hangingPunct="0"/>
            <a: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  <a:t>Flow Shop Scheduling</a:t>
            </a:r>
            <a:b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</a:br>
            <a:r>
              <a:rPr lang="en-US" altLang="en-US" sz="2000" b="1" i="1">
                <a:solidFill>
                  <a:srgbClr val="003399"/>
                </a:solidFill>
                <a:latin typeface="Tahoma" pitchFamily="34" charset="0"/>
              </a:rPr>
              <a:t>Flexible Flow System with Bypass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D86E0-0E24-4D91-8C5D-0FF8C4A84669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685800" y="1752600"/>
            <a:ext cx="7772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0" hangingPunct="0">
              <a:buClr>
                <a:srgbClr val="0000CC"/>
              </a:buClr>
              <a:buFont typeface="Wingdings" pitchFamily="2" charset="2"/>
              <a:buChar char="v"/>
            </a:pPr>
            <a:r>
              <a:rPr lang="en-US" altLang="en-US">
                <a:latin typeface="Tahoma" pitchFamily="34" charset="0"/>
                <a:cs typeface="Tahoma" pitchFamily="34" charset="0"/>
              </a:rPr>
              <a:t>Sequencing Unpaced Assembly Systems</a:t>
            </a:r>
          </a:p>
          <a:p>
            <a:pPr lvl="1" algn="l" eaLnBrk="0" hangingPunct="0">
              <a:buClr>
                <a:srgbClr val="0000CC"/>
              </a:buClr>
              <a:buFont typeface="Wingdings" pitchFamily="2" charset="2"/>
              <a:buNone/>
            </a:pPr>
            <a:r>
              <a:rPr lang="en-US" altLang="en-US" sz="2000">
                <a:latin typeface="Tahoma" pitchFamily="34" charset="0"/>
                <a:cs typeface="Tahoma" pitchFamily="34" charset="0"/>
              </a:rPr>
              <a:t>Simple flow line with finite buffers</a:t>
            </a:r>
          </a:p>
          <a:p>
            <a:pPr lvl="1" algn="l" eaLnBrk="0" hangingPunct="0">
              <a:buClr>
                <a:srgbClr val="0000CC"/>
              </a:buClr>
              <a:buFont typeface="Wingdings" pitchFamily="2" charset="2"/>
              <a:buNone/>
            </a:pPr>
            <a:r>
              <a:rPr lang="en-US" altLang="en-US" sz="2000">
                <a:latin typeface="Tahoma" pitchFamily="34" charset="0"/>
                <a:cs typeface="Tahoma" pitchFamily="34" charset="0"/>
              </a:rPr>
              <a:t>Application: assembly of copiers</a:t>
            </a:r>
          </a:p>
          <a:p>
            <a:pPr lvl="1" algn="l" eaLnBrk="0" hangingPunct="0">
              <a:buClr>
                <a:srgbClr val="0000CC"/>
              </a:buClr>
              <a:buFont typeface="Wingdings" pitchFamily="2" charset="2"/>
              <a:buNone/>
            </a:pPr>
            <a:endParaRPr lang="en-US" altLang="en-US" sz="2000">
              <a:latin typeface="Tahoma" pitchFamily="34" charset="0"/>
              <a:cs typeface="Tahoma" pitchFamily="34" charset="0"/>
            </a:endParaRPr>
          </a:p>
          <a:p>
            <a:pPr algn="l" eaLnBrk="0" hangingPunct="0">
              <a:buClr>
                <a:srgbClr val="0000CC"/>
              </a:buClr>
              <a:buFont typeface="Wingdings" pitchFamily="2" charset="2"/>
              <a:buChar char="v"/>
            </a:pPr>
            <a:r>
              <a:rPr lang="en-US" altLang="en-US">
                <a:latin typeface="Tahoma" pitchFamily="34" charset="0"/>
                <a:cs typeface="Tahoma" pitchFamily="34" charset="0"/>
              </a:rPr>
              <a:t>Sequencing Paced Assembly Systems</a:t>
            </a:r>
          </a:p>
          <a:p>
            <a:pPr lvl="1" algn="l" eaLnBrk="0" hangingPunct="0">
              <a:buClr>
                <a:srgbClr val="0000CC"/>
              </a:buClr>
              <a:buFont typeface="Wingdings" pitchFamily="2" charset="2"/>
              <a:buNone/>
            </a:pPr>
            <a:r>
              <a:rPr lang="en-US" altLang="en-US" sz="2000">
                <a:latin typeface="Tahoma" pitchFamily="34" charset="0"/>
                <a:cs typeface="Tahoma" pitchFamily="34" charset="0"/>
              </a:rPr>
              <a:t>Conveyor belt moves at a fixed speed</a:t>
            </a:r>
          </a:p>
          <a:p>
            <a:pPr lvl="1" algn="l" eaLnBrk="0" hangingPunct="0">
              <a:buClr>
                <a:srgbClr val="0000CC"/>
              </a:buClr>
              <a:buFont typeface="Wingdings" pitchFamily="2" charset="2"/>
              <a:buNone/>
            </a:pPr>
            <a:r>
              <a:rPr lang="en-US" altLang="en-US" sz="2000">
                <a:latin typeface="Tahoma" pitchFamily="34" charset="0"/>
                <a:cs typeface="Tahoma" pitchFamily="34" charset="0"/>
              </a:rPr>
              <a:t>Application: automobile assembly</a:t>
            </a:r>
          </a:p>
          <a:p>
            <a:pPr lvl="1" algn="l" eaLnBrk="0" hangingPunct="0">
              <a:buClr>
                <a:srgbClr val="0000CC"/>
              </a:buClr>
              <a:buFont typeface="Wingdings" pitchFamily="2" charset="2"/>
              <a:buNone/>
            </a:pPr>
            <a:endParaRPr lang="en-US" altLang="en-US">
              <a:latin typeface="Tahoma" pitchFamily="34" charset="0"/>
              <a:cs typeface="Tahoma" pitchFamily="34" charset="0"/>
            </a:endParaRPr>
          </a:p>
          <a:p>
            <a:pPr algn="l" eaLnBrk="0" hangingPunct="0">
              <a:buClr>
                <a:srgbClr val="0000CC"/>
              </a:buClr>
              <a:buFont typeface="Wingdings" pitchFamily="2" charset="2"/>
              <a:buChar char="v"/>
            </a:pPr>
            <a:r>
              <a:rPr lang="en-US" altLang="en-US">
                <a:latin typeface="Tahoma" pitchFamily="34" charset="0"/>
                <a:cs typeface="Tahoma" pitchFamily="34" charset="0"/>
              </a:rPr>
              <a:t>Scheduling Flexible Flow Systems</a:t>
            </a:r>
          </a:p>
          <a:p>
            <a:pPr lvl="1" algn="l" eaLnBrk="0" hangingPunct="0">
              <a:buClr>
                <a:srgbClr val="0000CC"/>
              </a:buClr>
              <a:buFont typeface="Wingdings" pitchFamily="2" charset="2"/>
              <a:buNone/>
            </a:pPr>
            <a:r>
              <a:rPr lang="en-US" altLang="en-US" sz="2000">
                <a:latin typeface="Tahoma" pitchFamily="34" charset="0"/>
                <a:cs typeface="Tahoma" pitchFamily="34" charset="0"/>
              </a:rPr>
              <a:t>Flow lines with finite buffers and bypass</a:t>
            </a:r>
          </a:p>
          <a:p>
            <a:pPr lvl="1" algn="l" eaLnBrk="0" hangingPunct="0">
              <a:buClr>
                <a:srgbClr val="0000CC"/>
              </a:buClr>
              <a:buFont typeface="Wingdings" pitchFamily="2" charset="2"/>
              <a:buNone/>
            </a:pPr>
            <a:r>
              <a:rPr lang="en-US" altLang="en-US" sz="2000">
                <a:latin typeface="Tahoma" pitchFamily="34" charset="0"/>
                <a:cs typeface="Tahoma" pitchFamily="34" charset="0"/>
              </a:rPr>
              <a:t>Application: producing printed circuit board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/>
        </p:nvSpPr>
        <p:spPr bwMode="auto">
          <a:xfrm>
            <a:off x="152400" y="228600"/>
            <a:ext cx="8785225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eaLnBrk="0" hangingPunct="0"/>
            <a: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  <a:t>Flow Shop Scheduling</a:t>
            </a:r>
            <a:b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</a:br>
            <a:r>
              <a:rPr lang="en-US" altLang="en-US" sz="2000" b="1" i="1">
                <a:solidFill>
                  <a:srgbClr val="003399"/>
                </a:solidFill>
                <a:latin typeface="Tahoma" pitchFamily="34" charset="0"/>
              </a:rPr>
              <a:t>Limited Intermediate Storage	Flexible Assembly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64DB0-49F9-4E43-8135-5A5C5D7771EB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752600"/>
            <a:ext cx="2057400" cy="520700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800"/>
              <a:t>Data</a:t>
            </a:r>
          </a:p>
        </p:txBody>
      </p:sp>
      <p:graphicFrame>
        <p:nvGraphicFramePr>
          <p:cNvPr id="164867" name="Object 3"/>
          <p:cNvGraphicFramePr>
            <a:graphicFrameLocks noChangeAspect="1"/>
          </p:cNvGraphicFramePr>
          <p:nvPr/>
        </p:nvGraphicFramePr>
        <p:xfrm>
          <a:off x="1828800" y="2590800"/>
          <a:ext cx="6232525" cy="4054475"/>
        </p:xfrm>
        <a:graphic>
          <a:graphicData uri="http://schemas.openxmlformats.org/presentationml/2006/ole">
            <p:oleObj spid="_x0000_s164871" name="Document" r:id="rId3" imgW="6245727" imgH="4056202" progId="Word.Document.8">
              <p:embed/>
            </p:oleObj>
          </a:graphicData>
        </a:graphic>
      </p:graphicFrame>
      <p:sp>
        <p:nvSpPr>
          <p:cNvPr id="164868" name="Line 4"/>
          <p:cNvSpPr>
            <a:spLocks noChangeShapeType="1"/>
          </p:cNvSpPr>
          <p:nvPr/>
        </p:nvSpPr>
        <p:spPr bwMode="auto">
          <a:xfrm>
            <a:off x="1981200" y="3276600"/>
            <a:ext cx="548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869" name="Rectangle 5"/>
          <p:cNvSpPr>
            <a:spLocks noGrp="1" noChangeArrowheads="1"/>
          </p:cNvSpPr>
          <p:nvPr/>
        </p:nvSpPr>
        <p:spPr bwMode="auto">
          <a:xfrm>
            <a:off x="152400" y="228600"/>
            <a:ext cx="8785225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eaLnBrk="0" hangingPunct="0"/>
            <a: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  <a:t>Flow Shop Scheduling</a:t>
            </a:r>
            <a:b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</a:br>
            <a:r>
              <a:rPr lang="en-US" altLang="en-US" sz="2000" b="1" i="1">
                <a:solidFill>
                  <a:srgbClr val="003399"/>
                </a:solidFill>
                <a:latin typeface="Tahoma" pitchFamily="34" charset="0"/>
              </a:rPr>
              <a:t>Flexible Flow System with Bypass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39C71B-2544-472D-9394-30B759A11D04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600200"/>
            <a:ext cx="6172200" cy="838200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altLang="en-US" sz="2400" u="sng"/>
              <a:t>Machine Allocation</a:t>
            </a:r>
            <a:r>
              <a:rPr lang="en-US" altLang="en-US" sz="2400"/>
              <a:t>: LPT assignment to machines at a stage</a:t>
            </a:r>
          </a:p>
        </p:txBody>
      </p:sp>
      <p:graphicFrame>
        <p:nvGraphicFramePr>
          <p:cNvPr id="165891" name="Object 3"/>
          <p:cNvGraphicFramePr>
            <a:graphicFrameLocks noChangeAspect="1"/>
          </p:cNvGraphicFramePr>
          <p:nvPr/>
        </p:nvGraphicFramePr>
        <p:xfrm>
          <a:off x="1524000" y="2667000"/>
          <a:ext cx="6194425" cy="4038600"/>
        </p:xfrm>
        <a:graphic>
          <a:graphicData uri="http://schemas.openxmlformats.org/presentationml/2006/ole">
            <p:oleObj spid="_x0000_s165895" name="Document" r:id="rId3" imgW="6237889" imgH="4069459" progId="Word.Document.8">
              <p:embed/>
            </p:oleObj>
          </a:graphicData>
        </a:graphic>
      </p:graphicFrame>
      <p:sp>
        <p:nvSpPr>
          <p:cNvPr id="165892" name="Line 4"/>
          <p:cNvSpPr>
            <a:spLocks noChangeShapeType="1"/>
          </p:cNvSpPr>
          <p:nvPr/>
        </p:nvSpPr>
        <p:spPr bwMode="auto">
          <a:xfrm>
            <a:off x="1600200" y="3200400"/>
            <a:ext cx="563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893" name="Rectangle 5"/>
          <p:cNvSpPr>
            <a:spLocks noGrp="1" noChangeArrowheads="1"/>
          </p:cNvSpPr>
          <p:nvPr/>
        </p:nvSpPr>
        <p:spPr bwMode="auto">
          <a:xfrm>
            <a:off x="152400" y="228600"/>
            <a:ext cx="8785225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eaLnBrk="0" hangingPunct="0"/>
            <a: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  <a:t>Flow Shop Scheduling</a:t>
            </a:r>
            <a:b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</a:br>
            <a:r>
              <a:rPr lang="en-US" altLang="en-US" sz="2000" b="1" i="1">
                <a:solidFill>
                  <a:srgbClr val="003399"/>
                </a:solidFill>
                <a:latin typeface="Tahoma" pitchFamily="34" charset="0"/>
              </a:rPr>
              <a:t>Flexible Flow System with Bypass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18F8B-4550-481B-A198-27412DCE185A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676400"/>
            <a:ext cx="2667000" cy="444500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400"/>
              <a:t>Workload</a:t>
            </a:r>
          </a:p>
        </p:txBody>
      </p:sp>
      <p:graphicFrame>
        <p:nvGraphicFramePr>
          <p:cNvPr id="166915" name="Object 3"/>
          <p:cNvGraphicFramePr>
            <a:graphicFrameLocks noChangeAspect="1"/>
          </p:cNvGraphicFramePr>
          <p:nvPr/>
        </p:nvGraphicFramePr>
        <p:xfrm>
          <a:off x="2819400" y="2438400"/>
          <a:ext cx="1574800" cy="4178300"/>
        </p:xfrm>
        <a:graphic>
          <a:graphicData uri="http://schemas.openxmlformats.org/presentationml/2006/ole">
            <p:oleObj spid="_x0000_s166925" name="Equation" r:id="rId3" imgW="508000" imgH="1346200" progId="">
              <p:embed/>
            </p:oleObj>
          </a:graphicData>
        </a:graphic>
      </p:graphicFrame>
      <p:sp>
        <p:nvSpPr>
          <p:cNvPr id="166916" name="Line 4"/>
          <p:cNvSpPr>
            <a:spLocks noChangeShapeType="1"/>
          </p:cNvSpPr>
          <p:nvPr/>
        </p:nvSpPr>
        <p:spPr bwMode="auto">
          <a:xfrm>
            <a:off x="2743200" y="5943600"/>
            <a:ext cx="1905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6917" name="Object 5"/>
          <p:cNvGraphicFramePr>
            <a:graphicFrameLocks noChangeAspect="1"/>
          </p:cNvGraphicFramePr>
          <p:nvPr/>
        </p:nvGraphicFramePr>
        <p:xfrm>
          <a:off x="4724400" y="2362200"/>
          <a:ext cx="1587500" cy="3676650"/>
        </p:xfrm>
        <a:graphic>
          <a:graphicData uri="http://schemas.openxmlformats.org/presentationml/2006/ole">
            <p:oleObj spid="_x0000_s166926" name="Equation" r:id="rId4" imgW="495300" imgH="1143000" progId="">
              <p:embed/>
            </p:oleObj>
          </a:graphicData>
        </a:graphic>
      </p:graphicFrame>
      <p:sp>
        <p:nvSpPr>
          <p:cNvPr id="166918" name="Rectangle 6"/>
          <p:cNvSpPr>
            <a:spLocks noGrp="1" noChangeArrowheads="1"/>
          </p:cNvSpPr>
          <p:nvPr/>
        </p:nvSpPr>
        <p:spPr bwMode="auto">
          <a:xfrm>
            <a:off x="152400" y="228600"/>
            <a:ext cx="8785225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eaLnBrk="0" hangingPunct="0"/>
            <a: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  <a:t>Flow Shop Scheduling</a:t>
            </a:r>
            <a:b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</a:br>
            <a:r>
              <a:rPr lang="en-US" altLang="en-US" sz="2000" b="1" i="1">
                <a:solidFill>
                  <a:srgbClr val="003399"/>
                </a:solidFill>
                <a:latin typeface="Tahoma" pitchFamily="34" charset="0"/>
              </a:rPr>
              <a:t>Flexible Flow System with Bypass</a:t>
            </a:r>
          </a:p>
        </p:txBody>
      </p:sp>
      <p:graphicFrame>
        <p:nvGraphicFramePr>
          <p:cNvPr id="166919" name="Object 7"/>
          <p:cNvGraphicFramePr>
            <a:graphicFrameLocks noChangeAspect="1"/>
          </p:cNvGraphicFramePr>
          <p:nvPr/>
        </p:nvGraphicFramePr>
        <p:xfrm>
          <a:off x="685800" y="2209800"/>
          <a:ext cx="1905000" cy="1208088"/>
        </p:xfrm>
        <a:graphic>
          <a:graphicData uri="http://schemas.openxmlformats.org/presentationml/2006/ole">
            <p:oleObj spid="_x0000_s166927" name="Equation" r:id="rId5" imgW="698197" imgH="444307" progId="">
              <p:embed/>
            </p:oleObj>
          </a:graphicData>
        </a:graphic>
      </p:graphicFrame>
      <p:graphicFrame>
        <p:nvGraphicFramePr>
          <p:cNvPr id="166920" name="Object 8"/>
          <p:cNvGraphicFramePr>
            <a:graphicFrameLocks noChangeAspect="1"/>
          </p:cNvGraphicFramePr>
          <p:nvPr/>
        </p:nvGraphicFramePr>
        <p:xfrm>
          <a:off x="6705600" y="2209800"/>
          <a:ext cx="2057400" cy="1270000"/>
        </p:xfrm>
        <a:graphic>
          <a:graphicData uri="http://schemas.openxmlformats.org/presentationml/2006/ole">
            <p:oleObj spid="_x0000_s166928" name="Equation" r:id="rId6" imgW="698197" imgH="431613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C152AD-06A9-41A3-AFAB-F3AD95663638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0"/>
            <a:ext cx="4800600" cy="520700"/>
          </a:xfrm>
          <a:solidFill>
            <a:srgbClr val="FFFFCC"/>
          </a:solidFill>
          <a:ln w="38100">
            <a:solidFill>
              <a:srgbClr val="003399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400"/>
              <a:t>Calculate Target Workload</a:t>
            </a:r>
          </a:p>
        </p:txBody>
      </p:sp>
      <p:graphicFrame>
        <p:nvGraphicFramePr>
          <p:cNvPr id="167939" name="Group 3"/>
          <p:cNvGraphicFramePr>
            <a:graphicFrameLocks noGrp="1"/>
          </p:cNvGraphicFramePr>
          <p:nvPr/>
        </p:nvGraphicFramePr>
        <p:xfrm>
          <a:off x="685800" y="2209800"/>
          <a:ext cx="7112000" cy="3333750"/>
        </p:xfrm>
        <a:graphic>
          <a:graphicData uri="http://schemas.openxmlformats.org/drawingml/2006/table">
            <a:tbl>
              <a:tblPr/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4762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Jobs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</a:t>
                      </a:r>
                      <a:r>
                        <a:rPr kumimoji="0" lang="en-US" alt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</a:t>
                      </a:r>
                      <a:r>
                        <a:rPr kumimoji="0" lang="en-US" alt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1j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</a:t>
                      </a:r>
                      <a:r>
                        <a:rPr kumimoji="0" lang="en-US" alt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2j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</a:t>
                      </a:r>
                      <a:r>
                        <a:rPr kumimoji="0" lang="en-US" alt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3j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</a:t>
                      </a:r>
                      <a:r>
                        <a:rPr kumimoji="0" lang="en-US" alt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4j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</a:t>
                      </a:r>
                      <a:r>
                        <a:rPr kumimoji="0" lang="en-US" alt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5j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altLang="en-US" sz="1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0.255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0.196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0.157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0.176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0.216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8013" name="Text Box 77"/>
          <p:cNvSpPr txBox="1">
            <a:spLocks noChangeArrowheads="1"/>
          </p:cNvSpPr>
          <p:nvPr/>
        </p:nvSpPr>
        <p:spPr bwMode="auto">
          <a:xfrm>
            <a:off x="8001000" y="2286000"/>
            <a:ext cx="9509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>
                <a:latin typeface="Tahoma" pitchFamily="34" charset="0"/>
              </a:rPr>
              <a:t>W = 51</a:t>
            </a:r>
          </a:p>
        </p:txBody>
      </p:sp>
      <p:graphicFrame>
        <p:nvGraphicFramePr>
          <p:cNvPr id="168014" name="Object 78"/>
          <p:cNvGraphicFramePr>
            <a:graphicFrameLocks noChangeAspect="1"/>
          </p:cNvGraphicFramePr>
          <p:nvPr/>
        </p:nvGraphicFramePr>
        <p:xfrm>
          <a:off x="762000" y="5029200"/>
          <a:ext cx="455613" cy="579438"/>
        </p:xfrm>
        <a:graphic>
          <a:graphicData uri="http://schemas.openxmlformats.org/presentationml/2006/ole">
            <p:oleObj spid="_x0000_s168024" name="Equation" r:id="rId3" imgW="190417" imgH="241195" progId="">
              <p:embed/>
            </p:oleObj>
          </a:graphicData>
        </a:graphic>
      </p:graphicFrame>
      <p:sp>
        <p:nvSpPr>
          <p:cNvPr id="168015" name="Text Box 79"/>
          <p:cNvSpPr txBox="1">
            <a:spLocks noChangeArrowheads="1"/>
          </p:cNvSpPr>
          <p:nvPr/>
        </p:nvSpPr>
        <p:spPr bwMode="auto">
          <a:xfrm>
            <a:off x="1828800" y="5562600"/>
            <a:ext cx="7731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>
                <a:latin typeface="Tahoma" pitchFamily="34" charset="0"/>
              </a:rPr>
              <a:t>13/51</a:t>
            </a:r>
          </a:p>
        </p:txBody>
      </p:sp>
      <p:sp>
        <p:nvSpPr>
          <p:cNvPr id="168016" name="Text Box 80"/>
          <p:cNvSpPr txBox="1">
            <a:spLocks noChangeArrowheads="1"/>
          </p:cNvSpPr>
          <p:nvPr/>
        </p:nvSpPr>
        <p:spPr bwMode="auto">
          <a:xfrm>
            <a:off x="2808288" y="5562600"/>
            <a:ext cx="7731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>
                <a:latin typeface="Tahoma" pitchFamily="34" charset="0"/>
              </a:rPr>
              <a:t>10/51</a:t>
            </a:r>
          </a:p>
        </p:txBody>
      </p:sp>
      <p:sp>
        <p:nvSpPr>
          <p:cNvPr id="168017" name="Text Box 81"/>
          <p:cNvSpPr txBox="1">
            <a:spLocks noChangeArrowheads="1"/>
          </p:cNvSpPr>
          <p:nvPr/>
        </p:nvSpPr>
        <p:spPr bwMode="auto">
          <a:xfrm>
            <a:off x="3948113" y="5562600"/>
            <a:ext cx="647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>
                <a:latin typeface="Tahoma" pitchFamily="34" charset="0"/>
              </a:rPr>
              <a:t>8/51</a:t>
            </a:r>
          </a:p>
        </p:txBody>
      </p:sp>
      <p:sp>
        <p:nvSpPr>
          <p:cNvPr id="168018" name="Text Box 82"/>
          <p:cNvSpPr txBox="1">
            <a:spLocks noChangeArrowheads="1"/>
          </p:cNvSpPr>
          <p:nvPr/>
        </p:nvSpPr>
        <p:spPr bwMode="auto">
          <a:xfrm>
            <a:off x="4953000" y="5562600"/>
            <a:ext cx="647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>
                <a:latin typeface="Tahoma" pitchFamily="34" charset="0"/>
              </a:rPr>
              <a:t>9/51</a:t>
            </a:r>
          </a:p>
        </p:txBody>
      </p:sp>
      <p:sp>
        <p:nvSpPr>
          <p:cNvPr id="168019" name="Text Box 83"/>
          <p:cNvSpPr txBox="1">
            <a:spLocks noChangeArrowheads="1"/>
          </p:cNvSpPr>
          <p:nvPr/>
        </p:nvSpPr>
        <p:spPr bwMode="auto">
          <a:xfrm>
            <a:off x="5867400" y="5562600"/>
            <a:ext cx="7731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>
                <a:latin typeface="Tahoma" pitchFamily="34" charset="0"/>
              </a:rPr>
              <a:t>11/51</a:t>
            </a:r>
          </a:p>
        </p:txBody>
      </p:sp>
      <p:sp>
        <p:nvSpPr>
          <p:cNvPr id="168020" name="Rectangle 84"/>
          <p:cNvSpPr>
            <a:spLocks noGrp="1" noChangeArrowheads="1"/>
          </p:cNvSpPr>
          <p:nvPr/>
        </p:nvSpPr>
        <p:spPr bwMode="auto">
          <a:xfrm>
            <a:off x="152400" y="228600"/>
            <a:ext cx="8785225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eaLnBrk="0" hangingPunct="0"/>
            <a: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  <a:t>Flow Shop Scheduling</a:t>
            </a:r>
            <a:b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</a:br>
            <a:r>
              <a:rPr lang="en-US" altLang="en-US" sz="2000" b="1" i="1">
                <a:solidFill>
                  <a:srgbClr val="003399"/>
                </a:solidFill>
                <a:latin typeface="Tahoma" pitchFamily="34" charset="0"/>
              </a:rPr>
              <a:t>Flexible Flow System with Bypass</a:t>
            </a:r>
          </a:p>
        </p:txBody>
      </p:sp>
      <p:graphicFrame>
        <p:nvGraphicFramePr>
          <p:cNvPr id="168021" name="Object 85"/>
          <p:cNvGraphicFramePr>
            <a:graphicFrameLocks noChangeAspect="1"/>
          </p:cNvGraphicFramePr>
          <p:nvPr/>
        </p:nvGraphicFramePr>
        <p:xfrm>
          <a:off x="1828800" y="6027738"/>
          <a:ext cx="4800600" cy="830262"/>
        </p:xfrm>
        <a:graphic>
          <a:graphicData uri="http://schemas.openxmlformats.org/presentationml/2006/ole">
            <p:oleObj spid="_x0000_s168025" name="Equation" r:id="rId4" imgW="2298700" imgH="4699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C0B2B-BC88-470B-8C46-CD02B900BB39}" type="slidenum">
              <a:rPr lang="en-US" altLang="en-US"/>
              <a:pPr/>
              <a:t>44</a:t>
            </a:fld>
            <a:endParaRPr lang="en-US" altLang="en-US"/>
          </a:p>
        </p:txBody>
      </p:sp>
      <p:graphicFrame>
        <p:nvGraphicFramePr>
          <p:cNvPr id="168962" name="Group 2"/>
          <p:cNvGraphicFramePr>
            <a:graphicFrameLocks noGrp="1"/>
          </p:cNvGraphicFramePr>
          <p:nvPr/>
        </p:nvGraphicFramePr>
        <p:xfrm>
          <a:off x="812800" y="1981200"/>
          <a:ext cx="7112000" cy="3333750"/>
        </p:xfrm>
        <a:graphic>
          <a:graphicData uri="http://schemas.openxmlformats.org/drawingml/2006/table">
            <a:tbl>
              <a:tblPr/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4762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Jobs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</a:t>
                      </a:r>
                      <a:r>
                        <a:rPr kumimoji="0" lang="en-US" alt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</a:t>
                      </a:r>
                      <a:r>
                        <a:rPr kumimoji="0" lang="en-US" alt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</a:t>
                      </a:r>
                      <a:r>
                        <a:rPr kumimoji="0" lang="en-US" alt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</a:t>
                      </a:r>
                      <a:r>
                        <a:rPr kumimoji="0" lang="en-US" alt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</a:t>
                      </a:r>
                      <a:r>
                        <a:rPr kumimoji="0" lang="en-US" alt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</a:t>
                      </a:r>
                      <a:r>
                        <a:rPr kumimoji="0" lang="en-US" alt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altLang="en-US" sz="1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0.255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0.196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0.157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0.176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0.216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9036" name="Text Box 76"/>
          <p:cNvSpPr txBox="1">
            <a:spLocks noChangeArrowheads="1"/>
          </p:cNvSpPr>
          <p:nvPr/>
        </p:nvSpPr>
        <p:spPr bwMode="auto">
          <a:xfrm>
            <a:off x="8001000" y="2057400"/>
            <a:ext cx="9509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>
                <a:latin typeface="Tahoma" pitchFamily="34" charset="0"/>
              </a:rPr>
              <a:t>W = 51</a:t>
            </a:r>
          </a:p>
        </p:txBody>
      </p:sp>
      <p:graphicFrame>
        <p:nvGraphicFramePr>
          <p:cNvPr id="169037" name="Object 77"/>
          <p:cNvGraphicFramePr>
            <a:graphicFrameLocks noChangeAspect="1"/>
          </p:cNvGraphicFramePr>
          <p:nvPr/>
        </p:nvGraphicFramePr>
        <p:xfrm>
          <a:off x="889000" y="4800600"/>
          <a:ext cx="455613" cy="579438"/>
        </p:xfrm>
        <a:graphic>
          <a:graphicData uri="http://schemas.openxmlformats.org/presentationml/2006/ole">
            <p:oleObj spid="_x0000_s169053" name="Equation" r:id="rId3" imgW="190417" imgH="241195" progId="">
              <p:embed/>
            </p:oleObj>
          </a:graphicData>
        </a:graphic>
      </p:graphicFrame>
      <p:sp>
        <p:nvSpPr>
          <p:cNvPr id="169038" name="Text Box 78"/>
          <p:cNvSpPr txBox="1">
            <a:spLocks noChangeArrowheads="1"/>
          </p:cNvSpPr>
          <p:nvPr/>
        </p:nvSpPr>
        <p:spPr bwMode="auto">
          <a:xfrm>
            <a:off x="2647950" y="5638800"/>
            <a:ext cx="29352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>
                <a:latin typeface="Tahoma" pitchFamily="34" charset="0"/>
              </a:rPr>
              <a:t>O</a:t>
            </a:r>
            <a:r>
              <a:rPr lang="en-US" altLang="en-US" sz="1800" baseline="-25000">
                <a:latin typeface="Tahoma" pitchFamily="34" charset="0"/>
              </a:rPr>
              <a:t>11</a:t>
            </a:r>
            <a:r>
              <a:rPr lang="en-US" altLang="en-US" sz="1800">
                <a:latin typeface="Tahoma" pitchFamily="34" charset="0"/>
              </a:rPr>
              <a:t> = 6 – 0.255 * 9 = 3.71</a:t>
            </a:r>
          </a:p>
        </p:txBody>
      </p:sp>
      <p:grpSp>
        <p:nvGrpSpPr>
          <p:cNvPr id="169039" name="Group 79"/>
          <p:cNvGrpSpPr>
            <a:grpSpLocks/>
          </p:cNvGrpSpPr>
          <p:nvPr/>
        </p:nvGrpSpPr>
        <p:grpSpPr bwMode="auto">
          <a:xfrm>
            <a:off x="1879600" y="2362200"/>
            <a:ext cx="1549400" cy="3352800"/>
            <a:chOff x="1184" y="1488"/>
            <a:chExt cx="976" cy="2112"/>
          </a:xfrm>
        </p:grpSpPr>
        <p:sp>
          <p:nvSpPr>
            <p:cNvPr id="169040" name="Oval 80"/>
            <p:cNvSpPr>
              <a:spLocks noChangeArrowheads="1"/>
            </p:cNvSpPr>
            <p:nvPr/>
          </p:nvSpPr>
          <p:spPr bwMode="auto">
            <a:xfrm>
              <a:off x="1184" y="1488"/>
              <a:ext cx="528" cy="384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041" name="Line 81"/>
            <p:cNvSpPr>
              <a:spLocks noChangeShapeType="1"/>
            </p:cNvSpPr>
            <p:nvPr/>
          </p:nvSpPr>
          <p:spPr bwMode="auto">
            <a:xfrm>
              <a:off x="1584" y="1824"/>
              <a:ext cx="576" cy="17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9042" name="Group 82"/>
          <p:cNvGrpSpPr>
            <a:grpSpLocks/>
          </p:cNvGrpSpPr>
          <p:nvPr/>
        </p:nvGrpSpPr>
        <p:grpSpPr bwMode="auto">
          <a:xfrm>
            <a:off x="1905000" y="4724400"/>
            <a:ext cx="1981200" cy="990600"/>
            <a:chOff x="1200" y="2976"/>
            <a:chExt cx="1248" cy="624"/>
          </a:xfrm>
        </p:grpSpPr>
        <p:sp>
          <p:nvSpPr>
            <p:cNvPr id="169043" name="Oval 83"/>
            <p:cNvSpPr>
              <a:spLocks noChangeArrowheads="1"/>
            </p:cNvSpPr>
            <p:nvPr/>
          </p:nvSpPr>
          <p:spPr bwMode="auto">
            <a:xfrm>
              <a:off x="1200" y="2976"/>
              <a:ext cx="528" cy="384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044" name="Line 84"/>
            <p:cNvSpPr>
              <a:spLocks noChangeShapeType="1"/>
            </p:cNvSpPr>
            <p:nvPr/>
          </p:nvSpPr>
          <p:spPr bwMode="auto">
            <a:xfrm>
              <a:off x="1680" y="3264"/>
              <a:ext cx="768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9045" name="Group 85"/>
          <p:cNvGrpSpPr>
            <a:grpSpLocks/>
          </p:cNvGrpSpPr>
          <p:nvPr/>
        </p:nvGrpSpPr>
        <p:grpSpPr bwMode="auto">
          <a:xfrm>
            <a:off x="4648200" y="2362200"/>
            <a:ext cx="3124200" cy="3352800"/>
            <a:chOff x="2928" y="1488"/>
            <a:chExt cx="1968" cy="2112"/>
          </a:xfrm>
        </p:grpSpPr>
        <p:sp>
          <p:nvSpPr>
            <p:cNvPr id="169046" name="Oval 86"/>
            <p:cNvSpPr>
              <a:spLocks noChangeArrowheads="1"/>
            </p:cNvSpPr>
            <p:nvPr/>
          </p:nvSpPr>
          <p:spPr bwMode="auto">
            <a:xfrm>
              <a:off x="4368" y="1488"/>
              <a:ext cx="528" cy="384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047" name="Line 87"/>
            <p:cNvSpPr>
              <a:spLocks noChangeShapeType="1"/>
            </p:cNvSpPr>
            <p:nvPr/>
          </p:nvSpPr>
          <p:spPr bwMode="auto">
            <a:xfrm flipH="1">
              <a:off x="2928" y="1872"/>
              <a:ext cx="1632" cy="17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69048" name="Object 88"/>
          <p:cNvGraphicFramePr>
            <a:graphicFrameLocks noChangeAspect="1"/>
          </p:cNvGraphicFramePr>
          <p:nvPr/>
        </p:nvGraphicFramePr>
        <p:xfrm>
          <a:off x="5638800" y="5638800"/>
          <a:ext cx="2438400" cy="1041400"/>
        </p:xfrm>
        <a:graphic>
          <a:graphicData uri="http://schemas.openxmlformats.org/presentationml/2006/ole">
            <p:oleObj spid="_x0000_s169054" name="Equation" r:id="rId4" imgW="1295400" imgH="482600" progId="">
              <p:embed/>
            </p:oleObj>
          </a:graphicData>
        </a:graphic>
      </p:graphicFrame>
      <p:sp>
        <p:nvSpPr>
          <p:cNvPr id="169049" name="Rectangle 89"/>
          <p:cNvSpPr>
            <a:spLocks noChangeArrowheads="1"/>
          </p:cNvSpPr>
          <p:nvPr/>
        </p:nvSpPr>
        <p:spPr bwMode="auto">
          <a:xfrm>
            <a:off x="457200" y="1524000"/>
            <a:ext cx="4267200" cy="4445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3600" b="1">
                <a:solidFill>
                  <a:srgbClr val="003399"/>
                </a:solidFill>
                <a:latin typeface="Tahoma" pitchFamily="34" charset="0"/>
              </a:defRPr>
            </a:lvl1pPr>
            <a:lvl2pPr>
              <a:defRPr sz="3600" b="1">
                <a:solidFill>
                  <a:srgbClr val="003399"/>
                </a:solidFill>
                <a:latin typeface="Tahoma" pitchFamily="34" charset="0"/>
              </a:defRPr>
            </a:lvl2pPr>
            <a:lvl3pPr>
              <a:defRPr sz="3600" b="1">
                <a:solidFill>
                  <a:srgbClr val="003399"/>
                </a:solidFill>
                <a:latin typeface="Tahoma" pitchFamily="34" charset="0"/>
              </a:defRPr>
            </a:lvl3pPr>
            <a:lvl4pPr>
              <a:defRPr sz="3600" b="1">
                <a:solidFill>
                  <a:srgbClr val="003399"/>
                </a:solidFill>
                <a:latin typeface="Tahoma" pitchFamily="34" charset="0"/>
              </a:defRPr>
            </a:lvl4pPr>
            <a:lvl5pPr>
              <a:defRPr sz="3600" b="1">
                <a:solidFill>
                  <a:srgbClr val="003399"/>
                </a:solidFill>
                <a:latin typeface="Tahom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99"/>
                </a:solidFill>
                <a:latin typeface="Tahom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99"/>
                </a:solidFill>
                <a:latin typeface="Tahom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99"/>
                </a:solidFill>
                <a:latin typeface="Tahom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99"/>
                </a:solidFill>
                <a:latin typeface="Tahoma" pitchFamily="34" charset="0"/>
              </a:defRPr>
            </a:lvl9pPr>
          </a:lstStyle>
          <a:p>
            <a:r>
              <a:rPr lang="en-US" altLang="en-US" sz="2400"/>
              <a:t>Overload Matrix</a:t>
            </a:r>
          </a:p>
        </p:txBody>
      </p:sp>
      <p:sp>
        <p:nvSpPr>
          <p:cNvPr id="169050" name="Rectangle 90"/>
          <p:cNvSpPr>
            <a:spLocks noGrp="1" noChangeArrowheads="1"/>
          </p:cNvSpPr>
          <p:nvPr/>
        </p:nvSpPr>
        <p:spPr bwMode="auto">
          <a:xfrm>
            <a:off x="152400" y="228600"/>
            <a:ext cx="8785225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eaLnBrk="0" hangingPunct="0"/>
            <a: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  <a:t>Flow Shop Scheduling</a:t>
            </a:r>
            <a:b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</a:br>
            <a:r>
              <a:rPr lang="en-US" altLang="en-US" sz="2000" b="1" i="1">
                <a:solidFill>
                  <a:srgbClr val="003399"/>
                </a:solidFill>
                <a:latin typeface="Tahoma" pitchFamily="34" charset="0"/>
              </a:rPr>
              <a:t>Flexible Flow System with Bypass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F9A39-3E0F-40DF-9792-5BD75969452F}" type="slidenum">
              <a:rPr lang="en-US" altLang="en-US"/>
              <a:pPr/>
              <a:t>45</a:t>
            </a:fld>
            <a:endParaRPr lang="en-US" altLang="en-US"/>
          </a:p>
        </p:txBody>
      </p:sp>
      <p:graphicFrame>
        <p:nvGraphicFramePr>
          <p:cNvPr id="169986" name="Group 2"/>
          <p:cNvGraphicFramePr>
            <a:graphicFrameLocks noGrp="1"/>
          </p:cNvGraphicFramePr>
          <p:nvPr/>
        </p:nvGraphicFramePr>
        <p:xfrm>
          <a:off x="812800" y="1981200"/>
          <a:ext cx="7112000" cy="3333750"/>
        </p:xfrm>
        <a:graphic>
          <a:graphicData uri="http://schemas.openxmlformats.org/drawingml/2006/table">
            <a:tbl>
              <a:tblPr/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4762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Jobs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</a:t>
                      </a:r>
                      <a:r>
                        <a:rPr kumimoji="0" lang="en-US" alt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</a:t>
                      </a:r>
                      <a:r>
                        <a:rPr kumimoji="0" lang="en-US" alt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</a:t>
                      </a:r>
                      <a:r>
                        <a:rPr kumimoji="0" lang="en-US" alt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</a:t>
                      </a:r>
                      <a:r>
                        <a:rPr kumimoji="0" lang="en-US" alt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</a:t>
                      </a:r>
                      <a:r>
                        <a:rPr kumimoji="0" lang="en-US" alt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</a:t>
                      </a:r>
                      <a:r>
                        <a:rPr kumimoji="0" lang="en-US" alt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altLang="en-US" sz="1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0.255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0.196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0.157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0.176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0.216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0060" name="Text Box 76"/>
          <p:cNvSpPr txBox="1">
            <a:spLocks noChangeArrowheads="1"/>
          </p:cNvSpPr>
          <p:nvPr/>
        </p:nvSpPr>
        <p:spPr bwMode="auto">
          <a:xfrm>
            <a:off x="8001000" y="2057400"/>
            <a:ext cx="9509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>
                <a:latin typeface="Tahoma" pitchFamily="34" charset="0"/>
              </a:rPr>
              <a:t>W = 51</a:t>
            </a:r>
          </a:p>
        </p:txBody>
      </p:sp>
      <p:graphicFrame>
        <p:nvGraphicFramePr>
          <p:cNvPr id="170061" name="Object 77"/>
          <p:cNvGraphicFramePr>
            <a:graphicFrameLocks noChangeAspect="1"/>
          </p:cNvGraphicFramePr>
          <p:nvPr/>
        </p:nvGraphicFramePr>
        <p:xfrm>
          <a:off x="889000" y="4800600"/>
          <a:ext cx="455613" cy="579438"/>
        </p:xfrm>
        <a:graphic>
          <a:graphicData uri="http://schemas.openxmlformats.org/presentationml/2006/ole">
            <p:oleObj spid="_x0000_s170075" name="Equation" r:id="rId3" imgW="190417" imgH="241195" progId="">
              <p:embed/>
            </p:oleObj>
          </a:graphicData>
        </a:graphic>
      </p:graphicFrame>
      <p:sp>
        <p:nvSpPr>
          <p:cNvPr id="170062" name="Text Box 78"/>
          <p:cNvSpPr txBox="1">
            <a:spLocks noChangeArrowheads="1"/>
          </p:cNvSpPr>
          <p:nvPr/>
        </p:nvSpPr>
        <p:spPr bwMode="auto">
          <a:xfrm>
            <a:off x="2709863" y="5638800"/>
            <a:ext cx="28098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>
                <a:latin typeface="Tahoma" pitchFamily="34" charset="0"/>
              </a:rPr>
              <a:t>O</a:t>
            </a:r>
            <a:r>
              <a:rPr lang="en-US" altLang="en-US" sz="1800" baseline="-25000">
                <a:latin typeface="Tahoma" pitchFamily="34" charset="0"/>
              </a:rPr>
              <a:t>11</a:t>
            </a:r>
            <a:r>
              <a:rPr lang="en-US" altLang="en-US" sz="1800">
                <a:latin typeface="Tahoma" pitchFamily="34" charset="0"/>
              </a:rPr>
              <a:t> = 6 – 0.25 * 9 = 3.75</a:t>
            </a:r>
          </a:p>
        </p:txBody>
      </p:sp>
      <p:sp>
        <p:nvSpPr>
          <p:cNvPr id="170063" name="Oval 79"/>
          <p:cNvSpPr>
            <a:spLocks noChangeArrowheads="1"/>
          </p:cNvSpPr>
          <p:nvPr/>
        </p:nvSpPr>
        <p:spPr bwMode="auto">
          <a:xfrm>
            <a:off x="2895600" y="3276600"/>
            <a:ext cx="838200" cy="609600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0064" name="Line 80"/>
          <p:cNvSpPr>
            <a:spLocks noChangeShapeType="1"/>
          </p:cNvSpPr>
          <p:nvPr/>
        </p:nvSpPr>
        <p:spPr bwMode="auto">
          <a:xfrm>
            <a:off x="3200400" y="3886200"/>
            <a:ext cx="152400" cy="2133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0065" name="Oval 81"/>
          <p:cNvSpPr>
            <a:spLocks noChangeArrowheads="1"/>
          </p:cNvSpPr>
          <p:nvPr/>
        </p:nvSpPr>
        <p:spPr bwMode="auto">
          <a:xfrm>
            <a:off x="2895600" y="4724400"/>
            <a:ext cx="838200" cy="609600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0066" name="Line 82"/>
          <p:cNvSpPr>
            <a:spLocks noChangeShapeType="1"/>
          </p:cNvSpPr>
          <p:nvPr/>
        </p:nvSpPr>
        <p:spPr bwMode="auto">
          <a:xfrm>
            <a:off x="3657600" y="5181600"/>
            <a:ext cx="38100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0067" name="Oval 83"/>
          <p:cNvSpPr>
            <a:spLocks noChangeArrowheads="1"/>
          </p:cNvSpPr>
          <p:nvPr/>
        </p:nvSpPr>
        <p:spPr bwMode="auto">
          <a:xfrm>
            <a:off x="6934200" y="3276600"/>
            <a:ext cx="838200" cy="609600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0068" name="Line 84"/>
          <p:cNvSpPr>
            <a:spLocks noChangeShapeType="1"/>
          </p:cNvSpPr>
          <p:nvPr/>
        </p:nvSpPr>
        <p:spPr bwMode="auto">
          <a:xfrm flipH="1">
            <a:off x="4800600" y="3886200"/>
            <a:ext cx="2438400" cy="2209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0069" name="Text Box 85"/>
          <p:cNvSpPr txBox="1">
            <a:spLocks noChangeArrowheads="1"/>
          </p:cNvSpPr>
          <p:nvPr/>
        </p:nvSpPr>
        <p:spPr bwMode="auto">
          <a:xfrm>
            <a:off x="2546350" y="6034088"/>
            <a:ext cx="3143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>
                <a:latin typeface="Tahoma" pitchFamily="34" charset="0"/>
              </a:rPr>
              <a:t>O</a:t>
            </a:r>
            <a:r>
              <a:rPr lang="en-US" altLang="en-US" sz="1800" baseline="-25000">
                <a:latin typeface="Tahoma" pitchFamily="34" charset="0"/>
              </a:rPr>
              <a:t>32</a:t>
            </a:r>
            <a:r>
              <a:rPr lang="en-US" altLang="en-US" sz="1800">
                <a:latin typeface="Tahoma" pitchFamily="34" charset="0"/>
              </a:rPr>
              <a:t> = 2 – 0.196 * 11 = -0.16</a:t>
            </a:r>
          </a:p>
        </p:txBody>
      </p:sp>
      <p:graphicFrame>
        <p:nvGraphicFramePr>
          <p:cNvPr id="170070" name="Object 86"/>
          <p:cNvGraphicFramePr>
            <a:graphicFrameLocks noChangeAspect="1"/>
          </p:cNvGraphicFramePr>
          <p:nvPr/>
        </p:nvGraphicFramePr>
        <p:xfrm>
          <a:off x="5943600" y="5562600"/>
          <a:ext cx="2438400" cy="1041400"/>
        </p:xfrm>
        <a:graphic>
          <a:graphicData uri="http://schemas.openxmlformats.org/presentationml/2006/ole">
            <p:oleObj spid="_x0000_s170076" name="Equation" r:id="rId4" imgW="1295400" imgH="482600" progId="">
              <p:embed/>
            </p:oleObj>
          </a:graphicData>
        </a:graphic>
      </p:graphicFrame>
      <p:sp>
        <p:nvSpPr>
          <p:cNvPr id="170071" name="Rectangle 87"/>
          <p:cNvSpPr>
            <a:spLocks noChangeArrowheads="1"/>
          </p:cNvSpPr>
          <p:nvPr/>
        </p:nvSpPr>
        <p:spPr bwMode="auto">
          <a:xfrm>
            <a:off x="457200" y="1524000"/>
            <a:ext cx="4267200" cy="4445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3600" b="1">
                <a:solidFill>
                  <a:srgbClr val="003399"/>
                </a:solidFill>
                <a:latin typeface="Tahoma" pitchFamily="34" charset="0"/>
              </a:defRPr>
            </a:lvl1pPr>
            <a:lvl2pPr>
              <a:defRPr sz="3600" b="1">
                <a:solidFill>
                  <a:srgbClr val="003399"/>
                </a:solidFill>
                <a:latin typeface="Tahoma" pitchFamily="34" charset="0"/>
              </a:defRPr>
            </a:lvl2pPr>
            <a:lvl3pPr>
              <a:defRPr sz="3600" b="1">
                <a:solidFill>
                  <a:srgbClr val="003399"/>
                </a:solidFill>
                <a:latin typeface="Tahoma" pitchFamily="34" charset="0"/>
              </a:defRPr>
            </a:lvl3pPr>
            <a:lvl4pPr>
              <a:defRPr sz="3600" b="1">
                <a:solidFill>
                  <a:srgbClr val="003399"/>
                </a:solidFill>
                <a:latin typeface="Tahoma" pitchFamily="34" charset="0"/>
              </a:defRPr>
            </a:lvl4pPr>
            <a:lvl5pPr>
              <a:defRPr sz="3600" b="1">
                <a:solidFill>
                  <a:srgbClr val="003399"/>
                </a:solidFill>
                <a:latin typeface="Tahom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99"/>
                </a:solidFill>
                <a:latin typeface="Tahom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99"/>
                </a:solidFill>
                <a:latin typeface="Tahom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99"/>
                </a:solidFill>
                <a:latin typeface="Tahom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99"/>
                </a:solidFill>
                <a:latin typeface="Tahoma" pitchFamily="34" charset="0"/>
              </a:defRPr>
            </a:lvl9pPr>
          </a:lstStyle>
          <a:p>
            <a:r>
              <a:rPr lang="en-US" altLang="en-US" sz="2400"/>
              <a:t>Overload Matrix</a:t>
            </a:r>
          </a:p>
        </p:txBody>
      </p:sp>
      <p:sp>
        <p:nvSpPr>
          <p:cNvPr id="170072" name="Rectangle 88"/>
          <p:cNvSpPr>
            <a:spLocks noGrp="1" noChangeArrowheads="1"/>
          </p:cNvSpPr>
          <p:nvPr/>
        </p:nvSpPr>
        <p:spPr bwMode="auto">
          <a:xfrm>
            <a:off x="152400" y="228600"/>
            <a:ext cx="8785225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eaLnBrk="0" hangingPunct="0"/>
            <a: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  <a:t>Flow Shop Scheduling</a:t>
            </a:r>
            <a:b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</a:br>
            <a:r>
              <a:rPr lang="en-US" altLang="en-US" sz="2000" b="1" i="1">
                <a:solidFill>
                  <a:srgbClr val="003399"/>
                </a:solidFill>
                <a:latin typeface="Tahoma" pitchFamily="34" charset="0"/>
              </a:rPr>
              <a:t>Flexible Flow System with Bypass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91D857-14AD-49A2-9582-7A199BE2352F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0"/>
            <a:ext cx="5943600" cy="749300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altLang="en-US" sz="2400" u="sng"/>
              <a:t>Overload</a:t>
            </a:r>
            <a:r>
              <a:rPr lang="en-US" altLang="en-US" sz="2400"/>
              <a:t>: job contribution to each as the first job in sequence</a:t>
            </a:r>
          </a:p>
        </p:txBody>
      </p:sp>
      <p:graphicFrame>
        <p:nvGraphicFramePr>
          <p:cNvPr id="171011" name="Object 3"/>
          <p:cNvGraphicFramePr>
            <a:graphicFrameLocks noChangeAspect="1"/>
          </p:cNvGraphicFramePr>
          <p:nvPr/>
        </p:nvGraphicFramePr>
        <p:xfrm>
          <a:off x="2057400" y="2590800"/>
          <a:ext cx="4038600" cy="3867150"/>
        </p:xfrm>
        <a:graphic>
          <a:graphicData uri="http://schemas.openxmlformats.org/presentationml/2006/ole">
            <p:oleObj spid="_x0000_s171014" name="Equation" r:id="rId3" imgW="1587500" imgH="1549400" progId="">
              <p:embed/>
            </p:oleObj>
          </a:graphicData>
        </a:graphic>
      </p:graphicFrame>
      <p:sp>
        <p:nvSpPr>
          <p:cNvPr id="171012" name="Rectangle 4"/>
          <p:cNvSpPr>
            <a:spLocks noGrp="1" noChangeArrowheads="1"/>
          </p:cNvSpPr>
          <p:nvPr/>
        </p:nvSpPr>
        <p:spPr bwMode="auto">
          <a:xfrm>
            <a:off x="152400" y="228600"/>
            <a:ext cx="8785225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eaLnBrk="0" hangingPunct="0"/>
            <a: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  <a:t>Flow Shop Scheduling</a:t>
            </a:r>
            <a:b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</a:br>
            <a:r>
              <a:rPr lang="en-US" altLang="en-US" sz="2000" b="1" i="1">
                <a:solidFill>
                  <a:srgbClr val="003399"/>
                </a:solidFill>
                <a:latin typeface="Tahoma" pitchFamily="34" charset="0"/>
              </a:rPr>
              <a:t>Flexible Flow System with Bypass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00795-788E-43B0-8489-F009CDBC7297}" type="slidenum">
              <a:rPr lang="en-US" altLang="en-US"/>
              <a:pPr/>
              <a:t>47</a:t>
            </a:fld>
            <a:endParaRPr lang="en-US" altLang="en-US"/>
          </a:p>
        </p:txBody>
      </p:sp>
      <p:graphicFrame>
        <p:nvGraphicFramePr>
          <p:cNvPr id="172117" name="Group 85"/>
          <p:cNvGraphicFramePr>
            <a:graphicFrameLocks noGrp="1"/>
          </p:cNvGraphicFramePr>
          <p:nvPr/>
        </p:nvGraphicFramePr>
        <p:xfrm>
          <a:off x="762000" y="2895600"/>
          <a:ext cx="7112000" cy="3333750"/>
        </p:xfrm>
        <a:graphic>
          <a:graphicData uri="http://schemas.openxmlformats.org/drawingml/2006/table">
            <a:tbl>
              <a:tblPr/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4762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Jobs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</a:t>
                      </a:r>
                      <a:r>
                        <a:rPr kumimoji="0" lang="en-US" alt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</a:t>
                      </a:r>
                      <a:r>
                        <a:rPr kumimoji="0" lang="en-US" alt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1j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3.71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-1.76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-1.41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1.41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-1.94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</a:t>
                      </a:r>
                      <a:r>
                        <a:rPr kumimoji="0" lang="en-US" alt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2j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-2.29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1.24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-0.41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-1.59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3.06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</a:t>
                      </a:r>
                      <a:r>
                        <a:rPr kumimoji="0" lang="en-US" alt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3j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0.20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-0.16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-0.73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1.06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-0.37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</a:t>
                      </a:r>
                      <a:r>
                        <a:rPr kumimoji="0" lang="en-US" alt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4j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0.94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2.65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-1.88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0.88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-2.59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</a:t>
                      </a:r>
                      <a:r>
                        <a:rPr kumimoji="0" lang="en-US" alt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5j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-2.55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-1.96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4.43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-1.76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1.84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altLang="en-US" sz="1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0.255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0.196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0.157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0.176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0.216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2108" name="Text Box 76"/>
          <p:cNvSpPr txBox="1">
            <a:spLocks noChangeArrowheads="1"/>
          </p:cNvSpPr>
          <p:nvPr/>
        </p:nvSpPr>
        <p:spPr bwMode="auto">
          <a:xfrm>
            <a:off x="8001000" y="2895600"/>
            <a:ext cx="9509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>
                <a:latin typeface="Tahoma" pitchFamily="34" charset="0"/>
              </a:rPr>
              <a:t>W = 51</a:t>
            </a:r>
          </a:p>
        </p:txBody>
      </p:sp>
      <p:graphicFrame>
        <p:nvGraphicFramePr>
          <p:cNvPr id="172109" name="Object 77"/>
          <p:cNvGraphicFramePr>
            <a:graphicFrameLocks noChangeAspect="1"/>
          </p:cNvGraphicFramePr>
          <p:nvPr/>
        </p:nvGraphicFramePr>
        <p:xfrm>
          <a:off x="914400" y="5715000"/>
          <a:ext cx="455613" cy="579438"/>
        </p:xfrm>
        <a:graphic>
          <a:graphicData uri="http://schemas.openxmlformats.org/presentationml/2006/ole">
            <p:oleObj spid="_x0000_s172120" name="Equation" r:id="rId3" imgW="190417" imgH="241195" progId="">
              <p:embed/>
            </p:oleObj>
          </a:graphicData>
        </a:graphic>
      </p:graphicFrame>
      <p:graphicFrame>
        <p:nvGraphicFramePr>
          <p:cNvPr id="172110" name="Object 78"/>
          <p:cNvGraphicFramePr>
            <a:graphicFrameLocks noChangeAspect="1"/>
          </p:cNvGraphicFramePr>
          <p:nvPr/>
        </p:nvGraphicFramePr>
        <p:xfrm>
          <a:off x="5638800" y="1524000"/>
          <a:ext cx="3108325" cy="1158875"/>
        </p:xfrm>
        <a:graphic>
          <a:graphicData uri="http://schemas.openxmlformats.org/presentationml/2006/ole">
            <p:oleObj spid="_x0000_s172121" name="Equation" r:id="rId4" imgW="1295400" imgH="482600" progId="">
              <p:embed/>
            </p:oleObj>
          </a:graphicData>
        </a:graphic>
      </p:graphicFrame>
      <p:sp>
        <p:nvSpPr>
          <p:cNvPr id="172111" name="Rectangle 79"/>
          <p:cNvSpPr>
            <a:spLocks noChangeArrowheads="1"/>
          </p:cNvSpPr>
          <p:nvPr/>
        </p:nvSpPr>
        <p:spPr bwMode="auto">
          <a:xfrm>
            <a:off x="609600" y="1981200"/>
            <a:ext cx="4267200" cy="4445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3600" b="1">
                <a:solidFill>
                  <a:srgbClr val="003399"/>
                </a:solidFill>
                <a:latin typeface="Tahoma" pitchFamily="34" charset="0"/>
              </a:defRPr>
            </a:lvl1pPr>
            <a:lvl2pPr>
              <a:defRPr sz="3600" b="1">
                <a:solidFill>
                  <a:srgbClr val="003399"/>
                </a:solidFill>
                <a:latin typeface="Tahoma" pitchFamily="34" charset="0"/>
              </a:defRPr>
            </a:lvl2pPr>
            <a:lvl3pPr>
              <a:defRPr sz="3600" b="1">
                <a:solidFill>
                  <a:srgbClr val="003399"/>
                </a:solidFill>
                <a:latin typeface="Tahoma" pitchFamily="34" charset="0"/>
              </a:defRPr>
            </a:lvl3pPr>
            <a:lvl4pPr>
              <a:defRPr sz="3600" b="1">
                <a:solidFill>
                  <a:srgbClr val="003399"/>
                </a:solidFill>
                <a:latin typeface="Tahoma" pitchFamily="34" charset="0"/>
              </a:defRPr>
            </a:lvl4pPr>
            <a:lvl5pPr>
              <a:defRPr sz="3600" b="1">
                <a:solidFill>
                  <a:srgbClr val="003399"/>
                </a:solidFill>
                <a:latin typeface="Tahom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99"/>
                </a:solidFill>
                <a:latin typeface="Tahom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99"/>
                </a:solidFill>
                <a:latin typeface="Tahom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99"/>
                </a:solidFill>
                <a:latin typeface="Tahom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99"/>
                </a:solidFill>
                <a:latin typeface="Tahoma" pitchFamily="34" charset="0"/>
              </a:defRPr>
            </a:lvl9pPr>
          </a:lstStyle>
          <a:p>
            <a:r>
              <a:rPr lang="en-US" altLang="en-US" sz="2400"/>
              <a:t>Overload Matrix</a:t>
            </a:r>
          </a:p>
        </p:txBody>
      </p:sp>
      <p:sp>
        <p:nvSpPr>
          <p:cNvPr id="172112" name="Rectangle 80"/>
          <p:cNvSpPr>
            <a:spLocks noGrp="1" noChangeArrowheads="1"/>
          </p:cNvSpPr>
          <p:nvPr/>
        </p:nvSpPr>
        <p:spPr bwMode="auto">
          <a:xfrm>
            <a:off x="152400" y="228600"/>
            <a:ext cx="8785225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eaLnBrk="0" hangingPunct="0"/>
            <a: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  <a:t>Flow Shop Scheduling</a:t>
            </a:r>
            <a:b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</a:br>
            <a:r>
              <a:rPr lang="en-US" altLang="en-US" sz="2000" b="1" i="1">
                <a:solidFill>
                  <a:srgbClr val="003399"/>
                </a:solidFill>
                <a:latin typeface="Tahoma" pitchFamily="34" charset="0"/>
              </a:rPr>
              <a:t>Flexible Flow System with Bypass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0A18F-81BD-46CD-A0A7-47652E4B8CEE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752600"/>
            <a:ext cx="3733800" cy="444500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400"/>
              <a:t>Dynamic Balancing</a:t>
            </a:r>
          </a:p>
        </p:txBody>
      </p:sp>
      <p:graphicFrame>
        <p:nvGraphicFramePr>
          <p:cNvPr id="173059" name="Object 3"/>
          <p:cNvGraphicFramePr>
            <a:graphicFrameLocks noChangeAspect="1"/>
          </p:cNvGraphicFramePr>
          <p:nvPr/>
        </p:nvGraphicFramePr>
        <p:xfrm>
          <a:off x="685800" y="2819400"/>
          <a:ext cx="7620000" cy="2846388"/>
        </p:xfrm>
        <a:graphic>
          <a:graphicData uri="http://schemas.openxmlformats.org/presentationml/2006/ole">
            <p:oleObj spid="_x0000_s173065" name="Worksheet" r:id="rId3" imgW="3611160" imgH="1350000" progId="Excel.Sheet.8">
              <p:embed/>
            </p:oleObj>
          </a:graphicData>
        </a:graphic>
      </p:graphicFrame>
      <p:sp>
        <p:nvSpPr>
          <p:cNvPr id="173060" name="Line 4"/>
          <p:cNvSpPr>
            <a:spLocks noChangeShapeType="1"/>
          </p:cNvSpPr>
          <p:nvPr/>
        </p:nvSpPr>
        <p:spPr bwMode="auto">
          <a:xfrm flipV="1">
            <a:off x="6248400" y="5791200"/>
            <a:ext cx="0" cy="3810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061" name="Text Box 5"/>
          <p:cNvSpPr txBox="1">
            <a:spLocks noChangeArrowheads="1"/>
          </p:cNvSpPr>
          <p:nvPr/>
        </p:nvSpPr>
        <p:spPr bwMode="auto">
          <a:xfrm>
            <a:off x="5622925" y="6205538"/>
            <a:ext cx="1344613" cy="485775"/>
          </a:xfrm>
          <a:prstGeom prst="rect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>
                <a:latin typeface="Tahoma" pitchFamily="34" charset="0"/>
              </a:rPr>
              <a:t>First Job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/>
        </p:nvSpPr>
        <p:spPr bwMode="auto">
          <a:xfrm>
            <a:off x="152400" y="228600"/>
            <a:ext cx="8785225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eaLnBrk="0" hangingPunct="0"/>
            <a: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  <a:t>Flow Shop Scheduling</a:t>
            </a:r>
            <a:b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</a:br>
            <a:r>
              <a:rPr lang="en-US" altLang="en-US" sz="2000" b="1" i="1">
                <a:solidFill>
                  <a:srgbClr val="003399"/>
                </a:solidFill>
                <a:latin typeface="Tahoma" pitchFamily="34" charset="0"/>
              </a:rPr>
              <a:t>Flexible Flow System with Bypass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51C397-DF8E-4DDE-8629-9C9845D15681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0"/>
            <a:ext cx="4953000" cy="520700"/>
          </a:xfrm>
          <a:solidFill>
            <a:srgbClr val="FFFFCC"/>
          </a:solidFill>
          <a:ln w="38100">
            <a:solidFill>
              <a:srgbClr val="003399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400"/>
              <a:t>Calculate Target Workload</a:t>
            </a:r>
          </a:p>
        </p:txBody>
      </p:sp>
      <p:graphicFrame>
        <p:nvGraphicFramePr>
          <p:cNvPr id="174083" name="Group 3"/>
          <p:cNvGraphicFramePr>
            <a:graphicFrameLocks noGrp="1"/>
          </p:cNvGraphicFramePr>
          <p:nvPr/>
        </p:nvGraphicFramePr>
        <p:xfrm>
          <a:off x="685800" y="2209800"/>
          <a:ext cx="7112000" cy="3333750"/>
        </p:xfrm>
        <a:graphic>
          <a:graphicData uri="http://schemas.openxmlformats.org/drawingml/2006/table">
            <a:tbl>
              <a:tblPr/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4762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Jobs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</a:t>
                      </a:r>
                      <a:r>
                        <a:rPr kumimoji="0" lang="en-US" alt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</a:t>
                      </a:r>
                      <a:r>
                        <a:rPr kumimoji="0" lang="en-US" alt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</a:t>
                      </a:r>
                      <a:r>
                        <a:rPr kumimoji="0" lang="en-US" alt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</a:t>
                      </a:r>
                      <a:r>
                        <a:rPr kumimoji="0" lang="en-US" alt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</a:t>
                      </a:r>
                      <a:r>
                        <a:rPr kumimoji="0" lang="en-US" alt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</a:t>
                      </a:r>
                      <a:r>
                        <a:rPr kumimoji="0" lang="en-US" alt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altLang="en-US" sz="1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4157" name="Text Box 77"/>
          <p:cNvSpPr txBox="1">
            <a:spLocks noChangeArrowheads="1"/>
          </p:cNvSpPr>
          <p:nvPr/>
        </p:nvSpPr>
        <p:spPr bwMode="auto">
          <a:xfrm>
            <a:off x="8001000" y="2286000"/>
            <a:ext cx="9509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>
                <a:latin typeface="Tahoma" pitchFamily="34" charset="0"/>
              </a:rPr>
              <a:t>W = 51</a:t>
            </a:r>
          </a:p>
        </p:txBody>
      </p:sp>
      <p:graphicFrame>
        <p:nvGraphicFramePr>
          <p:cNvPr id="174158" name="Object 78"/>
          <p:cNvGraphicFramePr>
            <a:graphicFrameLocks noChangeAspect="1"/>
          </p:cNvGraphicFramePr>
          <p:nvPr/>
        </p:nvGraphicFramePr>
        <p:xfrm>
          <a:off x="762000" y="5029200"/>
          <a:ext cx="455613" cy="579438"/>
        </p:xfrm>
        <a:graphic>
          <a:graphicData uri="http://schemas.openxmlformats.org/presentationml/2006/ole">
            <p:oleObj spid="_x0000_s174167" name="Equation" r:id="rId3" imgW="190417" imgH="241195" progId="">
              <p:embed/>
            </p:oleObj>
          </a:graphicData>
        </a:graphic>
      </p:graphicFrame>
      <p:sp>
        <p:nvSpPr>
          <p:cNvPr id="174159" name="Rectangle 79"/>
          <p:cNvSpPr>
            <a:spLocks noChangeArrowheads="1"/>
          </p:cNvSpPr>
          <p:nvPr/>
        </p:nvSpPr>
        <p:spPr bwMode="auto">
          <a:xfrm>
            <a:off x="0" y="5715000"/>
            <a:ext cx="4800600" cy="1143000"/>
          </a:xfrm>
          <a:prstGeom prst="rect">
            <a:avLst/>
          </a:prstGeom>
          <a:solidFill>
            <a:srgbClr val="FFFFCC"/>
          </a:solidFill>
          <a:ln w="38100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eaLnBrk="0" hangingPunct="0"/>
            <a:r>
              <a:rPr lang="en-IE" altLang="en-US" sz="1800" b="1">
                <a:solidFill>
                  <a:srgbClr val="003399"/>
                </a:solidFill>
                <a:latin typeface="Tahoma" pitchFamily="34" charset="0"/>
              </a:rPr>
              <a:t>Since job 4 goes, the meaning</a:t>
            </a:r>
            <a:br>
              <a:rPr lang="en-IE" altLang="en-US" sz="1800" b="1">
                <a:solidFill>
                  <a:srgbClr val="003399"/>
                </a:solidFill>
                <a:latin typeface="Tahoma" pitchFamily="34" charset="0"/>
              </a:rPr>
            </a:br>
            <a:r>
              <a:rPr lang="en-IE" altLang="en-US" sz="1800" b="1">
                <a:solidFill>
                  <a:srgbClr val="003399"/>
                </a:solidFill>
                <a:latin typeface="Tahoma" pitchFamily="34" charset="0"/>
              </a:rPr>
              <a:t>of each cell changes: total load up to </a:t>
            </a:r>
            <a:br>
              <a:rPr lang="en-IE" altLang="en-US" sz="1800" b="1">
                <a:solidFill>
                  <a:srgbClr val="003399"/>
                </a:solidFill>
                <a:latin typeface="Tahoma" pitchFamily="34" charset="0"/>
              </a:rPr>
            </a:br>
            <a:r>
              <a:rPr lang="en-IE" altLang="en-US" sz="1800" b="1">
                <a:solidFill>
                  <a:srgbClr val="003399"/>
                </a:solidFill>
                <a:latin typeface="Tahoma" pitchFamily="34" charset="0"/>
              </a:rPr>
              <a:t>(and including) job j</a:t>
            </a:r>
            <a:endParaRPr lang="en-GB" altLang="en-US" sz="1800" b="1">
              <a:solidFill>
                <a:srgbClr val="003399"/>
              </a:solidFill>
              <a:latin typeface="Tahoma" pitchFamily="34" charset="0"/>
            </a:endParaRPr>
          </a:p>
        </p:txBody>
      </p:sp>
      <p:grpSp>
        <p:nvGrpSpPr>
          <p:cNvPr id="174160" name="Group 80"/>
          <p:cNvGrpSpPr>
            <a:grpSpLocks/>
          </p:cNvGrpSpPr>
          <p:nvPr/>
        </p:nvGrpSpPr>
        <p:grpSpPr bwMode="auto">
          <a:xfrm>
            <a:off x="4724400" y="1981200"/>
            <a:ext cx="990600" cy="3657600"/>
            <a:chOff x="2976" y="1248"/>
            <a:chExt cx="624" cy="2304"/>
          </a:xfrm>
        </p:grpSpPr>
        <p:sp>
          <p:nvSpPr>
            <p:cNvPr id="174161" name="Line 81"/>
            <p:cNvSpPr>
              <a:spLocks noChangeShapeType="1"/>
            </p:cNvSpPr>
            <p:nvPr/>
          </p:nvSpPr>
          <p:spPr bwMode="auto">
            <a:xfrm>
              <a:off x="2976" y="1248"/>
              <a:ext cx="624" cy="2304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162" name="Line 82"/>
            <p:cNvSpPr>
              <a:spLocks noChangeShapeType="1"/>
            </p:cNvSpPr>
            <p:nvPr/>
          </p:nvSpPr>
          <p:spPr bwMode="auto">
            <a:xfrm flipH="1">
              <a:off x="2976" y="1248"/>
              <a:ext cx="624" cy="2304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4163" name="Rectangle 83"/>
          <p:cNvSpPr>
            <a:spLocks noChangeArrowheads="1"/>
          </p:cNvSpPr>
          <p:nvPr/>
        </p:nvSpPr>
        <p:spPr bwMode="auto">
          <a:xfrm>
            <a:off x="4953000" y="5715000"/>
            <a:ext cx="4191000" cy="1143000"/>
          </a:xfrm>
          <a:prstGeom prst="rect">
            <a:avLst/>
          </a:prstGeom>
          <a:solidFill>
            <a:srgbClr val="FFFFCC"/>
          </a:solidFill>
          <a:ln w="38100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eaLnBrk="0" hangingPunct="0"/>
            <a:r>
              <a:rPr lang="en-IE" altLang="en-US" sz="1800" b="1">
                <a:solidFill>
                  <a:srgbClr val="003399"/>
                </a:solidFill>
                <a:latin typeface="Tahoma" pitchFamily="34" charset="0"/>
              </a:rPr>
              <a:t>Consider the cumulative load </a:t>
            </a:r>
          </a:p>
          <a:p>
            <a:pPr eaLnBrk="0" hangingPunct="0"/>
            <a:r>
              <a:rPr lang="en-IE" altLang="en-US" sz="1800" b="1">
                <a:solidFill>
                  <a:srgbClr val="003399"/>
                </a:solidFill>
                <a:latin typeface="Tahoma" pitchFamily="34" charset="0"/>
              </a:rPr>
              <a:t>on m1 if we choose job 1 next</a:t>
            </a:r>
            <a:endParaRPr lang="en-GB" altLang="en-US" sz="1800" b="1">
              <a:solidFill>
                <a:srgbClr val="003399"/>
              </a:solidFill>
              <a:latin typeface="Tahoma" pitchFamily="34" charset="0"/>
            </a:endParaRPr>
          </a:p>
        </p:txBody>
      </p:sp>
      <p:sp>
        <p:nvSpPr>
          <p:cNvPr id="174164" name="Oval 84"/>
          <p:cNvSpPr>
            <a:spLocks noChangeArrowheads="1"/>
          </p:cNvSpPr>
          <p:nvPr/>
        </p:nvSpPr>
        <p:spPr bwMode="auto">
          <a:xfrm>
            <a:off x="1676400" y="2514600"/>
            <a:ext cx="990600" cy="762000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>
                    <a:alpha val="2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65" name="Rectangle 85"/>
          <p:cNvSpPr>
            <a:spLocks noGrp="1" noChangeArrowheads="1"/>
          </p:cNvSpPr>
          <p:nvPr/>
        </p:nvSpPr>
        <p:spPr bwMode="auto">
          <a:xfrm>
            <a:off x="152400" y="228600"/>
            <a:ext cx="8785225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eaLnBrk="0" hangingPunct="0"/>
            <a: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  <a:t>Flow Shop Scheduling</a:t>
            </a:r>
            <a:b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</a:br>
            <a:r>
              <a:rPr lang="en-US" altLang="en-US" sz="2000" b="1" i="1">
                <a:solidFill>
                  <a:srgbClr val="003399"/>
                </a:solidFill>
                <a:latin typeface="Tahoma" pitchFamily="34" charset="0"/>
              </a:rPr>
              <a:t>Flexible Flow System with Bypass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F5D7F-298A-4FCC-8700-9EE5BE723319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6106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Number of machines in series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No buffers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Material handling system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When a job finishes moves to next station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No bypassing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Blocking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Can model any </a:t>
            </a:r>
            <a:r>
              <a:rPr lang="en-US" altLang="en-US" sz="2000" i="1" dirty="0"/>
              <a:t>finite buffer</a:t>
            </a:r>
            <a:r>
              <a:rPr lang="en-US" altLang="en-US" sz="2000" dirty="0"/>
              <a:t> situation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Schedules often cyclic or periodic: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Given set of jobs scheduled in certain order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Contains all product types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May contain multiple jobs of same type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Second identical set scheduled, etc.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Insignificant setup time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Low inventory cost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Easy to implement</a:t>
            </a:r>
          </a:p>
        </p:txBody>
      </p:sp>
      <p:sp>
        <p:nvSpPr>
          <p:cNvPr id="91140" name="Rectangle 4"/>
          <p:cNvSpPr>
            <a:spLocks noGrp="1" noChangeArrowheads="1"/>
          </p:cNvSpPr>
          <p:nvPr/>
        </p:nvSpPr>
        <p:spPr bwMode="auto">
          <a:xfrm>
            <a:off x="152400" y="381000"/>
            <a:ext cx="8785225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eaLnBrk="0" hangingPunct="0"/>
            <a: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  <a:t>Flow Shop Scheduling</a:t>
            </a:r>
            <a:b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</a:br>
            <a:r>
              <a:rPr lang="en-US" altLang="en-US" sz="2000" b="1" i="1">
                <a:solidFill>
                  <a:srgbClr val="003399"/>
                </a:solidFill>
                <a:latin typeface="Tahoma" pitchFamily="34" charset="0"/>
              </a:rPr>
              <a:t>Sequencing Unpaced Assembly Systems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05097-AEB9-4AF3-A1F8-EB40C67F721A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0"/>
            <a:ext cx="4572000" cy="533400"/>
          </a:xfrm>
          <a:solidFill>
            <a:srgbClr val="FFFFCC"/>
          </a:solidFill>
          <a:ln w="38100">
            <a:solidFill>
              <a:srgbClr val="003399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400"/>
              <a:t>Selecting the Second Job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057400"/>
            <a:ext cx="7772400" cy="4572000"/>
          </a:xfrm>
        </p:spPr>
        <p:txBody>
          <a:bodyPr/>
          <a:lstStyle/>
          <a:p>
            <a:r>
              <a:rPr lang="en-US" altLang="en-US"/>
              <a:t>Calculate the cumulative overload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pPr>
              <a:buFont typeface="Wingdings" pitchFamily="2" charset="2"/>
              <a:buNone/>
            </a:pPr>
            <a:r>
              <a:rPr lang="en-US" altLang="en-US"/>
              <a:t>	where</a:t>
            </a:r>
          </a:p>
        </p:txBody>
      </p:sp>
      <p:graphicFrame>
        <p:nvGraphicFramePr>
          <p:cNvPr id="175108" name="Object 4"/>
          <p:cNvGraphicFramePr>
            <a:graphicFrameLocks noChangeAspect="1"/>
          </p:cNvGraphicFramePr>
          <p:nvPr/>
        </p:nvGraphicFramePr>
        <p:xfrm>
          <a:off x="3200400" y="2438400"/>
          <a:ext cx="3124200" cy="2243138"/>
        </p:xfrm>
        <a:graphic>
          <a:graphicData uri="http://schemas.openxmlformats.org/presentationml/2006/ole">
            <p:oleObj spid="_x0000_s175113" name="Equation" r:id="rId3" imgW="1371600" imgH="1168400" progId="">
              <p:embed/>
            </p:oleObj>
          </a:graphicData>
        </a:graphic>
      </p:graphicFrame>
      <p:graphicFrame>
        <p:nvGraphicFramePr>
          <p:cNvPr id="175109" name="Object 5"/>
          <p:cNvGraphicFramePr>
            <a:graphicFrameLocks noChangeAspect="1"/>
          </p:cNvGraphicFramePr>
          <p:nvPr/>
        </p:nvGraphicFramePr>
        <p:xfrm>
          <a:off x="2362200" y="5029200"/>
          <a:ext cx="3657600" cy="1293813"/>
        </p:xfrm>
        <a:graphic>
          <a:graphicData uri="http://schemas.openxmlformats.org/presentationml/2006/ole">
            <p:oleObj spid="_x0000_s175114" name="Equation" r:id="rId4" imgW="1727200" imgH="609600" progId="">
              <p:embed/>
            </p:oleObj>
          </a:graphicData>
        </a:graphic>
      </p:graphicFrame>
      <p:sp>
        <p:nvSpPr>
          <p:cNvPr id="175110" name="Rectangle 6"/>
          <p:cNvSpPr>
            <a:spLocks noGrp="1" noChangeArrowheads="1"/>
          </p:cNvSpPr>
          <p:nvPr/>
        </p:nvSpPr>
        <p:spPr bwMode="auto">
          <a:xfrm>
            <a:off x="152400" y="228600"/>
            <a:ext cx="8785225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eaLnBrk="0" hangingPunct="0"/>
            <a: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  <a:t>Flow Shop Scheduling</a:t>
            </a:r>
            <a:b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</a:br>
            <a:r>
              <a:rPr lang="en-US" altLang="en-US" sz="2000" b="1" i="1">
                <a:solidFill>
                  <a:srgbClr val="003399"/>
                </a:solidFill>
                <a:latin typeface="Tahoma" pitchFamily="34" charset="0"/>
              </a:rPr>
              <a:t>Flexible Flow System with Bypass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20770-DB6F-4AB7-A6F6-D606D122B592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0"/>
            <a:ext cx="5105400" cy="520700"/>
          </a:xfrm>
          <a:solidFill>
            <a:srgbClr val="FFFFCC"/>
          </a:solidFill>
          <a:ln w="38100">
            <a:solidFill>
              <a:srgbClr val="003399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400"/>
              <a:t>Calculate Target Workload</a:t>
            </a:r>
          </a:p>
        </p:txBody>
      </p:sp>
      <p:graphicFrame>
        <p:nvGraphicFramePr>
          <p:cNvPr id="176131" name="Group 3"/>
          <p:cNvGraphicFramePr>
            <a:graphicFrameLocks noGrp="1"/>
          </p:cNvGraphicFramePr>
          <p:nvPr/>
        </p:nvGraphicFramePr>
        <p:xfrm>
          <a:off x="685800" y="2209800"/>
          <a:ext cx="7112000" cy="3333750"/>
        </p:xfrm>
        <a:graphic>
          <a:graphicData uri="http://schemas.openxmlformats.org/drawingml/2006/table">
            <a:tbl>
              <a:tblPr/>
              <a:tblGrid>
                <a:gridCol w="1219200"/>
                <a:gridCol w="812800"/>
                <a:gridCol w="1016000"/>
                <a:gridCol w="1016000"/>
                <a:gridCol w="1016000"/>
                <a:gridCol w="1016000"/>
                <a:gridCol w="1016000"/>
              </a:tblGrid>
              <a:tr h="4762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Jobs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</a:t>
                      </a:r>
                      <a:r>
                        <a:rPr kumimoji="0" lang="en-US" alt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</a:t>
                      </a:r>
                      <a:r>
                        <a:rPr kumimoji="0" lang="en-US" alt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</a:t>
                      </a:r>
                      <a:r>
                        <a:rPr kumimoji="0" lang="en-US" alt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</a:t>
                      </a:r>
                      <a:r>
                        <a:rPr kumimoji="0" lang="en-US" alt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</a:t>
                      </a:r>
                      <a:r>
                        <a:rPr kumimoji="0" lang="en-US" alt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</a:t>
                      </a:r>
                      <a:r>
                        <a:rPr kumimoji="0" lang="en-US" alt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altLang="en-US" sz="1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0.43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0.37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0.33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0.39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6205" name="Text Box 77"/>
          <p:cNvSpPr txBox="1">
            <a:spLocks noChangeArrowheads="1"/>
          </p:cNvSpPr>
          <p:nvPr/>
        </p:nvSpPr>
        <p:spPr bwMode="auto">
          <a:xfrm>
            <a:off x="8001000" y="2286000"/>
            <a:ext cx="9509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>
                <a:latin typeface="Tahoma" pitchFamily="34" charset="0"/>
              </a:rPr>
              <a:t>W = 51</a:t>
            </a:r>
          </a:p>
        </p:txBody>
      </p:sp>
      <p:graphicFrame>
        <p:nvGraphicFramePr>
          <p:cNvPr id="176206" name="Object 78"/>
          <p:cNvGraphicFramePr>
            <a:graphicFrameLocks noChangeAspect="1"/>
          </p:cNvGraphicFramePr>
          <p:nvPr/>
        </p:nvGraphicFramePr>
        <p:xfrm>
          <a:off x="762000" y="5029200"/>
          <a:ext cx="455613" cy="579438"/>
        </p:xfrm>
        <a:graphic>
          <a:graphicData uri="http://schemas.openxmlformats.org/presentationml/2006/ole">
            <p:oleObj spid="_x0000_s176216" name="Equation" r:id="rId3" imgW="190417" imgH="241195" progId="">
              <p:embed/>
            </p:oleObj>
          </a:graphicData>
        </a:graphic>
      </p:graphicFrame>
      <p:grpSp>
        <p:nvGrpSpPr>
          <p:cNvPr id="176207" name="Group 79"/>
          <p:cNvGrpSpPr>
            <a:grpSpLocks/>
          </p:cNvGrpSpPr>
          <p:nvPr/>
        </p:nvGrpSpPr>
        <p:grpSpPr bwMode="auto">
          <a:xfrm>
            <a:off x="4724400" y="1981200"/>
            <a:ext cx="990600" cy="3657600"/>
            <a:chOff x="2976" y="1248"/>
            <a:chExt cx="624" cy="2304"/>
          </a:xfrm>
        </p:grpSpPr>
        <p:sp>
          <p:nvSpPr>
            <p:cNvPr id="176208" name="Line 80"/>
            <p:cNvSpPr>
              <a:spLocks noChangeShapeType="1"/>
            </p:cNvSpPr>
            <p:nvPr/>
          </p:nvSpPr>
          <p:spPr bwMode="auto">
            <a:xfrm>
              <a:off x="2976" y="1248"/>
              <a:ext cx="624" cy="2304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209" name="Line 81"/>
            <p:cNvSpPr>
              <a:spLocks noChangeShapeType="1"/>
            </p:cNvSpPr>
            <p:nvPr/>
          </p:nvSpPr>
          <p:spPr bwMode="auto">
            <a:xfrm flipH="1">
              <a:off x="2976" y="1248"/>
              <a:ext cx="624" cy="2304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6210" name="Text Box 82"/>
          <p:cNvSpPr txBox="1">
            <a:spLocks noChangeArrowheads="1"/>
          </p:cNvSpPr>
          <p:nvPr/>
        </p:nvSpPr>
        <p:spPr bwMode="auto">
          <a:xfrm>
            <a:off x="1905000" y="5562600"/>
            <a:ext cx="7731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>
                <a:latin typeface="Tahoma" pitchFamily="34" charset="0"/>
              </a:rPr>
              <a:t>22/51</a:t>
            </a:r>
          </a:p>
        </p:txBody>
      </p:sp>
      <p:sp>
        <p:nvSpPr>
          <p:cNvPr id="176211" name="Text Box 83"/>
          <p:cNvSpPr txBox="1">
            <a:spLocks noChangeArrowheads="1"/>
          </p:cNvSpPr>
          <p:nvPr/>
        </p:nvSpPr>
        <p:spPr bwMode="auto">
          <a:xfrm>
            <a:off x="2884488" y="5562600"/>
            <a:ext cx="7731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>
                <a:latin typeface="Tahoma" pitchFamily="34" charset="0"/>
              </a:rPr>
              <a:t>19/51</a:t>
            </a:r>
          </a:p>
        </p:txBody>
      </p:sp>
      <p:sp>
        <p:nvSpPr>
          <p:cNvPr id="176212" name="Text Box 84"/>
          <p:cNvSpPr txBox="1">
            <a:spLocks noChangeArrowheads="1"/>
          </p:cNvSpPr>
          <p:nvPr/>
        </p:nvSpPr>
        <p:spPr bwMode="auto">
          <a:xfrm>
            <a:off x="3798888" y="5562600"/>
            <a:ext cx="7731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>
                <a:latin typeface="Tahoma" pitchFamily="34" charset="0"/>
              </a:rPr>
              <a:t>17/51</a:t>
            </a:r>
          </a:p>
        </p:txBody>
      </p:sp>
      <p:sp>
        <p:nvSpPr>
          <p:cNvPr id="176213" name="Text Box 85"/>
          <p:cNvSpPr txBox="1">
            <a:spLocks noChangeArrowheads="1"/>
          </p:cNvSpPr>
          <p:nvPr/>
        </p:nvSpPr>
        <p:spPr bwMode="auto">
          <a:xfrm>
            <a:off x="5856288" y="5562600"/>
            <a:ext cx="7731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>
                <a:latin typeface="Tahoma" pitchFamily="34" charset="0"/>
              </a:rPr>
              <a:t>20/51</a:t>
            </a:r>
          </a:p>
        </p:txBody>
      </p:sp>
      <p:sp>
        <p:nvSpPr>
          <p:cNvPr id="176214" name="Rectangle 86"/>
          <p:cNvSpPr>
            <a:spLocks noGrp="1" noChangeArrowheads="1"/>
          </p:cNvSpPr>
          <p:nvPr/>
        </p:nvSpPr>
        <p:spPr bwMode="auto">
          <a:xfrm>
            <a:off x="152400" y="228600"/>
            <a:ext cx="8785225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eaLnBrk="0" hangingPunct="0"/>
            <a: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  <a:t>Flow Shop Scheduling</a:t>
            </a:r>
            <a:b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</a:br>
            <a:r>
              <a:rPr lang="en-US" altLang="en-US" sz="2000" b="1" i="1">
                <a:solidFill>
                  <a:srgbClr val="003399"/>
                </a:solidFill>
                <a:latin typeface="Tahoma" pitchFamily="34" charset="0"/>
              </a:rPr>
              <a:t>Flexible Flow System with Bypass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B4C22-B173-491E-9C27-6850F81219C4}" type="slidenum">
              <a:rPr lang="en-US" altLang="en-US"/>
              <a:pPr/>
              <a:t>52</a:t>
            </a:fld>
            <a:endParaRPr lang="en-US" altLang="en-US"/>
          </a:p>
        </p:txBody>
      </p:sp>
      <p:graphicFrame>
        <p:nvGraphicFramePr>
          <p:cNvPr id="177154" name="Group 2"/>
          <p:cNvGraphicFramePr>
            <a:graphicFrameLocks noGrp="1"/>
          </p:cNvGraphicFramePr>
          <p:nvPr/>
        </p:nvGraphicFramePr>
        <p:xfrm>
          <a:off x="685800" y="1905000"/>
          <a:ext cx="7112000" cy="3886200"/>
        </p:xfrm>
        <a:graphic>
          <a:graphicData uri="http://schemas.openxmlformats.org/drawingml/2006/table">
            <a:tbl>
              <a:tblPr/>
              <a:tblGrid>
                <a:gridCol w="1219200"/>
                <a:gridCol w="812800"/>
                <a:gridCol w="1016000"/>
                <a:gridCol w="1016000"/>
                <a:gridCol w="1016000"/>
                <a:gridCol w="1016000"/>
                <a:gridCol w="1016000"/>
              </a:tblGrid>
              <a:tr h="4762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Jobs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</a:t>
                      </a:r>
                      <a:r>
                        <a:rPr kumimoji="0" lang="en-US" alt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</a:t>
                      </a:r>
                      <a:r>
                        <a:rPr kumimoji="0" lang="en-US" alt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5.13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-0.33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-0.51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</a:t>
                      </a:r>
                      <a:r>
                        <a:rPr kumimoji="0" lang="en-US" alt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-3.87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-0.33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1.49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</a:t>
                      </a:r>
                      <a:r>
                        <a:rPr kumimoji="0" lang="en-US" alt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1.27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0.93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0.37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0.71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</a:t>
                      </a:r>
                      <a:r>
                        <a:rPr kumimoji="0" lang="en-US" alt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1.84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3.56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-1.68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</a:t>
                      </a:r>
                      <a:r>
                        <a:rPr kumimoji="0" lang="en-US" alt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-4.3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-3.7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2.67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altLang="en-US" sz="1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0.43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0.37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0.33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0.39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524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l-GR" altLang="en-US" sz="1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8.67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4.86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5.37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2.69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7236" name="Text Box 84"/>
          <p:cNvSpPr txBox="1">
            <a:spLocks noChangeArrowheads="1"/>
          </p:cNvSpPr>
          <p:nvPr/>
        </p:nvSpPr>
        <p:spPr bwMode="auto">
          <a:xfrm>
            <a:off x="8001000" y="1981200"/>
            <a:ext cx="9509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>
                <a:latin typeface="Tahoma" pitchFamily="34" charset="0"/>
              </a:rPr>
              <a:t>W = 51</a:t>
            </a:r>
          </a:p>
        </p:txBody>
      </p:sp>
      <p:graphicFrame>
        <p:nvGraphicFramePr>
          <p:cNvPr id="177237" name="Object 85"/>
          <p:cNvGraphicFramePr>
            <a:graphicFrameLocks noChangeAspect="1"/>
          </p:cNvGraphicFramePr>
          <p:nvPr/>
        </p:nvGraphicFramePr>
        <p:xfrm>
          <a:off x="762000" y="4724400"/>
          <a:ext cx="455613" cy="579438"/>
        </p:xfrm>
        <a:graphic>
          <a:graphicData uri="http://schemas.openxmlformats.org/presentationml/2006/ole">
            <p:oleObj spid="_x0000_s177248" name="Equation" r:id="rId3" imgW="190417" imgH="241195" progId="">
              <p:embed/>
            </p:oleObj>
          </a:graphicData>
        </a:graphic>
      </p:graphicFrame>
      <p:grpSp>
        <p:nvGrpSpPr>
          <p:cNvPr id="177238" name="Group 86"/>
          <p:cNvGrpSpPr>
            <a:grpSpLocks/>
          </p:cNvGrpSpPr>
          <p:nvPr/>
        </p:nvGrpSpPr>
        <p:grpSpPr bwMode="auto">
          <a:xfrm>
            <a:off x="4724400" y="1676400"/>
            <a:ext cx="990600" cy="3657600"/>
            <a:chOff x="2976" y="1248"/>
            <a:chExt cx="624" cy="2304"/>
          </a:xfrm>
        </p:grpSpPr>
        <p:sp>
          <p:nvSpPr>
            <p:cNvPr id="177239" name="Line 87"/>
            <p:cNvSpPr>
              <a:spLocks noChangeShapeType="1"/>
            </p:cNvSpPr>
            <p:nvPr/>
          </p:nvSpPr>
          <p:spPr bwMode="auto">
            <a:xfrm>
              <a:off x="2976" y="1248"/>
              <a:ext cx="624" cy="2304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240" name="Line 88"/>
            <p:cNvSpPr>
              <a:spLocks noChangeShapeType="1"/>
            </p:cNvSpPr>
            <p:nvPr/>
          </p:nvSpPr>
          <p:spPr bwMode="auto">
            <a:xfrm flipH="1">
              <a:off x="2976" y="1248"/>
              <a:ext cx="624" cy="2304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77241" name="Object 89"/>
          <p:cNvGraphicFramePr>
            <a:graphicFrameLocks noChangeAspect="1"/>
          </p:cNvGraphicFramePr>
          <p:nvPr/>
        </p:nvGraphicFramePr>
        <p:xfrm>
          <a:off x="685800" y="5257800"/>
          <a:ext cx="1143000" cy="533400"/>
        </p:xfrm>
        <a:graphic>
          <a:graphicData uri="http://schemas.openxmlformats.org/presentationml/2006/ole">
            <p:oleObj spid="_x0000_s177249" name="Equation" r:id="rId4" imgW="888614" imgH="431613" progId="">
              <p:embed/>
            </p:oleObj>
          </a:graphicData>
        </a:graphic>
      </p:graphicFrame>
      <p:sp>
        <p:nvSpPr>
          <p:cNvPr id="177242" name="Rectangle 90"/>
          <p:cNvSpPr>
            <a:spLocks noChangeArrowheads="1"/>
          </p:cNvSpPr>
          <p:nvPr/>
        </p:nvSpPr>
        <p:spPr bwMode="auto">
          <a:xfrm>
            <a:off x="5562600" y="1600200"/>
            <a:ext cx="1371600" cy="4419600"/>
          </a:xfrm>
          <a:prstGeom prst="rect">
            <a:avLst/>
          </a:prstGeom>
          <a:solidFill>
            <a:srgbClr val="FFFFCC">
              <a:alpha val="30000"/>
            </a:srgbClr>
          </a:solidFill>
          <a:ln w="2540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77243" name="Rectangle 91"/>
          <p:cNvSpPr>
            <a:spLocks noChangeArrowheads="1"/>
          </p:cNvSpPr>
          <p:nvPr/>
        </p:nvSpPr>
        <p:spPr bwMode="auto">
          <a:xfrm>
            <a:off x="5486400" y="5867400"/>
            <a:ext cx="1524000" cy="838200"/>
          </a:xfrm>
          <a:prstGeom prst="rect">
            <a:avLst/>
          </a:prstGeom>
          <a:solidFill>
            <a:srgbClr val="CCFFCC"/>
          </a:solidFill>
          <a:ln w="38100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/>
          <a:p>
            <a:pPr eaLnBrk="0" hangingPunct="0"/>
            <a:r>
              <a:rPr lang="en-IE" altLang="en-US" sz="2000" b="1">
                <a:solidFill>
                  <a:srgbClr val="003399"/>
                </a:solidFill>
                <a:latin typeface="Tahoma" pitchFamily="34" charset="0"/>
              </a:rPr>
              <a:t>Job 5 goes</a:t>
            </a:r>
            <a:br>
              <a:rPr lang="en-IE" altLang="en-US" sz="2000" b="1">
                <a:solidFill>
                  <a:srgbClr val="003399"/>
                </a:solidFill>
                <a:latin typeface="Tahoma" pitchFamily="34" charset="0"/>
              </a:rPr>
            </a:br>
            <a:r>
              <a:rPr lang="en-IE" altLang="en-US" sz="2000" b="1">
                <a:solidFill>
                  <a:srgbClr val="003399"/>
                </a:solidFill>
                <a:latin typeface="Tahoma" pitchFamily="34" charset="0"/>
              </a:rPr>
              <a:t>next</a:t>
            </a:r>
            <a:endParaRPr lang="en-GB" altLang="en-US" sz="2000" b="1">
              <a:solidFill>
                <a:srgbClr val="003399"/>
              </a:solidFill>
              <a:latin typeface="Tahoma" pitchFamily="34" charset="0"/>
            </a:endParaRPr>
          </a:p>
        </p:txBody>
      </p:sp>
      <p:sp>
        <p:nvSpPr>
          <p:cNvPr id="177244" name="Rectangle 92"/>
          <p:cNvSpPr>
            <a:spLocks noGrp="1" noChangeArrowheads="1"/>
          </p:cNvSpPr>
          <p:nvPr/>
        </p:nvSpPr>
        <p:spPr bwMode="auto">
          <a:xfrm>
            <a:off x="152400" y="228600"/>
            <a:ext cx="8785225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eaLnBrk="0" hangingPunct="0"/>
            <a: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  <a:t>Flow Shop Scheduling</a:t>
            </a:r>
            <a:b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</a:br>
            <a:r>
              <a:rPr lang="en-US" altLang="en-US" sz="2000" b="1" i="1">
                <a:solidFill>
                  <a:srgbClr val="003399"/>
                </a:solidFill>
                <a:latin typeface="Tahoma" pitchFamily="34" charset="0"/>
              </a:rPr>
              <a:t>Flexible Flow System with Bypass</a:t>
            </a:r>
          </a:p>
        </p:txBody>
      </p:sp>
      <p:sp>
        <p:nvSpPr>
          <p:cNvPr id="177245" name="Rectangle 93"/>
          <p:cNvSpPr>
            <a:spLocks noGrp="1" noChangeArrowheads="1"/>
          </p:cNvSpPr>
          <p:nvPr>
            <p:ph type="title"/>
          </p:nvPr>
        </p:nvSpPr>
        <p:spPr>
          <a:xfrm>
            <a:off x="381000" y="6019800"/>
            <a:ext cx="4267200" cy="444500"/>
          </a:xfrm>
          <a:solidFill>
            <a:srgbClr val="FFFFCC"/>
          </a:solidFill>
          <a:ln w="38100">
            <a:solidFill>
              <a:srgbClr val="003399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400"/>
              <a:t>Cumulative Overload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45B64-9F28-4245-B5A0-F6E7D27F37C0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752600"/>
            <a:ext cx="2819400" cy="444500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400"/>
              <a:t>Final Cycle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2514600"/>
            <a:ext cx="5791200" cy="3200400"/>
          </a:xfrm>
        </p:spPr>
        <p:txBody>
          <a:bodyPr/>
          <a:lstStyle/>
          <a:p>
            <a:r>
              <a:rPr lang="en-US" altLang="en-US"/>
              <a:t>Schedule jobs 4,5,1,3,2</a:t>
            </a:r>
          </a:p>
          <a:p>
            <a:r>
              <a:rPr lang="en-US" altLang="en-US"/>
              <a:t>Release timing phase</a:t>
            </a:r>
          </a:p>
          <a:p>
            <a:pPr lvl="1"/>
            <a:r>
              <a:rPr lang="en-US" altLang="en-US" sz="2400"/>
              <a:t>Machine 4 is the bottleneck</a:t>
            </a:r>
          </a:p>
          <a:p>
            <a:pPr lvl="1"/>
            <a:r>
              <a:rPr lang="en-US" altLang="en-US" sz="2400"/>
              <a:t>Delay jobs on Machine 1, 2, and 3</a:t>
            </a:r>
          </a:p>
          <a:p>
            <a:pPr lvl="1"/>
            <a:r>
              <a:rPr lang="en-US" altLang="en-US" sz="2400"/>
              <a:t>Expedite jobs on Machine 5</a:t>
            </a:r>
          </a:p>
        </p:txBody>
      </p:sp>
      <p:sp>
        <p:nvSpPr>
          <p:cNvPr id="178180" name="Rectangle 4"/>
          <p:cNvSpPr>
            <a:spLocks noGrp="1" noChangeArrowheads="1"/>
          </p:cNvSpPr>
          <p:nvPr/>
        </p:nvSpPr>
        <p:spPr bwMode="auto">
          <a:xfrm>
            <a:off x="152400" y="228600"/>
            <a:ext cx="8785225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eaLnBrk="0" hangingPunct="0"/>
            <a: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  <a:t>Flow Shop Scheduling</a:t>
            </a:r>
            <a:b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</a:br>
            <a:r>
              <a:rPr lang="en-US" altLang="en-US" sz="2000" b="1" i="1">
                <a:solidFill>
                  <a:srgbClr val="003399"/>
                </a:solidFill>
                <a:latin typeface="Tahoma" pitchFamily="34" charset="0"/>
              </a:rPr>
              <a:t>Flexible Flow System with Bypass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F146A-B350-45C6-837D-AACEE26BFFBD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Everything operates on Just-in-Time</a:t>
            </a:r>
          </a:p>
          <a:p>
            <a:pPr lvl="1"/>
            <a:r>
              <a:rPr lang="en-US" altLang="en-US"/>
              <a:t>Works to minimize WIP &amp; tardiness</a:t>
            </a:r>
          </a:p>
          <a:p>
            <a:r>
              <a:rPr lang="en-US" altLang="en-US"/>
              <a:t>To do this, the most important objective is to keep the part consumption regular</a:t>
            </a:r>
          </a:p>
          <a:p>
            <a:pPr lvl="1"/>
            <a:r>
              <a:rPr lang="en-US" altLang="en-US"/>
              <a:t>The quantity of a given part consumed per hour should be constant</a:t>
            </a:r>
          </a:p>
          <a:p>
            <a:r>
              <a:rPr lang="en-US" altLang="en-US"/>
              <a:t>Solution: the next car to build is chosen to minimize error from the desired rate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/>
        </p:nvSpPr>
        <p:spPr bwMode="auto">
          <a:xfrm>
            <a:off x="152400" y="228600"/>
            <a:ext cx="8785225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eaLnBrk="0" hangingPunct="0"/>
            <a: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  <a:t>Flow Shop Scheduling</a:t>
            </a:r>
            <a:b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</a:br>
            <a:r>
              <a:rPr lang="en-US" altLang="en-US" sz="2000" b="1" i="1">
                <a:solidFill>
                  <a:srgbClr val="003399"/>
                </a:solidFill>
                <a:latin typeface="Tahoma" pitchFamily="34" charset="0"/>
              </a:rPr>
              <a:t>Mixed Model Assembly Sequencing at Toyota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AFF0E-B93F-485F-84DD-B4AD01FE792F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179202" name="Rectangle 2"/>
          <p:cNvSpPr>
            <a:spLocks noChangeArrowheads="1"/>
          </p:cNvSpPr>
          <p:nvPr/>
        </p:nvSpPr>
        <p:spPr bwMode="auto">
          <a:xfrm>
            <a:off x="0" y="2622550"/>
            <a:ext cx="9144000" cy="3306763"/>
          </a:xfrm>
          <a:prstGeom prst="rect">
            <a:avLst/>
          </a:prstGeom>
          <a:solidFill>
            <a:schemeClr val="bg1"/>
          </a:solidFill>
          <a:ln w="28575" algn="ctr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9203" name="Rectangle 3"/>
          <p:cNvSpPr>
            <a:spLocks noChangeArrowheads="1"/>
          </p:cNvSpPr>
          <p:nvPr/>
        </p:nvSpPr>
        <p:spPr bwMode="auto">
          <a:xfrm>
            <a:off x="153988" y="4505325"/>
            <a:ext cx="3603625" cy="538163"/>
          </a:xfrm>
          <a:prstGeom prst="rect">
            <a:avLst/>
          </a:prstGeom>
          <a:solidFill>
            <a:schemeClr val="bg1"/>
          </a:solidFill>
          <a:ln w="28575" algn="ctr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008" tIns="50004" rIns="100008" bIns="50004" anchor="ctr"/>
          <a:lstStyle>
            <a:lvl1pPr algn="l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00063" algn="l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00125" algn="l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00188" algn="l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00250" algn="l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57450" defTabSz="10001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4650" defTabSz="10001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71850" defTabSz="10001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29050" defTabSz="10001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en-US" sz="1200" b="1">
                <a:latin typeface="Tahoma" pitchFamily="34" charset="0"/>
              </a:rPr>
              <a:t>Master production schedules:</a:t>
            </a:r>
            <a:br>
              <a:rPr lang="en-US" altLang="en-US" sz="1200" b="1">
                <a:latin typeface="Tahoma" pitchFamily="34" charset="0"/>
              </a:rPr>
            </a:br>
            <a:r>
              <a:rPr lang="en-US" altLang="en-US" sz="1200" b="1">
                <a:latin typeface="Tahoma" pitchFamily="34" charset="0"/>
              </a:rPr>
              <a:t>determination of the monthly</a:t>
            </a:r>
            <a:br>
              <a:rPr lang="en-US" altLang="en-US" sz="1200" b="1">
                <a:latin typeface="Tahoma" pitchFamily="34" charset="0"/>
              </a:rPr>
            </a:br>
            <a:r>
              <a:rPr lang="en-US" altLang="en-US" sz="1200" b="1">
                <a:latin typeface="Tahoma" pitchFamily="34" charset="0"/>
              </a:rPr>
              <a:t>production plan for each model of car</a:t>
            </a:r>
          </a:p>
        </p:txBody>
      </p:sp>
      <p:sp>
        <p:nvSpPr>
          <p:cNvPr id="179204" name="Text Box 4"/>
          <p:cNvSpPr txBox="1">
            <a:spLocks noChangeArrowheads="1"/>
          </p:cNvSpPr>
          <p:nvPr/>
        </p:nvSpPr>
        <p:spPr bwMode="auto">
          <a:xfrm>
            <a:off x="139700" y="169863"/>
            <a:ext cx="8672513" cy="30956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0008" tIns="50004" rIns="100008" bIns="50004">
            <a:spAutoFit/>
          </a:bodyPr>
          <a:lstStyle>
            <a:lvl1pPr algn="l" defTabSz="1000125">
              <a:tabLst>
                <a:tab pos="1179513" algn="l"/>
                <a:tab pos="1568450" algn="l"/>
                <a:tab pos="1955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85788" algn="l" defTabSz="1000125">
              <a:tabLst>
                <a:tab pos="1179513" algn="l"/>
                <a:tab pos="1568450" algn="l"/>
                <a:tab pos="1955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00125" algn="l" defTabSz="1000125">
              <a:tabLst>
                <a:tab pos="1179513" algn="l"/>
                <a:tab pos="1568450" algn="l"/>
                <a:tab pos="1955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00188" algn="l" defTabSz="1000125">
              <a:tabLst>
                <a:tab pos="1179513" algn="l"/>
                <a:tab pos="1568450" algn="l"/>
                <a:tab pos="1955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00250" algn="l" defTabSz="1000125">
              <a:tabLst>
                <a:tab pos="1179513" algn="l"/>
                <a:tab pos="1568450" algn="l"/>
                <a:tab pos="1955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57450" defTabSz="1000125" fontAlgn="base">
              <a:spcBef>
                <a:spcPct val="0"/>
              </a:spcBef>
              <a:spcAft>
                <a:spcPct val="0"/>
              </a:spcAft>
              <a:tabLst>
                <a:tab pos="1179513" algn="l"/>
                <a:tab pos="1568450" algn="l"/>
                <a:tab pos="1955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4650" defTabSz="1000125" fontAlgn="base">
              <a:spcBef>
                <a:spcPct val="0"/>
              </a:spcBef>
              <a:spcAft>
                <a:spcPct val="0"/>
              </a:spcAft>
              <a:tabLst>
                <a:tab pos="1179513" algn="l"/>
                <a:tab pos="1568450" algn="l"/>
                <a:tab pos="1955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71850" defTabSz="1000125" fontAlgn="base">
              <a:spcBef>
                <a:spcPct val="0"/>
              </a:spcBef>
              <a:spcAft>
                <a:spcPct val="0"/>
              </a:spcAft>
              <a:tabLst>
                <a:tab pos="1179513" algn="l"/>
                <a:tab pos="1568450" algn="l"/>
                <a:tab pos="1955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29050" defTabSz="1000125" fontAlgn="base">
              <a:spcBef>
                <a:spcPct val="0"/>
              </a:spcBef>
              <a:spcAft>
                <a:spcPct val="0"/>
              </a:spcAft>
              <a:tabLst>
                <a:tab pos="1179513" algn="l"/>
                <a:tab pos="1568450" algn="l"/>
                <a:tab pos="1955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100000"/>
              </a:spcBef>
            </a:pPr>
            <a:r>
              <a:rPr lang="en-US" altLang="en-US" sz="1200" b="1">
                <a:latin typeface="Tahoma" pitchFamily="34" charset="0"/>
              </a:rPr>
              <a:t>Production Planning System in Toyota</a:t>
            </a:r>
          </a:p>
        </p:txBody>
      </p:sp>
      <p:sp>
        <p:nvSpPr>
          <p:cNvPr id="179205" name="Rectangle 5"/>
          <p:cNvSpPr>
            <a:spLocks noChangeArrowheads="1"/>
          </p:cNvSpPr>
          <p:nvPr/>
        </p:nvSpPr>
        <p:spPr bwMode="auto">
          <a:xfrm>
            <a:off x="2590800" y="574675"/>
            <a:ext cx="4114800" cy="290513"/>
          </a:xfrm>
          <a:prstGeom prst="rect">
            <a:avLst/>
          </a:prstGeom>
          <a:solidFill>
            <a:schemeClr val="bg1"/>
          </a:solidFill>
          <a:ln w="28575" algn="ctr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008" tIns="50004" rIns="100008" bIns="50004" anchor="ctr"/>
          <a:lstStyle>
            <a:lvl1pPr algn="l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00063" algn="l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00125" algn="l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00188" algn="l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00250" algn="l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57450" defTabSz="10001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4650" defTabSz="10001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71850" defTabSz="10001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29050" defTabSz="10001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en-US" sz="1200" b="1">
                <a:latin typeface="Tahoma" pitchFamily="34" charset="0"/>
              </a:rPr>
              <a:t>Production promptly adaptable to demand changes</a:t>
            </a:r>
          </a:p>
        </p:txBody>
      </p:sp>
      <p:sp>
        <p:nvSpPr>
          <p:cNvPr id="179206" name="Rectangle 6"/>
          <p:cNvSpPr>
            <a:spLocks noChangeArrowheads="1"/>
          </p:cNvSpPr>
          <p:nvPr/>
        </p:nvSpPr>
        <p:spPr bwMode="auto">
          <a:xfrm>
            <a:off x="527050" y="1901825"/>
            <a:ext cx="2857500" cy="522288"/>
          </a:xfrm>
          <a:prstGeom prst="rect">
            <a:avLst/>
          </a:prstGeom>
          <a:solidFill>
            <a:schemeClr val="bg1"/>
          </a:solidFill>
          <a:ln w="28575" algn="ctr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008" tIns="50004" rIns="100008" bIns="50004" anchor="ctr"/>
          <a:lstStyle>
            <a:lvl1pPr algn="l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00063" algn="l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00125" algn="l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00188" algn="l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00250" algn="l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57450" defTabSz="10001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4650" defTabSz="10001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71850" defTabSz="10001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29050" defTabSz="10001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en-US" sz="1200" b="1">
                <a:latin typeface="Tahoma" pitchFamily="34" charset="0"/>
              </a:rPr>
              <a:t>Monthly adaption:  production </a:t>
            </a:r>
            <a:br>
              <a:rPr lang="en-US" altLang="en-US" sz="1200" b="1">
                <a:latin typeface="Tahoma" pitchFamily="34" charset="0"/>
              </a:rPr>
            </a:br>
            <a:r>
              <a:rPr lang="en-US" altLang="en-US" sz="1200" b="1">
                <a:latin typeface="Tahoma" pitchFamily="34" charset="0"/>
              </a:rPr>
              <a:t>responding to the sales </a:t>
            </a:r>
            <a:br>
              <a:rPr lang="en-US" altLang="en-US" sz="1200" b="1">
                <a:latin typeface="Tahoma" pitchFamily="34" charset="0"/>
              </a:rPr>
            </a:br>
            <a:r>
              <a:rPr lang="en-US" altLang="en-US" sz="1200" b="1">
                <a:latin typeface="Tahoma" pitchFamily="34" charset="0"/>
              </a:rPr>
              <a:t>velocity (cycle time) of total quantity</a:t>
            </a:r>
          </a:p>
        </p:txBody>
      </p:sp>
      <p:sp>
        <p:nvSpPr>
          <p:cNvPr id="179207" name="Rectangle 7"/>
          <p:cNvSpPr>
            <a:spLocks noChangeArrowheads="1"/>
          </p:cNvSpPr>
          <p:nvPr/>
        </p:nvSpPr>
        <p:spPr bwMode="auto">
          <a:xfrm>
            <a:off x="155575" y="3527425"/>
            <a:ext cx="3603625" cy="631825"/>
          </a:xfrm>
          <a:prstGeom prst="rect">
            <a:avLst/>
          </a:prstGeom>
          <a:solidFill>
            <a:schemeClr val="bg1"/>
          </a:solidFill>
          <a:ln w="28575" algn="ctr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008" tIns="50004" rIns="100008" bIns="50004" anchor="ctr"/>
          <a:lstStyle>
            <a:lvl1pPr algn="l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00063" algn="l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00125" algn="l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00188" algn="l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00250" algn="l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57450" defTabSz="10001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4650" defTabSz="10001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71850" defTabSz="10001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29050" defTabSz="10001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en-US" sz="1200" b="1">
                <a:latin typeface="Tahoma" pitchFamily="34" charset="0"/>
              </a:rPr>
              <a:t>Predetermined production quantities and </a:t>
            </a:r>
            <a:br>
              <a:rPr lang="en-US" altLang="en-US" sz="1200" b="1">
                <a:latin typeface="Tahoma" pitchFamily="34" charset="0"/>
              </a:rPr>
            </a:br>
            <a:r>
              <a:rPr lang="en-US" altLang="en-US" sz="1200" b="1">
                <a:latin typeface="Tahoma" pitchFamily="34" charset="0"/>
              </a:rPr>
              <a:t>the daily average production quantity of </a:t>
            </a:r>
            <a:br>
              <a:rPr lang="en-US" altLang="en-US" sz="1200" b="1">
                <a:latin typeface="Tahoma" pitchFamily="34" charset="0"/>
              </a:rPr>
            </a:br>
            <a:r>
              <a:rPr lang="en-US" altLang="en-US" sz="1200" b="1">
                <a:latin typeface="Tahoma" pitchFamily="34" charset="0"/>
              </a:rPr>
              <a:t>each model to each process</a:t>
            </a:r>
          </a:p>
        </p:txBody>
      </p:sp>
      <p:sp>
        <p:nvSpPr>
          <p:cNvPr id="179208" name="Text Box 8"/>
          <p:cNvSpPr txBox="1">
            <a:spLocks noChangeArrowheads="1"/>
          </p:cNvSpPr>
          <p:nvPr/>
        </p:nvSpPr>
        <p:spPr bwMode="auto">
          <a:xfrm>
            <a:off x="3808413" y="5643563"/>
            <a:ext cx="1916112" cy="309562"/>
          </a:xfrm>
          <a:prstGeom prst="rect">
            <a:avLst/>
          </a:prstGeom>
          <a:solidFill>
            <a:schemeClr val="bg1"/>
          </a:solidFill>
          <a:ln w="28575" algn="ctr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008" tIns="50004" rIns="100008" bIns="50004">
            <a:spAutoFit/>
          </a:bodyPr>
          <a:lstStyle>
            <a:lvl1pPr algn="l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00063" algn="l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00125" algn="l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00188" algn="l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00250" algn="l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57450" defTabSz="10001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4650" defTabSz="10001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71850" defTabSz="10001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29050" defTabSz="10001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 b="1">
                <a:latin typeface="Tahoma" pitchFamily="34" charset="0"/>
              </a:rPr>
              <a:t>Production smoothing</a:t>
            </a:r>
          </a:p>
        </p:txBody>
      </p:sp>
      <p:sp>
        <p:nvSpPr>
          <p:cNvPr id="179209" name="Rectangle 9"/>
          <p:cNvSpPr>
            <a:spLocks noChangeArrowheads="1"/>
          </p:cNvSpPr>
          <p:nvPr/>
        </p:nvSpPr>
        <p:spPr bwMode="auto">
          <a:xfrm>
            <a:off x="2590800" y="1089025"/>
            <a:ext cx="4114800" cy="382588"/>
          </a:xfrm>
          <a:prstGeom prst="rect">
            <a:avLst/>
          </a:prstGeom>
          <a:solidFill>
            <a:schemeClr val="bg1"/>
          </a:solidFill>
          <a:ln w="28575" algn="ctr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008" tIns="50004" rIns="100008" bIns="50004" anchor="ctr"/>
          <a:lstStyle>
            <a:lvl1pPr algn="l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00063" algn="l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00125" algn="l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00188" algn="l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00250" algn="l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57450" defTabSz="10001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4650" defTabSz="10001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71850" defTabSz="10001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29050" defTabSz="10001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en-US" sz="1200" b="1">
                <a:latin typeface="Tahoma" pitchFamily="34" charset="0"/>
              </a:rPr>
              <a:t>“Just-in-time” production</a:t>
            </a:r>
            <a:br>
              <a:rPr lang="en-US" altLang="en-US" sz="1200" b="1">
                <a:latin typeface="Tahoma" pitchFamily="34" charset="0"/>
              </a:rPr>
            </a:br>
            <a:r>
              <a:rPr lang="en-US" altLang="en-US" sz="1200" b="1">
                <a:latin typeface="Tahoma" pitchFamily="34" charset="0"/>
              </a:rPr>
              <a:t>(produce the saleable products in saleable quantities)</a:t>
            </a:r>
          </a:p>
        </p:txBody>
      </p:sp>
      <p:sp>
        <p:nvSpPr>
          <p:cNvPr id="179210" name="Rectangle 10"/>
          <p:cNvSpPr>
            <a:spLocks noChangeArrowheads="1"/>
          </p:cNvSpPr>
          <p:nvPr/>
        </p:nvSpPr>
        <p:spPr bwMode="auto">
          <a:xfrm>
            <a:off x="704850" y="5389563"/>
            <a:ext cx="2503488" cy="276225"/>
          </a:xfrm>
          <a:prstGeom prst="rect">
            <a:avLst/>
          </a:prstGeom>
          <a:solidFill>
            <a:schemeClr val="bg1"/>
          </a:solidFill>
          <a:ln w="28575" algn="ctr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008" tIns="50004" rIns="100008" bIns="50004" anchor="ctr"/>
          <a:lstStyle>
            <a:lvl1pPr algn="l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00063" algn="l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00125" algn="l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00188" algn="l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00250" algn="l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57450" defTabSz="10001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4650" defTabSz="10001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71850" defTabSz="10001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29050" defTabSz="10001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1200" b="1">
                <a:latin typeface="Tahoma" pitchFamily="34" charset="0"/>
              </a:rPr>
              <a:t>Monthly demand forecast</a:t>
            </a:r>
          </a:p>
        </p:txBody>
      </p:sp>
      <p:sp>
        <p:nvSpPr>
          <p:cNvPr id="179211" name="Rectangle 11"/>
          <p:cNvSpPr>
            <a:spLocks noChangeArrowheads="1"/>
          </p:cNvSpPr>
          <p:nvPr/>
        </p:nvSpPr>
        <p:spPr bwMode="auto">
          <a:xfrm>
            <a:off x="5795963" y="1978025"/>
            <a:ext cx="3095625" cy="369888"/>
          </a:xfrm>
          <a:prstGeom prst="rect">
            <a:avLst/>
          </a:prstGeom>
          <a:solidFill>
            <a:schemeClr val="bg1"/>
          </a:solidFill>
          <a:ln w="28575" algn="ctr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008" tIns="50004" rIns="100008" bIns="50004" anchor="ctr"/>
          <a:lstStyle>
            <a:lvl1pPr algn="l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00063" algn="l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00125" algn="l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00188" algn="l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00250" algn="l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57450" defTabSz="10001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4650" defTabSz="10001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71850" defTabSz="10001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29050" defTabSz="10001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en-US" sz="1200" b="1">
                <a:latin typeface="Tahoma" pitchFamily="34" charset="0"/>
              </a:rPr>
              <a:t>Daily adaption: production responding</a:t>
            </a:r>
            <a:br>
              <a:rPr lang="en-US" altLang="en-US" sz="1200" b="1">
                <a:latin typeface="Tahoma" pitchFamily="34" charset="0"/>
              </a:rPr>
            </a:br>
            <a:r>
              <a:rPr lang="en-US" altLang="en-US" sz="1200" b="1">
                <a:latin typeface="Tahoma" pitchFamily="34" charset="0"/>
              </a:rPr>
              <a:t>to the sales velocity of each model</a:t>
            </a:r>
          </a:p>
        </p:txBody>
      </p:sp>
      <p:sp>
        <p:nvSpPr>
          <p:cNvPr id="179212" name="Rectangle 12"/>
          <p:cNvSpPr>
            <a:spLocks noChangeArrowheads="1"/>
          </p:cNvSpPr>
          <p:nvPr/>
        </p:nvSpPr>
        <p:spPr bwMode="auto">
          <a:xfrm>
            <a:off x="5868988" y="2867025"/>
            <a:ext cx="2952750" cy="361950"/>
          </a:xfrm>
          <a:prstGeom prst="rect">
            <a:avLst/>
          </a:prstGeom>
          <a:solidFill>
            <a:schemeClr val="bg1"/>
          </a:solidFill>
          <a:ln w="28575" algn="ctr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008" tIns="50004" rIns="100008" bIns="50004" anchor="ctr"/>
          <a:lstStyle>
            <a:lvl1pPr algn="l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00063" algn="l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00125" algn="l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00188" algn="l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00250" algn="l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57450" defTabSz="10001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4650" defTabSz="10001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71850" defTabSz="10001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29050" defTabSz="10001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en-US" sz="1200" b="1">
                <a:latin typeface="Tahoma" pitchFamily="34" charset="0"/>
              </a:rPr>
              <a:t>Daily production dispatching</a:t>
            </a:r>
            <a:br>
              <a:rPr lang="en-US" altLang="en-US" sz="1200" b="1">
                <a:latin typeface="Tahoma" pitchFamily="34" charset="0"/>
              </a:rPr>
            </a:br>
            <a:r>
              <a:rPr lang="en-US" altLang="en-US" sz="1200" b="1">
                <a:latin typeface="Tahoma" pitchFamily="34" charset="0"/>
              </a:rPr>
              <a:t>according to each model’s cycle time</a:t>
            </a:r>
          </a:p>
        </p:txBody>
      </p:sp>
      <p:sp>
        <p:nvSpPr>
          <p:cNvPr id="179213" name="Rectangle 13"/>
          <p:cNvSpPr>
            <a:spLocks noChangeArrowheads="1"/>
          </p:cNvSpPr>
          <p:nvPr/>
        </p:nvSpPr>
        <p:spPr bwMode="auto">
          <a:xfrm>
            <a:off x="5599113" y="3587750"/>
            <a:ext cx="3492500" cy="612775"/>
          </a:xfrm>
          <a:prstGeom prst="rect">
            <a:avLst/>
          </a:prstGeom>
          <a:solidFill>
            <a:schemeClr val="bg1"/>
          </a:solidFill>
          <a:ln w="28575" algn="ctr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008" tIns="50004" rIns="100008" bIns="50004" anchor="ctr"/>
          <a:lstStyle>
            <a:lvl1pPr algn="l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00063" algn="l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00125" algn="l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00188" algn="l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00250" algn="l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57450" defTabSz="10001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4650" defTabSz="10001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71850" defTabSz="10001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29050" defTabSz="10001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en-US" sz="1200" b="1">
                <a:latin typeface="Tahoma" pitchFamily="34" charset="0"/>
              </a:rPr>
              <a:t>Dispatching the actual production quantity </a:t>
            </a:r>
            <a:br>
              <a:rPr lang="en-US" altLang="en-US" sz="1200" b="1">
                <a:latin typeface="Tahoma" pitchFamily="34" charset="0"/>
              </a:rPr>
            </a:br>
            <a:r>
              <a:rPr lang="en-US" altLang="en-US" sz="1200" b="1">
                <a:latin typeface="Tahoma" pitchFamily="34" charset="0"/>
              </a:rPr>
              <a:t>of each product daily to a preceding </a:t>
            </a:r>
            <a:br>
              <a:rPr lang="en-US" altLang="en-US" sz="1200" b="1">
                <a:latin typeface="Tahoma" pitchFamily="34" charset="0"/>
              </a:rPr>
            </a:br>
            <a:r>
              <a:rPr lang="en-US" altLang="en-US" sz="1200" b="1">
                <a:latin typeface="Tahoma" pitchFamily="34" charset="0"/>
              </a:rPr>
              <a:t>process by Kanban system (pull system)</a:t>
            </a:r>
          </a:p>
        </p:txBody>
      </p:sp>
      <p:sp>
        <p:nvSpPr>
          <p:cNvPr id="179214" name="Rectangle 14"/>
          <p:cNvSpPr>
            <a:spLocks noChangeArrowheads="1"/>
          </p:cNvSpPr>
          <p:nvPr/>
        </p:nvSpPr>
        <p:spPr bwMode="auto">
          <a:xfrm>
            <a:off x="5948363" y="4562475"/>
            <a:ext cx="2794000" cy="444500"/>
          </a:xfrm>
          <a:prstGeom prst="rect">
            <a:avLst/>
          </a:prstGeom>
          <a:solidFill>
            <a:schemeClr val="bg1"/>
          </a:solidFill>
          <a:ln w="28575" algn="ctr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008" tIns="50004" rIns="100008" bIns="50004" anchor="ctr"/>
          <a:lstStyle>
            <a:lvl1pPr algn="l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00063" algn="l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00125" algn="l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00188" algn="l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00250" algn="l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57450" defTabSz="10001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4650" defTabSz="10001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71850" defTabSz="10001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29050" defTabSz="10001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en-US" sz="1200" b="1">
                <a:latin typeface="Tahoma" pitchFamily="34" charset="0"/>
              </a:rPr>
              <a:t>Determination of the sequence for</a:t>
            </a:r>
            <a:br>
              <a:rPr lang="en-US" altLang="en-US" sz="1200" b="1">
                <a:latin typeface="Tahoma" pitchFamily="34" charset="0"/>
              </a:rPr>
            </a:br>
            <a:r>
              <a:rPr lang="en-US" altLang="en-US" sz="1200" b="1">
                <a:latin typeface="Tahoma" pitchFamily="34" charset="0"/>
              </a:rPr>
              <a:t>the mixed model assembly line</a:t>
            </a:r>
          </a:p>
        </p:txBody>
      </p:sp>
      <p:sp>
        <p:nvSpPr>
          <p:cNvPr id="179215" name="Rectangle 15"/>
          <p:cNvSpPr>
            <a:spLocks noChangeArrowheads="1"/>
          </p:cNvSpPr>
          <p:nvPr/>
        </p:nvSpPr>
        <p:spPr bwMode="auto">
          <a:xfrm>
            <a:off x="6180138" y="5367338"/>
            <a:ext cx="2328862" cy="292100"/>
          </a:xfrm>
          <a:prstGeom prst="rect">
            <a:avLst/>
          </a:prstGeom>
          <a:solidFill>
            <a:schemeClr val="bg1"/>
          </a:solidFill>
          <a:ln w="28575" algn="ctr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008" tIns="50004" rIns="100008" bIns="50004" anchor="ctr"/>
          <a:lstStyle>
            <a:lvl1pPr algn="l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00063" algn="l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00125" algn="l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00188" algn="l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00250" algn="l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57450" defTabSz="10001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4650" defTabSz="10001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71850" defTabSz="10001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29050" defTabSz="10001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1200" b="1">
                <a:latin typeface="Tahoma" pitchFamily="34" charset="0"/>
              </a:rPr>
              <a:t>Daily orders from the dealers</a:t>
            </a:r>
          </a:p>
        </p:txBody>
      </p:sp>
      <p:sp>
        <p:nvSpPr>
          <p:cNvPr id="179216" name="Rectangle 16"/>
          <p:cNvSpPr>
            <a:spLocks noChangeArrowheads="1"/>
          </p:cNvSpPr>
          <p:nvPr/>
        </p:nvSpPr>
        <p:spPr bwMode="auto">
          <a:xfrm>
            <a:off x="742950" y="6408738"/>
            <a:ext cx="1914525" cy="322262"/>
          </a:xfrm>
          <a:prstGeom prst="rect">
            <a:avLst/>
          </a:prstGeom>
          <a:solidFill>
            <a:schemeClr val="bg1"/>
          </a:solidFill>
          <a:ln w="28575" algn="ctr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008" tIns="50004" rIns="100008" bIns="50004" anchor="ctr"/>
          <a:lstStyle>
            <a:lvl1pPr algn="l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00063" algn="l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00125" algn="l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00188" algn="l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00250" algn="l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57450" defTabSz="10001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4650" defTabSz="10001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71850" defTabSz="10001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29050" defTabSz="10001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1200" b="1">
                <a:latin typeface="Tahoma" pitchFamily="34" charset="0"/>
              </a:rPr>
              <a:t>Flexible machinery</a:t>
            </a:r>
          </a:p>
        </p:txBody>
      </p:sp>
      <p:sp>
        <p:nvSpPr>
          <p:cNvPr id="179217" name="Rectangle 17"/>
          <p:cNvSpPr>
            <a:spLocks noChangeArrowheads="1"/>
          </p:cNvSpPr>
          <p:nvPr/>
        </p:nvSpPr>
        <p:spPr bwMode="auto">
          <a:xfrm>
            <a:off x="5105400" y="6400800"/>
            <a:ext cx="2994025" cy="290513"/>
          </a:xfrm>
          <a:prstGeom prst="rect">
            <a:avLst/>
          </a:prstGeom>
          <a:solidFill>
            <a:schemeClr val="bg1"/>
          </a:solidFill>
          <a:ln w="28575" algn="ctr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008" tIns="50004" rIns="100008" bIns="50004" anchor="ctr"/>
          <a:lstStyle>
            <a:lvl1pPr algn="l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00063" algn="l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00125" algn="l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00188" algn="l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00250" algn="l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57450" defTabSz="10001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4650" defTabSz="10001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71850" defTabSz="10001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29050" defTabSz="10001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1200" b="1">
                <a:latin typeface="Tahoma" pitchFamily="34" charset="0"/>
              </a:rPr>
              <a:t>Reduction of the production lead time</a:t>
            </a:r>
          </a:p>
        </p:txBody>
      </p:sp>
      <p:sp>
        <p:nvSpPr>
          <p:cNvPr id="179218" name="Rectangle 18"/>
          <p:cNvSpPr>
            <a:spLocks noChangeArrowheads="1"/>
          </p:cNvSpPr>
          <p:nvPr/>
        </p:nvSpPr>
        <p:spPr bwMode="auto">
          <a:xfrm>
            <a:off x="806450" y="2822575"/>
            <a:ext cx="2301875" cy="360363"/>
          </a:xfrm>
          <a:prstGeom prst="rect">
            <a:avLst/>
          </a:prstGeom>
          <a:solidFill>
            <a:schemeClr val="bg1"/>
          </a:solidFill>
          <a:ln w="28575" algn="ctr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008" tIns="50004" rIns="100008" bIns="50004" anchor="ctr"/>
          <a:lstStyle>
            <a:lvl1pPr algn="l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00063" algn="l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00125" algn="l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00188" algn="l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00250" algn="l" defTabSz="100012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57450" defTabSz="10001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4650" defTabSz="10001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71850" defTabSz="10001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29050" defTabSz="10001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en-US" sz="1200" b="1">
                <a:latin typeface="Tahoma" pitchFamily="34" charset="0"/>
              </a:rPr>
              <a:t>Monthly capacity planning </a:t>
            </a:r>
            <a:br>
              <a:rPr lang="en-US" altLang="en-US" sz="1200" b="1">
                <a:latin typeface="Tahoma" pitchFamily="34" charset="0"/>
              </a:rPr>
            </a:br>
            <a:r>
              <a:rPr lang="en-US" altLang="en-US" sz="1200" b="1">
                <a:latin typeface="Tahoma" pitchFamily="34" charset="0"/>
              </a:rPr>
              <a:t>of each process</a:t>
            </a:r>
          </a:p>
        </p:txBody>
      </p:sp>
      <p:grpSp>
        <p:nvGrpSpPr>
          <p:cNvPr id="179219" name="Group 19"/>
          <p:cNvGrpSpPr>
            <a:grpSpLocks/>
          </p:cNvGrpSpPr>
          <p:nvPr/>
        </p:nvGrpSpPr>
        <p:grpSpPr bwMode="auto">
          <a:xfrm>
            <a:off x="1614488" y="5999163"/>
            <a:ext cx="5159375" cy="403225"/>
            <a:chOff x="1389" y="3624"/>
            <a:chExt cx="2925" cy="237"/>
          </a:xfrm>
        </p:grpSpPr>
        <p:sp>
          <p:nvSpPr>
            <p:cNvPr id="179220" name="Line 20"/>
            <p:cNvSpPr>
              <a:spLocks noChangeShapeType="1"/>
            </p:cNvSpPr>
            <p:nvPr/>
          </p:nvSpPr>
          <p:spPr bwMode="auto">
            <a:xfrm rot="16200000" flipV="1">
              <a:off x="3025" y="3710"/>
              <a:ext cx="171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221" name="Line 21"/>
            <p:cNvSpPr>
              <a:spLocks noChangeShapeType="1"/>
            </p:cNvSpPr>
            <p:nvPr/>
          </p:nvSpPr>
          <p:spPr bwMode="auto">
            <a:xfrm flipV="1">
              <a:off x="1389" y="3789"/>
              <a:ext cx="0" cy="72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22" name="Line 22"/>
            <p:cNvSpPr>
              <a:spLocks noChangeShapeType="1"/>
            </p:cNvSpPr>
            <p:nvPr/>
          </p:nvSpPr>
          <p:spPr bwMode="auto">
            <a:xfrm flipV="1">
              <a:off x="4310" y="3789"/>
              <a:ext cx="0" cy="72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23" name="Line 23"/>
            <p:cNvSpPr>
              <a:spLocks noChangeShapeType="1"/>
            </p:cNvSpPr>
            <p:nvPr/>
          </p:nvSpPr>
          <p:spPr bwMode="auto">
            <a:xfrm>
              <a:off x="1389" y="3789"/>
              <a:ext cx="2925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9224" name="Line 24"/>
          <p:cNvSpPr>
            <a:spLocks noChangeShapeType="1"/>
          </p:cNvSpPr>
          <p:nvPr/>
        </p:nvSpPr>
        <p:spPr bwMode="auto">
          <a:xfrm rot="16200000" flipV="1">
            <a:off x="1769268" y="5218907"/>
            <a:ext cx="373063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9225" name="Line 25"/>
          <p:cNvSpPr>
            <a:spLocks noChangeShapeType="1"/>
          </p:cNvSpPr>
          <p:nvPr/>
        </p:nvSpPr>
        <p:spPr bwMode="auto">
          <a:xfrm rot="16200000" flipV="1">
            <a:off x="1782762" y="3348038"/>
            <a:ext cx="346075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9226" name="Line 26"/>
          <p:cNvSpPr>
            <a:spLocks noChangeShapeType="1"/>
          </p:cNvSpPr>
          <p:nvPr/>
        </p:nvSpPr>
        <p:spPr bwMode="auto">
          <a:xfrm rot="16200000" flipV="1">
            <a:off x="1764506" y="2632869"/>
            <a:ext cx="382588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9227" name="Line 27"/>
          <p:cNvSpPr>
            <a:spLocks noChangeShapeType="1"/>
          </p:cNvSpPr>
          <p:nvPr/>
        </p:nvSpPr>
        <p:spPr bwMode="auto">
          <a:xfrm rot="16200000" flipV="1">
            <a:off x="1789906" y="4315619"/>
            <a:ext cx="331788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9228" name="Line 28"/>
          <p:cNvSpPr>
            <a:spLocks noChangeShapeType="1"/>
          </p:cNvSpPr>
          <p:nvPr/>
        </p:nvSpPr>
        <p:spPr bwMode="auto">
          <a:xfrm rot="16200000" flipV="1">
            <a:off x="7159625" y="5180013"/>
            <a:ext cx="371475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9229" name="Line 29"/>
          <p:cNvSpPr>
            <a:spLocks noChangeShapeType="1"/>
          </p:cNvSpPr>
          <p:nvPr/>
        </p:nvSpPr>
        <p:spPr bwMode="auto">
          <a:xfrm rot="16200000" flipV="1">
            <a:off x="7172325" y="3390901"/>
            <a:ext cx="346075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9230" name="Line 30"/>
          <p:cNvSpPr>
            <a:spLocks noChangeShapeType="1"/>
          </p:cNvSpPr>
          <p:nvPr/>
        </p:nvSpPr>
        <p:spPr bwMode="auto">
          <a:xfrm rot="16200000" flipV="1">
            <a:off x="7086600" y="2606676"/>
            <a:ext cx="517525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9231" name="Line 31"/>
          <p:cNvSpPr>
            <a:spLocks noChangeShapeType="1"/>
          </p:cNvSpPr>
          <p:nvPr/>
        </p:nvSpPr>
        <p:spPr bwMode="auto">
          <a:xfrm rot="16200000" flipV="1">
            <a:off x="7179469" y="4372769"/>
            <a:ext cx="331788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9232" name="Line 32"/>
          <p:cNvSpPr>
            <a:spLocks noChangeShapeType="1"/>
          </p:cNvSpPr>
          <p:nvPr/>
        </p:nvSpPr>
        <p:spPr bwMode="auto">
          <a:xfrm rot="16200000" flipV="1">
            <a:off x="4498975" y="1628775"/>
            <a:ext cx="2921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9233" name="Line 33"/>
          <p:cNvSpPr>
            <a:spLocks noChangeShapeType="1"/>
          </p:cNvSpPr>
          <p:nvPr/>
        </p:nvSpPr>
        <p:spPr bwMode="auto">
          <a:xfrm flipV="1">
            <a:off x="1955800" y="1763713"/>
            <a:ext cx="0" cy="136525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9234" name="Line 34"/>
          <p:cNvSpPr>
            <a:spLocks noChangeShapeType="1"/>
          </p:cNvSpPr>
          <p:nvPr/>
        </p:nvSpPr>
        <p:spPr bwMode="auto">
          <a:xfrm flipV="1">
            <a:off x="7345363" y="1763713"/>
            <a:ext cx="0" cy="204787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9235" name="Line 35"/>
          <p:cNvSpPr>
            <a:spLocks noChangeShapeType="1"/>
          </p:cNvSpPr>
          <p:nvPr/>
        </p:nvSpPr>
        <p:spPr bwMode="auto">
          <a:xfrm>
            <a:off x="1943100" y="1763713"/>
            <a:ext cx="5400675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A8AD15-D9FC-43C9-9304-F060DE0CB135}" type="slidenum">
              <a:rPr lang="en-US" altLang="en-US"/>
              <a:pPr/>
              <a:t>56</a:t>
            </a:fld>
            <a:endParaRPr lang="en-US" altLang="en-US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28800"/>
            <a:ext cx="3505200" cy="520700"/>
          </a:xfrm>
          <a:solidFill>
            <a:srgbClr val="FFFFCC"/>
          </a:solidFill>
          <a:ln w="38100">
            <a:solidFill>
              <a:srgbClr val="003399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800"/>
              <a:t>Example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590800"/>
            <a:ext cx="8610600" cy="3962400"/>
          </a:xfrm>
        </p:spPr>
        <p:txBody>
          <a:bodyPr/>
          <a:lstStyle/>
          <a:p>
            <a:r>
              <a:rPr lang="en-US" altLang="en-US"/>
              <a:t>Model 1 requires 1 grommit</a:t>
            </a:r>
          </a:p>
          <a:p>
            <a:r>
              <a:rPr lang="en-US" altLang="en-US"/>
              <a:t>Model 2 requires 2 grommits</a:t>
            </a:r>
          </a:p>
          <a:p>
            <a:r>
              <a:rPr lang="en-US" altLang="en-US"/>
              <a:t>Model 3 requires 3 grommits</a:t>
            </a:r>
          </a:p>
          <a:p>
            <a:r>
              <a:rPr lang="en-US" altLang="en-US"/>
              <a:t>We will produce:</a:t>
            </a:r>
          </a:p>
          <a:p>
            <a:pPr lvl="1"/>
            <a:r>
              <a:rPr lang="en-US" altLang="en-US"/>
              <a:t>10 cars of model 1</a:t>
            </a:r>
          </a:p>
          <a:p>
            <a:pPr lvl="1"/>
            <a:r>
              <a:rPr lang="en-US" altLang="en-US"/>
              <a:t>15 cars of model 2</a:t>
            </a:r>
          </a:p>
          <a:p>
            <a:pPr lvl="1"/>
            <a:r>
              <a:rPr lang="en-US" altLang="en-US"/>
              <a:t>10 cars of model 3</a:t>
            </a:r>
          </a:p>
        </p:txBody>
      </p:sp>
      <p:sp>
        <p:nvSpPr>
          <p:cNvPr id="181252" name="Rectangle 4"/>
          <p:cNvSpPr>
            <a:spLocks noGrp="1" noChangeArrowheads="1"/>
          </p:cNvSpPr>
          <p:nvPr/>
        </p:nvSpPr>
        <p:spPr bwMode="auto">
          <a:xfrm>
            <a:off x="152400" y="228600"/>
            <a:ext cx="8785225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eaLnBrk="0" hangingPunct="0"/>
            <a: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  <a:t>Flow Shop Scheduling</a:t>
            </a:r>
            <a:b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</a:br>
            <a:r>
              <a:rPr lang="en-US" altLang="en-US" sz="2000" b="1" i="1">
                <a:solidFill>
                  <a:srgbClr val="003399"/>
                </a:solidFill>
                <a:latin typeface="Tahoma" pitchFamily="34" charset="0"/>
              </a:rPr>
              <a:t>Mixed Model Assembly Sequencing at Toyota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3EF44-6E7F-48A1-8CD3-56EFCA3E5BF6}" type="slidenum">
              <a:rPr lang="en-US" altLang="en-US"/>
              <a:pPr/>
              <a:t>57</a:t>
            </a:fld>
            <a:endParaRPr lang="en-US" altLang="en-US"/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So we need </a:t>
            </a:r>
          </a:p>
          <a:p>
            <a:pPr lvl="1"/>
            <a:r>
              <a:rPr lang="en-US" altLang="en-US"/>
              <a:t>(10 * 1) + (15 * 2) + (10 * 3) = 70</a:t>
            </a:r>
          </a:p>
          <a:p>
            <a:r>
              <a:rPr lang="en-US" altLang="en-US"/>
              <a:t>If the consumption of grommits is to be constant, we need to consume 70/35 = 2 per car</a:t>
            </a:r>
          </a:p>
          <a:p>
            <a:r>
              <a:rPr lang="en-US" altLang="en-US"/>
              <a:t>Choose car [k] to minimize:</a:t>
            </a:r>
          </a:p>
          <a:p>
            <a:pPr lvl="1"/>
            <a:r>
              <a:rPr lang="en-US" altLang="en-US"/>
              <a:t>(Grommits use/cars built – 2)</a:t>
            </a:r>
            <a:r>
              <a:rPr lang="en-US" altLang="en-US" baseline="30000"/>
              <a:t>2</a:t>
            </a:r>
          </a:p>
          <a:p>
            <a:endParaRPr lang="en-US" altLang="en-US"/>
          </a:p>
          <a:p>
            <a:r>
              <a:rPr lang="en-US" altLang="en-US"/>
              <a:t>Toyota tracks about 20 “parts” (subassemblies)</a:t>
            </a:r>
          </a:p>
          <a:p>
            <a:r>
              <a:rPr lang="en-US" altLang="en-US"/>
              <a:t>Minimizes the sum of squared error over all these parts</a:t>
            </a:r>
            <a:r>
              <a:rPr lang="en-US" altLang="en-US" baseline="30000"/>
              <a:t>					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/>
        </p:nvSpPr>
        <p:spPr bwMode="auto">
          <a:xfrm>
            <a:off x="152400" y="228600"/>
            <a:ext cx="8785225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eaLnBrk="0" hangingPunct="0"/>
            <a: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  <a:t>Flow Shop Scheduling</a:t>
            </a:r>
            <a:b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</a:br>
            <a:r>
              <a:rPr lang="en-US" altLang="en-US" sz="2000" b="1" i="1">
                <a:solidFill>
                  <a:srgbClr val="003399"/>
                </a:solidFill>
                <a:latin typeface="Tahoma" pitchFamily="34" charset="0"/>
              </a:rPr>
              <a:t>Mixed Model Assembly Sequencing at Toyota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6DACE8-7A38-4541-9E9D-145F727DB38A}" type="slidenum">
              <a:rPr lang="en-US" altLang="en-US"/>
              <a:pPr/>
              <a:t>58</a:t>
            </a:fld>
            <a:endParaRPr lang="en-US" alt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“Rate-based” schedule</a:t>
            </a:r>
          </a:p>
          <a:p>
            <a:r>
              <a:rPr lang="en-US" altLang="en-US"/>
              <a:t>Keep rate of part consumption as </a:t>
            </a:r>
            <a:r>
              <a:rPr lang="en-US" altLang="en-US" i="1" u="sng"/>
              <a:t>regular</a:t>
            </a:r>
            <a:r>
              <a:rPr lang="en-US" altLang="en-US"/>
              <a:t> as possible</a:t>
            </a:r>
          </a:p>
          <a:p>
            <a:r>
              <a:rPr lang="en-US" altLang="en-US" u="sng"/>
              <a:t>Definitions:</a:t>
            </a:r>
            <a:endParaRPr lang="en-US" altLang="en-US"/>
          </a:p>
          <a:p>
            <a:pPr lvl="1"/>
            <a:r>
              <a:rPr lang="en-US" altLang="en-US"/>
              <a:t>N = total number of assemblies required</a:t>
            </a:r>
          </a:p>
          <a:p>
            <a:pPr lvl="1"/>
            <a:r>
              <a:rPr lang="en-US" altLang="en-US"/>
              <a:t>t = total number of assembly types</a:t>
            </a:r>
          </a:p>
          <a:p>
            <a:pPr lvl="1"/>
            <a:r>
              <a:rPr lang="en-US" altLang="en-US"/>
              <a:t>N</a:t>
            </a:r>
            <a:r>
              <a:rPr lang="en-US" altLang="en-US" baseline="-25000"/>
              <a:t>j </a:t>
            </a:r>
            <a:r>
              <a:rPr lang="en-US" altLang="en-US"/>
              <a:t>= total number of assembly j required</a:t>
            </a:r>
          </a:p>
          <a:p>
            <a:pPr lvl="1"/>
            <a:r>
              <a:rPr lang="en-US" altLang="en-US"/>
              <a:t>m = total number of part types required for N assemblies</a:t>
            </a:r>
          </a:p>
          <a:p>
            <a:pPr lvl="1"/>
            <a:r>
              <a:rPr lang="en-US" altLang="en-US"/>
              <a:t>b</a:t>
            </a:r>
            <a:r>
              <a:rPr lang="en-US" altLang="en-US" baseline="-25000"/>
              <a:t>i,j</a:t>
            </a:r>
            <a:r>
              <a:rPr lang="en-US" altLang="en-US"/>
              <a:t> = number of part i needed for each assembly j</a:t>
            </a:r>
          </a:p>
          <a:p>
            <a:pPr lvl="1"/>
            <a:r>
              <a:rPr lang="en-US" altLang="en-US"/>
              <a:t>R</a:t>
            </a:r>
            <a:r>
              <a:rPr lang="en-US" altLang="en-US" baseline="-25000"/>
              <a:t>i</a:t>
            </a:r>
            <a:r>
              <a:rPr lang="en-US" altLang="en-US"/>
              <a:t> = total number of part i required for N assemblies</a:t>
            </a:r>
          </a:p>
          <a:p>
            <a:pPr lvl="1"/>
            <a:r>
              <a:rPr lang="en-US" altLang="en-US"/>
              <a:t>x</a:t>
            </a:r>
            <a:r>
              <a:rPr lang="en-US" altLang="en-US" baseline="-25000"/>
              <a:t>i,k</a:t>
            </a:r>
            <a:r>
              <a:rPr lang="en-US" altLang="en-US"/>
              <a:t> = total number of part i required for first k assemblies in sequence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/>
        </p:nvSpPr>
        <p:spPr bwMode="auto">
          <a:xfrm>
            <a:off x="152400" y="228600"/>
            <a:ext cx="8785225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eaLnBrk="0" hangingPunct="0"/>
            <a: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  <a:t>Flow Shop Scheduling</a:t>
            </a:r>
            <a:b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</a:br>
            <a:r>
              <a:rPr lang="en-US" altLang="en-US" sz="2000" b="1" i="1">
                <a:solidFill>
                  <a:srgbClr val="003399"/>
                </a:solidFill>
                <a:latin typeface="Tahoma" pitchFamily="34" charset="0"/>
              </a:rPr>
              <a:t>Mixed Model Assembly Sequencing at Toyota</a:t>
            </a:r>
          </a:p>
        </p:txBody>
      </p:sp>
      <p:graphicFrame>
        <p:nvGraphicFramePr>
          <p:cNvPr id="183300" name="Object 4"/>
          <p:cNvGraphicFramePr>
            <a:graphicFrameLocks noChangeAspect="1"/>
          </p:cNvGraphicFramePr>
          <p:nvPr/>
        </p:nvGraphicFramePr>
        <p:xfrm>
          <a:off x="6705600" y="3200400"/>
          <a:ext cx="1295400" cy="873125"/>
        </p:xfrm>
        <a:graphic>
          <a:graphicData uri="http://schemas.openxmlformats.org/presentationml/2006/ole">
            <p:oleObj spid="_x0000_s183302" name="Equation" r:id="rId3" imgW="685502" imgH="444307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D55A0-7802-4A02-9009-F168D880B8FE}" type="slidenum">
              <a:rPr lang="en-US" altLang="en-US"/>
              <a:pPr/>
              <a:t>59</a:t>
            </a:fld>
            <a:endParaRPr lang="en-US" alt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Smoothing part consumption is achieved through position k in assembly sequence by minimizing: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If assembly j is being considered for position k , define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/>
        </p:nvSpPr>
        <p:spPr bwMode="auto">
          <a:xfrm>
            <a:off x="152400" y="228600"/>
            <a:ext cx="8785225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eaLnBrk="0" hangingPunct="0"/>
            <a: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  <a:t>Flow Shop Scheduling</a:t>
            </a:r>
            <a:b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</a:br>
            <a:r>
              <a:rPr lang="en-US" altLang="en-US" sz="2000" b="1" i="1">
                <a:solidFill>
                  <a:srgbClr val="003399"/>
                </a:solidFill>
                <a:latin typeface="Tahoma" pitchFamily="34" charset="0"/>
              </a:rPr>
              <a:t>Mixed Model Assembly Sequencing at Toyota</a:t>
            </a:r>
          </a:p>
        </p:txBody>
      </p:sp>
      <p:graphicFrame>
        <p:nvGraphicFramePr>
          <p:cNvPr id="184324" name="Object 4"/>
          <p:cNvGraphicFramePr>
            <a:graphicFrameLocks noChangeAspect="1"/>
          </p:cNvGraphicFramePr>
          <p:nvPr/>
        </p:nvGraphicFramePr>
        <p:xfrm>
          <a:off x="3124200" y="2667000"/>
          <a:ext cx="2667000" cy="1262063"/>
        </p:xfrm>
        <a:graphic>
          <a:graphicData uri="http://schemas.openxmlformats.org/presentationml/2006/ole">
            <p:oleObj spid="_x0000_s184332" name="Equation" r:id="rId3" imgW="990170" imgH="469696" progId="">
              <p:embed/>
            </p:oleObj>
          </a:graphicData>
        </a:graphic>
      </p:graphicFrame>
      <p:sp>
        <p:nvSpPr>
          <p:cNvPr id="184325" name="Text Box 5"/>
          <p:cNvSpPr txBox="1">
            <a:spLocks noChangeArrowheads="1"/>
          </p:cNvSpPr>
          <p:nvPr/>
        </p:nvSpPr>
        <p:spPr bwMode="auto">
          <a:xfrm>
            <a:off x="2438400" y="3886200"/>
            <a:ext cx="692150" cy="434975"/>
          </a:xfrm>
          <a:prstGeom prst="rect">
            <a:avLst/>
          </a:prstGeom>
          <a:noFill/>
          <a:ln w="38100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Tahoma" pitchFamily="34" charset="0"/>
              </a:rPr>
              <a:t>goal</a:t>
            </a:r>
          </a:p>
        </p:txBody>
      </p:sp>
      <p:sp>
        <p:nvSpPr>
          <p:cNvPr id="184326" name="Text Box 6"/>
          <p:cNvSpPr txBox="1">
            <a:spLocks noChangeArrowheads="1"/>
          </p:cNvSpPr>
          <p:nvPr/>
        </p:nvSpPr>
        <p:spPr bwMode="auto">
          <a:xfrm>
            <a:off x="6172200" y="3886200"/>
            <a:ext cx="823913" cy="404813"/>
          </a:xfrm>
          <a:prstGeom prst="rect">
            <a:avLst/>
          </a:prstGeom>
          <a:noFill/>
          <a:ln w="38100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latin typeface="Tahoma" pitchFamily="34" charset="0"/>
              </a:rPr>
              <a:t>actual</a:t>
            </a:r>
          </a:p>
        </p:txBody>
      </p:sp>
      <p:sp>
        <p:nvSpPr>
          <p:cNvPr id="184327" name="Line 7"/>
          <p:cNvSpPr>
            <a:spLocks noChangeShapeType="1"/>
          </p:cNvSpPr>
          <p:nvPr/>
        </p:nvSpPr>
        <p:spPr bwMode="auto">
          <a:xfrm flipV="1">
            <a:off x="3124200" y="3581400"/>
            <a:ext cx="762000" cy="533400"/>
          </a:xfrm>
          <a:prstGeom prst="line">
            <a:avLst/>
          </a:prstGeom>
          <a:noFill/>
          <a:ln w="38100" cmpd="dbl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28" name="Line 8"/>
          <p:cNvSpPr>
            <a:spLocks noChangeShapeType="1"/>
          </p:cNvSpPr>
          <p:nvPr/>
        </p:nvSpPr>
        <p:spPr bwMode="auto">
          <a:xfrm flipH="1" flipV="1">
            <a:off x="5181600" y="3657600"/>
            <a:ext cx="990600" cy="457200"/>
          </a:xfrm>
          <a:prstGeom prst="line">
            <a:avLst/>
          </a:prstGeom>
          <a:noFill/>
          <a:ln w="38100" cmpd="dbl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84329" name="Object 9"/>
          <p:cNvGraphicFramePr>
            <a:graphicFrameLocks noChangeAspect="1"/>
          </p:cNvGraphicFramePr>
          <p:nvPr/>
        </p:nvGraphicFramePr>
        <p:xfrm>
          <a:off x="3352800" y="4953000"/>
          <a:ext cx="2590800" cy="647700"/>
        </p:xfrm>
        <a:graphic>
          <a:graphicData uri="http://schemas.openxmlformats.org/presentationml/2006/ole">
            <p:oleObj spid="_x0000_s184333" name="Equation" r:id="rId4" imgW="965200" imgH="2413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10692E-7E2F-4796-A8EA-E6600BFAB3AD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447800"/>
            <a:ext cx="4495800" cy="444500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400"/>
              <a:t>Minimum Part Set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610600" cy="3810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/>
              <a:t>Suppose </a:t>
            </a:r>
            <a:r>
              <a:rPr lang="en-US" altLang="en-US" i="1">
                <a:latin typeface="Bookman Old Style" pitchFamily="18" charset="0"/>
              </a:rPr>
              <a:t>l</a:t>
            </a:r>
            <a:r>
              <a:rPr lang="en-US" altLang="en-US"/>
              <a:t> product types</a:t>
            </a:r>
          </a:p>
          <a:p>
            <a:pPr>
              <a:lnSpc>
                <a:spcPct val="120000"/>
              </a:lnSpc>
            </a:pPr>
            <a:r>
              <a:rPr lang="en-US" altLang="en-US"/>
              <a:t>Let </a:t>
            </a:r>
            <a:r>
              <a:rPr lang="en-US" altLang="en-US" i="1"/>
              <a:t>N</a:t>
            </a:r>
            <a:r>
              <a:rPr lang="en-US" altLang="en-US" i="1" baseline="-25000"/>
              <a:t>k</a:t>
            </a:r>
            <a:r>
              <a:rPr lang="en-US" altLang="en-US"/>
              <a:t> be target number of jobs of type </a:t>
            </a:r>
            <a:r>
              <a:rPr lang="en-US" altLang="en-US" i="1"/>
              <a:t>k</a:t>
            </a:r>
            <a:endParaRPr lang="en-US" altLang="en-US"/>
          </a:p>
          <a:p>
            <a:pPr>
              <a:lnSpc>
                <a:spcPct val="120000"/>
              </a:lnSpc>
            </a:pPr>
            <a:r>
              <a:rPr lang="en-US" altLang="en-US"/>
              <a:t>Let </a:t>
            </a:r>
            <a:r>
              <a:rPr lang="en-US" altLang="en-US" i="1"/>
              <a:t>z</a:t>
            </a:r>
            <a:r>
              <a:rPr lang="en-US" altLang="en-US"/>
              <a:t> be the greatest common divisor</a:t>
            </a:r>
          </a:p>
          <a:p>
            <a:pPr>
              <a:lnSpc>
                <a:spcPct val="120000"/>
              </a:lnSpc>
            </a:pPr>
            <a:r>
              <a:rPr lang="en-US" altLang="en-US"/>
              <a:t>Then</a:t>
            </a:r>
          </a:p>
          <a:p>
            <a:pPr>
              <a:lnSpc>
                <a:spcPct val="120000"/>
              </a:lnSpc>
            </a:pPr>
            <a:endParaRPr lang="en-US" altLang="en-US"/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en-US"/>
              <a:t>	is the smallest set with ‘correct’ proportions</a:t>
            </a:r>
          </a:p>
          <a:p>
            <a:pPr>
              <a:lnSpc>
                <a:spcPct val="120000"/>
              </a:lnSpc>
            </a:pPr>
            <a:r>
              <a:rPr lang="en-US" altLang="en-US" u="sng"/>
              <a:t>Example:</a:t>
            </a:r>
            <a:endParaRPr lang="en-US" altLang="en-US" sz="2800" u="sng"/>
          </a:p>
        </p:txBody>
      </p:sp>
      <p:graphicFrame>
        <p:nvGraphicFramePr>
          <p:cNvPr id="93188" name="Object 4"/>
          <p:cNvGraphicFramePr>
            <a:graphicFrameLocks noChangeAspect="1"/>
          </p:cNvGraphicFramePr>
          <p:nvPr/>
        </p:nvGraphicFramePr>
        <p:xfrm>
          <a:off x="1981200" y="3505200"/>
          <a:ext cx="3581400" cy="1093788"/>
        </p:xfrm>
        <a:graphic>
          <a:graphicData uri="http://schemas.openxmlformats.org/presentationml/2006/ole">
            <p:oleObj spid="_x0000_s93222" name="Equation" r:id="rId3" imgW="1409088" imgH="431613" progId="">
              <p:embed/>
            </p:oleObj>
          </a:graphicData>
        </a:graphic>
      </p:graphicFrame>
      <p:sp>
        <p:nvSpPr>
          <p:cNvPr id="93189" name="Rectangle 5"/>
          <p:cNvSpPr>
            <a:spLocks noGrp="1" noChangeArrowheads="1"/>
          </p:cNvSpPr>
          <p:nvPr/>
        </p:nvSpPr>
        <p:spPr bwMode="auto">
          <a:xfrm>
            <a:off x="152400" y="304800"/>
            <a:ext cx="8785225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eaLnBrk="0" hangingPunct="0"/>
            <a: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  <a:t>Flow Shop Scheduling</a:t>
            </a:r>
            <a:b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</a:br>
            <a:r>
              <a:rPr lang="en-US" altLang="en-US" sz="2000" b="1" i="1">
                <a:solidFill>
                  <a:srgbClr val="003399"/>
                </a:solidFill>
                <a:latin typeface="Tahoma" pitchFamily="34" charset="0"/>
              </a:rPr>
              <a:t>Sequencing Unpaced Assembly Systems</a:t>
            </a:r>
            <a:r>
              <a:rPr lang="en-US" altLang="en-US"/>
              <a:t> </a:t>
            </a:r>
          </a:p>
        </p:txBody>
      </p:sp>
      <p:graphicFrame>
        <p:nvGraphicFramePr>
          <p:cNvPr id="93220" name="Group 36"/>
          <p:cNvGraphicFramePr>
            <a:graphicFrameLocks noGrp="1"/>
          </p:cNvGraphicFramePr>
          <p:nvPr/>
        </p:nvGraphicFramePr>
        <p:xfrm>
          <a:off x="762000" y="5562600"/>
          <a:ext cx="7391400" cy="1097280"/>
        </p:xfrm>
        <a:graphic>
          <a:graphicData uri="http://schemas.openxmlformats.org/drawingml/2006/table">
            <a:tbl>
              <a:tblPr/>
              <a:tblGrid>
                <a:gridCol w="1477963"/>
                <a:gridCol w="1477962"/>
                <a:gridCol w="1479550"/>
                <a:gridCol w="1477963"/>
                <a:gridCol w="1477962"/>
              </a:tblGrid>
              <a:tr h="3222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k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775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N*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300/25=12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250/25=10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775/25=31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1000/25=40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87FAB-0BF3-4725-A9F2-B2809FA932AF}" type="slidenum">
              <a:rPr lang="en-US" altLang="en-US"/>
              <a:pPr/>
              <a:t>60</a:t>
            </a:fld>
            <a:endParaRPr lang="en-US" altLang="en-US"/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610600" cy="609600"/>
          </a:xfrm>
        </p:spPr>
        <p:txBody>
          <a:bodyPr/>
          <a:lstStyle/>
          <a:p>
            <a:r>
              <a:rPr lang="en-US" altLang="en-US" i="1" u="sng">
                <a:effectLst>
                  <a:outerShdw blurRad="38100" dist="38100" dir="2700000" algn="tl">
                    <a:srgbClr val="C0C0C0"/>
                  </a:outerShdw>
                </a:effectLst>
              </a:rPr>
              <a:t>Goal-Chasing Algorithm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/>
        </p:nvSpPr>
        <p:spPr bwMode="auto">
          <a:xfrm>
            <a:off x="152400" y="228600"/>
            <a:ext cx="8785225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eaLnBrk="0" hangingPunct="0"/>
            <a: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  <a:t>Flow Shop Scheduling</a:t>
            </a:r>
            <a:b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</a:br>
            <a:r>
              <a:rPr lang="en-US" altLang="en-US" sz="2000" b="1" i="1">
                <a:solidFill>
                  <a:srgbClr val="003399"/>
                </a:solidFill>
                <a:latin typeface="Tahoma" pitchFamily="34" charset="0"/>
              </a:rPr>
              <a:t>Mixed Model Assembly Sequencing at Toyota</a:t>
            </a:r>
          </a:p>
        </p:txBody>
      </p:sp>
      <p:graphicFrame>
        <p:nvGraphicFramePr>
          <p:cNvPr id="185348" name="Object 4"/>
          <p:cNvGraphicFramePr>
            <a:graphicFrameLocks noChangeAspect="1"/>
          </p:cNvGraphicFramePr>
          <p:nvPr/>
        </p:nvGraphicFramePr>
        <p:xfrm>
          <a:off x="838200" y="1981200"/>
          <a:ext cx="6477000" cy="4745038"/>
        </p:xfrm>
        <a:graphic>
          <a:graphicData uri="http://schemas.openxmlformats.org/presentationml/2006/ole">
            <p:oleObj spid="_x0000_s185351" name="Equation" r:id="rId3" imgW="3289300" imgH="2438400" progId="">
              <p:embed/>
            </p:oleObj>
          </a:graphicData>
        </a:graphic>
      </p:graphicFrame>
      <p:sp>
        <p:nvSpPr>
          <p:cNvPr id="185349" name="Rectangle 5"/>
          <p:cNvSpPr>
            <a:spLocks noChangeArrowheads="1"/>
          </p:cNvSpPr>
          <p:nvPr/>
        </p:nvSpPr>
        <p:spPr bwMode="auto">
          <a:xfrm>
            <a:off x="1982788" y="2897188"/>
            <a:ext cx="3811587" cy="106521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B658D-55FE-4C6D-9D22-1E20FD86429D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905000"/>
            <a:ext cx="4572000" cy="444500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400"/>
              <a:t>Defining a Cyclic Schedule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971800"/>
            <a:ext cx="8610600" cy="3429000"/>
          </a:xfrm>
        </p:spPr>
        <p:txBody>
          <a:bodyPr/>
          <a:lstStyle/>
          <a:p>
            <a:r>
              <a:rPr lang="en-US" altLang="en-US"/>
              <a:t>Consider the jobs in the MPS as </a:t>
            </a:r>
            <a:r>
              <a:rPr lang="en-US" altLang="en-US" i="1"/>
              <a:t>n</a:t>
            </a:r>
            <a:r>
              <a:rPr lang="en-US" altLang="en-US"/>
              <a:t> jobs</a:t>
            </a:r>
          </a:p>
          <a:p>
            <a:endParaRPr lang="en-US" altLang="en-US"/>
          </a:p>
          <a:p>
            <a:endParaRPr lang="en-US" altLang="en-US"/>
          </a:p>
          <a:p>
            <a:pPr>
              <a:buFont typeface="Wingdings" pitchFamily="2" charset="2"/>
              <a:buNone/>
            </a:pPr>
            <a:r>
              <a:rPr lang="en-US" altLang="en-US"/>
              <a:t> </a:t>
            </a:r>
          </a:p>
          <a:p>
            <a:r>
              <a:rPr lang="en-US" altLang="en-US"/>
              <a:t>A cyclic schedule is determined by sequencing the jobs in the MPS</a:t>
            </a:r>
          </a:p>
          <a:p>
            <a:r>
              <a:rPr lang="en-US" altLang="en-US"/>
              <a:t>Maximizing Throughput = Minimizing cycle time</a:t>
            </a:r>
          </a:p>
        </p:txBody>
      </p:sp>
      <p:graphicFrame>
        <p:nvGraphicFramePr>
          <p:cNvPr id="94212" name="Object 4"/>
          <p:cNvGraphicFramePr>
            <a:graphicFrameLocks noChangeAspect="1"/>
          </p:cNvGraphicFramePr>
          <p:nvPr/>
        </p:nvGraphicFramePr>
        <p:xfrm>
          <a:off x="1495425" y="3505200"/>
          <a:ext cx="5429250" cy="1076325"/>
        </p:xfrm>
        <a:graphic>
          <a:graphicData uri="http://schemas.openxmlformats.org/presentationml/2006/ole">
            <p:oleObj spid="_x0000_s94215" name="Equation" r:id="rId3" imgW="2171700" imgH="431800" progId="">
              <p:embed/>
            </p:oleObj>
          </a:graphicData>
        </a:graphic>
      </p:graphicFrame>
      <p:sp>
        <p:nvSpPr>
          <p:cNvPr id="94213" name="Rectangle 5"/>
          <p:cNvSpPr>
            <a:spLocks noGrp="1" noChangeArrowheads="1"/>
          </p:cNvSpPr>
          <p:nvPr/>
        </p:nvSpPr>
        <p:spPr bwMode="auto">
          <a:xfrm>
            <a:off x="152400" y="381000"/>
            <a:ext cx="8785225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eaLnBrk="0" hangingPunct="0"/>
            <a: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  <a:t>Flow Shop Scheduling</a:t>
            </a:r>
            <a:b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</a:br>
            <a:r>
              <a:rPr lang="en-US" altLang="en-US" sz="2000" b="1" i="1">
                <a:solidFill>
                  <a:srgbClr val="003399"/>
                </a:solidFill>
                <a:latin typeface="Tahoma" pitchFamily="34" charset="0"/>
              </a:rPr>
              <a:t>Sequencing Unpaced Assembly Systems</a:t>
            </a:r>
            <a:r>
              <a:rPr lang="en-US" altLang="en-US"/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7A2D9-91D2-4D9A-AF41-977243516186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0"/>
            <a:ext cx="4724400" cy="533400"/>
          </a:xfrm>
          <a:solidFill>
            <a:srgbClr val="FFFFCC"/>
          </a:solidFill>
          <a:ln w="38100">
            <a:solidFill>
              <a:srgbClr val="0000CC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altLang="en-US" sz="2800"/>
              <a:t>Sequencing Example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209800"/>
            <a:ext cx="8610600" cy="4495800"/>
          </a:xfrm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000"/>
              <a:t>Master Production Schedule calls for 30,000 units in the month (30 days)</a:t>
            </a:r>
          </a:p>
          <a:p>
            <a:pPr lvl="1"/>
            <a:r>
              <a:rPr lang="en-US" altLang="en-US"/>
              <a:t>1000 per day</a:t>
            </a:r>
          </a:p>
          <a:p>
            <a:pPr lvl="2"/>
            <a:r>
              <a:rPr lang="en-US" altLang="en-US"/>
              <a:t>3 shifts </a:t>
            </a:r>
          </a:p>
          <a:p>
            <a:pPr lvl="3"/>
            <a:r>
              <a:rPr lang="en-US" altLang="en-US"/>
              <a:t>333 units per shift</a:t>
            </a:r>
          </a:p>
          <a:p>
            <a:pPr lvl="2"/>
            <a:r>
              <a:rPr lang="en-US" altLang="en-US"/>
              <a:t>420 minutes per shift (60 minutes maintenance and capacity buffer)</a:t>
            </a:r>
          </a:p>
          <a:p>
            <a:pPr lvl="3"/>
            <a:r>
              <a:rPr lang="en-US" altLang="en-US"/>
              <a:t>420/333 = 1.26 minutes per unit</a:t>
            </a:r>
          </a:p>
          <a:p>
            <a:r>
              <a:rPr lang="en-US" altLang="en-US" sz="2000"/>
              <a:t>Breakdown by product proportion</a:t>
            </a:r>
          </a:p>
          <a:p>
            <a:pPr lvl="1"/>
            <a:r>
              <a:rPr lang="en-US" altLang="en-US"/>
              <a:t>Product X = 20000 units (66 percent)</a:t>
            </a:r>
          </a:p>
          <a:p>
            <a:pPr lvl="1"/>
            <a:r>
              <a:rPr lang="en-US" altLang="en-US"/>
              <a:t>Product Y = 5000 units (17 percent)</a:t>
            </a:r>
          </a:p>
          <a:p>
            <a:pPr lvl="1"/>
            <a:r>
              <a:rPr lang="en-US" altLang="en-US"/>
              <a:t>Product Z = 5000 units (17 percent)</a:t>
            </a:r>
          </a:p>
        </p:txBody>
      </p:sp>
      <p:sp>
        <p:nvSpPr>
          <p:cNvPr id="134148" name="Rectangle 4"/>
          <p:cNvSpPr>
            <a:spLocks noGrp="1" noChangeArrowheads="1"/>
          </p:cNvSpPr>
          <p:nvPr/>
        </p:nvSpPr>
        <p:spPr bwMode="auto">
          <a:xfrm>
            <a:off x="152400" y="381000"/>
            <a:ext cx="8785225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eaLnBrk="0" hangingPunct="0"/>
            <a: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  <a:t>Flow Shop Scheduling</a:t>
            </a:r>
            <a:b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</a:br>
            <a:r>
              <a:rPr lang="en-US" altLang="en-US" sz="2000" b="1" i="1">
                <a:solidFill>
                  <a:srgbClr val="003399"/>
                </a:solidFill>
                <a:latin typeface="Tahoma" pitchFamily="34" charset="0"/>
              </a:rPr>
              <a:t>Sequencing Unpaced Assembly Systems</a:t>
            </a:r>
            <a:r>
              <a:rPr lang="en-US" altLang="en-US"/>
              <a:t> 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5CCEC-F3BC-44C1-986D-553288598F92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Proportional Schedule</a:t>
            </a:r>
          </a:p>
          <a:p>
            <a:pPr lvl="1"/>
            <a:r>
              <a:rPr lang="en-US" altLang="en-US" sz="2400"/>
              <a:t>X X Y X X Z X X Y X X Z X X Y X X Z......</a:t>
            </a:r>
          </a:p>
          <a:p>
            <a:pPr lvl="2"/>
            <a:r>
              <a:rPr lang="en-US" altLang="en-US" sz="2400"/>
              <a:t>output rate - 1 unit each 1.26 minutes</a:t>
            </a:r>
          </a:p>
          <a:p>
            <a:pPr lvl="2"/>
            <a:r>
              <a:rPr lang="en-US" altLang="en-US" sz="2400"/>
              <a:t>X    </a:t>
            </a:r>
            <a:r>
              <a:rPr lang="en-US" altLang="en-US" sz="2400" u="sng"/>
              <a:t>(1.26)(2) + 2.52(1) </a:t>
            </a:r>
            <a:r>
              <a:rPr lang="en-US" altLang="en-US" sz="2400"/>
              <a:t> =  1.68 minutes</a:t>
            </a:r>
            <a:endParaRPr lang="en-US" altLang="en-US" sz="2400" u="sng"/>
          </a:p>
          <a:p>
            <a:pPr lvl="3">
              <a:buFontTx/>
              <a:buNone/>
            </a:pPr>
            <a:r>
              <a:rPr lang="en-US" altLang="en-US" sz="2400"/>
              <a:t>		             3</a:t>
            </a:r>
          </a:p>
          <a:p>
            <a:pPr lvl="2"/>
            <a:r>
              <a:rPr lang="en-US" altLang="en-US" sz="2400"/>
              <a:t>Y   (1.26)(6) = 7.56 minutes</a:t>
            </a:r>
          </a:p>
          <a:p>
            <a:pPr lvl="2">
              <a:buFontTx/>
              <a:buNone/>
            </a:pPr>
            <a:endParaRPr lang="en-US" altLang="en-US" sz="2400"/>
          </a:p>
          <a:p>
            <a:pPr lvl="2"/>
            <a:r>
              <a:rPr lang="en-US" altLang="en-US" sz="2400"/>
              <a:t>Z   (1.26)(6) = 7.56 minutes</a:t>
            </a:r>
          </a:p>
        </p:txBody>
      </p:sp>
      <p:sp>
        <p:nvSpPr>
          <p:cNvPr id="135173" name="Rectangle 5"/>
          <p:cNvSpPr>
            <a:spLocks noGrp="1" noChangeArrowheads="1"/>
          </p:cNvSpPr>
          <p:nvPr/>
        </p:nvSpPr>
        <p:spPr bwMode="auto">
          <a:xfrm>
            <a:off x="152400" y="381000"/>
            <a:ext cx="8785225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eaLnBrk="0" hangingPunct="0"/>
            <a: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  <a:t>Flow Shop Scheduling</a:t>
            </a:r>
            <a:br>
              <a:rPr lang="en-US" altLang="en-US" sz="3600" b="1">
                <a:solidFill>
                  <a:srgbClr val="003399"/>
                </a:solidFill>
                <a:latin typeface="Tahoma" pitchFamily="34" charset="0"/>
              </a:rPr>
            </a:br>
            <a:r>
              <a:rPr lang="en-US" altLang="en-US" sz="2000" b="1" i="1">
                <a:solidFill>
                  <a:srgbClr val="003399"/>
                </a:solidFill>
                <a:latin typeface="Tahoma" pitchFamily="34" charset="0"/>
              </a:rPr>
              <a:t>Sequencing Unpaced Assembly Systems</a:t>
            </a:r>
            <a:r>
              <a:rPr lang="en-US" altLang="en-US"/>
              <a:t> 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7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3399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8AE7B9"/>
      </a:accent6>
      <a:hlink>
        <a:srgbClr val="CC00CC"/>
      </a:hlink>
      <a:folHlink>
        <a:srgbClr val="B2B2B2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12209</TotalTime>
  <Words>2658</Words>
  <Application>Microsoft Office PowerPoint</Application>
  <PresentationFormat>Экран (4:3)</PresentationFormat>
  <Paragraphs>1060</Paragraphs>
  <Slides>60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2</vt:i4>
      </vt:variant>
      <vt:variant>
        <vt:lpstr>Внедренные серверы OLE</vt:lpstr>
      </vt:variant>
      <vt:variant>
        <vt:i4>3</vt:i4>
      </vt:variant>
      <vt:variant>
        <vt:lpstr>Заголовки слайдов</vt:lpstr>
      </vt:variant>
      <vt:variant>
        <vt:i4>60</vt:i4>
      </vt:variant>
    </vt:vector>
  </HeadingPairs>
  <TitlesOfParts>
    <vt:vector size="65" baseType="lpstr">
      <vt:lpstr>Default Design</vt:lpstr>
      <vt:lpstr>Capsules</vt:lpstr>
      <vt:lpstr>Equation</vt:lpstr>
      <vt:lpstr>Document</vt:lpstr>
      <vt:lpstr>Worksheet</vt:lpstr>
      <vt:lpstr>Specialized Flow Shops: Flexible Assembly Systems</vt:lpstr>
      <vt:lpstr>   Job Shops                        Flexible Assembly</vt:lpstr>
      <vt:lpstr>Слайд 3</vt:lpstr>
      <vt:lpstr>Слайд 4</vt:lpstr>
      <vt:lpstr>Слайд 5</vt:lpstr>
      <vt:lpstr>Minimum Part Set</vt:lpstr>
      <vt:lpstr>Defining a Cyclic Schedule</vt:lpstr>
      <vt:lpstr>Sequencing Example</vt:lpstr>
      <vt:lpstr>Слайд 9</vt:lpstr>
      <vt:lpstr>Uniform Plant Loading</vt:lpstr>
      <vt:lpstr>JIT Requires Fast Setups</vt:lpstr>
      <vt:lpstr>Minimizing Cycle Time</vt:lpstr>
      <vt:lpstr>Flow Shop Scheduling Limited Intermediate Storage Fm l  block  l  Cmax</vt:lpstr>
      <vt:lpstr>PF: Next Job</vt:lpstr>
      <vt:lpstr>Nonproductive Time</vt:lpstr>
      <vt:lpstr>Слайд 16</vt:lpstr>
      <vt:lpstr>Слайд 17</vt:lpstr>
      <vt:lpstr>Слайд 18</vt:lpstr>
      <vt:lpstr>Слайд 19</vt:lpstr>
      <vt:lpstr>Слайд 20</vt:lpstr>
      <vt:lpstr>Слайд 21</vt:lpstr>
      <vt:lpstr>Paced Assembly Systems</vt:lpstr>
      <vt:lpstr>Слайд 23</vt:lpstr>
      <vt:lpstr>Grouping and Spacing</vt:lpstr>
      <vt:lpstr>Objectives</vt:lpstr>
      <vt:lpstr>Grouping and Spacing Heuristic</vt:lpstr>
      <vt:lpstr>Example</vt:lpstr>
      <vt:lpstr>Example Data</vt:lpstr>
      <vt:lpstr>Grouping</vt:lpstr>
      <vt:lpstr>Grouped Jobs</vt:lpstr>
      <vt:lpstr>Capacity Constrained Operations</vt:lpstr>
      <vt:lpstr>Слайд 32</vt:lpstr>
      <vt:lpstr>Flexible Flow System with Bypass</vt:lpstr>
      <vt:lpstr>Flexible Flow Line Algorithm</vt:lpstr>
      <vt:lpstr>Machine Allocation</vt:lpstr>
      <vt:lpstr>Dynamic Balancing Heuristic</vt:lpstr>
      <vt:lpstr>Minimizing Overload</vt:lpstr>
      <vt:lpstr>Release Timing</vt:lpstr>
      <vt:lpstr>Example</vt:lpstr>
      <vt:lpstr>Data</vt:lpstr>
      <vt:lpstr>Machine Allocation: LPT assignment to machines at a stage</vt:lpstr>
      <vt:lpstr>Workload</vt:lpstr>
      <vt:lpstr>Calculate Target Workload</vt:lpstr>
      <vt:lpstr>Слайд 44</vt:lpstr>
      <vt:lpstr>Слайд 45</vt:lpstr>
      <vt:lpstr>Overload: job contribution to each as the first job in sequence</vt:lpstr>
      <vt:lpstr>Слайд 47</vt:lpstr>
      <vt:lpstr>Dynamic Balancing</vt:lpstr>
      <vt:lpstr>Calculate Target Workload</vt:lpstr>
      <vt:lpstr>Selecting the Second Job</vt:lpstr>
      <vt:lpstr>Calculate Target Workload</vt:lpstr>
      <vt:lpstr>Cumulative Overload</vt:lpstr>
      <vt:lpstr>Final Cycle</vt:lpstr>
      <vt:lpstr>Слайд 54</vt:lpstr>
      <vt:lpstr>Слайд 55</vt:lpstr>
      <vt:lpstr>Example</vt:lpstr>
      <vt:lpstr>Слайд 57</vt:lpstr>
      <vt:lpstr>Слайд 58</vt:lpstr>
      <vt:lpstr>Слайд 59</vt:lpstr>
      <vt:lpstr>Слайд 60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 R Wilson</dc:creator>
  <cp:lastModifiedBy>Gene</cp:lastModifiedBy>
  <cp:revision>42</cp:revision>
  <dcterms:created xsi:type="dcterms:W3CDTF">2004-03-29T02:27:05Z</dcterms:created>
  <dcterms:modified xsi:type="dcterms:W3CDTF">2015-10-12T22:42:46Z</dcterms:modified>
</cp:coreProperties>
</file>