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1"/>
  </p:notesMasterIdLst>
  <p:handoutMasterIdLst>
    <p:handoutMasterId r:id="rId52"/>
  </p:handoutMasterIdLst>
  <p:sldIdLst>
    <p:sldId id="425" r:id="rId3"/>
    <p:sldId id="361" r:id="rId4"/>
    <p:sldId id="362" r:id="rId5"/>
    <p:sldId id="311" r:id="rId6"/>
    <p:sldId id="312" r:id="rId7"/>
    <p:sldId id="313" r:id="rId8"/>
    <p:sldId id="315" r:id="rId9"/>
    <p:sldId id="316" r:id="rId10"/>
    <p:sldId id="317" r:id="rId11"/>
    <p:sldId id="319" r:id="rId12"/>
    <p:sldId id="320" r:id="rId13"/>
    <p:sldId id="325" r:id="rId14"/>
    <p:sldId id="327" r:id="rId15"/>
    <p:sldId id="328" r:id="rId16"/>
    <p:sldId id="363" r:id="rId17"/>
    <p:sldId id="329" r:id="rId18"/>
    <p:sldId id="330" r:id="rId19"/>
    <p:sldId id="331" r:id="rId20"/>
    <p:sldId id="333" r:id="rId21"/>
    <p:sldId id="334" r:id="rId22"/>
    <p:sldId id="372" r:id="rId23"/>
    <p:sldId id="426" r:id="rId24"/>
    <p:sldId id="42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6" r:id="rId33"/>
    <p:sldId id="407" r:id="rId34"/>
    <p:sldId id="408" r:id="rId35"/>
    <p:sldId id="409" r:id="rId36"/>
    <p:sldId id="410" r:id="rId37"/>
    <p:sldId id="420" r:id="rId38"/>
    <p:sldId id="413" r:id="rId39"/>
    <p:sldId id="421" r:id="rId40"/>
    <p:sldId id="414" r:id="rId41"/>
    <p:sldId id="415" r:id="rId42"/>
    <p:sldId id="424" r:id="rId43"/>
    <p:sldId id="422" r:id="rId44"/>
    <p:sldId id="423" r:id="rId45"/>
    <p:sldId id="411" r:id="rId46"/>
    <p:sldId id="416" r:id="rId47"/>
    <p:sldId id="417" r:id="rId48"/>
    <p:sldId id="418" r:id="rId49"/>
    <p:sldId id="419" r:id="rId50"/>
  </p:sldIdLst>
  <p:sldSz cx="9144000" cy="6858000" type="screen4x3"/>
  <p:notesSz cx="7315200" cy="9601200"/>
  <p:kinsoku lang="ja-JP" invalStChars="" invalEndChars="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6F695"/>
    <a:srgbClr val="F6C28A"/>
    <a:srgbClr val="FF9933"/>
    <a:srgbClr val="FFB56D"/>
    <a:srgbClr val="FFC891"/>
    <a:srgbClr val="FFFFFF"/>
    <a:srgbClr val="EAEAE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13" autoAdjust="0"/>
    <p:restoredTop sz="89624" autoAdjust="0"/>
  </p:normalViewPr>
  <p:slideViewPr>
    <p:cSldViewPr>
      <p:cViewPr>
        <p:scale>
          <a:sx n="80" d="100"/>
          <a:sy n="80" d="100"/>
        </p:scale>
        <p:origin x="-14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25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7363" y="3487738"/>
            <a:ext cx="6259512" cy="539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48" tIns="46985" rIns="95648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notes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378871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r>
              <a:rPr lang="en-US" altLang="en-US" dirty="0"/>
              <a:t>De </a:t>
            </a:r>
            <a:r>
              <a:rPr lang="en-US" altLang="en-US" dirty="0" err="1"/>
              <a:t>grote</a:t>
            </a:r>
            <a:r>
              <a:rPr lang="en-US" altLang="en-US" dirty="0"/>
              <a:t> </a:t>
            </a:r>
            <a:r>
              <a:rPr lang="en-US" altLang="en-US" dirty="0" err="1"/>
              <a:t>formules</a:t>
            </a:r>
            <a:r>
              <a:rPr lang="en-US" altLang="en-US" dirty="0"/>
              <a:t> </a:t>
            </a:r>
            <a:r>
              <a:rPr lang="en-US" altLang="en-US" dirty="0" err="1"/>
              <a:t>hoeven</a:t>
            </a:r>
            <a:r>
              <a:rPr lang="en-US" altLang="en-US" dirty="0"/>
              <a:t> </a:t>
            </a:r>
            <a:r>
              <a:rPr lang="en-US" altLang="en-US" dirty="0" err="1"/>
              <a:t>niet</a:t>
            </a:r>
            <a:r>
              <a:rPr lang="en-US" altLang="en-US" dirty="0"/>
              <a:t> </a:t>
            </a:r>
            <a:r>
              <a:rPr lang="en-US" altLang="en-US" dirty="0" err="1"/>
              <a:t>geleerd</a:t>
            </a:r>
            <a:r>
              <a:rPr lang="en-US" altLang="en-US" dirty="0"/>
              <a:t> </a:t>
            </a:r>
            <a:r>
              <a:rPr lang="en-US" altLang="en-US" dirty="0" err="1"/>
              <a:t>te</a:t>
            </a:r>
            <a:r>
              <a:rPr lang="en-US" altLang="en-US" dirty="0"/>
              <a:t> </a:t>
            </a:r>
            <a:r>
              <a:rPr lang="en-US" altLang="en-US" dirty="0" err="1"/>
              <a:t>worden</a:t>
            </a:r>
            <a:r>
              <a:rPr lang="en-US" altLang="en-US" dirty="0"/>
              <a:t>. De </a:t>
            </a:r>
            <a:r>
              <a:rPr lang="en-US" altLang="en-US" dirty="0" err="1"/>
              <a:t>symbolen</a:t>
            </a:r>
            <a:r>
              <a:rPr lang="en-US" altLang="en-US" dirty="0"/>
              <a:t> </a:t>
            </a:r>
            <a:r>
              <a:rPr lang="en-US" altLang="en-US" dirty="0" err="1"/>
              <a:t>moeten</a:t>
            </a:r>
            <a:r>
              <a:rPr lang="en-US" altLang="en-US" dirty="0"/>
              <a:t> </a:t>
            </a:r>
            <a:r>
              <a:rPr lang="en-US" altLang="en-US" dirty="0" err="1"/>
              <a:t>wel</a:t>
            </a:r>
            <a:r>
              <a:rPr lang="en-US" altLang="en-US" dirty="0"/>
              <a:t> </a:t>
            </a:r>
            <a:r>
              <a:rPr lang="en-US" altLang="en-US" dirty="0" err="1"/>
              <a:t>bekend</a:t>
            </a:r>
            <a:r>
              <a:rPr lang="en-US" altLang="en-US" dirty="0"/>
              <a:t> </a:t>
            </a:r>
            <a:r>
              <a:rPr lang="en-US" altLang="en-US" dirty="0" err="1"/>
              <a:t>zijn</a:t>
            </a:r>
            <a:r>
              <a:rPr lang="en-US" altLang="en-US" dirty="0"/>
              <a:t>, </a:t>
            </a:r>
            <a:r>
              <a:rPr lang="en-US" altLang="en-US" dirty="0" err="1"/>
              <a:t>en</a:t>
            </a:r>
            <a:r>
              <a:rPr lang="en-US" altLang="en-US" dirty="0"/>
              <a:t> met </a:t>
            </a:r>
            <a:r>
              <a:rPr lang="en-US" altLang="en-US" dirty="0" err="1"/>
              <a:t>deze</a:t>
            </a:r>
            <a:r>
              <a:rPr lang="en-US" altLang="en-US" dirty="0"/>
              <a:t> </a:t>
            </a:r>
            <a:r>
              <a:rPr lang="en-US" altLang="en-US" dirty="0" err="1"/>
              <a:t>moet</a:t>
            </a:r>
            <a:r>
              <a:rPr lang="en-US" altLang="en-US" dirty="0"/>
              <a:t> je </a:t>
            </a: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dirty="0" err="1"/>
              <a:t>gegeven</a:t>
            </a:r>
            <a:r>
              <a:rPr lang="en-US" altLang="en-US" dirty="0"/>
              <a:t> </a:t>
            </a:r>
            <a:r>
              <a:rPr lang="en-US" altLang="en-US" dirty="0" err="1"/>
              <a:t>formule</a:t>
            </a:r>
            <a:r>
              <a:rPr lang="en-US" altLang="en-US" dirty="0"/>
              <a:t> </a:t>
            </a:r>
            <a:r>
              <a:rPr lang="en-US" altLang="en-US" dirty="0" err="1"/>
              <a:t>kunnen</a:t>
            </a:r>
            <a:r>
              <a:rPr lang="en-US" altLang="en-US" dirty="0"/>
              <a:t> </a:t>
            </a:r>
            <a:r>
              <a:rPr lang="en-US" altLang="en-US" dirty="0" err="1"/>
              <a:t>interpreteren</a:t>
            </a:r>
            <a:r>
              <a:rPr lang="en-US" altLang="en-US" dirty="0"/>
              <a:t>. De </a:t>
            </a:r>
            <a:r>
              <a:rPr lang="en-US" altLang="en-US" dirty="0" err="1"/>
              <a:t>interpretatie</a:t>
            </a:r>
            <a:r>
              <a:rPr lang="en-US" altLang="en-US" dirty="0"/>
              <a:t> is </a:t>
            </a:r>
            <a:r>
              <a:rPr lang="en-US" altLang="en-US" dirty="0" err="1"/>
              <a:t>dus</a:t>
            </a:r>
            <a:r>
              <a:rPr lang="en-US" altLang="en-US" dirty="0"/>
              <a:t> </a:t>
            </a:r>
            <a:r>
              <a:rPr lang="en-US" altLang="en-US" dirty="0" err="1"/>
              <a:t>wel</a:t>
            </a:r>
            <a:r>
              <a:rPr lang="en-US" altLang="en-US" dirty="0"/>
              <a:t> </a:t>
            </a:r>
            <a:r>
              <a:rPr lang="en-US" altLang="en-US" dirty="0" err="1"/>
              <a:t>belangrijk</a:t>
            </a:r>
            <a:r>
              <a:rPr lang="en-US" altLang="en-US" dirty="0"/>
              <a:t>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r>
              <a:rPr lang="en-US" altLang="en-US"/>
              <a:t>TSP is NP hard</a:t>
            </a:r>
          </a:p>
          <a:p>
            <a:r>
              <a:rPr lang="en-US" altLang="en-US"/>
              <a:t>SST heuristic may also be applied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r>
              <a:rPr lang="en-US" altLang="en-US" dirty="0" err="1"/>
              <a:t>Relaxatie</a:t>
            </a:r>
            <a:r>
              <a:rPr lang="en-US" altLang="en-US" dirty="0"/>
              <a:t> door </a:t>
            </a:r>
            <a:r>
              <a:rPr lang="en-US" altLang="en-US" dirty="0" err="1"/>
              <a:t>weglaten</a:t>
            </a:r>
            <a:r>
              <a:rPr lang="en-US" altLang="en-US" dirty="0"/>
              <a:t> </a:t>
            </a:r>
            <a:r>
              <a:rPr lang="en-US" altLang="en-US" dirty="0" err="1"/>
              <a:t>geheeltalligheidseisvan</a:t>
            </a:r>
            <a:r>
              <a:rPr lang="en-US" altLang="en-US" dirty="0"/>
              <a:t>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k</a:t>
            </a:r>
            <a:r>
              <a:rPr lang="en-US" altLang="en-US" dirty="0"/>
              <a:t> </a:t>
            </a:r>
          </a:p>
          <a:p>
            <a:r>
              <a:rPr lang="en-US" altLang="en-US" dirty="0" err="1"/>
              <a:t>Als</a:t>
            </a:r>
            <a:r>
              <a:rPr lang="en-US" altLang="en-US" dirty="0"/>
              <a:t> </a:t>
            </a:r>
            <a:r>
              <a:rPr lang="en-US" altLang="en-US" dirty="0" err="1"/>
              <a:t>gevolg</a:t>
            </a:r>
            <a:r>
              <a:rPr lang="en-US" altLang="en-US" dirty="0"/>
              <a:t> </a:t>
            </a:r>
            <a:r>
              <a:rPr lang="en-US" altLang="en-US" dirty="0" err="1"/>
              <a:t>blijft</a:t>
            </a:r>
            <a:r>
              <a:rPr lang="en-US" altLang="en-US" dirty="0"/>
              <a:t> </a:t>
            </a:r>
            <a:r>
              <a:rPr lang="en-US" altLang="en-US" dirty="0" err="1"/>
              <a:t>een</a:t>
            </a:r>
            <a:r>
              <a:rPr lang="en-US" altLang="en-US" dirty="0"/>
              <a:t> model over met 1 set </a:t>
            </a:r>
            <a:r>
              <a:rPr lang="en-US" altLang="en-US" dirty="0" err="1"/>
              <a:t>vergelijkingen</a:t>
            </a:r>
            <a:r>
              <a:rPr lang="en-US" altLang="en-US" dirty="0"/>
              <a:t>. </a:t>
            </a:r>
            <a:r>
              <a:rPr lang="en-US" altLang="en-US" dirty="0" err="1"/>
              <a:t>Vervolgens</a:t>
            </a:r>
            <a:r>
              <a:rPr lang="en-US" altLang="en-US" dirty="0"/>
              <a:t> </a:t>
            </a:r>
            <a:r>
              <a:rPr lang="en-US" altLang="en-US" dirty="0" err="1"/>
              <a:t>wordt</a:t>
            </a:r>
            <a:r>
              <a:rPr lang="en-US" altLang="en-US" dirty="0"/>
              <a:t> </a:t>
            </a:r>
            <a:r>
              <a:rPr lang="en-US" altLang="en-US" dirty="0" err="1"/>
              <a:t>hier</a:t>
            </a:r>
            <a:r>
              <a:rPr lang="en-US" altLang="en-US" dirty="0"/>
              <a:t> </a:t>
            </a:r>
            <a:r>
              <a:rPr lang="en-US" altLang="en-US" dirty="0" err="1"/>
              <a:t>een</a:t>
            </a:r>
            <a:r>
              <a:rPr lang="en-US" altLang="en-US" dirty="0"/>
              <a:t> Lagrange </a:t>
            </a:r>
            <a:r>
              <a:rPr lang="en-US" altLang="en-US" dirty="0" err="1"/>
              <a:t>relaxatie</a:t>
            </a:r>
            <a:r>
              <a:rPr lang="en-US" altLang="en-US" dirty="0"/>
              <a:t> op </a:t>
            </a:r>
            <a:r>
              <a:rPr lang="en-US" altLang="en-US" dirty="0" err="1"/>
              <a:t>uitgevoerd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 err="1"/>
              <a:t>Merk</a:t>
            </a:r>
            <a:r>
              <a:rPr lang="en-US" altLang="en-US" dirty="0"/>
              <a:t> op: </a:t>
            </a:r>
            <a:r>
              <a:rPr lang="en-US" altLang="en-US" dirty="0" err="1"/>
              <a:t>indien</a:t>
            </a:r>
            <a:r>
              <a:rPr lang="en-US" altLang="en-US" dirty="0"/>
              <a:t> </a:t>
            </a:r>
            <a:r>
              <a:rPr lang="en-US" altLang="en-US" dirty="0" err="1"/>
              <a:t>geen</a:t>
            </a:r>
            <a:r>
              <a:rPr lang="en-US" altLang="en-US" dirty="0"/>
              <a:t> setup time,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valt</a:t>
            </a:r>
            <a:r>
              <a:rPr lang="en-US" altLang="en-US" dirty="0"/>
              <a:t> Lagrange parameter </a:t>
            </a:r>
            <a:r>
              <a:rPr lang="en-US" altLang="en-US" dirty="0" err="1"/>
              <a:t>weg</a:t>
            </a:r>
            <a:r>
              <a:rPr lang="en-US" altLang="en-US" dirty="0"/>
              <a:t>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B69C8D-1CC5-41F9-A0F5-99C0A06A66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88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D60478-A362-48EE-A1DE-FF739D9E39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74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5D1E9B-102E-46A2-A149-BEAB2F9A64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230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098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772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 b="0" i="0">
                <a:latin typeface="Times New Roman" pitchFamily="18" charset="0"/>
              </a:endParaRPr>
            </a:p>
          </p:txBody>
        </p:sp>
        <p:sp>
          <p:nvSpPr>
            <p:cNvPr id="772100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772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72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2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IE 419</a:t>
            </a:r>
          </a:p>
        </p:txBody>
      </p:sp>
      <p:sp>
        <p:nvSpPr>
          <p:cNvPr id="772105" name="Rectangle 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72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 i="0"/>
            </a:lvl1pPr>
          </a:lstStyle>
          <a:p>
            <a:endParaRPr lang="en-US" altLang="en-US"/>
          </a:p>
        </p:txBody>
      </p:sp>
      <p:sp>
        <p:nvSpPr>
          <p:cNvPr id="77210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="b"/>
          <a:lstStyle>
            <a:lvl1pPr algn="l" eaLnBrk="1" hangingPunct="1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fld id="{BBF6A61F-D647-40A4-A6C3-D51BA2D644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7210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Single And Parallel Machine Scheduling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771DFD-C7A4-4FB0-B3EA-4925AA16D2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85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0F4446-7E10-4996-A28E-248500D858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171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1529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066800"/>
            <a:ext cx="41529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5EDEB3-ABDE-45E0-B2D1-E3E5534CE4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239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C2EE66-94A5-4084-84C0-23E95A4C9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970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7EC0E5-12CE-4616-AA68-98D821EA24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585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DCE533-65E0-43AE-AB53-117969617B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163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12F31-8AD6-4BF1-B1B7-C2188EAEB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46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0B311B-A57B-4A07-93F4-BEB01650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87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12E141-1443-4526-9C78-072E6A50AD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92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BE28E-8E10-4BD7-BBD5-B73DFEE2C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828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A6F923-5BAB-4570-8545-122C84D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23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F9EB30-2306-4DB4-B326-BC4830AF8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20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229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752600"/>
            <a:ext cx="4229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A8A1D-4CCD-40CF-9C64-18064B9A2A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7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C39561-1CEE-4EF4-99B3-2B93C4A60F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9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412F31-338B-4072-97B6-19691042B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3EBDEC-CB11-451E-8A09-D6285583DF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FCFE73-D56F-4635-90D5-5CAF0BD18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91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610B6A-B69E-46E5-A7F7-14678F1B0E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55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57200"/>
            <a:ext cx="8126413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610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352550"/>
            <a:ext cx="9142413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9234DB">
                  <a:gamma/>
                  <a:shade val="29804"/>
                  <a:invGamma/>
                </a:srgbClr>
              </a:gs>
              <a:gs pos="100000">
                <a:srgbClr val="9234D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6484748-AEB0-4396-820C-74C6D424A0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3000"/>
        <a:buFont typeface="Monotype Sorts" pitchFamily="2" charset="2"/>
        <a:buChar char="u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AutoShape 2"/>
          <p:cNvSpPr>
            <a:spLocks noChangeArrowheads="1"/>
          </p:cNvSpPr>
          <p:nvPr userDrawn="1"/>
        </p:nvSpPr>
        <p:spPr bwMode="auto">
          <a:xfrm>
            <a:off x="0" y="914400"/>
            <a:ext cx="9144000" cy="76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C0000"/>
              </a:gs>
              <a:gs pos="50000">
                <a:srgbClr val="CC0000">
                  <a:gamma/>
                  <a:tint val="50196"/>
                  <a:invGamma/>
                </a:srgbClr>
              </a:gs>
              <a:gs pos="100000">
                <a:srgbClr val="CC0000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75" name="AutoShap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71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45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71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 i="0">
                <a:latin typeface="Times" charset="0"/>
              </a:defRPr>
            </a:lvl1pPr>
          </a:lstStyle>
          <a:p>
            <a:fld id="{187D0160-B8EA-40A1-AC90-8051354630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­"/>
        <a:defRPr sz="24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D8DC1"/>
        </a:buClr>
        <a:buSzPct val="75000"/>
        <a:buFont typeface="Wingdings" pitchFamily="2" charset="2"/>
        <a:buChar char="t"/>
        <a:defRPr sz="2400">
          <a:solidFill>
            <a:schemeClr val="hlink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Word_97_-_2003_Document3.doc"/><Relationship Id="rId5" Type="http://schemas.openxmlformats.org/officeDocument/2006/relationships/image" Target="../media/image33.emf"/><Relationship Id="rId4" Type="http://schemas.openxmlformats.org/officeDocument/2006/relationships/oleObject" Target="../embeddings/Microsoft_Word_97_-_2003_Document2.doc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0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1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5DBFEAB-1967-4143-9F1D-1B47F4906D0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3122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Economic Lot Scheduling</a:t>
            </a:r>
            <a:br>
              <a:rPr lang="en-US" altLang="en-US" dirty="0"/>
            </a:br>
            <a:r>
              <a:rPr lang="en-US" altLang="en-US" dirty="0"/>
              <a:t>Problem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IE 419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41C17-70E7-41FE-BA27-E5B04A2B8CC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76400"/>
            <a:ext cx="45720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Example: Setup Times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772400" cy="4419600"/>
          </a:xfrm>
        </p:spPr>
        <p:txBody>
          <a:bodyPr/>
          <a:lstStyle/>
          <a:p>
            <a:r>
              <a:rPr lang="en-US" altLang="en-US" dirty="0"/>
              <a:t>Now assume setup time</a:t>
            </a:r>
          </a:p>
          <a:p>
            <a:endParaRPr lang="en-US" altLang="en-US" dirty="0"/>
          </a:p>
          <a:p>
            <a:r>
              <a:rPr lang="en-US" altLang="en-US" dirty="0"/>
              <a:t>If setup time &lt; 1.33 months </a:t>
            </a:r>
          </a:p>
          <a:p>
            <a:pPr lvl="1"/>
            <a:r>
              <a:rPr lang="en-US" altLang="en-US" dirty="0"/>
              <a:t>then 3 month cycle </a:t>
            </a:r>
            <a:r>
              <a:rPr lang="en-US" altLang="en-US" i="1" dirty="0"/>
              <a:t>still optimal</a:t>
            </a:r>
          </a:p>
          <a:p>
            <a:endParaRPr lang="en-US" altLang="en-US" dirty="0"/>
          </a:p>
          <a:p>
            <a:r>
              <a:rPr lang="en-US" altLang="en-US" i="1" dirty="0"/>
              <a:t>Otherwise</a:t>
            </a:r>
            <a:r>
              <a:rPr lang="en-US" altLang="en-US" dirty="0"/>
              <a:t> the cycle time must be longer</a:t>
            </a:r>
          </a:p>
        </p:txBody>
      </p:sp>
      <p:graphicFrame>
        <p:nvGraphicFramePr>
          <p:cNvPr id="577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79488"/>
              </p:ext>
            </p:extLst>
          </p:nvPr>
        </p:nvGraphicFramePr>
        <p:xfrm>
          <a:off x="2819400" y="4876800"/>
          <a:ext cx="2820987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4" name="Equation" r:id="rId3" imgW="1104840" imgH="609480" progId="Equation.DSMT4">
                  <p:embed/>
                </p:oleObj>
              </mc:Choice>
              <mc:Fallback>
                <p:oleObj name="Equation" r:id="rId3" imgW="1104840" imgH="609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2820987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1" name="Rectangle 5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Single Item,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BE0E0-8EA9-4B48-BE1C-D16EDDA9BB1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78564" name="Line 4"/>
          <p:cNvSpPr>
            <a:spLocks noChangeShapeType="1"/>
          </p:cNvSpPr>
          <p:nvPr/>
        </p:nvSpPr>
        <p:spPr bwMode="auto">
          <a:xfrm flipV="1">
            <a:off x="1752600" y="1711325"/>
            <a:ext cx="1588" cy="202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65" name="Text Box 5"/>
          <p:cNvSpPr txBox="1">
            <a:spLocks noChangeArrowheads="1"/>
          </p:cNvSpPr>
          <p:nvPr/>
        </p:nvSpPr>
        <p:spPr bwMode="auto">
          <a:xfrm>
            <a:off x="460375" y="144780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Inventory</a:t>
            </a: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7527925" y="32766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Month</a:t>
            </a:r>
          </a:p>
        </p:txBody>
      </p:sp>
      <p:sp>
        <p:nvSpPr>
          <p:cNvPr id="578567" name="Line 7"/>
          <p:cNvSpPr>
            <a:spLocks noChangeShapeType="1"/>
          </p:cNvSpPr>
          <p:nvPr/>
        </p:nvSpPr>
        <p:spPr bwMode="auto">
          <a:xfrm flipV="1">
            <a:off x="1752600" y="2473325"/>
            <a:ext cx="1524000" cy="1260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68" name="Line 8"/>
          <p:cNvSpPr>
            <a:spLocks noChangeShapeType="1"/>
          </p:cNvSpPr>
          <p:nvPr/>
        </p:nvSpPr>
        <p:spPr bwMode="auto">
          <a:xfrm>
            <a:off x="3276600" y="2473325"/>
            <a:ext cx="1219200" cy="1260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69" name="Line 9"/>
          <p:cNvSpPr>
            <a:spLocks noChangeShapeType="1"/>
          </p:cNvSpPr>
          <p:nvPr/>
        </p:nvSpPr>
        <p:spPr bwMode="auto">
          <a:xfrm>
            <a:off x="1676400" y="2473325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8570" name="Object 10"/>
          <p:cNvGraphicFramePr>
            <a:graphicFrameLocks noChangeAspect="1"/>
          </p:cNvGraphicFramePr>
          <p:nvPr/>
        </p:nvGraphicFramePr>
        <p:xfrm>
          <a:off x="1219200" y="2286000"/>
          <a:ext cx="45243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07" name="Equation" r:id="rId3" imgW="253800" imgH="177480" progId="Equation.DSMT4">
                  <p:embed/>
                </p:oleObj>
              </mc:Choice>
              <mc:Fallback>
                <p:oleObj name="Equation" r:id="rId3" imgW="25380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45243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77" name="Line 17"/>
          <p:cNvSpPr>
            <a:spLocks noChangeShapeType="1"/>
          </p:cNvSpPr>
          <p:nvPr/>
        </p:nvSpPr>
        <p:spPr bwMode="auto">
          <a:xfrm flipV="1">
            <a:off x="4495800" y="2438400"/>
            <a:ext cx="1524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8" name="Line 18"/>
          <p:cNvSpPr>
            <a:spLocks noChangeShapeType="1"/>
          </p:cNvSpPr>
          <p:nvPr/>
        </p:nvSpPr>
        <p:spPr bwMode="auto">
          <a:xfrm>
            <a:off x="6019800" y="2438400"/>
            <a:ext cx="1219200" cy="1260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9" name="Line 19"/>
          <p:cNvSpPr>
            <a:spLocks noChangeShapeType="1"/>
          </p:cNvSpPr>
          <p:nvPr/>
        </p:nvSpPr>
        <p:spPr bwMode="auto">
          <a:xfrm>
            <a:off x="1752600" y="6318250"/>
            <a:ext cx="5867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0" name="Line 20"/>
          <p:cNvSpPr>
            <a:spLocks noChangeShapeType="1"/>
          </p:cNvSpPr>
          <p:nvPr/>
        </p:nvSpPr>
        <p:spPr bwMode="auto">
          <a:xfrm flipV="1">
            <a:off x="1752600" y="4260850"/>
            <a:ext cx="1588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1" name="Text Box 21"/>
          <p:cNvSpPr txBox="1">
            <a:spLocks noChangeArrowheads="1"/>
          </p:cNvSpPr>
          <p:nvPr/>
        </p:nvSpPr>
        <p:spPr bwMode="auto">
          <a:xfrm>
            <a:off x="460375" y="396240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Inventory</a:t>
            </a:r>
          </a:p>
        </p:txBody>
      </p:sp>
      <p:sp>
        <p:nvSpPr>
          <p:cNvPr id="578582" name="Text Box 22"/>
          <p:cNvSpPr txBox="1">
            <a:spLocks noChangeArrowheads="1"/>
          </p:cNvSpPr>
          <p:nvPr/>
        </p:nvSpPr>
        <p:spPr bwMode="auto">
          <a:xfrm>
            <a:off x="7527925" y="5826125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Month</a:t>
            </a:r>
          </a:p>
        </p:txBody>
      </p:sp>
      <p:sp>
        <p:nvSpPr>
          <p:cNvPr id="578583" name="Line 23"/>
          <p:cNvSpPr>
            <a:spLocks noChangeShapeType="1"/>
          </p:cNvSpPr>
          <p:nvPr/>
        </p:nvSpPr>
        <p:spPr bwMode="auto">
          <a:xfrm flipV="1">
            <a:off x="1752600" y="4572000"/>
            <a:ext cx="2286000" cy="174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4" name="Line 24"/>
          <p:cNvSpPr>
            <a:spLocks noChangeShapeType="1"/>
          </p:cNvSpPr>
          <p:nvPr/>
        </p:nvSpPr>
        <p:spPr bwMode="auto">
          <a:xfrm>
            <a:off x="4038600" y="4572000"/>
            <a:ext cx="17526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5" name="Line 25"/>
          <p:cNvSpPr>
            <a:spLocks noChangeShapeType="1"/>
          </p:cNvSpPr>
          <p:nvPr/>
        </p:nvSpPr>
        <p:spPr bwMode="auto">
          <a:xfrm>
            <a:off x="1676400" y="457200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8586" name="Object 26"/>
          <p:cNvGraphicFramePr>
            <a:graphicFrameLocks noChangeAspect="1"/>
          </p:cNvGraphicFramePr>
          <p:nvPr/>
        </p:nvGraphicFramePr>
        <p:xfrm>
          <a:off x="1219200" y="4419600"/>
          <a:ext cx="45243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08" name="Equation" r:id="rId5" imgW="253800" imgH="177480" progId="Equation.DSMT4">
                  <p:embed/>
                </p:oleObj>
              </mc:Choice>
              <mc:Fallback>
                <p:oleObj name="Equation" r:id="rId5" imgW="253800" imgH="1774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45243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87" name="Line 27"/>
          <p:cNvSpPr>
            <a:spLocks noChangeShapeType="1"/>
          </p:cNvSpPr>
          <p:nvPr/>
        </p:nvSpPr>
        <p:spPr bwMode="auto">
          <a:xfrm>
            <a:off x="2667000" y="6207125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8" name="Line 28"/>
          <p:cNvSpPr>
            <a:spLocks noChangeShapeType="1"/>
          </p:cNvSpPr>
          <p:nvPr/>
        </p:nvSpPr>
        <p:spPr bwMode="auto">
          <a:xfrm>
            <a:off x="3581400" y="6207125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9" name="Line 29"/>
          <p:cNvSpPr>
            <a:spLocks noChangeShapeType="1"/>
          </p:cNvSpPr>
          <p:nvPr/>
        </p:nvSpPr>
        <p:spPr bwMode="auto">
          <a:xfrm>
            <a:off x="4495800" y="6207125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90" name="Line 30"/>
          <p:cNvSpPr>
            <a:spLocks noChangeShapeType="1"/>
          </p:cNvSpPr>
          <p:nvPr/>
        </p:nvSpPr>
        <p:spPr bwMode="auto">
          <a:xfrm>
            <a:off x="5410200" y="6207125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91" name="Text Box 31"/>
          <p:cNvSpPr txBox="1">
            <a:spLocks noChangeArrowheads="1"/>
          </p:cNvSpPr>
          <p:nvPr/>
        </p:nvSpPr>
        <p:spPr bwMode="auto">
          <a:xfrm>
            <a:off x="2514600" y="6400800"/>
            <a:ext cx="483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1          2          3          4          5         6</a:t>
            </a:r>
          </a:p>
        </p:txBody>
      </p:sp>
      <p:sp>
        <p:nvSpPr>
          <p:cNvPr id="578592" name="Line 32"/>
          <p:cNvSpPr>
            <a:spLocks noChangeShapeType="1"/>
          </p:cNvSpPr>
          <p:nvPr/>
        </p:nvSpPr>
        <p:spPr bwMode="auto">
          <a:xfrm>
            <a:off x="6248400" y="6207125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93" name="Line 33"/>
          <p:cNvSpPr>
            <a:spLocks noChangeShapeType="1"/>
          </p:cNvSpPr>
          <p:nvPr/>
        </p:nvSpPr>
        <p:spPr bwMode="auto">
          <a:xfrm flipV="1">
            <a:off x="5791200" y="5257800"/>
            <a:ext cx="1371600" cy="1060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94" name="Line 34"/>
          <p:cNvSpPr>
            <a:spLocks noChangeShapeType="1"/>
          </p:cNvSpPr>
          <p:nvPr/>
        </p:nvSpPr>
        <p:spPr bwMode="auto">
          <a:xfrm>
            <a:off x="3276600" y="2514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595" name="Line 35"/>
          <p:cNvSpPr>
            <a:spLocks noChangeShapeType="1"/>
          </p:cNvSpPr>
          <p:nvPr/>
        </p:nvSpPr>
        <p:spPr bwMode="auto">
          <a:xfrm>
            <a:off x="4495800" y="4267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563" name="Line 3"/>
          <p:cNvSpPr>
            <a:spLocks noChangeShapeType="1"/>
          </p:cNvSpPr>
          <p:nvPr/>
        </p:nvSpPr>
        <p:spPr bwMode="auto">
          <a:xfrm>
            <a:off x="1752600" y="3768725"/>
            <a:ext cx="5867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1" name="Line 11"/>
          <p:cNvSpPr>
            <a:spLocks noChangeShapeType="1"/>
          </p:cNvSpPr>
          <p:nvPr/>
        </p:nvSpPr>
        <p:spPr bwMode="auto">
          <a:xfrm>
            <a:off x="2667000" y="36576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2" name="Line 12"/>
          <p:cNvSpPr>
            <a:spLocks noChangeShapeType="1"/>
          </p:cNvSpPr>
          <p:nvPr/>
        </p:nvSpPr>
        <p:spPr bwMode="auto">
          <a:xfrm>
            <a:off x="3581400" y="36576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3" name="Line 13"/>
          <p:cNvSpPr>
            <a:spLocks noChangeShapeType="1"/>
          </p:cNvSpPr>
          <p:nvPr/>
        </p:nvSpPr>
        <p:spPr bwMode="auto">
          <a:xfrm>
            <a:off x="4495800" y="36576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4" name="Line 14"/>
          <p:cNvSpPr>
            <a:spLocks noChangeShapeType="1"/>
          </p:cNvSpPr>
          <p:nvPr/>
        </p:nvSpPr>
        <p:spPr bwMode="auto">
          <a:xfrm>
            <a:off x="5410200" y="36576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5" name="Text Box 15"/>
          <p:cNvSpPr txBox="1">
            <a:spLocks noChangeArrowheads="1"/>
          </p:cNvSpPr>
          <p:nvPr/>
        </p:nvSpPr>
        <p:spPr bwMode="auto">
          <a:xfrm>
            <a:off x="2514600" y="38100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1          2          3          4          5         6</a:t>
            </a:r>
          </a:p>
        </p:txBody>
      </p:sp>
      <p:sp>
        <p:nvSpPr>
          <p:cNvPr id="578576" name="Line 16"/>
          <p:cNvSpPr>
            <a:spLocks noChangeShapeType="1"/>
          </p:cNvSpPr>
          <p:nvPr/>
        </p:nvSpPr>
        <p:spPr bwMode="auto">
          <a:xfrm>
            <a:off x="6248400" y="36576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96" name="Line 36"/>
          <p:cNvSpPr>
            <a:spLocks noChangeShapeType="1"/>
          </p:cNvSpPr>
          <p:nvPr/>
        </p:nvSpPr>
        <p:spPr bwMode="auto">
          <a:xfrm>
            <a:off x="3352800" y="4343400"/>
            <a:ext cx="10668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597" name="Line 37"/>
          <p:cNvSpPr>
            <a:spLocks noChangeShapeType="1"/>
          </p:cNvSpPr>
          <p:nvPr/>
        </p:nvSpPr>
        <p:spPr bwMode="auto">
          <a:xfrm>
            <a:off x="4038600" y="45720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598" name="Line 38"/>
          <p:cNvSpPr>
            <a:spLocks noChangeShapeType="1"/>
          </p:cNvSpPr>
          <p:nvPr/>
        </p:nvSpPr>
        <p:spPr bwMode="auto">
          <a:xfrm flipV="1">
            <a:off x="5791200" y="45720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599" name="Line 39"/>
          <p:cNvSpPr>
            <a:spLocks noChangeShapeType="1"/>
          </p:cNvSpPr>
          <p:nvPr/>
        </p:nvSpPr>
        <p:spPr bwMode="auto">
          <a:xfrm>
            <a:off x="4114800" y="5410200"/>
            <a:ext cx="16002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600" name="Text Box 40"/>
          <p:cNvSpPr txBox="1">
            <a:spLocks noChangeArrowheads="1"/>
          </p:cNvSpPr>
          <p:nvPr/>
        </p:nvSpPr>
        <p:spPr bwMode="auto">
          <a:xfrm>
            <a:off x="3352800" y="3276600"/>
            <a:ext cx="669925" cy="3429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s=1.3</a:t>
            </a:r>
          </a:p>
        </p:txBody>
      </p:sp>
      <p:sp>
        <p:nvSpPr>
          <p:cNvPr id="578601" name="Text Box 41"/>
          <p:cNvSpPr txBox="1">
            <a:spLocks noChangeArrowheads="1"/>
          </p:cNvSpPr>
          <p:nvPr/>
        </p:nvSpPr>
        <p:spPr bwMode="auto">
          <a:xfrm>
            <a:off x="4343400" y="5638800"/>
            <a:ext cx="522288" cy="3429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s=2</a:t>
            </a:r>
          </a:p>
        </p:txBody>
      </p:sp>
      <p:sp>
        <p:nvSpPr>
          <p:cNvPr id="578603" name="Rectangle 43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Single Item,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3D40-BE76-475E-A414-D973811B220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3581400" cy="481013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Multiple Items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4419600"/>
          </a:xfrm>
        </p:spPr>
        <p:txBody>
          <a:bodyPr/>
          <a:lstStyle/>
          <a:p>
            <a:r>
              <a:rPr lang="en-US" altLang="en-US" dirty="0"/>
              <a:t>Now assume </a:t>
            </a:r>
            <a:r>
              <a:rPr lang="en-US" altLang="en-US" i="1" dirty="0"/>
              <a:t>n</a:t>
            </a:r>
            <a:r>
              <a:rPr lang="en-US" altLang="en-US" dirty="0"/>
              <a:t> different items</a:t>
            </a:r>
          </a:p>
          <a:p>
            <a:r>
              <a:rPr lang="en-US" altLang="en-US" dirty="0"/>
              <a:t>Demand rate for item </a:t>
            </a:r>
            <a:r>
              <a:rPr lang="en-US" altLang="en-US" i="1" dirty="0"/>
              <a:t>j</a:t>
            </a:r>
            <a:r>
              <a:rPr lang="en-US" altLang="en-US" dirty="0"/>
              <a:t> is </a:t>
            </a:r>
            <a:r>
              <a:rPr lang="en-US" altLang="en-US" i="1" dirty="0" err="1" smtClean="0"/>
              <a:t>D</a:t>
            </a:r>
            <a:r>
              <a:rPr lang="en-US" altLang="en-US" i="1" baseline="-25000" dirty="0" err="1" smtClean="0"/>
              <a:t>j</a:t>
            </a:r>
            <a:endParaRPr lang="en-US" altLang="en-US" dirty="0"/>
          </a:p>
          <a:p>
            <a:r>
              <a:rPr lang="en-US" altLang="en-US" dirty="0"/>
              <a:t>Production rate of item </a:t>
            </a:r>
            <a:r>
              <a:rPr lang="en-US" altLang="en-US" i="1" dirty="0"/>
              <a:t>j</a:t>
            </a:r>
            <a:r>
              <a:rPr lang="en-US" altLang="en-US" dirty="0"/>
              <a:t> is </a:t>
            </a:r>
            <a:r>
              <a:rPr lang="en-US" altLang="en-US" i="1" dirty="0" err="1" smtClean="0"/>
              <a:t>Q</a:t>
            </a:r>
            <a:r>
              <a:rPr lang="en-US" altLang="en-US" i="1" baseline="-25000" dirty="0" err="1" smtClean="0"/>
              <a:t>j</a:t>
            </a:r>
            <a:endParaRPr lang="en-US" altLang="en-US" dirty="0"/>
          </a:p>
          <a:p>
            <a:r>
              <a:rPr lang="en-US" altLang="en-US" dirty="0"/>
              <a:t>Setup independent of the sequence</a:t>
            </a:r>
          </a:p>
          <a:p>
            <a:endParaRPr lang="en-US" altLang="en-US" dirty="0"/>
          </a:p>
          <a:p>
            <a:r>
              <a:rPr lang="en-US" altLang="en-US" b="1" dirty="0"/>
              <a:t>Rotation schedule</a:t>
            </a:r>
            <a:r>
              <a:rPr lang="en-US" altLang="en-US" dirty="0"/>
              <a:t>: single run of each item</a:t>
            </a:r>
          </a:p>
          <a:p>
            <a:pPr lvl="1"/>
            <a:r>
              <a:rPr lang="en-US" altLang="en-US" dirty="0"/>
              <a:t>Cycle length determines the run length for each item</a:t>
            </a:r>
          </a:p>
          <a:p>
            <a:pPr lvl="1"/>
            <a:r>
              <a:rPr lang="en-US" altLang="en-US" dirty="0"/>
              <a:t>Only need to determine the cycle length </a:t>
            </a:r>
            <a:r>
              <a:rPr lang="en-US" altLang="en-US" i="1" dirty="0"/>
              <a:t>x</a:t>
            </a:r>
            <a:endParaRPr lang="en-US" altLang="en-US" dirty="0"/>
          </a:p>
          <a:p>
            <a:pPr lvl="1"/>
            <a:r>
              <a:rPr lang="en-US" altLang="en-US" dirty="0"/>
              <a:t>Expression for total cost/time unit</a:t>
            </a:r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7C35E-1822-4660-8946-DDAD7A6DFD5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altLang="en-US" dirty="0"/>
              <a:t>Average inventory level for the </a:t>
            </a:r>
            <a:r>
              <a:rPr lang="en-US" altLang="en-US" i="1" dirty="0"/>
              <a:t>j</a:t>
            </a:r>
            <a:r>
              <a:rPr lang="en-US" altLang="en-US" dirty="0"/>
              <a:t>-</a:t>
            </a:r>
            <a:r>
              <a:rPr lang="en-US" altLang="en-US" dirty="0" err="1"/>
              <a:t>th</a:t>
            </a:r>
            <a:r>
              <a:rPr lang="en-US" altLang="en-US" dirty="0"/>
              <a:t> item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Average total cost</a:t>
            </a:r>
          </a:p>
        </p:txBody>
      </p:sp>
      <p:graphicFrame>
        <p:nvGraphicFramePr>
          <p:cNvPr id="585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214702"/>
              </p:ext>
            </p:extLst>
          </p:nvPr>
        </p:nvGraphicFramePr>
        <p:xfrm>
          <a:off x="3489325" y="2362200"/>
          <a:ext cx="25019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40" name="Equation" r:id="rId3" imgW="977760" imgH="507960" progId="Equation.DSMT4">
                  <p:embed/>
                </p:oleObj>
              </mc:Choice>
              <mc:Fallback>
                <p:oleObj name="Equation" r:id="rId3" imgW="97776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2362200"/>
                        <a:ext cx="25019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606541"/>
              </p:ext>
            </p:extLst>
          </p:nvPr>
        </p:nvGraphicFramePr>
        <p:xfrm>
          <a:off x="2271713" y="4659313"/>
          <a:ext cx="44862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41" name="Equation" r:id="rId5" imgW="1752480" imgH="533160" progId="Equation.DSMT4">
                  <p:embed/>
                </p:oleObj>
              </mc:Choice>
              <mc:Fallback>
                <p:oleObj name="Equation" r:id="rId5" imgW="175248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4659313"/>
                        <a:ext cx="4486275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5" name="Rectangle 7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031A9-D001-4DF2-8905-A38236620C2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35814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Optimal Lot-Size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r>
              <a:rPr lang="en-US" altLang="en-US" dirty="0"/>
              <a:t>Solve as before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Limiting case (infinite production rate)</a:t>
            </a:r>
          </a:p>
        </p:txBody>
      </p:sp>
      <p:graphicFrame>
        <p:nvGraphicFramePr>
          <p:cNvPr id="586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09003"/>
              </p:ext>
            </p:extLst>
          </p:nvPr>
        </p:nvGraphicFramePr>
        <p:xfrm>
          <a:off x="2019300" y="2667000"/>
          <a:ext cx="52990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64" name="Equation" r:id="rId3" imgW="2070000" imgH="583920" progId="Equation.DSMT4">
                  <p:embed/>
                </p:oleObj>
              </mc:Choice>
              <mc:Fallback>
                <p:oleObj name="Equation" r:id="rId3" imgW="2070000" imgH="583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667000"/>
                        <a:ext cx="52990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477702"/>
              </p:ext>
            </p:extLst>
          </p:nvPr>
        </p:nvGraphicFramePr>
        <p:xfrm>
          <a:off x="2101850" y="4724400"/>
          <a:ext cx="3770313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65" name="Equation" r:id="rId5" imgW="1473120" imgH="558720" progId="Equation.DSMT4">
                  <p:embed/>
                </p:oleObj>
              </mc:Choice>
              <mc:Fallback>
                <p:oleObj name="Equation" r:id="rId5" imgW="1473120" imgH="558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724400"/>
                        <a:ext cx="3770313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B9924-6073-4712-97E1-4666F8BAA6A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76400"/>
            <a:ext cx="41910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Feasibility check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610600" cy="4038600"/>
          </a:xfrm>
        </p:spPr>
        <p:txBody>
          <a:bodyPr/>
          <a:lstStyle/>
          <a:p>
            <a:r>
              <a:rPr lang="en-US" altLang="en-US" dirty="0"/>
              <a:t>Feasibility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ym typeface="Symbol" pitchFamily="18" charset="2"/>
              </a:rPr>
              <a:t> </a:t>
            </a:r>
            <a:r>
              <a:rPr lang="en-US" altLang="en-US" dirty="0" smtClean="0"/>
              <a:t>Q </a:t>
            </a:r>
            <a:r>
              <a:rPr lang="en-US" altLang="en-US" dirty="0"/>
              <a:t>&gt; </a:t>
            </a:r>
            <a:r>
              <a:rPr lang="en-US" altLang="en-US" dirty="0" smtClean="0"/>
              <a:t>D </a:t>
            </a:r>
            <a:r>
              <a:rPr lang="en-US" altLang="en-US" dirty="0"/>
              <a:t>(demand can be met)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ym typeface="Symbol" pitchFamily="18" charset="2"/>
              </a:rPr>
              <a:t> </a:t>
            </a:r>
            <a:r>
              <a:rPr lang="en-US" altLang="en-US" dirty="0" smtClean="0">
                <a:sym typeface="Symbol" pitchFamily="18" charset="2"/>
              </a:rPr>
              <a:t>D/Q </a:t>
            </a:r>
            <a:r>
              <a:rPr lang="en-US" altLang="en-US" dirty="0">
                <a:sym typeface="Symbol" pitchFamily="18" charset="2"/>
              </a:rPr>
              <a:t>&lt; 1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	  &lt; 1 (=</a:t>
            </a:r>
            <a:r>
              <a:rPr lang="en-US" altLang="en-US" u="sng" dirty="0">
                <a:sym typeface="Symbol" pitchFamily="18" charset="2"/>
              </a:rPr>
              <a:t>machine utilization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algn="just">
              <a:buFont typeface="Monotype Sorts" pitchFamily="2" charset="2"/>
              <a:buNone/>
            </a:pPr>
            <a:endParaRPr lang="en-US" altLang="en-US" dirty="0">
              <a:sym typeface="Symbol" pitchFamily="18" charset="2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When n&gt;1:</a:t>
            </a:r>
          </a:p>
          <a:p>
            <a:pPr algn="just">
              <a:buFont typeface="Monotype Sorts" pitchFamily="2" charset="2"/>
              <a:buNone/>
            </a:pPr>
            <a:endParaRPr lang="en-US" altLang="en-US" dirty="0"/>
          </a:p>
        </p:txBody>
      </p:sp>
      <p:graphicFrame>
        <p:nvGraphicFramePr>
          <p:cNvPr id="624644" name="Object 4"/>
          <p:cNvGraphicFramePr>
            <a:graphicFrameLocks noChangeAspect="1"/>
          </p:cNvGraphicFramePr>
          <p:nvPr/>
        </p:nvGraphicFramePr>
        <p:xfrm>
          <a:off x="3581400" y="5410200"/>
          <a:ext cx="198913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47" name="Equation" r:id="rId4" imgW="850680" imgH="355320" progId="Equation.DSMT4">
                  <p:embed/>
                </p:oleObj>
              </mc:Choice>
              <mc:Fallback>
                <p:oleObj name="Equation" r:id="rId4" imgW="85068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0200"/>
                        <a:ext cx="1989138" cy="830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6FE88-BE1B-4218-BCD1-F4C118314AB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676400"/>
            <a:ext cx="27432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Example</a:t>
            </a:r>
          </a:p>
        </p:txBody>
      </p:sp>
      <p:graphicFrame>
        <p:nvGraphicFramePr>
          <p:cNvPr id="587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155"/>
              </p:ext>
            </p:extLst>
          </p:nvPr>
        </p:nvGraphicFramePr>
        <p:xfrm>
          <a:off x="1524000" y="2495550"/>
          <a:ext cx="623887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86" name="Document" r:id="rId3" imgW="6255829" imgH="4056562" progId="Word.Document.8">
                  <p:embed/>
                </p:oleObj>
              </mc:Choice>
              <mc:Fallback>
                <p:oleObj name="Document" r:id="rId3" imgW="6255829" imgH="405656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95550"/>
                        <a:ext cx="6238875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0" name="Line 4"/>
          <p:cNvSpPr>
            <a:spLocks noChangeShapeType="1"/>
          </p:cNvSpPr>
          <p:nvPr/>
        </p:nvSpPr>
        <p:spPr bwMode="auto">
          <a:xfrm>
            <a:off x="1676400" y="30480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81" name="Line 5"/>
          <p:cNvSpPr>
            <a:spLocks noChangeShapeType="1"/>
          </p:cNvSpPr>
          <p:nvPr/>
        </p:nvSpPr>
        <p:spPr bwMode="auto">
          <a:xfrm>
            <a:off x="1676400" y="24384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82" name="Line 6"/>
          <p:cNvSpPr>
            <a:spLocks noChangeShapeType="1"/>
          </p:cNvSpPr>
          <p:nvPr/>
        </p:nvSpPr>
        <p:spPr bwMode="auto">
          <a:xfrm>
            <a:off x="1676400" y="60960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BD2EF-8AAD-4FBA-990A-AD3455226F8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1676400"/>
            <a:ext cx="2133600" cy="4572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/>
              <a:t>Solution</a:t>
            </a:r>
          </a:p>
        </p:txBody>
      </p:sp>
      <p:graphicFrame>
        <p:nvGraphicFramePr>
          <p:cNvPr id="588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966620"/>
              </p:ext>
            </p:extLst>
          </p:nvPr>
        </p:nvGraphicFramePr>
        <p:xfrm>
          <a:off x="860425" y="1416050"/>
          <a:ext cx="7312025" cy="507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08" name="Equation" r:id="rId3" imgW="2857320" imgH="1981080" progId="Equation.DSMT4">
                  <p:embed/>
                </p:oleObj>
              </mc:Choice>
              <mc:Fallback>
                <p:oleObj name="Equation" r:id="rId3" imgW="2857320" imgH="1981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416050"/>
                        <a:ext cx="7312025" cy="507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04" name="Line 4"/>
          <p:cNvSpPr>
            <a:spLocks noChangeShapeType="1"/>
          </p:cNvSpPr>
          <p:nvPr/>
        </p:nvSpPr>
        <p:spPr bwMode="auto">
          <a:xfrm>
            <a:off x="6096000" y="6324600"/>
            <a:ext cx="18288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05" name="Rectangle 5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93248-7B51-4B54-9922-DC488270309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10600" cy="3581400"/>
          </a:xfrm>
        </p:spPr>
        <p:txBody>
          <a:bodyPr/>
          <a:lstStyle/>
          <a:p>
            <a:r>
              <a:rPr lang="en-US" altLang="en-US" dirty="0"/>
              <a:t>The total average cost per time unit is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How can we do better than this?</a:t>
            </a:r>
          </a:p>
        </p:txBody>
      </p:sp>
      <p:graphicFrame>
        <p:nvGraphicFramePr>
          <p:cNvPr id="589828" name="Object 4"/>
          <p:cNvGraphicFramePr>
            <a:graphicFrameLocks noChangeAspect="1"/>
          </p:cNvGraphicFramePr>
          <p:nvPr/>
        </p:nvGraphicFramePr>
        <p:xfrm>
          <a:off x="1524000" y="3733800"/>
          <a:ext cx="55895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38" name="Equation" r:id="rId3" imgW="2184120" imgH="177480" progId="Equation.DSMT4">
                  <p:embed/>
                </p:oleObj>
              </mc:Choice>
              <mc:Fallback>
                <p:oleObj name="Equation" r:id="rId3" imgW="218412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33800"/>
                        <a:ext cx="55895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9" name="Line 5"/>
          <p:cNvSpPr>
            <a:spLocks noChangeShapeType="1"/>
          </p:cNvSpPr>
          <p:nvPr/>
        </p:nvSpPr>
        <p:spPr bwMode="auto">
          <a:xfrm>
            <a:off x="6172200" y="4191000"/>
            <a:ext cx="914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9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38983"/>
              </p:ext>
            </p:extLst>
          </p:nvPr>
        </p:nvGraphicFramePr>
        <p:xfrm>
          <a:off x="5722938" y="1905000"/>
          <a:ext cx="313213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39" name="Equation" r:id="rId5" imgW="1752480" imgH="533160" progId="Equation.DSMT4">
                  <p:embed/>
                </p:oleObj>
              </mc:Choice>
              <mc:Fallback>
                <p:oleObj name="Equation" r:id="rId5" imgW="175248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1905000"/>
                        <a:ext cx="3132137" cy="9509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33" name="Rectangle 9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E00C8-552A-4EA3-891C-F26465434C7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905000"/>
            <a:ext cx="3352800" cy="449263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Setup Times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3276600"/>
          </a:xfrm>
        </p:spPr>
        <p:txBody>
          <a:bodyPr/>
          <a:lstStyle/>
          <a:p>
            <a:r>
              <a:rPr lang="en-US" altLang="en-US" dirty="0"/>
              <a:t>With sequence independent setup costs and no setup times the sequence within each lot does not matter</a:t>
            </a:r>
          </a:p>
          <a:p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			</a:t>
            </a:r>
            <a:r>
              <a:rPr lang="en-US" altLang="en-US" i="1" dirty="0"/>
              <a:t>Only a lot sizing problem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r>
              <a:rPr lang="en-US" altLang="en-US" dirty="0"/>
              <a:t>Even with setup times, if they are not job dependent then still only lot sizing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83F53-4BA9-44E4-A0EC-1DF135876D3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Economic Lot Scheduling</a:t>
            </a:r>
            <a:br>
              <a:rPr lang="en-US" altLang="en-US" dirty="0"/>
            </a:br>
            <a:r>
              <a:rPr lang="en-US" altLang="en-US" sz="2400" i="1" dirty="0"/>
              <a:t>Single Item, Single Machine</a:t>
            </a:r>
            <a:endParaRPr lang="en-US" altLang="en-US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Continuous manufacturing, make-to-stock: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Domain: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large number of identical jobs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setup time/cost significant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setup may be sequence dependent</a:t>
            </a:r>
            <a:endParaRPr lang="en-US" altLang="en-US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Longer planning horizon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Long runs, large setup times: cost minimization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Usually repetitive structure: rotation schedule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Degrees of freedom: cycle length, sequencing within cycle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Intuition: increasing lot size </a:t>
            </a:r>
            <a:r>
              <a:rPr lang="en-US" altLang="en-US" dirty="0">
                <a:sym typeface="Symbol" pitchFamily="18" charset="2"/>
              </a:rPr>
              <a:t></a:t>
            </a:r>
            <a:endParaRPr lang="en-US" altLang="en-US" dirty="0">
              <a:sym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Tahoma" pitchFamily="34" charset="0"/>
              </a:rPr>
              <a:t>inventory costs per unit of time </a:t>
            </a:r>
            <a:r>
              <a:rPr lang="en-US" altLang="en-US" dirty="0">
                <a:sym typeface="Symbol" pitchFamily="18" charset="2"/>
              </a:rPr>
              <a:t></a:t>
            </a:r>
            <a:endParaRPr lang="en-US" altLang="en-US" dirty="0">
              <a:sym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Tahoma" pitchFamily="34" charset="0"/>
              </a:rPr>
              <a:t>setup costs per unit of time </a:t>
            </a:r>
            <a:r>
              <a:rPr lang="en-US" altLang="en-US" dirty="0">
                <a:sym typeface="Symbol" pitchFamily="18" charset="2"/>
              </a:rPr>
              <a:t>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E75D0-6D30-475F-A487-58221E99F2D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52600"/>
            <a:ext cx="53340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Job Independent Setup Times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610600" cy="4038600"/>
          </a:xfrm>
        </p:spPr>
        <p:txBody>
          <a:bodyPr/>
          <a:lstStyle/>
          <a:p>
            <a:r>
              <a:rPr lang="en-US" altLang="en-US" dirty="0"/>
              <a:t>If sum of setup times &lt; idle time then our optimal cycle length remains optimal</a:t>
            </a:r>
          </a:p>
          <a:p>
            <a:endParaRPr lang="en-US" altLang="en-US" dirty="0"/>
          </a:p>
          <a:p>
            <a:r>
              <a:rPr lang="en-US" altLang="en-US" dirty="0"/>
              <a:t>Otherwise we take it as small as possible</a:t>
            </a:r>
          </a:p>
        </p:txBody>
      </p:sp>
      <p:graphicFrame>
        <p:nvGraphicFramePr>
          <p:cNvPr id="592900" name="Object 4"/>
          <p:cNvGraphicFramePr>
            <a:graphicFrameLocks noChangeAspect="1"/>
          </p:cNvGraphicFramePr>
          <p:nvPr/>
        </p:nvGraphicFramePr>
        <p:xfrm>
          <a:off x="3500438" y="4124325"/>
          <a:ext cx="211137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03" name="Equation" r:id="rId3" imgW="825480" imgH="888840" progId="Equation.DSMT4">
                  <p:embed/>
                </p:oleObj>
              </mc:Choice>
              <mc:Fallback>
                <p:oleObj name="Equation" r:id="rId3" imgW="82548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124325"/>
                        <a:ext cx="2111375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2901" name="Rectangle 5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E074C-FAFC-4D76-B536-02FD04E050E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763000" cy="3962400"/>
          </a:xfrm>
        </p:spPr>
        <p:txBody>
          <a:bodyPr/>
          <a:lstStyle/>
          <a:p>
            <a:r>
              <a:rPr lang="en-US" altLang="en-US" i="1" dirty="0"/>
              <a:t>Solution OK if:</a:t>
            </a:r>
            <a:r>
              <a:rPr lang="en-US" altLang="en-US" dirty="0"/>
              <a:t> for any </a:t>
            </a:r>
            <a:r>
              <a:rPr lang="en-US" altLang="en-US" i="1" dirty="0"/>
              <a:t>k</a:t>
            </a:r>
            <a:r>
              <a:rPr lang="en-US" altLang="en-US" dirty="0"/>
              <a:t> </a:t>
            </a:r>
            <a:r>
              <a:rPr lang="en-US" altLang="en-US" dirty="0" smtClean="0"/>
              <a:t>,                                 </a:t>
            </a:r>
            <a:r>
              <a:rPr lang="en-US" altLang="en-US" dirty="0"/>
              <a:t>= idle time</a:t>
            </a:r>
          </a:p>
          <a:p>
            <a:r>
              <a:rPr lang="en-US" altLang="en-US" dirty="0"/>
              <a:t>Otherwise, there is a </a:t>
            </a:r>
            <a:r>
              <a:rPr lang="en-US" altLang="en-US" i="1" dirty="0"/>
              <a:t>sequencing problem</a:t>
            </a:r>
          </a:p>
          <a:p>
            <a:r>
              <a:rPr lang="en-US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Objective:</a:t>
            </a:r>
            <a:r>
              <a:rPr lang="en-US" altLang="en-US" dirty="0"/>
              <a:t> minimize sum of setup times</a:t>
            </a:r>
          </a:p>
          <a:p>
            <a:r>
              <a:rPr lang="en-US" altLang="en-US" dirty="0"/>
              <a:t>in case of sequence dependent setup times, </a:t>
            </a:r>
            <a:r>
              <a:rPr lang="en-US" altLang="en-US" dirty="0" err="1">
                <a:sym typeface="Tahoma" pitchFamily="34" charset="0"/>
              </a:rPr>
              <a:t>s</a:t>
            </a:r>
            <a:r>
              <a:rPr lang="en-US" altLang="en-US" baseline="-25000" dirty="0" err="1">
                <a:sym typeface="Tahoma" pitchFamily="34" charset="0"/>
              </a:rPr>
              <a:t>jk</a:t>
            </a:r>
            <a:r>
              <a:rPr lang="en-US" altLang="en-US" dirty="0">
                <a:sym typeface="Tahoma" pitchFamily="34" charset="0"/>
              </a:rPr>
              <a:t> minimized by solving corresponding TSP, denote minimum by T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ym typeface="Tahoma" pitchFamily="34" charset="0"/>
              </a:rPr>
              <a:t>	</a:t>
            </a:r>
            <a:r>
              <a:rPr lang="en-US" altLang="en-US" i="1" dirty="0">
                <a:sym typeface="Tahoma" pitchFamily="34" charset="0"/>
              </a:rPr>
              <a:t>Note: there are (n-1)! different sequences (rotation!!)</a:t>
            </a:r>
          </a:p>
          <a:p>
            <a:r>
              <a:rPr lang="en-US" altLang="en-US" dirty="0"/>
              <a:t>if 	 			       then increase x until:</a:t>
            </a:r>
          </a:p>
          <a:p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		  (i.e., machine is never idle) </a:t>
            </a:r>
          </a:p>
        </p:txBody>
      </p:sp>
      <p:graphicFrame>
        <p:nvGraphicFramePr>
          <p:cNvPr id="671747" name="Object 3"/>
          <p:cNvGraphicFramePr>
            <a:graphicFrameLocks noChangeAspect="1"/>
          </p:cNvGraphicFramePr>
          <p:nvPr/>
        </p:nvGraphicFramePr>
        <p:xfrm>
          <a:off x="4114800" y="2286000"/>
          <a:ext cx="297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58" name="Equation" r:id="rId4" imgW="1320480" imgH="304560" progId="Equation.DSMT4">
                  <p:embed/>
                </p:oleObj>
              </mc:Choice>
              <mc:Fallback>
                <p:oleObj name="Equation" r:id="rId4" imgW="132048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2971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48" name="Object 4"/>
          <p:cNvGraphicFramePr>
            <a:graphicFrameLocks noChangeAspect="1"/>
          </p:cNvGraphicFramePr>
          <p:nvPr/>
        </p:nvGraphicFramePr>
        <p:xfrm>
          <a:off x="1066800" y="4876800"/>
          <a:ext cx="342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59" name="Equation" r:id="rId6" imgW="1739880" imgH="241200" progId="Equation.DSMT4">
                  <p:embed/>
                </p:oleObj>
              </mc:Choice>
              <mc:Fallback>
                <p:oleObj name="Equation" r:id="rId6" imgW="17398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3429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49" name="Object 5"/>
          <p:cNvGraphicFramePr>
            <a:graphicFrameLocks noChangeAspect="1"/>
          </p:cNvGraphicFramePr>
          <p:nvPr/>
        </p:nvGraphicFramePr>
        <p:xfrm>
          <a:off x="1042988" y="5410200"/>
          <a:ext cx="3478212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60" name="Equation" r:id="rId8" imgW="1663560" imgH="660240" progId="Equation.DSMT4">
                  <p:embed/>
                </p:oleObj>
              </mc:Choice>
              <mc:Fallback>
                <p:oleObj name="Equation" r:id="rId8" imgW="1663560" imgH="660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10200"/>
                        <a:ext cx="3478212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50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600200"/>
            <a:ext cx="48768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Job Dependent Setup Times</a:t>
            </a:r>
          </a:p>
        </p:txBody>
      </p:sp>
      <p:sp>
        <p:nvSpPr>
          <p:cNvPr id="671751" name="Rectangle 7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4795-42F8-4049-9647-D37E78256C0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74146" name="Rectangle 2"/>
          <p:cNvSpPr>
            <a:spLocks noChangeArrowheads="1"/>
          </p:cNvSpPr>
          <p:nvPr/>
        </p:nvSpPr>
        <p:spPr bwMode="auto">
          <a:xfrm>
            <a:off x="685800" y="5334000"/>
            <a:ext cx="6858000" cy="12954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b="0" i="0">
                <a:latin typeface="Tahoma" pitchFamily="34" charset="0"/>
              </a:rPr>
              <a:t>s</a:t>
            </a:r>
            <a:r>
              <a:rPr lang="en-US" altLang="en-US" sz="2000" b="0" baseline="-25000">
                <a:latin typeface="Tahoma" pitchFamily="34" charset="0"/>
              </a:rPr>
              <a:t>ij</a:t>
            </a:r>
            <a:r>
              <a:rPr lang="en-US" altLang="en-US" sz="2000" b="0" i="0" baseline="-25000">
                <a:latin typeface="Tahoma" pitchFamily="34" charset="0"/>
              </a:rPr>
              <a:t> </a:t>
            </a:r>
            <a:r>
              <a:rPr lang="en-US" altLang="en-US" sz="2000" b="0" i="0">
                <a:latin typeface="Tahoma" pitchFamily="34" charset="0"/>
              </a:rPr>
              <a:t>= setup time between job i and job j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b="0" i="0">
                <a:latin typeface="Tahoma" pitchFamily="34" charset="0"/>
              </a:rPr>
              <a:t>x</a:t>
            </a:r>
            <a:r>
              <a:rPr lang="en-US" altLang="en-US" sz="2000" b="0" baseline="-25000">
                <a:latin typeface="Tahoma" pitchFamily="34" charset="0"/>
              </a:rPr>
              <a:t>ij</a:t>
            </a:r>
            <a:r>
              <a:rPr lang="en-US" altLang="en-US" sz="2000" b="0" i="0" baseline="-25000">
                <a:latin typeface="Tahoma" pitchFamily="34" charset="0"/>
              </a:rPr>
              <a:t> </a:t>
            </a:r>
            <a:r>
              <a:rPr lang="en-US" altLang="en-US" sz="2000" b="0" i="0">
                <a:latin typeface="Tahoma" pitchFamily="34" charset="0"/>
              </a:rPr>
              <a:t>= 1 if “tour” visits i then j, and 0 otherwise (binary)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b="0" i="0">
                <a:latin typeface="Tahoma" pitchFamily="34" charset="0"/>
              </a:rPr>
              <a:t>t</a:t>
            </a:r>
            <a:r>
              <a:rPr lang="en-US" altLang="en-US" sz="2000" b="0" baseline="-25000">
                <a:latin typeface="Tahoma" pitchFamily="34" charset="0"/>
              </a:rPr>
              <a:t>i</a:t>
            </a:r>
            <a:r>
              <a:rPr lang="en-US" altLang="en-US" sz="2000" b="0" i="0" baseline="-25000">
                <a:latin typeface="Tahoma" pitchFamily="34" charset="0"/>
              </a:rPr>
              <a:t> </a:t>
            </a:r>
            <a:r>
              <a:rPr lang="en-US" altLang="en-US" sz="2000" b="0" i="0">
                <a:latin typeface="Tahoma" pitchFamily="34" charset="0"/>
              </a:rPr>
              <a:t>= </a:t>
            </a:r>
            <a:r>
              <a:rPr lang="en-US" altLang="en-US" sz="2000" b="0">
                <a:latin typeface="Tahoma" pitchFamily="34" charset="0"/>
              </a:rPr>
              <a:t>arbitrary</a:t>
            </a:r>
            <a:r>
              <a:rPr lang="en-US" altLang="en-US" sz="2000" b="0" i="0">
                <a:latin typeface="Tahoma" pitchFamily="34" charset="0"/>
              </a:rPr>
              <a:t> real numbers we need to solve for</a:t>
            </a:r>
          </a:p>
        </p:txBody>
      </p:sp>
      <p:graphicFrame>
        <p:nvGraphicFramePr>
          <p:cNvPr id="774147" name="Object 3"/>
          <p:cNvGraphicFramePr>
            <a:graphicFrameLocks noChangeAspect="1"/>
          </p:cNvGraphicFramePr>
          <p:nvPr/>
        </p:nvGraphicFramePr>
        <p:xfrm>
          <a:off x="838200" y="1371600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70" name="Equation" r:id="rId3" imgW="1409400" imgH="444240" progId="Equation.DSMT4">
                  <p:embed/>
                </p:oleObj>
              </mc:Choice>
              <mc:Fallback>
                <p:oleObj name="Equation" r:id="rId3" imgW="140940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48" name="Object 4"/>
          <p:cNvGraphicFramePr>
            <a:graphicFrameLocks noChangeAspect="1"/>
          </p:cNvGraphicFramePr>
          <p:nvPr/>
        </p:nvGraphicFramePr>
        <p:xfrm>
          <a:off x="1981200" y="2473325"/>
          <a:ext cx="3810000" cy="276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71" name="Equation" r:id="rId5" imgW="1892160" imgH="1371600" progId="Equation.DSMT4">
                  <p:embed/>
                </p:oleObj>
              </mc:Choice>
              <mc:Fallback>
                <p:oleObj name="Equation" r:id="rId5" imgW="1892160" imgH="1371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73325"/>
                        <a:ext cx="3810000" cy="276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62" name="Text Box 18"/>
          <p:cNvSpPr txBox="1">
            <a:spLocks noChangeArrowheads="1"/>
          </p:cNvSpPr>
          <p:nvPr/>
        </p:nvSpPr>
        <p:spPr bwMode="auto">
          <a:xfrm>
            <a:off x="609600" y="609600"/>
            <a:ext cx="7467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en-US" sz="1600" b="0" i="0">
              <a:latin typeface="Times New Roman" pitchFamily="18" charset="0"/>
            </a:endParaRPr>
          </a:p>
        </p:txBody>
      </p:sp>
      <p:sp>
        <p:nvSpPr>
          <p:cNvPr id="774163" name="Text Box 19"/>
          <p:cNvSpPr txBox="1">
            <a:spLocks noChangeArrowheads="1"/>
          </p:cNvSpPr>
          <p:nvPr/>
        </p:nvSpPr>
        <p:spPr bwMode="auto">
          <a:xfrm>
            <a:off x="1981200" y="2286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i="0" dirty="0">
                <a:solidFill>
                  <a:srgbClr val="003399"/>
                </a:solidFill>
                <a:latin typeface="Tahoma" pitchFamily="34" charset="0"/>
              </a:rPr>
              <a:t>An Integer Programming Formulation of the TSP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FECEC-A414-48FA-B8DA-ABBE9948E5F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75170" name="Rectangle 2"/>
          <p:cNvSpPr>
            <a:spLocks noChangeArrowheads="1"/>
          </p:cNvSpPr>
          <p:nvPr/>
        </p:nvSpPr>
        <p:spPr bwMode="auto">
          <a:xfrm>
            <a:off x="457200" y="609600"/>
            <a:ext cx="8229600" cy="615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sz="2800" i="0" dirty="0">
                <a:solidFill>
                  <a:srgbClr val="003399"/>
                </a:solidFill>
                <a:latin typeface="Tahoma" pitchFamily="34" charset="0"/>
                <a:cs typeface="Times New Roman" pitchFamily="18" charset="0"/>
              </a:rPr>
              <a:t>Heuristics for the TSP</a:t>
            </a:r>
          </a:p>
          <a:p>
            <a:pPr eaLnBrk="0" hangingPunct="0"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sz="2400" i="0" dirty="0">
                <a:latin typeface="Tahoma" pitchFamily="34" charset="0"/>
                <a:cs typeface="Times New Roman" pitchFamily="18" charset="0"/>
              </a:rPr>
              <a:t> </a:t>
            </a:r>
            <a:endParaRPr lang="en-US" altLang="en-US" sz="2400" b="0" i="0" dirty="0">
              <a:latin typeface="Tahoma" pitchFamily="34" charset="0"/>
              <a:cs typeface="Times New Roman" pitchFamily="18" charset="0"/>
            </a:endParaRPr>
          </a:p>
          <a:p>
            <a:pPr eaLnBrk="0" hangingPunct="0"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sz="2400" i="0" dirty="0">
                <a:latin typeface="Tahoma" pitchFamily="34" charset="0"/>
                <a:cs typeface="Times New Roman" pitchFamily="18" charset="0"/>
              </a:rPr>
              <a:t>To apply the nearest-neighbor heuristic (NNH)</a:t>
            </a:r>
          </a:p>
          <a:p>
            <a:pPr eaLnBrk="0" hangingPunct="0">
              <a:buClr>
                <a:schemeClr val="accent2"/>
              </a:buClr>
              <a:buSzPct val="90000"/>
              <a:buFont typeface="Wingdings" pitchFamily="2" charset="2"/>
              <a:buChar char="u"/>
            </a:pPr>
            <a:r>
              <a:rPr lang="en-US" altLang="en-US" sz="2200" b="0" i="0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We begin at any city and then “visit” the nearest city. </a:t>
            </a:r>
          </a:p>
          <a:p>
            <a:pPr eaLnBrk="0" hangingPunct="0">
              <a:buClr>
                <a:schemeClr val="accent2"/>
              </a:buClr>
              <a:buSzPct val="90000"/>
              <a:buFont typeface="Wingdings" pitchFamily="2" charset="2"/>
              <a:buChar char="u"/>
            </a:pP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Then we go to the unvisited city closest to the city we have most recently visited. </a:t>
            </a:r>
          </a:p>
          <a:p>
            <a:pPr eaLnBrk="0" hangingPunct="0">
              <a:buClr>
                <a:schemeClr val="accent2"/>
              </a:buClr>
              <a:buSzPct val="90000"/>
              <a:buFont typeface="Wingdings" pitchFamily="2" charset="2"/>
              <a:buChar char="u"/>
            </a:pP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We continue in this fashion until a tour is obtained. </a:t>
            </a:r>
          </a:p>
          <a:p>
            <a:pPr eaLnBrk="0" hangingPunct="0">
              <a:buClr>
                <a:schemeClr val="accent2"/>
              </a:buClr>
              <a:buSzPct val="90000"/>
              <a:buFont typeface="Wingdings" pitchFamily="2" charset="2"/>
              <a:buChar char="u"/>
            </a:pP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After applying this procedure beginning at each city, we take the best tour found.</a:t>
            </a:r>
          </a:p>
          <a:p>
            <a:pPr eaLnBrk="0" hangingPunct="0"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sz="2400" i="0" dirty="0">
                <a:latin typeface="Tahoma" pitchFamily="34" charset="0"/>
                <a:cs typeface="Times New Roman" pitchFamily="18" charset="0"/>
              </a:rPr>
              <a:t>In the cheapest-insertion heuristic (CIH)</a:t>
            </a:r>
          </a:p>
          <a:p>
            <a:pPr eaLnBrk="0" hangingPunct="0">
              <a:buClr>
                <a:schemeClr val="accent2"/>
              </a:buClr>
              <a:buSzPct val="90000"/>
              <a:buFont typeface="Wingdings" pitchFamily="2" charset="2"/>
              <a:buChar char="u"/>
            </a:pPr>
            <a:r>
              <a:rPr lang="en-US" altLang="en-US" sz="2200" b="0" i="0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We begin at any city and find its closest neighbor. </a:t>
            </a:r>
          </a:p>
          <a:p>
            <a:pPr eaLnBrk="0" hangingPunct="0">
              <a:buClr>
                <a:schemeClr val="accent2"/>
              </a:buClr>
              <a:buSzPct val="90000"/>
              <a:buFont typeface="Wingdings" pitchFamily="2" charset="2"/>
              <a:buChar char="u"/>
            </a:pP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Then we create a </a:t>
            </a:r>
            <a:r>
              <a:rPr lang="en-US" altLang="en-US" sz="2000" b="0" i="0" dirty="0" err="1">
                <a:latin typeface="Tahoma" pitchFamily="34" charset="0"/>
                <a:cs typeface="Times New Roman" pitchFamily="18" charset="0"/>
              </a:rPr>
              <a:t>subtour</a:t>
            </a: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 joining those two cities. </a:t>
            </a:r>
          </a:p>
          <a:p>
            <a:pPr eaLnBrk="0" hangingPunct="0">
              <a:buClr>
                <a:schemeClr val="accent2"/>
              </a:buClr>
              <a:buSzPct val="90000"/>
              <a:buFont typeface="Wingdings" pitchFamily="2" charset="2"/>
              <a:buChar char="u"/>
            </a:pP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Next, we replace an arc in the </a:t>
            </a:r>
            <a:r>
              <a:rPr lang="en-US" altLang="en-US" sz="2000" b="0" i="0" dirty="0" err="1">
                <a:latin typeface="Tahoma" pitchFamily="34" charset="0"/>
                <a:cs typeface="Times New Roman" pitchFamily="18" charset="0"/>
              </a:rPr>
              <a:t>subtour</a:t>
            </a: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 (say, arc (</a:t>
            </a:r>
            <a:r>
              <a:rPr lang="en-US" altLang="en-US" sz="2000" b="0" dirty="0" err="1">
                <a:latin typeface="Tahoma" pitchFamily="34" charset="0"/>
                <a:cs typeface="Times New Roman" pitchFamily="18" charset="0"/>
              </a:rPr>
              <a:t>i</a:t>
            </a:r>
            <a:r>
              <a:rPr lang="en-US" altLang="en-US" sz="2000" b="0" dirty="0">
                <a:latin typeface="Tahoma" pitchFamily="34" charset="0"/>
                <a:cs typeface="Times New Roman" pitchFamily="18" charset="0"/>
              </a:rPr>
              <a:t>,</a:t>
            </a: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altLang="en-US" sz="2000" b="0" dirty="0">
                <a:latin typeface="Tahoma" pitchFamily="34" charset="0"/>
                <a:cs typeface="Times New Roman" pitchFamily="18" charset="0"/>
              </a:rPr>
              <a:t>j</a:t>
            </a: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) by the combinations of two arcs---(</a:t>
            </a:r>
            <a:r>
              <a:rPr lang="en-US" altLang="en-US" sz="2000" b="0" dirty="0" err="1">
                <a:latin typeface="Tahoma" pitchFamily="34" charset="0"/>
                <a:cs typeface="Times New Roman" pitchFamily="18" charset="0"/>
              </a:rPr>
              <a:t>i</a:t>
            </a: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, </a:t>
            </a:r>
            <a:r>
              <a:rPr lang="en-US" altLang="en-US" sz="2000" b="0" dirty="0">
                <a:latin typeface="Tahoma" pitchFamily="34" charset="0"/>
                <a:cs typeface="Times New Roman" pitchFamily="18" charset="0"/>
              </a:rPr>
              <a:t>k</a:t>
            </a: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) and (</a:t>
            </a:r>
            <a:r>
              <a:rPr lang="en-US" altLang="en-US" sz="2000" b="0" dirty="0">
                <a:latin typeface="Tahoma" pitchFamily="34" charset="0"/>
                <a:cs typeface="Times New Roman" pitchFamily="18" charset="0"/>
              </a:rPr>
              <a:t>k</a:t>
            </a: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, </a:t>
            </a:r>
            <a:r>
              <a:rPr lang="en-US" altLang="en-US" sz="2000" b="0" dirty="0">
                <a:latin typeface="Tahoma" pitchFamily="34" charset="0"/>
                <a:cs typeface="Times New Roman" pitchFamily="18" charset="0"/>
              </a:rPr>
              <a:t>j</a:t>
            </a: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), where </a:t>
            </a:r>
            <a:r>
              <a:rPr lang="en-US" altLang="en-US" sz="2000" b="0" dirty="0">
                <a:latin typeface="Tahoma" pitchFamily="34" charset="0"/>
                <a:cs typeface="Times New Roman" pitchFamily="18" charset="0"/>
              </a:rPr>
              <a:t>k</a:t>
            </a: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 is not in the current </a:t>
            </a:r>
            <a:r>
              <a:rPr lang="en-US" altLang="en-US" sz="2000" b="0" i="0" dirty="0" err="1">
                <a:latin typeface="Tahoma" pitchFamily="34" charset="0"/>
                <a:cs typeface="Times New Roman" pitchFamily="18" charset="0"/>
              </a:rPr>
              <a:t>subtour</a:t>
            </a: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---that will increase the length of the </a:t>
            </a:r>
            <a:r>
              <a:rPr lang="en-US" altLang="en-US" sz="2000" b="0" i="0" dirty="0" err="1">
                <a:latin typeface="Tahoma" pitchFamily="34" charset="0"/>
                <a:cs typeface="Times New Roman" pitchFamily="18" charset="0"/>
              </a:rPr>
              <a:t>subtour</a:t>
            </a: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 by the smallest (or cheapest) amount. </a:t>
            </a:r>
          </a:p>
          <a:p>
            <a:pPr eaLnBrk="0" hangingPunct="0">
              <a:buClr>
                <a:schemeClr val="accent2"/>
              </a:buClr>
              <a:buSzPct val="90000"/>
              <a:buFont typeface="Wingdings" pitchFamily="2" charset="2"/>
              <a:buChar char="u"/>
            </a:pP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We continue with this procedure until a tour is obtained. </a:t>
            </a:r>
          </a:p>
          <a:p>
            <a:pPr eaLnBrk="0" hangingPunct="0">
              <a:buClr>
                <a:schemeClr val="accent2"/>
              </a:buClr>
              <a:buSzPct val="90000"/>
              <a:buFont typeface="Wingdings" pitchFamily="2" charset="2"/>
              <a:buChar char="u"/>
            </a:pPr>
            <a:r>
              <a:rPr lang="en-US" altLang="en-US" sz="2000" b="0" i="0" dirty="0">
                <a:latin typeface="Tahoma" pitchFamily="34" charset="0"/>
                <a:cs typeface="Times New Roman" pitchFamily="18" charset="0"/>
              </a:rPr>
              <a:t>After applying this procedure beginning with each city, we take the best tour found.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BA01C-DB45-4102-9300-8ED53656BE8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0200"/>
            <a:ext cx="6248400" cy="5334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 dirty="0"/>
              <a:t>Example : sequence dependent setups</a:t>
            </a:r>
            <a:endParaRPr lang="en-US" altLang="en-US" dirty="0"/>
          </a:p>
        </p:txBody>
      </p:sp>
      <p:graphicFrame>
        <p:nvGraphicFramePr>
          <p:cNvPr id="722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824779"/>
              </p:ext>
            </p:extLst>
          </p:nvPr>
        </p:nvGraphicFramePr>
        <p:xfrm>
          <a:off x="381000" y="2286000"/>
          <a:ext cx="397192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55" name="Document" r:id="rId4" imgW="6253303" imgH="4904153" progId="Word.Document.8">
                  <p:embed/>
                </p:oleObj>
              </mc:Choice>
              <mc:Fallback>
                <p:oleObj name="Document" r:id="rId4" imgW="6253303" imgH="490415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971925" cy="312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48" name="Object 4"/>
          <p:cNvGraphicFramePr>
            <a:graphicFrameLocks noChangeAspect="1"/>
          </p:cNvGraphicFramePr>
          <p:nvPr/>
        </p:nvGraphicFramePr>
        <p:xfrm>
          <a:off x="4724400" y="2262188"/>
          <a:ext cx="3962400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56" name="Document" r:id="rId6" imgW="6082560" imgH="4876920" progId="Word.Document.8">
                  <p:embed/>
                </p:oleObj>
              </mc:Choice>
              <mc:Fallback>
                <p:oleObj name="Document" r:id="rId6" imgW="6082560" imgH="48769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62188"/>
                        <a:ext cx="3962400" cy="3171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949" name="Rectangle 5"/>
          <p:cNvSpPr>
            <a:spLocks noChangeArrowheads="1"/>
          </p:cNvSpPr>
          <p:nvPr/>
        </p:nvSpPr>
        <p:spPr bwMode="auto">
          <a:xfrm>
            <a:off x="2667000" y="5867400"/>
            <a:ext cx="3422650" cy="4349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0" i="0" dirty="0">
                <a:latin typeface="Tahoma" pitchFamily="34" charset="0"/>
              </a:rPr>
              <a:t>Optimal Sequence = 1-4-2-3</a:t>
            </a:r>
          </a:p>
        </p:txBody>
      </p:sp>
      <p:sp>
        <p:nvSpPr>
          <p:cNvPr id="722950" name="Rectangle 6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675C1-DEFB-4188-B8C6-8B30969C842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46482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Arbitrary Cyclic Schedules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610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Sometimes a rotation schedule does not make sense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(remember problem with no setup cost)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 example, we might want to allow a cycle 1,4,2,4,3,4 if item 4 has no setup cost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No efficient algorithm exists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sum of setups &gt; idle time, then the optimal schedule has the property: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machine is either producing or being setup for production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 extremely difficult problem with arbitrary setup times</a:t>
            </a:r>
          </a:p>
        </p:txBody>
      </p:sp>
      <p:sp>
        <p:nvSpPr>
          <p:cNvPr id="724996" name="Rectangle 4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7C182-C709-4EEF-87E6-A51A92BCDC6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667000"/>
            <a:ext cx="8610600" cy="3810000"/>
          </a:xfrm>
        </p:spPr>
        <p:txBody>
          <a:bodyPr/>
          <a:lstStyle/>
          <a:p>
            <a:r>
              <a:rPr lang="en-US" altLang="en-US" dirty="0"/>
              <a:t>Feasible solution exists if and only if: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(recall that:                                )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r>
              <a:rPr lang="en-US" altLang="en-US" dirty="0"/>
              <a:t>NP hard problem: no efficient algorithms</a:t>
            </a:r>
          </a:p>
          <a:p>
            <a:endParaRPr lang="en-US" altLang="en-US" dirty="0"/>
          </a:p>
          <a:p>
            <a:r>
              <a:rPr lang="en-US" altLang="en-US" dirty="0"/>
              <a:t>Define sequence as: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where: </a:t>
            </a:r>
            <a:r>
              <a:rPr lang="en-US" altLang="en-US" dirty="0" err="1"/>
              <a:t>j</a:t>
            </a:r>
            <a:r>
              <a:rPr lang="en-US" altLang="en-US" baseline="-25000" dirty="0" err="1"/>
              <a:t>k</a:t>
            </a:r>
            <a:r>
              <a:rPr lang="en-US" altLang="en-US" dirty="0"/>
              <a:t>=k-</a:t>
            </a:r>
            <a:r>
              <a:rPr lang="en-US" altLang="en-US" dirty="0" err="1"/>
              <a:t>th</a:t>
            </a:r>
            <a:r>
              <a:rPr lang="en-US" altLang="en-US" dirty="0"/>
              <a:t> item in the sequence</a:t>
            </a:r>
          </a:p>
        </p:txBody>
      </p:sp>
      <p:graphicFrame>
        <p:nvGraphicFramePr>
          <p:cNvPr id="726019" name="Object 3"/>
          <p:cNvGraphicFramePr>
            <a:graphicFrameLocks noChangeAspect="1"/>
          </p:cNvGraphicFramePr>
          <p:nvPr/>
        </p:nvGraphicFramePr>
        <p:xfrm>
          <a:off x="5791200" y="2590800"/>
          <a:ext cx="20574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27" name="Equation" r:id="rId4" imgW="850680" imgH="355320" progId="Equation.DSMT4">
                  <p:embed/>
                </p:oleObj>
              </mc:Choice>
              <mc:Fallback>
                <p:oleObj name="Equation" r:id="rId4" imgW="85068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90800"/>
                        <a:ext cx="20574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0" name="Object 4"/>
          <p:cNvGraphicFramePr>
            <a:graphicFrameLocks noChangeAspect="1"/>
          </p:cNvGraphicFramePr>
          <p:nvPr/>
        </p:nvGraphicFramePr>
        <p:xfrm>
          <a:off x="2362200" y="3124200"/>
          <a:ext cx="28686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28" name="Equation" r:id="rId6" imgW="1371600" imgH="253800" progId="Equation.DSMT4">
                  <p:embed/>
                </p:oleObj>
              </mc:Choice>
              <mc:Fallback>
                <p:oleObj name="Equation" r:id="rId6" imgW="13716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24200"/>
                        <a:ext cx="28686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1" name="Object 5"/>
          <p:cNvGraphicFramePr>
            <a:graphicFrameLocks noChangeAspect="1"/>
          </p:cNvGraphicFramePr>
          <p:nvPr/>
        </p:nvGraphicFramePr>
        <p:xfrm>
          <a:off x="3733800" y="4876800"/>
          <a:ext cx="28686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29" name="Equation" r:id="rId8" imgW="1371600" imgH="215640" progId="Equation.DSMT4">
                  <p:embed/>
                </p:oleObj>
              </mc:Choice>
              <mc:Fallback>
                <p:oleObj name="Equation" r:id="rId8" imgW="13716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76800"/>
                        <a:ext cx="286861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22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46482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Arbitrary Cyclic Schedules</a:t>
            </a:r>
          </a:p>
        </p:txBody>
      </p:sp>
      <p:sp>
        <p:nvSpPr>
          <p:cNvPr id="726023" name="Rectangle 7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C0F7B-7711-431B-879C-2A5D1CF9630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81200"/>
            <a:ext cx="48768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Problem Formulation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19400"/>
            <a:ext cx="8610600" cy="3733800"/>
          </a:xfrm>
        </p:spPr>
        <p:txBody>
          <a:bodyPr/>
          <a:lstStyle/>
          <a:p>
            <a:r>
              <a:rPr lang="en-US" altLang="en-US" dirty="0"/>
              <a:t>Assume sequence-independent setup</a:t>
            </a:r>
          </a:p>
          <a:p>
            <a:r>
              <a:rPr lang="en-US" altLang="en-US" dirty="0"/>
              <a:t>Formulate as a nonlinear program</a:t>
            </a:r>
          </a:p>
        </p:txBody>
      </p:sp>
      <p:graphicFrame>
        <p:nvGraphicFramePr>
          <p:cNvPr id="728068" name="Object 4"/>
          <p:cNvGraphicFramePr>
            <a:graphicFrameLocks noChangeAspect="1"/>
          </p:cNvGraphicFramePr>
          <p:nvPr/>
        </p:nvGraphicFramePr>
        <p:xfrm>
          <a:off x="914400" y="3943350"/>
          <a:ext cx="68453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71" name="Equation" r:id="rId3" imgW="3009600" imgH="965160" progId="Equation.DSMT4">
                  <p:embed/>
                </p:oleObj>
              </mc:Choice>
              <mc:Fallback>
                <p:oleObj name="Equation" r:id="rId3" imgW="300960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43350"/>
                        <a:ext cx="6845300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69" name="Rectangle 5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243B-CBB1-467F-A33A-613793F53FE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905000"/>
            <a:ext cx="29718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Notation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886200"/>
          </a:xfrm>
        </p:spPr>
        <p:txBody>
          <a:bodyPr/>
          <a:lstStyle/>
          <a:p>
            <a:r>
              <a:rPr lang="en-US" altLang="en-US" dirty="0"/>
              <a:t>Setup cost and setup times</a:t>
            </a:r>
          </a:p>
          <a:p>
            <a:endParaRPr lang="en-US" altLang="en-US" dirty="0"/>
          </a:p>
          <a:p>
            <a:r>
              <a:rPr lang="en-US" altLang="en-US" dirty="0"/>
              <a:t>All possible sequences</a:t>
            </a:r>
          </a:p>
          <a:p>
            <a:endParaRPr lang="en-US" altLang="en-US" dirty="0"/>
          </a:p>
          <a:p>
            <a:r>
              <a:rPr lang="en-US" altLang="en-US" dirty="0"/>
              <a:t>Item </a:t>
            </a:r>
            <a:r>
              <a:rPr lang="en-US" altLang="en-US" i="1" dirty="0"/>
              <a:t>k</a:t>
            </a:r>
            <a:r>
              <a:rPr lang="en-US" altLang="en-US" dirty="0"/>
              <a:t> production in </a:t>
            </a:r>
            <a:r>
              <a:rPr lang="en-US" altLang="en-US" i="1" dirty="0"/>
              <a:t>l-</a:t>
            </a:r>
            <a:r>
              <a:rPr lang="en-US" altLang="en-US" dirty="0" err="1"/>
              <a:t>th</a:t>
            </a:r>
            <a:r>
              <a:rPr lang="en-US" altLang="en-US" dirty="0"/>
              <a:t> position</a:t>
            </a:r>
          </a:p>
          <a:p>
            <a:endParaRPr lang="en-US" altLang="en-US" dirty="0"/>
          </a:p>
          <a:p>
            <a:r>
              <a:rPr lang="en-US" altLang="en-US" dirty="0"/>
              <a:t>Setup time </a:t>
            </a:r>
            <a:r>
              <a:rPr lang="en-US" altLang="en-US" i="1" dirty="0"/>
              <a:t>s </a:t>
            </a:r>
            <a:r>
              <a:rPr lang="en-US" altLang="en-US" i="1" baseline="30000" dirty="0">
                <a:latin typeface="Times New Roman" pitchFamily="18" charset="0"/>
              </a:rPr>
              <a:t>l</a:t>
            </a:r>
            <a:r>
              <a:rPr lang="en-US" altLang="en-US" dirty="0"/>
              <a:t>, run time </a:t>
            </a:r>
            <a:r>
              <a:rPr lang="en-US" altLang="en-US" i="1" dirty="0"/>
              <a:t>t </a:t>
            </a:r>
            <a:r>
              <a:rPr lang="en-US" altLang="en-US" i="1" baseline="30000" dirty="0">
                <a:latin typeface="Times New Roman" pitchFamily="18" charset="0"/>
              </a:rPr>
              <a:t>l</a:t>
            </a:r>
            <a:r>
              <a:rPr lang="en-US" altLang="en-US" dirty="0"/>
              <a:t>, and idle time </a:t>
            </a:r>
            <a:r>
              <a:rPr lang="en-US" altLang="en-US" i="1" dirty="0"/>
              <a:t>u </a:t>
            </a:r>
            <a:r>
              <a:rPr lang="en-US" altLang="en-US" i="1" baseline="30000" dirty="0">
                <a:latin typeface="Times New Roman" pitchFamily="18" charset="0"/>
              </a:rPr>
              <a:t>l</a:t>
            </a:r>
            <a:r>
              <a:rPr lang="en-US" altLang="en-US" i="1" baseline="30000" dirty="0"/>
              <a:t>  </a:t>
            </a:r>
          </a:p>
        </p:txBody>
      </p:sp>
      <p:graphicFrame>
        <p:nvGraphicFramePr>
          <p:cNvPr id="729092" name="Object 4"/>
          <p:cNvGraphicFramePr>
            <a:graphicFrameLocks noChangeAspect="1"/>
          </p:cNvGraphicFramePr>
          <p:nvPr/>
        </p:nvGraphicFramePr>
        <p:xfrm>
          <a:off x="3352800" y="3048000"/>
          <a:ext cx="2762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02" name="Equation" r:id="rId3" imgW="1079280" imgH="241200" progId="Equation.DSMT4">
                  <p:embed/>
                </p:oleObj>
              </mc:Choice>
              <mc:Fallback>
                <p:oleObj name="Equation" r:id="rId3" imgW="10792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27622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3" name="Object 5"/>
          <p:cNvGraphicFramePr>
            <a:graphicFrameLocks noChangeAspect="1"/>
          </p:cNvGraphicFramePr>
          <p:nvPr/>
        </p:nvGraphicFramePr>
        <p:xfrm>
          <a:off x="2819400" y="3962400"/>
          <a:ext cx="39322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03" name="Equation" r:id="rId5" imgW="1536480" imgH="228600" progId="Equation.DSMT4">
                  <p:embed/>
                </p:oleObj>
              </mc:Choice>
              <mc:Fallback>
                <p:oleObj name="Equation" r:id="rId5" imgW="15364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39322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172216"/>
              </p:ext>
            </p:extLst>
          </p:nvPr>
        </p:nvGraphicFramePr>
        <p:xfrm>
          <a:off x="3500438" y="4800600"/>
          <a:ext cx="21764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04" name="Equation" r:id="rId7" imgW="850680" imgH="253800" progId="Equation.DSMT4">
                  <p:embed/>
                </p:oleObj>
              </mc:Choice>
              <mc:Fallback>
                <p:oleObj name="Equation" r:id="rId7" imgW="8506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800600"/>
                        <a:ext cx="217646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095" name="Rectangle 7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C7D12-E720-41CF-AE2C-17EABF54C7D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828800"/>
            <a:ext cx="2743200" cy="5334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Inventory Cost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67000"/>
            <a:ext cx="8610600" cy="388620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x</a:t>
            </a:r>
            <a:r>
              <a:rPr lang="en-US" altLang="en-US" dirty="0"/>
              <a:t> be the cycle time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v</a:t>
            </a:r>
            <a:r>
              <a:rPr lang="en-US" altLang="en-US" dirty="0"/>
              <a:t> be the time between beginning production of </a:t>
            </a:r>
            <a:r>
              <a:rPr lang="en-US" altLang="en-US" i="1" dirty="0"/>
              <a:t>k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Total inventory cost for </a:t>
            </a:r>
            <a:r>
              <a:rPr lang="en-US" altLang="en-US" i="1" dirty="0"/>
              <a:t>k</a:t>
            </a:r>
            <a:r>
              <a:rPr lang="en-US" altLang="en-US" dirty="0"/>
              <a:t> is</a:t>
            </a:r>
          </a:p>
        </p:txBody>
      </p:sp>
      <p:graphicFrame>
        <p:nvGraphicFramePr>
          <p:cNvPr id="73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649780"/>
              </p:ext>
            </p:extLst>
          </p:nvPr>
        </p:nvGraphicFramePr>
        <p:xfrm>
          <a:off x="4125913" y="3505200"/>
          <a:ext cx="2501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25" name="Equation" r:id="rId3" imgW="977760" imgH="457200" progId="Equation.DSMT4">
                  <p:embed/>
                </p:oleObj>
              </mc:Choice>
              <mc:Fallback>
                <p:oleObj name="Equation" r:id="rId3" imgW="9777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3505200"/>
                        <a:ext cx="25019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145332"/>
              </p:ext>
            </p:extLst>
          </p:nvPr>
        </p:nvGraphicFramePr>
        <p:xfrm>
          <a:off x="2914650" y="4953000"/>
          <a:ext cx="38989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26" name="Equation" r:id="rId5" imgW="1523880" imgH="482400" progId="Equation.DSMT4">
                  <p:embed/>
                </p:oleObj>
              </mc:Choice>
              <mc:Fallback>
                <p:oleObj name="Equation" r:id="rId5" imgW="15238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953000"/>
                        <a:ext cx="38989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B2BB7-7716-4063-A025-52104244A68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96275" cy="4572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Standard ELSP:</a:t>
            </a:r>
          </a:p>
          <a:p>
            <a:pPr>
              <a:buFont typeface="Monotype Sorts" pitchFamily="2" charset="2"/>
              <a:buNone/>
            </a:pPr>
            <a:endParaRPr lang="en-US" altLang="en-US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en-US" dirty="0"/>
              <a:t>1 machine: produces item j with rate </a:t>
            </a:r>
            <a:r>
              <a:rPr lang="en-US" altLang="en-US" dirty="0" err="1" smtClean="0"/>
              <a:t>Q</a:t>
            </a:r>
            <a:r>
              <a:rPr lang="en-US" altLang="en-US" baseline="-25000" dirty="0" err="1" smtClean="0"/>
              <a:t>j</a:t>
            </a:r>
            <a:r>
              <a:rPr lang="en-US" altLang="en-US" dirty="0" smtClean="0"/>
              <a:t> </a:t>
            </a:r>
            <a:r>
              <a:rPr lang="en-US" altLang="en-US" dirty="0"/>
              <a:t>per time unit. </a:t>
            </a:r>
          </a:p>
          <a:p>
            <a:r>
              <a:rPr lang="en-US" altLang="en-US" dirty="0"/>
              <a:t>n items with processing time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dirty="0" err="1" smtClean="0"/>
              <a:t>Q</a:t>
            </a:r>
            <a:r>
              <a:rPr lang="en-US" altLang="en-US" baseline="-25000" dirty="0" err="1" smtClean="0"/>
              <a:t>j</a:t>
            </a:r>
            <a:r>
              <a:rPr lang="en-US" altLang="en-US" dirty="0" smtClean="0">
                <a:sym typeface="Symbol" pitchFamily="18" charset="2"/>
              </a:rPr>
              <a:t>=1/</a:t>
            </a:r>
            <a:r>
              <a:rPr lang="en-US" altLang="en-US" dirty="0" err="1" smtClean="0"/>
              <a:t>p</a:t>
            </a:r>
            <a:r>
              <a:rPr lang="en-US" altLang="en-US" baseline="-25000" dirty="0" err="1" smtClean="0"/>
              <a:t>j</a:t>
            </a:r>
            <a:endParaRPr lang="en-US" altLang="en-US" baseline="-25000" dirty="0"/>
          </a:p>
          <a:p>
            <a:r>
              <a:rPr lang="en-US" altLang="en-US" dirty="0"/>
              <a:t>constant demand rate </a:t>
            </a:r>
            <a:r>
              <a:rPr lang="en-US" altLang="en-US" dirty="0" err="1" smtClean="0"/>
              <a:t>D</a:t>
            </a:r>
            <a:r>
              <a:rPr lang="en-US" altLang="en-US" baseline="-25000" dirty="0" err="1" smtClean="0"/>
              <a:t>j</a:t>
            </a:r>
            <a:endParaRPr lang="en-US" altLang="en-US" dirty="0"/>
          </a:p>
          <a:p>
            <a:r>
              <a:rPr lang="en-US" altLang="en-US" dirty="0"/>
              <a:t>inventory costs </a:t>
            </a:r>
            <a:r>
              <a:rPr lang="en-US" altLang="en-US" dirty="0" err="1"/>
              <a:t>h</a:t>
            </a:r>
            <a:r>
              <a:rPr lang="en-US" altLang="en-US" baseline="-25000" dirty="0" err="1"/>
              <a:t>j</a:t>
            </a:r>
            <a:r>
              <a:rPr lang="en-US" altLang="en-US" dirty="0"/>
              <a:t>, setup cost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jk</a:t>
            </a:r>
            <a:r>
              <a:rPr lang="en-US" altLang="en-US" dirty="0"/>
              <a:t> (j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/>
              <a:t> k), setup time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jk</a:t>
            </a:r>
            <a:endParaRPr lang="en-US" altLang="en-US" dirty="0"/>
          </a:p>
          <a:p>
            <a:r>
              <a:rPr lang="en-US" altLang="en-US" dirty="0"/>
              <a:t>cycle: j</a:t>
            </a:r>
            <a:r>
              <a:rPr lang="en-US" altLang="en-US" baseline="-25000" dirty="0"/>
              <a:t>1</a:t>
            </a:r>
            <a:r>
              <a:rPr lang="en-US" altLang="en-US" dirty="0"/>
              <a:t>, …,</a:t>
            </a:r>
            <a:r>
              <a:rPr lang="en-US" altLang="en-US" dirty="0" err="1"/>
              <a:t>j</a:t>
            </a:r>
            <a:r>
              <a:rPr lang="en-US" altLang="en-US" baseline="-25000" dirty="0" err="1"/>
              <a:t>h</a:t>
            </a:r>
            <a:r>
              <a:rPr lang="en-US" altLang="en-US" dirty="0"/>
              <a:t>, corresponding run times: t</a:t>
            </a:r>
            <a:r>
              <a:rPr lang="en-US" altLang="en-US" baseline="-25000" dirty="0"/>
              <a:t>j1</a:t>
            </a:r>
            <a:r>
              <a:rPr lang="en-US" altLang="en-US" dirty="0"/>
              <a:t>, …,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jh</a:t>
            </a:r>
            <a:endParaRPr lang="en-US" altLang="en-US" baseline="-25000" dirty="0"/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Single Item,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80565-F01A-4AAC-8371-0CCBA0CB40E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763000" cy="1295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 dirty="0"/>
              <a:t>The highest inventory level is: 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Q</a:t>
            </a:r>
            <a:r>
              <a:rPr lang="en-US" altLang="en-US" sz="1800" baseline="30000" dirty="0" err="1" smtClean="0"/>
              <a:t>k</a:t>
            </a:r>
            <a:r>
              <a:rPr lang="en-US" altLang="en-US" sz="1800" dirty="0" err="1" smtClean="0"/>
              <a:t>-D</a:t>
            </a:r>
            <a:r>
              <a:rPr lang="en-US" altLang="en-US" sz="1800" baseline="30000" dirty="0" err="1" smtClean="0"/>
              <a:t>k</a:t>
            </a:r>
            <a:r>
              <a:rPr lang="en-US" altLang="en-US" sz="1800" dirty="0" smtClean="0"/>
              <a:t>)</a:t>
            </a:r>
            <a:r>
              <a:rPr lang="en-US" altLang="en-US" sz="1800" dirty="0" err="1" smtClean="0"/>
              <a:t>t</a:t>
            </a:r>
            <a:r>
              <a:rPr lang="en-US" altLang="en-US" sz="1800" baseline="30000" dirty="0" err="1" smtClean="0"/>
              <a:t>k</a:t>
            </a:r>
            <a:r>
              <a:rPr lang="en-US" altLang="en-US" sz="1800" baseline="30000" dirty="0" smtClean="0"/>
              <a:t> </a:t>
            </a:r>
            <a:r>
              <a:rPr lang="en-US" altLang="en-US" sz="1800" dirty="0">
                <a:sym typeface="Symbol" pitchFamily="18" charset="2"/>
              </a:rPr>
              <a:t> total inventory cost for k-</a:t>
            </a:r>
            <a:r>
              <a:rPr lang="en-US" altLang="en-US" sz="1800" dirty="0" err="1">
                <a:sym typeface="Symbol" pitchFamily="18" charset="2"/>
              </a:rPr>
              <a:t>th</a:t>
            </a:r>
            <a:r>
              <a:rPr lang="en-US" altLang="en-US" sz="1800" dirty="0">
                <a:sym typeface="Symbol" pitchFamily="18" charset="2"/>
              </a:rPr>
              <a:t> run: </a:t>
            </a:r>
            <a:endParaRPr lang="en-US" altLang="en-US" sz="2000" dirty="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sym typeface="Symbol" pitchFamily="18" charset="2"/>
              </a:rPr>
              <a:t>ELSP formulation:</a:t>
            </a:r>
          </a:p>
        </p:txBody>
      </p:sp>
      <p:graphicFrame>
        <p:nvGraphicFramePr>
          <p:cNvPr id="731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283602"/>
              </p:ext>
            </p:extLst>
          </p:nvPr>
        </p:nvGraphicFramePr>
        <p:xfrm>
          <a:off x="2524125" y="1852613"/>
          <a:ext cx="50101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50" name="Equation" r:id="rId4" imgW="2679480" imgH="419040" progId="Equation.DSMT4">
                  <p:embed/>
                </p:oleObj>
              </mc:Choice>
              <mc:Fallback>
                <p:oleObj name="Equation" r:id="rId4" imgW="267948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852613"/>
                        <a:ext cx="50101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477000" y="4191000"/>
            <a:ext cx="21812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0" i="0">
                <a:latin typeface="Tahoma" pitchFamily="34" charset="0"/>
                <a:sym typeface="Symbol" pitchFamily="18" charset="2"/>
              </a:rPr>
              <a:t>Meet demand for k </a:t>
            </a:r>
          </a:p>
          <a:p>
            <a:pPr eaLnBrk="0" hangingPunct="0"/>
            <a:r>
              <a:rPr lang="en-US" altLang="en-US" sz="1800" b="0" i="0">
                <a:latin typeface="Tahoma" pitchFamily="34" charset="0"/>
                <a:sym typeface="Symbol" pitchFamily="18" charset="2"/>
              </a:rPr>
              <a:t>over cycle </a:t>
            </a:r>
            <a:r>
              <a:rPr lang="en-US" altLang="en-US" sz="1800" b="0">
                <a:latin typeface="Tahoma" pitchFamily="34" charset="0"/>
                <a:sym typeface="Symbol" pitchFamily="18" charset="2"/>
              </a:rPr>
              <a:t>x</a:t>
            </a:r>
            <a:endParaRPr lang="en-US" altLang="en-US" sz="1800" b="0" i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31141" name="Rectangle 5"/>
          <p:cNvSpPr>
            <a:spLocks noChangeArrowheads="1"/>
          </p:cNvSpPr>
          <p:nvPr/>
        </p:nvSpPr>
        <p:spPr bwMode="auto">
          <a:xfrm>
            <a:off x="6480175" y="5262563"/>
            <a:ext cx="2619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0" i="0" dirty="0">
                <a:latin typeface="Tahoma" pitchFamily="34" charset="0"/>
                <a:sym typeface="Symbol" pitchFamily="18" charset="2"/>
              </a:rPr>
              <a:t>Meet demand k over v</a:t>
            </a:r>
          </a:p>
          <a:p>
            <a:pPr eaLnBrk="0" hangingPunct="0"/>
            <a:r>
              <a:rPr lang="en-US" altLang="en-US" sz="1800" b="0" i="0" dirty="0">
                <a:latin typeface="Tahoma" pitchFamily="34" charset="0"/>
                <a:sym typeface="Symbol" pitchFamily="18" charset="2"/>
              </a:rPr>
              <a:t>(until </a:t>
            </a:r>
            <a:r>
              <a:rPr lang="en-US" altLang="en-US" sz="1800" b="0" dirty="0">
                <a:latin typeface="Tahoma" pitchFamily="34" charset="0"/>
                <a:sym typeface="Symbol" pitchFamily="18" charset="2"/>
              </a:rPr>
              <a:t>k</a:t>
            </a:r>
            <a:r>
              <a:rPr lang="en-US" altLang="en-US" sz="1800" b="0" i="0" dirty="0">
                <a:latin typeface="Tahoma" pitchFamily="34" charset="0"/>
                <a:sym typeface="Symbol" pitchFamily="18" charset="2"/>
              </a:rPr>
              <a:t> produced again)</a:t>
            </a:r>
          </a:p>
        </p:txBody>
      </p:sp>
      <p:sp>
        <p:nvSpPr>
          <p:cNvPr id="731142" name="Rectangle 6"/>
          <p:cNvSpPr>
            <a:spLocks noChangeArrowheads="1"/>
          </p:cNvSpPr>
          <p:nvPr/>
        </p:nvSpPr>
        <p:spPr bwMode="auto">
          <a:xfrm>
            <a:off x="6477000" y="6172200"/>
            <a:ext cx="14239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0" i="0" dirty="0">
                <a:latin typeface="Tahoma" pitchFamily="34" charset="0"/>
                <a:sym typeface="Symbol" pitchFamily="18" charset="2"/>
              </a:rPr>
              <a:t>Cycle length</a:t>
            </a:r>
          </a:p>
        </p:txBody>
      </p:sp>
      <p:sp>
        <p:nvSpPr>
          <p:cNvPr id="731143" name="Rectangle 7"/>
          <p:cNvSpPr>
            <a:spLocks noChangeArrowheads="1"/>
          </p:cNvSpPr>
          <p:nvPr/>
        </p:nvSpPr>
        <p:spPr bwMode="auto">
          <a:xfrm>
            <a:off x="6491288" y="2754313"/>
            <a:ext cx="25733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0" i="0" dirty="0" err="1">
                <a:latin typeface="Tahoma" pitchFamily="34" charset="0"/>
                <a:sym typeface="Symbol" pitchFamily="18" charset="2"/>
              </a:rPr>
              <a:t>I</a:t>
            </a:r>
            <a:r>
              <a:rPr lang="en-US" altLang="en-US" sz="1800" b="0" i="0" baseline="-25000" dirty="0" err="1">
                <a:latin typeface="Tahoma" pitchFamily="34" charset="0"/>
                <a:sym typeface="Symbol" pitchFamily="18" charset="2"/>
              </a:rPr>
              <a:t>k</a:t>
            </a:r>
            <a:r>
              <a:rPr lang="en-US" altLang="en-US" sz="1800" b="0" i="0" dirty="0">
                <a:latin typeface="Tahoma" pitchFamily="34" charset="0"/>
                <a:sym typeface="Symbol" pitchFamily="18" charset="2"/>
              </a:rPr>
              <a:t> = all positions where</a:t>
            </a:r>
          </a:p>
          <a:p>
            <a:pPr eaLnBrk="0" hangingPunct="0"/>
            <a:r>
              <a:rPr lang="en-US" altLang="en-US" sz="1800" b="0" i="0" dirty="0">
                <a:latin typeface="Tahoma" pitchFamily="34" charset="0"/>
                <a:sym typeface="Symbol" pitchFamily="18" charset="2"/>
              </a:rPr>
              <a:t>       k is produced</a:t>
            </a:r>
          </a:p>
          <a:p>
            <a:pPr eaLnBrk="0" hangingPunct="0"/>
            <a:r>
              <a:rPr lang="en-US" altLang="en-US" sz="1800" b="0" i="0" dirty="0" err="1">
                <a:latin typeface="Tahoma" pitchFamily="34" charset="0"/>
                <a:sym typeface="Symbol" pitchFamily="18" charset="2"/>
              </a:rPr>
              <a:t>L</a:t>
            </a:r>
            <a:r>
              <a:rPr lang="en-US" altLang="en-US" sz="1800" b="0" i="0" baseline="-25000" dirty="0" err="1"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en-US" sz="1800" b="0" i="0" dirty="0">
                <a:latin typeface="Tahoma" pitchFamily="34" charset="0"/>
                <a:sym typeface="Symbol" pitchFamily="18" charset="2"/>
              </a:rPr>
              <a:t> = all items produced </a:t>
            </a:r>
          </a:p>
          <a:p>
            <a:pPr eaLnBrk="0" hangingPunct="0"/>
            <a:r>
              <a:rPr lang="en-US" altLang="en-US" sz="1800" b="0" i="0" dirty="0">
                <a:latin typeface="Tahoma" pitchFamily="34" charset="0"/>
                <a:sym typeface="Symbol" pitchFamily="18" charset="2"/>
              </a:rPr>
              <a:t>       during v</a:t>
            </a:r>
          </a:p>
        </p:txBody>
      </p:sp>
      <p:graphicFrame>
        <p:nvGraphicFramePr>
          <p:cNvPr id="7311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293244"/>
              </p:ext>
            </p:extLst>
          </p:nvPr>
        </p:nvGraphicFramePr>
        <p:xfrm>
          <a:off x="304800" y="2590800"/>
          <a:ext cx="605155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51" name="Equation" r:id="rId6" imgW="2933640" imgH="2145960" progId="Equation.DSMT4">
                  <p:embed/>
                </p:oleObj>
              </mc:Choice>
              <mc:Fallback>
                <p:oleObj name="Equation" r:id="rId6" imgW="2933640" imgH="2145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605155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1145" name="Rectangle 9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849D-BE24-4BD1-BC46-15E6BB278EC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5029200"/>
          </a:xfrm>
        </p:spPr>
        <p:txBody>
          <a:bodyPr/>
          <a:lstStyle/>
          <a:p>
            <a:r>
              <a:rPr lang="en-US" altLang="en-US" dirty="0"/>
              <a:t>ELSP master problem: sequence determination</a:t>
            </a:r>
          </a:p>
          <a:p>
            <a:r>
              <a:rPr lang="en-US" altLang="en-US" dirty="0"/>
              <a:t>ELSP </a:t>
            </a:r>
            <a:r>
              <a:rPr lang="en-US" altLang="en-US" dirty="0" err="1"/>
              <a:t>subproblem</a:t>
            </a:r>
            <a:r>
              <a:rPr lang="en-US" altLang="en-US" dirty="0"/>
              <a:t>: determination of cycle length, production &amp; idle time</a:t>
            </a:r>
          </a:p>
          <a:p>
            <a:r>
              <a:rPr lang="en-US" altLang="en-US" dirty="0"/>
              <a:t>Frequency Fixing &amp; Scheduling (FFS) heuristic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	3 phases:	1. Computation of relative frequencies </a:t>
            </a:r>
            <a:r>
              <a:rPr lang="en-US" altLang="en-US" dirty="0" err="1">
                <a:sym typeface="Symbol" pitchFamily="18" charset="2"/>
              </a:rPr>
              <a:t>y</a:t>
            </a:r>
            <a:r>
              <a:rPr lang="en-US" altLang="en-US" baseline="-25000" dirty="0" err="1">
                <a:sym typeface="Symbol" pitchFamily="18" charset="2"/>
              </a:rPr>
              <a:t>k</a:t>
            </a:r>
            <a:r>
              <a:rPr lang="en-US" altLang="en-US" dirty="0">
                <a:sym typeface="Symbol" pitchFamily="18" charset="2"/>
              </a:rPr>
              <a:t>, and </a:t>
            </a:r>
            <a:r>
              <a:rPr lang="en-US" altLang="en-US" dirty="0" err="1">
                <a:sym typeface="Symbol" pitchFamily="18" charset="2"/>
              </a:rPr>
              <a:t>t</a:t>
            </a:r>
            <a:r>
              <a:rPr lang="en-US" altLang="en-US" baseline="-25000" dirty="0" err="1">
                <a:sym typeface="Symbol" pitchFamily="18" charset="2"/>
              </a:rPr>
              <a:t>k</a:t>
            </a:r>
            <a:endParaRPr lang="en-US" altLang="en-US" dirty="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			2. Adjustment of relative frequencies  </a:t>
            </a:r>
            <a:r>
              <a:rPr lang="en-US" altLang="en-US" dirty="0" err="1">
                <a:sym typeface="Symbol" pitchFamily="18" charset="2"/>
              </a:rPr>
              <a:t>y’</a:t>
            </a:r>
            <a:r>
              <a:rPr lang="en-US" altLang="en-US" baseline="-25000" dirty="0" err="1">
                <a:sym typeface="Symbol" pitchFamily="18" charset="2"/>
              </a:rPr>
              <a:t>k</a:t>
            </a:r>
            <a:r>
              <a:rPr lang="en-US" altLang="en-US" dirty="0">
                <a:sym typeface="Symbol" pitchFamily="18" charset="2"/>
              </a:rPr>
              <a:t>, and </a:t>
            </a:r>
            <a:r>
              <a:rPr lang="en-US" altLang="en-US" dirty="0" err="1">
                <a:sym typeface="Symbol" pitchFamily="18" charset="2"/>
              </a:rPr>
              <a:t>t’</a:t>
            </a:r>
            <a:r>
              <a:rPr lang="en-US" altLang="en-US" baseline="-25000" dirty="0" err="1">
                <a:sym typeface="Symbol" pitchFamily="18" charset="2"/>
              </a:rPr>
              <a:t>k</a:t>
            </a:r>
            <a:endParaRPr lang="en-US" altLang="en-US" dirty="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			3. Sequencing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Assumption: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	the </a:t>
            </a:r>
            <a:r>
              <a:rPr lang="en-US" altLang="en-US" dirty="0" err="1">
                <a:sym typeface="Symbol" pitchFamily="18" charset="2"/>
              </a:rPr>
              <a:t>y</a:t>
            </a:r>
            <a:r>
              <a:rPr lang="en-US" altLang="en-US" baseline="-25000" dirty="0" err="1">
                <a:sym typeface="Symbol" pitchFamily="18" charset="2"/>
              </a:rPr>
              <a:t>k</a:t>
            </a:r>
            <a:r>
              <a:rPr lang="en-US" altLang="en-US" dirty="0">
                <a:sym typeface="Symbol" pitchFamily="18" charset="2"/>
              </a:rPr>
              <a:t> runs of item k are of </a:t>
            </a:r>
            <a:r>
              <a:rPr lang="en-US" altLang="en-US" u="sng" dirty="0">
                <a:sym typeface="Symbol" pitchFamily="18" charset="2"/>
              </a:rPr>
              <a:t>equal length</a:t>
            </a:r>
            <a:r>
              <a:rPr lang="en-US" altLang="en-US" dirty="0">
                <a:sym typeface="Symbol" pitchFamily="18" charset="2"/>
              </a:rPr>
              <a:t> (</a:t>
            </a:r>
            <a:r>
              <a:rPr lang="en-US" altLang="en-US" dirty="0" err="1">
                <a:sym typeface="Symbol" pitchFamily="18" charset="2"/>
              </a:rPr>
              <a:t>t</a:t>
            </a:r>
            <a:r>
              <a:rPr lang="en-US" altLang="en-US" baseline="-25000" dirty="0" err="1">
                <a:sym typeface="Symbol" pitchFamily="18" charset="2"/>
              </a:rPr>
              <a:t>k</a:t>
            </a:r>
            <a:r>
              <a:rPr lang="en-US" altLang="en-US" dirty="0">
                <a:sym typeface="Symbol" pitchFamily="18" charset="2"/>
              </a:rPr>
              <a:t>), and evenly </a:t>
            </a:r>
            <a:r>
              <a:rPr lang="en-US" altLang="en-US" u="sng" dirty="0">
                <a:sym typeface="Symbol" pitchFamily="18" charset="2"/>
              </a:rPr>
              <a:t>spaced</a:t>
            </a:r>
            <a:endParaRPr lang="en-US" altLang="en-US" baseline="-25000" dirty="0">
              <a:sym typeface="Symbol" pitchFamily="18" charset="2"/>
            </a:endParaRPr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9CEB4-36DF-49C8-803E-A5F41372D53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81200"/>
            <a:ext cx="85344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Optimal cycle, production and idle times subproblem</a:t>
            </a:r>
          </a:p>
        </p:txBody>
      </p:sp>
      <p:graphicFrame>
        <p:nvGraphicFramePr>
          <p:cNvPr id="736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789169"/>
              </p:ext>
            </p:extLst>
          </p:nvPr>
        </p:nvGraphicFramePr>
        <p:xfrm>
          <a:off x="828675" y="2971800"/>
          <a:ext cx="684371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67" name="Equation" r:id="rId3" imgW="2679480" imgH="507960" progId="Equation.DSMT4">
                  <p:embed/>
                </p:oleObj>
              </mc:Choice>
              <mc:Fallback>
                <p:oleObj name="Equation" r:id="rId3" imgW="267948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971800"/>
                        <a:ext cx="6843713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25359"/>
              </p:ext>
            </p:extLst>
          </p:nvPr>
        </p:nvGraphicFramePr>
        <p:xfrm>
          <a:off x="1971675" y="4267200"/>
          <a:ext cx="6535738" cy="240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68" name="Equation" r:id="rId5" imgW="2514600" imgH="939600" progId="Equation.DSMT4">
                  <p:embed/>
                </p:oleObj>
              </mc:Choice>
              <mc:Fallback>
                <p:oleObj name="Equation" r:id="rId5" imgW="251460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267200"/>
                        <a:ext cx="6535738" cy="240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381000" y="45720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Subject to</a:t>
            </a:r>
          </a:p>
        </p:txBody>
      </p:sp>
      <p:sp>
        <p:nvSpPr>
          <p:cNvPr id="736262" name="Rectangle 6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7044F-3FBE-4ADF-B2AB-4F2175BF527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62484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 dirty="0"/>
              <a:t>Computing Relative Frequencies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610600" cy="396240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 err="1"/>
              <a:t>y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denote the number of times item </a:t>
            </a:r>
            <a:r>
              <a:rPr lang="en-US" altLang="en-US" i="1" dirty="0"/>
              <a:t>k</a:t>
            </a:r>
            <a:r>
              <a:rPr lang="en-US" altLang="en-US" dirty="0"/>
              <a:t> is produced in a cycle</a:t>
            </a:r>
          </a:p>
          <a:p>
            <a:r>
              <a:rPr lang="en-US" altLang="en-US" dirty="0"/>
              <a:t>We will</a:t>
            </a:r>
          </a:p>
          <a:p>
            <a:pPr lvl="1"/>
            <a:r>
              <a:rPr lang="en-US" altLang="en-US" dirty="0"/>
              <a:t>simplify the objective function by substituting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drop the second constraint</a:t>
            </a:r>
          </a:p>
        </p:txBody>
      </p:sp>
      <p:graphicFrame>
        <p:nvGraphicFramePr>
          <p:cNvPr id="737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527546"/>
              </p:ext>
            </p:extLst>
          </p:nvPr>
        </p:nvGraphicFramePr>
        <p:xfrm>
          <a:off x="2617788" y="4195763"/>
          <a:ext cx="34528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88" name="Equation" r:id="rId3" imgW="1333440" imgH="393480" progId="Equation.DSMT4">
                  <p:embed/>
                </p:oleObj>
              </mc:Choice>
              <mc:Fallback>
                <p:oleObj name="Equation" r:id="rId3" imgW="13334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195763"/>
                        <a:ext cx="345281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5148-B542-4762-903B-7DB8017BBB4F}" type="slidenum">
              <a:rPr lang="en-US" altLang="en-US"/>
              <a:pPr/>
              <a:t>34</a:t>
            </a:fld>
            <a:endParaRPr lang="en-US" altLang="en-US"/>
          </a:p>
        </p:txBody>
      </p:sp>
      <p:graphicFrame>
        <p:nvGraphicFramePr>
          <p:cNvPr id="738306" name="Object 2"/>
          <p:cNvGraphicFramePr>
            <a:graphicFrameLocks noChangeAspect="1"/>
          </p:cNvGraphicFramePr>
          <p:nvPr/>
        </p:nvGraphicFramePr>
        <p:xfrm>
          <a:off x="3124200" y="3733800"/>
          <a:ext cx="369093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14" name="Equation" r:id="rId3" imgW="1320480" imgH="444240" progId="Equation.DSMT4">
                  <p:embed/>
                </p:oleObj>
              </mc:Choice>
              <mc:Fallback>
                <p:oleObj name="Equation" r:id="rId3" imgW="132048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3690938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07" name="Object 3"/>
          <p:cNvGraphicFramePr>
            <a:graphicFrameLocks noChangeAspect="1"/>
          </p:cNvGraphicFramePr>
          <p:nvPr/>
        </p:nvGraphicFramePr>
        <p:xfrm>
          <a:off x="3621088" y="5427663"/>
          <a:ext cx="2697162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15" name="Equation" r:id="rId5" imgW="965160" imgH="431640" progId="Equation.DSMT4">
                  <p:embed/>
                </p:oleObj>
              </mc:Choice>
              <mc:Fallback>
                <p:oleObj name="Equation" r:id="rId5" imgW="9651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5427663"/>
                        <a:ext cx="2697162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08" name="Text Box 4"/>
          <p:cNvSpPr txBox="1">
            <a:spLocks noChangeArrowheads="1"/>
          </p:cNvSpPr>
          <p:nvPr/>
        </p:nvSpPr>
        <p:spPr bwMode="auto">
          <a:xfrm>
            <a:off x="1519238" y="497205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Subject to</a:t>
            </a:r>
          </a:p>
        </p:txBody>
      </p:sp>
      <p:sp>
        <p:nvSpPr>
          <p:cNvPr id="738309" name="Rectangle 5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  <p:sp>
        <p:nvSpPr>
          <p:cNvPr id="738310" name="Rectangle 6"/>
          <p:cNvSpPr>
            <a:spLocks noChangeArrowheads="1"/>
          </p:cNvSpPr>
          <p:nvPr/>
        </p:nvSpPr>
        <p:spPr bwMode="auto">
          <a:xfrm>
            <a:off x="381000" y="1600200"/>
            <a:ext cx="5746750" cy="4953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 dirty="0">
                <a:latin typeface="Tahoma" pitchFamily="34" charset="0"/>
                <a:sym typeface="Symbol" pitchFamily="18" charset="2"/>
              </a:rPr>
              <a:t>Computation of relative frequencies </a:t>
            </a:r>
            <a:r>
              <a:rPr lang="en-US" altLang="en-US" sz="2400" b="0" i="0" dirty="0" err="1">
                <a:latin typeface="Tahoma" pitchFamily="34" charset="0"/>
                <a:sym typeface="Symbol" pitchFamily="18" charset="2"/>
              </a:rPr>
              <a:t>y</a:t>
            </a:r>
            <a:r>
              <a:rPr lang="en-US" altLang="en-US" sz="2400" b="0" i="0" baseline="-25000" dirty="0" err="1">
                <a:latin typeface="Tahoma" pitchFamily="34" charset="0"/>
                <a:sym typeface="Symbol" pitchFamily="18" charset="2"/>
              </a:rPr>
              <a:t>k</a:t>
            </a:r>
            <a:r>
              <a:rPr lang="en-US" altLang="en-US" sz="2400" b="0" i="0" dirty="0">
                <a:latin typeface="Tahoma" pitchFamily="34" charset="0"/>
                <a:sym typeface="Symbol" pitchFamily="18" charset="2"/>
              </a:rPr>
              <a:t>, </a:t>
            </a:r>
            <a:r>
              <a:rPr lang="en-US" altLang="en-US" sz="2400" b="0" i="0" dirty="0" err="1">
                <a:latin typeface="Tahoma" pitchFamily="34" charset="0"/>
                <a:sym typeface="Symbol" pitchFamily="18" charset="2"/>
              </a:rPr>
              <a:t>t</a:t>
            </a:r>
            <a:r>
              <a:rPr lang="en-US" altLang="en-US" sz="2400" b="0" i="0" baseline="-25000" dirty="0" err="1">
                <a:latin typeface="Tahoma" pitchFamily="34" charset="0"/>
                <a:sym typeface="Symbol" pitchFamily="18" charset="2"/>
              </a:rPr>
              <a:t>k</a:t>
            </a:r>
            <a:endParaRPr lang="en-US" altLang="en-US" sz="2400" b="0" i="0" baseline="-25000" dirty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383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305800" cy="4114800"/>
          </a:xfrm>
        </p:spPr>
        <p:txBody>
          <a:bodyPr/>
          <a:lstStyle/>
          <a:p>
            <a:r>
              <a:rPr lang="en-US" altLang="en-US" dirty="0"/>
              <a:t>Assume sequence that spaces production of item </a:t>
            </a:r>
            <a:r>
              <a:rPr lang="en-US" altLang="en-US" dirty="0" err="1"/>
              <a:t>i</a:t>
            </a:r>
            <a:r>
              <a:rPr lang="en-US" altLang="en-US" dirty="0"/>
              <a:t> uniformly over </a:t>
            </a:r>
            <a:r>
              <a:rPr lang="en-US" altLang="en-US" i="1" dirty="0"/>
              <a:t>x </a:t>
            </a: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7CE6-5677-4D5A-BB88-A6B99EAAEA74}" type="slidenum">
              <a:rPr lang="en-US" altLang="en-US"/>
              <a:pPr/>
              <a:t>35</a:t>
            </a:fld>
            <a:endParaRPr lang="en-US" altLang="en-US"/>
          </a:p>
        </p:txBody>
      </p:sp>
      <p:graphicFrame>
        <p:nvGraphicFramePr>
          <p:cNvPr id="739330" name="Object 2"/>
          <p:cNvGraphicFramePr>
            <a:graphicFrameLocks noChangeAspect="1"/>
          </p:cNvGraphicFramePr>
          <p:nvPr/>
        </p:nvGraphicFramePr>
        <p:xfrm>
          <a:off x="152400" y="2133600"/>
          <a:ext cx="8847138" cy="331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44" name="Equation" r:id="rId4" imgW="4533840" imgH="1701720" progId="Equation.DSMT4">
                  <p:embed/>
                </p:oleObj>
              </mc:Choice>
              <mc:Fallback>
                <p:oleObj name="Equation" r:id="rId4" imgW="4533840" imgH="1701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3600"/>
                        <a:ext cx="8847138" cy="331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524000"/>
            <a:ext cx="7391400" cy="4572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 dirty="0"/>
              <a:t>FFS heuristic, phase 1: frequency fixing</a:t>
            </a:r>
          </a:p>
        </p:txBody>
      </p:sp>
      <p:grpSp>
        <p:nvGrpSpPr>
          <p:cNvPr id="739333" name="Group 5"/>
          <p:cNvGrpSpPr>
            <a:grpSpLocks/>
          </p:cNvGrpSpPr>
          <p:nvPr/>
        </p:nvGrpSpPr>
        <p:grpSpPr bwMode="auto">
          <a:xfrm>
            <a:off x="3048000" y="2438400"/>
            <a:ext cx="5181600" cy="533400"/>
            <a:chOff x="2112" y="1550"/>
            <a:chExt cx="3264" cy="336"/>
          </a:xfrm>
        </p:grpSpPr>
        <p:grpSp>
          <p:nvGrpSpPr>
            <p:cNvPr id="739334" name="Group 6"/>
            <p:cNvGrpSpPr>
              <a:grpSpLocks/>
            </p:cNvGrpSpPr>
            <p:nvPr/>
          </p:nvGrpSpPr>
          <p:grpSpPr bwMode="auto">
            <a:xfrm>
              <a:off x="2112" y="1550"/>
              <a:ext cx="3264" cy="336"/>
              <a:chOff x="2112" y="1550"/>
              <a:chExt cx="3264" cy="336"/>
            </a:xfrm>
          </p:grpSpPr>
          <p:sp>
            <p:nvSpPr>
              <p:cNvPr id="739335" name="Line 7"/>
              <p:cNvSpPr>
                <a:spLocks noChangeShapeType="1"/>
              </p:cNvSpPr>
              <p:nvPr/>
            </p:nvSpPr>
            <p:spPr bwMode="auto">
              <a:xfrm flipH="1" flipV="1">
                <a:off x="2112" y="1728"/>
                <a:ext cx="44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36" name="Line 8"/>
              <p:cNvSpPr>
                <a:spLocks noChangeShapeType="1"/>
              </p:cNvSpPr>
              <p:nvPr/>
            </p:nvSpPr>
            <p:spPr bwMode="auto">
              <a:xfrm flipH="1">
                <a:off x="2156" y="1886"/>
                <a:ext cx="2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37" name="Rectangle 9"/>
              <p:cNvSpPr>
                <a:spLocks noChangeArrowheads="1"/>
              </p:cNvSpPr>
              <p:nvPr/>
            </p:nvSpPr>
            <p:spPr bwMode="auto">
              <a:xfrm>
                <a:off x="4028" y="1550"/>
                <a:ext cx="134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 b="0" i="0" dirty="0">
                    <a:latin typeface="Tahoma" pitchFamily="34" charset="0"/>
                  </a:rPr>
                  <a:t>Lagrange multiplier</a:t>
                </a:r>
              </a:p>
            </p:txBody>
          </p:sp>
        </p:grpSp>
        <p:sp>
          <p:nvSpPr>
            <p:cNvPr id="739338" name="Line 10"/>
            <p:cNvSpPr>
              <a:spLocks noChangeShapeType="1"/>
            </p:cNvSpPr>
            <p:nvPr/>
          </p:nvSpPr>
          <p:spPr bwMode="auto">
            <a:xfrm flipV="1">
              <a:off x="4652" y="179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9339" name="Line 11"/>
          <p:cNvSpPr>
            <a:spLocks noChangeShapeType="1"/>
          </p:cNvSpPr>
          <p:nvPr/>
        </p:nvSpPr>
        <p:spPr bwMode="auto">
          <a:xfrm flipH="1">
            <a:off x="5486400" y="4289425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40" name="Rectangle 12"/>
          <p:cNvSpPr>
            <a:spLocks noChangeArrowheads="1"/>
          </p:cNvSpPr>
          <p:nvPr/>
        </p:nvSpPr>
        <p:spPr bwMode="auto">
          <a:xfrm>
            <a:off x="6172200" y="3298825"/>
            <a:ext cx="23622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 b="0" i="0" dirty="0">
                <a:latin typeface="Tahoma" pitchFamily="34" charset="0"/>
              </a:rPr>
              <a:t>Choose “appropriate”</a:t>
            </a:r>
          </a:p>
          <a:p>
            <a:pPr eaLnBrk="0" hangingPunct="0"/>
            <a:r>
              <a:rPr lang="en-US" altLang="en-US" sz="1800" b="0" i="0" dirty="0">
                <a:latin typeface="Tahoma" pitchFamily="34" charset="0"/>
              </a:rPr>
              <a:t>x and determine the resulting </a:t>
            </a:r>
            <a:r>
              <a:rPr lang="en-US" altLang="en-US" sz="1800" b="0" i="0" dirty="0" err="1">
                <a:latin typeface="Tahoma" pitchFamily="34" charset="0"/>
              </a:rPr>
              <a:t>y</a:t>
            </a:r>
            <a:r>
              <a:rPr lang="en-US" altLang="en-US" sz="1800" b="0" i="0" baseline="-25000" dirty="0" err="1">
                <a:latin typeface="Tahoma" pitchFamily="34" charset="0"/>
              </a:rPr>
              <a:t>k</a:t>
            </a:r>
            <a:r>
              <a:rPr lang="en-US" altLang="en-US" sz="1800" b="0" i="0" dirty="0" err="1">
                <a:latin typeface="Tahoma" pitchFamily="34" charset="0"/>
              </a:rPr>
              <a:t>’s</a:t>
            </a:r>
            <a:endParaRPr lang="en-US" altLang="en-US" sz="1800" b="0" i="0" dirty="0">
              <a:latin typeface="Tahoma" pitchFamily="34" charset="0"/>
            </a:endParaRPr>
          </a:p>
        </p:txBody>
      </p:sp>
      <p:sp>
        <p:nvSpPr>
          <p:cNvPr id="739341" name="Rectangle 13"/>
          <p:cNvSpPr>
            <a:spLocks noChangeArrowheads="1"/>
          </p:cNvSpPr>
          <p:nvPr/>
        </p:nvSpPr>
        <p:spPr bwMode="auto">
          <a:xfrm>
            <a:off x="304800" y="5132388"/>
            <a:ext cx="2243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b="0" i="0">
                <a:latin typeface="Tahoma" pitchFamily="34" charset="0"/>
                <a:sym typeface="Tahoma" pitchFamily="34" charset="0"/>
              </a:rPr>
              <a:t>otherwise: </a:t>
            </a:r>
            <a:r>
              <a:rPr lang="en-US" altLang="en-US" sz="2400" b="0" i="0">
                <a:latin typeface="Tahoma" pitchFamily="34" charset="0"/>
                <a:sym typeface="Symbol" pitchFamily="18" charset="2"/>
              </a:rPr>
              <a:t>=0</a:t>
            </a:r>
            <a:endParaRPr lang="en-US" altLang="en-US" sz="2400" b="0" i="0">
              <a:latin typeface="Tahoma" pitchFamily="34" charset="0"/>
              <a:sym typeface="Tahoma" pitchFamily="34" charset="0"/>
            </a:endParaRPr>
          </a:p>
        </p:txBody>
      </p:sp>
      <p:sp>
        <p:nvSpPr>
          <p:cNvPr id="739342" name="Rectangle 14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6482C-6B5F-48AA-B110-6ADEC85A67E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5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26413" cy="990600"/>
          </a:xfrm>
        </p:spPr>
        <p:txBody>
          <a:bodyPr/>
          <a:lstStyle/>
          <a:p>
            <a:r>
              <a:rPr lang="en-US" altLang="en-US" sz="2800" dirty="0"/>
              <a:t>Economic Lot Scheduling</a:t>
            </a:r>
            <a:br>
              <a:rPr lang="en-US" altLang="en-US" sz="2800" dirty="0"/>
            </a:br>
            <a:r>
              <a:rPr lang="en-US" altLang="en-US" sz="2400" i="1" dirty="0"/>
              <a:t>Multiple Items, Single Machine, Arbitrary Schedule</a:t>
            </a:r>
          </a:p>
        </p:txBody>
      </p:sp>
      <p:sp>
        <p:nvSpPr>
          <p:cNvPr id="75572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752600"/>
            <a:ext cx="8534400" cy="609600"/>
          </a:xfrm>
        </p:spPr>
        <p:txBody>
          <a:bodyPr/>
          <a:lstStyle/>
          <a:p>
            <a:r>
              <a:rPr lang="en-US" altLang="en-US" sz="2400" dirty="0"/>
              <a:t>Finding </a:t>
            </a:r>
            <a:r>
              <a:rPr lang="el-GR" altLang="en-US" sz="2400" dirty="0">
                <a:cs typeface="Tahoma" pitchFamily="34" charset="0"/>
              </a:rPr>
              <a:t>λ</a:t>
            </a:r>
            <a:r>
              <a:rPr lang="en-US" altLang="en-US" sz="2400" dirty="0">
                <a:cs typeface="Tahoma" pitchFamily="34" charset="0"/>
              </a:rPr>
              <a:t> using Newton’s method</a:t>
            </a:r>
            <a:endParaRPr lang="el-GR" altLang="en-US" sz="2400" dirty="0">
              <a:cs typeface="Tahoma" pitchFamily="34" charset="0"/>
            </a:endParaRPr>
          </a:p>
        </p:txBody>
      </p:sp>
      <p:graphicFrame>
        <p:nvGraphicFramePr>
          <p:cNvPr id="755723" name="Object 11"/>
          <p:cNvGraphicFramePr>
            <a:graphicFrameLocks noChangeAspect="1"/>
          </p:cNvGraphicFramePr>
          <p:nvPr/>
        </p:nvGraphicFramePr>
        <p:xfrm>
          <a:off x="895350" y="2286000"/>
          <a:ext cx="7658100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26" name="Equation" r:id="rId3" imgW="4025880" imgH="2197080" progId="Equation.DSMT4">
                  <p:embed/>
                </p:oleObj>
              </mc:Choice>
              <mc:Fallback>
                <p:oleObj name="Equation" r:id="rId3" imgW="4025880" imgH="2197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286000"/>
                        <a:ext cx="7658100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86A6B-8460-4047-B121-4CD9C61CB82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610600" cy="4114800"/>
          </a:xfrm>
        </p:spPr>
        <p:txBody>
          <a:bodyPr/>
          <a:lstStyle/>
          <a:p>
            <a:r>
              <a:rPr lang="en-US" altLang="en-US" dirty="0">
                <a:latin typeface="Trebuchet MS" pitchFamily="34" charset="0"/>
              </a:rPr>
              <a:t>Power-of-2 adjustment for </a:t>
            </a:r>
            <a:r>
              <a:rPr lang="en-US" altLang="en-US" dirty="0" err="1">
                <a:latin typeface="Trebuchet MS" pitchFamily="34" charset="0"/>
              </a:rPr>
              <a:t>t</a:t>
            </a:r>
            <a:r>
              <a:rPr lang="en-US" altLang="en-US" baseline="-25000" dirty="0" err="1">
                <a:latin typeface="Trebuchet MS" pitchFamily="34" charset="0"/>
              </a:rPr>
              <a:t>i</a:t>
            </a:r>
            <a:endParaRPr lang="en-US" altLang="en-US" dirty="0">
              <a:latin typeface="Trebuchet MS" pitchFamily="34" charset="0"/>
            </a:endParaRPr>
          </a:p>
          <a:p>
            <a:pPr lvl="1"/>
            <a:r>
              <a:rPr lang="en-US" altLang="en-US" dirty="0">
                <a:latin typeface="Trebuchet MS" pitchFamily="34" charset="0"/>
              </a:rPr>
              <a:t>if all items produced in </a:t>
            </a:r>
            <a:r>
              <a:rPr lang="en-US" altLang="en-US" i="1" dirty="0">
                <a:latin typeface="Trebuchet MS" pitchFamily="34" charset="0"/>
              </a:rPr>
              <a:t>equal amounts </a:t>
            </a:r>
            <a:r>
              <a:rPr lang="en-US" altLang="en-US" dirty="0">
                <a:latin typeface="Trebuchet MS" pitchFamily="34" charset="0"/>
              </a:rPr>
              <a:t>and at </a:t>
            </a:r>
            <a:r>
              <a:rPr lang="en-US" altLang="en-US" i="1" dirty="0">
                <a:latin typeface="Trebuchet MS" pitchFamily="34" charset="0"/>
              </a:rPr>
              <a:t>equal time intervals,</a:t>
            </a:r>
            <a:r>
              <a:rPr lang="en-US" altLang="en-US" dirty="0">
                <a:latin typeface="Trebuchet MS" pitchFamily="34" charset="0"/>
              </a:rPr>
              <a:t>  2</a:t>
            </a:r>
            <a:r>
              <a:rPr lang="en-US" altLang="en-US" baseline="30000" dirty="0">
                <a:latin typeface="Trebuchet MS" pitchFamily="34" charset="0"/>
              </a:rPr>
              <a:t>k</a:t>
            </a:r>
            <a:r>
              <a:rPr lang="en-US" altLang="en-US" dirty="0">
                <a:latin typeface="Trebuchet MS" pitchFamily="34" charset="0"/>
              </a:rPr>
              <a:t> policies optimal or near optimal.</a:t>
            </a:r>
          </a:p>
          <a:p>
            <a:pPr lvl="1"/>
            <a:r>
              <a:rPr lang="en-US" altLang="en-US" dirty="0">
                <a:latin typeface="Trebuchet MS" pitchFamily="34" charset="0"/>
              </a:rPr>
              <a:t>let B = length of base period (to be determined)</a:t>
            </a:r>
          </a:p>
          <a:p>
            <a:pPr lvl="2"/>
            <a:r>
              <a:rPr lang="en-US" altLang="en-US" i="1" dirty="0">
                <a:latin typeface="Trebuchet MS" pitchFamily="34" charset="0"/>
              </a:rPr>
              <a:t>key contribution of paper</a:t>
            </a:r>
          </a:p>
          <a:p>
            <a:pPr lvl="1"/>
            <a:r>
              <a:rPr lang="en-US" altLang="en-US" dirty="0">
                <a:latin typeface="Trebuchet MS" pitchFamily="34" charset="0"/>
              </a:rPr>
              <a:t>Goal : to have 2</a:t>
            </a:r>
            <a:r>
              <a:rPr lang="en-US" altLang="en-US" baseline="30000" dirty="0">
                <a:latin typeface="Trebuchet MS" pitchFamily="34" charset="0"/>
              </a:rPr>
              <a:t>k</a:t>
            </a:r>
            <a:r>
              <a:rPr lang="en-US" altLang="en-US" dirty="0">
                <a:latin typeface="Trebuchet MS" pitchFamily="34" charset="0"/>
              </a:rPr>
              <a:t> adjustment to production “spacing” be close to </a:t>
            </a:r>
            <a:r>
              <a:rPr lang="en-US" altLang="en-US" i="1" dirty="0">
                <a:latin typeface="Trebuchet MS" pitchFamily="34" charset="0"/>
              </a:rPr>
              <a:t>x/</a:t>
            </a:r>
            <a:r>
              <a:rPr lang="en-US" altLang="en-US" i="1" dirty="0" err="1">
                <a:latin typeface="Trebuchet MS" pitchFamily="34" charset="0"/>
              </a:rPr>
              <a:t>y</a:t>
            </a:r>
            <a:r>
              <a:rPr lang="en-US" altLang="en-US" i="1" baseline="-25000" dirty="0" err="1">
                <a:latin typeface="Trebuchet MS" pitchFamily="34" charset="0"/>
              </a:rPr>
              <a:t>i</a:t>
            </a:r>
            <a:endParaRPr lang="en-US" altLang="en-US" dirty="0">
              <a:latin typeface="Trebuchet MS" pitchFamily="34" charset="0"/>
            </a:endParaRPr>
          </a:p>
          <a:p>
            <a:pPr lvl="1"/>
            <a:endParaRPr lang="en-US" altLang="en-US" dirty="0">
              <a:latin typeface="Trebuchet MS" pitchFamily="34" charset="0"/>
            </a:endParaRPr>
          </a:p>
        </p:txBody>
      </p:sp>
      <p:sp>
        <p:nvSpPr>
          <p:cNvPr id="745475" name="Rectangle 3"/>
          <p:cNvSpPr>
            <a:spLocks noChangeArrowheads="1"/>
          </p:cNvSpPr>
          <p:nvPr>
            <p:ph type="title"/>
          </p:nvPr>
        </p:nvSpPr>
        <p:spPr>
          <a:xfrm>
            <a:off x="304800" y="381000"/>
            <a:ext cx="8126413" cy="749300"/>
          </a:xfrm>
          <a:noFill/>
          <a:ln/>
        </p:spPr>
        <p:txBody>
          <a:bodyPr/>
          <a:lstStyle/>
          <a:p>
            <a:r>
              <a:rPr lang="en-US" altLang="en-US" sz="2800" dirty="0"/>
              <a:t>Economic Lot Scheduling</a:t>
            </a:r>
            <a:br>
              <a:rPr lang="en-US" altLang="en-US" sz="2800" dirty="0"/>
            </a:br>
            <a:r>
              <a:rPr lang="en-US" altLang="en-US" sz="2000" i="1" dirty="0"/>
              <a:t>Multiple Items, Single Machine, Arbitrary Schedule</a:t>
            </a:r>
          </a:p>
        </p:txBody>
      </p:sp>
      <p:graphicFrame>
        <p:nvGraphicFramePr>
          <p:cNvPr id="745476" name="Object 4"/>
          <p:cNvGraphicFramePr>
            <a:graphicFrameLocks noChangeAspect="1"/>
          </p:cNvGraphicFramePr>
          <p:nvPr/>
        </p:nvGraphicFramePr>
        <p:xfrm>
          <a:off x="3048000" y="5410200"/>
          <a:ext cx="34194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83"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0"/>
                        <a:ext cx="34194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152400" y="1600200"/>
            <a:ext cx="8877300" cy="5556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 dirty="0"/>
              <a:t>R. Roundy, “Rounding off to powers of 2 in continuous relaxations of capacitated lot sizing problems”,</a:t>
            </a:r>
          </a:p>
          <a:p>
            <a:r>
              <a:rPr lang="en-US" altLang="en-US" i="0" u="sng" dirty="0"/>
              <a:t>Management Science, Vol. 35, No. 12</a:t>
            </a:r>
            <a:r>
              <a:rPr lang="en-US" altLang="en-US" i="0" dirty="0"/>
              <a:t>, Dec. 1989, 1432-1441.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94A2-F9DD-415A-9CD3-06D788CCEDA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610600" cy="4343400"/>
          </a:xfrm>
        </p:spPr>
        <p:txBody>
          <a:bodyPr/>
          <a:lstStyle/>
          <a:p>
            <a:r>
              <a:rPr lang="en-US" altLang="en-US">
                <a:latin typeface="Trebuchet MS" pitchFamily="34" charset="0"/>
              </a:rPr>
              <a:t>More approximate Power-of-2 adjustment for </a:t>
            </a:r>
            <a:r>
              <a:rPr lang="en-US" altLang="en-US" i="1">
                <a:latin typeface="Trebuchet MS" pitchFamily="34" charset="0"/>
              </a:rPr>
              <a:t>t</a:t>
            </a:r>
            <a:r>
              <a:rPr lang="en-US" altLang="en-US" i="1" baseline="-25000">
                <a:latin typeface="Trebuchet MS" pitchFamily="34" charset="0"/>
              </a:rPr>
              <a:t>k</a:t>
            </a:r>
            <a:endParaRPr lang="en-US" altLang="en-US" i="1">
              <a:latin typeface="Trebuchet MS" pitchFamily="34" charset="0"/>
            </a:endParaRPr>
          </a:p>
          <a:p>
            <a:endParaRPr lang="en-US" altLang="en-US"/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  <p:graphicFrame>
        <p:nvGraphicFramePr>
          <p:cNvPr id="764933" name="Object 5"/>
          <p:cNvGraphicFramePr>
            <a:graphicFrameLocks noChangeAspect="1"/>
          </p:cNvGraphicFramePr>
          <p:nvPr/>
        </p:nvGraphicFramePr>
        <p:xfrm>
          <a:off x="457200" y="2819400"/>
          <a:ext cx="84582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41" name="Equation" r:id="rId3" imgW="4889160" imgH="1650960" progId="Equation.DSMT4">
                  <p:embed/>
                </p:oleObj>
              </mc:Choice>
              <mc:Fallback>
                <p:oleObj name="Equation" r:id="rId3" imgW="4889160" imgH="1650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84582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583782"/>
              </p:ext>
            </p:extLst>
          </p:nvPr>
        </p:nvGraphicFramePr>
        <p:xfrm>
          <a:off x="2030413" y="5715000"/>
          <a:ext cx="47783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42" name="Equation" r:id="rId5" imgW="2057400" imgH="431640" progId="Equation.DSMT4">
                  <p:embed/>
                </p:oleObj>
              </mc:Choice>
              <mc:Fallback>
                <p:oleObj name="Equation" r:id="rId5" imgW="20574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5715000"/>
                        <a:ext cx="4778375" cy="10033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4936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600200"/>
            <a:ext cx="7848600" cy="5334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 dirty="0"/>
              <a:t>FFS heuristic, phase 2: frequency adjustment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041BB-9A66-4BAE-96E4-2B13978D965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0"/>
            <a:ext cx="7162800" cy="4572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 dirty="0"/>
              <a:t>FFS heuristic, phase 3: sequencing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4724400"/>
          </a:xfrm>
        </p:spPr>
        <p:txBody>
          <a:bodyPr/>
          <a:lstStyle/>
          <a:p>
            <a:r>
              <a:rPr lang="en-US" altLang="en-US" sz="2000" dirty="0">
                <a:latin typeface="Trebuchet MS" pitchFamily="34" charset="0"/>
              </a:rPr>
              <a:t>Sequencing problem is equivalent to scheduling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Trebuchet MS" pitchFamily="34" charset="0"/>
              </a:rPr>
              <a:t>    jobs on </a:t>
            </a:r>
            <a:r>
              <a:rPr lang="en-US" altLang="en-US" sz="2000" dirty="0" err="1">
                <a:latin typeface="Trebuchet MS" pitchFamily="34" charset="0"/>
              </a:rPr>
              <a:t>y</a:t>
            </a:r>
            <a:r>
              <a:rPr lang="en-US" altLang="en-US" sz="2000" baseline="-25000" dirty="0" err="1">
                <a:latin typeface="Trebuchet MS" pitchFamily="34" charset="0"/>
              </a:rPr>
              <a:t>max</a:t>
            </a:r>
            <a:r>
              <a:rPr lang="en-US" altLang="en-US" sz="2000" dirty="0">
                <a:latin typeface="Trebuchet MS" pitchFamily="34" charset="0"/>
              </a:rPr>
              <a:t> parallel machines, minimizing the </a:t>
            </a:r>
            <a:r>
              <a:rPr lang="en-US" altLang="en-US" sz="2000" dirty="0" err="1">
                <a:latin typeface="Trebuchet MS" pitchFamily="34" charset="0"/>
              </a:rPr>
              <a:t>makespan</a:t>
            </a:r>
            <a:endParaRPr lang="en-US" altLang="en-US" sz="2000" dirty="0">
              <a:latin typeface="Trebuchet MS" pitchFamily="34" charset="0"/>
            </a:endParaRPr>
          </a:p>
          <a:p>
            <a:r>
              <a:rPr lang="en-US" altLang="en-US" sz="2000" dirty="0">
                <a:latin typeface="Trebuchet MS" pitchFamily="34" charset="0"/>
              </a:rPr>
              <a:t>Determine </a:t>
            </a:r>
            <a:r>
              <a:rPr lang="en-US" altLang="en-US" sz="2000" dirty="0" err="1">
                <a:latin typeface="Trebuchet MS" pitchFamily="34" charset="0"/>
              </a:rPr>
              <a:t>y</a:t>
            </a:r>
            <a:r>
              <a:rPr lang="en-US" altLang="en-US" sz="2000" baseline="-25000" dirty="0" err="1">
                <a:latin typeface="Trebuchet MS" pitchFamily="34" charset="0"/>
              </a:rPr>
              <a:t>max</a:t>
            </a:r>
            <a:r>
              <a:rPr lang="en-US" altLang="en-US" sz="2000" dirty="0">
                <a:latin typeface="Trebuchet MS" pitchFamily="34" charset="0"/>
              </a:rPr>
              <a:t>=max(y</a:t>
            </a:r>
            <a:r>
              <a:rPr lang="en-US" altLang="en-US" sz="2000" baseline="-25000" dirty="0">
                <a:latin typeface="Trebuchet MS" pitchFamily="34" charset="0"/>
              </a:rPr>
              <a:t>1</a:t>
            </a:r>
            <a:r>
              <a:rPr lang="en-US" altLang="en-US" sz="2000" dirty="0">
                <a:latin typeface="Trebuchet MS" pitchFamily="34" charset="0"/>
              </a:rPr>
              <a:t>,…</a:t>
            </a:r>
            <a:r>
              <a:rPr lang="en-US" altLang="en-US" sz="2000" dirty="0" err="1">
                <a:latin typeface="Trebuchet MS" pitchFamily="34" charset="0"/>
              </a:rPr>
              <a:t>y</a:t>
            </a:r>
            <a:r>
              <a:rPr lang="en-US" altLang="en-US" sz="2000" baseline="-25000" dirty="0" err="1">
                <a:latin typeface="Trebuchet MS" pitchFamily="34" charset="0"/>
              </a:rPr>
              <a:t>n</a:t>
            </a:r>
            <a:r>
              <a:rPr lang="en-US" altLang="en-US" sz="2000" dirty="0">
                <a:latin typeface="Trebuchet MS" pitchFamily="34" charset="0"/>
              </a:rPr>
              <a:t>) </a:t>
            </a:r>
            <a:r>
              <a:rPr lang="en-US" altLang="en-US" sz="2000" dirty="0">
                <a:latin typeface="Trebuchet MS" pitchFamily="34" charset="0"/>
                <a:sym typeface="Symbol" pitchFamily="18" charset="2"/>
              </a:rPr>
              <a:t>= number of parallel machines</a:t>
            </a:r>
            <a:endParaRPr lang="en-US" altLang="en-US" sz="2000" dirty="0">
              <a:latin typeface="Trebuchet MS" pitchFamily="34" charset="0"/>
            </a:endParaRPr>
          </a:p>
          <a:p>
            <a:endParaRPr lang="en-US" altLang="en-US" sz="2000" dirty="0">
              <a:latin typeface="Trebuchet MS" pitchFamily="34" charset="0"/>
            </a:endParaRPr>
          </a:p>
          <a:p>
            <a:r>
              <a:rPr lang="en-US" altLang="en-US" sz="2000" dirty="0">
                <a:latin typeface="Trebuchet MS" pitchFamily="34" charset="0"/>
              </a:rPr>
              <a:t>For each item k, there are </a:t>
            </a:r>
            <a:r>
              <a:rPr lang="en-US" altLang="en-US" sz="2000" dirty="0" err="1">
                <a:latin typeface="Trebuchet MS" pitchFamily="34" charset="0"/>
              </a:rPr>
              <a:t>y</a:t>
            </a:r>
            <a:r>
              <a:rPr lang="en-US" altLang="en-US" sz="2000" baseline="-25000" dirty="0" err="1">
                <a:latin typeface="Trebuchet MS" pitchFamily="34" charset="0"/>
              </a:rPr>
              <a:t>k</a:t>
            </a:r>
            <a:r>
              <a:rPr lang="en-US" altLang="en-US" sz="2000" dirty="0">
                <a:latin typeface="Trebuchet MS" pitchFamily="34" charset="0"/>
              </a:rPr>
              <a:t> jobs of length </a:t>
            </a:r>
            <a:r>
              <a:rPr lang="en-US" altLang="en-US" sz="2000" dirty="0" err="1">
                <a:latin typeface="Trebuchet MS" pitchFamily="34" charset="0"/>
              </a:rPr>
              <a:t>t</a:t>
            </a:r>
            <a:r>
              <a:rPr lang="en-US" altLang="en-US" sz="2000" baseline="-25000" dirty="0" err="1">
                <a:latin typeface="Trebuchet MS" pitchFamily="34" charset="0"/>
              </a:rPr>
              <a:t>k</a:t>
            </a:r>
            <a:r>
              <a:rPr lang="en-US" altLang="en-US" sz="2000" dirty="0">
                <a:latin typeface="Trebuchet MS" pitchFamily="34" charset="0"/>
              </a:rPr>
              <a:t>, </a:t>
            </a:r>
            <a:r>
              <a:rPr lang="en-US" altLang="en-US" sz="2000" u="sng" dirty="0">
                <a:latin typeface="Trebuchet MS" pitchFamily="34" charset="0"/>
              </a:rPr>
              <a:t>evenly spaced</a:t>
            </a:r>
            <a:r>
              <a:rPr lang="en-US" altLang="en-US" sz="2000" dirty="0">
                <a:latin typeface="Trebuchet MS" pitchFamily="34" charset="0"/>
              </a:rPr>
              <a:t>, i.e.: when m=6, and </a:t>
            </a:r>
            <a:r>
              <a:rPr lang="en-US" altLang="en-US" sz="2000" dirty="0" err="1">
                <a:latin typeface="Trebuchet MS" pitchFamily="34" charset="0"/>
              </a:rPr>
              <a:t>y</a:t>
            </a:r>
            <a:r>
              <a:rPr lang="en-US" altLang="en-US" sz="2000" baseline="-25000" dirty="0" err="1">
                <a:latin typeface="Trebuchet MS" pitchFamily="34" charset="0"/>
              </a:rPr>
              <a:t>k</a:t>
            </a:r>
            <a:r>
              <a:rPr lang="en-US" altLang="en-US" sz="2000" dirty="0">
                <a:latin typeface="Trebuchet MS" pitchFamily="34" charset="0"/>
              </a:rPr>
              <a:t>=3, then there are two choices:     assign the 3 jobs to (1,3,5) </a:t>
            </a:r>
            <a:r>
              <a:rPr lang="en-US" altLang="en-US" sz="2000" u="sng" dirty="0">
                <a:latin typeface="Trebuchet MS" pitchFamily="34" charset="0"/>
              </a:rPr>
              <a:t>or</a:t>
            </a:r>
            <a:r>
              <a:rPr lang="en-US" altLang="en-US" sz="2000" dirty="0">
                <a:latin typeface="Trebuchet MS" pitchFamily="34" charset="0"/>
              </a:rPr>
              <a:t> to (2,4,6)</a:t>
            </a:r>
          </a:p>
          <a:p>
            <a:endParaRPr lang="en-US" altLang="en-US" sz="2000" dirty="0">
              <a:latin typeface="Trebuchet MS" pitchFamily="34" charset="0"/>
            </a:endParaRPr>
          </a:p>
          <a:p>
            <a:r>
              <a:rPr lang="en-US" altLang="en-US" sz="2000" dirty="0">
                <a:latin typeface="Trebuchet MS" pitchFamily="34" charset="0"/>
              </a:rPr>
              <a:t>Use variant of LPT-heuristic to assign the jobs in </a:t>
            </a:r>
            <a:r>
              <a:rPr lang="en-US" altLang="en-US" sz="2000" u="sng" dirty="0">
                <a:latin typeface="Trebuchet MS" pitchFamily="34" charset="0"/>
              </a:rPr>
              <a:t>decreasing order of</a:t>
            </a:r>
            <a:r>
              <a:rPr lang="en-US" altLang="en-US" sz="2000" dirty="0">
                <a:latin typeface="Trebuchet MS" pitchFamily="34" charset="0"/>
              </a:rPr>
              <a:t> </a:t>
            </a:r>
            <a:r>
              <a:rPr lang="en-US" altLang="en-US" sz="2000" dirty="0" err="1">
                <a:latin typeface="Trebuchet MS" pitchFamily="34" charset="0"/>
              </a:rPr>
              <a:t>y</a:t>
            </a:r>
            <a:r>
              <a:rPr lang="en-US" altLang="en-US" sz="2000" baseline="-25000" dirty="0" err="1">
                <a:latin typeface="Trebuchet MS" pitchFamily="34" charset="0"/>
              </a:rPr>
              <a:t>k</a:t>
            </a:r>
            <a:r>
              <a:rPr lang="en-US" altLang="en-US" sz="2000" dirty="0">
                <a:latin typeface="Trebuchet MS" pitchFamily="34" charset="0"/>
              </a:rPr>
              <a:t>, using </a:t>
            </a:r>
            <a:r>
              <a:rPr lang="en-US" altLang="en-US" sz="2000" dirty="0" err="1">
                <a:latin typeface="Trebuchet MS" pitchFamily="34" charset="0"/>
              </a:rPr>
              <a:t>t</a:t>
            </a:r>
            <a:r>
              <a:rPr lang="en-US" altLang="en-US" sz="2000" baseline="-25000" dirty="0" err="1">
                <a:latin typeface="Trebuchet MS" pitchFamily="34" charset="0"/>
              </a:rPr>
              <a:t>k</a:t>
            </a:r>
            <a:r>
              <a:rPr lang="en-US" altLang="en-US" sz="2000" dirty="0">
                <a:latin typeface="Trebuchet MS" pitchFamily="34" charset="0"/>
              </a:rPr>
              <a:t> as tie breaker, also in </a:t>
            </a:r>
            <a:r>
              <a:rPr lang="en-US" altLang="en-US" sz="2000" u="sng" dirty="0">
                <a:latin typeface="Trebuchet MS" pitchFamily="34" charset="0"/>
              </a:rPr>
              <a:t>decreasing order</a:t>
            </a:r>
            <a:endParaRPr lang="en-US" altLang="en-US" sz="2000" dirty="0">
              <a:latin typeface="Trebuchet MS" pitchFamily="34" charset="0"/>
            </a:endParaRPr>
          </a:p>
          <a:p>
            <a:r>
              <a:rPr lang="en-US" altLang="en-US" sz="2000" dirty="0">
                <a:latin typeface="Trebuchet MS" pitchFamily="34" charset="0"/>
              </a:rPr>
              <a:t>additional restriction that jobs must be </a:t>
            </a:r>
            <a:r>
              <a:rPr lang="en-US" altLang="en-US" sz="2000" i="1" u="sng" dirty="0">
                <a:latin typeface="Trebuchet MS" pitchFamily="34" charset="0"/>
              </a:rPr>
              <a:t>evenly spaced</a:t>
            </a:r>
          </a:p>
          <a:p>
            <a:endParaRPr lang="en-US" altLang="en-US" sz="2000" i="1" u="sng" dirty="0">
              <a:latin typeface="Trebuchet MS" pitchFamily="34" charset="0"/>
            </a:endParaRPr>
          </a:p>
          <a:p>
            <a:r>
              <a:rPr lang="en-US" altLang="en-US" sz="2000" i="1" u="sng" dirty="0">
                <a:latin typeface="Trebuchet MS" pitchFamily="34" charset="0"/>
              </a:rPr>
              <a:t>Concatenate</a:t>
            </a:r>
            <a:r>
              <a:rPr lang="en-US" altLang="en-US" sz="2000" dirty="0">
                <a:latin typeface="Trebuchet MS" pitchFamily="34" charset="0"/>
              </a:rPr>
              <a:t> the schedules of the </a:t>
            </a:r>
            <a:r>
              <a:rPr lang="en-US" altLang="en-US" sz="2000" dirty="0" err="1">
                <a:latin typeface="Trebuchet MS" pitchFamily="34" charset="0"/>
              </a:rPr>
              <a:t>y</a:t>
            </a:r>
            <a:r>
              <a:rPr lang="en-US" altLang="en-US" sz="2000" baseline="-25000" dirty="0" err="1">
                <a:latin typeface="Trebuchet MS" pitchFamily="34" charset="0"/>
              </a:rPr>
              <a:t>max</a:t>
            </a:r>
            <a:r>
              <a:rPr lang="en-US" altLang="en-US" sz="2000" dirty="0">
                <a:latin typeface="Trebuchet MS" pitchFamily="34" charset="0"/>
              </a:rPr>
              <a:t> machines</a:t>
            </a:r>
          </a:p>
        </p:txBody>
      </p:sp>
      <p:graphicFrame>
        <p:nvGraphicFramePr>
          <p:cNvPr id="746500" name="Object 4"/>
          <p:cNvGraphicFramePr>
            <a:graphicFrameLocks noChangeAspect="1"/>
          </p:cNvGraphicFramePr>
          <p:nvPr/>
        </p:nvGraphicFramePr>
        <p:xfrm>
          <a:off x="6248400" y="1981200"/>
          <a:ext cx="533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03" name="Equation" r:id="rId4" imgW="380880" imgH="342720" progId="Equation.DSMT4">
                  <p:embed/>
                </p:oleObj>
              </mc:Choice>
              <mc:Fallback>
                <p:oleObj name="Equation" r:id="rId4" imgW="38088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81200"/>
                        <a:ext cx="533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01" name="Rectangle 5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AF165-330C-4284-82A1-763562D6112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0"/>
            <a:ext cx="3581400" cy="479425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Minimize Cost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772400" cy="1828800"/>
          </a:xfrm>
        </p:spPr>
        <p:txBody>
          <a:bodyPr/>
          <a:lstStyle/>
          <a:p>
            <a:r>
              <a:rPr lang="en-US" altLang="en-US" sz="2000" dirty="0"/>
              <a:t>Let </a:t>
            </a:r>
            <a:r>
              <a:rPr lang="en-US" altLang="en-US" sz="2000" i="1" dirty="0"/>
              <a:t>x</a:t>
            </a:r>
            <a:r>
              <a:rPr lang="en-US" altLang="en-US" sz="2000" dirty="0"/>
              <a:t> denote the cycle time</a:t>
            </a:r>
          </a:p>
          <a:p>
            <a:r>
              <a:rPr lang="en-US" altLang="en-US" sz="2000" dirty="0"/>
              <a:t>Demand over a cycle = </a:t>
            </a:r>
            <a:r>
              <a:rPr lang="en-US" altLang="en-US" sz="2000" i="1" dirty="0" err="1" smtClean="0"/>
              <a:t>Dx</a:t>
            </a:r>
            <a:endParaRPr lang="en-US" altLang="en-US" sz="2000" dirty="0"/>
          </a:p>
          <a:p>
            <a:r>
              <a:rPr lang="en-US" altLang="en-US" sz="2000" dirty="0"/>
              <a:t>Length of production run needed = </a:t>
            </a:r>
            <a:r>
              <a:rPr lang="en-US" altLang="en-US" sz="2000" i="1" dirty="0" err="1" smtClean="0"/>
              <a:t>Dx</a:t>
            </a:r>
            <a:r>
              <a:rPr lang="en-US" altLang="en-US" sz="2000" i="1" dirty="0" smtClean="0"/>
              <a:t>/Q </a:t>
            </a:r>
            <a:r>
              <a:rPr lang="en-US" altLang="en-US" sz="2000" i="1" dirty="0"/>
              <a:t>= t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69348" name="Line 4"/>
          <p:cNvSpPr>
            <a:spLocks noChangeShapeType="1"/>
          </p:cNvSpPr>
          <p:nvPr/>
        </p:nvSpPr>
        <p:spPr bwMode="auto">
          <a:xfrm>
            <a:off x="1828800" y="57912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49" name="Line 5"/>
          <p:cNvSpPr>
            <a:spLocks noChangeShapeType="1"/>
          </p:cNvSpPr>
          <p:nvPr/>
        </p:nvSpPr>
        <p:spPr bwMode="auto">
          <a:xfrm flipV="1">
            <a:off x="1828800" y="3733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50" name="Text Box 6"/>
          <p:cNvSpPr txBox="1">
            <a:spLocks noChangeArrowheads="1"/>
          </p:cNvSpPr>
          <p:nvPr/>
        </p:nvSpPr>
        <p:spPr bwMode="auto">
          <a:xfrm>
            <a:off x="1889125" y="3698875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Inventory</a:t>
            </a:r>
          </a:p>
        </p:txBody>
      </p:sp>
      <p:sp>
        <p:nvSpPr>
          <p:cNvPr id="569351" name="Text Box 7"/>
          <p:cNvSpPr txBox="1">
            <a:spLocks noChangeArrowheads="1"/>
          </p:cNvSpPr>
          <p:nvPr/>
        </p:nvSpPr>
        <p:spPr bwMode="auto">
          <a:xfrm>
            <a:off x="7604125" y="5299075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Time</a:t>
            </a:r>
          </a:p>
        </p:txBody>
      </p:sp>
      <p:sp>
        <p:nvSpPr>
          <p:cNvPr id="569352" name="Line 8"/>
          <p:cNvSpPr>
            <a:spLocks noChangeShapeType="1"/>
          </p:cNvSpPr>
          <p:nvPr/>
        </p:nvSpPr>
        <p:spPr bwMode="auto">
          <a:xfrm flipV="1">
            <a:off x="1828800" y="4495800"/>
            <a:ext cx="1524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53" name="Line 9"/>
          <p:cNvSpPr>
            <a:spLocks noChangeShapeType="1"/>
          </p:cNvSpPr>
          <p:nvPr/>
        </p:nvSpPr>
        <p:spPr bwMode="auto">
          <a:xfrm>
            <a:off x="3352800" y="4495800"/>
            <a:ext cx="2438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54" name="Text Box 10"/>
          <p:cNvSpPr txBox="1">
            <a:spLocks noChangeArrowheads="1"/>
          </p:cNvSpPr>
          <p:nvPr/>
        </p:nvSpPr>
        <p:spPr bwMode="auto">
          <a:xfrm>
            <a:off x="5699125" y="56800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>
                <a:latin typeface="Times New Roman" pitchFamily="18" charset="0"/>
              </a:rPr>
              <a:t>x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569355" name="Line 11"/>
          <p:cNvSpPr>
            <a:spLocks noChangeShapeType="1"/>
          </p:cNvSpPr>
          <p:nvPr/>
        </p:nvSpPr>
        <p:spPr bwMode="auto">
          <a:xfrm>
            <a:off x="1752600" y="4495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93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065818"/>
              </p:ext>
            </p:extLst>
          </p:nvPr>
        </p:nvGraphicFramePr>
        <p:xfrm>
          <a:off x="454025" y="4114800"/>
          <a:ext cx="13223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70" name="Equation" r:id="rId3" imgW="736560" imgH="419040" progId="Equation.DSMT4">
                  <p:embed/>
                </p:oleObj>
              </mc:Choice>
              <mc:Fallback>
                <p:oleObj name="Equation" r:id="rId3" imgW="736560" imgH="419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4114800"/>
                        <a:ext cx="13223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731082"/>
              </p:ext>
            </p:extLst>
          </p:nvPr>
        </p:nvGraphicFramePr>
        <p:xfrm>
          <a:off x="5146675" y="3830638"/>
          <a:ext cx="2870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71" name="Equation" r:id="rId5" imgW="1600200" imgH="482400" progId="Equation.DSMT4">
                  <p:embed/>
                </p:oleObj>
              </mc:Choice>
              <mc:Fallback>
                <p:oleObj name="Equation" r:id="rId5" imgW="1600200" imgH="48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3830638"/>
                        <a:ext cx="2870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58" name="Freeform 14"/>
          <p:cNvSpPr>
            <a:spLocks/>
          </p:cNvSpPr>
          <p:nvPr/>
        </p:nvSpPr>
        <p:spPr bwMode="auto">
          <a:xfrm>
            <a:off x="1828800" y="4495800"/>
            <a:ext cx="3962400" cy="1295400"/>
          </a:xfrm>
          <a:custGeom>
            <a:avLst/>
            <a:gdLst>
              <a:gd name="T0" fmla="*/ 0 w 2496"/>
              <a:gd name="T1" fmla="*/ 816 h 816"/>
              <a:gd name="T2" fmla="*/ 960 w 2496"/>
              <a:gd name="T3" fmla="*/ 0 h 816"/>
              <a:gd name="T4" fmla="*/ 2496 w 2496"/>
              <a:gd name="T5" fmla="*/ 816 h 816"/>
              <a:gd name="T6" fmla="*/ 0 w 2496"/>
              <a:gd name="T7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96" h="816">
                <a:moveTo>
                  <a:pt x="0" y="816"/>
                </a:moveTo>
                <a:lnTo>
                  <a:pt x="960" y="0"/>
                </a:lnTo>
                <a:lnTo>
                  <a:pt x="2496" y="816"/>
                </a:lnTo>
                <a:lnTo>
                  <a:pt x="0" y="816"/>
                </a:lnTo>
                <a:close/>
              </a:path>
            </a:pathLst>
          </a:cu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59" name="Line 15"/>
          <p:cNvSpPr>
            <a:spLocks noChangeShapeType="1"/>
          </p:cNvSpPr>
          <p:nvPr/>
        </p:nvSpPr>
        <p:spPr bwMode="auto">
          <a:xfrm flipH="1">
            <a:off x="3810000" y="4572000"/>
            <a:ext cx="1828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60" name="Rectangle 16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Single Item, Single Machine</a:t>
            </a:r>
            <a:endParaRPr lang="en-US" altLang="en-US" i="0" dirty="0"/>
          </a:p>
        </p:txBody>
      </p:sp>
      <p:graphicFrame>
        <p:nvGraphicFramePr>
          <p:cNvPr id="5693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190257"/>
              </p:ext>
            </p:extLst>
          </p:nvPr>
        </p:nvGraphicFramePr>
        <p:xfrm>
          <a:off x="2028825" y="5943600"/>
          <a:ext cx="35607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72" name="Equation" r:id="rId7" imgW="2755800" imgH="596880" progId="Equation.DSMT4">
                  <p:embed/>
                </p:oleObj>
              </mc:Choice>
              <mc:Fallback>
                <p:oleObj name="Equation" r:id="rId7" imgW="2755800" imgH="5968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5943600"/>
                        <a:ext cx="3560763" cy="771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62" name="Text Box 18"/>
          <p:cNvSpPr txBox="1">
            <a:spLocks noChangeArrowheads="1"/>
          </p:cNvSpPr>
          <p:nvPr/>
        </p:nvSpPr>
        <p:spPr bwMode="auto">
          <a:xfrm>
            <a:off x="6324600" y="6248400"/>
            <a:ext cx="1728788" cy="333375"/>
          </a:xfrm>
          <a:prstGeom prst="rect">
            <a:avLst/>
          </a:prstGeom>
          <a:solidFill>
            <a:srgbClr val="CCFFFF"/>
          </a:solidFill>
          <a:ln w="28575">
            <a:solidFill>
              <a:srgbClr val="0000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average inventory</a:t>
            </a:r>
          </a:p>
        </p:txBody>
      </p:sp>
      <p:sp>
        <p:nvSpPr>
          <p:cNvPr id="569363" name="Line 19"/>
          <p:cNvSpPr>
            <a:spLocks noChangeShapeType="1"/>
          </p:cNvSpPr>
          <p:nvPr/>
        </p:nvSpPr>
        <p:spPr bwMode="auto">
          <a:xfrm flipH="1" flipV="1">
            <a:off x="5565775" y="6397625"/>
            <a:ext cx="758825" cy="3175"/>
          </a:xfrm>
          <a:prstGeom prst="line">
            <a:avLst/>
          </a:prstGeom>
          <a:noFill/>
          <a:ln w="57150" cmpd="thinThick">
            <a:solidFill>
              <a:srgbClr val="00009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C2A6-82B7-408D-A261-2FAFB7CBAD73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57912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“Bin packing” solution to production sequencing problem…minimizing the </a:t>
            </a:r>
            <a:r>
              <a:rPr lang="en-US" altLang="en-US" dirty="0" err="1"/>
              <a:t>makespan</a:t>
            </a:r>
            <a:r>
              <a:rPr lang="en-US" altLang="en-US" dirty="0"/>
              <a:t> on a set of parallel machines</a:t>
            </a:r>
          </a:p>
          <a:p>
            <a:pPr>
              <a:lnSpc>
                <a:spcPct val="80000"/>
              </a:lnSpc>
            </a:pPr>
            <a:r>
              <a:rPr lang="en-US" altLang="en-US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Objective:</a:t>
            </a:r>
            <a:r>
              <a:rPr lang="en-US" altLang="en-US" dirty="0"/>
              <a:t>  space production of each item uniformly over time as possible</a:t>
            </a:r>
          </a:p>
          <a:p>
            <a:pPr>
              <a:lnSpc>
                <a:spcPct val="80000"/>
              </a:lnSpc>
            </a:pPr>
            <a:r>
              <a:rPr lang="en-US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altLang="en-US" dirty="0"/>
              <a:t>  suppose y</a:t>
            </a:r>
            <a:r>
              <a:rPr lang="en-US" altLang="en-US" baseline="-25000" dirty="0"/>
              <a:t>1</a:t>
            </a:r>
            <a:r>
              <a:rPr lang="en-US" altLang="en-US" dirty="0"/>
              <a:t>=2</a:t>
            </a:r>
            <a:r>
              <a:rPr lang="en-US" altLang="en-US" baseline="30000" dirty="0"/>
              <a:t>3</a:t>
            </a:r>
            <a:r>
              <a:rPr lang="en-US" altLang="en-US" dirty="0"/>
              <a:t>  y</a:t>
            </a:r>
            <a:r>
              <a:rPr lang="en-US" altLang="en-US" baseline="-25000" dirty="0"/>
              <a:t>2</a:t>
            </a:r>
            <a:r>
              <a:rPr lang="en-US" altLang="en-US" dirty="0"/>
              <a:t>=y</a:t>
            </a:r>
            <a:r>
              <a:rPr lang="en-US" altLang="en-US" baseline="-25000" dirty="0"/>
              <a:t>3</a:t>
            </a:r>
            <a:r>
              <a:rPr lang="en-US" altLang="en-US" dirty="0"/>
              <a:t>=2</a:t>
            </a:r>
            <a:r>
              <a:rPr lang="en-US" altLang="en-US" baseline="30000" dirty="0"/>
              <a:t>2</a:t>
            </a:r>
            <a:r>
              <a:rPr lang="en-US" altLang="en-US" dirty="0"/>
              <a:t>  y</a:t>
            </a:r>
            <a:r>
              <a:rPr lang="en-US" altLang="en-US" baseline="-25000" dirty="0"/>
              <a:t>4</a:t>
            </a:r>
            <a:r>
              <a:rPr lang="en-US" altLang="en-US" dirty="0"/>
              <a:t>=2</a:t>
            </a:r>
            <a:r>
              <a:rPr lang="en-US" altLang="en-US" baseline="30000" dirty="0"/>
              <a:t>1</a:t>
            </a:r>
            <a:r>
              <a:rPr lang="en-US" altLang="en-US" dirty="0"/>
              <a:t>  y</a:t>
            </a:r>
            <a:r>
              <a:rPr lang="en-US" altLang="en-US" baseline="-25000" dirty="0"/>
              <a:t>5</a:t>
            </a:r>
            <a:r>
              <a:rPr lang="en-US" altLang="en-US" dirty="0"/>
              <a:t>=2</a:t>
            </a:r>
            <a:r>
              <a:rPr lang="en-US" altLang="en-US" baseline="30000" dirty="0"/>
              <a:t>0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y</a:t>
            </a:r>
            <a:r>
              <a:rPr lang="en-US" altLang="en-US" baseline="-25000" dirty="0"/>
              <a:t>1</a:t>
            </a:r>
            <a:r>
              <a:rPr lang="en-US" altLang="en-US" dirty="0"/>
              <a:t> determines number of bins to pack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item 2 loaded before item 3 since t</a:t>
            </a:r>
            <a:r>
              <a:rPr lang="en-US" altLang="en-US" baseline="-25000" dirty="0"/>
              <a:t>2</a:t>
            </a:r>
            <a:r>
              <a:rPr lang="en-US" altLang="en-US" dirty="0"/>
              <a:t>&gt;t</a:t>
            </a:r>
            <a:r>
              <a:rPr lang="en-US" altLang="en-US" baseline="-25000" dirty="0"/>
              <a:t>3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if loading of each bin equal… optimal</a:t>
            </a:r>
          </a:p>
          <a:p>
            <a:pPr lvl="1">
              <a:lnSpc>
                <a:spcPct val="80000"/>
              </a:lnSpc>
            </a:pPr>
            <a:r>
              <a:rPr lang="en-US" altLang="en-US" u="sng" dirty="0"/>
              <a:t>but</a:t>
            </a:r>
            <a:r>
              <a:rPr lang="en-US" altLang="en-US" dirty="0"/>
              <a:t>, adjustment of production times leads to suboptimal results</a:t>
            </a:r>
            <a:endParaRPr lang="en-US" altLang="en-US" i="1" u="sng" dirty="0"/>
          </a:p>
        </p:txBody>
      </p:sp>
      <p:sp>
        <p:nvSpPr>
          <p:cNvPr id="748547" name="Rectangle 3"/>
          <p:cNvSpPr>
            <a:spLocks noChangeArrowheads="1"/>
          </p:cNvSpPr>
          <p:nvPr>
            <p:ph type="title"/>
          </p:nvPr>
        </p:nvSpPr>
        <p:spPr>
          <a:xfrm>
            <a:off x="304800" y="304800"/>
            <a:ext cx="8126413" cy="914400"/>
          </a:xfrm>
          <a:noFill/>
          <a:ln/>
        </p:spPr>
        <p:txBody>
          <a:bodyPr/>
          <a:lstStyle/>
          <a:p>
            <a:r>
              <a:rPr lang="en-US" altLang="en-US" sz="2800" dirty="0"/>
              <a:t>Economic Lot Scheduling</a:t>
            </a:r>
            <a:br>
              <a:rPr lang="en-US" altLang="en-US" sz="2800" dirty="0"/>
            </a:br>
            <a:r>
              <a:rPr lang="en-US" altLang="en-US" sz="2400" i="1" dirty="0"/>
              <a:t>Multiple Items, Single Machine, Arbitrary Schedule</a:t>
            </a:r>
          </a:p>
        </p:txBody>
      </p:sp>
      <p:graphicFrame>
        <p:nvGraphicFramePr>
          <p:cNvPr id="748548" name="Group 4"/>
          <p:cNvGraphicFramePr>
            <a:graphicFrameLocks noGrp="1"/>
          </p:cNvGraphicFramePr>
          <p:nvPr/>
        </p:nvGraphicFramePr>
        <p:xfrm>
          <a:off x="6019800" y="3733800"/>
          <a:ext cx="2895600" cy="2400304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  <a:gridCol w="288925"/>
                <a:gridCol w="290512"/>
                <a:gridCol w="290513"/>
                <a:gridCol w="288925"/>
                <a:gridCol w="288925"/>
                <a:gridCol w="288925"/>
                <a:gridCol w="290512"/>
              </a:tblGrid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F69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F69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F69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9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9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F69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F69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F69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9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9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F69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F69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F69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9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9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F69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F69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F69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9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9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F0296-9EC9-4BCB-A659-15A50C4633B3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76400"/>
            <a:ext cx="8305800" cy="8255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en-US" sz="2400"/>
              <a:t>Optimal cycle, production and idle times subproblem</a:t>
            </a:r>
            <a:br>
              <a:rPr lang="en-US" altLang="en-US" sz="2400"/>
            </a:br>
            <a:r>
              <a:rPr lang="en-US" altLang="en-US" sz="2400"/>
              <a:t>… with established item production in each position</a:t>
            </a:r>
          </a:p>
        </p:txBody>
      </p:sp>
      <p:graphicFrame>
        <p:nvGraphicFramePr>
          <p:cNvPr id="769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618006"/>
              </p:ext>
            </p:extLst>
          </p:nvPr>
        </p:nvGraphicFramePr>
        <p:xfrm>
          <a:off x="1341438" y="2743200"/>
          <a:ext cx="5395912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40" name="Equation" r:id="rId3" imgW="2234880" imgH="507960" progId="Equation.DSMT4">
                  <p:embed/>
                </p:oleObj>
              </mc:Choice>
              <mc:Fallback>
                <p:oleObj name="Equation" r:id="rId3" imgW="223488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743200"/>
                        <a:ext cx="5395912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765902"/>
              </p:ext>
            </p:extLst>
          </p:nvPr>
        </p:nvGraphicFramePr>
        <p:xfrm>
          <a:off x="1782763" y="3886200"/>
          <a:ext cx="6189662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41" name="Equation" r:id="rId5" imgW="2514600" imgH="939600" progId="Equation.DSMT4">
                  <p:embed/>
                </p:oleObj>
              </mc:Choice>
              <mc:Fallback>
                <p:oleObj name="Equation" r:id="rId5" imgW="251460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886200"/>
                        <a:ext cx="6189662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304800" y="41910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imes New Roman" pitchFamily="18" charset="0"/>
              </a:rPr>
              <a:t>Subject to</a:t>
            </a:r>
          </a:p>
        </p:txBody>
      </p:sp>
      <p:sp>
        <p:nvSpPr>
          <p:cNvPr id="769030" name="Rectangle 6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  <p:sp>
        <p:nvSpPr>
          <p:cNvPr id="769031" name="Oval 7"/>
          <p:cNvSpPr>
            <a:spLocks noChangeArrowheads="1"/>
          </p:cNvSpPr>
          <p:nvPr/>
        </p:nvSpPr>
        <p:spPr bwMode="auto">
          <a:xfrm>
            <a:off x="4419600" y="5334000"/>
            <a:ext cx="533400" cy="533400"/>
          </a:xfrm>
          <a:prstGeom prst="ellipse">
            <a:avLst/>
          </a:prstGeom>
          <a:noFill/>
          <a:ln w="25400">
            <a:solidFill>
              <a:srgbClr val="9933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9032" name="Oval 8"/>
          <p:cNvSpPr>
            <a:spLocks noChangeArrowheads="1"/>
          </p:cNvSpPr>
          <p:nvPr/>
        </p:nvSpPr>
        <p:spPr bwMode="auto">
          <a:xfrm>
            <a:off x="5181600" y="4114800"/>
            <a:ext cx="533400" cy="609600"/>
          </a:xfrm>
          <a:prstGeom prst="ellipse">
            <a:avLst/>
          </a:prstGeom>
          <a:noFill/>
          <a:ln w="25400">
            <a:solidFill>
              <a:srgbClr val="9933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9033" name="Line 9"/>
          <p:cNvSpPr>
            <a:spLocks noChangeShapeType="1"/>
          </p:cNvSpPr>
          <p:nvPr/>
        </p:nvSpPr>
        <p:spPr bwMode="auto">
          <a:xfrm flipH="1" flipV="1">
            <a:off x="2285999" y="3733800"/>
            <a:ext cx="2282825" cy="1677988"/>
          </a:xfrm>
          <a:prstGeom prst="line">
            <a:avLst/>
          </a:prstGeom>
          <a:noFill/>
          <a:ln w="38100" cmpd="dbl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9034" name="Line 10"/>
          <p:cNvSpPr>
            <a:spLocks noChangeShapeType="1"/>
          </p:cNvSpPr>
          <p:nvPr/>
        </p:nvSpPr>
        <p:spPr bwMode="auto">
          <a:xfrm flipV="1">
            <a:off x="5562600" y="3505200"/>
            <a:ext cx="304800" cy="609600"/>
          </a:xfrm>
          <a:prstGeom prst="line">
            <a:avLst/>
          </a:prstGeom>
          <a:noFill/>
          <a:ln w="38100" cmpd="dbl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9035" name="Text Box 11"/>
          <p:cNvSpPr txBox="1">
            <a:spLocks noChangeArrowheads="1"/>
          </p:cNvSpPr>
          <p:nvPr/>
        </p:nvSpPr>
        <p:spPr bwMode="auto">
          <a:xfrm>
            <a:off x="5334000" y="4953000"/>
            <a:ext cx="3433763" cy="546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substitute in objective function…</a:t>
            </a:r>
          </a:p>
          <a:p>
            <a:r>
              <a:rPr lang="en-US" altLang="en-US" dirty="0"/>
              <a:t>nonlinear “fractional program” results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DC31E-BBDD-4CC7-8FAA-C7ADB97EDF9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029200"/>
          </a:xfrm>
        </p:spPr>
        <p:txBody>
          <a:bodyPr/>
          <a:lstStyle/>
          <a:p>
            <a:r>
              <a:rPr lang="en-US" altLang="en-US" dirty="0"/>
              <a:t>Recalculating the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u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 , </a:t>
            </a:r>
            <a:r>
              <a:rPr lang="en-US" altLang="en-US" dirty="0"/>
              <a:t>assuming production of item k is </a:t>
            </a:r>
            <a:r>
              <a:rPr lang="en-US" altLang="en-US" u="sng" dirty="0"/>
              <a:t>not</a:t>
            </a:r>
            <a:r>
              <a:rPr lang="en-US" altLang="en-US" dirty="0"/>
              <a:t> equally spaced in the cycle</a:t>
            </a:r>
          </a:p>
          <a:p>
            <a:r>
              <a:rPr lang="en-US" altLang="en-US" dirty="0"/>
              <a:t>the item to be produced in each position of </a:t>
            </a:r>
            <a:r>
              <a:rPr lang="en-US" altLang="en-US" i="1" dirty="0" err="1"/>
              <a:t>L</a:t>
            </a:r>
            <a:r>
              <a:rPr lang="en-US" altLang="en-US" i="1" baseline="-25000" dirty="0" err="1">
                <a:latin typeface="Times New Roman" pitchFamily="18" charset="0"/>
              </a:rPr>
              <a:t>l</a:t>
            </a:r>
            <a:r>
              <a:rPr lang="en-US" altLang="en-US" i="1" dirty="0">
                <a:latin typeface="Times New Roman" pitchFamily="18" charset="0"/>
              </a:rPr>
              <a:t> </a:t>
            </a:r>
            <a:r>
              <a:rPr lang="en-US" altLang="en-US" dirty="0">
                <a:latin typeface="Trebuchet MS" pitchFamily="34" charset="0"/>
              </a:rPr>
              <a:t>is now known</a:t>
            </a:r>
            <a:endParaRPr lang="en-US" altLang="en-US" dirty="0"/>
          </a:p>
        </p:txBody>
      </p:sp>
      <p:sp>
        <p:nvSpPr>
          <p:cNvPr id="765957" name="Rectangle 5"/>
          <p:cNvSpPr>
            <a:spLocks noChangeArrowheads="1"/>
          </p:cNvSpPr>
          <p:nvPr>
            <p:ph type="title"/>
          </p:nvPr>
        </p:nvSpPr>
        <p:spPr>
          <a:xfrm>
            <a:off x="304800" y="304800"/>
            <a:ext cx="8126413" cy="914400"/>
          </a:xfrm>
          <a:noFill/>
          <a:ln/>
        </p:spPr>
        <p:txBody>
          <a:bodyPr/>
          <a:lstStyle/>
          <a:p>
            <a:r>
              <a:rPr lang="en-US" altLang="en-US" sz="2800" dirty="0"/>
              <a:t>Economic Lot Scheduling</a:t>
            </a:r>
            <a:br>
              <a:rPr lang="en-US" altLang="en-US" sz="2800" dirty="0"/>
            </a:br>
            <a:r>
              <a:rPr lang="en-US" altLang="en-US" sz="2400" i="1" dirty="0"/>
              <a:t>Multiple Items, Single Machine, Arbitrary Schedule</a:t>
            </a:r>
          </a:p>
        </p:txBody>
      </p:sp>
      <p:graphicFrame>
        <p:nvGraphicFramePr>
          <p:cNvPr id="765958" name="Object 6"/>
          <p:cNvGraphicFramePr>
            <a:graphicFrameLocks noChangeAspect="1"/>
          </p:cNvGraphicFramePr>
          <p:nvPr/>
        </p:nvGraphicFramePr>
        <p:xfrm>
          <a:off x="1600200" y="2830513"/>
          <a:ext cx="4953000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60" name="Equation" r:id="rId3" imgW="2654280" imgH="2158920" progId="Equation.DSMT4">
                  <p:embed/>
                </p:oleObj>
              </mc:Choice>
              <mc:Fallback>
                <p:oleObj name="Equation" r:id="rId3" imgW="2654280" imgH="2158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30513"/>
                        <a:ext cx="4953000" cy="402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A375-35D7-4D1B-94B6-E25A6F70F13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953000"/>
          </a:xfrm>
        </p:spPr>
        <p:txBody>
          <a:bodyPr/>
          <a:lstStyle/>
          <a:p>
            <a:r>
              <a:rPr lang="en-US" altLang="en-US"/>
              <a:t>Item k production times and idle times update…</a:t>
            </a:r>
          </a:p>
        </p:txBody>
      </p:sp>
      <p:sp>
        <p:nvSpPr>
          <p:cNvPr id="766980" name="Rectangle 4"/>
          <p:cNvSpPr>
            <a:spLocks noChangeArrowheads="1"/>
          </p:cNvSpPr>
          <p:nvPr>
            <p:ph type="title"/>
          </p:nvPr>
        </p:nvSpPr>
        <p:spPr>
          <a:xfrm>
            <a:off x="304800" y="304800"/>
            <a:ext cx="8126413" cy="914400"/>
          </a:xfrm>
          <a:noFill/>
          <a:ln/>
        </p:spPr>
        <p:txBody>
          <a:bodyPr/>
          <a:lstStyle/>
          <a:p>
            <a:r>
              <a:rPr lang="en-US" altLang="en-US" dirty="0"/>
              <a:t>Economic Lot Scheduling</a:t>
            </a:r>
            <a:br>
              <a:rPr lang="en-US" altLang="en-US" dirty="0"/>
            </a:br>
            <a:r>
              <a:rPr lang="en-US" altLang="en-US" sz="2400" i="1" dirty="0"/>
              <a:t>Multiple Items, Single Machine, Arbitrary Schedule</a:t>
            </a:r>
          </a:p>
        </p:txBody>
      </p:sp>
      <p:graphicFrame>
        <p:nvGraphicFramePr>
          <p:cNvPr id="766981" name="Object 5"/>
          <p:cNvGraphicFramePr>
            <a:graphicFrameLocks noChangeAspect="1"/>
          </p:cNvGraphicFramePr>
          <p:nvPr/>
        </p:nvGraphicFramePr>
        <p:xfrm>
          <a:off x="454025" y="2209800"/>
          <a:ext cx="8693150" cy="444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983" name="Equation" r:id="rId3" imgW="4622760" imgH="2361960" progId="Equation.DSMT4">
                  <p:embed/>
                </p:oleObj>
              </mc:Choice>
              <mc:Fallback>
                <p:oleObj name="Equation" r:id="rId3" imgW="4622760" imgH="236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209800"/>
                        <a:ext cx="8693150" cy="444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EBBB-460E-47BE-AF6B-95E1AD39E8A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43600"/>
            <a:ext cx="8126413" cy="314325"/>
          </a:xfrm>
        </p:spPr>
        <p:txBody>
          <a:bodyPr/>
          <a:lstStyle/>
          <a:p>
            <a:r>
              <a:rPr lang="en-US" altLang="en-US"/>
              <a:t>FFS examples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5181600" cy="43434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141413" algn="l"/>
                <a:tab pos="1946275" algn="l"/>
                <a:tab pos="2805113" algn="l"/>
              </a:tabLst>
            </a:pPr>
            <a:r>
              <a:rPr lang="en-US" altLang="en-US" sz="2000" dirty="0">
                <a:sym typeface="Tahoma" pitchFamily="34" charset="0"/>
              </a:rPr>
              <a:t>1 machine, 4 items:</a:t>
            </a:r>
          </a:p>
          <a:p>
            <a:pPr>
              <a:buFont typeface="Monotype Sorts" pitchFamily="2" charset="2"/>
              <a:buNone/>
              <a:tabLst>
                <a:tab pos="1141413" algn="l"/>
                <a:tab pos="1946275" algn="l"/>
                <a:tab pos="2805113" algn="l"/>
              </a:tabLst>
            </a:pPr>
            <a:endParaRPr lang="en-US" altLang="en-US" sz="2000" dirty="0">
              <a:sym typeface="Tahoma" pitchFamily="34" charset="0"/>
            </a:endParaRPr>
          </a:p>
          <a:p>
            <a:pPr>
              <a:buFont typeface="Monotype Sorts" pitchFamily="2" charset="2"/>
              <a:buNone/>
              <a:tabLst>
                <a:tab pos="1141413" algn="l"/>
                <a:tab pos="1946275" algn="l"/>
                <a:tab pos="2805113" algn="l"/>
              </a:tabLst>
            </a:pPr>
            <a:r>
              <a:rPr lang="en-US" altLang="en-US" sz="2000" dirty="0">
                <a:sym typeface="Tahoma" pitchFamily="34" charset="0"/>
              </a:rPr>
              <a:t>Items	1	2	3	4</a:t>
            </a:r>
          </a:p>
          <a:p>
            <a:pPr>
              <a:buFont typeface="Monotype Sorts" pitchFamily="2" charset="2"/>
              <a:buNone/>
              <a:tabLst>
                <a:tab pos="1141413" algn="l"/>
                <a:tab pos="1946275" algn="l"/>
                <a:tab pos="2805113" algn="l"/>
              </a:tabLst>
            </a:pPr>
            <a:r>
              <a:rPr lang="en-US" altLang="en-US" sz="2000" dirty="0" err="1" smtClean="0">
                <a:sym typeface="Tahoma" pitchFamily="34" charset="0"/>
              </a:rPr>
              <a:t>Q</a:t>
            </a:r>
            <a:r>
              <a:rPr lang="en-US" altLang="en-US" sz="2000" baseline="-25000" dirty="0" err="1" smtClean="0">
                <a:sym typeface="Tahoma" pitchFamily="34" charset="0"/>
              </a:rPr>
              <a:t>j</a:t>
            </a:r>
            <a:r>
              <a:rPr lang="en-US" altLang="en-US" sz="2000" dirty="0">
                <a:sym typeface="Tahoma" pitchFamily="34" charset="0"/>
              </a:rPr>
              <a:t>		400	400	500	400</a:t>
            </a:r>
          </a:p>
          <a:p>
            <a:pPr>
              <a:buFont typeface="Monotype Sorts" pitchFamily="2" charset="2"/>
              <a:buNone/>
              <a:tabLst>
                <a:tab pos="1141413" algn="l"/>
                <a:tab pos="1946275" algn="l"/>
                <a:tab pos="2805113" algn="l"/>
              </a:tabLst>
            </a:pPr>
            <a:r>
              <a:rPr lang="en-US" altLang="en-US" sz="2000" dirty="0" err="1" smtClean="0">
                <a:sym typeface="Tahoma" pitchFamily="34" charset="0"/>
              </a:rPr>
              <a:t>D</a:t>
            </a:r>
            <a:r>
              <a:rPr lang="en-US" altLang="en-US" sz="2000" baseline="-25000" dirty="0" err="1" smtClean="0">
                <a:sym typeface="Tahoma" pitchFamily="34" charset="0"/>
              </a:rPr>
              <a:t>j</a:t>
            </a:r>
            <a:r>
              <a:rPr lang="en-US" altLang="en-US" sz="2000" dirty="0">
                <a:sym typeface="Tahoma" pitchFamily="34" charset="0"/>
              </a:rPr>
              <a:t>		50	50	60	60</a:t>
            </a:r>
          </a:p>
          <a:p>
            <a:pPr>
              <a:buFont typeface="Monotype Sorts" pitchFamily="2" charset="2"/>
              <a:buNone/>
              <a:tabLst>
                <a:tab pos="1141413" algn="l"/>
                <a:tab pos="1946275" algn="l"/>
                <a:tab pos="2805113" algn="l"/>
              </a:tabLst>
            </a:pPr>
            <a:r>
              <a:rPr lang="en-US" altLang="en-US" sz="2000" dirty="0" err="1">
                <a:sym typeface="Tahoma" pitchFamily="34" charset="0"/>
              </a:rPr>
              <a:t>h</a:t>
            </a:r>
            <a:r>
              <a:rPr lang="en-US" altLang="en-US" sz="2000" baseline="-25000" dirty="0" err="1">
                <a:sym typeface="Tahoma" pitchFamily="34" charset="0"/>
              </a:rPr>
              <a:t>j</a:t>
            </a:r>
            <a:r>
              <a:rPr lang="en-US" altLang="en-US" sz="2000" dirty="0">
                <a:sym typeface="Tahoma" pitchFamily="34" charset="0"/>
              </a:rPr>
              <a:t>		20	20	30	70</a:t>
            </a:r>
          </a:p>
          <a:p>
            <a:pPr>
              <a:buFont typeface="Monotype Sorts" pitchFamily="2" charset="2"/>
              <a:buNone/>
              <a:tabLst>
                <a:tab pos="1141413" algn="l"/>
                <a:tab pos="1946275" algn="l"/>
                <a:tab pos="2805113" algn="l"/>
              </a:tabLst>
            </a:pPr>
            <a:r>
              <a:rPr lang="en-US" altLang="en-US" sz="2000" dirty="0" err="1">
                <a:sym typeface="Tahoma" pitchFamily="34" charset="0"/>
              </a:rPr>
              <a:t>c</a:t>
            </a:r>
            <a:r>
              <a:rPr lang="en-US" altLang="en-US" sz="2000" baseline="-25000" dirty="0" err="1">
                <a:sym typeface="Tahoma" pitchFamily="34" charset="0"/>
              </a:rPr>
              <a:t>j</a:t>
            </a:r>
            <a:r>
              <a:rPr lang="en-US" altLang="en-US" sz="2000" dirty="0">
                <a:sym typeface="Tahoma" pitchFamily="34" charset="0"/>
              </a:rPr>
              <a:t>		2000	2500	800	0</a:t>
            </a:r>
          </a:p>
          <a:p>
            <a:pPr>
              <a:buFont typeface="Monotype Sorts" pitchFamily="2" charset="2"/>
              <a:buNone/>
              <a:tabLst>
                <a:tab pos="1141413" algn="l"/>
                <a:tab pos="1946275" algn="l"/>
                <a:tab pos="2805113" algn="l"/>
              </a:tabLst>
            </a:pPr>
            <a:r>
              <a:rPr lang="en-US" altLang="en-US" sz="2000" dirty="0" err="1">
                <a:sym typeface="Tahoma" pitchFamily="34" charset="0"/>
              </a:rPr>
              <a:t>s</a:t>
            </a:r>
            <a:r>
              <a:rPr lang="en-US" altLang="en-US" sz="2000" baseline="-25000" dirty="0" err="1">
                <a:sym typeface="Tahoma" pitchFamily="34" charset="0"/>
              </a:rPr>
              <a:t>j</a:t>
            </a:r>
            <a:r>
              <a:rPr lang="en-US" altLang="en-US" sz="2000" dirty="0">
                <a:sym typeface="Tahoma" pitchFamily="34" charset="0"/>
              </a:rPr>
              <a:t>		0.5	0.2	0.1	0.2</a:t>
            </a:r>
          </a:p>
        </p:txBody>
      </p:sp>
      <p:sp>
        <p:nvSpPr>
          <p:cNvPr id="741380" name="Line 4"/>
          <p:cNvSpPr>
            <a:spLocks noChangeShapeType="1"/>
          </p:cNvSpPr>
          <p:nvPr/>
        </p:nvSpPr>
        <p:spPr bwMode="auto">
          <a:xfrm>
            <a:off x="609600" y="3048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81" name="Line 5"/>
          <p:cNvSpPr>
            <a:spLocks noChangeShapeType="1"/>
          </p:cNvSpPr>
          <p:nvPr/>
        </p:nvSpPr>
        <p:spPr bwMode="auto">
          <a:xfrm>
            <a:off x="1524000" y="2590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82" name="Line 6"/>
          <p:cNvSpPr>
            <a:spLocks noChangeShapeType="1"/>
          </p:cNvSpPr>
          <p:nvPr/>
        </p:nvSpPr>
        <p:spPr bwMode="auto">
          <a:xfrm>
            <a:off x="5867400" y="1219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83" name="Rectangle 7"/>
          <p:cNvSpPr>
            <a:spLocks noChangeArrowheads="1"/>
          </p:cNvSpPr>
          <p:nvPr/>
        </p:nvSpPr>
        <p:spPr bwMode="auto">
          <a:xfrm>
            <a:off x="4495800" y="1524000"/>
            <a:ext cx="44640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0" i="0">
                <a:latin typeface="Tahoma" pitchFamily="34" charset="0"/>
                <a:sym typeface="Tahoma" pitchFamily="34" charset="0"/>
              </a:rPr>
              <a:t>7.4.1: without setup times, x=2</a:t>
            </a:r>
          </a:p>
          <a:p>
            <a:pPr eaLnBrk="0" hangingPunct="0"/>
            <a:r>
              <a:rPr lang="en-US" altLang="en-US" sz="2400" b="0" i="0">
                <a:latin typeface="Tahoma" pitchFamily="34" charset="0"/>
                <a:sym typeface="Tahoma" pitchFamily="34" charset="0"/>
              </a:rPr>
              <a:t>7.4.2.: with </a:t>
            </a:r>
            <a:r>
              <a:rPr lang="en-US" altLang="en-US" sz="2400" b="0" i="0" u="sng">
                <a:latin typeface="Tahoma" pitchFamily="34" charset="0"/>
                <a:sym typeface="Tahoma" pitchFamily="34" charset="0"/>
              </a:rPr>
              <a:t>setup times</a:t>
            </a:r>
            <a:r>
              <a:rPr lang="en-US" altLang="en-US" sz="2400" b="0" i="0">
                <a:latin typeface="Tahoma" pitchFamily="34" charset="0"/>
                <a:sym typeface="Tahoma" pitchFamily="34" charset="0"/>
              </a:rPr>
              <a:t>, x=3</a:t>
            </a:r>
          </a:p>
        </p:txBody>
      </p:sp>
      <p:sp>
        <p:nvSpPr>
          <p:cNvPr id="741384" name="Rectangle 8"/>
          <p:cNvSpPr>
            <a:spLocks noChangeArrowheads="1"/>
          </p:cNvSpPr>
          <p:nvPr/>
        </p:nvSpPr>
        <p:spPr bwMode="auto">
          <a:xfrm>
            <a:off x="533400" y="2514600"/>
            <a:ext cx="4648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85" name="Line 9"/>
          <p:cNvSpPr>
            <a:spLocks noChangeShapeType="1"/>
          </p:cNvSpPr>
          <p:nvPr/>
        </p:nvSpPr>
        <p:spPr bwMode="auto">
          <a:xfrm flipH="1">
            <a:off x="4800600" y="2286000"/>
            <a:ext cx="1905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86" name="Rectangle 10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C576-E3B5-4778-8C89-5C7FB3AF9E5E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49570" name="Line 2"/>
          <p:cNvSpPr>
            <a:spLocks noChangeShapeType="1"/>
          </p:cNvSpPr>
          <p:nvPr/>
        </p:nvSpPr>
        <p:spPr bwMode="auto">
          <a:xfrm>
            <a:off x="1447800" y="1905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1" name="Line 3"/>
          <p:cNvSpPr>
            <a:spLocks noChangeShapeType="1"/>
          </p:cNvSpPr>
          <p:nvPr/>
        </p:nvSpPr>
        <p:spPr bwMode="auto">
          <a:xfrm>
            <a:off x="685800" y="53340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2" name="Line 4"/>
          <p:cNvSpPr>
            <a:spLocks noChangeShapeType="1"/>
          </p:cNvSpPr>
          <p:nvPr/>
        </p:nvSpPr>
        <p:spPr bwMode="auto">
          <a:xfrm>
            <a:off x="1371600" y="4953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3" name="Line 5"/>
          <p:cNvSpPr>
            <a:spLocks noChangeShapeType="1"/>
          </p:cNvSpPr>
          <p:nvPr/>
        </p:nvSpPr>
        <p:spPr bwMode="auto">
          <a:xfrm>
            <a:off x="1371600" y="4495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4" name="Line 6"/>
          <p:cNvSpPr>
            <a:spLocks noChangeShapeType="1"/>
          </p:cNvSpPr>
          <p:nvPr/>
        </p:nvSpPr>
        <p:spPr bwMode="auto">
          <a:xfrm>
            <a:off x="13716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5" name="Line 7"/>
          <p:cNvSpPr>
            <a:spLocks noChangeShapeType="1"/>
          </p:cNvSpPr>
          <p:nvPr/>
        </p:nvSpPr>
        <p:spPr bwMode="auto">
          <a:xfrm>
            <a:off x="1371600" y="3581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6" name="Line 8"/>
          <p:cNvSpPr>
            <a:spLocks noChangeShapeType="1"/>
          </p:cNvSpPr>
          <p:nvPr/>
        </p:nvSpPr>
        <p:spPr bwMode="auto">
          <a:xfrm>
            <a:off x="13716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914400" y="47736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0" i="0">
                <a:latin typeface="Tahoma" pitchFamily="34" charset="0"/>
              </a:rPr>
              <a:t>20</a:t>
            </a:r>
          </a:p>
        </p:txBody>
      </p:sp>
      <p:sp>
        <p:nvSpPr>
          <p:cNvPr id="749578" name="Text Box 10"/>
          <p:cNvSpPr txBox="1">
            <a:spLocks noChangeArrowheads="1"/>
          </p:cNvSpPr>
          <p:nvPr/>
        </p:nvSpPr>
        <p:spPr bwMode="auto">
          <a:xfrm>
            <a:off x="914400" y="43164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0" i="0">
                <a:latin typeface="Tahoma" pitchFamily="34" charset="0"/>
              </a:rPr>
              <a:t>40</a:t>
            </a:r>
          </a:p>
        </p:txBody>
      </p:sp>
      <p:sp>
        <p:nvSpPr>
          <p:cNvPr id="749579" name="Text Box 11"/>
          <p:cNvSpPr txBox="1">
            <a:spLocks noChangeArrowheads="1"/>
          </p:cNvSpPr>
          <p:nvPr/>
        </p:nvSpPr>
        <p:spPr bwMode="auto">
          <a:xfrm>
            <a:off x="914400" y="38592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0" i="0">
                <a:latin typeface="Tahoma" pitchFamily="34" charset="0"/>
              </a:rPr>
              <a:t>60</a:t>
            </a:r>
          </a:p>
        </p:txBody>
      </p:sp>
      <p:sp>
        <p:nvSpPr>
          <p:cNvPr id="749580" name="Text Box 12"/>
          <p:cNvSpPr txBox="1">
            <a:spLocks noChangeArrowheads="1"/>
          </p:cNvSpPr>
          <p:nvPr/>
        </p:nvSpPr>
        <p:spPr bwMode="auto">
          <a:xfrm>
            <a:off x="914400" y="34020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0" i="0">
                <a:latin typeface="Tahoma" pitchFamily="34" charset="0"/>
              </a:rPr>
              <a:t>80</a:t>
            </a:r>
          </a:p>
        </p:txBody>
      </p:sp>
      <p:sp>
        <p:nvSpPr>
          <p:cNvPr id="749581" name="Text Box 13"/>
          <p:cNvSpPr txBox="1">
            <a:spLocks noChangeArrowheads="1"/>
          </p:cNvSpPr>
          <p:nvPr/>
        </p:nvSpPr>
        <p:spPr bwMode="auto">
          <a:xfrm>
            <a:off x="741363" y="2944813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0" i="0">
                <a:latin typeface="Tahoma" pitchFamily="34" charset="0"/>
              </a:rPr>
              <a:t>100</a:t>
            </a:r>
          </a:p>
        </p:txBody>
      </p:sp>
      <p:sp>
        <p:nvSpPr>
          <p:cNvPr id="749582" name="Text Box 14"/>
          <p:cNvSpPr txBox="1">
            <a:spLocks noChangeArrowheads="1"/>
          </p:cNvSpPr>
          <p:nvPr/>
        </p:nvSpPr>
        <p:spPr bwMode="auto">
          <a:xfrm>
            <a:off x="152400" y="2063750"/>
            <a:ext cx="1265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000" b="0" i="0">
                <a:latin typeface="Tahoma" pitchFamily="34" charset="0"/>
              </a:rPr>
              <a:t>Inventory</a:t>
            </a:r>
          </a:p>
          <a:p>
            <a:pPr algn="ctr" eaLnBrk="0" hangingPunct="0"/>
            <a:r>
              <a:rPr lang="en-US" altLang="en-US" sz="2000" b="0" i="0">
                <a:latin typeface="Tahoma" pitchFamily="34" charset="0"/>
              </a:rPr>
              <a:t>levels</a:t>
            </a:r>
          </a:p>
        </p:txBody>
      </p:sp>
      <p:sp>
        <p:nvSpPr>
          <p:cNvPr id="749583" name="Line 15"/>
          <p:cNvSpPr>
            <a:spLocks noChangeShapeType="1"/>
          </p:cNvSpPr>
          <p:nvPr/>
        </p:nvSpPr>
        <p:spPr bwMode="auto">
          <a:xfrm flipV="1">
            <a:off x="1447800" y="4267200"/>
            <a:ext cx="3048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84" name="Line 16"/>
          <p:cNvSpPr>
            <a:spLocks noChangeShapeType="1"/>
          </p:cNvSpPr>
          <p:nvPr/>
        </p:nvSpPr>
        <p:spPr bwMode="auto">
          <a:xfrm>
            <a:off x="28194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85" name="Line 17"/>
          <p:cNvSpPr>
            <a:spLocks noChangeShapeType="1"/>
          </p:cNvSpPr>
          <p:nvPr/>
        </p:nvSpPr>
        <p:spPr bwMode="auto">
          <a:xfrm>
            <a:off x="41910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86" name="Line 18"/>
          <p:cNvSpPr>
            <a:spLocks noChangeShapeType="1"/>
          </p:cNvSpPr>
          <p:nvPr/>
        </p:nvSpPr>
        <p:spPr bwMode="auto">
          <a:xfrm>
            <a:off x="55626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87" name="Line 19"/>
          <p:cNvSpPr>
            <a:spLocks noChangeShapeType="1"/>
          </p:cNvSpPr>
          <p:nvPr/>
        </p:nvSpPr>
        <p:spPr bwMode="auto">
          <a:xfrm>
            <a:off x="69342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88" name="Text Box 20"/>
          <p:cNvSpPr txBox="1">
            <a:spLocks noChangeArrowheads="1"/>
          </p:cNvSpPr>
          <p:nvPr/>
        </p:nvSpPr>
        <p:spPr bwMode="auto">
          <a:xfrm>
            <a:off x="1430338" y="53514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0" i="0">
                <a:latin typeface="Tahoma" pitchFamily="34" charset="0"/>
              </a:rPr>
              <a:t>0</a:t>
            </a:r>
          </a:p>
        </p:txBody>
      </p:sp>
      <p:sp>
        <p:nvSpPr>
          <p:cNvPr id="749589" name="Text Box 21"/>
          <p:cNvSpPr txBox="1">
            <a:spLocks noChangeArrowheads="1"/>
          </p:cNvSpPr>
          <p:nvPr/>
        </p:nvSpPr>
        <p:spPr bwMode="auto">
          <a:xfrm>
            <a:off x="2559050" y="5351463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0" i="0">
                <a:latin typeface="Tahoma" pitchFamily="34" charset="0"/>
              </a:rPr>
              <a:t>0.5</a:t>
            </a:r>
          </a:p>
        </p:txBody>
      </p:sp>
      <p:sp>
        <p:nvSpPr>
          <p:cNvPr id="749590" name="Text Box 22"/>
          <p:cNvSpPr txBox="1">
            <a:spLocks noChangeArrowheads="1"/>
          </p:cNvSpPr>
          <p:nvPr/>
        </p:nvSpPr>
        <p:spPr bwMode="auto">
          <a:xfrm>
            <a:off x="4021138" y="53673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0" i="0">
                <a:latin typeface="Tahoma" pitchFamily="34" charset="0"/>
              </a:rPr>
              <a:t>1</a:t>
            </a:r>
          </a:p>
        </p:txBody>
      </p:sp>
      <p:sp>
        <p:nvSpPr>
          <p:cNvPr id="749591" name="Text Box 23"/>
          <p:cNvSpPr txBox="1">
            <a:spLocks noChangeArrowheads="1"/>
          </p:cNvSpPr>
          <p:nvPr/>
        </p:nvSpPr>
        <p:spPr bwMode="auto">
          <a:xfrm>
            <a:off x="5297488" y="536733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0" i="0">
                <a:latin typeface="Tahoma" pitchFamily="34" charset="0"/>
              </a:rPr>
              <a:t>1.5</a:t>
            </a:r>
          </a:p>
        </p:txBody>
      </p:sp>
      <p:sp>
        <p:nvSpPr>
          <p:cNvPr id="749592" name="Rectangle 24"/>
          <p:cNvSpPr>
            <a:spLocks noChangeArrowheads="1"/>
          </p:cNvSpPr>
          <p:nvPr/>
        </p:nvSpPr>
        <p:spPr bwMode="auto">
          <a:xfrm>
            <a:off x="6786563" y="536257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0" i="0">
                <a:latin typeface="Tahoma" pitchFamily="34" charset="0"/>
              </a:rPr>
              <a:t>2</a:t>
            </a:r>
          </a:p>
        </p:txBody>
      </p:sp>
      <p:sp>
        <p:nvSpPr>
          <p:cNvPr id="749593" name="Line 25"/>
          <p:cNvSpPr>
            <a:spLocks noChangeShapeType="1"/>
          </p:cNvSpPr>
          <p:nvPr/>
        </p:nvSpPr>
        <p:spPr bwMode="auto">
          <a:xfrm flipV="1">
            <a:off x="4572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94" name="Line 26"/>
          <p:cNvSpPr>
            <a:spLocks noChangeShapeType="1"/>
          </p:cNvSpPr>
          <p:nvPr/>
        </p:nvSpPr>
        <p:spPr bwMode="auto">
          <a:xfrm>
            <a:off x="6172200" y="586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95" name="Text Box 27"/>
          <p:cNvSpPr txBox="1">
            <a:spLocks noChangeArrowheads="1"/>
          </p:cNvSpPr>
          <p:nvPr/>
        </p:nvSpPr>
        <p:spPr bwMode="auto">
          <a:xfrm>
            <a:off x="6467475" y="5851525"/>
            <a:ext cx="67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000" b="0" i="0">
                <a:latin typeface="Tahoma" pitchFamily="34" charset="0"/>
              </a:rPr>
              <a:t>time</a:t>
            </a:r>
          </a:p>
        </p:txBody>
      </p:sp>
      <p:sp>
        <p:nvSpPr>
          <p:cNvPr id="749596" name="Line 28"/>
          <p:cNvSpPr>
            <a:spLocks noChangeShapeType="1"/>
          </p:cNvSpPr>
          <p:nvPr/>
        </p:nvSpPr>
        <p:spPr bwMode="auto">
          <a:xfrm>
            <a:off x="1752600" y="4267200"/>
            <a:ext cx="2438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97" name="Line 29"/>
          <p:cNvSpPr>
            <a:spLocks noChangeShapeType="1"/>
          </p:cNvSpPr>
          <p:nvPr/>
        </p:nvSpPr>
        <p:spPr bwMode="auto">
          <a:xfrm flipV="1">
            <a:off x="2819400" y="3505200"/>
            <a:ext cx="685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98" name="Line 30"/>
          <p:cNvSpPr>
            <a:spLocks noChangeShapeType="1"/>
          </p:cNvSpPr>
          <p:nvPr/>
        </p:nvSpPr>
        <p:spPr bwMode="auto">
          <a:xfrm>
            <a:off x="3505200" y="3505200"/>
            <a:ext cx="44196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99" name="Text Box 31"/>
          <p:cNvSpPr txBox="1">
            <a:spLocks noChangeArrowheads="1"/>
          </p:cNvSpPr>
          <p:nvPr/>
        </p:nvSpPr>
        <p:spPr bwMode="auto">
          <a:xfrm>
            <a:off x="1512888" y="3733800"/>
            <a:ext cx="849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000" b="0" i="0">
                <a:latin typeface="Tahoma" pitchFamily="34" charset="0"/>
              </a:rPr>
              <a:t>Item3</a:t>
            </a:r>
          </a:p>
        </p:txBody>
      </p:sp>
      <p:sp>
        <p:nvSpPr>
          <p:cNvPr id="749600" name="Text Box 32"/>
          <p:cNvSpPr txBox="1">
            <a:spLocks noChangeArrowheads="1"/>
          </p:cNvSpPr>
          <p:nvPr/>
        </p:nvSpPr>
        <p:spPr bwMode="auto">
          <a:xfrm>
            <a:off x="3733800" y="4022725"/>
            <a:ext cx="849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000" b="0" i="0">
                <a:latin typeface="Tahoma" pitchFamily="34" charset="0"/>
              </a:rPr>
              <a:t>Item3</a:t>
            </a:r>
          </a:p>
        </p:txBody>
      </p:sp>
      <p:sp>
        <p:nvSpPr>
          <p:cNvPr id="749601" name="Text Box 33"/>
          <p:cNvSpPr txBox="1">
            <a:spLocks noChangeArrowheads="1"/>
          </p:cNvSpPr>
          <p:nvPr/>
        </p:nvSpPr>
        <p:spPr bwMode="auto">
          <a:xfrm>
            <a:off x="3113088" y="3124200"/>
            <a:ext cx="849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000" b="0" i="0">
                <a:latin typeface="Tahoma" pitchFamily="34" charset="0"/>
              </a:rPr>
              <a:t>Item1</a:t>
            </a:r>
          </a:p>
        </p:txBody>
      </p:sp>
      <p:sp>
        <p:nvSpPr>
          <p:cNvPr id="749602" name="Text Box 34"/>
          <p:cNvSpPr txBox="1">
            <a:spLocks noChangeArrowheads="1"/>
          </p:cNvSpPr>
          <p:nvPr/>
        </p:nvSpPr>
        <p:spPr bwMode="auto">
          <a:xfrm>
            <a:off x="5791200" y="3124200"/>
            <a:ext cx="849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000" b="0" i="0">
                <a:latin typeface="Tahoma" pitchFamily="34" charset="0"/>
              </a:rPr>
              <a:t>Item2</a:t>
            </a:r>
          </a:p>
        </p:txBody>
      </p:sp>
      <p:sp>
        <p:nvSpPr>
          <p:cNvPr id="749603" name="Line 35"/>
          <p:cNvSpPr>
            <a:spLocks noChangeShapeType="1"/>
          </p:cNvSpPr>
          <p:nvPr/>
        </p:nvSpPr>
        <p:spPr bwMode="auto">
          <a:xfrm>
            <a:off x="1752600" y="530225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604" name="Line 36"/>
          <p:cNvSpPr>
            <a:spLocks noChangeShapeType="1"/>
          </p:cNvSpPr>
          <p:nvPr/>
        </p:nvSpPr>
        <p:spPr bwMode="auto">
          <a:xfrm>
            <a:off x="3505200" y="53006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605" name="Line 37"/>
          <p:cNvSpPr>
            <a:spLocks noChangeShapeType="1"/>
          </p:cNvSpPr>
          <p:nvPr/>
        </p:nvSpPr>
        <p:spPr bwMode="auto">
          <a:xfrm>
            <a:off x="4495800" y="5300663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606" name="Line 38"/>
          <p:cNvSpPr>
            <a:spLocks noChangeShapeType="1"/>
          </p:cNvSpPr>
          <p:nvPr/>
        </p:nvSpPr>
        <p:spPr bwMode="auto">
          <a:xfrm>
            <a:off x="6172200" y="530066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607" name="Text Box 39"/>
          <p:cNvSpPr txBox="1">
            <a:spLocks noChangeArrowheads="1"/>
          </p:cNvSpPr>
          <p:nvPr/>
        </p:nvSpPr>
        <p:spPr bwMode="auto">
          <a:xfrm>
            <a:off x="3729038" y="5943600"/>
            <a:ext cx="8588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000" b="0" i="0">
                <a:latin typeface="Tahoma" pitchFamily="34" charset="0"/>
              </a:rPr>
              <a:t>Item4</a:t>
            </a:r>
          </a:p>
        </p:txBody>
      </p:sp>
      <p:sp>
        <p:nvSpPr>
          <p:cNvPr id="749608" name="Line 40"/>
          <p:cNvSpPr>
            <a:spLocks noChangeShapeType="1"/>
          </p:cNvSpPr>
          <p:nvPr/>
        </p:nvSpPr>
        <p:spPr bwMode="auto">
          <a:xfrm flipH="1" flipV="1">
            <a:off x="2362200" y="54102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609" name="Line 41"/>
          <p:cNvSpPr>
            <a:spLocks noChangeShapeType="1"/>
          </p:cNvSpPr>
          <p:nvPr/>
        </p:nvSpPr>
        <p:spPr bwMode="auto">
          <a:xfrm flipH="1" flipV="1">
            <a:off x="3810000" y="5334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610" name="Line 42"/>
          <p:cNvSpPr>
            <a:spLocks noChangeShapeType="1"/>
          </p:cNvSpPr>
          <p:nvPr/>
        </p:nvSpPr>
        <p:spPr bwMode="auto">
          <a:xfrm flipV="1">
            <a:off x="4343400" y="5410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611" name="Line 43"/>
          <p:cNvSpPr>
            <a:spLocks noChangeShapeType="1"/>
          </p:cNvSpPr>
          <p:nvPr/>
        </p:nvSpPr>
        <p:spPr bwMode="auto">
          <a:xfrm flipV="1">
            <a:off x="4495800" y="54102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612" name="Rectangle 44"/>
          <p:cNvSpPr>
            <a:spLocks noChangeArrowheads="1"/>
          </p:cNvSpPr>
          <p:nvPr/>
        </p:nvSpPr>
        <p:spPr bwMode="auto">
          <a:xfrm>
            <a:off x="990600" y="16002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/>
              <a:t>FFS  text example</a:t>
            </a:r>
            <a:br>
              <a:rPr lang="en-US" altLang="en-US" i="0"/>
            </a:br>
            <a:r>
              <a:rPr lang="en-US" altLang="en-US" sz="1600" i="0"/>
              <a:t>schedule for y’</a:t>
            </a:r>
            <a:r>
              <a:rPr lang="en-US" altLang="en-US" sz="1600" i="0" baseline="-25000"/>
              <a:t>4</a:t>
            </a:r>
            <a:r>
              <a:rPr lang="en-US" altLang="en-US" sz="1600" i="0"/>
              <a:t>=4</a:t>
            </a:r>
            <a:endParaRPr lang="en-US" altLang="en-US" i="0"/>
          </a:p>
        </p:txBody>
      </p:sp>
      <p:sp>
        <p:nvSpPr>
          <p:cNvPr id="749613" name="Line 45"/>
          <p:cNvSpPr>
            <a:spLocks noChangeShapeType="1"/>
          </p:cNvSpPr>
          <p:nvPr/>
        </p:nvSpPr>
        <p:spPr bwMode="auto">
          <a:xfrm flipV="1">
            <a:off x="4191000" y="4267200"/>
            <a:ext cx="3048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614" name="Line 46"/>
          <p:cNvSpPr>
            <a:spLocks noChangeShapeType="1"/>
          </p:cNvSpPr>
          <p:nvPr/>
        </p:nvSpPr>
        <p:spPr bwMode="auto">
          <a:xfrm>
            <a:off x="4495800" y="4267200"/>
            <a:ext cx="2438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615" name="Line 47"/>
          <p:cNvSpPr>
            <a:spLocks noChangeShapeType="1"/>
          </p:cNvSpPr>
          <p:nvPr/>
        </p:nvSpPr>
        <p:spPr bwMode="auto">
          <a:xfrm flipV="1">
            <a:off x="5562600" y="3505200"/>
            <a:ext cx="685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616" name="Line 48"/>
          <p:cNvSpPr>
            <a:spLocks noChangeShapeType="1"/>
          </p:cNvSpPr>
          <p:nvPr/>
        </p:nvSpPr>
        <p:spPr bwMode="auto">
          <a:xfrm>
            <a:off x="6248400" y="3505200"/>
            <a:ext cx="1752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617" name="Rectangle 49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Single Machine, Arbitrary Schedule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C7AAD-2769-4884-8B73-3CEA7005B0C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Have </a:t>
            </a:r>
            <a:r>
              <a:rPr lang="en-US" altLang="en-US" i="1" dirty="0"/>
              <a:t>m</a:t>
            </a:r>
            <a:r>
              <a:rPr lang="en-US" altLang="en-US" dirty="0"/>
              <a:t> identical machines in parallel</a:t>
            </a:r>
          </a:p>
          <a:p>
            <a:r>
              <a:rPr lang="en-US" altLang="en-US" dirty="0"/>
              <a:t>Setup cost only</a:t>
            </a:r>
          </a:p>
          <a:p>
            <a:r>
              <a:rPr lang="en-US" altLang="en-US" dirty="0"/>
              <a:t>Item process on only one machine</a:t>
            </a:r>
          </a:p>
          <a:p>
            <a:r>
              <a:rPr lang="en-US" altLang="en-US" i="1" dirty="0"/>
              <a:t>Assume</a:t>
            </a:r>
          </a:p>
          <a:p>
            <a:pPr lvl="1"/>
            <a:r>
              <a:rPr lang="en-US" altLang="en-US" dirty="0"/>
              <a:t>rotation schedule</a:t>
            </a:r>
          </a:p>
          <a:p>
            <a:pPr lvl="1"/>
            <a:r>
              <a:rPr lang="en-US" altLang="en-US" dirty="0"/>
              <a:t>equal cycle for all machines</a:t>
            </a:r>
          </a:p>
          <a:p>
            <a:r>
              <a:rPr lang="en-US" altLang="en-US" dirty="0"/>
              <a:t>Same as previous multi-item problem</a:t>
            </a:r>
          </a:p>
          <a:p>
            <a:r>
              <a:rPr lang="en-US" altLang="en-US" i="1" dirty="0"/>
              <a:t>Addition:</a:t>
            </a:r>
            <a:r>
              <a:rPr lang="en-US" altLang="en-US" dirty="0"/>
              <a:t> assignment of items to machines</a:t>
            </a:r>
          </a:p>
          <a:p>
            <a:r>
              <a:rPr lang="en-US" altLang="en-US" i="1" dirty="0"/>
              <a:t>Objective:</a:t>
            </a:r>
            <a:r>
              <a:rPr lang="en-US" altLang="en-US" dirty="0"/>
              <a:t> balance the load</a:t>
            </a:r>
          </a:p>
          <a:p>
            <a:r>
              <a:rPr lang="en-US" altLang="en-US" i="1" dirty="0"/>
              <a:t>Heuristic:</a:t>
            </a:r>
            <a:r>
              <a:rPr lang="en-US" altLang="en-US" dirty="0"/>
              <a:t> LPT with </a:t>
            </a:r>
          </a:p>
          <a:p>
            <a:pPr lvl="1"/>
            <a:endParaRPr lang="en-US" altLang="en-US" i="1" dirty="0"/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Parallel Machines</a:t>
            </a:r>
          </a:p>
        </p:txBody>
      </p:sp>
      <p:graphicFrame>
        <p:nvGraphicFramePr>
          <p:cNvPr id="751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22019"/>
              </p:ext>
            </p:extLst>
          </p:nvPr>
        </p:nvGraphicFramePr>
        <p:xfrm>
          <a:off x="3794125" y="5638800"/>
          <a:ext cx="14255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24" name="Equation" r:id="rId3" imgW="558720" imgH="431640" progId="Equation.DSMT4">
                  <p:embed/>
                </p:oleObj>
              </mc:Choice>
              <mc:Fallback>
                <p:oleObj name="Equation" r:id="rId3" imgW="5587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638800"/>
                        <a:ext cx="14255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1" name="Object 5"/>
          <p:cNvGraphicFramePr>
            <a:graphicFrameLocks noChangeAspect="1"/>
          </p:cNvGraphicFramePr>
          <p:nvPr/>
        </p:nvGraphicFramePr>
        <p:xfrm>
          <a:off x="6553200" y="1905000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25" name="Equation" r:id="rId5" imgW="647640" imgH="431640" progId="Equation.DSMT4">
                  <p:embed/>
                </p:oleObj>
              </mc:Choice>
              <mc:Fallback>
                <p:oleObj name="Equation" r:id="rId5" imgW="64764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905000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C9B6-70F5-433F-B0EC-F817A77B928A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600200"/>
            <a:ext cx="54864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 dirty="0"/>
              <a:t>Different Cycle Lengths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610600" cy="4419600"/>
          </a:xfrm>
        </p:spPr>
        <p:txBody>
          <a:bodyPr/>
          <a:lstStyle/>
          <a:p>
            <a:r>
              <a:rPr lang="en-US" altLang="en-US" i="1" dirty="0"/>
              <a:t>Objective:</a:t>
            </a:r>
            <a:r>
              <a:rPr lang="en-US" altLang="en-US" dirty="0"/>
              <a:t> assign items to machines to balance the load</a:t>
            </a:r>
          </a:p>
          <a:p>
            <a:r>
              <a:rPr lang="en-US" altLang="en-US" dirty="0"/>
              <a:t>if cycle times are allowed to be different on the machines:</a:t>
            </a:r>
          </a:p>
          <a:p>
            <a:pPr lvl="1"/>
            <a:r>
              <a:rPr lang="en-US" altLang="en-US" dirty="0"/>
              <a:t>calculate cycle time for each item, as if it were a single item model</a:t>
            </a:r>
          </a:p>
          <a:p>
            <a:pPr lvl="1"/>
            <a:r>
              <a:rPr lang="en-US" altLang="en-US" dirty="0"/>
              <a:t>rank items in decreasing order of the cycle times</a:t>
            </a:r>
          </a:p>
          <a:p>
            <a:pPr lvl="1"/>
            <a:r>
              <a:rPr lang="en-US" altLang="en-US" dirty="0"/>
              <a:t>Use sequence in ranking to fill machines as long as </a:t>
            </a:r>
            <a:r>
              <a:rPr lang="en-US" altLang="en-US" dirty="0">
                <a:sym typeface="Symbol" pitchFamily="18" charset="2"/>
              </a:rPr>
              <a:t></a:t>
            </a:r>
            <a:r>
              <a:rPr lang="en-US" altLang="en-US" baseline="-25000" dirty="0">
                <a:sym typeface="Symbol" pitchFamily="18" charset="2"/>
              </a:rPr>
              <a:t>j</a:t>
            </a:r>
            <a:r>
              <a:rPr lang="en-US" altLang="en-US" dirty="0">
                <a:sym typeface="Symbol" pitchFamily="18" charset="2"/>
              </a:rPr>
              <a:t>&lt;1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itchFamily="18" charset="2"/>
              </a:rPr>
              <a:t>	NOTE: may lead to infeasible solution!  swapping</a:t>
            </a:r>
          </a:p>
          <a:p>
            <a:endParaRPr lang="en-US" altLang="en-US" dirty="0"/>
          </a:p>
          <a:p>
            <a:r>
              <a:rPr lang="en-US" altLang="en-US" i="1" dirty="0"/>
              <a:t>Complication:</a:t>
            </a:r>
            <a:r>
              <a:rPr lang="en-US" altLang="en-US" dirty="0"/>
              <a:t> should not assign items that favor short cycle to the same machine as items that favor long cycle</a:t>
            </a:r>
          </a:p>
        </p:txBody>
      </p:sp>
      <p:sp>
        <p:nvSpPr>
          <p:cNvPr id="752644" name="Rectangle 4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Parallel Machines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429F-C1E8-4E7E-BB54-21B52BB87A62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724400"/>
          </a:xfrm>
        </p:spPr>
        <p:txBody>
          <a:bodyPr/>
          <a:lstStyle/>
          <a:p>
            <a:r>
              <a:rPr lang="en-US" altLang="en-US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 1</a:t>
            </a:r>
          </a:p>
          <a:p>
            <a:pPr lvl="1"/>
            <a:r>
              <a:rPr lang="en-US" altLang="en-US" dirty="0"/>
              <a:t>Assume no setup time</a:t>
            </a:r>
          </a:p>
          <a:p>
            <a:pPr lvl="1"/>
            <a:r>
              <a:rPr lang="en-US" altLang="en-US" dirty="0"/>
              <a:t>Assume production rate of each item is identical for every machine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itchFamily="18" charset="2"/>
              </a:rPr>
              <a:t>	</a:t>
            </a:r>
            <a:r>
              <a:rPr lang="en-US" altLang="en-US" dirty="0"/>
              <a:t> Can be synchronized</a:t>
            </a:r>
          </a:p>
          <a:p>
            <a:pPr lvl="1"/>
            <a:r>
              <a:rPr lang="en-US" altLang="en-US" dirty="0"/>
              <a:t>Reduces to single machine problem</a:t>
            </a:r>
          </a:p>
          <a:p>
            <a:r>
              <a:rPr lang="en-US" altLang="en-US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 machine case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rotation schedules on both machines are the same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there may be waiting times on machine 2 (machine 1 may wait)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inventory costs remain the same; setup costs </a:t>
            </a:r>
            <a:r>
              <a:rPr lang="en-US" altLang="en-US" u="sng" dirty="0">
                <a:sym typeface="Symbol" pitchFamily="18" charset="2"/>
              </a:rPr>
              <a:t>double</a:t>
            </a:r>
            <a:endParaRPr lang="en-US" altLang="en-US" dirty="0"/>
          </a:p>
        </p:txBody>
      </p:sp>
      <p:graphicFrame>
        <p:nvGraphicFramePr>
          <p:cNvPr id="753667" name="Object 3"/>
          <p:cNvGraphicFramePr>
            <a:graphicFrameLocks noChangeAspect="1"/>
          </p:cNvGraphicFramePr>
          <p:nvPr/>
        </p:nvGraphicFramePr>
        <p:xfrm>
          <a:off x="6248400" y="3505200"/>
          <a:ext cx="167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70" name="Equation" r:id="rId3" imgW="660240" imgH="431640" progId="Equation.DSMT4">
                  <p:embed/>
                </p:oleObj>
              </mc:Choice>
              <mc:Fallback>
                <p:oleObj name="Equation" r:id="rId3" imgW="6602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05200"/>
                        <a:ext cx="1676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68" name="Rectangle 4"/>
          <p:cNvSpPr>
            <a:spLocks noChangeArrowheads="1"/>
          </p:cNvSpPr>
          <p:nvPr/>
        </p:nvSpPr>
        <p:spPr bwMode="auto">
          <a:xfrm>
            <a:off x="609600" y="1524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Multiple Items, Flow Shop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74DC-6CF8-4D30-8628-02EAA9086F8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Setup cost rate = </a:t>
            </a:r>
            <a:r>
              <a:rPr lang="en-US" altLang="en-US" i="1" dirty="0"/>
              <a:t>c/x</a:t>
            </a:r>
            <a:endParaRPr lang="en-US" altLang="en-US" dirty="0"/>
          </a:p>
          <a:p>
            <a:r>
              <a:rPr lang="en-US" altLang="en-US" dirty="0"/>
              <a:t>Average inventory holding cost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Total cost</a:t>
            </a:r>
          </a:p>
        </p:txBody>
      </p:sp>
      <p:graphicFrame>
        <p:nvGraphicFramePr>
          <p:cNvPr id="570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117997"/>
              </p:ext>
            </p:extLst>
          </p:nvPr>
        </p:nvGraphicFramePr>
        <p:xfrm>
          <a:off x="3213100" y="3124200"/>
          <a:ext cx="26003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88" name="Equation" r:id="rId3" imgW="1015920" imgH="482400" progId="Equation.DSMT4">
                  <p:embed/>
                </p:oleObj>
              </mc:Choice>
              <mc:Fallback>
                <p:oleObj name="Equation" r:id="rId3" imgW="101592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124200"/>
                        <a:ext cx="260032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671517"/>
              </p:ext>
            </p:extLst>
          </p:nvPr>
        </p:nvGraphicFramePr>
        <p:xfrm>
          <a:off x="2887663" y="4724400"/>
          <a:ext cx="32512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89" name="Equation" r:id="rId5" imgW="1269720" imgH="482400" progId="Equation.DSMT4">
                  <p:embed/>
                </p:oleObj>
              </mc:Choice>
              <mc:Fallback>
                <p:oleObj name="Equation" r:id="rId5" imgW="126972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4724400"/>
                        <a:ext cx="32512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74" name="Line 6"/>
          <p:cNvSpPr>
            <a:spLocks noChangeShapeType="1"/>
          </p:cNvSpPr>
          <p:nvPr/>
        </p:nvSpPr>
        <p:spPr bwMode="auto">
          <a:xfrm>
            <a:off x="3733800" y="4419600"/>
            <a:ext cx="2895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5" name="Line 7"/>
          <p:cNvSpPr>
            <a:spLocks noChangeShapeType="1"/>
          </p:cNvSpPr>
          <p:nvPr/>
        </p:nvSpPr>
        <p:spPr bwMode="auto">
          <a:xfrm flipV="1">
            <a:off x="3733800" y="3962400"/>
            <a:ext cx="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6" name="Rectangle 8"/>
          <p:cNvSpPr>
            <a:spLocks noChangeArrowheads="1"/>
          </p:cNvSpPr>
          <p:nvPr/>
        </p:nvSpPr>
        <p:spPr bwMode="auto">
          <a:xfrm>
            <a:off x="6629400" y="4040188"/>
            <a:ext cx="20574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0" i="0" dirty="0">
                <a:latin typeface="Times New Roman" pitchFamily="18" charset="0"/>
              </a:rPr>
              <a:t>Per item holding cost</a:t>
            </a:r>
            <a:endParaRPr lang="en-US" altLang="en-US" sz="2400" b="0" i="0" dirty="0">
              <a:latin typeface="Times New Roman" pitchFamily="18" charset="0"/>
            </a:endParaRPr>
          </a:p>
        </p:txBody>
      </p:sp>
      <p:sp>
        <p:nvSpPr>
          <p:cNvPr id="570377" name="Rectangle 9"/>
          <p:cNvSpPr>
            <a:spLocks noChangeArrowheads="1"/>
          </p:cNvSpPr>
          <p:nvPr/>
        </p:nvSpPr>
        <p:spPr bwMode="auto">
          <a:xfrm>
            <a:off x="6553200" y="1600200"/>
            <a:ext cx="20574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0" i="0">
                <a:latin typeface="Times New Roman" pitchFamily="18" charset="0"/>
              </a:rPr>
              <a:t>Setup cost per run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570379" name="Line 11"/>
          <p:cNvSpPr>
            <a:spLocks noChangeShapeType="1"/>
          </p:cNvSpPr>
          <p:nvPr/>
        </p:nvSpPr>
        <p:spPr bwMode="auto">
          <a:xfrm flipV="1">
            <a:off x="3886200" y="1828800"/>
            <a:ext cx="2667000" cy="15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83" name="Rectangle 15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Single Item,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3FE89-51EB-4102-9C53-B3A536FE607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00200"/>
            <a:ext cx="35052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 dirty="0"/>
              <a:t>Optimizing Cost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610600" cy="4267200"/>
          </a:xfrm>
        </p:spPr>
        <p:txBody>
          <a:bodyPr/>
          <a:lstStyle/>
          <a:p>
            <a:r>
              <a:rPr lang="en-US" altLang="en-US"/>
              <a:t>Derivative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Solve</a:t>
            </a:r>
          </a:p>
        </p:txBody>
      </p:sp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12259"/>
              </p:ext>
            </p:extLst>
          </p:nvPr>
        </p:nvGraphicFramePr>
        <p:xfrm>
          <a:off x="1049338" y="2711450"/>
          <a:ext cx="704691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1" name="Equation" r:id="rId3" imgW="2869920" imgH="507960" progId="Equation.DSMT4">
                  <p:embed/>
                </p:oleObj>
              </mc:Choice>
              <mc:Fallback>
                <p:oleObj name="Equation" r:id="rId3" imgW="28699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711450"/>
                        <a:ext cx="7046912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698958"/>
              </p:ext>
            </p:extLst>
          </p:nvPr>
        </p:nvGraphicFramePr>
        <p:xfrm>
          <a:off x="1349375" y="4419600"/>
          <a:ext cx="30892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2" name="Equation" r:id="rId5" imgW="1396800" imgH="457200" progId="Equation.DSMT4">
                  <p:embed/>
                </p:oleObj>
              </mc:Choice>
              <mc:Fallback>
                <p:oleObj name="Equation" r:id="rId5" imgW="13968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4419600"/>
                        <a:ext cx="308927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Single Item, Single Machine</a:t>
            </a:r>
            <a:endParaRPr lang="en-US" altLang="en-US" i="0" dirty="0"/>
          </a:p>
        </p:txBody>
      </p:sp>
      <p:graphicFrame>
        <p:nvGraphicFramePr>
          <p:cNvPr id="571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307227"/>
              </p:ext>
            </p:extLst>
          </p:nvPr>
        </p:nvGraphicFramePr>
        <p:xfrm>
          <a:off x="5322888" y="4419600"/>
          <a:ext cx="26987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3" name="Equation" r:id="rId7" imgW="1180800" imgH="457200" progId="Equation.DSMT4">
                  <p:embed/>
                </p:oleObj>
              </mc:Choice>
              <mc:Fallback>
                <p:oleObj name="Equation" r:id="rId7" imgW="11808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4419600"/>
                        <a:ext cx="26987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25462"/>
              </p:ext>
            </p:extLst>
          </p:nvPr>
        </p:nvGraphicFramePr>
        <p:xfrm>
          <a:off x="3429000" y="5562600"/>
          <a:ext cx="24495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4" name="Equation" r:id="rId9" imgW="1091880" imgH="469800" progId="Equation.DSMT4">
                  <p:embed/>
                </p:oleObj>
              </mc:Choice>
              <mc:Fallback>
                <p:oleObj name="Equation" r:id="rId9" imgW="1091880" imgH="46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62600"/>
                        <a:ext cx="244951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01" name="Rectangle 9"/>
          <p:cNvSpPr>
            <a:spLocks noChangeArrowheads="1"/>
          </p:cNvSpPr>
          <p:nvPr/>
        </p:nvSpPr>
        <p:spPr bwMode="auto">
          <a:xfrm>
            <a:off x="3276600" y="5410200"/>
            <a:ext cx="3276600" cy="1295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1402" name="Line 10"/>
          <p:cNvSpPr>
            <a:spLocks noChangeShapeType="1"/>
          </p:cNvSpPr>
          <p:nvPr/>
        </p:nvSpPr>
        <p:spPr bwMode="auto">
          <a:xfrm>
            <a:off x="4572000" y="4953000"/>
            <a:ext cx="533400" cy="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397BC-9840-4D64-9C4E-128BB7A3E18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0200"/>
            <a:ext cx="3733800" cy="479425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Optimal Lot Size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772400" cy="4572000"/>
          </a:xfrm>
        </p:spPr>
        <p:txBody>
          <a:bodyPr/>
          <a:lstStyle/>
          <a:p>
            <a:r>
              <a:rPr lang="en-US" altLang="en-US"/>
              <a:t>Total production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When unlimited production capabilities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Economic Order Quantity (EOQ)</a:t>
            </a:r>
          </a:p>
        </p:txBody>
      </p:sp>
      <p:graphicFrame>
        <p:nvGraphicFramePr>
          <p:cNvPr id="573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252533"/>
              </p:ext>
            </p:extLst>
          </p:nvPr>
        </p:nvGraphicFramePr>
        <p:xfrm>
          <a:off x="3308350" y="2206625"/>
          <a:ext cx="2625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4"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206625"/>
                        <a:ext cx="2625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462625"/>
              </p:ext>
            </p:extLst>
          </p:nvPr>
        </p:nvGraphicFramePr>
        <p:xfrm>
          <a:off x="2908300" y="3962400"/>
          <a:ext cx="41671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5" name="Equation" r:id="rId5" imgW="1714320" imgH="469800" progId="Equation.DSMT4">
                  <p:embed/>
                </p:oleObj>
              </mc:Choice>
              <mc:Fallback>
                <p:oleObj name="Equation" r:id="rId5" imgW="17143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962400"/>
                        <a:ext cx="41671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48" name="Rectangle 8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Single Item,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4E8F6-5280-49E0-BDA1-B49CB5F10067}" type="slidenum">
              <a:rPr lang="en-US" altLang="en-US"/>
              <a:pPr/>
              <a:t>8</a:t>
            </a:fld>
            <a:endParaRPr lang="en-US" altLang="en-US"/>
          </a:p>
        </p:txBody>
      </p:sp>
      <p:graphicFrame>
        <p:nvGraphicFramePr>
          <p:cNvPr id="574468" name="Object 4"/>
          <p:cNvGraphicFramePr>
            <a:graphicFrameLocks noChangeAspect="1"/>
          </p:cNvGraphicFramePr>
          <p:nvPr/>
        </p:nvGraphicFramePr>
        <p:xfrm>
          <a:off x="4038600" y="3810000"/>
          <a:ext cx="14144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76" name="Equation" r:id="rId3" imgW="583920" imgH="419040" progId="Equation.DSMT4">
                  <p:embed/>
                </p:oleObj>
              </mc:Choice>
              <mc:Fallback>
                <p:oleObj name="Equation" r:id="rId3" imgW="58392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10000"/>
                        <a:ext cx="1414463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0"/>
            <a:ext cx="2895600" cy="4445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Setup Time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10600" cy="4648200"/>
          </a:xfrm>
        </p:spPr>
        <p:txBody>
          <a:bodyPr/>
          <a:lstStyle/>
          <a:p>
            <a:r>
              <a:rPr lang="en-US" altLang="en-US" dirty="0"/>
              <a:t>Setup time </a:t>
            </a:r>
            <a:r>
              <a:rPr lang="en-US" altLang="en-US" i="1" dirty="0"/>
              <a:t>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If </a:t>
            </a:r>
            <a:r>
              <a:rPr lang="en-US" altLang="en-US" i="1" dirty="0"/>
              <a:t>s </a:t>
            </a:r>
            <a:r>
              <a:rPr lang="en-US" altLang="en-US" i="1" dirty="0">
                <a:sym typeface="Symbol" pitchFamily="18" charset="2"/>
              </a:rPr>
              <a:t> </a:t>
            </a:r>
            <a:r>
              <a:rPr lang="en-US" altLang="en-US" i="1" dirty="0"/>
              <a:t>x</a:t>
            </a:r>
            <a:r>
              <a:rPr lang="en-US" altLang="en-US" dirty="0"/>
              <a:t>(1-</a:t>
            </a:r>
            <a:r>
              <a:rPr lang="en-US" altLang="en-US" i="1" dirty="0">
                <a:latin typeface="Symbol" pitchFamily="18" charset="2"/>
              </a:rPr>
              <a:t>r</a:t>
            </a:r>
            <a:r>
              <a:rPr lang="en-US" altLang="en-US" dirty="0"/>
              <a:t>) …lot size is optimal</a:t>
            </a:r>
          </a:p>
          <a:p>
            <a:endParaRPr lang="en-US" altLang="en-US" dirty="0"/>
          </a:p>
          <a:p>
            <a:r>
              <a:rPr lang="en-US" altLang="en-US" dirty="0"/>
              <a:t>Otherwise cycle length</a:t>
            </a:r>
          </a:p>
          <a:p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is optimal</a:t>
            </a:r>
          </a:p>
        </p:txBody>
      </p:sp>
      <p:sp>
        <p:nvSpPr>
          <p:cNvPr id="574469" name="Line 5"/>
          <p:cNvSpPr>
            <a:spLocks noChangeShapeType="1"/>
          </p:cNvSpPr>
          <p:nvPr/>
        </p:nvSpPr>
        <p:spPr bwMode="auto">
          <a:xfrm>
            <a:off x="2170113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70" name="Line 6"/>
          <p:cNvSpPr>
            <a:spLocks noChangeShapeType="1"/>
          </p:cNvSpPr>
          <p:nvPr/>
        </p:nvSpPr>
        <p:spPr bwMode="auto">
          <a:xfrm>
            <a:off x="2170113" y="2438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71" name="Rectangle 7"/>
          <p:cNvSpPr>
            <a:spLocks noChangeArrowheads="1"/>
          </p:cNvSpPr>
          <p:nvPr/>
        </p:nvSpPr>
        <p:spPr bwMode="auto">
          <a:xfrm>
            <a:off x="5522913" y="2057400"/>
            <a:ext cx="25908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4472" name="Object 8"/>
          <p:cNvGraphicFramePr>
            <a:graphicFrameLocks noChangeAspect="1"/>
          </p:cNvGraphicFramePr>
          <p:nvPr/>
        </p:nvGraphicFramePr>
        <p:xfrm>
          <a:off x="5638800" y="2133600"/>
          <a:ext cx="24384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77" name="Equation" r:id="rId5" imgW="1206360" imgH="419040" progId="Equation.DSMT4">
                  <p:embed/>
                </p:oleObj>
              </mc:Choice>
              <mc:Fallback>
                <p:oleObj name="Equation" r:id="rId5" imgW="12063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24384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73" name="Rectangle 9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Single Item,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5177A-8F1D-417A-B330-5A425E30254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00200"/>
            <a:ext cx="2590800" cy="520700"/>
          </a:xfr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Example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610600" cy="4419600"/>
          </a:xfrm>
        </p:spPr>
        <p:txBody>
          <a:bodyPr/>
          <a:lstStyle/>
          <a:p>
            <a:r>
              <a:rPr lang="en-US" altLang="en-US" dirty="0"/>
              <a:t>Production 	</a:t>
            </a:r>
            <a:r>
              <a:rPr lang="en-US" altLang="en-US" i="1" dirty="0" smtClean="0"/>
              <a:t>Q </a:t>
            </a:r>
            <a:r>
              <a:rPr lang="en-US" altLang="en-US" dirty="0"/>
              <a:t>= 90/month</a:t>
            </a:r>
          </a:p>
          <a:p>
            <a:r>
              <a:rPr lang="en-US" altLang="en-US" dirty="0"/>
              <a:t>Demand 		</a:t>
            </a:r>
            <a:r>
              <a:rPr lang="en-US" altLang="en-US" i="1" dirty="0" smtClean="0"/>
              <a:t>D </a:t>
            </a:r>
            <a:r>
              <a:rPr lang="en-US" altLang="en-US" dirty="0"/>
              <a:t>= 50/month</a:t>
            </a:r>
          </a:p>
          <a:p>
            <a:r>
              <a:rPr lang="en-US" altLang="en-US" dirty="0"/>
              <a:t>Setup cost 	</a:t>
            </a:r>
            <a:r>
              <a:rPr lang="en-US" altLang="en-US" i="1" dirty="0"/>
              <a:t>c</a:t>
            </a:r>
            <a:r>
              <a:rPr lang="en-US" altLang="en-US" dirty="0"/>
              <a:t> = $2000</a:t>
            </a:r>
          </a:p>
          <a:p>
            <a:r>
              <a:rPr lang="en-US" altLang="en-US" dirty="0"/>
              <a:t>Holding cost 	</a:t>
            </a:r>
            <a:r>
              <a:rPr lang="en-US" altLang="en-US" i="1" dirty="0"/>
              <a:t>h</a:t>
            </a:r>
            <a:r>
              <a:rPr lang="en-US" altLang="en-US" dirty="0"/>
              <a:t> = $20/item</a:t>
            </a:r>
          </a:p>
        </p:txBody>
      </p:sp>
      <p:graphicFrame>
        <p:nvGraphicFramePr>
          <p:cNvPr id="575492" name="Object 4"/>
          <p:cNvGraphicFramePr>
            <a:graphicFrameLocks noChangeAspect="1"/>
          </p:cNvGraphicFramePr>
          <p:nvPr/>
        </p:nvGraphicFramePr>
        <p:xfrm>
          <a:off x="1066800" y="3886200"/>
          <a:ext cx="669131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7" name="Equation" r:id="rId3" imgW="2641320" imgH="469800" progId="Equation.DSMT4">
                  <p:embed/>
                </p:oleObj>
              </mc:Choice>
              <mc:Fallback>
                <p:oleObj name="Equation" r:id="rId3" imgW="264132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86200"/>
                        <a:ext cx="669131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1524000" y="5257800"/>
            <a:ext cx="58674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sz="2400" b="0" i="0">
                <a:latin typeface="Tahoma" pitchFamily="34" charset="0"/>
              </a:rPr>
              <a:t>Cycle time = 3 months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sz="2400" b="0" i="0">
                <a:latin typeface="Tahoma" pitchFamily="34" charset="0"/>
              </a:rPr>
              <a:t>Lot size = 150 items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sz="2400" b="0" i="0">
                <a:latin typeface="Tahoma" pitchFamily="34" charset="0"/>
              </a:rPr>
              <a:t>Idle time = 3(1-5/9)=1.33 months</a:t>
            </a:r>
          </a:p>
        </p:txBody>
      </p:sp>
      <p:sp>
        <p:nvSpPr>
          <p:cNvPr id="575495" name="Rectangle 7"/>
          <p:cNvSpPr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1pPr>
            <a:lvl2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2pPr>
            <a:lvl3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3pPr>
            <a:lvl4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4pPr>
            <a:lvl5pPr algn="ctr">
              <a:defRPr sz="3200" b="1">
                <a:solidFill>
                  <a:srgbClr val="0000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Tahoma" pitchFamily="34" charset="0"/>
              </a:defRPr>
            </a:lvl9pPr>
          </a:lstStyle>
          <a:p>
            <a:r>
              <a:rPr lang="en-US" altLang="en-US" i="0" dirty="0"/>
              <a:t>Economic Lot Scheduling</a:t>
            </a:r>
            <a:br>
              <a:rPr lang="en-US" altLang="en-US" i="0" dirty="0"/>
            </a:br>
            <a:r>
              <a:rPr lang="en-US" altLang="en-US" sz="2400" dirty="0"/>
              <a:t>Single Item, Single Machine</a:t>
            </a:r>
            <a:endParaRPr lang="en-US" altLang="en-US" i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081D58"/>
      </a:dk2>
      <a:lt2>
        <a:srgbClr val="9234DB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274514812</TotalTime>
  <Pages>21</Pages>
  <Words>1611</Words>
  <Application>Microsoft Office PowerPoint</Application>
  <PresentationFormat>On-screen Show (4:3)</PresentationFormat>
  <Paragraphs>463</Paragraphs>
  <Slides>48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Times New Roman</vt:lpstr>
      <vt:lpstr>Tahoma</vt:lpstr>
      <vt:lpstr>Monotype Sorts</vt:lpstr>
      <vt:lpstr>Arial</vt:lpstr>
      <vt:lpstr>Trebuchet MS</vt:lpstr>
      <vt:lpstr>Wingdings</vt:lpstr>
      <vt:lpstr>Times</vt:lpstr>
      <vt:lpstr>Symbol</vt:lpstr>
      <vt:lpstr>Ch1</vt:lpstr>
      <vt:lpstr>Capsules</vt:lpstr>
      <vt:lpstr>MathType 6.0 Equation</vt:lpstr>
      <vt:lpstr>Microsoft Word 97 - 2003 Document</vt:lpstr>
      <vt:lpstr>Economic Lot Scheduling Problem</vt:lpstr>
      <vt:lpstr>Economic Lot Scheduling Single Item, Single Machine</vt:lpstr>
      <vt:lpstr>PowerPoint Presentation</vt:lpstr>
      <vt:lpstr>Minimize Cost</vt:lpstr>
      <vt:lpstr>PowerPoint Presentation</vt:lpstr>
      <vt:lpstr>Optimizing Cost</vt:lpstr>
      <vt:lpstr>Optimal Lot Size</vt:lpstr>
      <vt:lpstr>Setup Time</vt:lpstr>
      <vt:lpstr>Example</vt:lpstr>
      <vt:lpstr>Example: Setup Times</vt:lpstr>
      <vt:lpstr>PowerPoint Presentation</vt:lpstr>
      <vt:lpstr>Multiple Items</vt:lpstr>
      <vt:lpstr>PowerPoint Presentation</vt:lpstr>
      <vt:lpstr>Optimal Lot-Size</vt:lpstr>
      <vt:lpstr>Feasibility check</vt:lpstr>
      <vt:lpstr>Example</vt:lpstr>
      <vt:lpstr>Solution</vt:lpstr>
      <vt:lpstr>PowerPoint Presentation</vt:lpstr>
      <vt:lpstr>Setup Times</vt:lpstr>
      <vt:lpstr>Job Independent Setup Times</vt:lpstr>
      <vt:lpstr>Job Dependent Setup Times</vt:lpstr>
      <vt:lpstr>PowerPoint Presentation</vt:lpstr>
      <vt:lpstr>PowerPoint Presentation</vt:lpstr>
      <vt:lpstr>Example : sequence dependent setups</vt:lpstr>
      <vt:lpstr>Arbitrary Cyclic Schedules</vt:lpstr>
      <vt:lpstr>Arbitrary Cyclic Schedules</vt:lpstr>
      <vt:lpstr>Problem Formulation</vt:lpstr>
      <vt:lpstr>Notation</vt:lpstr>
      <vt:lpstr>Inventory Cost</vt:lpstr>
      <vt:lpstr>PowerPoint Presentation</vt:lpstr>
      <vt:lpstr>PowerPoint Presentation</vt:lpstr>
      <vt:lpstr>Optimal cycle, production and idle times subproblem</vt:lpstr>
      <vt:lpstr>Computing Relative Frequencies</vt:lpstr>
      <vt:lpstr>PowerPoint Presentation</vt:lpstr>
      <vt:lpstr>FFS heuristic, phase 1: frequency fixing</vt:lpstr>
      <vt:lpstr>Economic Lot Scheduling Multiple Items, Single Machine, Arbitrary Schedule</vt:lpstr>
      <vt:lpstr>Economic Lot Scheduling Multiple Items, Single Machine, Arbitrary Schedule</vt:lpstr>
      <vt:lpstr>FFS heuristic, phase 2: frequency adjustment</vt:lpstr>
      <vt:lpstr>FFS heuristic, phase 3: sequencing</vt:lpstr>
      <vt:lpstr>Economic Lot Scheduling Multiple Items, Single Machine, Arbitrary Schedule</vt:lpstr>
      <vt:lpstr>Optimal cycle, production and idle times subproblem … with established item production in each position</vt:lpstr>
      <vt:lpstr>Economic Lot Scheduling Multiple Items, Single Machine, Arbitrary Schedule</vt:lpstr>
      <vt:lpstr>Economic Lot Scheduling Multiple Items, Single Machine, Arbitrary Schedule</vt:lpstr>
      <vt:lpstr>FFS examples</vt:lpstr>
      <vt:lpstr>PowerPoint Presentation</vt:lpstr>
      <vt:lpstr>PowerPoint Presentation</vt:lpstr>
      <vt:lpstr>Different Cycle Lengths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 and Operations Management: Manufacturing and  Services</dc:title>
  <dc:creator>GRW</dc:creator>
  <cp:lastModifiedBy>GRW</cp:lastModifiedBy>
  <cp:revision>53</cp:revision>
  <cp:lastPrinted>1601-01-01T00:00:00Z</cp:lastPrinted>
  <dcterms:created xsi:type="dcterms:W3CDTF">1997-10-01T22:46:34Z</dcterms:created>
  <dcterms:modified xsi:type="dcterms:W3CDTF">2014-11-01T23:46:03Z</dcterms:modified>
</cp:coreProperties>
</file>